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6" r:id="rId2"/>
    <p:sldId id="284" r:id="rId3"/>
    <p:sldId id="311" r:id="rId4"/>
    <p:sldId id="318" r:id="rId5"/>
    <p:sldId id="407" r:id="rId6"/>
    <p:sldId id="364" r:id="rId7"/>
    <p:sldId id="380" r:id="rId8"/>
    <p:sldId id="325" r:id="rId9"/>
    <p:sldId id="405" r:id="rId10"/>
    <p:sldId id="382" r:id="rId11"/>
    <p:sldId id="402" r:id="rId12"/>
    <p:sldId id="365" r:id="rId13"/>
    <p:sldId id="388" r:id="rId14"/>
    <p:sldId id="391" r:id="rId15"/>
    <p:sldId id="387" r:id="rId16"/>
    <p:sldId id="366" r:id="rId17"/>
    <p:sldId id="349" r:id="rId18"/>
    <p:sldId id="395" r:id="rId19"/>
    <p:sldId id="394" r:id="rId20"/>
    <p:sldId id="400" r:id="rId21"/>
    <p:sldId id="404" r:id="rId22"/>
    <p:sldId id="393" r:id="rId23"/>
    <p:sldId id="383" r:id="rId24"/>
    <p:sldId id="350" r:id="rId25"/>
    <p:sldId id="398" r:id="rId26"/>
    <p:sldId id="1007" r:id="rId27"/>
    <p:sldId id="406" r:id="rId28"/>
    <p:sldId id="314" r:id="rId29"/>
    <p:sldId id="1070" r:id="rId30"/>
    <p:sldId id="1069" r:id="rId31"/>
    <p:sldId id="1071" r:id="rId32"/>
    <p:sldId id="331" r:id="rId33"/>
    <p:sldId id="367" r:id="rId34"/>
    <p:sldId id="1082" r:id="rId35"/>
    <p:sldId id="390" r:id="rId36"/>
    <p:sldId id="392" r:id="rId37"/>
    <p:sldId id="363" r:id="rId38"/>
    <p:sldId id="379" r:id="rId39"/>
    <p:sldId id="372" r:id="rId40"/>
    <p:sldId id="374" r:id="rId41"/>
    <p:sldId id="368" r:id="rId42"/>
    <p:sldId id="1081" r:id="rId43"/>
    <p:sldId id="370" r:id="rId44"/>
    <p:sldId id="409" r:id="rId45"/>
    <p:sldId id="1046" r:id="rId46"/>
    <p:sldId id="1076" r:id="rId47"/>
    <p:sldId id="1078" r:id="rId48"/>
    <p:sldId id="1083" r:id="rId49"/>
    <p:sldId id="1079" r:id="rId50"/>
    <p:sldId id="1080" r:id="rId51"/>
    <p:sldId id="1010" r:id="rId52"/>
    <p:sldId id="35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12D"/>
    <a:srgbClr val="425616"/>
    <a:srgbClr val="6D8D24"/>
    <a:srgbClr val="413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3" d="100"/>
          <a:sy n="63" d="100"/>
        </p:scale>
        <p:origin x="656" y="-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096"/>
    </p:cViewPr>
  </p:sorterViewPr>
  <p:notesViewPr>
    <p:cSldViewPr>
      <p:cViewPr varScale="1">
        <p:scale>
          <a:sx n="69" d="100"/>
          <a:sy n="69" d="100"/>
        </p:scale>
        <p:origin x="-32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102C14-D088-4A4F-94E4-5BECB73371E5}" type="datetimeFigureOut">
              <a:rPr lang="en-US" smtClean="0"/>
              <a:t>8/3/2020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F437A3-9D5D-490A-924B-F5BAE13C060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9DC5B-7A7C-4EFC-85EF-B207247662F6}" type="datetimeFigureOut">
              <a:rPr lang="en-US" smtClean="0"/>
              <a:t>8/3/2020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02253-2023-488A-9178-5CC011C602DD}" type="slidenum">
              <a:rPr lang="en-US" smtClean="0"/>
              <a:t>‹#›</a:t>
            </a:fld>
            <a:endParaRPr lang="en-US"/>
          </a:p>
        </p:txBody>
      </p:sp>
    </p:spTree>
    <p:extLst>
      <p:ext uri="{BB962C8B-B14F-4D97-AF65-F5344CB8AC3E}">
        <p14:creationId xmlns:p14="http://schemas.microsoft.com/office/powerpoint/2010/main" val="175839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1274C1F-CF6E-4B4F-8953-C2F62E47156C}"/>
              </a:ext>
            </a:extLst>
          </p:cNvPr>
          <p:cNvSpPr>
            <a:spLocks noGrp="1" noRot="1" noChangeAspect="1" noChangeArrowheads="1" noTextEdit="1"/>
          </p:cNvSpPr>
          <p:nvPr>
            <p:ph type="sldImg"/>
          </p:nvPr>
        </p:nvSpPr>
        <p:spPr bwMode="auto">
          <a:xfrm>
            <a:off x="1096963" y="973138"/>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D175F3D-4E0E-4B54-9701-DEA234FB5ED3}"/>
              </a:ext>
            </a:extLst>
          </p:cNvPr>
          <p:cNvSpPr>
            <a:spLocks noGrp="1"/>
          </p:cNvSpPr>
          <p:nvPr>
            <p:ph type="body" idx="1"/>
          </p:nvPr>
        </p:nvSpPr>
        <p:spPr/>
        <p:txBody>
          <a:bodyPr/>
          <a:lstStyle/>
          <a:p>
            <a:pPr>
              <a:defRPr/>
            </a:pPr>
            <a:r>
              <a:rPr lang="en-US" dirty="0"/>
              <a:t>-   Graduate of Mount Holyoke College</a:t>
            </a:r>
          </a:p>
          <a:p>
            <a:pPr marL="171450" indent="-171450">
              <a:buFontTx/>
              <a:buChar char="-"/>
              <a:defRPr/>
            </a:pPr>
            <a:r>
              <a:rPr lang="en-US" dirty="0"/>
              <a:t>Biologist with the USDA NRCS upstate NY - 2.5 hours directly north of New York City in the Hudson Valley)</a:t>
            </a:r>
          </a:p>
          <a:p>
            <a:pPr marL="171450" indent="-171450">
              <a:buFontTx/>
              <a:buChar char="-"/>
              <a:defRPr/>
            </a:pPr>
            <a:r>
              <a:rPr lang="en-US" dirty="0"/>
              <a:t>After I completed the 2 year course, I became a certified educator in 2013.  I teach introduction to HM,  holistic planned grazing, soil health, and financial planning.	</a:t>
            </a:r>
          </a:p>
          <a:p>
            <a:pPr marL="171450" indent="-171450">
              <a:buFontTx/>
              <a:buChar char="-"/>
              <a:defRPr/>
            </a:pPr>
            <a:r>
              <a:rPr lang="en-US" dirty="0"/>
              <a:t>Current love of my life is my 1 year old niece </a:t>
            </a:r>
            <a:r>
              <a:rPr lang="en-US" dirty="0" err="1"/>
              <a:t>Ama</a:t>
            </a:r>
            <a:r>
              <a:rPr lang="en-US" dirty="0"/>
              <a:t> who lives in NYC</a:t>
            </a:r>
          </a:p>
          <a:p>
            <a:pPr marL="171450" indent="-171450">
              <a:buFontTx/>
              <a:buChar char="-"/>
              <a:defRPr/>
            </a:pPr>
            <a:r>
              <a:rPr lang="en-US" dirty="0"/>
              <a:t>Avid horseback rider and hunt with the Old Chatham Hunt Club</a:t>
            </a:r>
          </a:p>
          <a:p>
            <a:pPr marL="171450" indent="-171450">
              <a:buFontTx/>
              <a:buChar char="-"/>
              <a:defRPr/>
            </a:pPr>
            <a:r>
              <a:rPr lang="en-US" dirty="0"/>
              <a:t>Live on 10 acres off a dirt road in a net-zero home I designed and oversaw the construction of myself</a:t>
            </a:r>
          </a:p>
          <a:p>
            <a:pPr marL="171450" indent="-171450">
              <a:buFontTx/>
              <a:buChar char="-"/>
              <a:defRPr/>
            </a:pPr>
            <a:endParaRPr lang="en-US" dirty="0"/>
          </a:p>
          <a:p>
            <a:pPr marL="171450" indent="-171450">
              <a:buFontTx/>
              <a:buChar char="-"/>
              <a:defRPr/>
            </a:pPr>
            <a:r>
              <a:rPr lang="en-US" dirty="0"/>
              <a:t>In 2007 I took the HMI class taught by my colleague Phil Metzger and it was life changing.</a:t>
            </a:r>
          </a:p>
          <a:p>
            <a:pPr marL="171450" indent="-171450">
              <a:buFontTx/>
              <a:buChar char="-"/>
              <a:defRPr/>
            </a:pPr>
            <a:r>
              <a:rPr lang="en-US" dirty="0"/>
              <a:t>Removed most of the anxiety I had about my current job</a:t>
            </a:r>
          </a:p>
          <a:p>
            <a:pPr marL="171450" indent="-171450">
              <a:buFontTx/>
              <a:buChar char="-"/>
              <a:defRPr/>
            </a:pPr>
            <a:r>
              <a:rPr lang="en-US" dirty="0"/>
              <a:t>Dramatically changed and improved the way I work with farmers – first thing I ask now is “What are your goals?”, listen more, become more of a sounding board for farmers, provide technical information only when I see gaps.</a:t>
            </a:r>
          </a:p>
          <a:p>
            <a:pPr marL="171450" indent="-171450">
              <a:buFontTx/>
              <a:buChar char="-"/>
              <a:defRPr/>
            </a:pPr>
            <a:r>
              <a:rPr lang="en-US" dirty="0"/>
              <a:t>Enabled me to save money for the first time in my life so that by 2011, I paid cash for my new car and a trip to Ireland</a:t>
            </a:r>
          </a:p>
          <a:p>
            <a:pPr marL="171450" indent="-171450">
              <a:buFontTx/>
              <a:buChar char="-"/>
              <a:defRPr/>
            </a:pPr>
            <a:r>
              <a:rPr lang="en-US" dirty="0"/>
              <a:t>In 2014, I clarified my future vision and decided to build my first home in a community I love.</a:t>
            </a:r>
          </a:p>
          <a:p>
            <a:pPr marL="171450" indent="-171450">
              <a:buFontTx/>
              <a:buChar char="-"/>
              <a:defRPr/>
            </a:pPr>
            <a:r>
              <a:rPr lang="en-US" dirty="0"/>
              <a:t>IF you would like to learn more about the net-zero house and how I built it holistically, read the article I wrote for HMI’s “In Practice”</a:t>
            </a:r>
          </a:p>
          <a:p>
            <a:pPr>
              <a:defRPr/>
            </a:pPr>
            <a:endParaRPr lang="en-US" dirty="0"/>
          </a:p>
        </p:txBody>
      </p:sp>
      <p:sp>
        <p:nvSpPr>
          <p:cNvPr id="6148" name="Slide Number Placeholder 3">
            <a:extLst>
              <a:ext uri="{FF2B5EF4-FFF2-40B4-BE49-F238E27FC236}">
                <a16:creationId xmlns:a16="http://schemas.microsoft.com/office/drawing/2014/main" id="{03BA2D26-BC0A-4117-95EC-5034544E4C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E31B235B-986D-45B9-832F-DDBAEC077ACD}"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53A94E7-3B96-4768-B605-D6EC25AB06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37931725" indent="-37474525">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FA014034-2F1F-40DE-A477-0A58B7E2A993}" type="slidenum">
              <a:rPr lang="en-US" altLang="en-US" smtClean="0">
                <a:latin typeface="Arial" panose="020B0604020202020204" pitchFamily="34" charset="0"/>
                <a:ea typeface="ヒラギノ角ゴ Pro W3"/>
                <a:cs typeface="ヒラギノ角ゴ Pro W3"/>
              </a:rPr>
              <a:pPr/>
              <a:t>15</a:t>
            </a:fld>
            <a:endParaRPr lang="en-US" altLang="en-US">
              <a:latin typeface="Arial" panose="020B0604020202020204" pitchFamily="34" charset="0"/>
              <a:ea typeface="ヒラギノ角ゴ Pro W3"/>
              <a:cs typeface="ヒラギノ角ゴ Pro W3"/>
            </a:endParaRPr>
          </a:p>
        </p:txBody>
      </p:sp>
      <p:sp>
        <p:nvSpPr>
          <p:cNvPr id="47107" name="Rectangle 2">
            <a:extLst>
              <a:ext uri="{FF2B5EF4-FFF2-40B4-BE49-F238E27FC236}">
                <a16:creationId xmlns:a16="http://schemas.microsoft.com/office/drawing/2014/main" id="{6F48A6DC-ECB6-402A-A6EB-4E23107C74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BAD72925-F683-492F-B020-EA8C0049ED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The key to an effective water cycle is the condition of the soil surface.  If it is bare and/or capped, much of the water that soaks in will quickly evaporate, as the dry soil particles at the surface pull water from wetter soil particles below them. If the surface is covered with litter or closely-spaced plants, it will retain moisture and so will the soil particles below.</a:t>
            </a:r>
          </a:p>
          <a:p>
            <a:pPr eaLnBrk="1" hangingPunct="1">
              <a:spcBef>
                <a:spcPct val="0"/>
              </a:spcBef>
            </a:pPr>
            <a:endParaRPr lang="en-US" altLang="en-US"/>
          </a:p>
          <a:p>
            <a:pPr eaLnBrk="1" hangingPunct="1">
              <a:spcBef>
                <a:spcPct val="0"/>
              </a:spcBef>
            </a:pPr>
            <a:r>
              <a:rPr lang="en-US" altLang="en-US"/>
              <a:t>Management tools that break up a capped or thatched or sod-bound soil surface or increase the soil's organic matter speed up penetration. They create a surface that slows the flow of water, which allows more to soak in before running off. </a:t>
            </a:r>
          </a:p>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F09AF68-1325-452B-ADFC-863F0E1959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7495FA80-E4E8-4DFE-AACE-A2DA54C175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Also Succession – the dynamic relationship between organisms in and above the soil. Also the idea that organisms change their environment and that even ecosystems that appear stable for many years are still in flux – always dynamic in their never-ending development</a:t>
            </a:r>
          </a:p>
          <a:p>
            <a:pPr eaLnBrk="1" hangingPunct="1">
              <a:spcBef>
                <a:spcPct val="0"/>
              </a:spcBef>
            </a:pPr>
            <a:endParaRPr lang="en-US" altLang="en-US"/>
          </a:p>
          <a:p>
            <a:pPr eaLnBrk="1" hangingPunct="1">
              <a:spcBef>
                <a:spcPct val="0"/>
              </a:spcBef>
            </a:pPr>
            <a:r>
              <a:rPr lang="en-US" altLang="en-US"/>
              <a:t>You can gauge a community’s health by looking at the diversity of species, numbers of populations of those species, and the age structures of those populations. (ex: forest in CA that appeared healthy but there were no new trees germinating)</a:t>
            </a:r>
          </a:p>
          <a:p>
            <a:pPr eaLnBrk="1" hangingPunct="1">
              <a:spcBef>
                <a:spcPct val="0"/>
              </a:spcBef>
            </a:pPr>
            <a:endParaRPr lang="en-US" altLang="en-US"/>
          </a:p>
          <a:p>
            <a:pPr eaLnBrk="1" hangingPunct="1">
              <a:spcBef>
                <a:spcPct val="0"/>
              </a:spcBef>
            </a:pPr>
            <a:r>
              <a:rPr lang="en-US" altLang="en-US"/>
              <a:t>Greater species diversity = greater complexity = greater stability</a:t>
            </a:r>
          </a:p>
          <a:p>
            <a:endParaRPr lang="en-US" altLang="en-US"/>
          </a:p>
        </p:txBody>
      </p:sp>
      <p:sp>
        <p:nvSpPr>
          <p:cNvPr id="51204" name="Slide Number Placeholder 3">
            <a:extLst>
              <a:ext uri="{FF2B5EF4-FFF2-40B4-BE49-F238E27FC236}">
                <a16:creationId xmlns:a16="http://schemas.microsoft.com/office/drawing/2014/main" id="{A2B09ACC-454B-41C7-930F-059D596642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F0F41F3F-D24F-4DE4-AF16-E6A27DF12E79}"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86B09CD-A6AF-4C73-89E7-A103698F46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E3A33AB-EAFC-482D-9990-00531C38D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The key to the advance of any terrestrial biological community toward greater complexity is soil cover.  When soil is bare and exposed, the community loses complexity and begins to break down.  If bare soil is covered with living plants or dead plant material (litter), biodiversity and community complexity increases.</a:t>
            </a:r>
          </a:p>
          <a:p>
            <a:pPr eaLnBrk="1" hangingPunct="1">
              <a:spcBef>
                <a:spcPct val="0"/>
              </a:spcBef>
            </a:pPr>
            <a:r>
              <a:rPr lang="en-US" altLang="en-US"/>
              <a:t>When a community is in the early stages of development, or is reduced from a complex to a simplified community of few species, it is less stable. Populations of a single plant, insect or small animal species can boom to annoying numbers, and we then label them weeds, pests, or invaders. The more complex and diverse communities become, the fewer the fluctuations in numbers within populations of species, and the more stable communities tend to be.</a:t>
            </a:r>
          </a:p>
          <a:p>
            <a:pPr eaLnBrk="1" hangingPunct="1">
              <a:spcBef>
                <a:spcPct val="0"/>
              </a:spcBef>
            </a:pPr>
            <a:r>
              <a:rPr lang="en-US" altLang="en-US"/>
              <a:t>You can gauge a community’s health by looking at the diversity of its species, the numbers within populations of those species and the age structure (how many young, adult, and old?) within those populations.  The greater the diversity of species, the greater the complexity, which tends to promote greater stability within the community.  If you want to protect a certain species, you can create an environment in which it thrives. Likewise, if you want to reduce the numbers within a species, you can create an environment that is less than ideal. In either case, look to the age structure to tell you which direction you’re heading. If there are many young of the species in question, that species is likely to be increasing; if only mature members can be found, that species is likely to die out.</a:t>
            </a:r>
          </a:p>
          <a:p>
            <a:pPr eaLnBrk="1" hangingPunct="1">
              <a:spcBef>
                <a:spcPct val="0"/>
              </a:spcBef>
            </a:pPr>
            <a:r>
              <a:rPr lang="en-US" altLang="en-US"/>
              <a:t>Anything that changes above ground is likely to cause even greater changes below ground, simply because there's generally more life underground than above it. For example, a healthy pasture carrying large numbers of cattle has been calculated to carry a population of earthworms that alone are double the weight of the cattle. Likewise, the root structures of plants add to the biomass, as do the tons of microorganisms that inhabit an acre of healthy soil. It has been estimated that as many as a billion microorganisms live in a single teaspoon of healthy soil.</a:t>
            </a:r>
          </a:p>
          <a:p>
            <a:pPr eaLnBrk="1" hangingPunct="1">
              <a:spcBef>
                <a:spcPct val="0"/>
              </a:spcBef>
            </a:pPr>
            <a:r>
              <a:rPr lang="en-US" altLang="en-US"/>
              <a:t>It's important to recognize just how much life exists beneath the soil surface. Excess soil compaction, exposure and capping of soil, inadequate drainage, over-fertilization, pesticide poisoning or other such actions alter the biological community below ground. And what happens underground will eventually show itself above ground.</a:t>
            </a:r>
          </a:p>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17CC1F96-4190-4E3C-AFF2-3771CFD5C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B9298C1E-C1E3-4008-A2BF-67DF7C34DB31}"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2DFDEED-4438-455B-8F90-9B81F0049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E27FEA9C-C029-4CAD-81EB-7F5E85D833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buFont typeface="Wingdings" panose="05000000000000000000" pitchFamily="2" charset="2"/>
              <a:buChar char="v"/>
            </a:pPr>
            <a:r>
              <a:rPr lang="en-US" altLang="en-US">
                <a:latin typeface="Arial" panose="020B0604020202020204" pitchFamily="34" charset="0"/>
              </a:rPr>
              <a:t>Our ecosystem runs on solar energy</a:t>
            </a:r>
            <a:br>
              <a:rPr lang="en-US" altLang="en-US">
                <a:latin typeface="Arial" panose="020B0604020202020204" pitchFamily="34" charset="0"/>
              </a:rPr>
            </a:br>
            <a:endParaRPr lang="en-US" altLang="en-US">
              <a:latin typeface="Arial" panose="020B0604020202020204" pitchFamily="34" charset="0"/>
            </a:endParaRPr>
          </a:p>
          <a:p>
            <a:pPr>
              <a:lnSpc>
                <a:spcPct val="90000"/>
              </a:lnSpc>
              <a:spcBef>
                <a:spcPct val="0"/>
              </a:spcBef>
              <a:buFont typeface="Wingdings" panose="05000000000000000000" pitchFamily="2" charset="2"/>
              <a:buChar char="v"/>
            </a:pPr>
            <a:r>
              <a:rPr lang="en-US" altLang="en-US">
                <a:latin typeface="Arial" panose="020B0604020202020204" pitchFamily="34" charset="0"/>
              </a:rPr>
              <a:t>Plants - the key player!</a:t>
            </a:r>
            <a:endParaRPr lang="en-US" altLang="en-US"/>
          </a:p>
        </p:txBody>
      </p:sp>
      <p:sp>
        <p:nvSpPr>
          <p:cNvPr id="60420" name="Slide Number Placeholder 3">
            <a:extLst>
              <a:ext uri="{FF2B5EF4-FFF2-40B4-BE49-F238E27FC236}">
                <a16:creationId xmlns:a16="http://schemas.microsoft.com/office/drawing/2014/main" id="{763D849E-EB63-48E0-B10F-544262FA88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4F915FA0-B0A9-46B1-A389-6DC10047C7E9}"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79F9733A-88FD-4FF3-A675-9CBAC93ADF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F9710F1E-BF5C-4E13-960A-28119D0D04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Most of the sunlight that strikes the land and water is reflected back immediately, while some is absorbed as heat to be radiated back later.  A very small portion is converted by green plants into food for their own use and that of other organisms in the food chain. Thus, green plants form the base or </a:t>
            </a:r>
            <a:r>
              <a:rPr lang="en-US" altLang="en-US" b="1"/>
              <a:t>Level 1</a:t>
            </a:r>
            <a:r>
              <a:rPr lang="en-US" altLang="en-US"/>
              <a:t> of the energy pyramid and support almost all other forms of life, including humans.</a:t>
            </a:r>
          </a:p>
          <a:p>
            <a:pPr eaLnBrk="1" hangingPunct="1">
              <a:spcBef>
                <a:spcPct val="0"/>
              </a:spcBef>
            </a:pPr>
            <a:r>
              <a:rPr lang="en-US" altLang="en-US"/>
              <a:t>The energy pyramid also extends below ground - where the energy flow greatly affects the function of the other three ecosystem processes—water cycle, mineral cycle, and biological community. All three require a biologically active soil community that in turn requires solar energy to be conveyed underground by plant roots or surface-</a:t>
            </a:r>
          </a:p>
        </p:txBody>
      </p:sp>
      <p:sp>
        <p:nvSpPr>
          <p:cNvPr id="62468" name="Slide Number Placeholder 3">
            <a:extLst>
              <a:ext uri="{FF2B5EF4-FFF2-40B4-BE49-F238E27FC236}">
                <a16:creationId xmlns:a16="http://schemas.microsoft.com/office/drawing/2014/main" id="{4521B932-B433-42D0-9430-D3BB7179BB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335440EA-543A-4F9A-B076-476DF25E3136}"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ED87F8FB-3096-4783-A091-28AE59DF6F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7AC59E34-6C29-459D-90D0-4E8A93B88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Most of the sunlight that strikes the land and water is reflected back immediately, while some is absorbed as heat to be radiated back later.  A very small portion is converted by green plants into food for their own use and that of other organisms in the food chain. Thus, green plants form the base or </a:t>
            </a:r>
            <a:r>
              <a:rPr lang="en-US" altLang="en-US" b="1"/>
              <a:t>Level 1</a:t>
            </a:r>
            <a:r>
              <a:rPr lang="en-US" altLang="en-US"/>
              <a:t> of the energy pyramid and support almost all other forms of life, including humans.</a:t>
            </a:r>
          </a:p>
          <a:p>
            <a:pPr eaLnBrk="1" hangingPunct="1">
              <a:spcBef>
                <a:spcPct val="0"/>
              </a:spcBef>
            </a:pPr>
            <a:r>
              <a:rPr lang="en-US" altLang="en-US"/>
              <a:t>The energy pyramid also extends below ground - where the energy flow greatly affects the function of the other three ecosystem processes—water cycle, mineral cycle, and biological community. All three require a biologically active soil community that in turn requires solar energy to be conveyed underground by plant roots or surface-</a:t>
            </a:r>
          </a:p>
        </p:txBody>
      </p:sp>
      <p:sp>
        <p:nvSpPr>
          <p:cNvPr id="64516" name="Slide Number Placeholder 3">
            <a:extLst>
              <a:ext uri="{FF2B5EF4-FFF2-40B4-BE49-F238E27FC236}">
                <a16:creationId xmlns:a16="http://schemas.microsoft.com/office/drawing/2014/main" id="{2325D11A-F319-46AC-A878-4582361678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6A6F3516-80A1-4A4B-BF45-C561284E0154}"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436B2-7C57-4D15-9B23-1B7089ABF913}" type="slidenum">
              <a:rPr lang="en-US" smtClean="0"/>
              <a:t>26</a:t>
            </a:fld>
            <a:endParaRPr lang="en-US"/>
          </a:p>
        </p:txBody>
      </p:sp>
    </p:spTree>
    <p:extLst>
      <p:ext uri="{BB962C8B-B14F-4D97-AF65-F5344CB8AC3E}">
        <p14:creationId xmlns:p14="http://schemas.microsoft.com/office/powerpoint/2010/main" val="24479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F49D147-D943-4675-9A83-2BA6DEB20E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595A52BC-AA9B-4CC0-9A06-887852746A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Narrow" panose="020B0606020202030204" pitchFamily="34" charset="0"/>
              <a:cs typeface="Arial" panose="020B0604020202020204" pitchFamily="34" charset="0"/>
            </a:endParaRPr>
          </a:p>
          <a:p>
            <a:pPr eaLnBrk="1" hangingPunct="1">
              <a:spcBef>
                <a:spcPct val="0"/>
              </a:spcBef>
            </a:pPr>
            <a:r>
              <a:rPr lang="en-US" altLang="en-US">
                <a:latin typeface="Arial Narrow" panose="020B0606020202030204" pitchFamily="34" charset="0"/>
                <a:cs typeface="Arial" panose="020B0604020202020204" pitchFamily="34" charset="0"/>
              </a:rPr>
              <a:t>Ask about the role soil cover plays in each of the ecosystem processes by responding to the questions. Option: assign one question to each of four groups to discuss.</a:t>
            </a:r>
          </a:p>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912E556C-DAB6-4D0D-B81D-50805C259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E92E0B6A-357E-41F8-92B5-357A74E174AC}" type="slidenum">
              <a:rPr lang="en-US" altLang="en-US" smtClean="0">
                <a:solidFill>
                  <a:srgbClr val="000000"/>
                </a:solidFill>
                <a:latin typeface="Calibri" panose="020F0502020204030204" pitchFamily="34" charset="0"/>
              </a:rPr>
              <a:pPr/>
              <a:t>28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C5EEE3-C97E-451B-ACF9-1C8B45B5F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01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02253-2023-488A-9178-5CC011C602DD}" type="slidenum">
              <a:rPr lang="en-US" smtClean="0"/>
              <a:t>31</a:t>
            </a:fld>
            <a:endParaRPr lang="en-US"/>
          </a:p>
        </p:txBody>
      </p:sp>
    </p:spTree>
    <p:extLst>
      <p:ext uri="{BB962C8B-B14F-4D97-AF65-F5344CB8AC3E}">
        <p14:creationId xmlns:p14="http://schemas.microsoft.com/office/powerpoint/2010/main" val="120976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900E3F9-FF6D-4646-BE69-12D2109B0D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C0A0FED-2976-4239-8156-730BFC3C72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buFont typeface="Wingdings" panose="05000000000000000000" pitchFamily="2" charset="2"/>
              <a:buNone/>
            </a:pPr>
            <a:r>
              <a:rPr lang="en-US" altLang="en-US" dirty="0">
                <a:latin typeface="Arial Narrow" panose="020B0606020202030204" pitchFamily="34" charset="0"/>
              </a:rPr>
              <a:t>Show the list of practices quickly, adding to the list by sharing additional information e.g. #1 Define what you manage includes getting clarity on your inventory – those involved in decision making and all your assets (resources) </a:t>
            </a:r>
          </a:p>
          <a:p>
            <a:pPr eaLnBrk="1" hangingPunct="1">
              <a:spcBef>
                <a:spcPct val="0"/>
              </a:spcBef>
              <a:buFont typeface="Wingdings" panose="05000000000000000000" pitchFamily="2" charset="2"/>
              <a:buNone/>
            </a:pPr>
            <a:endParaRPr lang="en-US" altLang="en-US" b="1" i="1" dirty="0">
              <a:latin typeface="Arial Narrow" panose="020B0606020202030204" pitchFamily="34" charset="0"/>
            </a:endParaRPr>
          </a:p>
          <a:p>
            <a:pPr eaLnBrk="1" hangingPunct="1">
              <a:spcBef>
                <a:spcPct val="0"/>
              </a:spcBef>
              <a:buFont typeface="Wingdings" panose="05000000000000000000" pitchFamily="2" charset="2"/>
              <a:buNone/>
            </a:pPr>
            <a:r>
              <a:rPr lang="en-US" altLang="en-US" b="1" i="1" dirty="0">
                <a:latin typeface="Arial Narrow" panose="020B0606020202030204" pitchFamily="34" charset="0"/>
              </a:rPr>
              <a:t>Comment that we will go into each of these in much greater detail in the order listed.</a:t>
            </a:r>
          </a:p>
          <a:p>
            <a:pPr eaLnBrk="1" hangingPunct="1">
              <a:spcBef>
                <a:spcPct val="0"/>
              </a:spcBef>
            </a:pPr>
            <a:endParaRPr lang="en-US" altLang="en-US" dirty="0"/>
          </a:p>
        </p:txBody>
      </p:sp>
      <p:sp>
        <p:nvSpPr>
          <p:cNvPr id="23556" name="Slide Number Placeholder 3">
            <a:extLst>
              <a:ext uri="{FF2B5EF4-FFF2-40B4-BE49-F238E27FC236}">
                <a16:creationId xmlns:a16="http://schemas.microsoft.com/office/drawing/2014/main" id="{7BF7DB9C-5655-4275-B2E3-09D3B6B53B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ADB2463F-A196-4583-A729-335288170C5C}" type="slidenum">
              <a:rPr lang="en-US" altLang="en-US" smtClean="0">
                <a:solidFill>
                  <a:srgbClr val="000000"/>
                </a:solidFill>
                <a:latin typeface="Calibri" panose="020F0502020204030204" pitchFamily="34" charset="0"/>
              </a:rPr>
              <a:pPr/>
              <a:t>3</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27B9DD8-E66F-4262-A29A-BFC9FB944C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37931725" indent="-37474525">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1278FEE5-1201-4F2E-8988-2E13AB23C099}" type="slidenum">
              <a:rPr lang="en-US" altLang="en-US" smtClean="0">
                <a:latin typeface="Arial" panose="020B0604020202020204" pitchFamily="34" charset="0"/>
                <a:ea typeface="ヒラギノ角ゴ Pro W3"/>
                <a:cs typeface="ヒラギノ角ゴ Pro W3"/>
              </a:rPr>
              <a:pPr/>
              <a:t>32</a:t>
            </a:fld>
            <a:endParaRPr lang="en-US" altLang="en-US">
              <a:latin typeface="Arial" panose="020B0604020202020204" pitchFamily="34" charset="0"/>
              <a:ea typeface="ヒラギノ角ゴ Pro W3"/>
              <a:cs typeface="ヒラギノ角ゴ Pro W3"/>
            </a:endParaRPr>
          </a:p>
        </p:txBody>
      </p:sp>
      <p:sp>
        <p:nvSpPr>
          <p:cNvPr id="69635" name="Rectangle 2">
            <a:extLst>
              <a:ext uri="{FF2B5EF4-FFF2-40B4-BE49-F238E27FC236}">
                <a16:creationId xmlns:a16="http://schemas.microsoft.com/office/drawing/2014/main" id="{BE6DE468-69CE-4A71-9673-B4B8DFEE19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a:extLst>
              <a:ext uri="{FF2B5EF4-FFF2-40B4-BE49-F238E27FC236}">
                <a16:creationId xmlns:a16="http://schemas.microsoft.com/office/drawing/2014/main" id="{69294E72-6A85-4172-B9D3-83332C7E6A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**Everything we do to the land - even when we “do” nothing - has an impact on the ecosystem processes. This is a key lesson for today!**</a:t>
            </a:r>
          </a:p>
          <a:p>
            <a:pPr eaLnBrk="1" hangingPunct="1">
              <a:spcBef>
                <a:spcPct val="0"/>
              </a:spcBef>
            </a:pPr>
            <a:endParaRPr lang="en-US" altLang="en-US"/>
          </a:p>
          <a:p>
            <a:pPr eaLnBrk="1" hangingPunct="1">
              <a:spcBef>
                <a:spcPct val="0"/>
              </a:spcBef>
            </a:pPr>
            <a:r>
              <a:rPr lang="en-US" altLang="en-US"/>
              <a:t>Whether that impact is positive or negative can only be determined in relation to your holistic goal, and you will only know if you have some kind of monitoring program in place. We’ll talk more about monitoring, but first let’s look at these management tools.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DFEBB34-1E97-40D6-8941-611DAFF9A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32C3F190-53C9-4576-81EB-036678F61B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Tool of rest</a:t>
            </a:r>
          </a:p>
        </p:txBody>
      </p:sp>
      <p:sp>
        <p:nvSpPr>
          <p:cNvPr id="71684" name="Slide Number Placeholder 3">
            <a:extLst>
              <a:ext uri="{FF2B5EF4-FFF2-40B4-BE49-F238E27FC236}">
                <a16:creationId xmlns:a16="http://schemas.microsoft.com/office/drawing/2014/main" id="{AB8C79CE-6023-47A6-AABD-754E836B7B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07D74AB1-C3E1-40AE-96CB-66AE8CA719E7}"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46538FF-687A-4AF6-9042-E59A741919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95D5711A-F0F7-4F8E-886A-FD5D78CF19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is happening with the:</a:t>
            </a:r>
          </a:p>
          <a:p>
            <a:r>
              <a:rPr lang="en-US" altLang="en-US"/>
              <a:t>Water Cycle?</a:t>
            </a:r>
          </a:p>
          <a:p>
            <a:r>
              <a:rPr lang="en-US" altLang="en-US"/>
              <a:t>Mineral Cycle?</a:t>
            </a:r>
          </a:p>
          <a:p>
            <a:r>
              <a:rPr lang="en-US" altLang="en-US"/>
              <a:t>Community Dynamics?</a:t>
            </a:r>
          </a:p>
          <a:p>
            <a:r>
              <a:rPr lang="en-US" altLang="en-US"/>
              <a:t>Energy Flow?</a:t>
            </a:r>
          </a:p>
          <a:p>
            <a:endParaRPr lang="en-US" altLang="en-US"/>
          </a:p>
          <a:p>
            <a:r>
              <a:rPr lang="en-US" altLang="en-US"/>
              <a:t>What tools can we use?</a:t>
            </a:r>
          </a:p>
          <a:p>
            <a:endParaRPr lang="en-US" altLang="en-US"/>
          </a:p>
          <a:p>
            <a:r>
              <a:rPr lang="en-US" altLang="en-US"/>
              <a:t>“We don’t have a runoff problem, we have an infiltration problem” – </a:t>
            </a:r>
            <a:r>
              <a:rPr lang="en-US" altLang="en-US" sz="1100"/>
              <a:t>Ray Archuleta</a:t>
            </a:r>
          </a:p>
          <a:p>
            <a:endParaRPr lang="en-US" altLang="en-US"/>
          </a:p>
        </p:txBody>
      </p:sp>
      <p:sp>
        <p:nvSpPr>
          <p:cNvPr id="78852" name="Slide Number Placeholder 3">
            <a:extLst>
              <a:ext uri="{FF2B5EF4-FFF2-40B4-BE49-F238E27FC236}">
                <a16:creationId xmlns:a16="http://schemas.microsoft.com/office/drawing/2014/main" id="{6F804D4E-7318-4788-A39D-34A95CCD20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654C3769-E2B6-48E1-BF20-B325BF9B75F2}"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387445C-707C-4600-82FD-6BAA757993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6A181E8-3C07-48C5-B3E7-BF1D1275A1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94234B18-DB49-4AB1-9C0E-1BD919FE38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09A318D2-B9E8-4472-A104-0E886CC36AF2}" type="slidenum">
              <a:rPr lang="en-US" altLang="en-US" smtClean="0">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7EF0CAA-DA1C-4BA1-AD75-981608FD65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6D45F487-8996-4F39-BB82-8C4EEF55B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FC86648-C121-449A-AFA3-93FB9C1561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C2BC7FD1-F247-41CF-8E65-D6B915D44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rPr>
              <a:t>Research shows that bare soil can lose up to 83% of rainfall to evaporation. Healthy grasslands can absorb up to 75% of rainfall - which can then be used to grow more plants and recharge groundwater!</a:t>
            </a:r>
          </a:p>
          <a:p>
            <a:endParaRPr lang="en-US" altLang="en-US"/>
          </a:p>
        </p:txBody>
      </p:sp>
      <p:sp>
        <p:nvSpPr>
          <p:cNvPr id="28676" name="Slide Number Placeholder 3">
            <a:extLst>
              <a:ext uri="{FF2B5EF4-FFF2-40B4-BE49-F238E27FC236}">
                <a16:creationId xmlns:a16="http://schemas.microsoft.com/office/drawing/2014/main" id="{7AAF420B-53A0-4188-B78F-C00304ADF2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C2BFBB7F-DE3C-4560-8C56-6E34E336AAD8}"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230EFC7-D3CE-448C-9B2B-F8E05EC701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37931725" indent="-37474525">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EC3BB3E6-D521-4743-9BB1-C152BBF62987}" type="slidenum">
              <a:rPr lang="en-US" altLang="en-US" smtClean="0">
                <a:latin typeface="Arial" panose="020B0604020202020204" pitchFamily="34" charset="0"/>
                <a:ea typeface="ヒラギノ角ゴ Pro W3"/>
                <a:cs typeface="ヒラギノ角ゴ Pro W3"/>
              </a:rPr>
              <a:pPr/>
              <a:t>8</a:t>
            </a:fld>
            <a:endParaRPr lang="en-US" altLang="en-US">
              <a:latin typeface="Arial" panose="020B0604020202020204" pitchFamily="34" charset="0"/>
              <a:ea typeface="ヒラギノ角ゴ Pro W3"/>
              <a:cs typeface="ヒラギノ角ゴ Pro W3"/>
            </a:endParaRPr>
          </a:p>
        </p:txBody>
      </p:sp>
      <p:sp>
        <p:nvSpPr>
          <p:cNvPr id="30723" name="Rectangle 2">
            <a:extLst>
              <a:ext uri="{FF2B5EF4-FFF2-40B4-BE49-F238E27FC236}">
                <a16:creationId xmlns:a16="http://schemas.microsoft.com/office/drawing/2014/main" id="{9F380974-5815-4997-8931-2C33106849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a:extLst>
              <a:ext uri="{FF2B5EF4-FFF2-40B4-BE49-F238E27FC236}">
                <a16:creationId xmlns:a16="http://schemas.microsoft.com/office/drawing/2014/main" id="{3BB8E7BF-1C03-48CE-8FF5-507A7035D2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The key to an effective water cycle is the condition of the soil surface.  If it is bare and/or capped, much of the water that soaks in will quickly evaporate, as the dry soil particles at the surface pull water from wetter soil particles below them. If the surface is covered with litter or closely-spaced plants, it will retain moisture and so will the soil particles below.</a:t>
            </a:r>
          </a:p>
          <a:p>
            <a:pPr eaLnBrk="1" hangingPunct="1">
              <a:spcBef>
                <a:spcPct val="0"/>
              </a:spcBef>
            </a:pPr>
            <a:endParaRPr lang="en-US" altLang="en-US"/>
          </a:p>
          <a:p>
            <a:pPr eaLnBrk="1" hangingPunct="1">
              <a:spcBef>
                <a:spcPct val="0"/>
              </a:spcBef>
            </a:pPr>
            <a:r>
              <a:rPr lang="en-US" altLang="en-US"/>
              <a:t>Management tools that break up a capped or thatched or sod-bound soil surface or increase the soil's organic matter speed up penetration. They create a surface that slows the flow of water, which allows more to soak in before running off. </a:t>
            </a:r>
          </a:p>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3B88CD-9E3A-4885-B680-6C3FFB08C1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7022216C-EE4C-4FA9-B7F9-57FEF02A7F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2E639A45-3E56-4F71-91EB-617A3A9588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CD450F77-ACBB-439F-A468-9F098FD5ABE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B84D24C-7A53-4E1A-A790-FEC1F8ED2302}"/>
              </a:ext>
            </a:extLst>
          </p:cNvPr>
          <p:cNvSpPr>
            <a:spLocks noGrp="1" noRot="1" noChangeAspect="1" noChangeArrowheads="1" noTextEdit="1"/>
          </p:cNvSpPr>
          <p:nvPr>
            <p:ph type="sldImg"/>
          </p:nvPr>
        </p:nvSpPr>
        <p:spPr bwMode="auto">
          <a:xfrm>
            <a:off x="1165225" y="681038"/>
            <a:ext cx="4530725" cy="3398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DAFB2750-9D28-4581-A5D7-8B695EF8E4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400">
                <a:latin typeface="Times New Roman" panose="02020603050405020304" pitchFamily="18" charset="0"/>
                <a:ea typeface="MS PGothic" panose="020B0600070205080204" pitchFamily="34" charset="-128"/>
              </a:rPr>
              <a:t>Disturbance changed this soils.</a:t>
            </a:r>
          </a:p>
        </p:txBody>
      </p:sp>
      <p:sp>
        <p:nvSpPr>
          <p:cNvPr id="38916" name="Slide Number Placeholder 3">
            <a:extLst>
              <a:ext uri="{FF2B5EF4-FFF2-40B4-BE49-F238E27FC236}">
                <a16:creationId xmlns:a16="http://schemas.microsoft.com/office/drawing/2014/main" id="{B342F82F-3107-4D48-9907-700EFDC63E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2C7724FC-0B8F-460B-B931-D0FDA97F6A04}" type="slidenum">
              <a:rPr lang="en-US" altLang="en-US" smtClean="0">
                <a:solidFill>
                  <a:srgbClr val="000000"/>
                </a:solidFill>
                <a:latin typeface="Calibri" panose="020F0502020204030204" pitchFamily="34" charset="0"/>
              </a:rPr>
              <a:pPr/>
              <a:t>10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E05AF0C-B860-407E-B641-E8C205BCB2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2FD78A09-B31E-434E-ADB4-CA7DA7425E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EA5551D6-111A-44C5-8088-434416E91588}"/>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a:solidFill>
                  <a:schemeClr val="tx1"/>
                </a:solidFill>
                <a:latin typeface="Arial Narrow" panose="020B0606020202030204" pitchFamily="34" charset="0"/>
                <a:cs typeface="Arial" panose="020B0604020202020204" pitchFamily="34" charset="0"/>
              </a:defRPr>
            </a:lvl1pPr>
            <a:lvl2pPr marL="730250" indent="-280988" defTabSz="938213">
              <a:defRPr>
                <a:solidFill>
                  <a:schemeClr val="tx1"/>
                </a:solidFill>
                <a:latin typeface="Arial Narrow" panose="020B0606020202030204" pitchFamily="34" charset="0"/>
                <a:cs typeface="Arial" panose="020B0604020202020204" pitchFamily="34" charset="0"/>
              </a:defRPr>
            </a:lvl2pPr>
            <a:lvl3pPr marL="1125538" indent="-223838" defTabSz="938213">
              <a:defRPr>
                <a:solidFill>
                  <a:schemeClr val="tx1"/>
                </a:solidFill>
                <a:latin typeface="Arial Narrow" panose="020B0606020202030204" pitchFamily="34" charset="0"/>
                <a:cs typeface="Arial" panose="020B0604020202020204" pitchFamily="34" charset="0"/>
              </a:defRPr>
            </a:lvl3pPr>
            <a:lvl4pPr marL="1574800" indent="-223838" defTabSz="938213">
              <a:defRPr>
                <a:solidFill>
                  <a:schemeClr val="tx1"/>
                </a:solidFill>
                <a:latin typeface="Arial Narrow" panose="020B0606020202030204" pitchFamily="34" charset="0"/>
                <a:cs typeface="Arial" panose="020B0604020202020204" pitchFamily="34" charset="0"/>
              </a:defRPr>
            </a:lvl4pPr>
            <a:lvl5pPr marL="2025650" indent="-223838" defTabSz="938213">
              <a:defRPr>
                <a:solidFill>
                  <a:schemeClr val="tx1"/>
                </a:solidFill>
                <a:latin typeface="Arial Narrow" panose="020B0606020202030204" pitchFamily="34" charset="0"/>
                <a:cs typeface="Arial" panose="020B0604020202020204" pitchFamily="34" charset="0"/>
              </a:defRPr>
            </a:lvl5pPr>
            <a:lvl6pPr marL="2482850" indent="-223838" defTabSz="938213"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40050" indent="-223838" defTabSz="938213"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397250" indent="-223838" defTabSz="938213"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54450" indent="-223838" defTabSz="938213"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E7E54372-5C27-4FE6-8764-7039AE526F80}" type="slidenum">
              <a:rPr lang="en-US" altLang="en-US" sz="2400" smtClean="0">
                <a:latin typeface="Times New Roman" panose="02020603050405020304" pitchFamily="18" charset="0"/>
                <a:ea typeface="Arial Unicode MS" panose="020B0604020202020204" pitchFamily="34" charset="-128"/>
                <a:cs typeface="Arial Unicode MS" panose="020B0604020202020204" pitchFamily="34" charset="-128"/>
              </a:rPr>
              <a:pPr/>
              <a:t>11</a:t>
            </a:fld>
            <a:endParaRPr lang="en-US" altLang="en-US" sz="2400">
              <a:latin typeface="Times New Roman" panose="02020603050405020304" pitchFamily="18" charset="0"/>
              <a:ea typeface="Arial Unicode MS" panose="020B0604020202020204" pitchFamily="34" charset="-128"/>
              <a:cs typeface="Arial Unicode MS" panose="020B060402020202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0B008783-E6EC-41DD-B404-3D523217EB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cs typeface="Arial" panose="020B0604020202020204" pitchFamily="34" charset="0"/>
              </a:defRPr>
            </a:lvl1pPr>
            <a:lvl2pPr marL="37931725" indent="-37474525">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fld id="{FF87D2C4-6240-4926-8E52-CFC28EC08B03}" type="slidenum">
              <a:rPr lang="en-US" altLang="en-US" smtClean="0">
                <a:latin typeface="Arial" panose="020B0604020202020204" pitchFamily="34" charset="0"/>
                <a:ea typeface="ヒラギノ角ゴ Pro W3"/>
                <a:cs typeface="ヒラギノ角ゴ Pro W3"/>
              </a:rPr>
              <a:pPr/>
              <a:t>13</a:t>
            </a:fld>
            <a:endParaRPr lang="en-US" altLang="en-US">
              <a:latin typeface="Arial" panose="020B0604020202020204" pitchFamily="34" charset="0"/>
              <a:ea typeface="ヒラギノ角ゴ Pro W3"/>
              <a:cs typeface="ヒラギノ角ゴ Pro W3"/>
            </a:endParaRPr>
          </a:p>
        </p:txBody>
      </p:sp>
      <p:sp>
        <p:nvSpPr>
          <p:cNvPr id="44035" name="Rectangle 2">
            <a:extLst>
              <a:ext uri="{FF2B5EF4-FFF2-40B4-BE49-F238E27FC236}">
                <a16:creationId xmlns:a16="http://schemas.microsoft.com/office/drawing/2014/main" id="{3031A451-4A16-4AC2-9B64-B7554D7C98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25BFEBA7-6360-49C6-8A0B-0EBB242912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r>
              <a:rPr lang="en-US" altLang="en-US"/>
              <a:t>The key to an effective water cycle is the condition of the soil surface.  If it is bare and/or capped, much of the water that soaks in will quickly evaporate, as the dry soil particles at the surface pull water from wetter soil particles below them. If the surface is covered with litter or closely-spaced plants, it will retain moisture and so will the soil particles below.</a:t>
            </a:r>
          </a:p>
          <a:p>
            <a:pPr eaLnBrk="1" hangingPunct="1">
              <a:spcBef>
                <a:spcPct val="0"/>
              </a:spcBef>
            </a:pPr>
            <a:endParaRPr lang="en-US" altLang="en-US"/>
          </a:p>
          <a:p>
            <a:pPr eaLnBrk="1" hangingPunct="1">
              <a:spcBef>
                <a:spcPct val="0"/>
              </a:spcBef>
            </a:pPr>
            <a:r>
              <a:rPr lang="en-US" altLang="en-US"/>
              <a:t>Management tools that break up a capped or thatched or sod-bound soil surface or increase the soil's organic matter speed up penetration. They create a surface that slows the flow of water, which allows more to soak in before running off. </a:t>
            </a:r>
          </a:p>
          <a:p>
            <a:pPr eaLnBrk="1" hangingPunct="1">
              <a:spcBef>
                <a:spcPct val="0"/>
              </a:spcBef>
            </a:pPr>
            <a:endParaRPr lang="en-US" altLang="en-US"/>
          </a:p>
          <a:p>
            <a:pPr eaLnBrk="1" hangingPunct="1">
              <a:spcBef>
                <a:spcPct val="0"/>
              </a:spcBef>
            </a:pPr>
            <a:r>
              <a:rPr lang="en-US" altLang="en-US"/>
              <a:t>First and foremost, they look to see if the soil is covered either by living plants or plant litter. In non-brittle environments, breakdown is generally rapid because of the year-round presence of decaying organisms. But, land managers should look for a mix of plants with varying root depths so that nutrients can be brought up from many layers: fibrous-rooted grasses as well as the deeper-penetrating tap-rooted brush, forbs and trees. If the soil feels spongy when they walk across it, they know it is porous and likely to be full of life.</a:t>
            </a:r>
          </a:p>
          <a:p>
            <a:pPr eaLnBrk="1" hangingPunct="1">
              <a:spcBef>
                <a:spcPct val="0"/>
              </a:spcBef>
            </a:pPr>
            <a:r>
              <a:rPr lang="en-US" altLang="en-US"/>
              <a:t>A good mineral cycle implies a biologically active, living soil, with adequate aeration and energy underground to sustain an abundance of organisms that make up the soil food web. Soil organisms need energy derived from sunlight, but often do not come up to the soil surface to get it for themselves.  They depend on a continuous supply of decomposing plant and animal residues to provide their energy needs</a:t>
            </a:r>
          </a:p>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7772400" cy="1470025"/>
          </a:xfrm>
        </p:spPr>
        <p:txBody>
          <a:bodyPr/>
          <a:lstStyle/>
          <a:p>
            <a:r>
              <a:rPr lang="en-US"/>
              <a:t>Click to edit Master title style</a:t>
            </a:r>
          </a:p>
        </p:txBody>
      </p:sp>
      <p:sp>
        <p:nvSpPr>
          <p:cNvPr id="8" name="Text Placeholder 2"/>
          <p:cNvSpPr>
            <a:spLocks noGrp="1"/>
          </p:cNvSpPr>
          <p:nvPr>
            <p:ph idx="1" hasCustomPrompt="1"/>
          </p:nvPr>
        </p:nvSpPr>
        <p:spPr>
          <a:xfrm>
            <a:off x="152400" y="1676401"/>
            <a:ext cx="7010400" cy="2057399"/>
          </a:xfrm>
          <a:prstGeom prst="rect">
            <a:avLst/>
          </a:prstGeom>
        </p:spPr>
        <p:txBody>
          <a:bodyPr vert="horz" lIns="91440" tIns="45720" rIns="91440" bIns="45720" rtlCol="0">
            <a:normAutofit/>
          </a:bodyPr>
          <a:lstStyle>
            <a:lvl1pPr>
              <a:defRPr sz="3200">
                <a:solidFill>
                  <a:schemeClr val="bg1"/>
                </a:solidFill>
                <a:latin typeface="Arial" pitchFamily="34" charset="0"/>
                <a:cs typeface="Arial" pitchFamily="34" charset="0"/>
              </a:defRPr>
            </a:lvl1pPr>
            <a:lvl2pPr>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2"/>
          <p:cNvSpPr>
            <a:spLocks noGrp="1"/>
          </p:cNvSpPr>
          <p:nvPr>
            <p:ph type="pic" idx="10"/>
          </p:nvPr>
        </p:nvSpPr>
        <p:spPr>
          <a:xfrm>
            <a:off x="152400" y="3733800"/>
            <a:ext cx="7467600" cy="228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DBFE12-B3F1-4986-809F-7DEF5BF84D16}"/>
              </a:ext>
            </a:extLst>
          </p:cNvPr>
          <p:cNvSpPr>
            <a:spLocks noGrp="1" noChangeArrowheads="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Footer Placeholder 5">
            <a:extLst>
              <a:ext uri="{FF2B5EF4-FFF2-40B4-BE49-F238E27FC236}">
                <a16:creationId xmlns:a16="http://schemas.microsoft.com/office/drawing/2014/main" id="{385048DD-C044-42D3-AC34-9758998A41F0}"/>
              </a:ext>
            </a:extLst>
          </p:cNvPr>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71B8AFE6-C18E-478F-847D-516A179FD6C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D9B7621-3F33-4AAF-9558-617B2CF66C30}" type="slidenum">
              <a:rPr lang="en-US" altLang="en-US"/>
              <a:pPr>
                <a:defRPr/>
              </a:pPr>
              <a:t>‹#›</a:t>
            </a:fld>
            <a:endParaRPr lang="en-US" altLang="en-US"/>
          </a:p>
        </p:txBody>
      </p:sp>
    </p:spTree>
    <p:extLst>
      <p:ext uri="{BB962C8B-B14F-4D97-AF65-F5344CB8AC3E}">
        <p14:creationId xmlns:p14="http://schemas.microsoft.com/office/powerpoint/2010/main" val="338456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B99CFE9-A42E-4FE2-95C2-F26E70A07FD2}"/>
              </a:ext>
            </a:extLst>
          </p:cNvPr>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Footer Placeholder 3">
            <a:extLst>
              <a:ext uri="{FF2B5EF4-FFF2-40B4-BE49-F238E27FC236}">
                <a16:creationId xmlns:a16="http://schemas.microsoft.com/office/drawing/2014/main" id="{0CA8F2B9-468B-42CE-BA78-E5E1168771B9}"/>
              </a:ext>
            </a:extLst>
          </p:cNvPr>
          <p:cNvSpPr>
            <a:spLocks noGrp="1"/>
          </p:cNvSpPr>
          <p:nvPr>
            <p:ph type="ftr" sz="quarter" idx="11"/>
          </p:nvPr>
        </p:nvSpPr>
        <p:spPr>
          <a:xfrm>
            <a:off x="3124200" y="6245225"/>
            <a:ext cx="2895600" cy="47625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A4E8BEC9-A813-408A-B152-41C1950FB6BC}"/>
              </a:ext>
            </a:extLst>
          </p:cNvPr>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EBE543A-0DD1-4B84-A0F6-7B590E45A37B}" type="slidenum">
              <a:rPr lang="en-US" altLang="en-US"/>
              <a:pPr>
                <a:defRPr/>
              </a:pPr>
              <a:t>‹#›</a:t>
            </a:fld>
            <a:endParaRPr lang="en-US" altLang="en-US"/>
          </a:p>
        </p:txBody>
      </p:sp>
    </p:spTree>
    <p:extLst>
      <p:ext uri="{BB962C8B-B14F-4D97-AF65-F5344CB8AC3E}">
        <p14:creationId xmlns:p14="http://schemas.microsoft.com/office/powerpoint/2010/main" val="401028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109741-2B89-413B-8E20-8A701C1A14D4}"/>
              </a:ext>
            </a:extLst>
          </p:cNvPr>
          <p:cNvSpPr txBox="1">
            <a:spLocks noChangeArrowheads="1"/>
          </p:cNvSpPr>
          <p:nvPr/>
        </p:nvSpPr>
        <p:spPr bwMode="auto">
          <a:xfrm>
            <a:off x="3048000" y="6172200"/>
            <a:ext cx="3810000" cy="508000"/>
          </a:xfrm>
          <a:prstGeom prst="rect">
            <a:avLst/>
          </a:prstGeom>
          <a:noFill/>
          <a:ln>
            <a:noFill/>
          </a:ln>
        </p:spPr>
        <p:txBody>
          <a:bodyPr>
            <a:spAutoFit/>
          </a:bodyPr>
          <a:lstStyle>
            <a:lvl1pPr>
              <a:defRPr>
                <a:solidFill>
                  <a:schemeClr val="tx1"/>
                </a:solidFill>
                <a:latin typeface="Arial Narrow" pitchFamily="34" charset="0"/>
              </a:defRPr>
            </a:lvl1pPr>
            <a:lvl2pPr marL="742950" indent="-285750">
              <a:defRPr>
                <a:solidFill>
                  <a:schemeClr val="tx1"/>
                </a:solidFill>
                <a:latin typeface="Arial Narrow" pitchFamily="34" charset="0"/>
              </a:defRPr>
            </a:lvl2pPr>
            <a:lvl3pPr marL="1143000" indent="-228600">
              <a:defRPr>
                <a:solidFill>
                  <a:schemeClr val="tx1"/>
                </a:solidFill>
                <a:latin typeface="Arial Narrow" pitchFamily="34" charset="0"/>
              </a:defRPr>
            </a:lvl3pPr>
            <a:lvl4pPr marL="1600200" indent="-228600">
              <a:defRPr>
                <a:solidFill>
                  <a:schemeClr val="tx1"/>
                </a:solidFill>
                <a:latin typeface="Arial Narrow" pitchFamily="34" charset="0"/>
              </a:defRPr>
            </a:lvl4pPr>
            <a:lvl5pPr marL="2057400" indent="-228600">
              <a:defRPr>
                <a:solidFill>
                  <a:schemeClr val="tx1"/>
                </a:solidFill>
                <a:latin typeface="Arial Narrow" pitchFamily="34" charset="0"/>
              </a:defRPr>
            </a:lvl5pPr>
            <a:lvl6pPr marL="2514600" indent="-228600" fontAlgn="base">
              <a:spcBef>
                <a:spcPct val="0"/>
              </a:spcBef>
              <a:spcAft>
                <a:spcPct val="0"/>
              </a:spcAft>
              <a:defRPr>
                <a:solidFill>
                  <a:schemeClr val="tx1"/>
                </a:solidFill>
                <a:latin typeface="Arial Narrow" pitchFamily="34" charset="0"/>
              </a:defRPr>
            </a:lvl6pPr>
            <a:lvl7pPr marL="2971800" indent="-228600" fontAlgn="base">
              <a:spcBef>
                <a:spcPct val="0"/>
              </a:spcBef>
              <a:spcAft>
                <a:spcPct val="0"/>
              </a:spcAft>
              <a:defRPr>
                <a:solidFill>
                  <a:schemeClr val="tx1"/>
                </a:solidFill>
                <a:latin typeface="Arial Narrow" pitchFamily="34" charset="0"/>
              </a:defRPr>
            </a:lvl7pPr>
            <a:lvl8pPr marL="3429000" indent="-228600" fontAlgn="base">
              <a:spcBef>
                <a:spcPct val="0"/>
              </a:spcBef>
              <a:spcAft>
                <a:spcPct val="0"/>
              </a:spcAft>
              <a:defRPr>
                <a:solidFill>
                  <a:schemeClr val="tx1"/>
                </a:solidFill>
                <a:latin typeface="Arial Narrow" pitchFamily="34" charset="0"/>
              </a:defRPr>
            </a:lvl8pPr>
            <a:lvl9pPr marL="3886200" indent="-228600" fontAlgn="base">
              <a:spcBef>
                <a:spcPct val="0"/>
              </a:spcBef>
              <a:spcAft>
                <a:spcPct val="0"/>
              </a:spcAft>
              <a:defRPr>
                <a:solidFill>
                  <a:schemeClr val="tx1"/>
                </a:solidFill>
                <a:latin typeface="Arial Narrow" pitchFamily="34" charset="0"/>
              </a:defRPr>
            </a:lvl9pPr>
          </a:lstStyle>
          <a:p>
            <a:pPr algn="ctr" eaLnBrk="1" hangingPunct="1">
              <a:defRPr/>
            </a:pPr>
            <a:r>
              <a:rPr lang="en-US" altLang="en-US" sz="900">
                <a:cs typeface="Arial" charset="0"/>
              </a:rPr>
              <a:t>Holistic Management and Holistic Management International/Healthy Land/Sustainable Future are registered trademarks of Holistic Management International. Copyright ©2012 Holistic Management International. All rights reserved.</a:t>
            </a:r>
          </a:p>
        </p:txBody>
      </p:sp>
      <p:sp>
        <p:nvSpPr>
          <p:cNvPr id="2" name="Title 1"/>
          <p:cNvSpPr>
            <a:spLocks noGrp="1"/>
          </p:cNvSpPr>
          <p:nvPr>
            <p:ph type="ctrTitle"/>
          </p:nvPr>
        </p:nvSpPr>
        <p:spPr>
          <a:xfrm>
            <a:off x="685800" y="2130425"/>
            <a:ext cx="7772400" cy="1470025"/>
          </a:xfrm>
        </p:spPr>
        <p:txBody>
          <a:bodyPr/>
          <a:lstStyle>
            <a:lvl1pP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baseline="0">
                <a:solidFill>
                  <a:srgbClr val="FFCF0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566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idx="1" hasCustomPrompt="1"/>
          </p:nvPr>
        </p:nvSpPr>
        <p:spPr>
          <a:xfrm>
            <a:off x="152400" y="4038600"/>
            <a:ext cx="7010400" cy="1981200"/>
          </a:xfrm>
          <a:prstGeom prst="rect">
            <a:avLst/>
          </a:prstGeom>
        </p:spPr>
        <p:txBody>
          <a:bodyPr vert="horz" lIns="91440" tIns="45720" rIns="91440" bIns="45720" rtlCol="0">
            <a:normAutofit/>
          </a:bodyPr>
          <a:lstStyle>
            <a:lvl1pPr>
              <a:defRPr sz="3200">
                <a:solidFill>
                  <a:schemeClr val="bg1"/>
                </a:solidFill>
                <a:latin typeface="Arial" pitchFamily="34" charset="0"/>
                <a:cs typeface="Arial" pitchFamily="34" charset="0"/>
              </a:defRPr>
            </a:lvl1pPr>
            <a:lvl2pPr>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0"/>
          </p:nvPr>
        </p:nvSpPr>
        <p:spPr>
          <a:xfrm>
            <a:off x="152400" y="1371600"/>
            <a:ext cx="6858000" cy="2667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txBox="1">
            <a:spLocks/>
          </p:cNvSpPr>
          <p:nvPr userDrawn="1"/>
        </p:nvSpPr>
        <p:spPr>
          <a:xfrm>
            <a:off x="152400" y="152400"/>
            <a:ext cx="7848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88B12D"/>
                </a:solidFill>
                <a:effectLst/>
                <a:uLnTx/>
                <a:uFillTx/>
                <a:latin typeface="Arial Narrow" pitchFamily="34" charset="0"/>
                <a:ea typeface="+mj-ea"/>
                <a:cs typeface="+mj-cs"/>
              </a:rPr>
              <a:t>Click to edit Master title style</a:t>
            </a:r>
          </a:p>
        </p:txBody>
      </p:sp>
      <p:sp>
        <p:nvSpPr>
          <p:cNvPr id="8" name="Picture Placeholder 2"/>
          <p:cNvSpPr>
            <a:spLocks noGrp="1"/>
          </p:cNvSpPr>
          <p:nvPr>
            <p:ph type="pic" idx="10"/>
          </p:nvPr>
        </p:nvSpPr>
        <p:spPr>
          <a:xfrm>
            <a:off x="152400" y="1295400"/>
            <a:ext cx="3352800" cy="4648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1"/>
          </p:nvPr>
        </p:nvSpPr>
        <p:spPr>
          <a:xfrm>
            <a:off x="3810000" y="1295400"/>
            <a:ext cx="3276600" cy="4648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2"/>
          <p:cNvSpPr>
            <a:spLocks noGrp="1"/>
          </p:cNvSpPr>
          <p:nvPr>
            <p:ph idx="1" hasCustomPrompt="1"/>
          </p:nvPr>
        </p:nvSpPr>
        <p:spPr>
          <a:xfrm>
            <a:off x="152400" y="1447800"/>
            <a:ext cx="7010400" cy="2057400"/>
          </a:xfrm>
          <a:prstGeom prst="rect">
            <a:avLst/>
          </a:prstGeom>
        </p:spPr>
        <p:txBody>
          <a:bodyPr vert="horz" lIns="91440" tIns="45720" rIns="91440" bIns="45720" rtlCol="0">
            <a:normAutofit/>
          </a:bodyPr>
          <a:lstStyle>
            <a:lvl1pPr>
              <a:defRPr sz="3200">
                <a:solidFill>
                  <a:schemeClr val="bg1"/>
                </a:solidFill>
                <a:latin typeface="Arial" pitchFamily="34" charset="0"/>
                <a:cs typeface="Arial" pitchFamily="34" charset="0"/>
              </a:defRPr>
            </a:lvl1pPr>
            <a:lvl2pPr>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p:cNvSpPr>
            <a:spLocks noGrp="1"/>
          </p:cNvSpPr>
          <p:nvPr>
            <p:ph idx="10" hasCustomPrompt="1"/>
          </p:nvPr>
        </p:nvSpPr>
        <p:spPr>
          <a:xfrm>
            <a:off x="152400" y="3581400"/>
            <a:ext cx="7010400" cy="2286000"/>
          </a:xfrm>
          <a:prstGeom prst="rect">
            <a:avLst/>
          </a:prstGeom>
        </p:spPr>
        <p:txBody>
          <a:bodyPr vert="horz" lIns="91440" tIns="45720" rIns="91440" bIns="45720" rtlCol="0">
            <a:normAutofit/>
          </a:bodyPr>
          <a:lstStyle>
            <a:lvl1pPr>
              <a:defRPr sz="3200">
                <a:solidFill>
                  <a:schemeClr val="bg1"/>
                </a:solidFill>
                <a:latin typeface="Arial" pitchFamily="34" charset="0"/>
                <a:cs typeface="Arial" pitchFamily="34" charset="0"/>
              </a:defRPr>
            </a:lvl1pPr>
            <a:lvl2pPr>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10" name="Text Placeholder 2"/>
          <p:cNvSpPr>
            <a:spLocks noGrp="1"/>
          </p:cNvSpPr>
          <p:nvPr>
            <p:ph idx="1" hasCustomPrompt="1"/>
          </p:nvPr>
        </p:nvSpPr>
        <p:spPr>
          <a:xfrm>
            <a:off x="152400" y="1447800"/>
            <a:ext cx="3505200" cy="4495800"/>
          </a:xfrm>
          <a:prstGeom prst="rect">
            <a:avLst/>
          </a:prstGeom>
        </p:spPr>
        <p:txBody>
          <a:bodyPr vert="horz" lIns="91440" tIns="45720" rIns="91440" bIns="45720" rtlCol="0">
            <a:normAutofit/>
          </a:bodyPr>
          <a:lstStyle>
            <a:lvl1pPr>
              <a:defRPr sz="3200">
                <a:solidFill>
                  <a:schemeClr val="bg1"/>
                </a:solidFill>
                <a:latin typeface="Arial" pitchFamily="34" charset="0"/>
                <a:cs typeface="Arial" pitchFamily="34" charset="0"/>
              </a:defRPr>
            </a:lvl1pPr>
            <a:lvl2pPr>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idx="10"/>
          </p:nvPr>
        </p:nvSpPr>
        <p:spPr>
          <a:xfrm>
            <a:off x="3733800" y="1447800"/>
            <a:ext cx="3352800" cy="5257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10" name="Text Placeholder 2"/>
          <p:cNvSpPr>
            <a:spLocks noGrp="1"/>
          </p:cNvSpPr>
          <p:nvPr>
            <p:ph idx="1" hasCustomPrompt="1"/>
          </p:nvPr>
        </p:nvSpPr>
        <p:spPr>
          <a:xfrm>
            <a:off x="3581400" y="1447800"/>
            <a:ext cx="3505200" cy="4495800"/>
          </a:xfrm>
          <a:prstGeom prst="rect">
            <a:avLst/>
          </a:prstGeom>
        </p:spPr>
        <p:txBody>
          <a:bodyPr vert="horz" lIns="91440" tIns="45720" rIns="91440" bIns="45720" rtlCol="0">
            <a:normAutofit/>
          </a:bodyPr>
          <a:lstStyle>
            <a:lvl1pPr>
              <a:defRPr sz="3200">
                <a:solidFill>
                  <a:schemeClr val="bg1"/>
                </a:solidFill>
                <a:latin typeface="Arial" pitchFamily="34" charset="0"/>
                <a:cs typeface="Arial" pitchFamily="34" charset="0"/>
              </a:defRPr>
            </a:lvl1pPr>
            <a:lvl2pPr>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idx="10"/>
          </p:nvPr>
        </p:nvSpPr>
        <p:spPr>
          <a:xfrm>
            <a:off x="152400" y="1447800"/>
            <a:ext cx="3352800" cy="4495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p:cNvSpPr>
            <a:spLocks noGrp="1"/>
          </p:cNvSpPr>
          <p:nvPr>
            <p:ph type="pic" idx="10"/>
          </p:nvPr>
        </p:nvSpPr>
        <p:spPr>
          <a:xfrm>
            <a:off x="152400" y="1066800"/>
            <a:ext cx="6858000" cy="4800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p:cNvSpPr txBox="1">
            <a:spLocks/>
          </p:cNvSpPr>
          <p:nvPr userDrawn="1"/>
        </p:nvSpPr>
        <p:spPr>
          <a:xfrm>
            <a:off x="152400" y="152400"/>
            <a:ext cx="60960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88B12D"/>
                </a:solidFill>
                <a:effectLst/>
                <a:uLnTx/>
                <a:uFillTx/>
                <a:latin typeface="Arial Narrow" pitchFamily="34" charset="0"/>
                <a:ea typeface="+mj-ea"/>
                <a:cs typeface="+mj-cs"/>
              </a:rPr>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75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51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2561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7848600" cy="1143000"/>
          </a:xfrm>
          <a:prstGeom prst="rect">
            <a:avLst/>
          </a:prstGeom>
        </p:spPr>
        <p:txBody>
          <a:bodyPr vert="horz" lIns="91440" tIns="45720" rIns="91440" bIns="45720" rtlCol="0" anchor="ctr">
            <a:normAutofit/>
          </a:bodyPr>
          <a:lstStyle/>
          <a:p>
            <a:r>
              <a:rPr lang="en-US" dirty="0"/>
              <a:t>Title is Arial Narrow Green</a:t>
            </a:r>
          </a:p>
        </p:txBody>
      </p:sp>
      <p:sp>
        <p:nvSpPr>
          <p:cNvPr id="3" name="Text Placeholder 2"/>
          <p:cNvSpPr>
            <a:spLocks noGrp="1"/>
          </p:cNvSpPr>
          <p:nvPr>
            <p:ph type="body" idx="1"/>
          </p:nvPr>
        </p:nvSpPr>
        <p:spPr>
          <a:xfrm>
            <a:off x="152400" y="1447800"/>
            <a:ext cx="70104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r>
              <a:rPr lang="en-US" dirty="0"/>
              <a:t>This text is Arial White</a:t>
            </a:r>
          </a:p>
        </p:txBody>
      </p:sp>
      <p:sp>
        <p:nvSpPr>
          <p:cNvPr id="5" name="Footer Placeholder 4"/>
          <p:cNvSpPr>
            <a:spLocks noGrp="1"/>
          </p:cNvSpPr>
          <p:nvPr>
            <p:ph type="ftr" sz="quarter" idx="3"/>
          </p:nvPr>
        </p:nvSpPr>
        <p:spPr>
          <a:xfrm>
            <a:off x="1676400" y="6416675"/>
            <a:ext cx="5410200" cy="365125"/>
          </a:xfrm>
          <a:prstGeom prst="rect">
            <a:avLst/>
          </a:prstGeom>
        </p:spPr>
        <p:txBody>
          <a:bodyPr vert="horz" lIns="91440" tIns="45720" rIns="91440" bIns="45720" rtlCol="0" anchor="ctr"/>
          <a:lstStyle>
            <a:lvl1pPr algn="l">
              <a:defRPr sz="800">
                <a:solidFill>
                  <a:srgbClr val="6D8D24"/>
                </a:solidFill>
                <a:latin typeface="Arial" pitchFamily="34" charset="0"/>
                <a:cs typeface="Arial" pitchFamily="34" charset="0"/>
              </a:defRPr>
            </a:lvl1pPr>
          </a:lstStyle>
          <a:p>
            <a:r>
              <a:rPr lang="en-US" dirty="0"/>
              <a:t>Holistic Management and Holistic Management International are registered trademarks of Holistic Management International. Copyright ©2020 Holistic Management International. All rights reserved.   4.23.2020</a:t>
            </a:r>
          </a:p>
        </p:txBody>
      </p:sp>
      <p:pic>
        <p:nvPicPr>
          <p:cNvPr id="7" name="Picture 6" descr="HMI white grass.png"/>
          <p:cNvPicPr>
            <a:picLocks noChangeAspect="1"/>
          </p:cNvPicPr>
          <p:nvPr userDrawn="1"/>
        </p:nvPicPr>
        <p:blipFill>
          <a:blip r:embed="rId14" cstate="print">
            <a:duotone>
              <a:prstClr val="black"/>
              <a:srgbClr val="88B12D">
                <a:tint val="45000"/>
                <a:satMod val="400000"/>
              </a:srgbClr>
            </a:duotone>
            <a:lum bright="-20000" contrast="-40000"/>
          </a:blip>
          <a:stretch>
            <a:fillRect/>
          </a:stretch>
        </p:blipFill>
        <p:spPr>
          <a:xfrm>
            <a:off x="7162611" y="0"/>
            <a:ext cx="2368047" cy="7086600"/>
          </a:xfrm>
          <a:prstGeom prst="rect">
            <a:avLst/>
          </a:prstGeom>
          <a:solidFill>
            <a:srgbClr val="88B12D">
              <a:alpha val="0"/>
            </a:srgbClr>
          </a:solidFill>
        </p:spPr>
      </p:pic>
      <p:pic>
        <p:nvPicPr>
          <p:cNvPr id="8" name="Picture 7" descr="HMI_Logo_PMS_2016tag v2 large with R WHITE.png"/>
          <p:cNvPicPr>
            <a:picLocks noChangeAspect="1"/>
          </p:cNvPicPr>
          <p:nvPr userDrawn="1"/>
        </p:nvPicPr>
        <p:blipFill>
          <a:blip r:embed="rId15" cstate="print"/>
          <a:stretch>
            <a:fillRect/>
          </a:stretch>
        </p:blipFill>
        <p:spPr>
          <a:xfrm>
            <a:off x="152400" y="6096000"/>
            <a:ext cx="1447800" cy="62475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6" r:id="rId7"/>
    <p:sldLayoutId id="2147483659" r:id="rId8"/>
    <p:sldLayoutId id="2147483660" r:id="rId9"/>
    <p:sldLayoutId id="2147483661" r:id="rId10"/>
    <p:sldLayoutId id="2147483662" r:id="rId11"/>
    <p:sldLayoutId id="2147483663" r:id="rId12"/>
  </p:sldLayoutIdLst>
  <p:txStyles>
    <p:titleStyle>
      <a:lvl1pPr algn="l" defTabSz="914400" rtl="0" eaLnBrk="1" latinLnBrk="0" hangingPunct="1">
        <a:spcBef>
          <a:spcPct val="0"/>
        </a:spcBef>
        <a:buNone/>
        <a:defRPr sz="2800" kern="1200">
          <a:solidFill>
            <a:srgbClr val="88B12D"/>
          </a:solidFill>
          <a:latin typeface="Arial Narrow"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69925"/>
            <a:ext cx="7772400" cy="2438400"/>
          </a:xfrm>
        </p:spPr>
        <p:txBody>
          <a:bodyPr>
            <a:noAutofit/>
          </a:bodyPr>
          <a:lstStyle/>
          <a:p>
            <a:r>
              <a:rPr lang="en-US" sz="4800" b="1" dirty="0">
                <a:latin typeface="Arial" pitchFamily="34" charset="0"/>
                <a:cs typeface="Arial" pitchFamily="34" charset="0"/>
              </a:rPr>
              <a:t>Reading the Land Using the Four Ecosystem Processes</a:t>
            </a:r>
          </a:p>
        </p:txBody>
      </p:sp>
      <p:sp>
        <p:nvSpPr>
          <p:cNvPr id="3" name="Subtitle 2"/>
          <p:cNvSpPr>
            <a:spLocks noGrp="1"/>
          </p:cNvSpPr>
          <p:nvPr>
            <p:ph type="subTitle" idx="4294967295"/>
          </p:nvPr>
        </p:nvSpPr>
        <p:spPr>
          <a:xfrm>
            <a:off x="320040" y="3276600"/>
            <a:ext cx="8290560" cy="2590800"/>
          </a:xfrm>
        </p:spPr>
        <p:txBody>
          <a:bodyPr>
            <a:normAutofit/>
          </a:bodyPr>
          <a:lstStyle/>
          <a:p>
            <a:pPr>
              <a:buNone/>
            </a:pPr>
            <a:r>
              <a:rPr lang="en-US" dirty="0"/>
              <a:t>Elizabeth Marks</a:t>
            </a:r>
          </a:p>
          <a:p>
            <a:pPr>
              <a:buNone/>
            </a:pPr>
            <a:endParaRPr lang="en-US" dirty="0"/>
          </a:p>
          <a:p>
            <a:pPr>
              <a:buNone/>
            </a:pPr>
            <a:r>
              <a:rPr lang="en-US" dirty="0"/>
              <a:t>August 2020</a:t>
            </a:r>
          </a:p>
          <a:p>
            <a:pPr>
              <a:buNone/>
            </a:pPr>
            <a:r>
              <a:rPr lang="en-US" dirty="0"/>
              <a:t>Northeast SARE Ag Professionals Program</a:t>
            </a:r>
          </a:p>
        </p:txBody>
      </p:sp>
      <p:sp>
        <p:nvSpPr>
          <p:cNvPr id="4" name="Footer Placeholder 4"/>
          <p:cNvSpPr txBox="1">
            <a:spLocks/>
          </p:cNvSpPr>
          <p:nvPr/>
        </p:nvSpPr>
        <p:spPr>
          <a:xfrm>
            <a:off x="1676400" y="6416675"/>
            <a:ext cx="5410200" cy="365125"/>
          </a:xfrm>
          <a:prstGeom prst="rect">
            <a:avLst/>
          </a:prstGeom>
        </p:spPr>
        <p:txBody>
          <a:bodyPr vert="horz" lIns="91440" tIns="45720" rIns="91440" bIns="45720" rtlCol="0" anchor="ctr"/>
          <a:lstStyle>
            <a:lvl1pPr algn="l">
              <a:defRPr sz="800">
                <a:solidFill>
                  <a:srgbClr val="6D8D24"/>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D8D24"/>
                </a:solidFill>
                <a:effectLst/>
                <a:uLnTx/>
                <a:uFillTx/>
                <a:latin typeface="Arial" pitchFamily="34" charset="0"/>
                <a:ea typeface="+mn-ea"/>
                <a:cs typeface="Arial" pitchFamily="34" charset="0"/>
              </a:rPr>
              <a:t>Holistic Management and Holistic Management International are registered trademarks of Holistic Management International. Copyright ©2020 Holistic Management International. All rights reserved.   4.23.2020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D:\Área de Trabalho - Prof. Juca\Área de Trabalho\Eventos\2009\Lucas do Rio Verde, Curso GMOSFSPD - Maio 2009\Fotos\DSCN3184.JPG">
            <a:extLst>
              <a:ext uri="{FF2B5EF4-FFF2-40B4-BE49-F238E27FC236}">
                <a16:creationId xmlns:a16="http://schemas.microsoft.com/office/drawing/2014/main" id="{286A14BC-414A-4895-A68E-29F460A67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3471863"/>
            <a:ext cx="48577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descr="D:\Área de Trabalho - Prof. Juca\Área de Trabalho\Eventos\2009\Lucas do Rio Verde, Curso GMOSFSPD - Maio 2009\Fotos\DSCN3190.JPG">
            <a:extLst>
              <a:ext uri="{FF2B5EF4-FFF2-40B4-BE49-F238E27FC236}">
                <a16:creationId xmlns:a16="http://schemas.microsoft.com/office/drawing/2014/main" id="{B0CC12D8-80B5-4CC8-B33F-46F4C2AD9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81388"/>
            <a:ext cx="444341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aixaDeTexto 8">
            <a:extLst>
              <a:ext uri="{FF2B5EF4-FFF2-40B4-BE49-F238E27FC236}">
                <a16:creationId xmlns:a16="http://schemas.microsoft.com/office/drawing/2014/main" id="{F9A59990-FBCF-4264-B3B8-873D83EA1CF8}"/>
              </a:ext>
            </a:extLst>
          </p:cNvPr>
          <p:cNvSpPr txBox="1">
            <a:spLocks noChangeArrowheads="1"/>
          </p:cNvSpPr>
          <p:nvPr/>
        </p:nvSpPr>
        <p:spPr bwMode="auto">
          <a:xfrm>
            <a:off x="850900" y="5410200"/>
            <a:ext cx="2500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lgn="ctr">
              <a:spcBef>
                <a:spcPct val="0"/>
              </a:spcBef>
              <a:buFontTx/>
              <a:buNone/>
            </a:pPr>
            <a:r>
              <a:rPr lang="en-US" altLang="en-US" sz="1800" b="1">
                <a:solidFill>
                  <a:srgbClr val="FFFF00"/>
                </a:solidFill>
                <a:latin typeface="Calibri" panose="020F0502020204030204" pitchFamily="34" charset="0"/>
                <a:ea typeface="MS PGothic" panose="020B0600070205080204" pitchFamily="34" charset="-128"/>
              </a:rPr>
              <a:t>Forest </a:t>
            </a:r>
          </a:p>
          <a:p>
            <a:pPr algn="ctr">
              <a:spcBef>
                <a:spcPct val="0"/>
              </a:spcBef>
              <a:buFontTx/>
              <a:buNone/>
            </a:pPr>
            <a:r>
              <a:rPr lang="en-US" altLang="en-US" sz="1800" b="1">
                <a:solidFill>
                  <a:srgbClr val="FFFF00"/>
                </a:solidFill>
                <a:latin typeface="Calibri" panose="020F0502020204030204" pitchFamily="34" charset="0"/>
                <a:ea typeface="MS PGothic" panose="020B0600070205080204" pitchFamily="34" charset="-128"/>
              </a:rPr>
              <a:t>SOM = 4.3 %</a:t>
            </a:r>
            <a:endParaRPr lang="pt-BR" altLang="en-US" sz="1800" b="1">
              <a:solidFill>
                <a:srgbClr val="FFFF00"/>
              </a:solidFill>
              <a:latin typeface="Calibri" panose="020F0502020204030204" pitchFamily="34" charset="0"/>
              <a:ea typeface="MS PGothic" panose="020B0600070205080204" pitchFamily="34" charset="-128"/>
            </a:endParaRPr>
          </a:p>
        </p:txBody>
      </p:sp>
      <p:sp>
        <p:nvSpPr>
          <p:cNvPr id="37893" name="CaixaDeTexto 9">
            <a:extLst>
              <a:ext uri="{FF2B5EF4-FFF2-40B4-BE49-F238E27FC236}">
                <a16:creationId xmlns:a16="http://schemas.microsoft.com/office/drawing/2014/main" id="{63A150F2-D17F-4BBF-9E54-8207FCDE984E}"/>
              </a:ext>
            </a:extLst>
          </p:cNvPr>
          <p:cNvSpPr txBox="1">
            <a:spLocks noChangeArrowheads="1"/>
          </p:cNvSpPr>
          <p:nvPr/>
        </p:nvSpPr>
        <p:spPr bwMode="auto">
          <a:xfrm>
            <a:off x="5245100" y="5348288"/>
            <a:ext cx="3500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lgn="ctr">
              <a:spcBef>
                <a:spcPct val="0"/>
              </a:spcBef>
              <a:buFontTx/>
              <a:buNone/>
            </a:pPr>
            <a:r>
              <a:rPr lang="en-US" altLang="en-US" sz="1800" b="1">
                <a:solidFill>
                  <a:srgbClr val="FFFF00"/>
                </a:solidFill>
                <a:latin typeface="Calibri" panose="020F0502020204030204" pitchFamily="34" charset="0"/>
                <a:ea typeface="MS PGothic" panose="020B0600070205080204" pitchFamily="34" charset="-128"/>
              </a:rPr>
              <a:t>CT 17 yr- Soybean monoculture SOM = 1.6 %</a:t>
            </a:r>
            <a:endParaRPr lang="pt-BR" altLang="en-US" sz="1800" b="1">
              <a:solidFill>
                <a:srgbClr val="FFFF00"/>
              </a:solidFill>
              <a:latin typeface="Calibri" panose="020F0502020204030204" pitchFamily="34" charset="0"/>
              <a:ea typeface="MS PGothic" panose="020B0600070205080204" pitchFamily="34" charset="-128"/>
            </a:endParaRPr>
          </a:p>
        </p:txBody>
      </p:sp>
      <p:sp>
        <p:nvSpPr>
          <p:cNvPr id="37894" name="TextBox 13">
            <a:extLst>
              <a:ext uri="{FF2B5EF4-FFF2-40B4-BE49-F238E27FC236}">
                <a16:creationId xmlns:a16="http://schemas.microsoft.com/office/drawing/2014/main" id="{51BFCE86-8721-43F4-8956-FD323B936AA0}"/>
              </a:ext>
            </a:extLst>
          </p:cNvPr>
          <p:cNvSpPr txBox="1">
            <a:spLocks noChangeArrowheads="1"/>
          </p:cNvSpPr>
          <p:nvPr/>
        </p:nvSpPr>
        <p:spPr bwMode="auto">
          <a:xfrm>
            <a:off x="133350" y="279400"/>
            <a:ext cx="9010650"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lgn="ctr">
              <a:spcBef>
                <a:spcPct val="0"/>
              </a:spcBef>
              <a:buFontTx/>
              <a:buNone/>
            </a:pPr>
            <a:r>
              <a:rPr lang="en-US" altLang="en-US" sz="4000" b="1" dirty="0">
                <a:solidFill>
                  <a:srgbClr val="88B12D"/>
                </a:solidFill>
                <a:latin typeface="Arial" panose="020B0604020202020204" pitchFamily="34" charset="0"/>
                <a:ea typeface="MS PGothic" panose="020B0600070205080204" pitchFamily="34" charset="-128"/>
                <a:cs typeface="Arial" panose="020B0604020202020204" pitchFamily="34" charset="0"/>
              </a:rPr>
              <a:t>Same Soils – Different Management</a:t>
            </a:r>
          </a:p>
        </p:txBody>
      </p:sp>
      <p:pic>
        <p:nvPicPr>
          <p:cNvPr id="37895" name="Picture 4" descr="D:\Área de Trabalho - Prof. Juca\Área de Trabalho\Eventos\2009\Lucas do Rio Verde, Curso GMOSFSPD - Maio 2009\Fotos\DSCN3206.JPG">
            <a:extLst>
              <a:ext uri="{FF2B5EF4-FFF2-40B4-BE49-F238E27FC236}">
                <a16:creationId xmlns:a16="http://schemas.microsoft.com/office/drawing/2014/main" id="{0058419E-8034-4B11-B94C-24C65FFB3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1057275"/>
            <a:ext cx="2185987" cy="2162175"/>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7896" name="Picture 4" descr="D:\Área de Trabalho - Prof. Juca\Área de Trabalho\Eventos\2009\Lucas do Rio Verde, Curso GMOSFSPD - Maio 2009\Fotos\DSCN3206.JPG">
            <a:extLst>
              <a:ext uri="{FF2B5EF4-FFF2-40B4-BE49-F238E27FC236}">
                <a16:creationId xmlns:a16="http://schemas.microsoft.com/office/drawing/2014/main" id="{F8B5EA40-514D-4E6D-99D2-0F78585DB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050925"/>
            <a:ext cx="2232025" cy="2217738"/>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1" name="Left-Right Arrow 20">
            <a:extLst>
              <a:ext uri="{FF2B5EF4-FFF2-40B4-BE49-F238E27FC236}">
                <a16:creationId xmlns:a16="http://schemas.microsoft.com/office/drawing/2014/main" id="{D2C23289-57C8-49FE-BAA1-5AA1A036CCFF}"/>
              </a:ext>
            </a:extLst>
          </p:cNvPr>
          <p:cNvSpPr/>
          <p:nvPr/>
        </p:nvSpPr>
        <p:spPr>
          <a:xfrm>
            <a:off x="3832225" y="5351463"/>
            <a:ext cx="1412875" cy="41433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sz="2400">
              <a:solidFill>
                <a:srgbClr val="FFFFFF"/>
              </a:solidFill>
              <a:latin typeface="Courier New"/>
            </a:endParaRP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Brown ranch after over 13 in rain in 22 hr1.JPG">
            <a:extLst>
              <a:ext uri="{FF2B5EF4-FFF2-40B4-BE49-F238E27FC236}">
                <a16:creationId xmlns:a16="http://schemas.microsoft.com/office/drawing/2014/main" id="{5E6C5FE7-E220-438D-9E3F-B5DFF2068B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3" name="TextBox 6">
            <a:extLst>
              <a:ext uri="{FF2B5EF4-FFF2-40B4-BE49-F238E27FC236}">
                <a16:creationId xmlns:a16="http://schemas.microsoft.com/office/drawing/2014/main" id="{77C59615-046A-42E6-A84C-06BF7FD8E98F}"/>
              </a:ext>
            </a:extLst>
          </p:cNvPr>
          <p:cNvSpPr txBox="1">
            <a:spLocks noChangeArrowheads="1"/>
          </p:cNvSpPr>
          <p:nvPr/>
        </p:nvSpPr>
        <p:spPr bwMode="auto">
          <a:xfrm>
            <a:off x="0" y="762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a:defRPr/>
            </a:pPr>
            <a:r>
              <a:rPr lang="en-US" altLang="en-US" sz="3200" b="1" dirty="0">
                <a:solidFill>
                  <a:srgbClr val="88B12D"/>
                </a:solidFill>
                <a:latin typeface="Arial" panose="020B0604020202020204" pitchFamily="34" charset="0"/>
                <a:cs typeface="Arial" panose="020B0604020202020204" pitchFamily="34" charset="0"/>
              </a:rPr>
              <a:t>Brown Ranch near Bismarck, ND after 13” of rainfall in 24 hours in 2009</a:t>
            </a:r>
          </a:p>
        </p:txBody>
      </p:sp>
      <p:sp>
        <p:nvSpPr>
          <p:cNvPr id="39940" name="TextBox 1">
            <a:extLst>
              <a:ext uri="{FF2B5EF4-FFF2-40B4-BE49-F238E27FC236}">
                <a16:creationId xmlns:a16="http://schemas.microsoft.com/office/drawing/2014/main" id="{58351F33-5373-4D42-B849-42CE44C54A29}"/>
              </a:ext>
            </a:extLst>
          </p:cNvPr>
          <p:cNvSpPr txBox="1">
            <a:spLocks noChangeArrowheads="1"/>
          </p:cNvSpPr>
          <p:nvPr/>
        </p:nvSpPr>
        <p:spPr bwMode="auto">
          <a:xfrm>
            <a:off x="901700" y="5257800"/>
            <a:ext cx="734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r>
              <a:rPr lang="en-US" altLang="en-US" sz="2800" b="1" u="sng">
                <a:latin typeface="Times New Roman" panose="02020603050405020304" pitchFamily="18" charset="0"/>
                <a:ea typeface="Arial Unicode MS" panose="020B0604020202020204" pitchFamily="34" charset="-128"/>
                <a:cs typeface="Arial Unicode MS" panose="020B0604020202020204" pitchFamily="34" charset="-128"/>
              </a:rPr>
              <a:t>Infiltration Rates increased with management:</a:t>
            </a:r>
          </a:p>
          <a:p>
            <a:pPr>
              <a:spcBef>
                <a:spcPct val="0"/>
              </a:spcBef>
              <a:buFontTx/>
              <a:buNone/>
            </a:pPr>
            <a:r>
              <a:rPr lang="en-US" altLang="en-US" sz="2800">
                <a:latin typeface="Times New Roman" panose="02020603050405020304" pitchFamily="18" charset="0"/>
                <a:ea typeface="Arial Unicode MS" panose="020B0604020202020204" pitchFamily="34" charset="-128"/>
                <a:cs typeface="Arial Unicode MS" panose="020B0604020202020204" pitchFamily="34" charset="-128"/>
              </a:rPr>
              <a:t>1991 – 0.5 inches per hour</a:t>
            </a:r>
          </a:p>
          <a:p>
            <a:pPr>
              <a:spcBef>
                <a:spcPct val="0"/>
              </a:spcBef>
              <a:buFontTx/>
              <a:buNone/>
            </a:pPr>
            <a:r>
              <a:rPr lang="en-US" altLang="en-US" sz="2800">
                <a:latin typeface="Times New Roman" panose="02020603050405020304" pitchFamily="18" charset="0"/>
                <a:ea typeface="Arial Unicode MS" panose="020B0604020202020204" pitchFamily="34" charset="-128"/>
                <a:cs typeface="Arial Unicode MS" panose="020B0604020202020204" pitchFamily="34" charset="-128"/>
              </a:rPr>
              <a:t>2011 – 8 inches per hour</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15C2F-B407-4F82-BAF7-30EF52D39EA4}"/>
              </a:ext>
            </a:extLst>
          </p:cNvPr>
          <p:cNvSpPr>
            <a:spLocks noGrp="1"/>
          </p:cNvSpPr>
          <p:nvPr>
            <p:ph type="title"/>
          </p:nvPr>
        </p:nvSpPr>
        <p:spPr>
          <a:xfrm>
            <a:off x="457200" y="274638"/>
            <a:ext cx="8229600" cy="860425"/>
          </a:xfrm>
        </p:spPr>
        <p:txBody>
          <a:bodyPr>
            <a:normAutofit/>
          </a:bodyPr>
          <a:lstStyle/>
          <a:p>
            <a:pPr>
              <a:defRPr/>
            </a:pPr>
            <a:r>
              <a:rPr lang="en-US" sz="4000" b="1" dirty="0">
                <a:latin typeface="Arial" panose="020B0604020202020204" pitchFamily="34" charset="0"/>
                <a:cs typeface="Arial" panose="020B0604020202020204" pitchFamily="34" charset="0"/>
              </a:rPr>
              <a:t>Mineral Cycle</a:t>
            </a:r>
          </a:p>
        </p:txBody>
      </p:sp>
      <p:pic>
        <p:nvPicPr>
          <p:cNvPr id="41987" name="Picture 8">
            <a:extLst>
              <a:ext uri="{FF2B5EF4-FFF2-40B4-BE49-F238E27FC236}">
                <a16:creationId xmlns:a16="http://schemas.microsoft.com/office/drawing/2014/main" id="{2DB51275-C9B6-4F37-8361-78E3D052C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411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BDFFC9A7-9727-405D-8DCE-A8DB75E96D90}"/>
              </a:ext>
            </a:extLst>
          </p:cNvPr>
          <p:cNvSpPr txBox="1">
            <a:spLocks noChangeArrowheads="1"/>
          </p:cNvSpPr>
          <p:nvPr/>
        </p:nvSpPr>
        <p:spPr bwMode="auto">
          <a:xfrm>
            <a:off x="228600" y="0"/>
            <a:ext cx="853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37931725" indent="-37474525">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endParaRPr lang="en-US" altLang="en-US" sz="3600" b="1">
              <a:solidFill>
                <a:schemeClr val="tx1"/>
              </a:solidFill>
              <a:latin typeface="Calisto MT" panose="02040603050505030304" pitchFamily="18" charset="0"/>
              <a:ea typeface="ヒラギノ角ゴ Pro W3"/>
              <a:cs typeface="ヒラギノ角ゴ Pro W3"/>
            </a:endParaRPr>
          </a:p>
          <a:p>
            <a:pPr>
              <a:spcBef>
                <a:spcPct val="0"/>
              </a:spcBef>
              <a:buFontTx/>
              <a:buNone/>
            </a:pPr>
            <a:endParaRPr lang="en-US" altLang="en-US" sz="3600" b="1">
              <a:solidFill>
                <a:schemeClr val="tx2"/>
              </a:solidFill>
              <a:latin typeface="Calisto MT" panose="02040603050505030304" pitchFamily="18" charset="0"/>
              <a:ea typeface="ヒラギノ角ゴ Pro W3"/>
              <a:cs typeface="ヒラギノ角ゴ Pro W3"/>
            </a:endParaRPr>
          </a:p>
        </p:txBody>
      </p:sp>
      <p:sp>
        <p:nvSpPr>
          <p:cNvPr id="43011" name="Text Box 4">
            <a:extLst>
              <a:ext uri="{FF2B5EF4-FFF2-40B4-BE49-F238E27FC236}">
                <a16:creationId xmlns:a16="http://schemas.microsoft.com/office/drawing/2014/main" id="{37D58134-E758-41F2-9142-56D41796970E}"/>
              </a:ext>
            </a:extLst>
          </p:cNvPr>
          <p:cNvSpPr txBox="1">
            <a:spLocks noChangeArrowheads="1"/>
          </p:cNvSpPr>
          <p:nvPr/>
        </p:nvSpPr>
        <p:spPr bwMode="auto">
          <a:xfrm>
            <a:off x="304800" y="2438400"/>
            <a:ext cx="18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37931725" indent="-37474525">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endParaRPr lang="en-US" altLang="en-US" sz="3600" b="1">
              <a:solidFill>
                <a:schemeClr val="tx1"/>
              </a:solidFill>
              <a:latin typeface="Calisto MT" panose="02040603050505030304" pitchFamily="18" charset="0"/>
              <a:ea typeface="ヒラギノ角ゴ Pro W3"/>
              <a:cs typeface="ヒラギノ角ゴ Pro W3"/>
            </a:endParaRPr>
          </a:p>
          <a:p>
            <a:pPr>
              <a:spcBef>
                <a:spcPct val="0"/>
              </a:spcBef>
              <a:buFontTx/>
              <a:buNone/>
            </a:pPr>
            <a:endParaRPr lang="en-US" altLang="en-US" sz="2400">
              <a:solidFill>
                <a:schemeClr val="tx1"/>
              </a:solidFill>
              <a:latin typeface="Calisto MT" panose="02040603050505030304" pitchFamily="18" charset="0"/>
              <a:ea typeface="ヒラギノ角ゴ Pro W3"/>
              <a:cs typeface="ヒラギノ角ゴ Pro W3"/>
            </a:endParaRPr>
          </a:p>
        </p:txBody>
      </p:sp>
      <p:sp>
        <p:nvSpPr>
          <p:cNvPr id="8197" name="Rectangle 5">
            <a:extLst>
              <a:ext uri="{FF2B5EF4-FFF2-40B4-BE49-F238E27FC236}">
                <a16:creationId xmlns:a16="http://schemas.microsoft.com/office/drawing/2014/main" id="{0D318E26-0A3B-4A67-A453-3CE0BCB04FD5}"/>
              </a:ext>
            </a:extLst>
          </p:cNvPr>
          <p:cNvSpPr>
            <a:spLocks noGrp="1" noChangeArrowheads="1"/>
          </p:cNvSpPr>
          <p:nvPr>
            <p:ph type="title"/>
          </p:nvPr>
        </p:nvSpPr>
        <p:spPr>
          <a:xfrm>
            <a:off x="609600" y="304800"/>
            <a:ext cx="7772400" cy="1143000"/>
          </a:xfrm>
        </p:spPr>
        <p:txBody>
          <a:bodyPr>
            <a:normAutofit fontScale="90000"/>
          </a:bodyPr>
          <a:lstStyle/>
          <a:p>
            <a:pPr eaLnBrk="1" hangingPunct="1">
              <a:defRPr/>
            </a:pPr>
            <a:r>
              <a:rPr lang="en-US" altLang="en-US" sz="4800" b="1" dirty="0">
                <a:latin typeface="Arial" charset="0"/>
              </a:rPr>
              <a:t>Indicators of Effective </a:t>
            </a:r>
            <a:br>
              <a:rPr lang="en-US" altLang="en-US" sz="4800" b="1" dirty="0">
                <a:latin typeface="Arial" charset="0"/>
              </a:rPr>
            </a:br>
            <a:r>
              <a:rPr lang="en-US" altLang="en-US" sz="4800" b="1" dirty="0">
                <a:latin typeface="Arial" charset="0"/>
              </a:rPr>
              <a:t>Mineral Cycle</a:t>
            </a:r>
            <a:endParaRPr lang="en-US" altLang="en-US" sz="3600" b="1" u="sng" dirty="0">
              <a:latin typeface="Calisto MT" charset="0"/>
            </a:endParaRPr>
          </a:p>
        </p:txBody>
      </p:sp>
      <p:sp>
        <p:nvSpPr>
          <p:cNvPr id="8198" name="Rectangle 6">
            <a:extLst>
              <a:ext uri="{FF2B5EF4-FFF2-40B4-BE49-F238E27FC236}">
                <a16:creationId xmlns:a16="http://schemas.microsoft.com/office/drawing/2014/main" id="{9A493532-3F4D-4A56-9C36-E9DD5B2D42D6}"/>
              </a:ext>
            </a:extLst>
          </p:cNvPr>
          <p:cNvSpPr>
            <a:spLocks noGrp="1" noChangeArrowheads="1"/>
          </p:cNvSpPr>
          <p:nvPr>
            <p:ph type="body" idx="1"/>
          </p:nvPr>
        </p:nvSpPr>
        <p:spPr>
          <a:xfrm>
            <a:off x="609600" y="1600200"/>
            <a:ext cx="7772400" cy="4800600"/>
          </a:xfrm>
        </p:spPr>
        <p:txBody>
          <a:bodyPr>
            <a:normAutofit fontScale="92500" lnSpcReduction="10000"/>
          </a:bodyPr>
          <a:lstStyle/>
          <a:p>
            <a:pPr>
              <a:lnSpc>
                <a:spcPct val="90000"/>
              </a:lnSpc>
              <a:spcBef>
                <a:spcPct val="0"/>
              </a:spcBef>
              <a:buFont typeface="Times New Roman" charset="0"/>
              <a:buNone/>
              <a:defRPr/>
            </a:pPr>
            <a:endParaRPr lang="en-US" dirty="0">
              <a:solidFill>
                <a:schemeClr val="tx2"/>
              </a:solidFill>
              <a:latin typeface="Arial" charset="0"/>
            </a:endParaRPr>
          </a:p>
          <a:p>
            <a:pPr>
              <a:lnSpc>
                <a:spcPct val="90000"/>
              </a:lnSpc>
              <a:spcBef>
                <a:spcPct val="0"/>
              </a:spcBef>
              <a:defRPr/>
            </a:pPr>
            <a:r>
              <a:rPr lang="en-US" sz="3500" dirty="0">
                <a:latin typeface="Arial" charset="0"/>
              </a:rPr>
              <a:t>Covered soil surface</a:t>
            </a:r>
          </a:p>
          <a:p>
            <a:pPr>
              <a:lnSpc>
                <a:spcPct val="90000"/>
              </a:lnSpc>
              <a:spcBef>
                <a:spcPct val="0"/>
              </a:spcBef>
              <a:defRPr/>
            </a:pPr>
            <a:r>
              <a:rPr lang="en-US" sz="3500" dirty="0">
                <a:latin typeface="Arial" charset="0"/>
              </a:rPr>
              <a:t>Organisms (worms, bugs, fungal threads etc. can be seen)</a:t>
            </a:r>
          </a:p>
          <a:p>
            <a:pPr>
              <a:lnSpc>
                <a:spcPct val="90000"/>
              </a:lnSpc>
              <a:spcBef>
                <a:spcPct val="0"/>
              </a:spcBef>
              <a:defRPr/>
            </a:pPr>
            <a:r>
              <a:rPr lang="en-US" sz="3500" dirty="0">
                <a:latin typeface="Arial" charset="0"/>
              </a:rPr>
              <a:t>Vegetation and manure breaks down quickly</a:t>
            </a:r>
          </a:p>
          <a:p>
            <a:pPr>
              <a:lnSpc>
                <a:spcPct val="90000"/>
              </a:lnSpc>
              <a:spcBef>
                <a:spcPct val="0"/>
              </a:spcBef>
              <a:defRPr/>
            </a:pPr>
            <a:r>
              <a:rPr lang="en-US" sz="3500" dirty="0">
                <a:latin typeface="Arial" charset="0"/>
              </a:rPr>
              <a:t>Fine root hairs found in abundance</a:t>
            </a:r>
          </a:p>
          <a:p>
            <a:pPr>
              <a:lnSpc>
                <a:spcPct val="90000"/>
              </a:lnSpc>
              <a:spcBef>
                <a:spcPct val="0"/>
              </a:spcBef>
              <a:defRPr/>
            </a:pPr>
            <a:r>
              <a:rPr lang="en-US" sz="3500" dirty="0">
                <a:latin typeface="Arial" charset="0"/>
              </a:rPr>
              <a:t>Gradual changes in soil color; dark color on top</a:t>
            </a:r>
          </a:p>
          <a:p>
            <a:pPr>
              <a:lnSpc>
                <a:spcPct val="90000"/>
              </a:lnSpc>
              <a:spcBef>
                <a:spcPct val="0"/>
              </a:spcBef>
              <a:defRPr/>
            </a:pPr>
            <a:r>
              <a:rPr lang="en-US" sz="3500" dirty="0">
                <a:latin typeface="Arial" charset="0"/>
              </a:rPr>
              <a:t>Vigorous, dense plant growth</a:t>
            </a:r>
          </a:p>
          <a:p>
            <a:pPr>
              <a:lnSpc>
                <a:spcPct val="90000"/>
              </a:lnSpc>
              <a:spcBef>
                <a:spcPct val="0"/>
              </a:spcBef>
              <a:defRPr/>
            </a:pPr>
            <a:r>
              <a:rPr lang="en-US" sz="3500" dirty="0">
                <a:latin typeface="Arial" charset="0"/>
              </a:rPr>
              <a:t>Good soil aggregation</a:t>
            </a:r>
          </a:p>
          <a:p>
            <a:pPr>
              <a:lnSpc>
                <a:spcPct val="90000"/>
              </a:lnSpc>
              <a:spcBef>
                <a:spcPct val="0"/>
              </a:spcBef>
              <a:defRPr/>
            </a:pPr>
            <a:r>
              <a:rPr lang="en-US" sz="3500" dirty="0">
                <a:latin typeface="Arial" charset="0"/>
              </a:rPr>
              <a:t>Sweet smell</a:t>
            </a:r>
          </a:p>
          <a:p>
            <a:pPr marL="0" indent="0">
              <a:lnSpc>
                <a:spcPct val="90000"/>
              </a:lnSpc>
              <a:spcBef>
                <a:spcPct val="0"/>
              </a:spcBef>
              <a:buFont typeface="Arial" panose="020B0604020202020204" pitchFamily="34" charset="0"/>
              <a:buNone/>
              <a:defRPr/>
            </a:pPr>
            <a:endParaRPr lang="en-US" dirty="0">
              <a:solidFill>
                <a:schemeClr val="tx2"/>
              </a:solidFill>
              <a:latin typeface="Arial" charset="0"/>
            </a:endParaRPr>
          </a:p>
          <a:p>
            <a:pPr>
              <a:lnSpc>
                <a:spcPct val="90000"/>
              </a:lnSpc>
              <a:spcBef>
                <a:spcPct val="0"/>
              </a:spcBef>
              <a:defRPr/>
            </a:pPr>
            <a:endParaRPr lang="en-US" dirty="0">
              <a:solidFill>
                <a:schemeClr val="tx2"/>
              </a:solidFill>
              <a:latin typeface="Arial" charset="0"/>
            </a:endParaRPr>
          </a:p>
          <a:p>
            <a:pPr>
              <a:lnSpc>
                <a:spcPct val="90000"/>
              </a:lnSpc>
              <a:spcBef>
                <a:spcPct val="0"/>
              </a:spcBef>
              <a:defRPr/>
            </a:pPr>
            <a:endParaRPr lang="en-US" dirty="0">
              <a:solidFill>
                <a:schemeClr val="tx2"/>
              </a:solidFill>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CDB9-5760-4141-B708-D5DC309F5F79}"/>
              </a:ext>
            </a:extLst>
          </p:cNvPr>
          <p:cNvSpPr>
            <a:spLocks noGrp="1"/>
          </p:cNvSpPr>
          <p:nvPr>
            <p:ph type="title"/>
          </p:nvPr>
        </p:nvSpPr>
        <p:spPr/>
        <p:txBody>
          <a:bodyPr/>
          <a:lstStyle/>
          <a:p>
            <a:pPr>
              <a:defRPr/>
            </a:pPr>
            <a:endParaRPr lang="en-US"/>
          </a:p>
        </p:txBody>
      </p:sp>
      <p:pic>
        <p:nvPicPr>
          <p:cNvPr id="45059" name="Picture 2" descr="C:\Users\Owner\Desktop\AIM\Water\P1010016[1].JPG">
            <a:extLst>
              <a:ext uri="{FF2B5EF4-FFF2-40B4-BE49-F238E27FC236}">
                <a16:creationId xmlns:a16="http://schemas.microsoft.com/office/drawing/2014/main" id="{B806F409-B8E7-4F53-8420-9EA1329B9E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526" r="14035"/>
          <a:stretch>
            <a:fillRect/>
          </a:stretch>
        </p:blipFill>
        <p:spPr bwMode="auto">
          <a:xfrm>
            <a:off x="-128588" y="-12700"/>
            <a:ext cx="9401176" cy="6883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A0FDC097-BFFD-438F-903A-8666B88CB92D}"/>
              </a:ext>
            </a:extLst>
          </p:cNvPr>
          <p:cNvSpPr txBox="1">
            <a:spLocks noChangeArrowheads="1"/>
          </p:cNvSpPr>
          <p:nvPr/>
        </p:nvSpPr>
        <p:spPr bwMode="auto">
          <a:xfrm>
            <a:off x="228600" y="0"/>
            <a:ext cx="853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37931725" indent="-37474525">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endParaRPr lang="en-US" altLang="en-US" sz="3600" b="1">
              <a:solidFill>
                <a:schemeClr val="tx1"/>
              </a:solidFill>
              <a:latin typeface="Calisto MT" panose="02040603050505030304" pitchFamily="18" charset="0"/>
              <a:ea typeface="ヒラギノ角ゴ Pro W3"/>
              <a:cs typeface="ヒラギノ角ゴ Pro W3"/>
            </a:endParaRPr>
          </a:p>
          <a:p>
            <a:pPr>
              <a:spcBef>
                <a:spcPct val="0"/>
              </a:spcBef>
              <a:buFontTx/>
              <a:buNone/>
            </a:pPr>
            <a:endParaRPr lang="en-US" altLang="en-US" sz="3600" b="1">
              <a:solidFill>
                <a:schemeClr val="tx2"/>
              </a:solidFill>
              <a:latin typeface="Calisto MT" panose="02040603050505030304" pitchFamily="18" charset="0"/>
              <a:ea typeface="ヒラギノ角ゴ Pro W3"/>
              <a:cs typeface="ヒラギノ角ゴ Pro W3"/>
            </a:endParaRPr>
          </a:p>
        </p:txBody>
      </p:sp>
      <p:sp>
        <p:nvSpPr>
          <p:cNvPr id="46083" name="Text Box 4">
            <a:extLst>
              <a:ext uri="{FF2B5EF4-FFF2-40B4-BE49-F238E27FC236}">
                <a16:creationId xmlns:a16="http://schemas.microsoft.com/office/drawing/2014/main" id="{150096BD-24A7-4691-BB82-95BB09275079}"/>
              </a:ext>
            </a:extLst>
          </p:cNvPr>
          <p:cNvSpPr txBox="1">
            <a:spLocks noChangeArrowheads="1"/>
          </p:cNvSpPr>
          <p:nvPr/>
        </p:nvSpPr>
        <p:spPr bwMode="auto">
          <a:xfrm>
            <a:off x="304800" y="2438400"/>
            <a:ext cx="18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37931725" indent="-37474525">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endParaRPr lang="en-US" altLang="en-US" sz="3600" b="1">
              <a:solidFill>
                <a:schemeClr val="tx1"/>
              </a:solidFill>
              <a:latin typeface="Calisto MT" panose="02040603050505030304" pitchFamily="18" charset="0"/>
              <a:ea typeface="ヒラギノ角ゴ Pro W3"/>
              <a:cs typeface="ヒラギノ角ゴ Pro W3"/>
            </a:endParaRPr>
          </a:p>
          <a:p>
            <a:pPr>
              <a:spcBef>
                <a:spcPct val="0"/>
              </a:spcBef>
              <a:buFontTx/>
              <a:buNone/>
            </a:pPr>
            <a:endParaRPr lang="en-US" altLang="en-US" sz="2400">
              <a:solidFill>
                <a:schemeClr val="tx1"/>
              </a:solidFill>
              <a:latin typeface="Calisto MT" panose="02040603050505030304" pitchFamily="18" charset="0"/>
              <a:ea typeface="ヒラギノ角ゴ Pro W3"/>
              <a:cs typeface="ヒラギノ角ゴ Pro W3"/>
            </a:endParaRPr>
          </a:p>
        </p:txBody>
      </p:sp>
      <p:sp>
        <p:nvSpPr>
          <p:cNvPr id="8197" name="Rectangle 5">
            <a:extLst>
              <a:ext uri="{FF2B5EF4-FFF2-40B4-BE49-F238E27FC236}">
                <a16:creationId xmlns:a16="http://schemas.microsoft.com/office/drawing/2014/main" id="{0D318E26-0A3B-4A67-A453-3CE0BCB04FD5}"/>
              </a:ext>
            </a:extLst>
          </p:cNvPr>
          <p:cNvSpPr>
            <a:spLocks noGrp="1" noChangeArrowheads="1"/>
          </p:cNvSpPr>
          <p:nvPr>
            <p:ph type="title"/>
          </p:nvPr>
        </p:nvSpPr>
        <p:spPr>
          <a:xfrm>
            <a:off x="609600" y="304800"/>
            <a:ext cx="7772400" cy="1143000"/>
          </a:xfrm>
        </p:spPr>
        <p:txBody>
          <a:bodyPr>
            <a:normAutofit fontScale="90000"/>
          </a:bodyPr>
          <a:lstStyle/>
          <a:p>
            <a:pPr eaLnBrk="1" hangingPunct="1">
              <a:defRPr/>
            </a:pPr>
            <a:r>
              <a:rPr lang="en-US" altLang="en-US" sz="4800" b="1" dirty="0">
                <a:latin typeface="Arial" charset="0"/>
              </a:rPr>
              <a:t>Indicators of an Ineffective </a:t>
            </a:r>
            <a:br>
              <a:rPr lang="en-US" altLang="en-US" sz="4800" b="1" dirty="0">
                <a:latin typeface="Arial" charset="0"/>
              </a:rPr>
            </a:br>
            <a:r>
              <a:rPr lang="en-US" altLang="en-US" sz="4800" b="1" dirty="0">
                <a:latin typeface="Arial" charset="0"/>
              </a:rPr>
              <a:t>Mineral Cycle</a:t>
            </a:r>
            <a:endParaRPr lang="en-US" altLang="en-US" sz="3600" b="1" u="sng" dirty="0">
              <a:latin typeface="Calisto MT" charset="0"/>
            </a:endParaRPr>
          </a:p>
        </p:txBody>
      </p:sp>
      <p:sp>
        <p:nvSpPr>
          <p:cNvPr id="8198" name="Rectangle 6">
            <a:extLst>
              <a:ext uri="{FF2B5EF4-FFF2-40B4-BE49-F238E27FC236}">
                <a16:creationId xmlns:a16="http://schemas.microsoft.com/office/drawing/2014/main" id="{9A493532-3F4D-4A56-9C36-E9DD5B2D42D6}"/>
              </a:ext>
            </a:extLst>
          </p:cNvPr>
          <p:cNvSpPr>
            <a:spLocks noGrp="1" noChangeArrowheads="1"/>
          </p:cNvSpPr>
          <p:nvPr>
            <p:ph type="body" idx="1"/>
          </p:nvPr>
        </p:nvSpPr>
        <p:spPr>
          <a:xfrm>
            <a:off x="609600" y="1600200"/>
            <a:ext cx="7772400" cy="4419600"/>
          </a:xfrm>
        </p:spPr>
        <p:txBody>
          <a:bodyPr/>
          <a:lstStyle/>
          <a:p>
            <a:pPr>
              <a:lnSpc>
                <a:spcPct val="90000"/>
              </a:lnSpc>
              <a:spcBef>
                <a:spcPct val="0"/>
              </a:spcBef>
              <a:defRPr/>
            </a:pPr>
            <a:r>
              <a:rPr lang="en-US" sz="4000" dirty="0">
                <a:latin typeface="Arial" charset="0"/>
              </a:rPr>
              <a:t>Bare soil – public enemy #1!</a:t>
            </a:r>
          </a:p>
          <a:p>
            <a:pPr>
              <a:lnSpc>
                <a:spcPct val="90000"/>
              </a:lnSpc>
              <a:spcBef>
                <a:spcPct val="0"/>
              </a:spcBef>
              <a:defRPr/>
            </a:pPr>
            <a:r>
              <a:rPr lang="en-US" sz="4000" dirty="0">
                <a:latin typeface="Arial" charset="0"/>
              </a:rPr>
              <a:t>Low organic matter (light color)</a:t>
            </a:r>
          </a:p>
          <a:p>
            <a:pPr>
              <a:lnSpc>
                <a:spcPct val="90000"/>
              </a:lnSpc>
              <a:spcBef>
                <a:spcPct val="0"/>
              </a:spcBef>
              <a:defRPr/>
            </a:pPr>
            <a:r>
              <a:rPr lang="en-US" sz="4000" dirty="0">
                <a:latin typeface="Arial" charset="0"/>
              </a:rPr>
              <a:t>Manure paddies/plant material that doesn’t break down quickly</a:t>
            </a:r>
          </a:p>
          <a:p>
            <a:pPr>
              <a:lnSpc>
                <a:spcPct val="90000"/>
              </a:lnSpc>
              <a:spcBef>
                <a:spcPct val="0"/>
              </a:spcBef>
              <a:defRPr/>
            </a:pPr>
            <a:r>
              <a:rPr lang="en-US" sz="4000" dirty="0">
                <a:latin typeface="Arial" charset="0"/>
              </a:rPr>
              <a:t>Reliant on chemical fertilizers</a:t>
            </a:r>
          </a:p>
          <a:p>
            <a:pPr>
              <a:lnSpc>
                <a:spcPct val="90000"/>
              </a:lnSpc>
              <a:spcBef>
                <a:spcPct val="0"/>
              </a:spcBef>
              <a:defRPr/>
            </a:pPr>
            <a:r>
              <a:rPr lang="en-US" sz="4000" dirty="0">
                <a:latin typeface="Arial" charset="0"/>
              </a:rPr>
              <a:t>Low pH or high pH</a:t>
            </a:r>
          </a:p>
          <a:p>
            <a:pPr>
              <a:lnSpc>
                <a:spcPct val="90000"/>
              </a:lnSpc>
              <a:spcBef>
                <a:spcPct val="0"/>
              </a:spcBef>
              <a:defRPr/>
            </a:pPr>
            <a:r>
              <a:rPr lang="en-US" sz="4000" dirty="0">
                <a:latin typeface="Arial" charset="0"/>
              </a:rPr>
              <a:t>Sour smell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cat bird baby  in a blueberry bush, NC.JPG">
            <a:extLst>
              <a:ext uri="{FF2B5EF4-FFF2-40B4-BE49-F238E27FC236}">
                <a16:creationId xmlns:a16="http://schemas.microsoft.com/office/drawing/2014/main" id="{3F0CF431-3E76-4082-8E92-A74CCBE99E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2650" y="1120775"/>
            <a:ext cx="2474913" cy="3298825"/>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1" descr="DSC00143.JPG">
            <a:extLst>
              <a:ext uri="{FF2B5EF4-FFF2-40B4-BE49-F238E27FC236}">
                <a16:creationId xmlns:a16="http://schemas.microsoft.com/office/drawing/2014/main" id="{865FDEA0-DC09-4D61-85D4-9539346768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7563" y="828675"/>
            <a:ext cx="3186112"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descr="DSC00131.JPG">
            <a:extLst>
              <a:ext uri="{FF2B5EF4-FFF2-40B4-BE49-F238E27FC236}">
                <a16:creationId xmlns:a16="http://schemas.microsoft.com/office/drawing/2014/main" id="{2328779F-406F-442C-92BF-AAEA6262A7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06700"/>
            <a:ext cx="30384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box turtle, living energy farm, VA.JPG">
            <a:extLst>
              <a:ext uri="{FF2B5EF4-FFF2-40B4-BE49-F238E27FC236}">
                <a16:creationId xmlns:a16="http://schemas.microsoft.com/office/drawing/2014/main" id="{C582AA9B-0D09-4EAB-8E86-D6E43E9AD7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638" y="873125"/>
            <a:ext cx="3741738"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descr="2247.jpg">
            <a:extLst>
              <a:ext uri="{FF2B5EF4-FFF2-40B4-BE49-F238E27FC236}">
                <a16:creationId xmlns:a16="http://schemas.microsoft.com/office/drawing/2014/main" id="{8DDB1A53-62D2-4499-9BEF-3F8CD6F7B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013" y="3678238"/>
            <a:ext cx="42227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4" descr="Baby Woodcock.JPG">
            <a:extLst>
              <a:ext uri="{FF2B5EF4-FFF2-40B4-BE49-F238E27FC236}">
                <a16:creationId xmlns:a16="http://schemas.microsoft.com/office/drawing/2014/main" id="{0F19009E-3673-467E-8ED0-00A9668B9B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1575" y="3698875"/>
            <a:ext cx="348456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a:extLst>
              <a:ext uri="{FF2B5EF4-FFF2-40B4-BE49-F238E27FC236}">
                <a16:creationId xmlns:a16="http://schemas.microsoft.com/office/drawing/2014/main" id="{23DC8C5F-E2B5-49BD-BFC9-D4FC65A690DD}"/>
              </a:ext>
            </a:extLst>
          </p:cNvPr>
          <p:cNvSpPr txBox="1">
            <a:spLocks noChangeArrowheads="1"/>
          </p:cNvSpPr>
          <p:nvPr/>
        </p:nvSpPr>
        <p:spPr>
          <a:xfrm>
            <a:off x="685800" y="68263"/>
            <a:ext cx="7772400" cy="1143000"/>
          </a:xfrm>
          <a:prstGeom prst="rect">
            <a:avLst/>
          </a:prstGeom>
        </p:spPr>
        <p:txBody>
          <a:bodyPr>
            <a:normAutofit fontScale="97500"/>
          </a:bodyPr>
          <a:lstStyle>
            <a:lvl1pPr algn="ctr" rtl="0" eaLnBrk="0" fontAlgn="base" hangingPunct="0">
              <a:spcBef>
                <a:spcPct val="0"/>
              </a:spcBef>
              <a:spcAft>
                <a:spcPct val="0"/>
              </a:spcAft>
              <a:defRPr sz="4400" kern="1200">
                <a:solidFill>
                  <a:srgbClr val="FFCF01"/>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a:solidFill>
                  <a:srgbClr val="FFCF01"/>
                </a:solidFill>
                <a:latin typeface="Arial" charset="0"/>
                <a:cs typeface="Arial" charset="0"/>
              </a:defRPr>
            </a:lvl2pPr>
            <a:lvl3pPr algn="ctr" rtl="0" eaLnBrk="0" fontAlgn="base" hangingPunct="0">
              <a:spcBef>
                <a:spcPct val="0"/>
              </a:spcBef>
              <a:spcAft>
                <a:spcPct val="0"/>
              </a:spcAft>
              <a:defRPr sz="4400">
                <a:solidFill>
                  <a:srgbClr val="FFCF01"/>
                </a:solidFill>
                <a:latin typeface="Arial" charset="0"/>
                <a:cs typeface="Arial" charset="0"/>
              </a:defRPr>
            </a:lvl3pPr>
            <a:lvl4pPr algn="ctr" rtl="0" eaLnBrk="0" fontAlgn="base" hangingPunct="0">
              <a:spcBef>
                <a:spcPct val="0"/>
              </a:spcBef>
              <a:spcAft>
                <a:spcPct val="0"/>
              </a:spcAft>
              <a:defRPr sz="4400">
                <a:solidFill>
                  <a:srgbClr val="FFCF01"/>
                </a:solidFill>
                <a:latin typeface="Arial" charset="0"/>
                <a:cs typeface="Arial" charset="0"/>
              </a:defRPr>
            </a:lvl4pPr>
            <a:lvl5pPr algn="ctr" rtl="0" eaLnBrk="0" fontAlgn="base" hangingPunct="0">
              <a:spcBef>
                <a:spcPct val="0"/>
              </a:spcBef>
              <a:spcAft>
                <a:spcPct val="0"/>
              </a:spcAft>
              <a:defRPr sz="4400">
                <a:solidFill>
                  <a:srgbClr val="FFCF01"/>
                </a:solidFill>
                <a:latin typeface="Arial" charset="0"/>
                <a:cs typeface="Arial" charset="0"/>
              </a:defRPr>
            </a:lvl5pPr>
            <a:lvl6pPr marL="457200" algn="ctr" rtl="0" fontAlgn="base">
              <a:spcBef>
                <a:spcPct val="0"/>
              </a:spcBef>
              <a:spcAft>
                <a:spcPct val="0"/>
              </a:spcAft>
              <a:defRPr sz="4400">
                <a:solidFill>
                  <a:srgbClr val="FFCF01"/>
                </a:solidFill>
                <a:latin typeface="Arial" charset="0"/>
                <a:cs typeface="Arial" charset="0"/>
              </a:defRPr>
            </a:lvl6pPr>
            <a:lvl7pPr marL="914400" algn="ctr" rtl="0" fontAlgn="base">
              <a:spcBef>
                <a:spcPct val="0"/>
              </a:spcBef>
              <a:spcAft>
                <a:spcPct val="0"/>
              </a:spcAft>
              <a:defRPr sz="4400">
                <a:solidFill>
                  <a:srgbClr val="FFCF01"/>
                </a:solidFill>
                <a:latin typeface="Arial" charset="0"/>
                <a:cs typeface="Arial" charset="0"/>
              </a:defRPr>
            </a:lvl7pPr>
            <a:lvl8pPr marL="1371600" algn="ctr" rtl="0" fontAlgn="base">
              <a:spcBef>
                <a:spcPct val="0"/>
              </a:spcBef>
              <a:spcAft>
                <a:spcPct val="0"/>
              </a:spcAft>
              <a:defRPr sz="4400">
                <a:solidFill>
                  <a:srgbClr val="FFCF01"/>
                </a:solidFill>
                <a:latin typeface="Arial" charset="0"/>
                <a:cs typeface="Arial" charset="0"/>
              </a:defRPr>
            </a:lvl8pPr>
            <a:lvl9pPr marL="1828800" algn="ctr" rtl="0" fontAlgn="base">
              <a:spcBef>
                <a:spcPct val="0"/>
              </a:spcBef>
              <a:spcAft>
                <a:spcPct val="0"/>
              </a:spcAft>
              <a:defRPr sz="4400">
                <a:solidFill>
                  <a:srgbClr val="FFCF01"/>
                </a:solidFill>
                <a:latin typeface="Arial" charset="0"/>
                <a:cs typeface="Arial" charset="0"/>
              </a:defRPr>
            </a:lvl9pPr>
          </a:lstStyle>
          <a:p>
            <a:pPr algn="l" eaLnBrk="1" hangingPunct="1">
              <a:defRPr/>
            </a:pPr>
            <a:r>
              <a:rPr lang="en-US" altLang="en-US" b="1" dirty="0">
                <a:solidFill>
                  <a:srgbClr val="88B12D"/>
                </a:solidFill>
                <a:effectLst/>
                <a:latin typeface="Arial" charset="0"/>
              </a:rPr>
              <a:t>Community Dynamics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3C782-07A8-4BF2-B56D-7B9E261754D8}"/>
              </a:ext>
            </a:extLst>
          </p:cNvPr>
          <p:cNvSpPr>
            <a:spLocks noGrp="1"/>
          </p:cNvSpPr>
          <p:nvPr>
            <p:ph type="title"/>
          </p:nvPr>
        </p:nvSpPr>
        <p:spPr>
          <a:xfrm>
            <a:off x="152400" y="152400"/>
            <a:ext cx="8229600" cy="1447800"/>
          </a:xfrm>
        </p:spPr>
        <p:txBody>
          <a:bodyPr>
            <a:noAutofit/>
          </a:bodyPr>
          <a:lstStyle/>
          <a:p>
            <a:pPr>
              <a:defRPr/>
            </a:pPr>
            <a:r>
              <a:rPr lang="en-US" sz="4400" b="1" dirty="0">
                <a:latin typeface="Arial" panose="020B0604020202020204" pitchFamily="34" charset="0"/>
                <a:cs typeface="Arial" panose="020B0604020202020204" pitchFamily="34" charset="0"/>
              </a:rPr>
              <a:t>Indicators of Effective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Community Dynamics</a:t>
            </a:r>
          </a:p>
        </p:txBody>
      </p:sp>
      <p:sp>
        <p:nvSpPr>
          <p:cNvPr id="7" name="Content Placeholder 6">
            <a:extLst>
              <a:ext uri="{FF2B5EF4-FFF2-40B4-BE49-F238E27FC236}">
                <a16:creationId xmlns:a16="http://schemas.microsoft.com/office/drawing/2014/main" id="{01868C14-D68E-47DD-B3F3-17990D723406}"/>
              </a:ext>
            </a:extLst>
          </p:cNvPr>
          <p:cNvSpPr>
            <a:spLocks noGrp="1"/>
          </p:cNvSpPr>
          <p:nvPr>
            <p:ph idx="1"/>
          </p:nvPr>
        </p:nvSpPr>
        <p:spPr>
          <a:xfrm>
            <a:off x="457200" y="1600200"/>
            <a:ext cx="8229600" cy="5029200"/>
          </a:xfrm>
        </p:spPr>
        <p:txBody>
          <a:bodyPr/>
          <a:lstStyle/>
          <a:p>
            <a:pPr>
              <a:buFont typeface="Arial" charset="0"/>
              <a:buChar char="•"/>
              <a:defRPr/>
            </a:pPr>
            <a:r>
              <a:rPr lang="en-US" dirty="0"/>
              <a:t>A covered soil surface</a:t>
            </a:r>
          </a:p>
          <a:p>
            <a:pPr>
              <a:buFont typeface="Arial" charset="0"/>
              <a:buChar char="•"/>
              <a:defRPr/>
            </a:pPr>
            <a:r>
              <a:rPr lang="en-US" dirty="0"/>
              <a:t>Diversity</a:t>
            </a:r>
          </a:p>
          <a:p>
            <a:pPr lvl="1">
              <a:buFont typeface="Arial" charset="0"/>
              <a:buChar char="•"/>
              <a:defRPr/>
            </a:pPr>
            <a:r>
              <a:rPr lang="en-US" dirty="0"/>
              <a:t>The numbers of  species</a:t>
            </a:r>
          </a:p>
          <a:p>
            <a:pPr lvl="1">
              <a:buFont typeface="Arial" charset="0"/>
              <a:buChar char="•"/>
              <a:defRPr/>
            </a:pPr>
            <a:r>
              <a:rPr lang="en-US" dirty="0"/>
              <a:t>Age diversity within species</a:t>
            </a:r>
          </a:p>
          <a:p>
            <a:pPr>
              <a:buFont typeface="Arial" charset="0"/>
              <a:buChar char="•"/>
              <a:defRPr/>
            </a:pPr>
            <a:r>
              <a:rPr lang="en-US" dirty="0"/>
              <a:t>Decaying organic matter</a:t>
            </a:r>
          </a:p>
          <a:p>
            <a:pPr>
              <a:buFont typeface="Arial" charset="0"/>
              <a:buChar char="•"/>
              <a:defRPr/>
            </a:pPr>
            <a:r>
              <a:rPr lang="en-US" dirty="0"/>
              <a:t>Good soil drainage</a:t>
            </a:r>
          </a:p>
          <a:p>
            <a:pPr>
              <a:buFont typeface="Arial" charset="0"/>
              <a:buChar char="•"/>
              <a:defRPr/>
            </a:pPr>
            <a:r>
              <a:rPr lang="en-US" dirty="0"/>
              <a:t>Minimal or no soil disturbance</a:t>
            </a:r>
          </a:p>
          <a:p>
            <a:pPr>
              <a:buFont typeface="Arial" charset="0"/>
              <a:buChar cha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A81A5-5A84-415D-BF56-593B1F8CCFC0}"/>
              </a:ext>
            </a:extLst>
          </p:cNvPr>
          <p:cNvSpPr>
            <a:spLocks noGrp="1"/>
          </p:cNvSpPr>
          <p:nvPr>
            <p:ph type="title"/>
          </p:nvPr>
        </p:nvSpPr>
        <p:spPr/>
        <p:txBody>
          <a:bodyPr>
            <a:noAutofit/>
          </a:bodyPr>
          <a:lstStyle/>
          <a:p>
            <a:pPr>
              <a:defRPr/>
            </a:pPr>
            <a:r>
              <a:rPr lang="en-US" sz="4000" b="1" dirty="0">
                <a:latin typeface="Arial" panose="020B0604020202020204" pitchFamily="34" charset="0"/>
                <a:cs typeface="Arial" panose="020B0604020202020204" pitchFamily="34" charset="0"/>
              </a:rPr>
              <a:t>Indicators of Poor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Community Dynamics</a:t>
            </a:r>
          </a:p>
        </p:txBody>
      </p:sp>
      <p:sp>
        <p:nvSpPr>
          <p:cNvPr id="3" name="Content Placeholder 2">
            <a:extLst>
              <a:ext uri="{FF2B5EF4-FFF2-40B4-BE49-F238E27FC236}">
                <a16:creationId xmlns:a16="http://schemas.microsoft.com/office/drawing/2014/main" id="{F8E70B4C-F8BD-4F80-97F8-48A98531838D}"/>
              </a:ext>
            </a:extLst>
          </p:cNvPr>
          <p:cNvSpPr>
            <a:spLocks noGrp="1"/>
          </p:cNvSpPr>
          <p:nvPr>
            <p:ph idx="1"/>
          </p:nvPr>
        </p:nvSpPr>
        <p:spPr>
          <a:xfrm>
            <a:off x="381000" y="1524000"/>
            <a:ext cx="7620000" cy="4525963"/>
          </a:xfrm>
        </p:spPr>
        <p:txBody>
          <a:bodyPr>
            <a:normAutofit fontScale="85000" lnSpcReduction="10000"/>
          </a:bodyPr>
          <a:lstStyle/>
          <a:p>
            <a:pPr>
              <a:defRPr/>
            </a:pPr>
            <a:r>
              <a:rPr lang="en-US" dirty="0"/>
              <a:t>Bare soil </a:t>
            </a:r>
          </a:p>
          <a:p>
            <a:pPr>
              <a:defRPr/>
            </a:pPr>
            <a:r>
              <a:rPr lang="en-US" dirty="0"/>
              <a:t>Tillage</a:t>
            </a:r>
          </a:p>
          <a:p>
            <a:pPr>
              <a:defRPr/>
            </a:pPr>
            <a:r>
              <a:rPr lang="en-US" dirty="0"/>
              <a:t>Compaction</a:t>
            </a:r>
          </a:p>
          <a:p>
            <a:pPr>
              <a:defRPr/>
            </a:pPr>
            <a:r>
              <a:rPr lang="en-US" dirty="0"/>
              <a:t>Monocultures</a:t>
            </a:r>
          </a:p>
          <a:p>
            <a:pPr>
              <a:defRPr/>
            </a:pPr>
            <a:r>
              <a:rPr lang="en-US" dirty="0"/>
              <a:t>Poor water infiltration</a:t>
            </a:r>
          </a:p>
          <a:p>
            <a:pPr>
              <a:defRPr/>
            </a:pPr>
            <a:r>
              <a:rPr lang="en-US" dirty="0"/>
              <a:t>Increasing pest problems</a:t>
            </a:r>
          </a:p>
          <a:p>
            <a:pPr>
              <a:defRPr/>
            </a:pPr>
            <a:r>
              <a:rPr lang="en-US" dirty="0"/>
              <a:t>Increased susceptibility of plants to diseases</a:t>
            </a:r>
          </a:p>
          <a:p>
            <a:pPr>
              <a:defRPr/>
            </a:pPr>
            <a:r>
              <a:rPr lang="en-US" dirty="0"/>
              <a:t>Increased inputs such as fertilizer, pesticides and herbicides.</a:t>
            </a:r>
          </a:p>
          <a:p>
            <a:pPr>
              <a:defRPr/>
            </a:pPr>
            <a:r>
              <a:rPr lang="en-US" dirty="0"/>
              <a:t>Poor yields of pollinated plants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83B6-5538-468E-9CCA-1AB4EFC2DE45}"/>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6B638D35-6E92-428C-8BB9-E0935741EAA8}"/>
              </a:ext>
            </a:extLst>
          </p:cNvPr>
          <p:cNvSpPr>
            <a:spLocks noGrp="1"/>
          </p:cNvSpPr>
          <p:nvPr>
            <p:ph sz="half" idx="1"/>
          </p:nvPr>
        </p:nvSpPr>
        <p:spPr/>
        <p:txBody>
          <a:bodyPr/>
          <a:lstStyle/>
          <a:p>
            <a:pPr>
              <a:defRPr/>
            </a:pPr>
            <a:endParaRPr lang="en-US" dirty="0"/>
          </a:p>
        </p:txBody>
      </p:sp>
      <p:sp>
        <p:nvSpPr>
          <p:cNvPr id="4" name="Text Placeholder 3">
            <a:extLst>
              <a:ext uri="{FF2B5EF4-FFF2-40B4-BE49-F238E27FC236}">
                <a16:creationId xmlns:a16="http://schemas.microsoft.com/office/drawing/2014/main" id="{FF374CB6-B383-44DF-B2C3-E7857606A614}"/>
              </a:ext>
            </a:extLst>
          </p:cNvPr>
          <p:cNvSpPr>
            <a:spLocks noGrp="1"/>
          </p:cNvSpPr>
          <p:nvPr>
            <p:ph type="body" sz="half" idx="2"/>
          </p:nvPr>
        </p:nvSpPr>
        <p:spPr/>
        <p:txBody>
          <a:bodyPr/>
          <a:lstStyle/>
          <a:p>
            <a:pPr>
              <a:defRPr/>
            </a:pPr>
            <a:endParaRPr lang="en-US"/>
          </a:p>
        </p:txBody>
      </p:sp>
      <p:sp>
        <p:nvSpPr>
          <p:cNvPr id="5" name="Footer Placeholder 4">
            <a:extLst>
              <a:ext uri="{FF2B5EF4-FFF2-40B4-BE49-F238E27FC236}">
                <a16:creationId xmlns:a16="http://schemas.microsoft.com/office/drawing/2014/main" id="{451F02F6-A2C2-40DD-883F-2993D5F222D3}"/>
              </a:ext>
            </a:extLst>
          </p:cNvPr>
          <p:cNvSpPr>
            <a:spLocks noGrp="1"/>
          </p:cNvSpPr>
          <p:nvPr>
            <p:ph type="ftr" sz="quarter" idx="11"/>
          </p:nvPr>
        </p:nvSpPr>
        <p:spPr/>
        <p:txBody>
          <a:bodyPr/>
          <a:lstStyle/>
          <a:p>
            <a:pPr>
              <a:defRPr/>
            </a:pPr>
            <a:endParaRPr lang="en-US"/>
          </a:p>
        </p:txBody>
      </p:sp>
      <p:pic>
        <p:nvPicPr>
          <p:cNvPr id="55302" name="Picture 6" descr="Related image">
            <a:extLst>
              <a:ext uri="{FF2B5EF4-FFF2-40B4-BE49-F238E27FC236}">
                <a16:creationId xmlns:a16="http://schemas.microsoft.com/office/drawing/2014/main" id="{297544E9-C2B7-4FCC-8F92-588FBADE8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9888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8">
            <a:extLst>
              <a:ext uri="{FF2B5EF4-FFF2-40B4-BE49-F238E27FC236}">
                <a16:creationId xmlns:a16="http://schemas.microsoft.com/office/drawing/2014/main" id="{7BC13A24-CED5-438F-B08F-64EC8185BF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767138"/>
            <a:ext cx="5065713"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2">
            <a:extLst>
              <a:ext uri="{FF2B5EF4-FFF2-40B4-BE49-F238E27FC236}">
                <a16:creationId xmlns:a16="http://schemas.microsoft.com/office/drawing/2014/main" id="{49F55EC1-0548-4D17-89D7-1B73F584C0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4300" y="-1588"/>
            <a:ext cx="5075238" cy="38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4">
            <a:extLst>
              <a:ext uri="{FF2B5EF4-FFF2-40B4-BE49-F238E27FC236}">
                <a16:creationId xmlns:a16="http://schemas.microsoft.com/office/drawing/2014/main" id="{1C7E4D7B-5DA9-45D8-A84D-35BAB84576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2663" y="0"/>
            <a:ext cx="25146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a:extLst>
              <a:ext uri="{FF2B5EF4-FFF2-40B4-BE49-F238E27FC236}">
                <a16:creationId xmlns:a16="http://schemas.microsoft.com/office/drawing/2014/main" id="{5B59223C-B271-4F2F-A694-AF357372F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2025" y="-595313"/>
            <a:ext cx="3101975" cy="439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7B74D139-9AB3-4C9C-A626-F8FB5CFF21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950" y="3798888"/>
            <a:ext cx="417671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6E0D-E17F-4976-8276-A6B8D57DE430}"/>
              </a:ext>
            </a:extLst>
          </p:cNvPr>
          <p:cNvSpPr>
            <a:spLocks noGrp="1"/>
          </p:cNvSpPr>
          <p:nvPr>
            <p:ph type="title"/>
          </p:nvPr>
        </p:nvSpPr>
        <p:spPr>
          <a:xfrm>
            <a:off x="342900" y="304800"/>
            <a:ext cx="8115300" cy="990600"/>
          </a:xfrm>
        </p:spPr>
        <p:txBody>
          <a:bodyPr>
            <a:noAutofit/>
          </a:bodyPr>
          <a:lstStyle/>
          <a:p>
            <a:pPr>
              <a:defRPr/>
            </a:pPr>
            <a:r>
              <a:rPr lang="en-US" sz="4000" b="1" dirty="0">
                <a:latin typeface="Arial" panose="020B0604020202020204" pitchFamily="34" charset="0"/>
                <a:cs typeface="Arial" panose="020B0604020202020204" pitchFamily="34" charset="0"/>
              </a:rPr>
              <a:t>Diversity also includes animals!</a:t>
            </a:r>
          </a:p>
        </p:txBody>
      </p:sp>
      <p:sp>
        <p:nvSpPr>
          <p:cNvPr id="3" name="Content Placeholder 2">
            <a:extLst>
              <a:ext uri="{FF2B5EF4-FFF2-40B4-BE49-F238E27FC236}">
                <a16:creationId xmlns:a16="http://schemas.microsoft.com/office/drawing/2014/main" id="{42F7E43B-05C9-40F8-A4D7-4FBD3DB29A53}"/>
              </a:ext>
            </a:extLst>
          </p:cNvPr>
          <p:cNvSpPr>
            <a:spLocks noGrp="1"/>
          </p:cNvSpPr>
          <p:nvPr>
            <p:ph sz="half" idx="1"/>
          </p:nvPr>
        </p:nvSpPr>
        <p:spPr>
          <a:xfrm>
            <a:off x="381000" y="1295400"/>
            <a:ext cx="8229600" cy="3276600"/>
          </a:xfrm>
        </p:spPr>
        <p:txBody>
          <a:bodyPr>
            <a:normAutofit fontScale="77500" lnSpcReduction="20000"/>
          </a:bodyPr>
          <a:lstStyle/>
          <a:p>
            <a:pPr>
              <a:defRPr/>
            </a:pPr>
            <a:r>
              <a:rPr lang="en-US" sz="3600" dirty="0"/>
              <a:t>Manure and urine stimulate microbes in the soil and plant regrowth.</a:t>
            </a:r>
          </a:p>
          <a:p>
            <a:pPr>
              <a:defRPr/>
            </a:pPr>
            <a:r>
              <a:rPr lang="en-US" sz="3600" dirty="0"/>
              <a:t>Plants respond to hoof traffic.</a:t>
            </a:r>
          </a:p>
          <a:p>
            <a:pPr>
              <a:defRPr/>
            </a:pPr>
            <a:r>
              <a:rPr lang="en-US" sz="3600" dirty="0"/>
              <a:t>Saliva from grazing animals triggers a chemical response in plants to signal roots and microbes to start supplying more nitrogen for regrowth.</a:t>
            </a:r>
          </a:p>
          <a:p>
            <a:pPr>
              <a:defRPr/>
            </a:pPr>
            <a:r>
              <a:rPr lang="en-US" sz="3600" dirty="0"/>
              <a:t>You don’t get these same signals from mowing.</a:t>
            </a:r>
          </a:p>
          <a:p>
            <a:pPr>
              <a:defRPr/>
            </a:pPr>
            <a:endParaRPr lang="en-US" dirty="0"/>
          </a:p>
        </p:txBody>
      </p:sp>
      <p:pic>
        <p:nvPicPr>
          <p:cNvPr id="56324" name="Picture 8">
            <a:extLst>
              <a:ext uri="{FF2B5EF4-FFF2-40B4-BE49-F238E27FC236}">
                <a16:creationId xmlns:a16="http://schemas.microsoft.com/office/drawing/2014/main" id="{B61516F9-C98E-4256-B34B-E70FA510D5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9840" y="4388325"/>
            <a:ext cx="2676524" cy="20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a:extLst>
              <a:ext uri="{FF2B5EF4-FFF2-40B4-BE49-F238E27FC236}">
                <a16:creationId xmlns:a16="http://schemas.microsoft.com/office/drawing/2014/main" id="{E4067AFA-04A8-4204-B9F0-52B6C1832F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999" y="4393406"/>
            <a:ext cx="2676525" cy="200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a:extLst>
              <a:ext uri="{FF2B5EF4-FFF2-40B4-BE49-F238E27FC236}">
                <a16:creationId xmlns:a16="http://schemas.microsoft.com/office/drawing/2014/main" id="{4141E66B-AA76-48F2-9435-1DA530A02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59" y="4393405"/>
            <a:ext cx="2816223" cy="184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77A0-1839-491C-BDC7-C89BF5EF9F1B}"/>
              </a:ext>
            </a:extLst>
          </p:cNvPr>
          <p:cNvSpPr>
            <a:spLocks noGrp="1"/>
          </p:cNvSpPr>
          <p:nvPr>
            <p:ph type="title"/>
          </p:nvPr>
        </p:nvSpPr>
        <p:spPr>
          <a:xfrm>
            <a:off x="685800" y="76200"/>
            <a:ext cx="7772400" cy="990600"/>
          </a:xfrm>
        </p:spPr>
        <p:txBody>
          <a:bodyPr>
            <a:normAutofit/>
          </a:bodyPr>
          <a:lstStyle/>
          <a:p>
            <a:pPr>
              <a:defRPr/>
            </a:pPr>
            <a:r>
              <a:rPr lang="en-US" sz="4000" b="1" dirty="0">
                <a:latin typeface="Arial" panose="020B0604020202020204" pitchFamily="34" charset="0"/>
                <a:cs typeface="Arial" panose="020B0604020202020204" pitchFamily="34" charset="0"/>
              </a:rPr>
              <a:t>Biodiversity in Plants</a:t>
            </a:r>
          </a:p>
        </p:txBody>
      </p:sp>
      <p:pic>
        <p:nvPicPr>
          <p:cNvPr id="57347" name="Content Placeholder 6">
            <a:extLst>
              <a:ext uri="{FF2B5EF4-FFF2-40B4-BE49-F238E27FC236}">
                <a16:creationId xmlns:a16="http://schemas.microsoft.com/office/drawing/2014/main" id="{655A7D06-8E7F-4AC8-B0CE-18D4B1BDF9E3}"/>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047750"/>
            <a:ext cx="8229600" cy="6172200"/>
          </a:xfrm>
        </p:spPr>
      </p:pic>
      <p:sp>
        <p:nvSpPr>
          <p:cNvPr id="4" name="Text Placeholder 3">
            <a:extLst>
              <a:ext uri="{FF2B5EF4-FFF2-40B4-BE49-F238E27FC236}">
                <a16:creationId xmlns:a16="http://schemas.microsoft.com/office/drawing/2014/main" id="{686C74D0-BBDB-4868-B1BD-DC0B77B2404C}"/>
              </a:ext>
            </a:extLst>
          </p:cNvPr>
          <p:cNvSpPr>
            <a:spLocks noGrp="1"/>
          </p:cNvSpPr>
          <p:nvPr>
            <p:ph type="body" sz="half" idx="2"/>
          </p:nvPr>
        </p:nvSpPr>
        <p:spPr/>
        <p:txBody>
          <a:bodyPr/>
          <a:lstStyle/>
          <a:p>
            <a:pPr>
              <a:defRPr/>
            </a:pPr>
            <a:endParaRPr lang="en-US" dirty="0"/>
          </a:p>
        </p:txBody>
      </p:sp>
      <p:sp>
        <p:nvSpPr>
          <p:cNvPr id="5" name="Footer Placeholder 4">
            <a:extLst>
              <a:ext uri="{FF2B5EF4-FFF2-40B4-BE49-F238E27FC236}">
                <a16:creationId xmlns:a16="http://schemas.microsoft.com/office/drawing/2014/main" id="{AD173A06-CF9B-4FF6-BF55-25DD4540EBF2}"/>
              </a:ext>
            </a:extLst>
          </p:cNvPr>
          <p:cNvSpPr>
            <a:spLocks noGrp="1"/>
          </p:cNvSpPr>
          <p:nvPr>
            <p:ph type="ftr" sz="quarter" idx="11"/>
          </p:nvPr>
        </p:nvSpPr>
        <p:spPr/>
        <p:txBody>
          <a:bodyPr/>
          <a:lstStyle/>
          <a:p>
            <a:pP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B850-93EA-4617-9DB2-4844231D648B}"/>
              </a:ext>
            </a:extLst>
          </p:cNvPr>
          <p:cNvSpPr>
            <a:spLocks noGrp="1"/>
          </p:cNvSpPr>
          <p:nvPr>
            <p:ph type="title"/>
          </p:nvPr>
        </p:nvSpPr>
        <p:spPr/>
        <p:txBody>
          <a:bodyPr>
            <a:noAutofit/>
          </a:bodyPr>
          <a:lstStyle/>
          <a:p>
            <a:pPr>
              <a:defRPr/>
            </a:pPr>
            <a:r>
              <a:rPr lang="en-US" sz="4000" b="1" dirty="0">
                <a:latin typeface="Arial" panose="020B0604020202020204" pitchFamily="34" charset="0"/>
                <a:cs typeface="Arial" panose="020B0604020202020204" pitchFamily="34" charset="0"/>
              </a:rPr>
              <a:t>Services Provided by Soil Biological Communities</a:t>
            </a:r>
          </a:p>
        </p:txBody>
      </p:sp>
      <p:sp>
        <p:nvSpPr>
          <p:cNvPr id="3" name="Content Placeholder 2">
            <a:extLst>
              <a:ext uri="{FF2B5EF4-FFF2-40B4-BE49-F238E27FC236}">
                <a16:creationId xmlns:a16="http://schemas.microsoft.com/office/drawing/2014/main" id="{75998E53-E329-4902-8219-FBD286D5A330}"/>
              </a:ext>
            </a:extLst>
          </p:cNvPr>
          <p:cNvSpPr>
            <a:spLocks noGrp="1"/>
          </p:cNvSpPr>
          <p:nvPr>
            <p:ph sz="half" idx="1"/>
          </p:nvPr>
        </p:nvSpPr>
        <p:spPr>
          <a:xfrm>
            <a:off x="685800" y="1981200"/>
            <a:ext cx="7772400" cy="4114800"/>
          </a:xfrm>
        </p:spPr>
        <p:txBody>
          <a:bodyPr>
            <a:normAutofit fontScale="92500" lnSpcReduction="20000"/>
          </a:bodyPr>
          <a:lstStyle/>
          <a:p>
            <a:pPr>
              <a:defRPr/>
            </a:pPr>
            <a:r>
              <a:rPr lang="en-US" dirty="0"/>
              <a:t>Nitrogen fixation</a:t>
            </a:r>
          </a:p>
          <a:p>
            <a:pPr>
              <a:defRPr/>
            </a:pPr>
            <a:r>
              <a:rPr lang="en-US" dirty="0"/>
              <a:t>Decomposition – turning organic material into a usable form by a plant</a:t>
            </a:r>
          </a:p>
          <a:p>
            <a:pPr>
              <a:defRPr/>
            </a:pPr>
            <a:r>
              <a:rPr lang="en-US" dirty="0"/>
              <a:t>Soil structure – both pore spaces and soil “glue”</a:t>
            </a:r>
          </a:p>
          <a:p>
            <a:pPr>
              <a:defRPr/>
            </a:pPr>
            <a:r>
              <a:rPr lang="en-US" dirty="0"/>
              <a:t>Disease and pest resistance</a:t>
            </a:r>
          </a:p>
          <a:p>
            <a:pPr>
              <a:defRPr/>
            </a:pPr>
            <a:r>
              <a:rPr lang="en-US" dirty="0"/>
              <a:t>Capture nutrients and give it to the plant</a:t>
            </a:r>
          </a:p>
          <a:p>
            <a:pPr>
              <a:defRPr/>
            </a:pPr>
            <a:r>
              <a:rPr lang="en-US" dirty="0"/>
              <a:t>Stimulate or produce plant growth hormones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2BDEB6A3-40D0-4B36-AB75-249796B70173}"/>
              </a:ext>
            </a:extLst>
          </p:cNvPr>
          <p:cNvSpPr>
            <a:spLocks noGrp="1"/>
          </p:cNvSpPr>
          <p:nvPr>
            <p:ph type="title"/>
          </p:nvPr>
        </p:nvSpPr>
        <p:spPr/>
        <p:txBody>
          <a:bodyPr>
            <a:normAutofit/>
          </a:bodyPr>
          <a:lstStyle/>
          <a:p>
            <a:pPr>
              <a:defRPr/>
            </a:pPr>
            <a:r>
              <a:rPr lang="en-US" altLang="en-US" sz="4000" b="1" dirty="0">
                <a:latin typeface="Arial" panose="020B0604020202020204" pitchFamily="34" charset="0"/>
                <a:cs typeface="Arial" panose="020B0604020202020204" pitchFamily="34" charset="0"/>
              </a:rPr>
              <a:t>Energy Flow</a:t>
            </a:r>
          </a:p>
        </p:txBody>
      </p:sp>
      <p:pic>
        <p:nvPicPr>
          <p:cNvPr id="59395" name="Content Placeholder 3" descr="000_1361.jpg">
            <a:extLst>
              <a:ext uri="{FF2B5EF4-FFF2-40B4-BE49-F238E27FC236}">
                <a16:creationId xmlns:a16="http://schemas.microsoft.com/office/drawing/2014/main" id="{AD5A975A-C660-4BFE-9DD7-59B82FE64A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05000"/>
            <a:ext cx="6604000" cy="4953000"/>
          </a:xfrm>
        </p:spPr>
      </p:pic>
      <p:pic>
        <p:nvPicPr>
          <p:cNvPr id="59396" name="Picture 5" descr="solar-panel.jpg">
            <a:extLst>
              <a:ext uri="{FF2B5EF4-FFF2-40B4-BE49-F238E27FC236}">
                <a16:creationId xmlns:a16="http://schemas.microsoft.com/office/drawing/2014/main" id="{027E903C-83F2-4248-A47E-C8569355EA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71600"/>
            <a:ext cx="487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640B-5E24-4F17-9455-6BEEB63D5DBD}"/>
              </a:ext>
            </a:extLst>
          </p:cNvPr>
          <p:cNvSpPr>
            <a:spLocks noGrp="1"/>
          </p:cNvSpPr>
          <p:nvPr>
            <p:ph type="title"/>
          </p:nvPr>
        </p:nvSpPr>
        <p:spPr>
          <a:xfrm>
            <a:off x="152400" y="152400"/>
            <a:ext cx="7848600" cy="1371600"/>
          </a:xfrm>
        </p:spPr>
        <p:txBody>
          <a:bodyPr>
            <a:noAutofit/>
          </a:bodyPr>
          <a:lstStyle/>
          <a:p>
            <a:pPr>
              <a:defRPr/>
            </a:pPr>
            <a:r>
              <a:rPr lang="en-US" sz="4400" b="1" dirty="0">
                <a:latin typeface="Arial" panose="020B0604020202020204" pitchFamily="34" charset="0"/>
                <a:cs typeface="Arial" panose="020B0604020202020204" pitchFamily="34" charset="0"/>
              </a:rPr>
              <a:t>Indicators of Effective Energy Flow</a:t>
            </a:r>
          </a:p>
        </p:txBody>
      </p:sp>
      <p:sp>
        <p:nvSpPr>
          <p:cNvPr id="6" name="Content Placeholder 5">
            <a:extLst>
              <a:ext uri="{FF2B5EF4-FFF2-40B4-BE49-F238E27FC236}">
                <a16:creationId xmlns:a16="http://schemas.microsoft.com/office/drawing/2014/main" id="{26FA9997-86D5-406E-9B6C-B63633D4A60D}"/>
              </a:ext>
            </a:extLst>
          </p:cNvPr>
          <p:cNvSpPr>
            <a:spLocks noGrp="1"/>
          </p:cNvSpPr>
          <p:nvPr>
            <p:ph idx="1"/>
          </p:nvPr>
        </p:nvSpPr>
        <p:spPr/>
        <p:txBody>
          <a:bodyPr/>
          <a:lstStyle/>
          <a:p>
            <a:pPr>
              <a:buFont typeface="Arial" charset="0"/>
              <a:buChar char="•"/>
              <a:defRPr/>
            </a:pPr>
            <a:r>
              <a:rPr lang="en-US" dirty="0"/>
              <a:t>Healthy, vigorous roots</a:t>
            </a:r>
          </a:p>
          <a:p>
            <a:pPr>
              <a:buFont typeface="Arial" charset="0"/>
              <a:buChar char="•"/>
              <a:defRPr/>
            </a:pPr>
            <a:r>
              <a:rPr lang="en-US" dirty="0"/>
              <a:t>Large, green surface area</a:t>
            </a:r>
          </a:p>
          <a:p>
            <a:pPr>
              <a:buFont typeface="Arial" charset="0"/>
              <a:buChar char="•"/>
              <a:defRPr/>
            </a:pPr>
            <a:r>
              <a:rPr lang="en-US" dirty="0"/>
              <a:t>Large leaf surfaces</a:t>
            </a:r>
          </a:p>
          <a:p>
            <a:pPr>
              <a:buFont typeface="Arial" charset="0"/>
              <a:buChar char="•"/>
              <a:defRPr/>
            </a:pPr>
            <a:r>
              <a:rPr lang="en-US" dirty="0"/>
              <a:t>Plants that regrow quickly after being picked or grazed</a:t>
            </a:r>
          </a:p>
          <a:p>
            <a:pPr>
              <a:buFont typeface="Arial" charset="0"/>
              <a:buChar char="•"/>
              <a:defRPr/>
            </a:pPr>
            <a:r>
              <a:rPr lang="en-US" dirty="0"/>
              <a:t>Plants that grow year round</a:t>
            </a:r>
          </a:p>
          <a:p>
            <a:pPr>
              <a:buFont typeface="Arial" charset="0"/>
              <a:buChar char="•"/>
              <a:defRPr/>
            </a:pPr>
            <a:r>
              <a:rPr lang="en-US" dirty="0"/>
              <a:t>Cover crops</a:t>
            </a:r>
          </a:p>
          <a:p>
            <a:pPr>
              <a:buFont typeface="Arial" charset="0"/>
              <a:buChar char="•"/>
              <a:defRPr/>
            </a:pPr>
            <a:endParaRPr lang="en-US" dirty="0"/>
          </a:p>
          <a:p>
            <a:pPr>
              <a:buFont typeface="Arial" charset="0"/>
              <a:buChar char="•"/>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640B-5E24-4F17-9455-6BEEB63D5DBD}"/>
              </a:ext>
            </a:extLst>
          </p:cNvPr>
          <p:cNvSpPr>
            <a:spLocks noGrp="1"/>
          </p:cNvSpPr>
          <p:nvPr>
            <p:ph type="title"/>
          </p:nvPr>
        </p:nvSpPr>
        <p:spPr>
          <a:xfrm>
            <a:off x="152400" y="152400"/>
            <a:ext cx="8229600" cy="1447800"/>
          </a:xfrm>
        </p:spPr>
        <p:txBody>
          <a:bodyPr>
            <a:noAutofit/>
          </a:bodyPr>
          <a:lstStyle/>
          <a:p>
            <a:pPr>
              <a:defRPr/>
            </a:pPr>
            <a:r>
              <a:rPr lang="en-US" sz="4400" b="1" dirty="0">
                <a:latin typeface="Arial" panose="020B0604020202020204" pitchFamily="34" charset="0"/>
                <a:cs typeface="Arial" panose="020B0604020202020204" pitchFamily="34" charset="0"/>
              </a:rPr>
              <a:t>Indicators of Ineffective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Energy Flow</a:t>
            </a:r>
          </a:p>
        </p:txBody>
      </p:sp>
      <p:sp>
        <p:nvSpPr>
          <p:cNvPr id="6" name="Content Placeholder 5">
            <a:extLst>
              <a:ext uri="{FF2B5EF4-FFF2-40B4-BE49-F238E27FC236}">
                <a16:creationId xmlns:a16="http://schemas.microsoft.com/office/drawing/2014/main" id="{26FA9997-86D5-406E-9B6C-B63633D4A60D}"/>
              </a:ext>
            </a:extLst>
          </p:cNvPr>
          <p:cNvSpPr>
            <a:spLocks noGrp="1"/>
          </p:cNvSpPr>
          <p:nvPr>
            <p:ph idx="1"/>
          </p:nvPr>
        </p:nvSpPr>
        <p:spPr/>
        <p:txBody>
          <a:bodyPr/>
          <a:lstStyle/>
          <a:p>
            <a:pPr>
              <a:buFont typeface="Arial" charset="0"/>
              <a:buChar char="•"/>
              <a:defRPr/>
            </a:pPr>
            <a:r>
              <a:rPr lang="en-US" sz="4400" dirty="0"/>
              <a:t>Bare soil</a:t>
            </a:r>
          </a:p>
          <a:p>
            <a:pPr>
              <a:buFont typeface="Arial" charset="0"/>
              <a:buChar char="•"/>
              <a:defRPr/>
            </a:pPr>
            <a:r>
              <a:rPr lang="en-US" sz="4400" dirty="0"/>
              <a:t>Plants overgrazed to the point that they are taking energy from the roots</a:t>
            </a:r>
          </a:p>
          <a:p>
            <a:pPr>
              <a:buFont typeface="Arial" charset="0"/>
              <a:buChar char="•"/>
              <a:defRPr/>
            </a:pPr>
            <a:r>
              <a:rPr lang="en-US" sz="4400" dirty="0"/>
              <a:t>Weak plant growth</a:t>
            </a:r>
          </a:p>
          <a:p>
            <a:pPr>
              <a:buFont typeface="Arial" charset="0"/>
              <a:buChar char="•"/>
              <a:defRPr/>
            </a:pPr>
            <a:r>
              <a:rPr lang="en-US" sz="4400" dirty="0"/>
              <a:t>Slow growing plants</a:t>
            </a:r>
          </a:p>
          <a:p>
            <a:pPr>
              <a:buFont typeface="Arial" charset="0"/>
              <a:buChar char="•"/>
              <a:defRPr/>
            </a:pPr>
            <a:endParaRPr lang="en-US" dirty="0"/>
          </a:p>
          <a:p>
            <a:pPr>
              <a:buFont typeface="Arial" charset="0"/>
              <a:buChar char="•"/>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80F9BED-DD3B-4917-99BF-50602B2F51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061" y="4073222"/>
            <a:ext cx="2784778" cy="2784778"/>
          </a:xfrm>
        </p:spPr>
      </p:pic>
      <p:pic>
        <p:nvPicPr>
          <p:cNvPr id="18" name="Picture 17">
            <a:extLst>
              <a:ext uri="{FF2B5EF4-FFF2-40B4-BE49-F238E27FC236}">
                <a16:creationId xmlns:a16="http://schemas.microsoft.com/office/drawing/2014/main" id="{FD34145A-511A-4AF7-BDCA-89C07C9AB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74" y="1596457"/>
            <a:ext cx="3905250" cy="2508701"/>
          </a:xfrm>
          <a:prstGeom prst="rect">
            <a:avLst/>
          </a:prstGeom>
        </p:spPr>
      </p:pic>
      <p:pic>
        <p:nvPicPr>
          <p:cNvPr id="24" name="Picture 23">
            <a:extLst>
              <a:ext uri="{FF2B5EF4-FFF2-40B4-BE49-F238E27FC236}">
                <a16:creationId xmlns:a16="http://schemas.microsoft.com/office/drawing/2014/main" id="{C86C8FB5-202E-4C24-9BA2-01C0D9B68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049" y="1677880"/>
            <a:ext cx="3140038" cy="5040303"/>
          </a:xfrm>
          <a:prstGeom prst="rect">
            <a:avLst/>
          </a:prstGeom>
        </p:spPr>
      </p:pic>
      <p:sp>
        <p:nvSpPr>
          <p:cNvPr id="25" name="Equals 24">
            <a:extLst>
              <a:ext uri="{FF2B5EF4-FFF2-40B4-BE49-F238E27FC236}">
                <a16:creationId xmlns:a16="http://schemas.microsoft.com/office/drawing/2014/main" id="{47BFEB7D-79B6-4CC2-8579-C2DD4F3D7652}"/>
              </a:ext>
            </a:extLst>
          </p:cNvPr>
          <p:cNvSpPr/>
          <p:nvPr/>
        </p:nvSpPr>
        <p:spPr>
          <a:xfrm>
            <a:off x="3645696" y="2199044"/>
            <a:ext cx="905522" cy="424913"/>
          </a:xfrm>
          <a:prstGeom prst="mathEqual">
            <a:avLst/>
          </a:prstGeom>
          <a:solidFill>
            <a:srgbClr val="9ACA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Equals 25">
            <a:extLst>
              <a:ext uri="{FF2B5EF4-FFF2-40B4-BE49-F238E27FC236}">
                <a16:creationId xmlns:a16="http://schemas.microsoft.com/office/drawing/2014/main" id="{1E4F168E-6537-4870-9D1A-000AADB7E4FA}"/>
              </a:ext>
            </a:extLst>
          </p:cNvPr>
          <p:cNvSpPr/>
          <p:nvPr/>
        </p:nvSpPr>
        <p:spPr>
          <a:xfrm>
            <a:off x="3642920" y="4588650"/>
            <a:ext cx="834501" cy="424913"/>
          </a:xfrm>
          <a:prstGeom prst="mathEqual">
            <a:avLst/>
          </a:prstGeom>
          <a:solidFill>
            <a:srgbClr val="9A66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72823FBC-FEAD-4646-A8EC-D0515FBA4D2E}"/>
              </a:ext>
            </a:extLst>
          </p:cNvPr>
          <p:cNvSpPr txBox="1"/>
          <p:nvPr/>
        </p:nvSpPr>
        <p:spPr>
          <a:xfrm>
            <a:off x="3517622" y="1828790"/>
            <a:ext cx="982605" cy="400110"/>
          </a:xfrm>
          <a:prstGeom prst="rect">
            <a:avLst/>
          </a:prstGeom>
          <a:noFill/>
        </p:spPr>
        <p:txBody>
          <a:bodyPr wrap="square" rtlCol="0">
            <a:spAutoFit/>
          </a:bodyPr>
          <a:lstStyle/>
          <a:p>
            <a:pPr algn="r"/>
            <a:r>
              <a:rPr lang="en-US" sz="2000" b="1" dirty="0">
                <a:solidFill>
                  <a:srgbClr val="01529A"/>
                </a:solidFill>
              </a:rPr>
              <a:t>Plants</a:t>
            </a:r>
          </a:p>
        </p:txBody>
      </p:sp>
      <p:sp>
        <p:nvSpPr>
          <p:cNvPr id="34" name="TextBox 33">
            <a:extLst>
              <a:ext uri="{FF2B5EF4-FFF2-40B4-BE49-F238E27FC236}">
                <a16:creationId xmlns:a16="http://schemas.microsoft.com/office/drawing/2014/main" id="{3E1D771E-50A7-4BEB-83ED-992CA56C999F}"/>
              </a:ext>
            </a:extLst>
          </p:cNvPr>
          <p:cNvSpPr txBox="1"/>
          <p:nvPr/>
        </p:nvSpPr>
        <p:spPr>
          <a:xfrm>
            <a:off x="3449898" y="2657782"/>
            <a:ext cx="1297117" cy="707886"/>
          </a:xfrm>
          <a:prstGeom prst="rect">
            <a:avLst/>
          </a:prstGeom>
          <a:noFill/>
        </p:spPr>
        <p:txBody>
          <a:bodyPr wrap="square" rtlCol="0">
            <a:spAutoFit/>
          </a:bodyPr>
          <a:lstStyle/>
          <a:p>
            <a:pPr algn="ctr"/>
            <a:r>
              <a:rPr lang="en-US" sz="2000" b="1" dirty="0">
                <a:solidFill>
                  <a:srgbClr val="01529A"/>
                </a:solidFill>
              </a:rPr>
              <a:t>Solar Collectors</a:t>
            </a:r>
          </a:p>
        </p:txBody>
      </p:sp>
      <p:sp>
        <p:nvSpPr>
          <p:cNvPr id="39" name="TextBox 38">
            <a:extLst>
              <a:ext uri="{FF2B5EF4-FFF2-40B4-BE49-F238E27FC236}">
                <a16:creationId xmlns:a16="http://schemas.microsoft.com/office/drawing/2014/main" id="{46CD9074-65DF-45EA-B36B-1BE00B2E1F91}"/>
              </a:ext>
            </a:extLst>
          </p:cNvPr>
          <p:cNvSpPr txBox="1"/>
          <p:nvPr/>
        </p:nvSpPr>
        <p:spPr>
          <a:xfrm>
            <a:off x="3739871" y="4090824"/>
            <a:ext cx="913886" cy="400110"/>
          </a:xfrm>
          <a:prstGeom prst="rect">
            <a:avLst/>
          </a:prstGeom>
          <a:noFill/>
        </p:spPr>
        <p:txBody>
          <a:bodyPr wrap="square" rtlCol="0">
            <a:spAutoFit/>
          </a:bodyPr>
          <a:lstStyle/>
          <a:p>
            <a:r>
              <a:rPr lang="en-US" sz="2000" b="1" dirty="0">
                <a:solidFill>
                  <a:srgbClr val="01529A"/>
                </a:solidFill>
              </a:rPr>
              <a:t>Soil</a:t>
            </a:r>
          </a:p>
        </p:txBody>
      </p:sp>
      <p:sp>
        <p:nvSpPr>
          <p:cNvPr id="40" name="TextBox 39">
            <a:extLst>
              <a:ext uri="{FF2B5EF4-FFF2-40B4-BE49-F238E27FC236}">
                <a16:creationId xmlns:a16="http://schemas.microsoft.com/office/drawing/2014/main" id="{569FA4CC-35F5-49FE-99E9-D1EC36CF7C98}"/>
              </a:ext>
            </a:extLst>
          </p:cNvPr>
          <p:cNvSpPr txBox="1"/>
          <p:nvPr/>
        </p:nvSpPr>
        <p:spPr>
          <a:xfrm>
            <a:off x="3607685" y="5059266"/>
            <a:ext cx="982605" cy="400110"/>
          </a:xfrm>
          <a:prstGeom prst="rect">
            <a:avLst/>
          </a:prstGeom>
          <a:noFill/>
        </p:spPr>
        <p:txBody>
          <a:bodyPr wrap="square" rtlCol="0">
            <a:spAutoFit/>
          </a:bodyPr>
          <a:lstStyle/>
          <a:p>
            <a:r>
              <a:rPr lang="en-US" sz="2000" b="1" dirty="0">
                <a:solidFill>
                  <a:srgbClr val="01529A"/>
                </a:solidFill>
              </a:rPr>
              <a:t>Battery</a:t>
            </a:r>
          </a:p>
        </p:txBody>
      </p:sp>
      <p:sp>
        <p:nvSpPr>
          <p:cNvPr id="2" name="Title 1">
            <a:extLst>
              <a:ext uri="{FF2B5EF4-FFF2-40B4-BE49-F238E27FC236}">
                <a16:creationId xmlns:a16="http://schemas.microsoft.com/office/drawing/2014/main" id="{A9EEA21B-8789-4B5B-BDBE-D588F1BF3F5E}"/>
              </a:ext>
            </a:extLst>
          </p:cNvPr>
          <p:cNvSpPr>
            <a:spLocks noGrp="1"/>
          </p:cNvSpPr>
          <p:nvPr>
            <p:ph type="title"/>
          </p:nvPr>
        </p:nvSpPr>
        <p:spPr>
          <a:xfrm>
            <a:off x="189572" y="139818"/>
            <a:ext cx="8022274" cy="1109180"/>
          </a:xfrm>
        </p:spPr>
        <p:txBody>
          <a:bodyPr>
            <a:noAutofit/>
          </a:bodyPr>
          <a:lstStyle/>
          <a:p>
            <a:r>
              <a:rPr lang="en-US" sz="4000" b="1" dirty="0">
                <a:latin typeface="Arial" panose="020B0604020202020204" pitchFamily="34" charset="0"/>
                <a:cs typeface="Arial" panose="020B0604020202020204" pitchFamily="34" charset="0"/>
              </a:rPr>
              <a:t>Improve Energy Flow and Soil Carbon Over a Longer Period</a:t>
            </a:r>
          </a:p>
        </p:txBody>
      </p:sp>
      <p:cxnSp>
        <p:nvCxnSpPr>
          <p:cNvPr id="6" name="Connector: Curved 5">
            <a:extLst>
              <a:ext uri="{FF2B5EF4-FFF2-40B4-BE49-F238E27FC236}">
                <a16:creationId xmlns:a16="http://schemas.microsoft.com/office/drawing/2014/main" id="{5D37A79C-F207-456D-81F8-B60E4EBED274}"/>
              </a:ext>
            </a:extLst>
          </p:cNvPr>
          <p:cNvCxnSpPr>
            <a:cxnSpLocks/>
          </p:cNvCxnSpPr>
          <p:nvPr/>
        </p:nvCxnSpPr>
        <p:spPr>
          <a:xfrm rot="5400000">
            <a:off x="2245056" y="3709177"/>
            <a:ext cx="1572071" cy="384396"/>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B97BF2A0-C480-43D9-9A29-040C069F8CF6}"/>
              </a:ext>
            </a:extLst>
          </p:cNvPr>
          <p:cNvCxnSpPr>
            <a:cxnSpLocks/>
          </p:cNvCxnSpPr>
          <p:nvPr/>
        </p:nvCxnSpPr>
        <p:spPr>
          <a:xfrm rot="5400000" flipH="1" flipV="1">
            <a:off x="345540" y="3692213"/>
            <a:ext cx="1398295" cy="584790"/>
          </a:xfrm>
          <a:prstGeom prst="curvedConnector3">
            <a:avLst/>
          </a:prstGeom>
          <a:ln w="57150">
            <a:solidFill>
              <a:srgbClr val="01529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4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A6F6-F374-4CD5-92EF-04039DFD44D4}"/>
              </a:ext>
            </a:extLst>
          </p:cNvPr>
          <p:cNvSpPr>
            <a:spLocks noGrp="1"/>
          </p:cNvSpPr>
          <p:nvPr>
            <p:ph type="title"/>
          </p:nvPr>
        </p:nvSpPr>
        <p:spPr/>
        <p:txBody>
          <a:bodyPr/>
          <a:lstStyle/>
          <a:p>
            <a:pPr>
              <a:defRPr/>
            </a:pPr>
            <a:endParaRPr lang="en-US"/>
          </a:p>
        </p:txBody>
      </p:sp>
      <p:pic>
        <p:nvPicPr>
          <p:cNvPr id="65539" name="Picture 2">
            <a:extLst>
              <a:ext uri="{FF2B5EF4-FFF2-40B4-BE49-F238E27FC236}">
                <a16:creationId xmlns:a16="http://schemas.microsoft.com/office/drawing/2014/main" id="{3FC1B199-85E7-422A-8285-51E0B55814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88" y="138113"/>
            <a:ext cx="9039225" cy="6581775"/>
          </a:xfrm>
          <a:ln>
            <a:solidFill>
              <a:srgbClr val="000000"/>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5D34-E122-4DE1-BAA9-259547851020}"/>
              </a:ext>
            </a:extLst>
          </p:cNvPr>
          <p:cNvSpPr>
            <a:spLocks noGrp="1"/>
          </p:cNvSpPr>
          <p:nvPr>
            <p:ph type="title"/>
          </p:nvPr>
        </p:nvSpPr>
        <p:spPr>
          <a:xfrm>
            <a:off x="323850" y="304800"/>
            <a:ext cx="8362950" cy="1924050"/>
          </a:xfrm>
        </p:spPr>
        <p:txBody>
          <a:bodyPr>
            <a:noAutofit/>
          </a:bodyPr>
          <a:lstStyle/>
          <a:p>
            <a:pPr eaLnBrk="1" fontAlgn="auto" hangingPunct="1">
              <a:spcAft>
                <a:spcPts val="0"/>
              </a:spcAft>
              <a:defRPr/>
            </a:pPr>
            <a:r>
              <a:rPr lang="en-US" sz="4400" b="1" dirty="0">
                <a:latin typeface="Arial" panose="020B0604020202020204" pitchFamily="34" charset="0"/>
                <a:cs typeface="Arial" panose="020B0604020202020204" pitchFamily="34" charset="0"/>
              </a:rPr>
              <a:t>Importance of Soil Cover:</a:t>
            </a:r>
            <a:br>
              <a:rPr lang="en-US" sz="4400" b="1" dirty="0">
                <a:latin typeface="Arial" panose="020B0604020202020204" pitchFamily="34" charset="0"/>
                <a:cs typeface="Arial" panose="020B0604020202020204" pitchFamily="34" charset="0"/>
              </a:rPr>
            </a:br>
            <a:r>
              <a:rPr lang="en-US" sz="4400" b="1" i="1" dirty="0">
                <a:latin typeface="Arial" panose="020B0604020202020204" pitchFamily="34" charset="0"/>
                <a:cs typeface="Arial" panose="020B0604020202020204" pitchFamily="34" charset="0"/>
              </a:rPr>
              <a:t>Bare soil is public enemy number 1!</a:t>
            </a:r>
          </a:p>
        </p:txBody>
      </p:sp>
      <p:sp>
        <p:nvSpPr>
          <p:cNvPr id="3" name="Content Placeholder 2">
            <a:extLst>
              <a:ext uri="{FF2B5EF4-FFF2-40B4-BE49-F238E27FC236}">
                <a16:creationId xmlns:a16="http://schemas.microsoft.com/office/drawing/2014/main" id="{DB8A802C-8E70-4DB5-983D-D2495A8D8D8D}"/>
              </a:ext>
            </a:extLst>
          </p:cNvPr>
          <p:cNvSpPr>
            <a:spLocks noGrp="1"/>
          </p:cNvSpPr>
          <p:nvPr>
            <p:ph idx="1"/>
          </p:nvPr>
        </p:nvSpPr>
        <p:spPr>
          <a:xfrm>
            <a:off x="457200" y="2590800"/>
            <a:ext cx="8229600" cy="3535363"/>
          </a:xfrm>
        </p:spPr>
        <p:txBody>
          <a:bodyPr/>
          <a:lstStyle/>
          <a:p>
            <a:pPr eaLnBrk="1" fontAlgn="auto" hangingPunct="1">
              <a:spcAft>
                <a:spcPts val="0"/>
              </a:spcAft>
              <a:buFont typeface="Arial" panose="020B0604020202020204" pitchFamily="34" charset="0"/>
              <a:buNone/>
              <a:defRPr/>
            </a:pPr>
            <a:r>
              <a:rPr lang="en-US" dirty="0"/>
              <a:t>What role does soil cover play?</a:t>
            </a:r>
          </a:p>
          <a:p>
            <a:pPr eaLnBrk="1" fontAlgn="auto" hangingPunct="1">
              <a:spcAft>
                <a:spcPts val="0"/>
              </a:spcAft>
              <a:defRPr/>
            </a:pPr>
            <a:r>
              <a:rPr lang="en-US" dirty="0"/>
              <a:t>In the functioning of the water cycle?</a:t>
            </a:r>
          </a:p>
          <a:p>
            <a:pPr eaLnBrk="1" fontAlgn="auto" hangingPunct="1">
              <a:spcAft>
                <a:spcPts val="0"/>
              </a:spcAft>
              <a:defRPr/>
            </a:pPr>
            <a:r>
              <a:rPr lang="en-US" dirty="0"/>
              <a:t>In the mineral cycle?</a:t>
            </a:r>
          </a:p>
          <a:p>
            <a:pPr eaLnBrk="1" fontAlgn="auto" hangingPunct="1">
              <a:spcAft>
                <a:spcPts val="0"/>
              </a:spcAft>
              <a:defRPr/>
            </a:pPr>
            <a:r>
              <a:rPr lang="en-US" dirty="0"/>
              <a:t>In biological community and succession?</a:t>
            </a:r>
          </a:p>
          <a:p>
            <a:pPr eaLnBrk="1" fontAlgn="auto" hangingPunct="1">
              <a:spcAft>
                <a:spcPts val="0"/>
              </a:spcAft>
              <a:defRPr/>
            </a:pPr>
            <a:r>
              <a:rPr lang="en-US" dirty="0"/>
              <a:t>In the effectiveness of energy flow?</a:t>
            </a:r>
          </a:p>
          <a:p>
            <a:pPr eaLnBrk="1" fontAlgn="auto" hangingPunct="1">
              <a:spcAft>
                <a:spcPts val="0"/>
              </a:spcAft>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7E66-99EE-4764-B287-BA17491F4E0F}"/>
              </a:ext>
            </a:extLst>
          </p:cNvPr>
          <p:cNvSpPr>
            <a:spLocks noGrp="1"/>
          </p:cNvSpPr>
          <p:nvPr>
            <p:ph type="title"/>
          </p:nvPr>
        </p:nvSpPr>
        <p:spPr/>
        <p:txBody>
          <a:bodyPr>
            <a:normAutofit fontScale="90000"/>
          </a:bodyPr>
          <a:lstStyle/>
          <a:p>
            <a:r>
              <a:rPr lang="en-US" sz="4400" b="1" dirty="0">
                <a:latin typeface="Arial" panose="020B0604020202020204" pitchFamily="34" charset="0"/>
                <a:cs typeface="Arial" panose="020B0604020202020204" pitchFamily="34" charset="0"/>
              </a:rPr>
              <a:t>Growth and Soil Temperature</a:t>
            </a:r>
          </a:p>
        </p:txBody>
      </p:sp>
      <p:pic>
        <p:nvPicPr>
          <p:cNvPr id="5" name="Content Placeholder 4">
            <a:extLst>
              <a:ext uri="{FF2B5EF4-FFF2-40B4-BE49-F238E27FC236}">
                <a16:creationId xmlns:a16="http://schemas.microsoft.com/office/drawing/2014/main" id="{7049684D-CB97-4AEE-A970-94C9D971FF06}"/>
              </a:ext>
            </a:extLst>
          </p:cNvPr>
          <p:cNvPicPr>
            <a:picLocks noGrp="1" noChangeAspect="1"/>
          </p:cNvPicPr>
          <p:nvPr>
            <p:ph idx="1"/>
          </p:nvPr>
        </p:nvPicPr>
        <p:blipFill>
          <a:blip r:embed="rId2"/>
          <a:stretch>
            <a:fillRect/>
          </a:stretch>
        </p:blipFill>
        <p:spPr>
          <a:xfrm>
            <a:off x="676313" y="1066800"/>
            <a:ext cx="591363" cy="4945799"/>
          </a:xfrm>
          <a:prstGeom prst="rect">
            <a:avLst/>
          </a:prstGeom>
        </p:spPr>
      </p:pic>
      <p:sp>
        <p:nvSpPr>
          <p:cNvPr id="4" name="Slide Number Placeholder 3">
            <a:extLst>
              <a:ext uri="{FF2B5EF4-FFF2-40B4-BE49-F238E27FC236}">
                <a16:creationId xmlns:a16="http://schemas.microsoft.com/office/drawing/2014/main" id="{061835BC-61C6-4F6E-8958-2DB92BBB30BF}"/>
              </a:ext>
            </a:extLst>
          </p:cNvPr>
          <p:cNvSpPr>
            <a:spLocks noGrp="1"/>
          </p:cNvSpPr>
          <p:nvPr>
            <p:ph type="sldNum" sz="quarter" idx="12"/>
          </p:nvPr>
        </p:nvSpPr>
        <p:spPr>
          <a:xfrm>
            <a:off x="189571" y="6447914"/>
            <a:ext cx="4407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EADEAA-5400-499E-A5D9-78E2277A2136}"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3C81C7E-835D-42C8-B9FD-65FBC16C7A32}"/>
              </a:ext>
            </a:extLst>
          </p:cNvPr>
          <p:cNvSpPr txBox="1"/>
          <p:nvPr/>
        </p:nvSpPr>
        <p:spPr>
          <a:xfrm>
            <a:off x="1665159" y="3632581"/>
            <a:ext cx="6320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6F4D368-06C0-4F8B-8E79-0031F0B99EFA}"/>
              </a:ext>
            </a:extLst>
          </p:cNvPr>
          <p:cNvSpPr txBox="1"/>
          <p:nvPr/>
        </p:nvSpPr>
        <p:spPr>
          <a:xfrm>
            <a:off x="1863900" y="1601256"/>
            <a:ext cx="5923418"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Symbol" panose="05050102010706020507" pitchFamily="18" charset="2"/>
              </a:rPr>
              <a:t> </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95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Symbol" panose="05050102010706020507" pitchFamily="18" charset="2"/>
              </a:rPr>
              <a:t> F Plant and root growth stops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Symbol" panose="05050102010706020507" pitchFamily="18" charset="2"/>
              </a:rPr>
              <a:t> </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80</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Symbol" panose="05050102010706020507" pitchFamily="18" charset="2"/>
              </a:rPr>
              <a:t> </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 Many plants reach peak growth of roots and plants and peak nutrient uptake. </a:t>
            </a: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James A. Tindall, H.A. Mills &amp; D.E. Radcliffe (1990) The effect of root zone temperature on nutrient uptake of tomato, Journal of Plant Nutrition, 13:8, 939-956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65</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Symbol" panose="05050102010706020507" pitchFamily="18" charset="2"/>
              </a:rPr>
              <a:t></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 86</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Symbol" panose="05050102010706020507" pitchFamily="18" charset="2"/>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F: Ideal range for nitrification, plant growth and planting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36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A38B63-4B8C-450F-B764-31F9856B8370}"/>
              </a:ext>
            </a:extLst>
          </p:cNvPr>
          <p:cNvSpPr>
            <a:spLocks noGrp="1"/>
          </p:cNvSpPr>
          <p:nvPr>
            <p:ph type="title"/>
          </p:nvPr>
        </p:nvSpPr>
        <p:spPr>
          <a:xfrm>
            <a:off x="152400" y="152400"/>
            <a:ext cx="8610600" cy="1447800"/>
          </a:xfrm>
        </p:spPr>
        <p:txBody>
          <a:bodyPr>
            <a:noAutofit/>
          </a:bodyPr>
          <a:lstStyle/>
          <a:p>
            <a:pPr eaLnBrk="1" fontAlgn="auto" hangingPunct="1">
              <a:spcAft>
                <a:spcPts val="0"/>
              </a:spcAft>
              <a:defRPr/>
            </a:pPr>
            <a:r>
              <a:rPr lang="en-US" sz="4400" b="1" dirty="0">
                <a:latin typeface="Arial" panose="020B0604020202020204" pitchFamily="34" charset="0"/>
                <a:cs typeface="Arial" panose="020B0604020202020204" pitchFamily="34" charset="0"/>
              </a:rPr>
              <a:t>Holistic Management Practices</a:t>
            </a:r>
          </a:p>
        </p:txBody>
      </p:sp>
      <p:sp>
        <p:nvSpPr>
          <p:cNvPr id="4" name="Content Placeholder 3">
            <a:extLst>
              <a:ext uri="{FF2B5EF4-FFF2-40B4-BE49-F238E27FC236}">
                <a16:creationId xmlns:a16="http://schemas.microsoft.com/office/drawing/2014/main" id="{F5F2EEC9-61A2-45EF-908B-AD5E60929F18}"/>
              </a:ext>
            </a:extLst>
          </p:cNvPr>
          <p:cNvSpPr>
            <a:spLocks noGrp="1"/>
          </p:cNvSpPr>
          <p:nvPr>
            <p:ph idx="1"/>
          </p:nvPr>
        </p:nvSpPr>
        <p:spPr>
          <a:xfrm>
            <a:off x="533400" y="1600200"/>
            <a:ext cx="8229600" cy="4038600"/>
          </a:xfrm>
        </p:spPr>
        <p:txBody>
          <a:bodyPr/>
          <a:lstStyle/>
          <a:p>
            <a:pPr marL="639763" eaLnBrk="1" fontAlgn="auto" hangingPunct="1">
              <a:spcBef>
                <a:spcPts val="1800"/>
              </a:spcBef>
              <a:spcAft>
                <a:spcPts val="0"/>
              </a:spcAft>
              <a:buFont typeface="Wingdings" pitchFamily="2" charset="2"/>
              <a:buNone/>
              <a:defRPr/>
            </a:pPr>
            <a:r>
              <a:rPr lang="en-US" dirty="0">
                <a:cs typeface="Arial" charset="0"/>
              </a:rPr>
              <a:t>1. Define what you manage </a:t>
            </a:r>
          </a:p>
          <a:p>
            <a:pPr marL="639763" eaLnBrk="1" fontAlgn="auto" hangingPunct="1">
              <a:spcAft>
                <a:spcPts val="0"/>
              </a:spcAft>
              <a:buFont typeface="Wingdings" pitchFamily="2" charset="2"/>
              <a:buNone/>
              <a:defRPr/>
            </a:pPr>
            <a:r>
              <a:rPr lang="en-US" dirty="0">
                <a:cs typeface="Arial" charset="0"/>
              </a:rPr>
              <a:t>2. State what you want </a:t>
            </a:r>
          </a:p>
          <a:p>
            <a:pPr marL="639763" eaLnBrk="1" fontAlgn="auto" hangingPunct="1">
              <a:spcAft>
                <a:spcPts val="0"/>
              </a:spcAft>
              <a:buFont typeface="Wingdings" pitchFamily="2" charset="2"/>
              <a:buNone/>
              <a:defRPr/>
            </a:pPr>
            <a:r>
              <a:rPr lang="en-US" dirty="0">
                <a:cs typeface="Arial" charset="0"/>
              </a:rPr>
              <a:t>3. </a:t>
            </a:r>
            <a:r>
              <a:rPr lang="en-US" sz="4000" b="1" dirty="0">
                <a:cs typeface="Arial" charset="0"/>
              </a:rPr>
              <a:t>Aim for healthy soil  </a:t>
            </a:r>
          </a:p>
          <a:p>
            <a:pPr marL="639763" eaLnBrk="1" fontAlgn="auto" hangingPunct="1">
              <a:spcAft>
                <a:spcPts val="0"/>
              </a:spcAft>
              <a:buFont typeface="Wingdings" pitchFamily="2" charset="2"/>
              <a:buNone/>
              <a:defRPr/>
            </a:pPr>
            <a:r>
              <a:rPr lang="en-US" dirty="0">
                <a:cs typeface="Arial" charset="0"/>
              </a:rPr>
              <a:t>4. Consider all tools</a:t>
            </a:r>
          </a:p>
          <a:p>
            <a:pPr marL="639763" eaLnBrk="1" fontAlgn="auto" hangingPunct="1">
              <a:spcAft>
                <a:spcPts val="0"/>
              </a:spcAft>
              <a:buFont typeface="Wingdings" pitchFamily="2" charset="2"/>
              <a:buNone/>
              <a:defRPr/>
            </a:pPr>
            <a:r>
              <a:rPr lang="en-US" dirty="0">
                <a:cs typeface="Arial" charset="0"/>
              </a:rPr>
              <a:t>5. Test your decisions </a:t>
            </a:r>
          </a:p>
          <a:p>
            <a:pPr marL="639763" eaLnBrk="1" fontAlgn="auto" hangingPunct="1">
              <a:spcAft>
                <a:spcPts val="0"/>
              </a:spcAft>
              <a:buFont typeface="Wingdings" pitchFamily="2" charset="2"/>
              <a:buNone/>
              <a:defRPr/>
            </a:pPr>
            <a:r>
              <a:rPr lang="en-US" dirty="0">
                <a:cs typeface="Arial" charset="0"/>
              </a:rPr>
              <a:t>6</a:t>
            </a:r>
            <a:r>
              <a:rPr lang="en-US" sz="4000" b="1" dirty="0">
                <a:cs typeface="Arial" charset="0"/>
              </a:rPr>
              <a:t>. Monitor your results</a:t>
            </a:r>
          </a:p>
          <a:p>
            <a:pPr eaLnBrk="1" fontAlgn="auto" hangingPunct="1">
              <a:spcAft>
                <a:spcPts val="0"/>
              </a:spcAf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2084-746F-4F87-90F6-DB1942BEAE0F}"/>
              </a:ext>
            </a:extLst>
          </p:cNvPr>
          <p:cNvSpPr>
            <a:spLocks noGrp="1"/>
          </p:cNvSpPr>
          <p:nvPr>
            <p:ph type="title"/>
          </p:nvPr>
        </p:nvSpPr>
        <p:spPr>
          <a:xfrm>
            <a:off x="189570" y="381000"/>
            <a:ext cx="8497229" cy="1369277"/>
          </a:xfrm>
        </p:spPr>
        <p:txBody>
          <a:bodyPr>
            <a:normAutofit/>
          </a:bodyPr>
          <a:lstStyle/>
          <a:p>
            <a:r>
              <a:rPr lang="en-US" sz="4000" b="1" dirty="0">
                <a:latin typeface="Arial" panose="020B0604020202020204" pitchFamily="34" charset="0"/>
                <a:cs typeface="Arial" panose="020B0604020202020204" pitchFamily="34" charset="0"/>
              </a:rPr>
              <a:t>Temperature Effect on Soil Biological Communities</a:t>
            </a:r>
          </a:p>
        </p:txBody>
      </p:sp>
      <p:sp>
        <p:nvSpPr>
          <p:cNvPr id="3" name="Content Placeholder 2">
            <a:extLst>
              <a:ext uri="{FF2B5EF4-FFF2-40B4-BE49-F238E27FC236}">
                <a16:creationId xmlns:a16="http://schemas.microsoft.com/office/drawing/2014/main" id="{03C61D67-1B50-4D63-AD78-53987AD203E7}"/>
              </a:ext>
            </a:extLst>
          </p:cNvPr>
          <p:cNvSpPr>
            <a:spLocks noGrp="1"/>
          </p:cNvSpPr>
          <p:nvPr>
            <p:ph idx="1"/>
          </p:nvPr>
        </p:nvSpPr>
        <p:spPr>
          <a:xfrm>
            <a:off x="462281" y="1676400"/>
            <a:ext cx="7010400" cy="4525963"/>
          </a:xfrm>
        </p:spPr>
        <p:txBody>
          <a:bodyPr>
            <a:normAutofit lnSpcReduction="10000"/>
          </a:bodyPr>
          <a:lstStyle/>
          <a:p>
            <a:r>
              <a:rPr lang="en-US" sz="2400" dirty="0"/>
              <a:t>Micro-organisms:</a:t>
            </a:r>
          </a:p>
          <a:p>
            <a:pPr marL="457200" indent="-457200">
              <a:buFont typeface="Arial" panose="020B0604020202020204" pitchFamily="34" charset="0"/>
              <a:buChar char="•"/>
            </a:pPr>
            <a:r>
              <a:rPr lang="en-US" sz="2400" dirty="0"/>
              <a:t>Ideal temperature range 50-96 F </a:t>
            </a:r>
            <a:r>
              <a:rPr lang="en-US" sz="1600" dirty="0"/>
              <a:t>(Davidson and Janssens 2006)</a:t>
            </a:r>
          </a:p>
          <a:p>
            <a:endParaRPr lang="en-US" sz="2400" dirty="0"/>
          </a:p>
          <a:p>
            <a:r>
              <a:rPr lang="en-US" sz="2400" dirty="0"/>
              <a:t>Macro-organisms:</a:t>
            </a:r>
          </a:p>
          <a:p>
            <a:pPr marL="457200" indent="-457200">
              <a:buFont typeface="Arial" panose="020B0604020202020204" pitchFamily="34" charset="0"/>
              <a:buChar char="•"/>
            </a:pPr>
            <a:r>
              <a:rPr lang="en-US" sz="2400" dirty="0"/>
              <a:t>Ideal temperature range 50-75.2 F </a:t>
            </a:r>
            <a:r>
              <a:rPr lang="en-US" sz="1600" dirty="0"/>
              <a:t>(Bristow 1998)</a:t>
            </a:r>
          </a:p>
          <a:p>
            <a:endParaRPr lang="en-US" sz="2400" dirty="0"/>
          </a:p>
          <a:p>
            <a:r>
              <a:rPr lang="en-US" sz="2400" dirty="0"/>
              <a:t>Soil organisms begin to die above 130 F.  </a:t>
            </a:r>
          </a:p>
          <a:p>
            <a:endParaRPr lang="en-US" sz="2400" dirty="0"/>
          </a:p>
          <a:p>
            <a:r>
              <a:rPr lang="en-US" sz="2400" dirty="0"/>
              <a:t>When soil temperatures increase, biological activity increases and organic matter decreases.</a:t>
            </a:r>
          </a:p>
        </p:txBody>
      </p:sp>
      <p:sp>
        <p:nvSpPr>
          <p:cNvPr id="4" name="Slide Number Placeholder 3">
            <a:extLst>
              <a:ext uri="{FF2B5EF4-FFF2-40B4-BE49-F238E27FC236}">
                <a16:creationId xmlns:a16="http://schemas.microsoft.com/office/drawing/2014/main" id="{0227A672-8140-4389-9C99-9742BED4A995}"/>
              </a:ext>
            </a:extLst>
          </p:cNvPr>
          <p:cNvSpPr>
            <a:spLocks noGrp="1"/>
          </p:cNvSpPr>
          <p:nvPr>
            <p:ph type="sldNum" sz="quarter" idx="12"/>
          </p:nvPr>
        </p:nvSpPr>
        <p:spPr>
          <a:xfrm>
            <a:off x="189571" y="6447914"/>
            <a:ext cx="4407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EADEAA-5400-499E-A5D9-78E2277A2136}"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655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8DB5-E4CC-42F8-B2C7-FEFC3C945EB1}"/>
              </a:ext>
            </a:extLst>
          </p:cNvPr>
          <p:cNvSpPr>
            <a:spLocks noGrp="1"/>
          </p:cNvSpPr>
          <p:nvPr>
            <p:ph type="title"/>
          </p:nvPr>
        </p:nvSpPr>
        <p:spPr>
          <a:xfrm>
            <a:off x="189571" y="228600"/>
            <a:ext cx="8708919" cy="1047308"/>
          </a:xfrm>
        </p:spPr>
        <p:txBody>
          <a:bodyPr/>
          <a:lstStyle/>
          <a:p>
            <a:r>
              <a:rPr lang="en-US" sz="3200" b="1" dirty="0">
                <a:latin typeface="Arial" panose="020B0604020202020204" pitchFamily="34" charset="0"/>
                <a:cs typeface="Arial" panose="020B0604020202020204" pitchFamily="34" charset="0"/>
              </a:rPr>
              <a:t>Effects of Cover on Soil Temperature </a:t>
            </a:r>
            <a:br>
              <a:rPr lang="en-US"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 1” depth – same day Chatham, NY Farm 45 degree difference</a:t>
            </a:r>
          </a:p>
        </p:txBody>
      </p:sp>
      <p:sp>
        <p:nvSpPr>
          <p:cNvPr id="4" name="Slide Number Placeholder 3">
            <a:extLst>
              <a:ext uri="{FF2B5EF4-FFF2-40B4-BE49-F238E27FC236}">
                <a16:creationId xmlns:a16="http://schemas.microsoft.com/office/drawing/2014/main" id="{9B5F50B8-8CA4-4325-81C5-B0BB73375E0C}"/>
              </a:ext>
            </a:extLst>
          </p:cNvPr>
          <p:cNvSpPr>
            <a:spLocks noGrp="1"/>
          </p:cNvSpPr>
          <p:nvPr>
            <p:ph type="sldNum" sz="quarter" idx="12"/>
          </p:nvPr>
        </p:nvSpPr>
        <p:spPr>
          <a:xfrm>
            <a:off x="189571" y="6447914"/>
            <a:ext cx="4407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EADEAA-5400-499E-A5D9-78E2277A2136}"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Content Placeholder 4" descr="A close up of a gauge&#10;&#10;Description automatically generated">
            <a:extLst>
              <a:ext uri="{FF2B5EF4-FFF2-40B4-BE49-F238E27FC236}">
                <a16:creationId xmlns:a16="http://schemas.microsoft.com/office/drawing/2014/main" id="{57D7E726-F312-4D97-A840-0B1F6BB6B2D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24" t="21165" r="19441" b="31165"/>
          <a:stretch/>
        </p:blipFill>
        <p:spPr>
          <a:xfrm rot="16200000">
            <a:off x="3524069" y="4008567"/>
            <a:ext cx="2039921" cy="2226223"/>
          </a:xfrm>
          <a:prstGeom prst="rect">
            <a:avLst/>
          </a:prstGeom>
        </p:spPr>
      </p:pic>
      <p:pic>
        <p:nvPicPr>
          <p:cNvPr id="6" name="Picture 5" descr="A pile of hay&#10;&#10;Description automatically generated">
            <a:extLst>
              <a:ext uri="{FF2B5EF4-FFF2-40B4-BE49-F238E27FC236}">
                <a16:creationId xmlns:a16="http://schemas.microsoft.com/office/drawing/2014/main" id="{73C72ACE-B344-459E-8DE7-0FD105275B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58" t="19377" r="11775" b="43846"/>
          <a:stretch/>
        </p:blipFill>
        <p:spPr>
          <a:xfrm rot="5400000">
            <a:off x="6549815" y="1538239"/>
            <a:ext cx="1863739" cy="1992981"/>
          </a:xfrm>
          <a:prstGeom prst="rect">
            <a:avLst/>
          </a:prstGeom>
        </p:spPr>
      </p:pic>
      <p:pic>
        <p:nvPicPr>
          <p:cNvPr id="7" name="Picture 6" descr="A picture containing indoor, black, sitting, clock&#10;&#10;Description automatically generated">
            <a:extLst>
              <a:ext uri="{FF2B5EF4-FFF2-40B4-BE49-F238E27FC236}">
                <a16:creationId xmlns:a16="http://schemas.microsoft.com/office/drawing/2014/main" id="{8C82B4AF-2B8E-4F41-9A2A-E2B8FAA42C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738" t="24239" r="32718" b="13280"/>
          <a:stretch/>
        </p:blipFill>
        <p:spPr>
          <a:xfrm>
            <a:off x="6485194" y="4101717"/>
            <a:ext cx="2237152" cy="2039922"/>
          </a:xfrm>
          <a:prstGeom prst="rect">
            <a:avLst/>
          </a:prstGeom>
        </p:spPr>
      </p:pic>
      <p:pic>
        <p:nvPicPr>
          <p:cNvPr id="8" name="Content Placeholder 7" descr="A hand holding a gauge&#10;&#10;Description automatically generated">
            <a:extLst>
              <a:ext uri="{FF2B5EF4-FFF2-40B4-BE49-F238E27FC236}">
                <a16:creationId xmlns:a16="http://schemas.microsoft.com/office/drawing/2014/main" id="{E937AB74-7825-45B6-84AA-1A36E1186A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197" t="13188" r="15466"/>
          <a:stretch/>
        </p:blipFill>
        <p:spPr>
          <a:xfrm>
            <a:off x="426128" y="1602862"/>
            <a:ext cx="2035661" cy="1863737"/>
          </a:xfrm>
          <a:prstGeom prst="rect">
            <a:avLst/>
          </a:prstGeom>
        </p:spPr>
      </p:pic>
      <p:pic>
        <p:nvPicPr>
          <p:cNvPr id="9" name="Picture 8" descr="A picture containing device, grass, gauge, outdoor&#10;&#10;Description automatically generated">
            <a:extLst>
              <a:ext uri="{FF2B5EF4-FFF2-40B4-BE49-F238E27FC236}">
                <a16:creationId xmlns:a16="http://schemas.microsoft.com/office/drawing/2014/main" id="{F885EB2B-8A0F-4421-AC81-DFA974A3DC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352" t="35292" r="33040" b="26454"/>
          <a:stretch/>
        </p:blipFill>
        <p:spPr>
          <a:xfrm rot="16200000">
            <a:off x="507179" y="3779031"/>
            <a:ext cx="1999434" cy="2634650"/>
          </a:xfrm>
          <a:prstGeom prst="rect">
            <a:avLst/>
          </a:prstGeom>
        </p:spPr>
      </p:pic>
      <p:pic>
        <p:nvPicPr>
          <p:cNvPr id="10" name="Picture 9" descr="A clock hanging from a plant&#10;&#10;Description automatically generated">
            <a:extLst>
              <a:ext uri="{FF2B5EF4-FFF2-40B4-BE49-F238E27FC236}">
                <a16:creationId xmlns:a16="http://schemas.microsoft.com/office/drawing/2014/main" id="{94A052AB-92BA-471E-BEAC-5C1A770284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5" t="19067" r="7944" b="9194"/>
          <a:stretch/>
        </p:blipFill>
        <p:spPr>
          <a:xfrm rot="5400000">
            <a:off x="3670875" y="1195686"/>
            <a:ext cx="1863739" cy="2678087"/>
          </a:xfrm>
          <a:prstGeom prst="rect">
            <a:avLst/>
          </a:prstGeom>
        </p:spPr>
      </p:pic>
      <p:sp>
        <p:nvSpPr>
          <p:cNvPr id="11" name="TextBox 10">
            <a:extLst>
              <a:ext uri="{FF2B5EF4-FFF2-40B4-BE49-F238E27FC236}">
                <a16:creationId xmlns:a16="http://schemas.microsoft.com/office/drawing/2014/main" id="{8FE066DF-8A78-4FFA-9F86-596DA0FA24A9}"/>
              </a:ext>
            </a:extLst>
          </p:cNvPr>
          <p:cNvSpPr txBox="1"/>
          <p:nvPr/>
        </p:nvSpPr>
        <p:spPr>
          <a:xfrm>
            <a:off x="189571" y="3507712"/>
            <a:ext cx="883014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rPr>
              <a:t>Ambient Temperature: 93 F                   Tall Pasture (8-10”):  83 F                   Mulched Veggie Beds: 90 F </a:t>
            </a:r>
          </a:p>
        </p:txBody>
      </p:sp>
      <p:sp>
        <p:nvSpPr>
          <p:cNvPr id="12" name="TextBox 11">
            <a:extLst>
              <a:ext uri="{FF2B5EF4-FFF2-40B4-BE49-F238E27FC236}">
                <a16:creationId xmlns:a16="http://schemas.microsoft.com/office/drawing/2014/main" id="{CECC7DED-9913-42CD-9304-8F1BA46C514B}"/>
              </a:ext>
            </a:extLst>
          </p:cNvPr>
          <p:cNvSpPr txBox="1"/>
          <p:nvPr/>
        </p:nvSpPr>
        <p:spPr>
          <a:xfrm>
            <a:off x="304800" y="6212424"/>
            <a:ext cx="82886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Overgrazed Pasture (&lt;1”): 108 F           Bare Soil: 115 F                     Black Plastic: 128 F </a:t>
            </a:r>
          </a:p>
        </p:txBody>
      </p:sp>
    </p:spTree>
    <p:extLst>
      <p:ext uri="{BB962C8B-B14F-4D97-AF65-F5344CB8AC3E}">
        <p14:creationId xmlns:p14="http://schemas.microsoft.com/office/powerpoint/2010/main" val="2042448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F2A3B8D-6D5B-475B-A2B5-D512797D32D2}"/>
              </a:ext>
            </a:extLst>
          </p:cNvPr>
          <p:cNvSpPr>
            <a:spLocks noGrp="1" noChangeArrowheads="1"/>
          </p:cNvSpPr>
          <p:nvPr>
            <p:ph type="title"/>
          </p:nvPr>
        </p:nvSpPr>
        <p:spPr>
          <a:xfrm>
            <a:off x="457200" y="685800"/>
            <a:ext cx="8229600" cy="1143000"/>
          </a:xfrm>
        </p:spPr>
        <p:txBody>
          <a:bodyPr>
            <a:noAutofit/>
          </a:bodyPr>
          <a:lstStyle/>
          <a:p>
            <a:pPr eaLnBrk="1" hangingPunct="1">
              <a:defRPr/>
            </a:pPr>
            <a:r>
              <a:rPr lang="en-US" sz="4400" b="1" dirty="0">
                <a:latin typeface="Arial" panose="020B0604020202020204" pitchFamily="34" charset="0"/>
                <a:cs typeface="Arial" panose="020B0604020202020204" pitchFamily="34" charset="0"/>
              </a:rPr>
              <a:t>So what do we do with this information?</a:t>
            </a:r>
          </a:p>
        </p:txBody>
      </p:sp>
      <p:sp>
        <p:nvSpPr>
          <p:cNvPr id="57347" name="Rectangle 3">
            <a:extLst>
              <a:ext uri="{FF2B5EF4-FFF2-40B4-BE49-F238E27FC236}">
                <a16:creationId xmlns:a16="http://schemas.microsoft.com/office/drawing/2014/main" id="{77095EB5-1ABC-43D6-BD34-AA263B5FEFB7}"/>
              </a:ext>
            </a:extLst>
          </p:cNvPr>
          <p:cNvSpPr>
            <a:spLocks noGrp="1" noChangeArrowheads="1"/>
          </p:cNvSpPr>
          <p:nvPr>
            <p:ph type="body" idx="1"/>
          </p:nvPr>
        </p:nvSpPr>
        <p:spPr>
          <a:xfrm>
            <a:off x="685800" y="2057400"/>
            <a:ext cx="7772400" cy="3352800"/>
          </a:xfrm>
        </p:spPr>
        <p:txBody>
          <a:bodyPr>
            <a:normAutofit lnSpcReduction="10000"/>
          </a:bodyPr>
          <a:lstStyle/>
          <a:p>
            <a:pPr eaLnBrk="1" hangingPunct="1">
              <a:lnSpc>
                <a:spcPct val="90000"/>
              </a:lnSpc>
              <a:buFont typeface="Arial" charset="0"/>
              <a:buChar char="•"/>
              <a:defRPr/>
            </a:pPr>
            <a:r>
              <a:rPr lang="en-US" dirty="0"/>
              <a:t>Understand management tools</a:t>
            </a:r>
          </a:p>
          <a:p>
            <a:pPr eaLnBrk="1" hangingPunct="1">
              <a:lnSpc>
                <a:spcPct val="90000"/>
              </a:lnSpc>
              <a:buFont typeface="Monotype Sorts" charset="2"/>
              <a:buNone/>
              <a:defRPr/>
            </a:pPr>
            <a:endParaRPr lang="en-US" dirty="0"/>
          </a:p>
          <a:p>
            <a:pPr eaLnBrk="1" hangingPunct="1">
              <a:lnSpc>
                <a:spcPct val="90000"/>
              </a:lnSpc>
              <a:buFont typeface="Arial" charset="0"/>
              <a:buChar char="•"/>
              <a:defRPr/>
            </a:pPr>
            <a:r>
              <a:rPr lang="en-US" dirty="0"/>
              <a:t>What does your holistic goal say?</a:t>
            </a:r>
            <a:br>
              <a:rPr lang="en-US" dirty="0"/>
            </a:br>
            <a:endParaRPr lang="en-US" dirty="0"/>
          </a:p>
          <a:p>
            <a:pPr eaLnBrk="1" hangingPunct="1">
              <a:lnSpc>
                <a:spcPct val="90000"/>
              </a:lnSpc>
              <a:buFont typeface="Arial" charset="0"/>
              <a:buChar char="•"/>
              <a:defRPr/>
            </a:pPr>
            <a:r>
              <a:rPr lang="en-US" dirty="0"/>
              <a:t>Test possible courses of actions</a:t>
            </a:r>
          </a:p>
          <a:p>
            <a:pPr eaLnBrk="1" hangingPunct="1">
              <a:lnSpc>
                <a:spcPct val="90000"/>
              </a:lnSpc>
              <a:buFont typeface="Arial" charset="0"/>
              <a:buChar char="•"/>
              <a:defRPr/>
            </a:pPr>
            <a:endParaRPr lang="en-US" dirty="0"/>
          </a:p>
          <a:p>
            <a:pPr eaLnBrk="1" hangingPunct="1">
              <a:lnSpc>
                <a:spcPct val="90000"/>
              </a:lnSpc>
              <a:buFont typeface="Arial" charset="0"/>
              <a:buChar char="•"/>
              <a:defRPr/>
            </a:pPr>
            <a:r>
              <a:rPr lang="en-US" dirty="0"/>
              <a:t>Monitoring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8791C3D5-180D-4F33-9FDE-CE0261587D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BCAF4-2A98-4648-9006-430791EA8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23680" cy="9638228"/>
          </a:xfrm>
          <a:prstGeom prst="rect">
            <a:avLst/>
          </a:prstGeom>
        </p:spPr>
      </p:pic>
    </p:spTree>
    <p:extLst>
      <p:ext uri="{BB962C8B-B14F-4D97-AF65-F5344CB8AC3E}">
        <p14:creationId xmlns:p14="http://schemas.microsoft.com/office/powerpoint/2010/main" val="64429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4" descr="Cobertura Nabo 014">
            <a:extLst>
              <a:ext uri="{FF2B5EF4-FFF2-40B4-BE49-F238E27FC236}">
                <a16:creationId xmlns:a16="http://schemas.microsoft.com/office/drawing/2014/main" id="{0EF17282-7ED0-4B4C-AEB9-46AB6BC7B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9540876" cy="6858000"/>
          </a:xfrm>
          <a:prstGeom prst="rect">
            <a:avLst/>
          </a:prstGeom>
          <a:solidFill>
            <a:schemeClr val="bg1"/>
          </a:solidFill>
          <a:ln w="9525">
            <a:solidFill>
              <a:schemeClr val="bg1">
                <a:alpha val="49019"/>
              </a:schemeClr>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FB6E-2752-4978-982B-0CCA17D75E2D}"/>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520C648C-B758-4AE3-9694-5DC4518A9063}"/>
              </a:ext>
            </a:extLst>
          </p:cNvPr>
          <p:cNvSpPr>
            <a:spLocks noGrp="1"/>
          </p:cNvSpPr>
          <p:nvPr>
            <p:ph idx="1"/>
          </p:nvPr>
        </p:nvSpPr>
        <p:spPr/>
        <p:txBody>
          <a:bodyPr/>
          <a:lstStyle/>
          <a:p>
            <a:pPr>
              <a:defRPr/>
            </a:pPr>
            <a:endParaRPr lang="en-US"/>
          </a:p>
        </p:txBody>
      </p:sp>
      <p:pic>
        <p:nvPicPr>
          <p:cNvPr id="49156" name="Picture 3">
            <a:extLst>
              <a:ext uri="{FF2B5EF4-FFF2-40B4-BE49-F238E27FC236}">
                <a16:creationId xmlns:a16="http://schemas.microsoft.com/office/drawing/2014/main" id="{3D51A467-CA96-40F4-B036-F60E4FBB2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916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3E681D-89A1-4605-B1F1-5295565687A1}"/>
              </a:ext>
            </a:extLst>
          </p:cNvPr>
          <p:cNvSpPr>
            <a:spLocks noGrp="1"/>
          </p:cNvSpPr>
          <p:nvPr>
            <p:ph type="ftr" sz="quarter" idx="11"/>
          </p:nvPr>
        </p:nvSpPr>
        <p:spPr/>
        <p:txBody>
          <a:bodyPr/>
          <a:lstStyle/>
          <a:p>
            <a:pPr>
              <a:defRPr/>
            </a:pPr>
            <a:endParaRPr lang="en-US"/>
          </a:p>
        </p:txBody>
      </p:sp>
      <p:pic>
        <p:nvPicPr>
          <p:cNvPr id="77827" name="Picture 2" descr="H:\HM\BWF\Soil &amp; Env Monitoring\rills3r.jpg">
            <a:extLst>
              <a:ext uri="{FF2B5EF4-FFF2-40B4-BE49-F238E27FC236}">
                <a16:creationId xmlns:a16="http://schemas.microsoft.com/office/drawing/2014/main" id="{D1CCE68B-1A97-4C0A-9FB5-F2E4F7352F9A}"/>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0" y="0"/>
            <a:ext cx="9134475" cy="736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Image result for water ponding in crop field">
            <a:extLst>
              <a:ext uri="{FF2B5EF4-FFF2-40B4-BE49-F238E27FC236}">
                <a16:creationId xmlns:a16="http://schemas.microsoft.com/office/drawing/2014/main" id="{F000CE69-869A-4C9F-A3C5-C1158BA75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3260E76E-D5A3-4684-9466-17B6EF9C37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5800"/>
            <a:ext cx="103632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FEBAFA7-521C-4EBB-BEDC-FB69DBEEABD9}"/>
              </a:ext>
            </a:extLst>
          </p:cNvPr>
          <p:cNvSpPr>
            <a:spLocks noGrp="1" noChangeArrowheads="1"/>
          </p:cNvSpPr>
          <p:nvPr>
            <p:ph type="title"/>
          </p:nvPr>
        </p:nvSpPr>
        <p:spPr/>
        <p:txBody>
          <a:bodyPr>
            <a:normAutofit/>
          </a:bodyPr>
          <a:lstStyle/>
          <a:p>
            <a:pPr eaLnBrk="1" hangingPunct="1">
              <a:defRPr/>
            </a:pPr>
            <a:r>
              <a:rPr lang="en-US" sz="4000" b="1" dirty="0">
                <a:latin typeface="Arial" panose="020B0604020202020204" pitchFamily="34" charset="0"/>
                <a:cs typeface="Arial" panose="020B0604020202020204" pitchFamily="34" charset="0"/>
              </a:rPr>
              <a:t>What is Farming All About?</a:t>
            </a:r>
          </a:p>
        </p:txBody>
      </p:sp>
      <p:sp>
        <p:nvSpPr>
          <p:cNvPr id="82947" name="Rectangle 3">
            <a:extLst>
              <a:ext uri="{FF2B5EF4-FFF2-40B4-BE49-F238E27FC236}">
                <a16:creationId xmlns:a16="http://schemas.microsoft.com/office/drawing/2014/main" id="{371A91CC-F730-4AB4-8B6F-E9944024F3FC}"/>
              </a:ext>
            </a:extLst>
          </p:cNvPr>
          <p:cNvSpPr>
            <a:spLocks noGrp="1" noChangeArrowheads="1"/>
          </p:cNvSpPr>
          <p:nvPr>
            <p:ph type="body" idx="1"/>
          </p:nvPr>
        </p:nvSpPr>
        <p:spPr>
          <a:xfrm>
            <a:off x="457200" y="1600200"/>
            <a:ext cx="8229600" cy="4800600"/>
          </a:xfrm>
        </p:spPr>
        <p:txBody>
          <a:bodyPr>
            <a:normAutofit fontScale="92500" lnSpcReduction="20000"/>
          </a:bodyPr>
          <a:lstStyle/>
          <a:p>
            <a:pPr eaLnBrk="1" hangingPunct="1">
              <a:lnSpc>
                <a:spcPct val="90000"/>
              </a:lnSpc>
              <a:buFont typeface="Arial" charset="0"/>
              <a:buChar char="•"/>
              <a:defRPr/>
            </a:pPr>
            <a:r>
              <a:rPr lang="en-US" altLang="en-US" dirty="0">
                <a:effectLst/>
              </a:rPr>
              <a:t>It’s a solar energy business!</a:t>
            </a:r>
          </a:p>
          <a:p>
            <a:pPr eaLnBrk="1" hangingPunct="1">
              <a:lnSpc>
                <a:spcPct val="90000"/>
              </a:lnSpc>
              <a:buFont typeface="Arial" charset="0"/>
              <a:buChar char="•"/>
              <a:defRPr/>
            </a:pPr>
            <a:endParaRPr lang="en-US" altLang="en-US" dirty="0">
              <a:effectLst/>
            </a:endParaRPr>
          </a:p>
          <a:p>
            <a:pPr eaLnBrk="1" hangingPunct="1">
              <a:lnSpc>
                <a:spcPct val="90000"/>
              </a:lnSpc>
              <a:buFont typeface="Arial" charset="0"/>
              <a:buChar char="•"/>
              <a:defRPr/>
            </a:pPr>
            <a:r>
              <a:rPr lang="en-US" altLang="en-US" dirty="0">
                <a:effectLst/>
              </a:rPr>
              <a:t>It’s about working </a:t>
            </a:r>
            <a:r>
              <a:rPr lang="en-US" altLang="en-US" i="1" dirty="0">
                <a:effectLst/>
              </a:rPr>
              <a:t>with</a:t>
            </a:r>
            <a:r>
              <a:rPr lang="en-US" altLang="en-US" dirty="0">
                <a:effectLst/>
              </a:rPr>
              <a:t> the environment to turn sunlight into food, fiber, and building materials!</a:t>
            </a:r>
          </a:p>
          <a:p>
            <a:pPr eaLnBrk="1" hangingPunct="1">
              <a:lnSpc>
                <a:spcPct val="90000"/>
              </a:lnSpc>
              <a:buFont typeface="Arial" charset="0"/>
              <a:buChar char="•"/>
              <a:defRPr/>
            </a:pPr>
            <a:endParaRPr lang="en-US" altLang="en-US" dirty="0">
              <a:effectLst/>
            </a:endParaRPr>
          </a:p>
          <a:p>
            <a:pPr eaLnBrk="1" hangingPunct="1">
              <a:lnSpc>
                <a:spcPct val="90000"/>
              </a:lnSpc>
              <a:buFont typeface="Arial" charset="0"/>
              <a:buChar char="•"/>
              <a:defRPr/>
            </a:pPr>
            <a:r>
              <a:rPr lang="en-US" altLang="en-US" dirty="0">
                <a:effectLst/>
              </a:rPr>
              <a:t>Learning to read the health of your land is critical</a:t>
            </a:r>
          </a:p>
          <a:p>
            <a:pPr marL="0" indent="0" eaLnBrk="1" hangingPunct="1">
              <a:lnSpc>
                <a:spcPct val="90000"/>
              </a:lnSpc>
              <a:buFont typeface="Arial" panose="020B0604020202020204" pitchFamily="34" charset="0"/>
              <a:buNone/>
              <a:defRPr/>
            </a:pPr>
            <a:endParaRPr lang="en-US" altLang="en-US" dirty="0">
              <a:effectLst/>
            </a:endParaRPr>
          </a:p>
          <a:p>
            <a:pPr eaLnBrk="1" hangingPunct="1">
              <a:lnSpc>
                <a:spcPct val="90000"/>
              </a:lnSpc>
              <a:buFont typeface="Arial" charset="0"/>
              <a:buChar char="•"/>
              <a:defRPr/>
            </a:pPr>
            <a:r>
              <a:rPr lang="en-US" altLang="en-US" dirty="0">
                <a:effectLst/>
              </a:rPr>
              <a:t>Utilizing ecosystem processes - when you improve one, you improve them all!  Key to building wealth on the farm.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9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BA5B9D1F-BB91-4BBE-91DF-926F09FE4C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a:extLst>
              <a:ext uri="{FF2B5EF4-FFF2-40B4-BE49-F238E27FC236}">
                <a16:creationId xmlns:a16="http://schemas.microsoft.com/office/drawing/2014/main" id="{1A217C13-10AC-474D-8511-C5827C57B8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988906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1E0-FF07-4368-AAF9-8B48E5CD2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0297211" cy="6868160"/>
          </a:xfrm>
          <a:prstGeom prst="rect">
            <a:avLst/>
          </a:prstGeom>
        </p:spPr>
      </p:pic>
    </p:spTree>
    <p:extLst>
      <p:ext uri="{BB962C8B-B14F-4D97-AF65-F5344CB8AC3E}">
        <p14:creationId xmlns:p14="http://schemas.microsoft.com/office/powerpoint/2010/main" val="2627597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9A13D5BF-C299-4A31-B1CB-77ED78E34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FF79-7BB0-4F8F-8084-7EA32A347E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B9E87F-8961-4CCD-9893-F3C8D9A42A06}"/>
              </a:ext>
            </a:extLst>
          </p:cNvPr>
          <p:cNvSpPr>
            <a:spLocks noGrp="1"/>
          </p:cNvSpPr>
          <p:nvPr>
            <p:ph idx="1"/>
          </p:nvPr>
        </p:nvSpPr>
        <p:spPr/>
        <p:txBody>
          <a:bodyPr/>
          <a:lstStyle/>
          <a:p>
            <a:endParaRPr lang="en-US"/>
          </a:p>
        </p:txBody>
      </p:sp>
      <p:pic>
        <p:nvPicPr>
          <p:cNvPr id="4" name="Picture 3" descr="P1020715.jpg">
            <a:extLst>
              <a:ext uri="{FF2B5EF4-FFF2-40B4-BE49-F238E27FC236}">
                <a16:creationId xmlns:a16="http://schemas.microsoft.com/office/drawing/2014/main" id="{BFE3B798-F431-47F6-9515-692DC4F258E9}"/>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0" y="-2"/>
            <a:ext cx="9144000" cy="6858002"/>
          </a:xfrm>
          <a:prstGeom prst="rect">
            <a:avLst/>
          </a:prstGeom>
        </p:spPr>
      </p:pic>
    </p:spTree>
    <p:extLst>
      <p:ext uri="{BB962C8B-B14F-4D97-AF65-F5344CB8AC3E}">
        <p14:creationId xmlns:p14="http://schemas.microsoft.com/office/powerpoint/2010/main" val="482520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8C59-64AA-4170-B1E7-513A666E3CC4}"/>
              </a:ext>
            </a:extLst>
          </p:cNvPr>
          <p:cNvSpPr>
            <a:spLocks noGrp="1"/>
          </p:cNvSpPr>
          <p:nvPr>
            <p:ph type="title"/>
          </p:nvPr>
        </p:nvSpPr>
        <p:spPr/>
        <p:txBody>
          <a:bodyPr/>
          <a:lstStyle/>
          <a:p>
            <a:r>
              <a:rPr lang="en-US" dirty="0"/>
              <a:t>Winter Annual Cover Crop</a:t>
            </a:r>
          </a:p>
        </p:txBody>
      </p:sp>
      <p:pic>
        <p:nvPicPr>
          <p:cNvPr id="6" name="Content Placeholder 5">
            <a:extLst>
              <a:ext uri="{FF2B5EF4-FFF2-40B4-BE49-F238E27FC236}">
                <a16:creationId xmlns:a16="http://schemas.microsoft.com/office/drawing/2014/main" id="{97E5C91B-130C-4F01-B0B6-1790CDF28C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12572655" cy="7072119"/>
          </a:xfrm>
        </p:spPr>
      </p:pic>
      <p:sp>
        <p:nvSpPr>
          <p:cNvPr id="4" name="Slide Number Placeholder 3">
            <a:extLst>
              <a:ext uri="{FF2B5EF4-FFF2-40B4-BE49-F238E27FC236}">
                <a16:creationId xmlns:a16="http://schemas.microsoft.com/office/drawing/2014/main" id="{80EDD084-B78C-46EF-A6B0-5FD20A4CA2D3}"/>
              </a:ext>
            </a:extLst>
          </p:cNvPr>
          <p:cNvSpPr>
            <a:spLocks noGrp="1"/>
          </p:cNvSpPr>
          <p:nvPr>
            <p:ph type="sldNum" sz="quarter" idx="12"/>
          </p:nvPr>
        </p:nvSpPr>
        <p:spPr>
          <a:xfrm>
            <a:off x="189571" y="6447914"/>
            <a:ext cx="4407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ADEAA-5400-499E-A5D9-78E2277A2136}" type="slidenum">
              <a:rPr lang="en-US" smtClean="0"/>
              <a:pPr/>
              <a:t>45</a:t>
            </a:fld>
            <a:endParaRPr lang="en-US" dirty="0"/>
          </a:p>
        </p:txBody>
      </p:sp>
    </p:spTree>
    <p:extLst>
      <p:ext uri="{BB962C8B-B14F-4D97-AF65-F5344CB8AC3E}">
        <p14:creationId xmlns:p14="http://schemas.microsoft.com/office/powerpoint/2010/main" val="4277763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D250-BE1C-4D88-B033-3D6A7438CF6C}"/>
              </a:ext>
            </a:extLst>
          </p:cNvPr>
          <p:cNvSpPr>
            <a:spLocks noGrp="1"/>
          </p:cNvSpPr>
          <p:nvPr>
            <p:ph type="title"/>
          </p:nvPr>
        </p:nvSpPr>
        <p:spPr/>
        <p:txBody>
          <a:bodyPr/>
          <a:lstStyle/>
          <a:p>
            <a:endParaRPr lang="en-US"/>
          </a:p>
        </p:txBody>
      </p:sp>
      <p:pic>
        <p:nvPicPr>
          <p:cNvPr id="21" name="Content Placeholder 20">
            <a:extLst>
              <a:ext uri="{FF2B5EF4-FFF2-40B4-BE49-F238E27FC236}">
                <a16:creationId xmlns:a16="http://schemas.microsoft.com/office/drawing/2014/main" id="{FAD7C568-8E12-47F5-9AF5-6E7A595973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10323555" cy="6837680"/>
          </a:xfrm>
        </p:spPr>
      </p:pic>
    </p:spTree>
    <p:extLst>
      <p:ext uri="{BB962C8B-B14F-4D97-AF65-F5344CB8AC3E}">
        <p14:creationId xmlns:p14="http://schemas.microsoft.com/office/powerpoint/2010/main" val="1025250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40B1-D8B5-4927-ACA4-B7B64CB7B9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37A59FB-ABF0-4EA2-A625-F01FED394F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76200"/>
            <a:ext cx="11357918" cy="6934200"/>
          </a:xfrm>
        </p:spPr>
      </p:pic>
    </p:spTree>
    <p:extLst>
      <p:ext uri="{BB962C8B-B14F-4D97-AF65-F5344CB8AC3E}">
        <p14:creationId xmlns:p14="http://schemas.microsoft.com/office/powerpoint/2010/main" val="2028110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662D-D6ED-4FDB-903A-4F2852FC53A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01DA8AC-B144-4C97-811E-06371243DB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30480"/>
            <a:ext cx="12137813" cy="6827520"/>
          </a:xfrm>
        </p:spPr>
      </p:pic>
    </p:spTree>
    <p:extLst>
      <p:ext uri="{BB962C8B-B14F-4D97-AF65-F5344CB8AC3E}">
        <p14:creationId xmlns:p14="http://schemas.microsoft.com/office/powerpoint/2010/main" val="2034160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DF2A-A59E-43BD-A32D-C17C815706B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E2358622-877B-4AB1-82A9-ACE83E3439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200" y="1295399"/>
            <a:ext cx="9399600" cy="4134409"/>
          </a:xfrm>
        </p:spPr>
      </p:pic>
    </p:spTree>
    <p:extLst>
      <p:ext uri="{BB962C8B-B14F-4D97-AF65-F5344CB8AC3E}">
        <p14:creationId xmlns:p14="http://schemas.microsoft.com/office/powerpoint/2010/main" val="352998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7FEE-9A00-42FE-AE3E-10F52326BDE4}"/>
              </a:ext>
            </a:extLst>
          </p:cNvPr>
          <p:cNvSpPr>
            <a:spLocks noGrp="1"/>
          </p:cNvSpPr>
          <p:nvPr>
            <p:ph type="title"/>
          </p:nvPr>
        </p:nvSpPr>
        <p:spPr/>
        <p:txBody>
          <a:bodyPr>
            <a:normAutofit/>
          </a:bodyPr>
          <a:lstStyle/>
          <a:p>
            <a:r>
              <a:rPr lang="en-US" sz="4400" b="1" dirty="0">
                <a:latin typeface="Arial" panose="020B0604020202020204" pitchFamily="34" charset="0"/>
                <a:cs typeface="Arial" panose="020B0604020202020204" pitchFamily="34" charset="0"/>
              </a:rPr>
              <a:t>Four Ecosystem Processes</a:t>
            </a:r>
          </a:p>
        </p:txBody>
      </p:sp>
      <p:sp>
        <p:nvSpPr>
          <p:cNvPr id="3" name="Content Placeholder 2">
            <a:extLst>
              <a:ext uri="{FF2B5EF4-FFF2-40B4-BE49-F238E27FC236}">
                <a16:creationId xmlns:a16="http://schemas.microsoft.com/office/drawing/2014/main" id="{F3B3AB41-F489-4378-B074-14CD0B8E085F}"/>
              </a:ext>
            </a:extLst>
          </p:cNvPr>
          <p:cNvSpPr>
            <a:spLocks noGrp="1"/>
          </p:cNvSpPr>
          <p:nvPr>
            <p:ph idx="1"/>
          </p:nvPr>
        </p:nvSpPr>
        <p:spPr/>
        <p:txBody>
          <a:bodyPr>
            <a:normAutofit/>
          </a:bodyPr>
          <a:lstStyle/>
          <a:p>
            <a:r>
              <a:rPr lang="en-US" sz="4400" dirty="0"/>
              <a:t>Water Cycle</a:t>
            </a:r>
          </a:p>
          <a:p>
            <a:r>
              <a:rPr lang="en-US" sz="4400" dirty="0"/>
              <a:t>Mineral Cycle</a:t>
            </a:r>
          </a:p>
          <a:p>
            <a:r>
              <a:rPr lang="en-US" sz="4400" dirty="0"/>
              <a:t>Community Dynamics</a:t>
            </a:r>
          </a:p>
          <a:p>
            <a:r>
              <a:rPr lang="en-US" sz="4400" dirty="0"/>
              <a:t>Energy Flow</a:t>
            </a:r>
          </a:p>
        </p:txBody>
      </p:sp>
    </p:spTree>
    <p:extLst>
      <p:ext uri="{BB962C8B-B14F-4D97-AF65-F5344CB8AC3E}">
        <p14:creationId xmlns:p14="http://schemas.microsoft.com/office/powerpoint/2010/main" val="3406014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1D3C-2B4D-4338-B8F3-C7C7B82FAB6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BF5B97-1EDB-4B20-9F22-B71307FAF2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601200" cy="6858000"/>
          </a:xfrm>
        </p:spPr>
      </p:pic>
    </p:spTree>
    <p:extLst>
      <p:ext uri="{BB962C8B-B14F-4D97-AF65-F5344CB8AC3E}">
        <p14:creationId xmlns:p14="http://schemas.microsoft.com/office/powerpoint/2010/main" val="3683171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5085-7124-4CDA-BF4A-B55E16052E6E}"/>
              </a:ext>
            </a:extLst>
          </p:cNvPr>
          <p:cNvSpPr>
            <a:spLocks noGrp="1"/>
          </p:cNvSpPr>
          <p:nvPr>
            <p:ph type="title"/>
          </p:nvPr>
        </p:nvSpPr>
        <p:spPr>
          <a:xfrm>
            <a:off x="189571" y="44961"/>
            <a:ext cx="7848600" cy="1143000"/>
          </a:xfrm>
        </p:spPr>
        <p:txBody>
          <a:bodyPr>
            <a:normAutofit/>
          </a:bodyPr>
          <a:lstStyle/>
          <a:p>
            <a:r>
              <a:rPr lang="en-US" sz="4000" b="1" dirty="0">
                <a:latin typeface="Arial" panose="020B0604020202020204" pitchFamily="34" charset="0"/>
                <a:cs typeface="Arial" panose="020B0604020202020204" pitchFamily="34" charset="0"/>
              </a:rPr>
              <a:t>Thank you for what you do!</a:t>
            </a:r>
          </a:p>
        </p:txBody>
      </p:sp>
      <p:pic>
        <p:nvPicPr>
          <p:cNvPr id="8" name="Content Placeholder 7">
            <a:extLst>
              <a:ext uri="{FF2B5EF4-FFF2-40B4-BE49-F238E27FC236}">
                <a16:creationId xmlns:a16="http://schemas.microsoft.com/office/drawing/2014/main" id="{1A4390DF-1BEA-4E56-973A-016FE4641F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066800"/>
            <a:ext cx="5028460" cy="5233098"/>
          </a:xfrm>
          <a:solidFill>
            <a:srgbClr val="01529A"/>
          </a:solidFill>
        </p:spPr>
      </p:pic>
      <p:sp>
        <p:nvSpPr>
          <p:cNvPr id="6" name="Slide Number Placeholder 5">
            <a:extLst>
              <a:ext uri="{FF2B5EF4-FFF2-40B4-BE49-F238E27FC236}">
                <a16:creationId xmlns:a16="http://schemas.microsoft.com/office/drawing/2014/main" id="{EE9206CC-4FFE-40F9-B61A-AF4BEE039212}"/>
              </a:ext>
            </a:extLst>
          </p:cNvPr>
          <p:cNvSpPr>
            <a:spLocks noGrp="1"/>
          </p:cNvSpPr>
          <p:nvPr>
            <p:ph type="sldNum" sz="quarter" idx="12"/>
          </p:nvPr>
        </p:nvSpPr>
        <p:spPr>
          <a:xfrm>
            <a:off x="189571" y="6447914"/>
            <a:ext cx="4407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EADEAA-5400-499E-A5D9-78E2277A2136}" type="slidenum">
              <a:rPr lang="en-US" smtClean="0"/>
              <a:pPr/>
              <a:t>51</a:t>
            </a:fld>
            <a:endParaRPr lang="en-US" dirty="0"/>
          </a:p>
        </p:txBody>
      </p:sp>
      <p:sp>
        <p:nvSpPr>
          <p:cNvPr id="13" name="Rectangle 12">
            <a:extLst>
              <a:ext uri="{FF2B5EF4-FFF2-40B4-BE49-F238E27FC236}">
                <a16:creationId xmlns:a16="http://schemas.microsoft.com/office/drawing/2014/main" id="{8B9EFC1B-5D52-4D6F-888C-FED8EE52A3A7}"/>
              </a:ext>
            </a:extLst>
          </p:cNvPr>
          <p:cNvSpPr/>
          <p:nvPr/>
        </p:nvSpPr>
        <p:spPr>
          <a:xfrm rot="21012174">
            <a:off x="1288168" y="3046753"/>
            <a:ext cx="6176815" cy="1569660"/>
          </a:xfrm>
          <a:prstGeom prst="rect">
            <a:avLst/>
          </a:prstGeom>
          <a:solidFill>
            <a:schemeClr val="bg1">
              <a:alpha val="75000"/>
            </a:schemeClr>
          </a:solidFill>
          <a:effectLst>
            <a:outerShdw blurRad="50800" dist="50800" dir="5400000" algn="ctr" rotWithShape="0">
              <a:srgbClr val="000000">
                <a:alpha val="25000"/>
              </a:srgbClr>
            </a:outerShdw>
          </a:effectLst>
        </p:spPr>
        <p:txBody>
          <a:bodyPr wrap="square">
            <a:spAutoFit/>
          </a:bodyPr>
          <a:lstStyle/>
          <a:p>
            <a:pPr algn="ctr"/>
            <a:r>
              <a:rPr lang="en-US" sz="4800" b="1" dirty="0">
                <a:solidFill>
                  <a:srgbClr val="00ABC0"/>
                </a:solidFill>
              </a:rPr>
              <a:t>And the people who </a:t>
            </a:r>
            <a:r>
              <a:rPr lang="en-US" sz="4800" b="1">
                <a:solidFill>
                  <a:srgbClr val="00ABC0"/>
                </a:solidFill>
              </a:rPr>
              <a:t>serve them</a:t>
            </a:r>
            <a:r>
              <a:rPr lang="en-US" sz="4800" b="1" dirty="0">
                <a:solidFill>
                  <a:srgbClr val="00ABC0"/>
                </a:solidFill>
              </a:rPr>
              <a:t>!</a:t>
            </a:r>
          </a:p>
        </p:txBody>
      </p:sp>
    </p:spTree>
    <p:extLst>
      <p:ext uri="{BB962C8B-B14F-4D97-AF65-F5344CB8AC3E}">
        <p14:creationId xmlns:p14="http://schemas.microsoft.com/office/powerpoint/2010/main" val="27843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CB3D-A618-46BB-A564-18B4610604FA}"/>
              </a:ext>
            </a:extLst>
          </p:cNvPr>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Questions?</a:t>
            </a:r>
          </a:p>
        </p:txBody>
      </p:sp>
      <p:sp>
        <p:nvSpPr>
          <p:cNvPr id="3" name="Content Placeholder 2">
            <a:extLst>
              <a:ext uri="{FF2B5EF4-FFF2-40B4-BE49-F238E27FC236}">
                <a16:creationId xmlns:a16="http://schemas.microsoft.com/office/drawing/2014/main" id="{CEBA765A-3D2E-4618-8DD6-E379A1DAF8CA}"/>
              </a:ext>
            </a:extLst>
          </p:cNvPr>
          <p:cNvSpPr>
            <a:spLocks noGrp="1"/>
          </p:cNvSpPr>
          <p:nvPr>
            <p:ph idx="1"/>
          </p:nvPr>
        </p:nvSpPr>
        <p:spPr/>
        <p:txBody>
          <a:bodyPr/>
          <a:lstStyle/>
          <a:p>
            <a:endParaRPr lang="en-US" dirty="0"/>
          </a:p>
          <a:p>
            <a:endParaRPr lang="en-US" dirty="0"/>
          </a:p>
        </p:txBody>
      </p:sp>
      <p:sp>
        <p:nvSpPr>
          <p:cNvPr id="4" name="Content Placeholder 2">
            <a:extLst>
              <a:ext uri="{FF2B5EF4-FFF2-40B4-BE49-F238E27FC236}">
                <a16:creationId xmlns:a16="http://schemas.microsoft.com/office/drawing/2014/main" id="{4FE98EA0-91FE-44C3-B8C0-1EC37454FE84}"/>
              </a:ext>
            </a:extLst>
          </p:cNvPr>
          <p:cNvSpPr txBox="1">
            <a:spLocks/>
          </p:cNvSpPr>
          <p:nvPr/>
        </p:nvSpPr>
        <p:spPr>
          <a:xfrm>
            <a:off x="613458" y="1731764"/>
            <a:ext cx="8147095" cy="4935254"/>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000" b="1" kern="1200">
                <a:solidFill>
                  <a:srgbClr val="053773"/>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bg1"/>
                </a:solidFill>
              </a:rPr>
              <a:t>Elizabeth Marks</a:t>
            </a:r>
          </a:p>
          <a:p>
            <a:r>
              <a:rPr lang="en-US" sz="3200" dirty="0">
                <a:solidFill>
                  <a:schemeClr val="bg1"/>
                </a:solidFill>
              </a:rPr>
              <a:t>Certified Holistic Management Educator</a:t>
            </a:r>
          </a:p>
          <a:p>
            <a:r>
              <a:rPr lang="en-US" sz="3200" dirty="0">
                <a:solidFill>
                  <a:schemeClr val="bg1"/>
                </a:solidFill>
              </a:rPr>
              <a:t>Chatham, New York</a:t>
            </a:r>
          </a:p>
          <a:p>
            <a:endParaRPr lang="en-US" sz="3200" dirty="0">
              <a:solidFill>
                <a:schemeClr val="bg1"/>
              </a:solidFill>
            </a:endParaRPr>
          </a:p>
          <a:p>
            <a:r>
              <a:rPr lang="en-US" sz="3200" dirty="0">
                <a:solidFill>
                  <a:schemeClr val="bg1"/>
                </a:solidFill>
              </a:rPr>
              <a:t>(518) 567-9476</a:t>
            </a:r>
          </a:p>
          <a:p>
            <a:r>
              <a:rPr lang="en-US" sz="3200" dirty="0">
                <a:solidFill>
                  <a:schemeClr val="bg1"/>
                </a:solidFill>
              </a:rPr>
              <a:t>elizabeth_marks@hotmail.com</a:t>
            </a:r>
          </a:p>
          <a:p>
            <a:endParaRPr lang="en-US" sz="2400" dirty="0"/>
          </a:p>
          <a:p>
            <a:endParaRPr lang="en-US" sz="2400" dirty="0"/>
          </a:p>
        </p:txBody>
      </p:sp>
    </p:spTree>
    <p:extLst>
      <p:ext uri="{BB962C8B-B14F-4D97-AF65-F5344CB8AC3E}">
        <p14:creationId xmlns:p14="http://schemas.microsoft.com/office/powerpoint/2010/main" val="965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ontessori-Materials-Water-Cycle.jpg">
            <a:extLst>
              <a:ext uri="{FF2B5EF4-FFF2-40B4-BE49-F238E27FC236}">
                <a16:creationId xmlns:a16="http://schemas.microsoft.com/office/drawing/2014/main" id="{6AB8EE92-CB11-4074-9DB7-CE9358075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35A3-0F1B-47A8-938B-EE83BE4D1157}"/>
              </a:ext>
            </a:extLst>
          </p:cNvPr>
          <p:cNvSpPr>
            <a:spLocks noGrp="1"/>
          </p:cNvSpPr>
          <p:nvPr>
            <p:ph type="title"/>
          </p:nvPr>
        </p:nvSpPr>
        <p:spPr>
          <a:xfrm>
            <a:off x="152400" y="152400"/>
            <a:ext cx="7848600" cy="1295400"/>
          </a:xfrm>
        </p:spPr>
        <p:txBody>
          <a:bodyPr>
            <a:noAutofit/>
          </a:bodyPr>
          <a:lstStyle/>
          <a:p>
            <a:pPr>
              <a:defRPr/>
            </a:pPr>
            <a:r>
              <a:rPr lang="en-US" sz="4000" b="1" dirty="0">
                <a:latin typeface="Arial" panose="020B0604020202020204" pitchFamily="34" charset="0"/>
                <a:cs typeface="Arial" panose="020B0604020202020204" pitchFamily="34" charset="0"/>
              </a:rPr>
              <a:t>Key to Holding Water IN not ON (and Nutrients/Soil)</a:t>
            </a:r>
          </a:p>
        </p:txBody>
      </p:sp>
      <p:sp>
        <p:nvSpPr>
          <p:cNvPr id="3" name="Content Placeholder 2">
            <a:extLst>
              <a:ext uri="{FF2B5EF4-FFF2-40B4-BE49-F238E27FC236}">
                <a16:creationId xmlns:a16="http://schemas.microsoft.com/office/drawing/2014/main" id="{A163CB66-EBB7-4160-B3AF-C1116A884300}"/>
              </a:ext>
            </a:extLst>
          </p:cNvPr>
          <p:cNvSpPr>
            <a:spLocks noGrp="1"/>
          </p:cNvSpPr>
          <p:nvPr>
            <p:ph idx="1"/>
          </p:nvPr>
        </p:nvSpPr>
        <p:spPr>
          <a:xfrm>
            <a:off x="152400" y="1600200"/>
            <a:ext cx="7391400" cy="4373563"/>
          </a:xfrm>
        </p:spPr>
        <p:txBody>
          <a:bodyPr>
            <a:normAutofit fontScale="85000" lnSpcReduction="20000"/>
          </a:bodyPr>
          <a:lstStyle/>
          <a:p>
            <a:pPr>
              <a:defRPr/>
            </a:pPr>
            <a:r>
              <a:rPr lang="en-US" dirty="0"/>
              <a:t>Soil pore spaces = </a:t>
            </a:r>
            <a:r>
              <a:rPr lang="en-US" dirty="0" err="1"/>
              <a:t>Absorpbtion</a:t>
            </a:r>
            <a:endParaRPr lang="en-US" dirty="0"/>
          </a:p>
          <a:p>
            <a:pPr>
              <a:defRPr/>
            </a:pPr>
            <a:endParaRPr lang="en-US" dirty="0"/>
          </a:p>
          <a:p>
            <a:pPr>
              <a:defRPr/>
            </a:pPr>
            <a:r>
              <a:rPr lang="en-US" dirty="0"/>
              <a:t>Organic matter = Holding (like a sponge) 1% of soil organic matter up to 20,000 gal of water retention per acre </a:t>
            </a:r>
            <a:r>
              <a:rPr lang="en-US" sz="1600" dirty="0">
                <a:latin typeface="75 Helvetica Bold"/>
              </a:rPr>
              <a:t>(USDA-NRCS)</a:t>
            </a:r>
          </a:p>
          <a:p>
            <a:pPr marL="0" indent="0">
              <a:buFont typeface="Arial" panose="020B0604020202020204" pitchFamily="34" charset="0"/>
              <a:buNone/>
              <a:defRPr/>
            </a:pPr>
            <a:endParaRPr lang="en-US" dirty="0"/>
          </a:p>
          <a:p>
            <a:pPr>
              <a:defRPr/>
            </a:pPr>
            <a:r>
              <a:rPr lang="en-US" dirty="0"/>
              <a:t>Compaction and capping = Ponding and/or runoff (taking nutrients and organic matter with it)</a:t>
            </a:r>
          </a:p>
          <a:p>
            <a:pPr marL="0" indent="0">
              <a:buFont typeface="Arial" panose="020B0604020202020204" pitchFamily="34" charset="0"/>
              <a:buNone/>
              <a:defRPr/>
            </a:pPr>
            <a:endParaRPr lang="en-US" dirty="0"/>
          </a:p>
          <a:p>
            <a:pPr>
              <a:defRPr/>
            </a:pPr>
            <a:r>
              <a:rPr lang="en-US" dirty="0"/>
              <a:t>Bare soil = Evaporation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629FAD6C-09C2-4AE1-8375-AC29C8365FA3}"/>
              </a:ext>
            </a:extLst>
          </p:cNvPr>
          <p:cNvSpPr txBox="1">
            <a:spLocks noChangeArrowheads="1"/>
          </p:cNvSpPr>
          <p:nvPr/>
        </p:nvSpPr>
        <p:spPr bwMode="auto">
          <a:xfrm>
            <a:off x="228600" y="0"/>
            <a:ext cx="853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37931725" indent="-37474525">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endParaRPr lang="en-US" altLang="en-US" sz="3600" b="1">
              <a:solidFill>
                <a:schemeClr val="tx1"/>
              </a:solidFill>
              <a:latin typeface="Calisto MT" panose="02040603050505030304" pitchFamily="18" charset="0"/>
              <a:ea typeface="ヒラギノ角ゴ Pro W3"/>
              <a:cs typeface="ヒラギノ角ゴ Pro W3"/>
            </a:endParaRPr>
          </a:p>
          <a:p>
            <a:pPr>
              <a:spcBef>
                <a:spcPct val="0"/>
              </a:spcBef>
              <a:buFontTx/>
              <a:buNone/>
            </a:pPr>
            <a:endParaRPr lang="en-US" altLang="en-US" sz="3600" b="1">
              <a:solidFill>
                <a:schemeClr val="tx2"/>
              </a:solidFill>
              <a:latin typeface="Calisto MT" panose="02040603050505030304" pitchFamily="18" charset="0"/>
              <a:ea typeface="ヒラギノ角ゴ Pro W3"/>
              <a:cs typeface="ヒラギノ角ゴ Pro W3"/>
            </a:endParaRPr>
          </a:p>
        </p:txBody>
      </p:sp>
      <p:sp>
        <p:nvSpPr>
          <p:cNvPr id="29699" name="Text Box 4">
            <a:extLst>
              <a:ext uri="{FF2B5EF4-FFF2-40B4-BE49-F238E27FC236}">
                <a16:creationId xmlns:a16="http://schemas.microsoft.com/office/drawing/2014/main" id="{0D87431A-1371-413C-A934-1E0D5F0CECC3}"/>
              </a:ext>
            </a:extLst>
          </p:cNvPr>
          <p:cNvSpPr txBox="1">
            <a:spLocks noChangeArrowheads="1"/>
          </p:cNvSpPr>
          <p:nvPr/>
        </p:nvSpPr>
        <p:spPr bwMode="auto">
          <a:xfrm>
            <a:off x="304800" y="2438400"/>
            <a:ext cx="18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Narrow" panose="020B0606020202030204" pitchFamily="34" charset="0"/>
              </a:defRPr>
            </a:lvl1pPr>
            <a:lvl2pPr marL="37931725" indent="-37474525">
              <a:spcBef>
                <a:spcPct val="20000"/>
              </a:spcBef>
              <a:buFont typeface="Arial" panose="020B0604020202020204" pitchFamily="34" charset="0"/>
              <a:buChar char="–"/>
              <a:defRPr sz="2800">
                <a:solidFill>
                  <a:schemeClr val="bg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bg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bg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bg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Narrow" panose="020B0606020202030204" pitchFamily="34" charset="0"/>
              </a:defRPr>
            </a:lvl9pPr>
          </a:lstStyle>
          <a:p>
            <a:pPr>
              <a:spcBef>
                <a:spcPct val="0"/>
              </a:spcBef>
              <a:buFontTx/>
              <a:buNone/>
            </a:pPr>
            <a:endParaRPr lang="en-US" altLang="en-US" sz="3600" b="1">
              <a:solidFill>
                <a:schemeClr val="tx1"/>
              </a:solidFill>
              <a:latin typeface="Calisto MT" panose="02040603050505030304" pitchFamily="18" charset="0"/>
              <a:ea typeface="ヒラギノ角ゴ Pro W3"/>
              <a:cs typeface="ヒラギノ角ゴ Pro W3"/>
            </a:endParaRPr>
          </a:p>
          <a:p>
            <a:pPr>
              <a:spcBef>
                <a:spcPct val="0"/>
              </a:spcBef>
              <a:buFontTx/>
              <a:buNone/>
            </a:pPr>
            <a:endParaRPr lang="en-US" altLang="en-US" sz="2400">
              <a:solidFill>
                <a:schemeClr val="tx1"/>
              </a:solidFill>
              <a:latin typeface="Calisto MT" panose="02040603050505030304" pitchFamily="18" charset="0"/>
              <a:ea typeface="ヒラギノ角ゴ Pro W3"/>
              <a:cs typeface="ヒラギノ角ゴ Pro W3"/>
            </a:endParaRPr>
          </a:p>
        </p:txBody>
      </p:sp>
      <p:sp>
        <p:nvSpPr>
          <p:cNvPr id="8197" name="Rectangle 5">
            <a:extLst>
              <a:ext uri="{FF2B5EF4-FFF2-40B4-BE49-F238E27FC236}">
                <a16:creationId xmlns:a16="http://schemas.microsoft.com/office/drawing/2014/main" id="{0D318E26-0A3B-4A67-A453-3CE0BCB04FD5}"/>
              </a:ext>
            </a:extLst>
          </p:cNvPr>
          <p:cNvSpPr>
            <a:spLocks noGrp="1" noChangeArrowheads="1"/>
          </p:cNvSpPr>
          <p:nvPr>
            <p:ph type="title"/>
          </p:nvPr>
        </p:nvSpPr>
        <p:spPr>
          <a:xfrm>
            <a:off x="609600" y="304800"/>
            <a:ext cx="7772400" cy="1143000"/>
          </a:xfrm>
        </p:spPr>
        <p:txBody>
          <a:bodyPr>
            <a:normAutofit fontScale="90000"/>
          </a:bodyPr>
          <a:lstStyle/>
          <a:p>
            <a:pPr eaLnBrk="1" hangingPunct="1">
              <a:defRPr/>
            </a:pPr>
            <a:r>
              <a:rPr lang="en-US" altLang="en-US" sz="4800" b="1" dirty="0">
                <a:latin typeface="Arial" charset="0"/>
              </a:rPr>
              <a:t>Indicators of Effective </a:t>
            </a:r>
            <a:br>
              <a:rPr lang="en-US" altLang="en-US" sz="4800" b="1" dirty="0">
                <a:latin typeface="Arial" charset="0"/>
              </a:rPr>
            </a:br>
            <a:r>
              <a:rPr lang="en-US" altLang="en-US" sz="4800" b="1" dirty="0">
                <a:latin typeface="Arial" charset="0"/>
              </a:rPr>
              <a:t>Water Cycle</a:t>
            </a:r>
            <a:endParaRPr lang="en-US" altLang="en-US" sz="3600" b="1" u="sng" dirty="0">
              <a:latin typeface="Calisto MT" charset="0"/>
            </a:endParaRPr>
          </a:p>
        </p:txBody>
      </p:sp>
      <p:sp>
        <p:nvSpPr>
          <p:cNvPr id="29701" name="Rectangle 6">
            <a:extLst>
              <a:ext uri="{FF2B5EF4-FFF2-40B4-BE49-F238E27FC236}">
                <a16:creationId xmlns:a16="http://schemas.microsoft.com/office/drawing/2014/main" id="{E65515A0-060B-4DC6-A61F-74037D67709F}"/>
              </a:ext>
            </a:extLst>
          </p:cNvPr>
          <p:cNvSpPr>
            <a:spLocks noGrp="1" noChangeArrowheads="1"/>
          </p:cNvSpPr>
          <p:nvPr>
            <p:ph type="body" idx="1"/>
          </p:nvPr>
        </p:nvSpPr>
        <p:spPr bwMode="auto">
          <a:xfrm>
            <a:off x="609600" y="1905000"/>
            <a:ext cx="7772400" cy="4495800"/>
          </a:xfrm>
        </p:spPr>
        <p:txBody>
          <a:bodyPr wrap="square" numCol="1" anchor="t" anchorCtr="0" compatLnSpc="1">
            <a:prstTxWarp prst="textNoShape">
              <a:avLst/>
            </a:prstTxWarp>
          </a:bodyPr>
          <a:lstStyle/>
          <a:p>
            <a:pPr>
              <a:lnSpc>
                <a:spcPct val="90000"/>
              </a:lnSpc>
              <a:spcBef>
                <a:spcPct val="0"/>
              </a:spcBef>
            </a:pPr>
            <a:r>
              <a:rPr lang="en-US" altLang="en-US" sz="3600" dirty="0">
                <a:effectLst/>
                <a:latin typeface="Arial" panose="020B0604020202020204" pitchFamily="34" charset="0"/>
              </a:rPr>
              <a:t>Covered soil surface</a:t>
            </a:r>
          </a:p>
          <a:p>
            <a:pPr>
              <a:lnSpc>
                <a:spcPct val="90000"/>
              </a:lnSpc>
              <a:spcBef>
                <a:spcPct val="0"/>
              </a:spcBef>
            </a:pPr>
            <a:r>
              <a:rPr lang="en-US" altLang="en-US" sz="3600" dirty="0">
                <a:effectLst/>
                <a:latin typeface="Arial" panose="020B0604020202020204" pitchFamily="34" charset="0"/>
              </a:rPr>
              <a:t>Pores in the soil can be seen</a:t>
            </a:r>
          </a:p>
          <a:p>
            <a:pPr>
              <a:lnSpc>
                <a:spcPct val="90000"/>
              </a:lnSpc>
              <a:spcBef>
                <a:spcPct val="0"/>
              </a:spcBef>
            </a:pPr>
            <a:r>
              <a:rPr lang="en-US" altLang="en-US" sz="3600" dirty="0">
                <a:effectLst/>
                <a:latin typeface="Arial" panose="020B0604020202020204" pitchFamily="34" charset="0"/>
              </a:rPr>
              <a:t>Cottage cheese like appearance</a:t>
            </a:r>
          </a:p>
          <a:p>
            <a:pPr>
              <a:lnSpc>
                <a:spcPct val="90000"/>
              </a:lnSpc>
              <a:spcBef>
                <a:spcPct val="0"/>
              </a:spcBef>
            </a:pPr>
            <a:r>
              <a:rPr lang="en-US" altLang="en-US" sz="3600" dirty="0">
                <a:effectLst/>
                <a:latin typeface="Arial" panose="020B0604020202020204" pitchFamily="34" charset="0"/>
              </a:rPr>
              <a:t>Stable soil temps</a:t>
            </a:r>
          </a:p>
          <a:p>
            <a:pPr>
              <a:lnSpc>
                <a:spcPct val="90000"/>
              </a:lnSpc>
              <a:spcBef>
                <a:spcPct val="0"/>
              </a:spcBef>
            </a:pPr>
            <a:r>
              <a:rPr lang="en-US" altLang="en-US" sz="3600" dirty="0">
                <a:effectLst/>
                <a:latin typeface="Arial" panose="020B0604020202020204" pitchFamily="34" charset="0"/>
              </a:rPr>
              <a:t>High infiltration rates</a:t>
            </a:r>
          </a:p>
          <a:p>
            <a:pPr>
              <a:lnSpc>
                <a:spcPct val="90000"/>
              </a:lnSpc>
              <a:spcBef>
                <a:spcPct val="0"/>
              </a:spcBef>
            </a:pPr>
            <a:r>
              <a:rPr lang="en-US" altLang="en-US" sz="3600" dirty="0">
                <a:effectLst/>
                <a:latin typeface="Arial" panose="020B0604020202020204" pitchFamily="34" charset="0"/>
              </a:rPr>
              <a:t>High organic matter (darker color)</a:t>
            </a:r>
          </a:p>
          <a:p>
            <a:pPr>
              <a:lnSpc>
                <a:spcPct val="90000"/>
              </a:lnSpc>
              <a:spcBef>
                <a:spcPct val="0"/>
              </a:spcBef>
            </a:pPr>
            <a:r>
              <a:rPr lang="en-US" altLang="en-US" sz="3600" dirty="0">
                <a:effectLst/>
                <a:latin typeface="Arial" panose="020B0604020202020204" pitchFamily="34" charset="0"/>
              </a:rPr>
              <a:t>Deep and straight plant roots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719B-8BC3-4E74-894F-576526D301E6}"/>
              </a:ext>
            </a:extLst>
          </p:cNvPr>
          <p:cNvSpPr>
            <a:spLocks noGrp="1"/>
          </p:cNvSpPr>
          <p:nvPr>
            <p:ph type="title"/>
          </p:nvPr>
        </p:nvSpPr>
        <p:spPr/>
        <p:txBody>
          <a:bodyPr>
            <a:normAutofit fontScale="90000"/>
          </a:bodyPr>
          <a:lstStyle/>
          <a:p>
            <a:pPr>
              <a:defRPr/>
            </a:pPr>
            <a:r>
              <a:rPr lang="en-US" sz="4400" b="1" dirty="0">
                <a:latin typeface="Arial" panose="020B0604020202020204" pitchFamily="34" charset="0"/>
                <a:cs typeface="Arial" panose="020B0604020202020204" pitchFamily="34" charset="0"/>
              </a:rPr>
              <a:t>Indicators of Poor Water Cycle</a:t>
            </a:r>
          </a:p>
        </p:txBody>
      </p:sp>
      <p:sp>
        <p:nvSpPr>
          <p:cNvPr id="3" name="Content Placeholder 2">
            <a:extLst>
              <a:ext uri="{FF2B5EF4-FFF2-40B4-BE49-F238E27FC236}">
                <a16:creationId xmlns:a16="http://schemas.microsoft.com/office/drawing/2014/main" id="{F7C577FA-03A2-4F70-8DF4-CD9682C09AA5}"/>
              </a:ext>
            </a:extLst>
          </p:cNvPr>
          <p:cNvSpPr>
            <a:spLocks noGrp="1"/>
          </p:cNvSpPr>
          <p:nvPr>
            <p:ph idx="1"/>
          </p:nvPr>
        </p:nvSpPr>
        <p:spPr>
          <a:xfrm>
            <a:off x="457200" y="1219200"/>
            <a:ext cx="8229600" cy="5181600"/>
          </a:xfrm>
        </p:spPr>
        <p:txBody>
          <a:bodyPr>
            <a:normAutofit fontScale="92500"/>
          </a:bodyPr>
          <a:lstStyle/>
          <a:p>
            <a:pPr>
              <a:defRPr/>
            </a:pPr>
            <a:r>
              <a:rPr lang="en-US" sz="4000" dirty="0"/>
              <a:t>Bare soil</a:t>
            </a:r>
          </a:p>
          <a:p>
            <a:pPr>
              <a:defRPr/>
            </a:pPr>
            <a:r>
              <a:rPr lang="en-US" sz="4000" dirty="0"/>
              <a:t>Erosion</a:t>
            </a:r>
          </a:p>
          <a:p>
            <a:pPr>
              <a:defRPr/>
            </a:pPr>
            <a:r>
              <a:rPr lang="en-US" sz="4000" dirty="0"/>
              <a:t>Compaction/ponding water</a:t>
            </a:r>
          </a:p>
          <a:p>
            <a:pPr>
              <a:defRPr/>
            </a:pPr>
            <a:r>
              <a:rPr lang="en-US" sz="4000" dirty="0"/>
              <a:t>Droughty soils</a:t>
            </a:r>
          </a:p>
          <a:p>
            <a:pPr>
              <a:defRPr/>
            </a:pPr>
            <a:r>
              <a:rPr lang="en-US" sz="4000" dirty="0"/>
              <a:t>Low organic matter</a:t>
            </a:r>
          </a:p>
          <a:p>
            <a:pPr>
              <a:defRPr/>
            </a:pPr>
            <a:r>
              <a:rPr lang="en-US" sz="4000" dirty="0"/>
              <a:t>Dying plants in times of low rainfall</a:t>
            </a:r>
          </a:p>
          <a:p>
            <a:pPr>
              <a:defRPr/>
            </a:pPr>
            <a:r>
              <a:rPr lang="en-US" sz="4000" dirty="0"/>
              <a:t>High soil temps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1|2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2917</Words>
  <Application>Microsoft Office PowerPoint</Application>
  <PresentationFormat>On-screen Show (4:3)</PresentationFormat>
  <Paragraphs>265</Paragraphs>
  <Slides>52</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75 Helvetica Bold</vt:lpstr>
      <vt:lpstr>Arial</vt:lpstr>
      <vt:lpstr>Arial Narrow</vt:lpstr>
      <vt:lpstr>Calibri</vt:lpstr>
      <vt:lpstr>Calisto MT</vt:lpstr>
      <vt:lpstr>Courier New</vt:lpstr>
      <vt:lpstr>Monotype Sorts</vt:lpstr>
      <vt:lpstr>Times New Roman</vt:lpstr>
      <vt:lpstr>Wingdings</vt:lpstr>
      <vt:lpstr>Office Theme</vt:lpstr>
      <vt:lpstr>Reading the Land Using the Four Ecosystem Processes</vt:lpstr>
      <vt:lpstr>PowerPoint Presentation</vt:lpstr>
      <vt:lpstr>Holistic Management Practices</vt:lpstr>
      <vt:lpstr>What is Farming All About?</vt:lpstr>
      <vt:lpstr>Four Ecosystem Processes</vt:lpstr>
      <vt:lpstr>PowerPoint Presentation</vt:lpstr>
      <vt:lpstr>Key to Holding Water IN not ON (and Nutrients/Soil)</vt:lpstr>
      <vt:lpstr>Indicators of Effective  Water Cycle</vt:lpstr>
      <vt:lpstr>Indicators of Poor Water Cycle</vt:lpstr>
      <vt:lpstr>PowerPoint Presentation</vt:lpstr>
      <vt:lpstr>PowerPoint Presentation</vt:lpstr>
      <vt:lpstr>Mineral Cycle</vt:lpstr>
      <vt:lpstr>Indicators of Effective  Mineral Cycle</vt:lpstr>
      <vt:lpstr>PowerPoint Presentation</vt:lpstr>
      <vt:lpstr>Indicators of an Ineffective  Mineral Cycle</vt:lpstr>
      <vt:lpstr>PowerPoint Presentation</vt:lpstr>
      <vt:lpstr>Indicators of Effective  Community Dynamics</vt:lpstr>
      <vt:lpstr>Indicators of Poor  Community Dynamics</vt:lpstr>
      <vt:lpstr>PowerPoint Presentation</vt:lpstr>
      <vt:lpstr>Diversity also includes animals!</vt:lpstr>
      <vt:lpstr>Biodiversity in Plants</vt:lpstr>
      <vt:lpstr>Services Provided by Soil Biological Communities</vt:lpstr>
      <vt:lpstr>Energy Flow</vt:lpstr>
      <vt:lpstr>Indicators of Effective Energy Flow</vt:lpstr>
      <vt:lpstr>Indicators of Ineffective  Energy Flow</vt:lpstr>
      <vt:lpstr>Improve Energy Flow and Soil Carbon Over a Longer Period</vt:lpstr>
      <vt:lpstr>PowerPoint Presentation</vt:lpstr>
      <vt:lpstr>Importance of Soil Cover: Bare soil is public enemy number 1!</vt:lpstr>
      <vt:lpstr>Growth and Soil Temperature</vt:lpstr>
      <vt:lpstr>Temperature Effect on Soil Biological Communities</vt:lpstr>
      <vt:lpstr>Effects of Cover on Soil Temperature  At 1” depth – same day Chatham, NY Farm 45 degree difference</vt:lpstr>
      <vt:lpstr>So what do we do with this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Winter Annual Cover Crop</vt:lpstr>
      <vt:lpstr>PowerPoint Presentation</vt:lpstr>
      <vt:lpstr>PowerPoint Presentation</vt:lpstr>
      <vt:lpstr>PowerPoint Presentation</vt:lpstr>
      <vt:lpstr>PowerPoint Presentation</vt:lpstr>
      <vt:lpstr>PowerPoint Presentation</vt:lpstr>
      <vt:lpstr>Thank you for what you do!</vt:lpstr>
      <vt:lpstr>Questions?</vt:lpstr>
    </vt:vector>
  </TitlesOfParts>
  <Company>Holistic Management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 Sterns</dc:creator>
  <cp:lastModifiedBy>Elizabeth Marks</cp:lastModifiedBy>
  <cp:revision>51</cp:revision>
  <dcterms:created xsi:type="dcterms:W3CDTF">2020-04-24T20:50:01Z</dcterms:created>
  <dcterms:modified xsi:type="dcterms:W3CDTF">2020-08-03T16:54:33Z</dcterms:modified>
</cp:coreProperties>
</file>