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9" r:id="rId2"/>
    <p:sldId id="260" r:id="rId3"/>
    <p:sldId id="262" r:id="rId4"/>
    <p:sldId id="263" r:id="rId5"/>
    <p:sldId id="264" r:id="rId6"/>
    <p:sldId id="257" r:id="rId7"/>
    <p:sldId id="261" r:id="rId8"/>
    <p:sldId id="265" r:id="rId9"/>
    <p:sldId id="266" r:id="rId10"/>
    <p:sldId id="256" r:id="rId11"/>
    <p:sldId id="282" r:id="rId12"/>
    <p:sldId id="258" r:id="rId13"/>
    <p:sldId id="267" r:id="rId14"/>
    <p:sldId id="276" r:id="rId15"/>
    <p:sldId id="268" r:id="rId16"/>
    <p:sldId id="269" r:id="rId17"/>
    <p:sldId id="271" r:id="rId18"/>
    <p:sldId id="274" r:id="rId19"/>
    <p:sldId id="275" r:id="rId20"/>
    <p:sldId id="273" r:id="rId21"/>
    <p:sldId id="277" r:id="rId22"/>
    <p:sldId id="279" r:id="rId23"/>
    <p:sldId id="278" r:id="rId24"/>
    <p:sldId id="280" r:id="rId25"/>
    <p:sldId id="281" r:id="rId26"/>
    <p:sldId id="283" r:id="rId27"/>
    <p:sldId id="284" r:id="rId28"/>
    <p:sldId id="285" r:id="rId29"/>
    <p:sldId id="28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B00"/>
    <a:srgbClr val="9FBF1F"/>
    <a:srgbClr val="AC4A28"/>
    <a:srgbClr val="C2522C"/>
    <a:srgbClr val="75BAEC"/>
    <a:srgbClr val="657916"/>
    <a:srgbClr val="5D2A18"/>
    <a:srgbClr val="3B5971"/>
    <a:srgbClr val="CAA810"/>
    <a:srgbClr val="FFD8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0"/>
  </p:normalViewPr>
  <p:slideViewPr>
    <p:cSldViewPr snapToGrid="0" snapToObjects="1">
      <p:cViewPr varScale="1">
        <p:scale>
          <a:sx n="103" d="100"/>
          <a:sy n="103" d="100"/>
        </p:scale>
        <p:origin x="18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graphs%20for%20local%20fiber%20presentat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graphs%20for%20local%20fiber%20present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graphs%20for%20local%20fiber%20presentat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graphs%20for%20local%20fiber%20presentati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2019%20Alpaca%20Products%20Reports%20Graph.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2019%20Alpaca%20Products%20Reports%20Graph.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lynnedens1:Library:Mobile%20Documents:com~apple~CloudDocs:Documents:Alpacas:graphs%20for%20local%20fiber%20pres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Destinations for U.S.</a:t>
            </a:r>
            <a:r>
              <a:rPr lang="en-US" baseline="0"/>
              <a:t> Raw Wool in 2017</a:t>
            </a:r>
          </a:p>
        </c:rich>
      </c:tx>
      <c:overlay val="0"/>
    </c:title>
    <c:autoTitleDeleted val="0"/>
    <c:plotArea>
      <c:layout/>
      <c:pieChart>
        <c:varyColors val="1"/>
        <c:ser>
          <c:idx val="0"/>
          <c:order val="0"/>
          <c:dPt>
            <c:idx val="0"/>
            <c:bubble3D val="0"/>
            <c:spPr>
              <a:solidFill>
                <a:srgbClr val="F4EEDF"/>
              </a:solidFill>
            </c:spPr>
            <c:extLst>
              <c:ext xmlns:c16="http://schemas.microsoft.com/office/drawing/2014/chart" uri="{C3380CC4-5D6E-409C-BE32-E72D297353CC}">
                <c16:uniqueId val="{00000001-116E-5E46-AB96-C22451602D8D}"/>
              </c:ext>
            </c:extLst>
          </c:dPt>
          <c:dPt>
            <c:idx val="1"/>
            <c:bubble3D val="0"/>
            <c:spPr>
              <a:solidFill>
                <a:srgbClr val="3B5971"/>
              </a:solidFill>
            </c:spPr>
            <c:extLst>
              <c:ext xmlns:c16="http://schemas.microsoft.com/office/drawing/2014/chart" uri="{C3380CC4-5D6E-409C-BE32-E72D297353CC}">
                <c16:uniqueId val="{00000003-116E-5E46-AB96-C22451602D8D}"/>
              </c:ext>
            </c:extLst>
          </c:dPt>
          <c:dPt>
            <c:idx val="2"/>
            <c:bubble3D val="0"/>
            <c:spPr>
              <a:solidFill>
                <a:srgbClr val="9FBF1F"/>
              </a:solidFill>
            </c:spPr>
            <c:extLst>
              <c:ext xmlns:c16="http://schemas.microsoft.com/office/drawing/2014/chart" uri="{C3380CC4-5D6E-409C-BE32-E72D297353CC}">
                <c16:uniqueId val="{00000005-116E-5E46-AB96-C22451602D8D}"/>
              </c:ext>
            </c:extLst>
          </c:dPt>
          <c:dPt>
            <c:idx val="3"/>
            <c:bubble3D val="0"/>
            <c:spPr>
              <a:solidFill>
                <a:srgbClr val="5D2A18"/>
              </a:solidFill>
            </c:spPr>
            <c:extLst>
              <c:ext xmlns:c16="http://schemas.microsoft.com/office/drawing/2014/chart" uri="{C3380CC4-5D6E-409C-BE32-E72D297353CC}">
                <c16:uniqueId val="{00000007-116E-5E46-AB96-C22451602D8D}"/>
              </c:ext>
            </c:extLst>
          </c:dPt>
          <c:dPt>
            <c:idx val="4"/>
            <c:bubble3D val="0"/>
            <c:spPr>
              <a:solidFill>
                <a:srgbClr val="68A4CF"/>
              </a:solidFill>
            </c:spPr>
            <c:extLst>
              <c:ext xmlns:c16="http://schemas.microsoft.com/office/drawing/2014/chart" uri="{C3380CC4-5D6E-409C-BE32-E72D297353CC}">
                <c16:uniqueId val="{00000009-116E-5E46-AB96-C22451602D8D}"/>
              </c:ext>
            </c:extLst>
          </c:dPt>
          <c:dPt>
            <c:idx val="5"/>
            <c:bubble3D val="0"/>
            <c:spPr>
              <a:solidFill>
                <a:srgbClr val="657916"/>
              </a:solidFill>
            </c:spPr>
            <c:extLst>
              <c:ext xmlns:c16="http://schemas.microsoft.com/office/drawing/2014/chart" uri="{C3380CC4-5D6E-409C-BE32-E72D297353CC}">
                <c16:uniqueId val="{0000000B-116E-5E46-AB96-C22451602D8D}"/>
              </c:ext>
            </c:extLst>
          </c:dPt>
          <c:dPt>
            <c:idx val="6"/>
            <c:bubble3D val="0"/>
            <c:spPr>
              <a:solidFill>
                <a:srgbClr val="DAB20D"/>
              </a:solidFill>
            </c:spPr>
            <c:extLst>
              <c:ext xmlns:c16="http://schemas.microsoft.com/office/drawing/2014/chart" uri="{C3380CC4-5D6E-409C-BE32-E72D297353CC}">
                <c16:uniqueId val="{0000000D-116E-5E46-AB96-C22451602D8D}"/>
              </c:ext>
            </c:extLst>
          </c:dPt>
          <c:dLbls>
            <c:spPr>
              <a:noFill/>
              <a:ln>
                <a:noFill/>
              </a:ln>
              <a:effectLst/>
            </c:spPr>
            <c:txPr>
              <a:bodyPr/>
              <a:lstStyle/>
              <a:p>
                <a:pPr>
                  <a:defRPr sz="1200" b="1"/>
                </a:pPr>
                <a:endParaRPr lang="en-US"/>
              </a:p>
            </c:txPr>
            <c:dLblPos val="bestFit"/>
            <c:showLegendKey val="0"/>
            <c:showVal val="0"/>
            <c:showCatName val="1"/>
            <c:showSerName val="0"/>
            <c:showPercent val="0"/>
            <c:showBubbleSize val="0"/>
            <c:showLeaderLines val="1"/>
            <c:extLst>
              <c:ext xmlns:c15="http://schemas.microsoft.com/office/drawing/2012/chart" uri="{CE6537A1-D6FC-4f65-9D91-7224C49458BB}"/>
            </c:extLst>
          </c:dLbls>
          <c:cat>
            <c:strRef>
              <c:f>Sheet1!$A$62:$A$68</c:f>
              <c:strCache>
                <c:ptCount val="7"/>
                <c:pt idx="0">
                  <c:v>Domestic Mfg</c:v>
                </c:pt>
                <c:pt idx="1">
                  <c:v>China</c:v>
                </c:pt>
                <c:pt idx="2">
                  <c:v>India</c:v>
                </c:pt>
                <c:pt idx="3">
                  <c:v>Mexico</c:v>
                </c:pt>
                <c:pt idx="4">
                  <c:v>Bulgaria</c:v>
                </c:pt>
                <c:pt idx="5">
                  <c:v>Japan</c:v>
                </c:pt>
                <c:pt idx="6">
                  <c:v>All Other</c:v>
                </c:pt>
              </c:strCache>
            </c:strRef>
          </c:cat>
          <c:val>
            <c:numRef>
              <c:f>Sheet1!$B$62:$B$68</c:f>
              <c:numCache>
                <c:formatCode>0.0</c:formatCode>
                <c:ptCount val="7"/>
                <c:pt idx="0">
                  <c:v>10</c:v>
                </c:pt>
                <c:pt idx="1">
                  <c:v>7.5</c:v>
                </c:pt>
                <c:pt idx="2">
                  <c:v>1.4</c:v>
                </c:pt>
                <c:pt idx="3">
                  <c:v>0.63</c:v>
                </c:pt>
                <c:pt idx="4">
                  <c:v>0.47</c:v>
                </c:pt>
                <c:pt idx="5">
                  <c:v>0.12</c:v>
                </c:pt>
                <c:pt idx="6">
                  <c:v>4.3800000000000017</c:v>
                </c:pt>
              </c:numCache>
            </c:numRef>
          </c:val>
          <c:extLst>
            <c:ext xmlns:c16="http://schemas.microsoft.com/office/drawing/2014/chart" uri="{C3380CC4-5D6E-409C-BE32-E72D297353CC}">
              <c16:uniqueId val="{0000000E-116E-5E46-AB96-C22451602D8D}"/>
            </c:ext>
          </c:extLst>
        </c:ser>
        <c:dLbls>
          <c:dLblPos val="bestFit"/>
          <c:showLegendKey val="0"/>
          <c:showVal val="0"/>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ndard"/>
        <c:varyColors val="0"/>
        <c:dLbls>
          <c:showLegendKey val="0"/>
          <c:showVal val="0"/>
          <c:showCatName val="0"/>
          <c:showSerName val="0"/>
          <c:showPercent val="0"/>
          <c:showBubbleSize val="0"/>
        </c:dLbls>
        <c:axId val="-1977673400"/>
        <c:axId val="-1995348632"/>
      </c:areaChart>
      <c:catAx>
        <c:axId val="-1977673400"/>
        <c:scaling>
          <c:orientation val="minMax"/>
        </c:scaling>
        <c:delete val="1"/>
        <c:axPos val="b"/>
        <c:majorTickMark val="out"/>
        <c:minorTickMark val="none"/>
        <c:tickLblPos val="nextTo"/>
        <c:crossAx val="-1995348632"/>
        <c:crosses val="autoZero"/>
        <c:auto val="1"/>
        <c:lblAlgn val="ctr"/>
        <c:lblOffset val="100"/>
        <c:noMultiLvlLbl val="0"/>
      </c:catAx>
      <c:valAx>
        <c:axId val="-1995348632"/>
        <c:scaling>
          <c:orientation val="minMax"/>
        </c:scaling>
        <c:delete val="0"/>
        <c:axPos val="l"/>
        <c:majorGridlines/>
        <c:title>
          <c:tx>
            <c:rich>
              <a:bodyPr rot="0" vert="horz"/>
              <a:lstStyle/>
              <a:p>
                <a:pPr>
                  <a:defRPr/>
                </a:pPr>
                <a:r>
                  <a:rPr lang="en-US"/>
                  <a:t>US Mill</a:t>
                </a:r>
                <a:r>
                  <a:rPr lang="en-US" baseline="0"/>
                  <a:t> Wool Use as % of US Wool Production</a:t>
                </a:r>
                <a:endParaRPr lang="en-US"/>
              </a:p>
            </c:rich>
          </c:tx>
          <c:overlay val="0"/>
        </c:title>
        <c:numFmt formatCode="0%" sourceLinked="1"/>
        <c:majorTickMark val="out"/>
        <c:minorTickMark val="none"/>
        <c:tickLblPos val="nextTo"/>
        <c:crossAx val="-197767340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spPr>
            <a:ln>
              <a:solidFill>
                <a:srgbClr val="DAB20D"/>
              </a:solidFill>
            </a:ln>
          </c:spPr>
          <c:marker>
            <c:symbol val="none"/>
          </c:marker>
          <c:val>
            <c:numRef>
              <c:f>Sheet1!$N$7:$N$49</c:f>
              <c:numCache>
                <c:formatCode>#,##0___)</c:formatCode>
                <c:ptCount val="43"/>
                <c:pt idx="0">
                  <c:v>121.7</c:v>
                </c:pt>
                <c:pt idx="1">
                  <c:v>108</c:v>
                </c:pt>
                <c:pt idx="2">
                  <c:v>115.4</c:v>
                </c:pt>
                <c:pt idx="3">
                  <c:v>117</c:v>
                </c:pt>
                <c:pt idx="4">
                  <c:v>123.4</c:v>
                </c:pt>
                <c:pt idx="5">
                  <c:v>138.6</c:v>
                </c:pt>
                <c:pt idx="6">
                  <c:v>115.7</c:v>
                </c:pt>
                <c:pt idx="7">
                  <c:v>140.6</c:v>
                </c:pt>
                <c:pt idx="8">
                  <c:v>142.1</c:v>
                </c:pt>
                <c:pt idx="9">
                  <c:v>116.6</c:v>
                </c:pt>
                <c:pt idx="10">
                  <c:v>136.69999999999999</c:v>
                </c:pt>
                <c:pt idx="11">
                  <c:v>142.80000000000001</c:v>
                </c:pt>
                <c:pt idx="12">
                  <c:v>132.69999999999999</c:v>
                </c:pt>
                <c:pt idx="13">
                  <c:v>134.69999999999999</c:v>
                </c:pt>
                <c:pt idx="14">
                  <c:v>132.69999999999999</c:v>
                </c:pt>
                <c:pt idx="15">
                  <c:v>151.5</c:v>
                </c:pt>
                <c:pt idx="16">
                  <c:v>150.80000000000001</c:v>
                </c:pt>
                <c:pt idx="17">
                  <c:v>156.80000000000001</c:v>
                </c:pt>
                <c:pt idx="18">
                  <c:v>153.30000000000001</c:v>
                </c:pt>
                <c:pt idx="19">
                  <c:v>142</c:v>
                </c:pt>
                <c:pt idx="20">
                  <c:v>141.80000000000001</c:v>
                </c:pt>
                <c:pt idx="21">
                  <c:v>144</c:v>
                </c:pt>
                <c:pt idx="22">
                  <c:v>114.7</c:v>
                </c:pt>
                <c:pt idx="23">
                  <c:v>77.5</c:v>
                </c:pt>
                <c:pt idx="24">
                  <c:v>77.2</c:v>
                </c:pt>
                <c:pt idx="25">
                  <c:v>66.3</c:v>
                </c:pt>
                <c:pt idx="26">
                  <c:v>42.9</c:v>
                </c:pt>
                <c:pt idx="27">
                  <c:v>49.9</c:v>
                </c:pt>
                <c:pt idx="28">
                  <c:v>43</c:v>
                </c:pt>
                <c:pt idx="29">
                  <c:v>40</c:v>
                </c:pt>
                <c:pt idx="30">
                  <c:v>35</c:v>
                </c:pt>
                <c:pt idx="31">
                  <c:v>30</c:v>
                </c:pt>
                <c:pt idx="32">
                  <c:v>25</c:v>
                </c:pt>
                <c:pt idx="33">
                  <c:v>20</c:v>
                </c:pt>
                <c:pt idx="34">
                  <c:v>20</c:v>
                </c:pt>
                <c:pt idx="35">
                  <c:v>20</c:v>
                </c:pt>
                <c:pt idx="36">
                  <c:v>17.5</c:v>
                </c:pt>
                <c:pt idx="37">
                  <c:v>15</c:v>
                </c:pt>
                <c:pt idx="38">
                  <c:v>15</c:v>
                </c:pt>
                <c:pt idx="39">
                  <c:v>15</c:v>
                </c:pt>
                <c:pt idx="40">
                  <c:v>15</c:v>
                </c:pt>
                <c:pt idx="41">
                  <c:v>12.5</c:v>
                </c:pt>
                <c:pt idx="42">
                  <c:v>10</c:v>
                </c:pt>
              </c:numCache>
            </c:numRef>
          </c:val>
          <c:smooth val="0"/>
          <c:extLst>
            <c:ext xmlns:c16="http://schemas.microsoft.com/office/drawing/2014/chart" uri="{C3380CC4-5D6E-409C-BE32-E72D297353CC}">
              <c16:uniqueId val="{00000000-7621-4A41-B950-94BD861A5AA2}"/>
            </c:ext>
          </c:extLst>
        </c:ser>
        <c:dLbls>
          <c:showLegendKey val="0"/>
          <c:showVal val="0"/>
          <c:showCatName val="0"/>
          <c:showSerName val="0"/>
          <c:showPercent val="0"/>
          <c:showBubbleSize val="0"/>
        </c:dLbls>
        <c:smooth val="0"/>
        <c:axId val="1870491720"/>
        <c:axId val="-1977974680"/>
      </c:lineChart>
      <c:catAx>
        <c:axId val="1870491720"/>
        <c:scaling>
          <c:orientation val="minMax"/>
        </c:scaling>
        <c:delete val="1"/>
        <c:axPos val="b"/>
        <c:majorTickMark val="out"/>
        <c:minorTickMark val="none"/>
        <c:tickLblPos val="nextTo"/>
        <c:crossAx val="-1977974680"/>
        <c:crosses val="autoZero"/>
        <c:auto val="1"/>
        <c:lblAlgn val="ctr"/>
        <c:lblOffset val="100"/>
        <c:noMultiLvlLbl val="0"/>
      </c:catAx>
      <c:valAx>
        <c:axId val="-1977974680"/>
        <c:scaling>
          <c:orientation val="minMax"/>
        </c:scaling>
        <c:delete val="0"/>
        <c:axPos val="l"/>
        <c:majorGridlines/>
        <c:title>
          <c:tx>
            <c:rich>
              <a:bodyPr rot="0" vert="horz"/>
              <a:lstStyle/>
              <a:p>
                <a:pPr>
                  <a:defRPr/>
                </a:pPr>
                <a:r>
                  <a:rPr lang="en-US"/>
                  <a:t>US Mill Wool Use (milions of lbs)</a:t>
                </a:r>
              </a:p>
            </c:rich>
          </c:tx>
          <c:overlay val="0"/>
        </c:title>
        <c:numFmt formatCode="#,##0___)" sourceLinked="1"/>
        <c:majorTickMark val="out"/>
        <c:minorTickMark val="none"/>
        <c:tickLblPos val="nextTo"/>
        <c:crossAx val="187049172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spPr>
            <a:ln>
              <a:solidFill>
                <a:srgbClr val="657916"/>
              </a:solidFill>
            </a:ln>
          </c:spPr>
          <c:marker>
            <c:symbol val="none"/>
          </c:marker>
          <c:cat>
            <c:numRef>
              <c:f>'total wool'!$A$7:$A$49</c:f>
              <c:numCache>
                <c:formatCode>General</c:formatCode>
                <c:ptCount val="43"/>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numCache>
            </c:numRef>
          </c:cat>
          <c:val>
            <c:numRef>
              <c:f>'total wool'!$F$7:$F$49</c:f>
              <c:numCache>
                <c:formatCode>0.0___)</c:formatCode>
                <c:ptCount val="43"/>
                <c:pt idx="0">
                  <c:v>111.1</c:v>
                </c:pt>
                <c:pt idx="1">
                  <c:v>107.3</c:v>
                </c:pt>
                <c:pt idx="2">
                  <c:v>102.9</c:v>
                </c:pt>
                <c:pt idx="3">
                  <c:v>104.9</c:v>
                </c:pt>
                <c:pt idx="4">
                  <c:v>105.4</c:v>
                </c:pt>
                <c:pt idx="5">
                  <c:v>109.8</c:v>
                </c:pt>
                <c:pt idx="6">
                  <c:v>106.1</c:v>
                </c:pt>
                <c:pt idx="7">
                  <c:v>102.9</c:v>
                </c:pt>
                <c:pt idx="8">
                  <c:v>95.7</c:v>
                </c:pt>
                <c:pt idx="9">
                  <c:v>88.1</c:v>
                </c:pt>
                <c:pt idx="10">
                  <c:v>84.4</c:v>
                </c:pt>
                <c:pt idx="11">
                  <c:v>84.5</c:v>
                </c:pt>
                <c:pt idx="12">
                  <c:v>89.5</c:v>
                </c:pt>
                <c:pt idx="13">
                  <c:v>89.2</c:v>
                </c:pt>
                <c:pt idx="14">
                  <c:v>88</c:v>
                </c:pt>
                <c:pt idx="15">
                  <c:v>87.6</c:v>
                </c:pt>
                <c:pt idx="16">
                  <c:v>82.9</c:v>
                </c:pt>
                <c:pt idx="17">
                  <c:v>77.5</c:v>
                </c:pt>
                <c:pt idx="18">
                  <c:v>68.599999999999994</c:v>
                </c:pt>
                <c:pt idx="19">
                  <c:v>63.4</c:v>
                </c:pt>
                <c:pt idx="20">
                  <c:v>56.2</c:v>
                </c:pt>
                <c:pt idx="21">
                  <c:v>53.6</c:v>
                </c:pt>
                <c:pt idx="22">
                  <c:v>49.414999999999999</c:v>
                </c:pt>
                <c:pt idx="23">
                  <c:v>46.427999999999997</c:v>
                </c:pt>
                <c:pt idx="24">
                  <c:v>45.551000000000002</c:v>
                </c:pt>
                <c:pt idx="25">
                  <c:v>42.155999999999999</c:v>
                </c:pt>
                <c:pt idx="26">
                  <c:v>41.078000000000003</c:v>
                </c:pt>
                <c:pt idx="27">
                  <c:v>38.200000000000003</c:v>
                </c:pt>
                <c:pt idx="28">
                  <c:v>37.6</c:v>
                </c:pt>
                <c:pt idx="29">
                  <c:v>37.200000000000003</c:v>
                </c:pt>
                <c:pt idx="30">
                  <c:v>35.9</c:v>
                </c:pt>
                <c:pt idx="31">
                  <c:v>34.700000000000003</c:v>
                </c:pt>
                <c:pt idx="32">
                  <c:v>33</c:v>
                </c:pt>
                <c:pt idx="33">
                  <c:v>30.9</c:v>
                </c:pt>
                <c:pt idx="34">
                  <c:v>30.4</c:v>
                </c:pt>
                <c:pt idx="35">
                  <c:v>29.3</c:v>
                </c:pt>
                <c:pt idx="36">
                  <c:v>27.6</c:v>
                </c:pt>
                <c:pt idx="37">
                  <c:v>27</c:v>
                </c:pt>
                <c:pt idx="38">
                  <c:v>26.7</c:v>
                </c:pt>
                <c:pt idx="39">
                  <c:v>27.1</c:v>
                </c:pt>
                <c:pt idx="40">
                  <c:v>26.1</c:v>
                </c:pt>
                <c:pt idx="41">
                  <c:v>24.7</c:v>
                </c:pt>
                <c:pt idx="42">
                  <c:v>24.5</c:v>
                </c:pt>
              </c:numCache>
            </c:numRef>
          </c:val>
          <c:smooth val="0"/>
          <c:extLst>
            <c:ext xmlns:c16="http://schemas.microsoft.com/office/drawing/2014/chart" uri="{C3380CC4-5D6E-409C-BE32-E72D297353CC}">
              <c16:uniqueId val="{00000000-BCC8-F34F-8215-294A8E4411AB}"/>
            </c:ext>
          </c:extLst>
        </c:ser>
        <c:dLbls>
          <c:showLegendKey val="0"/>
          <c:showVal val="0"/>
          <c:showCatName val="0"/>
          <c:showSerName val="0"/>
          <c:showPercent val="0"/>
          <c:showBubbleSize val="0"/>
        </c:dLbls>
        <c:smooth val="0"/>
        <c:axId val="1872455400"/>
        <c:axId val="1867591896"/>
      </c:lineChart>
      <c:catAx>
        <c:axId val="1872455400"/>
        <c:scaling>
          <c:orientation val="minMax"/>
        </c:scaling>
        <c:delete val="0"/>
        <c:axPos val="b"/>
        <c:numFmt formatCode="General" sourceLinked="1"/>
        <c:majorTickMark val="out"/>
        <c:minorTickMark val="none"/>
        <c:tickLblPos val="nextTo"/>
        <c:crossAx val="1867591896"/>
        <c:crosses val="autoZero"/>
        <c:auto val="1"/>
        <c:lblAlgn val="ctr"/>
        <c:lblOffset val="100"/>
        <c:tickLblSkip val="6"/>
        <c:noMultiLvlLbl val="0"/>
      </c:catAx>
      <c:valAx>
        <c:axId val="1867591896"/>
        <c:scaling>
          <c:orientation val="minMax"/>
        </c:scaling>
        <c:delete val="0"/>
        <c:axPos val="l"/>
        <c:majorGridlines/>
        <c:title>
          <c:tx>
            <c:rich>
              <a:bodyPr rot="0" vert="horz"/>
              <a:lstStyle/>
              <a:p>
                <a:pPr>
                  <a:defRPr/>
                </a:pPr>
                <a:r>
                  <a:rPr lang="en-US"/>
                  <a:t>US</a:t>
                </a:r>
                <a:r>
                  <a:rPr lang="en-US" baseline="0"/>
                  <a:t> Wool Production (millions of lbs)</a:t>
                </a:r>
              </a:p>
            </c:rich>
          </c:tx>
          <c:overlay val="0"/>
        </c:title>
        <c:numFmt formatCode="0.0___)" sourceLinked="1"/>
        <c:majorTickMark val="out"/>
        <c:minorTickMark val="none"/>
        <c:tickLblPos val="nextTo"/>
        <c:crossAx val="1872455400"/>
        <c:crosses val="autoZero"/>
        <c:crossBetween val="between"/>
        <c:majorUnit val="10"/>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ndard"/>
        <c:varyColors val="0"/>
        <c:ser>
          <c:idx val="0"/>
          <c:order val="0"/>
          <c:spPr>
            <a:solidFill>
              <a:srgbClr val="3B5971"/>
            </a:solidFill>
          </c:spPr>
          <c:val>
            <c:numRef>
              <c:f>'total wool'!$R$7:$R$49</c:f>
              <c:numCache>
                <c:formatCode>0%</c:formatCode>
                <c:ptCount val="43"/>
                <c:pt idx="0">
                  <c:v>1.095409540954096</c:v>
                </c:pt>
                <c:pt idx="1">
                  <c:v>1.006523765144455</c:v>
                </c:pt>
                <c:pt idx="2">
                  <c:v>1.12147716229349</c:v>
                </c:pt>
                <c:pt idx="3">
                  <c:v>1.1153479504289801</c:v>
                </c:pt>
                <c:pt idx="4">
                  <c:v>1.1707779886148011</c:v>
                </c:pt>
                <c:pt idx="5">
                  <c:v>1.262295081967213</c:v>
                </c:pt>
                <c:pt idx="6">
                  <c:v>1.09048067860509</c:v>
                </c:pt>
                <c:pt idx="7">
                  <c:v>1.366375121477162</c:v>
                </c:pt>
                <c:pt idx="8">
                  <c:v>1.4848484848484851</c:v>
                </c:pt>
                <c:pt idx="9">
                  <c:v>1.3234960272417711</c:v>
                </c:pt>
                <c:pt idx="10">
                  <c:v>1.619668246445497</c:v>
                </c:pt>
                <c:pt idx="11">
                  <c:v>1.6899408284023669</c:v>
                </c:pt>
                <c:pt idx="12">
                  <c:v>1.48268156424581</c:v>
                </c:pt>
                <c:pt idx="13">
                  <c:v>1.510089686098655</c:v>
                </c:pt>
                <c:pt idx="14">
                  <c:v>1.5079545454545451</c:v>
                </c:pt>
                <c:pt idx="15">
                  <c:v>1.7294520547945209</c:v>
                </c:pt>
                <c:pt idx="16">
                  <c:v>1.8190591073582629</c:v>
                </c:pt>
                <c:pt idx="17">
                  <c:v>2.0232258064516131</c:v>
                </c:pt>
                <c:pt idx="18">
                  <c:v>2.2346938775510208</c:v>
                </c:pt>
                <c:pt idx="19">
                  <c:v>2.2397476340694</c:v>
                </c:pt>
                <c:pt idx="20">
                  <c:v>2.5231316725978639</c:v>
                </c:pt>
                <c:pt idx="21">
                  <c:v>2.6865671641791038</c:v>
                </c:pt>
                <c:pt idx="22">
                  <c:v>2.321157543256096</c:v>
                </c:pt>
                <c:pt idx="23">
                  <c:v>1.6692513138623251</c:v>
                </c:pt>
                <c:pt idx="24">
                  <c:v>1.694803626704134</c:v>
                </c:pt>
                <c:pt idx="25">
                  <c:v>1.572729860518076</c:v>
                </c:pt>
                <c:pt idx="26">
                  <c:v>1.0443546423876531</c:v>
                </c:pt>
                <c:pt idx="27">
                  <c:v>1.30628272251309</c:v>
                </c:pt>
                <c:pt idx="28">
                  <c:v>1.1436170212765959</c:v>
                </c:pt>
                <c:pt idx="29">
                  <c:v>1.075268817204301</c:v>
                </c:pt>
                <c:pt idx="30">
                  <c:v>0.97493036211699202</c:v>
                </c:pt>
                <c:pt idx="31">
                  <c:v>0.86455331412103698</c:v>
                </c:pt>
                <c:pt idx="32">
                  <c:v>0.75757575757575701</c:v>
                </c:pt>
                <c:pt idx="33">
                  <c:v>0.64724919093851097</c:v>
                </c:pt>
                <c:pt idx="34">
                  <c:v>0.65789473684210498</c:v>
                </c:pt>
                <c:pt idx="35">
                  <c:v>0.68259385665529004</c:v>
                </c:pt>
                <c:pt idx="36">
                  <c:v>0.63405797101449302</c:v>
                </c:pt>
                <c:pt idx="37">
                  <c:v>0.55555555555555602</c:v>
                </c:pt>
                <c:pt idx="38">
                  <c:v>0.56179775280898903</c:v>
                </c:pt>
                <c:pt idx="39">
                  <c:v>0.55350553505535005</c:v>
                </c:pt>
                <c:pt idx="40">
                  <c:v>0.57471264367816099</c:v>
                </c:pt>
                <c:pt idx="41">
                  <c:v>0.50607287449392702</c:v>
                </c:pt>
                <c:pt idx="42">
                  <c:v>0.40816326530612201</c:v>
                </c:pt>
              </c:numCache>
            </c:numRef>
          </c:val>
          <c:extLst>
            <c:ext xmlns:c16="http://schemas.microsoft.com/office/drawing/2014/chart" uri="{C3380CC4-5D6E-409C-BE32-E72D297353CC}">
              <c16:uniqueId val="{00000000-4648-8D45-83A4-B9F0B8049D14}"/>
            </c:ext>
          </c:extLst>
        </c:ser>
        <c:dLbls>
          <c:showLegendKey val="0"/>
          <c:showVal val="0"/>
          <c:showCatName val="0"/>
          <c:showSerName val="0"/>
          <c:showPercent val="0"/>
          <c:showBubbleSize val="0"/>
        </c:dLbls>
        <c:axId val="1871850424"/>
        <c:axId val="1868344408"/>
      </c:areaChart>
      <c:catAx>
        <c:axId val="1871850424"/>
        <c:scaling>
          <c:orientation val="minMax"/>
        </c:scaling>
        <c:delete val="1"/>
        <c:axPos val="b"/>
        <c:majorTickMark val="out"/>
        <c:minorTickMark val="none"/>
        <c:tickLblPos val="nextTo"/>
        <c:crossAx val="1868344408"/>
        <c:crosses val="autoZero"/>
        <c:auto val="1"/>
        <c:lblAlgn val="ctr"/>
        <c:lblOffset val="100"/>
        <c:noMultiLvlLbl val="0"/>
      </c:catAx>
      <c:valAx>
        <c:axId val="1868344408"/>
        <c:scaling>
          <c:orientation val="minMax"/>
        </c:scaling>
        <c:delete val="0"/>
        <c:axPos val="l"/>
        <c:majorGridlines/>
        <c:title>
          <c:tx>
            <c:rich>
              <a:bodyPr rot="0" vert="horz"/>
              <a:lstStyle/>
              <a:p>
                <a:pPr>
                  <a:defRPr/>
                </a:pPr>
                <a:r>
                  <a:rPr lang="en-US"/>
                  <a:t>US Mill</a:t>
                </a:r>
                <a:r>
                  <a:rPr lang="en-US" baseline="0"/>
                  <a:t> Wool Use as % of US Wool Production</a:t>
                </a:r>
                <a:endParaRPr lang="en-US"/>
              </a:p>
            </c:rich>
          </c:tx>
          <c:overlay val="0"/>
        </c:title>
        <c:numFmt formatCode="0%" sourceLinked="1"/>
        <c:majorTickMark val="out"/>
        <c:minorTickMark val="none"/>
        <c:tickLblPos val="nextTo"/>
        <c:crossAx val="1871850424"/>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rgbClr val="EBAE3F"/>
            </a:solidFill>
          </c:spPr>
          <c:dPt>
            <c:idx val="0"/>
            <c:bubble3D val="0"/>
            <c:spPr>
              <a:solidFill>
                <a:srgbClr val="5D2A18"/>
              </a:solidFill>
            </c:spPr>
            <c:extLst>
              <c:ext xmlns:c16="http://schemas.microsoft.com/office/drawing/2014/chart" uri="{C3380CC4-5D6E-409C-BE32-E72D297353CC}">
                <c16:uniqueId val="{00000001-6516-4442-84B8-5FF37D90CF98}"/>
              </c:ext>
            </c:extLst>
          </c:dPt>
          <c:dLbls>
            <c:spPr>
              <a:noFill/>
              <a:ln>
                <a:noFill/>
              </a:ln>
              <a:effectLst/>
            </c:spPr>
            <c:txPr>
              <a:bodyPr/>
              <a:lstStyle/>
              <a:p>
                <a:pPr>
                  <a:defRPr sz="1400" b="1"/>
                </a:pPr>
                <a:endParaRPr lang="en-US"/>
              </a:p>
            </c:txPr>
            <c:dLblPos val="outEnd"/>
            <c:showLegendKey val="0"/>
            <c:showVal val="0"/>
            <c:showCatName val="1"/>
            <c:showSerName val="0"/>
            <c:showPercent val="0"/>
            <c:showBubbleSize val="0"/>
            <c:showLeaderLines val="1"/>
            <c:extLst>
              <c:ext xmlns:c15="http://schemas.microsoft.com/office/drawing/2012/chart" uri="{CE6537A1-D6FC-4f65-9D91-7224C49458BB}"/>
            </c:extLst>
          </c:dLbls>
          <c:cat>
            <c:strRef>
              <c:f>'Mill Graphs'!$B$75:$B$76</c:f>
              <c:strCache>
                <c:ptCount val="2"/>
                <c:pt idx="0">
                  <c:v>Yes</c:v>
                </c:pt>
                <c:pt idx="1">
                  <c:v>No</c:v>
                </c:pt>
              </c:strCache>
            </c:strRef>
          </c:cat>
          <c:val>
            <c:numRef>
              <c:f>'Mill Graphs'!$C$75:$C$76</c:f>
              <c:numCache>
                <c:formatCode>0%</c:formatCode>
                <c:ptCount val="2"/>
                <c:pt idx="0">
                  <c:v>0.67</c:v>
                </c:pt>
                <c:pt idx="1">
                  <c:v>0.33</c:v>
                </c:pt>
              </c:numCache>
            </c:numRef>
          </c:val>
          <c:extLst>
            <c:ext xmlns:c16="http://schemas.microsoft.com/office/drawing/2014/chart" uri="{C3380CC4-5D6E-409C-BE32-E72D297353CC}">
              <c16:uniqueId val="{00000002-6516-4442-84B8-5FF37D90CF98}"/>
            </c:ext>
          </c:extLst>
        </c:ser>
        <c:dLbls>
          <c:dLblPos val="outEnd"/>
          <c:showLegendKey val="0"/>
          <c:showVal val="0"/>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rgbClr val="9FBF1F"/>
            </a:solidFill>
          </c:spPr>
          <c:dLbls>
            <c:dLbl>
              <c:idx val="0"/>
              <c:spPr/>
              <c:txPr>
                <a:bodyPr/>
                <a:lstStyle/>
                <a:p>
                  <a:pPr>
                    <a:defRPr sz="1200" b="1"/>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0-E8CA-0E4E-9428-8EF4D6CD616A}"/>
                </c:ext>
              </c:extLst>
            </c:dLbl>
            <c:spPr>
              <a:noFill/>
              <a:ln>
                <a:noFill/>
              </a:ln>
              <a:effectLst/>
            </c:spPr>
            <c:txPr>
              <a:bodyPr/>
              <a:lstStyle/>
              <a:p>
                <a:pPr>
                  <a:defRPr sz="1400"/>
                </a:pPr>
                <a:endParaRPr lang="en-US"/>
              </a:p>
            </c:txPr>
            <c:dLblPos val="inEnd"/>
            <c:showLegendKey val="0"/>
            <c:showVal val="0"/>
            <c:showCatName val="1"/>
            <c:showSerName val="0"/>
            <c:showPercent val="0"/>
            <c:showBubbleSize val="0"/>
            <c:showLeaderLines val="1"/>
            <c:extLst>
              <c:ext xmlns:c15="http://schemas.microsoft.com/office/drawing/2012/chart" uri="{CE6537A1-D6FC-4f65-9D91-7224C49458BB}"/>
            </c:extLst>
          </c:dLbls>
          <c:cat>
            <c:strRef>
              <c:f>'Mill Graphs'!$B$180:$B$181</c:f>
              <c:strCache>
                <c:ptCount val="1"/>
                <c:pt idx="0">
                  <c:v>Yes 100%</c:v>
                </c:pt>
              </c:strCache>
            </c:strRef>
          </c:cat>
          <c:val>
            <c:numRef>
              <c:f>'Mill Graphs'!$C$180:$C$181</c:f>
              <c:numCache>
                <c:formatCode>0%</c:formatCode>
                <c:ptCount val="2"/>
                <c:pt idx="0">
                  <c:v>1</c:v>
                </c:pt>
                <c:pt idx="1">
                  <c:v>0</c:v>
                </c:pt>
              </c:numCache>
            </c:numRef>
          </c:val>
          <c:extLst>
            <c:ext xmlns:c16="http://schemas.microsoft.com/office/drawing/2014/chart" uri="{C3380CC4-5D6E-409C-BE32-E72D297353CC}">
              <c16:uniqueId val="{00000001-E8CA-0E4E-9428-8EF4D6CD616A}"/>
            </c:ext>
          </c:extLst>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Percentage</a:t>
            </a:r>
            <a:r>
              <a:rPr lang="en-US" sz="1400" baseline="0"/>
              <a:t> of Farms Earning Agritourism Revenue in 2017 By Amount of Earnings</a:t>
            </a:r>
            <a:endParaRPr lang="en-US" sz="1400"/>
          </a:p>
        </c:rich>
      </c:tx>
      <c:overlay val="0"/>
    </c:title>
    <c:autoTitleDeleted val="0"/>
    <c:view3D>
      <c:rotX val="75"/>
      <c:rotY val="0"/>
      <c:rAngAx val="0"/>
    </c:view3D>
    <c:floor>
      <c:thickness val="0"/>
    </c:floor>
    <c:sideWall>
      <c:thickness val="0"/>
    </c:sideWall>
    <c:backWall>
      <c:thickness val="0"/>
    </c:backWall>
    <c:plotArea>
      <c:layout/>
      <c:pie3DChart>
        <c:varyColors val="1"/>
        <c:ser>
          <c:idx val="0"/>
          <c:order val="0"/>
          <c:dPt>
            <c:idx val="0"/>
            <c:bubble3D val="0"/>
            <c:spPr>
              <a:solidFill>
                <a:srgbClr val="F4EEDF"/>
              </a:solidFill>
            </c:spPr>
            <c:extLst>
              <c:ext xmlns:c16="http://schemas.microsoft.com/office/drawing/2014/chart" uri="{C3380CC4-5D6E-409C-BE32-E72D297353CC}">
                <c16:uniqueId val="{00000001-9453-9C47-98A6-8243A8DAEAB3}"/>
              </c:ext>
            </c:extLst>
          </c:dPt>
          <c:dPt>
            <c:idx val="1"/>
            <c:bubble3D val="0"/>
            <c:spPr>
              <a:solidFill>
                <a:srgbClr val="5D2A18"/>
              </a:solidFill>
            </c:spPr>
            <c:extLst>
              <c:ext xmlns:c16="http://schemas.microsoft.com/office/drawing/2014/chart" uri="{C3380CC4-5D6E-409C-BE32-E72D297353CC}">
                <c16:uniqueId val="{00000003-9453-9C47-98A6-8243A8DAEAB3}"/>
              </c:ext>
            </c:extLst>
          </c:dPt>
          <c:dPt>
            <c:idx val="2"/>
            <c:bubble3D val="0"/>
            <c:spPr>
              <a:solidFill>
                <a:srgbClr val="DAB20D"/>
              </a:solidFill>
            </c:spPr>
            <c:extLst>
              <c:ext xmlns:c16="http://schemas.microsoft.com/office/drawing/2014/chart" uri="{C3380CC4-5D6E-409C-BE32-E72D297353CC}">
                <c16:uniqueId val="{00000005-9453-9C47-98A6-8243A8DAEAB3}"/>
              </c:ext>
            </c:extLst>
          </c:dPt>
          <c:dPt>
            <c:idx val="3"/>
            <c:bubble3D val="0"/>
            <c:spPr>
              <a:solidFill>
                <a:srgbClr val="9FBF1F"/>
              </a:solidFill>
            </c:spPr>
            <c:extLst>
              <c:ext xmlns:c16="http://schemas.microsoft.com/office/drawing/2014/chart" uri="{C3380CC4-5D6E-409C-BE32-E72D297353CC}">
                <c16:uniqueId val="{00000007-9453-9C47-98A6-8243A8DAEAB3}"/>
              </c:ext>
            </c:extLst>
          </c:dPt>
          <c:dPt>
            <c:idx val="4"/>
            <c:bubble3D val="0"/>
            <c:explosion val="38"/>
            <c:spPr>
              <a:solidFill>
                <a:srgbClr val="3B5971"/>
              </a:solidFill>
            </c:spPr>
            <c:extLst>
              <c:ext xmlns:c16="http://schemas.microsoft.com/office/drawing/2014/chart" uri="{C3380CC4-5D6E-409C-BE32-E72D297353CC}">
                <c16:uniqueId val="{00000009-9453-9C47-98A6-8243A8DAEAB3}"/>
              </c:ext>
            </c:extLst>
          </c:dPt>
          <c:dLbls>
            <c:spPr>
              <a:noFill/>
              <a:ln>
                <a:noFill/>
              </a:ln>
              <a:effectLst/>
            </c:spPr>
            <c:dLblPos val="outEnd"/>
            <c:showLegendKey val="0"/>
            <c:showVal val="0"/>
            <c:showCatName val="1"/>
            <c:showSerName val="0"/>
            <c:showPercent val="0"/>
            <c:showBubbleSize val="0"/>
            <c:showLeaderLines val="1"/>
            <c:extLst>
              <c:ext xmlns:c15="http://schemas.microsoft.com/office/drawing/2012/chart" uri="{CE6537A1-D6FC-4f65-9D91-7224C49458BB}"/>
            </c:extLst>
          </c:dLbls>
          <c:cat>
            <c:strRef>
              <c:f>Sheet1!$A$87:$A$91</c:f>
              <c:strCache>
                <c:ptCount val="5"/>
                <c:pt idx="0">
                  <c:v>&lt;$1,000</c:v>
                </c:pt>
                <c:pt idx="1">
                  <c:v>$1,000-$4,999</c:v>
                </c:pt>
                <c:pt idx="2">
                  <c:v>$5,000-$9,999</c:v>
                </c:pt>
                <c:pt idx="3">
                  <c:v>$10,000 - $24,999</c:v>
                </c:pt>
                <c:pt idx="4">
                  <c:v>&gt;=$25,000</c:v>
                </c:pt>
              </c:strCache>
            </c:strRef>
          </c:cat>
          <c:val>
            <c:numRef>
              <c:f>Sheet1!$B$87:$B$91</c:f>
              <c:numCache>
                <c:formatCode>0%</c:formatCode>
                <c:ptCount val="5"/>
                <c:pt idx="0">
                  <c:v>0.20510936132983401</c:v>
                </c:pt>
                <c:pt idx="1">
                  <c:v>0.321469816272966</c:v>
                </c:pt>
                <c:pt idx="2">
                  <c:v>0.12997375328083999</c:v>
                </c:pt>
                <c:pt idx="3">
                  <c:v>0.149116360454943</c:v>
                </c:pt>
                <c:pt idx="4">
                  <c:v>0.194330708661417</c:v>
                </c:pt>
              </c:numCache>
            </c:numRef>
          </c:val>
          <c:extLst>
            <c:ext xmlns:c16="http://schemas.microsoft.com/office/drawing/2014/chart" uri="{C3380CC4-5D6E-409C-BE32-E72D297353CC}">
              <c16:uniqueId val="{0000000A-9453-9C47-98A6-8243A8DAEAB3}"/>
            </c:ext>
          </c:extLst>
        </c:ser>
        <c:dLbls>
          <c:dLblPos val="outEnd"/>
          <c:showLegendKey val="0"/>
          <c:showVal val="0"/>
          <c:showCatName val="1"/>
          <c:showSerName val="0"/>
          <c:showPercent val="0"/>
          <c:showBubbleSize val="0"/>
          <c:showLeaderLines val="1"/>
        </c:dLbls>
      </c:pie3DChart>
    </c:plotArea>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2" Type="http://schemas.openxmlformats.org/officeDocument/2006/relationships/image" Target="file://localhost/Users/lynnedens1/Library/Mobile%20Documents/com~apple~CloudDocs/Documents/Alpacas/2019%20POC%20Photos/cottage%20garden.jpg" TargetMode="External"/><Relationship Id="rId1" Type="http://schemas.openxmlformats.org/officeDocument/2006/relationships/image" Target="../media/image5.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2" Type="http://schemas.openxmlformats.org/officeDocument/2006/relationships/image" Target="file://localhost/Users/lynnedens1/Library/Mobile%20Documents/com~apple~CloudDocs/Documents/Alpacas/2019%20POC%20Photos/cottage%20garden.jpg" TargetMode="External"/><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68B55A-11FF-B74B-B70B-CACF2A4F9BB1}"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E4508CA2-E267-6D4D-AA30-9F828A824F40}">
      <dgm:prSet phldrT="[Text]" custT="1"/>
      <dgm:spPr>
        <a:solidFill>
          <a:srgbClr val="3B5971"/>
        </a:solidFill>
      </dgm:spPr>
      <dgm:t>
        <a:bodyPr/>
        <a:lstStyle/>
        <a:p>
          <a:r>
            <a:rPr lang="en-US" sz="1600" dirty="0"/>
            <a:t>To understand where they are today</a:t>
          </a:r>
        </a:p>
      </dgm:t>
    </dgm:pt>
    <dgm:pt modelId="{EDB9B2E7-30D8-A94A-A776-5E1477FC3EE7}" type="parTrans" cxnId="{1623DFCE-0C47-614D-8B9A-6DC7511B15B2}">
      <dgm:prSet/>
      <dgm:spPr/>
      <dgm:t>
        <a:bodyPr/>
        <a:lstStyle/>
        <a:p>
          <a:endParaRPr lang="en-US"/>
        </a:p>
      </dgm:t>
    </dgm:pt>
    <dgm:pt modelId="{EF503362-2CFF-EB42-BACA-385F2D1CEA52}" type="sibTrans" cxnId="{1623DFCE-0C47-614D-8B9A-6DC7511B15B2}">
      <dgm:prSet/>
      <dgm:spPr>
        <a:solidFill>
          <a:srgbClr val="5D2A18"/>
        </a:solidFill>
      </dgm:spPr>
      <dgm:t>
        <a:bodyPr/>
        <a:lstStyle/>
        <a:p>
          <a:endParaRPr lang="en-US"/>
        </a:p>
      </dgm:t>
    </dgm:pt>
    <dgm:pt modelId="{27D1E95E-EAC8-2945-9662-5864660203CC}">
      <dgm:prSet phldrT="[Text]" custT="1"/>
      <dgm:spPr/>
      <dgm:t>
        <a:bodyPr/>
        <a:lstStyle/>
        <a:p>
          <a:r>
            <a:rPr lang="en-US" sz="1200" b="1" dirty="0">
              <a:solidFill>
                <a:srgbClr val="DAB20D"/>
              </a:solidFill>
            </a:rPr>
            <a:t>Current market conditions, opportunities, and risks</a:t>
          </a:r>
        </a:p>
      </dgm:t>
    </dgm:pt>
    <dgm:pt modelId="{5E6225E6-99AF-7F4B-9F66-E76ADD6C6804}" type="parTrans" cxnId="{9F072186-8B00-4B4B-A3AF-C134DBAC4F98}">
      <dgm:prSet/>
      <dgm:spPr/>
      <dgm:t>
        <a:bodyPr/>
        <a:lstStyle/>
        <a:p>
          <a:endParaRPr lang="en-US"/>
        </a:p>
      </dgm:t>
    </dgm:pt>
    <dgm:pt modelId="{30E979E5-694F-1D45-8877-FD86B2E89C6B}" type="sibTrans" cxnId="{9F072186-8B00-4B4B-A3AF-C134DBAC4F98}">
      <dgm:prSet/>
      <dgm:spPr/>
      <dgm:t>
        <a:bodyPr/>
        <a:lstStyle/>
        <a:p>
          <a:endParaRPr lang="en-US"/>
        </a:p>
      </dgm:t>
    </dgm:pt>
    <dgm:pt modelId="{EFA280B0-6C34-EB4E-9872-9A0A1C39711E}">
      <dgm:prSet phldrT="[Text]" custT="1"/>
      <dgm:spPr>
        <a:solidFill>
          <a:srgbClr val="DAB20D"/>
        </a:solidFill>
      </dgm:spPr>
      <dgm:t>
        <a:bodyPr/>
        <a:lstStyle/>
        <a:p>
          <a:r>
            <a:rPr lang="en-US" sz="1600" dirty="0"/>
            <a:t>To know where they want to be</a:t>
          </a:r>
        </a:p>
      </dgm:t>
    </dgm:pt>
    <dgm:pt modelId="{5C7BDDD6-AF6A-5244-8F3F-2BF5C8BB6E2A}" type="parTrans" cxnId="{63518A30-21FE-D54D-866F-2922ED5FFC72}">
      <dgm:prSet/>
      <dgm:spPr/>
      <dgm:t>
        <a:bodyPr/>
        <a:lstStyle/>
        <a:p>
          <a:endParaRPr lang="en-US"/>
        </a:p>
      </dgm:t>
    </dgm:pt>
    <dgm:pt modelId="{BCF872ED-17B3-8E44-96CC-B6C223191531}" type="sibTrans" cxnId="{63518A30-21FE-D54D-866F-2922ED5FFC72}">
      <dgm:prSet/>
      <dgm:spPr>
        <a:solidFill>
          <a:srgbClr val="5D2A18"/>
        </a:solidFill>
      </dgm:spPr>
      <dgm:t>
        <a:bodyPr/>
        <a:lstStyle/>
        <a:p>
          <a:endParaRPr lang="en-US"/>
        </a:p>
      </dgm:t>
    </dgm:pt>
    <dgm:pt modelId="{8995AF70-2FAC-264E-A9FA-837F4AE68EDA}">
      <dgm:prSet phldrT="[Text]" custT="1"/>
      <dgm:spPr/>
      <dgm:t>
        <a:bodyPr/>
        <a:lstStyle/>
        <a:p>
          <a:r>
            <a:rPr lang="en-US" sz="1200" dirty="0"/>
            <a:t>Desired business results, preferably taken from a business plan</a:t>
          </a:r>
        </a:p>
      </dgm:t>
    </dgm:pt>
    <dgm:pt modelId="{CDD0DBA6-5AF8-1D40-A16C-1A96680F6C69}" type="parTrans" cxnId="{5FF7D2B2-BDFD-F44D-856C-487F52B54AD0}">
      <dgm:prSet/>
      <dgm:spPr/>
      <dgm:t>
        <a:bodyPr/>
        <a:lstStyle/>
        <a:p>
          <a:endParaRPr lang="en-US"/>
        </a:p>
      </dgm:t>
    </dgm:pt>
    <dgm:pt modelId="{53034B37-DE7E-374E-AF9B-D5B7BA6C61BC}" type="sibTrans" cxnId="{5FF7D2B2-BDFD-F44D-856C-487F52B54AD0}">
      <dgm:prSet/>
      <dgm:spPr/>
      <dgm:t>
        <a:bodyPr/>
        <a:lstStyle/>
        <a:p>
          <a:endParaRPr lang="en-US"/>
        </a:p>
      </dgm:t>
    </dgm:pt>
    <dgm:pt modelId="{BCA55E7B-D902-A243-869E-739952EEBAA4}">
      <dgm:prSet phldrT="[Text]" custT="1"/>
      <dgm:spPr>
        <a:solidFill>
          <a:srgbClr val="657916"/>
        </a:solidFill>
      </dgm:spPr>
      <dgm:t>
        <a:bodyPr/>
        <a:lstStyle/>
        <a:p>
          <a:r>
            <a:rPr lang="en-US" sz="1600" dirty="0"/>
            <a:t>To understand possible routes from where they are to where they’d like to be</a:t>
          </a:r>
        </a:p>
      </dgm:t>
    </dgm:pt>
    <dgm:pt modelId="{C9F6A10C-878D-1E41-8C41-13493D064E4E}" type="parTrans" cxnId="{3BAB9349-7AEC-DB46-B933-98315B04EBEF}">
      <dgm:prSet/>
      <dgm:spPr/>
      <dgm:t>
        <a:bodyPr/>
        <a:lstStyle/>
        <a:p>
          <a:endParaRPr lang="en-US"/>
        </a:p>
      </dgm:t>
    </dgm:pt>
    <dgm:pt modelId="{2A972FC2-2D9B-344E-8012-23E6234662F5}" type="sibTrans" cxnId="{3BAB9349-7AEC-DB46-B933-98315B04EBEF}">
      <dgm:prSet/>
      <dgm:spPr/>
      <dgm:t>
        <a:bodyPr/>
        <a:lstStyle/>
        <a:p>
          <a:endParaRPr lang="en-US"/>
        </a:p>
      </dgm:t>
    </dgm:pt>
    <dgm:pt modelId="{1B361D26-09BE-D843-BF89-EB5067E69BD3}">
      <dgm:prSet phldrT="[Text]" custT="1"/>
      <dgm:spPr>
        <a:solidFill>
          <a:srgbClr val="FFFFFF"/>
        </a:solidFill>
      </dgm:spPr>
      <dgm:t>
        <a:bodyPr/>
        <a:lstStyle/>
        <a:p>
          <a:r>
            <a:rPr lang="en-US" sz="1200" b="1" dirty="0">
              <a:solidFill>
                <a:srgbClr val="DAB20D"/>
              </a:solidFill>
            </a:rPr>
            <a:t>Business models </a:t>
          </a:r>
        </a:p>
      </dgm:t>
    </dgm:pt>
    <dgm:pt modelId="{B4452226-EAA1-654B-B2EB-F20D84E9CF86}" type="parTrans" cxnId="{0F014361-2E92-6D4C-A0FF-0EAFEEA25B54}">
      <dgm:prSet/>
      <dgm:spPr/>
      <dgm:t>
        <a:bodyPr/>
        <a:lstStyle/>
        <a:p>
          <a:endParaRPr lang="en-US"/>
        </a:p>
      </dgm:t>
    </dgm:pt>
    <dgm:pt modelId="{989B3A18-CBEB-444C-9898-149C04405601}" type="sibTrans" cxnId="{0F014361-2E92-6D4C-A0FF-0EAFEEA25B54}">
      <dgm:prSet/>
      <dgm:spPr/>
      <dgm:t>
        <a:bodyPr/>
        <a:lstStyle/>
        <a:p>
          <a:endParaRPr lang="en-US"/>
        </a:p>
      </dgm:t>
    </dgm:pt>
    <dgm:pt modelId="{DD9130EA-01C8-CB47-836C-08B733B52544}">
      <dgm:prSet phldrT="[Text]" custT="1"/>
      <dgm:spPr/>
      <dgm:t>
        <a:bodyPr/>
        <a:lstStyle/>
        <a:p>
          <a:r>
            <a:rPr lang="en-US" sz="1200" dirty="0"/>
            <a:t>The characteristics of their current businesses, including objectives, financial health and access to resources </a:t>
          </a:r>
        </a:p>
      </dgm:t>
    </dgm:pt>
    <dgm:pt modelId="{0082EF6D-6767-FD40-AAA9-F6C2419B8C8A}" type="parTrans" cxnId="{AD1615EE-89E5-8A45-B4DB-2E947757EAB0}">
      <dgm:prSet/>
      <dgm:spPr/>
      <dgm:t>
        <a:bodyPr/>
        <a:lstStyle/>
        <a:p>
          <a:endParaRPr lang="en-US"/>
        </a:p>
      </dgm:t>
    </dgm:pt>
    <dgm:pt modelId="{09F23D88-442A-9346-A3BE-59328D649769}" type="sibTrans" cxnId="{AD1615EE-89E5-8A45-B4DB-2E947757EAB0}">
      <dgm:prSet/>
      <dgm:spPr/>
      <dgm:t>
        <a:bodyPr/>
        <a:lstStyle/>
        <a:p>
          <a:endParaRPr lang="en-US"/>
        </a:p>
      </dgm:t>
    </dgm:pt>
    <dgm:pt modelId="{9F1AA4D5-95DD-C74F-AD86-AEB70F8111DF}">
      <dgm:prSet phldrT="[Text]" custT="1"/>
      <dgm:spPr/>
      <dgm:t>
        <a:bodyPr/>
        <a:lstStyle/>
        <a:p>
          <a:r>
            <a:rPr lang="en-US" sz="1200" dirty="0"/>
            <a:t>Desired personal and social/community results</a:t>
          </a:r>
        </a:p>
      </dgm:t>
    </dgm:pt>
    <dgm:pt modelId="{BF53E6C4-BF63-8740-85AF-BABEE637314A}" type="parTrans" cxnId="{4FB1B552-1CCC-604E-A996-87D07D823BCA}">
      <dgm:prSet/>
      <dgm:spPr/>
      <dgm:t>
        <a:bodyPr/>
        <a:lstStyle/>
        <a:p>
          <a:endParaRPr lang="en-US"/>
        </a:p>
      </dgm:t>
    </dgm:pt>
    <dgm:pt modelId="{573F808E-7C60-BC49-A0CD-D56E9C52CA00}" type="sibTrans" cxnId="{4FB1B552-1CCC-604E-A996-87D07D823BCA}">
      <dgm:prSet/>
      <dgm:spPr/>
      <dgm:t>
        <a:bodyPr/>
        <a:lstStyle/>
        <a:p>
          <a:endParaRPr lang="en-US"/>
        </a:p>
      </dgm:t>
    </dgm:pt>
    <dgm:pt modelId="{B785E2F5-1214-7E4E-A7F3-E64BB48916F3}">
      <dgm:prSet phldrT="[Text]" custT="1"/>
      <dgm:spPr/>
      <dgm:t>
        <a:bodyPr/>
        <a:lstStyle/>
        <a:p>
          <a:endParaRPr lang="en-US" sz="1200" dirty="0"/>
        </a:p>
      </dgm:t>
    </dgm:pt>
    <dgm:pt modelId="{CACC5722-8EE9-1947-8C67-53BF00A3211E}" type="parTrans" cxnId="{3A8C2CBB-CCBD-654A-8323-BAD9A0D0D7BD}">
      <dgm:prSet/>
      <dgm:spPr/>
      <dgm:t>
        <a:bodyPr/>
        <a:lstStyle/>
        <a:p>
          <a:endParaRPr lang="en-US"/>
        </a:p>
      </dgm:t>
    </dgm:pt>
    <dgm:pt modelId="{1173C5E8-6A6C-9C43-83A1-51A43AFC8DD5}" type="sibTrans" cxnId="{3A8C2CBB-CCBD-654A-8323-BAD9A0D0D7BD}">
      <dgm:prSet/>
      <dgm:spPr/>
      <dgm:t>
        <a:bodyPr/>
        <a:lstStyle/>
        <a:p>
          <a:endParaRPr lang="en-US"/>
        </a:p>
      </dgm:t>
    </dgm:pt>
    <dgm:pt modelId="{D74324C1-4C0B-844D-B2E1-6C65CA6C211D}">
      <dgm:prSet phldrT="[Text]" custT="1"/>
      <dgm:spPr/>
      <dgm:t>
        <a:bodyPr/>
        <a:lstStyle/>
        <a:p>
          <a:endParaRPr lang="en-US" sz="1200" dirty="0"/>
        </a:p>
      </dgm:t>
    </dgm:pt>
    <dgm:pt modelId="{08B62743-F86D-DE47-9D54-0D90135AF357}" type="parTrans" cxnId="{1BD78788-479D-174F-921C-7DA2EE8E15F9}">
      <dgm:prSet/>
      <dgm:spPr/>
      <dgm:t>
        <a:bodyPr/>
        <a:lstStyle/>
        <a:p>
          <a:endParaRPr lang="en-US"/>
        </a:p>
      </dgm:t>
    </dgm:pt>
    <dgm:pt modelId="{F9AF3BFA-B1DA-7643-B90F-729449DE978F}" type="sibTrans" cxnId="{1BD78788-479D-174F-921C-7DA2EE8E15F9}">
      <dgm:prSet/>
      <dgm:spPr/>
      <dgm:t>
        <a:bodyPr/>
        <a:lstStyle/>
        <a:p>
          <a:endParaRPr lang="en-US"/>
        </a:p>
      </dgm:t>
    </dgm:pt>
    <dgm:pt modelId="{D33FE848-E77C-064B-B393-B210A2794B02}">
      <dgm:prSet phldrT="[Text]" custT="1"/>
      <dgm:spPr>
        <a:solidFill>
          <a:srgbClr val="FFFFFF"/>
        </a:solidFill>
      </dgm:spPr>
      <dgm:t>
        <a:bodyPr/>
        <a:lstStyle/>
        <a:p>
          <a:r>
            <a:rPr lang="en-US" sz="1200" b="1" dirty="0">
              <a:solidFill>
                <a:srgbClr val="DAB20D"/>
              </a:solidFill>
            </a:rPr>
            <a:t> Resource identification</a:t>
          </a:r>
        </a:p>
      </dgm:t>
    </dgm:pt>
    <dgm:pt modelId="{AF09C798-F90D-0142-BA39-BB68F60C124B}" type="parTrans" cxnId="{557E5266-E96D-1742-B752-CB49EB777A1D}">
      <dgm:prSet/>
      <dgm:spPr/>
      <dgm:t>
        <a:bodyPr/>
        <a:lstStyle/>
        <a:p>
          <a:endParaRPr lang="en-US"/>
        </a:p>
      </dgm:t>
    </dgm:pt>
    <dgm:pt modelId="{BF9082FD-3048-FE47-A66F-47AE3D218E5B}" type="sibTrans" cxnId="{557E5266-E96D-1742-B752-CB49EB777A1D}">
      <dgm:prSet/>
      <dgm:spPr/>
      <dgm:t>
        <a:bodyPr/>
        <a:lstStyle/>
        <a:p>
          <a:endParaRPr lang="en-US"/>
        </a:p>
      </dgm:t>
    </dgm:pt>
    <dgm:pt modelId="{A686ED91-AB88-294D-9678-011BD10DC56D}">
      <dgm:prSet phldrT="[Text]" custT="1"/>
      <dgm:spPr>
        <a:solidFill>
          <a:srgbClr val="FFFFFF"/>
        </a:solidFill>
      </dgm:spPr>
      <dgm:t>
        <a:bodyPr/>
        <a:lstStyle/>
        <a:p>
          <a:r>
            <a:rPr lang="en-US" sz="1200" b="1" dirty="0">
              <a:solidFill>
                <a:srgbClr val="DAB20D"/>
              </a:solidFill>
            </a:rPr>
            <a:t> Strategic partnerships</a:t>
          </a:r>
        </a:p>
      </dgm:t>
    </dgm:pt>
    <dgm:pt modelId="{6691801E-BF48-0A49-863A-87C01D8C1373}" type="parTrans" cxnId="{F012B7A4-DE24-E945-BED3-BBBCD2921ABF}">
      <dgm:prSet/>
      <dgm:spPr/>
      <dgm:t>
        <a:bodyPr/>
        <a:lstStyle/>
        <a:p>
          <a:endParaRPr lang="en-US"/>
        </a:p>
      </dgm:t>
    </dgm:pt>
    <dgm:pt modelId="{A161650F-9F91-2D44-B5A9-B1F559E3B9F5}" type="sibTrans" cxnId="{F012B7A4-DE24-E945-BED3-BBBCD2921ABF}">
      <dgm:prSet/>
      <dgm:spPr/>
      <dgm:t>
        <a:bodyPr/>
        <a:lstStyle/>
        <a:p>
          <a:endParaRPr lang="en-US"/>
        </a:p>
      </dgm:t>
    </dgm:pt>
    <dgm:pt modelId="{FE455C2E-712F-0C4C-8D6C-6F3FD9A67266}">
      <dgm:prSet phldrT="[Text]" custT="1"/>
      <dgm:spPr>
        <a:solidFill>
          <a:srgbClr val="FFFFFF"/>
        </a:solidFill>
      </dgm:spPr>
      <dgm:t>
        <a:bodyPr/>
        <a:lstStyle/>
        <a:p>
          <a:endParaRPr lang="en-US" sz="1200" b="1" dirty="0">
            <a:solidFill>
              <a:srgbClr val="DAB20D"/>
            </a:solidFill>
          </a:endParaRPr>
        </a:p>
      </dgm:t>
    </dgm:pt>
    <dgm:pt modelId="{8AEA0C73-FA66-E54C-B93B-B681D0BC8A8C}" type="parTrans" cxnId="{884B2BB4-763C-6D49-9602-9FFA3765F0EE}">
      <dgm:prSet/>
      <dgm:spPr/>
      <dgm:t>
        <a:bodyPr/>
        <a:lstStyle/>
        <a:p>
          <a:endParaRPr lang="en-US"/>
        </a:p>
      </dgm:t>
    </dgm:pt>
    <dgm:pt modelId="{845DE5A2-2670-AF46-8887-9715F75F4C78}" type="sibTrans" cxnId="{884B2BB4-763C-6D49-9602-9FFA3765F0EE}">
      <dgm:prSet/>
      <dgm:spPr/>
      <dgm:t>
        <a:bodyPr/>
        <a:lstStyle/>
        <a:p>
          <a:endParaRPr lang="en-US"/>
        </a:p>
      </dgm:t>
    </dgm:pt>
    <dgm:pt modelId="{1A0AD686-4793-5547-AC0E-6C780ADF3B51}">
      <dgm:prSet phldrT="[Text]" custT="1"/>
      <dgm:spPr>
        <a:solidFill>
          <a:srgbClr val="FFFFFF"/>
        </a:solidFill>
      </dgm:spPr>
      <dgm:t>
        <a:bodyPr/>
        <a:lstStyle/>
        <a:p>
          <a:endParaRPr lang="en-US" sz="1200" b="1" dirty="0">
            <a:solidFill>
              <a:srgbClr val="DAB20D"/>
            </a:solidFill>
          </a:endParaRPr>
        </a:p>
      </dgm:t>
    </dgm:pt>
    <dgm:pt modelId="{C5FDC9CE-2282-4342-8B93-59BBA84F4193}" type="parTrans" cxnId="{551CE4A3-191E-404F-AD37-8F31DCCA4955}">
      <dgm:prSet/>
      <dgm:spPr/>
      <dgm:t>
        <a:bodyPr/>
        <a:lstStyle/>
        <a:p>
          <a:endParaRPr lang="en-US"/>
        </a:p>
      </dgm:t>
    </dgm:pt>
    <dgm:pt modelId="{74DA4D41-E957-B845-AFC2-CB37D7E5DC61}" type="sibTrans" cxnId="{551CE4A3-191E-404F-AD37-8F31DCCA4955}">
      <dgm:prSet/>
      <dgm:spPr/>
      <dgm:t>
        <a:bodyPr/>
        <a:lstStyle/>
        <a:p>
          <a:endParaRPr lang="en-US"/>
        </a:p>
      </dgm:t>
    </dgm:pt>
    <dgm:pt modelId="{AB4C4A40-3582-A145-8AB2-DC82A89C2D18}">
      <dgm:prSet phldrT="[Text]" custT="1"/>
      <dgm:spPr>
        <a:solidFill>
          <a:srgbClr val="FFFFFF"/>
        </a:solidFill>
      </dgm:spPr>
      <dgm:t>
        <a:bodyPr/>
        <a:lstStyle/>
        <a:p>
          <a:endParaRPr lang="en-US" sz="1200" b="1" dirty="0">
            <a:solidFill>
              <a:srgbClr val="DAB20D"/>
            </a:solidFill>
          </a:endParaRPr>
        </a:p>
      </dgm:t>
    </dgm:pt>
    <dgm:pt modelId="{BD69A370-C5F2-A04F-B7BD-127EE4967FEF}" type="parTrans" cxnId="{3F75FDDC-A27A-0142-A4C1-F716541C6B8E}">
      <dgm:prSet/>
      <dgm:spPr/>
      <dgm:t>
        <a:bodyPr/>
        <a:lstStyle/>
        <a:p>
          <a:endParaRPr lang="en-US"/>
        </a:p>
      </dgm:t>
    </dgm:pt>
    <dgm:pt modelId="{32F1FC7B-5850-B340-AF7B-C08679D6D636}" type="sibTrans" cxnId="{3F75FDDC-A27A-0142-A4C1-F716541C6B8E}">
      <dgm:prSet/>
      <dgm:spPr/>
      <dgm:t>
        <a:bodyPr/>
        <a:lstStyle/>
        <a:p>
          <a:endParaRPr lang="en-US"/>
        </a:p>
      </dgm:t>
    </dgm:pt>
    <dgm:pt modelId="{D42BDE39-05B4-F74D-9CAA-4FB752E77CA5}" type="pres">
      <dgm:prSet presAssocID="{1968B55A-11FF-B74B-B70B-CACF2A4F9BB1}" presName="linearFlow" presStyleCnt="0">
        <dgm:presLayoutVars>
          <dgm:dir/>
          <dgm:animLvl val="lvl"/>
          <dgm:resizeHandles val="exact"/>
        </dgm:presLayoutVars>
      </dgm:prSet>
      <dgm:spPr/>
    </dgm:pt>
    <dgm:pt modelId="{B2AC47BD-34F2-D443-AEA5-31783A852515}" type="pres">
      <dgm:prSet presAssocID="{E4508CA2-E267-6D4D-AA30-9F828A824F40}" presName="composite" presStyleCnt="0"/>
      <dgm:spPr/>
    </dgm:pt>
    <dgm:pt modelId="{883D78C3-2E16-9841-9D7E-D218E3ECD888}" type="pres">
      <dgm:prSet presAssocID="{E4508CA2-E267-6D4D-AA30-9F828A824F40}" presName="parTx" presStyleLbl="node1" presStyleIdx="0" presStyleCnt="3">
        <dgm:presLayoutVars>
          <dgm:chMax val="0"/>
          <dgm:chPref val="0"/>
          <dgm:bulletEnabled val="1"/>
        </dgm:presLayoutVars>
      </dgm:prSet>
      <dgm:spPr/>
    </dgm:pt>
    <dgm:pt modelId="{2C11EC98-7D1D-9A4B-B3D8-566974844A34}" type="pres">
      <dgm:prSet presAssocID="{E4508CA2-E267-6D4D-AA30-9F828A824F40}" presName="parSh" presStyleLbl="node1" presStyleIdx="0" presStyleCnt="3" custScaleX="151849" custScaleY="129049" custLinFactNeighborX="-12" custLinFactNeighborY="-1465"/>
      <dgm:spPr/>
    </dgm:pt>
    <dgm:pt modelId="{64CD69A5-4F01-4743-81E8-78932D189E39}" type="pres">
      <dgm:prSet presAssocID="{E4508CA2-E267-6D4D-AA30-9F828A824F40}" presName="desTx" presStyleLbl="fgAcc1" presStyleIdx="0" presStyleCnt="3" custLinFactNeighborY="6518">
        <dgm:presLayoutVars>
          <dgm:bulletEnabled val="1"/>
        </dgm:presLayoutVars>
      </dgm:prSet>
      <dgm:spPr/>
    </dgm:pt>
    <dgm:pt modelId="{40839A4A-9878-1F41-854C-689E60F3D00D}" type="pres">
      <dgm:prSet presAssocID="{EF503362-2CFF-EB42-BACA-385F2D1CEA52}" presName="sibTrans" presStyleLbl="sibTrans2D1" presStyleIdx="0" presStyleCnt="2"/>
      <dgm:spPr/>
    </dgm:pt>
    <dgm:pt modelId="{E9806367-7A93-524A-9CA5-6BF01B5798E2}" type="pres">
      <dgm:prSet presAssocID="{EF503362-2CFF-EB42-BACA-385F2D1CEA52}" presName="connTx" presStyleLbl="sibTrans2D1" presStyleIdx="0" presStyleCnt="2"/>
      <dgm:spPr/>
    </dgm:pt>
    <dgm:pt modelId="{6222F972-85EA-DE42-822B-4948DE79051F}" type="pres">
      <dgm:prSet presAssocID="{EFA280B0-6C34-EB4E-9872-9A0A1C39711E}" presName="composite" presStyleCnt="0"/>
      <dgm:spPr/>
    </dgm:pt>
    <dgm:pt modelId="{68F2CDB7-02CF-F248-95B9-8835856FB730}" type="pres">
      <dgm:prSet presAssocID="{EFA280B0-6C34-EB4E-9872-9A0A1C39711E}" presName="parTx" presStyleLbl="node1" presStyleIdx="0" presStyleCnt="3">
        <dgm:presLayoutVars>
          <dgm:chMax val="0"/>
          <dgm:chPref val="0"/>
          <dgm:bulletEnabled val="1"/>
        </dgm:presLayoutVars>
      </dgm:prSet>
      <dgm:spPr/>
    </dgm:pt>
    <dgm:pt modelId="{8BA6C178-D0B6-1A4F-8ACF-2D6C9AF64BBC}" type="pres">
      <dgm:prSet presAssocID="{EFA280B0-6C34-EB4E-9872-9A0A1C39711E}" presName="parSh" presStyleLbl="node1" presStyleIdx="1" presStyleCnt="3" custScaleX="151402" custScaleY="164546"/>
      <dgm:spPr/>
    </dgm:pt>
    <dgm:pt modelId="{83A79291-286A-6C4E-9C81-D4DA841B38B8}" type="pres">
      <dgm:prSet presAssocID="{EFA280B0-6C34-EB4E-9872-9A0A1C39711E}" presName="desTx" presStyleLbl="fgAcc1" presStyleIdx="1" presStyleCnt="3" custLinFactNeighborY="5333">
        <dgm:presLayoutVars>
          <dgm:bulletEnabled val="1"/>
        </dgm:presLayoutVars>
      </dgm:prSet>
      <dgm:spPr/>
    </dgm:pt>
    <dgm:pt modelId="{45BC211C-8915-3C44-996B-98580B901AF0}" type="pres">
      <dgm:prSet presAssocID="{BCF872ED-17B3-8E44-96CC-B6C223191531}" presName="sibTrans" presStyleLbl="sibTrans2D1" presStyleIdx="1" presStyleCnt="2"/>
      <dgm:spPr/>
    </dgm:pt>
    <dgm:pt modelId="{D5844B7C-3F81-AF47-BB95-D8E5672FEE3C}" type="pres">
      <dgm:prSet presAssocID="{BCF872ED-17B3-8E44-96CC-B6C223191531}" presName="connTx" presStyleLbl="sibTrans2D1" presStyleIdx="1" presStyleCnt="2"/>
      <dgm:spPr/>
    </dgm:pt>
    <dgm:pt modelId="{A09A709C-AF8D-1E4B-AF33-BE1B383B8A4E}" type="pres">
      <dgm:prSet presAssocID="{BCA55E7B-D902-A243-869E-739952EEBAA4}" presName="composite" presStyleCnt="0"/>
      <dgm:spPr/>
    </dgm:pt>
    <dgm:pt modelId="{FBB6DDD3-43B4-AE40-B6A0-924FFCABB92B}" type="pres">
      <dgm:prSet presAssocID="{BCA55E7B-D902-A243-869E-739952EEBAA4}" presName="parTx" presStyleLbl="node1" presStyleIdx="1" presStyleCnt="3">
        <dgm:presLayoutVars>
          <dgm:chMax val="0"/>
          <dgm:chPref val="0"/>
          <dgm:bulletEnabled val="1"/>
        </dgm:presLayoutVars>
      </dgm:prSet>
      <dgm:spPr/>
    </dgm:pt>
    <dgm:pt modelId="{57990F33-D9EA-D046-9A78-318754906264}" type="pres">
      <dgm:prSet presAssocID="{BCA55E7B-D902-A243-869E-739952EEBAA4}" presName="parSh" presStyleLbl="node1" presStyleIdx="2" presStyleCnt="3" custScaleX="146508" custScaleY="165712"/>
      <dgm:spPr/>
    </dgm:pt>
    <dgm:pt modelId="{9884B65C-2298-A94C-8BD5-746B233A15CA}" type="pres">
      <dgm:prSet presAssocID="{BCA55E7B-D902-A243-869E-739952EEBAA4}" presName="desTx" presStyleLbl="fgAcc1" presStyleIdx="2" presStyleCnt="3" custLinFactNeighborX="816" custLinFactNeighborY="5333">
        <dgm:presLayoutVars>
          <dgm:bulletEnabled val="1"/>
        </dgm:presLayoutVars>
      </dgm:prSet>
      <dgm:spPr/>
    </dgm:pt>
  </dgm:ptLst>
  <dgm:cxnLst>
    <dgm:cxn modelId="{6CAFA006-25C3-2B4B-B21A-08124030AF2D}" type="presOf" srcId="{1B361D26-09BE-D843-BF89-EB5067E69BD3}" destId="{9884B65C-2298-A94C-8BD5-746B233A15CA}" srcOrd="0" destOrd="0" presId="urn:microsoft.com/office/officeart/2005/8/layout/process3"/>
    <dgm:cxn modelId="{78E79726-AB2C-9347-AFC8-9D9AE921423C}" type="presOf" srcId="{1968B55A-11FF-B74B-B70B-CACF2A4F9BB1}" destId="{D42BDE39-05B4-F74D-9CAA-4FB752E77CA5}" srcOrd="0" destOrd="0" presId="urn:microsoft.com/office/officeart/2005/8/layout/process3"/>
    <dgm:cxn modelId="{63518A30-21FE-D54D-866F-2922ED5FFC72}" srcId="{1968B55A-11FF-B74B-B70B-CACF2A4F9BB1}" destId="{EFA280B0-6C34-EB4E-9872-9A0A1C39711E}" srcOrd="1" destOrd="0" parTransId="{5C7BDDD6-AF6A-5244-8F3F-2BF5C8BB6E2A}" sibTransId="{BCF872ED-17B3-8E44-96CC-B6C223191531}"/>
    <dgm:cxn modelId="{34484631-C8F4-AE45-98BE-1F2FA100868A}" type="presOf" srcId="{BCF872ED-17B3-8E44-96CC-B6C223191531}" destId="{D5844B7C-3F81-AF47-BB95-D8E5672FEE3C}" srcOrd="1" destOrd="0" presId="urn:microsoft.com/office/officeart/2005/8/layout/process3"/>
    <dgm:cxn modelId="{125A9B3F-6A84-CF4E-85B0-6835D8F6073D}" type="presOf" srcId="{E4508CA2-E267-6D4D-AA30-9F828A824F40}" destId="{2C11EC98-7D1D-9A4B-B3D8-566974844A34}" srcOrd="1" destOrd="0" presId="urn:microsoft.com/office/officeart/2005/8/layout/process3"/>
    <dgm:cxn modelId="{3A5BB845-B7AE-2D44-AF58-17D967377015}" type="presOf" srcId="{D33FE848-E77C-064B-B393-B210A2794B02}" destId="{9884B65C-2298-A94C-8BD5-746B233A15CA}" srcOrd="0" destOrd="2" presId="urn:microsoft.com/office/officeart/2005/8/layout/process3"/>
    <dgm:cxn modelId="{3BAB9349-7AEC-DB46-B933-98315B04EBEF}" srcId="{1968B55A-11FF-B74B-B70B-CACF2A4F9BB1}" destId="{BCA55E7B-D902-A243-869E-739952EEBAA4}" srcOrd="2" destOrd="0" parTransId="{C9F6A10C-878D-1E41-8C41-13493D064E4E}" sibTransId="{2A972FC2-2D9B-344E-8012-23E6234662F5}"/>
    <dgm:cxn modelId="{D3C1934A-706A-1443-9FBB-4F3F5685A472}" type="presOf" srcId="{EFA280B0-6C34-EB4E-9872-9A0A1C39711E}" destId="{8BA6C178-D0B6-1A4F-8ACF-2D6C9AF64BBC}" srcOrd="1" destOrd="0" presId="urn:microsoft.com/office/officeart/2005/8/layout/process3"/>
    <dgm:cxn modelId="{B1D6C24B-A428-DA47-927F-C6D5F8A0E5D8}" type="presOf" srcId="{DD9130EA-01C8-CB47-836C-08B733B52544}" destId="{64CD69A5-4F01-4743-81E8-78932D189E39}" srcOrd="0" destOrd="2" presId="urn:microsoft.com/office/officeart/2005/8/layout/process3"/>
    <dgm:cxn modelId="{D0526351-F8D2-1242-9D31-8147AA6EE6C4}" type="presOf" srcId="{BCA55E7B-D902-A243-869E-739952EEBAA4}" destId="{FBB6DDD3-43B4-AE40-B6A0-924FFCABB92B}" srcOrd="0" destOrd="0" presId="urn:microsoft.com/office/officeart/2005/8/layout/process3"/>
    <dgm:cxn modelId="{4FB1B552-1CCC-604E-A996-87D07D823BCA}" srcId="{EFA280B0-6C34-EB4E-9872-9A0A1C39711E}" destId="{9F1AA4D5-95DD-C74F-AD86-AEB70F8111DF}" srcOrd="2" destOrd="0" parTransId="{BF53E6C4-BF63-8740-85AF-BABEE637314A}" sibTransId="{573F808E-7C60-BC49-A0CD-D56E9C52CA00}"/>
    <dgm:cxn modelId="{84DDD453-EFBF-3342-9667-D453E5B25CCD}" type="presOf" srcId="{FE455C2E-712F-0C4C-8D6C-6F3FD9A67266}" destId="{9884B65C-2298-A94C-8BD5-746B233A15CA}" srcOrd="0" destOrd="3" presId="urn:microsoft.com/office/officeart/2005/8/layout/process3"/>
    <dgm:cxn modelId="{FE4F375F-6E76-B440-A29B-157AC303AA26}" type="presOf" srcId="{EF503362-2CFF-EB42-BACA-385F2D1CEA52}" destId="{E9806367-7A93-524A-9CA5-6BF01B5798E2}" srcOrd="1" destOrd="0" presId="urn:microsoft.com/office/officeart/2005/8/layout/process3"/>
    <dgm:cxn modelId="{E5DEF060-A306-6E4E-80E3-723C4C410520}" type="presOf" srcId="{B785E2F5-1214-7E4E-A7F3-E64BB48916F3}" destId="{83A79291-286A-6C4E-9C81-D4DA841B38B8}" srcOrd="0" destOrd="1" presId="urn:microsoft.com/office/officeart/2005/8/layout/process3"/>
    <dgm:cxn modelId="{7AC83661-054D-A140-B3D3-1AF2601D2EFE}" type="presOf" srcId="{1A0AD686-4793-5547-AC0E-6C780ADF3B51}" destId="{9884B65C-2298-A94C-8BD5-746B233A15CA}" srcOrd="0" destOrd="1" presId="urn:microsoft.com/office/officeart/2005/8/layout/process3"/>
    <dgm:cxn modelId="{0F014361-2E92-6D4C-A0FF-0EAFEEA25B54}" srcId="{BCA55E7B-D902-A243-869E-739952EEBAA4}" destId="{1B361D26-09BE-D843-BF89-EB5067E69BD3}" srcOrd="0" destOrd="0" parTransId="{B4452226-EAA1-654B-B2EB-F20D84E9CF86}" sibTransId="{989B3A18-CBEB-444C-9898-149C04405601}"/>
    <dgm:cxn modelId="{557E5266-E96D-1742-B752-CB49EB777A1D}" srcId="{BCA55E7B-D902-A243-869E-739952EEBAA4}" destId="{D33FE848-E77C-064B-B393-B210A2794B02}" srcOrd="2" destOrd="0" parTransId="{AF09C798-F90D-0142-BA39-BB68F60C124B}" sibTransId="{BF9082FD-3048-FE47-A66F-47AE3D218E5B}"/>
    <dgm:cxn modelId="{1CC31678-E628-0142-84F4-097A8714D1AD}" type="presOf" srcId="{27D1E95E-EAC8-2945-9662-5864660203CC}" destId="{64CD69A5-4F01-4743-81E8-78932D189E39}" srcOrd="0" destOrd="0" presId="urn:microsoft.com/office/officeart/2005/8/layout/process3"/>
    <dgm:cxn modelId="{51FB827F-1A1A-2B4D-89F3-2C4C8F9C6A0A}" type="presOf" srcId="{BCA55E7B-D902-A243-869E-739952EEBAA4}" destId="{57990F33-D9EA-D046-9A78-318754906264}" srcOrd="1" destOrd="0" presId="urn:microsoft.com/office/officeart/2005/8/layout/process3"/>
    <dgm:cxn modelId="{B5071080-275F-2F46-A3CD-FBA71BC2993B}" type="presOf" srcId="{A686ED91-AB88-294D-9678-011BD10DC56D}" destId="{9884B65C-2298-A94C-8BD5-746B233A15CA}" srcOrd="0" destOrd="4" presId="urn:microsoft.com/office/officeart/2005/8/layout/process3"/>
    <dgm:cxn modelId="{9F072186-8B00-4B4B-A3AF-C134DBAC4F98}" srcId="{E4508CA2-E267-6D4D-AA30-9F828A824F40}" destId="{27D1E95E-EAC8-2945-9662-5864660203CC}" srcOrd="0" destOrd="0" parTransId="{5E6225E6-99AF-7F4B-9F66-E76ADD6C6804}" sibTransId="{30E979E5-694F-1D45-8877-FD86B2E89C6B}"/>
    <dgm:cxn modelId="{1BD78788-479D-174F-921C-7DA2EE8E15F9}" srcId="{E4508CA2-E267-6D4D-AA30-9F828A824F40}" destId="{D74324C1-4C0B-844D-B2E1-6C65CA6C211D}" srcOrd="1" destOrd="0" parTransId="{08B62743-F86D-DE47-9D54-0D90135AF357}" sibTransId="{F9AF3BFA-B1DA-7643-B90F-729449DE978F}"/>
    <dgm:cxn modelId="{84342B98-ED24-C743-9947-B89CC86144CE}" type="presOf" srcId="{9F1AA4D5-95DD-C74F-AD86-AEB70F8111DF}" destId="{83A79291-286A-6C4E-9C81-D4DA841B38B8}" srcOrd="0" destOrd="2" presId="urn:microsoft.com/office/officeart/2005/8/layout/process3"/>
    <dgm:cxn modelId="{2455AC98-12D3-1A41-B0EA-EC277C74280E}" type="presOf" srcId="{E4508CA2-E267-6D4D-AA30-9F828A824F40}" destId="{883D78C3-2E16-9841-9D7E-D218E3ECD888}" srcOrd="0" destOrd="0" presId="urn:microsoft.com/office/officeart/2005/8/layout/process3"/>
    <dgm:cxn modelId="{551CE4A3-191E-404F-AD37-8F31DCCA4955}" srcId="{BCA55E7B-D902-A243-869E-739952EEBAA4}" destId="{1A0AD686-4793-5547-AC0E-6C780ADF3B51}" srcOrd="1" destOrd="0" parTransId="{C5FDC9CE-2282-4342-8B93-59BBA84F4193}" sibTransId="{74DA4D41-E957-B845-AFC2-CB37D7E5DC61}"/>
    <dgm:cxn modelId="{F012B7A4-DE24-E945-BED3-BBBCD2921ABF}" srcId="{BCA55E7B-D902-A243-869E-739952EEBAA4}" destId="{A686ED91-AB88-294D-9678-011BD10DC56D}" srcOrd="4" destOrd="0" parTransId="{6691801E-BF48-0A49-863A-87C01D8C1373}" sibTransId="{A161650F-9F91-2D44-B5A9-B1F559E3B9F5}"/>
    <dgm:cxn modelId="{70639AAC-9D86-8045-A4CD-ACB50890EE1F}" type="presOf" srcId="{D74324C1-4C0B-844D-B2E1-6C65CA6C211D}" destId="{64CD69A5-4F01-4743-81E8-78932D189E39}" srcOrd="0" destOrd="1" presId="urn:microsoft.com/office/officeart/2005/8/layout/process3"/>
    <dgm:cxn modelId="{440B7DB0-B757-5F47-A20B-777F76B91200}" type="presOf" srcId="{BCF872ED-17B3-8E44-96CC-B6C223191531}" destId="{45BC211C-8915-3C44-996B-98580B901AF0}" srcOrd="0" destOrd="0" presId="urn:microsoft.com/office/officeart/2005/8/layout/process3"/>
    <dgm:cxn modelId="{5FF7D2B2-BDFD-F44D-856C-487F52B54AD0}" srcId="{EFA280B0-6C34-EB4E-9872-9A0A1C39711E}" destId="{8995AF70-2FAC-264E-A9FA-837F4AE68EDA}" srcOrd="0" destOrd="0" parTransId="{CDD0DBA6-5AF8-1D40-A16C-1A96680F6C69}" sibTransId="{53034B37-DE7E-374E-AF9B-D5B7BA6C61BC}"/>
    <dgm:cxn modelId="{E1F410B3-BFE2-A744-BC35-B2827D793865}" type="presOf" srcId="{AB4C4A40-3582-A145-8AB2-DC82A89C2D18}" destId="{9884B65C-2298-A94C-8BD5-746B233A15CA}" srcOrd="0" destOrd="5" presId="urn:microsoft.com/office/officeart/2005/8/layout/process3"/>
    <dgm:cxn modelId="{884B2BB4-763C-6D49-9602-9FFA3765F0EE}" srcId="{BCA55E7B-D902-A243-869E-739952EEBAA4}" destId="{FE455C2E-712F-0C4C-8D6C-6F3FD9A67266}" srcOrd="3" destOrd="0" parTransId="{8AEA0C73-FA66-E54C-B93B-B681D0BC8A8C}" sibTransId="{845DE5A2-2670-AF46-8887-9715F75F4C78}"/>
    <dgm:cxn modelId="{3A8C2CBB-CCBD-654A-8323-BAD9A0D0D7BD}" srcId="{EFA280B0-6C34-EB4E-9872-9A0A1C39711E}" destId="{B785E2F5-1214-7E4E-A7F3-E64BB48916F3}" srcOrd="1" destOrd="0" parTransId="{CACC5722-8EE9-1947-8C67-53BF00A3211E}" sibTransId="{1173C5E8-6A6C-9C43-83A1-51A43AFC8DD5}"/>
    <dgm:cxn modelId="{1623DFCE-0C47-614D-8B9A-6DC7511B15B2}" srcId="{1968B55A-11FF-B74B-B70B-CACF2A4F9BB1}" destId="{E4508CA2-E267-6D4D-AA30-9F828A824F40}" srcOrd="0" destOrd="0" parTransId="{EDB9B2E7-30D8-A94A-A776-5E1477FC3EE7}" sibTransId="{EF503362-2CFF-EB42-BACA-385F2D1CEA52}"/>
    <dgm:cxn modelId="{3716FCCE-D2B9-DD42-841A-F08D18A5CA09}" type="presOf" srcId="{EF503362-2CFF-EB42-BACA-385F2D1CEA52}" destId="{40839A4A-9878-1F41-854C-689E60F3D00D}" srcOrd="0" destOrd="0" presId="urn:microsoft.com/office/officeart/2005/8/layout/process3"/>
    <dgm:cxn modelId="{A199D2D6-A4C1-6B4A-AA5F-F17E8A437774}" type="presOf" srcId="{8995AF70-2FAC-264E-A9FA-837F4AE68EDA}" destId="{83A79291-286A-6C4E-9C81-D4DA841B38B8}" srcOrd="0" destOrd="0" presId="urn:microsoft.com/office/officeart/2005/8/layout/process3"/>
    <dgm:cxn modelId="{3F75FDDC-A27A-0142-A4C1-F716541C6B8E}" srcId="{BCA55E7B-D902-A243-869E-739952EEBAA4}" destId="{AB4C4A40-3582-A145-8AB2-DC82A89C2D18}" srcOrd="5" destOrd="0" parTransId="{BD69A370-C5F2-A04F-B7BD-127EE4967FEF}" sibTransId="{32F1FC7B-5850-B340-AF7B-C08679D6D636}"/>
    <dgm:cxn modelId="{B1138FE4-2689-BA4B-B44C-9447937B4D76}" type="presOf" srcId="{EFA280B0-6C34-EB4E-9872-9A0A1C39711E}" destId="{68F2CDB7-02CF-F248-95B9-8835856FB730}" srcOrd="0" destOrd="0" presId="urn:microsoft.com/office/officeart/2005/8/layout/process3"/>
    <dgm:cxn modelId="{AD1615EE-89E5-8A45-B4DB-2E947757EAB0}" srcId="{E4508CA2-E267-6D4D-AA30-9F828A824F40}" destId="{DD9130EA-01C8-CB47-836C-08B733B52544}" srcOrd="2" destOrd="0" parTransId="{0082EF6D-6767-FD40-AAA9-F6C2419B8C8A}" sibTransId="{09F23D88-442A-9346-A3BE-59328D649769}"/>
    <dgm:cxn modelId="{9610F7AE-139D-1E4E-9C28-0AC5432390C2}" type="presParOf" srcId="{D42BDE39-05B4-F74D-9CAA-4FB752E77CA5}" destId="{B2AC47BD-34F2-D443-AEA5-31783A852515}" srcOrd="0" destOrd="0" presId="urn:microsoft.com/office/officeart/2005/8/layout/process3"/>
    <dgm:cxn modelId="{ADA938D8-D36A-1F41-8930-7A76540AEEA5}" type="presParOf" srcId="{B2AC47BD-34F2-D443-AEA5-31783A852515}" destId="{883D78C3-2E16-9841-9D7E-D218E3ECD888}" srcOrd="0" destOrd="0" presId="urn:microsoft.com/office/officeart/2005/8/layout/process3"/>
    <dgm:cxn modelId="{5893500F-A7BA-0049-9E5F-D4FCDF6DA201}" type="presParOf" srcId="{B2AC47BD-34F2-D443-AEA5-31783A852515}" destId="{2C11EC98-7D1D-9A4B-B3D8-566974844A34}" srcOrd="1" destOrd="0" presId="urn:microsoft.com/office/officeart/2005/8/layout/process3"/>
    <dgm:cxn modelId="{F5C011F3-830F-1F4A-A70F-CCDB532B4CB1}" type="presParOf" srcId="{B2AC47BD-34F2-D443-AEA5-31783A852515}" destId="{64CD69A5-4F01-4743-81E8-78932D189E39}" srcOrd="2" destOrd="0" presId="urn:microsoft.com/office/officeart/2005/8/layout/process3"/>
    <dgm:cxn modelId="{ED6E3100-27F5-3C41-B039-727D699300AC}" type="presParOf" srcId="{D42BDE39-05B4-F74D-9CAA-4FB752E77CA5}" destId="{40839A4A-9878-1F41-854C-689E60F3D00D}" srcOrd="1" destOrd="0" presId="urn:microsoft.com/office/officeart/2005/8/layout/process3"/>
    <dgm:cxn modelId="{20B6ADD8-C4E9-3F41-89A8-E50240796CF3}" type="presParOf" srcId="{40839A4A-9878-1F41-854C-689E60F3D00D}" destId="{E9806367-7A93-524A-9CA5-6BF01B5798E2}" srcOrd="0" destOrd="0" presId="urn:microsoft.com/office/officeart/2005/8/layout/process3"/>
    <dgm:cxn modelId="{BBEBA0A4-4B87-AC48-87C2-9F43D85A5F0E}" type="presParOf" srcId="{D42BDE39-05B4-F74D-9CAA-4FB752E77CA5}" destId="{6222F972-85EA-DE42-822B-4948DE79051F}" srcOrd="2" destOrd="0" presId="urn:microsoft.com/office/officeart/2005/8/layout/process3"/>
    <dgm:cxn modelId="{EED620EE-F72B-5E49-AD1A-73CE00E23751}" type="presParOf" srcId="{6222F972-85EA-DE42-822B-4948DE79051F}" destId="{68F2CDB7-02CF-F248-95B9-8835856FB730}" srcOrd="0" destOrd="0" presId="urn:microsoft.com/office/officeart/2005/8/layout/process3"/>
    <dgm:cxn modelId="{D97672AC-3839-4D4C-9D4E-4ABA633358BD}" type="presParOf" srcId="{6222F972-85EA-DE42-822B-4948DE79051F}" destId="{8BA6C178-D0B6-1A4F-8ACF-2D6C9AF64BBC}" srcOrd="1" destOrd="0" presId="urn:microsoft.com/office/officeart/2005/8/layout/process3"/>
    <dgm:cxn modelId="{FA79FDAE-7472-1F48-AFB0-27AC63ACE1D5}" type="presParOf" srcId="{6222F972-85EA-DE42-822B-4948DE79051F}" destId="{83A79291-286A-6C4E-9C81-D4DA841B38B8}" srcOrd="2" destOrd="0" presId="urn:microsoft.com/office/officeart/2005/8/layout/process3"/>
    <dgm:cxn modelId="{1276A7CE-BF71-A145-B63F-16BF4CEE9A6C}" type="presParOf" srcId="{D42BDE39-05B4-F74D-9CAA-4FB752E77CA5}" destId="{45BC211C-8915-3C44-996B-98580B901AF0}" srcOrd="3" destOrd="0" presId="urn:microsoft.com/office/officeart/2005/8/layout/process3"/>
    <dgm:cxn modelId="{E0FEC0E8-42BE-C34E-8E31-3FB7F1F31765}" type="presParOf" srcId="{45BC211C-8915-3C44-996B-98580B901AF0}" destId="{D5844B7C-3F81-AF47-BB95-D8E5672FEE3C}" srcOrd="0" destOrd="0" presId="urn:microsoft.com/office/officeart/2005/8/layout/process3"/>
    <dgm:cxn modelId="{178F102B-445A-B342-BDF8-D26331641585}" type="presParOf" srcId="{D42BDE39-05B4-F74D-9CAA-4FB752E77CA5}" destId="{A09A709C-AF8D-1E4B-AF33-BE1B383B8A4E}" srcOrd="4" destOrd="0" presId="urn:microsoft.com/office/officeart/2005/8/layout/process3"/>
    <dgm:cxn modelId="{E36432A3-B21B-8E43-8B2D-08E7724BCC4A}" type="presParOf" srcId="{A09A709C-AF8D-1E4B-AF33-BE1B383B8A4E}" destId="{FBB6DDD3-43B4-AE40-B6A0-924FFCABB92B}" srcOrd="0" destOrd="0" presId="urn:microsoft.com/office/officeart/2005/8/layout/process3"/>
    <dgm:cxn modelId="{AB1DDA04-C818-0547-AE0D-62BF0F689E17}" type="presParOf" srcId="{A09A709C-AF8D-1E4B-AF33-BE1B383B8A4E}" destId="{57990F33-D9EA-D046-9A78-318754906264}" srcOrd="1" destOrd="0" presId="urn:microsoft.com/office/officeart/2005/8/layout/process3"/>
    <dgm:cxn modelId="{510A950C-1910-8F4D-A259-19FDD7CE1236}" type="presParOf" srcId="{A09A709C-AF8D-1E4B-AF33-BE1B383B8A4E}" destId="{9884B65C-2298-A94C-8BD5-746B233A15CA}"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AA23AA-13CA-3244-B1EC-5BC4A472623A}" type="doc">
      <dgm:prSet loTypeId="urn:microsoft.com/office/officeart/2008/layout/BendingPictureBlocks" loCatId="" qsTypeId="urn:microsoft.com/office/officeart/2005/8/quickstyle/simple4" qsCatId="simple" csTypeId="urn:microsoft.com/office/officeart/2005/8/colors/accent1_2" csCatId="accent1" phldr="1"/>
      <dgm:spPr/>
      <dgm:t>
        <a:bodyPr/>
        <a:lstStyle/>
        <a:p>
          <a:endParaRPr lang="en-US"/>
        </a:p>
      </dgm:t>
    </dgm:pt>
    <dgm:pt modelId="{0876CD06-DE2F-1D4D-988F-09874AA9AD19}">
      <dgm:prSet phldrT="[Text]"/>
      <dgm:spPr>
        <a:solidFill>
          <a:srgbClr val="657916"/>
        </a:solidFill>
      </dgm:spPr>
      <dgm:t>
        <a:bodyPr/>
        <a:lstStyle/>
        <a:p>
          <a:r>
            <a:rPr lang="en-US" b="1" dirty="0"/>
            <a:t>You guys are doing a great job!</a:t>
          </a:r>
        </a:p>
      </dgm:t>
    </dgm:pt>
    <dgm:pt modelId="{26288466-15B2-1343-BFDD-6768F74B6CE3}" type="parTrans" cxnId="{C87BDEFF-98A6-DD4A-99BA-575BD62E69EA}">
      <dgm:prSet/>
      <dgm:spPr/>
      <dgm:t>
        <a:bodyPr/>
        <a:lstStyle/>
        <a:p>
          <a:endParaRPr lang="en-US"/>
        </a:p>
      </dgm:t>
    </dgm:pt>
    <dgm:pt modelId="{3DA17C48-CEE5-B243-9284-D7F4BDBBA7A8}" type="sibTrans" cxnId="{C87BDEFF-98A6-DD4A-99BA-575BD62E69EA}">
      <dgm:prSet/>
      <dgm:spPr/>
      <dgm:t>
        <a:bodyPr/>
        <a:lstStyle/>
        <a:p>
          <a:endParaRPr lang="en-US"/>
        </a:p>
      </dgm:t>
    </dgm:pt>
    <dgm:pt modelId="{2A4D8D98-DC11-1447-B1D4-7E70CCB993A4}">
      <dgm:prSet phldrT="[Text]"/>
      <dgm:spPr>
        <a:solidFill>
          <a:srgbClr val="CAA810"/>
        </a:solidFill>
      </dgm:spPr>
      <dgm:t>
        <a:bodyPr/>
        <a:lstStyle/>
        <a:p>
          <a:r>
            <a:rPr lang="en-US" b="1" dirty="0"/>
            <a:t>Hudson Valley Textile Project</a:t>
          </a:r>
        </a:p>
      </dgm:t>
    </dgm:pt>
    <dgm:pt modelId="{43A2561B-6CEF-C544-8ECE-25A62C516527}" type="parTrans" cxnId="{FD809731-841A-EB4A-ADB7-88F242622025}">
      <dgm:prSet/>
      <dgm:spPr/>
      <dgm:t>
        <a:bodyPr/>
        <a:lstStyle/>
        <a:p>
          <a:endParaRPr lang="en-US"/>
        </a:p>
      </dgm:t>
    </dgm:pt>
    <dgm:pt modelId="{7133D3AB-9180-4242-9056-8FD79FBF3509}" type="sibTrans" cxnId="{FD809731-841A-EB4A-ADB7-88F242622025}">
      <dgm:prSet/>
      <dgm:spPr/>
      <dgm:t>
        <a:bodyPr/>
        <a:lstStyle/>
        <a:p>
          <a:endParaRPr lang="en-US"/>
        </a:p>
      </dgm:t>
    </dgm:pt>
    <dgm:pt modelId="{57238423-B23E-FD44-A36C-0F3752274922}">
      <dgm:prSet phldrT="[Text]"/>
      <dgm:spPr>
        <a:solidFill>
          <a:srgbClr val="5D2A18"/>
        </a:solidFill>
      </dgm:spPr>
      <dgm:t>
        <a:bodyPr/>
        <a:lstStyle/>
        <a:p>
          <a:r>
            <a:rPr lang="en-US" b="1" dirty="0"/>
            <a:t>New York Textile Lab</a:t>
          </a:r>
        </a:p>
      </dgm:t>
    </dgm:pt>
    <dgm:pt modelId="{53315FFB-0AA2-3D4A-9B09-423F3A382CF8}" type="parTrans" cxnId="{75C1C7E9-6C2E-FF44-91CC-E83D9013A1FB}">
      <dgm:prSet/>
      <dgm:spPr/>
      <dgm:t>
        <a:bodyPr/>
        <a:lstStyle/>
        <a:p>
          <a:endParaRPr lang="en-US"/>
        </a:p>
      </dgm:t>
    </dgm:pt>
    <dgm:pt modelId="{BF931DFE-A575-F847-8200-A15933CCC8E8}" type="sibTrans" cxnId="{75C1C7E9-6C2E-FF44-91CC-E83D9013A1FB}">
      <dgm:prSet/>
      <dgm:spPr/>
      <dgm:t>
        <a:bodyPr/>
        <a:lstStyle/>
        <a:p>
          <a:endParaRPr lang="en-US"/>
        </a:p>
      </dgm:t>
    </dgm:pt>
    <dgm:pt modelId="{7EDAC15D-2356-4C41-AB30-A0C3072C1499}" type="pres">
      <dgm:prSet presAssocID="{5AAA23AA-13CA-3244-B1EC-5BC4A472623A}" presName="Name0" presStyleCnt="0">
        <dgm:presLayoutVars>
          <dgm:dir/>
          <dgm:resizeHandles/>
        </dgm:presLayoutVars>
      </dgm:prSet>
      <dgm:spPr/>
    </dgm:pt>
    <dgm:pt modelId="{CDD72900-FDDB-A34C-BDA8-1BBA924AD0F3}" type="pres">
      <dgm:prSet presAssocID="{0876CD06-DE2F-1D4D-988F-09874AA9AD19}" presName="composite" presStyleCnt="0"/>
      <dgm:spPr/>
    </dgm:pt>
    <dgm:pt modelId="{C1DE1405-567B-3B46-B950-B341A605471A}" type="pres">
      <dgm:prSet presAssocID="{0876CD06-DE2F-1D4D-988F-09874AA9AD19}"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C48CB79-1F5A-334B-886D-BCD2715CB6FF}" type="pres">
      <dgm:prSet presAssocID="{0876CD06-DE2F-1D4D-988F-09874AA9AD19}" presName="rect2" presStyleLbl="node1" presStyleIdx="0" presStyleCnt="3">
        <dgm:presLayoutVars>
          <dgm:bulletEnabled val="1"/>
        </dgm:presLayoutVars>
      </dgm:prSet>
      <dgm:spPr/>
    </dgm:pt>
    <dgm:pt modelId="{C0580944-15D4-D949-89B0-5F40C584B68E}" type="pres">
      <dgm:prSet presAssocID="{3DA17C48-CEE5-B243-9284-D7F4BDBBA7A8}" presName="sibTrans" presStyleCnt="0"/>
      <dgm:spPr/>
    </dgm:pt>
    <dgm:pt modelId="{C664F7A2-C43F-C742-8DCD-B7B2D68856B0}" type="pres">
      <dgm:prSet presAssocID="{2A4D8D98-DC11-1447-B1D4-7E70CCB993A4}" presName="composite" presStyleCnt="0"/>
      <dgm:spPr/>
    </dgm:pt>
    <dgm:pt modelId="{31F47C2E-79CB-044C-B802-CD3A1A2DA63B}" type="pres">
      <dgm:prSet presAssocID="{2A4D8D98-DC11-1447-B1D4-7E70CCB993A4}"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82A76375-40D8-2B48-AA52-C61D0F432632}" type="pres">
      <dgm:prSet presAssocID="{2A4D8D98-DC11-1447-B1D4-7E70CCB993A4}" presName="rect2" presStyleLbl="node1" presStyleIdx="1" presStyleCnt="3">
        <dgm:presLayoutVars>
          <dgm:bulletEnabled val="1"/>
        </dgm:presLayoutVars>
      </dgm:prSet>
      <dgm:spPr/>
    </dgm:pt>
    <dgm:pt modelId="{9506423A-24A6-CC41-A01E-5121D3170940}" type="pres">
      <dgm:prSet presAssocID="{7133D3AB-9180-4242-9056-8FD79FBF3509}" presName="sibTrans" presStyleCnt="0"/>
      <dgm:spPr/>
    </dgm:pt>
    <dgm:pt modelId="{1B562CE0-E4DE-7B46-8FDC-C132979B3BA2}" type="pres">
      <dgm:prSet presAssocID="{57238423-B23E-FD44-A36C-0F3752274922}" presName="composite" presStyleCnt="0"/>
      <dgm:spPr/>
    </dgm:pt>
    <dgm:pt modelId="{72A7F252-2A4C-AB4C-9E60-8DCE4D4B889D}" type="pres">
      <dgm:prSet presAssocID="{57238423-B23E-FD44-A36C-0F3752274922}" presName="rect1"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526C6F52-880F-2A4A-B5D5-93BBAD9F32E9}" type="pres">
      <dgm:prSet presAssocID="{57238423-B23E-FD44-A36C-0F3752274922}" presName="rect2" presStyleLbl="node1" presStyleIdx="2" presStyleCnt="3">
        <dgm:presLayoutVars>
          <dgm:bulletEnabled val="1"/>
        </dgm:presLayoutVars>
      </dgm:prSet>
      <dgm:spPr/>
    </dgm:pt>
  </dgm:ptLst>
  <dgm:cxnLst>
    <dgm:cxn modelId="{FD809731-841A-EB4A-ADB7-88F242622025}" srcId="{5AAA23AA-13CA-3244-B1EC-5BC4A472623A}" destId="{2A4D8D98-DC11-1447-B1D4-7E70CCB993A4}" srcOrd="1" destOrd="0" parTransId="{43A2561B-6CEF-C544-8ECE-25A62C516527}" sibTransId="{7133D3AB-9180-4242-9056-8FD79FBF3509}"/>
    <dgm:cxn modelId="{38DCCD46-F386-7A44-BA86-A0E97D769985}" type="presOf" srcId="{2A4D8D98-DC11-1447-B1D4-7E70CCB993A4}" destId="{82A76375-40D8-2B48-AA52-C61D0F432632}" srcOrd="0" destOrd="0" presId="urn:microsoft.com/office/officeart/2008/layout/BendingPictureBlocks"/>
    <dgm:cxn modelId="{A512F494-218A-AB43-9361-EFD824029C8B}" type="presOf" srcId="{5AAA23AA-13CA-3244-B1EC-5BC4A472623A}" destId="{7EDAC15D-2356-4C41-AB30-A0C3072C1499}" srcOrd="0" destOrd="0" presId="urn:microsoft.com/office/officeart/2008/layout/BendingPictureBlocks"/>
    <dgm:cxn modelId="{75C1C7E9-6C2E-FF44-91CC-E83D9013A1FB}" srcId="{5AAA23AA-13CA-3244-B1EC-5BC4A472623A}" destId="{57238423-B23E-FD44-A36C-0F3752274922}" srcOrd="2" destOrd="0" parTransId="{53315FFB-0AA2-3D4A-9B09-423F3A382CF8}" sibTransId="{BF931DFE-A575-F847-8200-A15933CCC8E8}"/>
    <dgm:cxn modelId="{BF3C87F4-AE26-6F45-BAD0-227509C9EEF1}" type="presOf" srcId="{57238423-B23E-FD44-A36C-0F3752274922}" destId="{526C6F52-880F-2A4A-B5D5-93BBAD9F32E9}" srcOrd="0" destOrd="0" presId="urn:microsoft.com/office/officeart/2008/layout/BendingPictureBlocks"/>
    <dgm:cxn modelId="{8615C5F4-DC7B-4246-8F6C-5932515DDF00}" type="presOf" srcId="{0876CD06-DE2F-1D4D-988F-09874AA9AD19}" destId="{4C48CB79-1F5A-334B-886D-BCD2715CB6FF}" srcOrd="0" destOrd="0" presId="urn:microsoft.com/office/officeart/2008/layout/BendingPictureBlocks"/>
    <dgm:cxn modelId="{C87BDEFF-98A6-DD4A-99BA-575BD62E69EA}" srcId="{5AAA23AA-13CA-3244-B1EC-5BC4A472623A}" destId="{0876CD06-DE2F-1D4D-988F-09874AA9AD19}" srcOrd="0" destOrd="0" parTransId="{26288466-15B2-1343-BFDD-6768F74B6CE3}" sibTransId="{3DA17C48-CEE5-B243-9284-D7F4BDBBA7A8}"/>
    <dgm:cxn modelId="{DB65CBE1-D1C9-0544-8AF2-D8B53D110D70}" type="presParOf" srcId="{7EDAC15D-2356-4C41-AB30-A0C3072C1499}" destId="{CDD72900-FDDB-A34C-BDA8-1BBA924AD0F3}" srcOrd="0" destOrd="0" presId="urn:microsoft.com/office/officeart/2008/layout/BendingPictureBlocks"/>
    <dgm:cxn modelId="{D0679905-BD99-474F-A024-6956FE64629C}" type="presParOf" srcId="{CDD72900-FDDB-A34C-BDA8-1BBA924AD0F3}" destId="{C1DE1405-567B-3B46-B950-B341A605471A}" srcOrd="0" destOrd="0" presId="urn:microsoft.com/office/officeart/2008/layout/BendingPictureBlocks"/>
    <dgm:cxn modelId="{E72B3611-DF93-8448-BA95-A8C2BC92AC3A}" type="presParOf" srcId="{CDD72900-FDDB-A34C-BDA8-1BBA924AD0F3}" destId="{4C48CB79-1F5A-334B-886D-BCD2715CB6FF}" srcOrd="1" destOrd="0" presId="urn:microsoft.com/office/officeart/2008/layout/BendingPictureBlocks"/>
    <dgm:cxn modelId="{738F6C00-C773-0E49-A08C-45D6672C0AD1}" type="presParOf" srcId="{7EDAC15D-2356-4C41-AB30-A0C3072C1499}" destId="{C0580944-15D4-D949-89B0-5F40C584B68E}" srcOrd="1" destOrd="0" presId="urn:microsoft.com/office/officeart/2008/layout/BendingPictureBlocks"/>
    <dgm:cxn modelId="{51722FA8-B59E-C14F-A5BA-834ADCB815F6}" type="presParOf" srcId="{7EDAC15D-2356-4C41-AB30-A0C3072C1499}" destId="{C664F7A2-C43F-C742-8DCD-B7B2D68856B0}" srcOrd="2" destOrd="0" presId="urn:microsoft.com/office/officeart/2008/layout/BendingPictureBlocks"/>
    <dgm:cxn modelId="{F4119530-0E9A-384E-9E8F-F26E8898B04C}" type="presParOf" srcId="{C664F7A2-C43F-C742-8DCD-B7B2D68856B0}" destId="{31F47C2E-79CB-044C-B802-CD3A1A2DA63B}" srcOrd="0" destOrd="0" presId="urn:microsoft.com/office/officeart/2008/layout/BendingPictureBlocks"/>
    <dgm:cxn modelId="{2850FE77-9C72-1840-8129-CE9907A570D4}" type="presParOf" srcId="{C664F7A2-C43F-C742-8DCD-B7B2D68856B0}" destId="{82A76375-40D8-2B48-AA52-C61D0F432632}" srcOrd="1" destOrd="0" presId="urn:microsoft.com/office/officeart/2008/layout/BendingPictureBlocks"/>
    <dgm:cxn modelId="{6ED1E42B-F72F-2A46-8B87-979FEA922E8C}" type="presParOf" srcId="{7EDAC15D-2356-4C41-AB30-A0C3072C1499}" destId="{9506423A-24A6-CC41-A01E-5121D3170940}" srcOrd="3" destOrd="0" presId="urn:microsoft.com/office/officeart/2008/layout/BendingPictureBlocks"/>
    <dgm:cxn modelId="{2CEE07CB-1150-6C46-B6F6-6CB4DBAE1A00}" type="presParOf" srcId="{7EDAC15D-2356-4C41-AB30-A0C3072C1499}" destId="{1B562CE0-E4DE-7B46-8FDC-C132979B3BA2}" srcOrd="4" destOrd="0" presId="urn:microsoft.com/office/officeart/2008/layout/BendingPictureBlocks"/>
    <dgm:cxn modelId="{3A56E436-69FF-9D4A-83B0-2771CA0866EE}" type="presParOf" srcId="{1B562CE0-E4DE-7B46-8FDC-C132979B3BA2}" destId="{72A7F252-2A4C-AB4C-9E60-8DCE4D4B889D}" srcOrd="0" destOrd="0" presId="urn:microsoft.com/office/officeart/2008/layout/BendingPictureBlocks"/>
    <dgm:cxn modelId="{C281953A-1171-954D-AC3D-F8EB65EBEA5D}" type="presParOf" srcId="{1B562CE0-E4DE-7B46-8FDC-C132979B3BA2}" destId="{526C6F52-880F-2A4A-B5D5-93BBAD9F32E9}"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94C162-9601-4346-9BEA-3DDAACA3CB30}" type="doc">
      <dgm:prSet loTypeId="urn:microsoft.com/office/officeart/2008/layout/BendingPictureBlocks" loCatId="" qsTypeId="urn:microsoft.com/office/officeart/2005/8/quickstyle/simple4" qsCatId="simple" csTypeId="urn:microsoft.com/office/officeart/2005/8/colors/accent1_2" csCatId="accent1" phldr="1"/>
      <dgm:spPr/>
      <dgm:t>
        <a:bodyPr/>
        <a:lstStyle/>
        <a:p>
          <a:endParaRPr lang="en-US"/>
        </a:p>
      </dgm:t>
    </dgm:pt>
    <dgm:pt modelId="{9BE737B2-A58D-1145-88E1-BF00758C781B}">
      <dgm:prSet phldrT="[Text]"/>
      <dgm:spPr>
        <a:solidFill>
          <a:srgbClr val="3B5971"/>
        </a:solidFill>
      </dgm:spPr>
      <dgm:t>
        <a:bodyPr/>
        <a:lstStyle/>
        <a:p>
          <a:r>
            <a:rPr lang="en-US" b="1" dirty="0"/>
            <a:t>Watershed Agricultural Council</a:t>
          </a:r>
        </a:p>
      </dgm:t>
    </dgm:pt>
    <dgm:pt modelId="{5C0F952B-E7F1-4A42-B5EA-8C11279B1D82}" type="parTrans" cxnId="{E9F6E9D6-2149-EB43-B8A5-D1D27BD3D4DD}">
      <dgm:prSet/>
      <dgm:spPr/>
      <dgm:t>
        <a:bodyPr/>
        <a:lstStyle/>
        <a:p>
          <a:endParaRPr lang="en-US"/>
        </a:p>
      </dgm:t>
    </dgm:pt>
    <dgm:pt modelId="{3F8B57A0-21FA-8149-A2D8-D4BD3CB08F79}" type="sibTrans" cxnId="{E9F6E9D6-2149-EB43-B8A5-D1D27BD3D4DD}">
      <dgm:prSet/>
      <dgm:spPr/>
      <dgm:t>
        <a:bodyPr/>
        <a:lstStyle/>
        <a:p>
          <a:endParaRPr lang="en-US"/>
        </a:p>
      </dgm:t>
    </dgm:pt>
    <dgm:pt modelId="{25E4FEEF-7A60-0D4D-938D-C246342010A4}">
      <dgm:prSet phldrT="[Text]"/>
      <dgm:spPr>
        <a:solidFill>
          <a:srgbClr val="9FBF1F"/>
        </a:solidFill>
      </dgm:spPr>
      <dgm:t>
        <a:bodyPr/>
        <a:lstStyle/>
        <a:p>
          <a:r>
            <a:rPr lang="en-US" b="1" dirty="0"/>
            <a:t>Ryder Farm (one example of an art, food and fiber collaboration!)</a:t>
          </a:r>
        </a:p>
      </dgm:t>
    </dgm:pt>
    <dgm:pt modelId="{1F50F991-3429-C34C-85E1-BC89CC64A5C4}" type="parTrans" cxnId="{0EDD9AFD-3890-DF44-B48E-D9EB46FFE7F4}">
      <dgm:prSet/>
      <dgm:spPr/>
      <dgm:t>
        <a:bodyPr/>
        <a:lstStyle/>
        <a:p>
          <a:endParaRPr lang="en-US"/>
        </a:p>
      </dgm:t>
    </dgm:pt>
    <dgm:pt modelId="{43DE04AC-9CFC-5248-AC56-24845FFAC42E}" type="sibTrans" cxnId="{0EDD9AFD-3890-DF44-B48E-D9EB46FFE7F4}">
      <dgm:prSet/>
      <dgm:spPr/>
      <dgm:t>
        <a:bodyPr/>
        <a:lstStyle/>
        <a:p>
          <a:endParaRPr lang="en-US"/>
        </a:p>
      </dgm:t>
    </dgm:pt>
    <dgm:pt modelId="{9893E161-E98C-7F40-B9C8-6ADB141132BA}">
      <dgm:prSet phldrT="[Text]"/>
      <dgm:spPr>
        <a:solidFill>
          <a:srgbClr val="C2522C"/>
        </a:solidFill>
      </dgm:spPr>
      <dgm:t>
        <a:bodyPr/>
        <a:lstStyle/>
        <a:p>
          <a:r>
            <a:rPr lang="en-US" b="1" dirty="0" err="1"/>
            <a:t>Dutchess</a:t>
          </a:r>
          <a:r>
            <a:rPr lang="en-US" b="1" dirty="0"/>
            <a:t> County Sheep and Wool Growers Association</a:t>
          </a:r>
        </a:p>
      </dgm:t>
    </dgm:pt>
    <dgm:pt modelId="{2CB2C68D-F5D5-EF49-A46C-2118B5070157}" type="parTrans" cxnId="{86A527FE-7FB4-CB47-B372-796A56A53C63}">
      <dgm:prSet/>
      <dgm:spPr/>
      <dgm:t>
        <a:bodyPr/>
        <a:lstStyle/>
        <a:p>
          <a:endParaRPr lang="en-US"/>
        </a:p>
      </dgm:t>
    </dgm:pt>
    <dgm:pt modelId="{EAD0AF84-1220-CC49-9BD5-D23FB4F8853C}" type="sibTrans" cxnId="{86A527FE-7FB4-CB47-B372-796A56A53C63}">
      <dgm:prSet/>
      <dgm:spPr/>
      <dgm:t>
        <a:bodyPr/>
        <a:lstStyle/>
        <a:p>
          <a:endParaRPr lang="en-US"/>
        </a:p>
      </dgm:t>
    </dgm:pt>
    <dgm:pt modelId="{3A3E55C1-0C38-4C4C-81E5-F0AF4770E074}" type="pres">
      <dgm:prSet presAssocID="{B594C162-9601-4346-9BEA-3DDAACA3CB30}" presName="Name0" presStyleCnt="0">
        <dgm:presLayoutVars>
          <dgm:dir/>
          <dgm:resizeHandles/>
        </dgm:presLayoutVars>
      </dgm:prSet>
      <dgm:spPr/>
    </dgm:pt>
    <dgm:pt modelId="{72FCBDA6-A7DB-3E41-A63C-BC1592067139}" type="pres">
      <dgm:prSet presAssocID="{9BE737B2-A58D-1145-88E1-BF00758C781B}" presName="composite" presStyleCnt="0"/>
      <dgm:spPr/>
    </dgm:pt>
    <dgm:pt modelId="{25762AD0-C62F-354E-AE2D-EB059C329EAE}" type="pres">
      <dgm:prSet presAssocID="{9BE737B2-A58D-1145-88E1-BF00758C781B}"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2AB55C31-A6AC-404C-813D-BE41532E8CF8}" type="pres">
      <dgm:prSet presAssocID="{9BE737B2-A58D-1145-88E1-BF00758C781B}" presName="rect2" presStyleLbl="node1" presStyleIdx="0" presStyleCnt="3">
        <dgm:presLayoutVars>
          <dgm:bulletEnabled val="1"/>
        </dgm:presLayoutVars>
      </dgm:prSet>
      <dgm:spPr/>
    </dgm:pt>
    <dgm:pt modelId="{F304CC14-BB6E-D147-963A-751D49AD06FC}" type="pres">
      <dgm:prSet presAssocID="{3F8B57A0-21FA-8149-A2D8-D4BD3CB08F79}" presName="sibTrans" presStyleCnt="0"/>
      <dgm:spPr/>
    </dgm:pt>
    <dgm:pt modelId="{8549AD6D-3F3B-4648-8C17-C0A2FD9628A3}" type="pres">
      <dgm:prSet presAssocID="{25E4FEEF-7A60-0D4D-938D-C246342010A4}" presName="composite" presStyleCnt="0"/>
      <dgm:spPr/>
    </dgm:pt>
    <dgm:pt modelId="{CF7C5C22-C53D-7E43-9A5C-98BFABEB0903}" type="pres">
      <dgm:prSet presAssocID="{25E4FEEF-7A60-0D4D-938D-C246342010A4}"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77052B60-DD94-7B4A-AD9C-92697BCCA07E}" type="pres">
      <dgm:prSet presAssocID="{25E4FEEF-7A60-0D4D-938D-C246342010A4}" presName="rect2" presStyleLbl="node1" presStyleIdx="1" presStyleCnt="3">
        <dgm:presLayoutVars>
          <dgm:bulletEnabled val="1"/>
        </dgm:presLayoutVars>
      </dgm:prSet>
      <dgm:spPr/>
    </dgm:pt>
    <dgm:pt modelId="{4E5F148A-C3E6-C942-9CBE-B6986FD06D7F}" type="pres">
      <dgm:prSet presAssocID="{43DE04AC-9CFC-5248-AC56-24845FFAC42E}" presName="sibTrans" presStyleCnt="0"/>
      <dgm:spPr/>
    </dgm:pt>
    <dgm:pt modelId="{FF4239F7-86CA-FC42-9E5D-BDA8C164282A}" type="pres">
      <dgm:prSet presAssocID="{9893E161-E98C-7F40-B9C8-6ADB141132BA}" presName="composite" presStyleCnt="0"/>
      <dgm:spPr/>
    </dgm:pt>
    <dgm:pt modelId="{DF219A88-D8D6-1C49-9C29-15CEC26D2B56}" type="pres">
      <dgm:prSet presAssocID="{9893E161-E98C-7F40-B9C8-6ADB141132BA}" presName="rect1"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1B7B61EA-6893-1C4A-A3D6-53D7E7898A06}" type="pres">
      <dgm:prSet presAssocID="{9893E161-E98C-7F40-B9C8-6ADB141132BA}" presName="rect2" presStyleLbl="node1" presStyleIdx="2" presStyleCnt="3">
        <dgm:presLayoutVars>
          <dgm:bulletEnabled val="1"/>
        </dgm:presLayoutVars>
      </dgm:prSet>
      <dgm:spPr/>
    </dgm:pt>
  </dgm:ptLst>
  <dgm:cxnLst>
    <dgm:cxn modelId="{1D9BCB3D-B6F7-344A-854C-871AA87E6A3C}" type="presOf" srcId="{B594C162-9601-4346-9BEA-3DDAACA3CB30}" destId="{3A3E55C1-0C38-4C4C-81E5-F0AF4770E074}" srcOrd="0" destOrd="0" presId="urn:microsoft.com/office/officeart/2008/layout/BendingPictureBlocks"/>
    <dgm:cxn modelId="{5D8E43D4-CAB7-9945-A335-26707EF496C2}" type="presOf" srcId="{9893E161-E98C-7F40-B9C8-6ADB141132BA}" destId="{1B7B61EA-6893-1C4A-A3D6-53D7E7898A06}" srcOrd="0" destOrd="0" presId="urn:microsoft.com/office/officeart/2008/layout/BendingPictureBlocks"/>
    <dgm:cxn modelId="{E9F6E9D6-2149-EB43-B8A5-D1D27BD3D4DD}" srcId="{B594C162-9601-4346-9BEA-3DDAACA3CB30}" destId="{9BE737B2-A58D-1145-88E1-BF00758C781B}" srcOrd="0" destOrd="0" parTransId="{5C0F952B-E7F1-4A42-B5EA-8C11279B1D82}" sibTransId="{3F8B57A0-21FA-8149-A2D8-D4BD3CB08F79}"/>
    <dgm:cxn modelId="{77903DDE-D335-7F4E-BA3B-84A1323216A3}" type="presOf" srcId="{25E4FEEF-7A60-0D4D-938D-C246342010A4}" destId="{77052B60-DD94-7B4A-AD9C-92697BCCA07E}" srcOrd="0" destOrd="0" presId="urn:microsoft.com/office/officeart/2008/layout/BendingPictureBlocks"/>
    <dgm:cxn modelId="{820D8DF1-E4EE-1743-A5D3-DF4676750654}" type="presOf" srcId="{9BE737B2-A58D-1145-88E1-BF00758C781B}" destId="{2AB55C31-A6AC-404C-813D-BE41532E8CF8}" srcOrd="0" destOrd="0" presId="urn:microsoft.com/office/officeart/2008/layout/BendingPictureBlocks"/>
    <dgm:cxn modelId="{0EDD9AFD-3890-DF44-B48E-D9EB46FFE7F4}" srcId="{B594C162-9601-4346-9BEA-3DDAACA3CB30}" destId="{25E4FEEF-7A60-0D4D-938D-C246342010A4}" srcOrd="1" destOrd="0" parTransId="{1F50F991-3429-C34C-85E1-BC89CC64A5C4}" sibTransId="{43DE04AC-9CFC-5248-AC56-24845FFAC42E}"/>
    <dgm:cxn modelId="{86A527FE-7FB4-CB47-B372-796A56A53C63}" srcId="{B594C162-9601-4346-9BEA-3DDAACA3CB30}" destId="{9893E161-E98C-7F40-B9C8-6ADB141132BA}" srcOrd="2" destOrd="0" parTransId="{2CB2C68D-F5D5-EF49-A46C-2118B5070157}" sibTransId="{EAD0AF84-1220-CC49-9BD5-D23FB4F8853C}"/>
    <dgm:cxn modelId="{066C5D4B-BE2E-5D49-BDDB-E97EB54672CA}" type="presParOf" srcId="{3A3E55C1-0C38-4C4C-81E5-F0AF4770E074}" destId="{72FCBDA6-A7DB-3E41-A63C-BC1592067139}" srcOrd="0" destOrd="0" presId="urn:microsoft.com/office/officeart/2008/layout/BendingPictureBlocks"/>
    <dgm:cxn modelId="{9D37B9ED-F32F-244D-9510-32255AE4834A}" type="presParOf" srcId="{72FCBDA6-A7DB-3E41-A63C-BC1592067139}" destId="{25762AD0-C62F-354E-AE2D-EB059C329EAE}" srcOrd="0" destOrd="0" presId="urn:microsoft.com/office/officeart/2008/layout/BendingPictureBlocks"/>
    <dgm:cxn modelId="{F58739C7-01DE-E945-924C-57B779A99514}" type="presParOf" srcId="{72FCBDA6-A7DB-3E41-A63C-BC1592067139}" destId="{2AB55C31-A6AC-404C-813D-BE41532E8CF8}" srcOrd="1" destOrd="0" presId="urn:microsoft.com/office/officeart/2008/layout/BendingPictureBlocks"/>
    <dgm:cxn modelId="{8F7E8736-11BE-A84C-8D2C-44C5D7B043E1}" type="presParOf" srcId="{3A3E55C1-0C38-4C4C-81E5-F0AF4770E074}" destId="{F304CC14-BB6E-D147-963A-751D49AD06FC}" srcOrd="1" destOrd="0" presId="urn:microsoft.com/office/officeart/2008/layout/BendingPictureBlocks"/>
    <dgm:cxn modelId="{FEFE5D41-7EF7-7C45-9F03-9AC8FAAF86BC}" type="presParOf" srcId="{3A3E55C1-0C38-4C4C-81E5-F0AF4770E074}" destId="{8549AD6D-3F3B-4648-8C17-C0A2FD9628A3}" srcOrd="2" destOrd="0" presId="urn:microsoft.com/office/officeart/2008/layout/BendingPictureBlocks"/>
    <dgm:cxn modelId="{8DBB26CA-33C5-7C4F-AEBF-CE515F0DA4A9}" type="presParOf" srcId="{8549AD6D-3F3B-4648-8C17-C0A2FD9628A3}" destId="{CF7C5C22-C53D-7E43-9A5C-98BFABEB0903}" srcOrd="0" destOrd="0" presId="urn:microsoft.com/office/officeart/2008/layout/BendingPictureBlocks"/>
    <dgm:cxn modelId="{070D6F5A-178E-EA42-A6E9-63E2E9EEF6ED}" type="presParOf" srcId="{8549AD6D-3F3B-4648-8C17-C0A2FD9628A3}" destId="{77052B60-DD94-7B4A-AD9C-92697BCCA07E}" srcOrd="1" destOrd="0" presId="urn:microsoft.com/office/officeart/2008/layout/BendingPictureBlocks"/>
    <dgm:cxn modelId="{24378FAB-42CA-004F-82DB-4234E311B411}" type="presParOf" srcId="{3A3E55C1-0C38-4C4C-81E5-F0AF4770E074}" destId="{4E5F148A-C3E6-C942-9CBE-B6986FD06D7F}" srcOrd="3" destOrd="0" presId="urn:microsoft.com/office/officeart/2008/layout/BendingPictureBlocks"/>
    <dgm:cxn modelId="{82B2CA4B-FA8C-BD43-888C-86586D564201}" type="presParOf" srcId="{3A3E55C1-0C38-4C4C-81E5-F0AF4770E074}" destId="{FF4239F7-86CA-FC42-9E5D-BDA8C164282A}" srcOrd="4" destOrd="0" presId="urn:microsoft.com/office/officeart/2008/layout/BendingPictureBlocks"/>
    <dgm:cxn modelId="{8025BA8A-4E68-6A4B-932E-B0D0C01A403C}" type="presParOf" srcId="{FF4239F7-86CA-FC42-9E5D-BDA8C164282A}" destId="{DF219A88-D8D6-1C49-9C29-15CEC26D2B56}" srcOrd="0" destOrd="0" presId="urn:microsoft.com/office/officeart/2008/layout/BendingPictureBlocks"/>
    <dgm:cxn modelId="{D737984B-2737-CE42-86CC-0C9C6A2403F8}" type="presParOf" srcId="{FF4239F7-86CA-FC42-9E5D-BDA8C164282A}" destId="{1B7B61EA-6893-1C4A-A3D6-53D7E7898A06}" srcOrd="1" destOrd="0" presId="urn:microsoft.com/office/officeart/2008/layout/BendingPictureBlock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6717CD-09D2-AA43-9515-06F05D2793F5}"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67277402-6E0E-A34A-B37D-A1393869AD81}">
      <dgm:prSet phldrT="[Text]" custT="1"/>
      <dgm:spPr>
        <a:solidFill>
          <a:srgbClr val="3B5971"/>
        </a:solidFill>
      </dgm:spPr>
      <dgm:t>
        <a:bodyPr/>
        <a:lstStyle/>
        <a:p>
          <a:r>
            <a:rPr lang="en-US" sz="1800" dirty="0"/>
            <a:t>Watershed Agricultural Council</a:t>
          </a:r>
        </a:p>
      </dgm:t>
    </dgm:pt>
    <dgm:pt modelId="{57FD03EC-164A-2C4D-9AA0-5C3451A81AB7}" type="parTrans" cxnId="{342E87F5-BD19-7E4B-BE11-7679748C7661}">
      <dgm:prSet/>
      <dgm:spPr/>
      <dgm:t>
        <a:bodyPr/>
        <a:lstStyle/>
        <a:p>
          <a:endParaRPr lang="en-US"/>
        </a:p>
      </dgm:t>
    </dgm:pt>
    <dgm:pt modelId="{8FF26371-E703-7244-AE5E-99869915599D}" type="sibTrans" cxnId="{342E87F5-BD19-7E4B-BE11-7679748C7661}">
      <dgm:prSet/>
      <dgm:spPr/>
      <dgm:t>
        <a:bodyPr/>
        <a:lstStyle/>
        <a:p>
          <a:endParaRPr lang="en-US"/>
        </a:p>
      </dgm:t>
    </dgm:pt>
    <dgm:pt modelId="{44DDE6A9-D720-B846-A6D9-15E8D00E5B4F}">
      <dgm:prSet phldrT="[Text]"/>
      <dgm:spPr/>
      <dgm:t>
        <a:bodyPr/>
        <a:lstStyle/>
        <a:p>
          <a:r>
            <a:rPr lang="en-US" dirty="0"/>
            <a:t>WAC’s mission is to protect the New York City water supply through conservation while supporting the economic value of agriculture and forestry in the region.</a:t>
          </a:r>
        </a:p>
      </dgm:t>
    </dgm:pt>
    <dgm:pt modelId="{DD20FD19-7C26-8646-BCB9-51EB8729F338}" type="parTrans" cxnId="{04A68404-E257-3E41-965B-37E2CF02F846}">
      <dgm:prSet/>
      <dgm:spPr/>
      <dgm:t>
        <a:bodyPr/>
        <a:lstStyle/>
        <a:p>
          <a:endParaRPr lang="en-US"/>
        </a:p>
      </dgm:t>
    </dgm:pt>
    <dgm:pt modelId="{9CACE50F-82D5-6E4D-9A47-66C2FA78EC09}" type="sibTrans" cxnId="{04A68404-E257-3E41-965B-37E2CF02F846}">
      <dgm:prSet/>
      <dgm:spPr/>
      <dgm:t>
        <a:bodyPr/>
        <a:lstStyle/>
        <a:p>
          <a:endParaRPr lang="en-US"/>
        </a:p>
      </dgm:t>
    </dgm:pt>
    <dgm:pt modelId="{9B2B6706-8BF9-2A42-9875-DCCBA977AB82}">
      <dgm:prSet phldrT="[Text]"/>
      <dgm:spPr/>
      <dgm:t>
        <a:bodyPr/>
        <a:lstStyle/>
        <a:p>
          <a:r>
            <a:rPr lang="en-US" dirty="0"/>
            <a:t>Their work has included the development of the </a:t>
          </a:r>
          <a:r>
            <a:rPr lang="en-US" b="1" dirty="0">
              <a:solidFill>
                <a:schemeClr val="tx1"/>
              </a:solidFill>
            </a:rPr>
            <a:t>Pure Catskills </a:t>
          </a:r>
          <a:r>
            <a:rPr lang="en-US" dirty="0"/>
            <a:t>buy local campaign as well as a small agricultural business planning service and micro grants program.</a:t>
          </a:r>
        </a:p>
      </dgm:t>
    </dgm:pt>
    <dgm:pt modelId="{89A3FBC6-BD68-8B45-8EBF-6E0AE12DFD0B}" type="parTrans" cxnId="{C34F752F-4B14-F94D-AA19-A98F82B356AA}">
      <dgm:prSet/>
      <dgm:spPr/>
      <dgm:t>
        <a:bodyPr/>
        <a:lstStyle/>
        <a:p>
          <a:endParaRPr lang="en-US"/>
        </a:p>
      </dgm:t>
    </dgm:pt>
    <dgm:pt modelId="{C449FFE7-EB53-1B4D-A5A5-0E18F8953F11}" type="sibTrans" cxnId="{C34F752F-4B14-F94D-AA19-A98F82B356AA}">
      <dgm:prSet/>
      <dgm:spPr/>
      <dgm:t>
        <a:bodyPr/>
        <a:lstStyle/>
        <a:p>
          <a:endParaRPr lang="en-US"/>
        </a:p>
      </dgm:t>
    </dgm:pt>
    <dgm:pt modelId="{4E0FF61E-685E-6746-816F-91E290A4D040}">
      <dgm:prSet phldrT="[Text]" custT="1"/>
      <dgm:spPr>
        <a:solidFill>
          <a:srgbClr val="5D2A18"/>
        </a:solidFill>
      </dgm:spPr>
      <dgm:t>
        <a:bodyPr/>
        <a:lstStyle/>
        <a:p>
          <a:r>
            <a:rPr lang="en-US" sz="1800" dirty="0"/>
            <a:t>New York Textile Lab</a:t>
          </a:r>
        </a:p>
      </dgm:t>
    </dgm:pt>
    <dgm:pt modelId="{F22388E3-9DEF-BE4A-A3C7-5ED9F93EBF2F}" type="parTrans" cxnId="{3D00BB81-F82F-EB47-9479-9C8BAD340B19}">
      <dgm:prSet/>
      <dgm:spPr/>
      <dgm:t>
        <a:bodyPr/>
        <a:lstStyle/>
        <a:p>
          <a:endParaRPr lang="en-US"/>
        </a:p>
      </dgm:t>
    </dgm:pt>
    <dgm:pt modelId="{5F90B68D-98FB-704F-96CD-75C72C72A440}" type="sibTrans" cxnId="{3D00BB81-F82F-EB47-9479-9C8BAD340B19}">
      <dgm:prSet/>
      <dgm:spPr/>
      <dgm:t>
        <a:bodyPr/>
        <a:lstStyle/>
        <a:p>
          <a:endParaRPr lang="en-US"/>
        </a:p>
      </dgm:t>
    </dgm:pt>
    <dgm:pt modelId="{DDD740E5-FDBA-B744-9D5F-E6F4D43073DD}">
      <dgm:prSet phldrT="[Text]"/>
      <dgm:spPr>
        <a:solidFill>
          <a:srgbClr val="5D2A18">
            <a:alpha val="57000"/>
          </a:srgbClr>
        </a:solidFill>
      </dgm:spPr>
      <dgm:t>
        <a:bodyPr/>
        <a:lstStyle/>
        <a:p>
          <a:r>
            <a:rPr lang="en-US" dirty="0"/>
            <a:t>Founded by Parsons professor Laura </a:t>
          </a:r>
          <a:r>
            <a:rPr lang="en-US" dirty="0" err="1"/>
            <a:t>Sansone</a:t>
          </a:r>
          <a:r>
            <a:rPr lang="en-US" dirty="0"/>
            <a:t>, New York Textile Lab connects fashion designers with the regional textile value chain, helping them create brands that reflect their support of sustainable, ethical, and transparent sourcing and production practices</a:t>
          </a:r>
        </a:p>
      </dgm:t>
    </dgm:pt>
    <dgm:pt modelId="{48778C10-E058-E246-8573-D49127AA7D17}" type="parTrans" cxnId="{F6C2FA29-1F54-A448-81AB-29D5DD3C7D5E}">
      <dgm:prSet/>
      <dgm:spPr/>
      <dgm:t>
        <a:bodyPr/>
        <a:lstStyle/>
        <a:p>
          <a:endParaRPr lang="en-US"/>
        </a:p>
      </dgm:t>
    </dgm:pt>
    <dgm:pt modelId="{10FDAE0D-0C91-6345-A05D-36865E431856}" type="sibTrans" cxnId="{F6C2FA29-1F54-A448-81AB-29D5DD3C7D5E}">
      <dgm:prSet/>
      <dgm:spPr/>
      <dgm:t>
        <a:bodyPr/>
        <a:lstStyle/>
        <a:p>
          <a:endParaRPr lang="en-US"/>
        </a:p>
      </dgm:t>
    </dgm:pt>
    <dgm:pt modelId="{75A4C408-E2C5-E64B-9CCE-3703FD191A08}">
      <dgm:prSet phldrT="[Text]"/>
      <dgm:spPr>
        <a:solidFill>
          <a:srgbClr val="5D2A18">
            <a:alpha val="57000"/>
          </a:srgbClr>
        </a:solidFill>
      </dgm:spPr>
      <dgm:t>
        <a:bodyPr/>
        <a:lstStyle/>
        <a:p>
          <a:r>
            <a:rPr lang="en-US" dirty="0"/>
            <a:t>The </a:t>
          </a:r>
          <a:r>
            <a:rPr lang="en-US" b="1" dirty="0"/>
            <a:t>New York Regional Yarn Sourcebook </a:t>
          </a:r>
          <a:r>
            <a:rPr lang="en-US" dirty="0"/>
            <a:t>has70  sample yarns and swatches produced by 20 farms in the state and is a resource for designers.</a:t>
          </a:r>
        </a:p>
      </dgm:t>
    </dgm:pt>
    <dgm:pt modelId="{9C214460-B3D3-0A41-9484-DA645ACFB6AF}" type="parTrans" cxnId="{0D973690-0B0C-8848-96D2-4CFE55B7D864}">
      <dgm:prSet/>
      <dgm:spPr/>
      <dgm:t>
        <a:bodyPr/>
        <a:lstStyle/>
        <a:p>
          <a:endParaRPr lang="en-US"/>
        </a:p>
      </dgm:t>
    </dgm:pt>
    <dgm:pt modelId="{154D4211-513B-814E-9A9F-45E7C1E39D1C}" type="sibTrans" cxnId="{0D973690-0B0C-8848-96D2-4CFE55B7D864}">
      <dgm:prSet/>
      <dgm:spPr/>
      <dgm:t>
        <a:bodyPr/>
        <a:lstStyle/>
        <a:p>
          <a:endParaRPr lang="en-US"/>
        </a:p>
      </dgm:t>
    </dgm:pt>
    <dgm:pt modelId="{3508958C-F98C-9D43-82F0-0AD515B52F04}">
      <dgm:prSet phldrT="[Text]" custT="1"/>
      <dgm:spPr>
        <a:solidFill>
          <a:srgbClr val="9FBF1F"/>
        </a:solidFill>
      </dgm:spPr>
      <dgm:t>
        <a:bodyPr/>
        <a:lstStyle/>
        <a:p>
          <a:r>
            <a:rPr lang="en-US" sz="1800" dirty="0"/>
            <a:t>Ryder Farm</a:t>
          </a:r>
        </a:p>
      </dgm:t>
    </dgm:pt>
    <dgm:pt modelId="{3FFE76F1-6AAB-6E4E-81EF-674C874C98D2}" type="parTrans" cxnId="{DD6A5F47-0880-EC42-A8BA-C085F227F81E}">
      <dgm:prSet/>
      <dgm:spPr/>
      <dgm:t>
        <a:bodyPr/>
        <a:lstStyle/>
        <a:p>
          <a:endParaRPr lang="en-US"/>
        </a:p>
      </dgm:t>
    </dgm:pt>
    <dgm:pt modelId="{9499FBF8-FE90-4A47-AAA0-7132714AA8F1}" type="sibTrans" cxnId="{DD6A5F47-0880-EC42-A8BA-C085F227F81E}">
      <dgm:prSet/>
      <dgm:spPr/>
      <dgm:t>
        <a:bodyPr/>
        <a:lstStyle/>
        <a:p>
          <a:endParaRPr lang="en-US"/>
        </a:p>
      </dgm:t>
    </dgm:pt>
    <dgm:pt modelId="{A59069F2-8E2B-1245-BF2E-A100027FD5DE}">
      <dgm:prSet phldrT="[Text]"/>
      <dgm:spPr>
        <a:solidFill>
          <a:srgbClr val="9FBF1F">
            <a:alpha val="40000"/>
          </a:srgbClr>
        </a:solidFill>
      </dgm:spPr>
      <dgm:t>
        <a:bodyPr/>
        <a:lstStyle/>
        <a:p>
          <a:r>
            <a:rPr lang="en-US" dirty="0"/>
            <a:t>Ryder Farm is a 225 year old farm in southern NY that provides an amazing example of how a farm can connect a broader community economically and culturally.</a:t>
          </a:r>
        </a:p>
      </dgm:t>
    </dgm:pt>
    <dgm:pt modelId="{378BD669-14E6-C84F-A3F2-7F0860D0F551}" type="parTrans" cxnId="{C5F76843-BBDB-2948-972C-5674010B0DC3}">
      <dgm:prSet/>
      <dgm:spPr/>
      <dgm:t>
        <a:bodyPr/>
        <a:lstStyle/>
        <a:p>
          <a:endParaRPr lang="en-US"/>
        </a:p>
      </dgm:t>
    </dgm:pt>
    <dgm:pt modelId="{BFFDC2E2-3383-2E41-A4E4-8B942B17B134}" type="sibTrans" cxnId="{C5F76843-BBDB-2948-972C-5674010B0DC3}">
      <dgm:prSet/>
      <dgm:spPr/>
      <dgm:t>
        <a:bodyPr/>
        <a:lstStyle/>
        <a:p>
          <a:endParaRPr lang="en-US"/>
        </a:p>
      </dgm:t>
    </dgm:pt>
    <dgm:pt modelId="{C8B9F096-E84D-9148-BB0B-F8F6B5E9C21E}">
      <dgm:prSet phldrT="[Text]"/>
      <dgm:spPr>
        <a:solidFill>
          <a:srgbClr val="9FBF1F">
            <a:alpha val="40000"/>
          </a:srgbClr>
        </a:solidFill>
      </dgm:spPr>
      <dgm:t>
        <a:bodyPr/>
        <a:lstStyle/>
        <a:p>
          <a:r>
            <a:rPr lang="en-US" dirty="0"/>
            <a:t> They operate a residency program for regional artists as well as a CSA that provides shares at a price that adjusts for family income.  Many of the shares are free to the neediest families.  Regular on-farm events connect the community.</a:t>
          </a:r>
        </a:p>
      </dgm:t>
    </dgm:pt>
    <dgm:pt modelId="{845A961C-6BFC-4F48-A382-320FDBA85ACD}" type="parTrans" cxnId="{993D8926-2796-0843-B720-25D7E22C77AE}">
      <dgm:prSet/>
      <dgm:spPr/>
      <dgm:t>
        <a:bodyPr/>
        <a:lstStyle/>
        <a:p>
          <a:endParaRPr lang="en-US"/>
        </a:p>
      </dgm:t>
    </dgm:pt>
    <dgm:pt modelId="{7A914E13-D182-C94D-8D8E-81FF7569955F}" type="sibTrans" cxnId="{993D8926-2796-0843-B720-25D7E22C77AE}">
      <dgm:prSet/>
      <dgm:spPr/>
      <dgm:t>
        <a:bodyPr/>
        <a:lstStyle/>
        <a:p>
          <a:endParaRPr lang="en-US"/>
        </a:p>
      </dgm:t>
    </dgm:pt>
    <dgm:pt modelId="{AC5BE4DA-DD6B-004B-B373-0216D0D78267}">
      <dgm:prSet phldrT="[Text]"/>
      <dgm:spPr/>
      <dgm:t>
        <a:bodyPr/>
        <a:lstStyle/>
        <a:p>
          <a:r>
            <a:rPr lang="en-US" dirty="0"/>
            <a:t>Recently, WAC has begun helping regional farms certify their wool production as Climate Beneficial  per </a:t>
          </a:r>
          <a:r>
            <a:rPr lang="en-US" dirty="0" err="1"/>
            <a:t>Fibershed’s</a:t>
          </a:r>
          <a:r>
            <a:rPr lang="en-US" dirty="0"/>
            <a:t> seminal program.</a:t>
          </a:r>
        </a:p>
      </dgm:t>
    </dgm:pt>
    <dgm:pt modelId="{81BF744B-0D75-1F4A-9701-E97989C7786F}" type="parTrans" cxnId="{455B74A8-BD62-2640-8D6C-133F1FBF9D48}">
      <dgm:prSet/>
      <dgm:spPr/>
      <dgm:t>
        <a:bodyPr/>
        <a:lstStyle/>
        <a:p>
          <a:endParaRPr lang="en-US"/>
        </a:p>
      </dgm:t>
    </dgm:pt>
    <dgm:pt modelId="{111AE4A1-32AE-4041-8E6A-7B51BAB15621}" type="sibTrans" cxnId="{455B74A8-BD62-2640-8D6C-133F1FBF9D48}">
      <dgm:prSet/>
      <dgm:spPr/>
      <dgm:t>
        <a:bodyPr/>
        <a:lstStyle/>
        <a:p>
          <a:endParaRPr lang="en-US"/>
        </a:p>
      </dgm:t>
    </dgm:pt>
    <dgm:pt modelId="{E037F7D7-ADA2-484A-8DC7-92AD55B94615}">
      <dgm:prSet phldrT="[Text]"/>
      <dgm:spPr>
        <a:solidFill>
          <a:srgbClr val="5D2A18">
            <a:alpha val="57000"/>
          </a:srgbClr>
        </a:solidFill>
      </dgm:spPr>
      <dgm:t>
        <a:bodyPr/>
        <a:lstStyle/>
        <a:p>
          <a:r>
            <a:rPr lang="en-US" dirty="0"/>
            <a:t>The organization also collects and makes available market data.</a:t>
          </a:r>
        </a:p>
      </dgm:t>
    </dgm:pt>
    <dgm:pt modelId="{1DDCFE9D-1B28-6540-8B13-198205FE6C39}" type="parTrans" cxnId="{8ECDDD4C-65D8-A047-B655-51A4D0BDEBF0}">
      <dgm:prSet/>
      <dgm:spPr/>
      <dgm:t>
        <a:bodyPr/>
        <a:lstStyle/>
        <a:p>
          <a:endParaRPr lang="en-US"/>
        </a:p>
      </dgm:t>
    </dgm:pt>
    <dgm:pt modelId="{72ECCCE0-E94B-BE42-AE4D-5B670F0B4296}" type="sibTrans" cxnId="{8ECDDD4C-65D8-A047-B655-51A4D0BDEBF0}">
      <dgm:prSet/>
      <dgm:spPr/>
      <dgm:t>
        <a:bodyPr/>
        <a:lstStyle/>
        <a:p>
          <a:endParaRPr lang="en-US"/>
        </a:p>
      </dgm:t>
    </dgm:pt>
    <dgm:pt modelId="{B38170F2-531E-114F-8FC3-7DC57A1B456D}">
      <dgm:prSet phldrT="[Text]"/>
      <dgm:spPr>
        <a:solidFill>
          <a:srgbClr val="9FBF1F">
            <a:alpha val="40000"/>
          </a:srgbClr>
        </a:solidFill>
      </dgm:spPr>
      <dgm:t>
        <a:bodyPr/>
        <a:lstStyle/>
        <a:p>
          <a:r>
            <a:rPr lang="en-US" dirty="0"/>
            <a:t>This year for the first time they are including a locally source fiber product with their CSA shares in a cross promotion that highlights the links between three woman-operated farms in the region and provides valuable cross promotion.</a:t>
          </a:r>
        </a:p>
      </dgm:t>
    </dgm:pt>
    <dgm:pt modelId="{E2D7A5BA-255B-6D43-A396-3D24E0B58F2E}" type="parTrans" cxnId="{52F41FBA-5455-184F-9609-4CC4D1FB13CC}">
      <dgm:prSet/>
      <dgm:spPr/>
      <dgm:t>
        <a:bodyPr/>
        <a:lstStyle/>
        <a:p>
          <a:endParaRPr lang="en-US"/>
        </a:p>
      </dgm:t>
    </dgm:pt>
    <dgm:pt modelId="{D4560754-1193-8A44-8EB3-A5E6C5486DA5}" type="sibTrans" cxnId="{52F41FBA-5455-184F-9609-4CC4D1FB13CC}">
      <dgm:prSet/>
      <dgm:spPr/>
      <dgm:t>
        <a:bodyPr/>
        <a:lstStyle/>
        <a:p>
          <a:endParaRPr lang="en-US"/>
        </a:p>
      </dgm:t>
    </dgm:pt>
    <dgm:pt modelId="{90065AED-3139-1B4D-A215-43E31B31F548}" type="pres">
      <dgm:prSet presAssocID="{E36717CD-09D2-AA43-9515-06F05D2793F5}" presName="Name0" presStyleCnt="0">
        <dgm:presLayoutVars>
          <dgm:dir/>
          <dgm:animLvl val="lvl"/>
          <dgm:resizeHandles val="exact"/>
        </dgm:presLayoutVars>
      </dgm:prSet>
      <dgm:spPr/>
    </dgm:pt>
    <dgm:pt modelId="{CCB7A4A1-11B9-4C46-B070-88277593F3CC}" type="pres">
      <dgm:prSet presAssocID="{67277402-6E0E-A34A-B37D-A1393869AD81}" presName="linNode" presStyleCnt="0"/>
      <dgm:spPr/>
    </dgm:pt>
    <dgm:pt modelId="{ABD834A9-13C1-B34B-9D11-54789108AF4C}" type="pres">
      <dgm:prSet presAssocID="{67277402-6E0E-A34A-B37D-A1393869AD81}" presName="parentText" presStyleLbl="node1" presStyleIdx="0" presStyleCnt="3" custScaleX="58442">
        <dgm:presLayoutVars>
          <dgm:chMax val="1"/>
          <dgm:bulletEnabled val="1"/>
        </dgm:presLayoutVars>
      </dgm:prSet>
      <dgm:spPr/>
    </dgm:pt>
    <dgm:pt modelId="{08EC0AD4-49CF-3348-9E06-B81C19814B29}" type="pres">
      <dgm:prSet presAssocID="{67277402-6E0E-A34A-B37D-A1393869AD81}" presName="descendantText" presStyleLbl="alignAccFollowNode1" presStyleIdx="0" presStyleCnt="3" custScaleX="120185">
        <dgm:presLayoutVars>
          <dgm:bulletEnabled val="1"/>
        </dgm:presLayoutVars>
      </dgm:prSet>
      <dgm:spPr/>
    </dgm:pt>
    <dgm:pt modelId="{FACE9F90-8592-034C-8C55-E6A46820649F}" type="pres">
      <dgm:prSet presAssocID="{8FF26371-E703-7244-AE5E-99869915599D}" presName="sp" presStyleCnt="0"/>
      <dgm:spPr/>
    </dgm:pt>
    <dgm:pt modelId="{77CCA056-AEDB-E348-9B1D-E44286215C3B}" type="pres">
      <dgm:prSet presAssocID="{4E0FF61E-685E-6746-816F-91E290A4D040}" presName="linNode" presStyleCnt="0"/>
      <dgm:spPr/>
    </dgm:pt>
    <dgm:pt modelId="{E63D8648-D597-A049-8D28-B7E71D0BB40E}" type="pres">
      <dgm:prSet presAssocID="{4E0FF61E-685E-6746-816F-91E290A4D040}" presName="parentText" presStyleLbl="node1" presStyleIdx="1" presStyleCnt="3" custScaleX="59272">
        <dgm:presLayoutVars>
          <dgm:chMax val="1"/>
          <dgm:bulletEnabled val="1"/>
        </dgm:presLayoutVars>
      </dgm:prSet>
      <dgm:spPr/>
    </dgm:pt>
    <dgm:pt modelId="{C1C35606-D8F1-6C46-B923-B3EADC801950}" type="pres">
      <dgm:prSet presAssocID="{4E0FF61E-685E-6746-816F-91E290A4D040}" presName="descendantText" presStyleLbl="alignAccFollowNode1" presStyleIdx="1" presStyleCnt="3" custScaleX="120806">
        <dgm:presLayoutVars>
          <dgm:bulletEnabled val="1"/>
        </dgm:presLayoutVars>
      </dgm:prSet>
      <dgm:spPr/>
    </dgm:pt>
    <dgm:pt modelId="{14031E37-0071-E246-9534-9D052ED4A93A}" type="pres">
      <dgm:prSet presAssocID="{5F90B68D-98FB-704F-96CD-75C72C72A440}" presName="sp" presStyleCnt="0"/>
      <dgm:spPr/>
    </dgm:pt>
    <dgm:pt modelId="{A37CAEF3-F06C-214F-91ED-FB0983FBE6CF}" type="pres">
      <dgm:prSet presAssocID="{3508958C-F98C-9D43-82F0-0AD515B52F04}" presName="linNode" presStyleCnt="0"/>
      <dgm:spPr/>
    </dgm:pt>
    <dgm:pt modelId="{12CAF3C9-D8DE-D346-868D-7EBF0D7EAB65}" type="pres">
      <dgm:prSet presAssocID="{3508958C-F98C-9D43-82F0-0AD515B52F04}" presName="parentText" presStyleLbl="node1" presStyleIdx="2" presStyleCnt="3" custScaleX="68564">
        <dgm:presLayoutVars>
          <dgm:chMax val="1"/>
          <dgm:bulletEnabled val="1"/>
        </dgm:presLayoutVars>
      </dgm:prSet>
      <dgm:spPr/>
    </dgm:pt>
    <dgm:pt modelId="{7D9547D6-4426-8846-887E-18D8DF8F753B}" type="pres">
      <dgm:prSet presAssocID="{3508958C-F98C-9D43-82F0-0AD515B52F04}" presName="descendantText" presStyleLbl="alignAccFollowNode1" presStyleIdx="2" presStyleCnt="3" custScaleX="144246">
        <dgm:presLayoutVars>
          <dgm:bulletEnabled val="1"/>
        </dgm:presLayoutVars>
      </dgm:prSet>
      <dgm:spPr/>
    </dgm:pt>
  </dgm:ptLst>
  <dgm:cxnLst>
    <dgm:cxn modelId="{04A68404-E257-3E41-965B-37E2CF02F846}" srcId="{67277402-6E0E-A34A-B37D-A1393869AD81}" destId="{44DDE6A9-D720-B846-A6D9-15E8D00E5B4F}" srcOrd="0" destOrd="0" parTransId="{DD20FD19-7C26-8646-BCB9-51EB8729F338}" sibTransId="{9CACE50F-82D5-6E4D-9A47-66C2FA78EC09}"/>
    <dgm:cxn modelId="{864A8318-BEB8-DF4E-BCA1-A4C900B6F7F4}" type="presOf" srcId="{AC5BE4DA-DD6B-004B-B373-0216D0D78267}" destId="{08EC0AD4-49CF-3348-9E06-B81C19814B29}" srcOrd="0" destOrd="2" presId="urn:microsoft.com/office/officeart/2005/8/layout/vList5"/>
    <dgm:cxn modelId="{993D8926-2796-0843-B720-25D7E22C77AE}" srcId="{3508958C-F98C-9D43-82F0-0AD515B52F04}" destId="{C8B9F096-E84D-9148-BB0B-F8F6B5E9C21E}" srcOrd="1" destOrd="0" parTransId="{845A961C-6BFC-4F48-A382-320FDBA85ACD}" sibTransId="{7A914E13-D182-C94D-8D8E-81FF7569955F}"/>
    <dgm:cxn modelId="{F6C2FA29-1F54-A448-81AB-29D5DD3C7D5E}" srcId="{4E0FF61E-685E-6746-816F-91E290A4D040}" destId="{DDD740E5-FDBA-B744-9D5F-E6F4D43073DD}" srcOrd="0" destOrd="0" parTransId="{48778C10-E058-E246-8573-D49127AA7D17}" sibTransId="{10FDAE0D-0C91-6345-A05D-36865E431856}"/>
    <dgm:cxn modelId="{E7077F2A-D3D1-0945-956C-FE19A824DA2B}" type="presOf" srcId="{DDD740E5-FDBA-B744-9D5F-E6F4D43073DD}" destId="{C1C35606-D8F1-6C46-B923-B3EADC801950}" srcOrd="0" destOrd="0" presId="urn:microsoft.com/office/officeart/2005/8/layout/vList5"/>
    <dgm:cxn modelId="{C34F752F-4B14-F94D-AA19-A98F82B356AA}" srcId="{67277402-6E0E-A34A-B37D-A1393869AD81}" destId="{9B2B6706-8BF9-2A42-9875-DCCBA977AB82}" srcOrd="1" destOrd="0" parTransId="{89A3FBC6-BD68-8B45-8EBF-6E0AE12DFD0B}" sibTransId="{C449FFE7-EB53-1B4D-A5A5-0E18F8953F11}"/>
    <dgm:cxn modelId="{D44B7D3D-4636-D447-9FE6-0383019FB7A3}" type="presOf" srcId="{4E0FF61E-685E-6746-816F-91E290A4D040}" destId="{E63D8648-D597-A049-8D28-B7E71D0BB40E}" srcOrd="0" destOrd="0" presId="urn:microsoft.com/office/officeart/2005/8/layout/vList5"/>
    <dgm:cxn modelId="{8ECA4C40-D0C2-9847-ADCE-C4B2AE7DF303}" type="presOf" srcId="{67277402-6E0E-A34A-B37D-A1393869AD81}" destId="{ABD834A9-13C1-B34B-9D11-54789108AF4C}" srcOrd="0" destOrd="0" presId="urn:microsoft.com/office/officeart/2005/8/layout/vList5"/>
    <dgm:cxn modelId="{C5F76843-BBDB-2948-972C-5674010B0DC3}" srcId="{3508958C-F98C-9D43-82F0-0AD515B52F04}" destId="{A59069F2-8E2B-1245-BF2E-A100027FD5DE}" srcOrd="0" destOrd="0" parTransId="{378BD669-14E6-C84F-A3F2-7F0860D0F551}" sibTransId="{BFFDC2E2-3383-2E41-A4E4-8B942B17B134}"/>
    <dgm:cxn modelId="{DD6A5F47-0880-EC42-A8BA-C085F227F81E}" srcId="{E36717CD-09D2-AA43-9515-06F05D2793F5}" destId="{3508958C-F98C-9D43-82F0-0AD515B52F04}" srcOrd="2" destOrd="0" parTransId="{3FFE76F1-6AAB-6E4E-81EF-674C874C98D2}" sibTransId="{9499FBF8-FE90-4A47-AAA0-7132714AA8F1}"/>
    <dgm:cxn modelId="{BC75EC49-A97D-4648-B2FF-B57E41EE7217}" type="presOf" srcId="{E037F7D7-ADA2-484A-8DC7-92AD55B94615}" destId="{C1C35606-D8F1-6C46-B923-B3EADC801950}" srcOrd="0" destOrd="2" presId="urn:microsoft.com/office/officeart/2005/8/layout/vList5"/>
    <dgm:cxn modelId="{8ECDDD4C-65D8-A047-B655-51A4D0BDEBF0}" srcId="{4E0FF61E-685E-6746-816F-91E290A4D040}" destId="{E037F7D7-ADA2-484A-8DC7-92AD55B94615}" srcOrd="2" destOrd="0" parTransId="{1DDCFE9D-1B28-6540-8B13-198205FE6C39}" sibTransId="{72ECCCE0-E94B-BE42-AE4D-5B670F0B4296}"/>
    <dgm:cxn modelId="{A7AA7A4D-A190-5048-8DE1-20421617C28A}" type="presOf" srcId="{B38170F2-531E-114F-8FC3-7DC57A1B456D}" destId="{7D9547D6-4426-8846-887E-18D8DF8F753B}" srcOrd="0" destOrd="2" presId="urn:microsoft.com/office/officeart/2005/8/layout/vList5"/>
    <dgm:cxn modelId="{75657E78-BA4A-4F4B-B45E-17E1F0E37BCE}" type="presOf" srcId="{9B2B6706-8BF9-2A42-9875-DCCBA977AB82}" destId="{08EC0AD4-49CF-3348-9E06-B81C19814B29}" srcOrd="0" destOrd="1" presId="urn:microsoft.com/office/officeart/2005/8/layout/vList5"/>
    <dgm:cxn modelId="{3D00BB81-F82F-EB47-9479-9C8BAD340B19}" srcId="{E36717CD-09D2-AA43-9515-06F05D2793F5}" destId="{4E0FF61E-685E-6746-816F-91E290A4D040}" srcOrd="1" destOrd="0" parTransId="{F22388E3-9DEF-BE4A-A3C7-5ED9F93EBF2F}" sibTransId="{5F90B68D-98FB-704F-96CD-75C72C72A440}"/>
    <dgm:cxn modelId="{C9C6B885-AEC7-E343-AB51-A3678A082CB1}" type="presOf" srcId="{A59069F2-8E2B-1245-BF2E-A100027FD5DE}" destId="{7D9547D6-4426-8846-887E-18D8DF8F753B}" srcOrd="0" destOrd="0" presId="urn:microsoft.com/office/officeart/2005/8/layout/vList5"/>
    <dgm:cxn modelId="{69BA7B8D-41AF-D845-947D-99C54262EE1B}" type="presOf" srcId="{3508958C-F98C-9D43-82F0-0AD515B52F04}" destId="{12CAF3C9-D8DE-D346-868D-7EBF0D7EAB65}" srcOrd="0" destOrd="0" presId="urn:microsoft.com/office/officeart/2005/8/layout/vList5"/>
    <dgm:cxn modelId="{0D973690-0B0C-8848-96D2-4CFE55B7D864}" srcId="{4E0FF61E-685E-6746-816F-91E290A4D040}" destId="{75A4C408-E2C5-E64B-9CCE-3703FD191A08}" srcOrd="1" destOrd="0" parTransId="{9C214460-B3D3-0A41-9484-DA645ACFB6AF}" sibTransId="{154D4211-513B-814E-9A9F-45E7C1E39D1C}"/>
    <dgm:cxn modelId="{455B74A8-BD62-2640-8D6C-133F1FBF9D48}" srcId="{67277402-6E0E-A34A-B37D-A1393869AD81}" destId="{AC5BE4DA-DD6B-004B-B373-0216D0D78267}" srcOrd="2" destOrd="0" parTransId="{81BF744B-0D75-1F4A-9701-E97989C7786F}" sibTransId="{111AE4A1-32AE-4041-8E6A-7B51BAB15621}"/>
    <dgm:cxn modelId="{52F41FBA-5455-184F-9609-4CC4D1FB13CC}" srcId="{3508958C-F98C-9D43-82F0-0AD515B52F04}" destId="{B38170F2-531E-114F-8FC3-7DC57A1B456D}" srcOrd="2" destOrd="0" parTransId="{E2D7A5BA-255B-6D43-A396-3D24E0B58F2E}" sibTransId="{D4560754-1193-8A44-8EB3-A5E6C5486DA5}"/>
    <dgm:cxn modelId="{DE516EC2-EB34-AF43-AD55-535FD72DF9BF}" type="presOf" srcId="{C8B9F096-E84D-9148-BB0B-F8F6B5E9C21E}" destId="{7D9547D6-4426-8846-887E-18D8DF8F753B}" srcOrd="0" destOrd="1" presId="urn:microsoft.com/office/officeart/2005/8/layout/vList5"/>
    <dgm:cxn modelId="{2338C5CD-118B-AA40-9D88-403AB75C5520}" type="presOf" srcId="{44DDE6A9-D720-B846-A6D9-15E8D00E5B4F}" destId="{08EC0AD4-49CF-3348-9E06-B81C19814B29}" srcOrd="0" destOrd="0" presId="urn:microsoft.com/office/officeart/2005/8/layout/vList5"/>
    <dgm:cxn modelId="{0CD4F9F0-F114-D241-BE9D-36D8F2468F47}" type="presOf" srcId="{E36717CD-09D2-AA43-9515-06F05D2793F5}" destId="{90065AED-3139-1B4D-A215-43E31B31F548}" srcOrd="0" destOrd="0" presId="urn:microsoft.com/office/officeart/2005/8/layout/vList5"/>
    <dgm:cxn modelId="{D5BD9EF2-B2F1-984C-8362-30AA8201C129}" type="presOf" srcId="{75A4C408-E2C5-E64B-9CCE-3703FD191A08}" destId="{C1C35606-D8F1-6C46-B923-B3EADC801950}" srcOrd="0" destOrd="1" presId="urn:microsoft.com/office/officeart/2005/8/layout/vList5"/>
    <dgm:cxn modelId="{342E87F5-BD19-7E4B-BE11-7679748C7661}" srcId="{E36717CD-09D2-AA43-9515-06F05D2793F5}" destId="{67277402-6E0E-A34A-B37D-A1393869AD81}" srcOrd="0" destOrd="0" parTransId="{57FD03EC-164A-2C4D-9AA0-5C3451A81AB7}" sibTransId="{8FF26371-E703-7244-AE5E-99869915599D}"/>
    <dgm:cxn modelId="{931605F2-DFF6-2C47-9372-8C80356BEB7A}" type="presParOf" srcId="{90065AED-3139-1B4D-A215-43E31B31F548}" destId="{CCB7A4A1-11B9-4C46-B070-88277593F3CC}" srcOrd="0" destOrd="0" presId="urn:microsoft.com/office/officeart/2005/8/layout/vList5"/>
    <dgm:cxn modelId="{6AF434D0-D777-F146-B9A6-91B4B242742C}" type="presParOf" srcId="{CCB7A4A1-11B9-4C46-B070-88277593F3CC}" destId="{ABD834A9-13C1-B34B-9D11-54789108AF4C}" srcOrd="0" destOrd="0" presId="urn:microsoft.com/office/officeart/2005/8/layout/vList5"/>
    <dgm:cxn modelId="{ED47C60E-8AF9-F04F-8F87-08C624B1C44B}" type="presParOf" srcId="{CCB7A4A1-11B9-4C46-B070-88277593F3CC}" destId="{08EC0AD4-49CF-3348-9E06-B81C19814B29}" srcOrd="1" destOrd="0" presId="urn:microsoft.com/office/officeart/2005/8/layout/vList5"/>
    <dgm:cxn modelId="{D210FECC-8AE1-734D-A761-0BF739EA7D82}" type="presParOf" srcId="{90065AED-3139-1B4D-A215-43E31B31F548}" destId="{FACE9F90-8592-034C-8C55-E6A46820649F}" srcOrd="1" destOrd="0" presId="urn:microsoft.com/office/officeart/2005/8/layout/vList5"/>
    <dgm:cxn modelId="{F453697A-1C3B-564A-A895-BECC502A1EC0}" type="presParOf" srcId="{90065AED-3139-1B4D-A215-43E31B31F548}" destId="{77CCA056-AEDB-E348-9B1D-E44286215C3B}" srcOrd="2" destOrd="0" presId="urn:microsoft.com/office/officeart/2005/8/layout/vList5"/>
    <dgm:cxn modelId="{FAB13ECE-4BF9-1E4E-B77B-C4BC9E935DF0}" type="presParOf" srcId="{77CCA056-AEDB-E348-9B1D-E44286215C3B}" destId="{E63D8648-D597-A049-8D28-B7E71D0BB40E}" srcOrd="0" destOrd="0" presId="urn:microsoft.com/office/officeart/2005/8/layout/vList5"/>
    <dgm:cxn modelId="{EDDDE71A-DE58-3A4E-B9CE-5499BE96F65F}" type="presParOf" srcId="{77CCA056-AEDB-E348-9B1D-E44286215C3B}" destId="{C1C35606-D8F1-6C46-B923-B3EADC801950}" srcOrd="1" destOrd="0" presId="urn:microsoft.com/office/officeart/2005/8/layout/vList5"/>
    <dgm:cxn modelId="{CBAD3827-6DBE-E542-A033-D414109EDB2E}" type="presParOf" srcId="{90065AED-3139-1B4D-A215-43E31B31F548}" destId="{14031E37-0071-E246-9534-9D052ED4A93A}" srcOrd="3" destOrd="0" presId="urn:microsoft.com/office/officeart/2005/8/layout/vList5"/>
    <dgm:cxn modelId="{073196FC-BC10-8744-B7C9-365015FA0B65}" type="presParOf" srcId="{90065AED-3139-1B4D-A215-43E31B31F548}" destId="{A37CAEF3-F06C-214F-91ED-FB0983FBE6CF}" srcOrd="4" destOrd="0" presId="urn:microsoft.com/office/officeart/2005/8/layout/vList5"/>
    <dgm:cxn modelId="{2BA6798E-368B-B247-B038-A7E0445CC7DB}" type="presParOf" srcId="{A37CAEF3-F06C-214F-91ED-FB0983FBE6CF}" destId="{12CAF3C9-D8DE-D346-868D-7EBF0D7EAB65}" srcOrd="0" destOrd="0" presId="urn:microsoft.com/office/officeart/2005/8/layout/vList5"/>
    <dgm:cxn modelId="{F6DA6F5E-C16C-5648-B33B-019ECCF841C3}" type="presParOf" srcId="{A37CAEF3-F06C-214F-91ED-FB0983FBE6CF}" destId="{7D9547D6-4426-8846-887E-18D8DF8F753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3771D-6E5C-7944-8F3F-6CD72432FB0F}" type="doc">
      <dgm:prSet loTypeId="urn:microsoft.com/office/officeart/2005/8/layout/pyramid3" loCatId="" qsTypeId="urn:microsoft.com/office/officeart/2005/8/quickstyle/simple4" qsCatId="simple" csTypeId="urn:microsoft.com/office/officeart/2005/8/colors/accent1_2" csCatId="accent1" phldr="1"/>
      <dgm:spPr/>
    </dgm:pt>
    <dgm:pt modelId="{A84683C5-73ED-4649-AD20-3F5E174E54F9}">
      <dgm:prSet phldrT="[Text]" custT="1"/>
      <dgm:spPr>
        <a:solidFill>
          <a:srgbClr val="3B5971"/>
        </a:solidFill>
      </dgm:spPr>
      <dgm:t>
        <a:bodyPr/>
        <a:lstStyle/>
        <a:p>
          <a:r>
            <a:rPr lang="en-US" sz="1800" b="1" dirty="0"/>
            <a:t>85% of growers own less than 100 sheep</a:t>
          </a:r>
        </a:p>
      </dgm:t>
    </dgm:pt>
    <dgm:pt modelId="{5AF5686F-68BE-BB4F-B041-F65C149DC4EE}" type="parTrans" cxnId="{4E175708-81D2-6340-A440-1AB5C97C70BF}">
      <dgm:prSet/>
      <dgm:spPr/>
      <dgm:t>
        <a:bodyPr/>
        <a:lstStyle/>
        <a:p>
          <a:endParaRPr lang="en-US"/>
        </a:p>
      </dgm:t>
    </dgm:pt>
    <dgm:pt modelId="{280F1F97-5840-774F-9F7A-F82644094B08}" type="sibTrans" cxnId="{4E175708-81D2-6340-A440-1AB5C97C70BF}">
      <dgm:prSet/>
      <dgm:spPr/>
      <dgm:t>
        <a:bodyPr/>
        <a:lstStyle/>
        <a:p>
          <a:endParaRPr lang="en-US"/>
        </a:p>
      </dgm:t>
    </dgm:pt>
    <dgm:pt modelId="{03D6598C-00BE-464F-9D8B-36FC60ED12F9}">
      <dgm:prSet phldrT="[Text]" custT="1"/>
      <dgm:spPr>
        <a:solidFill>
          <a:srgbClr val="9FBF1F"/>
        </a:solidFill>
      </dgm:spPr>
      <dgm:t>
        <a:bodyPr/>
        <a:lstStyle/>
        <a:p>
          <a:r>
            <a:rPr lang="en-US" sz="1000" b="1" dirty="0"/>
            <a:t>They produce just 15% of the raw wool sold</a:t>
          </a:r>
        </a:p>
      </dgm:t>
    </dgm:pt>
    <dgm:pt modelId="{EC9C3D53-9F27-564E-872D-BA3A05594935}" type="parTrans" cxnId="{646B8246-E345-5340-BB00-E4ED29BE93D2}">
      <dgm:prSet/>
      <dgm:spPr/>
      <dgm:t>
        <a:bodyPr/>
        <a:lstStyle/>
        <a:p>
          <a:endParaRPr lang="en-US"/>
        </a:p>
      </dgm:t>
    </dgm:pt>
    <dgm:pt modelId="{A948A0D1-7484-B742-9D2E-1B913EA2B719}" type="sibTrans" cxnId="{646B8246-E345-5340-BB00-E4ED29BE93D2}">
      <dgm:prSet/>
      <dgm:spPr/>
      <dgm:t>
        <a:bodyPr/>
        <a:lstStyle/>
        <a:p>
          <a:endParaRPr lang="en-US"/>
        </a:p>
      </dgm:t>
    </dgm:pt>
    <dgm:pt modelId="{800695E7-C692-7F42-958A-7A6B5B6646B8}">
      <dgm:prSet phldrT="[Text]" custT="1"/>
      <dgm:spPr>
        <a:solidFill>
          <a:srgbClr val="EBAE3F"/>
        </a:solidFill>
      </dgm:spPr>
      <dgm:t>
        <a:bodyPr/>
        <a:lstStyle/>
        <a:p>
          <a:r>
            <a:rPr lang="en-US" sz="1000" b="1" dirty="0"/>
            <a:t>And earn 9% of the revenue</a:t>
          </a:r>
        </a:p>
      </dgm:t>
    </dgm:pt>
    <dgm:pt modelId="{C892C02A-326D-AB4F-978F-C916EA99EC2C}" type="parTrans" cxnId="{D81DC232-DA66-964F-BAA2-B13A03896C94}">
      <dgm:prSet/>
      <dgm:spPr/>
      <dgm:t>
        <a:bodyPr/>
        <a:lstStyle/>
        <a:p>
          <a:endParaRPr lang="en-US"/>
        </a:p>
      </dgm:t>
    </dgm:pt>
    <dgm:pt modelId="{C0587241-7797-2C4F-B67A-34CDC9D20E33}" type="sibTrans" cxnId="{D81DC232-DA66-964F-BAA2-B13A03896C94}">
      <dgm:prSet/>
      <dgm:spPr/>
      <dgm:t>
        <a:bodyPr/>
        <a:lstStyle/>
        <a:p>
          <a:endParaRPr lang="en-US"/>
        </a:p>
      </dgm:t>
    </dgm:pt>
    <dgm:pt modelId="{68F4AE64-AFC1-4A42-88A1-237F3F018523}" type="pres">
      <dgm:prSet presAssocID="{1A23771D-6E5C-7944-8F3F-6CD72432FB0F}" presName="Name0" presStyleCnt="0">
        <dgm:presLayoutVars>
          <dgm:dir/>
          <dgm:animLvl val="lvl"/>
          <dgm:resizeHandles val="exact"/>
        </dgm:presLayoutVars>
      </dgm:prSet>
      <dgm:spPr/>
    </dgm:pt>
    <dgm:pt modelId="{5C3F3268-9D09-0044-9793-11E1863273DB}" type="pres">
      <dgm:prSet presAssocID="{A84683C5-73ED-4649-AD20-3F5E174E54F9}" presName="Name8" presStyleCnt="0"/>
      <dgm:spPr/>
    </dgm:pt>
    <dgm:pt modelId="{CD7E49BF-44A9-4A42-8793-076466E6EFC8}" type="pres">
      <dgm:prSet presAssocID="{A84683C5-73ED-4649-AD20-3F5E174E54F9}" presName="level" presStyleLbl="node1" presStyleIdx="0" presStyleCnt="3" custScaleY="418256">
        <dgm:presLayoutVars>
          <dgm:chMax val="1"/>
          <dgm:bulletEnabled val="1"/>
        </dgm:presLayoutVars>
      </dgm:prSet>
      <dgm:spPr/>
    </dgm:pt>
    <dgm:pt modelId="{1E863B76-6144-AE4A-9088-5638FBE35329}" type="pres">
      <dgm:prSet presAssocID="{A84683C5-73ED-4649-AD20-3F5E174E54F9}" presName="levelTx" presStyleLbl="revTx" presStyleIdx="0" presStyleCnt="0">
        <dgm:presLayoutVars>
          <dgm:chMax val="1"/>
          <dgm:bulletEnabled val="1"/>
        </dgm:presLayoutVars>
      </dgm:prSet>
      <dgm:spPr/>
    </dgm:pt>
    <dgm:pt modelId="{C4530F88-669E-9248-AC6A-EBB8719237B2}" type="pres">
      <dgm:prSet presAssocID="{03D6598C-00BE-464F-9D8B-36FC60ED12F9}" presName="Name8" presStyleCnt="0"/>
      <dgm:spPr/>
    </dgm:pt>
    <dgm:pt modelId="{1D3F938C-CBC1-F448-BA38-F60E07E1EB7B}" type="pres">
      <dgm:prSet presAssocID="{03D6598C-00BE-464F-9D8B-36FC60ED12F9}" presName="level" presStyleLbl="node1" presStyleIdx="1" presStyleCnt="3">
        <dgm:presLayoutVars>
          <dgm:chMax val="1"/>
          <dgm:bulletEnabled val="1"/>
        </dgm:presLayoutVars>
      </dgm:prSet>
      <dgm:spPr/>
    </dgm:pt>
    <dgm:pt modelId="{4C1FB45E-AC24-3C4B-88C0-901BACF82DC1}" type="pres">
      <dgm:prSet presAssocID="{03D6598C-00BE-464F-9D8B-36FC60ED12F9}" presName="levelTx" presStyleLbl="revTx" presStyleIdx="0" presStyleCnt="0">
        <dgm:presLayoutVars>
          <dgm:chMax val="1"/>
          <dgm:bulletEnabled val="1"/>
        </dgm:presLayoutVars>
      </dgm:prSet>
      <dgm:spPr/>
    </dgm:pt>
    <dgm:pt modelId="{A632B862-8940-9D48-ADB2-3413441A7CB7}" type="pres">
      <dgm:prSet presAssocID="{800695E7-C692-7F42-958A-7A6B5B6646B8}" presName="Name8" presStyleCnt="0"/>
      <dgm:spPr/>
    </dgm:pt>
    <dgm:pt modelId="{E3BAD6D0-738F-D440-AD1D-A51D7D27F3B0}" type="pres">
      <dgm:prSet presAssocID="{800695E7-C692-7F42-958A-7A6B5B6646B8}" presName="level" presStyleLbl="node1" presStyleIdx="2" presStyleCnt="3" custLinFactNeighborX="-1085" custLinFactNeighborY="0">
        <dgm:presLayoutVars>
          <dgm:chMax val="1"/>
          <dgm:bulletEnabled val="1"/>
        </dgm:presLayoutVars>
      </dgm:prSet>
      <dgm:spPr/>
    </dgm:pt>
    <dgm:pt modelId="{3FEE6F12-1397-124E-A20C-F758BBDAFA50}" type="pres">
      <dgm:prSet presAssocID="{800695E7-C692-7F42-958A-7A6B5B6646B8}" presName="levelTx" presStyleLbl="revTx" presStyleIdx="0" presStyleCnt="0">
        <dgm:presLayoutVars>
          <dgm:chMax val="1"/>
          <dgm:bulletEnabled val="1"/>
        </dgm:presLayoutVars>
      </dgm:prSet>
      <dgm:spPr/>
    </dgm:pt>
  </dgm:ptLst>
  <dgm:cxnLst>
    <dgm:cxn modelId="{4E175708-81D2-6340-A440-1AB5C97C70BF}" srcId="{1A23771D-6E5C-7944-8F3F-6CD72432FB0F}" destId="{A84683C5-73ED-4649-AD20-3F5E174E54F9}" srcOrd="0" destOrd="0" parTransId="{5AF5686F-68BE-BB4F-B041-F65C149DC4EE}" sibTransId="{280F1F97-5840-774F-9F7A-F82644094B08}"/>
    <dgm:cxn modelId="{EF60450C-C2DD-634A-9F1C-DB30B018E3E2}" type="presOf" srcId="{03D6598C-00BE-464F-9D8B-36FC60ED12F9}" destId="{4C1FB45E-AC24-3C4B-88C0-901BACF82DC1}" srcOrd="1" destOrd="0" presId="urn:microsoft.com/office/officeart/2005/8/layout/pyramid3"/>
    <dgm:cxn modelId="{D81DC232-DA66-964F-BAA2-B13A03896C94}" srcId="{1A23771D-6E5C-7944-8F3F-6CD72432FB0F}" destId="{800695E7-C692-7F42-958A-7A6B5B6646B8}" srcOrd="2" destOrd="0" parTransId="{C892C02A-326D-AB4F-978F-C916EA99EC2C}" sibTransId="{C0587241-7797-2C4F-B67A-34CDC9D20E33}"/>
    <dgm:cxn modelId="{646B8246-E345-5340-BB00-E4ED29BE93D2}" srcId="{1A23771D-6E5C-7944-8F3F-6CD72432FB0F}" destId="{03D6598C-00BE-464F-9D8B-36FC60ED12F9}" srcOrd="1" destOrd="0" parTransId="{EC9C3D53-9F27-564E-872D-BA3A05594935}" sibTransId="{A948A0D1-7484-B742-9D2E-1B913EA2B719}"/>
    <dgm:cxn modelId="{40280C48-425C-7B4A-AAE8-05B61DB240BC}" type="presOf" srcId="{800695E7-C692-7F42-958A-7A6B5B6646B8}" destId="{E3BAD6D0-738F-D440-AD1D-A51D7D27F3B0}" srcOrd="0" destOrd="0" presId="urn:microsoft.com/office/officeart/2005/8/layout/pyramid3"/>
    <dgm:cxn modelId="{B8B9ED52-E9CD-AA40-8ECA-0564B44CF33A}" type="presOf" srcId="{800695E7-C692-7F42-958A-7A6B5B6646B8}" destId="{3FEE6F12-1397-124E-A20C-F758BBDAFA50}" srcOrd="1" destOrd="0" presId="urn:microsoft.com/office/officeart/2005/8/layout/pyramid3"/>
    <dgm:cxn modelId="{EDA29E58-DC19-2D4D-894A-5887970D2DFE}" type="presOf" srcId="{03D6598C-00BE-464F-9D8B-36FC60ED12F9}" destId="{1D3F938C-CBC1-F448-BA38-F60E07E1EB7B}" srcOrd="0" destOrd="0" presId="urn:microsoft.com/office/officeart/2005/8/layout/pyramid3"/>
    <dgm:cxn modelId="{5D579B6C-58D4-2549-AE75-C21EEB07FD90}" type="presOf" srcId="{1A23771D-6E5C-7944-8F3F-6CD72432FB0F}" destId="{68F4AE64-AFC1-4A42-88A1-237F3F018523}" srcOrd="0" destOrd="0" presId="urn:microsoft.com/office/officeart/2005/8/layout/pyramid3"/>
    <dgm:cxn modelId="{7D8F269D-B4F0-F64B-B9E6-E309F223C5C6}" type="presOf" srcId="{A84683C5-73ED-4649-AD20-3F5E174E54F9}" destId="{1E863B76-6144-AE4A-9088-5638FBE35329}" srcOrd="1" destOrd="0" presId="urn:microsoft.com/office/officeart/2005/8/layout/pyramid3"/>
    <dgm:cxn modelId="{A9BF41C3-4648-BA41-A219-B62AFFAFF055}" type="presOf" srcId="{A84683C5-73ED-4649-AD20-3F5E174E54F9}" destId="{CD7E49BF-44A9-4A42-8793-076466E6EFC8}" srcOrd="0" destOrd="0" presId="urn:microsoft.com/office/officeart/2005/8/layout/pyramid3"/>
    <dgm:cxn modelId="{BE74AB18-AEE7-5742-B234-C3585573C141}" type="presParOf" srcId="{68F4AE64-AFC1-4A42-88A1-237F3F018523}" destId="{5C3F3268-9D09-0044-9793-11E1863273DB}" srcOrd="0" destOrd="0" presId="urn:microsoft.com/office/officeart/2005/8/layout/pyramid3"/>
    <dgm:cxn modelId="{57F1EACB-5F46-DB4A-ADE8-94AEA00D1461}" type="presParOf" srcId="{5C3F3268-9D09-0044-9793-11E1863273DB}" destId="{CD7E49BF-44A9-4A42-8793-076466E6EFC8}" srcOrd="0" destOrd="0" presId="urn:microsoft.com/office/officeart/2005/8/layout/pyramid3"/>
    <dgm:cxn modelId="{C0AED914-E0AD-7741-9395-7AB4E55A46FF}" type="presParOf" srcId="{5C3F3268-9D09-0044-9793-11E1863273DB}" destId="{1E863B76-6144-AE4A-9088-5638FBE35329}" srcOrd="1" destOrd="0" presId="urn:microsoft.com/office/officeart/2005/8/layout/pyramid3"/>
    <dgm:cxn modelId="{AEA9B542-A1EF-C247-83DF-8D48FBFF9BDB}" type="presParOf" srcId="{68F4AE64-AFC1-4A42-88A1-237F3F018523}" destId="{C4530F88-669E-9248-AC6A-EBB8719237B2}" srcOrd="1" destOrd="0" presId="urn:microsoft.com/office/officeart/2005/8/layout/pyramid3"/>
    <dgm:cxn modelId="{14290E41-926C-C14E-9380-ECD923096C54}" type="presParOf" srcId="{C4530F88-669E-9248-AC6A-EBB8719237B2}" destId="{1D3F938C-CBC1-F448-BA38-F60E07E1EB7B}" srcOrd="0" destOrd="0" presId="urn:microsoft.com/office/officeart/2005/8/layout/pyramid3"/>
    <dgm:cxn modelId="{B3A40D19-7B18-474D-B5F5-100CF90CA424}" type="presParOf" srcId="{C4530F88-669E-9248-AC6A-EBB8719237B2}" destId="{4C1FB45E-AC24-3C4B-88C0-901BACF82DC1}" srcOrd="1" destOrd="0" presId="urn:microsoft.com/office/officeart/2005/8/layout/pyramid3"/>
    <dgm:cxn modelId="{0282E66B-19B8-9F43-B19B-2C2F7F834AC8}" type="presParOf" srcId="{68F4AE64-AFC1-4A42-88A1-237F3F018523}" destId="{A632B862-8940-9D48-ADB2-3413441A7CB7}" srcOrd="2" destOrd="0" presId="urn:microsoft.com/office/officeart/2005/8/layout/pyramid3"/>
    <dgm:cxn modelId="{31AE70B8-3E37-DF4D-94E1-CA7E8FA7C55B}" type="presParOf" srcId="{A632B862-8940-9D48-ADB2-3413441A7CB7}" destId="{E3BAD6D0-738F-D440-AD1D-A51D7D27F3B0}" srcOrd="0" destOrd="0" presId="urn:microsoft.com/office/officeart/2005/8/layout/pyramid3"/>
    <dgm:cxn modelId="{C6AE30FF-AB18-D240-AED1-0D9F1DFF7671}" type="presParOf" srcId="{A632B862-8940-9D48-ADB2-3413441A7CB7}" destId="{3FEE6F12-1397-124E-A20C-F758BBDAFA5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EB3AA3-A64E-5B40-9B6E-E5BC874CC19F}" type="doc">
      <dgm:prSet loTypeId="urn:microsoft.com/office/officeart/2005/8/layout/gear1" loCatId="" qsTypeId="urn:microsoft.com/office/officeart/2005/8/quickstyle/simple4" qsCatId="simple" csTypeId="urn:microsoft.com/office/officeart/2005/8/colors/accent1_2" csCatId="accent1" phldr="1"/>
      <dgm:spPr/>
    </dgm:pt>
    <dgm:pt modelId="{BBCAC33B-78D3-634D-A758-29FB82E2A0B7}">
      <dgm:prSet phldrT="[Text]" custT="1"/>
      <dgm:spPr>
        <a:solidFill>
          <a:srgbClr val="F4EEDF"/>
        </a:solidFill>
      </dgm:spPr>
      <dgm:t>
        <a:bodyPr/>
        <a:lstStyle/>
        <a:p>
          <a:r>
            <a:rPr lang="en-US" sz="2400" b="1" dirty="0">
              <a:solidFill>
                <a:schemeClr val="tx1"/>
              </a:solidFill>
            </a:rPr>
            <a:t>Sheep’s Wool</a:t>
          </a:r>
        </a:p>
      </dgm:t>
    </dgm:pt>
    <dgm:pt modelId="{479966FE-4CD2-134A-BDC5-8882803AD324}" type="parTrans" cxnId="{4202572A-A899-A443-9A6C-362D521CEAC0}">
      <dgm:prSet/>
      <dgm:spPr/>
      <dgm:t>
        <a:bodyPr/>
        <a:lstStyle/>
        <a:p>
          <a:endParaRPr lang="en-US"/>
        </a:p>
      </dgm:t>
    </dgm:pt>
    <dgm:pt modelId="{77901482-AD9B-EF45-9612-F07C405B804E}" type="sibTrans" cxnId="{4202572A-A899-A443-9A6C-362D521CEAC0}">
      <dgm:prSet/>
      <dgm:spPr>
        <a:noFill/>
        <a:ln>
          <a:noFill/>
        </a:ln>
      </dgm:spPr>
      <dgm:t>
        <a:bodyPr/>
        <a:lstStyle/>
        <a:p>
          <a:endParaRPr lang="en-US"/>
        </a:p>
      </dgm:t>
    </dgm:pt>
    <dgm:pt modelId="{EF1B6D32-C673-5C49-A03D-EF010ACADDB1}">
      <dgm:prSet phldrT="[Text]"/>
      <dgm:spPr>
        <a:solidFill>
          <a:srgbClr val="9FBF1F"/>
        </a:solidFill>
      </dgm:spPr>
      <dgm:t>
        <a:bodyPr/>
        <a:lstStyle/>
        <a:p>
          <a:r>
            <a:rPr lang="en-US" b="1" dirty="0">
              <a:solidFill>
                <a:srgbClr val="000000"/>
              </a:solidFill>
            </a:rPr>
            <a:t>Mohair</a:t>
          </a:r>
        </a:p>
      </dgm:t>
    </dgm:pt>
    <dgm:pt modelId="{473D57B7-DF1D-7E47-8322-7D158CFA6159}" type="parTrans" cxnId="{1D72BF38-BEEE-9E4A-B716-4A9CDEC41189}">
      <dgm:prSet/>
      <dgm:spPr/>
      <dgm:t>
        <a:bodyPr/>
        <a:lstStyle/>
        <a:p>
          <a:endParaRPr lang="en-US"/>
        </a:p>
      </dgm:t>
    </dgm:pt>
    <dgm:pt modelId="{D4DA4735-4974-B240-8D59-4FD9CBADAB2B}" type="sibTrans" cxnId="{1D72BF38-BEEE-9E4A-B716-4A9CDEC41189}">
      <dgm:prSet/>
      <dgm:spPr>
        <a:noFill/>
      </dgm:spPr>
      <dgm:t>
        <a:bodyPr/>
        <a:lstStyle/>
        <a:p>
          <a:endParaRPr lang="en-US"/>
        </a:p>
      </dgm:t>
    </dgm:pt>
    <dgm:pt modelId="{E992634C-F922-1246-BAAE-C1E1B2A444D7}">
      <dgm:prSet phldrT="[Text]"/>
      <dgm:spPr>
        <a:solidFill>
          <a:srgbClr val="EBAE3F"/>
        </a:solidFill>
      </dgm:spPr>
      <dgm:t>
        <a:bodyPr/>
        <a:lstStyle/>
        <a:p>
          <a:r>
            <a:rPr lang="en-US" b="1" dirty="0">
              <a:solidFill>
                <a:srgbClr val="000000"/>
              </a:solidFill>
            </a:rPr>
            <a:t>Alpaca</a:t>
          </a:r>
        </a:p>
      </dgm:t>
    </dgm:pt>
    <dgm:pt modelId="{77BC87AF-E042-8645-A263-7C5400107359}" type="sibTrans" cxnId="{4B5A8EFB-4956-1D49-B148-0D12B04A2E4E}">
      <dgm:prSet/>
      <dgm:spPr>
        <a:noFill/>
      </dgm:spPr>
      <dgm:t>
        <a:bodyPr/>
        <a:lstStyle/>
        <a:p>
          <a:endParaRPr lang="en-US"/>
        </a:p>
      </dgm:t>
    </dgm:pt>
    <dgm:pt modelId="{856B69AF-AB3B-8546-8E4D-A9C3B3A73147}" type="parTrans" cxnId="{4B5A8EFB-4956-1D49-B148-0D12B04A2E4E}">
      <dgm:prSet/>
      <dgm:spPr/>
      <dgm:t>
        <a:bodyPr/>
        <a:lstStyle/>
        <a:p>
          <a:endParaRPr lang="en-US"/>
        </a:p>
      </dgm:t>
    </dgm:pt>
    <dgm:pt modelId="{088D5B02-7068-BD4F-8A22-A05ABE87760B}" type="pres">
      <dgm:prSet presAssocID="{67EB3AA3-A64E-5B40-9B6E-E5BC874CC19F}" presName="composite" presStyleCnt="0">
        <dgm:presLayoutVars>
          <dgm:chMax val="3"/>
          <dgm:animLvl val="lvl"/>
          <dgm:resizeHandles val="exact"/>
        </dgm:presLayoutVars>
      </dgm:prSet>
      <dgm:spPr/>
    </dgm:pt>
    <dgm:pt modelId="{8E03E7B0-D5B9-2343-A4A6-B745B13CE754}" type="pres">
      <dgm:prSet presAssocID="{BBCAC33B-78D3-634D-A758-29FB82E2A0B7}" presName="gear1" presStyleLbl="node1" presStyleIdx="0" presStyleCnt="3" custScaleX="154448" custScaleY="155530" custLinFactNeighborX="14134" custLinFactNeighborY="-1099">
        <dgm:presLayoutVars>
          <dgm:chMax val="1"/>
          <dgm:bulletEnabled val="1"/>
        </dgm:presLayoutVars>
      </dgm:prSet>
      <dgm:spPr/>
    </dgm:pt>
    <dgm:pt modelId="{C9441154-1BEA-D248-AFEB-104D428AECE6}" type="pres">
      <dgm:prSet presAssocID="{BBCAC33B-78D3-634D-A758-29FB82E2A0B7}" presName="gear1srcNode" presStyleLbl="node1" presStyleIdx="0" presStyleCnt="3"/>
      <dgm:spPr/>
    </dgm:pt>
    <dgm:pt modelId="{23F62E1C-7484-384E-A643-6FC5C6533BF5}" type="pres">
      <dgm:prSet presAssocID="{BBCAC33B-78D3-634D-A758-29FB82E2A0B7}" presName="gear1dstNode" presStyleLbl="node1" presStyleIdx="0" presStyleCnt="3"/>
      <dgm:spPr/>
    </dgm:pt>
    <dgm:pt modelId="{D1A871A8-018C-CA49-A1B9-305962B8ABF4}" type="pres">
      <dgm:prSet presAssocID="{E992634C-F922-1246-BAAE-C1E1B2A444D7}" presName="gear2" presStyleLbl="node1" presStyleIdx="1" presStyleCnt="3" custScaleX="54538" custScaleY="54459" custLinFactX="52728" custLinFactNeighborX="100000" custLinFactNeighborY="-58448">
        <dgm:presLayoutVars>
          <dgm:chMax val="1"/>
          <dgm:bulletEnabled val="1"/>
        </dgm:presLayoutVars>
      </dgm:prSet>
      <dgm:spPr/>
    </dgm:pt>
    <dgm:pt modelId="{0064DA81-D114-AF41-A0C4-7063E52320F4}" type="pres">
      <dgm:prSet presAssocID="{E992634C-F922-1246-BAAE-C1E1B2A444D7}" presName="gear2srcNode" presStyleLbl="node1" presStyleIdx="1" presStyleCnt="3"/>
      <dgm:spPr/>
    </dgm:pt>
    <dgm:pt modelId="{31F01BC8-8CFC-8642-AEC5-2BE32701A192}" type="pres">
      <dgm:prSet presAssocID="{E992634C-F922-1246-BAAE-C1E1B2A444D7}" presName="gear2dstNode" presStyleLbl="node1" presStyleIdx="1" presStyleCnt="3"/>
      <dgm:spPr/>
    </dgm:pt>
    <dgm:pt modelId="{51D34EE8-539F-D34D-B04B-B1D3EA6705C9}" type="pres">
      <dgm:prSet presAssocID="{EF1B6D32-C673-5C49-A03D-EF010ACADDB1}" presName="gear3" presStyleLbl="node1" presStyleIdx="2" presStyleCnt="3" custScaleX="54538" custScaleY="54459" custLinFactNeighborX="15637" custLinFactNeighborY="9501"/>
      <dgm:spPr/>
    </dgm:pt>
    <dgm:pt modelId="{68E59E39-2853-3046-BBFC-D943B9E76167}" type="pres">
      <dgm:prSet presAssocID="{EF1B6D32-C673-5C49-A03D-EF010ACADDB1}" presName="gear3tx" presStyleLbl="node1" presStyleIdx="2" presStyleCnt="3">
        <dgm:presLayoutVars>
          <dgm:chMax val="1"/>
          <dgm:bulletEnabled val="1"/>
        </dgm:presLayoutVars>
      </dgm:prSet>
      <dgm:spPr/>
    </dgm:pt>
    <dgm:pt modelId="{90050E5A-C200-0541-905F-340C06F4DD59}" type="pres">
      <dgm:prSet presAssocID="{EF1B6D32-C673-5C49-A03D-EF010ACADDB1}" presName="gear3srcNode" presStyleLbl="node1" presStyleIdx="2" presStyleCnt="3"/>
      <dgm:spPr/>
    </dgm:pt>
    <dgm:pt modelId="{350D4639-A361-4041-973D-805004254AC2}" type="pres">
      <dgm:prSet presAssocID="{EF1B6D32-C673-5C49-A03D-EF010ACADDB1}" presName="gear3dstNode" presStyleLbl="node1" presStyleIdx="2" presStyleCnt="3"/>
      <dgm:spPr/>
    </dgm:pt>
    <dgm:pt modelId="{0D1FDB3D-97A8-0E4D-B765-0293E46C7B38}" type="pres">
      <dgm:prSet presAssocID="{77901482-AD9B-EF45-9612-F07C405B804E}" presName="connector1" presStyleLbl="sibTrans2D1" presStyleIdx="0" presStyleCnt="3" custAng="5400000" custScaleY="126598" custLinFactNeighborX="9970" custLinFactNeighborY="29015"/>
      <dgm:spPr/>
    </dgm:pt>
    <dgm:pt modelId="{05417947-F360-6D44-A02D-B71AD5C953E2}" type="pres">
      <dgm:prSet presAssocID="{77BC87AF-E042-8645-A263-7C5400107359}" presName="connector2" presStyleLbl="sibTrans2D1" presStyleIdx="1" presStyleCnt="3" custFlipVert="1" custLinFactNeighborX="72063" custLinFactNeighborY="-49887"/>
      <dgm:spPr/>
    </dgm:pt>
    <dgm:pt modelId="{A5432235-7C16-2B49-8B76-9934C0A46261}" type="pres">
      <dgm:prSet presAssocID="{D4DA4735-4974-B240-8D59-4FD9CBADAB2B}" presName="connector3" presStyleLbl="sibTrans2D1" presStyleIdx="2" presStyleCnt="3" custAng="5400000" custLinFactNeighborX="67384" custLinFactNeighborY="21364"/>
      <dgm:spPr/>
    </dgm:pt>
  </dgm:ptLst>
  <dgm:cxnLst>
    <dgm:cxn modelId="{4202572A-A899-A443-9A6C-362D521CEAC0}" srcId="{67EB3AA3-A64E-5B40-9B6E-E5BC874CC19F}" destId="{BBCAC33B-78D3-634D-A758-29FB82E2A0B7}" srcOrd="0" destOrd="0" parTransId="{479966FE-4CD2-134A-BDC5-8882803AD324}" sibTransId="{77901482-AD9B-EF45-9612-F07C405B804E}"/>
    <dgm:cxn modelId="{1D72BF38-BEEE-9E4A-B716-4A9CDEC41189}" srcId="{67EB3AA3-A64E-5B40-9B6E-E5BC874CC19F}" destId="{EF1B6D32-C673-5C49-A03D-EF010ACADDB1}" srcOrd="2" destOrd="0" parTransId="{473D57B7-DF1D-7E47-8322-7D158CFA6159}" sibTransId="{D4DA4735-4974-B240-8D59-4FD9CBADAB2B}"/>
    <dgm:cxn modelId="{27931041-2331-9140-96CE-D896E427898D}" type="presOf" srcId="{EF1B6D32-C673-5C49-A03D-EF010ACADDB1}" destId="{90050E5A-C200-0541-905F-340C06F4DD59}" srcOrd="2" destOrd="0" presId="urn:microsoft.com/office/officeart/2005/8/layout/gear1"/>
    <dgm:cxn modelId="{102D9A51-FABC-AB42-BC1F-A766F8F0FFC5}" type="presOf" srcId="{67EB3AA3-A64E-5B40-9B6E-E5BC874CC19F}" destId="{088D5B02-7068-BD4F-8A22-A05ABE87760B}" srcOrd="0" destOrd="0" presId="urn:microsoft.com/office/officeart/2005/8/layout/gear1"/>
    <dgm:cxn modelId="{AE015755-2EA7-FA48-B9D4-5FC2868C421F}" type="presOf" srcId="{77901482-AD9B-EF45-9612-F07C405B804E}" destId="{0D1FDB3D-97A8-0E4D-B765-0293E46C7B38}" srcOrd="0" destOrd="0" presId="urn:microsoft.com/office/officeart/2005/8/layout/gear1"/>
    <dgm:cxn modelId="{2F45BA58-45A9-154C-8994-0B6039143BC4}" type="presOf" srcId="{D4DA4735-4974-B240-8D59-4FD9CBADAB2B}" destId="{A5432235-7C16-2B49-8B76-9934C0A46261}" srcOrd="0" destOrd="0" presId="urn:microsoft.com/office/officeart/2005/8/layout/gear1"/>
    <dgm:cxn modelId="{34359761-5FD7-5746-AE6B-8D6EA324B4B5}" type="presOf" srcId="{EF1B6D32-C673-5C49-A03D-EF010ACADDB1}" destId="{51D34EE8-539F-D34D-B04B-B1D3EA6705C9}" srcOrd="0" destOrd="0" presId="urn:microsoft.com/office/officeart/2005/8/layout/gear1"/>
    <dgm:cxn modelId="{B7DE7462-8996-5647-A705-BE4773891519}" type="presOf" srcId="{77BC87AF-E042-8645-A263-7C5400107359}" destId="{05417947-F360-6D44-A02D-B71AD5C953E2}" srcOrd="0" destOrd="0" presId="urn:microsoft.com/office/officeart/2005/8/layout/gear1"/>
    <dgm:cxn modelId="{9430F67F-3B8D-8B43-A812-1CC0C00CA8B5}" type="presOf" srcId="{E992634C-F922-1246-BAAE-C1E1B2A444D7}" destId="{31F01BC8-8CFC-8642-AEC5-2BE32701A192}" srcOrd="2" destOrd="0" presId="urn:microsoft.com/office/officeart/2005/8/layout/gear1"/>
    <dgm:cxn modelId="{2360F492-8BBC-174D-B259-0BCF6E1891F4}" type="presOf" srcId="{BBCAC33B-78D3-634D-A758-29FB82E2A0B7}" destId="{C9441154-1BEA-D248-AFEB-104D428AECE6}" srcOrd="1" destOrd="0" presId="urn:microsoft.com/office/officeart/2005/8/layout/gear1"/>
    <dgm:cxn modelId="{573D8994-F670-6B4E-8BB1-9A63D9BBAD8E}" type="presOf" srcId="{BBCAC33B-78D3-634D-A758-29FB82E2A0B7}" destId="{23F62E1C-7484-384E-A643-6FC5C6533BF5}" srcOrd="2" destOrd="0" presId="urn:microsoft.com/office/officeart/2005/8/layout/gear1"/>
    <dgm:cxn modelId="{2BCD17BF-A182-A145-AE03-4903D68E56A3}" type="presOf" srcId="{E992634C-F922-1246-BAAE-C1E1B2A444D7}" destId="{D1A871A8-018C-CA49-A1B9-305962B8ABF4}" srcOrd="0" destOrd="0" presId="urn:microsoft.com/office/officeart/2005/8/layout/gear1"/>
    <dgm:cxn modelId="{B2380FC1-2DC2-AE4E-9B33-4A3D2888E794}" type="presOf" srcId="{EF1B6D32-C673-5C49-A03D-EF010ACADDB1}" destId="{68E59E39-2853-3046-BBFC-D943B9E76167}" srcOrd="1" destOrd="0" presId="urn:microsoft.com/office/officeart/2005/8/layout/gear1"/>
    <dgm:cxn modelId="{78D2ABCC-2149-2E4C-B13E-433488BB63BA}" type="presOf" srcId="{BBCAC33B-78D3-634D-A758-29FB82E2A0B7}" destId="{8E03E7B0-D5B9-2343-A4A6-B745B13CE754}" srcOrd="0" destOrd="0" presId="urn:microsoft.com/office/officeart/2005/8/layout/gear1"/>
    <dgm:cxn modelId="{15AFB5E6-2E45-4F43-B154-7149B07FDE70}" type="presOf" srcId="{EF1B6D32-C673-5C49-A03D-EF010ACADDB1}" destId="{350D4639-A361-4041-973D-805004254AC2}" srcOrd="3" destOrd="0" presId="urn:microsoft.com/office/officeart/2005/8/layout/gear1"/>
    <dgm:cxn modelId="{2E39E4FA-30D1-1440-AF45-E151ACF3024C}" type="presOf" srcId="{E992634C-F922-1246-BAAE-C1E1B2A444D7}" destId="{0064DA81-D114-AF41-A0C4-7063E52320F4}" srcOrd="1" destOrd="0" presId="urn:microsoft.com/office/officeart/2005/8/layout/gear1"/>
    <dgm:cxn modelId="{4B5A8EFB-4956-1D49-B148-0D12B04A2E4E}" srcId="{67EB3AA3-A64E-5B40-9B6E-E5BC874CC19F}" destId="{E992634C-F922-1246-BAAE-C1E1B2A444D7}" srcOrd="1" destOrd="0" parTransId="{856B69AF-AB3B-8546-8E4D-A9C3B3A73147}" sibTransId="{77BC87AF-E042-8645-A263-7C5400107359}"/>
    <dgm:cxn modelId="{5ADF21F8-8E24-0D4F-8F27-B1DD612B7DEA}" type="presParOf" srcId="{088D5B02-7068-BD4F-8A22-A05ABE87760B}" destId="{8E03E7B0-D5B9-2343-A4A6-B745B13CE754}" srcOrd="0" destOrd="0" presId="urn:microsoft.com/office/officeart/2005/8/layout/gear1"/>
    <dgm:cxn modelId="{108BE2F3-7C81-5648-B6CB-763A96FD0EA5}" type="presParOf" srcId="{088D5B02-7068-BD4F-8A22-A05ABE87760B}" destId="{C9441154-1BEA-D248-AFEB-104D428AECE6}" srcOrd="1" destOrd="0" presId="urn:microsoft.com/office/officeart/2005/8/layout/gear1"/>
    <dgm:cxn modelId="{8DDACA79-070F-4D4F-BE6F-E98308173F2C}" type="presParOf" srcId="{088D5B02-7068-BD4F-8A22-A05ABE87760B}" destId="{23F62E1C-7484-384E-A643-6FC5C6533BF5}" srcOrd="2" destOrd="0" presId="urn:microsoft.com/office/officeart/2005/8/layout/gear1"/>
    <dgm:cxn modelId="{401BCCD1-0675-784F-A81B-1D9FD81FACD9}" type="presParOf" srcId="{088D5B02-7068-BD4F-8A22-A05ABE87760B}" destId="{D1A871A8-018C-CA49-A1B9-305962B8ABF4}" srcOrd="3" destOrd="0" presId="urn:microsoft.com/office/officeart/2005/8/layout/gear1"/>
    <dgm:cxn modelId="{3D32D200-F69F-8847-9981-CD8F8F6A125B}" type="presParOf" srcId="{088D5B02-7068-BD4F-8A22-A05ABE87760B}" destId="{0064DA81-D114-AF41-A0C4-7063E52320F4}" srcOrd="4" destOrd="0" presId="urn:microsoft.com/office/officeart/2005/8/layout/gear1"/>
    <dgm:cxn modelId="{4C0B0987-59D1-A74D-B4D6-0B742642BB8C}" type="presParOf" srcId="{088D5B02-7068-BD4F-8A22-A05ABE87760B}" destId="{31F01BC8-8CFC-8642-AEC5-2BE32701A192}" srcOrd="5" destOrd="0" presId="urn:microsoft.com/office/officeart/2005/8/layout/gear1"/>
    <dgm:cxn modelId="{D63DC560-3CED-9640-A20C-E3106B174E44}" type="presParOf" srcId="{088D5B02-7068-BD4F-8A22-A05ABE87760B}" destId="{51D34EE8-539F-D34D-B04B-B1D3EA6705C9}" srcOrd="6" destOrd="0" presId="urn:microsoft.com/office/officeart/2005/8/layout/gear1"/>
    <dgm:cxn modelId="{1C35C56B-7FE2-7246-8DCE-B67FC7B93D2D}" type="presParOf" srcId="{088D5B02-7068-BD4F-8A22-A05ABE87760B}" destId="{68E59E39-2853-3046-BBFC-D943B9E76167}" srcOrd="7" destOrd="0" presId="urn:microsoft.com/office/officeart/2005/8/layout/gear1"/>
    <dgm:cxn modelId="{3216B936-BC05-A543-9ABC-9F0003F9DC6E}" type="presParOf" srcId="{088D5B02-7068-BD4F-8A22-A05ABE87760B}" destId="{90050E5A-C200-0541-905F-340C06F4DD59}" srcOrd="8" destOrd="0" presId="urn:microsoft.com/office/officeart/2005/8/layout/gear1"/>
    <dgm:cxn modelId="{250010E9-2539-CE42-B6B3-5C91C5855836}" type="presParOf" srcId="{088D5B02-7068-BD4F-8A22-A05ABE87760B}" destId="{350D4639-A361-4041-973D-805004254AC2}" srcOrd="9" destOrd="0" presId="urn:microsoft.com/office/officeart/2005/8/layout/gear1"/>
    <dgm:cxn modelId="{3EC5F4F1-438A-2A47-B0F9-FD1F594F286A}" type="presParOf" srcId="{088D5B02-7068-BD4F-8A22-A05ABE87760B}" destId="{0D1FDB3D-97A8-0E4D-B765-0293E46C7B38}" srcOrd="10" destOrd="0" presId="urn:microsoft.com/office/officeart/2005/8/layout/gear1"/>
    <dgm:cxn modelId="{3A2EF977-2D9F-E54A-86FD-975F8B9FF99D}" type="presParOf" srcId="{088D5B02-7068-BD4F-8A22-A05ABE87760B}" destId="{05417947-F360-6D44-A02D-B71AD5C953E2}" srcOrd="11" destOrd="0" presId="urn:microsoft.com/office/officeart/2005/8/layout/gear1"/>
    <dgm:cxn modelId="{A4601867-F7AC-D84C-B795-FC4969F5E859}" type="presParOf" srcId="{088D5B02-7068-BD4F-8A22-A05ABE87760B}" destId="{A5432235-7C16-2B49-8B76-9934C0A46261}"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3ABCEF-1FC6-5A4A-8D1A-BB821AB0DA98}"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CBEC62F9-6C05-5D4C-BE18-434BE9F3519A}">
      <dgm:prSet phldrT="[Text]"/>
      <dgm:spPr>
        <a:solidFill>
          <a:srgbClr val="3B5971"/>
        </a:solidFill>
      </dgm:spPr>
      <dgm:t>
        <a:bodyPr/>
        <a:lstStyle/>
        <a:p>
          <a:r>
            <a:rPr lang="en-US" b="1" dirty="0"/>
            <a:t>Sales Plan</a:t>
          </a:r>
        </a:p>
      </dgm:t>
    </dgm:pt>
    <dgm:pt modelId="{2EC94E0A-20DC-DD4F-BE77-C58064EDF35D}" type="parTrans" cxnId="{5723F332-0E74-CE4B-93D2-64B6169568A0}">
      <dgm:prSet/>
      <dgm:spPr/>
      <dgm:t>
        <a:bodyPr/>
        <a:lstStyle/>
        <a:p>
          <a:endParaRPr lang="en-US"/>
        </a:p>
      </dgm:t>
    </dgm:pt>
    <dgm:pt modelId="{3CF79E27-FA57-9C43-AD19-BE9452746EF9}" type="sibTrans" cxnId="{5723F332-0E74-CE4B-93D2-64B6169568A0}">
      <dgm:prSet/>
      <dgm:spPr/>
      <dgm:t>
        <a:bodyPr/>
        <a:lstStyle/>
        <a:p>
          <a:endParaRPr lang="en-US"/>
        </a:p>
      </dgm:t>
    </dgm:pt>
    <dgm:pt modelId="{11103C2C-298D-3D45-BF01-992B4623610D}">
      <dgm:prSet phldrT="[Text]"/>
      <dgm:spPr/>
      <dgm:t>
        <a:bodyPr/>
        <a:lstStyle/>
        <a:p>
          <a:r>
            <a:rPr lang="en-US" dirty="0"/>
            <a:t>A </a:t>
          </a:r>
          <a:r>
            <a:rPr lang="en-US" b="1" dirty="0">
              <a:solidFill>
                <a:srgbClr val="EBAE3F"/>
              </a:solidFill>
            </a:rPr>
            <a:t>high-confidence fiber sales plan </a:t>
          </a:r>
          <a:r>
            <a:rPr lang="en-US" dirty="0"/>
            <a:t>is the starting point for any pooling effort.</a:t>
          </a:r>
        </a:p>
      </dgm:t>
    </dgm:pt>
    <dgm:pt modelId="{BF717B27-CA04-094E-99C3-755A4CAF6FB2}" type="parTrans" cxnId="{DD462B7F-07E0-9C47-862B-BD9CDC347DF5}">
      <dgm:prSet/>
      <dgm:spPr/>
      <dgm:t>
        <a:bodyPr/>
        <a:lstStyle/>
        <a:p>
          <a:endParaRPr lang="en-US"/>
        </a:p>
      </dgm:t>
    </dgm:pt>
    <dgm:pt modelId="{667B04EA-529F-5042-BEAB-28ABEF1CE4A9}" type="sibTrans" cxnId="{DD462B7F-07E0-9C47-862B-BD9CDC347DF5}">
      <dgm:prSet/>
      <dgm:spPr/>
      <dgm:t>
        <a:bodyPr/>
        <a:lstStyle/>
        <a:p>
          <a:endParaRPr lang="en-US"/>
        </a:p>
      </dgm:t>
    </dgm:pt>
    <dgm:pt modelId="{9FB45539-7D67-B448-B82F-7ACCA3D2C597}">
      <dgm:prSet phldrT="[Text]"/>
      <dgm:spPr/>
      <dgm:t>
        <a:bodyPr/>
        <a:lstStyle/>
        <a:p>
          <a:r>
            <a:rPr lang="en-US" dirty="0"/>
            <a:t>The plan will almost always require constraints on the type of fiber accepted, and therefore on the constituents served.</a:t>
          </a:r>
        </a:p>
      </dgm:t>
    </dgm:pt>
    <dgm:pt modelId="{2E60445C-370F-7940-BE7B-E8675377B5DE}" type="parTrans" cxnId="{F812BF14-EBDC-B64E-A239-DAD144C37394}">
      <dgm:prSet/>
      <dgm:spPr/>
      <dgm:t>
        <a:bodyPr/>
        <a:lstStyle/>
        <a:p>
          <a:endParaRPr lang="en-US"/>
        </a:p>
      </dgm:t>
    </dgm:pt>
    <dgm:pt modelId="{21E91D49-85FE-3B4E-8D8A-4475BA11B59C}" type="sibTrans" cxnId="{F812BF14-EBDC-B64E-A239-DAD144C37394}">
      <dgm:prSet/>
      <dgm:spPr/>
      <dgm:t>
        <a:bodyPr/>
        <a:lstStyle/>
        <a:p>
          <a:endParaRPr lang="en-US"/>
        </a:p>
      </dgm:t>
    </dgm:pt>
    <dgm:pt modelId="{97D33005-C998-904A-B3B9-3A9143E58AA6}">
      <dgm:prSet phldrT="[Text]"/>
      <dgm:spPr>
        <a:solidFill>
          <a:srgbClr val="9FBF1F"/>
        </a:solidFill>
      </dgm:spPr>
      <dgm:t>
        <a:bodyPr/>
        <a:lstStyle/>
        <a:p>
          <a:r>
            <a:rPr lang="en-US" b="1" dirty="0"/>
            <a:t>Management Plan</a:t>
          </a:r>
        </a:p>
      </dgm:t>
    </dgm:pt>
    <dgm:pt modelId="{75998217-48F6-F340-ADB1-EE7EB40CC88A}" type="parTrans" cxnId="{8F82E97C-538B-4B42-B912-9D86738213D1}">
      <dgm:prSet/>
      <dgm:spPr/>
      <dgm:t>
        <a:bodyPr/>
        <a:lstStyle/>
        <a:p>
          <a:endParaRPr lang="en-US"/>
        </a:p>
      </dgm:t>
    </dgm:pt>
    <dgm:pt modelId="{1FDDFF9B-5876-9F40-947E-FC949C8A5DC7}" type="sibTrans" cxnId="{8F82E97C-538B-4B42-B912-9D86738213D1}">
      <dgm:prSet/>
      <dgm:spPr/>
      <dgm:t>
        <a:bodyPr/>
        <a:lstStyle/>
        <a:p>
          <a:endParaRPr lang="en-US"/>
        </a:p>
      </dgm:t>
    </dgm:pt>
    <dgm:pt modelId="{B51B9A54-398C-E14F-8150-15FC4A55D798}">
      <dgm:prSet phldrT="[Text]"/>
      <dgm:spPr/>
      <dgm:t>
        <a:bodyPr/>
        <a:lstStyle/>
        <a:p>
          <a:r>
            <a:rPr lang="en-US" dirty="0"/>
            <a:t>Collection points and facilities for grading, baling and storage must be established with an eye to minimizing transport costs for both purchaser and grower.</a:t>
          </a:r>
        </a:p>
      </dgm:t>
    </dgm:pt>
    <dgm:pt modelId="{7259DFD3-A116-CC4F-8020-804AD0D2431D}" type="parTrans" cxnId="{1E645380-D235-284F-AEE6-FED0F086D66D}">
      <dgm:prSet/>
      <dgm:spPr/>
      <dgm:t>
        <a:bodyPr/>
        <a:lstStyle/>
        <a:p>
          <a:endParaRPr lang="en-US"/>
        </a:p>
      </dgm:t>
    </dgm:pt>
    <dgm:pt modelId="{56398044-A4A6-334B-8331-A39BB16459FA}" type="sibTrans" cxnId="{1E645380-D235-284F-AEE6-FED0F086D66D}">
      <dgm:prSet/>
      <dgm:spPr/>
      <dgm:t>
        <a:bodyPr/>
        <a:lstStyle/>
        <a:p>
          <a:endParaRPr lang="en-US"/>
        </a:p>
      </dgm:t>
    </dgm:pt>
    <dgm:pt modelId="{AA5BD66C-6B5A-4646-9317-14578B44D7FF}">
      <dgm:prSet phldrT="[Text]"/>
      <dgm:spPr/>
      <dgm:t>
        <a:bodyPr/>
        <a:lstStyle/>
        <a:p>
          <a:r>
            <a:rPr lang="en-US" dirty="0"/>
            <a:t>The plan must anticipate and produce a scale of operations significant enough to generate graded lot sizes that will command a premium over smaller lot sales (the whole point of a wool pool.)</a:t>
          </a:r>
        </a:p>
      </dgm:t>
    </dgm:pt>
    <dgm:pt modelId="{47DC714E-4643-1141-B658-1BB502AEEDD8}" type="parTrans" cxnId="{5853D361-08AD-9440-B337-F7D0A06CC28B}">
      <dgm:prSet/>
      <dgm:spPr/>
      <dgm:t>
        <a:bodyPr/>
        <a:lstStyle/>
        <a:p>
          <a:endParaRPr lang="en-US"/>
        </a:p>
      </dgm:t>
    </dgm:pt>
    <dgm:pt modelId="{ABC537F5-AEF1-3645-9103-CC737AFF67FE}" type="sibTrans" cxnId="{5853D361-08AD-9440-B337-F7D0A06CC28B}">
      <dgm:prSet/>
      <dgm:spPr/>
      <dgm:t>
        <a:bodyPr/>
        <a:lstStyle/>
        <a:p>
          <a:endParaRPr lang="en-US"/>
        </a:p>
      </dgm:t>
    </dgm:pt>
    <dgm:pt modelId="{33BB0C91-31E7-7E40-B7B7-4CBE2D2C0796}">
      <dgm:prSet phldrT="[Text]"/>
      <dgm:spPr/>
      <dgm:t>
        <a:bodyPr/>
        <a:lstStyle/>
        <a:p>
          <a:r>
            <a:rPr lang="en-US" dirty="0"/>
            <a:t>A corporate structure may be required.</a:t>
          </a:r>
        </a:p>
      </dgm:t>
    </dgm:pt>
    <dgm:pt modelId="{2C939FD0-C384-6E4F-B207-B5D8F2DBF6F5}" type="parTrans" cxnId="{F6FD397F-01D8-0647-887A-0D141DDE8077}">
      <dgm:prSet/>
      <dgm:spPr/>
      <dgm:t>
        <a:bodyPr/>
        <a:lstStyle/>
        <a:p>
          <a:endParaRPr lang="en-US"/>
        </a:p>
      </dgm:t>
    </dgm:pt>
    <dgm:pt modelId="{6686A26C-C491-3E47-A916-26329123F946}" type="sibTrans" cxnId="{F6FD397F-01D8-0647-887A-0D141DDE8077}">
      <dgm:prSet/>
      <dgm:spPr/>
      <dgm:t>
        <a:bodyPr/>
        <a:lstStyle/>
        <a:p>
          <a:endParaRPr lang="en-US"/>
        </a:p>
      </dgm:t>
    </dgm:pt>
    <dgm:pt modelId="{FC3E99BD-F1EF-5746-8BFA-7FC3E552DA4F}">
      <dgm:prSet phldrT="[Text]"/>
      <dgm:spPr/>
      <dgm:t>
        <a:bodyPr/>
        <a:lstStyle/>
        <a:p>
          <a:r>
            <a:rPr lang="en-US" dirty="0"/>
            <a:t> The pool operators need to decide how the effort will fund its expenses, including grading/core testing; baling/shipment packaging, banking arrangements, communications costs, etc.</a:t>
          </a:r>
        </a:p>
      </dgm:t>
    </dgm:pt>
    <dgm:pt modelId="{2B2EA1C3-BB38-8244-9B0E-E8DAD210E61C}" type="sibTrans" cxnId="{FEEC8BC1-B9BD-F04E-9BB0-DD835C9F5875}">
      <dgm:prSet/>
      <dgm:spPr/>
      <dgm:t>
        <a:bodyPr/>
        <a:lstStyle/>
        <a:p>
          <a:endParaRPr lang="en-US"/>
        </a:p>
      </dgm:t>
    </dgm:pt>
    <dgm:pt modelId="{C085DE96-61DC-BD44-A5E6-BB9BC57E894E}" type="parTrans" cxnId="{FEEC8BC1-B9BD-F04E-9BB0-DD835C9F5875}">
      <dgm:prSet/>
      <dgm:spPr/>
      <dgm:t>
        <a:bodyPr/>
        <a:lstStyle/>
        <a:p>
          <a:endParaRPr lang="en-US"/>
        </a:p>
      </dgm:t>
    </dgm:pt>
    <dgm:pt modelId="{4D682466-A4AB-0345-A988-F4470A7713C0}">
      <dgm:prSet phldrT="[Text]"/>
      <dgm:spPr>
        <a:solidFill>
          <a:srgbClr val="EBAE3F"/>
        </a:solidFill>
      </dgm:spPr>
      <dgm:t>
        <a:bodyPr/>
        <a:lstStyle/>
        <a:p>
          <a:r>
            <a:rPr lang="en-US" b="1" dirty="0"/>
            <a:t>Service Plan</a:t>
          </a:r>
        </a:p>
      </dgm:t>
    </dgm:pt>
    <dgm:pt modelId="{21D52C91-50F0-6449-BC52-65272CEB6F3A}" type="sibTrans" cxnId="{386A82EC-A905-A942-A443-2A2BAD04F7A0}">
      <dgm:prSet/>
      <dgm:spPr/>
      <dgm:t>
        <a:bodyPr/>
        <a:lstStyle/>
        <a:p>
          <a:endParaRPr lang="en-US"/>
        </a:p>
      </dgm:t>
    </dgm:pt>
    <dgm:pt modelId="{F92DB427-CB74-AC48-9F20-EA356C6336CC}" type="parTrans" cxnId="{386A82EC-A905-A942-A443-2A2BAD04F7A0}">
      <dgm:prSet/>
      <dgm:spPr/>
      <dgm:t>
        <a:bodyPr/>
        <a:lstStyle/>
        <a:p>
          <a:endParaRPr lang="en-US"/>
        </a:p>
      </dgm:t>
    </dgm:pt>
    <dgm:pt modelId="{C4AE20F5-C640-F94A-9BE3-94D88C722869}">
      <dgm:prSet phldrT="[Text]"/>
      <dgm:spPr/>
      <dgm:t>
        <a:bodyPr/>
        <a:lstStyle/>
        <a:p>
          <a:r>
            <a:rPr lang="en-US" dirty="0"/>
            <a:t>Potential conflicts of interest must be identified and managed.</a:t>
          </a:r>
        </a:p>
      </dgm:t>
    </dgm:pt>
    <dgm:pt modelId="{90A5853F-FF85-EC44-87BD-432CEA83C867}" type="parTrans" cxnId="{A46475CA-2572-5042-9317-679E6BAAD785}">
      <dgm:prSet/>
      <dgm:spPr/>
      <dgm:t>
        <a:bodyPr/>
        <a:lstStyle/>
        <a:p>
          <a:endParaRPr lang="en-US"/>
        </a:p>
      </dgm:t>
    </dgm:pt>
    <dgm:pt modelId="{0BA4886A-43B0-7D44-A11D-3E1E397A291F}" type="sibTrans" cxnId="{A46475CA-2572-5042-9317-679E6BAAD785}">
      <dgm:prSet/>
      <dgm:spPr/>
      <dgm:t>
        <a:bodyPr/>
        <a:lstStyle/>
        <a:p>
          <a:endParaRPr lang="en-US"/>
        </a:p>
      </dgm:t>
    </dgm:pt>
    <dgm:pt modelId="{2F7AA045-17C9-E645-8D8D-2FC41066AEEB}">
      <dgm:prSet/>
      <dgm:spPr>
        <a:solidFill>
          <a:srgbClr val="5D2A18"/>
        </a:solidFill>
        <a:ln>
          <a:solidFill>
            <a:srgbClr val="75BAEC"/>
          </a:solidFill>
        </a:ln>
      </dgm:spPr>
      <dgm:t>
        <a:bodyPr/>
        <a:lstStyle/>
        <a:p>
          <a:r>
            <a:rPr lang="en-US" b="1" dirty="0"/>
            <a:t>Assessment  Plan</a:t>
          </a:r>
        </a:p>
      </dgm:t>
    </dgm:pt>
    <dgm:pt modelId="{4A1A61DC-300C-2749-9B58-8B0350CAE42D}" type="parTrans" cxnId="{D1E10BC5-2558-5240-8A0E-1E12BB4E848E}">
      <dgm:prSet/>
      <dgm:spPr/>
      <dgm:t>
        <a:bodyPr/>
        <a:lstStyle/>
        <a:p>
          <a:endParaRPr lang="en-US"/>
        </a:p>
      </dgm:t>
    </dgm:pt>
    <dgm:pt modelId="{2142E470-49EC-4C4A-B2EF-E12923F9D743}" type="sibTrans" cxnId="{D1E10BC5-2558-5240-8A0E-1E12BB4E848E}">
      <dgm:prSet/>
      <dgm:spPr/>
      <dgm:t>
        <a:bodyPr/>
        <a:lstStyle/>
        <a:p>
          <a:endParaRPr lang="en-US"/>
        </a:p>
      </dgm:t>
    </dgm:pt>
    <dgm:pt modelId="{855BCB1A-A6C1-2941-975A-C41C7CC40ECD}">
      <dgm:prSet/>
      <dgm:spPr/>
      <dgm:t>
        <a:bodyPr/>
        <a:lstStyle/>
        <a:p>
          <a:r>
            <a:rPr lang="en-US" dirty="0"/>
            <a:t>The pool operators need to develop an annual assessment and reporting process.</a:t>
          </a:r>
        </a:p>
      </dgm:t>
    </dgm:pt>
    <dgm:pt modelId="{54A7F648-6221-8D4E-A0DB-1C538324F4D7}" type="parTrans" cxnId="{E3D12B69-9C41-1242-A360-19974153CCB6}">
      <dgm:prSet/>
      <dgm:spPr/>
      <dgm:t>
        <a:bodyPr/>
        <a:lstStyle/>
        <a:p>
          <a:endParaRPr lang="en-US"/>
        </a:p>
      </dgm:t>
    </dgm:pt>
    <dgm:pt modelId="{EF456442-1D85-5740-88CE-9A04DFC918C1}" type="sibTrans" cxnId="{E3D12B69-9C41-1242-A360-19974153CCB6}">
      <dgm:prSet/>
      <dgm:spPr/>
      <dgm:t>
        <a:bodyPr/>
        <a:lstStyle/>
        <a:p>
          <a:endParaRPr lang="en-US"/>
        </a:p>
      </dgm:t>
    </dgm:pt>
    <dgm:pt modelId="{D9273E5D-1BA9-E048-A5BB-EB8DC55C0D84}">
      <dgm:prSet/>
      <dgm:spPr/>
      <dgm:t>
        <a:bodyPr/>
        <a:lstStyle/>
        <a:p>
          <a:r>
            <a:rPr lang="en-US" dirty="0"/>
            <a:t>Annual financial results will need to be documented for tax and other purposes.</a:t>
          </a:r>
        </a:p>
      </dgm:t>
    </dgm:pt>
    <dgm:pt modelId="{1FDDA59D-7A7A-6A49-9BE5-C122568F13E9}" type="parTrans" cxnId="{4AE7DA4A-1F92-C949-B0DB-50795D141C82}">
      <dgm:prSet/>
      <dgm:spPr/>
      <dgm:t>
        <a:bodyPr/>
        <a:lstStyle/>
        <a:p>
          <a:endParaRPr lang="en-US"/>
        </a:p>
      </dgm:t>
    </dgm:pt>
    <dgm:pt modelId="{A0D00020-5134-8245-AA9D-5B7090047833}" type="sibTrans" cxnId="{4AE7DA4A-1F92-C949-B0DB-50795D141C82}">
      <dgm:prSet/>
      <dgm:spPr/>
      <dgm:t>
        <a:bodyPr/>
        <a:lstStyle/>
        <a:p>
          <a:endParaRPr lang="en-US"/>
        </a:p>
      </dgm:t>
    </dgm:pt>
    <dgm:pt modelId="{333D7BD7-2001-934A-B200-DF0D937D1511}">
      <dgm:prSet/>
      <dgm:spPr/>
      <dgm:t>
        <a:bodyPr/>
        <a:lstStyle/>
        <a:p>
          <a:r>
            <a:rPr lang="en-US" dirty="0"/>
            <a:t>The pool operators must plan for its future.</a:t>
          </a:r>
        </a:p>
      </dgm:t>
    </dgm:pt>
    <dgm:pt modelId="{5556C1AC-C5DC-054E-9593-EA9E4ABD62E9}" type="parTrans" cxnId="{FFAF42E8-0EB4-364B-80C9-2301A0C7ACD8}">
      <dgm:prSet/>
      <dgm:spPr/>
      <dgm:t>
        <a:bodyPr/>
        <a:lstStyle/>
        <a:p>
          <a:endParaRPr lang="en-US"/>
        </a:p>
      </dgm:t>
    </dgm:pt>
    <dgm:pt modelId="{D16FBA23-D6D8-1642-BB38-11D650291057}" type="sibTrans" cxnId="{FFAF42E8-0EB4-364B-80C9-2301A0C7ACD8}">
      <dgm:prSet/>
      <dgm:spPr/>
      <dgm:t>
        <a:bodyPr/>
        <a:lstStyle/>
        <a:p>
          <a:endParaRPr lang="en-US"/>
        </a:p>
      </dgm:t>
    </dgm:pt>
    <dgm:pt modelId="{C7DF3CE3-4846-6849-BD03-008B13EC1A33}" type="pres">
      <dgm:prSet presAssocID="{6C3ABCEF-1FC6-5A4A-8D1A-BB821AB0DA98}" presName="linearFlow" presStyleCnt="0">
        <dgm:presLayoutVars>
          <dgm:dir/>
          <dgm:animLvl val="lvl"/>
          <dgm:resizeHandles val="exact"/>
        </dgm:presLayoutVars>
      </dgm:prSet>
      <dgm:spPr/>
    </dgm:pt>
    <dgm:pt modelId="{391DECC7-A527-4443-8E27-83B68E0037E5}" type="pres">
      <dgm:prSet presAssocID="{CBEC62F9-6C05-5D4C-BE18-434BE9F3519A}" presName="composite" presStyleCnt="0"/>
      <dgm:spPr/>
    </dgm:pt>
    <dgm:pt modelId="{A9B88CC5-A935-F84D-ABDB-668FE54D8AC9}" type="pres">
      <dgm:prSet presAssocID="{CBEC62F9-6C05-5D4C-BE18-434BE9F3519A}" presName="parentText" presStyleLbl="alignNode1" presStyleIdx="0" presStyleCnt="4">
        <dgm:presLayoutVars>
          <dgm:chMax val="1"/>
          <dgm:bulletEnabled val="1"/>
        </dgm:presLayoutVars>
      </dgm:prSet>
      <dgm:spPr/>
    </dgm:pt>
    <dgm:pt modelId="{277E9831-B72F-744D-BF44-0E04A68B01EC}" type="pres">
      <dgm:prSet presAssocID="{CBEC62F9-6C05-5D4C-BE18-434BE9F3519A}" presName="descendantText" presStyleLbl="alignAcc1" presStyleIdx="0" presStyleCnt="4">
        <dgm:presLayoutVars>
          <dgm:bulletEnabled val="1"/>
        </dgm:presLayoutVars>
      </dgm:prSet>
      <dgm:spPr/>
    </dgm:pt>
    <dgm:pt modelId="{125A06A5-1F67-AB4F-AC40-430C7A8240A2}" type="pres">
      <dgm:prSet presAssocID="{3CF79E27-FA57-9C43-AD19-BE9452746EF9}" presName="sp" presStyleCnt="0"/>
      <dgm:spPr/>
    </dgm:pt>
    <dgm:pt modelId="{3031A2D0-DAAD-F54E-956E-C5CEF41ABD8D}" type="pres">
      <dgm:prSet presAssocID="{97D33005-C998-904A-B3B9-3A9143E58AA6}" presName="composite" presStyleCnt="0"/>
      <dgm:spPr/>
    </dgm:pt>
    <dgm:pt modelId="{C7B033D6-A5C8-E84A-86BF-741A4BA8927D}" type="pres">
      <dgm:prSet presAssocID="{97D33005-C998-904A-B3B9-3A9143E58AA6}" presName="parentText" presStyleLbl="alignNode1" presStyleIdx="1" presStyleCnt="4">
        <dgm:presLayoutVars>
          <dgm:chMax val="1"/>
          <dgm:bulletEnabled val="1"/>
        </dgm:presLayoutVars>
      </dgm:prSet>
      <dgm:spPr/>
    </dgm:pt>
    <dgm:pt modelId="{152E82D6-E364-2245-BE84-05F776B2B21A}" type="pres">
      <dgm:prSet presAssocID="{97D33005-C998-904A-B3B9-3A9143E58AA6}" presName="descendantText" presStyleLbl="alignAcc1" presStyleIdx="1" presStyleCnt="4" custLinFactY="36497" custLinFactNeighborX="0" custLinFactNeighborY="100000">
        <dgm:presLayoutVars>
          <dgm:bulletEnabled val="1"/>
        </dgm:presLayoutVars>
      </dgm:prSet>
      <dgm:spPr/>
    </dgm:pt>
    <dgm:pt modelId="{F4834329-B917-EF41-AAB8-F9395645BCA7}" type="pres">
      <dgm:prSet presAssocID="{1FDDFF9B-5876-9F40-947E-FC949C8A5DC7}" presName="sp" presStyleCnt="0"/>
      <dgm:spPr/>
    </dgm:pt>
    <dgm:pt modelId="{1C7DAB40-7CAE-0641-8194-1A21D9B79862}" type="pres">
      <dgm:prSet presAssocID="{4D682466-A4AB-0345-A988-F4470A7713C0}" presName="composite" presStyleCnt="0"/>
      <dgm:spPr/>
    </dgm:pt>
    <dgm:pt modelId="{F8B276D5-BD3C-BA48-B8BB-304D91A822B5}" type="pres">
      <dgm:prSet presAssocID="{4D682466-A4AB-0345-A988-F4470A7713C0}" presName="parentText" presStyleLbl="alignNode1" presStyleIdx="2" presStyleCnt="4">
        <dgm:presLayoutVars>
          <dgm:chMax val="1"/>
          <dgm:bulletEnabled val="1"/>
        </dgm:presLayoutVars>
      </dgm:prSet>
      <dgm:spPr/>
    </dgm:pt>
    <dgm:pt modelId="{3BE10786-0F76-8649-BF61-CCD97C051BB1}" type="pres">
      <dgm:prSet presAssocID="{4D682466-A4AB-0345-A988-F4470A7713C0}" presName="descendantText" presStyleLbl="alignAcc1" presStyleIdx="2" presStyleCnt="4" custLinFactY="-30403" custLinFactNeighborX="0" custLinFactNeighborY="-100000">
        <dgm:presLayoutVars>
          <dgm:bulletEnabled val="1"/>
        </dgm:presLayoutVars>
      </dgm:prSet>
      <dgm:spPr/>
    </dgm:pt>
    <dgm:pt modelId="{606AFA9A-1667-4F4C-B35E-25D93A1A89D3}" type="pres">
      <dgm:prSet presAssocID="{21D52C91-50F0-6449-BC52-65272CEB6F3A}" presName="sp" presStyleCnt="0"/>
      <dgm:spPr/>
    </dgm:pt>
    <dgm:pt modelId="{A4D0A4DC-CDD7-084F-8B8C-1B1506C89265}" type="pres">
      <dgm:prSet presAssocID="{2F7AA045-17C9-E645-8D8D-2FC41066AEEB}" presName="composite" presStyleCnt="0"/>
      <dgm:spPr/>
    </dgm:pt>
    <dgm:pt modelId="{FD479338-CE2A-FB42-8645-ECA448DB5634}" type="pres">
      <dgm:prSet presAssocID="{2F7AA045-17C9-E645-8D8D-2FC41066AEEB}" presName="parentText" presStyleLbl="alignNode1" presStyleIdx="3" presStyleCnt="4">
        <dgm:presLayoutVars>
          <dgm:chMax val="1"/>
          <dgm:bulletEnabled val="1"/>
        </dgm:presLayoutVars>
      </dgm:prSet>
      <dgm:spPr/>
    </dgm:pt>
    <dgm:pt modelId="{FEAA9A3B-97FB-BD40-85BD-FF0C638CA598}" type="pres">
      <dgm:prSet presAssocID="{2F7AA045-17C9-E645-8D8D-2FC41066AEEB}" presName="descendantText" presStyleLbl="alignAcc1" presStyleIdx="3" presStyleCnt="4">
        <dgm:presLayoutVars>
          <dgm:bulletEnabled val="1"/>
        </dgm:presLayoutVars>
      </dgm:prSet>
      <dgm:spPr/>
    </dgm:pt>
  </dgm:ptLst>
  <dgm:cxnLst>
    <dgm:cxn modelId="{F812BF14-EBDC-B64E-A239-DAD144C37394}" srcId="{CBEC62F9-6C05-5D4C-BE18-434BE9F3519A}" destId="{9FB45539-7D67-B448-B82F-7ACCA3D2C597}" srcOrd="1" destOrd="0" parTransId="{2E60445C-370F-7940-BE7B-E8675377B5DE}" sibTransId="{21E91D49-85FE-3B4E-8D8A-4475BA11B59C}"/>
    <dgm:cxn modelId="{5723F332-0E74-CE4B-93D2-64B6169568A0}" srcId="{6C3ABCEF-1FC6-5A4A-8D1A-BB821AB0DA98}" destId="{CBEC62F9-6C05-5D4C-BE18-434BE9F3519A}" srcOrd="0" destOrd="0" parTransId="{2EC94E0A-20DC-DD4F-BE77-C58064EDF35D}" sibTransId="{3CF79E27-FA57-9C43-AD19-BE9452746EF9}"/>
    <dgm:cxn modelId="{4AE7DA4A-1F92-C949-B0DB-50795D141C82}" srcId="{2F7AA045-17C9-E645-8D8D-2FC41066AEEB}" destId="{D9273E5D-1BA9-E048-A5BB-EB8DC55C0D84}" srcOrd="1" destOrd="0" parTransId="{1FDDA59D-7A7A-6A49-9BE5-C122568F13E9}" sibTransId="{A0D00020-5134-8245-AA9D-5B7090047833}"/>
    <dgm:cxn modelId="{311C9E51-B932-9548-9606-F59110561518}" type="presOf" srcId="{4D682466-A4AB-0345-A988-F4470A7713C0}" destId="{F8B276D5-BD3C-BA48-B8BB-304D91A822B5}" srcOrd="0" destOrd="0" presId="urn:microsoft.com/office/officeart/2005/8/layout/chevron2"/>
    <dgm:cxn modelId="{C902615D-2D0B-9247-B210-149B6D3BC9BE}" type="presOf" srcId="{B51B9A54-398C-E14F-8150-15FC4A55D798}" destId="{152E82D6-E364-2245-BE84-05F776B2B21A}" srcOrd="0" destOrd="0" presId="urn:microsoft.com/office/officeart/2005/8/layout/chevron2"/>
    <dgm:cxn modelId="{8DEAFB60-141C-244C-BBEB-877F888A7027}" type="presOf" srcId="{97D33005-C998-904A-B3B9-3A9143E58AA6}" destId="{C7B033D6-A5C8-E84A-86BF-741A4BA8927D}" srcOrd="0" destOrd="0" presId="urn:microsoft.com/office/officeart/2005/8/layout/chevron2"/>
    <dgm:cxn modelId="{5853D361-08AD-9440-B337-F7D0A06CC28B}" srcId="{97D33005-C998-904A-B3B9-3A9143E58AA6}" destId="{AA5BD66C-6B5A-4646-9317-14578B44D7FF}" srcOrd="1" destOrd="0" parTransId="{47DC714E-4643-1141-B658-1BB502AEEDD8}" sibTransId="{ABC537F5-AEF1-3645-9103-CC737AFF67FE}"/>
    <dgm:cxn modelId="{E3D12B69-9C41-1242-A360-19974153CCB6}" srcId="{2F7AA045-17C9-E645-8D8D-2FC41066AEEB}" destId="{855BCB1A-A6C1-2941-975A-C41C7CC40ECD}" srcOrd="0" destOrd="0" parTransId="{54A7F648-6221-8D4E-A0DB-1C538324F4D7}" sibTransId="{EF456442-1D85-5740-88CE-9A04DFC918C1}"/>
    <dgm:cxn modelId="{8C532A6A-6ABB-714E-85F8-DDA9DBAB1927}" type="presOf" srcId="{C4AE20F5-C640-F94A-9BE3-94D88C722869}" destId="{3BE10786-0F76-8649-BF61-CCD97C051BB1}" srcOrd="0" destOrd="2" presId="urn:microsoft.com/office/officeart/2005/8/layout/chevron2"/>
    <dgm:cxn modelId="{B2EF2F6B-B0F2-0648-9316-018C985504F3}" type="presOf" srcId="{AA5BD66C-6B5A-4646-9317-14578B44D7FF}" destId="{152E82D6-E364-2245-BE84-05F776B2B21A}" srcOrd="0" destOrd="1" presId="urn:microsoft.com/office/officeart/2005/8/layout/chevron2"/>
    <dgm:cxn modelId="{8F82E97C-538B-4B42-B912-9D86738213D1}" srcId="{6C3ABCEF-1FC6-5A4A-8D1A-BB821AB0DA98}" destId="{97D33005-C998-904A-B3B9-3A9143E58AA6}" srcOrd="1" destOrd="0" parTransId="{75998217-48F6-F340-ADB1-EE7EB40CC88A}" sibTransId="{1FDDFF9B-5876-9F40-947E-FC949C8A5DC7}"/>
    <dgm:cxn modelId="{DD462B7F-07E0-9C47-862B-BD9CDC347DF5}" srcId="{CBEC62F9-6C05-5D4C-BE18-434BE9F3519A}" destId="{11103C2C-298D-3D45-BF01-992B4623610D}" srcOrd="0" destOrd="0" parTransId="{BF717B27-CA04-094E-99C3-755A4CAF6FB2}" sibTransId="{667B04EA-529F-5042-BEAB-28ABEF1CE4A9}"/>
    <dgm:cxn modelId="{F6FD397F-01D8-0647-887A-0D141DDE8077}" srcId="{4D682466-A4AB-0345-A988-F4470A7713C0}" destId="{33BB0C91-31E7-7E40-B7B7-4CBE2D2C0796}" srcOrd="1" destOrd="0" parTransId="{2C939FD0-C384-6E4F-B207-B5D8F2DBF6F5}" sibTransId="{6686A26C-C491-3E47-A916-26329123F946}"/>
    <dgm:cxn modelId="{1E645380-D235-284F-AEE6-FED0F086D66D}" srcId="{97D33005-C998-904A-B3B9-3A9143E58AA6}" destId="{B51B9A54-398C-E14F-8150-15FC4A55D798}" srcOrd="0" destOrd="0" parTransId="{7259DFD3-A116-CC4F-8020-804AD0D2431D}" sibTransId="{56398044-A4A6-334B-8331-A39BB16459FA}"/>
    <dgm:cxn modelId="{A7136C86-15EA-B84A-A091-5AA3DEC6C23B}" type="presOf" srcId="{2F7AA045-17C9-E645-8D8D-2FC41066AEEB}" destId="{FD479338-CE2A-FB42-8645-ECA448DB5634}" srcOrd="0" destOrd="0" presId="urn:microsoft.com/office/officeart/2005/8/layout/chevron2"/>
    <dgm:cxn modelId="{57CD458E-80B2-4942-83AF-1836BAA7DC29}" type="presOf" srcId="{11103C2C-298D-3D45-BF01-992B4623610D}" destId="{277E9831-B72F-744D-BF44-0E04A68B01EC}" srcOrd="0" destOrd="0" presId="urn:microsoft.com/office/officeart/2005/8/layout/chevron2"/>
    <dgm:cxn modelId="{1F7AA890-2E30-944F-A4A5-05FABB26B61C}" type="presOf" srcId="{33BB0C91-31E7-7E40-B7B7-4CBE2D2C0796}" destId="{3BE10786-0F76-8649-BF61-CCD97C051BB1}" srcOrd="0" destOrd="1" presId="urn:microsoft.com/office/officeart/2005/8/layout/chevron2"/>
    <dgm:cxn modelId="{D68A5E91-8761-3446-9BAD-E5195B47EF9F}" type="presOf" srcId="{D9273E5D-1BA9-E048-A5BB-EB8DC55C0D84}" destId="{FEAA9A3B-97FB-BD40-85BD-FF0C638CA598}" srcOrd="0" destOrd="1" presId="urn:microsoft.com/office/officeart/2005/8/layout/chevron2"/>
    <dgm:cxn modelId="{607FA191-FC2A-C640-B451-36939D352F47}" type="presOf" srcId="{FC3E99BD-F1EF-5746-8BFA-7FC3E552DA4F}" destId="{3BE10786-0F76-8649-BF61-CCD97C051BB1}" srcOrd="0" destOrd="0" presId="urn:microsoft.com/office/officeart/2005/8/layout/chevron2"/>
    <dgm:cxn modelId="{28888397-63C5-0243-B7D4-9E8785A77A11}" type="presOf" srcId="{855BCB1A-A6C1-2941-975A-C41C7CC40ECD}" destId="{FEAA9A3B-97FB-BD40-85BD-FF0C638CA598}" srcOrd="0" destOrd="0" presId="urn:microsoft.com/office/officeart/2005/8/layout/chevron2"/>
    <dgm:cxn modelId="{D47CCCAA-28B8-AC4B-AF11-9D9FEB11519E}" type="presOf" srcId="{333D7BD7-2001-934A-B200-DF0D937D1511}" destId="{FEAA9A3B-97FB-BD40-85BD-FF0C638CA598}" srcOrd="0" destOrd="2" presId="urn:microsoft.com/office/officeart/2005/8/layout/chevron2"/>
    <dgm:cxn modelId="{FEEC8BC1-B9BD-F04E-9BB0-DD835C9F5875}" srcId="{4D682466-A4AB-0345-A988-F4470A7713C0}" destId="{FC3E99BD-F1EF-5746-8BFA-7FC3E552DA4F}" srcOrd="0" destOrd="0" parTransId="{C085DE96-61DC-BD44-A5E6-BB9BC57E894E}" sibTransId="{2B2EA1C3-BB38-8244-9B0E-E8DAD210E61C}"/>
    <dgm:cxn modelId="{D1E10BC5-2558-5240-8A0E-1E12BB4E848E}" srcId="{6C3ABCEF-1FC6-5A4A-8D1A-BB821AB0DA98}" destId="{2F7AA045-17C9-E645-8D8D-2FC41066AEEB}" srcOrd="3" destOrd="0" parTransId="{4A1A61DC-300C-2749-9B58-8B0350CAE42D}" sibTransId="{2142E470-49EC-4C4A-B2EF-E12923F9D743}"/>
    <dgm:cxn modelId="{A46475CA-2572-5042-9317-679E6BAAD785}" srcId="{4D682466-A4AB-0345-A988-F4470A7713C0}" destId="{C4AE20F5-C640-F94A-9BE3-94D88C722869}" srcOrd="2" destOrd="0" parTransId="{90A5853F-FF85-EC44-87BD-432CEA83C867}" sibTransId="{0BA4886A-43B0-7D44-A11D-3E1E397A291F}"/>
    <dgm:cxn modelId="{C0B4EED0-674E-F94D-8C94-11582ED942CE}" type="presOf" srcId="{9FB45539-7D67-B448-B82F-7ACCA3D2C597}" destId="{277E9831-B72F-744D-BF44-0E04A68B01EC}" srcOrd="0" destOrd="1" presId="urn:microsoft.com/office/officeart/2005/8/layout/chevron2"/>
    <dgm:cxn modelId="{BBF1D0D2-E4E5-924F-8F62-C3E76BB3AB53}" type="presOf" srcId="{CBEC62F9-6C05-5D4C-BE18-434BE9F3519A}" destId="{A9B88CC5-A935-F84D-ABDB-668FE54D8AC9}" srcOrd="0" destOrd="0" presId="urn:microsoft.com/office/officeart/2005/8/layout/chevron2"/>
    <dgm:cxn modelId="{E3AA34D3-3C8E-F144-9A34-B83AFB1E085B}" type="presOf" srcId="{6C3ABCEF-1FC6-5A4A-8D1A-BB821AB0DA98}" destId="{C7DF3CE3-4846-6849-BD03-008B13EC1A33}" srcOrd="0" destOrd="0" presId="urn:microsoft.com/office/officeart/2005/8/layout/chevron2"/>
    <dgm:cxn modelId="{FFAF42E8-0EB4-364B-80C9-2301A0C7ACD8}" srcId="{2F7AA045-17C9-E645-8D8D-2FC41066AEEB}" destId="{333D7BD7-2001-934A-B200-DF0D937D1511}" srcOrd="2" destOrd="0" parTransId="{5556C1AC-C5DC-054E-9593-EA9E4ABD62E9}" sibTransId="{D16FBA23-D6D8-1642-BB38-11D650291057}"/>
    <dgm:cxn modelId="{386A82EC-A905-A942-A443-2A2BAD04F7A0}" srcId="{6C3ABCEF-1FC6-5A4A-8D1A-BB821AB0DA98}" destId="{4D682466-A4AB-0345-A988-F4470A7713C0}" srcOrd="2" destOrd="0" parTransId="{F92DB427-CB74-AC48-9F20-EA356C6336CC}" sibTransId="{21D52C91-50F0-6449-BC52-65272CEB6F3A}"/>
    <dgm:cxn modelId="{8B4FD156-B732-1143-83DD-5490D3BD2D14}" type="presParOf" srcId="{C7DF3CE3-4846-6849-BD03-008B13EC1A33}" destId="{391DECC7-A527-4443-8E27-83B68E0037E5}" srcOrd="0" destOrd="0" presId="urn:microsoft.com/office/officeart/2005/8/layout/chevron2"/>
    <dgm:cxn modelId="{74E4EFDC-102A-E340-85A6-CB8DB21425CA}" type="presParOf" srcId="{391DECC7-A527-4443-8E27-83B68E0037E5}" destId="{A9B88CC5-A935-F84D-ABDB-668FE54D8AC9}" srcOrd="0" destOrd="0" presId="urn:microsoft.com/office/officeart/2005/8/layout/chevron2"/>
    <dgm:cxn modelId="{5B7BBD13-CF29-4B40-8E0D-6C0423DD039A}" type="presParOf" srcId="{391DECC7-A527-4443-8E27-83B68E0037E5}" destId="{277E9831-B72F-744D-BF44-0E04A68B01EC}" srcOrd="1" destOrd="0" presId="urn:microsoft.com/office/officeart/2005/8/layout/chevron2"/>
    <dgm:cxn modelId="{BF370C6A-F4D9-6B47-AAD8-5804B26DD405}" type="presParOf" srcId="{C7DF3CE3-4846-6849-BD03-008B13EC1A33}" destId="{125A06A5-1F67-AB4F-AC40-430C7A8240A2}" srcOrd="1" destOrd="0" presId="urn:microsoft.com/office/officeart/2005/8/layout/chevron2"/>
    <dgm:cxn modelId="{417C8D51-996B-BD4B-93C1-F031D8C38406}" type="presParOf" srcId="{C7DF3CE3-4846-6849-BD03-008B13EC1A33}" destId="{3031A2D0-DAAD-F54E-956E-C5CEF41ABD8D}" srcOrd="2" destOrd="0" presId="urn:microsoft.com/office/officeart/2005/8/layout/chevron2"/>
    <dgm:cxn modelId="{571CE6CE-973D-184E-90A5-3DF1A29031EA}" type="presParOf" srcId="{3031A2D0-DAAD-F54E-956E-C5CEF41ABD8D}" destId="{C7B033D6-A5C8-E84A-86BF-741A4BA8927D}" srcOrd="0" destOrd="0" presId="urn:microsoft.com/office/officeart/2005/8/layout/chevron2"/>
    <dgm:cxn modelId="{24D046B2-A61A-CE46-9B80-0DB58C5B624A}" type="presParOf" srcId="{3031A2D0-DAAD-F54E-956E-C5CEF41ABD8D}" destId="{152E82D6-E364-2245-BE84-05F776B2B21A}" srcOrd="1" destOrd="0" presId="urn:microsoft.com/office/officeart/2005/8/layout/chevron2"/>
    <dgm:cxn modelId="{3135E1EE-A569-664D-90EE-FEED54E66E8A}" type="presParOf" srcId="{C7DF3CE3-4846-6849-BD03-008B13EC1A33}" destId="{F4834329-B917-EF41-AAB8-F9395645BCA7}" srcOrd="3" destOrd="0" presId="urn:microsoft.com/office/officeart/2005/8/layout/chevron2"/>
    <dgm:cxn modelId="{D7635657-BA1B-6D4D-A5C8-3F2E19277418}" type="presParOf" srcId="{C7DF3CE3-4846-6849-BD03-008B13EC1A33}" destId="{1C7DAB40-7CAE-0641-8194-1A21D9B79862}" srcOrd="4" destOrd="0" presId="urn:microsoft.com/office/officeart/2005/8/layout/chevron2"/>
    <dgm:cxn modelId="{270626E7-C430-8542-890E-E45731DCC376}" type="presParOf" srcId="{1C7DAB40-7CAE-0641-8194-1A21D9B79862}" destId="{F8B276D5-BD3C-BA48-B8BB-304D91A822B5}" srcOrd="0" destOrd="0" presId="urn:microsoft.com/office/officeart/2005/8/layout/chevron2"/>
    <dgm:cxn modelId="{9A445DD7-F961-1648-B748-D515F5C42563}" type="presParOf" srcId="{1C7DAB40-7CAE-0641-8194-1A21D9B79862}" destId="{3BE10786-0F76-8649-BF61-CCD97C051BB1}" srcOrd="1" destOrd="0" presId="urn:microsoft.com/office/officeart/2005/8/layout/chevron2"/>
    <dgm:cxn modelId="{5CF918D6-407D-704A-8231-C5CB2F8AAD09}" type="presParOf" srcId="{C7DF3CE3-4846-6849-BD03-008B13EC1A33}" destId="{606AFA9A-1667-4F4C-B35E-25D93A1A89D3}" srcOrd="5" destOrd="0" presId="urn:microsoft.com/office/officeart/2005/8/layout/chevron2"/>
    <dgm:cxn modelId="{EED99039-4B71-1C4A-A83B-ED91CCCB8B3D}" type="presParOf" srcId="{C7DF3CE3-4846-6849-BD03-008B13EC1A33}" destId="{A4D0A4DC-CDD7-084F-8B8C-1B1506C89265}" srcOrd="6" destOrd="0" presId="urn:microsoft.com/office/officeart/2005/8/layout/chevron2"/>
    <dgm:cxn modelId="{EC3119F0-9A08-2042-8696-093D77E5BA37}" type="presParOf" srcId="{A4D0A4DC-CDD7-084F-8B8C-1B1506C89265}" destId="{FD479338-CE2A-FB42-8645-ECA448DB5634}" srcOrd="0" destOrd="0" presId="urn:microsoft.com/office/officeart/2005/8/layout/chevron2"/>
    <dgm:cxn modelId="{30C312B3-D524-B446-AE03-A88A44290E15}" type="presParOf" srcId="{A4D0A4DC-CDD7-084F-8B8C-1B1506C89265}" destId="{FEAA9A3B-97FB-BD40-85BD-FF0C638CA598}"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F60446-6099-C749-8DA9-77E5CF8A3854}"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D36727CB-3D0B-CA42-B9B9-12D547EF42C8}">
      <dgm:prSet phldrT="[Text]" custT="1"/>
      <dgm:spPr>
        <a:solidFill>
          <a:srgbClr val="5D2A18"/>
        </a:solidFill>
      </dgm:spPr>
      <dgm:t>
        <a:bodyPr/>
        <a:lstStyle/>
        <a:p>
          <a:r>
            <a:rPr lang="en-US" sz="1000" dirty="0"/>
            <a:t>Connections to a specific farm or farming practice</a:t>
          </a:r>
        </a:p>
      </dgm:t>
    </dgm:pt>
    <dgm:pt modelId="{7BEA6BAC-B9A2-0F41-9569-FAFB50BBD518}" type="parTrans" cxnId="{C3752995-330D-0D47-9CC6-5EDB56747455}">
      <dgm:prSet/>
      <dgm:spPr/>
      <dgm:t>
        <a:bodyPr/>
        <a:lstStyle/>
        <a:p>
          <a:endParaRPr lang="en-US"/>
        </a:p>
      </dgm:t>
    </dgm:pt>
    <dgm:pt modelId="{40F17A9C-1D75-8246-BB70-0D77DB52B76A}" type="sibTrans" cxnId="{C3752995-330D-0D47-9CC6-5EDB56747455}">
      <dgm:prSet/>
      <dgm:spPr/>
      <dgm:t>
        <a:bodyPr/>
        <a:lstStyle/>
        <a:p>
          <a:endParaRPr lang="en-US"/>
        </a:p>
      </dgm:t>
    </dgm:pt>
    <dgm:pt modelId="{F5DD5189-9157-284D-A67E-C0C6F2DBDA70}">
      <dgm:prSet phldrT="[Text]" custT="1"/>
      <dgm:spPr>
        <a:solidFill>
          <a:srgbClr val="EBAE3F"/>
        </a:solidFill>
      </dgm:spPr>
      <dgm:t>
        <a:bodyPr/>
        <a:lstStyle/>
        <a:p>
          <a:r>
            <a:rPr lang="en-US" sz="1000" dirty="0"/>
            <a:t>Local and regional business collaborations</a:t>
          </a:r>
        </a:p>
      </dgm:t>
    </dgm:pt>
    <dgm:pt modelId="{86EB9030-49EC-1C46-B165-282267C8BBD8}" type="parTrans" cxnId="{66935733-9189-8A4D-B134-EDAF1E020E77}">
      <dgm:prSet/>
      <dgm:spPr/>
      <dgm:t>
        <a:bodyPr/>
        <a:lstStyle/>
        <a:p>
          <a:endParaRPr lang="en-US"/>
        </a:p>
      </dgm:t>
    </dgm:pt>
    <dgm:pt modelId="{7738D0F3-E390-6A4E-8F79-E0911894DFC1}" type="sibTrans" cxnId="{66935733-9189-8A4D-B134-EDAF1E020E77}">
      <dgm:prSet/>
      <dgm:spPr/>
      <dgm:t>
        <a:bodyPr/>
        <a:lstStyle/>
        <a:p>
          <a:endParaRPr lang="en-US"/>
        </a:p>
      </dgm:t>
    </dgm:pt>
    <dgm:pt modelId="{5505E3B5-B95D-B34F-B783-5CF60A26E0C9}">
      <dgm:prSet phldrT="[Text]" custT="1"/>
      <dgm:spPr>
        <a:solidFill>
          <a:srgbClr val="9FBF1F"/>
        </a:solidFill>
      </dgm:spPr>
      <dgm:t>
        <a:bodyPr/>
        <a:lstStyle/>
        <a:p>
          <a:r>
            <a:rPr lang="en-US" sz="1000" dirty="0"/>
            <a:t>Differentiation through unique designs, quantity and availability</a:t>
          </a:r>
        </a:p>
      </dgm:t>
    </dgm:pt>
    <dgm:pt modelId="{78FD0C82-625E-7944-BF64-05F3DB2E5EA6}" type="parTrans" cxnId="{A8AF81AC-F639-2349-8500-8E20EE50088B}">
      <dgm:prSet/>
      <dgm:spPr/>
      <dgm:t>
        <a:bodyPr/>
        <a:lstStyle/>
        <a:p>
          <a:endParaRPr lang="en-US"/>
        </a:p>
      </dgm:t>
    </dgm:pt>
    <dgm:pt modelId="{D63ACE63-2060-E940-AE87-3A8320D41067}" type="sibTrans" cxnId="{A8AF81AC-F639-2349-8500-8E20EE50088B}">
      <dgm:prSet/>
      <dgm:spPr/>
      <dgm:t>
        <a:bodyPr/>
        <a:lstStyle/>
        <a:p>
          <a:endParaRPr lang="en-US"/>
        </a:p>
      </dgm:t>
    </dgm:pt>
    <dgm:pt modelId="{48A096E9-C142-6C46-8C0A-A7F061102810}">
      <dgm:prSet phldrT="[Text]" custT="1"/>
      <dgm:spPr>
        <a:solidFill>
          <a:srgbClr val="3B5971"/>
        </a:solidFill>
      </dgm:spPr>
      <dgm:t>
        <a:bodyPr/>
        <a:lstStyle/>
        <a:p>
          <a:r>
            <a:rPr lang="en-US" sz="1000" dirty="0"/>
            <a:t>Opportunity to leverage other parts of a farm or business </a:t>
          </a:r>
        </a:p>
      </dgm:t>
    </dgm:pt>
    <dgm:pt modelId="{A7722E7A-D9D5-F749-AD80-B1FD51957805}" type="parTrans" cxnId="{56C8E456-61DD-4D41-ADEE-91B069C9762E}">
      <dgm:prSet/>
      <dgm:spPr/>
      <dgm:t>
        <a:bodyPr/>
        <a:lstStyle/>
        <a:p>
          <a:endParaRPr lang="en-US"/>
        </a:p>
      </dgm:t>
    </dgm:pt>
    <dgm:pt modelId="{6C57D02A-909C-3E41-954C-27B814D29A16}" type="sibTrans" cxnId="{56C8E456-61DD-4D41-ADEE-91B069C9762E}">
      <dgm:prSet/>
      <dgm:spPr/>
      <dgm:t>
        <a:bodyPr/>
        <a:lstStyle/>
        <a:p>
          <a:endParaRPr lang="en-US"/>
        </a:p>
      </dgm:t>
    </dgm:pt>
    <dgm:pt modelId="{1E024825-543B-A44E-B2F7-82D57428EE78}" type="pres">
      <dgm:prSet presAssocID="{B8F60446-6099-C749-8DA9-77E5CF8A3854}" presName="composite" presStyleCnt="0">
        <dgm:presLayoutVars>
          <dgm:chMax val="5"/>
          <dgm:dir/>
          <dgm:animLvl val="ctr"/>
          <dgm:resizeHandles val="exact"/>
        </dgm:presLayoutVars>
      </dgm:prSet>
      <dgm:spPr/>
    </dgm:pt>
    <dgm:pt modelId="{5523B338-B426-8049-A05D-9AE478CBB06B}" type="pres">
      <dgm:prSet presAssocID="{B8F60446-6099-C749-8DA9-77E5CF8A3854}" presName="cycle" presStyleCnt="0"/>
      <dgm:spPr/>
    </dgm:pt>
    <dgm:pt modelId="{261E078C-A8F6-7C44-A33B-6DD7BE2D3CFF}" type="pres">
      <dgm:prSet presAssocID="{B8F60446-6099-C749-8DA9-77E5CF8A3854}" presName="centerShape" presStyleCnt="0"/>
      <dgm:spPr/>
    </dgm:pt>
    <dgm:pt modelId="{9CA8F510-BA15-6B47-991D-F00EE761E3E9}" type="pres">
      <dgm:prSet presAssocID="{B8F60446-6099-C749-8DA9-77E5CF8A3854}" presName="connSite" presStyleLbl="node1" presStyleIdx="0" presStyleCnt="5"/>
      <dgm:spPr/>
    </dgm:pt>
    <dgm:pt modelId="{5DCDC502-7891-2E42-9515-6DE1B6D152F2}" type="pres">
      <dgm:prSet presAssocID="{B8F60446-6099-C749-8DA9-77E5CF8A3854}" presName="visible" presStyleLbl="node1" presStyleIdx="0" presStyleCnt="5" custScaleX="153455" custScaleY="129043" custLinFactNeighborX="-9700" custLinFactNeighborY="2712"/>
      <dgm:spPr>
        <a:blipFill>
          <a:blip xmlns:r="http://schemas.openxmlformats.org/officeDocument/2006/relationships" r:embed="rId1" r:link="rId2">
            <a:extLst>
              <a:ext uri="{28A0092B-C50C-407E-A947-70E740481C1C}">
                <a14:useLocalDpi xmlns:a14="http://schemas.microsoft.com/office/drawing/2010/main" val="0"/>
              </a:ext>
            </a:extLst>
          </a:blip>
          <a:srcRect/>
          <a:stretch>
            <a:fillRect t="-9000" b="-9000"/>
          </a:stretch>
        </a:blipFill>
      </dgm:spPr>
    </dgm:pt>
    <dgm:pt modelId="{423FC853-76A6-764E-B11B-CA57A06B01D0}" type="pres">
      <dgm:prSet presAssocID="{7BEA6BAC-B9A2-0F41-9569-FAFB50BBD518}" presName="Name25" presStyleLbl="parChTrans1D1" presStyleIdx="0" presStyleCnt="4"/>
      <dgm:spPr/>
    </dgm:pt>
    <dgm:pt modelId="{BD09ABD1-A159-6E49-94D7-D559A78CE061}" type="pres">
      <dgm:prSet presAssocID="{D36727CB-3D0B-CA42-B9B9-12D547EF42C8}" presName="node" presStyleCnt="0"/>
      <dgm:spPr/>
    </dgm:pt>
    <dgm:pt modelId="{8D78C4B0-C9F6-0E4C-8340-357FCB43BB7F}" type="pres">
      <dgm:prSet presAssocID="{D36727CB-3D0B-CA42-B9B9-12D547EF42C8}" presName="parentNode" presStyleLbl="node1" presStyleIdx="1" presStyleCnt="5" custScaleX="197095" custScaleY="149351" custLinFactNeighborX="-22340" custLinFactNeighborY="-18306">
        <dgm:presLayoutVars>
          <dgm:chMax val="1"/>
          <dgm:bulletEnabled val="1"/>
        </dgm:presLayoutVars>
      </dgm:prSet>
      <dgm:spPr/>
    </dgm:pt>
    <dgm:pt modelId="{0DA2415D-EE2B-414A-9038-D49D814DA67D}" type="pres">
      <dgm:prSet presAssocID="{D36727CB-3D0B-CA42-B9B9-12D547EF42C8}" presName="childNode" presStyleLbl="revTx" presStyleIdx="0" presStyleCnt="0">
        <dgm:presLayoutVars>
          <dgm:bulletEnabled val="1"/>
        </dgm:presLayoutVars>
      </dgm:prSet>
      <dgm:spPr/>
    </dgm:pt>
    <dgm:pt modelId="{3F0F37CF-1A79-EC4D-90E6-1F9791774FEA}" type="pres">
      <dgm:prSet presAssocID="{86EB9030-49EC-1C46-B165-282267C8BBD8}" presName="Name25" presStyleLbl="parChTrans1D1" presStyleIdx="1" presStyleCnt="4"/>
      <dgm:spPr/>
    </dgm:pt>
    <dgm:pt modelId="{57EE49DC-BDD2-6E43-AA25-5ABF291BF817}" type="pres">
      <dgm:prSet presAssocID="{F5DD5189-9157-284D-A67E-C0C6F2DBDA70}" presName="node" presStyleCnt="0"/>
      <dgm:spPr/>
    </dgm:pt>
    <dgm:pt modelId="{E51FC48D-B29D-0344-A1A3-CC8CA802BA1A}" type="pres">
      <dgm:prSet presAssocID="{F5DD5189-9157-284D-A67E-C0C6F2DBDA70}" presName="parentNode" presStyleLbl="node1" presStyleIdx="2" presStyleCnt="5" custScaleX="202776" custScaleY="145696" custLinFactNeighborX="98884" custLinFactNeighborY="-11680">
        <dgm:presLayoutVars>
          <dgm:chMax val="1"/>
          <dgm:bulletEnabled val="1"/>
        </dgm:presLayoutVars>
      </dgm:prSet>
      <dgm:spPr/>
    </dgm:pt>
    <dgm:pt modelId="{6680AF4F-6BE5-BD4E-A9E8-DBC68435A99E}" type="pres">
      <dgm:prSet presAssocID="{F5DD5189-9157-284D-A67E-C0C6F2DBDA70}" presName="childNode" presStyleLbl="revTx" presStyleIdx="0" presStyleCnt="0">
        <dgm:presLayoutVars>
          <dgm:bulletEnabled val="1"/>
        </dgm:presLayoutVars>
      </dgm:prSet>
      <dgm:spPr/>
    </dgm:pt>
    <dgm:pt modelId="{5D2518C4-B182-EC4B-9CD8-080922E6EC7E}" type="pres">
      <dgm:prSet presAssocID="{78FD0C82-625E-7944-BF64-05F3DB2E5EA6}" presName="Name25" presStyleLbl="parChTrans1D1" presStyleIdx="2" presStyleCnt="4"/>
      <dgm:spPr/>
    </dgm:pt>
    <dgm:pt modelId="{A5F6AE3D-7DF7-AA49-B3D8-C12FB9438138}" type="pres">
      <dgm:prSet presAssocID="{5505E3B5-B95D-B34F-B783-5CF60A26E0C9}" presName="node" presStyleCnt="0"/>
      <dgm:spPr/>
    </dgm:pt>
    <dgm:pt modelId="{5E9BAE72-CB31-9540-9BC8-2C7DE3BCFF76}" type="pres">
      <dgm:prSet presAssocID="{5505E3B5-B95D-B34F-B783-5CF60A26E0C9}" presName="parentNode" presStyleLbl="node1" presStyleIdx="3" presStyleCnt="5" custScaleX="195980" custScaleY="136209" custLinFactX="22017" custLinFactNeighborX="100000" custLinFactNeighborY="15017">
        <dgm:presLayoutVars>
          <dgm:chMax val="1"/>
          <dgm:bulletEnabled val="1"/>
        </dgm:presLayoutVars>
      </dgm:prSet>
      <dgm:spPr/>
    </dgm:pt>
    <dgm:pt modelId="{6EDB3B7B-1599-714A-8DA6-7424D8865795}" type="pres">
      <dgm:prSet presAssocID="{5505E3B5-B95D-B34F-B783-5CF60A26E0C9}" presName="childNode" presStyleLbl="revTx" presStyleIdx="0" presStyleCnt="0">
        <dgm:presLayoutVars>
          <dgm:bulletEnabled val="1"/>
        </dgm:presLayoutVars>
      </dgm:prSet>
      <dgm:spPr/>
    </dgm:pt>
    <dgm:pt modelId="{F9F33AC4-F527-7247-86A5-99D309CF05BB}" type="pres">
      <dgm:prSet presAssocID="{A7722E7A-D9D5-F749-AD80-B1FD51957805}" presName="Name25" presStyleLbl="parChTrans1D1" presStyleIdx="3" presStyleCnt="4"/>
      <dgm:spPr/>
    </dgm:pt>
    <dgm:pt modelId="{EC74557E-D014-7B48-A81F-A13AAAE771D7}" type="pres">
      <dgm:prSet presAssocID="{48A096E9-C142-6C46-8C0A-A7F061102810}" presName="node" presStyleCnt="0"/>
      <dgm:spPr/>
    </dgm:pt>
    <dgm:pt modelId="{8E290015-064D-514C-985F-5DD83130DC62}" type="pres">
      <dgm:prSet presAssocID="{48A096E9-C142-6C46-8C0A-A7F061102810}" presName="parentNode" presStyleLbl="node1" presStyleIdx="4" presStyleCnt="5" custScaleX="192138" custScaleY="138461" custLinFactNeighborY="17453">
        <dgm:presLayoutVars>
          <dgm:chMax val="1"/>
          <dgm:bulletEnabled val="1"/>
        </dgm:presLayoutVars>
      </dgm:prSet>
      <dgm:spPr/>
    </dgm:pt>
    <dgm:pt modelId="{132E59E4-C73B-7D49-AEFF-588EECA43824}" type="pres">
      <dgm:prSet presAssocID="{48A096E9-C142-6C46-8C0A-A7F061102810}" presName="childNode" presStyleLbl="revTx" presStyleIdx="0" presStyleCnt="0">
        <dgm:presLayoutVars>
          <dgm:bulletEnabled val="1"/>
        </dgm:presLayoutVars>
      </dgm:prSet>
      <dgm:spPr/>
    </dgm:pt>
  </dgm:ptLst>
  <dgm:cxnLst>
    <dgm:cxn modelId="{4357E903-8A1E-E145-9EA1-FFB20CD2DDCB}" type="presOf" srcId="{78FD0C82-625E-7944-BF64-05F3DB2E5EA6}" destId="{5D2518C4-B182-EC4B-9CD8-080922E6EC7E}" srcOrd="0" destOrd="0" presId="urn:microsoft.com/office/officeart/2005/8/layout/radial2"/>
    <dgm:cxn modelId="{A791FB2A-C81A-4C4A-B4EB-0FE46CF9ADAD}" type="presOf" srcId="{F5DD5189-9157-284D-A67E-C0C6F2DBDA70}" destId="{E51FC48D-B29D-0344-A1A3-CC8CA802BA1A}" srcOrd="0" destOrd="0" presId="urn:microsoft.com/office/officeart/2005/8/layout/radial2"/>
    <dgm:cxn modelId="{66935733-9189-8A4D-B134-EDAF1E020E77}" srcId="{B8F60446-6099-C749-8DA9-77E5CF8A3854}" destId="{F5DD5189-9157-284D-A67E-C0C6F2DBDA70}" srcOrd="1" destOrd="0" parTransId="{86EB9030-49EC-1C46-B165-282267C8BBD8}" sibTransId="{7738D0F3-E390-6A4E-8F79-E0911894DFC1}"/>
    <dgm:cxn modelId="{56C8E456-61DD-4D41-ADEE-91B069C9762E}" srcId="{B8F60446-6099-C749-8DA9-77E5CF8A3854}" destId="{48A096E9-C142-6C46-8C0A-A7F061102810}" srcOrd="3" destOrd="0" parTransId="{A7722E7A-D9D5-F749-AD80-B1FD51957805}" sibTransId="{6C57D02A-909C-3E41-954C-27B814D29A16}"/>
    <dgm:cxn modelId="{109E6263-49AC-434C-A518-FE67279EAF81}" type="presOf" srcId="{48A096E9-C142-6C46-8C0A-A7F061102810}" destId="{8E290015-064D-514C-985F-5DD83130DC62}" srcOrd="0" destOrd="0" presId="urn:microsoft.com/office/officeart/2005/8/layout/radial2"/>
    <dgm:cxn modelId="{C3752995-330D-0D47-9CC6-5EDB56747455}" srcId="{B8F60446-6099-C749-8DA9-77E5CF8A3854}" destId="{D36727CB-3D0B-CA42-B9B9-12D547EF42C8}" srcOrd="0" destOrd="0" parTransId="{7BEA6BAC-B9A2-0F41-9569-FAFB50BBD518}" sibTransId="{40F17A9C-1D75-8246-BB70-0D77DB52B76A}"/>
    <dgm:cxn modelId="{0343BC9B-4CCC-8843-AEED-AFE25602418A}" type="presOf" srcId="{A7722E7A-D9D5-F749-AD80-B1FD51957805}" destId="{F9F33AC4-F527-7247-86A5-99D309CF05BB}" srcOrd="0" destOrd="0" presId="urn:microsoft.com/office/officeart/2005/8/layout/radial2"/>
    <dgm:cxn modelId="{A8AF81AC-F639-2349-8500-8E20EE50088B}" srcId="{B8F60446-6099-C749-8DA9-77E5CF8A3854}" destId="{5505E3B5-B95D-B34F-B783-5CF60A26E0C9}" srcOrd="2" destOrd="0" parTransId="{78FD0C82-625E-7944-BF64-05F3DB2E5EA6}" sibTransId="{D63ACE63-2060-E940-AE87-3A8320D41067}"/>
    <dgm:cxn modelId="{67659DC3-8D89-774C-A825-E350B84DFE10}" type="presOf" srcId="{5505E3B5-B95D-B34F-B783-5CF60A26E0C9}" destId="{5E9BAE72-CB31-9540-9BC8-2C7DE3BCFF76}" srcOrd="0" destOrd="0" presId="urn:microsoft.com/office/officeart/2005/8/layout/radial2"/>
    <dgm:cxn modelId="{911D08CD-F3C0-4748-9376-3F341908705C}" type="presOf" srcId="{D36727CB-3D0B-CA42-B9B9-12D547EF42C8}" destId="{8D78C4B0-C9F6-0E4C-8340-357FCB43BB7F}" srcOrd="0" destOrd="0" presId="urn:microsoft.com/office/officeart/2005/8/layout/radial2"/>
    <dgm:cxn modelId="{38CABEDE-6189-3746-BBD8-1415D473D5F8}" type="presOf" srcId="{86EB9030-49EC-1C46-B165-282267C8BBD8}" destId="{3F0F37CF-1A79-EC4D-90E6-1F9791774FEA}" srcOrd="0" destOrd="0" presId="urn:microsoft.com/office/officeart/2005/8/layout/radial2"/>
    <dgm:cxn modelId="{34D463E5-D567-2340-BAF1-79BB6C9279EE}" type="presOf" srcId="{7BEA6BAC-B9A2-0F41-9569-FAFB50BBD518}" destId="{423FC853-76A6-764E-B11B-CA57A06B01D0}" srcOrd="0" destOrd="0" presId="urn:microsoft.com/office/officeart/2005/8/layout/radial2"/>
    <dgm:cxn modelId="{40B44CF1-A213-4A4A-B639-7DD8F2497698}" type="presOf" srcId="{B8F60446-6099-C749-8DA9-77E5CF8A3854}" destId="{1E024825-543B-A44E-B2F7-82D57428EE78}" srcOrd="0" destOrd="0" presId="urn:microsoft.com/office/officeart/2005/8/layout/radial2"/>
    <dgm:cxn modelId="{BC6C4732-C5D0-8E4A-BA46-9F405B607C54}" type="presParOf" srcId="{1E024825-543B-A44E-B2F7-82D57428EE78}" destId="{5523B338-B426-8049-A05D-9AE478CBB06B}" srcOrd="0" destOrd="0" presId="urn:microsoft.com/office/officeart/2005/8/layout/radial2"/>
    <dgm:cxn modelId="{EAC880B5-DD22-F746-B3F2-65727A1CD155}" type="presParOf" srcId="{5523B338-B426-8049-A05D-9AE478CBB06B}" destId="{261E078C-A8F6-7C44-A33B-6DD7BE2D3CFF}" srcOrd="0" destOrd="0" presId="urn:microsoft.com/office/officeart/2005/8/layout/radial2"/>
    <dgm:cxn modelId="{BD3B1522-B40E-AD4E-AFAB-C81D2BF5017B}" type="presParOf" srcId="{261E078C-A8F6-7C44-A33B-6DD7BE2D3CFF}" destId="{9CA8F510-BA15-6B47-991D-F00EE761E3E9}" srcOrd="0" destOrd="0" presId="urn:microsoft.com/office/officeart/2005/8/layout/radial2"/>
    <dgm:cxn modelId="{80712DB1-68E2-004C-A0A2-B990DEE213FC}" type="presParOf" srcId="{261E078C-A8F6-7C44-A33B-6DD7BE2D3CFF}" destId="{5DCDC502-7891-2E42-9515-6DE1B6D152F2}" srcOrd="1" destOrd="0" presId="urn:microsoft.com/office/officeart/2005/8/layout/radial2"/>
    <dgm:cxn modelId="{0E1B6630-7B26-5648-A2DE-27415E81CECA}" type="presParOf" srcId="{5523B338-B426-8049-A05D-9AE478CBB06B}" destId="{423FC853-76A6-764E-B11B-CA57A06B01D0}" srcOrd="1" destOrd="0" presId="urn:microsoft.com/office/officeart/2005/8/layout/radial2"/>
    <dgm:cxn modelId="{498B3023-72CD-A649-BE5F-1A3F64EDC36E}" type="presParOf" srcId="{5523B338-B426-8049-A05D-9AE478CBB06B}" destId="{BD09ABD1-A159-6E49-94D7-D559A78CE061}" srcOrd="2" destOrd="0" presId="urn:microsoft.com/office/officeart/2005/8/layout/radial2"/>
    <dgm:cxn modelId="{CC48FC8F-EDC2-3946-9AAD-D3680C2CCAAB}" type="presParOf" srcId="{BD09ABD1-A159-6E49-94D7-D559A78CE061}" destId="{8D78C4B0-C9F6-0E4C-8340-357FCB43BB7F}" srcOrd="0" destOrd="0" presId="urn:microsoft.com/office/officeart/2005/8/layout/radial2"/>
    <dgm:cxn modelId="{50663FF7-E42A-7A43-8664-E33939B60C57}" type="presParOf" srcId="{BD09ABD1-A159-6E49-94D7-D559A78CE061}" destId="{0DA2415D-EE2B-414A-9038-D49D814DA67D}" srcOrd="1" destOrd="0" presId="urn:microsoft.com/office/officeart/2005/8/layout/radial2"/>
    <dgm:cxn modelId="{59DB1F12-ED98-7040-9D1A-7A247E5E9EEC}" type="presParOf" srcId="{5523B338-B426-8049-A05D-9AE478CBB06B}" destId="{3F0F37CF-1A79-EC4D-90E6-1F9791774FEA}" srcOrd="3" destOrd="0" presId="urn:microsoft.com/office/officeart/2005/8/layout/radial2"/>
    <dgm:cxn modelId="{24F7BA03-FB61-004B-B0F0-C4CD12696F98}" type="presParOf" srcId="{5523B338-B426-8049-A05D-9AE478CBB06B}" destId="{57EE49DC-BDD2-6E43-AA25-5ABF291BF817}" srcOrd="4" destOrd="0" presId="urn:microsoft.com/office/officeart/2005/8/layout/radial2"/>
    <dgm:cxn modelId="{33172CF8-8D39-C34B-83E6-8E32BCA5525F}" type="presParOf" srcId="{57EE49DC-BDD2-6E43-AA25-5ABF291BF817}" destId="{E51FC48D-B29D-0344-A1A3-CC8CA802BA1A}" srcOrd="0" destOrd="0" presId="urn:microsoft.com/office/officeart/2005/8/layout/radial2"/>
    <dgm:cxn modelId="{4EEFBBEB-C223-FE46-A951-8146E2F41DE8}" type="presParOf" srcId="{57EE49DC-BDD2-6E43-AA25-5ABF291BF817}" destId="{6680AF4F-6BE5-BD4E-A9E8-DBC68435A99E}" srcOrd="1" destOrd="0" presId="urn:microsoft.com/office/officeart/2005/8/layout/radial2"/>
    <dgm:cxn modelId="{D06D55B4-D9DF-B342-AEC7-954EDE613456}" type="presParOf" srcId="{5523B338-B426-8049-A05D-9AE478CBB06B}" destId="{5D2518C4-B182-EC4B-9CD8-080922E6EC7E}" srcOrd="5" destOrd="0" presId="urn:microsoft.com/office/officeart/2005/8/layout/radial2"/>
    <dgm:cxn modelId="{4F6722D8-6E59-2040-980C-72BE1BFE237F}" type="presParOf" srcId="{5523B338-B426-8049-A05D-9AE478CBB06B}" destId="{A5F6AE3D-7DF7-AA49-B3D8-C12FB9438138}" srcOrd="6" destOrd="0" presId="urn:microsoft.com/office/officeart/2005/8/layout/radial2"/>
    <dgm:cxn modelId="{EB85D161-E178-1449-9939-7E162977820F}" type="presParOf" srcId="{A5F6AE3D-7DF7-AA49-B3D8-C12FB9438138}" destId="{5E9BAE72-CB31-9540-9BC8-2C7DE3BCFF76}" srcOrd="0" destOrd="0" presId="urn:microsoft.com/office/officeart/2005/8/layout/radial2"/>
    <dgm:cxn modelId="{B80A7CAE-BF88-B243-832B-65514DFABB53}" type="presParOf" srcId="{A5F6AE3D-7DF7-AA49-B3D8-C12FB9438138}" destId="{6EDB3B7B-1599-714A-8DA6-7424D8865795}" srcOrd="1" destOrd="0" presId="urn:microsoft.com/office/officeart/2005/8/layout/radial2"/>
    <dgm:cxn modelId="{B67D2EED-8854-3545-B8A3-F81FAD40DB24}" type="presParOf" srcId="{5523B338-B426-8049-A05D-9AE478CBB06B}" destId="{F9F33AC4-F527-7247-86A5-99D309CF05BB}" srcOrd="7" destOrd="0" presId="urn:microsoft.com/office/officeart/2005/8/layout/radial2"/>
    <dgm:cxn modelId="{269B5ADD-99C2-C749-A18F-C55A34F3CCD5}" type="presParOf" srcId="{5523B338-B426-8049-A05D-9AE478CBB06B}" destId="{EC74557E-D014-7B48-A81F-A13AAAE771D7}" srcOrd="8" destOrd="0" presId="urn:microsoft.com/office/officeart/2005/8/layout/radial2"/>
    <dgm:cxn modelId="{71829482-C641-0C44-AA3C-98B4E104C7AB}" type="presParOf" srcId="{EC74557E-D014-7B48-A81F-A13AAAE771D7}" destId="{8E290015-064D-514C-985F-5DD83130DC62}" srcOrd="0" destOrd="0" presId="urn:microsoft.com/office/officeart/2005/8/layout/radial2"/>
    <dgm:cxn modelId="{504135C4-53B7-904E-A278-8C614AF606FC}" type="presParOf" srcId="{EC74557E-D014-7B48-A81F-A13AAAE771D7}" destId="{132E59E4-C73B-7D49-AEFF-588EECA43824}"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8BF651-F230-E541-9D17-838BE1DB5D05}"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29912997-9CD8-7540-B2BF-27A203A6474E}">
      <dgm:prSet phldrT="[Text]"/>
      <dgm:spPr>
        <a:solidFill>
          <a:srgbClr val="5D2A18"/>
        </a:solidFill>
      </dgm:spPr>
      <dgm:t>
        <a:bodyPr/>
        <a:lstStyle/>
        <a:p>
          <a:r>
            <a:rPr lang="en-US" dirty="0"/>
            <a:t>Competitive challenges for the small maker/</a:t>
          </a:r>
          <a:r>
            <a:rPr lang="en-US" dirty="0">
              <a:solidFill>
                <a:schemeClr val="bg1"/>
              </a:solidFill>
            </a:rPr>
            <a:t>retailer</a:t>
          </a:r>
        </a:p>
      </dgm:t>
    </dgm:pt>
    <dgm:pt modelId="{D003039C-DDBB-2446-9749-600F9DB88C34}" type="parTrans" cxnId="{FBC87B28-DEEB-4645-9CB5-FAAFE57E5FB4}">
      <dgm:prSet/>
      <dgm:spPr/>
      <dgm:t>
        <a:bodyPr/>
        <a:lstStyle/>
        <a:p>
          <a:endParaRPr lang="en-US"/>
        </a:p>
      </dgm:t>
    </dgm:pt>
    <dgm:pt modelId="{8E687F34-AFEB-5942-8E39-DE4F27D7612C}" type="sibTrans" cxnId="{FBC87B28-DEEB-4645-9CB5-FAAFE57E5FB4}">
      <dgm:prSet/>
      <dgm:spPr/>
      <dgm:t>
        <a:bodyPr/>
        <a:lstStyle/>
        <a:p>
          <a:endParaRPr lang="en-US"/>
        </a:p>
      </dgm:t>
    </dgm:pt>
    <dgm:pt modelId="{077FFC32-8723-2549-A939-5D5148941585}">
      <dgm:prSet phldrT="[Text]"/>
      <dgm:spPr>
        <a:solidFill>
          <a:srgbClr val="9FBF1F"/>
        </a:solidFill>
      </dgm:spPr>
      <dgm:t>
        <a:bodyPr/>
        <a:lstStyle/>
        <a:p>
          <a:r>
            <a:rPr lang="en-US" b="1" dirty="0"/>
            <a:t>Long manufacturing time with capital invested</a:t>
          </a:r>
        </a:p>
      </dgm:t>
    </dgm:pt>
    <dgm:pt modelId="{DA0062EA-467E-C441-9D58-C4772628258B}" type="parTrans" cxnId="{A52FEEBD-3169-CC43-9737-D6EC4D035E2D}">
      <dgm:prSet/>
      <dgm:spPr>
        <a:solidFill>
          <a:srgbClr val="75BAEC"/>
        </a:solidFill>
      </dgm:spPr>
      <dgm:t>
        <a:bodyPr/>
        <a:lstStyle/>
        <a:p>
          <a:endParaRPr lang="en-US"/>
        </a:p>
      </dgm:t>
    </dgm:pt>
    <dgm:pt modelId="{D122A8A6-E514-3446-A3FA-3BFD8EDB9444}" type="sibTrans" cxnId="{A52FEEBD-3169-CC43-9737-D6EC4D035E2D}">
      <dgm:prSet/>
      <dgm:spPr/>
      <dgm:t>
        <a:bodyPr/>
        <a:lstStyle/>
        <a:p>
          <a:endParaRPr lang="en-US"/>
        </a:p>
      </dgm:t>
    </dgm:pt>
    <dgm:pt modelId="{8B8EB8BA-C202-5C4B-9F8C-E7C493AA6972}">
      <dgm:prSet phldrT="[Text]"/>
      <dgm:spPr>
        <a:solidFill>
          <a:srgbClr val="CAA810"/>
        </a:solidFill>
      </dgm:spPr>
      <dgm:t>
        <a:bodyPr/>
        <a:lstStyle/>
        <a:p>
          <a:r>
            <a:rPr lang="en-US" b="1" dirty="0"/>
            <a:t>Smaller scale manufacturing and higher pricing</a:t>
          </a:r>
        </a:p>
      </dgm:t>
    </dgm:pt>
    <dgm:pt modelId="{927F3FEC-4AB5-0D44-8B67-D24ABFABCF93}" type="parTrans" cxnId="{53657CAA-E5BC-BA47-A3D6-B39A15CFE8DD}">
      <dgm:prSet/>
      <dgm:spPr>
        <a:solidFill>
          <a:srgbClr val="75BAEC"/>
        </a:solidFill>
      </dgm:spPr>
      <dgm:t>
        <a:bodyPr/>
        <a:lstStyle/>
        <a:p>
          <a:endParaRPr lang="en-US"/>
        </a:p>
      </dgm:t>
    </dgm:pt>
    <dgm:pt modelId="{4DC17B42-7B16-2348-B908-B3A770C4C9A7}" type="sibTrans" cxnId="{53657CAA-E5BC-BA47-A3D6-B39A15CFE8DD}">
      <dgm:prSet/>
      <dgm:spPr/>
      <dgm:t>
        <a:bodyPr/>
        <a:lstStyle/>
        <a:p>
          <a:endParaRPr lang="en-US"/>
        </a:p>
      </dgm:t>
    </dgm:pt>
    <dgm:pt modelId="{04FE7E37-883D-984F-A1FE-049C4936D9B6}">
      <dgm:prSet phldrT="[Text]"/>
      <dgm:spPr>
        <a:solidFill>
          <a:srgbClr val="3B5971"/>
        </a:solidFill>
      </dgm:spPr>
      <dgm:t>
        <a:bodyPr/>
        <a:lstStyle/>
        <a:p>
          <a:r>
            <a:rPr lang="en-US" b="1" dirty="0"/>
            <a:t>Small scale to support marketing and branding</a:t>
          </a:r>
        </a:p>
      </dgm:t>
    </dgm:pt>
    <dgm:pt modelId="{C16BFD49-8008-2B4B-946B-0364DEFB7C66}" type="parTrans" cxnId="{834244EF-3FAE-C94C-B0C6-85283D658879}">
      <dgm:prSet/>
      <dgm:spPr>
        <a:solidFill>
          <a:srgbClr val="75BAEC"/>
        </a:solidFill>
      </dgm:spPr>
      <dgm:t>
        <a:bodyPr/>
        <a:lstStyle/>
        <a:p>
          <a:endParaRPr lang="en-US"/>
        </a:p>
      </dgm:t>
    </dgm:pt>
    <dgm:pt modelId="{C0CD7ECF-D3E0-6844-A6C9-BD438EEDF39E}" type="sibTrans" cxnId="{834244EF-3FAE-C94C-B0C6-85283D658879}">
      <dgm:prSet/>
      <dgm:spPr/>
      <dgm:t>
        <a:bodyPr/>
        <a:lstStyle/>
        <a:p>
          <a:endParaRPr lang="en-US"/>
        </a:p>
      </dgm:t>
    </dgm:pt>
    <dgm:pt modelId="{AAC7D405-93C3-1F40-A2B1-0AE2B2CB9A44}" type="pres">
      <dgm:prSet presAssocID="{D48BF651-F230-E541-9D17-838BE1DB5D05}" presName="cycle" presStyleCnt="0">
        <dgm:presLayoutVars>
          <dgm:chMax val="1"/>
          <dgm:dir/>
          <dgm:animLvl val="ctr"/>
          <dgm:resizeHandles val="exact"/>
        </dgm:presLayoutVars>
      </dgm:prSet>
      <dgm:spPr/>
    </dgm:pt>
    <dgm:pt modelId="{E674EB5A-D47B-F642-95D0-3944FD288F36}" type="pres">
      <dgm:prSet presAssocID="{29912997-9CD8-7540-B2BF-27A203A6474E}" presName="centerShape" presStyleLbl="node0" presStyleIdx="0" presStyleCnt="1"/>
      <dgm:spPr/>
    </dgm:pt>
    <dgm:pt modelId="{EF1FF3F3-3CEA-9644-B5EA-83ADDB9F5273}" type="pres">
      <dgm:prSet presAssocID="{DA0062EA-467E-C441-9D58-C4772628258B}" presName="parTrans" presStyleLbl="bgSibTrans2D1" presStyleIdx="0" presStyleCnt="3"/>
      <dgm:spPr/>
    </dgm:pt>
    <dgm:pt modelId="{305B47EE-6209-7048-8D39-515C3DF39101}" type="pres">
      <dgm:prSet presAssocID="{077FFC32-8723-2549-A939-5D5148941585}" presName="node" presStyleLbl="node1" presStyleIdx="0" presStyleCnt="3">
        <dgm:presLayoutVars>
          <dgm:bulletEnabled val="1"/>
        </dgm:presLayoutVars>
      </dgm:prSet>
      <dgm:spPr/>
    </dgm:pt>
    <dgm:pt modelId="{6F382306-0C03-B847-AD31-402E65DAB824}" type="pres">
      <dgm:prSet presAssocID="{927F3FEC-4AB5-0D44-8B67-D24ABFABCF93}" presName="parTrans" presStyleLbl="bgSibTrans2D1" presStyleIdx="1" presStyleCnt="3"/>
      <dgm:spPr/>
    </dgm:pt>
    <dgm:pt modelId="{2729C243-A1D8-2D47-9EB4-5C7AE72A1047}" type="pres">
      <dgm:prSet presAssocID="{8B8EB8BA-C202-5C4B-9F8C-E7C493AA6972}" presName="node" presStyleLbl="node1" presStyleIdx="1" presStyleCnt="3">
        <dgm:presLayoutVars>
          <dgm:bulletEnabled val="1"/>
        </dgm:presLayoutVars>
      </dgm:prSet>
      <dgm:spPr/>
    </dgm:pt>
    <dgm:pt modelId="{3D37D4D1-695E-A142-AB4A-D21A3F0D9DCF}" type="pres">
      <dgm:prSet presAssocID="{C16BFD49-8008-2B4B-946B-0364DEFB7C66}" presName="parTrans" presStyleLbl="bgSibTrans2D1" presStyleIdx="2" presStyleCnt="3"/>
      <dgm:spPr/>
    </dgm:pt>
    <dgm:pt modelId="{9EAFC461-DA6A-5344-9094-C5DDD45AFFC7}" type="pres">
      <dgm:prSet presAssocID="{04FE7E37-883D-984F-A1FE-049C4936D9B6}" presName="node" presStyleLbl="node1" presStyleIdx="2" presStyleCnt="3">
        <dgm:presLayoutVars>
          <dgm:bulletEnabled val="1"/>
        </dgm:presLayoutVars>
      </dgm:prSet>
      <dgm:spPr/>
    </dgm:pt>
  </dgm:ptLst>
  <dgm:cxnLst>
    <dgm:cxn modelId="{4E84D21E-9B43-9242-ABFA-ADC0F5499221}" type="presOf" srcId="{DA0062EA-467E-C441-9D58-C4772628258B}" destId="{EF1FF3F3-3CEA-9644-B5EA-83ADDB9F5273}" srcOrd="0" destOrd="0" presId="urn:microsoft.com/office/officeart/2005/8/layout/radial4"/>
    <dgm:cxn modelId="{FBC87B28-DEEB-4645-9CB5-FAAFE57E5FB4}" srcId="{D48BF651-F230-E541-9D17-838BE1DB5D05}" destId="{29912997-9CD8-7540-B2BF-27A203A6474E}" srcOrd="0" destOrd="0" parTransId="{D003039C-DDBB-2446-9749-600F9DB88C34}" sibTransId="{8E687F34-AFEB-5942-8E39-DE4F27D7612C}"/>
    <dgm:cxn modelId="{5FE1F540-3D9E-3A49-B4D4-B98E94D84813}" type="presOf" srcId="{8B8EB8BA-C202-5C4B-9F8C-E7C493AA6972}" destId="{2729C243-A1D8-2D47-9EB4-5C7AE72A1047}" srcOrd="0" destOrd="0" presId="urn:microsoft.com/office/officeart/2005/8/layout/radial4"/>
    <dgm:cxn modelId="{CD382945-5CAE-F04F-A7AB-F4010E926413}" type="presOf" srcId="{077FFC32-8723-2549-A939-5D5148941585}" destId="{305B47EE-6209-7048-8D39-515C3DF39101}" srcOrd="0" destOrd="0" presId="urn:microsoft.com/office/officeart/2005/8/layout/radial4"/>
    <dgm:cxn modelId="{B523094A-E9AB-A94A-83E4-99CA1F01023F}" type="presOf" srcId="{927F3FEC-4AB5-0D44-8B67-D24ABFABCF93}" destId="{6F382306-0C03-B847-AD31-402E65DAB824}" srcOrd="0" destOrd="0" presId="urn:microsoft.com/office/officeart/2005/8/layout/radial4"/>
    <dgm:cxn modelId="{E2CAA072-C9F7-374E-9F9B-6C88AEFA3B5B}" type="presOf" srcId="{29912997-9CD8-7540-B2BF-27A203A6474E}" destId="{E674EB5A-D47B-F642-95D0-3944FD288F36}" srcOrd="0" destOrd="0" presId="urn:microsoft.com/office/officeart/2005/8/layout/radial4"/>
    <dgm:cxn modelId="{B9C8C980-6EE8-8141-9083-CB1E75F37FB2}" type="presOf" srcId="{C16BFD49-8008-2B4B-946B-0364DEFB7C66}" destId="{3D37D4D1-695E-A142-AB4A-D21A3F0D9DCF}" srcOrd="0" destOrd="0" presId="urn:microsoft.com/office/officeart/2005/8/layout/radial4"/>
    <dgm:cxn modelId="{53657CAA-E5BC-BA47-A3D6-B39A15CFE8DD}" srcId="{29912997-9CD8-7540-B2BF-27A203A6474E}" destId="{8B8EB8BA-C202-5C4B-9F8C-E7C493AA6972}" srcOrd="1" destOrd="0" parTransId="{927F3FEC-4AB5-0D44-8B67-D24ABFABCF93}" sibTransId="{4DC17B42-7B16-2348-B908-B3A770C4C9A7}"/>
    <dgm:cxn modelId="{A4E756AD-7106-7D40-A149-94A8293B5FA1}" type="presOf" srcId="{04FE7E37-883D-984F-A1FE-049C4936D9B6}" destId="{9EAFC461-DA6A-5344-9094-C5DDD45AFFC7}" srcOrd="0" destOrd="0" presId="urn:microsoft.com/office/officeart/2005/8/layout/radial4"/>
    <dgm:cxn modelId="{D6D228BA-B4EB-154B-A66B-A66C6AE911B9}" type="presOf" srcId="{D48BF651-F230-E541-9D17-838BE1DB5D05}" destId="{AAC7D405-93C3-1F40-A2B1-0AE2B2CB9A44}" srcOrd="0" destOrd="0" presId="urn:microsoft.com/office/officeart/2005/8/layout/radial4"/>
    <dgm:cxn modelId="{A52FEEBD-3169-CC43-9737-D6EC4D035E2D}" srcId="{29912997-9CD8-7540-B2BF-27A203A6474E}" destId="{077FFC32-8723-2549-A939-5D5148941585}" srcOrd="0" destOrd="0" parTransId="{DA0062EA-467E-C441-9D58-C4772628258B}" sibTransId="{D122A8A6-E514-3446-A3FA-3BFD8EDB9444}"/>
    <dgm:cxn modelId="{834244EF-3FAE-C94C-B0C6-85283D658879}" srcId="{29912997-9CD8-7540-B2BF-27A203A6474E}" destId="{04FE7E37-883D-984F-A1FE-049C4936D9B6}" srcOrd="2" destOrd="0" parTransId="{C16BFD49-8008-2B4B-946B-0364DEFB7C66}" sibTransId="{C0CD7ECF-D3E0-6844-A6C9-BD438EEDF39E}"/>
    <dgm:cxn modelId="{0102EBDD-F42D-A940-AE55-D011E486191D}" type="presParOf" srcId="{AAC7D405-93C3-1F40-A2B1-0AE2B2CB9A44}" destId="{E674EB5A-D47B-F642-95D0-3944FD288F36}" srcOrd="0" destOrd="0" presId="urn:microsoft.com/office/officeart/2005/8/layout/radial4"/>
    <dgm:cxn modelId="{F26CD88E-FBC8-3A4E-8D06-42435F0D4C76}" type="presParOf" srcId="{AAC7D405-93C3-1F40-A2B1-0AE2B2CB9A44}" destId="{EF1FF3F3-3CEA-9644-B5EA-83ADDB9F5273}" srcOrd="1" destOrd="0" presId="urn:microsoft.com/office/officeart/2005/8/layout/radial4"/>
    <dgm:cxn modelId="{F0041EED-E7CD-BF40-83FD-97B5EE1F0189}" type="presParOf" srcId="{AAC7D405-93C3-1F40-A2B1-0AE2B2CB9A44}" destId="{305B47EE-6209-7048-8D39-515C3DF39101}" srcOrd="2" destOrd="0" presId="urn:microsoft.com/office/officeart/2005/8/layout/radial4"/>
    <dgm:cxn modelId="{81B6A211-1AEB-2B47-97A1-DA5FBCE318E0}" type="presParOf" srcId="{AAC7D405-93C3-1F40-A2B1-0AE2B2CB9A44}" destId="{6F382306-0C03-B847-AD31-402E65DAB824}" srcOrd="3" destOrd="0" presId="urn:microsoft.com/office/officeart/2005/8/layout/radial4"/>
    <dgm:cxn modelId="{0CFD88F9-7D6A-DB42-B9F0-D955F16D41D9}" type="presParOf" srcId="{AAC7D405-93C3-1F40-A2B1-0AE2B2CB9A44}" destId="{2729C243-A1D8-2D47-9EB4-5C7AE72A1047}" srcOrd="4" destOrd="0" presId="urn:microsoft.com/office/officeart/2005/8/layout/radial4"/>
    <dgm:cxn modelId="{4D68AF07-C69D-0D45-A053-88A93B46CEAA}" type="presParOf" srcId="{AAC7D405-93C3-1F40-A2B1-0AE2B2CB9A44}" destId="{3D37D4D1-695E-A142-AB4A-D21A3F0D9DCF}" srcOrd="5" destOrd="0" presId="urn:microsoft.com/office/officeart/2005/8/layout/radial4"/>
    <dgm:cxn modelId="{E173DE29-A708-9143-AA23-596F22157FFE}" type="presParOf" srcId="{AAC7D405-93C3-1F40-A2B1-0AE2B2CB9A44}" destId="{9EAFC461-DA6A-5344-9094-C5DDD45AFFC7}"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341A75-F38E-6B46-AE9F-03084792B888}" type="doc">
      <dgm:prSet loTypeId="urn:microsoft.com/office/officeart/2005/8/layout/hProcess9" loCatId="" qsTypeId="urn:microsoft.com/office/officeart/2005/8/quickstyle/simple4" qsCatId="simple" csTypeId="urn:microsoft.com/office/officeart/2005/8/colors/accent1_2" csCatId="accent1" phldr="1"/>
      <dgm:spPr/>
    </dgm:pt>
    <dgm:pt modelId="{97551255-1505-9A4E-A71F-B698E38EE8BA}">
      <dgm:prSet phldrT="[Text]"/>
      <dgm:spPr>
        <a:solidFill>
          <a:srgbClr val="DAB20D"/>
        </a:solidFill>
      </dgm:spPr>
      <dgm:t>
        <a:bodyPr/>
        <a:lstStyle/>
        <a:p>
          <a:r>
            <a:rPr lang="en-US" dirty="0"/>
            <a:t>Year One: Grow The Fiber</a:t>
          </a:r>
        </a:p>
      </dgm:t>
    </dgm:pt>
    <dgm:pt modelId="{25478221-F5BA-A147-8473-9510D63DDE8F}" type="parTrans" cxnId="{1DF45997-6257-A347-8C0F-B317BDFB4F85}">
      <dgm:prSet/>
      <dgm:spPr/>
      <dgm:t>
        <a:bodyPr/>
        <a:lstStyle/>
        <a:p>
          <a:endParaRPr lang="en-US"/>
        </a:p>
      </dgm:t>
    </dgm:pt>
    <dgm:pt modelId="{92078548-3297-494A-8932-F5A4541D7ABE}" type="sibTrans" cxnId="{1DF45997-6257-A347-8C0F-B317BDFB4F85}">
      <dgm:prSet/>
      <dgm:spPr/>
      <dgm:t>
        <a:bodyPr/>
        <a:lstStyle/>
        <a:p>
          <a:endParaRPr lang="en-US"/>
        </a:p>
      </dgm:t>
    </dgm:pt>
    <dgm:pt modelId="{2E4AC151-7C14-0640-8679-60FDF31606B9}">
      <dgm:prSet phldrT="[Text]"/>
      <dgm:spPr>
        <a:solidFill>
          <a:srgbClr val="657916"/>
        </a:solidFill>
      </dgm:spPr>
      <dgm:t>
        <a:bodyPr/>
        <a:lstStyle/>
        <a:p>
          <a:r>
            <a:rPr lang="en-US" dirty="0"/>
            <a:t>Years 2 - 3: Make The Products</a:t>
          </a:r>
        </a:p>
        <a:p>
          <a:r>
            <a:rPr lang="en-US" dirty="0"/>
            <a:t>(Work in process capital requirement: 25-50% of annual sales)</a:t>
          </a:r>
        </a:p>
      </dgm:t>
    </dgm:pt>
    <dgm:pt modelId="{3BADCE5B-E246-C344-979A-DE7B28A2B70A}" type="parTrans" cxnId="{2F0098D0-B65F-7E44-872F-F5D9836B9E9A}">
      <dgm:prSet/>
      <dgm:spPr/>
      <dgm:t>
        <a:bodyPr/>
        <a:lstStyle/>
        <a:p>
          <a:endParaRPr lang="en-US"/>
        </a:p>
      </dgm:t>
    </dgm:pt>
    <dgm:pt modelId="{40D820E2-826C-3049-B9AA-3336D0DD38F6}" type="sibTrans" cxnId="{2F0098D0-B65F-7E44-872F-F5D9836B9E9A}">
      <dgm:prSet/>
      <dgm:spPr/>
      <dgm:t>
        <a:bodyPr/>
        <a:lstStyle/>
        <a:p>
          <a:endParaRPr lang="en-US"/>
        </a:p>
      </dgm:t>
    </dgm:pt>
    <dgm:pt modelId="{F132AF45-01B1-7D4A-B020-02F6D6D0EBC3}">
      <dgm:prSet phldrT="[Text]"/>
      <dgm:spPr>
        <a:solidFill>
          <a:srgbClr val="3B5971"/>
        </a:solidFill>
      </dgm:spPr>
      <dgm:t>
        <a:bodyPr/>
        <a:lstStyle/>
        <a:p>
          <a:r>
            <a:rPr lang="en-US" dirty="0"/>
            <a:t>Years 3 - 4: Sell The Products</a:t>
          </a:r>
        </a:p>
        <a:p>
          <a:r>
            <a:rPr lang="en-US" dirty="0"/>
            <a:t>(Inventory capital requirement: up to 50% of annual sales)</a:t>
          </a:r>
        </a:p>
      </dgm:t>
    </dgm:pt>
    <dgm:pt modelId="{232C15C8-F418-914D-945B-23D6E293A30F}" type="parTrans" cxnId="{BB4986CC-FBD8-8F4A-AB1E-57DE4A646F71}">
      <dgm:prSet/>
      <dgm:spPr/>
      <dgm:t>
        <a:bodyPr/>
        <a:lstStyle/>
        <a:p>
          <a:endParaRPr lang="en-US"/>
        </a:p>
      </dgm:t>
    </dgm:pt>
    <dgm:pt modelId="{F868D431-8B1B-6948-B39F-9871B8A99623}" type="sibTrans" cxnId="{BB4986CC-FBD8-8F4A-AB1E-57DE4A646F71}">
      <dgm:prSet/>
      <dgm:spPr/>
      <dgm:t>
        <a:bodyPr/>
        <a:lstStyle/>
        <a:p>
          <a:endParaRPr lang="en-US"/>
        </a:p>
      </dgm:t>
    </dgm:pt>
    <dgm:pt modelId="{4697D186-E2C6-BD47-93FE-A5CD9148D36A}" type="pres">
      <dgm:prSet presAssocID="{62341A75-F38E-6B46-AE9F-03084792B888}" presName="CompostProcess" presStyleCnt="0">
        <dgm:presLayoutVars>
          <dgm:dir/>
          <dgm:resizeHandles val="exact"/>
        </dgm:presLayoutVars>
      </dgm:prSet>
      <dgm:spPr/>
    </dgm:pt>
    <dgm:pt modelId="{40BBF30D-8A2B-2C4E-87D8-FCBAD325AB29}" type="pres">
      <dgm:prSet presAssocID="{62341A75-F38E-6B46-AE9F-03084792B888}" presName="arrow" presStyleLbl="bgShp" presStyleIdx="0" presStyleCnt="1" custLinFactNeighborX="-1009" custLinFactNeighborY="-15669"/>
      <dgm:spPr>
        <a:solidFill>
          <a:srgbClr val="5D2A18"/>
        </a:solidFill>
      </dgm:spPr>
    </dgm:pt>
    <dgm:pt modelId="{2A3AA6C1-B9F7-AA4E-8741-F117BDC20431}" type="pres">
      <dgm:prSet presAssocID="{62341A75-F38E-6B46-AE9F-03084792B888}" presName="linearProcess" presStyleCnt="0"/>
      <dgm:spPr/>
    </dgm:pt>
    <dgm:pt modelId="{32B11026-A620-6F46-9E37-C428B794CE08}" type="pres">
      <dgm:prSet presAssocID="{97551255-1505-9A4E-A71F-B698E38EE8BA}" presName="textNode" presStyleLbl="node1" presStyleIdx="0" presStyleCnt="3">
        <dgm:presLayoutVars>
          <dgm:bulletEnabled val="1"/>
        </dgm:presLayoutVars>
      </dgm:prSet>
      <dgm:spPr/>
    </dgm:pt>
    <dgm:pt modelId="{67DE3949-5BBD-7C4E-9056-6425BB89605A}" type="pres">
      <dgm:prSet presAssocID="{92078548-3297-494A-8932-F5A4541D7ABE}" presName="sibTrans" presStyleCnt="0"/>
      <dgm:spPr/>
    </dgm:pt>
    <dgm:pt modelId="{2222F41F-678D-A044-9CEC-B98B9A818D68}" type="pres">
      <dgm:prSet presAssocID="{2E4AC151-7C14-0640-8679-60FDF31606B9}" presName="textNode" presStyleLbl="node1" presStyleIdx="1" presStyleCnt="3">
        <dgm:presLayoutVars>
          <dgm:bulletEnabled val="1"/>
        </dgm:presLayoutVars>
      </dgm:prSet>
      <dgm:spPr/>
    </dgm:pt>
    <dgm:pt modelId="{A4F5E141-262E-DE42-A439-653851F9A1B6}" type="pres">
      <dgm:prSet presAssocID="{40D820E2-826C-3049-B9AA-3336D0DD38F6}" presName="sibTrans" presStyleCnt="0"/>
      <dgm:spPr/>
    </dgm:pt>
    <dgm:pt modelId="{6A82C226-BC5A-5A43-B3B9-F4B0D353185E}" type="pres">
      <dgm:prSet presAssocID="{F132AF45-01B1-7D4A-B020-02F6D6D0EBC3}" presName="textNode" presStyleLbl="node1" presStyleIdx="2" presStyleCnt="3">
        <dgm:presLayoutVars>
          <dgm:bulletEnabled val="1"/>
        </dgm:presLayoutVars>
      </dgm:prSet>
      <dgm:spPr/>
    </dgm:pt>
  </dgm:ptLst>
  <dgm:cxnLst>
    <dgm:cxn modelId="{04A7773D-EFCC-9B48-B0B4-E7A211841199}" type="presOf" srcId="{F132AF45-01B1-7D4A-B020-02F6D6D0EBC3}" destId="{6A82C226-BC5A-5A43-B3B9-F4B0D353185E}" srcOrd="0" destOrd="0" presId="urn:microsoft.com/office/officeart/2005/8/layout/hProcess9"/>
    <dgm:cxn modelId="{3F8C6D42-3847-B840-9B61-E24AF5CE1CE7}" type="presOf" srcId="{97551255-1505-9A4E-A71F-B698E38EE8BA}" destId="{32B11026-A620-6F46-9E37-C428B794CE08}" srcOrd="0" destOrd="0" presId="urn:microsoft.com/office/officeart/2005/8/layout/hProcess9"/>
    <dgm:cxn modelId="{F8800F71-18BB-F84E-9426-5C6799DBF24F}" type="presOf" srcId="{62341A75-F38E-6B46-AE9F-03084792B888}" destId="{4697D186-E2C6-BD47-93FE-A5CD9148D36A}" srcOrd="0" destOrd="0" presId="urn:microsoft.com/office/officeart/2005/8/layout/hProcess9"/>
    <dgm:cxn modelId="{1DF45997-6257-A347-8C0F-B317BDFB4F85}" srcId="{62341A75-F38E-6B46-AE9F-03084792B888}" destId="{97551255-1505-9A4E-A71F-B698E38EE8BA}" srcOrd="0" destOrd="0" parTransId="{25478221-F5BA-A147-8473-9510D63DDE8F}" sibTransId="{92078548-3297-494A-8932-F5A4541D7ABE}"/>
    <dgm:cxn modelId="{BB4986CC-FBD8-8F4A-AB1E-57DE4A646F71}" srcId="{62341A75-F38E-6B46-AE9F-03084792B888}" destId="{F132AF45-01B1-7D4A-B020-02F6D6D0EBC3}" srcOrd="2" destOrd="0" parTransId="{232C15C8-F418-914D-945B-23D6E293A30F}" sibTransId="{F868D431-8B1B-6948-B39F-9871B8A99623}"/>
    <dgm:cxn modelId="{2F0098D0-B65F-7E44-872F-F5D9836B9E9A}" srcId="{62341A75-F38E-6B46-AE9F-03084792B888}" destId="{2E4AC151-7C14-0640-8679-60FDF31606B9}" srcOrd="1" destOrd="0" parTransId="{3BADCE5B-E246-C344-979A-DE7B28A2B70A}" sibTransId="{40D820E2-826C-3049-B9AA-3336D0DD38F6}"/>
    <dgm:cxn modelId="{B728E9ED-4313-7947-AD5B-733D40379D57}" type="presOf" srcId="{2E4AC151-7C14-0640-8679-60FDF31606B9}" destId="{2222F41F-678D-A044-9CEC-B98B9A818D68}" srcOrd="0" destOrd="0" presId="urn:microsoft.com/office/officeart/2005/8/layout/hProcess9"/>
    <dgm:cxn modelId="{7622B756-BDDB-2640-A6F9-E00CA0465F4C}" type="presParOf" srcId="{4697D186-E2C6-BD47-93FE-A5CD9148D36A}" destId="{40BBF30D-8A2B-2C4E-87D8-FCBAD325AB29}" srcOrd="0" destOrd="0" presId="urn:microsoft.com/office/officeart/2005/8/layout/hProcess9"/>
    <dgm:cxn modelId="{32B7C517-8539-D040-9952-53668937EBA1}" type="presParOf" srcId="{4697D186-E2C6-BD47-93FE-A5CD9148D36A}" destId="{2A3AA6C1-B9F7-AA4E-8741-F117BDC20431}" srcOrd="1" destOrd="0" presId="urn:microsoft.com/office/officeart/2005/8/layout/hProcess9"/>
    <dgm:cxn modelId="{11C56CE1-B271-904B-9477-5C18F3DB5721}" type="presParOf" srcId="{2A3AA6C1-B9F7-AA4E-8741-F117BDC20431}" destId="{32B11026-A620-6F46-9E37-C428B794CE08}" srcOrd="0" destOrd="0" presId="urn:microsoft.com/office/officeart/2005/8/layout/hProcess9"/>
    <dgm:cxn modelId="{1CE38925-49E9-2F46-8511-FBC9B987C9AD}" type="presParOf" srcId="{2A3AA6C1-B9F7-AA4E-8741-F117BDC20431}" destId="{67DE3949-5BBD-7C4E-9056-6425BB89605A}" srcOrd="1" destOrd="0" presId="urn:microsoft.com/office/officeart/2005/8/layout/hProcess9"/>
    <dgm:cxn modelId="{28D6E5C2-7152-144F-A9FE-0004DA790B5A}" type="presParOf" srcId="{2A3AA6C1-B9F7-AA4E-8741-F117BDC20431}" destId="{2222F41F-678D-A044-9CEC-B98B9A818D68}" srcOrd="2" destOrd="0" presId="urn:microsoft.com/office/officeart/2005/8/layout/hProcess9"/>
    <dgm:cxn modelId="{946C94B4-256F-DB4E-BAA8-842260607242}" type="presParOf" srcId="{2A3AA6C1-B9F7-AA4E-8741-F117BDC20431}" destId="{A4F5E141-262E-DE42-A439-653851F9A1B6}" srcOrd="3" destOrd="0" presId="urn:microsoft.com/office/officeart/2005/8/layout/hProcess9"/>
    <dgm:cxn modelId="{B376A259-FD5E-1544-9186-61E6C165DD07}" type="presParOf" srcId="{2A3AA6C1-B9F7-AA4E-8741-F117BDC20431}" destId="{6A82C226-BC5A-5A43-B3B9-F4B0D353185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C0AD07-4422-3148-B2DA-90848DEB3748}"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5AFE14E0-FABB-A14D-9DD9-CD6E8D329CC8}">
      <dgm:prSet phldrT="[Text]"/>
      <dgm:spPr>
        <a:solidFill>
          <a:srgbClr val="3B5971"/>
        </a:solidFill>
      </dgm:spPr>
      <dgm:t>
        <a:bodyPr/>
        <a:lstStyle/>
        <a:p>
          <a:r>
            <a:rPr lang="en-US" dirty="0"/>
            <a:t>Maintain a uniform herd of fiber animals.</a:t>
          </a:r>
        </a:p>
      </dgm:t>
    </dgm:pt>
    <dgm:pt modelId="{02A3B1B3-18E1-B04A-89EE-AB960CE42C74}" type="parTrans" cxnId="{556D2CBC-6F54-244D-89DF-DEA3F9B75D2D}">
      <dgm:prSet/>
      <dgm:spPr/>
      <dgm:t>
        <a:bodyPr/>
        <a:lstStyle/>
        <a:p>
          <a:endParaRPr lang="en-US"/>
        </a:p>
      </dgm:t>
    </dgm:pt>
    <dgm:pt modelId="{5E6B4E0F-04DB-B442-A092-8A12C867D7B5}" type="sibTrans" cxnId="{556D2CBC-6F54-244D-89DF-DEA3F9B75D2D}">
      <dgm:prSet/>
      <dgm:spPr/>
      <dgm:t>
        <a:bodyPr/>
        <a:lstStyle/>
        <a:p>
          <a:endParaRPr lang="en-US"/>
        </a:p>
      </dgm:t>
    </dgm:pt>
    <dgm:pt modelId="{BEFBF0D0-14D3-DC43-A8EA-2165BC037D42}">
      <dgm:prSet phldrT="[Text]"/>
      <dgm:spPr>
        <a:solidFill>
          <a:srgbClr val="9FBF1F">
            <a:alpha val="90000"/>
          </a:srgbClr>
        </a:solidFill>
      </dgm:spPr>
      <dgm:t>
        <a:bodyPr/>
        <a:lstStyle/>
        <a:p>
          <a:r>
            <a:rPr lang="en-US" dirty="0"/>
            <a:t>Design all your retail products using a single yarn type to achieve the best pricing for this stage of the process.   </a:t>
          </a:r>
        </a:p>
      </dgm:t>
    </dgm:pt>
    <dgm:pt modelId="{37A7CDBB-4262-6045-B243-802382E1FFA9}" type="parTrans" cxnId="{21FBD478-7301-F444-9827-F34829119495}">
      <dgm:prSet/>
      <dgm:spPr/>
      <dgm:t>
        <a:bodyPr/>
        <a:lstStyle/>
        <a:p>
          <a:endParaRPr lang="en-US"/>
        </a:p>
      </dgm:t>
    </dgm:pt>
    <dgm:pt modelId="{7B4CF733-67A9-7143-B0DD-6227DD8997AA}" type="sibTrans" cxnId="{21FBD478-7301-F444-9827-F34829119495}">
      <dgm:prSet/>
      <dgm:spPr/>
      <dgm:t>
        <a:bodyPr/>
        <a:lstStyle/>
        <a:p>
          <a:endParaRPr lang="en-US"/>
        </a:p>
      </dgm:t>
    </dgm:pt>
    <dgm:pt modelId="{C02F1F60-6B59-8749-A77B-1A446EC9DE6C}">
      <dgm:prSet phldrT="[Text]"/>
      <dgm:spPr>
        <a:solidFill>
          <a:srgbClr val="CAA810"/>
        </a:solidFill>
      </dgm:spPr>
      <dgm:t>
        <a:bodyPr/>
        <a:lstStyle/>
        <a:p>
          <a:r>
            <a:rPr lang="en-US" dirty="0"/>
            <a:t>Combine your clip with others and share the resulting products</a:t>
          </a:r>
        </a:p>
      </dgm:t>
    </dgm:pt>
    <dgm:pt modelId="{F14889FB-8224-5144-B668-FCCB498BCD7E}" type="parTrans" cxnId="{B9924984-7AEC-F54A-9BA6-DCB3A6D79F48}">
      <dgm:prSet/>
      <dgm:spPr/>
      <dgm:t>
        <a:bodyPr/>
        <a:lstStyle/>
        <a:p>
          <a:endParaRPr lang="en-US"/>
        </a:p>
      </dgm:t>
    </dgm:pt>
    <dgm:pt modelId="{319F3EB2-4BBD-3647-A366-AFCD58C485D5}" type="sibTrans" cxnId="{B9924984-7AEC-F54A-9BA6-DCB3A6D79F48}">
      <dgm:prSet/>
      <dgm:spPr/>
      <dgm:t>
        <a:bodyPr/>
        <a:lstStyle/>
        <a:p>
          <a:endParaRPr lang="en-US"/>
        </a:p>
      </dgm:t>
    </dgm:pt>
    <dgm:pt modelId="{E4E17F44-BC39-8145-BCD6-BFC03B426E94}">
      <dgm:prSet phldrT="[Text]"/>
      <dgm:spPr>
        <a:solidFill>
          <a:srgbClr val="FFD80D">
            <a:alpha val="90000"/>
          </a:srgbClr>
        </a:solidFill>
      </dgm:spPr>
      <dgm:t>
        <a:bodyPr/>
        <a:lstStyle/>
        <a:p>
          <a:r>
            <a:rPr lang="en-US" dirty="0"/>
            <a:t>Identify other growers with complementary business models and work together</a:t>
          </a:r>
        </a:p>
      </dgm:t>
    </dgm:pt>
    <dgm:pt modelId="{1F2BD5EC-5464-F249-A692-A46813696C87}" type="parTrans" cxnId="{12E0E56E-AC59-7049-A19B-E743EBBB55CC}">
      <dgm:prSet/>
      <dgm:spPr/>
      <dgm:t>
        <a:bodyPr/>
        <a:lstStyle/>
        <a:p>
          <a:endParaRPr lang="en-US"/>
        </a:p>
      </dgm:t>
    </dgm:pt>
    <dgm:pt modelId="{3226200C-CDD8-354F-B90B-71A2419E1CFA}" type="sibTrans" cxnId="{12E0E56E-AC59-7049-A19B-E743EBBB55CC}">
      <dgm:prSet/>
      <dgm:spPr/>
      <dgm:t>
        <a:bodyPr/>
        <a:lstStyle/>
        <a:p>
          <a:endParaRPr lang="en-US"/>
        </a:p>
      </dgm:t>
    </dgm:pt>
    <dgm:pt modelId="{8411E145-7857-F941-8605-5AFBA9490DAF}">
      <dgm:prSet phldrT="[Text]"/>
      <dgm:spPr>
        <a:solidFill>
          <a:srgbClr val="FFD80D">
            <a:alpha val="90000"/>
          </a:srgbClr>
        </a:solidFill>
      </dgm:spPr>
      <dgm:t>
        <a:bodyPr/>
        <a:lstStyle/>
        <a:p>
          <a:r>
            <a:rPr lang="en-US" dirty="0"/>
            <a:t>Also creates cross-promotional opportunities</a:t>
          </a:r>
        </a:p>
      </dgm:t>
    </dgm:pt>
    <dgm:pt modelId="{DC2AE803-BEE4-5342-A20E-CA700C369557}" type="parTrans" cxnId="{0075C055-B103-B94F-8619-0A885E251F3C}">
      <dgm:prSet/>
      <dgm:spPr/>
      <dgm:t>
        <a:bodyPr/>
        <a:lstStyle/>
        <a:p>
          <a:endParaRPr lang="en-US"/>
        </a:p>
      </dgm:t>
    </dgm:pt>
    <dgm:pt modelId="{59F9DC35-C7FF-E24F-A935-3328BEF662AE}" type="sibTrans" cxnId="{0075C055-B103-B94F-8619-0A885E251F3C}">
      <dgm:prSet/>
      <dgm:spPr/>
      <dgm:t>
        <a:bodyPr/>
        <a:lstStyle/>
        <a:p>
          <a:endParaRPr lang="en-US"/>
        </a:p>
      </dgm:t>
    </dgm:pt>
    <dgm:pt modelId="{EDAE4B2B-4D2D-8F45-9731-C37F75B50790}">
      <dgm:prSet phldrT="[Text]"/>
      <dgm:spPr>
        <a:solidFill>
          <a:srgbClr val="5D2A18"/>
        </a:solidFill>
      </dgm:spPr>
      <dgm:t>
        <a:bodyPr/>
        <a:lstStyle/>
        <a:p>
          <a:r>
            <a:rPr lang="en-US" dirty="0"/>
            <a:t>Work with a larger business that will accept some smaller custom orders</a:t>
          </a:r>
        </a:p>
      </dgm:t>
    </dgm:pt>
    <dgm:pt modelId="{83529351-8426-6943-AF1F-D60F1C72AABF}" type="parTrans" cxnId="{33A84F26-92C5-3942-9E6D-B60BEFE919F3}">
      <dgm:prSet/>
      <dgm:spPr/>
      <dgm:t>
        <a:bodyPr/>
        <a:lstStyle/>
        <a:p>
          <a:endParaRPr lang="en-US"/>
        </a:p>
      </dgm:t>
    </dgm:pt>
    <dgm:pt modelId="{5052B226-E67F-2142-A919-A6DCF1263786}" type="sibTrans" cxnId="{33A84F26-92C5-3942-9E6D-B60BEFE919F3}">
      <dgm:prSet/>
      <dgm:spPr/>
      <dgm:t>
        <a:bodyPr/>
        <a:lstStyle/>
        <a:p>
          <a:endParaRPr lang="en-US"/>
        </a:p>
      </dgm:t>
    </dgm:pt>
    <dgm:pt modelId="{93B5BCAF-E4FF-0F4E-A5EE-19B9FA5F8150}">
      <dgm:prSet/>
      <dgm:spPr>
        <a:solidFill>
          <a:srgbClr val="9FBF1F">
            <a:alpha val="90000"/>
          </a:srgbClr>
        </a:solidFill>
      </dgm:spPr>
      <dgm:t>
        <a:bodyPr/>
        <a:lstStyle/>
        <a:p>
          <a:r>
            <a:rPr lang="en-US" dirty="0"/>
            <a:t>Develop your product diversity in other stages of the process </a:t>
          </a:r>
          <a:r>
            <a:rPr lang="mr-IN" dirty="0"/>
            <a:t>–</a:t>
          </a:r>
          <a:r>
            <a:rPr lang="en-US" dirty="0"/>
            <a:t> skein dyeing, accessory design, etc.</a:t>
          </a:r>
        </a:p>
      </dgm:t>
    </dgm:pt>
    <dgm:pt modelId="{AF5B8A92-DAB2-D74D-8295-629B9BAA8727}" type="parTrans" cxnId="{A9E678B9-8330-7741-BCD7-42B5EA1DF8AF}">
      <dgm:prSet/>
      <dgm:spPr/>
      <dgm:t>
        <a:bodyPr/>
        <a:lstStyle/>
        <a:p>
          <a:endParaRPr lang="en-US"/>
        </a:p>
      </dgm:t>
    </dgm:pt>
    <dgm:pt modelId="{3687692D-3642-D144-A6D7-6E34EF4DA319}" type="sibTrans" cxnId="{A9E678B9-8330-7741-BCD7-42B5EA1DF8AF}">
      <dgm:prSet/>
      <dgm:spPr/>
      <dgm:t>
        <a:bodyPr/>
        <a:lstStyle/>
        <a:p>
          <a:endParaRPr lang="en-US"/>
        </a:p>
      </dgm:t>
    </dgm:pt>
    <dgm:pt modelId="{703C65BE-D41B-414B-92D6-D13DBF174A7D}">
      <dgm:prSet phldrT="[Text]"/>
      <dgm:spPr>
        <a:solidFill>
          <a:srgbClr val="657916"/>
        </a:solidFill>
      </dgm:spPr>
      <dgm:t>
        <a:bodyPr/>
        <a:lstStyle/>
        <a:p>
          <a:r>
            <a:rPr lang="en-US" dirty="0"/>
            <a:t>Build products from just one or two yarns</a:t>
          </a:r>
        </a:p>
      </dgm:t>
    </dgm:pt>
    <dgm:pt modelId="{76721290-2AC9-FD45-876E-C99EF6EEB0DB}" type="parTrans" cxnId="{BE1537C3-0F80-E546-BE97-3E2B5B9BE8E8}">
      <dgm:prSet/>
      <dgm:spPr/>
      <dgm:t>
        <a:bodyPr/>
        <a:lstStyle/>
        <a:p>
          <a:endParaRPr lang="en-US"/>
        </a:p>
      </dgm:t>
    </dgm:pt>
    <dgm:pt modelId="{B8BD044B-5724-2C4F-B914-1F3E4CD79EBF}" type="sibTrans" cxnId="{BE1537C3-0F80-E546-BE97-3E2B5B9BE8E8}">
      <dgm:prSet/>
      <dgm:spPr/>
      <dgm:t>
        <a:bodyPr/>
        <a:lstStyle/>
        <a:p>
          <a:endParaRPr lang="en-US"/>
        </a:p>
      </dgm:t>
    </dgm:pt>
    <dgm:pt modelId="{5933201F-0E0A-3640-B06C-D98ABDC75814}">
      <dgm:prSet phldrT="[Text]"/>
      <dgm:spPr>
        <a:solidFill>
          <a:srgbClr val="75BAEC">
            <a:alpha val="90000"/>
          </a:srgbClr>
        </a:solidFill>
      </dgm:spPr>
      <dgm:t>
        <a:bodyPr/>
        <a:lstStyle/>
        <a:p>
          <a:r>
            <a:rPr lang="en-US" dirty="0"/>
            <a:t>This will help keep your product batch sizes as large as possible</a:t>
          </a:r>
        </a:p>
      </dgm:t>
    </dgm:pt>
    <dgm:pt modelId="{C54E4DD8-8609-124E-A1AB-DBCCEF6A6AD0}" type="sibTrans" cxnId="{158ADFE8-CC2F-444A-A2DC-84F724C159D0}">
      <dgm:prSet/>
      <dgm:spPr/>
      <dgm:t>
        <a:bodyPr/>
        <a:lstStyle/>
        <a:p>
          <a:endParaRPr lang="en-US"/>
        </a:p>
      </dgm:t>
    </dgm:pt>
    <dgm:pt modelId="{EFCE7064-4F1A-E449-913C-7419E66C4773}" type="parTrans" cxnId="{158ADFE8-CC2F-444A-A2DC-84F724C159D0}">
      <dgm:prSet/>
      <dgm:spPr/>
      <dgm:t>
        <a:bodyPr/>
        <a:lstStyle/>
        <a:p>
          <a:endParaRPr lang="en-US"/>
        </a:p>
      </dgm:t>
    </dgm:pt>
    <dgm:pt modelId="{04509D4B-6AC1-9649-AABD-59B6059F1DAF}" type="pres">
      <dgm:prSet presAssocID="{D3C0AD07-4422-3148-B2DA-90848DEB3748}" presName="Name0" presStyleCnt="0">
        <dgm:presLayoutVars>
          <dgm:dir/>
          <dgm:animLvl val="lvl"/>
          <dgm:resizeHandles val="exact"/>
        </dgm:presLayoutVars>
      </dgm:prSet>
      <dgm:spPr/>
    </dgm:pt>
    <dgm:pt modelId="{7C4BD62E-A300-5745-80C6-79179AA927C5}" type="pres">
      <dgm:prSet presAssocID="{5AFE14E0-FABB-A14D-9DD9-CD6E8D329CC8}" presName="linNode" presStyleCnt="0"/>
      <dgm:spPr/>
    </dgm:pt>
    <dgm:pt modelId="{461E13D5-F2FE-9548-8737-B15F235690A6}" type="pres">
      <dgm:prSet presAssocID="{5AFE14E0-FABB-A14D-9DD9-CD6E8D329CC8}" presName="parentText" presStyleLbl="node1" presStyleIdx="0" presStyleCnt="4">
        <dgm:presLayoutVars>
          <dgm:chMax val="1"/>
          <dgm:bulletEnabled val="1"/>
        </dgm:presLayoutVars>
      </dgm:prSet>
      <dgm:spPr/>
    </dgm:pt>
    <dgm:pt modelId="{E418E75D-0D59-8D42-9DEB-2829EE31600D}" type="pres">
      <dgm:prSet presAssocID="{5AFE14E0-FABB-A14D-9DD9-CD6E8D329CC8}" presName="descendantText" presStyleLbl="alignAccFollowNode1" presStyleIdx="0" presStyleCnt="3" custLinFactY="30966" custLinFactNeighborY="100000">
        <dgm:presLayoutVars>
          <dgm:bulletEnabled val="1"/>
        </dgm:presLayoutVars>
      </dgm:prSet>
      <dgm:spPr/>
    </dgm:pt>
    <dgm:pt modelId="{A024D5D9-2953-7344-8393-81EC9204D1FC}" type="pres">
      <dgm:prSet presAssocID="{5E6B4E0F-04DB-B442-A092-8A12C867D7B5}" presName="sp" presStyleCnt="0"/>
      <dgm:spPr/>
    </dgm:pt>
    <dgm:pt modelId="{F542C75C-1551-D445-B16E-8196DA870345}" type="pres">
      <dgm:prSet presAssocID="{703C65BE-D41B-414B-92D6-D13DBF174A7D}" presName="linNode" presStyleCnt="0"/>
      <dgm:spPr/>
    </dgm:pt>
    <dgm:pt modelId="{A112FC15-50DA-D54D-AD06-581FD72F4545}" type="pres">
      <dgm:prSet presAssocID="{703C65BE-D41B-414B-92D6-D13DBF174A7D}" presName="parentText" presStyleLbl="node1" presStyleIdx="1" presStyleCnt="4">
        <dgm:presLayoutVars>
          <dgm:chMax val="1"/>
          <dgm:bulletEnabled val="1"/>
        </dgm:presLayoutVars>
      </dgm:prSet>
      <dgm:spPr/>
    </dgm:pt>
    <dgm:pt modelId="{07AE1EA1-87F6-B143-9639-3D43910B9CDC}" type="pres">
      <dgm:prSet presAssocID="{B8BD044B-5724-2C4F-B914-1F3E4CD79EBF}" presName="sp" presStyleCnt="0"/>
      <dgm:spPr/>
    </dgm:pt>
    <dgm:pt modelId="{D4E3CE3C-2E09-A340-9FB9-1FD535C09A52}" type="pres">
      <dgm:prSet presAssocID="{C02F1F60-6B59-8749-A77B-1A446EC9DE6C}" presName="linNode" presStyleCnt="0"/>
      <dgm:spPr/>
    </dgm:pt>
    <dgm:pt modelId="{5F6E327C-414B-374E-ABDA-931B3E11475D}" type="pres">
      <dgm:prSet presAssocID="{C02F1F60-6B59-8749-A77B-1A446EC9DE6C}" presName="parentText" presStyleLbl="node1" presStyleIdx="2" presStyleCnt="4">
        <dgm:presLayoutVars>
          <dgm:chMax val="1"/>
          <dgm:bulletEnabled val="1"/>
        </dgm:presLayoutVars>
      </dgm:prSet>
      <dgm:spPr/>
    </dgm:pt>
    <dgm:pt modelId="{148DC4E0-F1FE-BE4D-BFA7-95C14548941F}" type="pres">
      <dgm:prSet presAssocID="{C02F1F60-6B59-8749-A77B-1A446EC9DE6C}" presName="descendantText" presStyleLbl="alignAccFollowNode1" presStyleIdx="1" presStyleCnt="3">
        <dgm:presLayoutVars>
          <dgm:bulletEnabled val="1"/>
        </dgm:presLayoutVars>
      </dgm:prSet>
      <dgm:spPr/>
    </dgm:pt>
    <dgm:pt modelId="{EC9214CA-ABE5-A149-BD3A-B06F2F75AC68}" type="pres">
      <dgm:prSet presAssocID="{319F3EB2-4BBD-3647-A366-AFCD58C485D5}" presName="sp" presStyleCnt="0"/>
      <dgm:spPr/>
    </dgm:pt>
    <dgm:pt modelId="{3ECE70C6-627C-CD48-AC62-96EDDDFFF218}" type="pres">
      <dgm:prSet presAssocID="{EDAE4B2B-4D2D-8F45-9731-C37F75B50790}" presName="linNode" presStyleCnt="0"/>
      <dgm:spPr/>
    </dgm:pt>
    <dgm:pt modelId="{375E5F5C-E210-2C4D-B9AA-1FC53A4D2693}" type="pres">
      <dgm:prSet presAssocID="{EDAE4B2B-4D2D-8F45-9731-C37F75B50790}" presName="parentText" presStyleLbl="node1" presStyleIdx="3" presStyleCnt="4">
        <dgm:presLayoutVars>
          <dgm:chMax val="1"/>
          <dgm:bulletEnabled val="1"/>
        </dgm:presLayoutVars>
      </dgm:prSet>
      <dgm:spPr/>
    </dgm:pt>
    <dgm:pt modelId="{801D86AA-3B9D-AD42-8AC5-7E64011740CA}" type="pres">
      <dgm:prSet presAssocID="{EDAE4B2B-4D2D-8F45-9731-C37F75B50790}" presName="descendantText" presStyleLbl="alignAccFollowNode1" presStyleIdx="2" presStyleCnt="3" custLinFactY="-195746" custLinFactNeighborY="-200000">
        <dgm:presLayoutVars>
          <dgm:bulletEnabled val="1"/>
        </dgm:presLayoutVars>
      </dgm:prSet>
      <dgm:spPr/>
    </dgm:pt>
  </dgm:ptLst>
  <dgm:cxnLst>
    <dgm:cxn modelId="{F9344A08-5C1F-D04C-A33B-DC3FC4F05F3C}" type="presOf" srcId="{D3C0AD07-4422-3148-B2DA-90848DEB3748}" destId="{04509D4B-6AC1-9649-AABD-59B6059F1DAF}" srcOrd="0" destOrd="0" presId="urn:microsoft.com/office/officeart/2005/8/layout/vList5"/>
    <dgm:cxn modelId="{23D52E0C-80B8-C748-9671-0C0E7BCC7CAD}" type="presOf" srcId="{8411E145-7857-F941-8605-5AFBA9490DAF}" destId="{148DC4E0-F1FE-BE4D-BFA7-95C14548941F}" srcOrd="0" destOrd="1" presId="urn:microsoft.com/office/officeart/2005/8/layout/vList5"/>
    <dgm:cxn modelId="{D732DD12-9E93-1048-A7F6-09281E6CE9E0}" type="presOf" srcId="{C02F1F60-6B59-8749-A77B-1A446EC9DE6C}" destId="{5F6E327C-414B-374E-ABDA-931B3E11475D}" srcOrd="0" destOrd="0" presId="urn:microsoft.com/office/officeart/2005/8/layout/vList5"/>
    <dgm:cxn modelId="{22C5FB12-5A58-8841-9770-C8F7F4DEC2B2}" type="presOf" srcId="{EDAE4B2B-4D2D-8F45-9731-C37F75B50790}" destId="{375E5F5C-E210-2C4D-B9AA-1FC53A4D2693}" srcOrd="0" destOrd="0" presId="urn:microsoft.com/office/officeart/2005/8/layout/vList5"/>
    <dgm:cxn modelId="{23229C1B-69E3-E545-BABE-ECACEEE0354A}" type="presOf" srcId="{5933201F-0E0A-3640-B06C-D98ABDC75814}" destId="{801D86AA-3B9D-AD42-8AC5-7E64011740CA}" srcOrd="0" destOrd="0" presId="urn:microsoft.com/office/officeart/2005/8/layout/vList5"/>
    <dgm:cxn modelId="{F15CF21C-C29D-1B4E-BFDE-382F71EB3D02}" type="presOf" srcId="{5AFE14E0-FABB-A14D-9DD9-CD6E8D329CC8}" destId="{461E13D5-F2FE-9548-8737-B15F235690A6}" srcOrd="0" destOrd="0" presId="urn:microsoft.com/office/officeart/2005/8/layout/vList5"/>
    <dgm:cxn modelId="{33A84F26-92C5-3942-9E6D-B60BEFE919F3}" srcId="{D3C0AD07-4422-3148-B2DA-90848DEB3748}" destId="{EDAE4B2B-4D2D-8F45-9731-C37F75B50790}" srcOrd="3" destOrd="0" parTransId="{83529351-8426-6943-AF1F-D60F1C72AABF}" sibTransId="{5052B226-E67F-2142-A919-A6DCF1263786}"/>
    <dgm:cxn modelId="{00B6992B-F892-C144-A171-15A3A013DED3}" type="presOf" srcId="{E4E17F44-BC39-8145-BCD6-BFC03B426E94}" destId="{148DC4E0-F1FE-BE4D-BFA7-95C14548941F}" srcOrd="0" destOrd="0" presId="urn:microsoft.com/office/officeart/2005/8/layout/vList5"/>
    <dgm:cxn modelId="{DAE8E62F-B84F-7540-8854-2B63A00AE1A4}" type="presOf" srcId="{703C65BE-D41B-414B-92D6-D13DBF174A7D}" destId="{A112FC15-50DA-D54D-AD06-581FD72F4545}" srcOrd="0" destOrd="0" presId="urn:microsoft.com/office/officeart/2005/8/layout/vList5"/>
    <dgm:cxn modelId="{0075C055-B103-B94F-8619-0A885E251F3C}" srcId="{C02F1F60-6B59-8749-A77B-1A446EC9DE6C}" destId="{8411E145-7857-F941-8605-5AFBA9490DAF}" srcOrd="1" destOrd="0" parTransId="{DC2AE803-BEE4-5342-A20E-CA700C369557}" sibTransId="{59F9DC35-C7FF-E24F-A935-3328BEF662AE}"/>
    <dgm:cxn modelId="{C8CC8F65-11B7-224D-9A06-39F2CEADDB5E}" type="presOf" srcId="{BEFBF0D0-14D3-DC43-A8EA-2165BC037D42}" destId="{E418E75D-0D59-8D42-9DEB-2829EE31600D}" srcOrd="0" destOrd="0" presId="urn:microsoft.com/office/officeart/2005/8/layout/vList5"/>
    <dgm:cxn modelId="{12E0E56E-AC59-7049-A19B-E743EBBB55CC}" srcId="{C02F1F60-6B59-8749-A77B-1A446EC9DE6C}" destId="{E4E17F44-BC39-8145-BCD6-BFC03B426E94}" srcOrd="0" destOrd="0" parTransId="{1F2BD5EC-5464-F249-A692-A46813696C87}" sibTransId="{3226200C-CDD8-354F-B90B-71A2419E1CFA}"/>
    <dgm:cxn modelId="{21FBD478-7301-F444-9827-F34829119495}" srcId="{5AFE14E0-FABB-A14D-9DD9-CD6E8D329CC8}" destId="{BEFBF0D0-14D3-DC43-A8EA-2165BC037D42}" srcOrd="0" destOrd="0" parTransId="{37A7CDBB-4262-6045-B243-802382E1FFA9}" sibTransId="{7B4CF733-67A9-7143-B0DD-6227DD8997AA}"/>
    <dgm:cxn modelId="{B9924984-7AEC-F54A-9BA6-DCB3A6D79F48}" srcId="{D3C0AD07-4422-3148-B2DA-90848DEB3748}" destId="{C02F1F60-6B59-8749-A77B-1A446EC9DE6C}" srcOrd="2" destOrd="0" parTransId="{F14889FB-8224-5144-B668-FCCB498BCD7E}" sibTransId="{319F3EB2-4BBD-3647-A366-AFCD58C485D5}"/>
    <dgm:cxn modelId="{A9E678B9-8330-7741-BCD7-42B5EA1DF8AF}" srcId="{5AFE14E0-FABB-A14D-9DD9-CD6E8D329CC8}" destId="{93B5BCAF-E4FF-0F4E-A5EE-19B9FA5F8150}" srcOrd="1" destOrd="0" parTransId="{AF5B8A92-DAB2-D74D-8295-629B9BAA8727}" sibTransId="{3687692D-3642-D144-A6D7-6E34EF4DA319}"/>
    <dgm:cxn modelId="{556D2CBC-6F54-244D-89DF-DEA3F9B75D2D}" srcId="{D3C0AD07-4422-3148-B2DA-90848DEB3748}" destId="{5AFE14E0-FABB-A14D-9DD9-CD6E8D329CC8}" srcOrd="0" destOrd="0" parTransId="{02A3B1B3-18E1-B04A-89EE-AB960CE42C74}" sibTransId="{5E6B4E0F-04DB-B442-A092-8A12C867D7B5}"/>
    <dgm:cxn modelId="{BE1537C3-0F80-E546-BE97-3E2B5B9BE8E8}" srcId="{D3C0AD07-4422-3148-B2DA-90848DEB3748}" destId="{703C65BE-D41B-414B-92D6-D13DBF174A7D}" srcOrd="1" destOrd="0" parTransId="{76721290-2AC9-FD45-876E-C99EF6EEB0DB}" sibTransId="{B8BD044B-5724-2C4F-B914-1F3E4CD79EBF}"/>
    <dgm:cxn modelId="{5E0C91E3-F85C-6945-97A1-3A9131C5848F}" type="presOf" srcId="{93B5BCAF-E4FF-0F4E-A5EE-19B9FA5F8150}" destId="{E418E75D-0D59-8D42-9DEB-2829EE31600D}" srcOrd="0" destOrd="1" presId="urn:microsoft.com/office/officeart/2005/8/layout/vList5"/>
    <dgm:cxn modelId="{158ADFE8-CC2F-444A-A2DC-84F724C159D0}" srcId="{EDAE4B2B-4D2D-8F45-9731-C37F75B50790}" destId="{5933201F-0E0A-3640-B06C-D98ABDC75814}" srcOrd="0" destOrd="0" parTransId="{EFCE7064-4F1A-E449-913C-7419E66C4773}" sibTransId="{C54E4DD8-8609-124E-A1AB-DBCCEF6A6AD0}"/>
    <dgm:cxn modelId="{632A98CB-BC04-B94E-91DA-EF3C767FBD84}" type="presParOf" srcId="{04509D4B-6AC1-9649-AABD-59B6059F1DAF}" destId="{7C4BD62E-A300-5745-80C6-79179AA927C5}" srcOrd="0" destOrd="0" presId="urn:microsoft.com/office/officeart/2005/8/layout/vList5"/>
    <dgm:cxn modelId="{5501CB6C-50BA-6D4B-97F4-CE78F23CDF08}" type="presParOf" srcId="{7C4BD62E-A300-5745-80C6-79179AA927C5}" destId="{461E13D5-F2FE-9548-8737-B15F235690A6}" srcOrd="0" destOrd="0" presId="urn:microsoft.com/office/officeart/2005/8/layout/vList5"/>
    <dgm:cxn modelId="{28386599-3943-F84B-90A6-7FD7204CB7D8}" type="presParOf" srcId="{7C4BD62E-A300-5745-80C6-79179AA927C5}" destId="{E418E75D-0D59-8D42-9DEB-2829EE31600D}" srcOrd="1" destOrd="0" presId="urn:microsoft.com/office/officeart/2005/8/layout/vList5"/>
    <dgm:cxn modelId="{2E358663-944B-B046-89FB-8D3BC3223948}" type="presParOf" srcId="{04509D4B-6AC1-9649-AABD-59B6059F1DAF}" destId="{A024D5D9-2953-7344-8393-81EC9204D1FC}" srcOrd="1" destOrd="0" presId="urn:microsoft.com/office/officeart/2005/8/layout/vList5"/>
    <dgm:cxn modelId="{017A6BBA-63C1-6247-B71D-E67AE289C49E}" type="presParOf" srcId="{04509D4B-6AC1-9649-AABD-59B6059F1DAF}" destId="{F542C75C-1551-D445-B16E-8196DA870345}" srcOrd="2" destOrd="0" presId="urn:microsoft.com/office/officeart/2005/8/layout/vList5"/>
    <dgm:cxn modelId="{6F5E20AD-56F9-3D47-9C37-1D0BB5AAE0E3}" type="presParOf" srcId="{F542C75C-1551-D445-B16E-8196DA870345}" destId="{A112FC15-50DA-D54D-AD06-581FD72F4545}" srcOrd="0" destOrd="0" presId="urn:microsoft.com/office/officeart/2005/8/layout/vList5"/>
    <dgm:cxn modelId="{C5B94D03-2C2E-DA4D-9E17-9E8A1F869EF1}" type="presParOf" srcId="{04509D4B-6AC1-9649-AABD-59B6059F1DAF}" destId="{07AE1EA1-87F6-B143-9639-3D43910B9CDC}" srcOrd="3" destOrd="0" presId="urn:microsoft.com/office/officeart/2005/8/layout/vList5"/>
    <dgm:cxn modelId="{6E264EB7-4211-5246-A7AA-63DFA35E5234}" type="presParOf" srcId="{04509D4B-6AC1-9649-AABD-59B6059F1DAF}" destId="{D4E3CE3C-2E09-A340-9FB9-1FD535C09A52}" srcOrd="4" destOrd="0" presId="urn:microsoft.com/office/officeart/2005/8/layout/vList5"/>
    <dgm:cxn modelId="{0DDDC79F-2054-6646-8A84-DCEE14C05024}" type="presParOf" srcId="{D4E3CE3C-2E09-A340-9FB9-1FD535C09A52}" destId="{5F6E327C-414B-374E-ABDA-931B3E11475D}" srcOrd="0" destOrd="0" presId="urn:microsoft.com/office/officeart/2005/8/layout/vList5"/>
    <dgm:cxn modelId="{78996A61-AAA7-C64A-A238-C2A701499562}" type="presParOf" srcId="{D4E3CE3C-2E09-A340-9FB9-1FD535C09A52}" destId="{148DC4E0-F1FE-BE4D-BFA7-95C14548941F}" srcOrd="1" destOrd="0" presId="urn:microsoft.com/office/officeart/2005/8/layout/vList5"/>
    <dgm:cxn modelId="{8426EAF4-4EB3-D14C-9732-5BC313C34DB1}" type="presParOf" srcId="{04509D4B-6AC1-9649-AABD-59B6059F1DAF}" destId="{EC9214CA-ABE5-A149-BD3A-B06F2F75AC68}" srcOrd="5" destOrd="0" presId="urn:microsoft.com/office/officeart/2005/8/layout/vList5"/>
    <dgm:cxn modelId="{AC04B8B3-2429-0449-96F4-CBF02868742E}" type="presParOf" srcId="{04509D4B-6AC1-9649-AABD-59B6059F1DAF}" destId="{3ECE70C6-627C-CD48-AC62-96EDDDFFF218}" srcOrd="6" destOrd="0" presId="urn:microsoft.com/office/officeart/2005/8/layout/vList5"/>
    <dgm:cxn modelId="{B204725A-D546-214D-B630-6FBF88B7787B}" type="presParOf" srcId="{3ECE70C6-627C-CD48-AC62-96EDDDFFF218}" destId="{375E5F5C-E210-2C4D-B9AA-1FC53A4D2693}" srcOrd="0" destOrd="0" presId="urn:microsoft.com/office/officeart/2005/8/layout/vList5"/>
    <dgm:cxn modelId="{1D541C69-5448-E642-825B-3EBE26CE46CD}" type="presParOf" srcId="{3ECE70C6-627C-CD48-AC62-96EDDDFFF218}" destId="{801D86AA-3B9D-AD42-8AC5-7E64011740C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B74ACE-09F3-C044-9ECD-FCC0315039BB}"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4E30C0B4-626F-B34D-83FD-0E86EF91111B}">
      <dgm:prSet phldrT="[Text]"/>
      <dgm:spPr>
        <a:solidFill>
          <a:srgbClr val="9FBF1F"/>
        </a:solidFill>
      </dgm:spPr>
      <dgm:t>
        <a:bodyPr/>
        <a:lstStyle/>
        <a:p>
          <a:r>
            <a:rPr lang="en-US" b="1" dirty="0"/>
            <a:t>Your Fiber Business</a:t>
          </a:r>
        </a:p>
      </dgm:t>
    </dgm:pt>
    <dgm:pt modelId="{E265F2A1-737C-9D49-BBB0-5369AEA6018D}" type="parTrans" cxnId="{B0E90284-8D1E-9840-A7D9-0969BD4CCE0C}">
      <dgm:prSet/>
      <dgm:spPr/>
      <dgm:t>
        <a:bodyPr/>
        <a:lstStyle/>
        <a:p>
          <a:endParaRPr lang="en-US"/>
        </a:p>
      </dgm:t>
    </dgm:pt>
    <dgm:pt modelId="{0701EF5F-E3C6-1F4E-8754-AFDF67D8A55F}" type="sibTrans" cxnId="{B0E90284-8D1E-9840-A7D9-0969BD4CCE0C}">
      <dgm:prSet/>
      <dgm:spPr/>
      <dgm:t>
        <a:bodyPr/>
        <a:lstStyle/>
        <a:p>
          <a:endParaRPr lang="en-US"/>
        </a:p>
      </dgm:t>
    </dgm:pt>
    <dgm:pt modelId="{8CD84C46-8EAF-1949-9B58-D34194F54D60}">
      <dgm:prSet phldrT="[Text]"/>
      <dgm:spPr>
        <a:solidFill>
          <a:srgbClr val="657916"/>
        </a:solidFill>
      </dgm:spPr>
      <dgm:t>
        <a:bodyPr/>
        <a:lstStyle/>
        <a:p>
          <a:r>
            <a:rPr lang="en-US" dirty="0"/>
            <a:t>Other Fiber farms</a:t>
          </a:r>
        </a:p>
      </dgm:t>
    </dgm:pt>
    <dgm:pt modelId="{0D6DF9C3-6DD3-AF43-B10C-90AB4CD4EA47}" type="parTrans" cxnId="{BBDA68A3-7F66-1E44-BC41-58C82CD7B5B4}">
      <dgm:prSet/>
      <dgm:spPr/>
      <dgm:t>
        <a:bodyPr/>
        <a:lstStyle/>
        <a:p>
          <a:endParaRPr lang="en-US"/>
        </a:p>
      </dgm:t>
    </dgm:pt>
    <dgm:pt modelId="{36E53598-1BE1-CB40-B2D9-7E41468D88EB}" type="sibTrans" cxnId="{BBDA68A3-7F66-1E44-BC41-58C82CD7B5B4}">
      <dgm:prSet/>
      <dgm:spPr/>
      <dgm:t>
        <a:bodyPr/>
        <a:lstStyle/>
        <a:p>
          <a:endParaRPr lang="en-US"/>
        </a:p>
      </dgm:t>
    </dgm:pt>
    <dgm:pt modelId="{9A71EE5E-6889-BD4F-ABB3-4A7E5EE97C30}">
      <dgm:prSet phldrT="[Text]"/>
      <dgm:spPr>
        <a:solidFill>
          <a:srgbClr val="CAA810"/>
        </a:solidFill>
      </dgm:spPr>
      <dgm:t>
        <a:bodyPr/>
        <a:lstStyle/>
        <a:p>
          <a:r>
            <a:rPr lang="en-US" dirty="0" err="1"/>
            <a:t>Agritourism</a:t>
          </a:r>
          <a:r>
            <a:rPr lang="en-US" dirty="0"/>
            <a:t> businesses</a:t>
          </a:r>
        </a:p>
      </dgm:t>
    </dgm:pt>
    <dgm:pt modelId="{A46406F1-56C3-0341-A477-B8FE3973D9C0}" type="parTrans" cxnId="{0CEFD5EA-F806-D648-A20D-48F2376E8CE1}">
      <dgm:prSet/>
      <dgm:spPr/>
      <dgm:t>
        <a:bodyPr/>
        <a:lstStyle/>
        <a:p>
          <a:endParaRPr lang="en-US"/>
        </a:p>
      </dgm:t>
    </dgm:pt>
    <dgm:pt modelId="{CBF4BF77-96B8-C240-B8B2-FE60CD348D0A}" type="sibTrans" cxnId="{0CEFD5EA-F806-D648-A20D-48F2376E8CE1}">
      <dgm:prSet/>
      <dgm:spPr/>
      <dgm:t>
        <a:bodyPr/>
        <a:lstStyle/>
        <a:p>
          <a:endParaRPr lang="en-US"/>
        </a:p>
      </dgm:t>
    </dgm:pt>
    <dgm:pt modelId="{7FA010D0-3687-1D49-9CAC-9F93C2D6B432}">
      <dgm:prSet phldrT="[Text]"/>
      <dgm:spPr>
        <a:solidFill>
          <a:srgbClr val="3B5971"/>
        </a:solidFill>
      </dgm:spPr>
      <dgm:t>
        <a:bodyPr/>
        <a:lstStyle/>
        <a:p>
          <a:r>
            <a:rPr lang="en-US" dirty="0"/>
            <a:t>Tourism businesses </a:t>
          </a:r>
        </a:p>
      </dgm:t>
    </dgm:pt>
    <dgm:pt modelId="{39D945D8-25D9-0649-AF26-FE4D1D4D71DD}" type="parTrans" cxnId="{ACA7FCC4-CBA0-EC43-90C2-3ACE8AD52F62}">
      <dgm:prSet/>
      <dgm:spPr/>
      <dgm:t>
        <a:bodyPr/>
        <a:lstStyle/>
        <a:p>
          <a:endParaRPr lang="en-US"/>
        </a:p>
      </dgm:t>
    </dgm:pt>
    <dgm:pt modelId="{E10EF967-76FE-C34D-9287-A3C006AC9DA0}" type="sibTrans" cxnId="{ACA7FCC4-CBA0-EC43-90C2-3ACE8AD52F62}">
      <dgm:prSet/>
      <dgm:spPr/>
      <dgm:t>
        <a:bodyPr/>
        <a:lstStyle/>
        <a:p>
          <a:endParaRPr lang="en-US"/>
        </a:p>
      </dgm:t>
    </dgm:pt>
    <dgm:pt modelId="{07AE5B34-E9EF-6E45-A8C1-F9318AA6AD99}">
      <dgm:prSet phldrT="[Text]"/>
      <dgm:spPr>
        <a:solidFill>
          <a:srgbClr val="75BAEC"/>
        </a:solidFill>
      </dgm:spPr>
      <dgm:t>
        <a:bodyPr/>
        <a:lstStyle/>
        <a:p>
          <a:r>
            <a:rPr lang="en-US" dirty="0"/>
            <a:t>Designers branding sourcing</a:t>
          </a:r>
        </a:p>
      </dgm:t>
    </dgm:pt>
    <dgm:pt modelId="{2ECC2D6A-6988-1741-B49C-07AADD9F0FB9}" type="parTrans" cxnId="{99570A74-5968-A14E-AAA8-FFE89B95EBB0}">
      <dgm:prSet/>
      <dgm:spPr/>
      <dgm:t>
        <a:bodyPr/>
        <a:lstStyle/>
        <a:p>
          <a:endParaRPr lang="en-US"/>
        </a:p>
      </dgm:t>
    </dgm:pt>
    <dgm:pt modelId="{7B663F2F-04A8-124A-A54B-D27EA6667887}" type="sibTrans" cxnId="{99570A74-5968-A14E-AAA8-FFE89B95EBB0}">
      <dgm:prSet/>
      <dgm:spPr/>
      <dgm:t>
        <a:bodyPr/>
        <a:lstStyle/>
        <a:p>
          <a:endParaRPr lang="en-US"/>
        </a:p>
      </dgm:t>
    </dgm:pt>
    <dgm:pt modelId="{00608A57-2CA7-E64F-93E7-879C34B54E76}">
      <dgm:prSet phldrT="[Text]"/>
      <dgm:spPr>
        <a:solidFill>
          <a:srgbClr val="5D2A18"/>
        </a:solidFill>
      </dgm:spPr>
      <dgm:t>
        <a:bodyPr/>
        <a:lstStyle/>
        <a:p>
          <a:r>
            <a:rPr lang="en-US" dirty="0"/>
            <a:t>Mills and other service suppliers</a:t>
          </a:r>
        </a:p>
      </dgm:t>
    </dgm:pt>
    <dgm:pt modelId="{F4466BEC-64C9-1949-9F21-2B3CA6C448E5}" type="parTrans" cxnId="{5B8585E1-B7E1-0143-91F7-0BB2F34B99A1}">
      <dgm:prSet/>
      <dgm:spPr/>
      <dgm:t>
        <a:bodyPr/>
        <a:lstStyle/>
        <a:p>
          <a:endParaRPr lang="en-US"/>
        </a:p>
      </dgm:t>
    </dgm:pt>
    <dgm:pt modelId="{591F85BA-E943-9D44-9109-5E9219DD490F}" type="sibTrans" cxnId="{5B8585E1-B7E1-0143-91F7-0BB2F34B99A1}">
      <dgm:prSet/>
      <dgm:spPr/>
      <dgm:t>
        <a:bodyPr/>
        <a:lstStyle/>
        <a:p>
          <a:endParaRPr lang="en-US"/>
        </a:p>
      </dgm:t>
    </dgm:pt>
    <dgm:pt modelId="{560ED205-17C1-3F49-8F45-73FA8774B8AC}">
      <dgm:prSet phldrT="[Text]"/>
      <dgm:spPr>
        <a:solidFill>
          <a:srgbClr val="C2522C"/>
        </a:solidFill>
      </dgm:spPr>
      <dgm:t>
        <a:bodyPr/>
        <a:lstStyle/>
        <a:p>
          <a:r>
            <a:rPr lang="en-US" dirty="0"/>
            <a:t>Regional and industry support groups</a:t>
          </a:r>
        </a:p>
      </dgm:t>
    </dgm:pt>
    <dgm:pt modelId="{A1DECF4A-7862-7142-B246-2CC18567C669}" type="parTrans" cxnId="{2918FAF6-E3D5-9D48-BCC1-62731D29933E}">
      <dgm:prSet/>
      <dgm:spPr/>
      <dgm:t>
        <a:bodyPr/>
        <a:lstStyle/>
        <a:p>
          <a:endParaRPr lang="en-US"/>
        </a:p>
      </dgm:t>
    </dgm:pt>
    <dgm:pt modelId="{4D103C49-A2BA-4546-982A-E41F271BAA52}" type="sibTrans" cxnId="{2918FAF6-E3D5-9D48-BCC1-62731D29933E}">
      <dgm:prSet/>
      <dgm:spPr/>
      <dgm:t>
        <a:bodyPr/>
        <a:lstStyle/>
        <a:p>
          <a:endParaRPr lang="en-US"/>
        </a:p>
      </dgm:t>
    </dgm:pt>
    <dgm:pt modelId="{ACEC8F71-C040-2244-A8B5-E5FFB6E4F6FB}" type="pres">
      <dgm:prSet presAssocID="{B3B74ACE-09F3-C044-9ECD-FCC0315039BB}" presName="cycle" presStyleCnt="0">
        <dgm:presLayoutVars>
          <dgm:chMax val="1"/>
          <dgm:dir/>
          <dgm:animLvl val="ctr"/>
          <dgm:resizeHandles val="exact"/>
        </dgm:presLayoutVars>
      </dgm:prSet>
      <dgm:spPr/>
    </dgm:pt>
    <dgm:pt modelId="{13A27218-792F-2741-9122-3BAE4267CB3E}" type="pres">
      <dgm:prSet presAssocID="{4E30C0B4-626F-B34D-83FD-0E86EF91111B}" presName="centerShape" presStyleLbl="node0" presStyleIdx="0" presStyleCnt="1"/>
      <dgm:spPr/>
    </dgm:pt>
    <dgm:pt modelId="{801786B9-F7CB-9D48-A117-82AB0BF08237}" type="pres">
      <dgm:prSet presAssocID="{0D6DF9C3-6DD3-AF43-B10C-90AB4CD4EA47}" presName="Name9" presStyleLbl="parChTrans1D2" presStyleIdx="0" presStyleCnt="6"/>
      <dgm:spPr/>
    </dgm:pt>
    <dgm:pt modelId="{DACD5C6A-2CEF-7741-8336-752F6F48E080}" type="pres">
      <dgm:prSet presAssocID="{0D6DF9C3-6DD3-AF43-B10C-90AB4CD4EA47}" presName="connTx" presStyleLbl="parChTrans1D2" presStyleIdx="0" presStyleCnt="6"/>
      <dgm:spPr/>
    </dgm:pt>
    <dgm:pt modelId="{665C1047-83DA-264D-B980-F207E6C6AE0A}" type="pres">
      <dgm:prSet presAssocID="{8CD84C46-8EAF-1949-9B58-D34194F54D60}" presName="node" presStyleLbl="node1" presStyleIdx="0" presStyleCnt="6">
        <dgm:presLayoutVars>
          <dgm:bulletEnabled val="1"/>
        </dgm:presLayoutVars>
      </dgm:prSet>
      <dgm:spPr/>
    </dgm:pt>
    <dgm:pt modelId="{14715D9C-52A4-894C-BA20-408AF677F6E8}" type="pres">
      <dgm:prSet presAssocID="{A46406F1-56C3-0341-A477-B8FE3973D9C0}" presName="Name9" presStyleLbl="parChTrans1D2" presStyleIdx="1" presStyleCnt="6"/>
      <dgm:spPr/>
    </dgm:pt>
    <dgm:pt modelId="{05B31F89-A6B7-DB48-93F4-14F02B3E4CAD}" type="pres">
      <dgm:prSet presAssocID="{A46406F1-56C3-0341-A477-B8FE3973D9C0}" presName="connTx" presStyleLbl="parChTrans1D2" presStyleIdx="1" presStyleCnt="6"/>
      <dgm:spPr/>
    </dgm:pt>
    <dgm:pt modelId="{51820F55-AFAC-8841-9C46-8EC90613EE1A}" type="pres">
      <dgm:prSet presAssocID="{9A71EE5E-6889-BD4F-ABB3-4A7E5EE97C30}" presName="node" presStyleLbl="node1" presStyleIdx="1" presStyleCnt="6">
        <dgm:presLayoutVars>
          <dgm:bulletEnabled val="1"/>
        </dgm:presLayoutVars>
      </dgm:prSet>
      <dgm:spPr/>
    </dgm:pt>
    <dgm:pt modelId="{433AB323-D1B0-694F-8469-870FE029390F}" type="pres">
      <dgm:prSet presAssocID="{F4466BEC-64C9-1949-9F21-2B3CA6C448E5}" presName="Name9" presStyleLbl="parChTrans1D2" presStyleIdx="2" presStyleCnt="6"/>
      <dgm:spPr/>
    </dgm:pt>
    <dgm:pt modelId="{ABC5A571-B6A5-6445-979D-E69F31D1840F}" type="pres">
      <dgm:prSet presAssocID="{F4466BEC-64C9-1949-9F21-2B3CA6C448E5}" presName="connTx" presStyleLbl="parChTrans1D2" presStyleIdx="2" presStyleCnt="6"/>
      <dgm:spPr/>
    </dgm:pt>
    <dgm:pt modelId="{83CD393E-5961-F84F-BC12-91CDF8D9869B}" type="pres">
      <dgm:prSet presAssocID="{00608A57-2CA7-E64F-93E7-879C34B54E76}" presName="node" presStyleLbl="node1" presStyleIdx="2" presStyleCnt="6">
        <dgm:presLayoutVars>
          <dgm:bulletEnabled val="1"/>
        </dgm:presLayoutVars>
      </dgm:prSet>
      <dgm:spPr/>
    </dgm:pt>
    <dgm:pt modelId="{949F4AAD-BB0E-DF42-ACDC-821DFFD4E947}" type="pres">
      <dgm:prSet presAssocID="{39D945D8-25D9-0649-AF26-FE4D1D4D71DD}" presName="Name9" presStyleLbl="parChTrans1D2" presStyleIdx="3" presStyleCnt="6"/>
      <dgm:spPr/>
    </dgm:pt>
    <dgm:pt modelId="{FB959D51-78B6-CE47-B867-72FD752DA37D}" type="pres">
      <dgm:prSet presAssocID="{39D945D8-25D9-0649-AF26-FE4D1D4D71DD}" presName="connTx" presStyleLbl="parChTrans1D2" presStyleIdx="3" presStyleCnt="6"/>
      <dgm:spPr/>
    </dgm:pt>
    <dgm:pt modelId="{26F676E3-0D4F-0D4A-9539-9C84BF75BFFF}" type="pres">
      <dgm:prSet presAssocID="{7FA010D0-3687-1D49-9CAC-9F93C2D6B432}" presName="node" presStyleLbl="node1" presStyleIdx="3" presStyleCnt="6">
        <dgm:presLayoutVars>
          <dgm:bulletEnabled val="1"/>
        </dgm:presLayoutVars>
      </dgm:prSet>
      <dgm:spPr/>
    </dgm:pt>
    <dgm:pt modelId="{D6E62C66-7FA0-B642-B68D-80D0C4A42582}" type="pres">
      <dgm:prSet presAssocID="{A1DECF4A-7862-7142-B246-2CC18567C669}" presName="Name9" presStyleLbl="parChTrans1D2" presStyleIdx="4" presStyleCnt="6"/>
      <dgm:spPr/>
    </dgm:pt>
    <dgm:pt modelId="{1DF03303-BA7A-DE4A-8AAE-6D0B4653F00B}" type="pres">
      <dgm:prSet presAssocID="{A1DECF4A-7862-7142-B246-2CC18567C669}" presName="connTx" presStyleLbl="parChTrans1D2" presStyleIdx="4" presStyleCnt="6"/>
      <dgm:spPr/>
    </dgm:pt>
    <dgm:pt modelId="{1295BBDE-E728-D540-8C59-48762B471DAF}" type="pres">
      <dgm:prSet presAssocID="{560ED205-17C1-3F49-8F45-73FA8774B8AC}" presName="node" presStyleLbl="node1" presStyleIdx="4" presStyleCnt="6">
        <dgm:presLayoutVars>
          <dgm:bulletEnabled val="1"/>
        </dgm:presLayoutVars>
      </dgm:prSet>
      <dgm:spPr/>
    </dgm:pt>
    <dgm:pt modelId="{89C3EE60-B7F4-6345-9E50-DB2D713EA610}" type="pres">
      <dgm:prSet presAssocID="{2ECC2D6A-6988-1741-B49C-07AADD9F0FB9}" presName="Name9" presStyleLbl="parChTrans1D2" presStyleIdx="5" presStyleCnt="6"/>
      <dgm:spPr/>
    </dgm:pt>
    <dgm:pt modelId="{D1A95262-EE56-2E4D-B054-DE9972667123}" type="pres">
      <dgm:prSet presAssocID="{2ECC2D6A-6988-1741-B49C-07AADD9F0FB9}" presName="connTx" presStyleLbl="parChTrans1D2" presStyleIdx="5" presStyleCnt="6"/>
      <dgm:spPr/>
    </dgm:pt>
    <dgm:pt modelId="{E70E8C56-CD2A-594F-AC11-C29F8865C711}" type="pres">
      <dgm:prSet presAssocID="{07AE5B34-E9EF-6E45-A8C1-F9318AA6AD99}" presName="node" presStyleLbl="node1" presStyleIdx="5" presStyleCnt="6">
        <dgm:presLayoutVars>
          <dgm:bulletEnabled val="1"/>
        </dgm:presLayoutVars>
      </dgm:prSet>
      <dgm:spPr/>
    </dgm:pt>
  </dgm:ptLst>
  <dgm:cxnLst>
    <dgm:cxn modelId="{71D0840F-6A76-4443-B47F-9CD06C2E8EEC}" type="presOf" srcId="{F4466BEC-64C9-1949-9F21-2B3CA6C448E5}" destId="{433AB323-D1B0-694F-8469-870FE029390F}" srcOrd="0" destOrd="0" presId="urn:microsoft.com/office/officeart/2005/8/layout/radial1"/>
    <dgm:cxn modelId="{54437817-2C1D-6643-A0B9-944068DC6E52}" type="presOf" srcId="{39D945D8-25D9-0649-AF26-FE4D1D4D71DD}" destId="{FB959D51-78B6-CE47-B867-72FD752DA37D}" srcOrd="1" destOrd="0" presId="urn:microsoft.com/office/officeart/2005/8/layout/radial1"/>
    <dgm:cxn modelId="{3EF83218-A8EF-C04B-A0E2-E800E4607687}" type="presOf" srcId="{7FA010D0-3687-1D49-9CAC-9F93C2D6B432}" destId="{26F676E3-0D4F-0D4A-9539-9C84BF75BFFF}" srcOrd="0" destOrd="0" presId="urn:microsoft.com/office/officeart/2005/8/layout/radial1"/>
    <dgm:cxn modelId="{70875118-7402-B449-AB9D-CEB56536685F}" type="presOf" srcId="{9A71EE5E-6889-BD4F-ABB3-4A7E5EE97C30}" destId="{51820F55-AFAC-8841-9C46-8EC90613EE1A}" srcOrd="0" destOrd="0" presId="urn:microsoft.com/office/officeart/2005/8/layout/radial1"/>
    <dgm:cxn modelId="{B7A6FC4B-ED3B-3B44-B7CD-057362D5BB55}" type="presOf" srcId="{4E30C0B4-626F-B34D-83FD-0E86EF91111B}" destId="{13A27218-792F-2741-9122-3BAE4267CB3E}" srcOrd="0" destOrd="0" presId="urn:microsoft.com/office/officeart/2005/8/layout/radial1"/>
    <dgm:cxn modelId="{E6DCBF67-7D40-3046-9660-D2426E0D45D4}" type="presOf" srcId="{B3B74ACE-09F3-C044-9ECD-FCC0315039BB}" destId="{ACEC8F71-C040-2244-A8B5-E5FFB6E4F6FB}" srcOrd="0" destOrd="0" presId="urn:microsoft.com/office/officeart/2005/8/layout/radial1"/>
    <dgm:cxn modelId="{1566EB70-7157-A440-8DDF-C7E34AA05D14}" type="presOf" srcId="{0D6DF9C3-6DD3-AF43-B10C-90AB4CD4EA47}" destId="{801786B9-F7CB-9D48-A117-82AB0BF08237}" srcOrd="0" destOrd="0" presId="urn:microsoft.com/office/officeart/2005/8/layout/radial1"/>
    <dgm:cxn modelId="{BBA04B72-E751-DE46-B70E-B705331B0CAF}" type="presOf" srcId="{A46406F1-56C3-0341-A477-B8FE3973D9C0}" destId="{14715D9C-52A4-894C-BA20-408AF677F6E8}" srcOrd="0" destOrd="0" presId="urn:microsoft.com/office/officeart/2005/8/layout/radial1"/>
    <dgm:cxn modelId="{99570A74-5968-A14E-AAA8-FFE89B95EBB0}" srcId="{4E30C0B4-626F-B34D-83FD-0E86EF91111B}" destId="{07AE5B34-E9EF-6E45-A8C1-F9318AA6AD99}" srcOrd="5" destOrd="0" parTransId="{2ECC2D6A-6988-1741-B49C-07AADD9F0FB9}" sibTransId="{7B663F2F-04A8-124A-A54B-D27EA6667887}"/>
    <dgm:cxn modelId="{3AE00A79-789E-DA44-BBE9-4986D08BEF02}" type="presOf" srcId="{00608A57-2CA7-E64F-93E7-879C34B54E76}" destId="{83CD393E-5961-F84F-BC12-91CDF8D9869B}" srcOrd="0" destOrd="0" presId="urn:microsoft.com/office/officeart/2005/8/layout/radial1"/>
    <dgm:cxn modelId="{B0E90284-8D1E-9840-A7D9-0969BD4CCE0C}" srcId="{B3B74ACE-09F3-C044-9ECD-FCC0315039BB}" destId="{4E30C0B4-626F-B34D-83FD-0E86EF91111B}" srcOrd="0" destOrd="0" parTransId="{E265F2A1-737C-9D49-BBB0-5369AEA6018D}" sibTransId="{0701EF5F-E3C6-1F4E-8754-AFDF67D8A55F}"/>
    <dgm:cxn modelId="{E872CA8F-423B-A345-97C4-E83269DDDB89}" type="presOf" srcId="{39D945D8-25D9-0649-AF26-FE4D1D4D71DD}" destId="{949F4AAD-BB0E-DF42-ACDC-821DFFD4E947}" srcOrd="0" destOrd="0" presId="urn:microsoft.com/office/officeart/2005/8/layout/radial1"/>
    <dgm:cxn modelId="{18517293-5CAA-7C40-8032-52A8F2B069C6}" type="presOf" srcId="{2ECC2D6A-6988-1741-B49C-07AADD9F0FB9}" destId="{89C3EE60-B7F4-6345-9E50-DB2D713EA610}" srcOrd="0" destOrd="0" presId="urn:microsoft.com/office/officeart/2005/8/layout/radial1"/>
    <dgm:cxn modelId="{820ADA9B-9ACE-4C47-88E8-AAE8D3570E78}" type="presOf" srcId="{07AE5B34-E9EF-6E45-A8C1-F9318AA6AD99}" destId="{E70E8C56-CD2A-594F-AC11-C29F8865C711}" srcOrd="0" destOrd="0" presId="urn:microsoft.com/office/officeart/2005/8/layout/radial1"/>
    <dgm:cxn modelId="{BBDA68A3-7F66-1E44-BC41-58C82CD7B5B4}" srcId="{4E30C0B4-626F-B34D-83FD-0E86EF91111B}" destId="{8CD84C46-8EAF-1949-9B58-D34194F54D60}" srcOrd="0" destOrd="0" parTransId="{0D6DF9C3-6DD3-AF43-B10C-90AB4CD4EA47}" sibTransId="{36E53598-1BE1-CB40-B2D9-7E41468D88EB}"/>
    <dgm:cxn modelId="{781948BB-E792-6B4E-A25D-AC187B67C07E}" type="presOf" srcId="{8CD84C46-8EAF-1949-9B58-D34194F54D60}" destId="{665C1047-83DA-264D-B980-F207E6C6AE0A}" srcOrd="0" destOrd="0" presId="urn:microsoft.com/office/officeart/2005/8/layout/radial1"/>
    <dgm:cxn modelId="{AC9772BC-BB30-B74E-AE14-F53A111BDBA8}" type="presOf" srcId="{A46406F1-56C3-0341-A477-B8FE3973D9C0}" destId="{05B31F89-A6B7-DB48-93F4-14F02B3E4CAD}" srcOrd="1" destOrd="0" presId="urn:microsoft.com/office/officeart/2005/8/layout/radial1"/>
    <dgm:cxn modelId="{9AC090BC-F235-7B4B-B5BF-193767CA4209}" type="presOf" srcId="{A1DECF4A-7862-7142-B246-2CC18567C669}" destId="{1DF03303-BA7A-DE4A-8AAE-6D0B4653F00B}" srcOrd="1" destOrd="0" presId="urn:microsoft.com/office/officeart/2005/8/layout/radial1"/>
    <dgm:cxn modelId="{ACA7FCC4-CBA0-EC43-90C2-3ACE8AD52F62}" srcId="{4E30C0B4-626F-B34D-83FD-0E86EF91111B}" destId="{7FA010D0-3687-1D49-9CAC-9F93C2D6B432}" srcOrd="3" destOrd="0" parTransId="{39D945D8-25D9-0649-AF26-FE4D1D4D71DD}" sibTransId="{E10EF967-76FE-C34D-9287-A3C006AC9DA0}"/>
    <dgm:cxn modelId="{DB1294C5-0CF9-1D46-9AB0-50743B15DFA0}" type="presOf" srcId="{0D6DF9C3-6DD3-AF43-B10C-90AB4CD4EA47}" destId="{DACD5C6A-2CEF-7741-8336-752F6F48E080}" srcOrd="1" destOrd="0" presId="urn:microsoft.com/office/officeart/2005/8/layout/radial1"/>
    <dgm:cxn modelId="{5B8585E1-B7E1-0143-91F7-0BB2F34B99A1}" srcId="{4E30C0B4-626F-B34D-83FD-0E86EF91111B}" destId="{00608A57-2CA7-E64F-93E7-879C34B54E76}" srcOrd="2" destOrd="0" parTransId="{F4466BEC-64C9-1949-9F21-2B3CA6C448E5}" sibTransId="{591F85BA-E943-9D44-9109-5E9219DD490F}"/>
    <dgm:cxn modelId="{AB465FE7-2C93-B945-8A01-0F4CF952C11C}" type="presOf" srcId="{F4466BEC-64C9-1949-9F21-2B3CA6C448E5}" destId="{ABC5A571-B6A5-6445-979D-E69F31D1840F}" srcOrd="1" destOrd="0" presId="urn:microsoft.com/office/officeart/2005/8/layout/radial1"/>
    <dgm:cxn modelId="{0CEFD5EA-F806-D648-A20D-48F2376E8CE1}" srcId="{4E30C0B4-626F-B34D-83FD-0E86EF91111B}" destId="{9A71EE5E-6889-BD4F-ABB3-4A7E5EE97C30}" srcOrd="1" destOrd="0" parTransId="{A46406F1-56C3-0341-A477-B8FE3973D9C0}" sibTransId="{CBF4BF77-96B8-C240-B8B2-FE60CD348D0A}"/>
    <dgm:cxn modelId="{E1A7AFEE-EE4A-BE4C-A659-F5AA1EDBC6B9}" type="presOf" srcId="{2ECC2D6A-6988-1741-B49C-07AADD9F0FB9}" destId="{D1A95262-EE56-2E4D-B054-DE9972667123}" srcOrd="1" destOrd="0" presId="urn:microsoft.com/office/officeart/2005/8/layout/radial1"/>
    <dgm:cxn modelId="{2918FAF6-E3D5-9D48-BCC1-62731D29933E}" srcId="{4E30C0B4-626F-B34D-83FD-0E86EF91111B}" destId="{560ED205-17C1-3F49-8F45-73FA8774B8AC}" srcOrd="4" destOrd="0" parTransId="{A1DECF4A-7862-7142-B246-2CC18567C669}" sibTransId="{4D103C49-A2BA-4546-982A-E41F271BAA52}"/>
    <dgm:cxn modelId="{2F9D85FA-0E3E-C244-B509-FF5DA0216B95}" type="presOf" srcId="{A1DECF4A-7862-7142-B246-2CC18567C669}" destId="{D6E62C66-7FA0-B642-B68D-80D0C4A42582}" srcOrd="0" destOrd="0" presId="urn:microsoft.com/office/officeart/2005/8/layout/radial1"/>
    <dgm:cxn modelId="{1C7D9EFB-9EC7-2541-BDC6-F70049ED752E}" type="presOf" srcId="{560ED205-17C1-3F49-8F45-73FA8774B8AC}" destId="{1295BBDE-E728-D540-8C59-48762B471DAF}" srcOrd="0" destOrd="0" presId="urn:microsoft.com/office/officeart/2005/8/layout/radial1"/>
    <dgm:cxn modelId="{5BAED5E7-B92A-5B44-B3FE-29ABA14B7077}" type="presParOf" srcId="{ACEC8F71-C040-2244-A8B5-E5FFB6E4F6FB}" destId="{13A27218-792F-2741-9122-3BAE4267CB3E}" srcOrd="0" destOrd="0" presId="urn:microsoft.com/office/officeart/2005/8/layout/radial1"/>
    <dgm:cxn modelId="{1E583FB7-DB12-BC48-A421-CA2CDE831826}" type="presParOf" srcId="{ACEC8F71-C040-2244-A8B5-E5FFB6E4F6FB}" destId="{801786B9-F7CB-9D48-A117-82AB0BF08237}" srcOrd="1" destOrd="0" presId="urn:microsoft.com/office/officeart/2005/8/layout/radial1"/>
    <dgm:cxn modelId="{F2709C5D-F4CC-2548-A39F-D31B6B246B7E}" type="presParOf" srcId="{801786B9-F7CB-9D48-A117-82AB0BF08237}" destId="{DACD5C6A-2CEF-7741-8336-752F6F48E080}" srcOrd="0" destOrd="0" presId="urn:microsoft.com/office/officeart/2005/8/layout/radial1"/>
    <dgm:cxn modelId="{659BDC61-19D6-0943-A277-8BBE44A51325}" type="presParOf" srcId="{ACEC8F71-C040-2244-A8B5-E5FFB6E4F6FB}" destId="{665C1047-83DA-264D-B980-F207E6C6AE0A}" srcOrd="2" destOrd="0" presId="urn:microsoft.com/office/officeart/2005/8/layout/radial1"/>
    <dgm:cxn modelId="{9205D2B8-03DC-C246-BD51-755DC052E758}" type="presParOf" srcId="{ACEC8F71-C040-2244-A8B5-E5FFB6E4F6FB}" destId="{14715D9C-52A4-894C-BA20-408AF677F6E8}" srcOrd="3" destOrd="0" presId="urn:microsoft.com/office/officeart/2005/8/layout/radial1"/>
    <dgm:cxn modelId="{E3A5CCFA-80C3-6D41-BF92-3ABC9DC393B8}" type="presParOf" srcId="{14715D9C-52A4-894C-BA20-408AF677F6E8}" destId="{05B31F89-A6B7-DB48-93F4-14F02B3E4CAD}" srcOrd="0" destOrd="0" presId="urn:microsoft.com/office/officeart/2005/8/layout/radial1"/>
    <dgm:cxn modelId="{778C043E-F708-5642-B289-FDBB0C412CB0}" type="presParOf" srcId="{ACEC8F71-C040-2244-A8B5-E5FFB6E4F6FB}" destId="{51820F55-AFAC-8841-9C46-8EC90613EE1A}" srcOrd="4" destOrd="0" presId="urn:microsoft.com/office/officeart/2005/8/layout/radial1"/>
    <dgm:cxn modelId="{4E726BE7-8492-EB44-90D4-D2724AF7CE4D}" type="presParOf" srcId="{ACEC8F71-C040-2244-A8B5-E5FFB6E4F6FB}" destId="{433AB323-D1B0-694F-8469-870FE029390F}" srcOrd="5" destOrd="0" presId="urn:microsoft.com/office/officeart/2005/8/layout/radial1"/>
    <dgm:cxn modelId="{A08255E8-645C-B646-8589-10C48A83D6EF}" type="presParOf" srcId="{433AB323-D1B0-694F-8469-870FE029390F}" destId="{ABC5A571-B6A5-6445-979D-E69F31D1840F}" srcOrd="0" destOrd="0" presId="urn:microsoft.com/office/officeart/2005/8/layout/radial1"/>
    <dgm:cxn modelId="{87A165E6-4711-4149-845D-F67806085903}" type="presParOf" srcId="{ACEC8F71-C040-2244-A8B5-E5FFB6E4F6FB}" destId="{83CD393E-5961-F84F-BC12-91CDF8D9869B}" srcOrd="6" destOrd="0" presId="urn:microsoft.com/office/officeart/2005/8/layout/radial1"/>
    <dgm:cxn modelId="{74A66446-147E-5848-97B0-FCD146D6DDA6}" type="presParOf" srcId="{ACEC8F71-C040-2244-A8B5-E5FFB6E4F6FB}" destId="{949F4AAD-BB0E-DF42-ACDC-821DFFD4E947}" srcOrd="7" destOrd="0" presId="urn:microsoft.com/office/officeart/2005/8/layout/radial1"/>
    <dgm:cxn modelId="{C4DD9373-EFB8-054B-A935-558883ECEBFC}" type="presParOf" srcId="{949F4AAD-BB0E-DF42-ACDC-821DFFD4E947}" destId="{FB959D51-78B6-CE47-B867-72FD752DA37D}" srcOrd="0" destOrd="0" presId="urn:microsoft.com/office/officeart/2005/8/layout/radial1"/>
    <dgm:cxn modelId="{CF358268-344B-5744-B47B-33C4DF7D5065}" type="presParOf" srcId="{ACEC8F71-C040-2244-A8B5-E5FFB6E4F6FB}" destId="{26F676E3-0D4F-0D4A-9539-9C84BF75BFFF}" srcOrd="8" destOrd="0" presId="urn:microsoft.com/office/officeart/2005/8/layout/radial1"/>
    <dgm:cxn modelId="{04AEAB50-6F7D-0B49-AE21-B4B27AE4D468}" type="presParOf" srcId="{ACEC8F71-C040-2244-A8B5-E5FFB6E4F6FB}" destId="{D6E62C66-7FA0-B642-B68D-80D0C4A42582}" srcOrd="9" destOrd="0" presId="urn:microsoft.com/office/officeart/2005/8/layout/radial1"/>
    <dgm:cxn modelId="{A65CD27C-9AA7-994C-997F-FC0DB383BEEA}" type="presParOf" srcId="{D6E62C66-7FA0-B642-B68D-80D0C4A42582}" destId="{1DF03303-BA7A-DE4A-8AAE-6D0B4653F00B}" srcOrd="0" destOrd="0" presId="urn:microsoft.com/office/officeart/2005/8/layout/radial1"/>
    <dgm:cxn modelId="{96DF8949-76F3-9F46-848B-525BAC3B3430}" type="presParOf" srcId="{ACEC8F71-C040-2244-A8B5-E5FFB6E4F6FB}" destId="{1295BBDE-E728-D540-8C59-48762B471DAF}" srcOrd="10" destOrd="0" presId="urn:microsoft.com/office/officeart/2005/8/layout/radial1"/>
    <dgm:cxn modelId="{82F12EB9-19F9-5D41-B790-E6038FBE4C49}" type="presParOf" srcId="{ACEC8F71-C040-2244-A8B5-E5FFB6E4F6FB}" destId="{89C3EE60-B7F4-6345-9E50-DB2D713EA610}" srcOrd="11" destOrd="0" presId="urn:microsoft.com/office/officeart/2005/8/layout/radial1"/>
    <dgm:cxn modelId="{6EF21B91-8B74-0941-8C85-6007AD44AE14}" type="presParOf" srcId="{89C3EE60-B7F4-6345-9E50-DB2D713EA610}" destId="{D1A95262-EE56-2E4D-B054-DE9972667123}" srcOrd="0" destOrd="0" presId="urn:microsoft.com/office/officeart/2005/8/layout/radial1"/>
    <dgm:cxn modelId="{22BF903E-3935-D247-AEDB-A6B27A681840}" type="presParOf" srcId="{ACEC8F71-C040-2244-A8B5-E5FFB6E4F6FB}" destId="{E70E8C56-CD2A-594F-AC11-C29F8865C711}"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1EC98-7D1D-9A4B-B3D8-566974844A34}">
      <dsp:nvSpPr>
        <dsp:cNvPr id="0" name=""/>
        <dsp:cNvSpPr/>
      </dsp:nvSpPr>
      <dsp:spPr>
        <a:xfrm>
          <a:off x="4081" y="89039"/>
          <a:ext cx="2285221" cy="1114983"/>
        </a:xfrm>
        <a:prstGeom prst="roundRect">
          <a:avLst>
            <a:gd name="adj" fmla="val 10000"/>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To understand where they are today</a:t>
          </a:r>
        </a:p>
      </dsp:txBody>
      <dsp:txXfrm>
        <a:off x="4081" y="89039"/>
        <a:ext cx="2285221" cy="743322"/>
      </dsp:txXfrm>
    </dsp:sp>
    <dsp:sp modelId="{64CD69A5-4F01-4743-81E8-78932D189E39}">
      <dsp:nvSpPr>
        <dsp:cNvPr id="0" name=""/>
        <dsp:cNvSpPr/>
      </dsp:nvSpPr>
      <dsp:spPr>
        <a:xfrm>
          <a:off x="702646" y="904884"/>
          <a:ext cx="1504930" cy="26640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DAB20D"/>
              </a:solidFill>
            </a:rPr>
            <a:t>Current market conditions, opportunities, and risks</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The characteristics of their current businesses, including objectives, financial health and access to resources </a:t>
          </a:r>
        </a:p>
      </dsp:txBody>
      <dsp:txXfrm>
        <a:off x="746724" y="948962"/>
        <a:ext cx="1416774" cy="2575844"/>
      </dsp:txXfrm>
    </dsp:sp>
    <dsp:sp modelId="{40839A4A-9878-1F41-854C-689E60F3D00D}">
      <dsp:nvSpPr>
        <dsp:cNvPr id="0" name=""/>
        <dsp:cNvSpPr/>
      </dsp:nvSpPr>
      <dsp:spPr>
        <a:xfrm rot="45513">
          <a:off x="2440416" y="292608"/>
          <a:ext cx="320418" cy="374684"/>
        </a:xfrm>
        <a:prstGeom prst="rightArrow">
          <a:avLst>
            <a:gd name="adj1" fmla="val 60000"/>
            <a:gd name="adj2" fmla="val 50000"/>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40420" y="366909"/>
        <a:ext cx="224293" cy="224810"/>
      </dsp:txXfrm>
    </dsp:sp>
    <dsp:sp modelId="{8BA6C178-D0B6-1A4F-8ACF-2D6C9AF64BBC}">
      <dsp:nvSpPr>
        <dsp:cNvPr id="0" name=""/>
        <dsp:cNvSpPr/>
      </dsp:nvSpPr>
      <dsp:spPr>
        <a:xfrm>
          <a:off x="2893812" y="25023"/>
          <a:ext cx="2278494" cy="1421677"/>
        </a:xfrm>
        <a:prstGeom prst="roundRect">
          <a:avLst>
            <a:gd name="adj" fmla="val 10000"/>
          </a:avLst>
        </a:prstGeom>
        <a:solidFill>
          <a:srgbClr val="DAB20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To know where they want to be</a:t>
          </a:r>
        </a:p>
      </dsp:txBody>
      <dsp:txXfrm>
        <a:off x="2893812" y="25023"/>
        <a:ext cx="2278494" cy="947784"/>
      </dsp:txXfrm>
    </dsp:sp>
    <dsp:sp modelId="{83A79291-286A-6C4E-9C81-D4DA841B38B8}">
      <dsp:nvSpPr>
        <dsp:cNvPr id="0" name=""/>
        <dsp:cNvSpPr/>
      </dsp:nvSpPr>
      <dsp:spPr>
        <a:xfrm>
          <a:off x="3588833" y="904884"/>
          <a:ext cx="1504930" cy="26640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Desired business results, preferably taken from a business plan</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Desired personal and social/community results</a:t>
          </a:r>
        </a:p>
      </dsp:txBody>
      <dsp:txXfrm>
        <a:off x="3632911" y="948962"/>
        <a:ext cx="1416774" cy="2575844"/>
      </dsp:txXfrm>
    </dsp:sp>
    <dsp:sp modelId="{45BC211C-8915-3C44-996B-98580B901AF0}">
      <dsp:nvSpPr>
        <dsp:cNvPr id="0" name=""/>
        <dsp:cNvSpPr/>
      </dsp:nvSpPr>
      <dsp:spPr>
        <a:xfrm rot="1014">
          <a:off x="5323389" y="312001"/>
          <a:ext cx="320294" cy="374684"/>
        </a:xfrm>
        <a:prstGeom prst="rightArrow">
          <a:avLst>
            <a:gd name="adj1" fmla="val 60000"/>
            <a:gd name="adj2" fmla="val 50000"/>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23389" y="386924"/>
        <a:ext cx="224206" cy="224810"/>
      </dsp:txXfrm>
    </dsp:sp>
    <dsp:sp modelId="{57990F33-D9EA-D046-9A78-318754906264}">
      <dsp:nvSpPr>
        <dsp:cNvPr id="0" name=""/>
        <dsp:cNvSpPr/>
      </dsp:nvSpPr>
      <dsp:spPr>
        <a:xfrm>
          <a:off x="5776636" y="22504"/>
          <a:ext cx="2204843" cy="1431751"/>
        </a:xfrm>
        <a:prstGeom prst="roundRect">
          <a:avLst>
            <a:gd name="adj" fmla="val 10000"/>
          </a:avLst>
        </a:prstGeom>
        <a:solidFill>
          <a:srgbClr val="65791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To understand possible routes from where they are to where they’d like to be</a:t>
          </a:r>
        </a:p>
      </dsp:txBody>
      <dsp:txXfrm>
        <a:off x="5776636" y="22504"/>
        <a:ext cx="2204843" cy="954501"/>
      </dsp:txXfrm>
    </dsp:sp>
    <dsp:sp modelId="{9884B65C-2298-A94C-8BD5-746B233A15CA}">
      <dsp:nvSpPr>
        <dsp:cNvPr id="0" name=""/>
        <dsp:cNvSpPr/>
      </dsp:nvSpPr>
      <dsp:spPr>
        <a:xfrm>
          <a:off x="6447112" y="904884"/>
          <a:ext cx="1504930" cy="2664000"/>
        </a:xfrm>
        <a:prstGeom prst="roundRect">
          <a:avLst>
            <a:gd name="adj" fmla="val 10000"/>
          </a:avLst>
        </a:prstGeom>
        <a:solidFill>
          <a:srgbClr val="FFFFFF"/>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DAB20D"/>
              </a:solidFill>
            </a:rPr>
            <a:t>Business models </a:t>
          </a:r>
        </a:p>
        <a:p>
          <a:pPr marL="114300" lvl="1" indent="-114300" algn="l" defTabSz="533400">
            <a:lnSpc>
              <a:spcPct val="90000"/>
            </a:lnSpc>
            <a:spcBef>
              <a:spcPct val="0"/>
            </a:spcBef>
            <a:spcAft>
              <a:spcPct val="15000"/>
            </a:spcAft>
            <a:buChar char="•"/>
          </a:pPr>
          <a:endParaRPr lang="en-US" sz="1200" b="1" kern="1200" dirty="0">
            <a:solidFill>
              <a:srgbClr val="DAB20D"/>
            </a:solidFill>
          </a:endParaRPr>
        </a:p>
        <a:p>
          <a:pPr marL="114300" lvl="1" indent="-114300" algn="l" defTabSz="533400">
            <a:lnSpc>
              <a:spcPct val="90000"/>
            </a:lnSpc>
            <a:spcBef>
              <a:spcPct val="0"/>
            </a:spcBef>
            <a:spcAft>
              <a:spcPct val="15000"/>
            </a:spcAft>
            <a:buChar char="•"/>
          </a:pPr>
          <a:r>
            <a:rPr lang="en-US" sz="1200" b="1" kern="1200" dirty="0">
              <a:solidFill>
                <a:srgbClr val="DAB20D"/>
              </a:solidFill>
            </a:rPr>
            <a:t> Resource identification</a:t>
          </a:r>
        </a:p>
        <a:p>
          <a:pPr marL="114300" lvl="1" indent="-114300" algn="l" defTabSz="533400">
            <a:lnSpc>
              <a:spcPct val="90000"/>
            </a:lnSpc>
            <a:spcBef>
              <a:spcPct val="0"/>
            </a:spcBef>
            <a:spcAft>
              <a:spcPct val="15000"/>
            </a:spcAft>
            <a:buChar char="•"/>
          </a:pPr>
          <a:endParaRPr lang="en-US" sz="1200" b="1" kern="1200" dirty="0">
            <a:solidFill>
              <a:srgbClr val="DAB20D"/>
            </a:solidFill>
          </a:endParaRPr>
        </a:p>
        <a:p>
          <a:pPr marL="114300" lvl="1" indent="-114300" algn="l" defTabSz="533400">
            <a:lnSpc>
              <a:spcPct val="90000"/>
            </a:lnSpc>
            <a:spcBef>
              <a:spcPct val="0"/>
            </a:spcBef>
            <a:spcAft>
              <a:spcPct val="15000"/>
            </a:spcAft>
            <a:buChar char="•"/>
          </a:pPr>
          <a:r>
            <a:rPr lang="en-US" sz="1200" b="1" kern="1200" dirty="0">
              <a:solidFill>
                <a:srgbClr val="DAB20D"/>
              </a:solidFill>
            </a:rPr>
            <a:t> Strategic partnerships</a:t>
          </a:r>
        </a:p>
        <a:p>
          <a:pPr marL="114300" lvl="1" indent="-114300" algn="l" defTabSz="533400">
            <a:lnSpc>
              <a:spcPct val="90000"/>
            </a:lnSpc>
            <a:spcBef>
              <a:spcPct val="0"/>
            </a:spcBef>
            <a:spcAft>
              <a:spcPct val="15000"/>
            </a:spcAft>
            <a:buChar char="•"/>
          </a:pPr>
          <a:endParaRPr lang="en-US" sz="1200" b="1" kern="1200" dirty="0">
            <a:solidFill>
              <a:srgbClr val="DAB20D"/>
            </a:solidFill>
          </a:endParaRPr>
        </a:p>
      </dsp:txBody>
      <dsp:txXfrm>
        <a:off x="6491190" y="948962"/>
        <a:ext cx="1416774" cy="2575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E1405-567B-3B46-B950-B341A605471A}">
      <dsp:nvSpPr>
        <dsp:cNvPr id="0" name=""/>
        <dsp:cNvSpPr/>
      </dsp:nvSpPr>
      <dsp:spPr>
        <a:xfrm>
          <a:off x="737176" y="944156"/>
          <a:ext cx="1502252" cy="12635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48CB79-1F5A-334B-886D-BCD2715CB6FF}">
      <dsp:nvSpPr>
        <dsp:cNvPr id="0" name=""/>
        <dsp:cNvSpPr/>
      </dsp:nvSpPr>
      <dsp:spPr>
        <a:xfrm>
          <a:off x="177533" y="1475309"/>
          <a:ext cx="814166" cy="814166"/>
        </a:xfrm>
        <a:prstGeom prst="rect">
          <a:avLst/>
        </a:prstGeom>
        <a:solidFill>
          <a:srgbClr val="65791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You guys are doing a great job!</a:t>
          </a:r>
        </a:p>
      </dsp:txBody>
      <dsp:txXfrm>
        <a:off x="177533" y="1475309"/>
        <a:ext cx="814166" cy="814166"/>
      </dsp:txXfrm>
    </dsp:sp>
    <dsp:sp modelId="{31F47C2E-79CB-044C-B802-CD3A1A2DA63B}">
      <dsp:nvSpPr>
        <dsp:cNvPr id="0" name=""/>
        <dsp:cNvSpPr/>
      </dsp:nvSpPr>
      <dsp:spPr>
        <a:xfrm>
          <a:off x="3062937" y="944156"/>
          <a:ext cx="1502252" cy="126350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2A76375-40D8-2B48-AA52-C61D0F432632}">
      <dsp:nvSpPr>
        <dsp:cNvPr id="0" name=""/>
        <dsp:cNvSpPr/>
      </dsp:nvSpPr>
      <dsp:spPr>
        <a:xfrm>
          <a:off x="2503294" y="1475309"/>
          <a:ext cx="814166" cy="814166"/>
        </a:xfrm>
        <a:prstGeom prst="rect">
          <a:avLst/>
        </a:prstGeom>
        <a:solidFill>
          <a:srgbClr val="CAA81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Hudson Valley Textile Project</a:t>
          </a:r>
        </a:p>
      </dsp:txBody>
      <dsp:txXfrm>
        <a:off x="2503294" y="1475309"/>
        <a:ext cx="814166" cy="814166"/>
      </dsp:txXfrm>
    </dsp:sp>
    <dsp:sp modelId="{72A7F252-2A4C-AB4C-9E60-8DCE4D4B889D}">
      <dsp:nvSpPr>
        <dsp:cNvPr id="0" name=""/>
        <dsp:cNvSpPr/>
      </dsp:nvSpPr>
      <dsp:spPr>
        <a:xfrm>
          <a:off x="5388698" y="944156"/>
          <a:ext cx="1502252" cy="126350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6C6F52-880F-2A4A-B5D5-93BBAD9F32E9}">
      <dsp:nvSpPr>
        <dsp:cNvPr id="0" name=""/>
        <dsp:cNvSpPr/>
      </dsp:nvSpPr>
      <dsp:spPr>
        <a:xfrm>
          <a:off x="4829055" y="1475309"/>
          <a:ext cx="814166" cy="814166"/>
        </a:xfrm>
        <a:prstGeom prst="rect">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New York Textile Lab</a:t>
          </a:r>
        </a:p>
      </dsp:txBody>
      <dsp:txXfrm>
        <a:off x="4829055" y="1475309"/>
        <a:ext cx="814166" cy="8141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62AD0-C62F-354E-AE2D-EB059C329EAE}">
      <dsp:nvSpPr>
        <dsp:cNvPr id="0" name=""/>
        <dsp:cNvSpPr/>
      </dsp:nvSpPr>
      <dsp:spPr>
        <a:xfrm>
          <a:off x="891075" y="629490"/>
          <a:ext cx="1514761" cy="127402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AB55C31-A6AC-404C-813D-BE41532E8CF8}">
      <dsp:nvSpPr>
        <dsp:cNvPr id="0" name=""/>
        <dsp:cNvSpPr/>
      </dsp:nvSpPr>
      <dsp:spPr>
        <a:xfrm>
          <a:off x="326772" y="1165066"/>
          <a:ext cx="820946" cy="820946"/>
        </a:xfrm>
        <a:prstGeom prst="rect">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Watershed Agricultural Council</a:t>
          </a:r>
        </a:p>
      </dsp:txBody>
      <dsp:txXfrm>
        <a:off x="326772" y="1165066"/>
        <a:ext cx="820946" cy="820946"/>
      </dsp:txXfrm>
    </dsp:sp>
    <dsp:sp modelId="{CF7C5C22-C53D-7E43-9A5C-98BFABEB0903}">
      <dsp:nvSpPr>
        <dsp:cNvPr id="0" name=""/>
        <dsp:cNvSpPr/>
      </dsp:nvSpPr>
      <dsp:spPr>
        <a:xfrm>
          <a:off x="3236203" y="629490"/>
          <a:ext cx="1514761" cy="127402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7052B60-DD94-7B4A-AD9C-92697BCCA07E}">
      <dsp:nvSpPr>
        <dsp:cNvPr id="0" name=""/>
        <dsp:cNvSpPr/>
      </dsp:nvSpPr>
      <dsp:spPr>
        <a:xfrm>
          <a:off x="2671900" y="1165066"/>
          <a:ext cx="820946" cy="820946"/>
        </a:xfrm>
        <a:prstGeom prst="rect">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Ryder Farm (one example of an art, food and fiber collaboration!)</a:t>
          </a:r>
        </a:p>
      </dsp:txBody>
      <dsp:txXfrm>
        <a:off x="2671900" y="1165066"/>
        <a:ext cx="820946" cy="820946"/>
      </dsp:txXfrm>
    </dsp:sp>
    <dsp:sp modelId="{DF219A88-D8D6-1C49-9C29-15CEC26D2B56}">
      <dsp:nvSpPr>
        <dsp:cNvPr id="0" name=""/>
        <dsp:cNvSpPr/>
      </dsp:nvSpPr>
      <dsp:spPr>
        <a:xfrm>
          <a:off x="5581330" y="629490"/>
          <a:ext cx="1514761" cy="127402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B7B61EA-6893-1C4A-A3D6-53D7E7898A06}">
      <dsp:nvSpPr>
        <dsp:cNvPr id="0" name=""/>
        <dsp:cNvSpPr/>
      </dsp:nvSpPr>
      <dsp:spPr>
        <a:xfrm>
          <a:off x="5017028" y="1165066"/>
          <a:ext cx="820946" cy="820946"/>
        </a:xfrm>
        <a:prstGeom prst="rect">
          <a:avLst/>
        </a:prstGeom>
        <a:solidFill>
          <a:srgbClr val="C2522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err="1"/>
            <a:t>Dutchess</a:t>
          </a:r>
          <a:r>
            <a:rPr lang="en-US" sz="900" b="1" kern="1200" dirty="0"/>
            <a:t> County Sheep and Wool Growers Association</a:t>
          </a:r>
        </a:p>
      </dsp:txBody>
      <dsp:txXfrm>
        <a:off x="5017028" y="1165066"/>
        <a:ext cx="820946" cy="8209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C0AD4-49CF-3348-9E06-B81C19814B29}">
      <dsp:nvSpPr>
        <dsp:cNvPr id="0" name=""/>
        <dsp:cNvSpPr/>
      </dsp:nvSpPr>
      <dsp:spPr>
        <a:xfrm rot="5400000">
          <a:off x="4122514" y="-2327194"/>
          <a:ext cx="1109501" cy="604546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WAC’s mission is to protect the New York City water supply through conservation while supporting the economic value of agriculture and forestry in the region.</a:t>
          </a:r>
        </a:p>
        <a:p>
          <a:pPr marL="57150" lvl="1" indent="-57150" algn="l" defTabSz="400050">
            <a:lnSpc>
              <a:spcPct val="90000"/>
            </a:lnSpc>
            <a:spcBef>
              <a:spcPct val="0"/>
            </a:spcBef>
            <a:spcAft>
              <a:spcPct val="15000"/>
            </a:spcAft>
            <a:buChar char="•"/>
          </a:pPr>
          <a:r>
            <a:rPr lang="en-US" sz="900" kern="1200" dirty="0"/>
            <a:t>Their work has included the development of the </a:t>
          </a:r>
          <a:r>
            <a:rPr lang="en-US" sz="900" b="1" kern="1200" dirty="0">
              <a:solidFill>
                <a:schemeClr val="tx1"/>
              </a:solidFill>
            </a:rPr>
            <a:t>Pure Catskills </a:t>
          </a:r>
          <a:r>
            <a:rPr lang="en-US" sz="900" kern="1200" dirty="0"/>
            <a:t>buy local campaign as well as a small agricultural business planning service and micro grants program.</a:t>
          </a:r>
        </a:p>
        <a:p>
          <a:pPr marL="57150" lvl="1" indent="-57150" algn="l" defTabSz="400050">
            <a:lnSpc>
              <a:spcPct val="90000"/>
            </a:lnSpc>
            <a:spcBef>
              <a:spcPct val="0"/>
            </a:spcBef>
            <a:spcAft>
              <a:spcPct val="15000"/>
            </a:spcAft>
            <a:buChar char="•"/>
          </a:pPr>
          <a:r>
            <a:rPr lang="en-US" sz="900" kern="1200" dirty="0"/>
            <a:t>Recently, WAC has begun helping regional farms certify their wool production as Climate Beneficial  per </a:t>
          </a:r>
          <a:r>
            <a:rPr lang="en-US" sz="900" kern="1200" dirty="0" err="1"/>
            <a:t>Fibershed’s</a:t>
          </a:r>
          <a:r>
            <a:rPr lang="en-US" sz="900" kern="1200" dirty="0"/>
            <a:t> seminal program.</a:t>
          </a:r>
        </a:p>
      </dsp:txBody>
      <dsp:txXfrm rot="-5400000">
        <a:off x="1654531" y="194950"/>
        <a:ext cx="5991307" cy="1001179"/>
      </dsp:txXfrm>
    </dsp:sp>
    <dsp:sp modelId="{ABD834A9-13C1-B34B-9D11-54789108AF4C}">
      <dsp:nvSpPr>
        <dsp:cNvPr id="0" name=""/>
        <dsp:cNvSpPr/>
      </dsp:nvSpPr>
      <dsp:spPr>
        <a:xfrm>
          <a:off x="943" y="2101"/>
          <a:ext cx="1653587" cy="1386876"/>
        </a:xfrm>
        <a:prstGeom prst="roundRect">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Watershed Agricultural Council</a:t>
          </a:r>
        </a:p>
      </dsp:txBody>
      <dsp:txXfrm>
        <a:off x="68645" y="69803"/>
        <a:ext cx="1518183" cy="1251472"/>
      </dsp:txXfrm>
    </dsp:sp>
    <dsp:sp modelId="{C1C35606-D8F1-6C46-B923-B3EADC801950}">
      <dsp:nvSpPr>
        <dsp:cNvPr id="0" name=""/>
        <dsp:cNvSpPr/>
      </dsp:nvSpPr>
      <dsp:spPr>
        <a:xfrm rot="5400000">
          <a:off x="4161617" y="-886592"/>
          <a:ext cx="1109501" cy="6076705"/>
        </a:xfrm>
        <a:prstGeom prst="round2SameRect">
          <a:avLst/>
        </a:prstGeom>
        <a:solidFill>
          <a:srgbClr val="5D2A18">
            <a:alpha val="57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Founded by Parsons professor Laura </a:t>
          </a:r>
          <a:r>
            <a:rPr lang="en-US" sz="900" kern="1200" dirty="0" err="1"/>
            <a:t>Sansone</a:t>
          </a:r>
          <a:r>
            <a:rPr lang="en-US" sz="900" kern="1200" dirty="0"/>
            <a:t>, New York Textile Lab connects fashion designers with the regional textile value chain, helping them create brands that reflect their support of sustainable, ethical, and transparent sourcing and production practices</a:t>
          </a:r>
        </a:p>
        <a:p>
          <a:pPr marL="57150" lvl="1" indent="-57150" algn="l" defTabSz="400050">
            <a:lnSpc>
              <a:spcPct val="90000"/>
            </a:lnSpc>
            <a:spcBef>
              <a:spcPct val="0"/>
            </a:spcBef>
            <a:spcAft>
              <a:spcPct val="15000"/>
            </a:spcAft>
            <a:buChar char="•"/>
          </a:pPr>
          <a:r>
            <a:rPr lang="en-US" sz="900" kern="1200" dirty="0"/>
            <a:t>The </a:t>
          </a:r>
          <a:r>
            <a:rPr lang="en-US" sz="900" b="1" kern="1200" dirty="0"/>
            <a:t>New York Regional Yarn Sourcebook </a:t>
          </a:r>
          <a:r>
            <a:rPr lang="en-US" sz="900" kern="1200" dirty="0"/>
            <a:t>has70  sample yarns and swatches produced by 20 farms in the state and is a resource for designers.</a:t>
          </a:r>
        </a:p>
        <a:p>
          <a:pPr marL="57150" lvl="1" indent="-57150" algn="l" defTabSz="400050">
            <a:lnSpc>
              <a:spcPct val="90000"/>
            </a:lnSpc>
            <a:spcBef>
              <a:spcPct val="0"/>
            </a:spcBef>
            <a:spcAft>
              <a:spcPct val="15000"/>
            </a:spcAft>
            <a:buChar char="•"/>
          </a:pPr>
          <a:r>
            <a:rPr lang="en-US" sz="900" kern="1200" dirty="0"/>
            <a:t>The organization also collects and makes available market data.</a:t>
          </a:r>
        </a:p>
      </dsp:txBody>
      <dsp:txXfrm rot="-5400000">
        <a:off x="1678016" y="1651170"/>
        <a:ext cx="6022544" cy="1001179"/>
      </dsp:txXfrm>
    </dsp:sp>
    <dsp:sp modelId="{E63D8648-D597-A049-8D28-B7E71D0BB40E}">
      <dsp:nvSpPr>
        <dsp:cNvPr id="0" name=""/>
        <dsp:cNvSpPr/>
      </dsp:nvSpPr>
      <dsp:spPr>
        <a:xfrm>
          <a:off x="943" y="1458321"/>
          <a:ext cx="1677072" cy="1386876"/>
        </a:xfrm>
        <a:prstGeom prst="roundRect">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New York Textile Lab</a:t>
          </a:r>
        </a:p>
      </dsp:txBody>
      <dsp:txXfrm>
        <a:off x="68645" y="1526023"/>
        <a:ext cx="1541668" cy="1251472"/>
      </dsp:txXfrm>
    </dsp:sp>
    <dsp:sp modelId="{7D9547D6-4426-8846-887E-18D8DF8F753B}">
      <dsp:nvSpPr>
        <dsp:cNvPr id="0" name=""/>
        <dsp:cNvSpPr/>
      </dsp:nvSpPr>
      <dsp:spPr>
        <a:xfrm rot="5400000">
          <a:off x="4203893" y="507981"/>
          <a:ext cx="1109501" cy="6199998"/>
        </a:xfrm>
        <a:prstGeom prst="round2SameRect">
          <a:avLst/>
        </a:prstGeom>
        <a:solidFill>
          <a:srgbClr val="9FBF1F">
            <a:alpha val="4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Ryder Farm is a 225 year old farm in southern NY that provides an amazing example of how a farm can connect a broader community economically and culturally.</a:t>
          </a:r>
        </a:p>
        <a:p>
          <a:pPr marL="57150" lvl="1" indent="-57150" algn="l" defTabSz="400050">
            <a:lnSpc>
              <a:spcPct val="90000"/>
            </a:lnSpc>
            <a:spcBef>
              <a:spcPct val="0"/>
            </a:spcBef>
            <a:spcAft>
              <a:spcPct val="15000"/>
            </a:spcAft>
            <a:buChar char="•"/>
          </a:pPr>
          <a:r>
            <a:rPr lang="en-US" sz="900" kern="1200" dirty="0"/>
            <a:t> They operate a residency program for regional artists as well as a CSA that provides shares at a price that adjusts for family income.  Many of the shares are free to the neediest families.  Regular on-farm events connect the community.</a:t>
          </a:r>
        </a:p>
        <a:p>
          <a:pPr marL="57150" lvl="1" indent="-57150" algn="l" defTabSz="400050">
            <a:lnSpc>
              <a:spcPct val="90000"/>
            </a:lnSpc>
            <a:spcBef>
              <a:spcPct val="0"/>
            </a:spcBef>
            <a:spcAft>
              <a:spcPct val="15000"/>
            </a:spcAft>
            <a:buChar char="•"/>
          </a:pPr>
          <a:r>
            <a:rPr lang="en-US" sz="900" kern="1200" dirty="0"/>
            <a:t>This year for the first time they are including a locally source fiber product with their CSA shares in a cross promotion that highlights the links between three woman-operated farms in the region and provides valuable cross promotion.</a:t>
          </a:r>
        </a:p>
      </dsp:txBody>
      <dsp:txXfrm rot="-5400000">
        <a:off x="1658645" y="3107391"/>
        <a:ext cx="6145837" cy="1001179"/>
      </dsp:txXfrm>
    </dsp:sp>
    <dsp:sp modelId="{12CAF3C9-D8DE-D346-868D-7EBF0D7EAB65}">
      <dsp:nvSpPr>
        <dsp:cNvPr id="0" name=""/>
        <dsp:cNvSpPr/>
      </dsp:nvSpPr>
      <dsp:spPr>
        <a:xfrm>
          <a:off x="943" y="2914542"/>
          <a:ext cx="1657702" cy="1386876"/>
        </a:xfrm>
        <a:prstGeom prst="roundRect">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Ryder Farm</a:t>
          </a:r>
        </a:p>
      </dsp:txBody>
      <dsp:txXfrm>
        <a:off x="68645" y="2982244"/>
        <a:ext cx="1522298" cy="1251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E49BF-44A9-4A42-8793-076466E6EFC8}">
      <dsp:nvSpPr>
        <dsp:cNvPr id="0" name=""/>
        <dsp:cNvSpPr/>
      </dsp:nvSpPr>
      <dsp:spPr>
        <a:xfrm rot="10800000">
          <a:off x="0" y="0"/>
          <a:ext cx="3252801" cy="2642436"/>
        </a:xfrm>
        <a:prstGeom prst="trapezoid">
          <a:avLst>
            <a:gd name="adj" fmla="val 41639"/>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85% of growers own less than 100 sheep</a:t>
          </a:r>
        </a:p>
      </dsp:txBody>
      <dsp:txXfrm rot="-10800000">
        <a:off x="569240" y="0"/>
        <a:ext cx="2114320" cy="2642436"/>
      </dsp:txXfrm>
    </dsp:sp>
    <dsp:sp modelId="{1D3F938C-CBC1-F448-BA38-F60E07E1EB7B}">
      <dsp:nvSpPr>
        <dsp:cNvPr id="0" name=""/>
        <dsp:cNvSpPr/>
      </dsp:nvSpPr>
      <dsp:spPr>
        <a:xfrm rot="10800000">
          <a:off x="1100275" y="2642436"/>
          <a:ext cx="1052250" cy="631774"/>
        </a:xfrm>
        <a:prstGeom prst="trapezoid">
          <a:avLst>
            <a:gd name="adj" fmla="val 41639"/>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They produce just 15% of the raw wool sold</a:t>
          </a:r>
        </a:p>
      </dsp:txBody>
      <dsp:txXfrm rot="-10800000">
        <a:off x="1284419" y="2642436"/>
        <a:ext cx="683962" cy="631774"/>
      </dsp:txXfrm>
    </dsp:sp>
    <dsp:sp modelId="{E3BAD6D0-738F-D440-AD1D-A51D7D27F3B0}">
      <dsp:nvSpPr>
        <dsp:cNvPr id="0" name=""/>
        <dsp:cNvSpPr/>
      </dsp:nvSpPr>
      <dsp:spPr>
        <a:xfrm rot="10800000">
          <a:off x="1357629" y="3274211"/>
          <a:ext cx="526125" cy="631774"/>
        </a:xfrm>
        <a:prstGeom prst="trapezoid">
          <a:avLst>
            <a:gd name="adj" fmla="val 50000"/>
          </a:avLst>
        </a:prstGeom>
        <a:solidFill>
          <a:srgbClr val="EBAE3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And earn 9% of the revenue</a:t>
          </a:r>
        </a:p>
      </dsp:txBody>
      <dsp:txXfrm rot="-10800000">
        <a:off x="1357629" y="3274211"/>
        <a:ext cx="526125" cy="631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3E7B0-D5B9-2343-A4A6-B745B13CE754}">
      <dsp:nvSpPr>
        <dsp:cNvPr id="0" name=""/>
        <dsp:cNvSpPr/>
      </dsp:nvSpPr>
      <dsp:spPr>
        <a:xfrm>
          <a:off x="1773738" y="836364"/>
          <a:ext cx="3306097" cy="3329258"/>
        </a:xfrm>
        <a:prstGeom prst="gear9">
          <a:avLst/>
        </a:prstGeom>
        <a:solidFill>
          <a:srgbClr val="F4EED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Sheep’s Wool</a:t>
          </a:r>
        </a:p>
      </dsp:txBody>
      <dsp:txXfrm>
        <a:off x="2438411" y="1614688"/>
        <a:ext cx="1976751" cy="1714284"/>
      </dsp:txXfrm>
    </dsp:sp>
    <dsp:sp modelId="{D1A871A8-018C-CA49-A1B9-305962B8ABF4}">
      <dsp:nvSpPr>
        <dsp:cNvPr id="0" name=""/>
        <dsp:cNvSpPr/>
      </dsp:nvSpPr>
      <dsp:spPr>
        <a:xfrm>
          <a:off x="3540040" y="392841"/>
          <a:ext cx="849043" cy="847813"/>
        </a:xfrm>
        <a:prstGeom prst="gear6">
          <a:avLst/>
        </a:prstGeom>
        <a:solidFill>
          <a:srgbClr val="EBAE3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0000"/>
              </a:solidFill>
            </a:rPr>
            <a:t>Alpaca</a:t>
          </a:r>
        </a:p>
      </dsp:txBody>
      <dsp:txXfrm>
        <a:off x="3753658" y="607570"/>
        <a:ext cx="421807" cy="418355"/>
      </dsp:txXfrm>
    </dsp:sp>
    <dsp:sp modelId="{51D34EE8-539F-D34D-B04B-B1D3EA6705C9}">
      <dsp:nvSpPr>
        <dsp:cNvPr id="0" name=""/>
        <dsp:cNvSpPr/>
      </dsp:nvSpPr>
      <dsp:spPr>
        <a:xfrm rot="20700000">
          <a:off x="2319097" y="399279"/>
          <a:ext cx="832330" cy="830243"/>
        </a:xfrm>
        <a:prstGeom prst="gear6">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0000"/>
              </a:solidFill>
            </a:rPr>
            <a:t>Mohair</a:t>
          </a:r>
        </a:p>
      </dsp:txBody>
      <dsp:txXfrm rot="-20700000">
        <a:off x="2501775" y="581252"/>
        <a:ext cx="466973" cy="466297"/>
      </dsp:txXfrm>
    </dsp:sp>
    <dsp:sp modelId="{0D1FDB3D-97A8-0E4D-B765-0293E46C7B38}">
      <dsp:nvSpPr>
        <dsp:cNvPr id="0" name=""/>
        <dsp:cNvSpPr/>
      </dsp:nvSpPr>
      <dsp:spPr>
        <a:xfrm rot="5400000">
          <a:off x="2159231" y="1563689"/>
          <a:ext cx="2739954" cy="3468727"/>
        </a:xfrm>
        <a:prstGeom prst="circularArrow">
          <a:avLst>
            <a:gd name="adj1" fmla="val 4687"/>
            <a:gd name="adj2" fmla="val 299029"/>
            <a:gd name="adj3" fmla="val 2508628"/>
            <a:gd name="adj4" fmla="val 15877610"/>
            <a:gd name="adj5" fmla="val 5469"/>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417947-F360-6D44-A02D-B71AD5C953E2}">
      <dsp:nvSpPr>
        <dsp:cNvPr id="0" name=""/>
        <dsp:cNvSpPr/>
      </dsp:nvSpPr>
      <dsp:spPr>
        <a:xfrm flipV="1">
          <a:off x="1967395" y="-388019"/>
          <a:ext cx="1990748" cy="1990748"/>
        </a:xfrm>
        <a:prstGeom prst="leftCircularArrow">
          <a:avLst>
            <a:gd name="adj1" fmla="val 6452"/>
            <a:gd name="adj2" fmla="val 429999"/>
            <a:gd name="adj3" fmla="val 10489124"/>
            <a:gd name="adj4" fmla="val 14837806"/>
            <a:gd name="adj5" fmla="val 7527"/>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5432235-7C16-2B49-8B76-9934C0A46261}">
      <dsp:nvSpPr>
        <dsp:cNvPr id="0" name=""/>
        <dsp:cNvSpPr/>
      </dsp:nvSpPr>
      <dsp:spPr>
        <a:xfrm rot="5400000">
          <a:off x="2773992" y="-7"/>
          <a:ext cx="2146427" cy="2146427"/>
        </a:xfrm>
        <a:prstGeom prst="circularArrow">
          <a:avLst>
            <a:gd name="adj1" fmla="val 5984"/>
            <a:gd name="adj2" fmla="val 394124"/>
            <a:gd name="adj3" fmla="val 13313824"/>
            <a:gd name="adj4" fmla="val 10508221"/>
            <a:gd name="adj5" fmla="val 6981"/>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88CC5-A935-F84D-ABDB-668FE54D8AC9}">
      <dsp:nvSpPr>
        <dsp:cNvPr id="0" name=""/>
        <dsp:cNvSpPr/>
      </dsp:nvSpPr>
      <dsp:spPr>
        <a:xfrm rot="5400000">
          <a:off x="-191346" y="192377"/>
          <a:ext cx="1275644" cy="892951"/>
        </a:xfrm>
        <a:prstGeom prst="chevron">
          <a:avLst/>
        </a:prstGeom>
        <a:solidFill>
          <a:srgbClr val="3B5971"/>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Sales Plan</a:t>
          </a:r>
        </a:p>
      </dsp:txBody>
      <dsp:txXfrm rot="-5400000">
        <a:off x="1" y="447507"/>
        <a:ext cx="892951" cy="382693"/>
      </dsp:txXfrm>
    </dsp:sp>
    <dsp:sp modelId="{277E9831-B72F-744D-BF44-0E04A68B01EC}">
      <dsp:nvSpPr>
        <dsp:cNvPr id="0" name=""/>
        <dsp:cNvSpPr/>
      </dsp:nvSpPr>
      <dsp:spPr>
        <a:xfrm rot="5400000">
          <a:off x="4046042" y="-3152060"/>
          <a:ext cx="829169" cy="713535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 </a:t>
          </a:r>
          <a:r>
            <a:rPr lang="en-US" sz="1200" b="1" kern="1200" dirty="0">
              <a:solidFill>
                <a:srgbClr val="EBAE3F"/>
              </a:solidFill>
            </a:rPr>
            <a:t>high-confidence fiber sales plan </a:t>
          </a:r>
          <a:r>
            <a:rPr lang="en-US" sz="1200" kern="1200" dirty="0"/>
            <a:t>is the starting point for any pooling effort.</a:t>
          </a:r>
        </a:p>
        <a:p>
          <a:pPr marL="114300" lvl="1" indent="-114300" algn="l" defTabSz="533400">
            <a:lnSpc>
              <a:spcPct val="90000"/>
            </a:lnSpc>
            <a:spcBef>
              <a:spcPct val="0"/>
            </a:spcBef>
            <a:spcAft>
              <a:spcPct val="15000"/>
            </a:spcAft>
            <a:buChar char="•"/>
          </a:pPr>
          <a:r>
            <a:rPr lang="en-US" sz="1200" kern="1200" dirty="0"/>
            <a:t>The plan will almost always require constraints on the type of fiber accepted, and therefore on the constituents served.</a:t>
          </a:r>
        </a:p>
      </dsp:txBody>
      <dsp:txXfrm rot="-5400000">
        <a:off x="892952" y="41507"/>
        <a:ext cx="7094873" cy="748215"/>
      </dsp:txXfrm>
    </dsp:sp>
    <dsp:sp modelId="{C7B033D6-A5C8-E84A-86BF-741A4BA8927D}">
      <dsp:nvSpPr>
        <dsp:cNvPr id="0" name=""/>
        <dsp:cNvSpPr/>
      </dsp:nvSpPr>
      <dsp:spPr>
        <a:xfrm rot="5400000">
          <a:off x="-191346" y="1321546"/>
          <a:ext cx="1275644" cy="892951"/>
        </a:xfrm>
        <a:prstGeom prst="chevron">
          <a:avLst/>
        </a:prstGeom>
        <a:solidFill>
          <a:srgbClr val="9FBF1F"/>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Management Plan</a:t>
          </a:r>
        </a:p>
      </dsp:txBody>
      <dsp:txXfrm rot="-5400000">
        <a:off x="1" y="1576676"/>
        <a:ext cx="892951" cy="382693"/>
      </dsp:txXfrm>
    </dsp:sp>
    <dsp:sp modelId="{152E82D6-E364-2245-BE84-05F776B2B21A}">
      <dsp:nvSpPr>
        <dsp:cNvPr id="0" name=""/>
        <dsp:cNvSpPr/>
      </dsp:nvSpPr>
      <dsp:spPr>
        <a:xfrm rot="5400000">
          <a:off x="4046042" y="-891099"/>
          <a:ext cx="829169" cy="713535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Collection points and facilities for grading, baling and storage must be established with an eye to minimizing transport costs for both purchaser and grower.</a:t>
          </a:r>
        </a:p>
        <a:p>
          <a:pPr marL="114300" lvl="1" indent="-114300" algn="l" defTabSz="533400">
            <a:lnSpc>
              <a:spcPct val="90000"/>
            </a:lnSpc>
            <a:spcBef>
              <a:spcPct val="0"/>
            </a:spcBef>
            <a:spcAft>
              <a:spcPct val="15000"/>
            </a:spcAft>
            <a:buChar char="•"/>
          </a:pPr>
          <a:r>
            <a:rPr lang="en-US" sz="1200" kern="1200" dirty="0"/>
            <a:t>The plan must anticipate and produce a scale of operations significant enough to generate graded lot sizes that will command a premium over smaller lot sales (the whole point of a wool pool.)</a:t>
          </a:r>
        </a:p>
      </dsp:txBody>
      <dsp:txXfrm rot="-5400000">
        <a:off x="892952" y="2302468"/>
        <a:ext cx="7094873" cy="748215"/>
      </dsp:txXfrm>
    </dsp:sp>
    <dsp:sp modelId="{F8B276D5-BD3C-BA48-B8BB-304D91A822B5}">
      <dsp:nvSpPr>
        <dsp:cNvPr id="0" name=""/>
        <dsp:cNvSpPr/>
      </dsp:nvSpPr>
      <dsp:spPr>
        <a:xfrm rot="5400000">
          <a:off x="-191346" y="2450716"/>
          <a:ext cx="1275644" cy="892951"/>
        </a:xfrm>
        <a:prstGeom prst="chevron">
          <a:avLst/>
        </a:prstGeom>
        <a:solidFill>
          <a:srgbClr val="EBAE3F"/>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Service Plan</a:t>
          </a:r>
        </a:p>
      </dsp:txBody>
      <dsp:txXfrm rot="-5400000">
        <a:off x="1" y="2705846"/>
        <a:ext cx="892951" cy="382693"/>
      </dsp:txXfrm>
    </dsp:sp>
    <dsp:sp modelId="{3BE10786-0F76-8649-BF61-CCD97C051BB1}">
      <dsp:nvSpPr>
        <dsp:cNvPr id="0" name=""/>
        <dsp:cNvSpPr/>
      </dsp:nvSpPr>
      <dsp:spPr>
        <a:xfrm rot="5400000">
          <a:off x="4046042" y="-1974982"/>
          <a:ext cx="829169" cy="713535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 The pool operators need to decide how the effort will fund its expenses, including grading/core testing; baling/shipment packaging, banking arrangements, communications costs, etc.</a:t>
          </a:r>
        </a:p>
        <a:p>
          <a:pPr marL="114300" lvl="1" indent="-114300" algn="l" defTabSz="533400">
            <a:lnSpc>
              <a:spcPct val="90000"/>
            </a:lnSpc>
            <a:spcBef>
              <a:spcPct val="0"/>
            </a:spcBef>
            <a:spcAft>
              <a:spcPct val="15000"/>
            </a:spcAft>
            <a:buChar char="•"/>
          </a:pPr>
          <a:r>
            <a:rPr lang="en-US" sz="1200" kern="1200" dirty="0"/>
            <a:t>A corporate structure may be required.</a:t>
          </a:r>
        </a:p>
        <a:p>
          <a:pPr marL="114300" lvl="1" indent="-114300" algn="l" defTabSz="533400">
            <a:lnSpc>
              <a:spcPct val="90000"/>
            </a:lnSpc>
            <a:spcBef>
              <a:spcPct val="0"/>
            </a:spcBef>
            <a:spcAft>
              <a:spcPct val="15000"/>
            </a:spcAft>
            <a:buChar char="•"/>
          </a:pPr>
          <a:r>
            <a:rPr lang="en-US" sz="1200" kern="1200" dirty="0"/>
            <a:t>Potential conflicts of interest must be identified and managed.</a:t>
          </a:r>
        </a:p>
      </dsp:txBody>
      <dsp:txXfrm rot="-5400000">
        <a:off x="892952" y="1218585"/>
        <a:ext cx="7094873" cy="748215"/>
      </dsp:txXfrm>
    </dsp:sp>
    <dsp:sp modelId="{FD479338-CE2A-FB42-8645-ECA448DB5634}">
      <dsp:nvSpPr>
        <dsp:cNvPr id="0" name=""/>
        <dsp:cNvSpPr/>
      </dsp:nvSpPr>
      <dsp:spPr>
        <a:xfrm rot="5400000">
          <a:off x="-191346" y="3579886"/>
          <a:ext cx="1275644" cy="892951"/>
        </a:xfrm>
        <a:prstGeom prst="chevron">
          <a:avLst/>
        </a:prstGeom>
        <a:solidFill>
          <a:srgbClr val="5D2A18"/>
        </a:solidFill>
        <a:ln w="9525" cap="flat" cmpd="sng" algn="ctr">
          <a:solidFill>
            <a:srgbClr val="75BAEC"/>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Assessment  Plan</a:t>
          </a:r>
        </a:p>
      </dsp:txBody>
      <dsp:txXfrm rot="-5400000">
        <a:off x="1" y="3835016"/>
        <a:ext cx="892951" cy="382693"/>
      </dsp:txXfrm>
    </dsp:sp>
    <dsp:sp modelId="{FEAA9A3B-97FB-BD40-85BD-FF0C638CA598}">
      <dsp:nvSpPr>
        <dsp:cNvPr id="0" name=""/>
        <dsp:cNvSpPr/>
      </dsp:nvSpPr>
      <dsp:spPr>
        <a:xfrm rot="5400000">
          <a:off x="4046042" y="235448"/>
          <a:ext cx="829169" cy="713535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The pool operators need to develop an annual assessment and reporting process.</a:t>
          </a:r>
        </a:p>
        <a:p>
          <a:pPr marL="114300" lvl="1" indent="-114300" algn="l" defTabSz="533400">
            <a:lnSpc>
              <a:spcPct val="90000"/>
            </a:lnSpc>
            <a:spcBef>
              <a:spcPct val="0"/>
            </a:spcBef>
            <a:spcAft>
              <a:spcPct val="15000"/>
            </a:spcAft>
            <a:buChar char="•"/>
          </a:pPr>
          <a:r>
            <a:rPr lang="en-US" sz="1200" kern="1200" dirty="0"/>
            <a:t>Annual financial results will need to be documented for tax and other purposes.</a:t>
          </a:r>
        </a:p>
        <a:p>
          <a:pPr marL="114300" lvl="1" indent="-114300" algn="l" defTabSz="533400">
            <a:lnSpc>
              <a:spcPct val="90000"/>
            </a:lnSpc>
            <a:spcBef>
              <a:spcPct val="0"/>
            </a:spcBef>
            <a:spcAft>
              <a:spcPct val="15000"/>
            </a:spcAft>
            <a:buChar char="•"/>
          </a:pPr>
          <a:r>
            <a:rPr lang="en-US" sz="1200" kern="1200" dirty="0"/>
            <a:t>The pool operators must plan for its future.</a:t>
          </a:r>
        </a:p>
      </dsp:txBody>
      <dsp:txXfrm rot="-5400000">
        <a:off x="892952" y="3429016"/>
        <a:ext cx="7094873" cy="7482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33AC4-F527-7247-86A5-99D309CF05BB}">
      <dsp:nvSpPr>
        <dsp:cNvPr id="0" name=""/>
        <dsp:cNvSpPr/>
      </dsp:nvSpPr>
      <dsp:spPr>
        <a:xfrm rot="3839162">
          <a:off x="707734" y="2633304"/>
          <a:ext cx="512083" cy="65566"/>
        </a:xfrm>
        <a:custGeom>
          <a:avLst/>
          <a:gdLst/>
          <a:ahLst/>
          <a:cxnLst/>
          <a:rect l="0" t="0" r="0" b="0"/>
          <a:pathLst>
            <a:path>
              <a:moveTo>
                <a:pt x="0" y="32783"/>
              </a:moveTo>
              <a:lnTo>
                <a:pt x="512083" y="327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2518C4-B182-EC4B-9CD8-080922E6EC7E}">
      <dsp:nvSpPr>
        <dsp:cNvPr id="0" name=""/>
        <dsp:cNvSpPr/>
      </dsp:nvSpPr>
      <dsp:spPr>
        <a:xfrm rot="981038">
          <a:off x="1078748" y="2212857"/>
          <a:ext cx="1092927" cy="65566"/>
        </a:xfrm>
        <a:custGeom>
          <a:avLst/>
          <a:gdLst/>
          <a:ahLst/>
          <a:cxnLst/>
          <a:rect l="0" t="0" r="0" b="0"/>
          <a:pathLst>
            <a:path>
              <a:moveTo>
                <a:pt x="0" y="32783"/>
              </a:moveTo>
              <a:lnTo>
                <a:pt x="1092927" y="327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0F37CF-1A79-EC4D-90E6-1F9791774FEA}">
      <dsp:nvSpPr>
        <dsp:cNvPr id="0" name=""/>
        <dsp:cNvSpPr/>
      </dsp:nvSpPr>
      <dsp:spPr>
        <a:xfrm rot="20572359">
          <a:off x="1081724" y="1639019"/>
          <a:ext cx="862481" cy="65566"/>
        </a:xfrm>
        <a:custGeom>
          <a:avLst/>
          <a:gdLst/>
          <a:ahLst/>
          <a:cxnLst/>
          <a:rect l="0" t="0" r="0" b="0"/>
          <a:pathLst>
            <a:path>
              <a:moveTo>
                <a:pt x="0" y="32783"/>
              </a:moveTo>
              <a:lnTo>
                <a:pt x="862481" y="327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23FC853-76A6-764E-B11B-CA57A06B01D0}">
      <dsp:nvSpPr>
        <dsp:cNvPr id="0" name=""/>
        <dsp:cNvSpPr/>
      </dsp:nvSpPr>
      <dsp:spPr>
        <a:xfrm rot="17386696">
          <a:off x="646917" y="1227070"/>
          <a:ext cx="429250" cy="65566"/>
        </a:xfrm>
        <a:custGeom>
          <a:avLst/>
          <a:gdLst/>
          <a:ahLst/>
          <a:cxnLst/>
          <a:rect l="0" t="0" r="0" b="0"/>
          <a:pathLst>
            <a:path>
              <a:moveTo>
                <a:pt x="0" y="32783"/>
              </a:moveTo>
              <a:lnTo>
                <a:pt x="429250" y="327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CDC502-7891-2E42-9515-6DE1B6D152F2}">
      <dsp:nvSpPr>
        <dsp:cNvPr id="0" name=""/>
        <dsp:cNvSpPr/>
      </dsp:nvSpPr>
      <dsp:spPr>
        <a:xfrm>
          <a:off x="-454027" y="1088719"/>
          <a:ext cx="2135584" cy="1795850"/>
        </a:xfrm>
        <a:prstGeom prst="ellipse">
          <a:avLst/>
        </a:prstGeom>
        <a:blipFill>
          <a:blip xmlns:r="http://schemas.openxmlformats.org/officeDocument/2006/relationships" r:embed="rId1" r:link="rId2">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78C4B0-C9F6-0E4C-8340-357FCB43BB7F}">
      <dsp:nvSpPr>
        <dsp:cNvPr id="0" name=""/>
        <dsp:cNvSpPr/>
      </dsp:nvSpPr>
      <dsp:spPr>
        <a:xfrm>
          <a:off x="327629" y="-167258"/>
          <a:ext cx="1645745" cy="1247082"/>
        </a:xfrm>
        <a:prstGeom prst="ellipse">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Connections to a specific farm or farming practice</a:t>
          </a:r>
        </a:p>
      </dsp:txBody>
      <dsp:txXfrm>
        <a:off x="568643" y="15373"/>
        <a:ext cx="1163717" cy="881820"/>
      </dsp:txXfrm>
    </dsp:sp>
    <dsp:sp modelId="{E51FC48D-B29D-0344-A1A3-CC8CA802BA1A}">
      <dsp:nvSpPr>
        <dsp:cNvPr id="0" name=""/>
        <dsp:cNvSpPr/>
      </dsp:nvSpPr>
      <dsp:spPr>
        <a:xfrm>
          <a:off x="1856539" y="696755"/>
          <a:ext cx="1693181" cy="1216563"/>
        </a:xfrm>
        <a:prstGeom prst="ellipse">
          <a:avLst/>
        </a:prstGeom>
        <a:solidFill>
          <a:srgbClr val="EBAE3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Local and regional business collaborations</a:t>
          </a:r>
        </a:p>
      </dsp:txBody>
      <dsp:txXfrm>
        <a:off x="2104500" y="874917"/>
        <a:ext cx="1197259" cy="860239"/>
      </dsp:txXfrm>
    </dsp:sp>
    <dsp:sp modelId="{5E9BAE72-CB31-9540-9BC8-2C7DE3BCFF76}">
      <dsp:nvSpPr>
        <dsp:cNvPr id="0" name=""/>
        <dsp:cNvSpPr/>
      </dsp:nvSpPr>
      <dsp:spPr>
        <a:xfrm>
          <a:off x="2085167" y="2051957"/>
          <a:ext cx="1636435" cy="1137346"/>
        </a:xfrm>
        <a:prstGeom prst="ellipse">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Differentiation through unique designs, quantity and availability</a:t>
          </a:r>
        </a:p>
      </dsp:txBody>
      <dsp:txXfrm>
        <a:off x="2324817" y="2218517"/>
        <a:ext cx="1157135" cy="804226"/>
      </dsp:txXfrm>
    </dsp:sp>
    <dsp:sp modelId="{8E290015-064D-514C-985F-5DD83130DC62}">
      <dsp:nvSpPr>
        <dsp:cNvPr id="0" name=""/>
        <dsp:cNvSpPr/>
      </dsp:nvSpPr>
      <dsp:spPr>
        <a:xfrm>
          <a:off x="540037" y="2863446"/>
          <a:ext cx="1604354" cy="1156150"/>
        </a:xfrm>
        <a:prstGeom prst="ellipse">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Opportunity to leverage other parts of a farm or business </a:t>
          </a:r>
        </a:p>
      </dsp:txBody>
      <dsp:txXfrm>
        <a:off x="774989" y="3032760"/>
        <a:ext cx="1134450" cy="8175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4EB5A-D47B-F642-95D0-3944FD288F36}">
      <dsp:nvSpPr>
        <dsp:cNvPr id="0" name=""/>
        <dsp:cNvSpPr/>
      </dsp:nvSpPr>
      <dsp:spPr>
        <a:xfrm>
          <a:off x="3296742" y="1949836"/>
          <a:ext cx="1636115" cy="1636115"/>
        </a:xfrm>
        <a:prstGeom prst="ellipse">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Competitive challenges for the small maker/</a:t>
          </a:r>
          <a:r>
            <a:rPr lang="en-US" sz="1500" kern="1200" dirty="0">
              <a:solidFill>
                <a:schemeClr val="bg1"/>
              </a:solidFill>
            </a:rPr>
            <a:t>retailer</a:t>
          </a:r>
        </a:p>
      </dsp:txBody>
      <dsp:txXfrm>
        <a:off x="3536345" y="2189439"/>
        <a:ext cx="1156909" cy="1156909"/>
      </dsp:txXfrm>
    </dsp:sp>
    <dsp:sp modelId="{EF1FF3F3-3CEA-9644-B5EA-83ADDB9F5273}">
      <dsp:nvSpPr>
        <dsp:cNvPr id="0" name=""/>
        <dsp:cNvSpPr/>
      </dsp:nvSpPr>
      <dsp:spPr>
        <a:xfrm rot="12900000">
          <a:off x="2243660" y="1663823"/>
          <a:ext cx="1254660" cy="466292"/>
        </a:xfrm>
        <a:prstGeom prst="leftArrow">
          <a:avLst>
            <a:gd name="adj1" fmla="val 60000"/>
            <a:gd name="adj2" fmla="val 50000"/>
          </a:avLst>
        </a:prstGeom>
        <a:solidFill>
          <a:srgbClr val="75BAE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5B47EE-6209-7048-8D39-515C3DF39101}">
      <dsp:nvSpPr>
        <dsp:cNvPr id="0" name=""/>
        <dsp:cNvSpPr/>
      </dsp:nvSpPr>
      <dsp:spPr>
        <a:xfrm>
          <a:off x="1579957" y="915423"/>
          <a:ext cx="1554309" cy="1243447"/>
        </a:xfrm>
        <a:prstGeom prst="roundRect">
          <a:avLst>
            <a:gd name="adj" fmla="val 10000"/>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Long manufacturing time with capital invested</a:t>
          </a:r>
        </a:p>
      </dsp:txBody>
      <dsp:txXfrm>
        <a:off x="1616376" y="951842"/>
        <a:ext cx="1481471" cy="1170609"/>
      </dsp:txXfrm>
    </dsp:sp>
    <dsp:sp modelId="{6F382306-0C03-B847-AD31-402E65DAB824}">
      <dsp:nvSpPr>
        <dsp:cNvPr id="0" name=""/>
        <dsp:cNvSpPr/>
      </dsp:nvSpPr>
      <dsp:spPr>
        <a:xfrm rot="16200000">
          <a:off x="3487469" y="1016337"/>
          <a:ext cx="1254660" cy="466292"/>
        </a:xfrm>
        <a:prstGeom prst="leftArrow">
          <a:avLst>
            <a:gd name="adj1" fmla="val 60000"/>
            <a:gd name="adj2" fmla="val 50000"/>
          </a:avLst>
        </a:prstGeom>
        <a:solidFill>
          <a:srgbClr val="75BAE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29C243-A1D8-2D47-9EB4-5C7AE72A1047}">
      <dsp:nvSpPr>
        <dsp:cNvPr id="0" name=""/>
        <dsp:cNvSpPr/>
      </dsp:nvSpPr>
      <dsp:spPr>
        <a:xfrm>
          <a:off x="3337645" y="429"/>
          <a:ext cx="1554309" cy="1243447"/>
        </a:xfrm>
        <a:prstGeom prst="roundRect">
          <a:avLst>
            <a:gd name="adj" fmla="val 10000"/>
          </a:avLst>
        </a:prstGeom>
        <a:solidFill>
          <a:srgbClr val="CAA81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Smaller scale manufacturing and higher pricing</a:t>
          </a:r>
        </a:p>
      </dsp:txBody>
      <dsp:txXfrm>
        <a:off x="3374064" y="36848"/>
        <a:ext cx="1481471" cy="1170609"/>
      </dsp:txXfrm>
    </dsp:sp>
    <dsp:sp modelId="{3D37D4D1-695E-A142-AB4A-D21A3F0D9DCF}">
      <dsp:nvSpPr>
        <dsp:cNvPr id="0" name=""/>
        <dsp:cNvSpPr/>
      </dsp:nvSpPr>
      <dsp:spPr>
        <a:xfrm rot="19500000">
          <a:off x="4731278" y="1663823"/>
          <a:ext cx="1254660" cy="466292"/>
        </a:xfrm>
        <a:prstGeom prst="leftArrow">
          <a:avLst>
            <a:gd name="adj1" fmla="val 60000"/>
            <a:gd name="adj2" fmla="val 50000"/>
          </a:avLst>
        </a:prstGeom>
        <a:solidFill>
          <a:srgbClr val="75BAE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EAFC461-DA6A-5344-9094-C5DDD45AFFC7}">
      <dsp:nvSpPr>
        <dsp:cNvPr id="0" name=""/>
        <dsp:cNvSpPr/>
      </dsp:nvSpPr>
      <dsp:spPr>
        <a:xfrm>
          <a:off x="5095333" y="915423"/>
          <a:ext cx="1554309" cy="1243447"/>
        </a:xfrm>
        <a:prstGeom prst="roundRect">
          <a:avLst>
            <a:gd name="adj" fmla="val 10000"/>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Small scale to support marketing and branding</a:t>
          </a:r>
        </a:p>
      </dsp:txBody>
      <dsp:txXfrm>
        <a:off x="5131752" y="951842"/>
        <a:ext cx="1481471" cy="11706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BF30D-8A2B-2C4E-87D8-FCBAD325AB29}">
      <dsp:nvSpPr>
        <dsp:cNvPr id="0" name=""/>
        <dsp:cNvSpPr/>
      </dsp:nvSpPr>
      <dsp:spPr>
        <a:xfrm>
          <a:off x="546638" y="0"/>
          <a:ext cx="6995160" cy="3203354"/>
        </a:xfrm>
        <a:prstGeom prst="rightArrow">
          <a:avLst/>
        </a:prstGeom>
        <a:solidFill>
          <a:srgbClr val="5D2A18"/>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2B11026-A620-6F46-9E37-C428B794CE08}">
      <dsp:nvSpPr>
        <dsp:cNvPr id="0" name=""/>
        <dsp:cNvSpPr/>
      </dsp:nvSpPr>
      <dsp:spPr>
        <a:xfrm>
          <a:off x="8840" y="961006"/>
          <a:ext cx="2648902" cy="1281341"/>
        </a:xfrm>
        <a:prstGeom prst="roundRect">
          <a:avLst/>
        </a:prstGeom>
        <a:solidFill>
          <a:srgbClr val="DAB20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 One: Grow The Fiber</a:t>
          </a:r>
        </a:p>
      </dsp:txBody>
      <dsp:txXfrm>
        <a:off x="71390" y="1023556"/>
        <a:ext cx="2523802" cy="1156241"/>
      </dsp:txXfrm>
    </dsp:sp>
    <dsp:sp modelId="{2222F41F-678D-A044-9CEC-B98B9A818D68}">
      <dsp:nvSpPr>
        <dsp:cNvPr id="0" name=""/>
        <dsp:cNvSpPr/>
      </dsp:nvSpPr>
      <dsp:spPr>
        <a:xfrm>
          <a:off x="2790348" y="961006"/>
          <a:ext cx="2648902" cy="1281341"/>
        </a:xfrm>
        <a:prstGeom prst="roundRect">
          <a:avLst/>
        </a:prstGeom>
        <a:solidFill>
          <a:srgbClr val="65791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Years 2 - 3: Make The Products</a:t>
          </a:r>
        </a:p>
        <a:p>
          <a:pPr marL="0" lvl="0" indent="0" algn="ctr" defTabSz="666750">
            <a:lnSpc>
              <a:spcPct val="90000"/>
            </a:lnSpc>
            <a:spcBef>
              <a:spcPct val="0"/>
            </a:spcBef>
            <a:spcAft>
              <a:spcPct val="35000"/>
            </a:spcAft>
            <a:buNone/>
          </a:pPr>
          <a:r>
            <a:rPr lang="en-US" sz="1500" kern="1200" dirty="0"/>
            <a:t>(Work in process capital requirement: 25-50% of annual sales)</a:t>
          </a:r>
        </a:p>
      </dsp:txBody>
      <dsp:txXfrm>
        <a:off x="2852898" y="1023556"/>
        <a:ext cx="2523802" cy="1156241"/>
      </dsp:txXfrm>
    </dsp:sp>
    <dsp:sp modelId="{6A82C226-BC5A-5A43-B3B9-F4B0D353185E}">
      <dsp:nvSpPr>
        <dsp:cNvPr id="0" name=""/>
        <dsp:cNvSpPr/>
      </dsp:nvSpPr>
      <dsp:spPr>
        <a:xfrm>
          <a:off x="5571857" y="961006"/>
          <a:ext cx="2648902" cy="1281341"/>
        </a:xfrm>
        <a:prstGeom prst="roundRect">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Years 3 - 4: Sell The Products</a:t>
          </a:r>
        </a:p>
        <a:p>
          <a:pPr marL="0" lvl="0" indent="0" algn="ctr" defTabSz="666750">
            <a:lnSpc>
              <a:spcPct val="90000"/>
            </a:lnSpc>
            <a:spcBef>
              <a:spcPct val="0"/>
            </a:spcBef>
            <a:spcAft>
              <a:spcPct val="35000"/>
            </a:spcAft>
            <a:buNone/>
          </a:pPr>
          <a:r>
            <a:rPr lang="en-US" sz="1500" kern="1200" dirty="0"/>
            <a:t>(Inventory capital requirement: up to 50% of annual sales)</a:t>
          </a:r>
        </a:p>
      </dsp:txBody>
      <dsp:txXfrm>
        <a:off x="5634407" y="1023556"/>
        <a:ext cx="2523802" cy="11562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8E75D-0D59-8D42-9DEB-2829EE31600D}">
      <dsp:nvSpPr>
        <dsp:cNvPr id="0" name=""/>
        <dsp:cNvSpPr/>
      </dsp:nvSpPr>
      <dsp:spPr>
        <a:xfrm rot="5400000">
          <a:off x="4287503" y="-902176"/>
          <a:ext cx="655402" cy="4343721"/>
        </a:xfrm>
        <a:prstGeom prst="round2SameRect">
          <a:avLst/>
        </a:prstGeom>
        <a:solidFill>
          <a:srgbClr val="9FBF1F">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Design all your retail products using a single yarn type to achieve the best pricing for this stage of the process.   </a:t>
          </a:r>
        </a:p>
        <a:p>
          <a:pPr marL="57150" lvl="1" indent="-57150" algn="l" defTabSz="400050">
            <a:lnSpc>
              <a:spcPct val="90000"/>
            </a:lnSpc>
            <a:spcBef>
              <a:spcPct val="0"/>
            </a:spcBef>
            <a:spcAft>
              <a:spcPct val="15000"/>
            </a:spcAft>
            <a:buChar char="•"/>
          </a:pPr>
          <a:r>
            <a:rPr lang="en-US" sz="900" kern="1200" dirty="0"/>
            <a:t>Develop your product diversity in other stages of the process </a:t>
          </a:r>
          <a:r>
            <a:rPr lang="mr-IN" sz="900" kern="1200" dirty="0"/>
            <a:t>–</a:t>
          </a:r>
          <a:r>
            <a:rPr lang="en-US" sz="900" kern="1200" dirty="0"/>
            <a:t> skein dyeing, accessory design, etc.</a:t>
          </a:r>
        </a:p>
      </dsp:txBody>
      <dsp:txXfrm rot="-5400000">
        <a:off x="2443344" y="973977"/>
        <a:ext cx="4311727" cy="591414"/>
      </dsp:txXfrm>
    </dsp:sp>
    <dsp:sp modelId="{461E13D5-F2FE-9548-8737-B15F235690A6}">
      <dsp:nvSpPr>
        <dsp:cNvPr id="0" name=""/>
        <dsp:cNvSpPr/>
      </dsp:nvSpPr>
      <dsp:spPr>
        <a:xfrm>
          <a:off x="0" y="1703"/>
          <a:ext cx="2443343" cy="819252"/>
        </a:xfrm>
        <a:prstGeom prst="roundRect">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Maintain a uniform herd of fiber animals.</a:t>
          </a:r>
        </a:p>
      </dsp:txBody>
      <dsp:txXfrm>
        <a:off x="39993" y="41696"/>
        <a:ext cx="2363357" cy="739266"/>
      </dsp:txXfrm>
    </dsp:sp>
    <dsp:sp modelId="{A112FC15-50DA-D54D-AD06-581FD72F4545}">
      <dsp:nvSpPr>
        <dsp:cNvPr id="0" name=""/>
        <dsp:cNvSpPr/>
      </dsp:nvSpPr>
      <dsp:spPr>
        <a:xfrm>
          <a:off x="0" y="861918"/>
          <a:ext cx="2443343" cy="819252"/>
        </a:xfrm>
        <a:prstGeom prst="roundRect">
          <a:avLst/>
        </a:prstGeom>
        <a:solidFill>
          <a:srgbClr val="65791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Build products from just one or two yarns</a:t>
          </a:r>
        </a:p>
      </dsp:txBody>
      <dsp:txXfrm>
        <a:off x="39993" y="901911"/>
        <a:ext cx="2363357" cy="739266"/>
      </dsp:txXfrm>
    </dsp:sp>
    <dsp:sp modelId="{148DC4E0-F1FE-BE4D-BFA7-95C14548941F}">
      <dsp:nvSpPr>
        <dsp:cNvPr id="0" name=""/>
        <dsp:cNvSpPr/>
      </dsp:nvSpPr>
      <dsp:spPr>
        <a:xfrm rot="5400000">
          <a:off x="4287503" y="-40100"/>
          <a:ext cx="655402" cy="4343721"/>
        </a:xfrm>
        <a:prstGeom prst="round2SameRect">
          <a:avLst/>
        </a:prstGeom>
        <a:solidFill>
          <a:srgbClr val="FFD80D">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Identify other growers with complementary business models and work together</a:t>
          </a:r>
        </a:p>
        <a:p>
          <a:pPr marL="57150" lvl="1" indent="-57150" algn="l" defTabSz="400050">
            <a:lnSpc>
              <a:spcPct val="90000"/>
            </a:lnSpc>
            <a:spcBef>
              <a:spcPct val="0"/>
            </a:spcBef>
            <a:spcAft>
              <a:spcPct val="15000"/>
            </a:spcAft>
            <a:buChar char="•"/>
          </a:pPr>
          <a:r>
            <a:rPr lang="en-US" sz="900" kern="1200" dirty="0"/>
            <a:t>Also creates cross-promotional opportunities</a:t>
          </a:r>
        </a:p>
      </dsp:txBody>
      <dsp:txXfrm rot="-5400000">
        <a:off x="2443344" y="1836053"/>
        <a:ext cx="4311727" cy="591414"/>
      </dsp:txXfrm>
    </dsp:sp>
    <dsp:sp modelId="{5F6E327C-414B-374E-ABDA-931B3E11475D}">
      <dsp:nvSpPr>
        <dsp:cNvPr id="0" name=""/>
        <dsp:cNvSpPr/>
      </dsp:nvSpPr>
      <dsp:spPr>
        <a:xfrm>
          <a:off x="0" y="1722134"/>
          <a:ext cx="2443343" cy="819252"/>
        </a:xfrm>
        <a:prstGeom prst="roundRect">
          <a:avLst/>
        </a:prstGeom>
        <a:solidFill>
          <a:srgbClr val="CAA81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Combine your clip with others and share the resulting products</a:t>
          </a:r>
        </a:p>
      </dsp:txBody>
      <dsp:txXfrm>
        <a:off x="39993" y="1762127"/>
        <a:ext cx="2363357" cy="739266"/>
      </dsp:txXfrm>
    </dsp:sp>
    <dsp:sp modelId="{801D86AA-3B9D-AD42-8AC5-7E64011740CA}">
      <dsp:nvSpPr>
        <dsp:cNvPr id="0" name=""/>
        <dsp:cNvSpPr/>
      </dsp:nvSpPr>
      <dsp:spPr>
        <a:xfrm rot="5400000">
          <a:off x="4287503" y="-1773612"/>
          <a:ext cx="655402" cy="4343721"/>
        </a:xfrm>
        <a:prstGeom prst="round2SameRect">
          <a:avLst/>
        </a:prstGeom>
        <a:solidFill>
          <a:srgbClr val="75BAEC">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This will help keep your product batch sizes as large as possible</a:t>
          </a:r>
        </a:p>
      </dsp:txBody>
      <dsp:txXfrm rot="-5400000">
        <a:off x="2443344" y="102541"/>
        <a:ext cx="4311727" cy="591414"/>
      </dsp:txXfrm>
    </dsp:sp>
    <dsp:sp modelId="{375E5F5C-E210-2C4D-B9AA-1FC53A4D2693}">
      <dsp:nvSpPr>
        <dsp:cNvPr id="0" name=""/>
        <dsp:cNvSpPr/>
      </dsp:nvSpPr>
      <dsp:spPr>
        <a:xfrm>
          <a:off x="0" y="2582349"/>
          <a:ext cx="2443343" cy="819252"/>
        </a:xfrm>
        <a:prstGeom prst="roundRect">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Work with a larger business that will accept some smaller custom orders</a:t>
          </a:r>
        </a:p>
      </dsp:txBody>
      <dsp:txXfrm>
        <a:off x="39993" y="2622342"/>
        <a:ext cx="2363357" cy="7392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27218-792F-2741-9122-3BAE4267CB3E}">
      <dsp:nvSpPr>
        <dsp:cNvPr id="0" name=""/>
        <dsp:cNvSpPr/>
      </dsp:nvSpPr>
      <dsp:spPr>
        <a:xfrm>
          <a:off x="2488348" y="1472348"/>
          <a:ext cx="1119303" cy="1119303"/>
        </a:xfrm>
        <a:prstGeom prst="ellipse">
          <a:avLst/>
        </a:prstGeom>
        <a:solidFill>
          <a:srgbClr val="9FBF1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Your Fiber Business</a:t>
          </a:r>
        </a:p>
      </dsp:txBody>
      <dsp:txXfrm>
        <a:off x="2652266" y="1636266"/>
        <a:ext cx="791467" cy="791467"/>
      </dsp:txXfrm>
    </dsp:sp>
    <dsp:sp modelId="{801786B9-F7CB-9D48-A117-82AB0BF08237}">
      <dsp:nvSpPr>
        <dsp:cNvPr id="0" name=""/>
        <dsp:cNvSpPr/>
      </dsp:nvSpPr>
      <dsp:spPr>
        <a:xfrm rot="16200000">
          <a:off x="2878775" y="1286598"/>
          <a:ext cx="338449" cy="33050"/>
        </a:xfrm>
        <a:custGeom>
          <a:avLst/>
          <a:gdLst/>
          <a:ahLst/>
          <a:cxnLst/>
          <a:rect l="0" t="0" r="0" b="0"/>
          <a:pathLst>
            <a:path>
              <a:moveTo>
                <a:pt x="0" y="16525"/>
              </a:moveTo>
              <a:lnTo>
                <a:pt x="338449" y="165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9538" y="1294661"/>
        <a:ext cx="16922" cy="16922"/>
      </dsp:txXfrm>
    </dsp:sp>
    <dsp:sp modelId="{665C1047-83DA-264D-B980-F207E6C6AE0A}">
      <dsp:nvSpPr>
        <dsp:cNvPr id="0" name=""/>
        <dsp:cNvSpPr/>
      </dsp:nvSpPr>
      <dsp:spPr>
        <a:xfrm>
          <a:off x="2488348" y="14594"/>
          <a:ext cx="1119303" cy="1119303"/>
        </a:xfrm>
        <a:prstGeom prst="ellipse">
          <a:avLst/>
        </a:prstGeom>
        <a:solidFill>
          <a:srgbClr val="65791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Other Fiber farms</a:t>
          </a:r>
        </a:p>
      </dsp:txBody>
      <dsp:txXfrm>
        <a:off x="2652266" y="178512"/>
        <a:ext cx="791467" cy="791467"/>
      </dsp:txXfrm>
    </dsp:sp>
    <dsp:sp modelId="{14715D9C-52A4-894C-BA20-408AF677F6E8}">
      <dsp:nvSpPr>
        <dsp:cNvPr id="0" name=""/>
        <dsp:cNvSpPr/>
      </dsp:nvSpPr>
      <dsp:spPr>
        <a:xfrm rot="19800000">
          <a:off x="3510000" y="1651036"/>
          <a:ext cx="338449" cy="33050"/>
        </a:xfrm>
        <a:custGeom>
          <a:avLst/>
          <a:gdLst/>
          <a:ahLst/>
          <a:cxnLst/>
          <a:rect l="0" t="0" r="0" b="0"/>
          <a:pathLst>
            <a:path>
              <a:moveTo>
                <a:pt x="0" y="16525"/>
              </a:moveTo>
              <a:lnTo>
                <a:pt x="338449" y="165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0764" y="1659100"/>
        <a:ext cx="16922" cy="16922"/>
      </dsp:txXfrm>
    </dsp:sp>
    <dsp:sp modelId="{51820F55-AFAC-8841-9C46-8EC90613EE1A}">
      <dsp:nvSpPr>
        <dsp:cNvPr id="0" name=""/>
        <dsp:cNvSpPr/>
      </dsp:nvSpPr>
      <dsp:spPr>
        <a:xfrm>
          <a:off x="3750799" y="743471"/>
          <a:ext cx="1119303" cy="1119303"/>
        </a:xfrm>
        <a:prstGeom prst="ellipse">
          <a:avLst/>
        </a:prstGeom>
        <a:solidFill>
          <a:srgbClr val="CAA81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Agritourism</a:t>
          </a:r>
          <a:r>
            <a:rPr lang="en-US" sz="1200" kern="1200" dirty="0"/>
            <a:t> businesses</a:t>
          </a:r>
        </a:p>
      </dsp:txBody>
      <dsp:txXfrm>
        <a:off x="3914717" y="907389"/>
        <a:ext cx="791467" cy="791467"/>
      </dsp:txXfrm>
    </dsp:sp>
    <dsp:sp modelId="{433AB323-D1B0-694F-8469-870FE029390F}">
      <dsp:nvSpPr>
        <dsp:cNvPr id="0" name=""/>
        <dsp:cNvSpPr/>
      </dsp:nvSpPr>
      <dsp:spPr>
        <a:xfrm rot="1800000">
          <a:off x="3510000" y="2379913"/>
          <a:ext cx="338449" cy="33050"/>
        </a:xfrm>
        <a:custGeom>
          <a:avLst/>
          <a:gdLst/>
          <a:ahLst/>
          <a:cxnLst/>
          <a:rect l="0" t="0" r="0" b="0"/>
          <a:pathLst>
            <a:path>
              <a:moveTo>
                <a:pt x="0" y="16525"/>
              </a:moveTo>
              <a:lnTo>
                <a:pt x="338449" y="165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0764" y="2387977"/>
        <a:ext cx="16922" cy="16922"/>
      </dsp:txXfrm>
    </dsp:sp>
    <dsp:sp modelId="{83CD393E-5961-F84F-BC12-91CDF8D9869B}">
      <dsp:nvSpPr>
        <dsp:cNvPr id="0" name=""/>
        <dsp:cNvSpPr/>
      </dsp:nvSpPr>
      <dsp:spPr>
        <a:xfrm>
          <a:off x="3750799" y="2201224"/>
          <a:ext cx="1119303" cy="1119303"/>
        </a:xfrm>
        <a:prstGeom prst="ellipse">
          <a:avLst/>
        </a:prstGeom>
        <a:solidFill>
          <a:srgbClr val="5D2A1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Mills and other service suppliers</a:t>
          </a:r>
        </a:p>
      </dsp:txBody>
      <dsp:txXfrm>
        <a:off x="3914717" y="2365142"/>
        <a:ext cx="791467" cy="791467"/>
      </dsp:txXfrm>
    </dsp:sp>
    <dsp:sp modelId="{949F4AAD-BB0E-DF42-ACDC-821DFFD4E947}">
      <dsp:nvSpPr>
        <dsp:cNvPr id="0" name=""/>
        <dsp:cNvSpPr/>
      </dsp:nvSpPr>
      <dsp:spPr>
        <a:xfrm rot="5400000">
          <a:off x="2878775" y="2744351"/>
          <a:ext cx="338449" cy="33050"/>
        </a:xfrm>
        <a:custGeom>
          <a:avLst/>
          <a:gdLst/>
          <a:ahLst/>
          <a:cxnLst/>
          <a:rect l="0" t="0" r="0" b="0"/>
          <a:pathLst>
            <a:path>
              <a:moveTo>
                <a:pt x="0" y="16525"/>
              </a:moveTo>
              <a:lnTo>
                <a:pt x="338449" y="165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9538" y="2752415"/>
        <a:ext cx="16922" cy="16922"/>
      </dsp:txXfrm>
    </dsp:sp>
    <dsp:sp modelId="{26F676E3-0D4F-0D4A-9539-9C84BF75BFFF}">
      <dsp:nvSpPr>
        <dsp:cNvPr id="0" name=""/>
        <dsp:cNvSpPr/>
      </dsp:nvSpPr>
      <dsp:spPr>
        <a:xfrm>
          <a:off x="2488348" y="2930101"/>
          <a:ext cx="1119303" cy="1119303"/>
        </a:xfrm>
        <a:prstGeom prst="ellipse">
          <a:avLst/>
        </a:prstGeom>
        <a:solidFill>
          <a:srgbClr val="3B597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Tourism businesses </a:t>
          </a:r>
        </a:p>
      </dsp:txBody>
      <dsp:txXfrm>
        <a:off x="2652266" y="3094019"/>
        <a:ext cx="791467" cy="791467"/>
      </dsp:txXfrm>
    </dsp:sp>
    <dsp:sp modelId="{D6E62C66-7FA0-B642-B68D-80D0C4A42582}">
      <dsp:nvSpPr>
        <dsp:cNvPr id="0" name=""/>
        <dsp:cNvSpPr/>
      </dsp:nvSpPr>
      <dsp:spPr>
        <a:xfrm rot="9000000">
          <a:off x="2247549" y="2379913"/>
          <a:ext cx="338449" cy="33050"/>
        </a:xfrm>
        <a:custGeom>
          <a:avLst/>
          <a:gdLst/>
          <a:ahLst/>
          <a:cxnLst/>
          <a:rect l="0" t="0" r="0" b="0"/>
          <a:pathLst>
            <a:path>
              <a:moveTo>
                <a:pt x="0" y="16525"/>
              </a:moveTo>
              <a:lnTo>
                <a:pt x="338449" y="165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08312" y="2387977"/>
        <a:ext cx="16922" cy="16922"/>
      </dsp:txXfrm>
    </dsp:sp>
    <dsp:sp modelId="{1295BBDE-E728-D540-8C59-48762B471DAF}">
      <dsp:nvSpPr>
        <dsp:cNvPr id="0" name=""/>
        <dsp:cNvSpPr/>
      </dsp:nvSpPr>
      <dsp:spPr>
        <a:xfrm>
          <a:off x="1225896" y="2201224"/>
          <a:ext cx="1119303" cy="1119303"/>
        </a:xfrm>
        <a:prstGeom prst="ellipse">
          <a:avLst/>
        </a:prstGeom>
        <a:solidFill>
          <a:srgbClr val="C2522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Regional and industry support groups</a:t>
          </a:r>
        </a:p>
      </dsp:txBody>
      <dsp:txXfrm>
        <a:off x="1389814" y="2365142"/>
        <a:ext cx="791467" cy="791467"/>
      </dsp:txXfrm>
    </dsp:sp>
    <dsp:sp modelId="{89C3EE60-B7F4-6345-9E50-DB2D713EA610}">
      <dsp:nvSpPr>
        <dsp:cNvPr id="0" name=""/>
        <dsp:cNvSpPr/>
      </dsp:nvSpPr>
      <dsp:spPr>
        <a:xfrm rot="12600000">
          <a:off x="2247549" y="1651036"/>
          <a:ext cx="338449" cy="33050"/>
        </a:xfrm>
        <a:custGeom>
          <a:avLst/>
          <a:gdLst/>
          <a:ahLst/>
          <a:cxnLst/>
          <a:rect l="0" t="0" r="0" b="0"/>
          <a:pathLst>
            <a:path>
              <a:moveTo>
                <a:pt x="0" y="16525"/>
              </a:moveTo>
              <a:lnTo>
                <a:pt x="338449" y="165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08312" y="1659100"/>
        <a:ext cx="16922" cy="16922"/>
      </dsp:txXfrm>
    </dsp:sp>
    <dsp:sp modelId="{E70E8C56-CD2A-594F-AC11-C29F8865C711}">
      <dsp:nvSpPr>
        <dsp:cNvPr id="0" name=""/>
        <dsp:cNvSpPr/>
      </dsp:nvSpPr>
      <dsp:spPr>
        <a:xfrm>
          <a:off x="1225896" y="743471"/>
          <a:ext cx="1119303" cy="1119303"/>
        </a:xfrm>
        <a:prstGeom prst="ellipse">
          <a:avLst/>
        </a:prstGeom>
        <a:solidFill>
          <a:srgbClr val="75BAE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Designers branding sourcing</a:t>
          </a:r>
        </a:p>
      </dsp:txBody>
      <dsp:txXfrm>
        <a:off x="1389814" y="907389"/>
        <a:ext cx="791467" cy="7914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586D0D-D192-5640-881B-FC5C5011B062}" type="datetimeFigureOut">
              <a:rPr lang="en-US" smtClean="0"/>
              <a:t>2/23/20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CD87AA-33E2-334E-A328-97EBA90CA6FD}" type="slidenum">
              <a:rPr lang="en-US" smtClean="0"/>
              <a:t>‹#›</a:t>
            </a:fld>
            <a:endParaRPr lang="en-US"/>
          </a:p>
        </p:txBody>
      </p:sp>
    </p:spTree>
    <p:extLst>
      <p:ext uri="{BB962C8B-B14F-4D97-AF65-F5344CB8AC3E}">
        <p14:creationId xmlns:p14="http://schemas.microsoft.com/office/powerpoint/2010/main" val="32755428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2</a:t>
            </a:fld>
            <a:endParaRPr lang="en-US"/>
          </a:p>
        </p:txBody>
      </p:sp>
    </p:spTree>
    <p:extLst>
      <p:ext uri="{BB962C8B-B14F-4D97-AF65-F5344CB8AC3E}">
        <p14:creationId xmlns:p14="http://schemas.microsoft.com/office/powerpoint/2010/main" val="4244691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23</a:t>
            </a:fld>
            <a:endParaRPr lang="en-US"/>
          </a:p>
        </p:txBody>
      </p:sp>
    </p:spTree>
    <p:extLst>
      <p:ext uri="{BB962C8B-B14F-4D97-AF65-F5344CB8AC3E}">
        <p14:creationId xmlns:p14="http://schemas.microsoft.com/office/powerpoint/2010/main" val="381075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25</a:t>
            </a:fld>
            <a:endParaRPr lang="en-US"/>
          </a:p>
        </p:txBody>
      </p:sp>
    </p:spTree>
    <p:extLst>
      <p:ext uri="{BB962C8B-B14F-4D97-AF65-F5344CB8AC3E}">
        <p14:creationId xmlns:p14="http://schemas.microsoft.com/office/powerpoint/2010/main" val="322717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28</a:t>
            </a:fld>
            <a:endParaRPr lang="en-US"/>
          </a:p>
        </p:txBody>
      </p:sp>
    </p:spTree>
    <p:extLst>
      <p:ext uri="{BB962C8B-B14F-4D97-AF65-F5344CB8AC3E}">
        <p14:creationId xmlns:p14="http://schemas.microsoft.com/office/powerpoint/2010/main" val="3912759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29</a:t>
            </a:fld>
            <a:endParaRPr lang="en-US"/>
          </a:p>
        </p:txBody>
      </p:sp>
    </p:spTree>
    <p:extLst>
      <p:ext uri="{BB962C8B-B14F-4D97-AF65-F5344CB8AC3E}">
        <p14:creationId xmlns:p14="http://schemas.microsoft.com/office/powerpoint/2010/main" val="23054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4</a:t>
            </a:fld>
            <a:endParaRPr lang="en-US"/>
          </a:p>
        </p:txBody>
      </p:sp>
    </p:spTree>
    <p:extLst>
      <p:ext uri="{BB962C8B-B14F-4D97-AF65-F5344CB8AC3E}">
        <p14:creationId xmlns:p14="http://schemas.microsoft.com/office/powerpoint/2010/main" val="204715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7</a:t>
            </a:fld>
            <a:endParaRPr lang="en-US"/>
          </a:p>
        </p:txBody>
      </p:sp>
    </p:spTree>
    <p:extLst>
      <p:ext uri="{BB962C8B-B14F-4D97-AF65-F5344CB8AC3E}">
        <p14:creationId xmlns:p14="http://schemas.microsoft.com/office/powerpoint/2010/main" val="24690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D87AA-33E2-334E-A328-97EBA90CA6FD}" type="slidenum">
              <a:rPr lang="en-US" smtClean="0"/>
              <a:t>10</a:t>
            </a:fld>
            <a:endParaRPr lang="en-US"/>
          </a:p>
        </p:txBody>
      </p:sp>
    </p:spTree>
    <p:extLst>
      <p:ext uri="{BB962C8B-B14F-4D97-AF65-F5344CB8AC3E}">
        <p14:creationId xmlns:p14="http://schemas.microsoft.com/office/powerpoint/2010/main" val="36312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12</a:t>
            </a:fld>
            <a:endParaRPr lang="en-US"/>
          </a:p>
        </p:txBody>
      </p:sp>
    </p:spTree>
    <p:extLst>
      <p:ext uri="{BB962C8B-B14F-4D97-AF65-F5344CB8AC3E}">
        <p14:creationId xmlns:p14="http://schemas.microsoft.com/office/powerpoint/2010/main" val="14569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13</a:t>
            </a:fld>
            <a:endParaRPr lang="en-US"/>
          </a:p>
        </p:txBody>
      </p:sp>
    </p:spTree>
    <p:extLst>
      <p:ext uri="{BB962C8B-B14F-4D97-AF65-F5344CB8AC3E}">
        <p14:creationId xmlns:p14="http://schemas.microsoft.com/office/powerpoint/2010/main" val="154698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14</a:t>
            </a:fld>
            <a:endParaRPr lang="en-US"/>
          </a:p>
        </p:txBody>
      </p:sp>
    </p:spTree>
    <p:extLst>
      <p:ext uri="{BB962C8B-B14F-4D97-AF65-F5344CB8AC3E}">
        <p14:creationId xmlns:p14="http://schemas.microsoft.com/office/powerpoint/2010/main" val="235739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16</a:t>
            </a:fld>
            <a:endParaRPr lang="en-US"/>
          </a:p>
        </p:txBody>
      </p:sp>
    </p:spTree>
    <p:extLst>
      <p:ext uri="{BB962C8B-B14F-4D97-AF65-F5344CB8AC3E}">
        <p14:creationId xmlns:p14="http://schemas.microsoft.com/office/powerpoint/2010/main" val="416361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D87AA-33E2-334E-A328-97EBA90CA6FD}" type="slidenum">
              <a:rPr lang="en-US" smtClean="0"/>
              <a:t>20</a:t>
            </a:fld>
            <a:endParaRPr lang="en-US"/>
          </a:p>
        </p:txBody>
      </p:sp>
    </p:spTree>
    <p:extLst>
      <p:ext uri="{BB962C8B-B14F-4D97-AF65-F5344CB8AC3E}">
        <p14:creationId xmlns:p14="http://schemas.microsoft.com/office/powerpoint/2010/main" val="428358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15CF68-A8FB-204C-9FDC-1712CDACF985}" type="datetimeFigureOut">
              <a:rPr lang="en-US" smtClean="0"/>
              <a:t>2/23/20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158881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5CF68-A8FB-204C-9FDC-1712CDACF985}" type="datetimeFigureOut">
              <a:rPr lang="en-US" smtClean="0"/>
              <a:t>2/23/20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31564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5CF68-A8FB-204C-9FDC-1712CDACF985}" type="datetimeFigureOut">
              <a:rPr lang="en-US" smtClean="0"/>
              <a:t>2/23/20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261047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5CF68-A8FB-204C-9FDC-1712CDACF985}" type="datetimeFigureOut">
              <a:rPr lang="en-US" smtClean="0"/>
              <a:t>2/23/20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83501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15CF68-A8FB-204C-9FDC-1712CDACF985}" type="datetimeFigureOut">
              <a:rPr lang="en-US" smtClean="0"/>
              <a:t>2/23/20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307489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15CF68-A8FB-204C-9FDC-1712CDACF985}" type="datetimeFigureOut">
              <a:rPr lang="en-US" smtClean="0"/>
              <a:t>2/23/20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106308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15CF68-A8FB-204C-9FDC-1712CDACF985}" type="datetimeFigureOut">
              <a:rPr lang="en-US" smtClean="0"/>
              <a:t>2/23/20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284997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15CF68-A8FB-204C-9FDC-1712CDACF985}" type="datetimeFigureOut">
              <a:rPr lang="en-US" smtClean="0"/>
              <a:t>2/23/20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331589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5CF68-A8FB-204C-9FDC-1712CDACF985}" type="datetimeFigureOut">
              <a:rPr lang="en-US" smtClean="0"/>
              <a:t>2/23/20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327676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15CF68-A8FB-204C-9FDC-1712CDACF985}" type="datetimeFigureOut">
              <a:rPr lang="en-US" smtClean="0"/>
              <a:t>2/23/20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3707362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15CF68-A8FB-204C-9FDC-1712CDACF985}" type="datetimeFigureOut">
              <a:rPr lang="en-US" smtClean="0"/>
              <a:t>2/23/20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56610-5B63-504E-8681-84FC9EA3A858}" type="slidenum">
              <a:rPr lang="en-US" smtClean="0"/>
              <a:t>‹#›</a:t>
            </a:fld>
            <a:endParaRPr lang="en-US"/>
          </a:p>
        </p:txBody>
      </p:sp>
    </p:spTree>
    <p:extLst>
      <p:ext uri="{BB962C8B-B14F-4D97-AF65-F5344CB8AC3E}">
        <p14:creationId xmlns:p14="http://schemas.microsoft.com/office/powerpoint/2010/main" val="178527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5CF68-A8FB-204C-9FDC-1712CDACF985}" type="datetimeFigureOut">
              <a:rPr lang="en-US" smtClean="0"/>
              <a:t>2/23/20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56610-5B63-504E-8681-84FC9EA3A858}" type="slidenum">
              <a:rPr lang="en-US" smtClean="0"/>
              <a:t>‹#›</a:t>
            </a:fld>
            <a:endParaRPr lang="en-US"/>
          </a:p>
        </p:txBody>
      </p:sp>
    </p:spTree>
    <p:extLst>
      <p:ext uri="{BB962C8B-B14F-4D97-AF65-F5344CB8AC3E}">
        <p14:creationId xmlns:p14="http://schemas.microsoft.com/office/powerpoint/2010/main" val="281263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png"/><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file://localhost/Users/lynnedens1/Library/Mobile%20Documents/com~apple~CloudDocs/Documents/Alpacas/2019%20POC%20Photos/spindles.jpg" TargetMode="Externa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png"/><Relationship Id="rId7" Type="http://schemas.openxmlformats.org/officeDocument/2006/relationships/diagramColors" Target="../diagrams/colors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Colors" Target="../diagrams/colors11.xml"/><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diagramQuickStyle" Target="../diagrams/quickStyle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Layout" Target="../diagrams/layout11.xml"/><Relationship Id="rId5" Type="http://schemas.openxmlformats.org/officeDocument/2006/relationships/diagramQuickStyle" Target="../diagrams/quickStyle10.xml"/><Relationship Id="rId10" Type="http://schemas.openxmlformats.org/officeDocument/2006/relationships/diagramData" Target="../diagrams/data11.xml"/><Relationship Id="rId4" Type="http://schemas.openxmlformats.org/officeDocument/2006/relationships/diagramLayout" Target="../diagrams/layout10.xml"/><Relationship Id="rId9" Type="http://schemas.openxmlformats.org/officeDocument/2006/relationships/image" Target="../media/image1.png"/><Relationship Id="rId14" Type="http://schemas.microsoft.com/office/2007/relationships/diagramDrawing" Target="../diagrams/drawing11.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5.xml"/><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48351"/>
            <a:ext cx="7772400" cy="1470025"/>
          </a:xfrm>
        </p:spPr>
        <p:txBody>
          <a:bodyPr>
            <a:normAutofit/>
          </a:bodyPr>
          <a:lstStyle/>
          <a:p>
            <a:r>
              <a:rPr lang="en-US" sz="3200" b="1" dirty="0"/>
              <a:t>Navigating the Fiber to Finished Goods Supply Chain</a:t>
            </a:r>
          </a:p>
        </p:txBody>
      </p:sp>
      <p:sp>
        <p:nvSpPr>
          <p:cNvPr id="3" name="Subtitle 2"/>
          <p:cNvSpPr>
            <a:spLocks noGrp="1"/>
          </p:cNvSpPr>
          <p:nvPr>
            <p:ph type="subTitle" idx="1"/>
          </p:nvPr>
        </p:nvSpPr>
        <p:spPr>
          <a:xfrm>
            <a:off x="1371600" y="3989036"/>
            <a:ext cx="6400800" cy="981716"/>
          </a:xfrm>
        </p:spPr>
        <p:txBody>
          <a:bodyPr>
            <a:normAutofit/>
          </a:bodyPr>
          <a:lstStyle/>
          <a:p>
            <a:r>
              <a:rPr lang="en-US" sz="2400" b="1" i="1" dirty="0"/>
              <a:t>Lynn Edens for </a:t>
            </a:r>
            <a:r>
              <a:rPr lang="en-US" sz="2400" b="1" i="1" dirty="0" err="1"/>
              <a:t>LocalFiber</a:t>
            </a:r>
            <a:endParaRPr lang="en-US" sz="2400" b="1" i="1" dirty="0"/>
          </a:p>
          <a:p>
            <a:r>
              <a:rPr lang="en-US" sz="2400" b="1" i="1" dirty="0"/>
              <a:t>July 27, 2019</a:t>
            </a:r>
          </a:p>
        </p:txBody>
      </p:sp>
      <p:pic>
        <p:nvPicPr>
          <p:cNvPr id="4" name="Picture 3" descr="LCF-Logo-FINAL_edit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5" name="Picture 4"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sp>
        <p:nvSpPr>
          <p:cNvPr id="6" name="Subtitle 2">
            <a:extLst>
              <a:ext uri="{FF2B5EF4-FFF2-40B4-BE49-F238E27FC236}">
                <a16:creationId xmlns:a16="http://schemas.microsoft.com/office/drawing/2014/main" id="{259A27E8-7A4A-9D4E-8C5F-E8475B110D43}"/>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226059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930" y="1697681"/>
            <a:ext cx="8170870" cy="604838"/>
          </a:xfrm>
        </p:spPr>
        <p:txBody>
          <a:bodyPr>
            <a:noAutofit/>
          </a:bodyPr>
          <a:lstStyle/>
          <a:p>
            <a:r>
              <a:rPr lang="en-US" sz="2000" b="1" dirty="0" err="1">
                <a:solidFill>
                  <a:srgbClr val="3B5971"/>
                </a:solidFill>
              </a:rPr>
              <a:t>Agritourism</a:t>
            </a:r>
            <a:r>
              <a:rPr lang="en-US" sz="2000" b="1" dirty="0">
                <a:solidFill>
                  <a:srgbClr val="3B5971"/>
                </a:solidFill>
              </a:rPr>
              <a:t> Revenues are Part of an Income Diversification Trend</a:t>
            </a:r>
            <a:br>
              <a:rPr lang="en-US" sz="2800" b="1" dirty="0">
                <a:solidFill>
                  <a:srgbClr val="3B5971"/>
                </a:solidFill>
              </a:rPr>
            </a:br>
            <a:endParaRPr lang="en-US" sz="2800" b="1" dirty="0">
              <a:solidFill>
                <a:srgbClr val="3B5971"/>
              </a:solidFill>
            </a:endParaRPr>
          </a:p>
        </p:txBody>
      </p:sp>
      <p:pic>
        <p:nvPicPr>
          <p:cNvPr id="5" name="Picture 4" descr="Screen Shot 2019-06-27 at 10.1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064" y="2167053"/>
            <a:ext cx="5353336" cy="4286207"/>
          </a:xfrm>
          <a:prstGeom prst="rect">
            <a:avLst/>
          </a:prstGeom>
        </p:spPr>
      </p:pic>
      <p:pic>
        <p:nvPicPr>
          <p:cNvPr id="6" name="Picture 5" descr="snowmass_logo_gold-bug_InPix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7" name="Picture 6" descr="LCF-Logo-FINAL_edited-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8" name="Subtitle 2">
            <a:extLst>
              <a:ext uri="{FF2B5EF4-FFF2-40B4-BE49-F238E27FC236}">
                <a16:creationId xmlns:a16="http://schemas.microsoft.com/office/drawing/2014/main" id="{90C78A69-2C6B-2442-9F4E-48846B006758}"/>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400273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037"/>
            <a:ext cx="8229600" cy="1143000"/>
          </a:xfrm>
        </p:spPr>
        <p:txBody>
          <a:bodyPr>
            <a:normAutofit/>
          </a:bodyPr>
          <a:lstStyle/>
          <a:p>
            <a:r>
              <a:rPr lang="en-US" sz="2800" b="1" dirty="0">
                <a:solidFill>
                  <a:srgbClr val="3B5971"/>
                </a:solidFill>
              </a:rPr>
              <a:t>Routes to Commodity Wool Sales</a:t>
            </a:r>
          </a:p>
        </p:txBody>
      </p:sp>
      <p:sp>
        <p:nvSpPr>
          <p:cNvPr id="3" name="Content Placeholder 2"/>
          <p:cNvSpPr>
            <a:spLocks noGrp="1"/>
          </p:cNvSpPr>
          <p:nvPr>
            <p:ph idx="1"/>
          </p:nvPr>
        </p:nvSpPr>
        <p:spPr>
          <a:xfrm>
            <a:off x="457200" y="2332037"/>
            <a:ext cx="8229600" cy="4525963"/>
          </a:xfrm>
        </p:spPr>
        <p:txBody>
          <a:bodyPr>
            <a:normAutofit fontScale="47500" lnSpcReduction="20000"/>
          </a:bodyPr>
          <a:lstStyle/>
          <a:p>
            <a:r>
              <a:rPr lang="en-US" b="1" dirty="0">
                <a:solidFill>
                  <a:srgbClr val="CAA810"/>
                </a:solidFill>
              </a:rPr>
              <a:t>Wool warehouses</a:t>
            </a:r>
          </a:p>
          <a:p>
            <a:pPr lvl="1"/>
            <a:r>
              <a:rPr lang="en-US" dirty="0"/>
              <a:t>Receive large lots of consigned wool and mohair, typically from individual growers, test to establish quality and sell on behalf of growers at auction or via private treaty sales.</a:t>
            </a:r>
          </a:p>
          <a:p>
            <a:pPr lvl="1"/>
            <a:r>
              <a:rPr lang="en-US" dirty="0"/>
              <a:t>Roswell Wool is currently the largest in the country, and handles about 20% of the U.S. wool clip.</a:t>
            </a:r>
          </a:p>
          <a:p>
            <a:pPr lvl="1"/>
            <a:endParaRPr lang="en-US" dirty="0"/>
          </a:p>
          <a:p>
            <a:r>
              <a:rPr lang="en-US" b="1" dirty="0">
                <a:solidFill>
                  <a:srgbClr val="CAA810"/>
                </a:solidFill>
              </a:rPr>
              <a:t>Wool Pools</a:t>
            </a:r>
          </a:p>
          <a:p>
            <a:pPr lvl="1"/>
            <a:r>
              <a:rPr lang="en-US" dirty="0"/>
              <a:t>Collect and grade wool from smaller growers to create larger lots for sale.</a:t>
            </a:r>
          </a:p>
          <a:p>
            <a:pPr lvl="1"/>
            <a:r>
              <a:rPr lang="en-US" dirty="0"/>
              <a:t>Operate at many different scales and with different structures and ownership/membership.</a:t>
            </a:r>
          </a:p>
          <a:p>
            <a:pPr lvl="1"/>
            <a:endParaRPr lang="en-US" dirty="0"/>
          </a:p>
          <a:p>
            <a:r>
              <a:rPr lang="en-US" b="1" dirty="0">
                <a:solidFill>
                  <a:srgbClr val="CAA810"/>
                </a:solidFill>
              </a:rPr>
              <a:t>Direct sales of raw wool to processors</a:t>
            </a:r>
          </a:p>
          <a:p>
            <a:pPr lvl="1"/>
            <a:r>
              <a:rPr lang="en-US" dirty="0"/>
              <a:t>Some brands and processors want to retain traceability or other production-based sources of branding</a:t>
            </a:r>
          </a:p>
          <a:p>
            <a:pPr lvl="2"/>
            <a:r>
              <a:rPr lang="en-US" dirty="0"/>
              <a:t>NEAFP is an example of a company that brands US grown and manufactured alpaca products.</a:t>
            </a:r>
          </a:p>
          <a:p>
            <a:pPr lvl="2"/>
            <a:r>
              <a:rPr lang="en-US" dirty="0"/>
              <a:t>Imperial Yarn buys wool directly from large growers that have certified their practices as Climate Beneficial.</a:t>
            </a:r>
          </a:p>
          <a:p>
            <a:pPr lvl="2"/>
            <a:r>
              <a:rPr lang="en-US" dirty="0"/>
              <a:t>Brooklyn Tweed is a hand-knitting yarn company that sells breed specific American grown and made yarns.</a:t>
            </a:r>
          </a:p>
          <a:p>
            <a:pPr lvl="2"/>
            <a:endParaRPr lang="en-US" dirty="0">
              <a:solidFill>
                <a:srgbClr val="CAA810"/>
              </a:solidFill>
            </a:endParaRPr>
          </a:p>
          <a:p>
            <a:r>
              <a:rPr lang="en-US" b="1" dirty="0">
                <a:solidFill>
                  <a:srgbClr val="CAA810"/>
                </a:solidFill>
              </a:rPr>
              <a:t>Hybrids</a:t>
            </a:r>
          </a:p>
          <a:p>
            <a:pPr lvl="1"/>
            <a:r>
              <a:rPr lang="en-US" dirty="0" err="1"/>
              <a:t>Midstates</a:t>
            </a:r>
            <a:r>
              <a:rPr lang="en-US" dirty="0"/>
              <a:t> Wool Growers is a large co-op that provides both wool pooling and warehouse type services.  They currently handle about 15% of the annual U.S. wool clip and represent over 5000 growers.</a:t>
            </a:r>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07BFE425-AAC3-3A47-8720-EA6B08860972}"/>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362237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71" y="1516595"/>
            <a:ext cx="8229600" cy="726041"/>
          </a:xfrm>
        </p:spPr>
        <p:txBody>
          <a:bodyPr>
            <a:normAutofit fontScale="90000"/>
          </a:bodyPr>
          <a:lstStyle/>
          <a:p>
            <a:br>
              <a:rPr lang="en-US" sz="2200" b="1" dirty="0"/>
            </a:br>
            <a:r>
              <a:rPr lang="en-US" sz="2200" b="1" dirty="0">
                <a:solidFill>
                  <a:srgbClr val="3B5971"/>
                </a:solidFill>
              </a:rPr>
              <a:t>Warehouses, Wool Pools and 1</a:t>
            </a:r>
            <a:r>
              <a:rPr lang="en-US" sz="2200" b="1" baseline="30000" dirty="0">
                <a:solidFill>
                  <a:srgbClr val="3B5971"/>
                </a:solidFill>
              </a:rPr>
              <a:t>st</a:t>
            </a:r>
            <a:r>
              <a:rPr lang="en-US" sz="2200" b="1" dirty="0">
                <a:solidFill>
                  <a:srgbClr val="3B5971"/>
                </a:solidFill>
              </a:rPr>
              <a:t> Stage Processing Facilities</a:t>
            </a:r>
            <a:br>
              <a:rPr lang="en-US" sz="2800" b="1" dirty="0"/>
            </a:br>
            <a:endParaRPr lang="en-US" sz="2800" b="1" dirty="0"/>
          </a:p>
        </p:txBody>
      </p:sp>
      <p:pic>
        <p:nvPicPr>
          <p:cNvPr id="3" name="Picture 2" descr="US state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769" y="2081210"/>
            <a:ext cx="6747030" cy="4217393"/>
          </a:xfrm>
          <a:prstGeom prst="rect">
            <a:avLst/>
          </a:prstGeom>
        </p:spPr>
      </p:pic>
      <p:pic>
        <p:nvPicPr>
          <p:cNvPr id="4" name="Picture 3"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5" name="Picture 4" descr="snowmass_logo_gold-bug_InPixi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sp>
        <p:nvSpPr>
          <p:cNvPr id="9" name="Diamond 8"/>
          <p:cNvSpPr/>
          <p:nvPr/>
        </p:nvSpPr>
        <p:spPr>
          <a:xfrm>
            <a:off x="1551660" y="3374618"/>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0" name="Diamond 9"/>
          <p:cNvSpPr/>
          <p:nvPr/>
        </p:nvSpPr>
        <p:spPr>
          <a:xfrm>
            <a:off x="1467422" y="371515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1" name="Diamond 10"/>
          <p:cNvSpPr/>
          <p:nvPr/>
        </p:nvSpPr>
        <p:spPr>
          <a:xfrm>
            <a:off x="3338545" y="383273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2" name="Diamond 11"/>
          <p:cNvSpPr/>
          <p:nvPr/>
        </p:nvSpPr>
        <p:spPr>
          <a:xfrm>
            <a:off x="3738347" y="417372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3" name="Diamond 12"/>
          <p:cNvSpPr/>
          <p:nvPr/>
        </p:nvSpPr>
        <p:spPr>
          <a:xfrm>
            <a:off x="6454648" y="4691085"/>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4" name="Diamond 13"/>
          <p:cNvSpPr/>
          <p:nvPr/>
        </p:nvSpPr>
        <p:spPr>
          <a:xfrm>
            <a:off x="2656529" y="328055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5" name="Diamond 14"/>
          <p:cNvSpPr/>
          <p:nvPr/>
        </p:nvSpPr>
        <p:spPr>
          <a:xfrm>
            <a:off x="2774848" y="338546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6" name="Diamond 15"/>
          <p:cNvSpPr/>
          <p:nvPr/>
        </p:nvSpPr>
        <p:spPr>
          <a:xfrm>
            <a:off x="2774848" y="3138995"/>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7" name="Diamond 16"/>
          <p:cNvSpPr/>
          <p:nvPr/>
        </p:nvSpPr>
        <p:spPr>
          <a:xfrm>
            <a:off x="2609976" y="297392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8" name="Diamond 17"/>
          <p:cNvSpPr/>
          <p:nvPr/>
        </p:nvSpPr>
        <p:spPr>
          <a:xfrm>
            <a:off x="2491657" y="3197329"/>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9" name="Diamond 18"/>
          <p:cNvSpPr/>
          <p:nvPr/>
        </p:nvSpPr>
        <p:spPr>
          <a:xfrm>
            <a:off x="2255019" y="295086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0" name="Diamond 19"/>
          <p:cNvSpPr/>
          <p:nvPr/>
        </p:nvSpPr>
        <p:spPr>
          <a:xfrm>
            <a:off x="5490419" y="402086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1" name="Diamond 20"/>
          <p:cNvSpPr/>
          <p:nvPr/>
        </p:nvSpPr>
        <p:spPr>
          <a:xfrm>
            <a:off x="5608738" y="417372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2" name="Diamond 21"/>
          <p:cNvSpPr/>
          <p:nvPr/>
        </p:nvSpPr>
        <p:spPr>
          <a:xfrm>
            <a:off x="5949016" y="411493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3" name="Diamond 22"/>
          <p:cNvSpPr/>
          <p:nvPr/>
        </p:nvSpPr>
        <p:spPr>
          <a:xfrm>
            <a:off x="7571742" y="240998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4" name="Diamond 23"/>
          <p:cNvSpPr/>
          <p:nvPr/>
        </p:nvSpPr>
        <p:spPr>
          <a:xfrm>
            <a:off x="7230734" y="362108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5" name="Diamond 24"/>
          <p:cNvSpPr/>
          <p:nvPr/>
        </p:nvSpPr>
        <p:spPr>
          <a:xfrm>
            <a:off x="5666291" y="524372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6" name="Diamond 25"/>
          <p:cNvSpPr/>
          <p:nvPr/>
        </p:nvSpPr>
        <p:spPr>
          <a:xfrm>
            <a:off x="3011486" y="295086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7" name="Diamond 26"/>
          <p:cNvSpPr/>
          <p:nvPr/>
        </p:nvSpPr>
        <p:spPr>
          <a:xfrm>
            <a:off x="2870597" y="250405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8" name="Diamond 27"/>
          <p:cNvSpPr/>
          <p:nvPr/>
        </p:nvSpPr>
        <p:spPr>
          <a:xfrm>
            <a:off x="3575183" y="2598116"/>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29" name="Diamond 28"/>
          <p:cNvSpPr/>
          <p:nvPr/>
        </p:nvSpPr>
        <p:spPr>
          <a:xfrm>
            <a:off x="3338545" y="250405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0" name="Diamond 29"/>
          <p:cNvSpPr/>
          <p:nvPr/>
        </p:nvSpPr>
        <p:spPr>
          <a:xfrm>
            <a:off x="3338545" y="269218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1" name="Diamond 30"/>
          <p:cNvSpPr/>
          <p:nvPr/>
        </p:nvSpPr>
        <p:spPr>
          <a:xfrm>
            <a:off x="3693502" y="276273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2" name="Diamond 31"/>
          <p:cNvSpPr/>
          <p:nvPr/>
        </p:nvSpPr>
        <p:spPr>
          <a:xfrm>
            <a:off x="3620028" y="288031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3" name="Diamond 32"/>
          <p:cNvSpPr/>
          <p:nvPr/>
        </p:nvSpPr>
        <p:spPr>
          <a:xfrm>
            <a:off x="2774848" y="295086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4" name="Diamond 33"/>
          <p:cNvSpPr/>
          <p:nvPr/>
        </p:nvSpPr>
        <p:spPr>
          <a:xfrm>
            <a:off x="3129805" y="269218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5" name="Diamond 34"/>
          <p:cNvSpPr/>
          <p:nvPr/>
        </p:nvSpPr>
        <p:spPr>
          <a:xfrm>
            <a:off x="2976692" y="2856797"/>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6" name="Diamond 35"/>
          <p:cNvSpPr/>
          <p:nvPr/>
        </p:nvSpPr>
        <p:spPr>
          <a:xfrm>
            <a:off x="2846614" y="269218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7" name="Diamond 36"/>
          <p:cNvSpPr/>
          <p:nvPr/>
        </p:nvSpPr>
        <p:spPr>
          <a:xfrm>
            <a:off x="6819174" y="309196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8" name="Diamond 37"/>
          <p:cNvSpPr/>
          <p:nvPr/>
        </p:nvSpPr>
        <p:spPr>
          <a:xfrm>
            <a:off x="7112415" y="2832366"/>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39" name="Diamond 38"/>
          <p:cNvSpPr/>
          <p:nvPr/>
        </p:nvSpPr>
        <p:spPr>
          <a:xfrm>
            <a:off x="7112415" y="2997897"/>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0" name="Diamond 39"/>
          <p:cNvSpPr/>
          <p:nvPr/>
        </p:nvSpPr>
        <p:spPr>
          <a:xfrm>
            <a:off x="4432120" y="276273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1" name="Diamond 40"/>
          <p:cNvSpPr/>
          <p:nvPr/>
        </p:nvSpPr>
        <p:spPr>
          <a:xfrm>
            <a:off x="4067129" y="277403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2" name="Diamond 41"/>
          <p:cNvSpPr/>
          <p:nvPr/>
        </p:nvSpPr>
        <p:spPr>
          <a:xfrm>
            <a:off x="1467422" y="3044929"/>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3" name="Diamond 42"/>
          <p:cNvSpPr/>
          <p:nvPr/>
        </p:nvSpPr>
        <p:spPr>
          <a:xfrm>
            <a:off x="1505573" y="2868097"/>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4" name="Diamond 43"/>
          <p:cNvSpPr/>
          <p:nvPr/>
        </p:nvSpPr>
        <p:spPr>
          <a:xfrm>
            <a:off x="2131412" y="279663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5" name="Diamond 44"/>
          <p:cNvSpPr/>
          <p:nvPr/>
        </p:nvSpPr>
        <p:spPr>
          <a:xfrm>
            <a:off x="1822379" y="296216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6" name="Diamond 45"/>
          <p:cNvSpPr/>
          <p:nvPr/>
        </p:nvSpPr>
        <p:spPr>
          <a:xfrm>
            <a:off x="7055812" y="336286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7" name="Diamond 46"/>
          <p:cNvSpPr/>
          <p:nvPr/>
        </p:nvSpPr>
        <p:spPr>
          <a:xfrm>
            <a:off x="7068519" y="3479527"/>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8" name="Diamond 47"/>
          <p:cNvSpPr/>
          <p:nvPr/>
        </p:nvSpPr>
        <p:spPr>
          <a:xfrm>
            <a:off x="6864966" y="346868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49" name="Diamond 48"/>
          <p:cNvSpPr/>
          <p:nvPr/>
        </p:nvSpPr>
        <p:spPr>
          <a:xfrm>
            <a:off x="6691038" y="3362403"/>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50" name="Diamond 49"/>
          <p:cNvSpPr/>
          <p:nvPr/>
        </p:nvSpPr>
        <p:spPr>
          <a:xfrm>
            <a:off x="6702797" y="3490828"/>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51" name="Diamond 50"/>
          <p:cNvSpPr/>
          <p:nvPr/>
        </p:nvSpPr>
        <p:spPr>
          <a:xfrm>
            <a:off x="5784610" y="4455919"/>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55" name="Sun 54"/>
          <p:cNvSpPr/>
          <p:nvPr/>
        </p:nvSpPr>
        <p:spPr>
          <a:xfrm>
            <a:off x="2669600" y="4867459"/>
            <a:ext cx="354957" cy="311809"/>
          </a:xfrm>
          <a:prstGeom prst="sun">
            <a:avLst/>
          </a:prstGeom>
          <a:solidFill>
            <a:srgbClr val="657916"/>
          </a:solidFill>
          <a:ln>
            <a:solidFill>
              <a:srgbClr val="9FBF1F"/>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9FBF1F"/>
              </a:solidFill>
            </a:endParaRPr>
          </a:p>
        </p:txBody>
      </p:sp>
      <p:sp>
        <p:nvSpPr>
          <p:cNvPr id="57" name="Sun 56"/>
          <p:cNvSpPr/>
          <p:nvPr/>
        </p:nvSpPr>
        <p:spPr>
          <a:xfrm>
            <a:off x="6318483" y="3561835"/>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657916"/>
              </a:solidFill>
            </a:endParaRPr>
          </a:p>
        </p:txBody>
      </p:sp>
      <p:sp>
        <p:nvSpPr>
          <p:cNvPr id="59" name="Diamond 58"/>
          <p:cNvSpPr/>
          <p:nvPr/>
        </p:nvSpPr>
        <p:spPr>
          <a:xfrm>
            <a:off x="2717018" y="3714176"/>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0" name="Diamond 59"/>
          <p:cNvSpPr/>
          <p:nvPr/>
        </p:nvSpPr>
        <p:spPr>
          <a:xfrm>
            <a:off x="2907103" y="3902308"/>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1" name="Diamond 60"/>
          <p:cNvSpPr/>
          <p:nvPr/>
        </p:nvSpPr>
        <p:spPr>
          <a:xfrm>
            <a:off x="2907103" y="377348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2" name="Diamond 61"/>
          <p:cNvSpPr/>
          <p:nvPr/>
        </p:nvSpPr>
        <p:spPr>
          <a:xfrm>
            <a:off x="7306105" y="276273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3" name="Diamond 62"/>
          <p:cNvSpPr/>
          <p:nvPr/>
        </p:nvSpPr>
        <p:spPr>
          <a:xfrm>
            <a:off x="2144119" y="258590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4" name="Diamond 63"/>
          <p:cNvSpPr/>
          <p:nvPr/>
        </p:nvSpPr>
        <p:spPr>
          <a:xfrm>
            <a:off x="1952209" y="2608502"/>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5" name="Diamond 64"/>
          <p:cNvSpPr/>
          <p:nvPr/>
        </p:nvSpPr>
        <p:spPr>
          <a:xfrm>
            <a:off x="1995346" y="2491377"/>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6" name="Diamond 65"/>
          <p:cNvSpPr/>
          <p:nvPr/>
        </p:nvSpPr>
        <p:spPr>
          <a:xfrm>
            <a:off x="2262438" y="2514436"/>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7" name="Diamond 66"/>
          <p:cNvSpPr/>
          <p:nvPr/>
        </p:nvSpPr>
        <p:spPr>
          <a:xfrm>
            <a:off x="1766803" y="2303245"/>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8" name="Diamond 67"/>
          <p:cNvSpPr/>
          <p:nvPr/>
        </p:nvSpPr>
        <p:spPr>
          <a:xfrm>
            <a:off x="2273949" y="242037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69" name="Diamond 68"/>
          <p:cNvSpPr/>
          <p:nvPr/>
        </p:nvSpPr>
        <p:spPr>
          <a:xfrm>
            <a:off x="1871009" y="2504050"/>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70" name="Diamond 69"/>
          <p:cNvSpPr/>
          <p:nvPr/>
        </p:nvSpPr>
        <p:spPr>
          <a:xfrm>
            <a:off x="6594047" y="3726451"/>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71" name="Diamond 70"/>
          <p:cNvSpPr/>
          <p:nvPr/>
        </p:nvSpPr>
        <p:spPr>
          <a:xfrm>
            <a:off x="3213330" y="3150295"/>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75" name="Sun 74"/>
          <p:cNvSpPr/>
          <p:nvPr/>
        </p:nvSpPr>
        <p:spPr>
          <a:xfrm>
            <a:off x="5473551" y="3449903"/>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Sun 75"/>
          <p:cNvSpPr/>
          <p:nvPr/>
        </p:nvSpPr>
        <p:spPr>
          <a:xfrm>
            <a:off x="4304732" y="4079684"/>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Sun 76"/>
          <p:cNvSpPr/>
          <p:nvPr/>
        </p:nvSpPr>
        <p:spPr>
          <a:xfrm>
            <a:off x="3649951" y="2891672"/>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Sun 77"/>
          <p:cNvSpPr/>
          <p:nvPr/>
        </p:nvSpPr>
        <p:spPr>
          <a:xfrm>
            <a:off x="3338545" y="2903431"/>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Sun 78"/>
          <p:cNvSpPr/>
          <p:nvPr/>
        </p:nvSpPr>
        <p:spPr>
          <a:xfrm>
            <a:off x="6729779" y="4678870"/>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Sun 79"/>
          <p:cNvSpPr/>
          <p:nvPr/>
        </p:nvSpPr>
        <p:spPr>
          <a:xfrm>
            <a:off x="3824296" y="3068446"/>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Sun 80"/>
          <p:cNvSpPr/>
          <p:nvPr/>
        </p:nvSpPr>
        <p:spPr>
          <a:xfrm>
            <a:off x="4094670" y="5243723"/>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Sun 81"/>
          <p:cNvSpPr/>
          <p:nvPr/>
        </p:nvSpPr>
        <p:spPr>
          <a:xfrm>
            <a:off x="4229857" y="5431397"/>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Sun 82"/>
          <p:cNvSpPr/>
          <p:nvPr/>
        </p:nvSpPr>
        <p:spPr>
          <a:xfrm>
            <a:off x="4410859" y="5373034"/>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Sun 83"/>
          <p:cNvSpPr/>
          <p:nvPr/>
        </p:nvSpPr>
        <p:spPr>
          <a:xfrm>
            <a:off x="4230822" y="5690020"/>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Sun 84"/>
          <p:cNvSpPr/>
          <p:nvPr/>
        </p:nvSpPr>
        <p:spPr>
          <a:xfrm>
            <a:off x="4303767" y="5231507"/>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Sun 85"/>
          <p:cNvSpPr/>
          <p:nvPr/>
        </p:nvSpPr>
        <p:spPr>
          <a:xfrm>
            <a:off x="4140485" y="5431855"/>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Sun 86"/>
          <p:cNvSpPr/>
          <p:nvPr/>
        </p:nvSpPr>
        <p:spPr>
          <a:xfrm>
            <a:off x="4005298" y="5431397"/>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Sun 87"/>
          <p:cNvSpPr/>
          <p:nvPr/>
        </p:nvSpPr>
        <p:spPr>
          <a:xfrm>
            <a:off x="4219528" y="5137840"/>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Sun 88"/>
          <p:cNvSpPr/>
          <p:nvPr/>
        </p:nvSpPr>
        <p:spPr>
          <a:xfrm>
            <a:off x="3949154" y="5267151"/>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Sun 89"/>
          <p:cNvSpPr/>
          <p:nvPr/>
        </p:nvSpPr>
        <p:spPr>
          <a:xfrm>
            <a:off x="4219528" y="5360818"/>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Sun 90"/>
          <p:cNvSpPr/>
          <p:nvPr/>
        </p:nvSpPr>
        <p:spPr>
          <a:xfrm>
            <a:off x="4118180" y="5630713"/>
            <a:ext cx="270374" cy="258623"/>
          </a:xfrm>
          <a:prstGeom prst="sun">
            <a:avLst/>
          </a:prstGeom>
          <a:solidFill>
            <a:srgbClr val="65791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Sun 91"/>
          <p:cNvSpPr/>
          <p:nvPr/>
        </p:nvSpPr>
        <p:spPr>
          <a:xfrm>
            <a:off x="2683282" y="3785271"/>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Sun 92"/>
          <p:cNvSpPr/>
          <p:nvPr/>
        </p:nvSpPr>
        <p:spPr>
          <a:xfrm>
            <a:off x="3413626" y="3138995"/>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Oval 94"/>
          <p:cNvSpPr/>
          <p:nvPr/>
        </p:nvSpPr>
        <p:spPr>
          <a:xfrm>
            <a:off x="6864966" y="4556137"/>
            <a:ext cx="280022" cy="269895"/>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4164721" y="5348514"/>
            <a:ext cx="280022" cy="269895"/>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582223" y="2491377"/>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160181" y="2808334"/>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077845" y="3256033"/>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842469" y="2985938"/>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1726520" y="2339693"/>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6594047" y="4550503"/>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3514929" y="2551600"/>
            <a:ext cx="141106" cy="140582"/>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790600" y="4942167"/>
            <a:ext cx="2154052" cy="1569660"/>
          </a:xfrm>
          <a:prstGeom prst="rect">
            <a:avLst/>
          </a:prstGeom>
          <a:noFill/>
        </p:spPr>
        <p:txBody>
          <a:bodyPr wrap="square" rtlCol="0">
            <a:spAutoFit/>
          </a:bodyPr>
          <a:lstStyle/>
          <a:p>
            <a:r>
              <a:rPr lang="en-US" sz="1200" dirty="0"/>
              <a:t>Top areas for wool </a:t>
            </a:r>
          </a:p>
          <a:p>
            <a:r>
              <a:rPr lang="en-US" sz="1200" dirty="0"/>
              <a:t>production scaled by volume</a:t>
            </a:r>
          </a:p>
          <a:p>
            <a:endParaRPr lang="en-US" sz="1200" dirty="0"/>
          </a:p>
          <a:p>
            <a:r>
              <a:rPr lang="en-US" sz="1200" dirty="0"/>
              <a:t>Wool Pool</a:t>
            </a:r>
          </a:p>
          <a:p>
            <a:endParaRPr lang="en-US" sz="1200" dirty="0"/>
          </a:p>
          <a:p>
            <a:r>
              <a:rPr lang="en-US" sz="1200" dirty="0"/>
              <a:t>Warehouse</a:t>
            </a:r>
          </a:p>
          <a:p>
            <a:endParaRPr lang="en-US" sz="1200" dirty="0"/>
          </a:p>
          <a:p>
            <a:r>
              <a:rPr lang="en-US" sz="1200" dirty="0"/>
              <a:t>1</a:t>
            </a:r>
            <a:r>
              <a:rPr lang="en-US" sz="1200" baseline="30000" dirty="0"/>
              <a:t>st</a:t>
            </a:r>
            <a:r>
              <a:rPr lang="en-US" sz="1200" dirty="0"/>
              <a:t> stage processing (scouring +)</a:t>
            </a:r>
          </a:p>
        </p:txBody>
      </p:sp>
      <p:sp>
        <p:nvSpPr>
          <p:cNvPr id="107" name="Diamond 106"/>
          <p:cNvSpPr/>
          <p:nvPr/>
        </p:nvSpPr>
        <p:spPr>
          <a:xfrm>
            <a:off x="562966" y="5478314"/>
            <a:ext cx="236638" cy="188132"/>
          </a:xfrm>
          <a:prstGeom prst="diamond">
            <a:avLst/>
          </a:prstGeom>
          <a:solidFill>
            <a:srgbClr val="DAB2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B20D"/>
              </a:solidFill>
            </a:endParaRPr>
          </a:p>
        </p:txBody>
      </p:sp>
      <p:sp>
        <p:nvSpPr>
          <p:cNvPr id="108" name="Sun 107"/>
          <p:cNvSpPr/>
          <p:nvPr/>
        </p:nvSpPr>
        <p:spPr>
          <a:xfrm>
            <a:off x="544510" y="5819331"/>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Oval 108"/>
          <p:cNvSpPr/>
          <p:nvPr/>
        </p:nvSpPr>
        <p:spPr>
          <a:xfrm>
            <a:off x="586718" y="6185119"/>
            <a:ext cx="212886" cy="226968"/>
          </a:xfrm>
          <a:prstGeom prst="ellipse">
            <a:avLst/>
          </a:prstGeom>
          <a:solidFill>
            <a:srgbClr val="82B7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Sun 109"/>
          <p:cNvSpPr/>
          <p:nvPr/>
        </p:nvSpPr>
        <p:spPr>
          <a:xfrm>
            <a:off x="1332235" y="3561835"/>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Sun 110"/>
          <p:cNvSpPr/>
          <p:nvPr/>
        </p:nvSpPr>
        <p:spPr>
          <a:xfrm>
            <a:off x="1544520" y="3597139"/>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 name="Sun 111"/>
          <p:cNvSpPr/>
          <p:nvPr/>
        </p:nvSpPr>
        <p:spPr>
          <a:xfrm>
            <a:off x="1724908" y="4338307"/>
            <a:ext cx="270374" cy="258623"/>
          </a:xfrm>
          <a:prstGeom prst="sun">
            <a:avLst/>
          </a:prstGeom>
          <a:solidFill>
            <a:srgbClr val="657916"/>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4" name="Oval 113"/>
          <p:cNvSpPr/>
          <p:nvPr/>
        </p:nvSpPr>
        <p:spPr>
          <a:xfrm>
            <a:off x="3811821" y="4958031"/>
            <a:ext cx="1004938" cy="999761"/>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Oval 119"/>
          <p:cNvSpPr/>
          <p:nvPr/>
        </p:nvSpPr>
        <p:spPr>
          <a:xfrm>
            <a:off x="1212920" y="3604206"/>
            <a:ext cx="837309" cy="851713"/>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Oval 120"/>
          <p:cNvSpPr/>
          <p:nvPr/>
        </p:nvSpPr>
        <p:spPr>
          <a:xfrm>
            <a:off x="3158837" y="3136207"/>
            <a:ext cx="582262" cy="570946"/>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Oval 122"/>
          <p:cNvSpPr/>
          <p:nvPr/>
        </p:nvSpPr>
        <p:spPr>
          <a:xfrm>
            <a:off x="3371141" y="3843517"/>
            <a:ext cx="582262" cy="570946"/>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Oval 123"/>
          <p:cNvSpPr/>
          <p:nvPr/>
        </p:nvSpPr>
        <p:spPr>
          <a:xfrm>
            <a:off x="2649561" y="3707153"/>
            <a:ext cx="487212" cy="488668"/>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Oval 124"/>
          <p:cNvSpPr/>
          <p:nvPr/>
        </p:nvSpPr>
        <p:spPr>
          <a:xfrm>
            <a:off x="554728" y="5102537"/>
            <a:ext cx="244550" cy="258193"/>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TextBox 125"/>
          <p:cNvSpPr txBox="1"/>
          <p:nvPr/>
        </p:nvSpPr>
        <p:spPr>
          <a:xfrm>
            <a:off x="4816759" y="6018312"/>
            <a:ext cx="3481607" cy="338554"/>
          </a:xfrm>
          <a:prstGeom prst="rect">
            <a:avLst/>
          </a:prstGeom>
          <a:noFill/>
        </p:spPr>
        <p:txBody>
          <a:bodyPr wrap="square" rtlCol="0">
            <a:spAutoFit/>
          </a:bodyPr>
          <a:lstStyle/>
          <a:p>
            <a:r>
              <a:rPr lang="en-US" sz="800" i="1" dirty="0"/>
              <a:t>Data sources:  American Sheep Industry Association</a:t>
            </a:r>
          </a:p>
          <a:p>
            <a:r>
              <a:rPr lang="en-US" sz="800" i="1" dirty="0"/>
              <a:t>	             US Department of Agriculture</a:t>
            </a:r>
          </a:p>
        </p:txBody>
      </p:sp>
      <p:sp>
        <p:nvSpPr>
          <p:cNvPr id="127" name="Oval 126"/>
          <p:cNvSpPr/>
          <p:nvPr/>
        </p:nvSpPr>
        <p:spPr>
          <a:xfrm>
            <a:off x="7030986" y="2985938"/>
            <a:ext cx="94819" cy="87148"/>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8" name="Down Arrow 127"/>
          <p:cNvSpPr/>
          <p:nvPr/>
        </p:nvSpPr>
        <p:spPr>
          <a:xfrm>
            <a:off x="6996040" y="2456688"/>
            <a:ext cx="134209" cy="470987"/>
          </a:xfrm>
          <a:prstGeom prst="downArrow">
            <a:avLst/>
          </a:prstGeom>
          <a:solidFill>
            <a:srgbClr val="EB290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0" name="TextBox 129"/>
          <p:cNvSpPr txBox="1"/>
          <p:nvPr/>
        </p:nvSpPr>
        <p:spPr>
          <a:xfrm>
            <a:off x="5666291" y="2242636"/>
            <a:ext cx="1686630" cy="553998"/>
          </a:xfrm>
          <a:prstGeom prst="rect">
            <a:avLst/>
          </a:prstGeom>
          <a:noFill/>
        </p:spPr>
        <p:txBody>
          <a:bodyPr wrap="square" rtlCol="0">
            <a:spAutoFit/>
          </a:bodyPr>
          <a:lstStyle/>
          <a:p>
            <a:r>
              <a:rPr lang="en-US" sz="1000" dirty="0"/>
              <a:t>New York’s annual wool clip scaled for comparison</a:t>
            </a:r>
          </a:p>
          <a:p>
            <a:endParaRPr lang="en-US" sz="1000" dirty="0"/>
          </a:p>
        </p:txBody>
      </p:sp>
      <p:sp>
        <p:nvSpPr>
          <p:cNvPr id="132" name="Oval 131"/>
          <p:cNvSpPr/>
          <p:nvPr/>
        </p:nvSpPr>
        <p:spPr>
          <a:xfrm>
            <a:off x="3155077" y="2648900"/>
            <a:ext cx="344435" cy="347109"/>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3" name="Oval 132"/>
          <p:cNvSpPr/>
          <p:nvPr/>
        </p:nvSpPr>
        <p:spPr>
          <a:xfrm>
            <a:off x="2484311" y="3106997"/>
            <a:ext cx="344435" cy="347109"/>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4" name="Oval 133"/>
          <p:cNvSpPr/>
          <p:nvPr/>
        </p:nvSpPr>
        <p:spPr>
          <a:xfrm>
            <a:off x="3992503" y="3106997"/>
            <a:ext cx="344435" cy="347109"/>
          </a:xfrm>
          <a:prstGeom prst="ellipse">
            <a:avLst/>
          </a:prstGeom>
          <a:solidFill>
            <a:srgbClr val="941E05">
              <a:alpha val="16000"/>
            </a:srgb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3" name="Subtitle 2">
            <a:extLst>
              <a:ext uri="{FF2B5EF4-FFF2-40B4-BE49-F238E27FC236}">
                <a16:creationId xmlns:a16="http://schemas.microsoft.com/office/drawing/2014/main" id="{706206D2-FC1C-3349-A8FD-939A9CD97A21}"/>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3557519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25" y="1196490"/>
            <a:ext cx="8229600" cy="1143000"/>
          </a:xfrm>
        </p:spPr>
        <p:txBody>
          <a:bodyPr>
            <a:normAutofit/>
          </a:bodyPr>
          <a:lstStyle/>
          <a:p>
            <a:r>
              <a:rPr lang="en-US" sz="2400" b="1" dirty="0">
                <a:solidFill>
                  <a:srgbClr val="3B5971"/>
                </a:solidFill>
              </a:rPr>
              <a:t>How Wool Pools Work:  Two Examples</a:t>
            </a:r>
          </a:p>
        </p:txBody>
      </p:sp>
      <p:sp>
        <p:nvSpPr>
          <p:cNvPr id="3" name="Text Placeholder 2"/>
          <p:cNvSpPr>
            <a:spLocks noGrp="1"/>
          </p:cNvSpPr>
          <p:nvPr>
            <p:ph type="body" idx="1"/>
          </p:nvPr>
        </p:nvSpPr>
        <p:spPr>
          <a:xfrm>
            <a:off x="457200" y="1875300"/>
            <a:ext cx="4040188" cy="639762"/>
          </a:xfrm>
        </p:spPr>
        <p:txBody>
          <a:bodyPr>
            <a:normAutofit/>
          </a:bodyPr>
          <a:lstStyle/>
          <a:p>
            <a:pPr algn="ctr"/>
            <a:r>
              <a:rPr lang="en-US" sz="2000" u="sng" dirty="0" err="1"/>
              <a:t>Midstates</a:t>
            </a:r>
            <a:r>
              <a:rPr lang="en-US" sz="2000" u="sng" dirty="0"/>
              <a:t> Wool Growers</a:t>
            </a:r>
          </a:p>
        </p:txBody>
      </p:sp>
      <p:sp>
        <p:nvSpPr>
          <p:cNvPr id="4" name="Content Placeholder 3"/>
          <p:cNvSpPr>
            <a:spLocks noGrp="1"/>
          </p:cNvSpPr>
          <p:nvPr>
            <p:ph sz="half" idx="2"/>
          </p:nvPr>
        </p:nvSpPr>
        <p:spPr>
          <a:xfrm>
            <a:off x="457200" y="2480590"/>
            <a:ext cx="4040188" cy="3951288"/>
          </a:xfrm>
        </p:spPr>
        <p:txBody>
          <a:bodyPr>
            <a:normAutofit fontScale="85000" lnSpcReduction="20000"/>
          </a:bodyPr>
          <a:lstStyle/>
          <a:p>
            <a:r>
              <a:rPr lang="en-US" sz="1400" dirty="0"/>
              <a:t>Cooperative ownership</a:t>
            </a:r>
          </a:p>
          <a:p>
            <a:pPr marL="0" indent="0">
              <a:buNone/>
            </a:pPr>
            <a:endParaRPr lang="en-US" sz="1400" dirty="0"/>
          </a:p>
          <a:p>
            <a:r>
              <a:rPr lang="en-US" sz="1400" dirty="0"/>
              <a:t>Consignment sales based on grade for producers with 25 head or more with payments made in December of shearing year.  </a:t>
            </a:r>
          </a:p>
          <a:p>
            <a:pPr marL="0" indent="0">
              <a:buNone/>
            </a:pPr>
            <a:endParaRPr lang="en-US" sz="1400" dirty="0"/>
          </a:p>
          <a:p>
            <a:r>
              <a:rPr lang="en-US" sz="1400" dirty="0"/>
              <a:t>Payments at delivery for very large customers willing to sell at grade and yield, or for anyone willing to sell for a very low price on an ungraded basis</a:t>
            </a:r>
          </a:p>
          <a:p>
            <a:endParaRPr lang="en-US" sz="1400" dirty="0"/>
          </a:p>
          <a:p>
            <a:r>
              <a:rPr lang="en-US" sz="1400" dirty="0"/>
              <a:t>The typical grower consigning to Mid-States is small, with 30 or 40 animals</a:t>
            </a:r>
          </a:p>
          <a:p>
            <a:endParaRPr lang="en-US" sz="1400" dirty="0"/>
          </a:p>
          <a:p>
            <a:r>
              <a:rPr lang="en-US" sz="1400" dirty="0"/>
              <a:t>There are over 100 wool handlers in 23 states (there are two in NY) helping collect over 3 million </a:t>
            </a:r>
            <a:r>
              <a:rPr lang="en-US" sz="1400" dirty="0" err="1"/>
              <a:t>lbs</a:t>
            </a:r>
            <a:r>
              <a:rPr lang="en-US" sz="1400" dirty="0"/>
              <a:t> annually (equivalent to 30% of all wool milled in the U.S.)</a:t>
            </a:r>
          </a:p>
          <a:p>
            <a:pPr marL="0" indent="0">
              <a:buNone/>
            </a:pPr>
            <a:endParaRPr lang="en-US" sz="1400" dirty="0"/>
          </a:p>
          <a:p>
            <a:r>
              <a:rPr lang="en-US" sz="1400" dirty="0"/>
              <a:t>The average AFD of wool consigned ranges from 27-32 microns.</a:t>
            </a:r>
          </a:p>
          <a:p>
            <a:pPr marL="0" indent="0">
              <a:buNone/>
            </a:pPr>
            <a:endParaRPr lang="en-US" sz="1400" b="1" dirty="0"/>
          </a:p>
          <a:p>
            <a:r>
              <a:rPr lang="en-US" sz="1400" b="1" dirty="0">
                <a:solidFill>
                  <a:srgbClr val="DAB20D"/>
                </a:solidFill>
              </a:rPr>
              <a:t>Most of the wool collected is sold to U.S. purchasers</a:t>
            </a:r>
          </a:p>
          <a:p>
            <a:pPr marL="0" indent="0">
              <a:buNone/>
            </a:pPr>
            <a:endParaRPr lang="en-US" dirty="0"/>
          </a:p>
          <a:p>
            <a:endParaRPr lang="en-US" dirty="0"/>
          </a:p>
          <a:p>
            <a:endParaRPr lang="en-US" dirty="0"/>
          </a:p>
        </p:txBody>
      </p:sp>
      <p:sp>
        <p:nvSpPr>
          <p:cNvPr id="5" name="Text Placeholder 4"/>
          <p:cNvSpPr>
            <a:spLocks noGrp="1"/>
          </p:cNvSpPr>
          <p:nvPr>
            <p:ph type="body" sz="quarter" idx="3"/>
          </p:nvPr>
        </p:nvSpPr>
        <p:spPr>
          <a:xfrm>
            <a:off x="4645025" y="1875300"/>
            <a:ext cx="4041775" cy="639762"/>
          </a:xfrm>
        </p:spPr>
        <p:txBody>
          <a:bodyPr>
            <a:normAutofit/>
          </a:bodyPr>
          <a:lstStyle/>
          <a:p>
            <a:pPr algn="ctr"/>
            <a:r>
              <a:rPr lang="en-US" sz="1800" u="sng" dirty="0"/>
              <a:t>The Alpaca Coalition of America</a:t>
            </a:r>
          </a:p>
        </p:txBody>
      </p:sp>
      <p:sp>
        <p:nvSpPr>
          <p:cNvPr id="6" name="Content Placeholder 5"/>
          <p:cNvSpPr>
            <a:spLocks noGrp="1"/>
          </p:cNvSpPr>
          <p:nvPr>
            <p:ph sz="quarter" idx="4"/>
          </p:nvPr>
        </p:nvSpPr>
        <p:spPr>
          <a:xfrm>
            <a:off x="4645025" y="2503705"/>
            <a:ext cx="4041775" cy="3951288"/>
          </a:xfrm>
        </p:spPr>
        <p:txBody>
          <a:bodyPr>
            <a:normAutofit/>
          </a:bodyPr>
          <a:lstStyle/>
          <a:p>
            <a:r>
              <a:rPr lang="en-US" sz="1200" dirty="0"/>
              <a:t>Alpaca fiber under 32 microns and at least 2” in length can be consigned at 4 locations in the U.S. </a:t>
            </a:r>
          </a:p>
          <a:p>
            <a:endParaRPr lang="en-US" sz="1200" dirty="0"/>
          </a:p>
          <a:p>
            <a:r>
              <a:rPr lang="en-US" sz="1200" dirty="0"/>
              <a:t>ACOA grades, bales and sells the fiber in a competitive bidding effort, taking 15% of the proceeds to pay for  professional grading and relying on volunteers for the rest</a:t>
            </a:r>
          </a:p>
          <a:p>
            <a:endParaRPr lang="en-US" sz="1200" dirty="0"/>
          </a:p>
          <a:p>
            <a:r>
              <a:rPr lang="en-US" sz="1200" dirty="0"/>
              <a:t>Growers are typically paid in November or December of shearing year</a:t>
            </a:r>
          </a:p>
          <a:p>
            <a:endParaRPr lang="en-US" sz="1200" dirty="0"/>
          </a:p>
          <a:p>
            <a:r>
              <a:rPr lang="en-US" sz="1200" b="1" dirty="0">
                <a:solidFill>
                  <a:srgbClr val="DAB20D"/>
                </a:solidFill>
              </a:rPr>
              <a:t>Most of the fiber is sold to U.S. purchasers</a:t>
            </a:r>
          </a:p>
          <a:p>
            <a:endParaRPr lang="en-US" sz="1200" dirty="0"/>
          </a:p>
          <a:p>
            <a:r>
              <a:rPr lang="en-US" sz="1200" dirty="0"/>
              <a:t>Prices paid have ranged from $1.25 to $19 per pound depending on quality and characteristics, and can vary a lot from year to year</a:t>
            </a:r>
          </a:p>
          <a:p>
            <a:pPr marL="0" indent="0">
              <a:buNone/>
            </a:pPr>
            <a:endParaRPr lang="en-US" sz="1200" dirty="0"/>
          </a:p>
          <a:p>
            <a:r>
              <a:rPr lang="en-US" sz="1200" dirty="0"/>
              <a:t>The collection is very small and normally collects 10,000-12,000 lbs.</a:t>
            </a:r>
          </a:p>
          <a:p>
            <a:pPr marL="0" indent="0">
              <a:buNone/>
            </a:pPr>
            <a:endParaRPr lang="en-US" sz="1200" dirty="0"/>
          </a:p>
        </p:txBody>
      </p:sp>
      <p:pic>
        <p:nvPicPr>
          <p:cNvPr id="7" name="Picture 6"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8" name="Picture 7"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9" name="Subtitle 2">
            <a:extLst>
              <a:ext uri="{FF2B5EF4-FFF2-40B4-BE49-F238E27FC236}">
                <a16:creationId xmlns:a16="http://schemas.microsoft.com/office/drawing/2014/main" id="{0B12E0D9-6000-B340-9656-64BD02CE9F03}"/>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73470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06" y="1044674"/>
            <a:ext cx="8229600" cy="877671"/>
          </a:xfrm>
        </p:spPr>
        <p:txBody>
          <a:bodyPr>
            <a:normAutofit/>
          </a:bodyPr>
          <a:lstStyle/>
          <a:p>
            <a:r>
              <a:rPr lang="en-US" sz="2800" b="1" dirty="0">
                <a:solidFill>
                  <a:srgbClr val="3B5971"/>
                </a:solidFill>
              </a:rPr>
              <a:t>Starting A Wool Pool</a:t>
            </a:r>
          </a:p>
        </p:txBody>
      </p:sp>
      <p:pic>
        <p:nvPicPr>
          <p:cNvPr id="4" name="Picture 3"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graphicFrame>
        <p:nvGraphicFramePr>
          <p:cNvPr id="7" name="Diagram 6"/>
          <p:cNvGraphicFramePr/>
          <p:nvPr>
            <p:extLst>
              <p:ext uri="{D42A27DB-BD31-4B8C-83A1-F6EECF244321}">
                <p14:modId xmlns:p14="http://schemas.microsoft.com/office/powerpoint/2010/main" val="2410380497"/>
              </p:ext>
            </p:extLst>
          </p:nvPr>
        </p:nvGraphicFramePr>
        <p:xfrm>
          <a:off x="599704" y="1922345"/>
          <a:ext cx="8028302" cy="4665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ubtitle 2">
            <a:extLst>
              <a:ext uri="{FF2B5EF4-FFF2-40B4-BE49-F238E27FC236}">
                <a16:creationId xmlns:a16="http://schemas.microsoft.com/office/drawing/2014/main" id="{974FF03D-D71A-0D47-9807-9036717E083B}"/>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256323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1370" y="1403430"/>
            <a:ext cx="8229600" cy="1143000"/>
          </a:xfrm>
        </p:spPr>
        <p:txBody>
          <a:bodyPr>
            <a:normAutofit/>
          </a:bodyPr>
          <a:lstStyle/>
          <a:p>
            <a:r>
              <a:rPr lang="en-US" sz="2800" b="1" dirty="0">
                <a:solidFill>
                  <a:srgbClr val="3B5971"/>
                </a:solidFill>
              </a:rPr>
              <a:t>Wool Pool Economics for Growers</a:t>
            </a:r>
          </a:p>
        </p:txBody>
      </p:sp>
      <p:sp>
        <p:nvSpPr>
          <p:cNvPr id="6" name="Content Placeholder 5"/>
          <p:cNvSpPr>
            <a:spLocks noGrp="1"/>
          </p:cNvSpPr>
          <p:nvPr>
            <p:ph idx="1"/>
          </p:nvPr>
        </p:nvSpPr>
        <p:spPr>
          <a:xfrm>
            <a:off x="457200" y="2363408"/>
            <a:ext cx="8229600" cy="3762755"/>
          </a:xfrm>
        </p:spPr>
        <p:txBody>
          <a:bodyPr>
            <a:normAutofit fontScale="55000" lnSpcReduction="20000"/>
          </a:bodyPr>
          <a:lstStyle/>
          <a:p>
            <a:r>
              <a:rPr lang="en-US" dirty="0"/>
              <a:t>Small growers can overcome some of the disadvantages of their size to get a commodity market price for their fleece at minimal incremental cost (transportation and pool fees) and effort</a:t>
            </a:r>
          </a:p>
          <a:p>
            <a:endParaRPr lang="en-US" dirty="0"/>
          </a:p>
          <a:p>
            <a:r>
              <a:rPr lang="en-US" dirty="0"/>
              <a:t>But all potential value associated with the unique characteristics of the animals, farm, </a:t>
            </a:r>
            <a:r>
              <a:rPr lang="en-US" dirty="0" err="1"/>
              <a:t>etc</a:t>
            </a:r>
            <a:r>
              <a:rPr lang="en-US" dirty="0"/>
              <a:t> is lost, to the farm and perhaps to the community as well</a:t>
            </a:r>
          </a:p>
          <a:p>
            <a:endParaRPr lang="en-US" dirty="0"/>
          </a:p>
          <a:p>
            <a:r>
              <a:rPr lang="en-US" dirty="0"/>
              <a:t>This trade-off tends to make sense for </a:t>
            </a:r>
            <a:r>
              <a:rPr lang="en-US" i="1" dirty="0"/>
              <a:t>the majority of growers </a:t>
            </a:r>
            <a:r>
              <a:rPr lang="en-US" dirty="0"/>
              <a:t>whose primary revenue source is not fiber and/or who do not have additional business resources available to invest in developing higher yielding sales opportunities. </a:t>
            </a:r>
          </a:p>
          <a:p>
            <a:endParaRPr lang="en-US" dirty="0"/>
          </a:p>
          <a:p>
            <a:r>
              <a:rPr lang="en-US" dirty="0"/>
              <a:t>Changing these growers’ fiber sales preferences in favor of value-added markets will likely require helping reduce the investment and risk associated with these approaches</a:t>
            </a:r>
          </a:p>
          <a:p>
            <a:endParaRPr lang="en-US" dirty="0"/>
          </a:p>
          <a:p>
            <a:endParaRPr lang="en-US" dirty="0"/>
          </a:p>
        </p:txBody>
      </p:sp>
      <p:pic>
        <p:nvPicPr>
          <p:cNvPr id="7" name="Picture 6" descr="LCF-Logo-FINAL_edit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8" name="Picture 7"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sp>
        <p:nvSpPr>
          <p:cNvPr id="9" name="Subtitle 2">
            <a:extLst>
              <a:ext uri="{FF2B5EF4-FFF2-40B4-BE49-F238E27FC236}">
                <a16:creationId xmlns:a16="http://schemas.microsoft.com/office/drawing/2014/main" id="{48BF7B31-0E7F-BD44-8E64-915B8E08F064}"/>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31196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6768"/>
            <a:ext cx="8229600" cy="1143000"/>
          </a:xfrm>
        </p:spPr>
        <p:txBody>
          <a:bodyPr>
            <a:normAutofit/>
          </a:bodyPr>
          <a:lstStyle/>
          <a:p>
            <a:r>
              <a:rPr lang="en-US" sz="2800" b="1" dirty="0">
                <a:solidFill>
                  <a:srgbClr val="3B5971"/>
                </a:solidFill>
              </a:rPr>
              <a:t>Value Adding Through Vertical Integration</a:t>
            </a:r>
          </a:p>
        </p:txBody>
      </p:sp>
      <p:sp>
        <p:nvSpPr>
          <p:cNvPr id="3" name="Content Placeholder 2"/>
          <p:cNvSpPr>
            <a:spLocks noGrp="1"/>
          </p:cNvSpPr>
          <p:nvPr>
            <p:ph idx="1"/>
          </p:nvPr>
        </p:nvSpPr>
        <p:spPr>
          <a:xfrm>
            <a:off x="457200" y="2860049"/>
            <a:ext cx="3317401" cy="3633414"/>
          </a:xfrm>
        </p:spPr>
        <p:txBody>
          <a:bodyPr>
            <a:normAutofit fontScale="47500" lnSpcReduction="20000"/>
          </a:bodyPr>
          <a:lstStyle/>
          <a:p>
            <a:r>
              <a:rPr lang="en-US" dirty="0"/>
              <a:t>Vertically-integrated operations will invest in one or more steps of processing raw fiber before selling it as anything from roving or top to finished product</a:t>
            </a:r>
          </a:p>
          <a:p>
            <a:endParaRPr lang="en-US" dirty="0"/>
          </a:p>
          <a:p>
            <a:r>
              <a:rPr lang="en-US" dirty="0"/>
              <a:t>In addition to processing costs, additional investments are required for inventory as well as branding, marketing and sales efforts</a:t>
            </a:r>
          </a:p>
          <a:p>
            <a:pPr marL="0" indent="0">
              <a:buNone/>
            </a:pPr>
            <a:endParaRPr lang="en-US" dirty="0"/>
          </a:p>
          <a:p>
            <a:r>
              <a:rPr lang="en-US" dirty="0"/>
              <a:t>Because these vertically integrated businesses will often be smaller and less efficient at each stage, they typically position themselves for success by monetizing the unique, non-commodity qualities of their products.</a:t>
            </a:r>
          </a:p>
        </p:txBody>
      </p:sp>
      <p:pic>
        <p:nvPicPr>
          <p:cNvPr id="4" name="Picture 3"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graphicFrame>
        <p:nvGraphicFramePr>
          <p:cNvPr id="7" name="Diagram 6"/>
          <p:cNvGraphicFramePr/>
          <p:nvPr>
            <p:extLst>
              <p:ext uri="{D42A27DB-BD31-4B8C-83A1-F6EECF244321}">
                <p14:modId xmlns:p14="http://schemas.microsoft.com/office/powerpoint/2010/main" val="1050288491"/>
              </p:ext>
            </p:extLst>
          </p:nvPr>
        </p:nvGraphicFramePr>
        <p:xfrm>
          <a:off x="5151466" y="2505401"/>
          <a:ext cx="3820559" cy="38523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ight Arrow 8"/>
          <p:cNvSpPr/>
          <p:nvPr/>
        </p:nvSpPr>
        <p:spPr>
          <a:xfrm>
            <a:off x="3692208" y="5420555"/>
            <a:ext cx="1128933" cy="305714"/>
          </a:xfrm>
          <a:prstGeom prst="rightArrow">
            <a:avLst/>
          </a:prstGeom>
          <a:solidFill>
            <a:srgbClr val="5D2A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FBF1F"/>
              </a:solidFill>
            </a:endParaRPr>
          </a:p>
        </p:txBody>
      </p:sp>
      <p:sp>
        <p:nvSpPr>
          <p:cNvPr id="8" name="Subtitle 2">
            <a:extLst>
              <a:ext uri="{FF2B5EF4-FFF2-40B4-BE49-F238E27FC236}">
                <a16:creationId xmlns:a16="http://schemas.microsoft.com/office/drawing/2014/main" id="{6713AA9F-9572-5F47-863B-44768C3719A0}"/>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98057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9969"/>
            <a:ext cx="8229600" cy="1143000"/>
          </a:xfrm>
        </p:spPr>
        <p:txBody>
          <a:bodyPr>
            <a:normAutofit fontScale="90000"/>
          </a:bodyPr>
          <a:lstStyle/>
          <a:p>
            <a:r>
              <a:rPr lang="en-US" sz="2800" b="1" dirty="0">
                <a:solidFill>
                  <a:srgbClr val="3B5971"/>
                </a:solidFill>
              </a:rPr>
              <a:t>What Do We Mean When We Talk About Manufacturing and Market Access For Small Fiber Businesses?</a:t>
            </a:r>
          </a:p>
        </p:txBody>
      </p:sp>
      <p:sp>
        <p:nvSpPr>
          <p:cNvPr id="3" name="Content Placeholder 2"/>
          <p:cNvSpPr>
            <a:spLocks noGrp="1"/>
          </p:cNvSpPr>
          <p:nvPr>
            <p:ph idx="1"/>
          </p:nvPr>
        </p:nvSpPr>
        <p:spPr>
          <a:xfrm>
            <a:off x="457200" y="2769837"/>
            <a:ext cx="4399218" cy="3720718"/>
          </a:xfrm>
        </p:spPr>
        <p:txBody>
          <a:bodyPr>
            <a:normAutofit fontScale="55000" lnSpcReduction="20000"/>
          </a:bodyPr>
          <a:lstStyle/>
          <a:p>
            <a:r>
              <a:rPr lang="en-US" dirty="0"/>
              <a:t>Someone must be willing and able to perform the work the business needs done</a:t>
            </a:r>
          </a:p>
          <a:p>
            <a:endParaRPr lang="en-US" dirty="0"/>
          </a:p>
          <a:p>
            <a:r>
              <a:rPr lang="en-US" dirty="0"/>
              <a:t>The business must be able to finance the production of the product from the animal to the point of sale</a:t>
            </a:r>
          </a:p>
          <a:p>
            <a:pPr marL="0" indent="0">
              <a:buNone/>
            </a:pPr>
            <a:endParaRPr lang="en-US" dirty="0"/>
          </a:p>
          <a:p>
            <a:r>
              <a:rPr lang="en-US" dirty="0"/>
              <a:t>The market value of the end product less the cost of producing and selling it must represent a reasonable profit. </a:t>
            </a:r>
          </a:p>
          <a:p>
            <a:endParaRPr lang="en-US" b="1" dirty="0">
              <a:solidFill>
                <a:srgbClr val="DAB20D"/>
              </a:solidFill>
            </a:endParaRPr>
          </a:p>
          <a:p>
            <a:pPr marL="0" indent="0" algn="ctr">
              <a:buNone/>
            </a:pPr>
            <a:r>
              <a:rPr lang="en-US" b="1" dirty="0">
                <a:solidFill>
                  <a:srgbClr val="DAB20D"/>
                </a:solidFill>
              </a:rPr>
              <a:t>Smaller fiber businesses are usually challenged in all of these areas.</a:t>
            </a:r>
          </a:p>
          <a:p>
            <a:pPr marL="0" indent="0">
              <a:buNone/>
            </a:pPr>
            <a:endParaRPr lang="en-US" dirty="0"/>
          </a:p>
          <a:p>
            <a:pPr marL="0" indent="0">
              <a:buNone/>
            </a:pPr>
            <a:endParaRPr lang="en-US" dirty="0"/>
          </a:p>
          <a:p>
            <a:pPr marL="0" indent="0">
              <a:buNone/>
            </a:pPr>
            <a:endParaRPr lang="en-US" dirty="0"/>
          </a:p>
          <a:p>
            <a:endParaRPr lang="en-US" dirty="0"/>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6" name="spindles.jpg" descr="/Users/lynnedens1/Library/Mobile Documents/com~apple~CloudDocs/Documents/Alpacas/2019 POC Photos/spindles.jp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950488" y="2752968"/>
            <a:ext cx="3621735" cy="3621735"/>
          </a:xfrm>
          <a:prstGeom prst="rect">
            <a:avLst/>
          </a:prstGeom>
        </p:spPr>
      </p:pic>
      <p:sp>
        <p:nvSpPr>
          <p:cNvPr id="7" name="Subtitle 2">
            <a:extLst>
              <a:ext uri="{FF2B5EF4-FFF2-40B4-BE49-F238E27FC236}">
                <a16:creationId xmlns:a16="http://schemas.microsoft.com/office/drawing/2014/main" id="{2600D6FF-A6F7-2240-9846-DCA3A0B2F737}"/>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523114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5681"/>
            <a:ext cx="8229600" cy="1143000"/>
          </a:xfrm>
        </p:spPr>
        <p:txBody>
          <a:bodyPr>
            <a:normAutofit/>
          </a:bodyPr>
          <a:lstStyle/>
          <a:p>
            <a:r>
              <a:rPr lang="en-US" sz="2800" b="1" dirty="0">
                <a:solidFill>
                  <a:srgbClr val="3B5971"/>
                </a:solidFill>
              </a:rPr>
              <a:t>U.S. Processors Are Able</a:t>
            </a:r>
          </a:p>
        </p:txBody>
      </p:sp>
      <p:pic>
        <p:nvPicPr>
          <p:cNvPr id="3" name="Picture 2" descr="Screen Shot 2019-07-03 at 3.08.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85" y="2453791"/>
            <a:ext cx="3886384" cy="2045316"/>
          </a:xfrm>
          <a:prstGeom prst="rect">
            <a:avLst/>
          </a:prstGeom>
        </p:spPr>
      </p:pic>
      <p:pic>
        <p:nvPicPr>
          <p:cNvPr id="4" name="Picture 3" descr="Screen Shot 2019-07-03 at 3.22.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416" y="2453791"/>
            <a:ext cx="3780554" cy="2045316"/>
          </a:xfrm>
          <a:prstGeom prst="rect">
            <a:avLst/>
          </a:prstGeom>
        </p:spPr>
      </p:pic>
      <p:sp>
        <p:nvSpPr>
          <p:cNvPr id="5" name="TextBox 4"/>
          <p:cNvSpPr txBox="1"/>
          <p:nvPr/>
        </p:nvSpPr>
        <p:spPr>
          <a:xfrm>
            <a:off x="576185" y="4756060"/>
            <a:ext cx="3886384" cy="461665"/>
          </a:xfrm>
          <a:prstGeom prst="rect">
            <a:avLst/>
          </a:prstGeom>
          <a:noFill/>
        </p:spPr>
        <p:txBody>
          <a:bodyPr wrap="square" rtlCol="0">
            <a:spAutoFit/>
          </a:bodyPr>
          <a:lstStyle/>
          <a:p>
            <a:pPr algn="ctr"/>
            <a:r>
              <a:rPr lang="en-US" sz="1200" dirty="0"/>
              <a:t>Source:  </a:t>
            </a:r>
            <a:r>
              <a:rPr lang="en-US" sz="1200" dirty="0" err="1"/>
              <a:t>Fibershed</a:t>
            </a:r>
            <a:r>
              <a:rPr lang="en-US" sz="1200" dirty="0"/>
              <a:t> National Mill Inventory:  </a:t>
            </a:r>
            <a:r>
              <a:rPr lang="en-US" sz="1200" dirty="0" err="1"/>
              <a:t>Nationalmillinventory.com</a:t>
            </a:r>
            <a:endParaRPr lang="en-US" sz="1200" dirty="0"/>
          </a:p>
        </p:txBody>
      </p:sp>
      <p:pic>
        <p:nvPicPr>
          <p:cNvPr id="6" name="Picture 5"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7" name="Picture 6" descr="snowmass_logo_gold-bug_InPixi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sp>
        <p:nvSpPr>
          <p:cNvPr id="8" name="TextBox 7"/>
          <p:cNvSpPr txBox="1"/>
          <p:nvPr/>
        </p:nvSpPr>
        <p:spPr>
          <a:xfrm>
            <a:off x="4800416" y="4756060"/>
            <a:ext cx="3886384" cy="461665"/>
          </a:xfrm>
          <a:prstGeom prst="rect">
            <a:avLst/>
          </a:prstGeom>
          <a:noFill/>
        </p:spPr>
        <p:txBody>
          <a:bodyPr wrap="square" rtlCol="0">
            <a:spAutoFit/>
          </a:bodyPr>
          <a:lstStyle/>
          <a:p>
            <a:pPr algn="ctr"/>
            <a:r>
              <a:rPr lang="en-US" sz="1200" dirty="0"/>
              <a:t>Source:  American Sheep Industry Association:  </a:t>
            </a:r>
            <a:r>
              <a:rPr lang="en-US" sz="1200" dirty="0" err="1"/>
              <a:t>Sheepusa.org</a:t>
            </a:r>
            <a:endParaRPr lang="en-US" sz="1200" dirty="0"/>
          </a:p>
        </p:txBody>
      </p:sp>
      <p:sp>
        <p:nvSpPr>
          <p:cNvPr id="9" name="TextBox 8"/>
          <p:cNvSpPr txBox="1"/>
          <p:nvPr/>
        </p:nvSpPr>
        <p:spPr>
          <a:xfrm>
            <a:off x="576185" y="5353470"/>
            <a:ext cx="8004785" cy="1200329"/>
          </a:xfrm>
          <a:prstGeom prst="rect">
            <a:avLst/>
          </a:prstGeom>
          <a:noFill/>
        </p:spPr>
        <p:txBody>
          <a:bodyPr wrap="square" rtlCol="0">
            <a:spAutoFit/>
          </a:bodyPr>
          <a:lstStyle/>
          <a:p>
            <a:pPr algn="ctr"/>
            <a:r>
              <a:rPr lang="en-US" dirty="0"/>
              <a:t>But with current U.S. animal fiber processing capacity likely less than half of U.S. annual animal fiber production, time in the production queue can be long and brands ranging from individual farm stores to nationally-known retailers need to be both flexible and opportunistic.</a:t>
            </a:r>
          </a:p>
        </p:txBody>
      </p:sp>
      <p:sp>
        <p:nvSpPr>
          <p:cNvPr id="10" name="Subtitle 2">
            <a:extLst>
              <a:ext uri="{FF2B5EF4-FFF2-40B4-BE49-F238E27FC236}">
                <a16:creationId xmlns:a16="http://schemas.microsoft.com/office/drawing/2014/main" id="{6B78465A-DD4C-0E45-8EF4-7EBCB79ACF4C}"/>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090573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135"/>
            <a:ext cx="8229600" cy="1143000"/>
          </a:xfrm>
        </p:spPr>
        <p:txBody>
          <a:bodyPr>
            <a:normAutofit/>
          </a:bodyPr>
          <a:lstStyle/>
          <a:p>
            <a:r>
              <a:rPr lang="en-US" sz="2400" b="1" dirty="0">
                <a:solidFill>
                  <a:srgbClr val="3B5971"/>
                </a:solidFill>
              </a:rPr>
              <a:t>The “Willing” Challenge:</a:t>
            </a:r>
            <a:br>
              <a:rPr lang="en-US" sz="2400" b="1" dirty="0">
                <a:solidFill>
                  <a:srgbClr val="3B5971"/>
                </a:solidFill>
              </a:rPr>
            </a:br>
            <a:r>
              <a:rPr lang="en-US" sz="2400" b="1" dirty="0">
                <a:solidFill>
                  <a:srgbClr val="3B5971"/>
                </a:solidFill>
              </a:rPr>
              <a:t>Access To Small Scale Processing</a:t>
            </a:r>
          </a:p>
        </p:txBody>
      </p:sp>
      <p:sp>
        <p:nvSpPr>
          <p:cNvPr id="6" name="Content Placeholder 5"/>
          <p:cNvSpPr>
            <a:spLocks noGrp="1"/>
          </p:cNvSpPr>
          <p:nvPr>
            <p:ph idx="1"/>
          </p:nvPr>
        </p:nvSpPr>
        <p:spPr>
          <a:xfrm>
            <a:off x="457200" y="2141080"/>
            <a:ext cx="8229600" cy="4525963"/>
          </a:xfrm>
        </p:spPr>
        <p:txBody>
          <a:bodyPr>
            <a:normAutofit/>
          </a:bodyPr>
          <a:lstStyle/>
          <a:p>
            <a:r>
              <a:rPr lang="en-US" sz="2000" dirty="0"/>
              <a:t>Mini Mills</a:t>
            </a:r>
          </a:p>
          <a:p>
            <a:pPr lvl="1"/>
            <a:r>
              <a:rPr lang="en-US" sz="1300" dirty="0"/>
              <a:t>Volume minimums are not an issue, but processing cost is typically 3 to 4 times higher than commercial mills</a:t>
            </a:r>
          </a:p>
          <a:p>
            <a:pPr lvl="1"/>
            <a:r>
              <a:rPr lang="en-US" sz="1300" dirty="0"/>
              <a:t>Product options are limited even in experienced hands</a:t>
            </a:r>
          </a:p>
          <a:p>
            <a:pPr lvl="1"/>
            <a:r>
              <a:rPr lang="en-US" sz="1300" dirty="0"/>
              <a:t>Some mini mills can wash fiber but the results may be different than with commercial scouring</a:t>
            </a:r>
          </a:p>
          <a:p>
            <a:pPr lvl="1"/>
            <a:r>
              <a:rPr lang="en-US" sz="1300" dirty="0"/>
              <a:t>Generally only a financially viable option if the result is unique product that can sell for double or more the price of comparable commercial products (For instance, “Yarn from Bob the Sheep”) or to produce loss leaders that drive sales of higher margin commercial product.</a:t>
            </a:r>
          </a:p>
          <a:p>
            <a:pPr lvl="1"/>
            <a:endParaRPr lang="en-US" sz="900" dirty="0"/>
          </a:p>
          <a:p>
            <a:r>
              <a:rPr lang="en-US" sz="1700" dirty="0"/>
              <a:t>Commercial Mills</a:t>
            </a:r>
          </a:p>
          <a:p>
            <a:pPr lvl="1"/>
            <a:r>
              <a:rPr lang="en-US" sz="1300" dirty="0"/>
              <a:t>Minimum run sizes can range from 200 </a:t>
            </a:r>
            <a:r>
              <a:rPr lang="en-US" sz="1300" dirty="0" err="1"/>
              <a:t>lbs</a:t>
            </a:r>
            <a:r>
              <a:rPr lang="en-US" sz="1300" dirty="0"/>
              <a:t> to more than 5000 </a:t>
            </a:r>
            <a:r>
              <a:rPr lang="en-US" sz="1300" dirty="0" err="1"/>
              <a:t>lbs</a:t>
            </a:r>
            <a:r>
              <a:rPr lang="en-US" sz="1300" dirty="0"/>
              <a:t> for a single yarn product.</a:t>
            </a:r>
          </a:p>
          <a:p>
            <a:pPr lvl="1"/>
            <a:r>
              <a:rPr lang="en-US" sz="1300" dirty="0"/>
              <a:t>Blending with wool may be required for less common fiber types to conform with equipment needs</a:t>
            </a:r>
          </a:p>
          <a:p>
            <a:pPr lvl="1"/>
            <a:r>
              <a:rPr lang="en-US" sz="1300" dirty="0"/>
              <a:t>Prices are much superior to those offered by mini mills and the range of products that can be produced is usually larger.</a:t>
            </a:r>
          </a:p>
          <a:p>
            <a:pPr lvl="1"/>
            <a:r>
              <a:rPr lang="en-US" sz="1300" dirty="0"/>
              <a:t>Scouring and/or dyeing may need to be sourced separately.</a:t>
            </a:r>
          </a:p>
          <a:p>
            <a:pPr lvl="1"/>
            <a:r>
              <a:rPr lang="en-US" sz="1300" dirty="0"/>
              <a:t>Smaller customers’ jobs may not be prioritized.</a:t>
            </a:r>
          </a:p>
          <a:p>
            <a:pPr lvl="1"/>
            <a:r>
              <a:rPr lang="en-US" sz="1300" dirty="0"/>
              <a:t>Processing wait times for some smaller commercial mills in particular have gotten heinously long </a:t>
            </a:r>
            <a:r>
              <a:rPr lang="mr-IN" sz="1300" dirty="0"/>
              <a:t>–</a:t>
            </a:r>
            <a:r>
              <a:rPr lang="en-US" sz="1300" dirty="0"/>
              <a:t> as much as 18 months in some cases.</a:t>
            </a:r>
          </a:p>
          <a:p>
            <a:pPr lvl="1"/>
            <a:endParaRPr lang="en-US" sz="1300" dirty="0"/>
          </a:p>
          <a:p>
            <a:endParaRPr lang="en-US" sz="1700" dirty="0"/>
          </a:p>
        </p:txBody>
      </p:sp>
      <p:pic>
        <p:nvPicPr>
          <p:cNvPr id="3" name="Picture 2"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4" name="Picture 3"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7" name="Subtitle 2">
            <a:extLst>
              <a:ext uri="{FF2B5EF4-FFF2-40B4-BE49-F238E27FC236}">
                <a16:creationId xmlns:a16="http://schemas.microsoft.com/office/drawing/2014/main" id="{12097800-54E1-8148-9C73-2420E5F1E6F7}"/>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19020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0" y="1206808"/>
            <a:ext cx="8229600" cy="1143000"/>
          </a:xfrm>
        </p:spPr>
        <p:txBody>
          <a:bodyPr>
            <a:normAutofit/>
          </a:bodyPr>
          <a:lstStyle/>
          <a:p>
            <a:r>
              <a:rPr lang="en-US" sz="2800" b="1" dirty="0">
                <a:solidFill>
                  <a:srgbClr val="3B5971"/>
                </a:solidFill>
              </a:rPr>
              <a:t>Fiber Business Navigators Need:</a:t>
            </a:r>
          </a:p>
        </p:txBody>
      </p:sp>
      <p:pic>
        <p:nvPicPr>
          <p:cNvPr id="3" name="Picture 2"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4" name="Picture 3"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graphicFrame>
        <p:nvGraphicFramePr>
          <p:cNvPr id="7" name="Diagram 6"/>
          <p:cNvGraphicFramePr/>
          <p:nvPr>
            <p:extLst>
              <p:ext uri="{D42A27DB-BD31-4B8C-83A1-F6EECF244321}">
                <p14:modId xmlns:p14="http://schemas.microsoft.com/office/powerpoint/2010/main" val="3126063116"/>
              </p:ext>
            </p:extLst>
          </p:nvPr>
        </p:nvGraphicFramePr>
        <p:xfrm>
          <a:off x="645278" y="2521889"/>
          <a:ext cx="7985742" cy="35688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ubtitle 2">
            <a:extLst>
              <a:ext uri="{FF2B5EF4-FFF2-40B4-BE49-F238E27FC236}">
                <a16:creationId xmlns:a16="http://schemas.microsoft.com/office/drawing/2014/main" id="{6321C47A-5BD6-884D-B45C-5C53E2E55832}"/>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80098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847"/>
            <a:ext cx="8229600" cy="1143000"/>
          </a:xfrm>
        </p:spPr>
        <p:txBody>
          <a:bodyPr>
            <a:normAutofit/>
          </a:bodyPr>
          <a:lstStyle/>
          <a:p>
            <a:r>
              <a:rPr lang="en-US" sz="2800" b="1" dirty="0">
                <a:solidFill>
                  <a:srgbClr val="3B5971"/>
                </a:solidFill>
              </a:rPr>
              <a:t>Grower Collaborations</a:t>
            </a:r>
          </a:p>
        </p:txBody>
      </p:sp>
      <p:sp>
        <p:nvSpPr>
          <p:cNvPr id="3" name="Content Placeholder 2"/>
          <p:cNvSpPr>
            <a:spLocks noGrp="1"/>
          </p:cNvSpPr>
          <p:nvPr>
            <p:ph idx="1"/>
          </p:nvPr>
        </p:nvSpPr>
        <p:spPr>
          <a:xfrm>
            <a:off x="457200" y="2140002"/>
            <a:ext cx="8229600" cy="3727480"/>
          </a:xfrm>
        </p:spPr>
        <p:txBody>
          <a:bodyPr>
            <a:normAutofit fontScale="92500" lnSpcReduction="20000"/>
          </a:bodyPr>
          <a:lstStyle/>
          <a:p>
            <a:pPr marL="0" indent="0">
              <a:buNone/>
            </a:pPr>
            <a:endParaRPr lang="en-US" sz="2000" dirty="0"/>
          </a:p>
          <a:p>
            <a:r>
              <a:rPr lang="en-US" sz="1800" dirty="0"/>
              <a:t>Regional growers with similar animals and production goals combine their fiber to make products that are shared among them.</a:t>
            </a:r>
          </a:p>
          <a:p>
            <a:endParaRPr lang="en-US" sz="1800" dirty="0"/>
          </a:p>
          <a:p>
            <a:r>
              <a:rPr lang="en-US" sz="1800" dirty="0"/>
              <a:t>This type of collaboration can preserve many of the brand-able elements of smaller scale production but achieve cost efficiencies in production, as well as create product options that might not have been available to growers as individual customers</a:t>
            </a:r>
          </a:p>
          <a:p>
            <a:endParaRPr lang="en-US" sz="1800" dirty="0"/>
          </a:p>
          <a:p>
            <a:r>
              <a:rPr lang="en-US" sz="1800" dirty="0"/>
              <a:t>Shared branding, marketing, and sales efforts can further increase efficiency</a:t>
            </a:r>
          </a:p>
          <a:p>
            <a:endParaRPr lang="en-US" sz="1800" dirty="0"/>
          </a:p>
          <a:p>
            <a:r>
              <a:rPr lang="en-US" sz="1800" dirty="0"/>
              <a:t>Some uniqueness and ability to serve different markets is inevitably lost</a:t>
            </a:r>
          </a:p>
          <a:p>
            <a:pPr marL="0" indent="0">
              <a:buNone/>
            </a:pPr>
            <a:endParaRPr lang="en-US" sz="1800" dirty="0"/>
          </a:p>
          <a:p>
            <a:r>
              <a:rPr lang="en-US" sz="1800" dirty="0"/>
              <a:t>Identifying like-minded fellow growers with shared interests may be challenging, and managing the partnership over time may present issues</a:t>
            </a:r>
          </a:p>
          <a:p>
            <a:pPr lvl="1"/>
            <a:endParaRPr lang="en-US" sz="1400" dirty="0"/>
          </a:p>
          <a:p>
            <a:pPr lvl="1"/>
            <a:endParaRPr lang="en-US" sz="1400" dirty="0"/>
          </a:p>
          <a:p>
            <a:pPr lvl="1"/>
            <a:endParaRPr lang="en-US" sz="1400" dirty="0"/>
          </a:p>
          <a:p>
            <a:endParaRPr lang="en-US" sz="2000" dirty="0"/>
          </a:p>
          <a:p>
            <a:pPr lvl="1"/>
            <a:endParaRPr lang="en-US" sz="1400" dirty="0"/>
          </a:p>
          <a:p>
            <a:pPr marL="57150" indent="0">
              <a:buNone/>
            </a:pPr>
            <a:endParaRPr lang="en-US" sz="1800" dirty="0"/>
          </a:p>
          <a:p>
            <a:pPr lvl="1"/>
            <a:endParaRPr lang="en-US" sz="1400" dirty="0"/>
          </a:p>
          <a:p>
            <a:endParaRPr lang="en-US" sz="1800" dirty="0"/>
          </a:p>
          <a:p>
            <a:pPr lvl="1"/>
            <a:endParaRPr lang="en-US" dirty="0"/>
          </a:p>
        </p:txBody>
      </p:sp>
      <p:pic>
        <p:nvPicPr>
          <p:cNvPr id="4" name="Picture 3"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B4CBA375-01BE-624B-A2D2-6819326AE616}"/>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3075478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6211"/>
            <a:ext cx="8229600" cy="1143000"/>
          </a:xfrm>
        </p:spPr>
        <p:txBody>
          <a:bodyPr>
            <a:normAutofit/>
          </a:bodyPr>
          <a:lstStyle/>
          <a:p>
            <a:r>
              <a:rPr lang="en-US" sz="2800" b="1" dirty="0">
                <a:solidFill>
                  <a:srgbClr val="3B5971"/>
                </a:solidFill>
              </a:rPr>
              <a:t>Fiber-Related Co-Ops</a:t>
            </a:r>
          </a:p>
        </p:txBody>
      </p:sp>
      <p:sp>
        <p:nvSpPr>
          <p:cNvPr id="3" name="Content Placeholder 2"/>
          <p:cNvSpPr>
            <a:spLocks noGrp="1"/>
          </p:cNvSpPr>
          <p:nvPr>
            <p:ph idx="1"/>
          </p:nvPr>
        </p:nvSpPr>
        <p:spPr>
          <a:xfrm>
            <a:off x="374888" y="2199870"/>
            <a:ext cx="8229600" cy="4137827"/>
          </a:xfrm>
        </p:spPr>
        <p:txBody>
          <a:bodyPr>
            <a:normAutofit fontScale="92500" lnSpcReduction="10000"/>
          </a:bodyPr>
          <a:lstStyle/>
          <a:p>
            <a:r>
              <a:rPr lang="en-US" sz="2000" dirty="0"/>
              <a:t>Some co-ops create access to commodity markets</a:t>
            </a:r>
          </a:p>
          <a:p>
            <a:pPr lvl="1"/>
            <a:r>
              <a:rPr lang="en-US" sz="1600" dirty="0"/>
              <a:t>In 2017, 35 wool co-ops representing over 8000 members sold $9 million in wool (Source: USDA).  </a:t>
            </a:r>
          </a:p>
          <a:p>
            <a:pPr marL="457200" lvl="1" indent="0">
              <a:buNone/>
            </a:pPr>
            <a:endParaRPr lang="en-US" sz="2000" dirty="0"/>
          </a:p>
          <a:p>
            <a:r>
              <a:rPr lang="en-US" sz="2000" dirty="0"/>
              <a:t>Other co-ops help create access to processing</a:t>
            </a:r>
          </a:p>
          <a:p>
            <a:pPr lvl="1"/>
            <a:r>
              <a:rPr lang="en-US" sz="1600" dirty="0"/>
              <a:t>Processing organizations like Natural Fiber Producers</a:t>
            </a:r>
          </a:p>
          <a:p>
            <a:pPr lvl="1"/>
            <a:r>
              <a:rPr lang="en-US" sz="1600" dirty="0"/>
              <a:t>Breed organizations like the International Association of German Angora Rabbit Breeding</a:t>
            </a:r>
          </a:p>
          <a:p>
            <a:endParaRPr lang="en-US" sz="2400" dirty="0"/>
          </a:p>
          <a:p>
            <a:r>
              <a:rPr lang="en-US" sz="2000" dirty="0"/>
              <a:t>Retail co-op efforts can provide economies of scale for small fiber businesses</a:t>
            </a:r>
          </a:p>
          <a:p>
            <a:pPr lvl="1"/>
            <a:r>
              <a:rPr lang="en-US" sz="1600" dirty="0"/>
              <a:t>The bricks and mortar version of this model is challenged by the increasing importance of on-line sales and the resulting disconnect from place/provenance.</a:t>
            </a:r>
          </a:p>
          <a:p>
            <a:pPr lvl="1"/>
            <a:endParaRPr lang="en-US" sz="1600" dirty="0"/>
          </a:p>
          <a:p>
            <a:r>
              <a:rPr lang="en-US" sz="2000" dirty="0"/>
              <a:t>All of these efforts require some degree of specialization to be functional, which results in a smaller pool of potential cooperators.  </a:t>
            </a:r>
          </a:p>
          <a:p>
            <a:pPr marL="0" indent="0">
              <a:buNone/>
            </a:pPr>
            <a:endParaRPr lang="en-US" sz="2000" dirty="0"/>
          </a:p>
          <a:p>
            <a:pPr marL="0" indent="0">
              <a:buNone/>
            </a:pPr>
            <a:endParaRPr lang="en-US" sz="2000" dirty="0"/>
          </a:p>
          <a:p>
            <a:endParaRPr lang="en-US" sz="2000" dirty="0"/>
          </a:p>
          <a:p>
            <a:pPr lvl="1"/>
            <a:endParaRPr lang="en-US" sz="1600" dirty="0"/>
          </a:p>
          <a:p>
            <a:pPr marL="0" indent="0">
              <a:buNone/>
            </a:pPr>
            <a:endParaRPr lang="en-US" sz="2400" dirty="0"/>
          </a:p>
          <a:p>
            <a:pPr lvl="1"/>
            <a:endParaRPr lang="en-US" dirty="0"/>
          </a:p>
          <a:p>
            <a:pPr lvl="1"/>
            <a:endParaRPr lang="en-US" dirty="0"/>
          </a:p>
          <a:p>
            <a:pPr lvl="1"/>
            <a:endParaRPr lang="en-US" dirty="0"/>
          </a:p>
          <a:p>
            <a:endParaRPr lang="en-US" dirty="0"/>
          </a:p>
          <a:p>
            <a:endParaRPr lang="en-US" dirty="0"/>
          </a:p>
          <a:p>
            <a:endParaRPr lang="en-US" dirty="0"/>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81B65873-2783-B64A-BDAE-767C077E680A}"/>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60673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6768"/>
            <a:ext cx="8229600" cy="1143000"/>
          </a:xfrm>
        </p:spPr>
        <p:txBody>
          <a:bodyPr>
            <a:normAutofit/>
          </a:bodyPr>
          <a:lstStyle/>
          <a:p>
            <a:r>
              <a:rPr lang="en-US" sz="2400" b="1" dirty="0">
                <a:solidFill>
                  <a:srgbClr val="3B5971"/>
                </a:solidFill>
              </a:rPr>
              <a:t>Financial Access:  The Challenge of Creating Profitable Products in Lower Volumes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3825237"/>
              </p:ext>
            </p:extLst>
          </p:nvPr>
        </p:nvGraphicFramePr>
        <p:xfrm>
          <a:off x="472744" y="2675770"/>
          <a:ext cx="8229600" cy="3586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snowmass_logo_gold-bug_InPixi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9" name="Picture 8" descr="LCF-Logo-FINAL_edited-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B58FD286-6DCE-FF4E-856D-EC6002FBE7BB}"/>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9853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4090"/>
            <a:ext cx="8229600" cy="1143000"/>
          </a:xfrm>
        </p:spPr>
        <p:txBody>
          <a:bodyPr>
            <a:normAutofit fontScale="90000"/>
          </a:bodyPr>
          <a:lstStyle/>
          <a:p>
            <a:r>
              <a:rPr lang="en-US" sz="2400" b="1" dirty="0">
                <a:solidFill>
                  <a:srgbClr val="3B5971"/>
                </a:solidFill>
              </a:rPr>
              <a:t>Time is Money:</a:t>
            </a:r>
            <a:br>
              <a:rPr lang="en-US" sz="2400" b="1" dirty="0">
                <a:solidFill>
                  <a:srgbClr val="3B5971"/>
                </a:solidFill>
              </a:rPr>
            </a:br>
            <a:r>
              <a:rPr lang="en-US" sz="2400" b="1" dirty="0">
                <a:solidFill>
                  <a:srgbClr val="3B5971"/>
                </a:solidFill>
              </a:rPr>
              <a:t>How Can Grower/Retailers Fund A Three- to Four- Year Revenue Cycle?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1249374"/>
              </p:ext>
            </p:extLst>
          </p:nvPr>
        </p:nvGraphicFramePr>
        <p:xfrm>
          <a:off x="457200" y="2417091"/>
          <a:ext cx="8229600" cy="3203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CF-Logo-FINAL_edited-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7" name="Picture 6" descr="snowmass_logo_gold-bug_InPixi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sp>
        <p:nvSpPr>
          <p:cNvPr id="8" name="TextBox 7"/>
          <p:cNvSpPr txBox="1"/>
          <p:nvPr/>
        </p:nvSpPr>
        <p:spPr>
          <a:xfrm>
            <a:off x="611462" y="5688984"/>
            <a:ext cx="8184181" cy="646331"/>
          </a:xfrm>
          <a:prstGeom prst="rect">
            <a:avLst/>
          </a:prstGeom>
          <a:noFill/>
        </p:spPr>
        <p:txBody>
          <a:bodyPr wrap="square" rtlCol="0">
            <a:spAutoFit/>
          </a:bodyPr>
          <a:lstStyle/>
          <a:p>
            <a:pPr algn="ctr"/>
            <a:r>
              <a:rPr lang="en-US" dirty="0"/>
              <a:t>Non-vertically integrated brands/retailers generally don’t pay for most of the costs of their products until they are delivered.</a:t>
            </a:r>
          </a:p>
        </p:txBody>
      </p:sp>
      <p:sp>
        <p:nvSpPr>
          <p:cNvPr id="9" name="Subtitle 2">
            <a:extLst>
              <a:ext uri="{FF2B5EF4-FFF2-40B4-BE49-F238E27FC236}">
                <a16:creationId xmlns:a16="http://schemas.microsoft.com/office/drawing/2014/main" id="{80EF2829-A812-9B42-94E9-62514FD8D642}"/>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70150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562"/>
            <a:ext cx="8229600" cy="770934"/>
          </a:xfrm>
        </p:spPr>
        <p:txBody>
          <a:bodyPr>
            <a:normAutofit/>
          </a:bodyPr>
          <a:lstStyle/>
          <a:p>
            <a:r>
              <a:rPr lang="en-US" sz="2400" b="1" dirty="0">
                <a:solidFill>
                  <a:srgbClr val="3B5971"/>
                </a:solidFill>
              </a:rPr>
              <a:t>Ways To Shorten Production-Time Costs</a:t>
            </a:r>
          </a:p>
        </p:txBody>
      </p:sp>
      <p:sp>
        <p:nvSpPr>
          <p:cNvPr id="3" name="Content Placeholder 2"/>
          <p:cNvSpPr>
            <a:spLocks noGrp="1"/>
          </p:cNvSpPr>
          <p:nvPr>
            <p:ph idx="1"/>
          </p:nvPr>
        </p:nvSpPr>
        <p:spPr>
          <a:xfrm>
            <a:off x="457200" y="2539782"/>
            <a:ext cx="8229600" cy="3868465"/>
          </a:xfrm>
        </p:spPr>
        <p:txBody>
          <a:bodyPr>
            <a:normAutofit/>
          </a:bodyPr>
          <a:lstStyle/>
          <a:p>
            <a:r>
              <a:rPr lang="en-US" sz="1900" dirty="0"/>
              <a:t>Sell more/all of your own fiber raw and buy finished products made with other fiber for resale.</a:t>
            </a:r>
          </a:p>
          <a:p>
            <a:pPr lvl="1"/>
            <a:r>
              <a:rPr lang="en-US" sz="1400" dirty="0"/>
              <a:t>You lose farm “provenance” but can still create other unique product characteristics by getting involved in later stages of manufacture without having to wait for your fiber to get there.</a:t>
            </a:r>
          </a:p>
          <a:p>
            <a:pPr lvl="1"/>
            <a:r>
              <a:rPr lang="en-US" sz="1400" dirty="0"/>
              <a:t>This might affect your right to sell products on farm or to participate in farmers’ markets, so check this first.</a:t>
            </a:r>
          </a:p>
          <a:p>
            <a:pPr marL="457200" lvl="1" indent="0">
              <a:buNone/>
            </a:pPr>
            <a:endParaRPr lang="en-US" sz="1900" dirty="0"/>
          </a:p>
          <a:p>
            <a:r>
              <a:rPr lang="en-US" sz="1900" dirty="0"/>
              <a:t>Move up the queue by combining fiber/processing runs with others.</a:t>
            </a:r>
            <a:endParaRPr lang="en-US" sz="1500" dirty="0"/>
          </a:p>
          <a:p>
            <a:endParaRPr lang="en-US" sz="1900" dirty="0"/>
          </a:p>
          <a:p>
            <a:r>
              <a:rPr lang="en-US" sz="1900" dirty="0"/>
              <a:t>Develop a retail business model focused on products with shorter processing times, at least for your own fiber.</a:t>
            </a:r>
          </a:p>
          <a:p>
            <a:pPr lvl="1"/>
            <a:r>
              <a:rPr lang="en-US" sz="1400" dirty="0"/>
              <a:t>For example, sell yarn and roving made from your own fiber, but scarves and socks made from others’.</a:t>
            </a:r>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BC66D433-4E28-324B-8F2F-62FB418E84B7}"/>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076059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930557838"/>
              </p:ext>
            </p:extLst>
          </p:nvPr>
        </p:nvGraphicFramePr>
        <p:xfrm>
          <a:off x="1114902" y="2410442"/>
          <a:ext cx="6787065" cy="3403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3527665" y="5056048"/>
            <a:ext cx="4374302" cy="707886"/>
          </a:xfrm>
          <a:prstGeom prst="rect">
            <a:avLst/>
          </a:prstGeom>
          <a:solidFill>
            <a:srgbClr val="C2522C"/>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lang="en-US" sz="1000" dirty="0">
              <a:solidFill>
                <a:schemeClr val="tx1"/>
              </a:solidFill>
            </a:endParaRPr>
          </a:p>
          <a:p>
            <a:pPr marL="171450" indent="-171450">
              <a:buFont typeface="Arial"/>
              <a:buChar char="•"/>
            </a:pPr>
            <a:r>
              <a:rPr lang="en-US" sz="1000" dirty="0">
                <a:solidFill>
                  <a:schemeClr val="tx1"/>
                </a:solidFill>
              </a:rPr>
              <a:t>They will have more financial leverage and may receive better pricing.</a:t>
            </a:r>
          </a:p>
          <a:p>
            <a:pPr marL="171450" indent="-171450">
              <a:buFont typeface="Arial"/>
              <a:buChar char="•"/>
            </a:pPr>
            <a:r>
              <a:rPr lang="en-US" sz="1000" dirty="0">
                <a:solidFill>
                  <a:schemeClr val="tx1"/>
                </a:solidFill>
              </a:rPr>
              <a:t>They may be able to help you identify other businesses with which to collaborate.</a:t>
            </a:r>
          </a:p>
        </p:txBody>
      </p:sp>
      <p:sp>
        <p:nvSpPr>
          <p:cNvPr id="2" name="Title 1"/>
          <p:cNvSpPr>
            <a:spLocks noGrp="1"/>
          </p:cNvSpPr>
          <p:nvPr>
            <p:ph type="title"/>
          </p:nvPr>
        </p:nvSpPr>
        <p:spPr>
          <a:xfrm>
            <a:off x="457200" y="1274090"/>
            <a:ext cx="8229600" cy="1277452"/>
          </a:xfrm>
        </p:spPr>
        <p:txBody>
          <a:bodyPr>
            <a:normAutofit/>
          </a:bodyPr>
          <a:lstStyle/>
          <a:p>
            <a:r>
              <a:rPr lang="en-US" sz="2400" b="1" dirty="0">
                <a:solidFill>
                  <a:srgbClr val="3B5971"/>
                </a:solidFill>
              </a:rPr>
              <a:t>Ways To Add Efficiencies of Scale Without Growing Your Business</a:t>
            </a:r>
          </a:p>
        </p:txBody>
      </p:sp>
      <p:pic>
        <p:nvPicPr>
          <p:cNvPr id="3" name="Picture 2" descr="snowmass_logo_gold-bug_InPixi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4" name="Picture 3" descr="LCF-Logo-FINAL_edited-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8" name="Subtitle 2">
            <a:extLst>
              <a:ext uri="{FF2B5EF4-FFF2-40B4-BE49-F238E27FC236}">
                <a16:creationId xmlns:a16="http://schemas.microsoft.com/office/drawing/2014/main" id="{EB38A57D-50B2-9547-A83E-05942EE55CFE}"/>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2304233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1657"/>
            <a:ext cx="8229600" cy="1143000"/>
          </a:xfrm>
        </p:spPr>
        <p:txBody>
          <a:bodyPr>
            <a:normAutofit/>
          </a:bodyPr>
          <a:lstStyle/>
          <a:p>
            <a:r>
              <a:rPr lang="en-US" sz="2000" b="1" dirty="0">
                <a:solidFill>
                  <a:srgbClr val="3B5971"/>
                </a:solidFill>
              </a:rPr>
              <a:t>Working Together, You Can Make Competitively-Priced Products:</a:t>
            </a:r>
            <a:br>
              <a:rPr lang="en-US" sz="2000" b="1" dirty="0"/>
            </a:br>
            <a:r>
              <a:rPr lang="en-US" sz="2000" b="1" dirty="0">
                <a:solidFill>
                  <a:srgbClr val="CAA810"/>
                </a:solidFill>
              </a:rPr>
              <a:t>Here’s One Example</a:t>
            </a:r>
            <a:endParaRPr lang="en-US" sz="2000" b="1" dirty="0"/>
          </a:p>
        </p:txBody>
      </p:sp>
      <p:sp>
        <p:nvSpPr>
          <p:cNvPr id="3" name="Content Placeholder 2"/>
          <p:cNvSpPr>
            <a:spLocks noGrp="1"/>
          </p:cNvSpPr>
          <p:nvPr>
            <p:ph idx="1"/>
          </p:nvPr>
        </p:nvSpPr>
        <p:spPr>
          <a:xfrm>
            <a:off x="457200" y="2504657"/>
            <a:ext cx="8229600" cy="3915611"/>
          </a:xfrm>
        </p:spPr>
        <p:txBody>
          <a:bodyPr>
            <a:normAutofit fontScale="47500" lnSpcReduction="20000"/>
          </a:bodyPr>
          <a:lstStyle/>
          <a:p>
            <a:r>
              <a:rPr lang="en-US" dirty="0"/>
              <a:t>Imperial Yarn started a private label manufacture business program for small farms. A farm or group of farms submits at least 200 </a:t>
            </a:r>
            <a:r>
              <a:rPr lang="en-US" dirty="0" err="1"/>
              <a:t>lbs</a:t>
            </a:r>
            <a:r>
              <a:rPr lang="en-US" dirty="0"/>
              <a:t> of fiber (or agrees to blend smaller amounts with wool to get to that amount) and choose from a menu of end products.</a:t>
            </a:r>
          </a:p>
          <a:p>
            <a:endParaRPr lang="en-US" dirty="0"/>
          </a:p>
          <a:p>
            <a:r>
              <a:rPr lang="en-US" dirty="0"/>
              <a:t>At this volume Imperial can produce a range of competitively priced products, all the way from socks at $7.80/</a:t>
            </a:r>
            <a:r>
              <a:rPr lang="en-US" dirty="0" err="1"/>
              <a:t>pr</a:t>
            </a:r>
            <a:r>
              <a:rPr lang="en-US" dirty="0"/>
              <a:t> to knit throws at $65 each.   This leaves room for full retail mark ups for most farms, but keeps the individual farm brand value and product selection options in place.</a:t>
            </a:r>
          </a:p>
          <a:p>
            <a:pPr marL="0" indent="0">
              <a:buNone/>
            </a:pPr>
            <a:endParaRPr lang="en-US" dirty="0"/>
          </a:p>
          <a:p>
            <a:r>
              <a:rPr lang="en-US" dirty="0"/>
              <a:t>We earn a profit by providing this service, as does every other value chain member </a:t>
            </a:r>
            <a:r>
              <a:rPr lang="mr-IN" dirty="0"/>
              <a:t>–</a:t>
            </a:r>
            <a:r>
              <a:rPr lang="en-US" dirty="0"/>
              <a:t> this makes it sustainable.  </a:t>
            </a:r>
          </a:p>
          <a:p>
            <a:pPr marL="0" indent="0">
              <a:buNone/>
            </a:pPr>
            <a:endParaRPr lang="en-US" dirty="0"/>
          </a:p>
          <a:p>
            <a:r>
              <a:rPr lang="en-US" dirty="0"/>
              <a:t>This has been a popular addition to our offerings.  Other businesses likely offer this kind of option also, or will if you approach them.</a:t>
            </a:r>
          </a:p>
          <a:p>
            <a:pPr marL="0" indent="0">
              <a:buNone/>
            </a:pPr>
            <a:endParaRPr lang="en-US" dirty="0"/>
          </a:p>
          <a:p>
            <a:r>
              <a:rPr lang="en-US" dirty="0"/>
              <a:t>There are commercial mills in our region which will provide  both access and competitive pricing at the 200 </a:t>
            </a:r>
            <a:r>
              <a:rPr lang="en-US" dirty="0" err="1"/>
              <a:t>lb</a:t>
            </a:r>
            <a:r>
              <a:rPr lang="en-US" dirty="0"/>
              <a:t> order level.</a:t>
            </a:r>
          </a:p>
          <a:p>
            <a:pPr marL="0" indent="0">
              <a:buNone/>
            </a:pPr>
            <a:endParaRPr lang="en-US" dirty="0"/>
          </a:p>
          <a:p>
            <a:pPr marL="0" indent="0">
              <a:buNone/>
            </a:pPr>
            <a:endParaRPr lang="en-US" dirty="0"/>
          </a:p>
          <a:p>
            <a:endParaRPr lang="en-US" dirty="0"/>
          </a:p>
          <a:p>
            <a:endParaRPr lang="en-US" dirty="0"/>
          </a:p>
          <a:p>
            <a:endParaRPr lang="en-US" dirty="0"/>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A619911C-5F1E-FF46-833A-E7F610F93F02}"/>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886145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6507"/>
            <a:ext cx="8229600" cy="1143000"/>
          </a:xfrm>
        </p:spPr>
        <p:txBody>
          <a:bodyPr>
            <a:normAutofit/>
          </a:bodyPr>
          <a:lstStyle/>
          <a:p>
            <a:r>
              <a:rPr lang="en-US" sz="2800" b="1" dirty="0">
                <a:solidFill>
                  <a:srgbClr val="3B5971"/>
                </a:solidFill>
              </a:rPr>
              <a:t>Customer Access: Marketing and Branding Support</a:t>
            </a:r>
          </a:p>
        </p:txBody>
      </p:sp>
      <p:sp>
        <p:nvSpPr>
          <p:cNvPr id="3" name="Content Placeholder 2"/>
          <p:cNvSpPr>
            <a:spLocks noGrp="1"/>
          </p:cNvSpPr>
          <p:nvPr>
            <p:ph idx="1"/>
          </p:nvPr>
        </p:nvSpPr>
        <p:spPr>
          <a:xfrm>
            <a:off x="4946079" y="2455186"/>
            <a:ext cx="3740721" cy="3527589"/>
          </a:xfrm>
        </p:spPr>
        <p:txBody>
          <a:bodyPr>
            <a:normAutofit fontScale="70000" lnSpcReduction="20000"/>
          </a:bodyPr>
          <a:lstStyle/>
          <a:p>
            <a:r>
              <a:rPr lang="en-US" dirty="0"/>
              <a:t>Economies of scale are available here also</a:t>
            </a:r>
          </a:p>
          <a:p>
            <a:endParaRPr lang="en-US" dirty="0"/>
          </a:p>
          <a:p>
            <a:r>
              <a:rPr lang="en-US" dirty="0"/>
              <a:t>Look for other businesses or efforts that are or could be vested in your success</a:t>
            </a:r>
          </a:p>
          <a:p>
            <a:pPr marL="457200" lvl="1" indent="0">
              <a:buNone/>
            </a:pPr>
            <a:endParaRPr lang="en-US" dirty="0"/>
          </a:p>
          <a:p>
            <a:r>
              <a:rPr lang="en-US" dirty="0"/>
              <a:t>Often the benefits are not just shared promotion but also new business opportunities</a:t>
            </a:r>
          </a:p>
          <a:p>
            <a:pPr lvl="1"/>
            <a:endParaRPr lang="en-US" dirty="0"/>
          </a:p>
          <a:p>
            <a:pPr lvl="1"/>
            <a:endParaRPr lang="en-US" dirty="0"/>
          </a:p>
          <a:p>
            <a:pPr marL="457200" lvl="1" indent="0">
              <a:buNone/>
            </a:pPr>
            <a:endParaRPr lang="en-US" dirty="0"/>
          </a:p>
          <a:p>
            <a:pPr lvl="1"/>
            <a:endParaRPr lang="en-US" dirty="0"/>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graphicFrame>
        <p:nvGraphicFramePr>
          <p:cNvPr id="6" name="Diagram 5"/>
          <p:cNvGraphicFramePr/>
          <p:nvPr>
            <p:extLst>
              <p:ext uri="{D42A27DB-BD31-4B8C-83A1-F6EECF244321}">
                <p14:modId xmlns:p14="http://schemas.microsoft.com/office/powerpoint/2010/main" val="11840722"/>
              </p:ext>
            </p:extLst>
          </p:nvPr>
        </p:nvGraphicFramePr>
        <p:xfrm>
          <a:off x="-598369" y="218698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ubtitle 2">
            <a:extLst>
              <a:ext uri="{FF2B5EF4-FFF2-40B4-BE49-F238E27FC236}">
                <a16:creationId xmlns:a16="http://schemas.microsoft.com/office/drawing/2014/main" id="{2AB86198-170E-E948-AF7A-EC7F0BC7B2FD}"/>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84413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61019818"/>
              </p:ext>
            </p:extLst>
          </p:nvPr>
        </p:nvGraphicFramePr>
        <p:xfrm>
          <a:off x="1068661" y="1669671"/>
          <a:ext cx="7068484" cy="3233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1332880"/>
            <a:ext cx="8229600" cy="1143000"/>
          </a:xfrm>
        </p:spPr>
        <p:txBody>
          <a:bodyPr>
            <a:normAutofit/>
          </a:bodyPr>
          <a:lstStyle/>
          <a:p>
            <a:r>
              <a:rPr lang="en-US" sz="2800" b="1" dirty="0">
                <a:solidFill>
                  <a:srgbClr val="3B5971"/>
                </a:solidFill>
              </a:rPr>
              <a:t>Some Favorite Regional Examples</a:t>
            </a:r>
            <a:r>
              <a:rPr lang="mr-IN" sz="2800" b="1" dirty="0">
                <a:solidFill>
                  <a:srgbClr val="3B5971"/>
                </a:solidFill>
              </a:rPr>
              <a:t>…</a:t>
            </a:r>
            <a:endParaRPr lang="en-US" sz="2800" b="1" dirty="0">
              <a:solidFill>
                <a:srgbClr val="3B5971"/>
              </a:solidFill>
            </a:endParaRPr>
          </a:p>
        </p:txBody>
      </p:sp>
      <p:pic>
        <p:nvPicPr>
          <p:cNvPr id="5" name="Picture 4" descr="snowmass_logo_gold-bug_InPixi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6" name="Picture 5" descr="LCF-Logo-FINAL_edited-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graphicFrame>
        <p:nvGraphicFramePr>
          <p:cNvPr id="8" name="Diagram 7"/>
          <p:cNvGraphicFramePr/>
          <p:nvPr>
            <p:extLst>
              <p:ext uri="{D42A27DB-BD31-4B8C-83A1-F6EECF244321}">
                <p14:modId xmlns:p14="http://schemas.microsoft.com/office/powerpoint/2010/main" val="1275398612"/>
              </p:ext>
            </p:extLst>
          </p:nvPr>
        </p:nvGraphicFramePr>
        <p:xfrm>
          <a:off x="890663" y="3715606"/>
          <a:ext cx="7422865" cy="26155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Subtitle 2">
            <a:extLst>
              <a:ext uri="{FF2B5EF4-FFF2-40B4-BE49-F238E27FC236}">
                <a16:creationId xmlns:a16="http://schemas.microsoft.com/office/drawing/2014/main" id="{7BA61E9F-5B1F-9D42-9233-99C6C21CB7A6}"/>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97446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474"/>
            <a:ext cx="8229600" cy="1143000"/>
          </a:xfrm>
        </p:spPr>
        <p:txBody>
          <a:bodyPr>
            <a:normAutofit/>
          </a:bodyPr>
          <a:lstStyle/>
          <a:p>
            <a:r>
              <a:rPr lang="mr-IN" sz="2800" b="1" dirty="0">
                <a:solidFill>
                  <a:srgbClr val="3B5971"/>
                </a:solidFill>
              </a:rPr>
              <a:t>…</a:t>
            </a:r>
            <a:r>
              <a:rPr lang="en-US" sz="2800" b="1" dirty="0">
                <a:solidFill>
                  <a:srgbClr val="3B5971"/>
                </a:solidFill>
              </a:rPr>
              <a:t>And Some Examples of What They are Doing</a:t>
            </a:r>
          </a:p>
        </p:txBody>
      </p:sp>
      <p:graphicFrame>
        <p:nvGraphicFramePr>
          <p:cNvPr id="4" name="Diagram 3"/>
          <p:cNvGraphicFramePr/>
          <p:nvPr>
            <p:extLst>
              <p:ext uri="{D42A27DB-BD31-4B8C-83A1-F6EECF244321}">
                <p14:modId xmlns:p14="http://schemas.microsoft.com/office/powerpoint/2010/main" val="3225943037"/>
              </p:ext>
            </p:extLst>
          </p:nvPr>
        </p:nvGraphicFramePr>
        <p:xfrm>
          <a:off x="653842" y="2175276"/>
          <a:ext cx="7859587" cy="4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snowmass_logo_gold-bug_InPixi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6" name="Picture 5" descr="LCF-Logo-FINAL_edited-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7" name="Subtitle 2">
            <a:extLst>
              <a:ext uri="{FF2B5EF4-FFF2-40B4-BE49-F238E27FC236}">
                <a16:creationId xmlns:a16="http://schemas.microsoft.com/office/drawing/2014/main" id="{F83B47D1-2657-4146-BD45-A42CA00430FD}"/>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76810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4644"/>
            <a:ext cx="8229600" cy="1143000"/>
          </a:xfrm>
        </p:spPr>
        <p:txBody>
          <a:bodyPr>
            <a:normAutofit/>
          </a:bodyPr>
          <a:lstStyle/>
          <a:p>
            <a:r>
              <a:rPr lang="en-US" sz="2800" b="1" dirty="0">
                <a:solidFill>
                  <a:srgbClr val="3B5971"/>
                </a:solidFill>
              </a:rPr>
              <a:t>The Wool Grower Industry</a:t>
            </a:r>
          </a:p>
        </p:txBody>
      </p:sp>
      <p:sp>
        <p:nvSpPr>
          <p:cNvPr id="6" name="Content Placeholder 5"/>
          <p:cNvSpPr>
            <a:spLocks noGrp="1"/>
          </p:cNvSpPr>
          <p:nvPr>
            <p:ph idx="1"/>
          </p:nvPr>
        </p:nvSpPr>
        <p:spPr>
          <a:xfrm>
            <a:off x="304333" y="2320562"/>
            <a:ext cx="5528071" cy="4287775"/>
          </a:xfrm>
        </p:spPr>
        <p:txBody>
          <a:bodyPr>
            <a:normAutofit fontScale="70000" lnSpcReduction="20000"/>
          </a:bodyPr>
          <a:lstStyle/>
          <a:p>
            <a:r>
              <a:rPr lang="en-US" sz="2000" dirty="0"/>
              <a:t>Over 101,000 sheep growers in the U.S. had over 5.4 million sheep and lambs in 2017</a:t>
            </a:r>
          </a:p>
          <a:p>
            <a:pPr marL="0" indent="0">
              <a:buNone/>
            </a:pPr>
            <a:endParaRPr lang="en-US" sz="2000" dirty="0"/>
          </a:p>
          <a:p>
            <a:r>
              <a:rPr lang="en-US" sz="2000" dirty="0"/>
              <a:t>More than 32,000 growers sold wool in 2017</a:t>
            </a:r>
          </a:p>
          <a:p>
            <a:pPr marL="0" indent="0">
              <a:buNone/>
            </a:pPr>
            <a:endParaRPr lang="en-US" sz="2000" dirty="0"/>
          </a:p>
          <a:p>
            <a:r>
              <a:rPr lang="en-US" sz="2000" dirty="0"/>
              <a:t>Farms with over 2500 head made up 1% of all farms but produced 39% of the wool sold by weight and 43% of the animals sold.</a:t>
            </a:r>
          </a:p>
          <a:p>
            <a:pPr lvl="1"/>
            <a:r>
              <a:rPr lang="en-US" sz="1600" dirty="0"/>
              <a:t>100% of farms this size sold animals</a:t>
            </a:r>
          </a:p>
          <a:p>
            <a:pPr lvl="1"/>
            <a:r>
              <a:rPr lang="en-US" sz="1600" dirty="0"/>
              <a:t>96% also sold wool</a:t>
            </a:r>
          </a:p>
          <a:p>
            <a:pPr marL="0" indent="0">
              <a:buNone/>
            </a:pPr>
            <a:endParaRPr lang="en-US" sz="2000" dirty="0"/>
          </a:p>
          <a:p>
            <a:r>
              <a:rPr lang="en-US" sz="2000" dirty="0"/>
              <a:t>Farms with less than 100 head made up 85% of all farms but produced just 15% of the wool sold and 19% of the animals sold, despite owning 32% of all the stock in the country</a:t>
            </a:r>
          </a:p>
          <a:p>
            <a:pPr lvl="1"/>
            <a:r>
              <a:rPr lang="en-US" sz="1600" dirty="0"/>
              <a:t>52% sold animals in 2017</a:t>
            </a:r>
          </a:p>
          <a:p>
            <a:pPr lvl="1"/>
            <a:r>
              <a:rPr lang="en-US" sz="1600" dirty="0"/>
              <a:t>Just 29% of farms of this size recorded wool sales</a:t>
            </a:r>
          </a:p>
          <a:p>
            <a:pPr lvl="1"/>
            <a:r>
              <a:rPr lang="en-US" sz="1600" dirty="0"/>
              <a:t>On average they sold wool at a per-pound price that was just 60% of that achieved by the largest growers.</a:t>
            </a:r>
          </a:p>
          <a:p>
            <a:endParaRPr lang="en-US" sz="2000" dirty="0"/>
          </a:p>
          <a:p>
            <a:r>
              <a:rPr lang="en-US" sz="2000" dirty="0"/>
              <a:t>The aggregate value of the U.S. wool clip was, at $42.8 million, the highest seen since the record year of 2011.</a:t>
            </a:r>
          </a:p>
          <a:p>
            <a:pPr marL="0" indent="0">
              <a:buNone/>
            </a:pPr>
            <a:endParaRPr lang="en-US" sz="2000" dirty="0"/>
          </a:p>
        </p:txBody>
      </p:sp>
      <p:pic>
        <p:nvPicPr>
          <p:cNvPr id="4" name="Picture 3" descr="LCF-Logo-FINAL_edit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5" name="Picture 4"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graphicFrame>
        <p:nvGraphicFramePr>
          <p:cNvPr id="3" name="Diagram 2"/>
          <p:cNvGraphicFramePr/>
          <p:nvPr>
            <p:extLst>
              <p:ext uri="{D42A27DB-BD31-4B8C-83A1-F6EECF244321}">
                <p14:modId xmlns:p14="http://schemas.microsoft.com/office/powerpoint/2010/main" val="2473243221"/>
              </p:ext>
            </p:extLst>
          </p:nvPr>
        </p:nvGraphicFramePr>
        <p:xfrm>
          <a:off x="5832404" y="2337645"/>
          <a:ext cx="3252801" cy="3905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ubtitle 2">
            <a:extLst>
              <a:ext uri="{FF2B5EF4-FFF2-40B4-BE49-F238E27FC236}">
                <a16:creationId xmlns:a16="http://schemas.microsoft.com/office/drawing/2014/main" id="{D4D902A3-1470-AE46-BBBD-EA68EEB0F0F0}"/>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3975192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5408"/>
            <a:ext cx="8229600" cy="1143000"/>
          </a:xfrm>
        </p:spPr>
        <p:txBody>
          <a:bodyPr>
            <a:normAutofit/>
          </a:bodyPr>
          <a:lstStyle/>
          <a:p>
            <a:r>
              <a:rPr lang="en-US" sz="2800" b="1" dirty="0">
                <a:solidFill>
                  <a:srgbClr val="3B5971"/>
                </a:solidFill>
              </a:rPr>
              <a:t>Niche U.S. Animal Fiber Sectors</a:t>
            </a:r>
          </a:p>
        </p:txBody>
      </p:sp>
      <p:sp>
        <p:nvSpPr>
          <p:cNvPr id="3" name="Content Placeholder 2"/>
          <p:cNvSpPr>
            <a:spLocks noGrp="1"/>
          </p:cNvSpPr>
          <p:nvPr>
            <p:ph idx="1"/>
          </p:nvPr>
        </p:nvSpPr>
        <p:spPr>
          <a:xfrm>
            <a:off x="329249" y="1963628"/>
            <a:ext cx="5409085" cy="4491652"/>
          </a:xfrm>
        </p:spPr>
        <p:txBody>
          <a:bodyPr>
            <a:normAutofit fontScale="25000" lnSpcReduction="20000"/>
          </a:bodyPr>
          <a:lstStyle/>
          <a:p>
            <a:r>
              <a:rPr lang="en-US" sz="5600" b="1" dirty="0"/>
              <a:t>Angora Goats (Mohair)</a:t>
            </a:r>
          </a:p>
          <a:p>
            <a:pPr lvl="1"/>
            <a:r>
              <a:rPr lang="en-US" sz="5600" dirty="0"/>
              <a:t>Over 11,000 growers owned 154,000 goats and kids in 2017</a:t>
            </a:r>
          </a:p>
          <a:p>
            <a:pPr lvl="1"/>
            <a:r>
              <a:rPr lang="en-US" sz="5600" dirty="0"/>
              <a:t>2,800 growers produced 686,000 </a:t>
            </a:r>
            <a:r>
              <a:rPr lang="en-US" sz="5600" dirty="0" err="1"/>
              <a:t>lbs</a:t>
            </a:r>
            <a:r>
              <a:rPr lang="en-US" sz="5600" dirty="0"/>
              <a:t> of mohair worth $2.6 million in 2017.  This was just over 60% of the amount that growers earned by selling the animals themselves, as breeding stock and for processing.</a:t>
            </a:r>
          </a:p>
          <a:p>
            <a:pPr lvl="1"/>
            <a:r>
              <a:rPr lang="en-US" sz="5600" dirty="0"/>
              <a:t>The number of farms reporting owning angora goats grew by 19% between 2012 and 2017, but the U.S. herd size stayed constant.</a:t>
            </a:r>
          </a:p>
          <a:p>
            <a:pPr marL="457200" lvl="1" indent="0">
              <a:buNone/>
            </a:pPr>
            <a:endParaRPr lang="en-US" sz="4300" dirty="0"/>
          </a:p>
          <a:p>
            <a:r>
              <a:rPr lang="en-US" sz="5600" b="1" dirty="0"/>
              <a:t>Alpacas</a:t>
            </a:r>
          </a:p>
          <a:p>
            <a:pPr lvl="1"/>
            <a:r>
              <a:rPr lang="en-US" sz="5600" dirty="0"/>
              <a:t>According to the USADA, 10,000 farms owned 122,000 alpacas in 2017 (how accurate?)</a:t>
            </a:r>
          </a:p>
          <a:p>
            <a:pPr lvl="1"/>
            <a:r>
              <a:rPr lang="en-US" sz="5600" dirty="0"/>
              <a:t>Just under 2000 of them reported revenue animal and animal product revenue of $15.5 million in 2017.</a:t>
            </a:r>
          </a:p>
          <a:p>
            <a:pPr lvl="1"/>
            <a:r>
              <a:rPr lang="en-US" sz="5600" dirty="0"/>
              <a:t>No one knows how much U.S. alpaca fiber is sold and processed each year.   A reasonable guess at the total value of the raw clip is $3 million.</a:t>
            </a:r>
          </a:p>
          <a:p>
            <a:pPr marL="457200" lvl="1" indent="0">
              <a:buNone/>
            </a:pPr>
            <a:endParaRPr lang="en-US" sz="5600" dirty="0"/>
          </a:p>
          <a:p>
            <a:pPr marL="0" indent="0" algn="ctr">
              <a:buNone/>
            </a:pPr>
            <a:r>
              <a:rPr lang="en-US" sz="6400" b="1" dirty="0">
                <a:solidFill>
                  <a:srgbClr val="DAB20D"/>
                </a:solidFill>
              </a:rPr>
              <a:t>Even taken together these two markets likely produce less than 10% of the annual revenues produced by the the raw sheep’s wool market.  Animal fiber business opportunities in this country will largely derive from and be driven by the sheep industry.  </a:t>
            </a:r>
          </a:p>
          <a:p>
            <a:pPr marL="0" indent="0">
              <a:buNone/>
            </a:pPr>
            <a:endParaRPr lang="en-US" sz="5600" dirty="0"/>
          </a:p>
        </p:txBody>
      </p:sp>
      <p:pic>
        <p:nvPicPr>
          <p:cNvPr id="4" name="Picture 3"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5" name="Picture 4" descr="snowmass_logo_gold-bug_InPix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graphicFrame>
        <p:nvGraphicFramePr>
          <p:cNvPr id="6" name="Diagram 5"/>
          <p:cNvGraphicFramePr/>
          <p:nvPr>
            <p:extLst>
              <p:ext uri="{D42A27DB-BD31-4B8C-83A1-F6EECF244321}">
                <p14:modId xmlns:p14="http://schemas.microsoft.com/office/powerpoint/2010/main" val="217679677"/>
              </p:ext>
            </p:extLst>
          </p:nvPr>
        </p:nvGraphicFramePr>
        <p:xfrm>
          <a:off x="3880431" y="1998902"/>
          <a:ext cx="5079836" cy="38919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ubtitle 2">
            <a:extLst>
              <a:ext uri="{FF2B5EF4-FFF2-40B4-BE49-F238E27FC236}">
                <a16:creationId xmlns:a16="http://schemas.microsoft.com/office/drawing/2014/main" id="{EFD9C02C-A89C-F94E-9748-9A240F59F1A3}"/>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24667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4580"/>
            <a:ext cx="8229600" cy="1143000"/>
          </a:xfrm>
        </p:spPr>
        <p:txBody>
          <a:bodyPr>
            <a:normAutofit/>
          </a:bodyPr>
          <a:lstStyle/>
          <a:p>
            <a:r>
              <a:rPr lang="en-US" sz="2800" b="1" dirty="0">
                <a:solidFill>
                  <a:srgbClr val="3B5971"/>
                </a:solidFill>
              </a:rPr>
              <a:t>Market Conditions are a Source of Potential Concern</a:t>
            </a:r>
          </a:p>
        </p:txBody>
      </p:sp>
      <p:sp>
        <p:nvSpPr>
          <p:cNvPr id="3" name="Content Placeholder 2"/>
          <p:cNvSpPr>
            <a:spLocks noGrp="1"/>
          </p:cNvSpPr>
          <p:nvPr>
            <p:ph idx="1"/>
          </p:nvPr>
        </p:nvSpPr>
        <p:spPr>
          <a:xfrm>
            <a:off x="457200" y="2081514"/>
            <a:ext cx="5292893" cy="4350402"/>
          </a:xfrm>
        </p:spPr>
        <p:txBody>
          <a:bodyPr>
            <a:noAutofit/>
          </a:bodyPr>
          <a:lstStyle/>
          <a:p>
            <a:endParaRPr lang="en-US" sz="1200" dirty="0"/>
          </a:p>
          <a:p>
            <a:r>
              <a:rPr lang="en-US" sz="1200" dirty="0"/>
              <a:t>Wool prices have begun to look vulnerable as economic growth in key wool-consuming countries </a:t>
            </a:r>
            <a:r>
              <a:rPr lang="mr-IN" sz="1200" dirty="0"/>
              <a:t>–</a:t>
            </a:r>
            <a:r>
              <a:rPr lang="en-US" sz="1200" dirty="0"/>
              <a:t> most notably China -- has slowed.</a:t>
            </a:r>
          </a:p>
          <a:p>
            <a:pPr marL="0" indent="0">
              <a:buNone/>
            </a:pPr>
            <a:endParaRPr lang="en-US" sz="1200" dirty="0"/>
          </a:p>
          <a:p>
            <a:r>
              <a:rPr lang="en-US" sz="1200" dirty="0"/>
              <a:t>China is the single largest consumer of wool  at retail in the world, and  in addition purchased half of the raw U.S. wool clip in 2018.  Tariffs, current and threatened, as well as volatility in trade policy more generally, add risk to grower economics.  A recent article in the April 2019 </a:t>
            </a:r>
            <a:r>
              <a:rPr lang="en-US" sz="1200" i="1" dirty="0"/>
              <a:t>Sheep Industry News </a:t>
            </a:r>
            <a:r>
              <a:rPr lang="en-US" sz="1200" dirty="0"/>
              <a:t>opined that the threatened 25% tariffs would “kill” the wool industry in the US.</a:t>
            </a:r>
          </a:p>
          <a:p>
            <a:endParaRPr lang="en-US" sz="1200" dirty="0"/>
          </a:p>
          <a:p>
            <a:r>
              <a:rPr lang="en-US" sz="1200" dirty="0"/>
              <a:t>Trade developments affecting the markets for lamb and mutton are worth watching as as revenues from animals sales were </a:t>
            </a:r>
            <a:r>
              <a:rPr lang="en-US" sz="1200" i="1" dirty="0"/>
              <a:t>24 times </a:t>
            </a:r>
            <a:r>
              <a:rPr lang="en-US" sz="1200" dirty="0"/>
              <a:t>that earned from the sale of wool in 2017.  However, currently the U.S. imports much more lamb and mutton than it exports.  The primary market is in the Northeast.</a:t>
            </a:r>
          </a:p>
          <a:p>
            <a:endParaRPr lang="en-US" sz="1200" dirty="0"/>
          </a:p>
          <a:p>
            <a:r>
              <a:rPr lang="en-US" sz="1200" dirty="0"/>
              <a:t>Where go wool prices, so will follow prices for other animal fiber, including mohair and alpaca.</a:t>
            </a:r>
          </a:p>
        </p:txBody>
      </p:sp>
      <p:pic>
        <p:nvPicPr>
          <p:cNvPr id="5" name="Picture 4" descr="LCF-Logo-FINAL_edit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6" name="Picture 5"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graphicFrame>
        <p:nvGraphicFramePr>
          <p:cNvPr id="7" name="Chart 6"/>
          <p:cNvGraphicFramePr/>
          <p:nvPr>
            <p:extLst>
              <p:ext uri="{D42A27DB-BD31-4B8C-83A1-F6EECF244321}">
                <p14:modId xmlns:p14="http://schemas.microsoft.com/office/powerpoint/2010/main" val="3142067309"/>
              </p:ext>
            </p:extLst>
          </p:nvPr>
        </p:nvGraphicFramePr>
        <p:xfrm>
          <a:off x="5750093" y="2733840"/>
          <a:ext cx="3393907" cy="2957153"/>
        </p:xfrm>
        <a:graphic>
          <a:graphicData uri="http://schemas.openxmlformats.org/drawingml/2006/chart">
            <c:chart xmlns:c="http://schemas.openxmlformats.org/drawingml/2006/chart" xmlns:r="http://schemas.openxmlformats.org/officeDocument/2006/relationships" r:id="rId4"/>
          </a:graphicData>
        </a:graphic>
      </p:graphicFrame>
      <p:sp>
        <p:nvSpPr>
          <p:cNvPr id="8" name="Subtitle 2">
            <a:extLst>
              <a:ext uri="{FF2B5EF4-FFF2-40B4-BE49-F238E27FC236}">
                <a16:creationId xmlns:a16="http://schemas.microsoft.com/office/drawing/2014/main" id="{4DBD0381-ADC4-FC4E-BB9C-6679E19BE56F}"/>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13814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568" y="1128136"/>
            <a:ext cx="7831415" cy="1143000"/>
          </a:xfrm>
        </p:spPr>
        <p:txBody>
          <a:bodyPr>
            <a:normAutofit/>
          </a:bodyPr>
          <a:lstStyle/>
          <a:p>
            <a:r>
              <a:rPr lang="en-US" sz="2000" b="1" dirty="0">
                <a:solidFill>
                  <a:srgbClr val="3B5971"/>
                </a:solidFill>
              </a:rPr>
              <a:t>Wool Production Has Dropped In The US, But Wool Processing Has Declined Even More</a:t>
            </a:r>
          </a:p>
        </p:txBody>
      </p:sp>
      <p:sp>
        <p:nvSpPr>
          <p:cNvPr id="7" name="TextBox 6"/>
          <p:cNvSpPr txBox="1"/>
          <p:nvPr/>
        </p:nvSpPr>
        <p:spPr>
          <a:xfrm>
            <a:off x="5679290" y="3963813"/>
            <a:ext cx="2693033" cy="246221"/>
          </a:xfrm>
          <a:prstGeom prst="rect">
            <a:avLst/>
          </a:prstGeom>
          <a:noFill/>
        </p:spPr>
        <p:txBody>
          <a:bodyPr wrap="square" rtlCol="0">
            <a:spAutoFit/>
          </a:bodyPr>
          <a:lstStyle/>
          <a:p>
            <a:r>
              <a:rPr lang="en-US" sz="1000" dirty="0"/>
              <a:t>1976  1982  1988  1994  2000  2006  2012  2018</a:t>
            </a:r>
          </a:p>
        </p:txBody>
      </p:sp>
      <p:graphicFrame>
        <p:nvGraphicFramePr>
          <p:cNvPr id="8" name="Chart 7"/>
          <p:cNvGraphicFramePr/>
          <p:nvPr>
            <p:extLst>
              <p:ext uri="{D42A27DB-BD31-4B8C-83A1-F6EECF244321}">
                <p14:modId xmlns:p14="http://schemas.microsoft.com/office/powerpoint/2010/main" val="1551138785"/>
              </p:ext>
            </p:extLst>
          </p:nvPr>
        </p:nvGraphicFramePr>
        <p:xfrm>
          <a:off x="2402596" y="4392536"/>
          <a:ext cx="3851922" cy="219491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561485" y="6263938"/>
            <a:ext cx="2693033" cy="246221"/>
          </a:xfrm>
          <a:prstGeom prst="rect">
            <a:avLst/>
          </a:prstGeom>
          <a:noFill/>
        </p:spPr>
        <p:txBody>
          <a:bodyPr wrap="square" rtlCol="0">
            <a:spAutoFit/>
          </a:bodyPr>
          <a:lstStyle/>
          <a:p>
            <a:r>
              <a:rPr lang="en-US" sz="1000" dirty="0"/>
              <a:t>1976  1982  1988  1994  2000  2006  2012  2018</a:t>
            </a:r>
          </a:p>
        </p:txBody>
      </p:sp>
      <p:pic>
        <p:nvPicPr>
          <p:cNvPr id="10" name="Picture 9"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11" name="Picture 10" descr="snowmass_logo_gold-bug_InPix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graphicFrame>
        <p:nvGraphicFramePr>
          <p:cNvPr id="13" name="Chart 12"/>
          <p:cNvGraphicFramePr/>
          <p:nvPr>
            <p:extLst>
              <p:ext uri="{D42A27DB-BD31-4B8C-83A1-F6EECF244321}">
                <p14:modId xmlns:p14="http://schemas.microsoft.com/office/powerpoint/2010/main" val="3203786567"/>
              </p:ext>
            </p:extLst>
          </p:nvPr>
        </p:nvGraphicFramePr>
        <p:xfrm>
          <a:off x="4574206" y="1898599"/>
          <a:ext cx="3798117" cy="21948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extLst>
              <p:ext uri="{D42A27DB-BD31-4B8C-83A1-F6EECF244321}">
                <p14:modId xmlns:p14="http://schemas.microsoft.com/office/powerpoint/2010/main" val="811828079"/>
              </p:ext>
            </p:extLst>
          </p:nvPr>
        </p:nvGraphicFramePr>
        <p:xfrm>
          <a:off x="629488" y="1898599"/>
          <a:ext cx="3815369" cy="23057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p:nvPr>
            <p:extLst>
              <p:ext uri="{D42A27DB-BD31-4B8C-83A1-F6EECF244321}">
                <p14:modId xmlns:p14="http://schemas.microsoft.com/office/powerpoint/2010/main" val="2734237276"/>
              </p:ext>
            </p:extLst>
          </p:nvPr>
        </p:nvGraphicFramePr>
        <p:xfrm>
          <a:off x="2531943" y="4139563"/>
          <a:ext cx="3626771" cy="2311882"/>
        </p:xfrm>
        <a:graphic>
          <a:graphicData uri="http://schemas.openxmlformats.org/drawingml/2006/chart">
            <c:chart xmlns:c="http://schemas.openxmlformats.org/drawingml/2006/chart" xmlns:r="http://schemas.openxmlformats.org/officeDocument/2006/relationships" r:id="rId7"/>
          </a:graphicData>
        </a:graphic>
      </p:graphicFrame>
      <p:sp>
        <p:nvSpPr>
          <p:cNvPr id="5" name="Rectangle 4"/>
          <p:cNvSpPr/>
          <p:nvPr/>
        </p:nvSpPr>
        <p:spPr>
          <a:xfrm>
            <a:off x="3865234" y="5819020"/>
            <a:ext cx="2178831" cy="45719"/>
          </a:xfrm>
          <a:prstGeom prst="rect">
            <a:avLst/>
          </a:prstGeom>
          <a:solidFill>
            <a:srgbClr val="E82B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FB33F82C-3CB2-D34D-95A7-F5849FA687A4}"/>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139859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1652"/>
            <a:ext cx="8229600" cy="1143000"/>
          </a:xfrm>
        </p:spPr>
        <p:txBody>
          <a:bodyPr>
            <a:noAutofit/>
          </a:bodyPr>
          <a:lstStyle/>
          <a:p>
            <a:r>
              <a:rPr lang="en-US" sz="2200" b="1" dirty="0">
                <a:solidFill>
                  <a:srgbClr val="3B5971"/>
                </a:solidFill>
              </a:rPr>
              <a:t>While Surviving Mills are Reporting Growth, The Overall Market is Still Shrinking and Profitability is Constrained</a:t>
            </a:r>
          </a:p>
        </p:txBody>
      </p:sp>
      <p:sp>
        <p:nvSpPr>
          <p:cNvPr id="5" name="Content Placeholder 4"/>
          <p:cNvSpPr>
            <a:spLocks noGrp="1"/>
          </p:cNvSpPr>
          <p:nvPr>
            <p:ph idx="1"/>
          </p:nvPr>
        </p:nvSpPr>
        <p:spPr>
          <a:xfrm>
            <a:off x="3370389" y="2388004"/>
            <a:ext cx="5316411" cy="3996728"/>
          </a:xfrm>
        </p:spPr>
        <p:txBody>
          <a:bodyPr>
            <a:noAutofit/>
          </a:bodyPr>
          <a:lstStyle/>
          <a:p>
            <a:r>
              <a:rPr lang="en-US" sz="1400" dirty="0"/>
              <a:t>Fiber processing businesses are generally booming, at least volume-wise, with longer wait times for many services.  Processing prices have also risen on average.</a:t>
            </a:r>
          </a:p>
          <a:p>
            <a:pPr marL="0" indent="0">
              <a:buNone/>
            </a:pPr>
            <a:endParaRPr lang="en-US" sz="1400" dirty="0"/>
          </a:p>
          <a:p>
            <a:r>
              <a:rPr lang="en-US" sz="1400" dirty="0"/>
              <a:t>But in our annual mill survey, just 67% of respondents were profitable in 2018, down from 100% of those surveyed in 2017.  </a:t>
            </a:r>
          </a:p>
          <a:p>
            <a:endParaRPr lang="en-US" sz="1400" dirty="0"/>
          </a:p>
          <a:p>
            <a:r>
              <a:rPr lang="en-US" sz="1400" dirty="0"/>
              <a:t>Recent increases in fiber prices have likely played a role in compressing profits </a:t>
            </a:r>
          </a:p>
          <a:p>
            <a:pPr lvl="1"/>
            <a:r>
              <a:rPr lang="en-US" sz="1400" dirty="0"/>
              <a:t>“Processors are left having to buy hand to mouth to run machinery while not being able to pass the cost of production down the pipeline” (ASI Wool Market Weekly Report, 3/1/19)</a:t>
            </a:r>
          </a:p>
          <a:p>
            <a:pPr lvl="1"/>
            <a:endParaRPr lang="en-US" sz="1400" dirty="0"/>
          </a:p>
          <a:p>
            <a:r>
              <a:rPr lang="en-US" sz="1400" dirty="0"/>
              <a:t>In our survey more processors reported developing branded lines of their own and are seeking additional ways to diversify and enhance their bottom lines.</a:t>
            </a:r>
          </a:p>
        </p:txBody>
      </p:sp>
      <p:pic>
        <p:nvPicPr>
          <p:cNvPr id="3" name="Picture 2"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4" name="Picture 3" descr="snowmass_logo_gold-bug_InPix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sp>
        <p:nvSpPr>
          <p:cNvPr id="7" name="TextBox 6"/>
          <p:cNvSpPr txBox="1"/>
          <p:nvPr/>
        </p:nvSpPr>
        <p:spPr>
          <a:xfrm>
            <a:off x="325446" y="2277070"/>
            <a:ext cx="2479543" cy="523220"/>
          </a:xfrm>
          <a:prstGeom prst="rect">
            <a:avLst/>
          </a:prstGeom>
          <a:noFill/>
        </p:spPr>
        <p:txBody>
          <a:bodyPr wrap="square" rtlCol="0">
            <a:spAutoFit/>
          </a:bodyPr>
          <a:lstStyle/>
          <a:p>
            <a:pPr algn="ctr"/>
            <a:r>
              <a:rPr lang="en-US" sz="1400" b="1" dirty="0">
                <a:solidFill>
                  <a:srgbClr val="000000"/>
                </a:solidFill>
              </a:rPr>
              <a:t>Do you expect your business to grow in 2019?</a:t>
            </a:r>
          </a:p>
        </p:txBody>
      </p:sp>
      <p:graphicFrame>
        <p:nvGraphicFramePr>
          <p:cNvPr id="8" name="Chart 7"/>
          <p:cNvGraphicFramePr/>
          <p:nvPr>
            <p:extLst>
              <p:ext uri="{D42A27DB-BD31-4B8C-83A1-F6EECF244321}">
                <p14:modId xmlns:p14="http://schemas.microsoft.com/office/powerpoint/2010/main" val="2425343034"/>
              </p:ext>
            </p:extLst>
          </p:nvPr>
        </p:nvGraphicFramePr>
        <p:xfrm>
          <a:off x="325446" y="4673927"/>
          <a:ext cx="2670027" cy="173139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325446" y="4357823"/>
            <a:ext cx="2479543" cy="523220"/>
          </a:xfrm>
          <a:prstGeom prst="rect">
            <a:avLst/>
          </a:prstGeom>
          <a:noFill/>
        </p:spPr>
        <p:txBody>
          <a:bodyPr wrap="square" rtlCol="0">
            <a:spAutoFit/>
          </a:bodyPr>
          <a:lstStyle/>
          <a:p>
            <a:pPr algn="ctr"/>
            <a:r>
              <a:rPr lang="en-US" sz="1400" b="1" dirty="0">
                <a:solidFill>
                  <a:srgbClr val="000000"/>
                </a:solidFill>
              </a:rPr>
              <a:t>Was your business profitable in 2018?</a:t>
            </a:r>
          </a:p>
        </p:txBody>
      </p:sp>
      <p:graphicFrame>
        <p:nvGraphicFramePr>
          <p:cNvPr id="10" name="Chart 9"/>
          <p:cNvGraphicFramePr/>
          <p:nvPr>
            <p:extLst>
              <p:ext uri="{D42A27DB-BD31-4B8C-83A1-F6EECF244321}">
                <p14:modId xmlns:p14="http://schemas.microsoft.com/office/powerpoint/2010/main" val="3751118439"/>
              </p:ext>
            </p:extLst>
          </p:nvPr>
        </p:nvGraphicFramePr>
        <p:xfrm>
          <a:off x="515930" y="2672775"/>
          <a:ext cx="2196959" cy="1557533"/>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457200" y="6384732"/>
            <a:ext cx="2913189" cy="400110"/>
          </a:xfrm>
          <a:prstGeom prst="rect">
            <a:avLst/>
          </a:prstGeom>
          <a:noFill/>
        </p:spPr>
        <p:txBody>
          <a:bodyPr wrap="square" rtlCol="0">
            <a:spAutoFit/>
          </a:bodyPr>
          <a:lstStyle/>
          <a:p>
            <a:r>
              <a:rPr lang="en-US" sz="1000" i="1" dirty="0"/>
              <a:t>Source: The 2019 Annual Alpaca Processors Survey, produced by Little Creek Farm.</a:t>
            </a:r>
          </a:p>
        </p:txBody>
      </p:sp>
      <p:sp>
        <p:nvSpPr>
          <p:cNvPr id="12" name="Subtitle 2">
            <a:extLst>
              <a:ext uri="{FF2B5EF4-FFF2-40B4-BE49-F238E27FC236}">
                <a16:creationId xmlns:a16="http://schemas.microsoft.com/office/drawing/2014/main" id="{C21A5291-2C21-6248-B119-713C20ACCE0A}"/>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700596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9091"/>
            <a:ext cx="8229600" cy="1143000"/>
          </a:xfrm>
        </p:spPr>
        <p:txBody>
          <a:bodyPr>
            <a:normAutofit fontScale="90000"/>
          </a:bodyPr>
          <a:lstStyle/>
          <a:p>
            <a:r>
              <a:rPr lang="en-US" sz="2800" b="1" dirty="0">
                <a:solidFill>
                  <a:srgbClr val="3B5971"/>
                </a:solidFill>
              </a:rPr>
              <a:t>Wait, Why Do I Care Again?</a:t>
            </a:r>
            <a:br>
              <a:rPr lang="en-US" sz="2800" b="1" dirty="0"/>
            </a:br>
            <a:r>
              <a:rPr lang="en-US" sz="2700" b="1" i="1" dirty="0">
                <a:solidFill>
                  <a:srgbClr val="DAB20D"/>
                </a:solidFill>
              </a:rPr>
              <a:t>Because Even Small Farms and Fiber Businesses Are Affected By These Larger Trends</a:t>
            </a:r>
          </a:p>
        </p:txBody>
      </p:sp>
      <p:sp>
        <p:nvSpPr>
          <p:cNvPr id="3" name="Content Placeholder 2"/>
          <p:cNvSpPr>
            <a:spLocks noGrp="1"/>
          </p:cNvSpPr>
          <p:nvPr>
            <p:ph idx="1"/>
          </p:nvPr>
        </p:nvSpPr>
        <p:spPr>
          <a:xfrm>
            <a:off x="425708" y="2751432"/>
            <a:ext cx="8229600" cy="3798029"/>
          </a:xfrm>
        </p:spPr>
        <p:txBody>
          <a:bodyPr>
            <a:normAutofit fontScale="77500" lnSpcReduction="20000"/>
          </a:bodyPr>
          <a:lstStyle/>
          <a:p>
            <a:pPr marL="514350" indent="-457200"/>
            <a:r>
              <a:rPr lang="en-US" sz="2400" dirty="0"/>
              <a:t>They can affect the sales prices and options for raw fiber of all types and quantities, as well as what is available for purchase and product development</a:t>
            </a:r>
          </a:p>
          <a:p>
            <a:pPr marL="57150" indent="0">
              <a:buNone/>
            </a:pPr>
            <a:endParaRPr lang="en-US" sz="2400" dirty="0"/>
          </a:p>
          <a:p>
            <a:pPr marL="514350" indent="-457200"/>
            <a:r>
              <a:rPr lang="en-US" sz="2400" dirty="0"/>
              <a:t>They can affect the price and availability of fiber processing of various types</a:t>
            </a:r>
          </a:p>
          <a:p>
            <a:pPr marL="57150" indent="0">
              <a:buNone/>
            </a:pPr>
            <a:endParaRPr lang="en-US" sz="2400" dirty="0"/>
          </a:p>
          <a:p>
            <a:pPr marL="514350" indent="-457200"/>
            <a:r>
              <a:rPr lang="en-US" sz="2400" dirty="0"/>
              <a:t>They can affect the wholesale cost and range of products available for sale in farm stores and other business efforts</a:t>
            </a:r>
          </a:p>
          <a:p>
            <a:pPr marL="514350" indent="-457200"/>
            <a:endParaRPr lang="en-US" sz="2400" dirty="0"/>
          </a:p>
          <a:p>
            <a:pPr marL="514350" indent="-457200"/>
            <a:r>
              <a:rPr lang="en-US" sz="2400" dirty="0"/>
              <a:t>They can affect the value of other business assets, including everything from land to equipment and distribution facilities</a:t>
            </a:r>
          </a:p>
          <a:p>
            <a:pPr marL="514350" indent="-457200"/>
            <a:endParaRPr lang="en-US" sz="2400" dirty="0"/>
          </a:p>
          <a:p>
            <a:pPr marL="514350" indent="-457200"/>
            <a:r>
              <a:rPr lang="en-US" sz="2400" dirty="0"/>
              <a:t>These trends can create opportunities for as well as risks to our businesses</a:t>
            </a:r>
          </a:p>
          <a:p>
            <a:pPr marL="514350" indent="-457200"/>
            <a:endParaRPr lang="en-US" sz="2400" dirty="0"/>
          </a:p>
          <a:p>
            <a:pPr lvl="1"/>
            <a:endParaRPr lang="en-US" dirty="0"/>
          </a:p>
        </p:txBody>
      </p:sp>
      <p:pic>
        <p:nvPicPr>
          <p:cNvPr id="4" name="Picture 3" descr="snowmass_logo_gold-bug_InPix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pic>
        <p:nvPicPr>
          <p:cNvPr id="5" name="Picture 4" descr="LCF-Logo-FINAL_edit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sp>
        <p:nvSpPr>
          <p:cNvPr id="6" name="Subtitle 2">
            <a:extLst>
              <a:ext uri="{FF2B5EF4-FFF2-40B4-BE49-F238E27FC236}">
                <a16:creationId xmlns:a16="http://schemas.microsoft.com/office/drawing/2014/main" id="{AC2E64F8-FE65-5742-9EF7-8B3B0C9B361C}"/>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390639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6768"/>
            <a:ext cx="8229600" cy="1143000"/>
          </a:xfrm>
        </p:spPr>
        <p:txBody>
          <a:bodyPr>
            <a:normAutofit/>
          </a:bodyPr>
          <a:lstStyle/>
          <a:p>
            <a:r>
              <a:rPr lang="en-US" sz="2800" b="1" dirty="0">
                <a:solidFill>
                  <a:srgbClr val="DAB20D"/>
                </a:solidFill>
              </a:rPr>
              <a:t>Speaking of Opportunity:</a:t>
            </a:r>
            <a:br>
              <a:rPr lang="en-US" sz="2800" b="1" dirty="0"/>
            </a:br>
            <a:r>
              <a:rPr lang="en-US" sz="2800" b="1" dirty="0">
                <a:solidFill>
                  <a:srgbClr val="3B5971"/>
                </a:solidFill>
              </a:rPr>
              <a:t>Another Important Trend in Agriculture is </a:t>
            </a:r>
            <a:r>
              <a:rPr lang="en-US" sz="2800" b="1" dirty="0" err="1">
                <a:solidFill>
                  <a:srgbClr val="3B5971"/>
                </a:solidFill>
              </a:rPr>
              <a:t>Agritourism</a:t>
            </a:r>
            <a:endParaRPr lang="en-US" sz="2800" b="1" dirty="0">
              <a:solidFill>
                <a:srgbClr val="3B5971"/>
              </a:solidFill>
            </a:endParaRPr>
          </a:p>
        </p:txBody>
      </p:sp>
      <p:sp>
        <p:nvSpPr>
          <p:cNvPr id="3" name="Content Placeholder 2"/>
          <p:cNvSpPr>
            <a:spLocks noGrp="1"/>
          </p:cNvSpPr>
          <p:nvPr>
            <p:ph idx="1"/>
          </p:nvPr>
        </p:nvSpPr>
        <p:spPr>
          <a:xfrm>
            <a:off x="457200" y="2524465"/>
            <a:ext cx="5304652" cy="4174180"/>
          </a:xfrm>
        </p:spPr>
        <p:txBody>
          <a:bodyPr>
            <a:normAutofit fontScale="47500" lnSpcReduction="20000"/>
          </a:bodyPr>
          <a:lstStyle/>
          <a:p>
            <a:r>
              <a:rPr lang="en-US" dirty="0"/>
              <a:t>Reported </a:t>
            </a:r>
            <a:r>
              <a:rPr lang="en-US" dirty="0" err="1"/>
              <a:t>agritourism</a:t>
            </a:r>
            <a:r>
              <a:rPr lang="en-US" dirty="0"/>
              <a:t> revenues rose to nearly $1 billion in 2017, with over 28,000 farms reporting </a:t>
            </a:r>
            <a:r>
              <a:rPr lang="en-US" dirty="0" err="1"/>
              <a:t>agritourism</a:t>
            </a:r>
            <a:r>
              <a:rPr lang="en-US" dirty="0"/>
              <a:t> revenue (Source: USDA 2017 Census of Agriculture).  But this likely dramatically understates the economic value of on-farm retail, as the sales of all value-added products are excluded from this calculation.</a:t>
            </a:r>
          </a:p>
          <a:p>
            <a:pPr marL="0" indent="0">
              <a:buNone/>
            </a:pPr>
            <a:endParaRPr lang="en-US" dirty="0"/>
          </a:p>
          <a:p>
            <a:r>
              <a:rPr lang="en-US" dirty="0"/>
              <a:t>Approximately 20% of those farms reported revenues of $25,000 or more, and the average per farm </a:t>
            </a:r>
            <a:r>
              <a:rPr lang="en-US" dirty="0" err="1"/>
              <a:t>agritourism</a:t>
            </a:r>
            <a:r>
              <a:rPr lang="en-US" dirty="0"/>
              <a:t> revenues for </a:t>
            </a:r>
            <a:r>
              <a:rPr lang="en-US" i="1" dirty="0"/>
              <a:t>all</a:t>
            </a:r>
            <a:r>
              <a:rPr lang="en-US" dirty="0"/>
              <a:t> farms was over</a:t>
            </a:r>
            <a:r>
              <a:rPr lang="en-US" b="1" u="sng" dirty="0">
                <a:solidFill>
                  <a:srgbClr val="EBAE3F"/>
                </a:solidFill>
              </a:rPr>
              <a:t> </a:t>
            </a:r>
            <a:r>
              <a:rPr lang="en-US" b="1" dirty="0"/>
              <a:t>$33,000 </a:t>
            </a:r>
            <a:r>
              <a:rPr lang="mr-IN" dirty="0"/>
              <a:t>–</a:t>
            </a:r>
            <a:r>
              <a:rPr lang="en-US" dirty="0"/>
              <a:t> meaning for some farms, </a:t>
            </a:r>
            <a:r>
              <a:rPr lang="en-US" dirty="0" err="1"/>
              <a:t>agritourism</a:t>
            </a:r>
            <a:r>
              <a:rPr lang="en-US" dirty="0"/>
              <a:t> has likely become their primary source of farm revenue</a:t>
            </a:r>
          </a:p>
          <a:p>
            <a:pPr marL="0" indent="0">
              <a:buNone/>
            </a:pPr>
            <a:endParaRPr lang="en-US" dirty="0"/>
          </a:p>
          <a:p>
            <a:r>
              <a:rPr lang="en-US" dirty="0"/>
              <a:t>This mirrors the broader shift toward entertainment and experienced-based retailing, and favors small farms located closer to major population centers</a:t>
            </a:r>
          </a:p>
          <a:p>
            <a:endParaRPr lang="en-US" dirty="0"/>
          </a:p>
          <a:p>
            <a:r>
              <a:rPr lang="en-US" dirty="0"/>
              <a:t>Both single farm- and locally-branded products have increased opportunities to reach consumers with geographic and values-centered interests.</a:t>
            </a:r>
          </a:p>
          <a:p>
            <a:pPr marL="0" indent="0">
              <a:buNone/>
            </a:pPr>
            <a:endParaRPr lang="en-US" dirty="0"/>
          </a:p>
          <a:p>
            <a:endParaRPr lang="en-US" dirty="0"/>
          </a:p>
          <a:p>
            <a:endParaRPr lang="en-US" dirty="0"/>
          </a:p>
          <a:p>
            <a:endParaRPr lang="en-US" dirty="0"/>
          </a:p>
          <a:p>
            <a:endParaRPr lang="en-US" dirty="0"/>
          </a:p>
        </p:txBody>
      </p:sp>
      <p:pic>
        <p:nvPicPr>
          <p:cNvPr id="4" name="Picture 3" descr="LCF-Logo-FINAL_edit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0" y="417046"/>
            <a:ext cx="892945" cy="949722"/>
          </a:xfrm>
          <a:prstGeom prst="rect">
            <a:avLst/>
          </a:prstGeom>
        </p:spPr>
      </p:pic>
      <p:pic>
        <p:nvPicPr>
          <p:cNvPr id="5" name="Picture 4" descr="snowmass_logo_gold-bug_InPix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60" y="448361"/>
            <a:ext cx="698071" cy="918407"/>
          </a:xfrm>
          <a:prstGeom prst="rect">
            <a:avLst/>
          </a:prstGeom>
        </p:spPr>
      </p:pic>
      <p:graphicFrame>
        <p:nvGraphicFramePr>
          <p:cNvPr id="6" name="Chart 5"/>
          <p:cNvGraphicFramePr/>
          <p:nvPr>
            <p:extLst>
              <p:ext uri="{D42A27DB-BD31-4B8C-83A1-F6EECF244321}">
                <p14:modId xmlns:p14="http://schemas.microsoft.com/office/powerpoint/2010/main" val="1983901339"/>
              </p:ext>
            </p:extLst>
          </p:nvPr>
        </p:nvGraphicFramePr>
        <p:xfrm>
          <a:off x="5338532" y="2892531"/>
          <a:ext cx="3681300" cy="2923688"/>
        </p:xfrm>
        <a:graphic>
          <a:graphicData uri="http://schemas.openxmlformats.org/drawingml/2006/chart">
            <c:chart xmlns:c="http://schemas.openxmlformats.org/drawingml/2006/chart" xmlns:r="http://schemas.openxmlformats.org/officeDocument/2006/relationships" r:id="rId4"/>
          </a:graphicData>
        </a:graphic>
      </p:graphicFrame>
      <p:sp>
        <p:nvSpPr>
          <p:cNvPr id="7" name="Subtitle 2">
            <a:extLst>
              <a:ext uri="{FF2B5EF4-FFF2-40B4-BE49-F238E27FC236}">
                <a16:creationId xmlns:a16="http://schemas.microsoft.com/office/drawing/2014/main" id="{BE1DEB87-1F30-C24A-94E8-1EF7EEB4616D}"/>
              </a:ext>
            </a:extLst>
          </p:cNvPr>
          <p:cNvSpPr txBox="1">
            <a:spLocks/>
          </p:cNvSpPr>
          <p:nvPr/>
        </p:nvSpPr>
        <p:spPr>
          <a:xfrm>
            <a:off x="2743200" y="6524914"/>
            <a:ext cx="6400800" cy="33308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dirty="0"/>
              <a:t>Conference funded in part by SARE grant ONE18-321</a:t>
            </a:r>
          </a:p>
        </p:txBody>
      </p:sp>
    </p:spTree>
    <p:extLst>
      <p:ext uri="{BB962C8B-B14F-4D97-AF65-F5344CB8AC3E}">
        <p14:creationId xmlns:p14="http://schemas.microsoft.com/office/powerpoint/2010/main" val="2095659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6265</TotalTime>
  <Words>4015</Words>
  <Application>Microsoft Macintosh PowerPoint</Application>
  <PresentationFormat>On-screen Show (4:3)</PresentationFormat>
  <Paragraphs>386</Paragraphs>
  <Slides>29</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Navigating the Fiber to Finished Goods Supply Chain</vt:lpstr>
      <vt:lpstr>Fiber Business Navigators Need:</vt:lpstr>
      <vt:lpstr>The Wool Grower Industry</vt:lpstr>
      <vt:lpstr>Niche U.S. Animal Fiber Sectors</vt:lpstr>
      <vt:lpstr>Market Conditions are a Source of Potential Concern</vt:lpstr>
      <vt:lpstr>Wool Production Has Dropped In The US, But Wool Processing Has Declined Even More</vt:lpstr>
      <vt:lpstr>While Surviving Mills are Reporting Growth, The Overall Market is Still Shrinking and Profitability is Constrained</vt:lpstr>
      <vt:lpstr>Wait, Why Do I Care Again? Because Even Small Farms and Fiber Businesses Are Affected By These Larger Trends</vt:lpstr>
      <vt:lpstr>Speaking of Opportunity: Another Important Trend in Agriculture is Agritourism</vt:lpstr>
      <vt:lpstr>Agritourism Revenues are Part of an Income Diversification Trend </vt:lpstr>
      <vt:lpstr>Routes to Commodity Wool Sales</vt:lpstr>
      <vt:lpstr> Warehouses, Wool Pools and 1st Stage Processing Facilities </vt:lpstr>
      <vt:lpstr>How Wool Pools Work:  Two Examples</vt:lpstr>
      <vt:lpstr>Starting A Wool Pool</vt:lpstr>
      <vt:lpstr>Wool Pool Economics for Growers</vt:lpstr>
      <vt:lpstr>Value Adding Through Vertical Integration</vt:lpstr>
      <vt:lpstr>What Do We Mean When We Talk About Manufacturing and Market Access For Small Fiber Businesses?</vt:lpstr>
      <vt:lpstr>U.S. Processors Are Able</vt:lpstr>
      <vt:lpstr>The “Willing” Challenge: Access To Small Scale Processing</vt:lpstr>
      <vt:lpstr>Grower Collaborations</vt:lpstr>
      <vt:lpstr>Fiber-Related Co-Ops</vt:lpstr>
      <vt:lpstr>Financial Access:  The Challenge of Creating Profitable Products in Lower Volumes</vt:lpstr>
      <vt:lpstr>Time is Money: How Can Grower/Retailers Fund A Three- to Four- Year Revenue Cycle?</vt:lpstr>
      <vt:lpstr>Ways To Shorten Production-Time Costs</vt:lpstr>
      <vt:lpstr>Ways To Add Efficiencies of Scale Without Growing Your Business</vt:lpstr>
      <vt:lpstr>Working Together, You Can Make Competitively-Priced Products: Here’s One Example</vt:lpstr>
      <vt:lpstr>Customer Access: Marketing and Branding Support</vt:lpstr>
      <vt:lpstr>Some Favorite Regional Examples…</vt:lpstr>
      <vt:lpstr>…And Some Examples of What They are Doing</vt:lpstr>
    </vt:vector>
  </TitlesOfParts>
  <Company>Little Creek Alpacas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Edens</dc:creator>
  <cp:lastModifiedBy>Dana Michele Havas</cp:lastModifiedBy>
  <cp:revision>205</cp:revision>
  <cp:lastPrinted>2019-07-03T19:57:46Z</cp:lastPrinted>
  <dcterms:created xsi:type="dcterms:W3CDTF">2019-06-27T14:26:06Z</dcterms:created>
  <dcterms:modified xsi:type="dcterms:W3CDTF">2020-02-23T16:51:41Z</dcterms:modified>
</cp:coreProperties>
</file>