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</p:sldIdLst>
  <p:sldSz cy="5143500" cx="9144000"/>
  <p:notesSz cx="6858000" cy="9144000"/>
  <p:embeddedFontLst>
    <p:embeddedFont>
      <p:font typeface="Roboto Slab"/>
      <p:regular r:id="rId38"/>
      <p:bold r:id="rId39"/>
    </p:embeddedFont>
    <p:embeddedFont>
      <p:font typeface="Roboto"/>
      <p:regular r:id="rId40"/>
      <p:bold r:id="rId41"/>
      <p:italic r:id="rId42"/>
      <p:boldItalic r:id="rId4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Roboto-regular.fntdata"/><Relationship Id="rId20" Type="http://schemas.openxmlformats.org/officeDocument/2006/relationships/slide" Target="slides/slide15.xml"/><Relationship Id="rId42" Type="http://schemas.openxmlformats.org/officeDocument/2006/relationships/font" Target="fonts/Roboto-italic.fntdata"/><Relationship Id="rId41" Type="http://schemas.openxmlformats.org/officeDocument/2006/relationships/font" Target="fonts/Roboto-bold.fntdata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43" Type="http://schemas.openxmlformats.org/officeDocument/2006/relationships/font" Target="fonts/Roboto-boldItalic.fntdata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font" Target="fonts/RobotoSlab-bold.fntdata"/><Relationship Id="rId16" Type="http://schemas.openxmlformats.org/officeDocument/2006/relationships/slide" Target="slides/slide11.xml"/><Relationship Id="rId38" Type="http://schemas.openxmlformats.org/officeDocument/2006/relationships/font" Target="fonts/RobotoSlab-regular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3b416f33ac2_1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3b416f33ac2_1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b416f33ac2_1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3b416f33ac2_1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b416f33ac2_1_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3b416f33ac2_1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b416f33ac2_1_2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3b416f33ac2_1_2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b416f33ac2_1_1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3b416f33ac2_1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3b416f33ac2_1_1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3b416f33ac2_1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b416f33ac2_1_1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3b416f33ac2_1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b416f33ac2_1_3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b416f33ac2_1_3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3b416f33ac2_1_3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3b416f33ac2_1_3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3b416f33ac2_1_2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3b416f33ac2_1_2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b416f33ac2_1_1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b416f33ac2_1_1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3b416f33ac2_1_4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3b416f33ac2_1_4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3b416f33ac2_1_4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3b416f33ac2_1_4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3b416f33ac2_1_4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3b416f33ac2_1_4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3b53a239e49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3b53a239e49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3b416f33ac2_1_4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3b416f33ac2_1_4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3b416f33ac2_1_4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3b416f33ac2_1_4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3b416f33ac2_1_4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3b416f33ac2_1_4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3b416f33ac2_1_4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3b416f33ac2_1_4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3b416f33ac2_1_4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3b416f33ac2_1_4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3b416f33ac2_1_4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3b416f33ac2_1_4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3b416f33ac2_1_2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3b416f33ac2_1_2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3b416f33ac2_1_4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3b416f33ac2_1_4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3b416f33ac2_1_5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3b416f33ac2_1_5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3b416f33ac2_1_4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3b416f33ac2_1_4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b416f33ac2_1_1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3b416f33ac2_1_1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3b416f33ac2_1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3b416f33ac2_1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3b416f33ac2_1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3b416f33ac2_1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b416f33ac2_1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3b416f33ac2_1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b416f33ac2_1_1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b416f33ac2_1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3b416f33ac2_1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3b416f33ac2_1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1524800" y="672606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accent5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1" name="Google Shape;11;p2"/>
          <p:cNvSpPr/>
          <p:nvPr/>
        </p:nvSpPr>
        <p:spPr>
          <a:xfrm rot="10800000">
            <a:off x="6537563" y="3342925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accent5"/>
            </a:solidFill>
            <a:prstDash val="solid"/>
            <a:miter lim="8000"/>
            <a:headEnd len="sm" w="sm" type="none"/>
            <a:tailEnd len="sm" w="sm" type="none"/>
          </a:ln>
        </p:spPr>
      </p:sp>
      <p:cxnSp>
        <p:nvCxnSpPr>
          <p:cNvPr id="12" name="Google Shape;12;p2"/>
          <p:cNvCxnSpPr/>
          <p:nvPr/>
        </p:nvCxnSpPr>
        <p:spPr>
          <a:xfrm>
            <a:off x="4359602" y="2817464"/>
            <a:ext cx="4248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" name="Google Shape;13;p2"/>
          <p:cNvSpPr txBox="1"/>
          <p:nvPr>
            <p:ph type="ctrTitle"/>
          </p:nvPr>
        </p:nvSpPr>
        <p:spPr>
          <a:xfrm>
            <a:off x="1680302" y="1188925"/>
            <a:ext cx="5783400" cy="14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14" name="Google Shape;14;p2"/>
          <p:cNvSpPr txBox="1"/>
          <p:nvPr>
            <p:ph idx="1" type="subTitle"/>
          </p:nvPr>
        </p:nvSpPr>
        <p:spPr>
          <a:xfrm>
            <a:off x="1680302" y="3049450"/>
            <a:ext cx="5783400" cy="9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/>
        </p:txBody>
      </p:sp>
      <p:sp>
        <p:nvSpPr>
          <p:cNvPr id="15" name="Google Shape;15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1"/>
          <p:cNvSpPr/>
          <p:nvPr/>
        </p:nvSpPr>
        <p:spPr>
          <a:xfrm>
            <a:off x="150" y="5076825"/>
            <a:ext cx="9143700" cy="66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" name="Google Shape;54;p11"/>
          <p:cNvSpPr txBox="1"/>
          <p:nvPr>
            <p:ph hasCustomPrompt="1" type="title"/>
          </p:nvPr>
        </p:nvSpPr>
        <p:spPr>
          <a:xfrm>
            <a:off x="387900" y="1152450"/>
            <a:ext cx="8368200" cy="153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5" name="Google Shape;55;p11"/>
          <p:cNvSpPr txBox="1"/>
          <p:nvPr>
            <p:ph idx="1" type="body"/>
          </p:nvPr>
        </p:nvSpPr>
        <p:spPr>
          <a:xfrm>
            <a:off x="387900" y="2919450"/>
            <a:ext cx="83682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6" name="Google Shape;56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4359602" y="2817464"/>
            <a:ext cx="4248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8" name="Google Shape;18;p3"/>
          <p:cNvSpPr txBox="1"/>
          <p:nvPr>
            <p:ph type="title"/>
          </p:nvPr>
        </p:nvSpPr>
        <p:spPr>
          <a:xfrm>
            <a:off x="480750" y="1764950"/>
            <a:ext cx="8222100" cy="907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9" name="Google Shape;19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Google Shape;21;p4"/>
          <p:cNvCxnSpPr/>
          <p:nvPr/>
        </p:nvCxnSpPr>
        <p:spPr>
          <a:xfrm>
            <a:off x="492563" y="1260284"/>
            <a:ext cx="4248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2" name="Google Shape;22;p4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Google Shape;26;p5"/>
          <p:cNvCxnSpPr/>
          <p:nvPr/>
        </p:nvCxnSpPr>
        <p:spPr>
          <a:xfrm>
            <a:off x="492563" y="1260284"/>
            <a:ext cx="4248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7" name="Google Shape;27;p5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8" name="Google Shape;28;p5"/>
          <p:cNvSpPr txBox="1"/>
          <p:nvPr>
            <p:ph idx="1" type="body"/>
          </p:nvPr>
        </p:nvSpPr>
        <p:spPr>
          <a:xfrm>
            <a:off x="387900" y="1489825"/>
            <a:ext cx="39999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" name="Google Shape;29;p5"/>
          <p:cNvSpPr txBox="1"/>
          <p:nvPr>
            <p:ph idx="2" type="body"/>
          </p:nvPr>
        </p:nvSpPr>
        <p:spPr>
          <a:xfrm>
            <a:off x="4756200" y="1489825"/>
            <a:ext cx="39999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0" name="Google Shape;30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3" name="Google Shape;33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Google Shape;35;p7"/>
          <p:cNvCxnSpPr/>
          <p:nvPr/>
        </p:nvCxnSpPr>
        <p:spPr>
          <a:xfrm>
            <a:off x="489218" y="1412277"/>
            <a:ext cx="3315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6" name="Google Shape;36;p7"/>
          <p:cNvSpPr txBox="1"/>
          <p:nvPr>
            <p:ph type="title"/>
          </p:nvPr>
        </p:nvSpPr>
        <p:spPr>
          <a:xfrm>
            <a:off x="3879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7" name="Google Shape;37;p7"/>
          <p:cNvSpPr txBox="1"/>
          <p:nvPr>
            <p:ph idx="1" type="body"/>
          </p:nvPr>
        </p:nvSpPr>
        <p:spPr>
          <a:xfrm>
            <a:off x="387900" y="1594025"/>
            <a:ext cx="2808000" cy="268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8" name="Google Shape;38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8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1" name="Google Shape;41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9"/>
          <p:cNvSpPr/>
          <p:nvPr/>
        </p:nvSpPr>
        <p:spPr>
          <a:xfrm>
            <a:off x="4572000" y="-7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4" name="Google Shape;44;p9"/>
          <p:cNvCxnSpPr/>
          <p:nvPr/>
        </p:nvCxnSpPr>
        <p:spPr>
          <a:xfrm>
            <a:off x="5029675" y="4495503"/>
            <a:ext cx="540900" cy="0"/>
          </a:xfrm>
          <a:prstGeom prst="straightConnector1">
            <a:avLst/>
          </a:prstGeom>
          <a:noFill/>
          <a:ln cap="flat" cmpd="sng" w="381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5" name="Google Shape;45;p9"/>
          <p:cNvSpPr txBox="1"/>
          <p:nvPr>
            <p:ph type="title"/>
          </p:nvPr>
        </p:nvSpPr>
        <p:spPr>
          <a:xfrm>
            <a:off x="265500" y="1209075"/>
            <a:ext cx="4045200" cy="1506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/>
        </p:txBody>
      </p:sp>
      <p:sp>
        <p:nvSpPr>
          <p:cNvPr id="46" name="Google Shape;46;p9"/>
          <p:cNvSpPr txBox="1"/>
          <p:nvPr>
            <p:ph idx="1" type="subTitle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47" name="Google Shape;47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8" name="Google Shape;48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0"/>
          <p:cNvSpPr txBox="1"/>
          <p:nvPr>
            <p:ph idx="1" type="body"/>
          </p:nvPr>
        </p:nvSpPr>
        <p:spPr>
          <a:xfrm>
            <a:off x="319500" y="42337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Slab"/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1pPr>
          </a:lstStyle>
          <a:p/>
        </p:txBody>
      </p:sp>
      <p:sp>
        <p:nvSpPr>
          <p:cNvPr id="51" name="Google Shape;51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marina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.jpg"/><Relationship Id="rId4" Type="http://schemas.openxmlformats.org/officeDocument/2006/relationships/image" Target="../media/image18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.jpg"/><Relationship Id="rId4" Type="http://schemas.openxmlformats.org/officeDocument/2006/relationships/image" Target="../media/image6.jpg"/><Relationship Id="rId5" Type="http://schemas.openxmlformats.org/officeDocument/2006/relationships/image" Target="../media/image23.jpg"/><Relationship Id="rId6" Type="http://schemas.openxmlformats.org/officeDocument/2006/relationships/image" Target="../media/image21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7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.jpg"/><Relationship Id="rId4" Type="http://schemas.openxmlformats.org/officeDocument/2006/relationships/image" Target="../media/image5.jpg"/><Relationship Id="rId9" Type="http://schemas.openxmlformats.org/officeDocument/2006/relationships/image" Target="../media/image30.jpg"/><Relationship Id="rId5" Type="http://schemas.openxmlformats.org/officeDocument/2006/relationships/image" Target="../media/image14.jpg"/><Relationship Id="rId6" Type="http://schemas.openxmlformats.org/officeDocument/2006/relationships/image" Target="../media/image16.jpg"/><Relationship Id="rId7" Type="http://schemas.openxmlformats.org/officeDocument/2006/relationships/image" Target="../media/image22.jpg"/><Relationship Id="rId8" Type="http://schemas.openxmlformats.org/officeDocument/2006/relationships/image" Target="../media/image24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7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5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3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8.jpg"/><Relationship Id="rId4" Type="http://schemas.openxmlformats.org/officeDocument/2006/relationships/image" Target="../media/image38.jpg"/><Relationship Id="rId5" Type="http://schemas.openxmlformats.org/officeDocument/2006/relationships/image" Target="../media/image26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1.jpg"/><Relationship Id="rId4" Type="http://schemas.openxmlformats.org/officeDocument/2006/relationships/image" Target="../media/image29.jpg"/><Relationship Id="rId5" Type="http://schemas.openxmlformats.org/officeDocument/2006/relationships/image" Target="../media/image32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9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7.jpg"/><Relationship Id="rId4" Type="http://schemas.openxmlformats.org/officeDocument/2006/relationships/image" Target="../media/image41.jpg"/><Relationship Id="rId5" Type="http://schemas.openxmlformats.org/officeDocument/2006/relationships/image" Target="../media/image40.jpg"/><Relationship Id="rId6" Type="http://schemas.openxmlformats.org/officeDocument/2006/relationships/image" Target="../media/image36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4.jpg"/><Relationship Id="rId4" Type="http://schemas.openxmlformats.org/officeDocument/2006/relationships/image" Target="../media/image43.jpg"/><Relationship Id="rId5" Type="http://schemas.openxmlformats.org/officeDocument/2006/relationships/image" Target="../media/image42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jpg"/><Relationship Id="rId4" Type="http://schemas.openxmlformats.org/officeDocument/2006/relationships/hyperlink" Target="https://projects.sare.org/sare_project/fs24-368/" TargetMode="External"/><Relationship Id="rId5" Type="http://schemas.openxmlformats.org/officeDocument/2006/relationships/hyperlink" Target="https://southern.sare.org/news/virginia-farmer-advancing-edible-winter-pea-breeding-to-expand-grain-versatility/" TargetMode="Externa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5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jpg"/><Relationship Id="rId4" Type="http://schemas.openxmlformats.org/officeDocument/2006/relationships/image" Target="../media/image20.jpg"/><Relationship Id="rId5" Type="http://schemas.openxmlformats.org/officeDocument/2006/relationships/image" Target="../media/image12.jpg"/><Relationship Id="rId6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3"/>
          <p:cNvSpPr txBox="1"/>
          <p:nvPr>
            <p:ph type="ctrTitle"/>
          </p:nvPr>
        </p:nvSpPr>
        <p:spPr>
          <a:xfrm>
            <a:off x="1680302" y="1188925"/>
            <a:ext cx="5783400" cy="14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Edible Winter Peas</a:t>
            </a:r>
            <a:endParaRPr/>
          </a:p>
        </p:txBody>
      </p:sp>
      <p:sp>
        <p:nvSpPr>
          <p:cNvPr id="64" name="Google Shape;64;p13"/>
          <p:cNvSpPr txBox="1"/>
          <p:nvPr>
            <p:ph idx="1" type="subTitle"/>
          </p:nvPr>
        </p:nvSpPr>
        <p:spPr>
          <a:xfrm>
            <a:off x="1680302" y="3049450"/>
            <a:ext cx="5783400" cy="9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New Solutions to Old Problems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2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Winter Pea Breeders</a:t>
            </a:r>
            <a:endParaRPr/>
          </a:p>
        </p:txBody>
      </p:sp>
      <p:sp>
        <p:nvSpPr>
          <p:cNvPr id="129" name="Google Shape;129;p22"/>
          <p:cNvSpPr txBox="1"/>
          <p:nvPr>
            <p:ph idx="1" type="body"/>
          </p:nvPr>
        </p:nvSpPr>
        <p:spPr>
          <a:xfrm>
            <a:off x="387900" y="1489825"/>
            <a:ext cx="39999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Dry Seed/Grain Crop: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/>
              <a:t>~</a:t>
            </a:r>
            <a:r>
              <a:rPr lang="en"/>
              <a:t>Rebecca McGee (retired) WSU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	-Dint, MiCa, and Klondike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~Steve Mulkey, U of Minnesota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~ProGene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~Me</a:t>
            </a:r>
            <a:endParaRPr/>
          </a:p>
        </p:txBody>
      </p:sp>
      <p:sp>
        <p:nvSpPr>
          <p:cNvPr id="130" name="Google Shape;130;p22"/>
          <p:cNvSpPr txBox="1"/>
          <p:nvPr>
            <p:ph idx="2" type="body"/>
          </p:nvPr>
        </p:nvSpPr>
        <p:spPr>
          <a:xfrm>
            <a:off x="4756200" y="1489825"/>
            <a:ext cx="39999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Cover/Forage Crop: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~Solveig Hanson, Cornell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Veggie Types: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~Me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*Maybe someone in Canada, maybe someone in France. Anybody know of anyone else?</a:t>
            </a:r>
            <a:endParaRPr/>
          </a:p>
        </p:txBody>
      </p:sp>
      <p:pic>
        <p:nvPicPr>
          <p:cNvPr id="131" name="Google Shape;13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6675" y="3142725"/>
            <a:ext cx="2741125" cy="182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85500" y="2385674"/>
            <a:ext cx="2158457" cy="143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2" title="IMG_7509.jpe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45300" y="101950"/>
            <a:ext cx="1598650" cy="21315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3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Some Commercially Available (Dry Pea) Varieties</a:t>
            </a:r>
            <a:endParaRPr/>
          </a:p>
        </p:txBody>
      </p:sp>
      <p:sp>
        <p:nvSpPr>
          <p:cNvPr id="139" name="Google Shape;139;p23"/>
          <p:cNvSpPr txBox="1"/>
          <p:nvPr>
            <p:ph idx="1" type="body"/>
          </p:nvPr>
        </p:nvSpPr>
        <p:spPr>
          <a:xfrm>
            <a:off x="387900" y="1489825"/>
            <a:ext cx="39999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Dry Seed/Grain Crop: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~Blaze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~Keystone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~Klondike (and MiCa and Dint?)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“Wildlife Forage” Crop: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~Frost Master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~Lynx</a:t>
            </a:r>
            <a:endParaRPr/>
          </a:p>
        </p:txBody>
      </p:sp>
      <p:sp>
        <p:nvSpPr>
          <p:cNvPr id="140" name="Google Shape;140;p23"/>
          <p:cNvSpPr txBox="1"/>
          <p:nvPr>
            <p:ph idx="2" type="body"/>
          </p:nvPr>
        </p:nvSpPr>
        <p:spPr>
          <a:xfrm>
            <a:off x="4756200" y="1489825"/>
            <a:ext cx="39999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Notes: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~“Edibility” is a carefully regulated term by the USDA. Many of these can make good, safe food, but don’t meet the criteria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~It is challenging to get small quantities of any of these, and all can be hard to find at all. Keep looking, keep asking!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~Some of these are dwarf, and some full vining, some may be green, some yellow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~May or may not be locally adapted for you</a:t>
            </a:r>
            <a:endParaRPr/>
          </a:p>
        </p:txBody>
      </p:sp>
      <p:pic>
        <p:nvPicPr>
          <p:cNvPr id="141" name="Google Shape;141;p23" title="IMG_0363.jpeg"/>
          <p:cNvPicPr preferRelativeResize="0"/>
          <p:nvPr/>
        </p:nvPicPr>
        <p:blipFill rotWithShape="1">
          <a:blip r:embed="rId3">
            <a:alphaModFix/>
          </a:blip>
          <a:srcRect b="21966" l="0" r="0" t="0"/>
          <a:stretch/>
        </p:blipFill>
        <p:spPr>
          <a:xfrm>
            <a:off x="2674125" y="3183000"/>
            <a:ext cx="1582798" cy="1646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4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Tangly Woods Edible Winter Pea Adventure</a:t>
            </a:r>
            <a:endParaRPr/>
          </a:p>
        </p:txBody>
      </p:sp>
      <p:pic>
        <p:nvPicPr>
          <p:cNvPr id="147" name="Google Shape;147;p24" title="IMG_0793.jpeg"/>
          <p:cNvPicPr preferRelativeResize="0"/>
          <p:nvPr/>
        </p:nvPicPr>
        <p:blipFill rotWithShape="1">
          <a:blip r:embed="rId3">
            <a:alphaModFix/>
          </a:blip>
          <a:srcRect b="0" l="0" r="2114" t="14140"/>
          <a:stretch/>
        </p:blipFill>
        <p:spPr>
          <a:xfrm>
            <a:off x="6261350" y="667276"/>
            <a:ext cx="2672575" cy="3125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4" title="IMG_7568.jpe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72524" y="2307625"/>
            <a:ext cx="1974025" cy="26320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25" title="066C94D2-834A-4D4F-A106-C58F2F3DE8D3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184876"/>
            <a:ext cx="2104673" cy="2806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5" title="7443AE7C-267D-4605-8A8A-7ED08EB6E420.jpe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09473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5" title="4B15DF6F-F506-41FB-9DFC-8B25841F228A.jpe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90900" y="152400"/>
            <a:ext cx="2800700" cy="3734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5" title="C8D48705-3122-4D50-9B68-C16DF2A86D12.jpeg"/>
          <p:cNvPicPr preferRelativeResize="0"/>
          <p:nvPr/>
        </p:nvPicPr>
        <p:blipFill rotWithShape="1">
          <a:blip r:embed="rId6">
            <a:alphaModFix/>
          </a:blip>
          <a:srcRect b="0" l="0" r="0" t="32854"/>
          <a:stretch/>
        </p:blipFill>
        <p:spPr>
          <a:xfrm>
            <a:off x="194950" y="195344"/>
            <a:ext cx="2062126" cy="1846154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5"/>
          <p:cNvSpPr txBox="1"/>
          <p:nvPr/>
        </p:nvSpPr>
        <p:spPr>
          <a:xfrm>
            <a:off x="6250325" y="4051150"/>
            <a:ext cx="2741400" cy="9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3700">
                <a:solidFill>
                  <a:schemeClr val="lt2"/>
                </a:solidFill>
              </a:rPr>
              <a:t>Here we go!</a:t>
            </a:r>
            <a:endParaRPr i="1" sz="3700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6"/>
          <p:cNvSpPr txBox="1"/>
          <p:nvPr>
            <p:ph type="title"/>
          </p:nvPr>
        </p:nvSpPr>
        <p:spPr>
          <a:xfrm>
            <a:off x="3879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Playing Towards a Solution</a:t>
            </a:r>
            <a:endParaRPr/>
          </a:p>
        </p:txBody>
      </p:sp>
      <p:sp>
        <p:nvSpPr>
          <p:cNvPr id="163" name="Google Shape;163;p26"/>
          <p:cNvSpPr txBox="1"/>
          <p:nvPr>
            <p:ph idx="1" type="body"/>
          </p:nvPr>
        </p:nvSpPr>
        <p:spPr>
          <a:xfrm>
            <a:off x="387900" y="1594025"/>
            <a:ext cx="2808000" cy="329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~We loved growing Sugar Snaps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~We loved </a:t>
            </a:r>
            <a:r>
              <a:rPr lang="en"/>
              <a:t>growing</a:t>
            </a:r>
            <a:r>
              <a:rPr lang="en"/>
              <a:t> overwintered crops (garlic, spinach, etc.)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~I was fascinated by breeding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~I got interested in cover crops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~Austrian Winter Pea looked a lot like a wild Sugar Snap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~I got excited about trying for an overwintering snap type pea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~I gave them a chance; they took it!</a:t>
            </a:r>
            <a:endParaRPr/>
          </a:p>
        </p:txBody>
      </p:sp>
      <p:pic>
        <p:nvPicPr>
          <p:cNvPr id="164" name="Google Shape;164;p26" title="IMG_20240617_113543868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95900" y="410950"/>
            <a:ext cx="5670098" cy="42691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7"/>
          <p:cNvSpPr txBox="1"/>
          <p:nvPr>
            <p:ph type="title"/>
          </p:nvPr>
        </p:nvSpPr>
        <p:spPr>
          <a:xfrm>
            <a:off x="3879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Tiger By the Tail</a:t>
            </a:r>
            <a:endParaRPr/>
          </a:p>
        </p:txBody>
      </p:sp>
      <p:sp>
        <p:nvSpPr>
          <p:cNvPr id="170" name="Google Shape;170;p27"/>
          <p:cNvSpPr txBox="1"/>
          <p:nvPr>
            <p:ph idx="1" type="body"/>
          </p:nvPr>
        </p:nvSpPr>
        <p:spPr>
          <a:xfrm>
            <a:off x="387900" y="1686700"/>
            <a:ext cx="2808000" cy="306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~F1 generation was uniform: Inedible, but BETTER than AWP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~F2 generation was all over the map! Nature loves to diversify. All long vine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~Types emerging: Snap, Snow, Shelling, Grain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~Seeds: Yellow, Green, Wrinkled, Smooth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~Low fiber, high fiber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~Flowers: Purple, White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~Selection begins</a:t>
            </a:r>
            <a:endParaRPr/>
          </a:p>
        </p:txBody>
      </p:sp>
      <p:pic>
        <p:nvPicPr>
          <p:cNvPr id="171" name="Google Shape;171;p27" title="IMG_0367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48300" y="152400"/>
            <a:ext cx="1721050" cy="2294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7" title="IMG_9748.jpe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21750" y="319213"/>
            <a:ext cx="1721050" cy="2294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7" title="IMG_8454.jpeg"/>
          <p:cNvPicPr preferRelativeResize="0"/>
          <p:nvPr/>
        </p:nvPicPr>
        <p:blipFill rotWithShape="1">
          <a:blip r:embed="rId5">
            <a:alphaModFix/>
          </a:blip>
          <a:srcRect b="25786" l="16898" r="11282" t="18409"/>
          <a:stretch/>
        </p:blipFill>
        <p:spPr>
          <a:xfrm>
            <a:off x="3195900" y="2108375"/>
            <a:ext cx="1288201" cy="1334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7" title="IMG_8452.jpeg"/>
          <p:cNvPicPr preferRelativeResize="0"/>
          <p:nvPr/>
        </p:nvPicPr>
        <p:blipFill rotWithShape="1">
          <a:blip r:embed="rId6">
            <a:alphaModFix/>
          </a:blip>
          <a:srcRect b="17535" l="19025" r="3664" t="8723"/>
          <a:stretch/>
        </p:blipFill>
        <p:spPr>
          <a:xfrm>
            <a:off x="6858000" y="191575"/>
            <a:ext cx="1457748" cy="1853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7" title="IMG_0668.jpeg"/>
          <p:cNvPicPr preferRelativeResize="0"/>
          <p:nvPr/>
        </p:nvPicPr>
        <p:blipFill rotWithShape="1">
          <a:blip r:embed="rId7">
            <a:alphaModFix/>
          </a:blip>
          <a:srcRect b="43423" l="43433" r="30861" t="16756"/>
          <a:stretch/>
        </p:blipFill>
        <p:spPr>
          <a:xfrm>
            <a:off x="4679423" y="2863700"/>
            <a:ext cx="991626" cy="2048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7" title="IMG_0658.jpeg"/>
          <p:cNvPicPr preferRelativeResize="0"/>
          <p:nvPr/>
        </p:nvPicPr>
        <p:blipFill rotWithShape="1">
          <a:blip r:embed="rId8">
            <a:alphaModFix/>
          </a:blip>
          <a:srcRect b="13964" l="18279" r="39268" t="46215"/>
          <a:stretch/>
        </p:blipFill>
        <p:spPr>
          <a:xfrm>
            <a:off x="3613125" y="3584683"/>
            <a:ext cx="1191398" cy="1490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7" title="IMG_0358.jpe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361675" y="2277243"/>
            <a:ext cx="2035392" cy="27138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8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Types We Began Selecting For</a:t>
            </a:r>
            <a:endParaRPr/>
          </a:p>
        </p:txBody>
      </p:sp>
      <p:sp>
        <p:nvSpPr>
          <p:cNvPr id="183" name="Google Shape;183;p28"/>
          <p:cNvSpPr txBox="1"/>
          <p:nvPr>
            <p:ph idx="1" type="body"/>
          </p:nvPr>
        </p:nvSpPr>
        <p:spPr>
          <a:xfrm>
            <a:off x="387900" y="1489825"/>
            <a:ext cx="39999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~winter hardy snap pea	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	-low fiber</a:t>
            </a:r>
            <a:endParaRPr/>
          </a:p>
          <a:p>
            <a:pPr indent="45720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-thick pod walls</a:t>
            </a:r>
            <a:endParaRPr/>
          </a:p>
          <a:p>
            <a:pPr indent="45720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-green, wrinkled seeds</a:t>
            </a:r>
            <a:endParaRPr/>
          </a:p>
          <a:p>
            <a:pPr indent="45720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-sweet, low-tannin flavor</a:t>
            </a:r>
            <a:endParaRPr/>
          </a:p>
          <a:p>
            <a:pPr indent="45720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-large pod size</a:t>
            </a:r>
            <a:endParaRPr/>
          </a:p>
          <a:p>
            <a:pPr indent="45720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-indeterminate growth habit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	-white flowers</a:t>
            </a:r>
            <a:endParaRPr/>
          </a:p>
        </p:txBody>
      </p:sp>
      <p:sp>
        <p:nvSpPr>
          <p:cNvPr id="184" name="Google Shape;184;p28"/>
          <p:cNvSpPr txBox="1"/>
          <p:nvPr>
            <p:ph idx="2" type="body"/>
          </p:nvPr>
        </p:nvSpPr>
        <p:spPr>
          <a:xfrm>
            <a:off x="4756200" y="1489825"/>
            <a:ext cx="39999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~winter hardy snow pea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	-low fiber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	-large, flat, fleshy pods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	-indeterminate growth habit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	-sweet, low-tannin flavor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~edible dry seed winter wheat companion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	-determinate growth habit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	-short stature, but productive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9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Types We Began Selecting For</a:t>
            </a:r>
            <a:endParaRPr/>
          </a:p>
        </p:txBody>
      </p:sp>
      <p:sp>
        <p:nvSpPr>
          <p:cNvPr id="190" name="Google Shape;190;p29"/>
          <p:cNvSpPr txBox="1"/>
          <p:nvPr>
            <p:ph idx="1" type="body"/>
          </p:nvPr>
        </p:nvSpPr>
        <p:spPr>
          <a:xfrm>
            <a:off x="387900" y="1489825"/>
            <a:ext cx="39999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~winter hardy snap pea	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	-low fiber</a:t>
            </a:r>
            <a:endParaRPr/>
          </a:p>
          <a:p>
            <a:pPr indent="45720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-thick pod walls</a:t>
            </a:r>
            <a:endParaRPr/>
          </a:p>
          <a:p>
            <a:pPr indent="45720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-green, wrinkled seeds</a:t>
            </a:r>
            <a:endParaRPr/>
          </a:p>
          <a:p>
            <a:pPr indent="45720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-sweet, low-tannin flavor</a:t>
            </a:r>
            <a:endParaRPr/>
          </a:p>
          <a:p>
            <a:pPr indent="45720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-large pod size</a:t>
            </a:r>
            <a:endParaRPr/>
          </a:p>
          <a:p>
            <a:pPr indent="45720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-indeterminate growth habit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	-white flowers</a:t>
            </a:r>
            <a:endParaRPr/>
          </a:p>
        </p:txBody>
      </p:sp>
      <p:sp>
        <p:nvSpPr>
          <p:cNvPr id="191" name="Google Shape;191;p29"/>
          <p:cNvSpPr txBox="1"/>
          <p:nvPr>
            <p:ph idx="2" type="body"/>
          </p:nvPr>
        </p:nvSpPr>
        <p:spPr>
          <a:xfrm>
            <a:off x="4756200" y="1489825"/>
            <a:ext cx="3999900" cy="326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~winter hardy snow pea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	-low fiber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	-large, flat, fleshy pods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	-indeterminate growth habit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	-sweet, low-tannin flavor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FFFF00"/>
                </a:solidFill>
              </a:rPr>
              <a:t>~edible dry seed winter wheat companion</a:t>
            </a:r>
            <a:endParaRPr b="1" sz="1600">
              <a:solidFill>
                <a:srgbClr val="FFFF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FFFF00"/>
                </a:solidFill>
              </a:rPr>
              <a:t>	-determinate growth habit</a:t>
            </a:r>
            <a:endParaRPr b="1" sz="1600">
              <a:solidFill>
                <a:srgbClr val="FFFF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1600">
                <a:solidFill>
                  <a:srgbClr val="FFFF00"/>
                </a:solidFill>
              </a:rPr>
              <a:t>	-short stature, but productive</a:t>
            </a:r>
            <a:endParaRPr b="1" sz="160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0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were we aiming for with this one?</a:t>
            </a:r>
            <a:endParaRPr/>
          </a:p>
        </p:txBody>
      </p:sp>
      <p:sp>
        <p:nvSpPr>
          <p:cNvPr id="197" name="Google Shape;197;p30"/>
          <p:cNvSpPr txBox="1"/>
          <p:nvPr>
            <p:ph idx="1" type="body"/>
          </p:nvPr>
        </p:nvSpPr>
        <p:spPr>
          <a:xfrm>
            <a:off x="311700" y="1689900"/>
            <a:ext cx="3999900" cy="287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Winter hardy dry pea</a:t>
            </a:r>
            <a:endParaRPr sz="18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800"/>
              <a:t>Dwarf growth habit</a:t>
            </a:r>
            <a:endParaRPr sz="18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800"/>
              <a:t>High palatability</a:t>
            </a:r>
            <a:endParaRPr sz="18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800"/>
              <a:t>Easy threshing</a:t>
            </a:r>
            <a:endParaRPr sz="18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800"/>
              <a:t>Non-shattering</a:t>
            </a:r>
            <a:endParaRPr sz="18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198" name="Google Shape;198;p30"/>
          <p:cNvSpPr txBox="1"/>
          <p:nvPr>
            <p:ph idx="2" type="body"/>
          </p:nvPr>
        </p:nvSpPr>
        <p:spPr>
          <a:xfrm>
            <a:off x="4832400" y="1690075"/>
            <a:ext cx="3999900" cy="287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Well-adapted</a:t>
            </a:r>
            <a:endParaRPr sz="18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800"/>
              <a:t>Disease resistant</a:t>
            </a:r>
            <a:endParaRPr sz="18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800"/>
              <a:t>Early bearing (ripening with wheat)</a:t>
            </a:r>
            <a:endParaRPr sz="18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800"/>
              <a:t>Simultaneous flowering</a:t>
            </a:r>
            <a:endParaRPr sz="18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800"/>
              <a:t>Large seed size</a:t>
            </a:r>
            <a:endParaRPr sz="1800"/>
          </a:p>
        </p:txBody>
      </p:sp>
      <p:pic>
        <p:nvPicPr>
          <p:cNvPr id="199" name="Google Shape;199;p30" title="IMG_0572.jpeg"/>
          <p:cNvPicPr preferRelativeResize="0"/>
          <p:nvPr/>
        </p:nvPicPr>
        <p:blipFill rotWithShape="1">
          <a:blip r:embed="rId3">
            <a:alphaModFix/>
          </a:blip>
          <a:srcRect b="11759" l="15185" r="13655" t="14231"/>
          <a:stretch/>
        </p:blipFill>
        <p:spPr>
          <a:xfrm>
            <a:off x="2653625" y="1529150"/>
            <a:ext cx="2075923" cy="28788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1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50">
                <a:solidFill>
                  <a:srgbClr val="000000"/>
                </a:solidFill>
                <a:highlight>
                  <a:srgbClr val="FFFFFF"/>
                </a:highlight>
              </a:rPr>
              <a:t>Progress Towards a Dwarf Edible Winter Pea for Companion Planting with Wheat</a:t>
            </a:r>
            <a:endParaRPr b="1" sz="245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~Collect data on the offspring of some excellent individuals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~Propagate and amplify the most promising lines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~Cross lines and individuals if it seems advantageous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~Analyze data, evaluate results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~Share (field day and presentations: here we are!)</a:t>
            </a:r>
            <a:endParaRPr/>
          </a:p>
        </p:txBody>
      </p:sp>
      <p:sp>
        <p:nvSpPr>
          <p:cNvPr id="205" name="Google Shape;205;p31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SARE Project</a:t>
            </a:r>
            <a:endParaRPr/>
          </a:p>
        </p:txBody>
      </p:sp>
      <p:pic>
        <p:nvPicPr>
          <p:cNvPr id="206" name="Google Shape;206;p31" title="IMG_20250611_144146934_HDR.jpeg"/>
          <p:cNvPicPr preferRelativeResize="0"/>
          <p:nvPr/>
        </p:nvPicPr>
        <p:blipFill rotWithShape="1">
          <a:blip r:embed="rId3">
            <a:alphaModFix/>
          </a:blip>
          <a:srcRect b="0" l="0" r="0" t="28026"/>
          <a:stretch/>
        </p:blipFill>
        <p:spPr>
          <a:xfrm>
            <a:off x="6636550" y="2057425"/>
            <a:ext cx="2240025" cy="28636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4"/>
          <p:cNvSpPr txBox="1"/>
          <p:nvPr>
            <p:ph type="title"/>
          </p:nvPr>
        </p:nvSpPr>
        <p:spPr>
          <a:xfrm>
            <a:off x="3879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760"/>
              <a:t>Let’s start with gratitude:</a:t>
            </a:r>
            <a:endParaRPr sz="2760"/>
          </a:p>
        </p:txBody>
      </p:sp>
      <p:sp>
        <p:nvSpPr>
          <p:cNvPr id="70" name="Google Shape;70;p14"/>
          <p:cNvSpPr txBox="1"/>
          <p:nvPr>
            <p:ph idx="1" type="body"/>
          </p:nvPr>
        </p:nvSpPr>
        <p:spPr>
          <a:xfrm>
            <a:off x="387900" y="1594025"/>
            <a:ext cx="2808000" cy="268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/>
              <a:t>~to the first stewards of our land</a:t>
            </a:r>
            <a:endParaRPr sz="21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100"/>
              <a:t>~to Pam Arnold</a:t>
            </a:r>
            <a:endParaRPr sz="21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100"/>
              <a:t>~to the ancestors whose work we continue</a:t>
            </a:r>
            <a:endParaRPr sz="21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100"/>
              <a:t>~to my family</a:t>
            </a:r>
            <a:endParaRPr sz="21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2300"/>
          </a:p>
        </p:txBody>
      </p:sp>
      <p:pic>
        <p:nvPicPr>
          <p:cNvPr id="71" name="Google Shape;71;p14" title="04226CBC-1F1C-435F-8EBE-F2D670A57656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9700" y="904775"/>
            <a:ext cx="5719501" cy="32200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2"/>
          <p:cNvSpPr txBox="1"/>
          <p:nvPr>
            <p:ph type="title"/>
          </p:nvPr>
        </p:nvSpPr>
        <p:spPr>
          <a:xfrm>
            <a:off x="265500" y="1209075"/>
            <a:ext cx="4045200" cy="1506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Goal</a:t>
            </a:r>
            <a:endParaRPr/>
          </a:p>
        </p:txBody>
      </p:sp>
      <p:sp>
        <p:nvSpPr>
          <p:cNvPr id="212" name="Google Shape;212;p32"/>
          <p:cNvSpPr txBox="1"/>
          <p:nvPr>
            <p:ph idx="1" type="subTitle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population/landrace/variety of regionally adapted edible winter peas that will grow, ripen and stand with winter wheat</a:t>
            </a:r>
            <a:endParaRPr/>
          </a:p>
        </p:txBody>
      </p:sp>
      <p:sp>
        <p:nvSpPr>
          <p:cNvPr id="213" name="Google Shape;213;p32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14" name="Google Shape;214;p32" title="IMG_8597.jpeg"/>
          <p:cNvPicPr preferRelativeResize="0"/>
          <p:nvPr/>
        </p:nvPicPr>
        <p:blipFill rotWithShape="1">
          <a:blip r:embed="rId3">
            <a:alphaModFix/>
          </a:blip>
          <a:srcRect b="0" l="0" r="18133" t="0"/>
          <a:stretch/>
        </p:blipFill>
        <p:spPr>
          <a:xfrm>
            <a:off x="4400225" y="545952"/>
            <a:ext cx="4422477" cy="4051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3"/>
          <p:cNvSpPr txBox="1"/>
          <p:nvPr>
            <p:ph type="title"/>
          </p:nvPr>
        </p:nvSpPr>
        <p:spPr>
          <a:xfrm>
            <a:off x="3879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Main Data Points</a:t>
            </a:r>
            <a:endParaRPr/>
          </a:p>
        </p:txBody>
      </p:sp>
      <p:sp>
        <p:nvSpPr>
          <p:cNvPr id="220" name="Google Shape;220;p33"/>
          <p:cNvSpPr txBox="1"/>
          <p:nvPr>
            <p:ph idx="1" type="body"/>
          </p:nvPr>
        </p:nvSpPr>
        <p:spPr>
          <a:xfrm>
            <a:off x="387900" y="1594025"/>
            <a:ext cx="2808000" cy="301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~Simultaneous flowering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~Plant vine length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~Number of vine branches near base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~Flower color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~Dates of development stages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~Number of pods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~Total seed yield (in grams)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~Seed types (color/texture/size)</a:t>
            </a:r>
            <a:endParaRPr/>
          </a:p>
        </p:txBody>
      </p:sp>
      <p:pic>
        <p:nvPicPr>
          <p:cNvPr id="221" name="Google Shape;221;p33" title="IMG_0654.jpeg"/>
          <p:cNvPicPr preferRelativeResize="0"/>
          <p:nvPr/>
        </p:nvPicPr>
        <p:blipFill rotWithShape="1">
          <a:blip r:embed="rId3">
            <a:alphaModFix/>
          </a:blip>
          <a:srcRect b="12363" l="0" r="16964" t="8334"/>
          <a:stretch/>
        </p:blipFill>
        <p:spPr>
          <a:xfrm>
            <a:off x="3195900" y="268300"/>
            <a:ext cx="3013375" cy="383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33" title="IMG_9747.jpe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61675" y="152400"/>
            <a:ext cx="2629924" cy="1972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33" title="IMG_7711.jpeg"/>
          <p:cNvPicPr preferRelativeResize="0"/>
          <p:nvPr/>
        </p:nvPicPr>
        <p:blipFill rotWithShape="1">
          <a:blip r:embed="rId5">
            <a:alphaModFix/>
          </a:blip>
          <a:srcRect b="11951" l="0" r="54853" t="18483"/>
          <a:stretch/>
        </p:blipFill>
        <p:spPr>
          <a:xfrm>
            <a:off x="6406975" y="2428100"/>
            <a:ext cx="2052900" cy="2372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4"/>
          <p:cNvSpPr txBox="1"/>
          <p:nvPr>
            <p:ph type="title"/>
          </p:nvPr>
        </p:nvSpPr>
        <p:spPr>
          <a:xfrm>
            <a:off x="3879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Emerging Results</a:t>
            </a:r>
            <a:endParaRPr/>
          </a:p>
        </p:txBody>
      </p:sp>
      <p:sp>
        <p:nvSpPr>
          <p:cNvPr id="229" name="Google Shape;229;p34"/>
          <p:cNvSpPr txBox="1"/>
          <p:nvPr>
            <p:ph idx="1" type="body"/>
          </p:nvPr>
        </p:nvSpPr>
        <p:spPr>
          <a:xfrm>
            <a:off x="387900" y="1594025"/>
            <a:ext cx="2808000" cy="313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~No true dwarfism present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~Lots of variability, a few surprises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~Simultaneous flowering may be as important as dwarfism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~A few more lines available from others than I had known previously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~Very few active breeders worldwide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~But very generous! Acquired a rather promising breeding line from Steve Mulkey by way of Solveig Hanson</a:t>
            </a:r>
            <a:endParaRPr/>
          </a:p>
        </p:txBody>
      </p:sp>
      <p:pic>
        <p:nvPicPr>
          <p:cNvPr id="230" name="Google Shape;230;p34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95900" y="827025"/>
            <a:ext cx="5643300" cy="3489441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34"/>
          <p:cNvSpPr/>
          <p:nvPr/>
        </p:nvSpPr>
        <p:spPr>
          <a:xfrm>
            <a:off x="4114775" y="3966525"/>
            <a:ext cx="92700" cy="695100"/>
          </a:xfrm>
          <a:prstGeom prst="up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2" name="Google Shape;232;p34"/>
          <p:cNvSpPr/>
          <p:nvPr/>
        </p:nvSpPr>
        <p:spPr>
          <a:xfrm>
            <a:off x="4698650" y="3966525"/>
            <a:ext cx="92700" cy="695100"/>
          </a:xfrm>
          <a:prstGeom prst="up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3" name="Google Shape;233;p34"/>
          <p:cNvSpPr/>
          <p:nvPr/>
        </p:nvSpPr>
        <p:spPr>
          <a:xfrm>
            <a:off x="5082750" y="3966525"/>
            <a:ext cx="92700" cy="695100"/>
          </a:xfrm>
          <a:prstGeom prst="up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4" name="Google Shape;234;p34"/>
          <p:cNvSpPr/>
          <p:nvPr/>
        </p:nvSpPr>
        <p:spPr>
          <a:xfrm>
            <a:off x="5282525" y="3966525"/>
            <a:ext cx="92700" cy="695100"/>
          </a:xfrm>
          <a:prstGeom prst="up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5" name="Google Shape;235;p34"/>
          <p:cNvSpPr txBox="1"/>
          <p:nvPr/>
        </p:nvSpPr>
        <p:spPr>
          <a:xfrm>
            <a:off x="5375225" y="4392825"/>
            <a:ext cx="3464100" cy="3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Shorter, matured on time. “H” seeds immature, only two sprouted, one winner!</a:t>
            </a: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6" name="Google Shape;236;p34"/>
          <p:cNvSpPr txBox="1"/>
          <p:nvPr/>
        </p:nvSpPr>
        <p:spPr>
          <a:xfrm>
            <a:off x="3225125" y="4383550"/>
            <a:ext cx="847200" cy="4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2024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5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2025 standout “H-S2” </a:t>
            </a:r>
            <a:endParaRPr/>
          </a:p>
        </p:txBody>
      </p:sp>
      <p:sp>
        <p:nvSpPr>
          <p:cNvPr id="242" name="Google Shape;242;p35"/>
          <p:cNvSpPr txBox="1"/>
          <p:nvPr>
            <p:ph idx="1" type="body"/>
          </p:nvPr>
        </p:nvSpPr>
        <p:spPr>
          <a:xfrm>
            <a:off x="387900" y="1489825"/>
            <a:ext cx="3999900" cy="332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~simultaneous flowering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~good early vigor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~branched five times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~all stems stayed alive until maturity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~shorter max vine length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~white flowered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~senesced by July 1 wheat harvest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~some triple-pod fruiting nodes</a:t>
            </a:r>
            <a:endParaRPr/>
          </a:p>
        </p:txBody>
      </p:sp>
      <p:sp>
        <p:nvSpPr>
          <p:cNvPr id="243" name="Google Shape;243;p35"/>
          <p:cNvSpPr txBox="1"/>
          <p:nvPr>
            <p:ph idx="2" type="body"/>
          </p:nvPr>
        </p:nvSpPr>
        <p:spPr>
          <a:xfrm>
            <a:off x="4756200" y="1489825"/>
            <a:ext cx="39999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~78 mature pods–30 more than closest competitor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~all pods mature at harvest date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~medium to large pod type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~medium sized seeds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~wrinkled seeds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~mix of green and yellow seeds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~above average total yield mass, but not high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6"/>
          <p:cNvSpPr txBox="1"/>
          <p:nvPr>
            <p:ph type="title"/>
          </p:nvPr>
        </p:nvSpPr>
        <p:spPr>
          <a:xfrm>
            <a:off x="3879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Adapted Approach</a:t>
            </a:r>
            <a:endParaRPr/>
          </a:p>
        </p:txBody>
      </p:sp>
      <p:sp>
        <p:nvSpPr>
          <p:cNvPr id="249" name="Google Shape;249;p36"/>
          <p:cNvSpPr txBox="1"/>
          <p:nvPr>
            <p:ph idx="1" type="body"/>
          </p:nvPr>
        </p:nvSpPr>
        <p:spPr>
          <a:xfrm>
            <a:off x="387900" y="1594025"/>
            <a:ext cx="2808000" cy="268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~Still replanted best of old guard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~Crossed existing lines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~Planted out Lynx, FrostMaster, Mulkey line for evaluation, possible crossing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~May seek extension to grant to finish evaluation of lines, do the crossing.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~Also could apply in fall to continue this work with new grant</a:t>
            </a:r>
            <a:endParaRPr/>
          </a:p>
        </p:txBody>
      </p:sp>
      <p:pic>
        <p:nvPicPr>
          <p:cNvPr id="250" name="Google Shape;250;p36" title="IMG_0695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48300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36" title="IMG_8259.jpe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29727" y="152400"/>
            <a:ext cx="1861874" cy="2482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36" title="IMG_0702.jpeg"/>
          <p:cNvPicPr preferRelativeResize="0"/>
          <p:nvPr/>
        </p:nvPicPr>
        <p:blipFill rotWithShape="1">
          <a:blip r:embed="rId5">
            <a:alphaModFix/>
          </a:blip>
          <a:srcRect b="0" l="0" r="0" t="23774"/>
          <a:stretch/>
        </p:blipFill>
        <p:spPr>
          <a:xfrm>
            <a:off x="7129725" y="2872925"/>
            <a:ext cx="1823773" cy="18535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7"/>
          <p:cNvSpPr txBox="1"/>
          <p:nvPr>
            <p:ph type="title"/>
          </p:nvPr>
        </p:nvSpPr>
        <p:spPr>
          <a:xfrm>
            <a:off x="3879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Are We There Yet?</a:t>
            </a:r>
            <a:endParaRPr/>
          </a:p>
        </p:txBody>
      </p:sp>
      <p:sp>
        <p:nvSpPr>
          <p:cNvPr id="258" name="Google Shape;258;p37"/>
          <p:cNvSpPr txBox="1"/>
          <p:nvPr>
            <p:ph idx="1" type="body"/>
          </p:nvPr>
        </p:nvSpPr>
        <p:spPr>
          <a:xfrm>
            <a:off x="387900" y="1594025"/>
            <a:ext cx="2808000" cy="30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~Maybe! Mulkey line, Lynx, our best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~If not, we’re on the threshold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~Remaining questions: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	-Who cares?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	-How will this work in real life?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	-Feed or food?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	-Weed control?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	-Allergen labeling issues?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~Collaborators desired!</a:t>
            </a:r>
            <a:endParaRPr/>
          </a:p>
        </p:txBody>
      </p:sp>
      <p:pic>
        <p:nvPicPr>
          <p:cNvPr id="259" name="Google Shape;259;p37" title="IMG_1402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8"/>
          <p:cNvSpPr txBox="1"/>
          <p:nvPr>
            <p:ph type="title"/>
          </p:nvPr>
        </p:nvSpPr>
        <p:spPr>
          <a:xfrm>
            <a:off x="265500" y="1209075"/>
            <a:ext cx="4045200" cy="1506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Dream</a:t>
            </a:r>
            <a:endParaRPr/>
          </a:p>
        </p:txBody>
      </p:sp>
      <p:sp>
        <p:nvSpPr>
          <p:cNvPr id="265" name="Google Shape;265;p38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66" name="Google Shape;266;p38"/>
          <p:cNvSpPr txBox="1"/>
          <p:nvPr>
            <p:ph idx="1" type="subTitle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Dwarf edible dry winter peas, grown with wheat, become a practical, familiar option for regional farmers, for animal feeds and human food</a:t>
            </a:r>
            <a:endParaRPr/>
          </a:p>
        </p:txBody>
      </p:sp>
      <p:pic>
        <p:nvPicPr>
          <p:cNvPr id="267" name="Google Shape;267;p38" title="IMG_0790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55750" y="129750"/>
            <a:ext cx="4655427" cy="3491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38" title="IMG_0782.jpe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27925" y="2381750"/>
            <a:ext cx="1774019" cy="2365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38" title="IMG_20240821_165946550.jpe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5950" y="129750"/>
            <a:ext cx="3175700" cy="1787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38" title="IMG_8870.jpeg"/>
          <p:cNvPicPr preferRelativeResize="0"/>
          <p:nvPr/>
        </p:nvPicPr>
        <p:blipFill rotWithShape="1">
          <a:blip r:embed="rId6">
            <a:alphaModFix/>
          </a:blip>
          <a:srcRect b="9369" l="15832" r="0" t="50000"/>
          <a:stretch/>
        </p:blipFill>
        <p:spPr>
          <a:xfrm>
            <a:off x="5764425" y="2951725"/>
            <a:ext cx="3246751" cy="2089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9"/>
          <p:cNvSpPr txBox="1"/>
          <p:nvPr>
            <p:ph type="ctrTitle"/>
          </p:nvPr>
        </p:nvSpPr>
        <p:spPr>
          <a:xfrm>
            <a:off x="1680302" y="1188925"/>
            <a:ext cx="5783400" cy="14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Bonus Section!</a:t>
            </a:r>
            <a:endParaRPr/>
          </a:p>
        </p:txBody>
      </p:sp>
      <p:sp>
        <p:nvSpPr>
          <p:cNvPr id="276" name="Google Shape;276;p39"/>
          <p:cNvSpPr txBox="1"/>
          <p:nvPr>
            <p:ph idx="1" type="subTitle"/>
          </p:nvPr>
        </p:nvSpPr>
        <p:spPr>
          <a:xfrm>
            <a:off x="1680302" y="3049450"/>
            <a:ext cx="5783400" cy="9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Winter Hardy Snow and Snap Peas on the Horizon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40"/>
          <p:cNvSpPr txBox="1"/>
          <p:nvPr>
            <p:ph idx="1" type="body"/>
          </p:nvPr>
        </p:nvSpPr>
        <p:spPr>
          <a:xfrm>
            <a:off x="319500" y="42337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Here’s your option for a seed source</a:t>
            </a:r>
            <a:endParaRPr sz="2200"/>
          </a:p>
        </p:txBody>
      </p:sp>
      <p:pic>
        <p:nvPicPr>
          <p:cNvPr id="282" name="Google Shape;282;p40" title="IMG_0658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2946693" cy="3928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40" title="IMG_0630.jpe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51493" y="152400"/>
            <a:ext cx="1873505" cy="24980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40" title="IMG_7529.jpe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99825" y="389250"/>
            <a:ext cx="3332452" cy="4443274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40"/>
          <p:cNvSpPr/>
          <p:nvPr/>
        </p:nvSpPr>
        <p:spPr>
          <a:xfrm>
            <a:off x="3410475" y="2984150"/>
            <a:ext cx="2011200" cy="9168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41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Types We Began Selecting For</a:t>
            </a:r>
            <a:endParaRPr/>
          </a:p>
        </p:txBody>
      </p:sp>
      <p:sp>
        <p:nvSpPr>
          <p:cNvPr id="291" name="Google Shape;291;p41"/>
          <p:cNvSpPr txBox="1"/>
          <p:nvPr>
            <p:ph idx="1" type="body"/>
          </p:nvPr>
        </p:nvSpPr>
        <p:spPr>
          <a:xfrm>
            <a:off x="387900" y="1489825"/>
            <a:ext cx="39999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FFFF00"/>
                </a:solidFill>
              </a:rPr>
              <a:t>~winter hardy snap pea	</a:t>
            </a:r>
            <a:endParaRPr b="1" sz="1600">
              <a:solidFill>
                <a:srgbClr val="FFFF00"/>
              </a:solidFill>
            </a:endParaRPr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FFFF00"/>
                </a:solidFill>
              </a:rPr>
              <a:t>	-low fiber</a:t>
            </a:r>
            <a:endParaRPr b="1" sz="1600">
              <a:solidFill>
                <a:srgbClr val="FFFF00"/>
              </a:solidFill>
            </a:endParaRPr>
          </a:p>
          <a:p>
            <a:pPr indent="45720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FFFF00"/>
                </a:solidFill>
              </a:rPr>
              <a:t>-thick pod walls</a:t>
            </a:r>
            <a:endParaRPr b="1" sz="1600">
              <a:solidFill>
                <a:srgbClr val="FFFF00"/>
              </a:solidFill>
            </a:endParaRPr>
          </a:p>
          <a:p>
            <a:pPr indent="45720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FFFF00"/>
                </a:solidFill>
              </a:rPr>
              <a:t>-green, wrinkled seeds</a:t>
            </a:r>
            <a:endParaRPr b="1" sz="1600">
              <a:solidFill>
                <a:srgbClr val="FFFF00"/>
              </a:solidFill>
            </a:endParaRPr>
          </a:p>
          <a:p>
            <a:pPr indent="45720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FFFF00"/>
                </a:solidFill>
              </a:rPr>
              <a:t>-sweet, low-tannin flavor</a:t>
            </a:r>
            <a:endParaRPr b="1" sz="1600">
              <a:solidFill>
                <a:srgbClr val="FFFF00"/>
              </a:solidFill>
            </a:endParaRPr>
          </a:p>
          <a:p>
            <a:pPr indent="45720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FFFF00"/>
                </a:solidFill>
              </a:rPr>
              <a:t>-large pod size</a:t>
            </a:r>
            <a:endParaRPr b="1" sz="1600">
              <a:solidFill>
                <a:srgbClr val="FFFF00"/>
              </a:solidFill>
            </a:endParaRPr>
          </a:p>
          <a:p>
            <a:pPr indent="45720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FFFF00"/>
                </a:solidFill>
              </a:rPr>
              <a:t>-indeterminate growth habit</a:t>
            </a:r>
            <a:endParaRPr b="1" sz="1600">
              <a:solidFill>
                <a:srgbClr val="FFFF00"/>
              </a:solidFill>
            </a:endParaRPr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1600">
                <a:solidFill>
                  <a:srgbClr val="FFFF00"/>
                </a:solidFill>
              </a:rPr>
              <a:t>	-white flowers</a:t>
            </a:r>
            <a:endParaRPr b="1" sz="1600">
              <a:solidFill>
                <a:srgbClr val="FFFF00"/>
              </a:solidFill>
            </a:endParaRPr>
          </a:p>
        </p:txBody>
      </p:sp>
      <p:sp>
        <p:nvSpPr>
          <p:cNvPr id="292" name="Google Shape;292;p41"/>
          <p:cNvSpPr txBox="1"/>
          <p:nvPr>
            <p:ph idx="2" type="body"/>
          </p:nvPr>
        </p:nvSpPr>
        <p:spPr>
          <a:xfrm>
            <a:off x="4756200" y="1489825"/>
            <a:ext cx="39999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~winter hardy snow pea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	-low fiber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	-large, flat, fleshy pods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	-indeterminate growth habit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	-sweet, low-tannin flavor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~edible dry seed winter wheat companion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	-determinate growth habit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	-short stature, but productive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5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With thanks to SARE</a:t>
            </a:r>
            <a:endParaRPr/>
          </a:p>
        </p:txBody>
      </p:sp>
      <p:pic>
        <p:nvPicPr>
          <p:cNvPr id="77" name="Google Shape;7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19275" y="559425"/>
            <a:ext cx="4240385" cy="3925775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5"/>
          <p:cNvSpPr txBox="1"/>
          <p:nvPr>
            <p:ph type="title"/>
          </p:nvPr>
        </p:nvSpPr>
        <p:spPr>
          <a:xfrm>
            <a:off x="196050" y="55942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With Thanks to SARE</a:t>
            </a:r>
            <a:endParaRPr/>
          </a:p>
        </p:txBody>
      </p:sp>
      <p:sp>
        <p:nvSpPr>
          <p:cNvPr id="79" name="Google Shape;79;p15"/>
          <p:cNvSpPr txBox="1"/>
          <p:nvPr>
            <p:ph idx="1" type="subTitle"/>
          </p:nvPr>
        </p:nvSpPr>
        <p:spPr>
          <a:xfrm>
            <a:off x="274075" y="204172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This presentation is part of a SARE grant we were awarded to study our new pea varieties</a:t>
            </a:r>
            <a:endParaRPr/>
          </a:p>
        </p:txBody>
      </p:sp>
      <p:sp>
        <p:nvSpPr>
          <p:cNvPr id="80" name="Google Shape;80;p15"/>
          <p:cNvSpPr txBox="1"/>
          <p:nvPr/>
        </p:nvSpPr>
        <p:spPr>
          <a:xfrm>
            <a:off x="266225" y="3333500"/>
            <a:ext cx="38370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</a:rPr>
              <a:t>Links:  	</a:t>
            </a:r>
            <a:r>
              <a:rPr lang="en" sz="1800" u="sng">
                <a:solidFill>
                  <a:schemeClr val="hlink"/>
                </a:solidFill>
                <a:hlinkClick r:id="rId4"/>
              </a:rPr>
              <a:t>Our SARE project</a:t>
            </a:r>
            <a:endParaRPr sz="18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</a:rPr>
              <a:t>		</a:t>
            </a:r>
            <a:r>
              <a:rPr lang="en" sz="1800" u="sng">
                <a:solidFill>
                  <a:schemeClr val="hlink"/>
                </a:solidFill>
                <a:hlinkClick r:id="rId5"/>
              </a:rPr>
              <a:t>A SARE article about it</a:t>
            </a:r>
            <a:endParaRPr sz="1800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42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Types We Began Selecting For</a:t>
            </a:r>
            <a:endParaRPr/>
          </a:p>
        </p:txBody>
      </p:sp>
      <p:sp>
        <p:nvSpPr>
          <p:cNvPr id="298" name="Google Shape;298;p42"/>
          <p:cNvSpPr txBox="1"/>
          <p:nvPr>
            <p:ph idx="1" type="body"/>
          </p:nvPr>
        </p:nvSpPr>
        <p:spPr>
          <a:xfrm>
            <a:off x="387900" y="1489825"/>
            <a:ext cx="39999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~winter hardy snap pea	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	-low fiber</a:t>
            </a:r>
            <a:endParaRPr/>
          </a:p>
          <a:p>
            <a:pPr indent="45720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-thick pod walls</a:t>
            </a:r>
            <a:endParaRPr/>
          </a:p>
          <a:p>
            <a:pPr indent="45720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-green, wrinkled seeds</a:t>
            </a:r>
            <a:endParaRPr/>
          </a:p>
          <a:p>
            <a:pPr indent="45720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-sweet, low-tannin flavor</a:t>
            </a:r>
            <a:endParaRPr/>
          </a:p>
          <a:p>
            <a:pPr indent="45720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-large pod size</a:t>
            </a:r>
            <a:endParaRPr/>
          </a:p>
          <a:p>
            <a:pPr indent="45720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-indeterminate growth habit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	-white flowers</a:t>
            </a:r>
            <a:endParaRPr/>
          </a:p>
        </p:txBody>
      </p:sp>
      <p:sp>
        <p:nvSpPr>
          <p:cNvPr id="299" name="Google Shape;299;p42"/>
          <p:cNvSpPr txBox="1"/>
          <p:nvPr>
            <p:ph idx="2" type="body"/>
          </p:nvPr>
        </p:nvSpPr>
        <p:spPr>
          <a:xfrm>
            <a:off x="4756200" y="1489825"/>
            <a:ext cx="39999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FFFF00"/>
                </a:solidFill>
              </a:rPr>
              <a:t>~winter hardy snow pea</a:t>
            </a:r>
            <a:endParaRPr b="1" sz="1600">
              <a:solidFill>
                <a:srgbClr val="FFFF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FFFF00"/>
                </a:solidFill>
              </a:rPr>
              <a:t>	-low fiber</a:t>
            </a:r>
            <a:endParaRPr b="1" sz="1600">
              <a:solidFill>
                <a:srgbClr val="FFFF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FFFF00"/>
                </a:solidFill>
              </a:rPr>
              <a:t>	-large, flat, fleshy pods</a:t>
            </a:r>
            <a:endParaRPr b="1" sz="1600">
              <a:solidFill>
                <a:srgbClr val="FFFF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FFFF00"/>
                </a:solidFill>
              </a:rPr>
              <a:t>	-indeterminate growth habit</a:t>
            </a:r>
            <a:endParaRPr b="1" sz="1600">
              <a:solidFill>
                <a:srgbClr val="FFFF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FFFF00"/>
                </a:solidFill>
              </a:rPr>
              <a:t>	-sweet, low-tannin flavor</a:t>
            </a:r>
            <a:endParaRPr b="1" sz="1600">
              <a:solidFill>
                <a:srgbClr val="FFFF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~edible dry seed winter wheat companion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	-determinate growth habit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	-short stature, but productive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43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Type We Haven’t Yet Selected for:</a:t>
            </a:r>
            <a:endParaRPr/>
          </a:p>
        </p:txBody>
      </p:sp>
      <p:sp>
        <p:nvSpPr>
          <p:cNvPr id="305" name="Google Shape;305;p43"/>
          <p:cNvSpPr txBox="1"/>
          <p:nvPr>
            <p:ph idx="1" type="body"/>
          </p:nvPr>
        </p:nvSpPr>
        <p:spPr>
          <a:xfrm>
            <a:off x="387900" y="1489825"/>
            <a:ext cx="3999900" cy="338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rgbClr val="FFFF00"/>
                </a:solidFill>
              </a:rPr>
              <a:t>Edible Winter Shelling Peas!</a:t>
            </a:r>
            <a:endParaRPr b="1" sz="1900">
              <a:solidFill>
                <a:srgbClr val="FFFF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~With last year’s crosses, these may emerge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~We would prefer: </a:t>
            </a:r>
            <a:endParaRPr/>
          </a:p>
          <a:p>
            <a:pPr indent="45720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-dwarf vines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	-multi-branched, vigorous plants</a:t>
            </a:r>
            <a:endParaRPr/>
          </a:p>
          <a:p>
            <a:pPr indent="45720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-a condensed flowering/maturity season</a:t>
            </a:r>
            <a:endParaRPr/>
          </a:p>
          <a:p>
            <a:pPr indent="45720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-long, straight pods with lots of peas</a:t>
            </a:r>
            <a:endParaRPr/>
          </a:p>
          <a:p>
            <a:pPr indent="45720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-pods borne high on the plant</a:t>
            </a:r>
            <a:endParaRPr/>
          </a:p>
          <a:p>
            <a:pPr indent="45720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-an early, prolific crop</a:t>
            </a:r>
            <a:endParaRPr/>
          </a:p>
        </p:txBody>
      </p:sp>
      <p:sp>
        <p:nvSpPr>
          <p:cNvPr id="306" name="Google Shape;306;p43"/>
          <p:cNvSpPr txBox="1"/>
          <p:nvPr>
            <p:ph idx="2" type="body"/>
          </p:nvPr>
        </p:nvSpPr>
        <p:spPr>
          <a:xfrm>
            <a:off x="4756200" y="1489825"/>
            <a:ext cx="3999900" cy="332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Other traits I would look for: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	-Yumminess!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	-Large pea size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	-Wrinkled when dry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	-White flowers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	-Disease resistance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	-Winter survival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	-Easy threshing of mature seed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	-Dual use with wheat for sweet dahl?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44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you can get involved:</a:t>
            </a:r>
            <a:endParaRPr/>
          </a:p>
        </p:txBody>
      </p:sp>
      <p:sp>
        <p:nvSpPr>
          <p:cNvPr id="312" name="Google Shape;312;p44"/>
          <p:cNvSpPr txBox="1"/>
          <p:nvPr>
            <p:ph idx="1" type="body"/>
          </p:nvPr>
        </p:nvSpPr>
        <p:spPr>
          <a:xfrm>
            <a:off x="387900" y="1489825"/>
            <a:ext cx="39999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313" name="Google Shape;313;p44"/>
          <p:cNvSpPr txBox="1"/>
          <p:nvPr>
            <p:ph idx="2" type="body"/>
          </p:nvPr>
        </p:nvSpPr>
        <p:spPr>
          <a:xfrm>
            <a:off x="4756200" y="1489825"/>
            <a:ext cx="3999900" cy="331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~Connect us to funding streams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~Recommend your favorite pea varieties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~Tell us about YOUR growing conditions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~Tell us what traits YOU would want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~Grow out some of our seed, give feedback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~Believe in your power of observation/selection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~Learn to cross peas (it’s not that hard)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~Get inspired for your own breeding project!</a:t>
            </a:r>
            <a:endParaRPr/>
          </a:p>
        </p:txBody>
      </p:sp>
      <p:pic>
        <p:nvPicPr>
          <p:cNvPr id="314" name="Google Shape;314;p44" title="IMG_0614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3848" y="556050"/>
            <a:ext cx="3155601" cy="42074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6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Backstory (all old dates approximate)</a:t>
            </a:r>
            <a:endParaRPr/>
          </a:p>
        </p:txBody>
      </p:sp>
      <p:sp>
        <p:nvSpPr>
          <p:cNvPr id="86" name="Google Shape;86;p16"/>
          <p:cNvSpPr txBox="1"/>
          <p:nvPr>
            <p:ph idx="1" type="body"/>
          </p:nvPr>
        </p:nvSpPr>
        <p:spPr>
          <a:xfrm>
            <a:off x="387900" y="1489825"/>
            <a:ext cx="39999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1980–Jason’s Pea Patch (age 3-4)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1994–EMU, International Agriculture major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2000–Sugar Snap obsession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2004–Seed saving (W. W. Weaver)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2004–Caught the breeding bug (Carol Deppe)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2010–Getting into cover crops/grains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2012–Pilfered AWP from the neighbors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2013–AWP looked very familiar, amplified</a:t>
            </a:r>
            <a:endParaRPr/>
          </a:p>
        </p:txBody>
      </p:sp>
      <p:sp>
        <p:nvSpPr>
          <p:cNvPr id="87" name="Google Shape;87;p16"/>
          <p:cNvSpPr txBox="1"/>
          <p:nvPr>
            <p:ph idx="2" type="body"/>
          </p:nvPr>
        </p:nvSpPr>
        <p:spPr>
          <a:xfrm>
            <a:off x="4756200" y="1489825"/>
            <a:ext cx="39999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2014–The lucky cross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2015–Diversity happens, AWP displaced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2016-2023–Selecting for edibility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2020-2023–Wishing for a dwarf version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2023–Thought I saw some, collected seed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2023–Built seed sanctuary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Fall 2023~Sowed possible dwarf seed in SS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Early 2024–awarded SARE grant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7"/>
          <p:cNvSpPr txBox="1"/>
          <p:nvPr>
            <p:ph type="ctrTitle"/>
          </p:nvPr>
        </p:nvSpPr>
        <p:spPr>
          <a:xfrm>
            <a:off x="1680302" y="1188925"/>
            <a:ext cx="5783400" cy="14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Edible Winter Pea Orientation</a:t>
            </a:r>
            <a:endParaRPr/>
          </a:p>
        </p:txBody>
      </p:sp>
      <p:sp>
        <p:nvSpPr>
          <p:cNvPr id="93" name="Google Shape;93;p17"/>
          <p:cNvSpPr txBox="1"/>
          <p:nvPr>
            <p:ph idx="1" type="subTitle"/>
          </p:nvPr>
        </p:nvSpPr>
        <p:spPr>
          <a:xfrm>
            <a:off x="1680302" y="3049450"/>
            <a:ext cx="5783400" cy="9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bother?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8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Old Problems</a:t>
            </a:r>
            <a:endParaRPr/>
          </a:p>
        </p:txBody>
      </p:sp>
      <p:sp>
        <p:nvSpPr>
          <p:cNvPr id="99" name="Google Shape;99;p18"/>
          <p:cNvSpPr txBox="1"/>
          <p:nvPr>
            <p:ph idx="1" type="body"/>
          </p:nvPr>
        </p:nvSpPr>
        <p:spPr>
          <a:xfrm>
            <a:off x="387900" y="1489825"/>
            <a:ext cx="39999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~Soggy soil in early spring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	-Inconvenience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	-Soil damage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~Variable spring weather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	-Tempting to plant in a warm spell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	-Cold weather can set plants back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~Cover crop type winter peas inedible for humans and unpalatable as forage</a:t>
            </a:r>
            <a:endParaRPr/>
          </a:p>
        </p:txBody>
      </p:sp>
      <p:sp>
        <p:nvSpPr>
          <p:cNvPr id="100" name="Google Shape;100;p18"/>
          <p:cNvSpPr txBox="1"/>
          <p:nvPr>
            <p:ph idx="2" type="body"/>
          </p:nvPr>
        </p:nvSpPr>
        <p:spPr>
          <a:xfrm>
            <a:off x="4756200" y="1489825"/>
            <a:ext cx="39999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~Pre-pea winter cover crop challenges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	-Have to find something that winter-kills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	-Till or plant through?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	-Expense and time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~Winter grain monocultures need a companion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	-Oxidative soil conditions?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	-Nitrogen demands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9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New Solutions</a:t>
            </a:r>
            <a:endParaRPr/>
          </a:p>
        </p:txBody>
      </p:sp>
      <p:sp>
        <p:nvSpPr>
          <p:cNvPr id="106" name="Google Shape;106;p19"/>
          <p:cNvSpPr txBox="1"/>
          <p:nvPr>
            <p:ph idx="1" type="body"/>
          </p:nvPr>
        </p:nvSpPr>
        <p:spPr>
          <a:xfrm>
            <a:off x="387900" y="1489825"/>
            <a:ext cx="39999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~Sow in September/October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	-Soil often in easy working condition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	-Soil drier and friable-little </a:t>
            </a:r>
            <a:r>
              <a:rPr lang="en"/>
              <a:t>soil damage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	-Flexible planting dates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	-Plants have time to get established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~Improved edibility/palatability with new winter pea types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19"/>
          <p:cNvSpPr txBox="1"/>
          <p:nvPr>
            <p:ph idx="2" type="body"/>
          </p:nvPr>
        </p:nvSpPr>
        <p:spPr>
          <a:xfrm>
            <a:off x="4756200" y="1489825"/>
            <a:ext cx="39999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~No winter cover needed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	-Photosynthesis/exudates all winter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	-Root systems grow strong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	-Leaves offer some soil protection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~Winter grain companion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	-May prevent soil oxidation?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	-Provides nitrogen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0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Bonuses From Edible Winter Peas</a:t>
            </a:r>
            <a:endParaRPr/>
          </a:p>
        </p:txBody>
      </p:sp>
      <p:sp>
        <p:nvSpPr>
          <p:cNvPr id="113" name="Google Shape;113;p20"/>
          <p:cNvSpPr txBox="1"/>
          <p:nvPr>
            <p:ph idx="1" type="body"/>
          </p:nvPr>
        </p:nvSpPr>
        <p:spPr>
          <a:xfrm>
            <a:off x="387900" y="1489825"/>
            <a:ext cx="39999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~Early flowering makes earlier crops a possibility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~Utilizes a neglected part of the growing season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~More-developed root systems make for lower water demands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~Makes dry peas a more viable crop for this latitude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~Soy alternative</a:t>
            </a:r>
            <a:endParaRPr/>
          </a:p>
        </p:txBody>
      </p:sp>
      <p:sp>
        <p:nvSpPr>
          <p:cNvPr id="114" name="Google Shape;114;p20"/>
          <p:cNvSpPr txBox="1"/>
          <p:nvPr>
            <p:ph idx="2" type="body"/>
          </p:nvPr>
        </p:nvSpPr>
        <p:spPr>
          <a:xfrm>
            <a:off x="4756200" y="1489825"/>
            <a:ext cx="39999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Advantages versus soy:</a:t>
            </a:r>
            <a:endParaRPr sz="1700"/>
          </a:p>
          <a:p>
            <a:pPr indent="45720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-low allergy</a:t>
            </a:r>
            <a:endParaRPr/>
          </a:p>
          <a:p>
            <a:pPr indent="45720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-no roasting or fermenting needed</a:t>
            </a:r>
            <a:endParaRPr/>
          </a:p>
          <a:p>
            <a:pPr indent="45720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-uses off-season for bulk of growth</a:t>
            </a:r>
            <a:endParaRPr/>
          </a:p>
          <a:p>
            <a:pPr indent="45720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-grows well as winter grain companion</a:t>
            </a:r>
            <a:endParaRPr/>
          </a:p>
          <a:p>
            <a:pPr indent="45720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-niche market crop for feed and food</a:t>
            </a:r>
            <a:endParaRPr/>
          </a:p>
          <a:p>
            <a:pPr indent="45720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-easy to cook for human consumption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1"/>
          <p:cNvSpPr txBox="1"/>
          <p:nvPr>
            <p:ph type="title"/>
          </p:nvPr>
        </p:nvSpPr>
        <p:spPr>
          <a:xfrm>
            <a:off x="460950" y="801125"/>
            <a:ext cx="8222100" cy="907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State of an Obscure Art</a:t>
            </a:r>
            <a:endParaRPr/>
          </a:p>
        </p:txBody>
      </p:sp>
      <p:pic>
        <p:nvPicPr>
          <p:cNvPr id="120" name="Google Shape;120;p21" title="IMG_0934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0950" y="2136175"/>
            <a:ext cx="1546499" cy="2062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1" title="IMG_0936.jpe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70150" y="2777425"/>
            <a:ext cx="1629024" cy="2172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1" title="IMG_0626.jpe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95900" y="2777425"/>
            <a:ext cx="2389248" cy="1791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1" title="IMG_0629.jpe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37548" y="1861025"/>
            <a:ext cx="2080201" cy="2773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Marina">
  <a:themeElements>
    <a:clrScheme name="Marina">
      <a:dk1>
        <a:srgbClr val="FFFFFF"/>
      </a:dk1>
      <a:lt1>
        <a:srgbClr val="00517C"/>
      </a:lt1>
      <a:dk2>
        <a:srgbClr val="004065"/>
      </a:dk2>
      <a:lt2>
        <a:srgbClr val="CFD8DC"/>
      </a:lt2>
      <a:accent1>
        <a:srgbClr val="0277BD"/>
      </a:accent1>
      <a:accent2>
        <a:srgbClr val="558B2F"/>
      </a:accent2>
      <a:accent3>
        <a:srgbClr val="009688"/>
      </a:accent3>
      <a:accent4>
        <a:srgbClr val="039BE5"/>
      </a:accent4>
      <a:accent5>
        <a:srgbClr val="8BC34A"/>
      </a:accent5>
      <a:accent6>
        <a:srgbClr val="FFEB38"/>
      </a:accent6>
      <a:hlink>
        <a:srgbClr val="8BC34A"/>
      </a:hlink>
      <a:folHlink>
        <a:srgbClr val="8BC34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