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 id="2147483665" r:id="rId3"/>
  </p:sldMasterIdLst>
  <p:notesMasterIdLst>
    <p:notesMasterId r:id="rId19"/>
  </p:notesMasterIdLst>
  <p:sldIdLst>
    <p:sldId id="265" r:id="rId4"/>
    <p:sldId id="748" r:id="rId5"/>
    <p:sldId id="268" r:id="rId6"/>
    <p:sldId id="269" r:id="rId7"/>
    <p:sldId id="753" r:id="rId8"/>
    <p:sldId id="270" r:id="rId9"/>
    <p:sldId id="275" r:id="rId10"/>
    <p:sldId id="276" r:id="rId11"/>
    <p:sldId id="277" r:id="rId12"/>
    <p:sldId id="754" r:id="rId13"/>
    <p:sldId id="272" r:id="rId14"/>
    <p:sldId id="280" r:id="rId15"/>
    <p:sldId id="752" r:id="rId16"/>
    <p:sldId id="755" r:id="rId17"/>
    <p:sldId id="74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0109" autoAdjust="0"/>
  </p:normalViewPr>
  <p:slideViewPr>
    <p:cSldViewPr snapToGrid="0">
      <p:cViewPr varScale="1">
        <p:scale>
          <a:sx n="100" d="100"/>
          <a:sy n="100" d="100"/>
        </p:scale>
        <p:origin x="99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P\Desktop\PHD%20Research%202023\PHD%20startup\JAN%202024\March%202024\Files%20for%20report%20farm%20tool%20safety%20projects\Research%20Project%202%202024\data2graphBook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P\Desktop\PHD%20Research%202023\PHD%20startup\JAN%202024\March%202024\Files%20for%20report%20farm%20tool%20safety%20projects\Research%20Project%201%202023\Significant_and_Non-Significant_Results.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P\Desktop\PHD%20Research%202023\PHD%20startup\JAN%202024\March%202024\Files%20for%20report%20farm%20tool%20safety%20projects\Research%20Project%201%202023\Datasets%20for%20scoop%20shovel%20and%20pitchfork%20%20assessmen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HP\Desktop\PHD%20Research%202023\PHD%20startup\JAN%202024\March%202024\Files%20for%20report%20farm%20tool%20safety%20projects\Research%20Project%201%202023\Datasets%20for%20scoop%20shovel%20and%20pitchfork%20%20assessmen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P\Desktop\PHD%20Research%202023\PHD%20startup\JAN%202024\March%202024\Files%20for%20report%20farm%20tool%20safety%20projects\Research%20Project%201%202023\Datasets%20for%20scoop%20shovel%20and%20pitchfork%20%20assessmen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HP\Desktop\PHD%20Research%202023\PHD%20startup\JAN%202024\March%202024\Files%20for%20report%20farm%20tool%20safety%20projects\Research%20Project%201%202023\Datasets%20for%20scoop%20shovel%20and%20pitchfork%20%20assessmen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HP\Desktop\PHD%20Research%202023\PHD%20startup\JAN%202024\March%202024\Files%20for%20report%20farm%20tool%20safety%20projects\Research%20Project%201%202023\Significant_and_Non-Significant_Results.csv"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600" b="1" i="0" u="none" strike="noStrike" baseline="0">
                <a:solidFill>
                  <a:schemeClr val="tx1"/>
                </a:solidFill>
              </a:rPr>
              <a:t>Number of Farms (Female-operated and All U.S.)</a:t>
            </a:r>
            <a:endParaRPr lang="en-US" sz="1600" b="1">
              <a:solidFill>
                <a:schemeClr val="tx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Sheet8!$J$10</c:f>
              <c:strCache>
                <c:ptCount val="1"/>
                <c:pt idx="0">
                  <c:v>2012</c:v>
                </c:pt>
              </c:strCache>
            </c:strRef>
          </c:tx>
          <c:spPr>
            <a:solidFill>
              <a:schemeClr val="accent1"/>
            </a:solidFill>
            <a:ln>
              <a:noFill/>
            </a:ln>
            <a:effectLst/>
          </c:spPr>
          <c:invertIfNegative val="0"/>
          <c:cat>
            <c:strRef>
              <c:f>Sheet8!$I$11:$I$14</c:f>
              <c:strCache>
                <c:ptCount val="4"/>
                <c:pt idx="0">
                  <c:v>Female Producers</c:v>
                </c:pt>
                <c:pt idx="1">
                  <c:v>All U.S. Producers</c:v>
                </c:pt>
                <c:pt idx="2">
                  <c:v>Female-operated Farms</c:v>
                </c:pt>
                <c:pt idx="3">
                  <c:v>All U.S. operated  Farms</c:v>
                </c:pt>
              </c:strCache>
            </c:strRef>
          </c:cat>
          <c:val>
            <c:numRef>
              <c:f>Sheet8!$J$11:$J$14</c:f>
              <c:numCache>
                <c:formatCode>General</c:formatCode>
                <c:ptCount val="4"/>
                <c:pt idx="0">
                  <c:v>969672</c:v>
                </c:pt>
                <c:pt idx="1">
                  <c:v>3180074</c:v>
                </c:pt>
                <c:pt idx="2">
                  <c:v>923945</c:v>
                </c:pt>
                <c:pt idx="3">
                  <c:v>2109303</c:v>
                </c:pt>
              </c:numCache>
            </c:numRef>
          </c:val>
          <c:extLst>
            <c:ext xmlns:c16="http://schemas.microsoft.com/office/drawing/2014/chart" uri="{C3380CC4-5D6E-409C-BE32-E72D297353CC}">
              <c16:uniqueId val="{00000000-717E-42B7-96F6-63523ADFA180}"/>
            </c:ext>
          </c:extLst>
        </c:ser>
        <c:ser>
          <c:idx val="1"/>
          <c:order val="1"/>
          <c:tx>
            <c:strRef>
              <c:f>Sheet8!$K$10</c:f>
              <c:strCache>
                <c:ptCount val="1"/>
                <c:pt idx="0">
                  <c:v>2017</c:v>
                </c:pt>
              </c:strCache>
            </c:strRef>
          </c:tx>
          <c:spPr>
            <a:solidFill>
              <a:schemeClr val="accent2"/>
            </a:solidFill>
            <a:ln>
              <a:noFill/>
            </a:ln>
            <a:effectLst/>
          </c:spPr>
          <c:invertIfNegative val="0"/>
          <c:cat>
            <c:strRef>
              <c:f>Sheet8!$I$11:$I$14</c:f>
              <c:strCache>
                <c:ptCount val="4"/>
                <c:pt idx="0">
                  <c:v>Female Producers</c:v>
                </c:pt>
                <c:pt idx="1">
                  <c:v>All U.S. Producers</c:v>
                </c:pt>
                <c:pt idx="2">
                  <c:v>Female-operated Farms</c:v>
                </c:pt>
                <c:pt idx="3">
                  <c:v>All U.S. operated  Farms</c:v>
                </c:pt>
              </c:strCache>
            </c:strRef>
          </c:cat>
          <c:val>
            <c:numRef>
              <c:f>Sheet8!$K$11:$K$14</c:f>
              <c:numCache>
                <c:formatCode>General</c:formatCode>
                <c:ptCount val="4"/>
                <c:pt idx="0">
                  <c:v>1227461</c:v>
                </c:pt>
                <c:pt idx="1">
                  <c:v>3399834</c:v>
                </c:pt>
                <c:pt idx="2">
                  <c:v>1139675</c:v>
                </c:pt>
                <c:pt idx="3">
                  <c:v>2042220</c:v>
                </c:pt>
              </c:numCache>
            </c:numRef>
          </c:val>
          <c:extLst>
            <c:ext xmlns:c16="http://schemas.microsoft.com/office/drawing/2014/chart" uri="{C3380CC4-5D6E-409C-BE32-E72D297353CC}">
              <c16:uniqueId val="{00000001-717E-42B7-96F6-63523ADFA180}"/>
            </c:ext>
          </c:extLst>
        </c:ser>
        <c:dLbls>
          <c:showLegendKey val="0"/>
          <c:showVal val="0"/>
          <c:showCatName val="0"/>
          <c:showSerName val="0"/>
          <c:showPercent val="0"/>
          <c:showBubbleSize val="0"/>
        </c:dLbls>
        <c:gapWidth val="219"/>
        <c:overlap val="-27"/>
        <c:axId val="587899984"/>
        <c:axId val="587900944"/>
      </c:barChart>
      <c:catAx>
        <c:axId val="587899984"/>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b="1"/>
                  <a:t>Year</a:t>
                </a:r>
              </a:p>
            </c:rich>
          </c:tx>
          <c:layout>
            <c:manualLayout>
              <c:xMode val="edge"/>
              <c:yMode val="edge"/>
              <c:x val="0.61409607893604323"/>
              <c:y val="0.9186194370243677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7900944"/>
        <c:crosses val="autoZero"/>
        <c:auto val="1"/>
        <c:lblAlgn val="ctr"/>
        <c:lblOffset val="100"/>
        <c:noMultiLvlLbl val="0"/>
      </c:catAx>
      <c:valAx>
        <c:axId val="587900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sz="1400" b="1" i="0" u="none" strike="noStrike" baseline="0">
                    <a:solidFill>
                      <a:schemeClr val="tx1"/>
                    </a:solidFill>
                  </a:rPr>
                  <a:t>Number of Producers/Farms</a:t>
                </a:r>
                <a:endParaRPr lang="en-US" sz="1400" b="1">
                  <a:solidFill>
                    <a:schemeClr val="tx1"/>
                  </a:solidFill>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87899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'Significant_and_Non-Significant'!$B$49:$B$50</c:f>
              <c:strCache>
                <c:ptCount val="2"/>
                <c:pt idx="0">
                  <c:v>Univariate</c:v>
                </c:pt>
                <c:pt idx="1">
                  <c:v>p-value REBA</c:v>
                </c:pt>
              </c:strCache>
            </c:strRef>
          </c:tx>
          <c:spPr>
            <a:solidFill>
              <a:schemeClr val="accent1"/>
            </a:solidFill>
            <a:ln>
              <a:noFill/>
            </a:ln>
            <a:effectLst/>
          </c:spPr>
          <c:invertIfNegative val="0"/>
          <c:cat>
            <c:strRef>
              <c:f>'Significant_and_Non-Significant'!$A$51:$A$55</c:f>
              <c:strCache>
                <c:ptCount val="5"/>
                <c:pt idx="0">
                  <c:v>Peak.Flexion.Hip.Angle...degree.</c:v>
                </c:pt>
                <c:pt idx="1">
                  <c:v>Peak.Flexion.Left.shoulder.Angle...degree.</c:v>
                </c:pt>
                <c:pt idx="2">
                  <c:v>Peak.Flexion.Left.elbow.Angle...degree</c:v>
                </c:pt>
                <c:pt idx="3">
                  <c:v>Peak.Flexion.Neck.Angle...degree.</c:v>
                </c:pt>
                <c:pt idx="4">
                  <c:v>Peak.Flexion.Left.wrist.Angle...degree.</c:v>
                </c:pt>
              </c:strCache>
            </c:strRef>
          </c:cat>
          <c:val>
            <c:numRef>
              <c:f>'Significant_and_Non-Significant'!$B$51:$B$55</c:f>
              <c:numCache>
                <c:formatCode>0.0000</c:formatCode>
                <c:ptCount val="5"/>
                <c:pt idx="0">
                  <c:v>4.9700000000000001E-2</c:v>
                </c:pt>
                <c:pt idx="1">
                  <c:v>6.7499999999999999E-3</c:v>
                </c:pt>
                <c:pt idx="2">
                  <c:v>0.45100000000000001</c:v>
                </c:pt>
                <c:pt idx="3">
                  <c:v>8.48E-2</c:v>
                </c:pt>
                <c:pt idx="4">
                  <c:v>0.30399999999999999</c:v>
                </c:pt>
              </c:numCache>
            </c:numRef>
          </c:val>
          <c:extLst>
            <c:ext xmlns:c16="http://schemas.microsoft.com/office/drawing/2014/chart" uri="{C3380CC4-5D6E-409C-BE32-E72D297353CC}">
              <c16:uniqueId val="{00000000-D932-4226-AC68-0F4DDA90F1F3}"/>
            </c:ext>
          </c:extLst>
        </c:ser>
        <c:ser>
          <c:idx val="1"/>
          <c:order val="1"/>
          <c:tx>
            <c:strRef>
              <c:f>'Significant_and_Non-Significant'!$C$49:$C$50</c:f>
              <c:strCache>
                <c:ptCount val="2"/>
                <c:pt idx="0">
                  <c:v>Univariate</c:v>
                </c:pt>
                <c:pt idx="1">
                  <c:v>p-value RULA</c:v>
                </c:pt>
              </c:strCache>
            </c:strRef>
          </c:tx>
          <c:spPr>
            <a:solidFill>
              <a:schemeClr val="accent2"/>
            </a:solidFill>
            <a:ln>
              <a:noFill/>
            </a:ln>
            <a:effectLst/>
          </c:spPr>
          <c:invertIfNegative val="0"/>
          <c:cat>
            <c:strRef>
              <c:f>'Significant_and_Non-Significant'!$A$51:$A$55</c:f>
              <c:strCache>
                <c:ptCount val="5"/>
                <c:pt idx="0">
                  <c:v>Peak.Flexion.Hip.Angle...degree.</c:v>
                </c:pt>
                <c:pt idx="1">
                  <c:v>Peak.Flexion.Left.shoulder.Angle...degree.</c:v>
                </c:pt>
                <c:pt idx="2">
                  <c:v>Peak.Flexion.Left.elbow.Angle...degree</c:v>
                </c:pt>
                <c:pt idx="3">
                  <c:v>Peak.Flexion.Neck.Angle...degree.</c:v>
                </c:pt>
                <c:pt idx="4">
                  <c:v>Peak.Flexion.Left.wrist.Angle...degree.</c:v>
                </c:pt>
              </c:strCache>
            </c:strRef>
          </c:cat>
          <c:val>
            <c:numRef>
              <c:f>'Significant_and_Non-Significant'!$C$51:$C$55</c:f>
              <c:numCache>
                <c:formatCode>0.0000</c:formatCode>
                <c:ptCount val="5"/>
                <c:pt idx="0">
                  <c:v>8.1899999999999994E-3</c:v>
                </c:pt>
                <c:pt idx="1">
                  <c:v>1.8599999999999998E-2</c:v>
                </c:pt>
                <c:pt idx="2">
                  <c:v>0.36499999999999999</c:v>
                </c:pt>
                <c:pt idx="3">
                  <c:v>0.114</c:v>
                </c:pt>
                <c:pt idx="4">
                  <c:v>0.51500000000000001</c:v>
                </c:pt>
              </c:numCache>
            </c:numRef>
          </c:val>
          <c:extLst>
            <c:ext xmlns:c16="http://schemas.microsoft.com/office/drawing/2014/chart" uri="{C3380CC4-5D6E-409C-BE32-E72D297353CC}">
              <c16:uniqueId val="{00000001-D932-4226-AC68-0F4DDA90F1F3}"/>
            </c:ext>
          </c:extLst>
        </c:ser>
        <c:dLbls>
          <c:showLegendKey val="0"/>
          <c:showVal val="0"/>
          <c:showCatName val="0"/>
          <c:showSerName val="0"/>
          <c:showPercent val="0"/>
          <c:showBubbleSize val="0"/>
        </c:dLbls>
        <c:gapWidth val="219"/>
        <c:overlap val="-27"/>
        <c:axId val="2111330511"/>
        <c:axId val="2111347791"/>
      </c:barChart>
      <c:catAx>
        <c:axId val="21113305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11347791"/>
        <c:crosses val="autoZero"/>
        <c:auto val="1"/>
        <c:lblAlgn val="ctr"/>
        <c:lblOffset val="100"/>
        <c:noMultiLvlLbl val="0"/>
      </c:catAx>
      <c:valAx>
        <c:axId val="21113477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P_Value</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1133051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[Datasets for scoop shovel and pitchfork  assessment.xlsx]Sheet12!PivotTable42</c:name>
    <c:fmtId val="10"/>
  </c:pivotSource>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b="1" dirty="0">
                <a:latin typeface="Arial" panose="020B0604020202020204" pitchFamily="34" charset="0"/>
                <a:cs typeface="Arial" panose="020B0604020202020204" pitchFamily="34" charset="0"/>
              </a:rPr>
              <a:t>Pitchfork count of D-grip handles with natural inward curve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1"/>
          </a:solidFill>
          <a:ln>
            <a:noFill/>
          </a:ln>
          <a:effectLst/>
        </c:spPr>
      </c:pivotFmt>
      <c:pivotFmt>
        <c:idx val="3"/>
        <c:spPr>
          <a:solidFill>
            <a:schemeClr val="accent1"/>
          </a:solidFill>
          <a:ln>
            <a:noFill/>
          </a:ln>
          <a:effectLst/>
        </c:spPr>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5"/>
        <c:spPr>
          <a:solidFill>
            <a:schemeClr val="accent1"/>
          </a:solidFill>
          <a:ln>
            <a:noFill/>
          </a:ln>
          <a:effectLst/>
        </c:spPr>
      </c:pivotFmt>
      <c:pivotFmt>
        <c:idx val="6"/>
        <c:spPr>
          <a:solidFill>
            <a:schemeClr val="accent1"/>
          </a:solidFill>
          <a:ln>
            <a:noFill/>
          </a:ln>
          <a:effectLst/>
        </c:spPr>
      </c:pivotFmt>
    </c:pivotFmts>
    <c:plotArea>
      <c:layout/>
      <c:pieChart>
        <c:varyColors val="1"/>
        <c:ser>
          <c:idx val="0"/>
          <c:order val="0"/>
          <c:tx>
            <c:strRef>
              <c:f>Sheet12!$B$3</c:f>
              <c:strCache>
                <c:ptCount val="1"/>
                <c:pt idx="0">
                  <c:v>Total</c:v>
                </c:pt>
              </c:strCache>
            </c:strRef>
          </c:tx>
          <c:dPt>
            <c:idx val="0"/>
            <c:bubble3D val="0"/>
            <c:spPr>
              <a:solidFill>
                <a:schemeClr val="accent1"/>
              </a:solidFill>
              <a:ln>
                <a:noFill/>
              </a:ln>
              <a:effectLst/>
            </c:spPr>
            <c:extLst>
              <c:ext xmlns:c16="http://schemas.microsoft.com/office/drawing/2014/chart" uri="{C3380CC4-5D6E-409C-BE32-E72D297353CC}">
                <c16:uniqueId val="{00000001-9BCC-45B8-BF70-EC61C380CEA2}"/>
              </c:ext>
            </c:extLst>
          </c:dPt>
          <c:dPt>
            <c:idx val="1"/>
            <c:bubble3D val="0"/>
            <c:spPr>
              <a:solidFill>
                <a:schemeClr val="accent2"/>
              </a:solidFill>
              <a:ln>
                <a:noFill/>
              </a:ln>
              <a:effectLst/>
            </c:spPr>
            <c:extLst>
              <c:ext xmlns:c16="http://schemas.microsoft.com/office/drawing/2014/chart" uri="{C3380CC4-5D6E-409C-BE32-E72D297353CC}">
                <c16:uniqueId val="{00000003-9BCC-45B8-BF70-EC61C380CEA2}"/>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Sheet12!$A$4:$A$5</c:f>
              <c:strCache>
                <c:ptCount val="2"/>
                <c:pt idx="0">
                  <c:v>Dgrip  NNIC</c:v>
                </c:pt>
                <c:pt idx="1">
                  <c:v>Dgrip NIC</c:v>
                </c:pt>
              </c:strCache>
            </c:strRef>
          </c:cat>
          <c:val>
            <c:numRef>
              <c:f>Sheet12!$B$4:$B$5</c:f>
              <c:numCache>
                <c:formatCode>General</c:formatCode>
                <c:ptCount val="2"/>
                <c:pt idx="0">
                  <c:v>2</c:v>
                </c:pt>
                <c:pt idx="1">
                  <c:v>4</c:v>
                </c:pt>
              </c:numCache>
            </c:numRef>
          </c:val>
          <c:extLst>
            <c:ext xmlns:c16="http://schemas.microsoft.com/office/drawing/2014/chart" uri="{C3380CC4-5D6E-409C-BE32-E72D297353CC}">
              <c16:uniqueId val="{00000004-9BCC-45B8-BF70-EC61C380CEA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[Datasets for scoop shovel and pitchfork  assessment.xlsx]Sheet13!PivotTable49</c:name>
    <c:fmtId val="7"/>
  </c:pivotSource>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b="1">
                <a:solidFill>
                  <a:schemeClr val="tx1"/>
                </a:solidFill>
                <a:latin typeface="Arial" panose="020B0604020202020204" pitchFamily="34" charset="0"/>
                <a:cs typeface="Arial" panose="020B0604020202020204" pitchFamily="34" charset="0"/>
              </a:rPr>
              <a:t>Shovel count of D-grip handles with natural inward curve</a:t>
            </a:r>
          </a:p>
        </c:rich>
      </c:tx>
      <c:layout>
        <c:manualLayout>
          <c:xMode val="edge"/>
          <c:yMode val="edge"/>
          <c:x val="0.11319258447797478"/>
          <c:y val="2.688580645352502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1"/>
          </a:solidFill>
          <a:ln>
            <a:noFill/>
          </a:ln>
          <a:effectLst/>
        </c:spPr>
      </c:pivotFmt>
      <c:pivotFmt>
        <c:idx val="3"/>
        <c:spPr>
          <a:solidFill>
            <a:schemeClr val="accent1"/>
          </a:solidFill>
          <a:ln>
            <a:noFill/>
          </a:ln>
          <a:effectLst/>
        </c:spPr>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5"/>
        <c:spPr>
          <a:solidFill>
            <a:schemeClr val="accent1"/>
          </a:solidFill>
          <a:ln>
            <a:noFill/>
          </a:ln>
          <a:effectLst/>
        </c:spPr>
      </c:pivotFmt>
      <c:pivotFmt>
        <c:idx val="6"/>
        <c:spPr>
          <a:solidFill>
            <a:schemeClr val="accent1"/>
          </a:solidFill>
          <a:ln>
            <a:noFill/>
          </a:ln>
          <a:effectLst/>
        </c:spPr>
      </c:pivotFmt>
    </c:pivotFmts>
    <c:plotArea>
      <c:layout/>
      <c:pieChart>
        <c:varyColors val="1"/>
        <c:ser>
          <c:idx val="0"/>
          <c:order val="0"/>
          <c:tx>
            <c:strRef>
              <c:f>Sheet13!$B$3</c:f>
              <c:strCache>
                <c:ptCount val="1"/>
                <c:pt idx="0">
                  <c:v>Total</c:v>
                </c:pt>
              </c:strCache>
            </c:strRef>
          </c:tx>
          <c:dPt>
            <c:idx val="0"/>
            <c:bubble3D val="0"/>
            <c:spPr>
              <a:solidFill>
                <a:schemeClr val="accent1"/>
              </a:solidFill>
              <a:ln>
                <a:noFill/>
              </a:ln>
              <a:effectLst/>
            </c:spPr>
            <c:extLst>
              <c:ext xmlns:c16="http://schemas.microsoft.com/office/drawing/2014/chart" uri="{C3380CC4-5D6E-409C-BE32-E72D297353CC}">
                <c16:uniqueId val="{00000001-4D88-40B5-ABE8-9CE0EB45DD2B}"/>
              </c:ext>
            </c:extLst>
          </c:dPt>
          <c:dPt>
            <c:idx val="1"/>
            <c:bubble3D val="0"/>
            <c:spPr>
              <a:solidFill>
                <a:schemeClr val="accent2"/>
              </a:solidFill>
              <a:ln>
                <a:noFill/>
              </a:ln>
              <a:effectLst/>
            </c:spPr>
            <c:extLst>
              <c:ext xmlns:c16="http://schemas.microsoft.com/office/drawing/2014/chart" uri="{C3380CC4-5D6E-409C-BE32-E72D297353CC}">
                <c16:uniqueId val="{00000003-4D88-40B5-ABE8-9CE0EB45DD2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Sheet13!$A$4:$A$5</c:f>
              <c:strCache>
                <c:ptCount val="2"/>
                <c:pt idx="0">
                  <c:v>Dgrip NIC</c:v>
                </c:pt>
                <c:pt idx="1">
                  <c:v>Dgrip NNIC</c:v>
                </c:pt>
              </c:strCache>
            </c:strRef>
          </c:cat>
          <c:val>
            <c:numRef>
              <c:f>Sheet13!$B$4:$B$5</c:f>
              <c:numCache>
                <c:formatCode>General</c:formatCode>
                <c:ptCount val="2"/>
                <c:pt idx="0">
                  <c:v>5</c:v>
                </c:pt>
                <c:pt idx="1">
                  <c:v>1</c:v>
                </c:pt>
              </c:numCache>
            </c:numRef>
          </c:val>
          <c:extLst>
            <c:ext xmlns:c16="http://schemas.microsoft.com/office/drawing/2014/chart" uri="{C3380CC4-5D6E-409C-BE32-E72D297353CC}">
              <c16:uniqueId val="{00000004-4D88-40B5-ABE8-9CE0EB45DD2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[Datasets for scoop shovel and pitchfork  assessment.xlsx]Sheet14!PivotTable56</c:name>
    <c:fmtId val="7"/>
  </c:pivotSource>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b="1" i="0" u="none" strike="noStrike" kern="1200" spc="0" baseline="0" dirty="0">
                <a:solidFill>
                  <a:schemeClr val="tx1"/>
                </a:solidFill>
                <a:latin typeface="Arial" panose="020B0604020202020204" pitchFamily="34" charset="0"/>
                <a:cs typeface="Arial" panose="020B0604020202020204" pitchFamily="34" charset="0"/>
              </a:rPr>
              <a:t>Count of Preferred </a:t>
            </a:r>
            <a:r>
              <a:rPr lang="en-US" b="1" dirty="0">
                <a:solidFill>
                  <a:schemeClr val="tx1"/>
                </a:solidFill>
                <a:latin typeface="Arial" panose="020B0604020202020204" pitchFamily="34" charset="0"/>
                <a:cs typeface="Arial" panose="020B0604020202020204" pitchFamily="34" charset="0"/>
              </a:rPr>
              <a:t>Pitchfork and Shovel</a:t>
            </a:r>
            <a:r>
              <a:rPr lang="en-US" b="1" baseline="0" dirty="0">
                <a:solidFill>
                  <a:schemeClr val="tx1"/>
                </a:solidFill>
                <a:latin typeface="Arial" panose="020B0604020202020204" pitchFamily="34" charset="0"/>
                <a:cs typeface="Arial" panose="020B0604020202020204" pitchFamily="34" charset="0"/>
              </a:rPr>
              <a:t> with</a:t>
            </a:r>
            <a:r>
              <a:rPr lang="en-US" b="1" dirty="0">
                <a:solidFill>
                  <a:schemeClr val="tx1"/>
                </a:solidFill>
                <a:latin typeface="Arial" panose="020B0604020202020204" pitchFamily="34" charset="0"/>
                <a:cs typeface="Arial" panose="020B0604020202020204" pitchFamily="34" charset="0"/>
              </a:rPr>
              <a:t> D-grip handles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1"/>
          </a:solidFill>
          <a:ln>
            <a:noFill/>
          </a:ln>
          <a:effectLst/>
        </c:spPr>
      </c:pivotFmt>
      <c:pivotFmt>
        <c:idx val="3"/>
        <c:spPr>
          <a:solidFill>
            <a:schemeClr val="accent1"/>
          </a:solidFill>
          <a:ln>
            <a:noFill/>
          </a:ln>
          <a:effectLst/>
        </c:spPr>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5"/>
        <c:spPr>
          <a:solidFill>
            <a:schemeClr val="accent1"/>
          </a:solidFill>
          <a:ln>
            <a:noFill/>
          </a:ln>
          <a:effectLst/>
        </c:spPr>
      </c:pivotFmt>
      <c:pivotFmt>
        <c:idx val="6"/>
        <c:spPr>
          <a:solidFill>
            <a:schemeClr val="accent1"/>
          </a:solidFill>
          <a:ln>
            <a:noFill/>
          </a:ln>
          <a:effectLst/>
        </c:spPr>
      </c:pivotFmt>
    </c:pivotFmts>
    <c:plotArea>
      <c:layout/>
      <c:pieChart>
        <c:varyColors val="1"/>
        <c:ser>
          <c:idx val="0"/>
          <c:order val="0"/>
          <c:tx>
            <c:strRef>
              <c:f>Sheet14!$B$3</c:f>
              <c:strCache>
                <c:ptCount val="1"/>
                <c:pt idx="0">
                  <c:v>Total</c:v>
                </c:pt>
              </c:strCache>
            </c:strRef>
          </c:tx>
          <c:dPt>
            <c:idx val="0"/>
            <c:bubble3D val="0"/>
            <c:spPr>
              <a:solidFill>
                <a:schemeClr val="accent1"/>
              </a:solidFill>
              <a:ln>
                <a:noFill/>
              </a:ln>
              <a:effectLst/>
            </c:spPr>
            <c:extLst>
              <c:ext xmlns:c16="http://schemas.microsoft.com/office/drawing/2014/chart" uri="{C3380CC4-5D6E-409C-BE32-E72D297353CC}">
                <c16:uniqueId val="{00000001-E3C6-43BA-A0B9-50EC5C654A74}"/>
              </c:ext>
            </c:extLst>
          </c:dPt>
          <c:dPt>
            <c:idx val="1"/>
            <c:bubble3D val="0"/>
            <c:spPr>
              <a:solidFill>
                <a:schemeClr val="accent2"/>
              </a:solidFill>
              <a:ln>
                <a:noFill/>
              </a:ln>
              <a:effectLst/>
            </c:spPr>
            <c:extLst>
              <c:ext xmlns:c16="http://schemas.microsoft.com/office/drawing/2014/chart" uri="{C3380CC4-5D6E-409C-BE32-E72D297353CC}">
                <c16:uniqueId val="{00000003-E3C6-43BA-A0B9-50EC5C654A7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Sheet14!$A$4:$A$5</c:f>
              <c:strCache>
                <c:ptCount val="2"/>
                <c:pt idx="0">
                  <c:v>Dgrip  NNIC</c:v>
                </c:pt>
                <c:pt idx="1">
                  <c:v>Dgrip NIC</c:v>
                </c:pt>
              </c:strCache>
            </c:strRef>
          </c:cat>
          <c:val>
            <c:numRef>
              <c:f>Sheet14!$B$4:$B$5</c:f>
              <c:numCache>
                <c:formatCode>General</c:formatCode>
                <c:ptCount val="2"/>
                <c:pt idx="0">
                  <c:v>3</c:v>
                </c:pt>
                <c:pt idx="1">
                  <c:v>9</c:v>
                </c:pt>
              </c:numCache>
            </c:numRef>
          </c:val>
          <c:extLst>
            <c:ext xmlns:c16="http://schemas.microsoft.com/office/drawing/2014/chart" uri="{C3380CC4-5D6E-409C-BE32-E72D297353CC}">
              <c16:uniqueId val="{00000004-E3C6-43BA-A0B9-50EC5C654A7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highlight>
                <a:srgbClr val="000000"/>
              </a:highlight>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[Datasets for scoop shovel and pitchfork  assessment.xlsx]Sheet15!PivotTable61</c:name>
    <c:fmtId val="7"/>
  </c:pivotSource>
  <c:chart>
    <c:title>
      <c:tx>
        <c:rich>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b="1" dirty="0">
                <a:solidFill>
                  <a:schemeClr val="tx1"/>
                </a:solidFill>
                <a:latin typeface="Arial" panose="020B0604020202020204" pitchFamily="34" charset="0"/>
                <a:cs typeface="Arial" panose="020B0604020202020204" pitchFamily="34" charset="0"/>
              </a:rPr>
              <a:t>Count of Preferred Tool Types by D-grip and Straight handles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2"/>
        <c:spPr>
          <a:solidFill>
            <a:schemeClr val="accent1"/>
          </a:solidFill>
          <a:ln>
            <a:noFill/>
          </a:ln>
          <a:effectLst/>
        </c:spPr>
      </c:pivotFmt>
      <c:pivotFmt>
        <c:idx val="3"/>
        <c:spPr>
          <a:solidFill>
            <a:schemeClr val="accent1"/>
          </a:solidFill>
          <a:ln>
            <a:noFill/>
          </a:ln>
          <a:effectLst/>
        </c:spPr>
      </c:pivotFmt>
      <c:pivotFmt>
        <c:idx val="4"/>
        <c:spPr>
          <a:solidFill>
            <a:schemeClr val="accent1"/>
          </a:solidFill>
          <a:ln>
            <a:noFill/>
          </a:ln>
          <a:effectLst/>
        </c:spPr>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Lst>
        </c:dLbl>
      </c:pivotFmt>
      <c:pivotFmt>
        <c:idx val="6"/>
        <c:spPr>
          <a:solidFill>
            <a:schemeClr val="accent1"/>
          </a:solidFill>
          <a:ln>
            <a:noFill/>
          </a:ln>
          <a:effectLst/>
        </c:spPr>
      </c:pivotFmt>
      <c:pivotFmt>
        <c:idx val="7"/>
        <c:spPr>
          <a:solidFill>
            <a:schemeClr val="accent1"/>
          </a:solidFill>
          <a:ln>
            <a:noFill/>
          </a:ln>
          <a:effectLst/>
        </c:spPr>
      </c:pivotFmt>
      <c:pivotFmt>
        <c:idx val="8"/>
        <c:spPr>
          <a:solidFill>
            <a:schemeClr val="accent1"/>
          </a:solidFill>
          <a:ln>
            <a:noFill/>
          </a:ln>
          <a:effectLst/>
        </c:spPr>
      </c:pivotFmt>
    </c:pivotFmts>
    <c:plotArea>
      <c:layout/>
      <c:pieChart>
        <c:varyColors val="1"/>
        <c:ser>
          <c:idx val="0"/>
          <c:order val="0"/>
          <c:tx>
            <c:strRef>
              <c:f>Sheet15!$B$3</c:f>
              <c:strCache>
                <c:ptCount val="1"/>
                <c:pt idx="0">
                  <c:v>Total</c:v>
                </c:pt>
              </c:strCache>
            </c:strRef>
          </c:tx>
          <c:dPt>
            <c:idx val="0"/>
            <c:bubble3D val="0"/>
            <c:spPr>
              <a:solidFill>
                <a:schemeClr val="accent1"/>
              </a:solidFill>
              <a:ln>
                <a:noFill/>
              </a:ln>
              <a:effectLst/>
            </c:spPr>
            <c:extLst>
              <c:ext xmlns:c16="http://schemas.microsoft.com/office/drawing/2014/chart" uri="{C3380CC4-5D6E-409C-BE32-E72D297353CC}">
                <c16:uniqueId val="{00000001-A996-42CD-8D3F-DAAC6AE6DACF}"/>
              </c:ext>
            </c:extLst>
          </c:dPt>
          <c:dPt>
            <c:idx val="1"/>
            <c:bubble3D val="0"/>
            <c:spPr>
              <a:solidFill>
                <a:schemeClr val="accent2"/>
              </a:solidFill>
              <a:ln>
                <a:noFill/>
              </a:ln>
              <a:effectLst/>
            </c:spPr>
            <c:extLst>
              <c:ext xmlns:c16="http://schemas.microsoft.com/office/drawing/2014/chart" uri="{C3380CC4-5D6E-409C-BE32-E72D297353CC}">
                <c16:uniqueId val="{00000003-A996-42CD-8D3F-DAAC6AE6DACF}"/>
              </c:ext>
            </c:extLst>
          </c:dPt>
          <c:dPt>
            <c:idx val="2"/>
            <c:bubble3D val="0"/>
            <c:spPr>
              <a:solidFill>
                <a:schemeClr val="accent3"/>
              </a:solidFill>
              <a:ln>
                <a:noFill/>
              </a:ln>
              <a:effectLst/>
            </c:spPr>
            <c:extLst>
              <c:ext xmlns:c16="http://schemas.microsoft.com/office/drawing/2014/chart" uri="{C3380CC4-5D6E-409C-BE32-E72D297353CC}">
                <c16:uniqueId val="{00000005-A996-42CD-8D3F-DAAC6AE6DA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Sheet15!$A$4:$A$6</c:f>
              <c:strCache>
                <c:ptCount val="3"/>
                <c:pt idx="0">
                  <c:v>Dgrip NIC</c:v>
                </c:pt>
                <c:pt idx="1">
                  <c:v>Dgrip NNIC</c:v>
                </c:pt>
                <c:pt idx="2">
                  <c:v>Straight H</c:v>
                </c:pt>
              </c:strCache>
            </c:strRef>
          </c:cat>
          <c:val>
            <c:numRef>
              <c:f>Sheet15!$B$4:$B$6</c:f>
              <c:numCache>
                <c:formatCode>General</c:formatCode>
                <c:ptCount val="3"/>
                <c:pt idx="0">
                  <c:v>9</c:v>
                </c:pt>
                <c:pt idx="1">
                  <c:v>3</c:v>
                </c:pt>
                <c:pt idx="2">
                  <c:v>2</c:v>
                </c:pt>
              </c:numCache>
            </c:numRef>
          </c:val>
          <c:extLst>
            <c:ext xmlns:c16="http://schemas.microsoft.com/office/drawing/2014/chart" uri="{C3380CC4-5D6E-409C-BE32-E72D297353CC}">
              <c16:uniqueId val="{00000006-A996-42CD-8D3F-DAAC6AE6DAC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1" i="0" u="none" strike="noStrike" kern="1200" baseline="0">
              <a:solidFill>
                <a:schemeClr val="bg1"/>
              </a:solidFill>
              <a:highlight>
                <a:srgbClr val="000000"/>
              </a:highlight>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667548680153732"/>
          <c:y val="0.91483065653156226"/>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4855302446522744"/>
          <c:y val="0.13125278724959774"/>
          <c:w val="0.48064696211573954"/>
          <c:h val="0.77793121111763364"/>
        </c:manualLayout>
      </c:layout>
      <c:barChart>
        <c:barDir val="bar"/>
        <c:grouping val="clustered"/>
        <c:varyColors val="0"/>
        <c:ser>
          <c:idx val="0"/>
          <c:order val="0"/>
          <c:tx>
            <c:strRef>
              <c:f>'Significant_and_Non-Significant'!$B$60</c:f>
              <c:strCache>
                <c:ptCount val="1"/>
                <c:pt idx="0">
                  <c:v>P_value</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2309-4EF8-B195-74D70DC23F45}"/>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2309-4EF8-B195-74D70DC23F45}"/>
              </c:ext>
            </c:extLst>
          </c:dPt>
          <c:dPt>
            <c:idx val="3"/>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5-2309-4EF8-B195-74D70DC23F45}"/>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7-2309-4EF8-B195-74D70DC23F45}"/>
              </c:ext>
            </c:extLst>
          </c:dPt>
          <c:cat>
            <c:strRef>
              <c:f>'Significant_and_Non-Significant'!$A$61:$A$66</c:f>
              <c:strCache>
                <c:ptCount val="6"/>
                <c:pt idx="0">
                  <c:v>Lift angle </c:v>
                </c:pt>
                <c:pt idx="1">
                  <c:v>Handle lift height </c:v>
                </c:pt>
                <c:pt idx="2">
                  <c:v>Weight of tool × mechanical advantage </c:v>
                </c:pt>
                <c:pt idx="3">
                  <c:v>lift angle × handle lift height  </c:v>
                </c:pt>
                <c:pt idx="4">
                  <c:v>lift angle × mechanical advantage </c:v>
                </c:pt>
                <c:pt idx="5">
                  <c:v>Weight of tool~ Handle lift height * Lift angle degree + Weight of participants + Effort arm + BMI + Grip Strength + Height + Resistance arm </c:v>
                </c:pt>
              </c:strCache>
            </c:strRef>
          </c:cat>
          <c:val>
            <c:numRef>
              <c:f>'Significant_and_Non-Significant'!$B$61:$B$66</c:f>
              <c:numCache>
                <c:formatCode>0.000</c:formatCode>
                <c:ptCount val="6"/>
                <c:pt idx="0">
                  <c:v>2.7799999999999998E-2</c:v>
                </c:pt>
                <c:pt idx="1">
                  <c:v>1.09E-2</c:v>
                </c:pt>
                <c:pt idx="2">
                  <c:v>0.33860000000000001</c:v>
                </c:pt>
                <c:pt idx="3">
                  <c:v>2.0299999999999999E-2</c:v>
                </c:pt>
                <c:pt idx="4">
                  <c:v>0.29060000000000002</c:v>
                </c:pt>
                <c:pt idx="5">
                  <c:v>3.363E-2</c:v>
                </c:pt>
              </c:numCache>
            </c:numRef>
          </c:val>
          <c:extLst>
            <c:ext xmlns:c16="http://schemas.microsoft.com/office/drawing/2014/chart" uri="{C3380CC4-5D6E-409C-BE32-E72D297353CC}">
              <c16:uniqueId val="{00000008-2309-4EF8-B195-74D70DC23F45}"/>
            </c:ext>
          </c:extLst>
        </c:ser>
        <c:dLbls>
          <c:showLegendKey val="0"/>
          <c:showVal val="0"/>
          <c:showCatName val="0"/>
          <c:showSerName val="0"/>
          <c:showPercent val="0"/>
          <c:showBubbleSize val="0"/>
        </c:dLbls>
        <c:gapWidth val="182"/>
        <c:axId val="1943248031"/>
        <c:axId val="1943241791"/>
      </c:barChart>
      <c:catAx>
        <c:axId val="19432480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43241791"/>
        <c:crosses val="autoZero"/>
        <c:auto val="1"/>
        <c:lblAlgn val="ctr"/>
        <c:lblOffset val="100"/>
        <c:noMultiLvlLbl val="0"/>
      </c:catAx>
      <c:valAx>
        <c:axId val="1943241791"/>
        <c:scaling>
          <c:orientation val="minMax"/>
        </c:scaling>
        <c:delete val="0"/>
        <c:axPos val="b"/>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43248031"/>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0.10515</cdr:x>
      <cdr:y>0.654</cdr:y>
    </cdr:from>
    <cdr:to>
      <cdr:x>0.23562</cdr:x>
      <cdr:y>0.75408</cdr:y>
    </cdr:to>
    <cdr:sp macro="" textlink="">
      <cdr:nvSpPr>
        <cdr:cNvPr id="3" name="TextBox 1">
          <a:extLst xmlns:a="http://schemas.openxmlformats.org/drawingml/2006/main">
            <a:ext uri="{FF2B5EF4-FFF2-40B4-BE49-F238E27FC236}">
              <a16:creationId xmlns:a16="http://schemas.microsoft.com/office/drawing/2014/main" id="{D37AA990-E5AC-EEC6-C2E3-3C652272FC17}"/>
            </a:ext>
          </a:extLst>
        </cdr:cNvPr>
        <cdr:cNvSpPr txBox="1"/>
      </cdr:nvSpPr>
      <cdr:spPr>
        <a:xfrm xmlns:a="http://schemas.openxmlformats.org/drawingml/2006/main">
          <a:off x="1046873" y="2614776"/>
          <a:ext cx="1298917" cy="400110"/>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dirty="0">
              <a:highlight>
                <a:srgbClr val="FBFBFB"/>
              </a:highlight>
              <a:latin typeface="Arial" panose="020B0604020202020204" pitchFamily="34" charset="0"/>
              <a:cs typeface="Arial" panose="020B0604020202020204" pitchFamily="34" charset="0"/>
            </a:rPr>
            <a:t>781(mm)</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F8326E-D447-47F8-A17E-10E9FFE4DEC2}" type="datetimeFigureOut">
              <a:rPr lang="en-US" smtClean="0"/>
              <a:t>4/5/2026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39A5D-70C1-4D3E-890C-41E16C55F7AB}" type="slidenum">
              <a:rPr lang="en-US" smtClean="0"/>
              <a:t>‹#›</a:t>
            </a:fld>
            <a:endParaRPr lang="en-US"/>
          </a:p>
        </p:txBody>
      </p:sp>
    </p:spTree>
    <p:extLst>
      <p:ext uri="{BB962C8B-B14F-4D97-AF65-F5344CB8AC3E}">
        <p14:creationId xmlns:p14="http://schemas.microsoft.com/office/powerpoint/2010/main" val="12525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Times New Roman" panose="02020603050405020304" pitchFamily="18" charset="0"/>
                <a:ea typeface="Times New Roman" panose="02020603050405020304" pitchFamily="18" charset="0"/>
              </a:rPr>
              <a:t>Images of women farmers at work overlaid with the statistics and key figures  </a:t>
            </a:r>
            <a:r>
              <a:rPr lang="en-US" dirty="0"/>
              <a:t>Every day, women farmers worldwide endure physical strain and </a:t>
            </a:r>
            <a:r>
              <a:rPr lang="en-US" dirty="0" err="1"/>
              <a:t>fatigue.Tools</a:t>
            </a:r>
            <a:r>
              <a:rPr lang="en-US" dirty="0"/>
              <a:t> used are not designed with their unique needs in mind.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study aims to change </a:t>
            </a:r>
            <a:r>
              <a:rPr lang="en-US" dirty="0" err="1"/>
              <a:t>that.Bringing</a:t>
            </a:r>
            <a:r>
              <a:rPr lang="en-US" dirty="0"/>
              <a:t> comfort, efficiency, and </a:t>
            </a:r>
            <a:r>
              <a:rPr lang="en-US" dirty="0" err="1"/>
              <a:t>safety.Empowering</a:t>
            </a:r>
            <a:r>
              <a:rPr lang="en-US" dirty="0"/>
              <a:t> the hands that feed us.</a:t>
            </a:r>
          </a:p>
          <a:p>
            <a:endParaRPr lang="en-US" dirty="0"/>
          </a:p>
        </p:txBody>
      </p:sp>
      <p:sp>
        <p:nvSpPr>
          <p:cNvPr id="4" name="Slide Number Placeholder 3"/>
          <p:cNvSpPr>
            <a:spLocks noGrp="1"/>
          </p:cNvSpPr>
          <p:nvPr>
            <p:ph type="sldNum" sz="quarter" idx="5"/>
          </p:nvPr>
        </p:nvSpPr>
        <p:spPr/>
        <p:txBody>
          <a:bodyPr/>
          <a:lstStyle/>
          <a:p>
            <a:fld id="{6C139A5D-70C1-4D3E-890C-41E16C55F7AB}" type="slidenum">
              <a:rPr lang="en-US" smtClean="0"/>
              <a:t>2</a:t>
            </a:fld>
            <a:endParaRPr lang="en-US"/>
          </a:p>
        </p:txBody>
      </p:sp>
    </p:spTree>
    <p:extLst>
      <p:ext uri="{BB962C8B-B14F-4D97-AF65-F5344CB8AC3E}">
        <p14:creationId xmlns:p14="http://schemas.microsoft.com/office/powerpoint/2010/main" val="866754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07000"/>
              </a:lnSpc>
              <a:spcAft>
                <a:spcPts val="800"/>
              </a:spcAft>
              <a:buSzPts val="1000"/>
              <a:buFont typeface="Wingdings" panose="05000000000000000000" pitchFamily="2" charset="2"/>
              <a:buChar char="q"/>
              <a:tabLst>
                <a:tab pos="457200" algn="l"/>
              </a:tabLst>
            </a:pPr>
            <a:r>
              <a:rPr lang="en-US" kern="0" dirty="0">
                <a:effectLst/>
                <a:latin typeface="Arial" panose="020B0604020202020204" pitchFamily="34" charset="0"/>
                <a:ea typeface="Times New Roman" panose="02020603050405020304" pitchFamily="18" charset="0"/>
                <a:cs typeface="Arial" panose="020B0604020202020204" pitchFamily="34" charset="0"/>
              </a:rPr>
              <a:t>Insights from statistical models on ergonomic outcomes.</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gn="just">
              <a:lnSpc>
                <a:spcPct val="107000"/>
              </a:lnSpc>
              <a:spcAft>
                <a:spcPts val="800"/>
              </a:spcAft>
              <a:buSzPts val="1000"/>
              <a:buFont typeface="Wingdings" panose="05000000000000000000" pitchFamily="2" charset="2"/>
              <a:buChar char="q"/>
              <a:tabLst>
                <a:tab pos="457200" algn="l"/>
              </a:tabLst>
            </a:pPr>
            <a:r>
              <a:rPr lang="en-US" kern="0" dirty="0">
                <a:effectLst/>
                <a:latin typeface="Arial" panose="020B0604020202020204" pitchFamily="34" charset="0"/>
                <a:ea typeface="Times New Roman" panose="02020603050405020304" pitchFamily="18" charset="0"/>
                <a:cs typeface="Arial" panose="020B0604020202020204" pitchFamily="34" charset="0"/>
              </a:rPr>
              <a:t>Emphasis on lift angle, handle lift height, and mechanical advantage.</a:t>
            </a:r>
            <a:endParaRPr lang="en-US" kern="100" dirty="0">
              <a:effectLst/>
              <a:latin typeface="Arial" panose="020B06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C139A5D-70C1-4D3E-890C-41E16C55F7AB}" type="slidenum">
              <a:rPr lang="en-US" smtClean="0"/>
              <a:t>12</a:t>
            </a:fld>
            <a:endParaRPr lang="en-US"/>
          </a:p>
        </p:txBody>
      </p:sp>
    </p:spTree>
    <p:extLst>
      <p:ext uri="{BB962C8B-B14F-4D97-AF65-F5344CB8AC3E}">
        <p14:creationId xmlns:p14="http://schemas.microsoft.com/office/powerpoint/2010/main" val="4195106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Takeaways:</a:t>
            </a:r>
            <a:endParaRPr lang="en-US" dirty="0"/>
          </a:p>
          <a:p>
            <a:pPr>
              <a:buFont typeface="+mj-lt"/>
              <a:buAutoNum type="arabicPeriod"/>
            </a:pPr>
            <a:r>
              <a:rPr lang="en-US" b="1" dirty="0"/>
              <a:t>Ergonomic Design:</a:t>
            </a:r>
            <a:r>
              <a:rPr lang="en-US" dirty="0"/>
              <a:t> Reduces physical strain and improves efficiency.</a:t>
            </a:r>
          </a:p>
          <a:p>
            <a:pPr>
              <a:buFont typeface="+mj-lt"/>
              <a:buAutoNum type="arabicPeriod"/>
            </a:pPr>
            <a:r>
              <a:rPr lang="en-US" b="1" dirty="0"/>
              <a:t>Body Mechanics:</a:t>
            </a:r>
            <a:r>
              <a:rPr lang="en-US" dirty="0"/>
              <a:t> Optimal lift angles and handle heights minimize strain.</a:t>
            </a:r>
          </a:p>
          <a:p>
            <a:pPr>
              <a:buFont typeface="+mj-lt"/>
              <a:buAutoNum type="arabicPeriod"/>
            </a:pPr>
            <a:r>
              <a:rPr lang="en-US" b="1" dirty="0"/>
              <a:t>User Preferences:</a:t>
            </a:r>
            <a:r>
              <a:rPr lang="en-US" dirty="0"/>
              <a:t> Preference for ergonomic D-grip handles and adjustable tools.</a:t>
            </a:r>
          </a:p>
          <a:p>
            <a:pPr>
              <a:buFont typeface="+mj-lt"/>
              <a:buAutoNum type="arabicPeriod"/>
            </a:pPr>
            <a:r>
              <a:rPr lang="en-US" b="1" dirty="0"/>
              <a:t>Critical Factors:</a:t>
            </a:r>
            <a:r>
              <a:rPr lang="en-US" dirty="0"/>
              <a:t> Lift angle, handle height, and mechanical advantage.</a:t>
            </a:r>
          </a:p>
          <a:p>
            <a:pPr>
              <a:buFont typeface="+mj-lt"/>
              <a:buAutoNum type="arabicPeriod"/>
            </a:pPr>
            <a:r>
              <a:rPr lang="en-US" b="1" dirty="0"/>
              <a:t>Continuous Improvement:</a:t>
            </a:r>
            <a:r>
              <a:rPr lang="en-US" dirty="0"/>
              <a:t> Essential for enhancing ergonomic benefits.</a:t>
            </a:r>
          </a:p>
          <a:p>
            <a:endParaRPr lang="en-US" dirty="0"/>
          </a:p>
        </p:txBody>
      </p:sp>
      <p:sp>
        <p:nvSpPr>
          <p:cNvPr id="4" name="Slide Number Placeholder 3"/>
          <p:cNvSpPr>
            <a:spLocks noGrp="1"/>
          </p:cNvSpPr>
          <p:nvPr>
            <p:ph type="sldNum" sz="quarter" idx="5"/>
          </p:nvPr>
        </p:nvSpPr>
        <p:spPr/>
        <p:txBody>
          <a:bodyPr/>
          <a:lstStyle/>
          <a:p>
            <a:fld id="{6C139A5D-70C1-4D3E-890C-41E16C55F7AB}" type="slidenum">
              <a:rPr lang="en-US" smtClean="0"/>
              <a:t>13</a:t>
            </a:fld>
            <a:endParaRPr lang="en-US"/>
          </a:p>
        </p:txBody>
      </p:sp>
    </p:spTree>
    <p:extLst>
      <p:ext uri="{BB962C8B-B14F-4D97-AF65-F5344CB8AC3E}">
        <p14:creationId xmlns:p14="http://schemas.microsoft.com/office/powerpoint/2010/main" val="1539525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39A5D-70C1-4D3E-890C-41E16C55F7AB}" type="slidenum">
              <a:rPr lang="en-US" smtClean="0"/>
              <a:t>14</a:t>
            </a:fld>
            <a:endParaRPr lang="en-US"/>
          </a:p>
        </p:txBody>
      </p:sp>
    </p:spTree>
    <p:extLst>
      <p:ext uri="{BB962C8B-B14F-4D97-AF65-F5344CB8AC3E}">
        <p14:creationId xmlns:p14="http://schemas.microsoft.com/office/powerpoint/2010/main" val="2384346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endParaRPr lang="en-US" dirty="0">
              <a:effectLst/>
              <a:highlight>
                <a:srgbClr val="FFFFFF"/>
              </a:highlight>
            </a:endParaRPr>
          </a:p>
          <a:p>
            <a:pPr marL="742950" marR="0" lvl="1" indent="-285750" algn="l" defTabSz="457200" rtl="0" eaLnBrk="1" fontAlgn="auto" latinLnBrk="0" hangingPunct="1">
              <a:lnSpc>
                <a:spcPct val="107000"/>
              </a:lnSpc>
              <a:spcBef>
                <a:spcPts val="600"/>
              </a:spcBef>
              <a:spcAft>
                <a:spcPts val="600"/>
              </a:spcAft>
              <a:buClrTx/>
              <a:buSzPts val="1000"/>
              <a:buFont typeface="Symbol" panose="05050102010706020507" pitchFamily="18" charset="2"/>
              <a:buChar char=""/>
              <a:tabLst>
                <a:tab pos="914400" algn="l"/>
              </a:tabLst>
              <a:defRPr/>
            </a:pPr>
            <a:r>
              <a:rPr lang="en-US" sz="105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Visual Aid</a:t>
            </a:r>
            <a:r>
              <a:rPr lang="en-US" sz="105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Summary infographic highlighting key findings and recommendations. </a:t>
            </a:r>
            <a:r>
              <a:rPr lang="en-US" sz="1050" b="1"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Statement</a:t>
            </a:r>
            <a:r>
              <a:rPr lang="en-US" sz="1050" kern="0" dirty="0">
                <a:solidFill>
                  <a:srgbClr val="0D0D0D"/>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 "Future research will refine ergonomic designs for better health outcomes."</a:t>
            </a:r>
            <a:endParaRPr lang="en-US" sz="1050" kern="0" dirty="0">
              <a:solidFill>
                <a:srgbClr val="000000"/>
              </a:solidFill>
              <a:highlight>
                <a:srgbClr val="FFFFFF"/>
              </a:highlight>
              <a:latin typeface="Segoe UI" panose="020B0502040204020203" pitchFamily="34" charset="0"/>
              <a:ea typeface="Times New Roman" panose="02020603050405020304" pitchFamily="18" charset="0"/>
              <a:cs typeface="Times New Roman" panose="02020603050405020304" pitchFamily="18" charset="0"/>
            </a:endParaRPr>
          </a:p>
          <a:p>
            <a:pPr marL="742950" lvl="1" indent="-285750">
              <a:lnSpc>
                <a:spcPct val="107000"/>
              </a:lnSpc>
              <a:spcBef>
                <a:spcPts val="600"/>
              </a:spcBef>
              <a:spcAft>
                <a:spcPts val="600"/>
              </a:spcAft>
              <a:buSzPts val="1000"/>
              <a:buFont typeface="Symbol" panose="05050102010706020507" pitchFamily="18" charset="2"/>
              <a:buChar char=""/>
              <a:tabLst>
                <a:tab pos="914400" algn="l"/>
              </a:tabLst>
            </a:pPr>
            <a:r>
              <a:rPr lang="en-US" sz="1050" kern="0" dirty="0">
                <a:solidFill>
                  <a:srgbClr val="000000"/>
                </a:solidFill>
                <a:effectLst/>
                <a:highlight>
                  <a:srgbClr val="FFFFFF"/>
                </a:highlight>
                <a:latin typeface="Segoe UI" panose="020B0502040204020203" pitchFamily="34" charset="0"/>
                <a:ea typeface="Times New Roman" panose="02020603050405020304" pitchFamily="18" charset="0"/>
                <a:cs typeface="Times New Roman" panose="02020603050405020304" pitchFamily="18" charset="0"/>
              </a:rPr>
              <a:t>Imagine starting your day with the tools designed to ease your workload, but ending it with intense back pain and sore wrists. This is the daily reality for many women farmers using conventional tools. Our study aims to change that."</a:t>
            </a:r>
            <a:endParaRPr lang="en-US" sz="11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6DEBD5A-EB90-FA43-A292-200C58D1BF41}" type="slidenum">
              <a:rPr lang="en-US" smtClean="0"/>
              <a:t>15</a:t>
            </a:fld>
            <a:endParaRPr lang="en-US"/>
          </a:p>
        </p:txBody>
      </p:sp>
    </p:spTree>
    <p:extLst>
      <p:ext uri="{BB962C8B-B14F-4D97-AF65-F5344CB8AC3E}">
        <p14:creationId xmlns:p14="http://schemas.microsoft.com/office/powerpoint/2010/main" val="553581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39A5D-70C1-4D3E-890C-41E16C55F7AB}" type="slidenum">
              <a:rPr lang="en-US" smtClean="0"/>
              <a:t>4</a:t>
            </a:fld>
            <a:endParaRPr lang="en-US"/>
          </a:p>
        </p:txBody>
      </p:sp>
    </p:spTree>
    <p:extLst>
      <p:ext uri="{BB962C8B-B14F-4D97-AF65-F5344CB8AC3E}">
        <p14:creationId xmlns:p14="http://schemas.microsoft.com/office/powerpoint/2010/main" val="316611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High-resolution images of different tools with labels showing their ergonomic features.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0" dirty="0">
                <a:effectLst/>
                <a:latin typeface="Times New Roman" panose="02020603050405020304" pitchFamily="18" charset="0"/>
                <a:ea typeface="Times New Roman" panose="02020603050405020304" pitchFamily="18" charset="0"/>
              </a:rPr>
              <a:t>Close-up images of the handles and blades.</a:t>
            </a:r>
            <a:endParaRPr lang="en-US" dirty="0"/>
          </a:p>
        </p:txBody>
      </p:sp>
      <p:sp>
        <p:nvSpPr>
          <p:cNvPr id="4" name="Slide Number Placeholder 3"/>
          <p:cNvSpPr>
            <a:spLocks noGrp="1"/>
          </p:cNvSpPr>
          <p:nvPr>
            <p:ph type="sldNum" sz="quarter" idx="5"/>
          </p:nvPr>
        </p:nvSpPr>
        <p:spPr/>
        <p:txBody>
          <a:bodyPr/>
          <a:lstStyle/>
          <a:p>
            <a:fld id="{6C139A5D-70C1-4D3E-890C-41E16C55F7AB}" type="slidenum">
              <a:rPr lang="en-US" smtClean="0"/>
              <a:t>5</a:t>
            </a:fld>
            <a:endParaRPr lang="en-US"/>
          </a:p>
        </p:txBody>
      </p:sp>
    </p:spTree>
    <p:extLst>
      <p:ext uri="{BB962C8B-B14F-4D97-AF65-F5344CB8AC3E}">
        <p14:creationId xmlns:p14="http://schemas.microsoft.com/office/powerpoint/2010/main" val="2547411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39A5D-70C1-4D3E-890C-41E16C55F7AB}" type="slidenum">
              <a:rPr lang="en-US" smtClean="0"/>
              <a:t>6</a:t>
            </a:fld>
            <a:endParaRPr lang="en-US"/>
          </a:p>
        </p:txBody>
      </p:sp>
    </p:spTree>
    <p:extLst>
      <p:ext uri="{BB962C8B-B14F-4D97-AF65-F5344CB8AC3E}">
        <p14:creationId xmlns:p14="http://schemas.microsoft.com/office/powerpoint/2010/main" val="2420687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39A5D-70C1-4D3E-890C-41E16C55F7AB}" type="slidenum">
              <a:rPr lang="en-US" smtClean="0"/>
              <a:t>7</a:t>
            </a:fld>
            <a:endParaRPr lang="en-US"/>
          </a:p>
        </p:txBody>
      </p:sp>
    </p:spTree>
    <p:extLst>
      <p:ext uri="{BB962C8B-B14F-4D97-AF65-F5344CB8AC3E}">
        <p14:creationId xmlns:p14="http://schemas.microsoft.com/office/powerpoint/2010/main" val="2305488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39A5D-70C1-4D3E-890C-41E16C55F7AB}" type="slidenum">
              <a:rPr lang="en-US" smtClean="0"/>
              <a:t>8</a:t>
            </a:fld>
            <a:endParaRPr lang="en-US"/>
          </a:p>
        </p:txBody>
      </p:sp>
    </p:spTree>
    <p:extLst>
      <p:ext uri="{BB962C8B-B14F-4D97-AF65-F5344CB8AC3E}">
        <p14:creationId xmlns:p14="http://schemas.microsoft.com/office/powerpoint/2010/main" val="3395205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39A5D-70C1-4D3E-890C-41E16C55F7AB}" type="slidenum">
              <a:rPr lang="en-US" smtClean="0"/>
              <a:t>9</a:t>
            </a:fld>
            <a:endParaRPr lang="en-US"/>
          </a:p>
        </p:txBody>
      </p:sp>
    </p:spTree>
    <p:extLst>
      <p:ext uri="{BB962C8B-B14F-4D97-AF65-F5344CB8AC3E}">
        <p14:creationId xmlns:p14="http://schemas.microsoft.com/office/powerpoint/2010/main" val="2982956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Bar graph comparing the significance of different ergonomic factors.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Highlighted images of tools with annotations pointing out ergonomic features.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C139A5D-70C1-4D3E-890C-41E16C55F7AB}" type="slidenum">
              <a:rPr lang="en-US" smtClean="0"/>
              <a:t>10</a:t>
            </a:fld>
            <a:endParaRPr lang="en-US"/>
          </a:p>
        </p:txBody>
      </p:sp>
    </p:spTree>
    <p:extLst>
      <p:ext uri="{BB962C8B-B14F-4D97-AF65-F5344CB8AC3E}">
        <p14:creationId xmlns:p14="http://schemas.microsoft.com/office/powerpoint/2010/main" val="3649683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39A5D-70C1-4D3E-890C-41E16C55F7AB}" type="slidenum">
              <a:rPr lang="en-US" smtClean="0"/>
              <a:t>11</a:t>
            </a:fld>
            <a:endParaRPr lang="en-US"/>
          </a:p>
        </p:txBody>
      </p:sp>
    </p:spTree>
    <p:extLst>
      <p:ext uri="{BB962C8B-B14F-4D97-AF65-F5344CB8AC3E}">
        <p14:creationId xmlns:p14="http://schemas.microsoft.com/office/powerpoint/2010/main" val="273553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33BA0-815D-45CD-8B01-BF2D1A066A48}"/>
              </a:ext>
            </a:extLst>
          </p:cNvPr>
          <p:cNvSpPr>
            <a:spLocks noGrp="1"/>
          </p:cNvSpPr>
          <p:nvPr>
            <p:ph type="ctrTitle"/>
          </p:nvPr>
        </p:nvSpPr>
        <p:spPr>
          <a:xfrm>
            <a:off x="1524000" y="1122363"/>
            <a:ext cx="9144000" cy="2387600"/>
          </a:xfrm>
        </p:spPr>
        <p:txBody>
          <a:bodyPr anchor="b"/>
          <a:lstStyle>
            <a:lvl1pPr algn="ctr">
              <a:defRPr sz="6000">
                <a:latin typeface="Roboto Slab" pitchFamily="2" charset="0"/>
                <a:ea typeface="Roboto Slab"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783675F1-5EB1-4D15-8B49-55F17A24EE55}"/>
              </a:ext>
            </a:extLst>
          </p:cNvPr>
          <p:cNvSpPr>
            <a:spLocks noGrp="1"/>
          </p:cNvSpPr>
          <p:nvPr>
            <p:ph type="subTitle" idx="1"/>
          </p:nvPr>
        </p:nvSpPr>
        <p:spPr>
          <a:xfrm>
            <a:off x="1524000" y="3602038"/>
            <a:ext cx="9144000" cy="1655762"/>
          </a:xfrm>
        </p:spPr>
        <p:txBody>
          <a:bodyPr/>
          <a:lstStyle>
            <a:lvl1pPr marL="0" indent="0" algn="ctr">
              <a:buNone/>
              <a:defRPr sz="24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FEE4F91-B665-42C0-8375-DA4C89F8D5D2}"/>
              </a:ext>
            </a:extLst>
          </p:cNvPr>
          <p:cNvSpPr>
            <a:spLocks noGrp="1"/>
          </p:cNvSpPr>
          <p:nvPr>
            <p:ph type="dt" sz="half" idx="10"/>
          </p:nvPr>
        </p:nvSpPr>
        <p:spPr/>
        <p:txBody>
          <a:bodyPr/>
          <a:lstStyle/>
          <a:p>
            <a:fld id="{41DDDBE0-AF33-428C-955C-4F04A36A0BB4}" type="datetimeFigureOut">
              <a:rPr lang="en-US" smtClean="0"/>
              <a:t>4/5/2026</a:t>
            </a:fld>
            <a:endParaRPr lang="en-US"/>
          </a:p>
        </p:txBody>
      </p:sp>
      <p:sp>
        <p:nvSpPr>
          <p:cNvPr id="5" name="Footer Placeholder 4">
            <a:extLst>
              <a:ext uri="{FF2B5EF4-FFF2-40B4-BE49-F238E27FC236}">
                <a16:creationId xmlns:a16="http://schemas.microsoft.com/office/drawing/2014/main" id="{1F4AFF6F-8143-4E76-AC78-31D67D80E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C677D-387D-41B3-8BD5-121686EBCC0C}"/>
              </a:ext>
            </a:extLst>
          </p:cNvPr>
          <p:cNvSpPr>
            <a:spLocks noGrp="1"/>
          </p:cNvSpPr>
          <p:nvPr>
            <p:ph type="sldNum" sz="quarter" idx="12"/>
          </p:nvPr>
        </p:nvSpPr>
        <p:spPr/>
        <p:txBody>
          <a:bodyPr/>
          <a:lstStyle/>
          <a:p>
            <a:fld id="{82CECBA8-E3B3-49E5-B096-9F307C13C00D}" type="slidenum">
              <a:rPr lang="en-US" smtClean="0"/>
              <a:t>‹#›</a:t>
            </a:fld>
            <a:endParaRPr lang="en-US"/>
          </a:p>
        </p:txBody>
      </p:sp>
    </p:spTree>
    <p:extLst>
      <p:ext uri="{BB962C8B-B14F-4D97-AF65-F5344CB8AC3E}">
        <p14:creationId xmlns:p14="http://schemas.microsoft.com/office/powerpoint/2010/main" val="4174290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02659-A93E-436F-8A7C-861CB4D0FE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80C61-47D2-482E-92C6-F026E7DEA915}"/>
              </a:ext>
            </a:extLst>
          </p:cNvPr>
          <p:cNvSpPr>
            <a:spLocks noGrp="1"/>
          </p:cNvSpPr>
          <p:nvPr>
            <p:ph type="dt" sz="half" idx="10"/>
          </p:nvPr>
        </p:nvSpPr>
        <p:spPr/>
        <p:txBody>
          <a:bodyPr/>
          <a:lstStyle/>
          <a:p>
            <a:fld id="{26ABB912-A701-4A45-B674-5742822F0DBE}" type="datetimeFigureOut">
              <a:rPr lang="en-US" smtClean="0"/>
              <a:t>4/5/2026</a:t>
            </a:fld>
            <a:endParaRPr lang="en-US"/>
          </a:p>
        </p:txBody>
      </p:sp>
      <p:sp>
        <p:nvSpPr>
          <p:cNvPr id="4" name="Footer Placeholder 3">
            <a:extLst>
              <a:ext uri="{FF2B5EF4-FFF2-40B4-BE49-F238E27FC236}">
                <a16:creationId xmlns:a16="http://schemas.microsoft.com/office/drawing/2014/main" id="{F100E83F-C1E2-49CF-8418-2E46209BB6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6DCF89-CABD-4A39-9650-68681FFE3600}"/>
              </a:ext>
            </a:extLst>
          </p:cNvPr>
          <p:cNvSpPr>
            <a:spLocks noGrp="1"/>
          </p:cNvSpPr>
          <p:nvPr>
            <p:ph type="sldNum" sz="quarter" idx="12"/>
          </p:nvPr>
        </p:nvSpPr>
        <p:spPr/>
        <p:txBody>
          <a:bodyPr/>
          <a:lstStyle/>
          <a:p>
            <a:fld id="{CF79B733-05CF-46B5-9F56-C7CDA9282CAA}" type="slidenum">
              <a:rPr lang="en-US" smtClean="0"/>
              <a:t>‹#›</a:t>
            </a:fld>
            <a:endParaRPr lang="en-US"/>
          </a:p>
        </p:txBody>
      </p:sp>
    </p:spTree>
    <p:extLst>
      <p:ext uri="{BB962C8B-B14F-4D97-AF65-F5344CB8AC3E}">
        <p14:creationId xmlns:p14="http://schemas.microsoft.com/office/powerpoint/2010/main" val="1976201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A0DF-974B-4D36-B279-AAA585F1B7A4}"/>
              </a:ext>
            </a:extLst>
          </p:cNvPr>
          <p:cNvSpPr>
            <a:spLocks noGrp="1"/>
          </p:cNvSpPr>
          <p:nvPr>
            <p:ph type="dt" sz="half" idx="10"/>
          </p:nvPr>
        </p:nvSpPr>
        <p:spPr/>
        <p:txBody>
          <a:bodyPr/>
          <a:lstStyle/>
          <a:p>
            <a:fld id="{26ABB912-A701-4A45-B674-5742822F0DBE}" type="datetimeFigureOut">
              <a:rPr lang="en-US" smtClean="0"/>
              <a:t>4/5/2026</a:t>
            </a:fld>
            <a:endParaRPr lang="en-US"/>
          </a:p>
        </p:txBody>
      </p:sp>
      <p:sp>
        <p:nvSpPr>
          <p:cNvPr id="3" name="Footer Placeholder 2">
            <a:extLst>
              <a:ext uri="{FF2B5EF4-FFF2-40B4-BE49-F238E27FC236}">
                <a16:creationId xmlns:a16="http://schemas.microsoft.com/office/drawing/2014/main" id="{FB3B6022-8B25-4C8B-B300-B2535588D0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FA33CD-89A6-4EFC-B280-257C94AC1F44}"/>
              </a:ext>
            </a:extLst>
          </p:cNvPr>
          <p:cNvSpPr>
            <a:spLocks noGrp="1"/>
          </p:cNvSpPr>
          <p:nvPr>
            <p:ph type="sldNum" sz="quarter" idx="12"/>
          </p:nvPr>
        </p:nvSpPr>
        <p:spPr/>
        <p:txBody>
          <a:bodyPr/>
          <a:lstStyle/>
          <a:p>
            <a:fld id="{CF79B733-05CF-46B5-9F56-C7CDA9282CAA}" type="slidenum">
              <a:rPr lang="en-US" smtClean="0"/>
              <a:t>‹#›</a:t>
            </a:fld>
            <a:endParaRPr lang="en-US"/>
          </a:p>
        </p:txBody>
      </p:sp>
    </p:spTree>
    <p:extLst>
      <p:ext uri="{BB962C8B-B14F-4D97-AF65-F5344CB8AC3E}">
        <p14:creationId xmlns:p14="http://schemas.microsoft.com/office/powerpoint/2010/main" val="556189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725A-0217-45E7-A9E5-69D3525B6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D697BC-8E67-4E2F-8EBA-CAD18D2CD6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D6E6CF-718A-4C2B-8A6E-4B98651B26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DC9A48F-8BA7-4394-BD03-8486E335089A}"/>
              </a:ext>
            </a:extLst>
          </p:cNvPr>
          <p:cNvSpPr>
            <a:spLocks noGrp="1"/>
          </p:cNvSpPr>
          <p:nvPr>
            <p:ph type="dt" sz="half" idx="10"/>
          </p:nvPr>
        </p:nvSpPr>
        <p:spPr/>
        <p:txBody>
          <a:bodyPr/>
          <a:lstStyle/>
          <a:p>
            <a:fld id="{26ABB912-A701-4A45-B674-5742822F0DBE}" type="datetimeFigureOut">
              <a:rPr lang="en-US" smtClean="0"/>
              <a:t>4/5/2026</a:t>
            </a:fld>
            <a:endParaRPr lang="en-US"/>
          </a:p>
        </p:txBody>
      </p:sp>
      <p:sp>
        <p:nvSpPr>
          <p:cNvPr id="6" name="Footer Placeholder 5">
            <a:extLst>
              <a:ext uri="{FF2B5EF4-FFF2-40B4-BE49-F238E27FC236}">
                <a16:creationId xmlns:a16="http://schemas.microsoft.com/office/drawing/2014/main" id="{CCFFE031-EDB1-445E-937A-2FA3BAD8C0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7279CE-1919-406B-876B-F267DFF1B411}"/>
              </a:ext>
            </a:extLst>
          </p:cNvPr>
          <p:cNvSpPr>
            <a:spLocks noGrp="1"/>
          </p:cNvSpPr>
          <p:nvPr>
            <p:ph type="sldNum" sz="quarter" idx="12"/>
          </p:nvPr>
        </p:nvSpPr>
        <p:spPr/>
        <p:txBody>
          <a:bodyPr/>
          <a:lstStyle/>
          <a:p>
            <a:fld id="{CF79B733-05CF-46B5-9F56-C7CDA9282CAA}" type="slidenum">
              <a:rPr lang="en-US" smtClean="0"/>
              <a:t>‹#›</a:t>
            </a:fld>
            <a:endParaRPr lang="en-US"/>
          </a:p>
        </p:txBody>
      </p:sp>
    </p:spTree>
    <p:extLst>
      <p:ext uri="{BB962C8B-B14F-4D97-AF65-F5344CB8AC3E}">
        <p14:creationId xmlns:p14="http://schemas.microsoft.com/office/powerpoint/2010/main" val="108912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FE638-92FC-4009-91E1-719CB15C0F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392FCC-2D06-4259-A3DC-0800E0878A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516CE4-3E99-46BF-9CEC-A36E0D692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53F67B-2DED-4C2B-B66A-49BCEE93DCDB}"/>
              </a:ext>
            </a:extLst>
          </p:cNvPr>
          <p:cNvSpPr>
            <a:spLocks noGrp="1"/>
          </p:cNvSpPr>
          <p:nvPr>
            <p:ph type="dt" sz="half" idx="10"/>
          </p:nvPr>
        </p:nvSpPr>
        <p:spPr/>
        <p:txBody>
          <a:bodyPr/>
          <a:lstStyle/>
          <a:p>
            <a:fld id="{26ABB912-A701-4A45-B674-5742822F0DBE}" type="datetimeFigureOut">
              <a:rPr lang="en-US" smtClean="0"/>
              <a:t>4/5/2026</a:t>
            </a:fld>
            <a:endParaRPr lang="en-US"/>
          </a:p>
        </p:txBody>
      </p:sp>
      <p:sp>
        <p:nvSpPr>
          <p:cNvPr id="6" name="Footer Placeholder 5">
            <a:extLst>
              <a:ext uri="{FF2B5EF4-FFF2-40B4-BE49-F238E27FC236}">
                <a16:creationId xmlns:a16="http://schemas.microsoft.com/office/drawing/2014/main" id="{FDD76AB4-807C-4B65-B773-5B1772CA9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53A695-03DC-482D-ABDC-09ADFA6AB9A3}"/>
              </a:ext>
            </a:extLst>
          </p:cNvPr>
          <p:cNvSpPr>
            <a:spLocks noGrp="1"/>
          </p:cNvSpPr>
          <p:nvPr>
            <p:ph type="sldNum" sz="quarter" idx="12"/>
          </p:nvPr>
        </p:nvSpPr>
        <p:spPr/>
        <p:txBody>
          <a:bodyPr/>
          <a:lstStyle/>
          <a:p>
            <a:fld id="{CF79B733-05CF-46B5-9F56-C7CDA9282CAA}" type="slidenum">
              <a:rPr lang="en-US" smtClean="0"/>
              <a:t>‹#›</a:t>
            </a:fld>
            <a:endParaRPr lang="en-US"/>
          </a:p>
        </p:txBody>
      </p:sp>
    </p:spTree>
    <p:extLst>
      <p:ext uri="{BB962C8B-B14F-4D97-AF65-F5344CB8AC3E}">
        <p14:creationId xmlns:p14="http://schemas.microsoft.com/office/powerpoint/2010/main" val="4003980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31E7-11A7-4A6F-B473-B1EB51D14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AFFD17-5418-41AA-9EF2-5A5A9333B5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7E17F972-D363-476B-902B-9255330BC643}"/>
              </a:ext>
            </a:extLst>
          </p:cNvPr>
          <p:cNvSpPr>
            <a:spLocks noGrp="1"/>
          </p:cNvSpPr>
          <p:nvPr>
            <p:ph type="ftr" sz="quarter" idx="11"/>
          </p:nvPr>
        </p:nvSpPr>
        <p:spPr/>
        <p:txBody>
          <a:bodyPr/>
          <a:lstStyle>
            <a:lvl1pPr>
              <a:defRPr>
                <a:solidFill>
                  <a:schemeClr val="tx2"/>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CD4B7249-F129-4AA3-9DC7-0BEE3007917D}"/>
              </a:ext>
            </a:extLst>
          </p:cNvPr>
          <p:cNvSpPr>
            <a:spLocks noGrp="1"/>
          </p:cNvSpPr>
          <p:nvPr>
            <p:ph type="sldNum" sz="quarter" idx="12"/>
          </p:nvPr>
        </p:nvSpPr>
        <p:spPr/>
        <p:txBody>
          <a:bodyPr/>
          <a:lstStyle>
            <a:lvl1pPr>
              <a:defRPr>
                <a:solidFill>
                  <a:schemeClr val="tx2"/>
                </a:solidFill>
                <a:latin typeface="Roboto" panose="02000000000000000000" pitchFamily="2" charset="0"/>
                <a:ea typeface="Roboto" panose="02000000000000000000" pitchFamily="2" charset="0"/>
              </a:defRPr>
            </a:lvl1pPr>
          </a:lstStyle>
          <a:p>
            <a:fld id="{142EF167-B87A-4C57-BE46-A21FE9193750}" type="slidenum">
              <a:rPr lang="en-US" smtClean="0"/>
              <a:pPr/>
              <a:t>‹#›</a:t>
            </a:fld>
            <a:endParaRPr lang="en-US" dirty="0"/>
          </a:p>
        </p:txBody>
      </p:sp>
    </p:spTree>
    <p:extLst>
      <p:ext uri="{BB962C8B-B14F-4D97-AF65-F5344CB8AC3E}">
        <p14:creationId xmlns:p14="http://schemas.microsoft.com/office/powerpoint/2010/main" val="603724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1D95-962E-47F3-8824-14EFEF04EA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BECB82-A386-4193-830C-5789C8DD94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127FF0B-E61C-427B-BDB6-CB9A0673F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6983A-E8BF-4658-AF8E-D4805DCD91BD}"/>
              </a:ext>
            </a:extLst>
          </p:cNvPr>
          <p:cNvSpPr>
            <a:spLocks noGrp="1"/>
          </p:cNvSpPr>
          <p:nvPr>
            <p:ph type="sldNum" sz="quarter" idx="12"/>
          </p:nvPr>
        </p:nvSpPr>
        <p:spPr/>
        <p:txBody>
          <a:bodyPr/>
          <a:lstStyle/>
          <a:p>
            <a:fld id="{142EF167-B87A-4C57-BE46-A21FE9193750}" type="slidenum">
              <a:rPr lang="en-US" smtClean="0"/>
              <a:t>‹#›</a:t>
            </a:fld>
            <a:endParaRPr lang="en-US"/>
          </a:p>
        </p:txBody>
      </p:sp>
    </p:spTree>
    <p:extLst>
      <p:ext uri="{BB962C8B-B14F-4D97-AF65-F5344CB8AC3E}">
        <p14:creationId xmlns:p14="http://schemas.microsoft.com/office/powerpoint/2010/main" val="4097507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FC35-B7E4-491B-8C0A-15677571D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B7A34E-7B0A-4126-A5E2-C531EBF133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26B1C1-A3F3-4D41-8A99-71ED46EB76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B9AF6C5-4E4C-491B-A05F-3133B3F244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35A8E-548B-4BC5-B8C3-932E64884032}"/>
              </a:ext>
            </a:extLst>
          </p:cNvPr>
          <p:cNvSpPr>
            <a:spLocks noGrp="1"/>
          </p:cNvSpPr>
          <p:nvPr>
            <p:ph type="sldNum" sz="quarter" idx="12"/>
          </p:nvPr>
        </p:nvSpPr>
        <p:spPr/>
        <p:txBody>
          <a:bodyPr/>
          <a:lstStyle/>
          <a:p>
            <a:fld id="{142EF167-B87A-4C57-BE46-A21FE9193750}" type="slidenum">
              <a:rPr lang="en-US" smtClean="0"/>
              <a:t>‹#›</a:t>
            </a:fld>
            <a:endParaRPr lang="en-US"/>
          </a:p>
        </p:txBody>
      </p:sp>
    </p:spTree>
    <p:extLst>
      <p:ext uri="{BB962C8B-B14F-4D97-AF65-F5344CB8AC3E}">
        <p14:creationId xmlns:p14="http://schemas.microsoft.com/office/powerpoint/2010/main" val="4063566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42A23-13E5-4EB3-9288-5B89468EC5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DA2782-77D6-4942-B2AC-6C8BF4FE6E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0A134A-BE17-4FBD-9867-A7D81B1247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510084-9BAB-44F1-B9BD-09622B565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350BB6-962C-48FE-BA8D-95C022B896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528FD9B6-1703-45A4-882D-0584F2FDA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9B44E4-EC5B-4C6C-9C88-7A93B4CA85CF}"/>
              </a:ext>
            </a:extLst>
          </p:cNvPr>
          <p:cNvSpPr>
            <a:spLocks noGrp="1"/>
          </p:cNvSpPr>
          <p:nvPr>
            <p:ph type="sldNum" sz="quarter" idx="12"/>
          </p:nvPr>
        </p:nvSpPr>
        <p:spPr/>
        <p:txBody>
          <a:bodyPr/>
          <a:lstStyle/>
          <a:p>
            <a:fld id="{142EF167-B87A-4C57-BE46-A21FE9193750}" type="slidenum">
              <a:rPr lang="en-US" smtClean="0"/>
              <a:t>‹#›</a:t>
            </a:fld>
            <a:endParaRPr lang="en-US"/>
          </a:p>
        </p:txBody>
      </p:sp>
    </p:spTree>
    <p:extLst>
      <p:ext uri="{BB962C8B-B14F-4D97-AF65-F5344CB8AC3E}">
        <p14:creationId xmlns:p14="http://schemas.microsoft.com/office/powerpoint/2010/main" val="2666139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1842-474F-448D-BFCD-52D2C9B01AF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41D28EE-F148-4E63-A3DB-F072503E95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DCE267-E79B-4839-A2FD-097D7AC2C9F8}"/>
              </a:ext>
            </a:extLst>
          </p:cNvPr>
          <p:cNvSpPr>
            <a:spLocks noGrp="1"/>
          </p:cNvSpPr>
          <p:nvPr>
            <p:ph type="sldNum" sz="quarter" idx="12"/>
          </p:nvPr>
        </p:nvSpPr>
        <p:spPr/>
        <p:txBody>
          <a:bodyPr/>
          <a:lstStyle/>
          <a:p>
            <a:fld id="{142EF167-B87A-4C57-BE46-A21FE9193750}" type="slidenum">
              <a:rPr lang="en-US" smtClean="0"/>
              <a:t>‹#›</a:t>
            </a:fld>
            <a:endParaRPr lang="en-US"/>
          </a:p>
        </p:txBody>
      </p:sp>
    </p:spTree>
    <p:extLst>
      <p:ext uri="{BB962C8B-B14F-4D97-AF65-F5344CB8AC3E}">
        <p14:creationId xmlns:p14="http://schemas.microsoft.com/office/powerpoint/2010/main" val="183160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4D0FE8-E414-45B7-A19B-73E35DD209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5C4433-9C0E-4B07-BE41-B96F364B4D04}"/>
              </a:ext>
            </a:extLst>
          </p:cNvPr>
          <p:cNvSpPr>
            <a:spLocks noGrp="1"/>
          </p:cNvSpPr>
          <p:nvPr>
            <p:ph type="sldNum" sz="quarter" idx="12"/>
          </p:nvPr>
        </p:nvSpPr>
        <p:spPr/>
        <p:txBody>
          <a:bodyPr/>
          <a:lstStyle/>
          <a:p>
            <a:fld id="{142EF167-B87A-4C57-BE46-A21FE9193750}" type="slidenum">
              <a:rPr lang="en-US" smtClean="0"/>
              <a:t>‹#›</a:t>
            </a:fld>
            <a:endParaRPr lang="en-US"/>
          </a:p>
        </p:txBody>
      </p:sp>
    </p:spTree>
    <p:extLst>
      <p:ext uri="{BB962C8B-B14F-4D97-AF65-F5344CB8AC3E}">
        <p14:creationId xmlns:p14="http://schemas.microsoft.com/office/powerpoint/2010/main" val="2774478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600BE-089A-4F49-B8F6-DA1A7CF22A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D24E56-B8EB-425A-BD40-6A7E0EC0D9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55B0E-C414-40AE-8FEA-F882E2A57D1A}"/>
              </a:ext>
            </a:extLst>
          </p:cNvPr>
          <p:cNvSpPr>
            <a:spLocks noGrp="1"/>
          </p:cNvSpPr>
          <p:nvPr>
            <p:ph type="dt" sz="half" idx="10"/>
          </p:nvPr>
        </p:nvSpPr>
        <p:spPr/>
        <p:txBody>
          <a:bodyPr/>
          <a:lstStyle/>
          <a:p>
            <a:fld id="{41DDDBE0-AF33-428C-955C-4F04A36A0BB4}" type="datetimeFigureOut">
              <a:rPr lang="en-US" smtClean="0"/>
              <a:t>4/5/2026</a:t>
            </a:fld>
            <a:endParaRPr lang="en-US"/>
          </a:p>
        </p:txBody>
      </p:sp>
      <p:sp>
        <p:nvSpPr>
          <p:cNvPr id="5" name="Footer Placeholder 4">
            <a:extLst>
              <a:ext uri="{FF2B5EF4-FFF2-40B4-BE49-F238E27FC236}">
                <a16:creationId xmlns:a16="http://schemas.microsoft.com/office/drawing/2014/main" id="{8AF1B8D4-1807-4D31-BAD8-C92BF962F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6C4A6-FCB0-4B34-80D7-DFA03DE26C7A}"/>
              </a:ext>
            </a:extLst>
          </p:cNvPr>
          <p:cNvSpPr>
            <a:spLocks noGrp="1"/>
          </p:cNvSpPr>
          <p:nvPr>
            <p:ph type="sldNum" sz="quarter" idx="12"/>
          </p:nvPr>
        </p:nvSpPr>
        <p:spPr/>
        <p:txBody>
          <a:bodyPr/>
          <a:lstStyle/>
          <a:p>
            <a:fld id="{82CECBA8-E3B3-49E5-B096-9F307C13C00D}" type="slidenum">
              <a:rPr lang="en-US" smtClean="0"/>
              <a:t>‹#›</a:t>
            </a:fld>
            <a:endParaRPr lang="en-US"/>
          </a:p>
        </p:txBody>
      </p:sp>
    </p:spTree>
    <p:extLst>
      <p:ext uri="{BB962C8B-B14F-4D97-AF65-F5344CB8AC3E}">
        <p14:creationId xmlns:p14="http://schemas.microsoft.com/office/powerpoint/2010/main" val="4018005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A1691-C1A7-4F91-8F80-11D527736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23036C-77F0-474B-BD66-7B82E2CF0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D7F6FC-B328-4A43-B755-C95FE3D32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0A959C23-1250-47CC-B6F9-D52ED81FC8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8610A1-1814-479E-9C13-110C1BDDF0C2}"/>
              </a:ext>
            </a:extLst>
          </p:cNvPr>
          <p:cNvSpPr>
            <a:spLocks noGrp="1"/>
          </p:cNvSpPr>
          <p:nvPr>
            <p:ph type="sldNum" sz="quarter" idx="12"/>
          </p:nvPr>
        </p:nvSpPr>
        <p:spPr/>
        <p:txBody>
          <a:bodyPr/>
          <a:lstStyle/>
          <a:p>
            <a:fld id="{142EF167-B87A-4C57-BE46-A21FE9193750}" type="slidenum">
              <a:rPr lang="en-US" smtClean="0"/>
              <a:t>‹#›</a:t>
            </a:fld>
            <a:endParaRPr lang="en-US"/>
          </a:p>
        </p:txBody>
      </p:sp>
    </p:spTree>
    <p:extLst>
      <p:ext uri="{BB962C8B-B14F-4D97-AF65-F5344CB8AC3E}">
        <p14:creationId xmlns:p14="http://schemas.microsoft.com/office/powerpoint/2010/main" val="165212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D82AA-CBAD-4AE3-A9F6-BF27E1BBA8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49FA16-22A2-49EB-85FB-B575EA84A7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CAB36CF-E295-4C8E-B277-8F5CD3D32529}"/>
              </a:ext>
            </a:extLst>
          </p:cNvPr>
          <p:cNvSpPr>
            <a:spLocks noGrp="1"/>
          </p:cNvSpPr>
          <p:nvPr>
            <p:ph type="dt" sz="half" idx="10"/>
          </p:nvPr>
        </p:nvSpPr>
        <p:spPr/>
        <p:txBody>
          <a:bodyPr/>
          <a:lstStyle/>
          <a:p>
            <a:fld id="{41DDDBE0-AF33-428C-955C-4F04A36A0BB4}" type="datetimeFigureOut">
              <a:rPr lang="en-US" smtClean="0"/>
              <a:t>4/5/2026</a:t>
            </a:fld>
            <a:endParaRPr lang="en-US"/>
          </a:p>
        </p:txBody>
      </p:sp>
      <p:sp>
        <p:nvSpPr>
          <p:cNvPr id="5" name="Footer Placeholder 4">
            <a:extLst>
              <a:ext uri="{FF2B5EF4-FFF2-40B4-BE49-F238E27FC236}">
                <a16:creationId xmlns:a16="http://schemas.microsoft.com/office/drawing/2014/main" id="{4744D2D2-84FA-408E-AD54-73770F502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301BDC-E5B0-46F6-AB68-7E98393C5820}"/>
              </a:ext>
            </a:extLst>
          </p:cNvPr>
          <p:cNvSpPr>
            <a:spLocks noGrp="1"/>
          </p:cNvSpPr>
          <p:nvPr>
            <p:ph type="sldNum" sz="quarter" idx="12"/>
          </p:nvPr>
        </p:nvSpPr>
        <p:spPr/>
        <p:txBody>
          <a:bodyPr/>
          <a:lstStyle/>
          <a:p>
            <a:fld id="{82CECBA8-E3B3-49E5-B096-9F307C13C00D}" type="slidenum">
              <a:rPr lang="en-US" smtClean="0"/>
              <a:t>‹#›</a:t>
            </a:fld>
            <a:endParaRPr lang="en-US"/>
          </a:p>
        </p:txBody>
      </p:sp>
    </p:spTree>
    <p:extLst>
      <p:ext uri="{BB962C8B-B14F-4D97-AF65-F5344CB8AC3E}">
        <p14:creationId xmlns:p14="http://schemas.microsoft.com/office/powerpoint/2010/main" val="3376780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85F3B-C1AD-4ACA-B559-C03551A511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1D91A3-A43E-4B97-8FB4-7F4A1FFDF04A}"/>
              </a:ext>
            </a:extLst>
          </p:cNvPr>
          <p:cNvSpPr>
            <a:spLocks noGrp="1"/>
          </p:cNvSpPr>
          <p:nvPr>
            <p:ph type="dt" sz="half" idx="10"/>
          </p:nvPr>
        </p:nvSpPr>
        <p:spPr/>
        <p:txBody>
          <a:bodyPr/>
          <a:lstStyle/>
          <a:p>
            <a:fld id="{41DDDBE0-AF33-428C-955C-4F04A36A0BB4}" type="datetimeFigureOut">
              <a:rPr lang="en-US" smtClean="0"/>
              <a:t>4/5/2026</a:t>
            </a:fld>
            <a:endParaRPr lang="en-US"/>
          </a:p>
        </p:txBody>
      </p:sp>
      <p:sp>
        <p:nvSpPr>
          <p:cNvPr id="4" name="Footer Placeholder 3">
            <a:extLst>
              <a:ext uri="{FF2B5EF4-FFF2-40B4-BE49-F238E27FC236}">
                <a16:creationId xmlns:a16="http://schemas.microsoft.com/office/drawing/2014/main" id="{EDC9CB35-8133-4D04-9C9C-CE5599AE5B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07DEA0-9B5C-4940-B8CF-0CB2D7A1FE4A}"/>
              </a:ext>
            </a:extLst>
          </p:cNvPr>
          <p:cNvSpPr>
            <a:spLocks noGrp="1"/>
          </p:cNvSpPr>
          <p:nvPr>
            <p:ph type="sldNum" sz="quarter" idx="12"/>
          </p:nvPr>
        </p:nvSpPr>
        <p:spPr/>
        <p:txBody>
          <a:bodyPr/>
          <a:lstStyle/>
          <a:p>
            <a:fld id="{82CECBA8-E3B3-49E5-B096-9F307C13C00D}" type="slidenum">
              <a:rPr lang="en-US" smtClean="0"/>
              <a:t>‹#›</a:t>
            </a:fld>
            <a:endParaRPr lang="en-US"/>
          </a:p>
        </p:txBody>
      </p:sp>
    </p:spTree>
    <p:extLst>
      <p:ext uri="{BB962C8B-B14F-4D97-AF65-F5344CB8AC3E}">
        <p14:creationId xmlns:p14="http://schemas.microsoft.com/office/powerpoint/2010/main" val="223201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051D3-5E4D-4939-AD65-8DB1A23D96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E88676-9D44-4AC7-A674-2FA78A6B8E65}"/>
              </a:ext>
            </a:extLst>
          </p:cNvPr>
          <p:cNvSpPr>
            <a:spLocks noGrp="1"/>
          </p:cNvSpPr>
          <p:nvPr>
            <p:ph type="subTitle" idx="1"/>
          </p:nvPr>
        </p:nvSpPr>
        <p:spPr>
          <a:xfrm>
            <a:off x="1524000" y="3602038"/>
            <a:ext cx="9144000" cy="1655762"/>
          </a:xfrm>
        </p:spPr>
        <p:txBody>
          <a:bodyPr/>
          <a:lstStyle>
            <a:lvl1pPr marL="0" indent="0" algn="ctr">
              <a:buNone/>
              <a:defRPr sz="24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160A016-4C4E-4C5E-AB84-A5C4E13C941E}"/>
              </a:ext>
            </a:extLst>
          </p:cNvPr>
          <p:cNvSpPr>
            <a:spLocks noGrp="1"/>
          </p:cNvSpPr>
          <p:nvPr>
            <p:ph type="dt" sz="half" idx="10"/>
          </p:nvPr>
        </p:nvSpPr>
        <p:spPr/>
        <p:txBody>
          <a:bodyPr/>
          <a:lstStyle/>
          <a:p>
            <a:fld id="{26ABB912-A701-4A45-B674-5742822F0DBE}" type="datetimeFigureOut">
              <a:rPr lang="en-US" smtClean="0"/>
              <a:t>4/5/2026</a:t>
            </a:fld>
            <a:endParaRPr lang="en-US"/>
          </a:p>
        </p:txBody>
      </p:sp>
      <p:sp>
        <p:nvSpPr>
          <p:cNvPr id="5" name="Footer Placeholder 4">
            <a:extLst>
              <a:ext uri="{FF2B5EF4-FFF2-40B4-BE49-F238E27FC236}">
                <a16:creationId xmlns:a16="http://schemas.microsoft.com/office/drawing/2014/main" id="{1CAD380F-4CAE-4614-9BBC-DFAB17471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50E96F-CA8D-4FEF-9FB2-7A0CAB1E31B8}"/>
              </a:ext>
            </a:extLst>
          </p:cNvPr>
          <p:cNvSpPr>
            <a:spLocks noGrp="1"/>
          </p:cNvSpPr>
          <p:nvPr>
            <p:ph type="sldNum" sz="quarter" idx="12"/>
          </p:nvPr>
        </p:nvSpPr>
        <p:spPr/>
        <p:txBody>
          <a:bodyPr/>
          <a:lstStyle/>
          <a:p>
            <a:fld id="{CF79B733-05CF-46B5-9F56-C7CDA9282CAA}" type="slidenum">
              <a:rPr lang="en-US" smtClean="0"/>
              <a:t>‹#›</a:t>
            </a:fld>
            <a:endParaRPr lang="en-US"/>
          </a:p>
        </p:txBody>
      </p:sp>
    </p:spTree>
    <p:extLst>
      <p:ext uri="{BB962C8B-B14F-4D97-AF65-F5344CB8AC3E}">
        <p14:creationId xmlns:p14="http://schemas.microsoft.com/office/powerpoint/2010/main" val="3861848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27529-1818-4F7F-9C82-D82409006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76322F-B9A3-480E-9683-A5E45049354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5144D-F4A3-45DC-8CB3-0F1CF275203D}"/>
              </a:ext>
            </a:extLst>
          </p:cNvPr>
          <p:cNvSpPr>
            <a:spLocks noGrp="1"/>
          </p:cNvSpPr>
          <p:nvPr>
            <p:ph type="dt" sz="half" idx="10"/>
          </p:nvPr>
        </p:nvSpPr>
        <p:spPr/>
        <p:txBody>
          <a:bodyPr/>
          <a:lstStyle/>
          <a:p>
            <a:fld id="{26ABB912-A701-4A45-B674-5742822F0DBE}" type="datetimeFigureOut">
              <a:rPr lang="en-US" smtClean="0"/>
              <a:t>4/5/2026</a:t>
            </a:fld>
            <a:endParaRPr lang="en-US"/>
          </a:p>
        </p:txBody>
      </p:sp>
      <p:sp>
        <p:nvSpPr>
          <p:cNvPr id="5" name="Footer Placeholder 4">
            <a:extLst>
              <a:ext uri="{FF2B5EF4-FFF2-40B4-BE49-F238E27FC236}">
                <a16:creationId xmlns:a16="http://schemas.microsoft.com/office/drawing/2014/main" id="{1160EAA3-D5BD-4EB0-B7BA-0D6E86872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5CA16-7CAF-4EA4-BB1C-4C5F2AFD11BA}"/>
              </a:ext>
            </a:extLst>
          </p:cNvPr>
          <p:cNvSpPr>
            <a:spLocks noGrp="1"/>
          </p:cNvSpPr>
          <p:nvPr>
            <p:ph type="sldNum" sz="quarter" idx="12"/>
          </p:nvPr>
        </p:nvSpPr>
        <p:spPr/>
        <p:txBody>
          <a:bodyPr/>
          <a:lstStyle/>
          <a:p>
            <a:fld id="{CF79B733-05CF-46B5-9F56-C7CDA9282CAA}" type="slidenum">
              <a:rPr lang="en-US" smtClean="0"/>
              <a:t>‹#›</a:t>
            </a:fld>
            <a:endParaRPr lang="en-US"/>
          </a:p>
        </p:txBody>
      </p:sp>
    </p:spTree>
    <p:extLst>
      <p:ext uri="{BB962C8B-B14F-4D97-AF65-F5344CB8AC3E}">
        <p14:creationId xmlns:p14="http://schemas.microsoft.com/office/powerpoint/2010/main" val="89784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6E50F-0805-40C4-B171-F81F540522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FB46BE-2173-49CF-88CD-EFB0B9755A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D9AB3E-6E35-441A-8EF2-F356D62DA6E1}"/>
              </a:ext>
            </a:extLst>
          </p:cNvPr>
          <p:cNvSpPr>
            <a:spLocks noGrp="1"/>
          </p:cNvSpPr>
          <p:nvPr>
            <p:ph type="dt" sz="half" idx="10"/>
          </p:nvPr>
        </p:nvSpPr>
        <p:spPr/>
        <p:txBody>
          <a:bodyPr/>
          <a:lstStyle/>
          <a:p>
            <a:fld id="{26ABB912-A701-4A45-B674-5742822F0DBE}" type="datetimeFigureOut">
              <a:rPr lang="en-US" smtClean="0"/>
              <a:t>4/5/2026</a:t>
            </a:fld>
            <a:endParaRPr lang="en-US"/>
          </a:p>
        </p:txBody>
      </p:sp>
      <p:sp>
        <p:nvSpPr>
          <p:cNvPr id="5" name="Footer Placeholder 4">
            <a:extLst>
              <a:ext uri="{FF2B5EF4-FFF2-40B4-BE49-F238E27FC236}">
                <a16:creationId xmlns:a16="http://schemas.microsoft.com/office/drawing/2014/main" id="{3796016A-21FA-4C35-B14E-95A64EE6A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DF741-A14C-4A97-924E-2F4CD2395E4B}"/>
              </a:ext>
            </a:extLst>
          </p:cNvPr>
          <p:cNvSpPr>
            <a:spLocks noGrp="1"/>
          </p:cNvSpPr>
          <p:nvPr>
            <p:ph type="sldNum" sz="quarter" idx="12"/>
          </p:nvPr>
        </p:nvSpPr>
        <p:spPr/>
        <p:txBody>
          <a:bodyPr/>
          <a:lstStyle/>
          <a:p>
            <a:fld id="{CF79B733-05CF-46B5-9F56-C7CDA9282CAA}" type="slidenum">
              <a:rPr lang="en-US" smtClean="0"/>
              <a:t>‹#›</a:t>
            </a:fld>
            <a:endParaRPr lang="en-US"/>
          </a:p>
        </p:txBody>
      </p:sp>
    </p:spTree>
    <p:extLst>
      <p:ext uri="{BB962C8B-B14F-4D97-AF65-F5344CB8AC3E}">
        <p14:creationId xmlns:p14="http://schemas.microsoft.com/office/powerpoint/2010/main" val="2502008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8F745-BAD1-4300-864B-4EF0849E31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59B6B4-4EA5-4A26-920B-46BFF8605EA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4E68AE-9187-429F-A5F5-41F4D6BBCE6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8740B5-D09C-4EFC-96F5-75274D0C7C85}"/>
              </a:ext>
            </a:extLst>
          </p:cNvPr>
          <p:cNvSpPr>
            <a:spLocks noGrp="1"/>
          </p:cNvSpPr>
          <p:nvPr>
            <p:ph type="dt" sz="half" idx="10"/>
          </p:nvPr>
        </p:nvSpPr>
        <p:spPr/>
        <p:txBody>
          <a:bodyPr/>
          <a:lstStyle/>
          <a:p>
            <a:fld id="{26ABB912-A701-4A45-B674-5742822F0DBE}" type="datetimeFigureOut">
              <a:rPr lang="en-US" smtClean="0"/>
              <a:t>4/5/2026</a:t>
            </a:fld>
            <a:endParaRPr lang="en-US"/>
          </a:p>
        </p:txBody>
      </p:sp>
      <p:sp>
        <p:nvSpPr>
          <p:cNvPr id="6" name="Footer Placeholder 5">
            <a:extLst>
              <a:ext uri="{FF2B5EF4-FFF2-40B4-BE49-F238E27FC236}">
                <a16:creationId xmlns:a16="http://schemas.microsoft.com/office/drawing/2014/main" id="{01CA7AAD-41AA-47C8-BF2B-1D341E70C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065EC-D183-498A-8CC4-E42B162CAEE5}"/>
              </a:ext>
            </a:extLst>
          </p:cNvPr>
          <p:cNvSpPr>
            <a:spLocks noGrp="1"/>
          </p:cNvSpPr>
          <p:nvPr>
            <p:ph type="sldNum" sz="quarter" idx="12"/>
          </p:nvPr>
        </p:nvSpPr>
        <p:spPr/>
        <p:txBody>
          <a:bodyPr/>
          <a:lstStyle/>
          <a:p>
            <a:fld id="{CF79B733-05CF-46B5-9F56-C7CDA9282CAA}" type="slidenum">
              <a:rPr lang="en-US" smtClean="0"/>
              <a:t>‹#›</a:t>
            </a:fld>
            <a:endParaRPr lang="en-US"/>
          </a:p>
        </p:txBody>
      </p:sp>
    </p:spTree>
    <p:extLst>
      <p:ext uri="{BB962C8B-B14F-4D97-AF65-F5344CB8AC3E}">
        <p14:creationId xmlns:p14="http://schemas.microsoft.com/office/powerpoint/2010/main" val="4179232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78D27-B99A-46FD-A873-AF269514CD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0545F9-038F-4DC8-A1F8-B511FD9B58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E9C66B7-911E-424E-9A1D-C259EB7D0E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5068CE-388C-4029-B376-CBD15786D1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7CE92F-F316-477C-8451-5B72C3B55A4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58A3EA-E06B-4B80-81EC-FA69360C1655}"/>
              </a:ext>
            </a:extLst>
          </p:cNvPr>
          <p:cNvSpPr>
            <a:spLocks noGrp="1"/>
          </p:cNvSpPr>
          <p:nvPr>
            <p:ph type="dt" sz="half" idx="10"/>
          </p:nvPr>
        </p:nvSpPr>
        <p:spPr/>
        <p:txBody>
          <a:bodyPr/>
          <a:lstStyle/>
          <a:p>
            <a:fld id="{26ABB912-A701-4A45-B674-5742822F0DBE}" type="datetimeFigureOut">
              <a:rPr lang="en-US" smtClean="0"/>
              <a:t>4/5/2026</a:t>
            </a:fld>
            <a:endParaRPr lang="en-US"/>
          </a:p>
        </p:txBody>
      </p:sp>
      <p:sp>
        <p:nvSpPr>
          <p:cNvPr id="8" name="Footer Placeholder 7">
            <a:extLst>
              <a:ext uri="{FF2B5EF4-FFF2-40B4-BE49-F238E27FC236}">
                <a16:creationId xmlns:a16="http://schemas.microsoft.com/office/drawing/2014/main" id="{5408BEA4-2CD7-4B9B-9DD4-3267662FDC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76C78A-94DA-4904-B890-F0736B71981D}"/>
              </a:ext>
            </a:extLst>
          </p:cNvPr>
          <p:cNvSpPr>
            <a:spLocks noGrp="1"/>
          </p:cNvSpPr>
          <p:nvPr>
            <p:ph type="sldNum" sz="quarter" idx="12"/>
          </p:nvPr>
        </p:nvSpPr>
        <p:spPr/>
        <p:txBody>
          <a:bodyPr/>
          <a:lstStyle/>
          <a:p>
            <a:fld id="{CF79B733-05CF-46B5-9F56-C7CDA9282CAA}" type="slidenum">
              <a:rPr lang="en-US" smtClean="0"/>
              <a:t>‹#›</a:t>
            </a:fld>
            <a:endParaRPr lang="en-US"/>
          </a:p>
        </p:txBody>
      </p:sp>
    </p:spTree>
    <p:extLst>
      <p:ext uri="{BB962C8B-B14F-4D97-AF65-F5344CB8AC3E}">
        <p14:creationId xmlns:p14="http://schemas.microsoft.com/office/powerpoint/2010/main" val="263454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microsoft.com/office/2007/relationships/hdphoto" Target="../media/hdphoto1.wdp"/><Relationship Id="rId2" Type="http://schemas.openxmlformats.org/officeDocument/2006/relationships/slideLayout" Target="../slideLayouts/slideLayout6.xml"/><Relationship Id="rId16"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7.png"/><Relationship Id="rId5" Type="http://schemas.openxmlformats.org/officeDocument/2006/relationships/slideLayout" Target="../slideLayouts/slideLayout9.xml"/><Relationship Id="rId15" Type="http://schemas.openxmlformats.org/officeDocument/2006/relationships/image" Target="../media/image3.png"/><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14B0F2-E65A-442D-AFF0-EACC4FF2B74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140AF11-1907-49A2-A068-8908480E5EE5}"/>
              </a:ext>
            </a:extLst>
          </p:cNvPr>
          <p:cNvSpPr>
            <a:spLocks noGrp="1"/>
          </p:cNvSpPr>
          <p:nvPr>
            <p:ph type="title"/>
          </p:nvPr>
        </p:nvSpPr>
        <p:spPr>
          <a:xfrm>
            <a:off x="838200" y="106975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E181CC6-53B2-4EC3-9E8B-980933527B85}"/>
              </a:ext>
            </a:extLst>
          </p:cNvPr>
          <p:cNvSpPr>
            <a:spLocks noGrp="1"/>
          </p:cNvSpPr>
          <p:nvPr>
            <p:ph type="body" idx="1"/>
          </p:nvPr>
        </p:nvSpPr>
        <p:spPr>
          <a:xfrm>
            <a:off x="838200" y="2614277"/>
            <a:ext cx="10515600" cy="35626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BA4D84-CFCE-47B8-89B1-BA0401C99D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DDBE0-AF33-428C-955C-4F04A36A0BB4}" type="datetimeFigureOut">
              <a:rPr lang="en-US" smtClean="0"/>
              <a:t>4/5/2026</a:t>
            </a:fld>
            <a:endParaRPr lang="en-US"/>
          </a:p>
        </p:txBody>
      </p:sp>
      <p:sp>
        <p:nvSpPr>
          <p:cNvPr id="5" name="Footer Placeholder 4">
            <a:extLst>
              <a:ext uri="{FF2B5EF4-FFF2-40B4-BE49-F238E27FC236}">
                <a16:creationId xmlns:a16="http://schemas.microsoft.com/office/drawing/2014/main" id="{779CCE58-580C-4703-BB44-E27CD876E5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50273E-D020-4490-B20C-2995A6FACF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ECBA8-E3B3-49E5-B096-9F307C13C00D}" type="slidenum">
              <a:rPr lang="en-US" smtClean="0"/>
              <a:t>‹#›</a:t>
            </a:fld>
            <a:endParaRPr lang="en-US"/>
          </a:p>
        </p:txBody>
      </p:sp>
      <p:grpSp>
        <p:nvGrpSpPr>
          <p:cNvPr id="17" name="Group 16">
            <a:extLst>
              <a:ext uri="{FF2B5EF4-FFF2-40B4-BE49-F238E27FC236}">
                <a16:creationId xmlns:a16="http://schemas.microsoft.com/office/drawing/2014/main" id="{028E7A43-DAF9-47B4-BB41-D5A9F3AF963D}"/>
              </a:ext>
            </a:extLst>
          </p:cNvPr>
          <p:cNvGrpSpPr/>
          <p:nvPr userDrawn="1"/>
        </p:nvGrpSpPr>
        <p:grpSpPr>
          <a:xfrm>
            <a:off x="350753" y="4432892"/>
            <a:ext cx="2858027" cy="1923458"/>
            <a:chOff x="361511" y="3425829"/>
            <a:chExt cx="2858027" cy="1923458"/>
          </a:xfrm>
        </p:grpSpPr>
        <p:pic>
          <p:nvPicPr>
            <p:cNvPr id="10" name="Picture 9">
              <a:extLst>
                <a:ext uri="{FF2B5EF4-FFF2-40B4-BE49-F238E27FC236}">
                  <a16:creationId xmlns:a16="http://schemas.microsoft.com/office/drawing/2014/main" id="{655F0860-F2C7-4AE2-966B-FBEFF9FE9167}"/>
                </a:ext>
              </a:extLst>
            </p:cNvPr>
            <p:cNvPicPr>
              <a:picLocks noChangeAspect="1"/>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361511" y="4393644"/>
              <a:ext cx="1090773" cy="955643"/>
            </a:xfrm>
            <a:prstGeom prst="rect">
              <a:avLst/>
            </a:prstGeom>
          </p:spPr>
        </p:pic>
        <p:pic>
          <p:nvPicPr>
            <p:cNvPr id="12" name="Picture 11">
              <a:extLst>
                <a:ext uri="{FF2B5EF4-FFF2-40B4-BE49-F238E27FC236}">
                  <a16:creationId xmlns:a16="http://schemas.microsoft.com/office/drawing/2014/main" id="{A01D27D7-049C-4FC6-A9DD-4F5BD5697B71}"/>
                </a:ext>
              </a:extLst>
            </p:cNvPr>
            <p:cNvPicPr>
              <a:picLocks noChangeAspect="1"/>
            </p:cNvPicPr>
            <p:nvPr userDrawn="1"/>
          </p:nvPicPr>
          <p:blipFill>
            <a:blip r:embed="rId8">
              <a:biLevel thresh="50000"/>
              <a:extLst>
                <a:ext uri="{28A0092B-C50C-407E-A947-70E740481C1C}">
                  <a14:useLocalDpi xmlns:a14="http://schemas.microsoft.com/office/drawing/2010/main" val="0"/>
                </a:ext>
              </a:extLst>
            </a:blip>
            <a:stretch>
              <a:fillRect/>
            </a:stretch>
          </p:blipFill>
          <p:spPr>
            <a:xfrm>
              <a:off x="1248270" y="3907734"/>
              <a:ext cx="1090772" cy="955037"/>
            </a:xfrm>
            <a:prstGeom prst="rect">
              <a:avLst/>
            </a:prstGeom>
          </p:spPr>
        </p:pic>
        <p:pic>
          <p:nvPicPr>
            <p:cNvPr id="14" name="Picture 13">
              <a:extLst>
                <a:ext uri="{FF2B5EF4-FFF2-40B4-BE49-F238E27FC236}">
                  <a16:creationId xmlns:a16="http://schemas.microsoft.com/office/drawing/2014/main" id="{66608F41-5C44-4F15-9981-1A67136469D8}"/>
                </a:ext>
              </a:extLst>
            </p:cNvPr>
            <p:cNvPicPr>
              <a:picLocks noChangeAspect="1"/>
            </p:cNvPicPr>
            <p:nvPr userDrawn="1"/>
          </p:nvPicPr>
          <p:blipFill>
            <a:blip r:embed="rId9">
              <a:biLevel thresh="25000"/>
              <a:extLst>
                <a:ext uri="{28A0092B-C50C-407E-A947-70E740481C1C}">
                  <a14:useLocalDpi xmlns:a14="http://schemas.microsoft.com/office/drawing/2010/main" val="0"/>
                </a:ext>
              </a:extLst>
            </a:blip>
            <a:stretch>
              <a:fillRect/>
            </a:stretch>
          </p:blipFill>
          <p:spPr>
            <a:xfrm>
              <a:off x="425057" y="3425829"/>
              <a:ext cx="1047530" cy="916736"/>
            </a:xfrm>
            <a:prstGeom prst="rect">
              <a:avLst/>
            </a:prstGeom>
          </p:spPr>
        </p:pic>
        <p:pic>
          <p:nvPicPr>
            <p:cNvPr id="16" name="Picture 15">
              <a:extLst>
                <a:ext uri="{FF2B5EF4-FFF2-40B4-BE49-F238E27FC236}">
                  <a16:creationId xmlns:a16="http://schemas.microsoft.com/office/drawing/2014/main" id="{BFA0C5CD-5459-410D-B286-F81A27A464EC}"/>
                </a:ext>
              </a:extLst>
            </p:cNvPr>
            <p:cNvPicPr>
              <a:picLocks noChangeAspect="1"/>
            </p:cNvPicPr>
            <p:nvPr userDrawn="1"/>
          </p:nvPicPr>
          <p:blipFill>
            <a:blip r:embed="rId10">
              <a:biLevel thresh="50000"/>
              <a:extLst>
                <a:ext uri="{28A0092B-C50C-407E-A947-70E740481C1C}">
                  <a14:useLocalDpi xmlns:a14="http://schemas.microsoft.com/office/drawing/2010/main" val="0"/>
                </a:ext>
              </a:extLst>
            </a:blip>
            <a:stretch>
              <a:fillRect/>
            </a:stretch>
          </p:blipFill>
          <p:spPr>
            <a:xfrm>
              <a:off x="2128765" y="4385597"/>
              <a:ext cx="1090773" cy="955643"/>
            </a:xfrm>
            <a:prstGeom prst="rect">
              <a:avLst/>
            </a:prstGeom>
          </p:spPr>
        </p:pic>
      </p:grpSp>
      <p:pic>
        <p:nvPicPr>
          <p:cNvPr id="13" name="Picture 12">
            <a:extLst>
              <a:ext uri="{FF2B5EF4-FFF2-40B4-BE49-F238E27FC236}">
                <a16:creationId xmlns:a16="http://schemas.microsoft.com/office/drawing/2014/main" id="{F203380F-A704-4F1D-9A1C-23DF454706D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14299" y="267629"/>
            <a:ext cx="1810167" cy="583171"/>
          </a:xfrm>
          <a:prstGeom prst="rect">
            <a:avLst/>
          </a:prstGeom>
        </p:spPr>
      </p:pic>
    </p:spTree>
    <p:extLst>
      <p:ext uri="{BB962C8B-B14F-4D97-AF65-F5344CB8AC3E}">
        <p14:creationId xmlns:p14="http://schemas.microsoft.com/office/powerpoint/2010/main" val="2566434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Lst>
  <p:txStyles>
    <p:titleStyle>
      <a:lvl1pPr algn="l" defTabSz="914400" rtl="0" eaLnBrk="1" latinLnBrk="0" hangingPunct="1">
        <a:lnSpc>
          <a:spcPct val="90000"/>
        </a:lnSpc>
        <a:spcBef>
          <a:spcPct val="0"/>
        </a:spcBef>
        <a:buNone/>
        <a:defRPr sz="4400" kern="1200">
          <a:solidFill>
            <a:schemeClr val="tx1"/>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F8CA71FA-F4C0-4010-9D49-DC97C2109637}"/>
              </a:ext>
            </a:extLst>
          </p:cNvPr>
          <p:cNvSpPr/>
          <p:nvPr userDrawn="1"/>
        </p:nvSpPr>
        <p:spPr>
          <a:xfrm rot="493769">
            <a:off x="7680376" y="18144"/>
            <a:ext cx="4835573" cy="7122118"/>
          </a:xfrm>
          <a:prstGeom prst="ellipse">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FBEC3E8-7F22-402A-818B-EE9384DE6768}"/>
              </a:ext>
            </a:extLst>
          </p:cNvPr>
          <p:cNvGrpSpPr/>
          <p:nvPr userDrawn="1"/>
        </p:nvGrpSpPr>
        <p:grpSpPr>
          <a:xfrm>
            <a:off x="-1498184" y="242047"/>
            <a:ext cx="4016828" cy="6925234"/>
            <a:chOff x="-1498184" y="242047"/>
            <a:chExt cx="4016828" cy="6925234"/>
          </a:xfrm>
        </p:grpSpPr>
        <p:pic>
          <p:nvPicPr>
            <p:cNvPr id="8" name="Picture 7">
              <a:extLst>
                <a:ext uri="{FF2B5EF4-FFF2-40B4-BE49-F238E27FC236}">
                  <a16:creationId xmlns:a16="http://schemas.microsoft.com/office/drawing/2014/main" id="{55328928-27C1-42D6-8282-488D6F52E808}"/>
                </a:ext>
              </a:extLst>
            </p:cNvPr>
            <p:cNvPicPr>
              <a:picLocks noChangeAspect="1"/>
            </p:cNvPicPr>
            <p:nvPr userDrawn="1"/>
          </p:nvPicPr>
          <p:blipFill>
            <a:blip r:embed="rId11">
              <a:duotone>
                <a:schemeClr val="accent1">
                  <a:shade val="45000"/>
                  <a:satMod val="135000"/>
                </a:schemeClr>
                <a:prstClr val="white"/>
              </a:duotone>
              <a:extLst>
                <a:ext uri="{BEBA8EAE-BF5A-486C-A8C5-ECC9F3942E4B}">
                  <a14:imgProps xmlns:a14="http://schemas.microsoft.com/office/drawing/2010/main">
                    <a14:imgLayer r:embed="rId12">
                      <a14:imgEffect>
                        <a14:artisticCutout/>
                      </a14:imgEffect>
                    </a14:imgLayer>
                  </a14:imgProps>
                </a:ext>
                <a:ext uri="{28A0092B-C50C-407E-A947-70E740481C1C}">
                  <a14:useLocalDpi xmlns:a14="http://schemas.microsoft.com/office/drawing/2010/main" val="0"/>
                </a:ext>
              </a:extLst>
            </a:blip>
            <a:stretch>
              <a:fillRect/>
            </a:stretch>
          </p:blipFill>
          <p:spPr>
            <a:xfrm rot="19853472">
              <a:off x="-1498184" y="309281"/>
              <a:ext cx="4016828" cy="6858000"/>
            </a:xfrm>
            <a:prstGeom prst="rect">
              <a:avLst/>
            </a:prstGeom>
            <a:effectLst>
              <a:softEdge rad="635000"/>
            </a:effectLst>
          </p:spPr>
        </p:pic>
        <p:pic>
          <p:nvPicPr>
            <p:cNvPr id="15" name="Picture 14">
              <a:extLst>
                <a:ext uri="{FF2B5EF4-FFF2-40B4-BE49-F238E27FC236}">
                  <a16:creationId xmlns:a16="http://schemas.microsoft.com/office/drawing/2014/main" id="{4AA33F43-4816-4049-9542-E29F8270C5A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318" y="6005894"/>
              <a:ext cx="957246" cy="838659"/>
            </a:xfrm>
            <a:prstGeom prst="rect">
              <a:avLst/>
            </a:prstGeom>
          </p:spPr>
        </p:pic>
        <p:pic>
          <p:nvPicPr>
            <p:cNvPr id="17" name="Picture 16">
              <a:extLst>
                <a:ext uri="{FF2B5EF4-FFF2-40B4-BE49-F238E27FC236}">
                  <a16:creationId xmlns:a16="http://schemas.microsoft.com/office/drawing/2014/main" id="{1857B2B7-7B7F-4099-977E-3917CAA8201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6795" y="4699445"/>
              <a:ext cx="957706" cy="838127"/>
            </a:xfrm>
            <a:prstGeom prst="rect">
              <a:avLst/>
            </a:prstGeom>
          </p:spPr>
        </p:pic>
        <p:pic>
          <p:nvPicPr>
            <p:cNvPr id="12" name="Picture 11">
              <a:extLst>
                <a:ext uri="{FF2B5EF4-FFF2-40B4-BE49-F238E27FC236}">
                  <a16:creationId xmlns:a16="http://schemas.microsoft.com/office/drawing/2014/main" id="{55D080FC-5427-49E5-8179-BCBB86DAEAC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52554" y="5298495"/>
              <a:ext cx="957246" cy="838127"/>
            </a:xfrm>
            <a:prstGeom prst="rect">
              <a:avLst/>
            </a:prstGeom>
          </p:spPr>
        </p:pic>
        <p:pic>
          <p:nvPicPr>
            <p:cNvPr id="19" name="Picture 18">
              <a:extLst>
                <a:ext uri="{FF2B5EF4-FFF2-40B4-BE49-F238E27FC236}">
                  <a16:creationId xmlns:a16="http://schemas.microsoft.com/office/drawing/2014/main" id="{B7B14009-9432-4454-97C5-389D63015389}"/>
                </a:ext>
              </a:extLst>
            </p:cNvPr>
            <p:cNvPicPr>
              <a:picLocks noChangeAspect="1"/>
            </p:cNvPicPr>
            <p:nvPr userDrawn="1"/>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17978" y="242047"/>
              <a:ext cx="713586" cy="710742"/>
            </a:xfrm>
            <a:prstGeom prst="rect">
              <a:avLst/>
            </a:prstGeom>
          </p:spPr>
        </p:pic>
      </p:grpSp>
      <p:sp>
        <p:nvSpPr>
          <p:cNvPr id="2" name="Title Placeholder 1">
            <a:extLst>
              <a:ext uri="{FF2B5EF4-FFF2-40B4-BE49-F238E27FC236}">
                <a16:creationId xmlns:a16="http://schemas.microsoft.com/office/drawing/2014/main" id="{2484390F-B678-4661-98C9-60D033F4E5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7E5DAA2-C79E-4430-AC34-F189EC29F2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B2E3D42-5205-410D-A925-F151715224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BB912-A701-4A45-B674-5742822F0DBE}" type="datetimeFigureOut">
              <a:rPr lang="en-US" smtClean="0"/>
              <a:t>4/5/2026</a:t>
            </a:fld>
            <a:endParaRPr lang="en-US"/>
          </a:p>
        </p:txBody>
      </p:sp>
      <p:sp>
        <p:nvSpPr>
          <p:cNvPr id="5" name="Footer Placeholder 4">
            <a:extLst>
              <a:ext uri="{FF2B5EF4-FFF2-40B4-BE49-F238E27FC236}">
                <a16:creationId xmlns:a16="http://schemas.microsoft.com/office/drawing/2014/main" id="{87746650-0498-401B-8E76-AF91262699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1AA28F-51B5-4E05-99E2-542C83CE65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9B733-05CF-46B5-9F56-C7CDA9282CAA}" type="slidenum">
              <a:rPr lang="en-US" smtClean="0"/>
              <a:t>‹#›</a:t>
            </a:fld>
            <a:endParaRPr lang="en-US"/>
          </a:p>
        </p:txBody>
      </p:sp>
    </p:spTree>
    <p:extLst>
      <p:ext uri="{BB962C8B-B14F-4D97-AF65-F5344CB8AC3E}">
        <p14:creationId xmlns:p14="http://schemas.microsoft.com/office/powerpoint/2010/main" val="421168586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C621CF-6D6B-44F9-959B-08F8DD875A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7E8D89-AB81-4C5C-9582-549497B414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631A778-BDA1-478A-8CEF-26D8860D91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BA94417B-B25E-4D69-9732-920E77946E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2"/>
                </a:solidFill>
                <a:latin typeface="Roboto" panose="02000000000000000000" pitchFamily="2" charset="0"/>
                <a:ea typeface="Roboto" panose="02000000000000000000" pitchFamily="2" charset="0"/>
              </a:defRPr>
            </a:lvl1pPr>
          </a:lstStyle>
          <a:p>
            <a:fld id="{142EF167-B87A-4C57-BE46-A21FE9193750}" type="slidenum">
              <a:rPr lang="en-US" smtClean="0"/>
              <a:pPr/>
              <a:t>‹#›</a:t>
            </a:fld>
            <a:endParaRPr lang="en-US" dirty="0"/>
          </a:p>
        </p:txBody>
      </p:sp>
      <p:pic>
        <p:nvPicPr>
          <p:cNvPr id="7" name="Picture 6">
            <a:extLst>
              <a:ext uri="{FF2B5EF4-FFF2-40B4-BE49-F238E27FC236}">
                <a16:creationId xmlns:a16="http://schemas.microsoft.com/office/drawing/2014/main" id="{0987D87A-ABE7-4109-A5F2-23DF54437AC9}"/>
              </a:ext>
            </a:extLst>
          </p:cNvPr>
          <p:cNvPicPr>
            <a:picLocks noChangeAspect="1"/>
          </p:cNvPicPr>
          <p:nvPr userDrawn="1"/>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67254" y="6370395"/>
            <a:ext cx="405502" cy="403886"/>
          </a:xfrm>
          <a:prstGeom prst="rect">
            <a:avLst/>
          </a:prstGeom>
        </p:spPr>
      </p:pic>
      <p:sp>
        <p:nvSpPr>
          <p:cNvPr id="10" name="TextBox 9">
            <a:extLst>
              <a:ext uri="{FF2B5EF4-FFF2-40B4-BE49-F238E27FC236}">
                <a16:creationId xmlns:a16="http://schemas.microsoft.com/office/drawing/2014/main" id="{41D39730-9950-4EDC-9E10-F177C75D92A3}"/>
              </a:ext>
            </a:extLst>
          </p:cNvPr>
          <p:cNvSpPr txBox="1"/>
          <p:nvPr userDrawn="1"/>
        </p:nvSpPr>
        <p:spPr>
          <a:xfrm>
            <a:off x="737839" y="6418449"/>
            <a:ext cx="2462561" cy="307777"/>
          </a:xfrm>
          <a:prstGeom prst="rect">
            <a:avLst/>
          </a:prstGeom>
          <a:noFill/>
        </p:spPr>
        <p:txBody>
          <a:bodyPr wrap="square" rtlCol="0">
            <a:spAutoFit/>
          </a:bodyPr>
          <a:lstStyle/>
          <a:p>
            <a:r>
              <a:rPr lang="en-US" sz="1400" dirty="0">
                <a:solidFill>
                  <a:schemeClr val="tx2"/>
                </a:solidFill>
              </a:rPr>
              <a:t>#ASABE24</a:t>
            </a:r>
          </a:p>
        </p:txBody>
      </p:sp>
      <p:cxnSp>
        <p:nvCxnSpPr>
          <p:cNvPr id="12" name="Straight Connector 11">
            <a:extLst>
              <a:ext uri="{FF2B5EF4-FFF2-40B4-BE49-F238E27FC236}">
                <a16:creationId xmlns:a16="http://schemas.microsoft.com/office/drawing/2014/main" id="{73331633-7460-4EB1-8A7D-56A7143D67ED}"/>
              </a:ext>
            </a:extLst>
          </p:cNvPr>
          <p:cNvCxnSpPr/>
          <p:nvPr userDrawn="1"/>
        </p:nvCxnSpPr>
        <p:spPr>
          <a:xfrm>
            <a:off x="0" y="6286676"/>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0208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9" r:id="rId3"/>
    <p:sldLayoutId id="2147483670" r:id="rId4"/>
    <p:sldLayoutId id="2147483671" r:id="rId5"/>
    <p:sldLayoutId id="2147483672" r:id="rId6"/>
    <p:sldLayoutId id="2147483673" r:id="rId7"/>
  </p:sldLayoutIdLst>
  <p:txStyles>
    <p:titleStyle>
      <a:lvl1pPr algn="l" defTabSz="914400" rtl="0" eaLnBrk="1" latinLnBrk="0" hangingPunct="1">
        <a:lnSpc>
          <a:spcPct val="90000"/>
        </a:lnSpc>
        <a:spcBef>
          <a:spcPct val="0"/>
        </a:spcBef>
        <a:buNone/>
        <a:defRPr sz="4400" kern="1200">
          <a:solidFill>
            <a:schemeClr val="tx1"/>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png"/><Relationship Id="rId3" Type="http://schemas.openxmlformats.org/officeDocument/2006/relationships/image" Target="../media/image16.jpg"/><Relationship Id="rId7" Type="http://schemas.openxmlformats.org/officeDocument/2006/relationships/image" Target="../media/image11.jpg"/><Relationship Id="rId12"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9.jpeg"/><Relationship Id="rId11" Type="http://schemas.openxmlformats.org/officeDocument/2006/relationships/image" Target="../media/image23.jpg"/><Relationship Id="rId5" Type="http://schemas.openxmlformats.org/officeDocument/2006/relationships/image" Target="../media/image18.png"/><Relationship Id="rId10" Type="http://schemas.openxmlformats.org/officeDocument/2006/relationships/image" Target="../media/image22.jpg"/><Relationship Id="rId4" Type="http://schemas.openxmlformats.org/officeDocument/2006/relationships/image" Target="../media/image17.png"/><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jpg"/><Relationship Id="rId7"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09F0DC-4C46-923C-4634-217B00E0F4B2}"/>
              </a:ext>
            </a:extLst>
          </p:cNvPr>
          <p:cNvSpPr txBox="1"/>
          <p:nvPr/>
        </p:nvSpPr>
        <p:spPr>
          <a:xfrm>
            <a:off x="4313210" y="5975330"/>
            <a:ext cx="8139229" cy="830997"/>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Felix Oguche, </a:t>
            </a:r>
            <a:r>
              <a:rPr lang="en-US" sz="2400" b="1" dirty="0" err="1">
                <a:solidFill>
                  <a:schemeClr val="bg1"/>
                </a:solidFill>
                <a:latin typeface="Arial" panose="020B0604020202020204" pitchFamily="34" charset="0"/>
                <a:cs typeface="Arial" panose="020B0604020202020204" pitchFamily="34" charset="0"/>
              </a:rPr>
              <a:t>Jianfeng</a:t>
            </a:r>
            <a:r>
              <a:rPr lang="en-US" sz="2400" b="1" dirty="0">
                <a:solidFill>
                  <a:schemeClr val="bg1"/>
                </a:solidFill>
                <a:latin typeface="Arial" panose="020B0604020202020204" pitchFamily="34" charset="0"/>
                <a:cs typeface="Arial" panose="020B0604020202020204" pitchFamily="34" charset="0"/>
              </a:rPr>
              <a:t> Zhou, Karen </a:t>
            </a:r>
            <a:r>
              <a:rPr lang="en-US" sz="2400" b="1" dirty="0" err="1">
                <a:solidFill>
                  <a:schemeClr val="bg1"/>
                </a:solidFill>
                <a:latin typeface="Arial" panose="020B0604020202020204" pitchFamily="34" charset="0"/>
                <a:cs typeface="Arial" panose="020B0604020202020204" pitchFamily="34" charset="0"/>
              </a:rPr>
              <a:t>Funkenbusch</a:t>
            </a:r>
            <a:r>
              <a:rPr lang="en-US" sz="2400" b="1" dirty="0">
                <a:solidFill>
                  <a:schemeClr val="bg1"/>
                </a:solidFill>
                <a:latin typeface="Arial" panose="020B0604020202020204" pitchFamily="34" charset="0"/>
                <a:cs typeface="Arial" panose="020B0604020202020204" pitchFamily="34" charset="0"/>
              </a:rPr>
              <a:t>,</a:t>
            </a:r>
          </a:p>
          <a:p>
            <a:pPr algn="ctr"/>
            <a:r>
              <a:rPr lang="en-US" sz="2400" b="1" dirty="0">
                <a:solidFill>
                  <a:schemeClr val="bg1"/>
                </a:solidFill>
                <a:latin typeface="Arial" panose="020B0604020202020204" pitchFamily="34" charset="0"/>
                <a:cs typeface="Arial" panose="020B0604020202020204" pitchFamily="34" charset="0"/>
              </a:rPr>
              <a:t> Marcia Shannon</a:t>
            </a:r>
          </a:p>
        </p:txBody>
      </p:sp>
      <p:pic>
        <p:nvPicPr>
          <p:cNvPr id="9" name="Picture 8" descr="A black background with white text&#10;&#10;Description automatically generated">
            <a:extLst>
              <a:ext uri="{FF2B5EF4-FFF2-40B4-BE49-F238E27FC236}">
                <a16:creationId xmlns:a16="http://schemas.microsoft.com/office/drawing/2014/main" id="{0AD84667-1CF7-5502-6AE9-1465FFE14D39}"/>
              </a:ext>
            </a:extLst>
          </p:cNvPr>
          <p:cNvPicPr>
            <a:picLocks noChangeAspect="1"/>
          </p:cNvPicPr>
          <p:nvPr/>
        </p:nvPicPr>
        <p:blipFill>
          <a:blip r:embed="rId2"/>
          <a:stretch>
            <a:fillRect/>
          </a:stretch>
        </p:blipFill>
        <p:spPr>
          <a:xfrm>
            <a:off x="-77698" y="6281522"/>
            <a:ext cx="3442865" cy="680881"/>
          </a:xfrm>
          <a:prstGeom prst="rect">
            <a:avLst/>
          </a:prstGeom>
        </p:spPr>
      </p:pic>
      <p:sp>
        <p:nvSpPr>
          <p:cNvPr id="10" name="TextBox 9">
            <a:extLst>
              <a:ext uri="{FF2B5EF4-FFF2-40B4-BE49-F238E27FC236}">
                <a16:creationId xmlns:a16="http://schemas.microsoft.com/office/drawing/2014/main" id="{C596B6D8-AC9F-47BE-5221-076DA3587730}"/>
              </a:ext>
            </a:extLst>
          </p:cNvPr>
          <p:cNvSpPr txBox="1"/>
          <p:nvPr/>
        </p:nvSpPr>
        <p:spPr>
          <a:xfrm>
            <a:off x="3365167" y="6437296"/>
            <a:ext cx="1896086" cy="369332"/>
          </a:xfrm>
          <a:prstGeom prst="rect">
            <a:avLst/>
          </a:prstGeom>
          <a:noFill/>
        </p:spPr>
        <p:txBody>
          <a:bodyPr wrap="square">
            <a:spAutoFit/>
          </a:bodyPr>
          <a:lstStyle/>
          <a:p>
            <a:r>
              <a:rPr lang="en-US" dirty="0" err="1">
                <a:solidFill>
                  <a:schemeClr val="bg1"/>
                </a:solidFill>
              </a:rPr>
              <a:t>FarmTechForHer</a:t>
            </a:r>
            <a:endParaRPr lang="en-US" dirty="0">
              <a:solidFill>
                <a:schemeClr val="bg1"/>
              </a:solidFill>
            </a:endParaRPr>
          </a:p>
        </p:txBody>
      </p:sp>
      <p:sp>
        <p:nvSpPr>
          <p:cNvPr id="2" name="Title 1">
            <a:extLst>
              <a:ext uri="{FF2B5EF4-FFF2-40B4-BE49-F238E27FC236}">
                <a16:creationId xmlns:a16="http://schemas.microsoft.com/office/drawing/2014/main" id="{02C5E257-7A04-4FAC-BAD6-9239600C7346}"/>
              </a:ext>
            </a:extLst>
          </p:cNvPr>
          <p:cNvSpPr>
            <a:spLocks noGrp="1"/>
          </p:cNvSpPr>
          <p:nvPr>
            <p:ph type="title"/>
          </p:nvPr>
        </p:nvSpPr>
        <p:spPr>
          <a:xfrm>
            <a:off x="944129" y="1123326"/>
            <a:ext cx="5599373" cy="3991756"/>
          </a:xfrm>
        </p:spPr>
        <p:txBody>
          <a:bodyPr>
            <a:noAutofit/>
          </a:bodyPr>
          <a:lstStyle/>
          <a:p>
            <a:pPr algn="ctr"/>
            <a:r>
              <a:rPr lang="en-US" sz="4000" dirty="0">
                <a:solidFill>
                  <a:schemeClr val="bg1"/>
                </a:solidFill>
                <a:latin typeface="Arial Black" panose="020B0A04020102020204" pitchFamily="34" charset="0"/>
                <a:cs typeface="Arial" panose="020B0604020202020204" pitchFamily="34" charset="0"/>
              </a:rPr>
              <a:t>Ergonomic Evaluation of Scoop Shovels and Pitchforks: Impact on Women in Agriculture</a:t>
            </a:r>
          </a:p>
        </p:txBody>
      </p:sp>
      <p:sp>
        <p:nvSpPr>
          <p:cNvPr id="16" name="TextBox 15">
            <a:extLst>
              <a:ext uri="{FF2B5EF4-FFF2-40B4-BE49-F238E27FC236}">
                <a16:creationId xmlns:a16="http://schemas.microsoft.com/office/drawing/2014/main" id="{10D2C04A-6331-DE4E-827F-4EA67394DD3D}"/>
              </a:ext>
            </a:extLst>
          </p:cNvPr>
          <p:cNvSpPr txBox="1"/>
          <p:nvPr/>
        </p:nvSpPr>
        <p:spPr>
          <a:xfrm>
            <a:off x="6169099" y="5054965"/>
            <a:ext cx="5386309" cy="707886"/>
          </a:xfrm>
          <a:prstGeom prst="rect">
            <a:avLst/>
          </a:prstGeom>
          <a:noFill/>
        </p:spPr>
        <p:txBody>
          <a:bodyPr wrap="square">
            <a:spAutoFit/>
          </a:bodyPr>
          <a:lstStyle/>
          <a:p>
            <a:pPr marL="0" indent="0" algn="ctr">
              <a:buNone/>
            </a:pPr>
            <a:r>
              <a:rPr lang="en-US" sz="2000" b="1" dirty="0">
                <a:solidFill>
                  <a:schemeClr val="bg1"/>
                </a:solidFill>
                <a:highlight>
                  <a:srgbClr val="008080"/>
                </a:highlight>
                <a:latin typeface="Arial" panose="020B0604020202020204" pitchFamily="34" charset="0"/>
                <a:cs typeface="Arial" panose="020B0604020202020204" pitchFamily="34" charset="0"/>
              </a:rPr>
              <a:t>Improving Efficiency and Reducing Physical Strain through Ergonomic Design</a:t>
            </a:r>
          </a:p>
        </p:txBody>
      </p:sp>
      <p:pic>
        <p:nvPicPr>
          <p:cNvPr id="3" name="Picture 2">
            <a:extLst>
              <a:ext uri="{FF2B5EF4-FFF2-40B4-BE49-F238E27FC236}">
                <a16:creationId xmlns:a16="http://schemas.microsoft.com/office/drawing/2014/main" id="{BB478042-4854-B378-1783-5584BD6421E6}"/>
              </a:ext>
            </a:extLst>
          </p:cNvPr>
          <p:cNvPicPr>
            <a:picLocks noChangeAspect="1"/>
          </p:cNvPicPr>
          <p:nvPr/>
        </p:nvPicPr>
        <p:blipFill>
          <a:blip r:embed="rId3"/>
          <a:stretch>
            <a:fillRect/>
          </a:stretch>
        </p:blipFill>
        <p:spPr>
          <a:xfrm>
            <a:off x="6724440" y="684553"/>
            <a:ext cx="5143487" cy="4962378"/>
          </a:xfrm>
          <a:prstGeom prst="rect">
            <a:avLst/>
          </a:prstGeom>
        </p:spPr>
      </p:pic>
    </p:spTree>
    <p:extLst>
      <p:ext uri="{BB962C8B-B14F-4D97-AF65-F5344CB8AC3E}">
        <p14:creationId xmlns:p14="http://schemas.microsoft.com/office/powerpoint/2010/main" val="1238516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A6628B-C478-4AA4-95EB-2B3821B48D25}"/>
              </a:ext>
            </a:extLst>
          </p:cNvPr>
          <p:cNvSpPr>
            <a:spLocks noGrp="1"/>
          </p:cNvSpPr>
          <p:nvPr>
            <p:ph type="ctrTitle"/>
          </p:nvPr>
        </p:nvSpPr>
        <p:spPr>
          <a:xfrm>
            <a:off x="1244231" y="248371"/>
            <a:ext cx="9144000" cy="477837"/>
          </a:xfrm>
        </p:spPr>
        <p:txBody>
          <a:bodyPr>
            <a:noAutofit/>
          </a:bodyPr>
          <a:lstStyle/>
          <a:p>
            <a:pPr algn="l">
              <a:lnSpc>
                <a:spcPct val="107000"/>
              </a:lnSpc>
              <a:spcAft>
                <a:spcPts val="800"/>
              </a:spcAft>
            </a:pPr>
            <a:r>
              <a:rPr lang="en-US" sz="3200" b="1" kern="0" dirty="0">
                <a:effectLst/>
                <a:latin typeface="Arial Black" panose="020B0A04020102020204" pitchFamily="34" charset="0"/>
                <a:ea typeface="Times New Roman" panose="02020603050405020304" pitchFamily="18" charset="0"/>
                <a:cs typeface="Times New Roman" panose="02020603050405020304" pitchFamily="18" charset="0"/>
              </a:rPr>
              <a:t>Ergonomic Factors</a:t>
            </a:r>
            <a:endParaRPr lang="en-US" sz="3200" kern="100" dirty="0">
              <a:effectLst/>
              <a:latin typeface="Arial Black" panose="020B0A04020102020204" pitchFamily="34" charset="0"/>
              <a:ea typeface="Aptos" panose="020B0004020202020204" pitchFamily="34" charset="0"/>
              <a:cs typeface="Times New Roman" panose="02020603050405020304" pitchFamily="18" charset="0"/>
            </a:endParaRPr>
          </a:p>
        </p:txBody>
      </p:sp>
      <p:sp>
        <p:nvSpPr>
          <p:cNvPr id="8" name="Subtitle 7">
            <a:extLst>
              <a:ext uri="{FF2B5EF4-FFF2-40B4-BE49-F238E27FC236}">
                <a16:creationId xmlns:a16="http://schemas.microsoft.com/office/drawing/2014/main" id="{24691B6F-E512-4328-A4AE-AAB79BC216EE}"/>
              </a:ext>
            </a:extLst>
          </p:cNvPr>
          <p:cNvSpPr>
            <a:spLocks noGrp="1"/>
          </p:cNvSpPr>
          <p:nvPr>
            <p:ph type="subTitle" idx="1"/>
          </p:nvPr>
        </p:nvSpPr>
        <p:spPr>
          <a:xfrm>
            <a:off x="712625" y="1003101"/>
            <a:ext cx="10616849" cy="2321155"/>
          </a:xfrm>
        </p:spPr>
        <p:txBody>
          <a:bodyPr>
            <a:noAutofit/>
          </a:bodyPr>
          <a:lstStyle/>
          <a:p>
            <a:pPr marL="342900" lvl="0" indent="-342900" algn="l">
              <a:lnSpc>
                <a:spcPct val="107000"/>
              </a:lnSpc>
              <a:spcAft>
                <a:spcPts val="800"/>
              </a:spcAft>
              <a:buSzPts val="1000"/>
              <a:buFont typeface="Wingdings" panose="05000000000000000000" pitchFamily="2" charset="2"/>
              <a:buChar char="q"/>
              <a:tabLst>
                <a:tab pos="457200" algn="l"/>
              </a:tabLst>
            </a:pPr>
            <a:r>
              <a:rPr lang="en-US" sz="2000" kern="0" dirty="0">
                <a:effectLst/>
                <a:latin typeface="Arial" panose="020B0604020202020204" pitchFamily="34" charset="0"/>
                <a:ea typeface="Times New Roman" panose="02020603050405020304" pitchFamily="18" charset="0"/>
                <a:cs typeface="Arial" panose="020B0604020202020204" pitchFamily="34" charset="0"/>
              </a:rPr>
              <a:t>Significant factors: lift angle, handle lift height, mechanical advantage, tool weight.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gn="l">
              <a:lnSpc>
                <a:spcPct val="107000"/>
              </a:lnSpc>
              <a:spcAft>
                <a:spcPts val="800"/>
              </a:spcAft>
              <a:buSzPts val="1000"/>
              <a:buFont typeface="Wingdings" panose="05000000000000000000" pitchFamily="2" charset="2"/>
              <a:buChar char="q"/>
              <a:tabLst>
                <a:tab pos="457200" algn="l"/>
              </a:tabLst>
            </a:pPr>
            <a:r>
              <a:rPr lang="en-US" sz="2000" kern="0" dirty="0">
                <a:effectLst/>
                <a:latin typeface="Arial" panose="020B0604020202020204" pitchFamily="34" charset="0"/>
                <a:ea typeface="Times New Roman" panose="02020603050405020304" pitchFamily="18" charset="0"/>
                <a:cs typeface="Arial" panose="020B0604020202020204" pitchFamily="34" charset="0"/>
              </a:rPr>
              <a:t> The combined model explains 84% of the variance in user preferences.</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p:txBody>
      </p:sp>
      <p:graphicFrame>
        <p:nvGraphicFramePr>
          <p:cNvPr id="17" name="Chart 16">
            <a:extLst>
              <a:ext uri="{FF2B5EF4-FFF2-40B4-BE49-F238E27FC236}">
                <a16:creationId xmlns:a16="http://schemas.microsoft.com/office/drawing/2014/main" id="{EC5C9EFC-0A62-6573-CF56-EF3D217A0940}"/>
              </a:ext>
            </a:extLst>
          </p:cNvPr>
          <p:cNvGraphicFramePr>
            <a:graphicFrameLocks/>
          </p:cNvGraphicFramePr>
          <p:nvPr>
            <p:extLst>
              <p:ext uri="{D42A27DB-BD31-4B8C-83A1-F6EECF244321}">
                <p14:modId xmlns:p14="http://schemas.microsoft.com/office/powerpoint/2010/main" val="3069190398"/>
              </p:ext>
            </p:extLst>
          </p:nvPr>
        </p:nvGraphicFramePr>
        <p:xfrm>
          <a:off x="1705705" y="2034544"/>
          <a:ext cx="9956008" cy="399811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EFC680AF-E76A-215F-9343-9B6B64BF1B87}"/>
              </a:ext>
            </a:extLst>
          </p:cNvPr>
          <p:cNvPicPr>
            <a:picLocks noChangeAspect="1"/>
          </p:cNvPicPr>
          <p:nvPr/>
        </p:nvPicPr>
        <p:blipFill>
          <a:blip r:embed="rId4"/>
          <a:stretch>
            <a:fillRect/>
          </a:stretch>
        </p:blipFill>
        <p:spPr>
          <a:xfrm>
            <a:off x="343310" y="3745780"/>
            <a:ext cx="2465085" cy="2179468"/>
          </a:xfrm>
          <a:prstGeom prst="rect">
            <a:avLst/>
          </a:prstGeom>
        </p:spPr>
      </p:pic>
      <p:cxnSp>
        <p:nvCxnSpPr>
          <p:cNvPr id="3" name="Straight Arrow Connector 2">
            <a:extLst>
              <a:ext uri="{FF2B5EF4-FFF2-40B4-BE49-F238E27FC236}">
                <a16:creationId xmlns:a16="http://schemas.microsoft.com/office/drawing/2014/main" id="{771D28F9-4798-50F7-BD7E-A31FBF31B6F1}"/>
              </a:ext>
            </a:extLst>
          </p:cNvPr>
          <p:cNvCxnSpPr>
            <a:cxnSpLocks/>
          </p:cNvCxnSpPr>
          <p:nvPr/>
        </p:nvCxnSpPr>
        <p:spPr>
          <a:xfrm flipV="1">
            <a:off x="2890325" y="3838293"/>
            <a:ext cx="0" cy="8911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 name="Straight Connector 3">
            <a:extLst>
              <a:ext uri="{FF2B5EF4-FFF2-40B4-BE49-F238E27FC236}">
                <a16:creationId xmlns:a16="http://schemas.microsoft.com/office/drawing/2014/main" id="{A5C974A4-EFEF-4C4D-9AA0-3895D3A3487F}"/>
              </a:ext>
            </a:extLst>
          </p:cNvPr>
          <p:cNvCxnSpPr>
            <a:cxnSpLocks/>
          </p:cNvCxnSpPr>
          <p:nvPr/>
        </p:nvCxnSpPr>
        <p:spPr>
          <a:xfrm flipH="1">
            <a:off x="932356" y="5792767"/>
            <a:ext cx="2713899" cy="0"/>
          </a:xfrm>
          <a:prstGeom prst="line">
            <a:avLst/>
          </a:prstGeom>
        </p:spPr>
        <p:style>
          <a:lnRef idx="3">
            <a:schemeClr val="dk1"/>
          </a:lnRef>
          <a:fillRef idx="0">
            <a:schemeClr val="dk1"/>
          </a:fillRef>
          <a:effectRef idx="2">
            <a:schemeClr val="dk1"/>
          </a:effectRef>
          <a:fontRef idx="minor">
            <a:schemeClr val="tx1"/>
          </a:fontRef>
        </p:style>
      </p:cxnSp>
      <p:cxnSp>
        <p:nvCxnSpPr>
          <p:cNvPr id="5" name="Straight Connector 4">
            <a:extLst>
              <a:ext uri="{FF2B5EF4-FFF2-40B4-BE49-F238E27FC236}">
                <a16:creationId xmlns:a16="http://schemas.microsoft.com/office/drawing/2014/main" id="{205C34AC-CC4F-AF86-9627-2B4BD413A81E}"/>
              </a:ext>
            </a:extLst>
          </p:cNvPr>
          <p:cNvCxnSpPr>
            <a:cxnSpLocks/>
          </p:cNvCxnSpPr>
          <p:nvPr/>
        </p:nvCxnSpPr>
        <p:spPr>
          <a:xfrm flipH="1">
            <a:off x="2701834" y="3855926"/>
            <a:ext cx="542351" cy="0"/>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cxnSp>
        <p:nvCxnSpPr>
          <p:cNvPr id="9" name="Straight Arrow Connector 8">
            <a:extLst>
              <a:ext uri="{FF2B5EF4-FFF2-40B4-BE49-F238E27FC236}">
                <a16:creationId xmlns:a16="http://schemas.microsoft.com/office/drawing/2014/main" id="{385EC115-75FC-B8D2-0035-13054EBA9C03}"/>
              </a:ext>
            </a:extLst>
          </p:cNvPr>
          <p:cNvCxnSpPr>
            <a:cxnSpLocks/>
          </p:cNvCxnSpPr>
          <p:nvPr/>
        </p:nvCxnSpPr>
        <p:spPr>
          <a:xfrm>
            <a:off x="2889570" y="4969321"/>
            <a:ext cx="0" cy="8234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Arrow: Circular 9">
            <a:extLst>
              <a:ext uri="{FF2B5EF4-FFF2-40B4-BE49-F238E27FC236}">
                <a16:creationId xmlns:a16="http://schemas.microsoft.com/office/drawing/2014/main" id="{8529380F-D30D-5CC1-FB9C-7745D0D3EA90}"/>
              </a:ext>
            </a:extLst>
          </p:cNvPr>
          <p:cNvSpPr/>
          <p:nvPr/>
        </p:nvSpPr>
        <p:spPr>
          <a:xfrm rot="5400000">
            <a:off x="1331258" y="5334812"/>
            <a:ext cx="489187" cy="426724"/>
          </a:xfrm>
          <a:prstGeom prst="circular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cxnSp>
        <p:nvCxnSpPr>
          <p:cNvPr id="11" name="Straight Arrow Connector 10">
            <a:extLst>
              <a:ext uri="{FF2B5EF4-FFF2-40B4-BE49-F238E27FC236}">
                <a16:creationId xmlns:a16="http://schemas.microsoft.com/office/drawing/2014/main" id="{F32A1AD9-7081-4125-EAA0-2326478373CD}"/>
              </a:ext>
            </a:extLst>
          </p:cNvPr>
          <p:cNvCxnSpPr>
            <a:cxnSpLocks/>
          </p:cNvCxnSpPr>
          <p:nvPr/>
        </p:nvCxnSpPr>
        <p:spPr>
          <a:xfrm flipH="1">
            <a:off x="1760710" y="5418654"/>
            <a:ext cx="365576" cy="1069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D37AA990-E5AC-EEC6-C2E3-3C652272FC17}"/>
              </a:ext>
            </a:extLst>
          </p:cNvPr>
          <p:cNvSpPr txBox="1"/>
          <p:nvPr/>
        </p:nvSpPr>
        <p:spPr>
          <a:xfrm>
            <a:off x="1235743" y="3995051"/>
            <a:ext cx="1106942" cy="400110"/>
          </a:xfrm>
          <a:prstGeom prst="rect">
            <a:avLst/>
          </a:prstGeom>
          <a:noFill/>
        </p:spPr>
        <p:txBody>
          <a:bodyPr wrap="square">
            <a:spAutoFit/>
          </a:bodyPr>
          <a:lstStyle/>
          <a:p>
            <a:r>
              <a:rPr lang="en-US" sz="2000" b="1" dirty="0">
                <a:highlight>
                  <a:srgbClr val="FBFBFB"/>
                </a:highlight>
                <a:latin typeface="Arial" panose="020B0604020202020204" pitchFamily="34" charset="0"/>
                <a:cs typeface="Arial" panose="020B0604020202020204" pitchFamily="34" charset="0"/>
              </a:rPr>
              <a:t>SSB</a:t>
            </a:r>
            <a:endParaRPr lang="en-US" sz="2000" dirty="0">
              <a:highlight>
                <a:srgbClr val="FBFBFB"/>
              </a:highlight>
            </a:endParaRPr>
          </a:p>
        </p:txBody>
      </p:sp>
      <p:sp>
        <p:nvSpPr>
          <p:cNvPr id="12" name="TextBox 11">
            <a:extLst>
              <a:ext uri="{FF2B5EF4-FFF2-40B4-BE49-F238E27FC236}">
                <a16:creationId xmlns:a16="http://schemas.microsoft.com/office/drawing/2014/main" id="{F96C96AF-A8A8-9D59-25D0-07BA7A74B1D3}"/>
              </a:ext>
            </a:extLst>
          </p:cNvPr>
          <p:cNvSpPr txBox="1"/>
          <p:nvPr/>
        </p:nvSpPr>
        <p:spPr>
          <a:xfrm>
            <a:off x="2131586" y="5141479"/>
            <a:ext cx="620992" cy="400110"/>
          </a:xfrm>
          <a:prstGeom prst="rect">
            <a:avLst/>
          </a:prstGeom>
          <a:noFill/>
        </p:spPr>
        <p:txBody>
          <a:bodyPr wrap="square">
            <a:spAutoFit/>
          </a:bodyPr>
          <a:lstStyle/>
          <a:p>
            <a:r>
              <a:rPr lang="en-US" sz="2000" b="1" dirty="0">
                <a:highlight>
                  <a:srgbClr val="FBFBFB"/>
                </a:highlight>
                <a:latin typeface="Arial" panose="020B0604020202020204" pitchFamily="34" charset="0"/>
                <a:cs typeface="Arial" panose="020B0604020202020204" pitchFamily="34" charset="0"/>
              </a:rPr>
              <a:t>56</a:t>
            </a:r>
            <a:r>
              <a:rPr lang="en-US" sz="2000" b="1" baseline="30000" dirty="0">
                <a:highlight>
                  <a:srgbClr val="FBFBFB"/>
                </a:highlight>
                <a:latin typeface="Arial" panose="020B0604020202020204" pitchFamily="34" charset="0"/>
                <a:cs typeface="Arial" panose="020B0604020202020204" pitchFamily="34" charset="0"/>
              </a:rPr>
              <a:t>0</a:t>
            </a:r>
            <a:endParaRPr lang="en-US" sz="2000" baseline="30000" dirty="0">
              <a:highlight>
                <a:srgbClr val="FBFBFB"/>
              </a:highlight>
            </a:endParaRPr>
          </a:p>
        </p:txBody>
      </p:sp>
    </p:spTree>
    <p:extLst>
      <p:ext uri="{BB962C8B-B14F-4D97-AF65-F5344CB8AC3E}">
        <p14:creationId xmlns:p14="http://schemas.microsoft.com/office/powerpoint/2010/main" val="1133699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A6628B-C478-4AA4-95EB-2B3821B48D25}"/>
              </a:ext>
            </a:extLst>
          </p:cNvPr>
          <p:cNvSpPr>
            <a:spLocks noGrp="1"/>
          </p:cNvSpPr>
          <p:nvPr>
            <p:ph type="ctrTitle"/>
          </p:nvPr>
        </p:nvSpPr>
        <p:spPr>
          <a:xfrm>
            <a:off x="1244231" y="248371"/>
            <a:ext cx="9144000" cy="477837"/>
          </a:xfrm>
        </p:spPr>
        <p:txBody>
          <a:bodyPr>
            <a:noAutofit/>
          </a:bodyPr>
          <a:lstStyle/>
          <a:p>
            <a:pPr algn="l">
              <a:lnSpc>
                <a:spcPct val="107000"/>
              </a:lnSpc>
              <a:spcAft>
                <a:spcPts val="800"/>
              </a:spcAft>
            </a:pPr>
            <a:r>
              <a:rPr lang="en-US" sz="3200" b="1" kern="0" dirty="0">
                <a:effectLst/>
                <a:latin typeface="Arial Black" panose="020B0A04020102020204" pitchFamily="34" charset="0"/>
                <a:ea typeface="Times New Roman" panose="02020603050405020304" pitchFamily="18" charset="0"/>
                <a:cs typeface="Times New Roman" panose="02020603050405020304" pitchFamily="18" charset="0"/>
              </a:rPr>
              <a:t>Physical Strain Analysis</a:t>
            </a:r>
            <a:endParaRPr lang="en-US" sz="3200" kern="100" dirty="0">
              <a:effectLst/>
              <a:latin typeface="Arial Black" panose="020B0A04020102020204" pitchFamily="34" charset="0"/>
              <a:ea typeface="Aptos" panose="020B0004020202020204" pitchFamily="34" charset="0"/>
              <a:cs typeface="Times New Roman" panose="02020603050405020304" pitchFamily="18" charset="0"/>
            </a:endParaRPr>
          </a:p>
        </p:txBody>
      </p:sp>
      <p:sp>
        <p:nvSpPr>
          <p:cNvPr id="8" name="Subtitle 7">
            <a:extLst>
              <a:ext uri="{FF2B5EF4-FFF2-40B4-BE49-F238E27FC236}">
                <a16:creationId xmlns:a16="http://schemas.microsoft.com/office/drawing/2014/main" id="{24691B6F-E512-4328-A4AE-AAB79BC216EE}"/>
              </a:ext>
            </a:extLst>
          </p:cNvPr>
          <p:cNvSpPr>
            <a:spLocks noGrp="1"/>
          </p:cNvSpPr>
          <p:nvPr>
            <p:ph type="subTitle" idx="1"/>
          </p:nvPr>
        </p:nvSpPr>
        <p:spPr>
          <a:xfrm>
            <a:off x="5253037" y="4260735"/>
            <a:ext cx="3635217" cy="2051902"/>
          </a:xfrm>
        </p:spPr>
        <p:txBody>
          <a:bodyPr>
            <a:noAutofit/>
          </a:bodyPr>
          <a:lstStyle/>
          <a:p>
            <a:pPr marL="342900" lvl="0" indent="-342900" algn="just">
              <a:lnSpc>
                <a:spcPct val="107000"/>
              </a:lnSpc>
              <a:spcAft>
                <a:spcPts val="800"/>
              </a:spcAft>
              <a:buSzPts val="1000"/>
              <a:buFont typeface="Wingdings" panose="05000000000000000000" pitchFamily="2" charset="2"/>
              <a:buChar char="q"/>
              <a:tabLst>
                <a:tab pos="457200" algn="l"/>
              </a:tabLst>
            </a:pPr>
            <a:r>
              <a:rPr lang="en-US" sz="2000" dirty="0">
                <a:latin typeface="Arial" panose="020B0604020202020204" pitchFamily="34" charset="0"/>
                <a:cs typeface="Arial" panose="020B0604020202020204" pitchFamily="34" charset="0"/>
              </a:rPr>
              <a:t>Impact of tool design on upper body strain, particularly arms and shoulders.</a:t>
            </a:r>
          </a:p>
        </p:txBody>
      </p:sp>
      <p:pic>
        <p:nvPicPr>
          <p:cNvPr id="31" name="Picture 30">
            <a:extLst>
              <a:ext uri="{FF2B5EF4-FFF2-40B4-BE49-F238E27FC236}">
                <a16:creationId xmlns:a16="http://schemas.microsoft.com/office/drawing/2014/main" id="{FFB00107-638F-E77C-35EB-430F1B4531EC}"/>
              </a:ext>
            </a:extLst>
          </p:cNvPr>
          <p:cNvPicPr>
            <a:picLocks noChangeAspect="1"/>
          </p:cNvPicPr>
          <p:nvPr/>
        </p:nvPicPr>
        <p:blipFill>
          <a:blip r:embed="rId3"/>
          <a:stretch>
            <a:fillRect/>
          </a:stretch>
        </p:blipFill>
        <p:spPr>
          <a:xfrm>
            <a:off x="9083229" y="3284919"/>
            <a:ext cx="2811153" cy="2966317"/>
          </a:xfrm>
          <a:prstGeom prst="rect">
            <a:avLst/>
          </a:prstGeom>
        </p:spPr>
      </p:pic>
      <p:pic>
        <p:nvPicPr>
          <p:cNvPr id="33" name="Picture 32">
            <a:extLst>
              <a:ext uri="{FF2B5EF4-FFF2-40B4-BE49-F238E27FC236}">
                <a16:creationId xmlns:a16="http://schemas.microsoft.com/office/drawing/2014/main" id="{7EEE4953-130A-99E3-81D8-74514E3E33CA}"/>
              </a:ext>
            </a:extLst>
          </p:cNvPr>
          <p:cNvPicPr>
            <a:picLocks noChangeAspect="1"/>
          </p:cNvPicPr>
          <p:nvPr/>
        </p:nvPicPr>
        <p:blipFill>
          <a:blip r:embed="rId4"/>
          <a:stretch>
            <a:fillRect/>
          </a:stretch>
        </p:blipFill>
        <p:spPr>
          <a:xfrm>
            <a:off x="6154131" y="714245"/>
            <a:ext cx="2929098" cy="2966316"/>
          </a:xfrm>
          <a:prstGeom prst="rect">
            <a:avLst/>
          </a:prstGeom>
        </p:spPr>
      </p:pic>
      <p:pic>
        <p:nvPicPr>
          <p:cNvPr id="35" name="Picture 34" descr="A screenshot of a computer&#10;&#10;Description automatically generated">
            <a:extLst>
              <a:ext uri="{FF2B5EF4-FFF2-40B4-BE49-F238E27FC236}">
                <a16:creationId xmlns:a16="http://schemas.microsoft.com/office/drawing/2014/main" id="{CD4DD4E6-CF97-93F1-A81C-6A66848FD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81" y="726208"/>
            <a:ext cx="5588683" cy="3336290"/>
          </a:xfrm>
          <a:prstGeom prst="rect">
            <a:avLst/>
          </a:prstGeom>
        </p:spPr>
      </p:pic>
      <p:graphicFrame>
        <p:nvGraphicFramePr>
          <p:cNvPr id="36" name="Table 35">
            <a:extLst>
              <a:ext uri="{FF2B5EF4-FFF2-40B4-BE49-F238E27FC236}">
                <a16:creationId xmlns:a16="http://schemas.microsoft.com/office/drawing/2014/main" id="{6F450DB0-540C-2E38-4E88-4748F719070F}"/>
              </a:ext>
            </a:extLst>
          </p:cNvPr>
          <p:cNvGraphicFramePr>
            <a:graphicFrameLocks noGrp="1"/>
          </p:cNvGraphicFramePr>
          <p:nvPr>
            <p:extLst>
              <p:ext uri="{D42A27DB-BD31-4B8C-83A1-F6EECF244321}">
                <p14:modId xmlns:p14="http://schemas.microsoft.com/office/powerpoint/2010/main" val="2676108569"/>
              </p:ext>
            </p:extLst>
          </p:nvPr>
        </p:nvGraphicFramePr>
        <p:xfrm>
          <a:off x="369220" y="4381501"/>
          <a:ext cx="4798381" cy="1142562"/>
        </p:xfrm>
        <a:graphic>
          <a:graphicData uri="http://schemas.openxmlformats.org/drawingml/2006/table">
            <a:tbl>
              <a:tblPr/>
              <a:tblGrid>
                <a:gridCol w="2779081">
                  <a:extLst>
                    <a:ext uri="{9D8B030D-6E8A-4147-A177-3AD203B41FA5}">
                      <a16:colId xmlns:a16="http://schemas.microsoft.com/office/drawing/2014/main" val="880955775"/>
                    </a:ext>
                  </a:extLst>
                </a:gridCol>
                <a:gridCol w="819150">
                  <a:extLst>
                    <a:ext uri="{9D8B030D-6E8A-4147-A177-3AD203B41FA5}">
                      <a16:colId xmlns:a16="http://schemas.microsoft.com/office/drawing/2014/main" val="1090081355"/>
                    </a:ext>
                  </a:extLst>
                </a:gridCol>
                <a:gridCol w="1200150">
                  <a:extLst>
                    <a:ext uri="{9D8B030D-6E8A-4147-A177-3AD203B41FA5}">
                      <a16:colId xmlns:a16="http://schemas.microsoft.com/office/drawing/2014/main" val="3507789171"/>
                    </a:ext>
                  </a:extLst>
                </a:gridCol>
              </a:tblGrid>
              <a:tr h="566448">
                <a:tc>
                  <a:txBody>
                    <a:bodyPr/>
                    <a:lstStyle/>
                    <a:p>
                      <a:pPr algn="l" fontAlgn="b"/>
                      <a:r>
                        <a:rPr lang="en-US" sz="1800" b="1" i="0" u="none" strike="noStrike" dirty="0">
                          <a:solidFill>
                            <a:srgbClr val="000000"/>
                          </a:solidFill>
                          <a:effectLst/>
                          <a:latin typeface="Arial" panose="020B0604020202020204" pitchFamily="34" charset="0"/>
                          <a:cs typeface="Arial" panose="020B0604020202020204" pitchFamily="34" charset="0"/>
                        </a:rPr>
                        <a:t>MSD risk scores for Favorite shovel/Pitchfork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a:solidFill>
                            <a:srgbClr val="000000"/>
                          </a:solidFill>
                          <a:effectLst/>
                          <a:latin typeface="Arial" panose="020B0604020202020204" pitchFamily="34" charset="0"/>
                          <a:cs typeface="Arial" panose="020B0604020202020204" pitchFamily="34" charset="0"/>
                        </a:rPr>
                        <a:t>p-value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1" i="0" u="none" strike="noStrike" dirty="0">
                          <a:solidFill>
                            <a:srgbClr val="000000"/>
                          </a:solidFill>
                          <a:effectLst/>
                          <a:latin typeface="Arial" panose="020B0604020202020204" pitchFamily="34" charset="0"/>
                          <a:cs typeface="Arial" panose="020B0604020202020204" pitchFamily="34" charset="0"/>
                        </a:rPr>
                        <a:t>MSD Risk Score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2986370"/>
                  </a:ext>
                </a:extLst>
              </a:tr>
              <a:tr h="288057">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REBA..MSD.RISK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a:solidFill>
                            <a:srgbClr val="000000"/>
                          </a:solidFill>
                          <a:effectLst/>
                          <a:latin typeface="Arial" panose="020B0604020202020204" pitchFamily="34" charset="0"/>
                          <a:cs typeface="Arial" panose="020B0604020202020204" pitchFamily="34" charset="0"/>
                        </a:rPr>
                        <a:t>0.0833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8.33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9080648"/>
                  </a:ext>
                </a:extLst>
              </a:tr>
              <a:tr h="288057">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 RULA..MSD.RISK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0.0171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Arial" panose="020B0604020202020204" pitchFamily="34" charset="0"/>
                          <a:cs typeface="Arial" panose="020B0604020202020204" pitchFamily="34" charset="0"/>
                        </a:rPr>
                        <a:t>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9330900"/>
                  </a:ext>
                </a:extLst>
              </a:tr>
            </a:tbl>
          </a:graphicData>
        </a:graphic>
      </p:graphicFrame>
    </p:spTree>
    <p:extLst>
      <p:ext uri="{BB962C8B-B14F-4D97-AF65-F5344CB8AC3E}">
        <p14:creationId xmlns:p14="http://schemas.microsoft.com/office/powerpoint/2010/main" val="1452332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A6628B-C478-4AA4-95EB-2B3821B48D25}"/>
              </a:ext>
            </a:extLst>
          </p:cNvPr>
          <p:cNvSpPr>
            <a:spLocks noGrp="1"/>
          </p:cNvSpPr>
          <p:nvPr>
            <p:ph type="ctrTitle"/>
          </p:nvPr>
        </p:nvSpPr>
        <p:spPr>
          <a:xfrm>
            <a:off x="1220785" y="133508"/>
            <a:ext cx="9144000" cy="477837"/>
          </a:xfrm>
        </p:spPr>
        <p:txBody>
          <a:bodyPr>
            <a:noAutofit/>
          </a:bodyPr>
          <a:lstStyle/>
          <a:p>
            <a:pPr algn="just">
              <a:lnSpc>
                <a:spcPct val="107000"/>
              </a:lnSpc>
              <a:spcAft>
                <a:spcPts val="800"/>
              </a:spcAft>
            </a:pPr>
            <a:r>
              <a:rPr lang="en-US" sz="3200" b="1" kern="0" dirty="0">
                <a:effectLst/>
                <a:latin typeface="Arial Black" panose="020B0A04020102020204" pitchFamily="34" charset="0"/>
                <a:ea typeface="Times New Roman" panose="02020603050405020304" pitchFamily="18" charset="0"/>
              </a:rPr>
              <a:t>Predictive Models</a:t>
            </a:r>
            <a:endParaRPr lang="en-US" sz="3200" kern="100" dirty="0">
              <a:effectLst/>
              <a:latin typeface="Arial Black" panose="020B0A04020102020204" pitchFamily="34" charset="0"/>
              <a:ea typeface="Aptos" panose="020B0004020202020204" pitchFamily="34" charset="0"/>
              <a:cs typeface="Arial" panose="020B0604020202020204" pitchFamily="34" charset="0"/>
            </a:endParaRPr>
          </a:p>
        </p:txBody>
      </p:sp>
      <p:sp>
        <p:nvSpPr>
          <p:cNvPr id="15" name="Rectangle 2">
            <a:extLst>
              <a:ext uri="{FF2B5EF4-FFF2-40B4-BE49-F238E27FC236}">
                <a16:creationId xmlns:a16="http://schemas.microsoft.com/office/drawing/2014/main" id="{C673F7D7-6044-F0E1-8254-2FC546FEE4A1}"/>
              </a:ext>
            </a:extLst>
          </p:cNvPr>
          <p:cNvSpPr>
            <a:spLocks noChangeArrowheads="1"/>
          </p:cNvSpPr>
          <p:nvPr/>
        </p:nvSpPr>
        <p:spPr bwMode="auto">
          <a:xfrm>
            <a:off x="5262563" y="859810"/>
            <a:ext cx="6477639"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spcBef>
                <a:spcPct val="0"/>
              </a:spcBef>
              <a:spcAft>
                <a:spcPct val="0"/>
              </a:spcAft>
              <a:buClrTx/>
              <a:buSzTx/>
              <a:tabLst/>
            </a:pPr>
            <a:r>
              <a:rPr kumimoji="0" lang="en-US" altLang="en-US" sz="2000" b="1" i="0" u="none" strike="noStrike" cap="none" normalizeH="0" baseline="0" dirty="0">
                <a:ln>
                  <a:noFill/>
                </a:ln>
                <a:effectLst/>
                <a:latin typeface="Arial" panose="020B0604020202020204" pitchFamily="34" charset="0"/>
              </a:rPr>
              <a:t>Lift Angle:</a:t>
            </a:r>
            <a:endParaRPr kumimoji="0" lang="en-US" altLang="en-US" sz="2000" b="0" i="0" u="none" strike="noStrike" cap="none" normalizeH="0" baseline="0" dirty="0">
              <a:ln>
                <a:noFill/>
              </a:ln>
              <a:effectLst/>
              <a:latin typeface="Arial" panose="020B0604020202020204" pitchFamily="34" charset="0"/>
            </a:endParaRPr>
          </a:p>
          <a:p>
            <a:pPr marL="285750" marR="0" lvl="0" indent="-285750" algn="just" defTabSz="914400" rtl="0" eaLnBrk="0" fontAlgn="base" latinLnBrk="0" hangingPunct="0">
              <a:spcBef>
                <a:spcPct val="0"/>
              </a:spcBef>
              <a:spcAft>
                <a:spcPct val="0"/>
              </a:spcAft>
              <a:buClrTx/>
              <a:buSzTx/>
              <a:buFont typeface="Wingdings" panose="05000000000000000000" pitchFamily="2" charset="2"/>
              <a:buChar char="q"/>
              <a:tabLst/>
            </a:pPr>
            <a:r>
              <a:rPr kumimoji="0" lang="en-US" altLang="en-US" sz="2000" b="0" i="0" u="none" strike="noStrike" cap="none" normalizeH="0" baseline="0" dirty="0">
                <a:ln>
                  <a:noFill/>
                </a:ln>
                <a:effectLst/>
                <a:latin typeface="Arial" panose="020B0604020202020204" pitchFamily="34" charset="0"/>
              </a:rPr>
              <a:t>35–45-degree lift angle reduced lower back strain by </a:t>
            </a:r>
            <a:r>
              <a:rPr kumimoji="0" lang="en-US" altLang="en-US" sz="2000" b="1" i="0" u="none" strike="noStrike" cap="none" normalizeH="0" baseline="0" dirty="0">
                <a:ln>
                  <a:noFill/>
                </a:ln>
                <a:effectLst/>
                <a:latin typeface="Arial" panose="020B0604020202020204" pitchFamily="34" charset="0"/>
              </a:rPr>
              <a:t>15% (p &lt; 0.05).</a:t>
            </a:r>
          </a:p>
          <a:p>
            <a:pPr marL="285750" marR="0" lvl="0" indent="-285750" algn="just" defTabSz="914400" rtl="0" eaLnBrk="0" fontAlgn="base" latinLnBrk="0" hangingPunct="0">
              <a:spcBef>
                <a:spcPct val="0"/>
              </a:spcBef>
              <a:spcAft>
                <a:spcPct val="0"/>
              </a:spcAft>
              <a:buClrTx/>
              <a:buSzTx/>
              <a:buFont typeface="Wingdings" panose="05000000000000000000" pitchFamily="2" charset="2"/>
              <a:buChar char="q"/>
              <a:tabLst/>
            </a:pPr>
            <a:r>
              <a:rPr kumimoji="0" lang="en-US" altLang="en-US" sz="2000" b="0" i="0" u="none" strike="noStrike" cap="none" normalizeH="0" baseline="0" dirty="0">
                <a:ln>
                  <a:noFill/>
                </a:ln>
                <a:effectLst/>
                <a:latin typeface="Arial" panose="020B0604020202020204" pitchFamily="34" charset="0"/>
              </a:rPr>
              <a:t>Lower REBA scores, indicating decreased MSD risk.</a:t>
            </a:r>
          </a:p>
          <a:p>
            <a:pPr marR="0" lvl="0" algn="just" defTabSz="914400" rtl="0" eaLnBrk="0" fontAlgn="base" latinLnBrk="0" hangingPunct="0">
              <a:spcBef>
                <a:spcPct val="0"/>
              </a:spcBef>
              <a:spcAft>
                <a:spcPct val="0"/>
              </a:spcAft>
              <a:buClrTx/>
              <a:buSzTx/>
              <a:tabLst/>
            </a:pPr>
            <a:endParaRPr kumimoji="0" lang="en-US" altLang="en-US" sz="2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ct val="0"/>
              </a:spcAft>
              <a:buClrTx/>
              <a:buSzTx/>
              <a:tabLst/>
            </a:pPr>
            <a:r>
              <a:rPr kumimoji="0" lang="en-US" altLang="en-US" sz="2000" b="1" i="0" u="none" strike="noStrike" cap="none" normalizeH="0" baseline="0" dirty="0">
                <a:ln>
                  <a:noFill/>
                </a:ln>
                <a:effectLst/>
                <a:latin typeface="Arial" panose="020B0604020202020204" pitchFamily="34" charset="0"/>
              </a:rPr>
              <a:t>Handle Height:</a:t>
            </a:r>
            <a:endParaRPr kumimoji="0" lang="en-US" altLang="en-US" sz="2000" b="0" i="0" u="none" strike="noStrike" cap="none" normalizeH="0" baseline="0" dirty="0">
              <a:ln>
                <a:noFill/>
              </a:ln>
              <a:effectLst/>
              <a:latin typeface="Arial" panose="020B0604020202020204" pitchFamily="34" charset="0"/>
            </a:endParaRPr>
          </a:p>
          <a:p>
            <a:pPr marL="285750" marR="0" lvl="0" indent="-285750" algn="just" defTabSz="914400" rtl="0" eaLnBrk="0" fontAlgn="base" latinLnBrk="0" hangingPunct="0">
              <a:spcBef>
                <a:spcPct val="0"/>
              </a:spcBef>
              <a:spcAft>
                <a:spcPct val="0"/>
              </a:spcAft>
              <a:buClrTx/>
              <a:buSzTx/>
              <a:buFont typeface="Wingdings" panose="05000000000000000000" pitchFamily="2" charset="2"/>
              <a:buChar char="q"/>
              <a:tabLst/>
            </a:pPr>
            <a:r>
              <a:rPr kumimoji="0" lang="en-US" altLang="en-US" sz="2000" b="0" i="0" u="none" strike="noStrike" cap="none" normalizeH="0" baseline="0" dirty="0">
                <a:ln>
                  <a:noFill/>
                </a:ln>
                <a:effectLst/>
                <a:latin typeface="Arial" panose="020B0604020202020204" pitchFamily="34" charset="0"/>
              </a:rPr>
              <a:t>Adjustable handles decreased shoulder and upper back strain by </a:t>
            </a:r>
            <a:r>
              <a:rPr kumimoji="0" lang="en-US" altLang="en-US" sz="2000" b="1" i="0" u="none" strike="noStrike" cap="none" normalizeH="0" baseline="0" dirty="0">
                <a:ln>
                  <a:noFill/>
                </a:ln>
                <a:effectLst/>
                <a:latin typeface="Arial" panose="020B0604020202020204" pitchFamily="34" charset="0"/>
              </a:rPr>
              <a:t>20% (p &lt; 0.05).</a:t>
            </a:r>
          </a:p>
          <a:p>
            <a:pPr marL="285750" marR="0" lvl="0" indent="-285750" algn="just" defTabSz="914400" rtl="0" eaLnBrk="0" fontAlgn="base" latinLnBrk="0" hangingPunct="0">
              <a:spcBef>
                <a:spcPct val="0"/>
              </a:spcBef>
              <a:spcAft>
                <a:spcPct val="0"/>
              </a:spcAft>
              <a:buClrTx/>
              <a:buSzTx/>
              <a:buFont typeface="Wingdings" panose="05000000000000000000" pitchFamily="2" charset="2"/>
              <a:buChar char="q"/>
              <a:tabLst/>
            </a:pPr>
            <a:r>
              <a:rPr kumimoji="0" lang="en-US" altLang="en-US" sz="2000" b="0" i="0" u="none" strike="noStrike" cap="none" normalizeH="0" baseline="0" dirty="0">
                <a:ln>
                  <a:noFill/>
                </a:ln>
                <a:effectLst/>
                <a:latin typeface="Arial" panose="020B0604020202020204" pitchFamily="34" charset="0"/>
              </a:rPr>
              <a:t>Reduced wrist and elbow effort angles </a:t>
            </a:r>
            <a:r>
              <a:rPr kumimoji="0" lang="en-US" altLang="en-US" sz="2000" b="1" i="0" u="none" strike="noStrike" cap="none" normalizeH="0" baseline="0" dirty="0">
                <a:ln>
                  <a:noFill/>
                </a:ln>
                <a:effectLst/>
                <a:latin typeface="Arial" panose="020B0604020202020204" pitchFamily="34" charset="0"/>
              </a:rPr>
              <a:t>(p &lt; 0.01).</a:t>
            </a:r>
          </a:p>
          <a:p>
            <a:pPr marR="0" lvl="0" algn="just" defTabSz="914400" rtl="0" eaLnBrk="0" fontAlgn="base" latinLnBrk="0" hangingPunct="0">
              <a:spcBef>
                <a:spcPct val="0"/>
              </a:spcBef>
              <a:spcAft>
                <a:spcPct val="0"/>
              </a:spcAft>
              <a:buClrTx/>
              <a:buSzTx/>
              <a:tabLst/>
            </a:pPr>
            <a:endParaRPr kumimoji="0" lang="en-US" altLang="en-US" sz="2000" b="0" i="0" u="none" strike="noStrike" cap="none" normalizeH="0" baseline="0" dirty="0">
              <a:ln>
                <a:noFill/>
              </a:ln>
              <a:effectLst/>
              <a:latin typeface="Arial" panose="020B0604020202020204" pitchFamily="34" charset="0"/>
            </a:endParaRPr>
          </a:p>
          <a:p>
            <a:pPr marL="0" marR="0" lvl="0" indent="0" algn="just" defTabSz="914400" rtl="0" eaLnBrk="0" fontAlgn="base" latinLnBrk="0" hangingPunct="0">
              <a:spcBef>
                <a:spcPct val="0"/>
              </a:spcBef>
              <a:spcAft>
                <a:spcPct val="0"/>
              </a:spcAft>
              <a:buClrTx/>
              <a:buSzTx/>
              <a:tabLst/>
            </a:pPr>
            <a:r>
              <a:rPr kumimoji="0" lang="en-US" altLang="en-US" sz="2000" b="1" i="0" u="none" strike="noStrike" cap="none" normalizeH="0" baseline="0" dirty="0">
                <a:ln>
                  <a:noFill/>
                </a:ln>
                <a:effectLst/>
                <a:latin typeface="Arial" panose="020B0604020202020204" pitchFamily="34" charset="0"/>
              </a:rPr>
              <a:t>Auxiliary Handles:</a:t>
            </a:r>
            <a:endParaRPr kumimoji="0" lang="en-US" altLang="en-US" sz="2000" b="0" i="0" u="none" strike="noStrike" cap="none" normalizeH="0" baseline="0" dirty="0">
              <a:ln>
                <a:noFill/>
              </a:ln>
              <a:effectLst/>
              <a:latin typeface="Arial" panose="020B0604020202020204" pitchFamily="34" charset="0"/>
            </a:endParaRPr>
          </a:p>
          <a:p>
            <a:pPr marL="285750" marR="0" lvl="0" indent="-285750" algn="just" defTabSz="914400" rtl="0" eaLnBrk="0" fontAlgn="base" latinLnBrk="0" hangingPunct="0">
              <a:spcBef>
                <a:spcPct val="0"/>
              </a:spcBef>
              <a:spcAft>
                <a:spcPct val="0"/>
              </a:spcAft>
              <a:buClrTx/>
              <a:buSzTx/>
              <a:buFont typeface="Wingdings" panose="05000000000000000000" pitchFamily="2" charset="2"/>
              <a:buChar char="q"/>
              <a:tabLst/>
            </a:pPr>
            <a:r>
              <a:rPr kumimoji="0" lang="en-US" altLang="en-US" sz="2000" b="0" i="0" u="none" strike="noStrike" cap="none" normalizeH="0" baseline="0" dirty="0">
                <a:ln>
                  <a:noFill/>
                </a:ln>
                <a:effectLst/>
                <a:latin typeface="Arial" panose="020B0604020202020204" pitchFamily="34" charset="0"/>
              </a:rPr>
              <a:t>Reduced heart rate by </a:t>
            </a:r>
            <a:r>
              <a:rPr kumimoji="0" lang="en-US" altLang="en-US" sz="2000" b="1" i="0" u="none" strike="noStrike" cap="none" normalizeH="0" baseline="0" dirty="0">
                <a:ln>
                  <a:noFill/>
                </a:ln>
                <a:effectLst/>
                <a:latin typeface="Arial" panose="020B0604020202020204" pitchFamily="34" charset="0"/>
              </a:rPr>
              <a:t>6 bpm (p &lt; 0.05).</a:t>
            </a:r>
          </a:p>
          <a:p>
            <a:pPr marL="285750" marR="0" lvl="0" indent="-285750" algn="just" defTabSz="914400" rtl="0" eaLnBrk="0" fontAlgn="base" latinLnBrk="0" hangingPunct="0">
              <a:spcBef>
                <a:spcPct val="0"/>
              </a:spcBef>
              <a:spcAft>
                <a:spcPct val="0"/>
              </a:spcAft>
              <a:buClrTx/>
              <a:buSzTx/>
              <a:buFont typeface="Wingdings" panose="05000000000000000000" pitchFamily="2" charset="2"/>
              <a:buChar char="q"/>
              <a:tabLst/>
            </a:pPr>
            <a:r>
              <a:rPr kumimoji="0" lang="en-US" altLang="en-US" sz="2000" b="0" i="0" u="none" strike="noStrike" cap="none" normalizeH="0" baseline="0" dirty="0">
                <a:ln>
                  <a:noFill/>
                </a:ln>
                <a:effectLst/>
                <a:latin typeface="Arial" panose="020B0604020202020204" pitchFamily="34" charset="0"/>
              </a:rPr>
              <a:t>Lower energy expenditure by </a:t>
            </a:r>
            <a:r>
              <a:rPr kumimoji="0" lang="en-US" altLang="en-US" sz="2000" b="1" i="0" u="none" strike="noStrike" cap="none" normalizeH="0" baseline="0" dirty="0">
                <a:ln>
                  <a:noFill/>
                </a:ln>
                <a:effectLst/>
                <a:latin typeface="Arial" panose="020B0604020202020204" pitchFamily="34" charset="0"/>
              </a:rPr>
              <a:t>0.69 KJ/kg (p &lt; 0.01).</a:t>
            </a:r>
          </a:p>
          <a:p>
            <a:pPr marL="285750" marR="0" lvl="0" indent="-285750" algn="just" defTabSz="914400" rtl="0" eaLnBrk="0" fontAlgn="base" latinLnBrk="0" hangingPunct="0">
              <a:spcBef>
                <a:spcPct val="0"/>
              </a:spcBef>
              <a:spcAft>
                <a:spcPct val="0"/>
              </a:spcAft>
              <a:buClrTx/>
              <a:buSzTx/>
              <a:buFont typeface="Wingdings" panose="05000000000000000000" pitchFamily="2" charset="2"/>
              <a:buChar char="q"/>
              <a:tabLst/>
            </a:pPr>
            <a:r>
              <a:rPr kumimoji="0" lang="en-US" altLang="en-US" sz="2000" b="0" i="0" u="none" strike="noStrike" cap="none" normalizeH="0" baseline="0" dirty="0">
                <a:ln>
                  <a:noFill/>
                </a:ln>
                <a:effectLst/>
                <a:latin typeface="Arial" panose="020B0604020202020204" pitchFamily="34" charset="0"/>
              </a:rPr>
              <a:t>Increased elbow strain, </a:t>
            </a:r>
            <a:r>
              <a:rPr lang="en-US" sz="2000" dirty="0">
                <a:latin typeface="Arial" panose="020B0604020202020204" pitchFamily="34" charset="0"/>
                <a:cs typeface="Arial" panose="020B0604020202020204" pitchFamily="34" charset="0"/>
              </a:rPr>
              <a:t>highlights need for balanced design.</a:t>
            </a:r>
            <a:endParaRPr kumimoji="0" lang="en-US" altLang="en-US" sz="2000" b="0"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effectLst/>
              <a:latin typeface="Arial" panose="020B0604020202020204" pitchFamily="34" charset="0"/>
            </a:endParaRPr>
          </a:p>
        </p:txBody>
      </p:sp>
      <p:pic>
        <p:nvPicPr>
          <p:cNvPr id="1026" name="Picture 2" descr="A screenshot of a video player&#10;&#10;Description automatically generated">
            <a:extLst>
              <a:ext uri="{FF2B5EF4-FFF2-40B4-BE49-F238E27FC236}">
                <a16:creationId xmlns:a16="http://schemas.microsoft.com/office/drawing/2014/main" id="{F0E20B33-B97B-E36F-C7E5-587168728C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41" t="33413" r="69483" b="13313"/>
          <a:stretch/>
        </p:blipFill>
        <p:spPr bwMode="auto">
          <a:xfrm>
            <a:off x="999915" y="1337647"/>
            <a:ext cx="1667765" cy="1941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B21D27-91E4-9877-0949-90C9E4557286}"/>
              </a:ext>
            </a:extLst>
          </p:cNvPr>
          <p:cNvSpPr txBox="1"/>
          <p:nvPr/>
        </p:nvSpPr>
        <p:spPr>
          <a:xfrm>
            <a:off x="892002" y="837184"/>
            <a:ext cx="2511946" cy="400110"/>
          </a:xfrm>
          <a:prstGeom prst="rect">
            <a:avLst/>
          </a:prstGeom>
          <a:noFill/>
        </p:spPr>
        <p:txBody>
          <a:bodyPr wrap="square">
            <a:spAutoFit/>
          </a:bodyPr>
          <a:lstStyle/>
          <a:p>
            <a:r>
              <a:rPr lang="en-US" sz="2000" b="1" dirty="0">
                <a:latin typeface="Arial" panose="020B0604020202020204" pitchFamily="34" charset="0"/>
              </a:rPr>
              <a:t>Subject B PFE</a:t>
            </a:r>
            <a:endParaRPr lang="en-US" sz="2000" dirty="0"/>
          </a:p>
        </p:txBody>
      </p:sp>
      <p:pic>
        <p:nvPicPr>
          <p:cNvPr id="5" name="Picture 2" descr="A screenshot of a video player&#10;&#10;Description automatically generated">
            <a:extLst>
              <a:ext uri="{FF2B5EF4-FFF2-40B4-BE49-F238E27FC236}">
                <a16:creationId xmlns:a16="http://schemas.microsoft.com/office/drawing/2014/main" id="{1177A816-073D-7ABC-8D9B-E17FE85440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343" t="34212" r="18325" b="13128"/>
          <a:stretch/>
        </p:blipFill>
        <p:spPr bwMode="auto">
          <a:xfrm>
            <a:off x="3138632" y="1346251"/>
            <a:ext cx="1652979" cy="19238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C5AAC4-AB54-CC9B-B9FF-A1940B475074}"/>
              </a:ext>
            </a:extLst>
          </p:cNvPr>
          <p:cNvSpPr txBox="1"/>
          <p:nvPr/>
        </p:nvSpPr>
        <p:spPr>
          <a:xfrm>
            <a:off x="3000676" y="835245"/>
            <a:ext cx="2511946" cy="400110"/>
          </a:xfrm>
          <a:prstGeom prst="rect">
            <a:avLst/>
          </a:prstGeom>
          <a:noFill/>
        </p:spPr>
        <p:txBody>
          <a:bodyPr wrap="square">
            <a:spAutoFit/>
          </a:bodyPr>
          <a:lstStyle/>
          <a:p>
            <a:r>
              <a:rPr lang="en-US" sz="2000" b="1" dirty="0">
                <a:latin typeface="Arial" panose="020B0604020202020204" pitchFamily="34" charset="0"/>
              </a:rPr>
              <a:t>Subject C PFE</a:t>
            </a:r>
            <a:endParaRPr lang="en-US" sz="2000" dirty="0"/>
          </a:p>
        </p:txBody>
      </p:sp>
      <p:pic>
        <p:nvPicPr>
          <p:cNvPr id="10" name="Picture 4" descr="A screenshot of a video player&#10;&#10;Description automatically generated">
            <a:extLst>
              <a:ext uri="{FF2B5EF4-FFF2-40B4-BE49-F238E27FC236}">
                <a16:creationId xmlns:a16="http://schemas.microsoft.com/office/drawing/2014/main" id="{257A9D09-A2A1-02FD-EBD1-D13FAC1961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10" t="31061" r="69259" b="16426"/>
          <a:stretch/>
        </p:blipFill>
        <p:spPr bwMode="auto">
          <a:xfrm>
            <a:off x="995534" y="3932408"/>
            <a:ext cx="1667765" cy="19647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77945AD-8E2B-5288-1614-6E6AAABB7EDC}"/>
              </a:ext>
            </a:extLst>
          </p:cNvPr>
          <p:cNvSpPr txBox="1"/>
          <p:nvPr/>
        </p:nvSpPr>
        <p:spPr>
          <a:xfrm>
            <a:off x="825923" y="3531321"/>
            <a:ext cx="2026155" cy="400110"/>
          </a:xfrm>
          <a:prstGeom prst="rect">
            <a:avLst/>
          </a:prstGeom>
          <a:noFill/>
        </p:spPr>
        <p:txBody>
          <a:bodyPr wrap="square">
            <a:spAutoFit/>
          </a:bodyPr>
          <a:lstStyle/>
          <a:p>
            <a:r>
              <a:rPr lang="en-US" sz="2000" b="1" dirty="0">
                <a:latin typeface="Arial" panose="020B0604020202020204" pitchFamily="34" charset="0"/>
              </a:rPr>
              <a:t>Subject B SSA</a:t>
            </a:r>
            <a:endParaRPr lang="en-US" sz="2000" dirty="0"/>
          </a:p>
        </p:txBody>
      </p:sp>
      <p:pic>
        <p:nvPicPr>
          <p:cNvPr id="12" name="Picture 4" descr="A screenshot of a video player&#10;&#10;Description automatically generated">
            <a:extLst>
              <a:ext uri="{FF2B5EF4-FFF2-40B4-BE49-F238E27FC236}">
                <a16:creationId xmlns:a16="http://schemas.microsoft.com/office/drawing/2014/main" id="{085438A9-03D9-73A2-3249-3D59FBC0B4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381" t="34200" r="18367" b="6260"/>
          <a:stretch/>
        </p:blipFill>
        <p:spPr bwMode="auto">
          <a:xfrm>
            <a:off x="3123846" y="3931431"/>
            <a:ext cx="1667765" cy="193049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5678FB-FC69-640E-407E-4D3F856600E0}"/>
              </a:ext>
            </a:extLst>
          </p:cNvPr>
          <p:cNvSpPr txBox="1"/>
          <p:nvPr/>
        </p:nvSpPr>
        <p:spPr>
          <a:xfrm>
            <a:off x="3021689" y="3531321"/>
            <a:ext cx="2026155" cy="400110"/>
          </a:xfrm>
          <a:prstGeom prst="rect">
            <a:avLst/>
          </a:prstGeom>
          <a:noFill/>
        </p:spPr>
        <p:txBody>
          <a:bodyPr wrap="square">
            <a:spAutoFit/>
          </a:bodyPr>
          <a:lstStyle/>
          <a:p>
            <a:r>
              <a:rPr lang="en-US" sz="2000" b="1" dirty="0">
                <a:latin typeface="Arial" panose="020B0604020202020204" pitchFamily="34" charset="0"/>
              </a:rPr>
              <a:t>Subject C SSA</a:t>
            </a:r>
            <a:endParaRPr lang="en-US" sz="2000" dirty="0"/>
          </a:p>
        </p:txBody>
      </p:sp>
    </p:spTree>
    <p:extLst>
      <p:ext uri="{BB962C8B-B14F-4D97-AF65-F5344CB8AC3E}">
        <p14:creationId xmlns:p14="http://schemas.microsoft.com/office/powerpoint/2010/main" val="234286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5B7EDF84-869D-96A8-7A03-3F8DEF3F14F3}"/>
              </a:ext>
            </a:extLst>
          </p:cNvPr>
          <p:cNvPicPr>
            <a:picLocks noChangeAspect="1"/>
          </p:cNvPicPr>
          <p:nvPr/>
        </p:nvPicPr>
        <p:blipFill rotWithShape="1">
          <a:blip r:embed="rId3"/>
          <a:srcRect l="1156" r="-1"/>
          <a:stretch/>
        </p:blipFill>
        <p:spPr>
          <a:xfrm>
            <a:off x="7162512" y="1000584"/>
            <a:ext cx="3947091" cy="4885866"/>
          </a:xfrm>
          <a:prstGeom prst="rect">
            <a:avLst/>
          </a:prstGeom>
        </p:spPr>
      </p:pic>
      <p:sp>
        <p:nvSpPr>
          <p:cNvPr id="7" name="Title 6">
            <a:extLst>
              <a:ext uri="{FF2B5EF4-FFF2-40B4-BE49-F238E27FC236}">
                <a16:creationId xmlns:a16="http://schemas.microsoft.com/office/drawing/2014/main" id="{D0A6628B-C478-4AA4-95EB-2B3821B48D25}"/>
              </a:ext>
            </a:extLst>
          </p:cNvPr>
          <p:cNvSpPr>
            <a:spLocks noGrp="1"/>
          </p:cNvSpPr>
          <p:nvPr>
            <p:ph type="ctrTitle"/>
          </p:nvPr>
        </p:nvSpPr>
        <p:spPr>
          <a:xfrm>
            <a:off x="1244231" y="248371"/>
            <a:ext cx="9144000" cy="477837"/>
          </a:xfrm>
        </p:spPr>
        <p:txBody>
          <a:bodyPr>
            <a:noAutofit/>
          </a:bodyPr>
          <a:lstStyle/>
          <a:p>
            <a:pPr algn="l">
              <a:lnSpc>
                <a:spcPct val="107000"/>
              </a:lnSpc>
              <a:spcAft>
                <a:spcPts val="800"/>
              </a:spcAft>
            </a:pPr>
            <a:r>
              <a:rPr lang="en-US" sz="3200" b="1" kern="0" dirty="0">
                <a:effectLst/>
                <a:latin typeface="Arial Black" panose="020B0A04020102020204" pitchFamily="34" charset="0"/>
                <a:ea typeface="Times New Roman" panose="02020603050405020304" pitchFamily="18" charset="0"/>
              </a:rPr>
              <a:t>Conclusion</a:t>
            </a:r>
            <a:endParaRPr lang="en-US" sz="3200" kern="100" dirty="0">
              <a:effectLst/>
              <a:latin typeface="Arial Black" panose="020B0A04020102020204" pitchFamily="34" charset="0"/>
              <a:ea typeface="Aptos" panose="020B0004020202020204" pitchFamily="34" charset="0"/>
              <a:cs typeface="Times New Roman" panose="02020603050405020304" pitchFamily="18" charset="0"/>
            </a:endParaRPr>
          </a:p>
        </p:txBody>
      </p:sp>
      <p:sp>
        <p:nvSpPr>
          <p:cNvPr id="8" name="Subtitle 7">
            <a:extLst>
              <a:ext uri="{FF2B5EF4-FFF2-40B4-BE49-F238E27FC236}">
                <a16:creationId xmlns:a16="http://schemas.microsoft.com/office/drawing/2014/main" id="{24691B6F-E512-4328-A4AE-AAB79BC216EE}"/>
              </a:ext>
            </a:extLst>
          </p:cNvPr>
          <p:cNvSpPr>
            <a:spLocks noGrp="1"/>
          </p:cNvSpPr>
          <p:nvPr>
            <p:ph type="subTitle" idx="1"/>
          </p:nvPr>
        </p:nvSpPr>
        <p:spPr>
          <a:xfrm>
            <a:off x="297892" y="1000584"/>
            <a:ext cx="6502576" cy="3647919"/>
          </a:xfrm>
        </p:spPr>
        <p:txBody>
          <a:bodyPr>
            <a:noAutofit/>
          </a:bodyPr>
          <a:lstStyle/>
          <a:p>
            <a:pPr algn="just"/>
            <a:r>
              <a:rPr lang="en-US" sz="2000" b="1" dirty="0">
                <a:latin typeface="Arial" panose="020B0604020202020204" pitchFamily="34" charset="0"/>
                <a:cs typeface="Arial" panose="020B0604020202020204" pitchFamily="34" charset="0"/>
              </a:rPr>
              <a:t>Key Takeaways:</a:t>
            </a:r>
            <a:endParaRPr lang="en-US" sz="20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q"/>
            </a:pPr>
            <a:r>
              <a:rPr lang="en-US" sz="2000" b="1" dirty="0">
                <a:latin typeface="Arial" panose="020B0604020202020204" pitchFamily="34" charset="0"/>
                <a:cs typeface="Arial" panose="020B0604020202020204" pitchFamily="34" charset="0"/>
              </a:rPr>
              <a:t>Ergonomic Design:</a:t>
            </a:r>
            <a:r>
              <a:rPr lang="en-US" sz="2000" dirty="0">
                <a:latin typeface="Arial" panose="020B0604020202020204" pitchFamily="34" charset="0"/>
                <a:cs typeface="Arial" panose="020B0604020202020204" pitchFamily="34" charset="0"/>
              </a:rPr>
              <a:t> Reduces physical strain and improves efficiency.</a:t>
            </a:r>
          </a:p>
          <a:p>
            <a:pPr marL="342900" indent="-342900" algn="just">
              <a:buFont typeface="Wingdings" panose="05000000000000000000" pitchFamily="2" charset="2"/>
              <a:buChar char="q"/>
            </a:pPr>
            <a:r>
              <a:rPr lang="en-US" sz="2000" b="1" dirty="0">
                <a:latin typeface="Arial" panose="020B0604020202020204" pitchFamily="34" charset="0"/>
                <a:cs typeface="Arial" panose="020B0604020202020204" pitchFamily="34" charset="0"/>
              </a:rPr>
              <a:t>Body Mechanics:</a:t>
            </a:r>
            <a:r>
              <a:rPr lang="en-US" sz="2000" dirty="0">
                <a:latin typeface="Arial" panose="020B0604020202020204" pitchFamily="34" charset="0"/>
                <a:cs typeface="Arial" panose="020B0604020202020204" pitchFamily="34" charset="0"/>
              </a:rPr>
              <a:t> Optimal lift angles and handle heights minimize strain.</a:t>
            </a:r>
          </a:p>
          <a:p>
            <a:pPr marL="342900" indent="-342900" algn="just">
              <a:buFont typeface="Wingdings" panose="05000000000000000000" pitchFamily="2" charset="2"/>
              <a:buChar char="q"/>
            </a:pPr>
            <a:r>
              <a:rPr lang="en-US" sz="2000" b="1" dirty="0">
                <a:latin typeface="Arial" panose="020B0604020202020204" pitchFamily="34" charset="0"/>
                <a:cs typeface="Arial" panose="020B0604020202020204" pitchFamily="34" charset="0"/>
              </a:rPr>
              <a:t>Critical Factors:</a:t>
            </a:r>
            <a:r>
              <a:rPr lang="en-US" sz="2000" dirty="0">
                <a:latin typeface="Arial" panose="020B0604020202020204" pitchFamily="34" charset="0"/>
                <a:cs typeface="Arial" panose="020B0604020202020204" pitchFamily="34" charset="0"/>
              </a:rPr>
              <a:t> Lift angle, handle height, and mechanical advantage.</a:t>
            </a:r>
          </a:p>
          <a:p>
            <a:pPr marL="342900" indent="-342900" algn="just">
              <a:buFont typeface="Wingdings" panose="05000000000000000000" pitchFamily="2" charset="2"/>
              <a:buChar char="q"/>
            </a:pPr>
            <a:r>
              <a:rPr lang="en-US" sz="2000" b="1" dirty="0">
                <a:latin typeface="Arial" panose="020B0604020202020204" pitchFamily="34" charset="0"/>
                <a:cs typeface="Arial" panose="020B0604020202020204" pitchFamily="34" charset="0"/>
              </a:rPr>
              <a:t>Continuous Improvement:</a:t>
            </a:r>
            <a:r>
              <a:rPr lang="en-US" sz="2000" dirty="0">
                <a:latin typeface="Arial" panose="020B0604020202020204" pitchFamily="34" charset="0"/>
                <a:cs typeface="Arial" panose="020B0604020202020204" pitchFamily="34" charset="0"/>
              </a:rPr>
              <a:t> Essential for enhancing ergonomic benefits.</a:t>
            </a:r>
          </a:p>
        </p:txBody>
      </p:sp>
      <p:grpSp>
        <p:nvGrpSpPr>
          <p:cNvPr id="11" name="Group 6">
            <a:extLst>
              <a:ext uri="{FF2B5EF4-FFF2-40B4-BE49-F238E27FC236}">
                <a16:creationId xmlns:a16="http://schemas.microsoft.com/office/drawing/2014/main" id="{C10183DB-8BD6-8718-25A3-0F245797C86E}"/>
              </a:ext>
            </a:extLst>
          </p:cNvPr>
          <p:cNvGrpSpPr>
            <a:grpSpLocks/>
          </p:cNvGrpSpPr>
          <p:nvPr/>
        </p:nvGrpSpPr>
        <p:grpSpPr bwMode="auto">
          <a:xfrm>
            <a:off x="6888448" y="1055678"/>
            <a:ext cx="2605087" cy="554341"/>
            <a:chOff x="1610492" y="304319"/>
            <a:chExt cx="3599082" cy="976448"/>
          </a:xfrm>
        </p:grpSpPr>
        <p:sp>
          <p:nvSpPr>
            <p:cNvPr id="12" name="Rounded Rectangle 19">
              <a:extLst>
                <a:ext uri="{FF2B5EF4-FFF2-40B4-BE49-F238E27FC236}">
                  <a16:creationId xmlns:a16="http://schemas.microsoft.com/office/drawing/2014/main" id="{5CB320C5-7A89-5587-AEE5-62734E245242}"/>
                </a:ext>
              </a:extLst>
            </p:cNvPr>
            <p:cNvSpPr/>
            <p:nvPr/>
          </p:nvSpPr>
          <p:spPr>
            <a:xfrm>
              <a:off x="2017181" y="349485"/>
              <a:ext cx="2769453" cy="87688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3" name="Rounded Rectangle 8">
              <a:extLst>
                <a:ext uri="{FF2B5EF4-FFF2-40B4-BE49-F238E27FC236}">
                  <a16:creationId xmlns:a16="http://schemas.microsoft.com/office/drawing/2014/main" id="{B0DD0BA5-C397-A666-FD73-B51D8DDBE5BC}"/>
                </a:ext>
              </a:extLst>
            </p:cNvPr>
            <p:cNvSpPr/>
            <p:nvPr/>
          </p:nvSpPr>
          <p:spPr>
            <a:xfrm>
              <a:off x="1610492" y="304319"/>
              <a:ext cx="3599082" cy="97644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b="1" dirty="0">
                  <a:latin typeface="Arial" panose="020B0604020202020204" pitchFamily="34" charset="0"/>
                  <a:cs typeface="Arial" panose="020B0604020202020204" pitchFamily="34" charset="0"/>
                </a:rPr>
                <a:t>Adjustable Tool</a:t>
              </a:r>
            </a:p>
          </p:txBody>
        </p:sp>
      </p:grpSp>
      <p:grpSp>
        <p:nvGrpSpPr>
          <p:cNvPr id="14" name="Group 8">
            <a:extLst>
              <a:ext uri="{FF2B5EF4-FFF2-40B4-BE49-F238E27FC236}">
                <a16:creationId xmlns:a16="http://schemas.microsoft.com/office/drawing/2014/main" id="{0404FCF8-2E4D-C81C-87C2-0B011E8D2176}"/>
              </a:ext>
            </a:extLst>
          </p:cNvPr>
          <p:cNvGrpSpPr>
            <a:grpSpLocks/>
          </p:cNvGrpSpPr>
          <p:nvPr/>
        </p:nvGrpSpPr>
        <p:grpSpPr bwMode="auto">
          <a:xfrm>
            <a:off x="9215224" y="1369590"/>
            <a:ext cx="1902912" cy="722780"/>
            <a:chOff x="3702052" y="-37664"/>
            <a:chExt cx="3490013" cy="1305973"/>
          </a:xfrm>
        </p:grpSpPr>
        <p:sp>
          <p:nvSpPr>
            <p:cNvPr id="15" name="Rounded Rectangle 15">
              <a:extLst>
                <a:ext uri="{FF2B5EF4-FFF2-40B4-BE49-F238E27FC236}">
                  <a16:creationId xmlns:a16="http://schemas.microsoft.com/office/drawing/2014/main" id="{D9092EC1-ABF6-252A-DD78-16BAE0621BDA}"/>
                </a:ext>
              </a:extLst>
            </p:cNvPr>
            <p:cNvSpPr/>
            <p:nvPr/>
          </p:nvSpPr>
          <p:spPr>
            <a:xfrm>
              <a:off x="3702052" y="-37664"/>
              <a:ext cx="3458132" cy="129682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6" name="Rounded Rectangle 12">
              <a:extLst>
                <a:ext uri="{FF2B5EF4-FFF2-40B4-BE49-F238E27FC236}">
                  <a16:creationId xmlns:a16="http://schemas.microsoft.com/office/drawing/2014/main" id="{54A2B432-A48C-36F8-5A08-93C8AA2EC124}"/>
                </a:ext>
              </a:extLst>
            </p:cNvPr>
            <p:cNvSpPr/>
            <p:nvPr/>
          </p:nvSpPr>
          <p:spPr>
            <a:xfrm>
              <a:off x="3702052" y="-28519"/>
              <a:ext cx="3490013" cy="129682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b="1" dirty="0">
                  <a:latin typeface="Arial" panose="020B0604020202020204" pitchFamily="34" charset="0"/>
                  <a:cs typeface="Arial" panose="020B0604020202020204" pitchFamily="34" charset="0"/>
                </a:rPr>
                <a:t>Improved Posture</a:t>
              </a:r>
            </a:p>
          </p:txBody>
        </p:sp>
      </p:grpSp>
      <p:grpSp>
        <p:nvGrpSpPr>
          <p:cNvPr id="18" name="Group 6">
            <a:extLst>
              <a:ext uri="{FF2B5EF4-FFF2-40B4-BE49-F238E27FC236}">
                <a16:creationId xmlns:a16="http://schemas.microsoft.com/office/drawing/2014/main" id="{C9D02063-8105-DB39-E6DF-9BF5B95BDC6F}"/>
              </a:ext>
            </a:extLst>
          </p:cNvPr>
          <p:cNvGrpSpPr>
            <a:grpSpLocks/>
          </p:cNvGrpSpPr>
          <p:nvPr/>
        </p:nvGrpSpPr>
        <p:grpSpPr bwMode="auto">
          <a:xfrm>
            <a:off x="7092359" y="2595653"/>
            <a:ext cx="1702394" cy="808536"/>
            <a:chOff x="1642395" y="523103"/>
            <a:chExt cx="3456874" cy="940632"/>
          </a:xfrm>
        </p:grpSpPr>
        <p:sp>
          <p:nvSpPr>
            <p:cNvPr id="19" name="Rounded Rectangle 19">
              <a:extLst>
                <a:ext uri="{FF2B5EF4-FFF2-40B4-BE49-F238E27FC236}">
                  <a16:creationId xmlns:a16="http://schemas.microsoft.com/office/drawing/2014/main" id="{EE34504F-B671-B83F-E85F-5E4319E50891}"/>
                </a:ext>
              </a:extLst>
            </p:cNvPr>
            <p:cNvSpPr/>
            <p:nvPr/>
          </p:nvSpPr>
          <p:spPr>
            <a:xfrm>
              <a:off x="2017180" y="602890"/>
              <a:ext cx="2851363" cy="833525"/>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20" name="Rounded Rectangle 8">
              <a:extLst>
                <a:ext uri="{FF2B5EF4-FFF2-40B4-BE49-F238E27FC236}">
                  <a16:creationId xmlns:a16="http://schemas.microsoft.com/office/drawing/2014/main" id="{9CA2BFD3-60FF-6143-9EF8-E23F8E4410EB}"/>
                </a:ext>
              </a:extLst>
            </p:cNvPr>
            <p:cNvSpPr/>
            <p:nvPr/>
          </p:nvSpPr>
          <p:spPr>
            <a:xfrm>
              <a:off x="1642395" y="523103"/>
              <a:ext cx="3456874" cy="940632"/>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b="1" dirty="0">
                  <a:latin typeface="Arial" panose="020B0604020202020204" pitchFamily="34" charset="0"/>
                  <a:cs typeface="Arial" panose="020B0604020202020204" pitchFamily="34" charset="0"/>
                </a:rPr>
                <a:t>Increased Efficiency</a:t>
              </a:r>
            </a:p>
          </p:txBody>
        </p:sp>
      </p:grpSp>
      <p:grpSp>
        <p:nvGrpSpPr>
          <p:cNvPr id="50" name="Group 8">
            <a:extLst>
              <a:ext uri="{FF2B5EF4-FFF2-40B4-BE49-F238E27FC236}">
                <a16:creationId xmlns:a16="http://schemas.microsoft.com/office/drawing/2014/main" id="{319C7C47-CDA6-F402-C53C-E6D92E75B112}"/>
              </a:ext>
            </a:extLst>
          </p:cNvPr>
          <p:cNvGrpSpPr>
            <a:grpSpLocks/>
          </p:cNvGrpSpPr>
          <p:nvPr/>
        </p:nvGrpSpPr>
        <p:grpSpPr bwMode="auto">
          <a:xfrm>
            <a:off x="7125483" y="1877893"/>
            <a:ext cx="1902912" cy="525095"/>
            <a:chOff x="3702052" y="-28519"/>
            <a:chExt cx="3490013" cy="948781"/>
          </a:xfrm>
        </p:grpSpPr>
        <p:sp>
          <p:nvSpPr>
            <p:cNvPr id="51" name="Rounded Rectangle 15">
              <a:extLst>
                <a:ext uri="{FF2B5EF4-FFF2-40B4-BE49-F238E27FC236}">
                  <a16:creationId xmlns:a16="http://schemas.microsoft.com/office/drawing/2014/main" id="{17382D6F-0DEA-B382-C14A-609ADE40B2F3}"/>
                </a:ext>
              </a:extLst>
            </p:cNvPr>
            <p:cNvSpPr/>
            <p:nvPr/>
          </p:nvSpPr>
          <p:spPr>
            <a:xfrm>
              <a:off x="3733933" y="-28519"/>
              <a:ext cx="3458132" cy="93963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52" name="Rounded Rectangle 12">
              <a:extLst>
                <a:ext uri="{FF2B5EF4-FFF2-40B4-BE49-F238E27FC236}">
                  <a16:creationId xmlns:a16="http://schemas.microsoft.com/office/drawing/2014/main" id="{E860A006-292D-D0F0-3B42-4DADF9E21754}"/>
                </a:ext>
              </a:extLst>
            </p:cNvPr>
            <p:cNvSpPr/>
            <p:nvPr/>
          </p:nvSpPr>
          <p:spPr>
            <a:xfrm>
              <a:off x="3702052" y="-28519"/>
              <a:ext cx="3490013" cy="948781"/>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b="1" dirty="0">
                  <a:latin typeface="Arial" panose="020B0604020202020204" pitchFamily="34" charset="0"/>
                  <a:cs typeface="Arial" panose="020B0604020202020204" pitchFamily="34" charset="0"/>
                </a:rPr>
                <a:t>Reduce Strain</a:t>
              </a:r>
            </a:p>
          </p:txBody>
        </p:sp>
      </p:grpSp>
      <p:grpSp>
        <p:nvGrpSpPr>
          <p:cNvPr id="2" name="Group 5">
            <a:extLst>
              <a:ext uri="{FF2B5EF4-FFF2-40B4-BE49-F238E27FC236}">
                <a16:creationId xmlns:a16="http://schemas.microsoft.com/office/drawing/2014/main" id="{E05B9746-E8AB-E9BD-F1A6-8BE58C41100A}"/>
              </a:ext>
            </a:extLst>
          </p:cNvPr>
          <p:cNvGrpSpPr>
            <a:grpSpLocks/>
          </p:cNvGrpSpPr>
          <p:nvPr/>
        </p:nvGrpSpPr>
        <p:grpSpPr bwMode="auto">
          <a:xfrm rot="2162678">
            <a:off x="8981322" y="1477023"/>
            <a:ext cx="415970" cy="148458"/>
            <a:chOff x="1435227" y="681731"/>
            <a:chExt cx="411252" cy="238085"/>
          </a:xfrm>
          <a:solidFill>
            <a:schemeClr val="tx1"/>
          </a:solidFill>
        </p:grpSpPr>
        <p:sp>
          <p:nvSpPr>
            <p:cNvPr id="6" name="Right Arrow 21">
              <a:extLst>
                <a:ext uri="{FF2B5EF4-FFF2-40B4-BE49-F238E27FC236}">
                  <a16:creationId xmlns:a16="http://schemas.microsoft.com/office/drawing/2014/main" id="{584A2B86-70F9-2A8B-37B5-5F5E14B1A887}"/>
                </a:ext>
              </a:extLst>
            </p:cNvPr>
            <p:cNvSpPr/>
            <p:nvPr/>
          </p:nvSpPr>
          <p:spPr>
            <a:xfrm rot="21579679">
              <a:off x="1435227" y="681731"/>
              <a:ext cx="411252"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10" name="Right Arrow 6">
              <a:extLst>
                <a:ext uri="{FF2B5EF4-FFF2-40B4-BE49-F238E27FC236}">
                  <a16:creationId xmlns:a16="http://schemas.microsoft.com/office/drawing/2014/main" id="{AF446632-FA2B-D97C-99BB-35406137A3C3}"/>
                </a:ext>
              </a:extLst>
            </p:cNvPr>
            <p:cNvSpPr/>
            <p:nvPr/>
          </p:nvSpPr>
          <p:spPr>
            <a:xfrm rot="21579679">
              <a:off x="1435227" y="729348"/>
              <a:ext cx="339799"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24" name="Group 7">
            <a:extLst>
              <a:ext uri="{FF2B5EF4-FFF2-40B4-BE49-F238E27FC236}">
                <a16:creationId xmlns:a16="http://schemas.microsoft.com/office/drawing/2014/main" id="{D3F38D91-4EDF-4B07-DB2E-68B466CCDA48}"/>
              </a:ext>
            </a:extLst>
          </p:cNvPr>
          <p:cNvGrpSpPr>
            <a:grpSpLocks/>
          </p:cNvGrpSpPr>
          <p:nvPr/>
        </p:nvGrpSpPr>
        <p:grpSpPr bwMode="auto">
          <a:xfrm rot="8565088">
            <a:off x="8852167" y="1976901"/>
            <a:ext cx="404266" cy="140961"/>
            <a:chOff x="3686259" y="681240"/>
            <a:chExt cx="380818" cy="238085"/>
          </a:xfrm>
          <a:solidFill>
            <a:schemeClr val="tx1"/>
          </a:solidFill>
        </p:grpSpPr>
        <p:sp>
          <p:nvSpPr>
            <p:cNvPr id="25" name="Right Arrow 17">
              <a:extLst>
                <a:ext uri="{FF2B5EF4-FFF2-40B4-BE49-F238E27FC236}">
                  <a16:creationId xmlns:a16="http://schemas.microsoft.com/office/drawing/2014/main" id="{50687ABE-20A1-5A5E-EEDB-58BD0FA0A80D}"/>
                </a:ext>
              </a:extLst>
            </p:cNvPr>
            <p:cNvSpPr/>
            <p:nvPr/>
          </p:nvSpPr>
          <p:spPr>
            <a:xfrm rot="18922">
              <a:off x="3686259" y="681240"/>
              <a:ext cx="380818"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26" name="Right Arrow 10">
              <a:extLst>
                <a:ext uri="{FF2B5EF4-FFF2-40B4-BE49-F238E27FC236}">
                  <a16:creationId xmlns:a16="http://schemas.microsoft.com/office/drawing/2014/main" id="{78D55036-81F8-6C5B-8C4F-8A59E017BF3E}"/>
                </a:ext>
              </a:extLst>
            </p:cNvPr>
            <p:cNvSpPr/>
            <p:nvPr/>
          </p:nvSpPr>
          <p:spPr>
            <a:xfrm rot="18922">
              <a:off x="3686259" y="728857"/>
              <a:ext cx="309115"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dirty="0">
                <a:latin typeface="Arial" panose="020B0604020202020204" pitchFamily="34" charset="0"/>
                <a:cs typeface="Arial" panose="020B0604020202020204" pitchFamily="34" charset="0"/>
              </a:endParaRPr>
            </a:p>
          </p:txBody>
        </p:sp>
      </p:grpSp>
      <p:grpSp>
        <p:nvGrpSpPr>
          <p:cNvPr id="45" name="Group 7">
            <a:extLst>
              <a:ext uri="{FF2B5EF4-FFF2-40B4-BE49-F238E27FC236}">
                <a16:creationId xmlns:a16="http://schemas.microsoft.com/office/drawing/2014/main" id="{30875833-6799-173B-BE90-834621814E5F}"/>
              </a:ext>
            </a:extLst>
          </p:cNvPr>
          <p:cNvGrpSpPr>
            <a:grpSpLocks/>
          </p:cNvGrpSpPr>
          <p:nvPr/>
        </p:nvGrpSpPr>
        <p:grpSpPr bwMode="auto">
          <a:xfrm rot="5400000">
            <a:off x="7813016" y="2425971"/>
            <a:ext cx="404266" cy="140961"/>
            <a:chOff x="3686259" y="681240"/>
            <a:chExt cx="380818" cy="238085"/>
          </a:xfrm>
          <a:solidFill>
            <a:srgbClr val="FFC000"/>
          </a:solidFill>
        </p:grpSpPr>
        <p:sp>
          <p:nvSpPr>
            <p:cNvPr id="46" name="Right Arrow 17">
              <a:extLst>
                <a:ext uri="{FF2B5EF4-FFF2-40B4-BE49-F238E27FC236}">
                  <a16:creationId xmlns:a16="http://schemas.microsoft.com/office/drawing/2014/main" id="{E0869E6A-B570-660D-C81E-F050FF43D371}"/>
                </a:ext>
              </a:extLst>
            </p:cNvPr>
            <p:cNvSpPr/>
            <p:nvPr/>
          </p:nvSpPr>
          <p:spPr>
            <a:xfrm rot="18922">
              <a:off x="3686259" y="681240"/>
              <a:ext cx="380818"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47" name="Right Arrow 10">
              <a:extLst>
                <a:ext uri="{FF2B5EF4-FFF2-40B4-BE49-F238E27FC236}">
                  <a16:creationId xmlns:a16="http://schemas.microsoft.com/office/drawing/2014/main" id="{8F88E8B4-C09D-4975-2DE1-62F3F1F05161}"/>
                </a:ext>
              </a:extLst>
            </p:cNvPr>
            <p:cNvSpPr/>
            <p:nvPr/>
          </p:nvSpPr>
          <p:spPr>
            <a:xfrm rot="18922">
              <a:off x="3686259" y="728857"/>
              <a:ext cx="309115"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98013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A6628B-C478-4AA4-95EB-2B3821B48D25}"/>
              </a:ext>
            </a:extLst>
          </p:cNvPr>
          <p:cNvSpPr>
            <a:spLocks noGrp="1"/>
          </p:cNvSpPr>
          <p:nvPr>
            <p:ph type="ctrTitle"/>
          </p:nvPr>
        </p:nvSpPr>
        <p:spPr>
          <a:xfrm>
            <a:off x="451601" y="178742"/>
            <a:ext cx="9144000" cy="477837"/>
          </a:xfrm>
        </p:spPr>
        <p:txBody>
          <a:bodyPr>
            <a:noAutofit/>
          </a:bodyPr>
          <a:lstStyle/>
          <a:p>
            <a:pPr algn="l">
              <a:lnSpc>
                <a:spcPct val="107000"/>
              </a:lnSpc>
              <a:spcAft>
                <a:spcPts val="800"/>
              </a:spcAft>
            </a:pPr>
            <a:r>
              <a:rPr lang="en-US" sz="3600" b="1" kern="0" dirty="0">
                <a:effectLst/>
                <a:latin typeface="Arial Black" panose="020B0A04020102020204" pitchFamily="34" charset="0"/>
                <a:ea typeface="Times New Roman" panose="02020603050405020304" pitchFamily="18" charset="0"/>
                <a:cs typeface="Times New Roman" panose="02020603050405020304" pitchFamily="18" charset="0"/>
              </a:rPr>
              <a:t>Recommendations</a:t>
            </a:r>
            <a:endParaRPr lang="en-US" sz="3600" kern="100" dirty="0">
              <a:effectLst/>
              <a:latin typeface="Arial Black" panose="020B0A04020102020204" pitchFamily="34" charset="0"/>
              <a:ea typeface="Aptos" panose="020B0004020202020204" pitchFamily="34" charset="0"/>
              <a:cs typeface="Times New Roman" panose="02020603050405020304" pitchFamily="18" charset="0"/>
            </a:endParaRPr>
          </a:p>
        </p:txBody>
      </p:sp>
      <p:sp>
        <p:nvSpPr>
          <p:cNvPr id="8" name="Subtitle 7">
            <a:extLst>
              <a:ext uri="{FF2B5EF4-FFF2-40B4-BE49-F238E27FC236}">
                <a16:creationId xmlns:a16="http://schemas.microsoft.com/office/drawing/2014/main" id="{24691B6F-E512-4328-A4AE-AAB79BC216EE}"/>
              </a:ext>
            </a:extLst>
          </p:cNvPr>
          <p:cNvSpPr>
            <a:spLocks noGrp="1"/>
          </p:cNvSpPr>
          <p:nvPr>
            <p:ph type="subTitle" idx="1"/>
          </p:nvPr>
        </p:nvSpPr>
        <p:spPr>
          <a:xfrm>
            <a:off x="6835163" y="1045731"/>
            <a:ext cx="5137762" cy="2773794"/>
          </a:xfrm>
        </p:spPr>
        <p:txBody>
          <a:bodyPr>
            <a:noAutofit/>
          </a:bodyPr>
          <a:lstStyle/>
          <a:p>
            <a:pPr marL="342900" lvl="0" indent="-342900" algn="just">
              <a:lnSpc>
                <a:spcPct val="107000"/>
              </a:lnSpc>
              <a:spcAft>
                <a:spcPts val="800"/>
              </a:spcAft>
              <a:buSzPts val="1000"/>
              <a:buFont typeface="Wingdings" panose="05000000000000000000" pitchFamily="2" charset="2"/>
              <a:buChar char="q"/>
              <a:tabLst>
                <a:tab pos="457200" algn="l"/>
              </a:tabLst>
            </a:pPr>
            <a:r>
              <a:rPr lang="en-US" kern="0" dirty="0">
                <a:effectLst/>
                <a:latin typeface="Arial" panose="020B0604020202020204" pitchFamily="34" charset="0"/>
                <a:ea typeface="Times New Roman" panose="02020603050405020304" pitchFamily="18" charset="0"/>
                <a:cs typeface="Arial" panose="020B0604020202020204" pitchFamily="34" charset="0"/>
              </a:rPr>
              <a:t>Design tools with lift angles between 27-49 degrees and handle heights 517-984 mm.</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gn="just">
              <a:lnSpc>
                <a:spcPct val="107000"/>
              </a:lnSpc>
              <a:spcAft>
                <a:spcPts val="800"/>
              </a:spcAft>
              <a:buSzPts val="1000"/>
              <a:buFont typeface="Wingdings" panose="05000000000000000000" pitchFamily="2" charset="2"/>
              <a:buChar char="q"/>
              <a:tabLst>
                <a:tab pos="457200" algn="l"/>
              </a:tabLst>
            </a:pPr>
            <a:r>
              <a:rPr lang="en-US" kern="0" dirty="0">
                <a:effectLst/>
                <a:latin typeface="Arial" panose="020B0604020202020204" pitchFamily="34" charset="0"/>
                <a:ea typeface="Times New Roman" panose="02020603050405020304" pitchFamily="18" charset="0"/>
                <a:cs typeface="Arial" panose="020B0604020202020204" pitchFamily="34" charset="0"/>
              </a:rPr>
              <a:t>Ensure tools are adjustable and customizable for individual needs.</a:t>
            </a:r>
            <a:endParaRPr lang="en-US" kern="100" dirty="0">
              <a:effectLst/>
              <a:latin typeface="Arial" panose="020B0604020202020204" pitchFamily="34" charset="0"/>
              <a:ea typeface="Aptos" panose="020B00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7EE4EFF-3708-64CD-7E2C-34DE001CF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0025" y="3429000"/>
            <a:ext cx="1409181" cy="1666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CF98D96D-6BBC-C720-F4D6-A850790859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8855" y="3435709"/>
            <a:ext cx="1467210" cy="1520298"/>
          </a:xfrm>
          <a:prstGeom prst="rect">
            <a:avLst/>
          </a:prstGeom>
          <a:noFill/>
          <a:extLst>
            <a:ext uri="{909E8E84-426E-40DD-AFC4-6F175D3DCCD1}">
              <a14:hiddenFill xmlns:a14="http://schemas.microsoft.com/office/drawing/2010/main">
                <a:solidFill>
                  <a:srgbClr val="FFFFFF"/>
                </a:solidFill>
              </a14:hiddenFill>
            </a:ext>
          </a:extLst>
        </p:spPr>
      </p:pic>
      <p:pic>
        <p:nvPicPr>
          <p:cNvPr id="2" name="AI-Enhanced Posture Analysis_">
            <a:hlinkClick r:id="" action="ppaction://media"/>
            <a:extLst>
              <a:ext uri="{FF2B5EF4-FFF2-40B4-BE49-F238E27FC236}">
                <a16:creationId xmlns:a16="http://schemas.microsoft.com/office/drawing/2014/main" id="{26D4617E-4966-BD88-ACB5-42E7B6EB426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1601" y="1365254"/>
            <a:ext cx="6383562" cy="3590753"/>
          </a:xfrm>
          <a:prstGeom prst="rect">
            <a:avLst/>
          </a:prstGeom>
        </p:spPr>
      </p:pic>
      <p:sp>
        <p:nvSpPr>
          <p:cNvPr id="4" name="TextBox 3">
            <a:extLst>
              <a:ext uri="{FF2B5EF4-FFF2-40B4-BE49-F238E27FC236}">
                <a16:creationId xmlns:a16="http://schemas.microsoft.com/office/drawing/2014/main" id="{C8B7E74C-AE37-AE92-8EAA-3C6C92107638}"/>
              </a:ext>
            </a:extLst>
          </p:cNvPr>
          <p:cNvSpPr txBox="1"/>
          <p:nvPr/>
        </p:nvSpPr>
        <p:spPr>
          <a:xfrm>
            <a:off x="609901" y="816341"/>
            <a:ext cx="5974576" cy="458780"/>
          </a:xfrm>
          <a:prstGeom prst="rect">
            <a:avLst/>
          </a:prstGeom>
          <a:noFill/>
        </p:spPr>
        <p:txBody>
          <a:bodyPr wrap="square">
            <a:spAutoFit/>
          </a:bodyPr>
          <a:lstStyle/>
          <a:p>
            <a:pPr>
              <a:lnSpc>
                <a:spcPct val="107000"/>
              </a:lnSpc>
              <a:spcAft>
                <a:spcPts val="800"/>
              </a:spcAft>
            </a:pPr>
            <a:r>
              <a:rPr lang="en-US" sz="2400" b="1" dirty="0">
                <a:latin typeface="Arial" panose="020B0604020202020204" pitchFamily="34" charset="0"/>
                <a:cs typeface="Arial" panose="020B0604020202020204" pitchFamily="34" charset="0"/>
              </a:rPr>
              <a:t>AI-Enhanced Posture Analysis</a:t>
            </a:r>
            <a:endParaRPr lang="en-US" sz="2400" b="1" kern="100" dirty="0">
              <a:highlight>
                <a:srgbClr val="FFFFFF"/>
              </a:highligh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9813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AA4F06EC-EBE1-4375-A9A4-DFE96E64AA69}"/>
              </a:ext>
            </a:extLst>
          </p:cNvPr>
          <p:cNvSpPr>
            <a:spLocks noGrp="1"/>
          </p:cNvSpPr>
          <p:nvPr>
            <p:ph type="title"/>
          </p:nvPr>
        </p:nvSpPr>
        <p:spPr>
          <a:xfrm>
            <a:off x="890651" y="158533"/>
            <a:ext cx="10515600" cy="814387"/>
          </a:xfrm>
        </p:spPr>
        <p:txBody>
          <a:bodyPr rtlCol="0">
            <a:noAutofit/>
          </a:bodyPr>
          <a:lstStyle/>
          <a:p>
            <a:pPr>
              <a:lnSpc>
                <a:spcPct val="107000"/>
              </a:lnSpc>
              <a:spcAft>
                <a:spcPts val="800"/>
              </a:spcAft>
            </a:pPr>
            <a:r>
              <a:rPr lang="en-US" sz="3200" b="1" kern="0" dirty="0">
                <a:effectLst/>
                <a:latin typeface="Arial Black" panose="020B0A04020102020204" pitchFamily="34" charset="0"/>
                <a:ea typeface="Times New Roman" panose="02020603050405020304" pitchFamily="18" charset="0"/>
              </a:rPr>
              <a:t>Acknowledgments</a:t>
            </a:r>
            <a:br>
              <a:rPr lang="en-US" sz="3600" dirty="0">
                <a:latin typeface="Arial Black" panose="020B0A04020102020204" pitchFamily="34" charset="0"/>
              </a:rPr>
            </a:br>
            <a:endParaRPr lang="en-US" sz="3200" kern="100" dirty="0">
              <a:effectLst/>
              <a:highlight>
                <a:srgbClr val="FFFFFF"/>
              </a:highlight>
              <a:latin typeface="Arial Black" panose="020B0A04020102020204" pitchFamily="34" charset="0"/>
              <a:ea typeface="Aptos" panose="020B0004020202020204" pitchFamily="34" charset="0"/>
              <a:cs typeface="Times New Roman" panose="02020603050405020304" pitchFamily="18" charset="0"/>
            </a:endParaRPr>
          </a:p>
        </p:txBody>
      </p:sp>
      <p:sp>
        <p:nvSpPr>
          <p:cNvPr id="63" name="TextBox 62">
            <a:extLst>
              <a:ext uri="{FF2B5EF4-FFF2-40B4-BE49-F238E27FC236}">
                <a16:creationId xmlns:a16="http://schemas.microsoft.com/office/drawing/2014/main" id="{7422A234-4826-F4FE-3DE6-6FBCED5B5DBA}"/>
              </a:ext>
            </a:extLst>
          </p:cNvPr>
          <p:cNvSpPr txBox="1"/>
          <p:nvPr/>
        </p:nvSpPr>
        <p:spPr>
          <a:xfrm>
            <a:off x="5593189" y="283533"/>
            <a:ext cx="6496771" cy="6093976"/>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Special thanks to the North Central Sustainable Agriculture Research &amp; Education (SARE) for their generous support and funding.</a:t>
            </a:r>
          </a:p>
          <a:p>
            <a:pPr marL="285750"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 Appreciate the National Institute for Occupational Safety and Health (NIOSH) and the United States Department of Agriculture (USDA) for their support and guidance.</a:t>
            </a:r>
          </a:p>
          <a:p>
            <a:pPr marL="285750" indent="-285750">
              <a:spcBef>
                <a:spcPts val="600"/>
              </a:spcBef>
              <a:spcAft>
                <a:spcPts val="600"/>
              </a:spcAft>
              <a:buFont typeface="Arial" panose="020B0604020202020204" pitchFamily="34" charset="0"/>
              <a:buChar char="•"/>
            </a:pPr>
            <a:r>
              <a:rPr lang="en-US" sz="2000" b="0" i="0" dirty="0">
                <a:solidFill>
                  <a:srgbClr val="1C1D1F"/>
                </a:solidFill>
                <a:effectLst/>
                <a:highlight>
                  <a:srgbClr val="FFFFFF"/>
                </a:highlight>
                <a:latin typeface="Arial" panose="020B0604020202020204" pitchFamily="34" charset="0"/>
                <a:cs typeface="Arial" panose="020B0604020202020204" pitchFamily="34" charset="0"/>
              </a:rPr>
              <a:t>Jianfeng Zhou, Karen </a:t>
            </a:r>
            <a:r>
              <a:rPr lang="en-US" sz="2000" b="0" i="0" dirty="0" err="1">
                <a:solidFill>
                  <a:srgbClr val="1C1D1F"/>
                </a:solidFill>
                <a:effectLst/>
                <a:highlight>
                  <a:srgbClr val="FFFFFF"/>
                </a:highlight>
                <a:latin typeface="Arial" panose="020B0604020202020204" pitchFamily="34" charset="0"/>
                <a:cs typeface="Arial" panose="020B0604020202020204" pitchFamily="34" charset="0"/>
              </a:rPr>
              <a:t>Funkenbusch</a:t>
            </a:r>
            <a:r>
              <a:rPr lang="en-US" sz="2000" b="0" i="0" dirty="0">
                <a:solidFill>
                  <a:srgbClr val="1C1D1F"/>
                </a:solidFill>
                <a:effectLst/>
                <a:highlight>
                  <a:srgbClr val="FFFFFF"/>
                </a:highlight>
                <a:latin typeface="Arial" panose="020B0604020202020204" pitchFamily="34" charset="0"/>
                <a:cs typeface="Arial" panose="020B0604020202020204" pitchFamily="34" charset="0"/>
              </a:rPr>
              <a:t>, and Marcia Shannon, University of Missouri for their mentorship and guidance.</a:t>
            </a:r>
          </a:p>
          <a:p>
            <a:pPr marL="285750" indent="-285750">
              <a:spcBef>
                <a:spcPts val="600"/>
              </a:spcBef>
              <a:spcAft>
                <a:spcPts val="600"/>
              </a:spcAft>
              <a:buClr>
                <a:schemeClr val="tx1"/>
              </a:buClr>
              <a:buFont typeface="Arial" panose="020B0604020202020204" pitchFamily="34" charset="0"/>
              <a:buChar char="•"/>
            </a:pPr>
            <a:r>
              <a:rPr lang="en-US" sz="2000" b="0" i="0" dirty="0">
                <a:solidFill>
                  <a:srgbClr val="1C1D1F"/>
                </a:solidFill>
                <a:effectLst/>
                <a:highlight>
                  <a:srgbClr val="FFFFFF"/>
                </a:highlight>
                <a:latin typeface="Arial" panose="020B0604020202020204" pitchFamily="34" charset="0"/>
                <a:cs typeface="Arial" panose="020B0604020202020204" pitchFamily="34" charset="0"/>
              </a:rPr>
              <a:t>Aaron Yoder and Central States Center for Agricultural Safety and Health at the University of Nebraska Medical Center for their support.</a:t>
            </a:r>
          </a:p>
          <a:p>
            <a:pPr marL="285750" indent="-285750">
              <a:spcBef>
                <a:spcPts val="600"/>
              </a:spcBef>
              <a:spcAft>
                <a:spcPts val="600"/>
              </a:spcAft>
              <a:buClr>
                <a:schemeClr val="tx1"/>
              </a:buClr>
              <a:buFont typeface="Arial" panose="020B0604020202020204" pitchFamily="34" charset="0"/>
              <a:buChar char="•"/>
            </a:pPr>
            <a:r>
              <a:rPr lang="en-US" sz="2000" b="0" i="0" dirty="0">
                <a:solidFill>
                  <a:srgbClr val="1C1D1F"/>
                </a:solidFill>
                <a:effectLst/>
                <a:highlight>
                  <a:srgbClr val="FFFFFF"/>
                </a:highlight>
                <a:latin typeface="Arial" panose="020B0604020202020204" pitchFamily="34" charset="0"/>
                <a:cs typeface="Arial" panose="020B0604020202020204" pitchFamily="34" charset="0"/>
              </a:rPr>
              <a:t>Thank you to the women at the University of Missouri who participated in this research study</a:t>
            </a:r>
            <a:endParaRPr lang="en-US" sz="2000" b="1" dirty="0">
              <a:solidFill>
                <a:srgbClr val="242424"/>
              </a:solidFill>
              <a:highlight>
                <a:srgbClr val="FFFFFF"/>
              </a:highlight>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Grateful to my colleagues for their feedback and assistance.</a:t>
            </a:r>
          </a:p>
        </p:txBody>
      </p:sp>
      <p:pic>
        <p:nvPicPr>
          <p:cNvPr id="3" name="Picture 2" descr="A person smiling at the camera&#10;&#10;Description automatically generated">
            <a:extLst>
              <a:ext uri="{FF2B5EF4-FFF2-40B4-BE49-F238E27FC236}">
                <a16:creationId xmlns:a16="http://schemas.microsoft.com/office/drawing/2014/main" id="{004F3F9A-04DB-A1F3-07D3-1D816ACC4C5E}"/>
              </a:ext>
            </a:extLst>
          </p:cNvPr>
          <p:cNvPicPr>
            <a:picLocks noChangeAspect="1"/>
          </p:cNvPicPr>
          <p:nvPr/>
        </p:nvPicPr>
        <p:blipFill>
          <a:blip r:embed="rId3"/>
          <a:stretch>
            <a:fillRect/>
          </a:stretch>
        </p:blipFill>
        <p:spPr>
          <a:xfrm>
            <a:off x="2305654" y="891841"/>
            <a:ext cx="1288014" cy="1187215"/>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40E87E64-A524-7B79-006B-D180C7E27745}"/>
              </a:ext>
            </a:extLst>
          </p:cNvPr>
          <p:cNvPicPr>
            <a:picLocks noChangeAspect="1"/>
          </p:cNvPicPr>
          <p:nvPr/>
        </p:nvPicPr>
        <p:blipFill>
          <a:blip r:embed="rId4"/>
          <a:stretch>
            <a:fillRect/>
          </a:stretch>
        </p:blipFill>
        <p:spPr>
          <a:xfrm>
            <a:off x="471299" y="972919"/>
            <a:ext cx="1175271" cy="1106137"/>
          </a:xfrm>
          <a:prstGeom prst="rect">
            <a:avLst/>
          </a:prstGeom>
        </p:spPr>
      </p:pic>
      <p:pic>
        <p:nvPicPr>
          <p:cNvPr id="9" name="Picture 8" descr="A close-up of a person&#10;&#10;Description automatically generated">
            <a:extLst>
              <a:ext uri="{FF2B5EF4-FFF2-40B4-BE49-F238E27FC236}">
                <a16:creationId xmlns:a16="http://schemas.microsoft.com/office/drawing/2014/main" id="{A284A1ED-51B8-DD25-72BE-D256D53843D0}"/>
              </a:ext>
            </a:extLst>
          </p:cNvPr>
          <p:cNvPicPr>
            <a:picLocks noChangeAspect="1"/>
          </p:cNvPicPr>
          <p:nvPr/>
        </p:nvPicPr>
        <p:blipFill>
          <a:blip r:embed="rId5"/>
          <a:stretch>
            <a:fillRect/>
          </a:stretch>
        </p:blipFill>
        <p:spPr>
          <a:xfrm>
            <a:off x="4210730" y="972921"/>
            <a:ext cx="1106136" cy="1106136"/>
          </a:xfrm>
          <a:prstGeom prst="rect">
            <a:avLst/>
          </a:prstGeom>
        </p:spPr>
      </p:pic>
      <p:sp>
        <p:nvSpPr>
          <p:cNvPr id="12" name="TextBox 11">
            <a:extLst>
              <a:ext uri="{FF2B5EF4-FFF2-40B4-BE49-F238E27FC236}">
                <a16:creationId xmlns:a16="http://schemas.microsoft.com/office/drawing/2014/main" id="{E8103B76-CE43-2996-67E5-6129E5BA8053}"/>
              </a:ext>
            </a:extLst>
          </p:cNvPr>
          <p:cNvSpPr txBox="1"/>
          <p:nvPr/>
        </p:nvSpPr>
        <p:spPr>
          <a:xfrm>
            <a:off x="367363" y="2158686"/>
            <a:ext cx="1536772" cy="338554"/>
          </a:xfrm>
          <a:prstGeom prst="rect">
            <a:avLst/>
          </a:prstGeom>
          <a:noFill/>
        </p:spPr>
        <p:txBody>
          <a:bodyPr wrap="square">
            <a:spAutoFit/>
          </a:bodyPr>
          <a:lstStyle/>
          <a:p>
            <a:r>
              <a:rPr lang="en-US" sz="1600" b="0" i="0" dirty="0" err="1">
                <a:solidFill>
                  <a:srgbClr val="1C1D1F"/>
                </a:solidFill>
                <a:effectLst/>
                <a:highlight>
                  <a:srgbClr val="FFFFFF"/>
                </a:highlight>
                <a:latin typeface="Arial" panose="020B0604020202020204" pitchFamily="34" charset="0"/>
                <a:cs typeface="Arial" panose="020B0604020202020204" pitchFamily="34" charset="0"/>
              </a:rPr>
              <a:t>Jianfeng</a:t>
            </a:r>
            <a:r>
              <a:rPr lang="en-US" sz="1600" b="0" i="0" dirty="0">
                <a:solidFill>
                  <a:srgbClr val="1C1D1F"/>
                </a:solidFill>
                <a:effectLst/>
                <a:highlight>
                  <a:srgbClr val="FFFFFF"/>
                </a:highlight>
                <a:latin typeface="Arial" panose="020B0604020202020204" pitchFamily="34" charset="0"/>
                <a:cs typeface="Arial" panose="020B0604020202020204" pitchFamily="34" charset="0"/>
              </a:rPr>
              <a:t> Zhou</a:t>
            </a:r>
            <a:endParaRPr lang="en-US" sz="1600" dirty="0"/>
          </a:p>
        </p:txBody>
      </p:sp>
      <p:sp>
        <p:nvSpPr>
          <p:cNvPr id="14" name="TextBox 13">
            <a:extLst>
              <a:ext uri="{FF2B5EF4-FFF2-40B4-BE49-F238E27FC236}">
                <a16:creationId xmlns:a16="http://schemas.microsoft.com/office/drawing/2014/main" id="{6F240DEB-820E-4AFF-A29E-8A44D02071EB}"/>
              </a:ext>
            </a:extLst>
          </p:cNvPr>
          <p:cNvSpPr txBox="1"/>
          <p:nvPr/>
        </p:nvSpPr>
        <p:spPr>
          <a:xfrm>
            <a:off x="1904135" y="2162185"/>
            <a:ext cx="2048730" cy="338554"/>
          </a:xfrm>
          <a:prstGeom prst="rect">
            <a:avLst/>
          </a:prstGeom>
          <a:noFill/>
        </p:spPr>
        <p:txBody>
          <a:bodyPr wrap="square">
            <a:spAutoFit/>
          </a:bodyPr>
          <a:lstStyle/>
          <a:p>
            <a:r>
              <a:rPr lang="en-US" sz="1600" b="0" i="0" dirty="0">
                <a:solidFill>
                  <a:srgbClr val="1C1D1F"/>
                </a:solidFill>
                <a:effectLst/>
                <a:highlight>
                  <a:srgbClr val="FFFFFF"/>
                </a:highlight>
                <a:latin typeface="Arial" panose="020B0604020202020204" pitchFamily="34" charset="0"/>
                <a:cs typeface="Arial" panose="020B0604020202020204" pitchFamily="34" charset="0"/>
              </a:rPr>
              <a:t>Karen </a:t>
            </a:r>
            <a:r>
              <a:rPr lang="en-US" sz="1600" b="0" i="0" dirty="0" err="1">
                <a:solidFill>
                  <a:srgbClr val="1C1D1F"/>
                </a:solidFill>
                <a:effectLst/>
                <a:highlight>
                  <a:srgbClr val="FFFFFF"/>
                </a:highlight>
                <a:latin typeface="Arial" panose="020B0604020202020204" pitchFamily="34" charset="0"/>
                <a:cs typeface="Arial" panose="020B0604020202020204" pitchFamily="34" charset="0"/>
              </a:rPr>
              <a:t>Funkenbusch</a:t>
            </a:r>
            <a:endParaRPr lang="en-US" sz="1600" dirty="0"/>
          </a:p>
        </p:txBody>
      </p:sp>
      <p:sp>
        <p:nvSpPr>
          <p:cNvPr id="16" name="TextBox 15">
            <a:extLst>
              <a:ext uri="{FF2B5EF4-FFF2-40B4-BE49-F238E27FC236}">
                <a16:creationId xmlns:a16="http://schemas.microsoft.com/office/drawing/2014/main" id="{17B9CDC3-5ED8-84A4-7AB2-D3DAF23F728F}"/>
              </a:ext>
            </a:extLst>
          </p:cNvPr>
          <p:cNvSpPr txBox="1"/>
          <p:nvPr/>
        </p:nvSpPr>
        <p:spPr>
          <a:xfrm>
            <a:off x="3983378" y="2131497"/>
            <a:ext cx="1724403" cy="338554"/>
          </a:xfrm>
          <a:prstGeom prst="rect">
            <a:avLst/>
          </a:prstGeom>
          <a:noFill/>
        </p:spPr>
        <p:txBody>
          <a:bodyPr wrap="square">
            <a:spAutoFit/>
          </a:bodyPr>
          <a:lstStyle/>
          <a:p>
            <a:r>
              <a:rPr lang="en-US" sz="1600" b="0" i="0" dirty="0">
                <a:solidFill>
                  <a:srgbClr val="1C1D1F"/>
                </a:solidFill>
                <a:effectLst/>
                <a:highlight>
                  <a:srgbClr val="FFFFFF"/>
                </a:highlight>
                <a:latin typeface="Arial" panose="020B0604020202020204" pitchFamily="34" charset="0"/>
                <a:cs typeface="Arial" panose="020B0604020202020204" pitchFamily="34" charset="0"/>
              </a:rPr>
              <a:t>Marcia Shannon</a:t>
            </a:r>
            <a:endParaRPr lang="en-US" sz="1600" dirty="0"/>
          </a:p>
        </p:txBody>
      </p:sp>
      <p:pic>
        <p:nvPicPr>
          <p:cNvPr id="17" name="Picture 3" descr="SARE_NorthCentral_RGB_WEBsize.jpg">
            <a:extLst>
              <a:ext uri="{FF2B5EF4-FFF2-40B4-BE49-F238E27FC236}">
                <a16:creationId xmlns:a16="http://schemas.microsoft.com/office/drawing/2014/main" id="{E248E798-0570-24E8-C3A3-AD12656DE81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7363" y="3718612"/>
            <a:ext cx="1382982" cy="1186439"/>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93E46A9-530C-8C6C-CF50-344D88B35809}"/>
              </a:ext>
            </a:extLst>
          </p:cNvPr>
          <p:cNvPicPr>
            <a:picLocks noChangeAspect="1"/>
          </p:cNvPicPr>
          <p:nvPr/>
        </p:nvPicPr>
        <p:blipFill>
          <a:blip r:embed="rId7"/>
          <a:stretch>
            <a:fillRect/>
          </a:stretch>
        </p:blipFill>
        <p:spPr>
          <a:xfrm>
            <a:off x="366678" y="5511404"/>
            <a:ext cx="3877952" cy="653893"/>
          </a:xfrm>
          <a:prstGeom prst="rect">
            <a:avLst/>
          </a:prstGeom>
        </p:spPr>
      </p:pic>
    </p:spTree>
    <p:extLst>
      <p:ext uri="{BB962C8B-B14F-4D97-AF65-F5344CB8AC3E}">
        <p14:creationId xmlns:p14="http://schemas.microsoft.com/office/powerpoint/2010/main" val="945043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hoveling hay in a room&#10;&#10;Description automatically generated">
            <a:extLst>
              <a:ext uri="{FF2B5EF4-FFF2-40B4-BE49-F238E27FC236}">
                <a16:creationId xmlns:a16="http://schemas.microsoft.com/office/drawing/2014/main" id="{996D4CDB-C5B0-565B-2373-1E20464A4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8176" y="678983"/>
            <a:ext cx="5050417" cy="5505356"/>
          </a:xfrm>
          <a:prstGeom prst="rect">
            <a:avLst/>
          </a:prstGeom>
        </p:spPr>
      </p:pic>
      <p:sp>
        <p:nvSpPr>
          <p:cNvPr id="7" name="Title 6">
            <a:extLst>
              <a:ext uri="{FF2B5EF4-FFF2-40B4-BE49-F238E27FC236}">
                <a16:creationId xmlns:a16="http://schemas.microsoft.com/office/drawing/2014/main" id="{D0A6628B-C478-4AA4-95EB-2B3821B48D25}"/>
              </a:ext>
            </a:extLst>
          </p:cNvPr>
          <p:cNvSpPr>
            <a:spLocks noGrp="1"/>
          </p:cNvSpPr>
          <p:nvPr>
            <p:ph type="ctrTitle"/>
          </p:nvPr>
        </p:nvSpPr>
        <p:spPr>
          <a:xfrm>
            <a:off x="1398737" y="201146"/>
            <a:ext cx="9144000" cy="477837"/>
          </a:xfrm>
        </p:spPr>
        <p:txBody>
          <a:bodyPr>
            <a:noAutofit/>
          </a:bodyPr>
          <a:lstStyle/>
          <a:p>
            <a:pPr algn="l"/>
            <a:r>
              <a:rPr lang="en-US" sz="3600" dirty="0">
                <a:latin typeface="Arial Black" panose="020B0A04020102020204" pitchFamily="34" charset="0"/>
              </a:rPr>
              <a:t>Introduction</a:t>
            </a:r>
          </a:p>
        </p:txBody>
      </p:sp>
      <p:sp>
        <p:nvSpPr>
          <p:cNvPr id="12" name="TextBox 11">
            <a:extLst>
              <a:ext uri="{FF2B5EF4-FFF2-40B4-BE49-F238E27FC236}">
                <a16:creationId xmlns:a16="http://schemas.microsoft.com/office/drawing/2014/main" id="{4F75E3BF-2B18-AC13-4BA0-77E8972EE360}"/>
              </a:ext>
            </a:extLst>
          </p:cNvPr>
          <p:cNvSpPr txBox="1"/>
          <p:nvPr/>
        </p:nvSpPr>
        <p:spPr>
          <a:xfrm>
            <a:off x="6636873" y="535314"/>
            <a:ext cx="5334000" cy="1420325"/>
          </a:xfrm>
          <a:prstGeom prst="rect">
            <a:avLst/>
          </a:prstGeom>
          <a:noFill/>
        </p:spPr>
        <p:txBody>
          <a:bodyPr wrap="square">
            <a:spAutoFit/>
          </a:bodyPr>
          <a:lstStyle/>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q"/>
              <a:tabLst/>
            </a:pPr>
            <a:r>
              <a:rPr kumimoji="0" lang="en-US" altLang="en-US" sz="2000" b="0" i="0" u="none" strike="noStrike" cap="none" normalizeH="0" baseline="0" dirty="0">
                <a:ln>
                  <a:noFill/>
                </a:ln>
                <a:solidFill>
                  <a:schemeClr val="bg1"/>
                </a:solidFill>
                <a:effectLst/>
                <a:highlight>
                  <a:srgbClr val="000000"/>
                </a:highlight>
                <a:latin typeface="Arial" panose="020B0604020202020204" pitchFamily="34" charset="0"/>
              </a:rPr>
              <a:t>Tools used are not designed with their unique needs in mind.</a:t>
            </a:r>
          </a:p>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q"/>
              <a:tabLst/>
            </a:pPr>
            <a:r>
              <a:rPr kumimoji="0" lang="en-US" altLang="en-US" sz="2000" b="0" i="0" u="none" strike="noStrike" cap="none" normalizeH="0" baseline="0" dirty="0">
                <a:ln>
                  <a:noFill/>
                </a:ln>
                <a:solidFill>
                  <a:schemeClr val="bg1"/>
                </a:solidFill>
                <a:effectLst/>
                <a:highlight>
                  <a:srgbClr val="000000"/>
                </a:highlight>
                <a:latin typeface="Arial" panose="020B0604020202020204" pitchFamily="34" charset="0"/>
              </a:rPr>
              <a:t>Our study aims to change that.</a:t>
            </a:r>
          </a:p>
        </p:txBody>
      </p:sp>
      <p:graphicFrame>
        <p:nvGraphicFramePr>
          <p:cNvPr id="16" name="Chart 15">
            <a:extLst>
              <a:ext uri="{FF2B5EF4-FFF2-40B4-BE49-F238E27FC236}">
                <a16:creationId xmlns:a16="http://schemas.microsoft.com/office/drawing/2014/main" id="{CDB95BBD-23F7-5A3B-74AA-4497F984B27B}"/>
              </a:ext>
            </a:extLst>
          </p:cNvPr>
          <p:cNvGraphicFramePr>
            <a:graphicFrameLocks/>
          </p:cNvGraphicFramePr>
          <p:nvPr>
            <p:extLst>
              <p:ext uri="{D42A27DB-BD31-4B8C-83A1-F6EECF244321}">
                <p14:modId xmlns:p14="http://schemas.microsoft.com/office/powerpoint/2010/main" val="3406423487"/>
              </p:ext>
            </p:extLst>
          </p:nvPr>
        </p:nvGraphicFramePr>
        <p:xfrm>
          <a:off x="367584" y="1825506"/>
          <a:ext cx="6243637" cy="3662361"/>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84A314B8-8663-64F0-57DB-86B54F8F94C3}"/>
              </a:ext>
            </a:extLst>
          </p:cNvPr>
          <p:cNvSpPr txBox="1"/>
          <p:nvPr/>
        </p:nvSpPr>
        <p:spPr>
          <a:xfrm>
            <a:off x="587414" y="673661"/>
            <a:ext cx="6100762" cy="958660"/>
          </a:xfrm>
          <a:prstGeom prst="rect">
            <a:avLst/>
          </a:prstGeom>
          <a:noFill/>
        </p:spPr>
        <p:txBody>
          <a:bodyPr wrap="square">
            <a:spAutoFit/>
          </a:bodyPr>
          <a:lstStyle/>
          <a:p>
            <a:pPr marL="342900" marR="0" lvl="0" indent="-342900" algn="l" defTabSz="914400" rtl="0" eaLnBrk="0" fontAlgn="base" latinLnBrk="0" hangingPunct="0">
              <a:lnSpc>
                <a:spcPct val="150000"/>
              </a:lnSpc>
              <a:spcBef>
                <a:spcPct val="0"/>
              </a:spcBef>
              <a:spcAft>
                <a:spcPct val="0"/>
              </a:spcAft>
              <a:buClrTx/>
              <a:buSzTx/>
              <a:buFont typeface="Wingdings" panose="05000000000000000000" pitchFamily="2" charset="2"/>
              <a:buChar char="q"/>
              <a:tabLst/>
            </a:pPr>
            <a:r>
              <a:rPr kumimoji="0" lang="en-US" altLang="en-US" sz="2000" b="0" i="0" u="none" strike="noStrike" cap="none" normalizeH="0" baseline="0" dirty="0">
                <a:ln>
                  <a:noFill/>
                </a:ln>
                <a:effectLst/>
                <a:latin typeface="Arial" panose="020B0604020202020204" pitchFamily="34" charset="0"/>
              </a:rPr>
              <a:t>Every day, women farmers worldwide endure physical strain and fatigue.</a:t>
            </a:r>
          </a:p>
        </p:txBody>
      </p:sp>
      <p:sp>
        <p:nvSpPr>
          <p:cNvPr id="23" name="TextBox 22">
            <a:extLst>
              <a:ext uri="{FF2B5EF4-FFF2-40B4-BE49-F238E27FC236}">
                <a16:creationId xmlns:a16="http://schemas.microsoft.com/office/drawing/2014/main" id="{C2B80014-2329-A887-EEED-CFEB6B1B873A}"/>
              </a:ext>
            </a:extLst>
          </p:cNvPr>
          <p:cNvSpPr txBox="1"/>
          <p:nvPr/>
        </p:nvSpPr>
        <p:spPr>
          <a:xfrm>
            <a:off x="3650573" y="2248692"/>
            <a:ext cx="3037603"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bg1"/>
                </a:solidFill>
                <a:effectLst/>
                <a:highlight>
                  <a:srgbClr val="000000"/>
                </a:highlight>
                <a:latin typeface="Arial" panose="020B0604020202020204" pitchFamily="34" charset="0"/>
              </a:rPr>
              <a:t>1.2 million female producers</a:t>
            </a:r>
            <a:endParaRPr kumimoji="0" lang="en-US" altLang="en-US" sz="1600" b="0" i="0" u="none" strike="noStrike" cap="none" normalizeH="0" baseline="0" dirty="0">
              <a:ln>
                <a:noFill/>
              </a:ln>
              <a:solidFill>
                <a:schemeClr val="bg1"/>
              </a:solidFill>
              <a:effectLst/>
              <a:highlight>
                <a:srgbClr val="000000"/>
              </a:highligh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chemeClr val="bg1"/>
                </a:solidFill>
                <a:effectLst/>
                <a:highlight>
                  <a:srgbClr val="000000"/>
                </a:highlight>
                <a:latin typeface="Arial" panose="020B0604020202020204" pitchFamily="34" charset="0"/>
              </a:rPr>
              <a:t>36% of U.S. farmers</a:t>
            </a:r>
            <a:r>
              <a:rPr kumimoji="0" lang="en-US" altLang="en-US" sz="1600" b="0" i="0" u="none" strike="noStrike" cap="none" normalizeH="0" baseline="0" dirty="0">
                <a:ln>
                  <a:noFill/>
                </a:ln>
                <a:solidFill>
                  <a:schemeClr val="bg1"/>
                </a:solidFill>
                <a:effectLst/>
                <a:highlight>
                  <a:srgbClr val="000000"/>
                </a:highlight>
                <a:latin typeface="Arial" panose="020B0604020202020204" pitchFamily="34" charset="0"/>
              </a:rPr>
              <a:t> </a:t>
            </a:r>
          </a:p>
        </p:txBody>
      </p:sp>
    </p:spTree>
    <p:extLst>
      <p:ext uri="{BB962C8B-B14F-4D97-AF65-F5344CB8AC3E}">
        <p14:creationId xmlns:p14="http://schemas.microsoft.com/office/powerpoint/2010/main" val="265611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0B0C-4187-47E7-BCAB-47969365C75F}"/>
              </a:ext>
            </a:extLst>
          </p:cNvPr>
          <p:cNvSpPr>
            <a:spLocks noGrp="1"/>
          </p:cNvSpPr>
          <p:nvPr>
            <p:ph type="title"/>
          </p:nvPr>
        </p:nvSpPr>
        <p:spPr>
          <a:xfrm>
            <a:off x="838200" y="-105029"/>
            <a:ext cx="10515600" cy="739053"/>
          </a:xfrm>
        </p:spPr>
        <p:txBody>
          <a:bodyPr>
            <a:normAutofit/>
          </a:bodyPr>
          <a:lstStyle/>
          <a:p>
            <a:r>
              <a:rPr lang="en-US" sz="3600" b="1" kern="0" dirty="0">
                <a:effectLst/>
                <a:latin typeface="Arial Black" panose="020B0A04020102020204" pitchFamily="34" charset="0"/>
                <a:ea typeface="Times New Roman" panose="02020603050405020304" pitchFamily="18" charset="0"/>
              </a:rPr>
              <a:t>Objectives</a:t>
            </a:r>
            <a:endParaRPr lang="en-US" sz="3600" dirty="0"/>
          </a:p>
        </p:txBody>
      </p:sp>
      <p:grpSp>
        <p:nvGrpSpPr>
          <p:cNvPr id="13" name="Group 12">
            <a:extLst>
              <a:ext uri="{FF2B5EF4-FFF2-40B4-BE49-F238E27FC236}">
                <a16:creationId xmlns:a16="http://schemas.microsoft.com/office/drawing/2014/main" id="{5DBC096E-0A92-B459-9610-07087AAC94C4}"/>
              </a:ext>
            </a:extLst>
          </p:cNvPr>
          <p:cNvGrpSpPr/>
          <p:nvPr/>
        </p:nvGrpSpPr>
        <p:grpSpPr>
          <a:xfrm>
            <a:off x="2067758" y="2441484"/>
            <a:ext cx="1742922" cy="3759448"/>
            <a:chOff x="793511" y="1771160"/>
            <a:chExt cx="2102526" cy="2279758"/>
          </a:xfrm>
        </p:grpSpPr>
        <p:sp>
          <p:nvSpPr>
            <p:cNvPr id="14" name="Rounded Rectangle 15">
              <a:extLst>
                <a:ext uri="{FF2B5EF4-FFF2-40B4-BE49-F238E27FC236}">
                  <a16:creationId xmlns:a16="http://schemas.microsoft.com/office/drawing/2014/main" id="{E86DE5CE-EEF1-30AB-BEDC-43C185D44410}"/>
                </a:ext>
              </a:extLst>
            </p:cNvPr>
            <p:cNvSpPr/>
            <p:nvPr/>
          </p:nvSpPr>
          <p:spPr bwMode="auto">
            <a:xfrm>
              <a:off x="1025437" y="1945766"/>
              <a:ext cx="1746103" cy="61091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a:p>
          </p:txBody>
        </p:sp>
        <p:sp>
          <p:nvSpPr>
            <p:cNvPr id="15" name="Rounded Rectangle 12">
              <a:extLst>
                <a:ext uri="{FF2B5EF4-FFF2-40B4-BE49-F238E27FC236}">
                  <a16:creationId xmlns:a16="http://schemas.microsoft.com/office/drawing/2014/main" id="{BD7D3AEB-F4C6-E274-7460-06A8D9B35F08}"/>
                </a:ext>
              </a:extLst>
            </p:cNvPr>
            <p:cNvSpPr/>
            <p:nvPr/>
          </p:nvSpPr>
          <p:spPr bwMode="auto">
            <a:xfrm>
              <a:off x="1047851" y="1771160"/>
              <a:ext cx="1685246" cy="64181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defTabSz="889000">
                <a:lnSpc>
                  <a:spcPct val="90000"/>
                </a:lnSpc>
                <a:spcAft>
                  <a:spcPct val="35000"/>
                </a:spcAft>
                <a:defRPr/>
              </a:pPr>
              <a:r>
                <a:rPr lang="en-US" b="1" dirty="0">
                  <a:latin typeface="Arial" panose="020B0604020202020204" pitchFamily="34" charset="0"/>
                  <a:cs typeface="Arial" panose="020B0604020202020204" pitchFamily="34" charset="0"/>
                </a:rPr>
                <a:t> Reaching, Bending, Stooping</a:t>
              </a:r>
            </a:p>
          </p:txBody>
        </p:sp>
        <p:sp>
          <p:nvSpPr>
            <p:cNvPr id="16" name="Rounded Rectangle 15">
              <a:extLst>
                <a:ext uri="{FF2B5EF4-FFF2-40B4-BE49-F238E27FC236}">
                  <a16:creationId xmlns:a16="http://schemas.microsoft.com/office/drawing/2014/main" id="{A16E8A95-7CA3-8548-CCFA-9E39512376BB}"/>
                </a:ext>
              </a:extLst>
            </p:cNvPr>
            <p:cNvSpPr/>
            <p:nvPr/>
          </p:nvSpPr>
          <p:spPr bwMode="auto">
            <a:xfrm>
              <a:off x="1025437" y="2659686"/>
              <a:ext cx="1746103" cy="61091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a:p>
          </p:txBody>
        </p:sp>
        <p:sp>
          <p:nvSpPr>
            <p:cNvPr id="17" name="Rounded Rectangle 12">
              <a:extLst>
                <a:ext uri="{FF2B5EF4-FFF2-40B4-BE49-F238E27FC236}">
                  <a16:creationId xmlns:a16="http://schemas.microsoft.com/office/drawing/2014/main" id="{2D3D851C-8A61-871B-A4DF-72799297C00B}"/>
                </a:ext>
              </a:extLst>
            </p:cNvPr>
            <p:cNvSpPr/>
            <p:nvPr/>
          </p:nvSpPr>
          <p:spPr bwMode="auto">
            <a:xfrm>
              <a:off x="1034994" y="2602539"/>
              <a:ext cx="1861043" cy="64181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spcAft>
                  <a:spcPct val="35000"/>
                </a:spcAft>
                <a:defRPr/>
              </a:pPr>
              <a:r>
                <a:rPr lang="en-US" b="1" dirty="0">
                  <a:latin typeface="Arial" panose="020B0604020202020204" pitchFamily="34" charset="0"/>
                  <a:cs typeface="Arial" panose="020B0604020202020204" pitchFamily="34" charset="0"/>
                </a:rPr>
                <a:t>Awkward, Positions,</a:t>
              </a:r>
            </a:p>
            <a:p>
              <a:pPr algn="ctr" defTabSz="889000">
                <a:spcAft>
                  <a:spcPct val="35000"/>
                </a:spcAft>
                <a:defRPr/>
              </a:pPr>
              <a:r>
                <a:rPr lang="en-US" b="1" dirty="0">
                  <a:latin typeface="Arial" panose="020B0604020202020204" pitchFamily="34" charset="0"/>
                  <a:cs typeface="Arial" panose="020B0604020202020204" pitchFamily="34" charset="0"/>
                </a:rPr>
                <a:t>Repetition</a:t>
              </a:r>
            </a:p>
            <a:p>
              <a:pPr algn="ctr" defTabSz="889000">
                <a:lnSpc>
                  <a:spcPct val="90000"/>
                </a:lnSpc>
                <a:spcAft>
                  <a:spcPct val="35000"/>
                </a:spcAft>
                <a:defRPr/>
              </a:pPr>
              <a:endParaRPr lang="en-US" sz="1000" b="1" dirty="0">
                <a:latin typeface="Arial" panose="020B0604020202020204" pitchFamily="34" charset="0"/>
                <a:cs typeface="Arial" panose="020B0604020202020204" pitchFamily="34" charset="0"/>
              </a:endParaRPr>
            </a:p>
          </p:txBody>
        </p:sp>
        <p:sp>
          <p:nvSpPr>
            <p:cNvPr id="18" name="Rounded Rectangle 12">
              <a:extLst>
                <a:ext uri="{FF2B5EF4-FFF2-40B4-BE49-F238E27FC236}">
                  <a16:creationId xmlns:a16="http://schemas.microsoft.com/office/drawing/2014/main" id="{BB9087B7-2EE5-F275-D06C-C65DF47C4836}"/>
                </a:ext>
              </a:extLst>
            </p:cNvPr>
            <p:cNvSpPr/>
            <p:nvPr/>
          </p:nvSpPr>
          <p:spPr bwMode="auto">
            <a:xfrm>
              <a:off x="793511" y="3409100"/>
              <a:ext cx="1685246" cy="64181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r" defTabSz="889000">
                <a:lnSpc>
                  <a:spcPct val="90000"/>
                </a:lnSpc>
                <a:spcAft>
                  <a:spcPct val="35000"/>
                </a:spcAft>
                <a:defRPr/>
              </a:pPr>
              <a:r>
                <a:rPr lang="en-US" sz="1000" b="1" dirty="0">
                  <a:latin typeface="Arial" panose="020B0604020202020204" pitchFamily="34" charset="0"/>
                  <a:cs typeface="Arial" panose="020B0604020202020204" pitchFamily="34" charset="0"/>
                </a:rPr>
                <a:t>Repetition</a:t>
              </a:r>
            </a:p>
          </p:txBody>
        </p:sp>
        <p:sp>
          <p:nvSpPr>
            <p:cNvPr id="19" name="Rounded Rectangle 15">
              <a:extLst>
                <a:ext uri="{FF2B5EF4-FFF2-40B4-BE49-F238E27FC236}">
                  <a16:creationId xmlns:a16="http://schemas.microsoft.com/office/drawing/2014/main" id="{9A0B294E-28AC-CBF3-214C-383FCF25450F}"/>
                </a:ext>
              </a:extLst>
            </p:cNvPr>
            <p:cNvSpPr/>
            <p:nvPr/>
          </p:nvSpPr>
          <p:spPr bwMode="auto">
            <a:xfrm>
              <a:off x="1007781" y="3364426"/>
              <a:ext cx="1785774" cy="610918"/>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a:p>
          </p:txBody>
        </p:sp>
        <p:sp>
          <p:nvSpPr>
            <p:cNvPr id="20" name="Rounded Rectangle 12">
              <a:extLst>
                <a:ext uri="{FF2B5EF4-FFF2-40B4-BE49-F238E27FC236}">
                  <a16:creationId xmlns:a16="http://schemas.microsoft.com/office/drawing/2014/main" id="{25326C4E-365C-B57B-B838-C732482B2CBD}"/>
                </a:ext>
              </a:extLst>
            </p:cNvPr>
            <p:cNvSpPr/>
            <p:nvPr/>
          </p:nvSpPr>
          <p:spPr bwMode="auto">
            <a:xfrm>
              <a:off x="966568" y="3401105"/>
              <a:ext cx="1929469" cy="64181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b="1" dirty="0">
                  <a:latin typeface="Arial" panose="020B0604020202020204" pitchFamily="34" charset="0"/>
                  <a:cs typeface="Arial" panose="020B0604020202020204" pitchFamily="34" charset="0"/>
                </a:rPr>
                <a:t>Frequency, Strength</a:t>
              </a:r>
            </a:p>
            <a:p>
              <a:pPr algn="ctr" defTabSz="889000">
                <a:lnSpc>
                  <a:spcPct val="90000"/>
                </a:lnSpc>
                <a:spcAft>
                  <a:spcPct val="35000"/>
                </a:spcAft>
                <a:defRPr/>
              </a:pPr>
              <a:endParaRPr lang="en-US" sz="1000" b="1" dirty="0">
                <a:latin typeface="Arial" panose="020B0604020202020204" pitchFamily="34" charset="0"/>
                <a:cs typeface="Arial" panose="020B0604020202020204" pitchFamily="34" charset="0"/>
              </a:endParaRPr>
            </a:p>
          </p:txBody>
        </p:sp>
      </p:grpSp>
      <p:grpSp>
        <p:nvGrpSpPr>
          <p:cNvPr id="21" name="Group 5">
            <a:extLst>
              <a:ext uri="{FF2B5EF4-FFF2-40B4-BE49-F238E27FC236}">
                <a16:creationId xmlns:a16="http://schemas.microsoft.com/office/drawing/2014/main" id="{2C587D30-04E6-0F4D-D80F-62F0F48E0390}"/>
              </a:ext>
            </a:extLst>
          </p:cNvPr>
          <p:cNvGrpSpPr>
            <a:grpSpLocks/>
          </p:cNvGrpSpPr>
          <p:nvPr/>
        </p:nvGrpSpPr>
        <p:grpSpPr bwMode="auto">
          <a:xfrm rot="8352244">
            <a:off x="5892787" y="1932018"/>
            <a:ext cx="415970" cy="148458"/>
            <a:chOff x="1435227" y="681731"/>
            <a:chExt cx="411252" cy="238085"/>
          </a:xfrm>
          <a:solidFill>
            <a:schemeClr val="tx1"/>
          </a:solidFill>
        </p:grpSpPr>
        <p:sp>
          <p:nvSpPr>
            <p:cNvPr id="22" name="Right Arrow 21">
              <a:extLst>
                <a:ext uri="{FF2B5EF4-FFF2-40B4-BE49-F238E27FC236}">
                  <a16:creationId xmlns:a16="http://schemas.microsoft.com/office/drawing/2014/main" id="{3301D651-0127-C502-E9C9-FE930EAD065A}"/>
                </a:ext>
              </a:extLst>
            </p:cNvPr>
            <p:cNvSpPr/>
            <p:nvPr/>
          </p:nvSpPr>
          <p:spPr>
            <a:xfrm rot="21579679">
              <a:off x="1435227" y="681731"/>
              <a:ext cx="411252"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23" name="Right Arrow 6">
              <a:extLst>
                <a:ext uri="{FF2B5EF4-FFF2-40B4-BE49-F238E27FC236}">
                  <a16:creationId xmlns:a16="http://schemas.microsoft.com/office/drawing/2014/main" id="{CAD9FB9D-51C1-A95A-88CF-C94F94EA5770}"/>
                </a:ext>
              </a:extLst>
            </p:cNvPr>
            <p:cNvSpPr/>
            <p:nvPr/>
          </p:nvSpPr>
          <p:spPr>
            <a:xfrm rot="21579679">
              <a:off x="1435227" y="729348"/>
              <a:ext cx="339799"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24" name="Group 6">
            <a:extLst>
              <a:ext uri="{FF2B5EF4-FFF2-40B4-BE49-F238E27FC236}">
                <a16:creationId xmlns:a16="http://schemas.microsoft.com/office/drawing/2014/main" id="{A898BDF3-4502-FBE0-F242-E606BD9018D9}"/>
              </a:ext>
            </a:extLst>
          </p:cNvPr>
          <p:cNvGrpSpPr>
            <a:grpSpLocks/>
          </p:cNvGrpSpPr>
          <p:nvPr/>
        </p:nvGrpSpPr>
        <p:grpSpPr bwMode="auto">
          <a:xfrm>
            <a:off x="3713886" y="2262273"/>
            <a:ext cx="2981079" cy="1122801"/>
            <a:chOff x="1610492" y="304319"/>
            <a:chExt cx="3599082" cy="976448"/>
          </a:xfrm>
        </p:grpSpPr>
        <p:sp>
          <p:nvSpPr>
            <p:cNvPr id="25" name="Rounded Rectangle 19">
              <a:extLst>
                <a:ext uri="{FF2B5EF4-FFF2-40B4-BE49-F238E27FC236}">
                  <a16:creationId xmlns:a16="http://schemas.microsoft.com/office/drawing/2014/main" id="{7711A964-79DC-8D01-1B7B-DB6F902D2A01}"/>
                </a:ext>
              </a:extLst>
            </p:cNvPr>
            <p:cNvSpPr/>
            <p:nvPr/>
          </p:nvSpPr>
          <p:spPr>
            <a:xfrm>
              <a:off x="2017181" y="349485"/>
              <a:ext cx="2769453" cy="876883"/>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26" name="Rounded Rectangle 8">
              <a:extLst>
                <a:ext uri="{FF2B5EF4-FFF2-40B4-BE49-F238E27FC236}">
                  <a16:creationId xmlns:a16="http://schemas.microsoft.com/office/drawing/2014/main" id="{C16E2221-6383-2F4C-8786-E82DFBA79EBB}"/>
                </a:ext>
              </a:extLst>
            </p:cNvPr>
            <p:cNvSpPr/>
            <p:nvPr/>
          </p:nvSpPr>
          <p:spPr>
            <a:xfrm>
              <a:off x="1610492" y="304319"/>
              <a:ext cx="3599082" cy="976448"/>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b="1" dirty="0">
                  <a:latin typeface="Arial" panose="020B0604020202020204" pitchFamily="34" charset="0"/>
                  <a:cs typeface="Arial" panose="020B0604020202020204" pitchFamily="34" charset="0"/>
                </a:rPr>
                <a:t>Focus on specific ergonomic needs of women</a:t>
              </a:r>
            </a:p>
          </p:txBody>
        </p:sp>
      </p:grpSp>
      <p:grpSp>
        <p:nvGrpSpPr>
          <p:cNvPr id="27" name="Group 8">
            <a:extLst>
              <a:ext uri="{FF2B5EF4-FFF2-40B4-BE49-F238E27FC236}">
                <a16:creationId xmlns:a16="http://schemas.microsoft.com/office/drawing/2014/main" id="{32296C3D-A087-4755-8A93-835E44FAF48E}"/>
              </a:ext>
            </a:extLst>
          </p:cNvPr>
          <p:cNvGrpSpPr>
            <a:grpSpLocks/>
          </p:cNvGrpSpPr>
          <p:nvPr/>
        </p:nvGrpSpPr>
        <p:grpSpPr bwMode="auto">
          <a:xfrm>
            <a:off x="6613092" y="1017751"/>
            <a:ext cx="2401480" cy="1123410"/>
            <a:chOff x="3762423" y="132212"/>
            <a:chExt cx="3490013" cy="1053710"/>
          </a:xfrm>
        </p:grpSpPr>
        <p:sp>
          <p:nvSpPr>
            <p:cNvPr id="28" name="Rounded Rectangle 15">
              <a:extLst>
                <a:ext uri="{FF2B5EF4-FFF2-40B4-BE49-F238E27FC236}">
                  <a16:creationId xmlns:a16="http://schemas.microsoft.com/office/drawing/2014/main" id="{288573B0-681A-EA3E-855D-7C13B8F29D9C}"/>
                </a:ext>
              </a:extLst>
            </p:cNvPr>
            <p:cNvSpPr/>
            <p:nvPr/>
          </p:nvSpPr>
          <p:spPr>
            <a:xfrm>
              <a:off x="3794303" y="246285"/>
              <a:ext cx="3458132" cy="939637"/>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29" name="Rounded Rectangle 12">
              <a:extLst>
                <a:ext uri="{FF2B5EF4-FFF2-40B4-BE49-F238E27FC236}">
                  <a16:creationId xmlns:a16="http://schemas.microsoft.com/office/drawing/2014/main" id="{22248EAC-909D-3ACA-B06B-9D16D42E4AC1}"/>
                </a:ext>
              </a:extLst>
            </p:cNvPr>
            <p:cNvSpPr/>
            <p:nvPr/>
          </p:nvSpPr>
          <p:spPr>
            <a:xfrm>
              <a:off x="3762423" y="132212"/>
              <a:ext cx="3490013" cy="948781"/>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b="1" dirty="0">
                  <a:latin typeface="Arial" panose="020B0604020202020204" pitchFamily="34" charset="0"/>
                  <a:cs typeface="Arial" panose="020B0604020202020204" pitchFamily="34" charset="0"/>
                </a:rPr>
                <a:t>Evaluate shovel and pitchfork design for women farmers</a:t>
              </a:r>
            </a:p>
          </p:txBody>
        </p:sp>
      </p:grpSp>
      <p:sp>
        <p:nvSpPr>
          <p:cNvPr id="30" name="Rounded Rectangle 15">
            <a:extLst>
              <a:ext uri="{FF2B5EF4-FFF2-40B4-BE49-F238E27FC236}">
                <a16:creationId xmlns:a16="http://schemas.microsoft.com/office/drawing/2014/main" id="{27459FD1-0A1A-6E10-5AD2-12814BCB2B6E}"/>
              </a:ext>
            </a:extLst>
          </p:cNvPr>
          <p:cNvSpPr/>
          <p:nvPr/>
        </p:nvSpPr>
        <p:spPr bwMode="auto">
          <a:xfrm>
            <a:off x="6618760" y="5092678"/>
            <a:ext cx="2390629" cy="1095070"/>
          </a:xfrm>
          <a:prstGeom prst="roundRect">
            <a:avLst>
              <a:gd name="adj" fmla="val 10000"/>
            </a:avLst>
          </a:prstGeom>
          <a:solidFill>
            <a:srgbClr val="FFFF0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grpSp>
        <p:nvGrpSpPr>
          <p:cNvPr id="31" name="Group 6">
            <a:extLst>
              <a:ext uri="{FF2B5EF4-FFF2-40B4-BE49-F238E27FC236}">
                <a16:creationId xmlns:a16="http://schemas.microsoft.com/office/drawing/2014/main" id="{7BE9F7A7-17FF-C3E1-4EE3-282185F4A125}"/>
              </a:ext>
            </a:extLst>
          </p:cNvPr>
          <p:cNvGrpSpPr>
            <a:grpSpLocks/>
          </p:cNvGrpSpPr>
          <p:nvPr/>
        </p:nvGrpSpPr>
        <p:grpSpPr bwMode="auto">
          <a:xfrm>
            <a:off x="4073440" y="3860964"/>
            <a:ext cx="2908940" cy="1124230"/>
            <a:chOff x="1721728" y="557252"/>
            <a:chExt cx="3456874" cy="940632"/>
          </a:xfrm>
        </p:grpSpPr>
        <p:sp>
          <p:nvSpPr>
            <p:cNvPr id="32" name="Rounded Rectangle 19">
              <a:extLst>
                <a:ext uri="{FF2B5EF4-FFF2-40B4-BE49-F238E27FC236}">
                  <a16:creationId xmlns:a16="http://schemas.microsoft.com/office/drawing/2014/main" id="{C5D2CC02-0BCF-B9CF-82CC-34F166082149}"/>
                </a:ext>
              </a:extLst>
            </p:cNvPr>
            <p:cNvSpPr/>
            <p:nvPr/>
          </p:nvSpPr>
          <p:spPr>
            <a:xfrm>
              <a:off x="2017182" y="602891"/>
              <a:ext cx="2851364" cy="833525"/>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33" name="Rounded Rectangle 8">
              <a:extLst>
                <a:ext uri="{FF2B5EF4-FFF2-40B4-BE49-F238E27FC236}">
                  <a16:creationId xmlns:a16="http://schemas.microsoft.com/office/drawing/2014/main" id="{2AC8A704-3C08-6182-66E5-61D1884298A9}"/>
                </a:ext>
              </a:extLst>
            </p:cNvPr>
            <p:cNvSpPr/>
            <p:nvPr/>
          </p:nvSpPr>
          <p:spPr>
            <a:xfrm>
              <a:off x="1721728" y="557252"/>
              <a:ext cx="3456874" cy="940632"/>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b="1" dirty="0">
                  <a:latin typeface="Arial" panose="020B0604020202020204" pitchFamily="34" charset="0"/>
                  <a:cs typeface="Arial" panose="020B0604020202020204" pitchFamily="34" charset="0"/>
                </a:rPr>
                <a:t>Understand factors influencing MSD risks and physical strain.</a:t>
              </a:r>
            </a:p>
          </p:txBody>
        </p:sp>
      </p:grpSp>
      <p:grpSp>
        <p:nvGrpSpPr>
          <p:cNvPr id="34" name="Group 6">
            <a:extLst>
              <a:ext uri="{FF2B5EF4-FFF2-40B4-BE49-F238E27FC236}">
                <a16:creationId xmlns:a16="http://schemas.microsoft.com/office/drawing/2014/main" id="{5F4E7EC1-CB5F-B90F-AF5E-45B0C12755F0}"/>
              </a:ext>
            </a:extLst>
          </p:cNvPr>
          <p:cNvGrpSpPr>
            <a:grpSpLocks/>
          </p:cNvGrpSpPr>
          <p:nvPr/>
        </p:nvGrpSpPr>
        <p:grpSpPr bwMode="auto">
          <a:xfrm>
            <a:off x="9267134" y="2292780"/>
            <a:ext cx="2489940" cy="1133535"/>
            <a:chOff x="2017181" y="114013"/>
            <a:chExt cx="3243391" cy="1063207"/>
          </a:xfrm>
        </p:grpSpPr>
        <p:sp>
          <p:nvSpPr>
            <p:cNvPr id="35" name="Rounded Rectangle 19">
              <a:extLst>
                <a:ext uri="{FF2B5EF4-FFF2-40B4-BE49-F238E27FC236}">
                  <a16:creationId xmlns:a16="http://schemas.microsoft.com/office/drawing/2014/main" id="{A6F6A771-1F7F-811A-9BF1-79D2D6FBEDC4}"/>
                </a:ext>
              </a:extLst>
            </p:cNvPr>
            <p:cNvSpPr/>
            <p:nvPr/>
          </p:nvSpPr>
          <p:spPr>
            <a:xfrm>
              <a:off x="2017181" y="155289"/>
              <a:ext cx="3151787" cy="1021931"/>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36" name="Rounded Rectangle 8">
              <a:extLst>
                <a:ext uri="{FF2B5EF4-FFF2-40B4-BE49-F238E27FC236}">
                  <a16:creationId xmlns:a16="http://schemas.microsoft.com/office/drawing/2014/main" id="{77B6C6F2-546B-DEC9-7790-E4DABB0D6C6E}"/>
                </a:ext>
              </a:extLst>
            </p:cNvPr>
            <p:cNvSpPr/>
            <p:nvPr/>
          </p:nvSpPr>
          <p:spPr>
            <a:xfrm>
              <a:off x="2017181" y="114013"/>
              <a:ext cx="3243391" cy="1063205"/>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b="1" dirty="0">
                  <a:latin typeface="Arial" panose="020B0604020202020204" pitchFamily="34" charset="0"/>
                  <a:cs typeface="Arial" panose="020B0604020202020204" pitchFamily="34" charset="0"/>
                </a:rPr>
                <a:t>Provide recommendations for tool redesign</a:t>
              </a:r>
            </a:p>
          </p:txBody>
        </p:sp>
      </p:grpSp>
      <p:grpSp>
        <p:nvGrpSpPr>
          <p:cNvPr id="37" name="Group 7">
            <a:extLst>
              <a:ext uri="{FF2B5EF4-FFF2-40B4-BE49-F238E27FC236}">
                <a16:creationId xmlns:a16="http://schemas.microsoft.com/office/drawing/2014/main" id="{7F742892-7E62-2245-545A-8A575C6D10B9}"/>
              </a:ext>
            </a:extLst>
          </p:cNvPr>
          <p:cNvGrpSpPr>
            <a:grpSpLocks/>
          </p:cNvGrpSpPr>
          <p:nvPr/>
        </p:nvGrpSpPr>
        <p:grpSpPr bwMode="auto">
          <a:xfrm rot="5400000">
            <a:off x="5016035" y="3615625"/>
            <a:ext cx="404266" cy="140961"/>
            <a:chOff x="3686259" y="681240"/>
            <a:chExt cx="380818" cy="238085"/>
          </a:xfrm>
          <a:solidFill>
            <a:schemeClr val="tx1"/>
          </a:solidFill>
        </p:grpSpPr>
        <p:sp>
          <p:nvSpPr>
            <p:cNvPr id="38" name="Right Arrow 17">
              <a:extLst>
                <a:ext uri="{FF2B5EF4-FFF2-40B4-BE49-F238E27FC236}">
                  <a16:creationId xmlns:a16="http://schemas.microsoft.com/office/drawing/2014/main" id="{7E3A2AB0-98CF-BB26-C28E-620F9DD0E908}"/>
                </a:ext>
              </a:extLst>
            </p:cNvPr>
            <p:cNvSpPr/>
            <p:nvPr/>
          </p:nvSpPr>
          <p:spPr>
            <a:xfrm rot="18922">
              <a:off x="3686259" y="681240"/>
              <a:ext cx="380818"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39" name="Right Arrow 10">
              <a:extLst>
                <a:ext uri="{FF2B5EF4-FFF2-40B4-BE49-F238E27FC236}">
                  <a16:creationId xmlns:a16="http://schemas.microsoft.com/office/drawing/2014/main" id="{4DCF6AC5-2804-D250-A4A9-B26E0E82D49B}"/>
                </a:ext>
              </a:extLst>
            </p:cNvPr>
            <p:cNvSpPr/>
            <p:nvPr/>
          </p:nvSpPr>
          <p:spPr>
            <a:xfrm rot="18922">
              <a:off x="3686259" y="728857"/>
              <a:ext cx="309115"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dirty="0">
                <a:latin typeface="Arial" panose="020B0604020202020204" pitchFamily="34" charset="0"/>
                <a:cs typeface="Arial" panose="020B0604020202020204" pitchFamily="34" charset="0"/>
              </a:endParaRPr>
            </a:p>
          </p:txBody>
        </p:sp>
      </p:grpSp>
      <p:grpSp>
        <p:nvGrpSpPr>
          <p:cNvPr id="40" name="Group 8">
            <a:extLst>
              <a:ext uri="{FF2B5EF4-FFF2-40B4-BE49-F238E27FC236}">
                <a16:creationId xmlns:a16="http://schemas.microsoft.com/office/drawing/2014/main" id="{1F65892F-9BC3-ED7B-DB24-5EF57EB77E02}"/>
              </a:ext>
            </a:extLst>
          </p:cNvPr>
          <p:cNvGrpSpPr>
            <a:grpSpLocks/>
          </p:cNvGrpSpPr>
          <p:nvPr/>
        </p:nvGrpSpPr>
        <p:grpSpPr bwMode="auto">
          <a:xfrm>
            <a:off x="9188308" y="3958919"/>
            <a:ext cx="2390630" cy="1159180"/>
            <a:chOff x="4424769" y="180970"/>
            <a:chExt cx="3782463" cy="961825"/>
          </a:xfrm>
          <a:solidFill>
            <a:srgbClr val="FFFF00"/>
          </a:solidFill>
        </p:grpSpPr>
        <p:sp>
          <p:nvSpPr>
            <p:cNvPr id="41" name="Rounded Rectangle 15">
              <a:extLst>
                <a:ext uri="{FF2B5EF4-FFF2-40B4-BE49-F238E27FC236}">
                  <a16:creationId xmlns:a16="http://schemas.microsoft.com/office/drawing/2014/main" id="{6EC0535F-ABBD-F260-FB67-CFB1CF286D9D}"/>
                </a:ext>
              </a:extLst>
            </p:cNvPr>
            <p:cNvSpPr/>
            <p:nvPr/>
          </p:nvSpPr>
          <p:spPr>
            <a:xfrm>
              <a:off x="4424769" y="183699"/>
              <a:ext cx="3782463" cy="959096"/>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42" name="Rounded Rectangle 12">
              <a:extLst>
                <a:ext uri="{FF2B5EF4-FFF2-40B4-BE49-F238E27FC236}">
                  <a16:creationId xmlns:a16="http://schemas.microsoft.com/office/drawing/2014/main" id="{B1BE82AF-516C-0F3C-EBCD-521C905AD1CE}"/>
                </a:ext>
              </a:extLst>
            </p:cNvPr>
            <p:cNvSpPr/>
            <p:nvPr/>
          </p:nvSpPr>
          <p:spPr>
            <a:xfrm>
              <a:off x="4550589" y="180970"/>
              <a:ext cx="3426593" cy="796868"/>
            </a:xfrm>
            <a:prstGeom prst="rect">
              <a:avLst/>
            </a:prstGeom>
            <a:grpFill/>
          </p:spPr>
          <p:style>
            <a:lnRef idx="0">
              <a:scrgbClr r="0" g="0" b="0"/>
            </a:lnRef>
            <a:fillRef idx="0">
              <a:scrgbClr r="0" g="0" b="0"/>
            </a:fillRef>
            <a:effectRef idx="0">
              <a:scrgbClr r="0" g="0" b="0"/>
            </a:effectRef>
            <a:fontRef idx="minor">
              <a:schemeClr val="lt1"/>
            </a:fontRef>
          </p:style>
          <p:txBody>
            <a:bodyPr lIns="142240" tIns="142240" rIns="142240" bIns="76200" spcCol="1270"/>
            <a:lstStyle/>
            <a:p>
              <a:pPr algn="ctr" defTabSz="889000">
                <a:lnSpc>
                  <a:spcPct val="90000"/>
                </a:lnSpc>
                <a:spcAft>
                  <a:spcPct val="35000"/>
                </a:spcAft>
                <a:defRPr/>
              </a:pPr>
              <a:r>
                <a:rPr lang="en-US" b="1" dirty="0">
                  <a:solidFill>
                    <a:schemeClr val="tx1"/>
                  </a:solidFill>
                  <a:latin typeface="Arial" panose="020B0604020202020204" pitchFamily="34" charset="0"/>
                  <a:cs typeface="Arial" panose="020B0604020202020204" pitchFamily="34" charset="0"/>
                </a:rPr>
                <a:t>Ensure tools are tailored to the needs of women farmers</a:t>
              </a:r>
            </a:p>
          </p:txBody>
        </p:sp>
      </p:grpSp>
      <p:grpSp>
        <p:nvGrpSpPr>
          <p:cNvPr id="43" name="Group 5">
            <a:extLst>
              <a:ext uri="{FF2B5EF4-FFF2-40B4-BE49-F238E27FC236}">
                <a16:creationId xmlns:a16="http://schemas.microsoft.com/office/drawing/2014/main" id="{32A39644-EC5F-5111-12B4-825562D82AB5}"/>
              </a:ext>
            </a:extLst>
          </p:cNvPr>
          <p:cNvGrpSpPr>
            <a:grpSpLocks/>
          </p:cNvGrpSpPr>
          <p:nvPr/>
        </p:nvGrpSpPr>
        <p:grpSpPr bwMode="auto">
          <a:xfrm rot="2058135">
            <a:off x="5816728" y="5152025"/>
            <a:ext cx="415970" cy="148458"/>
            <a:chOff x="1435227" y="681731"/>
            <a:chExt cx="411252" cy="238085"/>
          </a:xfrm>
          <a:solidFill>
            <a:schemeClr val="tx1"/>
          </a:solidFill>
        </p:grpSpPr>
        <p:sp>
          <p:nvSpPr>
            <p:cNvPr id="44" name="Right Arrow 21">
              <a:extLst>
                <a:ext uri="{FF2B5EF4-FFF2-40B4-BE49-F238E27FC236}">
                  <a16:creationId xmlns:a16="http://schemas.microsoft.com/office/drawing/2014/main" id="{B77D7C05-BC68-1A89-E32C-F9B1A3FFE5A8}"/>
                </a:ext>
              </a:extLst>
            </p:cNvPr>
            <p:cNvSpPr/>
            <p:nvPr/>
          </p:nvSpPr>
          <p:spPr>
            <a:xfrm rot="21579679">
              <a:off x="1435227" y="681731"/>
              <a:ext cx="411252"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45" name="Right Arrow 6">
              <a:extLst>
                <a:ext uri="{FF2B5EF4-FFF2-40B4-BE49-F238E27FC236}">
                  <a16:creationId xmlns:a16="http://schemas.microsoft.com/office/drawing/2014/main" id="{5EF52E2F-F762-C881-1B6F-DFBD0F6F8328}"/>
                </a:ext>
              </a:extLst>
            </p:cNvPr>
            <p:cNvSpPr/>
            <p:nvPr/>
          </p:nvSpPr>
          <p:spPr>
            <a:xfrm rot="21579679">
              <a:off x="1435227" y="729348"/>
              <a:ext cx="339799"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46" name="Group 5">
            <a:extLst>
              <a:ext uri="{FF2B5EF4-FFF2-40B4-BE49-F238E27FC236}">
                <a16:creationId xmlns:a16="http://schemas.microsoft.com/office/drawing/2014/main" id="{8986ED97-A16B-8D1B-955E-E7BBDA55E631}"/>
              </a:ext>
            </a:extLst>
          </p:cNvPr>
          <p:cNvGrpSpPr>
            <a:grpSpLocks/>
          </p:cNvGrpSpPr>
          <p:nvPr/>
        </p:nvGrpSpPr>
        <p:grpSpPr bwMode="auto">
          <a:xfrm rot="19364839">
            <a:off x="9184927" y="5276873"/>
            <a:ext cx="415970" cy="148458"/>
            <a:chOff x="1435227" y="681731"/>
            <a:chExt cx="411252" cy="238085"/>
          </a:xfrm>
          <a:solidFill>
            <a:schemeClr val="tx1"/>
          </a:solidFill>
        </p:grpSpPr>
        <p:sp>
          <p:nvSpPr>
            <p:cNvPr id="47" name="Right Arrow 21">
              <a:extLst>
                <a:ext uri="{FF2B5EF4-FFF2-40B4-BE49-F238E27FC236}">
                  <a16:creationId xmlns:a16="http://schemas.microsoft.com/office/drawing/2014/main" id="{38A05724-9F8A-8341-F3FA-3B834BBB3B16}"/>
                </a:ext>
              </a:extLst>
            </p:cNvPr>
            <p:cNvSpPr/>
            <p:nvPr/>
          </p:nvSpPr>
          <p:spPr>
            <a:xfrm rot="21579679">
              <a:off x="1435227" y="681731"/>
              <a:ext cx="411252"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48" name="Right Arrow 6">
              <a:extLst>
                <a:ext uri="{FF2B5EF4-FFF2-40B4-BE49-F238E27FC236}">
                  <a16:creationId xmlns:a16="http://schemas.microsoft.com/office/drawing/2014/main" id="{24CE0C4C-877A-F779-80A5-7AB218883103}"/>
                </a:ext>
              </a:extLst>
            </p:cNvPr>
            <p:cNvSpPr/>
            <p:nvPr/>
          </p:nvSpPr>
          <p:spPr>
            <a:xfrm rot="21579679">
              <a:off x="1435227" y="729348"/>
              <a:ext cx="339799"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grpSp>
        <p:nvGrpSpPr>
          <p:cNvPr id="49" name="Group 7">
            <a:extLst>
              <a:ext uri="{FF2B5EF4-FFF2-40B4-BE49-F238E27FC236}">
                <a16:creationId xmlns:a16="http://schemas.microsoft.com/office/drawing/2014/main" id="{94AB7FF3-9CE4-A55B-02F4-189FDFBEC053}"/>
              </a:ext>
            </a:extLst>
          </p:cNvPr>
          <p:cNvGrpSpPr>
            <a:grpSpLocks/>
          </p:cNvGrpSpPr>
          <p:nvPr/>
        </p:nvGrpSpPr>
        <p:grpSpPr bwMode="auto">
          <a:xfrm rot="16200000">
            <a:off x="10102359" y="3633606"/>
            <a:ext cx="407646" cy="140960"/>
            <a:chOff x="4419436" y="3078333"/>
            <a:chExt cx="384002" cy="238085"/>
          </a:xfrm>
          <a:solidFill>
            <a:schemeClr val="tx1"/>
          </a:solidFill>
        </p:grpSpPr>
        <p:sp>
          <p:nvSpPr>
            <p:cNvPr id="50" name="Right Arrow 17">
              <a:extLst>
                <a:ext uri="{FF2B5EF4-FFF2-40B4-BE49-F238E27FC236}">
                  <a16:creationId xmlns:a16="http://schemas.microsoft.com/office/drawing/2014/main" id="{664C7EF2-C6B7-E5C8-7AC8-19BE7CE6B89D}"/>
                </a:ext>
              </a:extLst>
            </p:cNvPr>
            <p:cNvSpPr/>
            <p:nvPr/>
          </p:nvSpPr>
          <p:spPr>
            <a:xfrm rot="18922">
              <a:off x="4422620" y="3078333"/>
              <a:ext cx="380818"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51" name="Right Arrow 10">
              <a:extLst>
                <a:ext uri="{FF2B5EF4-FFF2-40B4-BE49-F238E27FC236}">
                  <a16:creationId xmlns:a16="http://schemas.microsoft.com/office/drawing/2014/main" id="{D06FB9EB-0DF7-7AC1-0D71-CF64EA02C5D6}"/>
                </a:ext>
              </a:extLst>
            </p:cNvPr>
            <p:cNvSpPr/>
            <p:nvPr/>
          </p:nvSpPr>
          <p:spPr>
            <a:xfrm rot="18922">
              <a:off x="4419436" y="3125948"/>
              <a:ext cx="309115" cy="142853"/>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sp>
        <p:nvSpPr>
          <p:cNvPr id="52" name="Oval 51">
            <a:extLst>
              <a:ext uri="{FF2B5EF4-FFF2-40B4-BE49-F238E27FC236}">
                <a16:creationId xmlns:a16="http://schemas.microsoft.com/office/drawing/2014/main" id="{C17103A0-3FB4-1B07-7BC8-8F7DCDCE3049}"/>
              </a:ext>
            </a:extLst>
          </p:cNvPr>
          <p:cNvSpPr/>
          <p:nvPr/>
        </p:nvSpPr>
        <p:spPr>
          <a:xfrm>
            <a:off x="7010782" y="2962275"/>
            <a:ext cx="1511573" cy="146685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07EC9613-FA57-4DE6-DE90-3F735E1CC155}"/>
              </a:ext>
            </a:extLst>
          </p:cNvPr>
          <p:cNvSpPr txBox="1"/>
          <p:nvPr/>
        </p:nvSpPr>
        <p:spPr>
          <a:xfrm>
            <a:off x="7026255" y="3332107"/>
            <a:ext cx="1516581" cy="646331"/>
          </a:xfrm>
          <a:prstGeom prst="rect">
            <a:avLst/>
          </a:prstGeom>
          <a:noFill/>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Improved Posture</a:t>
            </a:r>
            <a:endParaRPr lang="en-US" b="1" dirty="0">
              <a:solidFill>
                <a:schemeClr val="bg1"/>
              </a:solidFill>
            </a:endParaRPr>
          </a:p>
        </p:txBody>
      </p:sp>
      <p:grpSp>
        <p:nvGrpSpPr>
          <p:cNvPr id="54" name="Group 5">
            <a:extLst>
              <a:ext uri="{FF2B5EF4-FFF2-40B4-BE49-F238E27FC236}">
                <a16:creationId xmlns:a16="http://schemas.microsoft.com/office/drawing/2014/main" id="{11732404-8B3D-DB26-3E5D-65E217DE76D5}"/>
              </a:ext>
            </a:extLst>
          </p:cNvPr>
          <p:cNvGrpSpPr>
            <a:grpSpLocks/>
          </p:cNvGrpSpPr>
          <p:nvPr/>
        </p:nvGrpSpPr>
        <p:grpSpPr bwMode="auto">
          <a:xfrm rot="9083484">
            <a:off x="8570576" y="3097994"/>
            <a:ext cx="415970" cy="148458"/>
            <a:chOff x="1435227" y="681731"/>
            <a:chExt cx="411252" cy="238085"/>
          </a:xfrm>
          <a:solidFill>
            <a:schemeClr val="tx1"/>
          </a:solidFill>
        </p:grpSpPr>
        <p:sp>
          <p:nvSpPr>
            <p:cNvPr id="55" name="Right Arrow 21">
              <a:extLst>
                <a:ext uri="{FF2B5EF4-FFF2-40B4-BE49-F238E27FC236}">
                  <a16:creationId xmlns:a16="http://schemas.microsoft.com/office/drawing/2014/main" id="{6DC54BD4-A7AC-A17D-E4A3-8BEFBD494791}"/>
                </a:ext>
              </a:extLst>
            </p:cNvPr>
            <p:cNvSpPr/>
            <p:nvPr/>
          </p:nvSpPr>
          <p:spPr>
            <a:xfrm rot="21579679">
              <a:off x="1435227" y="681731"/>
              <a:ext cx="411252"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56" name="Right Arrow 6">
              <a:extLst>
                <a:ext uri="{FF2B5EF4-FFF2-40B4-BE49-F238E27FC236}">
                  <a16:creationId xmlns:a16="http://schemas.microsoft.com/office/drawing/2014/main" id="{408DA776-7111-E968-0B94-005B83C3359F}"/>
                </a:ext>
              </a:extLst>
            </p:cNvPr>
            <p:cNvSpPr/>
            <p:nvPr/>
          </p:nvSpPr>
          <p:spPr>
            <a:xfrm rot="21579679">
              <a:off x="1435227" y="729348"/>
              <a:ext cx="339799"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a:latin typeface="Arial" panose="020B0604020202020204" pitchFamily="34" charset="0"/>
                <a:cs typeface="Arial" panose="020B0604020202020204" pitchFamily="34" charset="0"/>
              </a:endParaRPr>
            </a:p>
          </p:txBody>
        </p:sp>
      </p:grpSp>
      <p:sp>
        <p:nvSpPr>
          <p:cNvPr id="57" name="TextBox 56">
            <a:extLst>
              <a:ext uri="{FF2B5EF4-FFF2-40B4-BE49-F238E27FC236}">
                <a16:creationId xmlns:a16="http://schemas.microsoft.com/office/drawing/2014/main" id="{1E02249B-EC5F-BC7A-39E5-36B0C53D6957}"/>
              </a:ext>
            </a:extLst>
          </p:cNvPr>
          <p:cNvSpPr txBox="1"/>
          <p:nvPr/>
        </p:nvSpPr>
        <p:spPr>
          <a:xfrm>
            <a:off x="6644483" y="5165408"/>
            <a:ext cx="2382889" cy="959943"/>
          </a:xfrm>
          <a:prstGeom prst="rect">
            <a:avLst/>
          </a:prstGeom>
          <a:noFill/>
        </p:spPr>
        <p:txBody>
          <a:bodyPr wrap="square">
            <a:spAutoFit/>
          </a:bodyPr>
          <a:lstStyle/>
          <a:p>
            <a:pPr algn="just">
              <a:lnSpc>
                <a:spcPct val="107000"/>
              </a:lnSpc>
              <a:spcAft>
                <a:spcPts val="800"/>
              </a:spcAft>
              <a:buSzPts val="1000"/>
              <a:tabLst>
                <a:tab pos="457200" algn="l"/>
              </a:tabLst>
            </a:pPr>
            <a:r>
              <a:rPr lang="en-US" b="1" dirty="0">
                <a:latin typeface="Arial" panose="020B0604020202020204" pitchFamily="34" charset="0"/>
                <a:cs typeface="Arial" panose="020B0604020202020204" pitchFamily="34" charset="0"/>
              </a:rPr>
              <a:t>Assess the impact on body mechanics and physical strain.</a:t>
            </a:r>
          </a:p>
        </p:txBody>
      </p:sp>
      <p:grpSp>
        <p:nvGrpSpPr>
          <p:cNvPr id="58" name="Group 7">
            <a:extLst>
              <a:ext uri="{FF2B5EF4-FFF2-40B4-BE49-F238E27FC236}">
                <a16:creationId xmlns:a16="http://schemas.microsoft.com/office/drawing/2014/main" id="{B58C1055-8713-5E56-1C61-FEFC2586F3D5}"/>
              </a:ext>
            </a:extLst>
          </p:cNvPr>
          <p:cNvGrpSpPr>
            <a:grpSpLocks/>
          </p:cNvGrpSpPr>
          <p:nvPr/>
        </p:nvGrpSpPr>
        <p:grpSpPr bwMode="auto">
          <a:xfrm rot="10800000">
            <a:off x="3831546" y="4387784"/>
            <a:ext cx="404266" cy="140961"/>
            <a:chOff x="3686259" y="681240"/>
            <a:chExt cx="380818" cy="238085"/>
          </a:xfrm>
          <a:solidFill>
            <a:schemeClr val="tx1"/>
          </a:solidFill>
        </p:grpSpPr>
        <p:sp>
          <p:nvSpPr>
            <p:cNvPr id="59" name="Right Arrow 17">
              <a:extLst>
                <a:ext uri="{FF2B5EF4-FFF2-40B4-BE49-F238E27FC236}">
                  <a16:creationId xmlns:a16="http://schemas.microsoft.com/office/drawing/2014/main" id="{5B5DAC51-5815-7879-642C-AF848CD5EA05}"/>
                </a:ext>
              </a:extLst>
            </p:cNvPr>
            <p:cNvSpPr/>
            <p:nvPr/>
          </p:nvSpPr>
          <p:spPr>
            <a:xfrm rot="18922">
              <a:off x="3686259" y="681240"/>
              <a:ext cx="380818" cy="238085"/>
            </a:xfrm>
            <a:prstGeom prst="rightArrow">
              <a:avLst>
                <a:gd name="adj1" fmla="val 60000"/>
                <a:gd name="adj2" fmla="val 50000"/>
              </a:avLst>
            </a:prstGeom>
            <a:grpFill/>
          </p:spPr>
          <p:style>
            <a:lnRef idx="0">
              <a:schemeClr val="accent1">
                <a:tint val="60000"/>
                <a:hueOff val="0"/>
                <a:satOff val="0"/>
                <a:lumOff val="0"/>
                <a:alphaOff val="0"/>
              </a:schemeClr>
            </a:lnRef>
            <a:fillRef idx="3">
              <a:schemeClr val="accent1">
                <a:tint val="60000"/>
                <a:hueOff val="0"/>
                <a:satOff val="0"/>
                <a:lumOff val="0"/>
                <a:alphaOff val="0"/>
              </a:schemeClr>
            </a:fillRef>
            <a:effectRef idx="3">
              <a:schemeClr val="accent1">
                <a:tint val="60000"/>
                <a:hueOff val="0"/>
                <a:satOff val="0"/>
                <a:lumOff val="0"/>
                <a:alphaOff val="0"/>
              </a:schemeClr>
            </a:effectRef>
            <a:fontRef idx="minor">
              <a:schemeClr val="lt1"/>
            </a:fontRef>
          </p:style>
          <p:txBody>
            <a:bodyPr/>
            <a:lstStyle/>
            <a:p>
              <a:endParaRPr lang="en-US" sz="800">
                <a:latin typeface="Arial" panose="020B0604020202020204" pitchFamily="34" charset="0"/>
                <a:cs typeface="Arial" panose="020B0604020202020204" pitchFamily="34" charset="0"/>
              </a:endParaRPr>
            </a:p>
          </p:txBody>
        </p:sp>
        <p:sp>
          <p:nvSpPr>
            <p:cNvPr id="60" name="Right Arrow 10">
              <a:extLst>
                <a:ext uri="{FF2B5EF4-FFF2-40B4-BE49-F238E27FC236}">
                  <a16:creationId xmlns:a16="http://schemas.microsoft.com/office/drawing/2014/main" id="{A46C1368-F585-39F2-6B85-6FC42332A980}"/>
                </a:ext>
              </a:extLst>
            </p:cNvPr>
            <p:cNvSpPr/>
            <p:nvPr/>
          </p:nvSpPr>
          <p:spPr>
            <a:xfrm rot="18922">
              <a:off x="3686259" y="728857"/>
              <a:ext cx="309115" cy="142851"/>
            </a:xfrm>
            <a:prstGeom prst="rect">
              <a:avLst/>
            </a:prstGeom>
            <a:grpFill/>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77800">
                <a:lnSpc>
                  <a:spcPct val="90000"/>
                </a:lnSpc>
                <a:spcAft>
                  <a:spcPct val="35000"/>
                </a:spcAft>
                <a:defRPr/>
              </a:pPr>
              <a:endParaRPr lang="en-US" sz="8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50295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A6628B-C478-4AA4-95EB-2B3821B48D25}"/>
              </a:ext>
            </a:extLst>
          </p:cNvPr>
          <p:cNvSpPr>
            <a:spLocks noGrp="1"/>
          </p:cNvSpPr>
          <p:nvPr>
            <p:ph type="ctrTitle"/>
          </p:nvPr>
        </p:nvSpPr>
        <p:spPr>
          <a:xfrm>
            <a:off x="1263482" y="227917"/>
            <a:ext cx="9144000" cy="477837"/>
          </a:xfrm>
        </p:spPr>
        <p:txBody>
          <a:bodyPr>
            <a:noAutofit/>
          </a:bodyPr>
          <a:lstStyle/>
          <a:p>
            <a:pPr algn="l">
              <a:lnSpc>
                <a:spcPct val="107000"/>
              </a:lnSpc>
              <a:spcAft>
                <a:spcPts val="800"/>
              </a:spcAft>
            </a:pPr>
            <a:r>
              <a:rPr lang="en-US" sz="3600" b="1" kern="0" dirty="0">
                <a:effectLst/>
                <a:latin typeface="Arial Black" panose="020B0A04020102020204" pitchFamily="34" charset="0"/>
                <a:ea typeface="Times New Roman" panose="02020603050405020304" pitchFamily="18" charset="0"/>
                <a:cs typeface="Times New Roman" panose="02020603050405020304" pitchFamily="18" charset="0"/>
              </a:rPr>
              <a:t>Methodology</a:t>
            </a:r>
            <a:endParaRPr lang="en-US" sz="3600" kern="100" dirty="0">
              <a:effectLst/>
              <a:latin typeface="Arial Black" panose="020B0A04020102020204" pitchFamily="34" charset="0"/>
              <a:ea typeface="Aptos" panose="020B0004020202020204" pitchFamily="34" charset="0"/>
              <a:cs typeface="Times New Roman" panose="02020603050405020304" pitchFamily="18" charset="0"/>
            </a:endParaRPr>
          </a:p>
        </p:txBody>
      </p:sp>
      <p:pic>
        <p:nvPicPr>
          <p:cNvPr id="5" name="Picture 4" descr="A person holding a shovel&#10;&#10;Description automatically generated">
            <a:extLst>
              <a:ext uri="{FF2B5EF4-FFF2-40B4-BE49-F238E27FC236}">
                <a16:creationId xmlns:a16="http://schemas.microsoft.com/office/drawing/2014/main" id="{9EF1CB4E-D823-26D4-45FA-2460A0B1D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5575" y="2836235"/>
            <a:ext cx="9078351" cy="3440740"/>
          </a:xfrm>
          <a:prstGeom prst="rect">
            <a:avLst/>
          </a:prstGeom>
        </p:spPr>
      </p:pic>
      <p:sp>
        <p:nvSpPr>
          <p:cNvPr id="3" name="Subtitle 2">
            <a:extLst>
              <a:ext uri="{FF2B5EF4-FFF2-40B4-BE49-F238E27FC236}">
                <a16:creationId xmlns:a16="http://schemas.microsoft.com/office/drawing/2014/main" id="{75A2F669-735A-6BC4-5D8B-D86729959928}"/>
              </a:ext>
            </a:extLst>
          </p:cNvPr>
          <p:cNvSpPr>
            <a:spLocks noGrp="1" noChangeArrowheads="1"/>
          </p:cNvSpPr>
          <p:nvPr>
            <p:ph type="subTitle" idx="1"/>
          </p:nvPr>
        </p:nvSpPr>
        <p:spPr bwMode="auto">
          <a:xfrm>
            <a:off x="1274180" y="831262"/>
            <a:ext cx="6779420" cy="18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q"/>
              <a:tabLst/>
            </a:pPr>
            <a:r>
              <a:rPr lang="en-US" altLang="en-US" sz="2000" dirty="0">
                <a:latin typeface="Arial" panose="020B0604020202020204" pitchFamily="34" charset="0"/>
                <a:cs typeface="Arial" panose="020B0604020202020204" pitchFamily="34" charset="0"/>
              </a:rPr>
              <a:t>24 shovels and 19 pitchforks selected</a:t>
            </a:r>
          </a:p>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q"/>
              <a:tabLst/>
            </a:pPr>
            <a:r>
              <a:rPr lang="en-US" altLang="en-US" sz="2000" dirty="0">
                <a:latin typeface="Arial" panose="020B0604020202020204" pitchFamily="34" charset="0"/>
                <a:cs typeface="Arial" panose="020B0604020202020204" pitchFamily="34" charset="0"/>
              </a:rPr>
              <a:t>7 female participants with diverse body types</a:t>
            </a:r>
          </a:p>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q"/>
              <a:tabLst/>
            </a:pPr>
            <a:r>
              <a:rPr lang="en-US" altLang="en-US" sz="2000" dirty="0">
                <a:latin typeface="Arial" panose="020B0604020202020204" pitchFamily="34" charset="0"/>
                <a:cs typeface="Arial" panose="020B0604020202020204" pitchFamily="34" charset="0"/>
              </a:rPr>
              <a:t>Tasks: scooping and throwing straws</a:t>
            </a:r>
          </a:p>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q"/>
              <a:tabLst/>
            </a:pPr>
            <a:r>
              <a:rPr lang="en-US" altLang="en-US" sz="2000" dirty="0">
                <a:latin typeface="Arial" panose="020B0604020202020204" pitchFamily="34" charset="0"/>
                <a:cs typeface="Arial" panose="020B0604020202020204" pitchFamily="34" charset="0"/>
              </a:rPr>
              <a:t>AI software used for motion capture and force analysis </a:t>
            </a:r>
            <a:endParaRPr kumimoji="0" lang="en-US" altLang="en-US" sz="2000" b="0" i="0" u="none" strike="noStrike" cap="none" normalizeH="0" baseline="0" dirty="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8917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shovels on a table&#10;&#10;Description automatically generated">
            <a:extLst>
              <a:ext uri="{FF2B5EF4-FFF2-40B4-BE49-F238E27FC236}">
                <a16:creationId xmlns:a16="http://schemas.microsoft.com/office/drawing/2014/main" id="{280C2948-FED1-0851-E4D6-62C2B96D2C63}"/>
              </a:ext>
            </a:extLst>
          </p:cNvPr>
          <p:cNvPicPr>
            <a:picLocks noChangeAspect="1"/>
          </p:cNvPicPr>
          <p:nvPr/>
        </p:nvPicPr>
        <p:blipFill rotWithShape="1">
          <a:blip r:embed="rId3">
            <a:extLst>
              <a:ext uri="{28A0092B-C50C-407E-A947-70E740481C1C}">
                <a14:useLocalDpi xmlns:a14="http://schemas.microsoft.com/office/drawing/2010/main" val="0"/>
              </a:ext>
            </a:extLst>
          </a:blip>
          <a:srcRect t="4941" b="8010"/>
          <a:stretch/>
        </p:blipFill>
        <p:spPr bwMode="auto">
          <a:xfrm>
            <a:off x="406797" y="788513"/>
            <a:ext cx="5764979" cy="3641180"/>
          </a:xfrm>
          <a:prstGeom prst="rect">
            <a:avLst/>
          </a:prstGeom>
          <a:noFill/>
          <a:ln>
            <a:noFill/>
          </a:ln>
          <a:extLst>
            <a:ext uri="{53640926-AAD7-44D8-BBD7-CCE9431645EC}">
              <a14:shadowObscured xmlns:a14="http://schemas.microsoft.com/office/drawing/2010/main"/>
            </a:ext>
          </a:extLst>
        </p:spPr>
      </p:pic>
      <p:grpSp>
        <p:nvGrpSpPr>
          <p:cNvPr id="42" name="Group 41">
            <a:extLst>
              <a:ext uri="{FF2B5EF4-FFF2-40B4-BE49-F238E27FC236}">
                <a16:creationId xmlns:a16="http://schemas.microsoft.com/office/drawing/2014/main" id="{0AEE99CF-6AE0-1541-F209-6A5351FEAF32}"/>
              </a:ext>
            </a:extLst>
          </p:cNvPr>
          <p:cNvGrpSpPr/>
          <p:nvPr/>
        </p:nvGrpSpPr>
        <p:grpSpPr>
          <a:xfrm>
            <a:off x="6466351" y="2551918"/>
            <a:ext cx="5759270" cy="3591548"/>
            <a:chOff x="5983027" y="-107728"/>
            <a:chExt cx="6051951" cy="3856451"/>
          </a:xfrm>
        </p:grpSpPr>
        <p:pic>
          <p:nvPicPr>
            <p:cNvPr id="43" name="Picture 42">
              <a:extLst>
                <a:ext uri="{FF2B5EF4-FFF2-40B4-BE49-F238E27FC236}">
                  <a16:creationId xmlns:a16="http://schemas.microsoft.com/office/drawing/2014/main" id="{23A24F64-1BE7-3C44-BA8B-D9984859E48E}"/>
                </a:ext>
              </a:extLst>
            </p:cNvPr>
            <p:cNvPicPr>
              <a:picLocks noChangeAspect="1"/>
            </p:cNvPicPr>
            <p:nvPr/>
          </p:nvPicPr>
          <p:blipFill rotWithShape="1">
            <a:blip r:embed="rId4"/>
            <a:srcRect l="1857" b="35937"/>
            <a:stretch/>
          </p:blipFill>
          <p:spPr>
            <a:xfrm rot="2709469">
              <a:off x="6969874" y="1308570"/>
              <a:ext cx="3855770" cy="1023173"/>
            </a:xfrm>
            <a:prstGeom prst="rect">
              <a:avLst/>
            </a:prstGeom>
          </p:spPr>
        </p:pic>
        <p:sp>
          <p:nvSpPr>
            <p:cNvPr id="44" name="TextBox 43">
              <a:extLst>
                <a:ext uri="{FF2B5EF4-FFF2-40B4-BE49-F238E27FC236}">
                  <a16:creationId xmlns:a16="http://schemas.microsoft.com/office/drawing/2014/main" id="{D59D03FB-1375-C328-5F25-88822E33B9F7}"/>
                </a:ext>
              </a:extLst>
            </p:cNvPr>
            <p:cNvSpPr txBox="1"/>
            <p:nvPr/>
          </p:nvSpPr>
          <p:spPr>
            <a:xfrm>
              <a:off x="5983027" y="1779781"/>
              <a:ext cx="1869775" cy="297430"/>
            </a:xfrm>
            <a:prstGeom prst="rect">
              <a:avLst/>
            </a:prstGeom>
            <a:noFill/>
          </p:spPr>
          <p:txBody>
            <a:bodyPr wrap="square">
              <a:spAutoFit/>
            </a:bodyPr>
            <a:lstStyle/>
            <a:p>
              <a:r>
                <a:rPr lang="en-US" sz="1200" b="1" dirty="0">
                  <a:highlight>
                    <a:srgbClr val="FBFBFB"/>
                  </a:highlight>
                  <a:latin typeface="Times" panose="02020603050405020304" pitchFamily="18" charset="0"/>
                  <a:cs typeface="Times" panose="02020603050405020304" pitchFamily="18" charset="0"/>
                </a:rPr>
                <a:t>Handle lift height (mm)</a:t>
              </a:r>
            </a:p>
          </p:txBody>
        </p:sp>
        <p:cxnSp>
          <p:nvCxnSpPr>
            <p:cNvPr id="45" name="Straight Arrow Connector 44">
              <a:extLst>
                <a:ext uri="{FF2B5EF4-FFF2-40B4-BE49-F238E27FC236}">
                  <a16:creationId xmlns:a16="http://schemas.microsoft.com/office/drawing/2014/main" id="{C030C976-70BB-1CAB-F034-4C0DC7990D9F}"/>
                </a:ext>
              </a:extLst>
            </p:cNvPr>
            <p:cNvCxnSpPr>
              <a:cxnSpLocks/>
              <a:stCxn id="44" idx="0"/>
            </p:cNvCxnSpPr>
            <p:nvPr/>
          </p:nvCxnSpPr>
          <p:spPr>
            <a:xfrm flipV="1">
              <a:off x="6917914" y="758898"/>
              <a:ext cx="756" cy="10208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4AD2704C-CA04-82D2-60B1-F403A1A837BB}"/>
                </a:ext>
              </a:extLst>
            </p:cNvPr>
            <p:cNvCxnSpPr>
              <a:cxnSpLocks/>
            </p:cNvCxnSpPr>
            <p:nvPr/>
          </p:nvCxnSpPr>
          <p:spPr>
            <a:xfrm flipH="1">
              <a:off x="6841851" y="2987819"/>
              <a:ext cx="2713899" cy="0"/>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829B0F4C-0EA1-7D57-6562-950B62ED159C}"/>
                </a:ext>
              </a:extLst>
            </p:cNvPr>
            <p:cNvCxnSpPr>
              <a:cxnSpLocks/>
            </p:cNvCxnSpPr>
            <p:nvPr/>
          </p:nvCxnSpPr>
          <p:spPr>
            <a:xfrm flipH="1">
              <a:off x="6841851" y="746178"/>
              <a:ext cx="542351" cy="0"/>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cxnSp>
          <p:nvCxnSpPr>
            <p:cNvPr id="48" name="Straight Arrow Connector 47">
              <a:extLst>
                <a:ext uri="{FF2B5EF4-FFF2-40B4-BE49-F238E27FC236}">
                  <a16:creationId xmlns:a16="http://schemas.microsoft.com/office/drawing/2014/main" id="{7B254335-F809-F830-0ABE-91D3BB894A0D}"/>
                </a:ext>
              </a:extLst>
            </p:cNvPr>
            <p:cNvCxnSpPr>
              <a:cxnSpLocks/>
            </p:cNvCxnSpPr>
            <p:nvPr/>
          </p:nvCxnSpPr>
          <p:spPr>
            <a:xfrm flipH="1">
              <a:off x="6926050" y="2067640"/>
              <a:ext cx="755" cy="9201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AC2FD28F-8CC9-5093-CDEA-C934016CC1DF}"/>
                </a:ext>
              </a:extLst>
            </p:cNvPr>
            <p:cNvCxnSpPr>
              <a:cxnSpLocks/>
            </p:cNvCxnSpPr>
            <p:nvPr/>
          </p:nvCxnSpPr>
          <p:spPr>
            <a:xfrm>
              <a:off x="11261641" y="2784814"/>
              <a:ext cx="139847" cy="1375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0" name="Straight Connector 49">
              <a:extLst>
                <a:ext uri="{FF2B5EF4-FFF2-40B4-BE49-F238E27FC236}">
                  <a16:creationId xmlns:a16="http://schemas.microsoft.com/office/drawing/2014/main" id="{46912DF9-2C6F-3651-3FE2-B579D42813E0}"/>
                </a:ext>
              </a:extLst>
            </p:cNvPr>
            <p:cNvCxnSpPr>
              <a:cxnSpLocks/>
            </p:cNvCxnSpPr>
            <p:nvPr/>
          </p:nvCxnSpPr>
          <p:spPr>
            <a:xfrm flipH="1">
              <a:off x="10048166" y="2446860"/>
              <a:ext cx="1237726" cy="19980"/>
            </a:xfrm>
            <a:prstGeom prst="line">
              <a:avLst/>
            </a:prstGeom>
          </p:spPr>
          <p:style>
            <a:lnRef idx="3">
              <a:schemeClr val="dk1"/>
            </a:lnRef>
            <a:fillRef idx="0">
              <a:schemeClr val="dk1"/>
            </a:fillRef>
            <a:effectRef idx="2">
              <a:schemeClr val="dk1"/>
            </a:effectRef>
            <a:fontRef idx="minor">
              <a:schemeClr val="tx1"/>
            </a:fontRef>
          </p:style>
        </p:cxnSp>
        <p:sp>
          <p:nvSpPr>
            <p:cNvPr id="51" name="Arrow: Circular 50">
              <a:extLst>
                <a:ext uri="{FF2B5EF4-FFF2-40B4-BE49-F238E27FC236}">
                  <a16:creationId xmlns:a16="http://schemas.microsoft.com/office/drawing/2014/main" id="{FAA39F82-CFDB-8DBC-4799-A16E254D6414}"/>
                </a:ext>
              </a:extLst>
            </p:cNvPr>
            <p:cNvSpPr/>
            <p:nvPr/>
          </p:nvSpPr>
          <p:spPr>
            <a:xfrm rot="14408232">
              <a:off x="9146996" y="2585878"/>
              <a:ext cx="438139" cy="373367"/>
            </a:xfrm>
            <a:prstGeom prst="circular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highlight>
                  <a:srgbClr val="FBFBFB"/>
                </a:highlight>
              </a:endParaRPr>
            </a:p>
          </p:txBody>
        </p:sp>
        <p:sp>
          <p:nvSpPr>
            <p:cNvPr id="52" name="TextBox 51">
              <a:extLst>
                <a:ext uri="{FF2B5EF4-FFF2-40B4-BE49-F238E27FC236}">
                  <a16:creationId xmlns:a16="http://schemas.microsoft.com/office/drawing/2014/main" id="{F667A13D-4FED-7E1A-DBBE-9D688D433C4B}"/>
                </a:ext>
              </a:extLst>
            </p:cNvPr>
            <p:cNvSpPr txBox="1"/>
            <p:nvPr/>
          </p:nvSpPr>
          <p:spPr>
            <a:xfrm>
              <a:off x="8057353" y="3105959"/>
              <a:ext cx="1547020" cy="297430"/>
            </a:xfrm>
            <a:prstGeom prst="rect">
              <a:avLst/>
            </a:prstGeom>
            <a:noFill/>
          </p:spPr>
          <p:txBody>
            <a:bodyPr wrap="square">
              <a:spAutoFit/>
            </a:bodyPr>
            <a:lstStyle/>
            <a:p>
              <a:r>
                <a:rPr lang="en-US" sz="1200" b="1" dirty="0">
                  <a:highlight>
                    <a:srgbClr val="FBFBFB"/>
                  </a:highlight>
                  <a:latin typeface="Times" panose="02020603050405020304" pitchFamily="18" charset="0"/>
                  <a:cs typeface="Times" panose="02020603050405020304" pitchFamily="18" charset="0"/>
                </a:rPr>
                <a:t>Lift angle  (degree)</a:t>
              </a:r>
            </a:p>
          </p:txBody>
        </p:sp>
        <p:cxnSp>
          <p:nvCxnSpPr>
            <p:cNvPr id="53" name="Straight Arrow Connector 52">
              <a:extLst>
                <a:ext uri="{FF2B5EF4-FFF2-40B4-BE49-F238E27FC236}">
                  <a16:creationId xmlns:a16="http://schemas.microsoft.com/office/drawing/2014/main" id="{111DEFB3-6268-6DDB-30D0-7DAEAD3293CD}"/>
                </a:ext>
              </a:extLst>
            </p:cNvPr>
            <p:cNvCxnSpPr>
              <a:cxnSpLocks/>
            </p:cNvCxnSpPr>
            <p:nvPr/>
          </p:nvCxnSpPr>
          <p:spPr>
            <a:xfrm flipV="1">
              <a:off x="9070165" y="2669639"/>
              <a:ext cx="0" cy="1151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a16="http://schemas.microsoft.com/office/drawing/2014/main" id="{3EB9EB29-5D28-2EDC-B9CD-36D518EA53B4}"/>
                </a:ext>
              </a:extLst>
            </p:cNvPr>
            <p:cNvCxnSpPr>
              <a:cxnSpLocks/>
            </p:cNvCxnSpPr>
            <p:nvPr/>
          </p:nvCxnSpPr>
          <p:spPr>
            <a:xfrm flipH="1">
              <a:off x="9040709" y="2868500"/>
              <a:ext cx="245237" cy="3018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5" name="TextBox 54">
              <a:extLst>
                <a:ext uri="{FF2B5EF4-FFF2-40B4-BE49-F238E27FC236}">
                  <a16:creationId xmlns:a16="http://schemas.microsoft.com/office/drawing/2014/main" id="{4C32239E-5E82-516C-F141-3D4B2A40E055}"/>
                </a:ext>
              </a:extLst>
            </p:cNvPr>
            <p:cNvSpPr txBox="1"/>
            <p:nvPr/>
          </p:nvSpPr>
          <p:spPr>
            <a:xfrm>
              <a:off x="7999488" y="746177"/>
              <a:ext cx="1631288" cy="297430"/>
            </a:xfrm>
            <a:prstGeom prst="rect">
              <a:avLst/>
            </a:prstGeom>
            <a:noFill/>
          </p:spPr>
          <p:txBody>
            <a:bodyPr wrap="square">
              <a:spAutoFit/>
            </a:bodyPr>
            <a:lstStyle/>
            <a:p>
              <a:r>
                <a:rPr lang="en-US" sz="1200" b="1" dirty="0">
                  <a:highlight>
                    <a:srgbClr val="FBFBFB"/>
                  </a:highlight>
                  <a:latin typeface="Times" panose="02020603050405020304" pitchFamily="18" charset="0"/>
                  <a:cs typeface="Times" panose="02020603050405020304" pitchFamily="18" charset="0"/>
                </a:rPr>
                <a:t>Grip</a:t>
              </a:r>
            </a:p>
          </p:txBody>
        </p:sp>
        <p:cxnSp>
          <p:nvCxnSpPr>
            <p:cNvPr id="56" name="Straight Arrow Connector 55">
              <a:extLst>
                <a:ext uri="{FF2B5EF4-FFF2-40B4-BE49-F238E27FC236}">
                  <a16:creationId xmlns:a16="http://schemas.microsoft.com/office/drawing/2014/main" id="{5D05854F-7584-A1FE-CD4B-F39F050C09A4}"/>
                </a:ext>
              </a:extLst>
            </p:cNvPr>
            <p:cNvCxnSpPr>
              <a:cxnSpLocks/>
              <a:endCxn id="55" idx="1"/>
            </p:cNvCxnSpPr>
            <p:nvPr/>
          </p:nvCxnSpPr>
          <p:spPr>
            <a:xfrm>
              <a:off x="7625590" y="884678"/>
              <a:ext cx="373898" cy="1021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7" name="Straight Arrow Connector 56">
              <a:extLst>
                <a:ext uri="{FF2B5EF4-FFF2-40B4-BE49-F238E27FC236}">
                  <a16:creationId xmlns:a16="http://schemas.microsoft.com/office/drawing/2014/main" id="{DF3DC8DD-67D1-F6E7-9FED-C2B2E994B821}"/>
                </a:ext>
              </a:extLst>
            </p:cNvPr>
            <p:cNvCxnSpPr>
              <a:cxnSpLocks/>
            </p:cNvCxnSpPr>
            <p:nvPr/>
          </p:nvCxnSpPr>
          <p:spPr>
            <a:xfrm flipH="1" flipV="1">
              <a:off x="10999084" y="2476094"/>
              <a:ext cx="111739" cy="1385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8" name="TextBox 57">
              <a:extLst>
                <a:ext uri="{FF2B5EF4-FFF2-40B4-BE49-F238E27FC236}">
                  <a16:creationId xmlns:a16="http://schemas.microsoft.com/office/drawing/2014/main" id="{652BFC5F-D8FC-1500-3378-CC5E884256AC}"/>
                </a:ext>
              </a:extLst>
            </p:cNvPr>
            <p:cNvSpPr txBox="1"/>
            <p:nvPr/>
          </p:nvSpPr>
          <p:spPr>
            <a:xfrm rot="7110">
              <a:off x="10620246" y="2455492"/>
              <a:ext cx="1414732" cy="495716"/>
            </a:xfrm>
            <a:prstGeom prst="rect">
              <a:avLst/>
            </a:prstGeom>
            <a:noFill/>
          </p:spPr>
          <p:txBody>
            <a:bodyPr wrap="square">
              <a:spAutoFit/>
            </a:bodyPr>
            <a:lstStyle/>
            <a:p>
              <a:r>
                <a:rPr lang="en-US" sz="1200" b="1" kern="0" dirty="0">
                  <a:effectLst/>
                  <a:highlight>
                    <a:srgbClr val="FBFBFB"/>
                  </a:highlight>
                  <a:latin typeface="Times New Roman" panose="02020603050405020304" pitchFamily="18" charset="0"/>
                  <a:ea typeface="Times New Roman" panose="02020603050405020304" pitchFamily="18" charset="0"/>
                </a:rPr>
                <a:t>Blade width (mm)</a:t>
              </a:r>
              <a:endParaRPr lang="en-US" sz="1200" dirty="0">
                <a:highlight>
                  <a:srgbClr val="FBFBFB"/>
                </a:highlight>
              </a:endParaRPr>
            </a:p>
          </p:txBody>
        </p:sp>
        <p:sp>
          <p:nvSpPr>
            <p:cNvPr id="59" name="TextBox 58">
              <a:extLst>
                <a:ext uri="{FF2B5EF4-FFF2-40B4-BE49-F238E27FC236}">
                  <a16:creationId xmlns:a16="http://schemas.microsoft.com/office/drawing/2014/main" id="{EAFE64EC-74FF-FA2C-B5E2-EA925957A549}"/>
                </a:ext>
              </a:extLst>
            </p:cNvPr>
            <p:cNvSpPr txBox="1"/>
            <p:nvPr/>
          </p:nvSpPr>
          <p:spPr>
            <a:xfrm>
              <a:off x="9719443" y="2011166"/>
              <a:ext cx="1745831" cy="297430"/>
            </a:xfrm>
            <a:prstGeom prst="rect">
              <a:avLst/>
            </a:prstGeom>
            <a:noFill/>
          </p:spPr>
          <p:txBody>
            <a:bodyPr wrap="square">
              <a:spAutoFit/>
            </a:bodyPr>
            <a:lstStyle/>
            <a:p>
              <a:r>
                <a:rPr lang="en-US" sz="1200" b="1" kern="0" dirty="0">
                  <a:effectLst/>
                  <a:highlight>
                    <a:srgbClr val="FBFBFB"/>
                  </a:highlight>
                  <a:latin typeface="Times New Roman" panose="02020603050405020304" pitchFamily="18" charset="0"/>
                  <a:ea typeface="Times New Roman" panose="02020603050405020304" pitchFamily="18" charset="0"/>
                </a:rPr>
                <a:t>Blade thickness (mm)</a:t>
              </a:r>
              <a:endParaRPr lang="en-US" sz="1200" dirty="0">
                <a:highlight>
                  <a:srgbClr val="FBFBFB"/>
                </a:highlight>
              </a:endParaRPr>
            </a:p>
          </p:txBody>
        </p:sp>
        <p:sp>
          <p:nvSpPr>
            <p:cNvPr id="60" name="TextBox 59">
              <a:extLst>
                <a:ext uri="{FF2B5EF4-FFF2-40B4-BE49-F238E27FC236}">
                  <a16:creationId xmlns:a16="http://schemas.microsoft.com/office/drawing/2014/main" id="{4577790E-A6DC-FA8E-D366-AB68F3F1D897}"/>
                </a:ext>
              </a:extLst>
            </p:cNvPr>
            <p:cNvSpPr txBox="1"/>
            <p:nvPr/>
          </p:nvSpPr>
          <p:spPr>
            <a:xfrm>
              <a:off x="9786598" y="3054720"/>
              <a:ext cx="669413" cy="694003"/>
            </a:xfrm>
            <a:prstGeom prst="rect">
              <a:avLst/>
            </a:prstGeom>
            <a:noFill/>
          </p:spPr>
          <p:txBody>
            <a:bodyPr wrap="square">
              <a:spAutoFit/>
            </a:bodyPr>
            <a:lstStyle/>
            <a:p>
              <a:r>
                <a:rPr lang="en-US" sz="1200" b="1" kern="0" dirty="0">
                  <a:effectLst/>
                  <a:highlight>
                    <a:srgbClr val="FBFBFB"/>
                  </a:highlight>
                  <a:latin typeface="Times New Roman" panose="02020603050405020304" pitchFamily="18" charset="0"/>
                  <a:ea typeface="Times New Roman" panose="02020603050405020304" pitchFamily="18" charset="0"/>
                </a:rPr>
                <a:t>Blade length (mm)</a:t>
              </a:r>
              <a:endParaRPr lang="en-US" sz="1200" dirty="0">
                <a:highlight>
                  <a:srgbClr val="FBFBFB"/>
                </a:highlight>
              </a:endParaRPr>
            </a:p>
          </p:txBody>
        </p:sp>
        <p:sp>
          <p:nvSpPr>
            <p:cNvPr id="61" name="TextBox 60">
              <a:extLst>
                <a:ext uri="{FF2B5EF4-FFF2-40B4-BE49-F238E27FC236}">
                  <a16:creationId xmlns:a16="http://schemas.microsoft.com/office/drawing/2014/main" id="{2311A2D8-5686-420E-B22C-A7D3DEB8B0CA}"/>
                </a:ext>
              </a:extLst>
            </p:cNvPr>
            <p:cNvSpPr txBox="1"/>
            <p:nvPr/>
          </p:nvSpPr>
          <p:spPr>
            <a:xfrm>
              <a:off x="8023523" y="2673957"/>
              <a:ext cx="1490378" cy="297430"/>
            </a:xfrm>
            <a:prstGeom prst="rect">
              <a:avLst/>
            </a:prstGeom>
            <a:noFill/>
          </p:spPr>
          <p:txBody>
            <a:bodyPr wrap="square">
              <a:spAutoFit/>
            </a:bodyPr>
            <a:lstStyle/>
            <a:p>
              <a:r>
                <a:rPr lang="en-US" sz="1200" b="1" kern="0" dirty="0">
                  <a:effectLst/>
                  <a:highlight>
                    <a:srgbClr val="FBFBFB"/>
                  </a:highlight>
                  <a:latin typeface="Times New Roman" panose="02020603050405020304" pitchFamily="18" charset="0"/>
                  <a:ea typeface="Times New Roman" panose="02020603050405020304" pitchFamily="18" charset="0"/>
                </a:rPr>
                <a:t>Blade Height </a:t>
              </a:r>
              <a:endParaRPr lang="en-US" sz="1200" dirty="0">
                <a:highlight>
                  <a:srgbClr val="FBFBFB"/>
                </a:highlight>
              </a:endParaRPr>
            </a:p>
          </p:txBody>
        </p:sp>
        <p:cxnSp>
          <p:nvCxnSpPr>
            <p:cNvPr id="62" name="Straight Connector 61">
              <a:extLst>
                <a:ext uri="{FF2B5EF4-FFF2-40B4-BE49-F238E27FC236}">
                  <a16:creationId xmlns:a16="http://schemas.microsoft.com/office/drawing/2014/main" id="{12B2FE86-A647-AA60-CAE0-6EE560D30E57}"/>
                </a:ext>
              </a:extLst>
            </p:cNvPr>
            <p:cNvCxnSpPr>
              <a:cxnSpLocks/>
            </p:cNvCxnSpPr>
            <p:nvPr/>
          </p:nvCxnSpPr>
          <p:spPr>
            <a:xfrm flipH="1">
              <a:off x="9200660" y="2987819"/>
              <a:ext cx="634222" cy="0"/>
            </a:xfrm>
            <a:prstGeom prst="line">
              <a:avLst/>
            </a:prstGeom>
          </p:spPr>
          <p:style>
            <a:lnRef idx="3">
              <a:schemeClr val="dk1"/>
            </a:lnRef>
            <a:fillRef idx="0">
              <a:schemeClr val="dk1"/>
            </a:fillRef>
            <a:effectRef idx="2">
              <a:schemeClr val="dk1"/>
            </a:effectRef>
            <a:fontRef idx="minor">
              <a:schemeClr val="tx1"/>
            </a:fontRef>
          </p:style>
        </p:cxnSp>
        <p:cxnSp>
          <p:nvCxnSpPr>
            <p:cNvPr id="63" name="Straight Arrow Connector 62">
              <a:extLst>
                <a:ext uri="{FF2B5EF4-FFF2-40B4-BE49-F238E27FC236}">
                  <a16:creationId xmlns:a16="http://schemas.microsoft.com/office/drawing/2014/main" id="{200487B9-1E98-0059-0C2D-D6E27121C255}"/>
                </a:ext>
              </a:extLst>
            </p:cNvPr>
            <p:cNvCxnSpPr>
              <a:cxnSpLocks/>
            </p:cNvCxnSpPr>
            <p:nvPr/>
          </p:nvCxnSpPr>
          <p:spPr>
            <a:xfrm>
              <a:off x="9062514" y="2855607"/>
              <a:ext cx="0" cy="1121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4" name="Straight Connector 63">
              <a:extLst>
                <a:ext uri="{FF2B5EF4-FFF2-40B4-BE49-F238E27FC236}">
                  <a16:creationId xmlns:a16="http://schemas.microsoft.com/office/drawing/2014/main" id="{84281BEC-5F93-8865-88A0-0C135C865062}"/>
                </a:ext>
              </a:extLst>
            </p:cNvPr>
            <p:cNvCxnSpPr>
              <a:cxnSpLocks/>
            </p:cNvCxnSpPr>
            <p:nvPr/>
          </p:nvCxnSpPr>
          <p:spPr>
            <a:xfrm>
              <a:off x="9555750" y="2984000"/>
              <a:ext cx="0" cy="372762"/>
            </a:xfrm>
            <a:prstGeom prst="line">
              <a:avLst/>
            </a:prstGeom>
          </p:spPr>
          <p:style>
            <a:lnRef idx="3">
              <a:schemeClr val="dk1"/>
            </a:lnRef>
            <a:fillRef idx="0">
              <a:schemeClr val="dk1"/>
            </a:fillRef>
            <a:effectRef idx="2">
              <a:schemeClr val="dk1"/>
            </a:effectRef>
            <a:fontRef idx="minor">
              <a:schemeClr val="tx1"/>
            </a:fontRef>
          </p:style>
        </p:cxnSp>
        <p:cxnSp>
          <p:nvCxnSpPr>
            <p:cNvPr id="65" name="Straight Connector 64">
              <a:extLst>
                <a:ext uri="{FF2B5EF4-FFF2-40B4-BE49-F238E27FC236}">
                  <a16:creationId xmlns:a16="http://schemas.microsoft.com/office/drawing/2014/main" id="{0D79AD58-47A2-1D48-8B93-10FAC31199A6}"/>
                </a:ext>
              </a:extLst>
            </p:cNvPr>
            <p:cNvCxnSpPr>
              <a:cxnSpLocks/>
            </p:cNvCxnSpPr>
            <p:nvPr/>
          </p:nvCxnSpPr>
          <p:spPr>
            <a:xfrm>
              <a:off x="10505705" y="2984000"/>
              <a:ext cx="0" cy="372762"/>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Arrow Connector 65">
              <a:extLst>
                <a:ext uri="{FF2B5EF4-FFF2-40B4-BE49-F238E27FC236}">
                  <a16:creationId xmlns:a16="http://schemas.microsoft.com/office/drawing/2014/main" id="{790E7A4D-199A-E81C-FCB1-29C3A287C4CD}"/>
                </a:ext>
              </a:extLst>
            </p:cNvPr>
            <p:cNvCxnSpPr>
              <a:cxnSpLocks/>
            </p:cNvCxnSpPr>
            <p:nvPr/>
          </p:nvCxnSpPr>
          <p:spPr>
            <a:xfrm>
              <a:off x="10256808" y="3239503"/>
              <a:ext cx="24889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7" name="Straight Arrow Connector 66">
              <a:extLst>
                <a:ext uri="{FF2B5EF4-FFF2-40B4-BE49-F238E27FC236}">
                  <a16:creationId xmlns:a16="http://schemas.microsoft.com/office/drawing/2014/main" id="{E4AB961C-A753-DCE5-70A1-7F5102FEDD6D}"/>
                </a:ext>
              </a:extLst>
            </p:cNvPr>
            <p:cNvCxnSpPr>
              <a:cxnSpLocks/>
            </p:cNvCxnSpPr>
            <p:nvPr/>
          </p:nvCxnSpPr>
          <p:spPr>
            <a:xfrm flipH="1" flipV="1">
              <a:off x="9555750" y="3224812"/>
              <a:ext cx="330122" cy="146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8" name="Straight Connector 67">
              <a:extLst>
                <a:ext uri="{FF2B5EF4-FFF2-40B4-BE49-F238E27FC236}">
                  <a16:creationId xmlns:a16="http://schemas.microsoft.com/office/drawing/2014/main" id="{E78AA826-5B4B-8B4D-394D-A9D4BA25F60E}"/>
                </a:ext>
              </a:extLst>
            </p:cNvPr>
            <p:cNvCxnSpPr>
              <a:cxnSpLocks/>
            </p:cNvCxnSpPr>
            <p:nvPr/>
          </p:nvCxnSpPr>
          <p:spPr>
            <a:xfrm flipH="1">
              <a:off x="10456011" y="2963489"/>
              <a:ext cx="1039872" cy="9767"/>
            </a:xfrm>
            <a:prstGeom prst="line">
              <a:avLst/>
            </a:prstGeom>
          </p:spPr>
          <p:style>
            <a:lnRef idx="3">
              <a:schemeClr val="dk1"/>
            </a:lnRef>
            <a:fillRef idx="0">
              <a:schemeClr val="dk1"/>
            </a:fillRef>
            <a:effectRef idx="2">
              <a:schemeClr val="dk1"/>
            </a:effectRef>
            <a:fontRef idx="minor">
              <a:schemeClr val="tx1"/>
            </a:fontRef>
          </p:style>
        </p:cxnSp>
        <p:cxnSp>
          <p:nvCxnSpPr>
            <p:cNvPr id="69" name="Straight Connector 68">
              <a:extLst>
                <a:ext uri="{FF2B5EF4-FFF2-40B4-BE49-F238E27FC236}">
                  <a16:creationId xmlns:a16="http://schemas.microsoft.com/office/drawing/2014/main" id="{9CB3A7C5-9278-BB69-DB2C-0BC7526B74AE}"/>
                </a:ext>
              </a:extLst>
            </p:cNvPr>
            <p:cNvCxnSpPr>
              <a:cxnSpLocks/>
            </p:cNvCxnSpPr>
            <p:nvPr/>
          </p:nvCxnSpPr>
          <p:spPr>
            <a:xfrm>
              <a:off x="9885872" y="2151214"/>
              <a:ext cx="0" cy="372762"/>
            </a:xfrm>
            <a:prstGeom prst="line">
              <a:avLst/>
            </a:prstGeom>
          </p:spPr>
          <p:style>
            <a:lnRef idx="3">
              <a:schemeClr val="dk1"/>
            </a:lnRef>
            <a:fillRef idx="0">
              <a:schemeClr val="dk1"/>
            </a:fillRef>
            <a:effectRef idx="2">
              <a:schemeClr val="dk1"/>
            </a:effectRef>
            <a:fontRef idx="minor">
              <a:schemeClr val="tx1"/>
            </a:fontRef>
          </p:style>
        </p:cxnSp>
        <p:cxnSp>
          <p:nvCxnSpPr>
            <p:cNvPr id="70" name="Straight Connector 69">
              <a:extLst>
                <a:ext uri="{FF2B5EF4-FFF2-40B4-BE49-F238E27FC236}">
                  <a16:creationId xmlns:a16="http://schemas.microsoft.com/office/drawing/2014/main" id="{DC093A6F-37A1-375F-4F5A-53E58F34880D}"/>
                </a:ext>
              </a:extLst>
            </p:cNvPr>
            <p:cNvCxnSpPr>
              <a:cxnSpLocks/>
            </p:cNvCxnSpPr>
            <p:nvPr/>
          </p:nvCxnSpPr>
          <p:spPr>
            <a:xfrm>
              <a:off x="9783723" y="2082575"/>
              <a:ext cx="0" cy="372762"/>
            </a:xfrm>
            <a:prstGeom prst="line">
              <a:avLst/>
            </a:prstGeom>
          </p:spPr>
          <p:style>
            <a:lnRef idx="3">
              <a:schemeClr val="dk1"/>
            </a:lnRef>
            <a:fillRef idx="0">
              <a:schemeClr val="dk1"/>
            </a:fillRef>
            <a:effectRef idx="2">
              <a:schemeClr val="dk1"/>
            </a:effectRef>
            <a:fontRef idx="minor">
              <a:schemeClr val="tx1"/>
            </a:fontRef>
          </p:style>
        </p:cxnSp>
        <p:sp>
          <p:nvSpPr>
            <p:cNvPr id="71" name="TextBox 70">
              <a:extLst>
                <a:ext uri="{FF2B5EF4-FFF2-40B4-BE49-F238E27FC236}">
                  <a16:creationId xmlns:a16="http://schemas.microsoft.com/office/drawing/2014/main" id="{B0609F39-5C3B-9EDB-F282-DA83458653B6}"/>
                </a:ext>
              </a:extLst>
            </p:cNvPr>
            <p:cNvSpPr txBox="1"/>
            <p:nvPr/>
          </p:nvSpPr>
          <p:spPr>
            <a:xfrm>
              <a:off x="8658560" y="1401925"/>
              <a:ext cx="2008469" cy="297430"/>
            </a:xfrm>
            <a:prstGeom prst="rect">
              <a:avLst/>
            </a:prstGeom>
            <a:noFill/>
          </p:spPr>
          <p:txBody>
            <a:bodyPr wrap="square">
              <a:spAutoFit/>
            </a:bodyPr>
            <a:lstStyle/>
            <a:p>
              <a:r>
                <a:rPr lang="en-US" sz="1200" b="1" kern="0" dirty="0">
                  <a:effectLst/>
                  <a:highlight>
                    <a:srgbClr val="FBFBFB"/>
                  </a:highlight>
                  <a:latin typeface="Times New Roman" panose="02020603050405020304" pitchFamily="18" charset="0"/>
                  <a:ea typeface="Times New Roman" panose="02020603050405020304" pitchFamily="18" charset="0"/>
                </a:rPr>
                <a:t>Handle diameter (mm)</a:t>
              </a:r>
              <a:endParaRPr lang="en-US" sz="1200" dirty="0">
                <a:highlight>
                  <a:srgbClr val="FBFBFB"/>
                </a:highlight>
              </a:endParaRPr>
            </a:p>
          </p:txBody>
        </p:sp>
        <p:cxnSp>
          <p:nvCxnSpPr>
            <p:cNvPr id="72" name="Straight Connector 71">
              <a:extLst>
                <a:ext uri="{FF2B5EF4-FFF2-40B4-BE49-F238E27FC236}">
                  <a16:creationId xmlns:a16="http://schemas.microsoft.com/office/drawing/2014/main" id="{54A7634B-4985-F84F-8E2E-1E521047D3AD}"/>
                </a:ext>
              </a:extLst>
            </p:cNvPr>
            <p:cNvCxnSpPr>
              <a:cxnSpLocks/>
            </p:cNvCxnSpPr>
            <p:nvPr/>
          </p:nvCxnSpPr>
          <p:spPr>
            <a:xfrm flipH="1" flipV="1">
              <a:off x="8171849" y="1463327"/>
              <a:ext cx="273737" cy="227842"/>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cxnSp>
          <p:nvCxnSpPr>
            <p:cNvPr id="73" name="Straight Connector 72">
              <a:extLst>
                <a:ext uri="{FF2B5EF4-FFF2-40B4-BE49-F238E27FC236}">
                  <a16:creationId xmlns:a16="http://schemas.microsoft.com/office/drawing/2014/main" id="{44B62BD2-77AF-5AD1-5922-F047062436A2}"/>
                </a:ext>
              </a:extLst>
            </p:cNvPr>
            <p:cNvCxnSpPr>
              <a:cxnSpLocks/>
            </p:cNvCxnSpPr>
            <p:nvPr/>
          </p:nvCxnSpPr>
          <p:spPr>
            <a:xfrm flipH="1" flipV="1">
              <a:off x="8054586" y="1564003"/>
              <a:ext cx="288428" cy="236349"/>
            </a:xfrm>
            <a:prstGeom prst="line">
              <a:avLst/>
            </a:prstGeom>
            <a:ln>
              <a:solidFill>
                <a:schemeClr val="tx1"/>
              </a:solidFill>
            </a:ln>
          </p:spPr>
          <p:style>
            <a:lnRef idx="3">
              <a:schemeClr val="accent5"/>
            </a:lnRef>
            <a:fillRef idx="0">
              <a:schemeClr val="accent5"/>
            </a:fillRef>
            <a:effectRef idx="2">
              <a:schemeClr val="accent5"/>
            </a:effectRef>
            <a:fontRef idx="minor">
              <a:schemeClr val="tx1"/>
            </a:fontRef>
          </p:style>
        </p:cxnSp>
        <p:cxnSp>
          <p:nvCxnSpPr>
            <p:cNvPr id="74" name="Straight Arrow Connector 73">
              <a:extLst>
                <a:ext uri="{FF2B5EF4-FFF2-40B4-BE49-F238E27FC236}">
                  <a16:creationId xmlns:a16="http://schemas.microsoft.com/office/drawing/2014/main" id="{CBD05B29-A5DB-4601-C922-EB15C8063F40}"/>
                </a:ext>
              </a:extLst>
            </p:cNvPr>
            <p:cNvCxnSpPr>
              <a:cxnSpLocks/>
            </p:cNvCxnSpPr>
            <p:nvPr/>
          </p:nvCxnSpPr>
          <p:spPr>
            <a:xfrm>
              <a:off x="8335128" y="1556537"/>
              <a:ext cx="37389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5" name="Straight Connector 74">
              <a:extLst>
                <a:ext uri="{FF2B5EF4-FFF2-40B4-BE49-F238E27FC236}">
                  <a16:creationId xmlns:a16="http://schemas.microsoft.com/office/drawing/2014/main" id="{106F8683-8CE5-912B-E422-90338D453F42}"/>
                </a:ext>
              </a:extLst>
            </p:cNvPr>
            <p:cNvCxnSpPr>
              <a:cxnSpLocks/>
            </p:cNvCxnSpPr>
            <p:nvPr/>
          </p:nvCxnSpPr>
          <p:spPr>
            <a:xfrm flipH="1">
              <a:off x="8742764" y="2646408"/>
              <a:ext cx="634222" cy="0"/>
            </a:xfrm>
            <a:prstGeom prst="line">
              <a:avLst/>
            </a:prstGeom>
          </p:spPr>
          <p:style>
            <a:lnRef idx="3">
              <a:schemeClr val="dk1"/>
            </a:lnRef>
            <a:fillRef idx="0">
              <a:schemeClr val="dk1"/>
            </a:fillRef>
            <a:effectRef idx="2">
              <a:schemeClr val="dk1"/>
            </a:effectRef>
            <a:fontRef idx="minor">
              <a:schemeClr val="tx1"/>
            </a:fontRef>
          </p:style>
        </p:cxnSp>
      </p:grpSp>
      <p:sp>
        <p:nvSpPr>
          <p:cNvPr id="7" name="Title 6">
            <a:extLst>
              <a:ext uri="{FF2B5EF4-FFF2-40B4-BE49-F238E27FC236}">
                <a16:creationId xmlns:a16="http://schemas.microsoft.com/office/drawing/2014/main" id="{D0A6628B-C478-4AA4-95EB-2B3821B48D25}"/>
              </a:ext>
            </a:extLst>
          </p:cNvPr>
          <p:cNvSpPr>
            <a:spLocks noGrp="1"/>
          </p:cNvSpPr>
          <p:nvPr>
            <p:ph type="ctrTitle"/>
          </p:nvPr>
        </p:nvSpPr>
        <p:spPr>
          <a:xfrm>
            <a:off x="1244231" y="248371"/>
            <a:ext cx="9144000" cy="477837"/>
          </a:xfrm>
        </p:spPr>
        <p:txBody>
          <a:bodyPr>
            <a:noAutofit/>
          </a:bodyPr>
          <a:lstStyle/>
          <a:p>
            <a:pPr algn="just">
              <a:lnSpc>
                <a:spcPct val="107000"/>
              </a:lnSpc>
              <a:spcAft>
                <a:spcPts val="800"/>
              </a:spcAft>
            </a:pPr>
            <a:r>
              <a:rPr lang="en-US" sz="3600" b="1" kern="0" dirty="0">
                <a:effectLst/>
                <a:latin typeface="Arial Black" panose="020B0A04020102020204" pitchFamily="34" charset="0"/>
                <a:ea typeface="Times New Roman" panose="02020603050405020304" pitchFamily="18" charset="0"/>
                <a:cs typeface="Arial" panose="020B0604020202020204" pitchFamily="34" charset="0"/>
              </a:rPr>
              <a:t>Tool Characteristics</a:t>
            </a:r>
            <a:endParaRPr lang="en-US" sz="3600" kern="100" dirty="0">
              <a:effectLst/>
              <a:latin typeface="Arial Black" panose="020B0A040201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3F9A125-35A2-CF39-2260-66527F394C3F}"/>
              </a:ext>
            </a:extLst>
          </p:cNvPr>
          <p:cNvSpPr txBox="1"/>
          <p:nvPr/>
        </p:nvSpPr>
        <p:spPr>
          <a:xfrm>
            <a:off x="6757306" y="788513"/>
            <a:ext cx="5177361" cy="2308324"/>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Handle: </a:t>
            </a:r>
            <a:r>
              <a:rPr lang="en-US" sz="2000" dirty="0">
                <a:latin typeface="Arial" panose="020B0604020202020204" pitchFamily="34" charset="0"/>
                <a:cs typeface="Arial" panose="020B0604020202020204" pitchFamily="34" charset="0"/>
              </a:rPr>
              <a:t>Length, diameter, grip </a:t>
            </a:r>
          </a:p>
          <a:p>
            <a:r>
              <a:rPr lang="en-US" sz="2000" dirty="0">
                <a:latin typeface="Arial" panose="020B0604020202020204" pitchFamily="34" charset="0"/>
                <a:cs typeface="Arial" panose="020B0604020202020204" pitchFamily="34" charset="0"/>
              </a:rPr>
              <a:t>              dimensions.</a:t>
            </a:r>
          </a:p>
          <a:p>
            <a:r>
              <a:rPr lang="en-US" sz="2000" b="1" dirty="0">
                <a:latin typeface="Arial" panose="020B0604020202020204" pitchFamily="34" charset="0"/>
                <a:cs typeface="Arial" panose="020B0604020202020204" pitchFamily="34" charset="0"/>
              </a:rPr>
              <a:t>Blade: </a:t>
            </a:r>
            <a:r>
              <a:rPr lang="en-US" sz="2000" dirty="0">
                <a:latin typeface="Arial" panose="020B0604020202020204" pitchFamily="34" charset="0"/>
                <a:cs typeface="Arial" panose="020B0604020202020204" pitchFamily="34" charset="0"/>
              </a:rPr>
              <a:t>Length, width, and thickness.</a:t>
            </a:r>
          </a:p>
          <a:p>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Critical: </a:t>
            </a:r>
            <a:r>
              <a:rPr lang="en-US" sz="2000" dirty="0">
                <a:latin typeface="Arial" panose="020B0604020202020204" pitchFamily="34" charset="0"/>
                <a:cs typeface="Arial" panose="020B0604020202020204" pitchFamily="34" charset="0"/>
              </a:rPr>
              <a:t>Lift angle, Handle lift height,</a:t>
            </a:r>
            <a:r>
              <a:rPr lang="en-US" sz="2000" kern="0" dirty="0">
                <a:effectLst/>
                <a:latin typeface="Arial" panose="020B0604020202020204" pitchFamily="34" charset="0"/>
                <a:ea typeface="Times New Roman" panose="02020603050405020304" pitchFamily="18" charset="0"/>
                <a:cs typeface="Arial" panose="020B0604020202020204" pitchFamily="34" charset="0"/>
              </a:rPr>
              <a:t>  	   and weight, characteristics.</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FAED11B-1DBE-25EB-C55B-DB245DEFBC48}"/>
              </a:ext>
            </a:extLst>
          </p:cNvPr>
          <p:cNvSpPr txBox="1"/>
          <p:nvPr/>
        </p:nvSpPr>
        <p:spPr>
          <a:xfrm>
            <a:off x="542809" y="1057540"/>
            <a:ext cx="932701" cy="400110"/>
          </a:xfrm>
          <a:prstGeom prst="rect">
            <a:avLst/>
          </a:prstGeom>
          <a:noFill/>
        </p:spPr>
        <p:txBody>
          <a:bodyPr wrap="square">
            <a:spAutoFit/>
          </a:bodyPr>
          <a:lstStyle/>
          <a:p>
            <a:r>
              <a:rPr lang="en-US" sz="2000" b="1" dirty="0">
                <a:highlight>
                  <a:srgbClr val="C0C0C0"/>
                </a:highlight>
                <a:latin typeface="Arial" panose="020B0604020202020204" pitchFamily="34" charset="0"/>
                <a:cs typeface="Arial" panose="020B0604020202020204" pitchFamily="34" charset="0"/>
              </a:rPr>
              <a:t>SSF</a:t>
            </a:r>
            <a:endParaRPr lang="en-US" sz="2000" dirty="0">
              <a:highlight>
                <a:srgbClr val="C0C0C0"/>
              </a:highlight>
            </a:endParaRPr>
          </a:p>
        </p:txBody>
      </p:sp>
      <p:sp>
        <p:nvSpPr>
          <p:cNvPr id="12" name="TextBox 11">
            <a:extLst>
              <a:ext uri="{FF2B5EF4-FFF2-40B4-BE49-F238E27FC236}">
                <a16:creationId xmlns:a16="http://schemas.microsoft.com/office/drawing/2014/main" id="{26A8A34F-EDB1-8A9C-4355-D2888E7F6EC3}"/>
              </a:ext>
            </a:extLst>
          </p:cNvPr>
          <p:cNvSpPr txBox="1"/>
          <p:nvPr/>
        </p:nvSpPr>
        <p:spPr>
          <a:xfrm>
            <a:off x="4607896" y="3326799"/>
            <a:ext cx="804546" cy="400110"/>
          </a:xfrm>
          <a:prstGeom prst="rect">
            <a:avLst/>
          </a:prstGeom>
          <a:noFill/>
        </p:spPr>
        <p:txBody>
          <a:bodyPr wrap="square">
            <a:spAutoFit/>
          </a:bodyPr>
          <a:lstStyle/>
          <a:p>
            <a:r>
              <a:rPr lang="en-US" sz="2000" b="1" dirty="0">
                <a:highlight>
                  <a:srgbClr val="C0C0C0"/>
                </a:highlight>
                <a:latin typeface="Arial" panose="020B0604020202020204" pitchFamily="34" charset="0"/>
                <a:cs typeface="Arial" panose="020B0604020202020204" pitchFamily="34" charset="0"/>
              </a:rPr>
              <a:t>PFJ</a:t>
            </a:r>
            <a:endParaRPr lang="en-US" sz="2000" dirty="0">
              <a:highlight>
                <a:srgbClr val="C0C0C0"/>
              </a:highlight>
            </a:endParaRPr>
          </a:p>
        </p:txBody>
      </p:sp>
      <p:sp>
        <p:nvSpPr>
          <p:cNvPr id="13" name="TextBox 12">
            <a:extLst>
              <a:ext uri="{FF2B5EF4-FFF2-40B4-BE49-F238E27FC236}">
                <a16:creationId xmlns:a16="http://schemas.microsoft.com/office/drawing/2014/main" id="{D0A70106-601E-EA13-6C63-BCA0335CE986}"/>
              </a:ext>
            </a:extLst>
          </p:cNvPr>
          <p:cNvSpPr txBox="1"/>
          <p:nvPr/>
        </p:nvSpPr>
        <p:spPr>
          <a:xfrm>
            <a:off x="2310901" y="1141658"/>
            <a:ext cx="960952" cy="400110"/>
          </a:xfrm>
          <a:prstGeom prst="rect">
            <a:avLst/>
          </a:prstGeom>
          <a:noFill/>
        </p:spPr>
        <p:txBody>
          <a:bodyPr wrap="square">
            <a:spAutoFit/>
          </a:bodyPr>
          <a:lstStyle/>
          <a:p>
            <a:r>
              <a:rPr lang="en-US" sz="2000" b="1" dirty="0">
                <a:highlight>
                  <a:srgbClr val="C0C0C0"/>
                </a:highlight>
                <a:latin typeface="Arial" panose="020B0604020202020204" pitchFamily="34" charset="0"/>
                <a:cs typeface="Arial" panose="020B0604020202020204" pitchFamily="34" charset="0"/>
              </a:rPr>
              <a:t>SSA</a:t>
            </a:r>
            <a:endParaRPr lang="en-US" sz="2000" dirty="0">
              <a:highlight>
                <a:srgbClr val="C0C0C0"/>
              </a:highlight>
            </a:endParaRPr>
          </a:p>
        </p:txBody>
      </p:sp>
      <p:sp>
        <p:nvSpPr>
          <p:cNvPr id="14" name="TextBox 13">
            <a:extLst>
              <a:ext uri="{FF2B5EF4-FFF2-40B4-BE49-F238E27FC236}">
                <a16:creationId xmlns:a16="http://schemas.microsoft.com/office/drawing/2014/main" id="{C2000639-E8EB-9654-DECA-042CC723BB59}"/>
              </a:ext>
            </a:extLst>
          </p:cNvPr>
          <p:cNvSpPr txBox="1"/>
          <p:nvPr/>
        </p:nvSpPr>
        <p:spPr>
          <a:xfrm>
            <a:off x="3107312" y="1038384"/>
            <a:ext cx="854866" cy="400110"/>
          </a:xfrm>
          <a:prstGeom prst="rect">
            <a:avLst/>
          </a:prstGeom>
          <a:noFill/>
        </p:spPr>
        <p:txBody>
          <a:bodyPr wrap="square">
            <a:spAutoFit/>
          </a:bodyPr>
          <a:lstStyle/>
          <a:p>
            <a:r>
              <a:rPr lang="en-US" sz="2000" b="1" dirty="0">
                <a:highlight>
                  <a:srgbClr val="C0C0C0"/>
                </a:highlight>
                <a:latin typeface="Arial" panose="020B0604020202020204" pitchFamily="34" charset="0"/>
                <a:cs typeface="Arial" panose="020B0604020202020204" pitchFamily="34" charset="0"/>
              </a:rPr>
              <a:t>SSC</a:t>
            </a:r>
            <a:endParaRPr lang="en-US" sz="2000" dirty="0">
              <a:highlight>
                <a:srgbClr val="C0C0C0"/>
              </a:highlight>
            </a:endParaRPr>
          </a:p>
        </p:txBody>
      </p:sp>
      <p:sp>
        <p:nvSpPr>
          <p:cNvPr id="15" name="TextBox 14">
            <a:extLst>
              <a:ext uri="{FF2B5EF4-FFF2-40B4-BE49-F238E27FC236}">
                <a16:creationId xmlns:a16="http://schemas.microsoft.com/office/drawing/2014/main" id="{AA28D2CD-784F-F641-DCA0-DDC97155547D}"/>
              </a:ext>
            </a:extLst>
          </p:cNvPr>
          <p:cNvSpPr txBox="1"/>
          <p:nvPr/>
        </p:nvSpPr>
        <p:spPr>
          <a:xfrm>
            <a:off x="1514164" y="879285"/>
            <a:ext cx="1106942" cy="400110"/>
          </a:xfrm>
          <a:prstGeom prst="rect">
            <a:avLst/>
          </a:prstGeom>
          <a:noFill/>
        </p:spPr>
        <p:txBody>
          <a:bodyPr wrap="square">
            <a:spAutoFit/>
          </a:bodyPr>
          <a:lstStyle/>
          <a:p>
            <a:r>
              <a:rPr lang="en-US" sz="2000" b="1" dirty="0">
                <a:highlight>
                  <a:srgbClr val="C0C0C0"/>
                </a:highlight>
                <a:latin typeface="Arial" panose="020B0604020202020204" pitchFamily="34" charset="0"/>
                <a:cs typeface="Arial" panose="020B0604020202020204" pitchFamily="34" charset="0"/>
              </a:rPr>
              <a:t>SSB</a:t>
            </a:r>
            <a:endParaRPr lang="en-US" sz="2000" dirty="0">
              <a:highlight>
                <a:srgbClr val="C0C0C0"/>
              </a:highlight>
            </a:endParaRPr>
          </a:p>
        </p:txBody>
      </p:sp>
      <p:sp>
        <p:nvSpPr>
          <p:cNvPr id="16" name="TextBox 15">
            <a:extLst>
              <a:ext uri="{FF2B5EF4-FFF2-40B4-BE49-F238E27FC236}">
                <a16:creationId xmlns:a16="http://schemas.microsoft.com/office/drawing/2014/main" id="{F4E0DF42-0DC8-C374-6EFE-9163A1518152}"/>
              </a:ext>
            </a:extLst>
          </p:cNvPr>
          <p:cNvSpPr txBox="1"/>
          <p:nvPr/>
        </p:nvSpPr>
        <p:spPr>
          <a:xfrm>
            <a:off x="4343361" y="2868011"/>
            <a:ext cx="945733" cy="400110"/>
          </a:xfrm>
          <a:prstGeom prst="rect">
            <a:avLst/>
          </a:prstGeom>
          <a:noFill/>
        </p:spPr>
        <p:txBody>
          <a:bodyPr wrap="square">
            <a:spAutoFit/>
          </a:bodyPr>
          <a:lstStyle/>
          <a:p>
            <a:r>
              <a:rPr lang="en-US" sz="2000" b="1" dirty="0">
                <a:highlight>
                  <a:srgbClr val="C0C0C0"/>
                </a:highlight>
                <a:latin typeface="Arial" panose="020B0604020202020204" pitchFamily="34" charset="0"/>
                <a:cs typeface="Arial" panose="020B0604020202020204" pitchFamily="34" charset="0"/>
              </a:rPr>
              <a:t>PFE</a:t>
            </a:r>
            <a:endParaRPr lang="en-US" sz="2000" dirty="0">
              <a:highlight>
                <a:srgbClr val="C0C0C0"/>
              </a:highlight>
            </a:endParaRPr>
          </a:p>
        </p:txBody>
      </p:sp>
      <p:sp>
        <p:nvSpPr>
          <p:cNvPr id="18" name="TextBox 17">
            <a:extLst>
              <a:ext uri="{FF2B5EF4-FFF2-40B4-BE49-F238E27FC236}">
                <a16:creationId xmlns:a16="http://schemas.microsoft.com/office/drawing/2014/main" id="{D170F9A1-2043-D072-3EDC-48DDF4F782E1}"/>
              </a:ext>
            </a:extLst>
          </p:cNvPr>
          <p:cNvSpPr txBox="1"/>
          <p:nvPr/>
        </p:nvSpPr>
        <p:spPr>
          <a:xfrm>
            <a:off x="1316820" y="1893388"/>
            <a:ext cx="945733" cy="461665"/>
          </a:xfrm>
          <a:prstGeom prst="rect">
            <a:avLst/>
          </a:prstGeom>
          <a:noFill/>
        </p:spPr>
        <p:txBody>
          <a:bodyPr wrap="square">
            <a:spAutoFit/>
          </a:bodyPr>
          <a:lstStyle/>
          <a:p>
            <a:r>
              <a:rPr lang="en-US" sz="2400" b="1" dirty="0">
                <a:highlight>
                  <a:srgbClr val="C0C0C0"/>
                </a:highlight>
                <a:latin typeface="Arial" panose="020B0604020202020204" pitchFamily="34" charset="0"/>
                <a:cs typeface="Arial" panose="020B0604020202020204" pitchFamily="34" charset="0"/>
              </a:rPr>
              <a:t>SSM</a:t>
            </a:r>
            <a:endParaRPr lang="en-US" sz="2400" dirty="0">
              <a:highlight>
                <a:srgbClr val="C0C0C0"/>
              </a:highlight>
            </a:endParaRPr>
          </a:p>
        </p:txBody>
      </p:sp>
      <p:sp>
        <p:nvSpPr>
          <p:cNvPr id="19" name="TextBox 18">
            <a:extLst>
              <a:ext uri="{FF2B5EF4-FFF2-40B4-BE49-F238E27FC236}">
                <a16:creationId xmlns:a16="http://schemas.microsoft.com/office/drawing/2014/main" id="{EB46C6C5-505A-5215-D4F0-9548E6E254A3}"/>
              </a:ext>
            </a:extLst>
          </p:cNvPr>
          <p:cNvSpPr txBox="1"/>
          <p:nvPr/>
        </p:nvSpPr>
        <p:spPr>
          <a:xfrm>
            <a:off x="4431144" y="1550534"/>
            <a:ext cx="945733" cy="400110"/>
          </a:xfrm>
          <a:prstGeom prst="rect">
            <a:avLst/>
          </a:prstGeom>
          <a:noFill/>
        </p:spPr>
        <p:txBody>
          <a:bodyPr wrap="square">
            <a:spAutoFit/>
          </a:bodyPr>
          <a:lstStyle/>
          <a:p>
            <a:r>
              <a:rPr lang="en-US" sz="2000" b="1" dirty="0">
                <a:highlight>
                  <a:srgbClr val="C0C0C0"/>
                </a:highlight>
                <a:latin typeface="Arial" panose="020B0604020202020204" pitchFamily="34" charset="0"/>
                <a:cs typeface="Arial" panose="020B0604020202020204" pitchFamily="34" charset="0"/>
              </a:rPr>
              <a:t>SSK</a:t>
            </a:r>
            <a:endParaRPr lang="en-US" sz="2000" dirty="0">
              <a:highlight>
                <a:srgbClr val="C0C0C0"/>
              </a:highlight>
            </a:endParaRPr>
          </a:p>
        </p:txBody>
      </p:sp>
      <p:sp>
        <p:nvSpPr>
          <p:cNvPr id="20" name="TextBox 19">
            <a:extLst>
              <a:ext uri="{FF2B5EF4-FFF2-40B4-BE49-F238E27FC236}">
                <a16:creationId xmlns:a16="http://schemas.microsoft.com/office/drawing/2014/main" id="{05BADF98-E892-B5BC-58FE-CCBD55EEA8A4}"/>
              </a:ext>
            </a:extLst>
          </p:cNvPr>
          <p:cNvSpPr txBox="1"/>
          <p:nvPr/>
        </p:nvSpPr>
        <p:spPr>
          <a:xfrm>
            <a:off x="3975517" y="999506"/>
            <a:ext cx="945733" cy="400110"/>
          </a:xfrm>
          <a:prstGeom prst="rect">
            <a:avLst/>
          </a:prstGeom>
          <a:noFill/>
        </p:spPr>
        <p:txBody>
          <a:bodyPr wrap="square">
            <a:spAutoFit/>
          </a:bodyPr>
          <a:lstStyle/>
          <a:p>
            <a:r>
              <a:rPr lang="en-US" sz="2000" b="1" dirty="0">
                <a:highlight>
                  <a:srgbClr val="C0C0C0"/>
                </a:highlight>
                <a:latin typeface="Arial" panose="020B0604020202020204" pitchFamily="34" charset="0"/>
                <a:cs typeface="Arial" panose="020B0604020202020204" pitchFamily="34" charset="0"/>
              </a:rPr>
              <a:t>SSJ</a:t>
            </a:r>
            <a:endParaRPr lang="en-US" sz="2000" dirty="0">
              <a:highlight>
                <a:srgbClr val="C0C0C0"/>
              </a:highlight>
            </a:endParaRPr>
          </a:p>
        </p:txBody>
      </p:sp>
      <p:sp>
        <p:nvSpPr>
          <p:cNvPr id="21" name="TextBox 20">
            <a:extLst>
              <a:ext uri="{FF2B5EF4-FFF2-40B4-BE49-F238E27FC236}">
                <a16:creationId xmlns:a16="http://schemas.microsoft.com/office/drawing/2014/main" id="{62080B69-7507-94C0-4933-91C715B0577C}"/>
              </a:ext>
            </a:extLst>
          </p:cNvPr>
          <p:cNvSpPr txBox="1"/>
          <p:nvPr/>
        </p:nvSpPr>
        <p:spPr>
          <a:xfrm>
            <a:off x="5178379" y="2893344"/>
            <a:ext cx="765632" cy="400110"/>
          </a:xfrm>
          <a:prstGeom prst="rect">
            <a:avLst/>
          </a:prstGeom>
          <a:noFill/>
        </p:spPr>
        <p:txBody>
          <a:bodyPr wrap="square">
            <a:spAutoFit/>
          </a:bodyPr>
          <a:lstStyle/>
          <a:p>
            <a:r>
              <a:rPr lang="en-US" sz="2000" b="1" dirty="0">
                <a:highlight>
                  <a:srgbClr val="C0C0C0"/>
                </a:highlight>
                <a:latin typeface="Arial" panose="020B0604020202020204" pitchFamily="34" charset="0"/>
                <a:cs typeface="Arial" panose="020B0604020202020204" pitchFamily="34" charset="0"/>
              </a:rPr>
              <a:t>PFL</a:t>
            </a:r>
            <a:endParaRPr lang="en-US" sz="2000" dirty="0">
              <a:highlight>
                <a:srgbClr val="C0C0C0"/>
              </a:highlight>
            </a:endParaRPr>
          </a:p>
        </p:txBody>
      </p:sp>
      <p:graphicFrame>
        <p:nvGraphicFramePr>
          <p:cNvPr id="23" name="Table 22">
            <a:extLst>
              <a:ext uri="{FF2B5EF4-FFF2-40B4-BE49-F238E27FC236}">
                <a16:creationId xmlns:a16="http://schemas.microsoft.com/office/drawing/2014/main" id="{038A9EDB-10E3-74A8-B36A-FB5C2FB72144}"/>
              </a:ext>
            </a:extLst>
          </p:cNvPr>
          <p:cNvGraphicFramePr>
            <a:graphicFrameLocks noGrp="1"/>
          </p:cNvGraphicFramePr>
          <p:nvPr>
            <p:extLst>
              <p:ext uri="{D42A27DB-BD31-4B8C-83A1-F6EECF244321}">
                <p14:modId xmlns:p14="http://schemas.microsoft.com/office/powerpoint/2010/main" val="2566997597"/>
              </p:ext>
            </p:extLst>
          </p:nvPr>
        </p:nvGraphicFramePr>
        <p:xfrm>
          <a:off x="769116" y="4455026"/>
          <a:ext cx="5177360" cy="1737360"/>
        </p:xfrm>
        <a:graphic>
          <a:graphicData uri="http://schemas.openxmlformats.org/drawingml/2006/table">
            <a:tbl>
              <a:tblPr firstRow="1" bandRow="1">
                <a:tableStyleId>{5C22544A-7EE6-4342-B048-85BDC9FD1C3A}</a:tableStyleId>
              </a:tblPr>
              <a:tblGrid>
                <a:gridCol w="1294340">
                  <a:extLst>
                    <a:ext uri="{9D8B030D-6E8A-4147-A177-3AD203B41FA5}">
                      <a16:colId xmlns:a16="http://schemas.microsoft.com/office/drawing/2014/main" val="2189054343"/>
                    </a:ext>
                  </a:extLst>
                </a:gridCol>
                <a:gridCol w="1294340">
                  <a:extLst>
                    <a:ext uri="{9D8B030D-6E8A-4147-A177-3AD203B41FA5}">
                      <a16:colId xmlns:a16="http://schemas.microsoft.com/office/drawing/2014/main" val="1524404456"/>
                    </a:ext>
                  </a:extLst>
                </a:gridCol>
                <a:gridCol w="1489330">
                  <a:extLst>
                    <a:ext uri="{9D8B030D-6E8A-4147-A177-3AD203B41FA5}">
                      <a16:colId xmlns:a16="http://schemas.microsoft.com/office/drawing/2014/main" val="91846875"/>
                    </a:ext>
                  </a:extLst>
                </a:gridCol>
                <a:gridCol w="1099350">
                  <a:extLst>
                    <a:ext uri="{9D8B030D-6E8A-4147-A177-3AD203B41FA5}">
                      <a16:colId xmlns:a16="http://schemas.microsoft.com/office/drawing/2014/main" val="929882183"/>
                    </a:ext>
                  </a:extLst>
                </a:gridCol>
              </a:tblGrid>
              <a:tr h="331866">
                <a:tc>
                  <a:txBody>
                    <a:bodyPr/>
                    <a:lstStyle/>
                    <a:p>
                      <a:r>
                        <a:rPr lang="en-US" dirty="0"/>
                        <a:t>Tool</a:t>
                      </a:r>
                    </a:p>
                  </a:txBody>
                  <a:tcPr/>
                </a:tc>
                <a:tc>
                  <a:txBody>
                    <a:bodyPr/>
                    <a:lstStyle/>
                    <a:p>
                      <a:r>
                        <a:rPr lang="en-US" dirty="0"/>
                        <a:t>Lift angle  (degree)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Handle lift height (mm)</a:t>
                      </a:r>
                    </a:p>
                  </a:txBody>
                  <a:tcPr/>
                </a:tc>
                <a:tc>
                  <a:txBody>
                    <a:bodyPr/>
                    <a:lstStyle/>
                    <a:p>
                      <a:r>
                        <a:rPr lang="en-US" dirty="0"/>
                        <a:t>Weight (kg)</a:t>
                      </a:r>
                    </a:p>
                  </a:txBody>
                  <a:tcPr/>
                </a:tc>
                <a:extLst>
                  <a:ext uri="{0D108BD9-81ED-4DB2-BD59-A6C34878D82A}">
                    <a16:rowId xmlns:a16="http://schemas.microsoft.com/office/drawing/2014/main" val="38394205"/>
                  </a:ext>
                </a:extLst>
              </a:tr>
              <a:tr h="331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SSB</a:t>
                      </a:r>
                    </a:p>
                  </a:txBody>
                  <a:tcPr/>
                </a:tc>
                <a:tc>
                  <a:txBody>
                    <a:bodyPr/>
                    <a:lstStyle/>
                    <a:p>
                      <a:r>
                        <a:rPr lang="en-US" dirty="0"/>
                        <a:t>56</a:t>
                      </a:r>
                    </a:p>
                  </a:txBody>
                  <a:tcPr/>
                </a:tc>
                <a:tc>
                  <a:txBody>
                    <a:bodyPr/>
                    <a:lstStyle/>
                    <a:p>
                      <a:r>
                        <a:rPr lang="en-US" dirty="0"/>
                        <a:t>781</a:t>
                      </a:r>
                    </a:p>
                  </a:txBody>
                  <a:tcPr/>
                </a:tc>
                <a:tc>
                  <a:txBody>
                    <a:bodyPr/>
                    <a:lstStyle/>
                    <a:p>
                      <a:r>
                        <a:rPr lang="en-US" dirty="0"/>
                        <a:t>1.61</a:t>
                      </a:r>
                    </a:p>
                  </a:txBody>
                  <a:tcPr/>
                </a:tc>
                <a:extLst>
                  <a:ext uri="{0D108BD9-81ED-4DB2-BD59-A6C34878D82A}">
                    <a16:rowId xmlns:a16="http://schemas.microsoft.com/office/drawing/2014/main" val="2565580646"/>
                  </a:ext>
                </a:extLst>
              </a:tr>
              <a:tr h="331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PFA</a:t>
                      </a:r>
                    </a:p>
                  </a:txBody>
                  <a:tcPr/>
                </a:tc>
                <a:tc>
                  <a:txBody>
                    <a:bodyPr/>
                    <a:lstStyle/>
                    <a:p>
                      <a:r>
                        <a:rPr lang="en-US" dirty="0"/>
                        <a:t>49</a:t>
                      </a:r>
                    </a:p>
                  </a:txBody>
                  <a:tcPr/>
                </a:tc>
                <a:tc>
                  <a:txBody>
                    <a:bodyPr/>
                    <a:lstStyle/>
                    <a:p>
                      <a:r>
                        <a:rPr lang="en-US" dirty="0"/>
                        <a:t>1124</a:t>
                      </a:r>
                    </a:p>
                  </a:txBody>
                  <a:tcPr/>
                </a:tc>
                <a:tc>
                  <a:txBody>
                    <a:bodyPr/>
                    <a:lstStyle/>
                    <a:p>
                      <a:r>
                        <a:rPr lang="en-US" dirty="0"/>
                        <a:t>2.00</a:t>
                      </a:r>
                    </a:p>
                  </a:txBody>
                  <a:tcPr/>
                </a:tc>
                <a:extLst>
                  <a:ext uri="{0D108BD9-81ED-4DB2-BD59-A6C34878D82A}">
                    <a16:rowId xmlns:a16="http://schemas.microsoft.com/office/drawing/2014/main" val="2591722493"/>
                  </a:ext>
                </a:extLst>
              </a:tr>
              <a:tr h="331866">
                <a:tc>
                  <a:txBody>
                    <a:bodyPr/>
                    <a:lstStyle/>
                    <a:p>
                      <a:r>
                        <a:rPr lang="en-US" dirty="0"/>
                        <a:t>PFE</a:t>
                      </a:r>
                    </a:p>
                  </a:txBody>
                  <a:tcPr/>
                </a:tc>
                <a:tc>
                  <a:txBody>
                    <a:bodyPr/>
                    <a:lstStyle/>
                    <a:p>
                      <a:r>
                        <a:rPr lang="en-US" dirty="0"/>
                        <a:t>39</a:t>
                      </a:r>
                    </a:p>
                  </a:txBody>
                  <a:tcPr/>
                </a:tc>
                <a:tc>
                  <a:txBody>
                    <a:bodyPr/>
                    <a:lstStyle/>
                    <a:p>
                      <a:r>
                        <a:rPr lang="en-US" dirty="0"/>
                        <a:t>537</a:t>
                      </a:r>
                    </a:p>
                  </a:txBody>
                  <a:tcPr/>
                </a:tc>
                <a:tc>
                  <a:txBody>
                    <a:bodyPr/>
                    <a:lstStyle/>
                    <a:p>
                      <a:r>
                        <a:rPr lang="en-US" dirty="0"/>
                        <a:t>0.77</a:t>
                      </a:r>
                    </a:p>
                  </a:txBody>
                  <a:tcPr/>
                </a:tc>
                <a:extLst>
                  <a:ext uri="{0D108BD9-81ED-4DB2-BD59-A6C34878D82A}">
                    <a16:rowId xmlns:a16="http://schemas.microsoft.com/office/drawing/2014/main" val="3467406386"/>
                  </a:ext>
                </a:extLst>
              </a:tr>
            </a:tbl>
          </a:graphicData>
        </a:graphic>
      </p:graphicFrame>
    </p:spTree>
    <p:extLst>
      <p:ext uri="{BB962C8B-B14F-4D97-AF65-F5344CB8AC3E}">
        <p14:creationId xmlns:p14="http://schemas.microsoft.com/office/powerpoint/2010/main" val="1217885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EF28F5-FF49-6002-77D6-DF0FD84C81C6}"/>
              </a:ext>
            </a:extLst>
          </p:cNvPr>
          <p:cNvPicPr>
            <a:picLocks noChangeAspect="1"/>
          </p:cNvPicPr>
          <p:nvPr/>
        </p:nvPicPr>
        <p:blipFill>
          <a:blip r:embed="rId3"/>
          <a:stretch>
            <a:fillRect/>
          </a:stretch>
        </p:blipFill>
        <p:spPr>
          <a:xfrm>
            <a:off x="357862" y="487289"/>
            <a:ext cx="7093619" cy="5723703"/>
          </a:xfrm>
          <a:prstGeom prst="rect">
            <a:avLst/>
          </a:prstGeom>
        </p:spPr>
      </p:pic>
      <p:sp>
        <p:nvSpPr>
          <p:cNvPr id="7" name="Title 6">
            <a:extLst>
              <a:ext uri="{FF2B5EF4-FFF2-40B4-BE49-F238E27FC236}">
                <a16:creationId xmlns:a16="http://schemas.microsoft.com/office/drawing/2014/main" id="{D0A6628B-C478-4AA4-95EB-2B3821B48D25}"/>
              </a:ext>
            </a:extLst>
          </p:cNvPr>
          <p:cNvSpPr>
            <a:spLocks noGrp="1"/>
          </p:cNvSpPr>
          <p:nvPr>
            <p:ph type="ctrTitle"/>
          </p:nvPr>
        </p:nvSpPr>
        <p:spPr>
          <a:xfrm>
            <a:off x="1244231" y="248371"/>
            <a:ext cx="9144000" cy="477837"/>
          </a:xfrm>
        </p:spPr>
        <p:txBody>
          <a:bodyPr>
            <a:noAutofit/>
          </a:bodyPr>
          <a:lstStyle/>
          <a:p>
            <a:pPr algn="just">
              <a:lnSpc>
                <a:spcPct val="107000"/>
              </a:lnSpc>
              <a:spcAft>
                <a:spcPts val="800"/>
              </a:spcAft>
            </a:pPr>
            <a:r>
              <a:rPr lang="en-US" sz="3600" b="1" kern="0" dirty="0">
                <a:effectLst/>
                <a:latin typeface="Arial Black" panose="020B0A04020102020204" pitchFamily="34" charset="0"/>
                <a:ea typeface="Times New Roman" panose="02020603050405020304" pitchFamily="18" charset="0"/>
                <a:cs typeface="Times New Roman" panose="02020603050405020304" pitchFamily="18" charset="0"/>
              </a:rPr>
              <a:t>Participant Profile</a:t>
            </a:r>
            <a:endParaRPr lang="en-US" sz="3600" kern="100" dirty="0">
              <a:effectLst/>
              <a:latin typeface="Arial Black" panose="020B0A040201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2B357B0-CDDA-400B-F656-7201681263A7}"/>
              </a:ext>
            </a:extLst>
          </p:cNvPr>
          <p:cNvSpPr txBox="1"/>
          <p:nvPr/>
        </p:nvSpPr>
        <p:spPr>
          <a:xfrm>
            <a:off x="7379662" y="2157045"/>
            <a:ext cx="4454476"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latin typeface="Arial" panose="020B0604020202020204" pitchFamily="34" charset="0"/>
              </a:rPr>
              <a:t>Demographics:</a:t>
            </a:r>
            <a:r>
              <a:rPr kumimoji="0" lang="en-US" altLang="en-US" sz="2400" b="0" i="0" u="none" strike="noStrike" cap="none" normalizeH="0" baseline="0" dirty="0">
                <a:ln>
                  <a:noFill/>
                </a:ln>
                <a:solidFill>
                  <a:schemeClr val="tx1"/>
                </a:solidFill>
                <a:effectLst/>
                <a:latin typeface="Arial" panose="020B0604020202020204" pitchFamily="34" charset="0"/>
              </a:rPr>
              <a:t> Age, height, weight, body mass index (BMI).</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1" i="0" u="none" strike="noStrike" cap="none" normalizeH="0" baseline="0" dirty="0">
                <a:ln>
                  <a:noFill/>
                </a:ln>
                <a:solidFill>
                  <a:schemeClr val="tx1"/>
                </a:solidFill>
                <a:effectLst/>
                <a:latin typeface="Arial" panose="020B0604020202020204" pitchFamily="34" charset="0"/>
              </a:rPr>
              <a:t>Physical Characteristics:</a:t>
            </a:r>
            <a:r>
              <a:rPr kumimoji="0" lang="en-US" altLang="en-US" sz="2400" b="0" i="0" u="none" strike="noStrike" cap="none" normalizeH="0" baseline="0" dirty="0">
                <a:ln>
                  <a:noFill/>
                </a:ln>
                <a:solidFill>
                  <a:schemeClr val="tx1"/>
                </a:solidFill>
                <a:effectLst/>
                <a:latin typeface="Arial" panose="020B0604020202020204" pitchFamily="34" charset="0"/>
              </a:rPr>
              <a:t> Overview of participants' physical attributes. </a:t>
            </a:r>
          </a:p>
        </p:txBody>
      </p:sp>
    </p:spTree>
    <p:extLst>
      <p:ext uri="{BB962C8B-B14F-4D97-AF65-F5344CB8AC3E}">
        <p14:creationId xmlns:p14="http://schemas.microsoft.com/office/powerpoint/2010/main" val="1047400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amera with a screen&#10;&#10;Description automatically generated">
            <a:extLst>
              <a:ext uri="{FF2B5EF4-FFF2-40B4-BE49-F238E27FC236}">
                <a16:creationId xmlns:a16="http://schemas.microsoft.com/office/drawing/2014/main" id="{5978E768-100C-6C69-7D87-5A3DCED70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922" y="4564492"/>
            <a:ext cx="1693678" cy="1035261"/>
          </a:xfrm>
          <a:prstGeom prst="rect">
            <a:avLst/>
          </a:prstGeom>
        </p:spPr>
      </p:pic>
      <p:sp>
        <p:nvSpPr>
          <p:cNvPr id="7" name="Title 6">
            <a:extLst>
              <a:ext uri="{FF2B5EF4-FFF2-40B4-BE49-F238E27FC236}">
                <a16:creationId xmlns:a16="http://schemas.microsoft.com/office/drawing/2014/main" id="{D0A6628B-C478-4AA4-95EB-2B3821B48D25}"/>
              </a:ext>
            </a:extLst>
          </p:cNvPr>
          <p:cNvSpPr>
            <a:spLocks noGrp="1"/>
          </p:cNvSpPr>
          <p:nvPr>
            <p:ph type="ctrTitle"/>
          </p:nvPr>
        </p:nvSpPr>
        <p:spPr>
          <a:xfrm>
            <a:off x="1223566" y="130937"/>
            <a:ext cx="9144000" cy="477837"/>
          </a:xfrm>
        </p:spPr>
        <p:txBody>
          <a:bodyPr>
            <a:noAutofit/>
          </a:bodyPr>
          <a:lstStyle/>
          <a:p>
            <a:pPr algn="just">
              <a:lnSpc>
                <a:spcPct val="107000"/>
              </a:lnSpc>
              <a:spcAft>
                <a:spcPts val="800"/>
              </a:spcAft>
            </a:pPr>
            <a:r>
              <a:rPr lang="en-US" sz="3200" b="1" kern="0" dirty="0">
                <a:effectLst/>
                <a:latin typeface="Arial Black" panose="020B0A04020102020204" pitchFamily="34" charset="0"/>
                <a:ea typeface="Times New Roman" panose="02020603050405020304" pitchFamily="18" charset="0"/>
                <a:cs typeface="Arial" panose="020B0604020202020204" pitchFamily="34" charset="0"/>
              </a:rPr>
              <a:t>Data Collection</a:t>
            </a:r>
            <a:endParaRPr lang="en-US" sz="3200" kern="100" dirty="0">
              <a:effectLst/>
              <a:latin typeface="Arial Black" panose="020B0A04020102020204" pitchFamily="34" charset="0"/>
              <a:ea typeface="Aptos" panose="020B00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DA1D2AA3-882A-ABAE-53A0-ADBE29850FE9}"/>
              </a:ext>
            </a:extLst>
          </p:cNvPr>
          <p:cNvPicPr>
            <a:picLocks noChangeAspect="1"/>
          </p:cNvPicPr>
          <p:nvPr/>
        </p:nvPicPr>
        <p:blipFill rotWithShape="1">
          <a:blip r:embed="rId4"/>
          <a:srcRect l="6040" r="5941"/>
          <a:stretch/>
        </p:blipFill>
        <p:spPr>
          <a:xfrm>
            <a:off x="2261945" y="2951507"/>
            <a:ext cx="1386277" cy="1502463"/>
          </a:xfrm>
          <a:prstGeom prst="rect">
            <a:avLst/>
          </a:prstGeom>
        </p:spPr>
      </p:pic>
      <p:pic>
        <p:nvPicPr>
          <p:cNvPr id="3" name="Picture 2" descr="A person standing next to a tall ruler&#10;&#10;Description automatically generated">
            <a:extLst>
              <a:ext uri="{FF2B5EF4-FFF2-40B4-BE49-F238E27FC236}">
                <a16:creationId xmlns:a16="http://schemas.microsoft.com/office/drawing/2014/main" id="{23307D59-D82C-B44F-77B1-90A86630FFFD}"/>
              </a:ext>
            </a:extLst>
          </p:cNvPr>
          <p:cNvPicPr>
            <a:picLocks noChangeAspect="1"/>
          </p:cNvPicPr>
          <p:nvPr/>
        </p:nvPicPr>
        <p:blipFill rotWithShape="1">
          <a:blip r:embed="rId5">
            <a:extLst>
              <a:ext uri="{28A0092B-C50C-407E-A947-70E740481C1C}">
                <a14:useLocalDpi xmlns:a14="http://schemas.microsoft.com/office/drawing/2010/main" val="0"/>
              </a:ext>
            </a:extLst>
          </a:blip>
          <a:srcRect l="15991" r="27862"/>
          <a:stretch/>
        </p:blipFill>
        <p:spPr>
          <a:xfrm>
            <a:off x="379705" y="608774"/>
            <a:ext cx="1882242" cy="4216301"/>
          </a:xfrm>
          <a:prstGeom prst="rect">
            <a:avLst/>
          </a:prstGeom>
        </p:spPr>
      </p:pic>
      <p:pic>
        <p:nvPicPr>
          <p:cNvPr id="14" name="Picture 13" descr="A person standing on a scale&#10;&#10;Description automatically generated">
            <a:extLst>
              <a:ext uri="{FF2B5EF4-FFF2-40B4-BE49-F238E27FC236}">
                <a16:creationId xmlns:a16="http://schemas.microsoft.com/office/drawing/2014/main" id="{CF6B6D53-6B68-B412-C4A7-2784F052ABBA}"/>
              </a:ext>
            </a:extLst>
          </p:cNvPr>
          <p:cNvPicPr>
            <a:picLocks noChangeAspect="1"/>
          </p:cNvPicPr>
          <p:nvPr/>
        </p:nvPicPr>
        <p:blipFill rotWithShape="1">
          <a:blip r:embed="rId6">
            <a:extLst>
              <a:ext uri="{28A0092B-C50C-407E-A947-70E740481C1C}">
                <a14:useLocalDpi xmlns:a14="http://schemas.microsoft.com/office/drawing/2010/main" val="0"/>
              </a:ext>
            </a:extLst>
          </a:blip>
          <a:srcRect l="17722" r="22274"/>
          <a:stretch/>
        </p:blipFill>
        <p:spPr>
          <a:xfrm>
            <a:off x="2261946" y="608774"/>
            <a:ext cx="1983631" cy="2342733"/>
          </a:xfrm>
          <a:prstGeom prst="rect">
            <a:avLst/>
          </a:prstGeom>
        </p:spPr>
      </p:pic>
      <p:sp>
        <p:nvSpPr>
          <p:cNvPr id="22" name="Subtitle 7">
            <a:extLst>
              <a:ext uri="{FF2B5EF4-FFF2-40B4-BE49-F238E27FC236}">
                <a16:creationId xmlns:a16="http://schemas.microsoft.com/office/drawing/2014/main" id="{6022FF84-5703-4C7F-195A-77F2DD138D62}"/>
              </a:ext>
            </a:extLst>
          </p:cNvPr>
          <p:cNvSpPr>
            <a:spLocks noGrp="1"/>
          </p:cNvSpPr>
          <p:nvPr>
            <p:ph type="subTitle" idx="1"/>
          </p:nvPr>
        </p:nvSpPr>
        <p:spPr>
          <a:xfrm>
            <a:off x="4572000" y="396023"/>
            <a:ext cx="7179212" cy="2054049"/>
          </a:xfrm>
        </p:spPr>
        <p:txBody>
          <a:bodyPr>
            <a:noAutofit/>
          </a:bodyPr>
          <a:lstStyle/>
          <a:p>
            <a:pPr marL="342900" lvl="0" indent="-342900" algn="just">
              <a:lnSpc>
                <a:spcPct val="107000"/>
              </a:lnSpc>
              <a:spcAft>
                <a:spcPts val="800"/>
              </a:spcAft>
              <a:buSzPts val="1000"/>
              <a:buFont typeface="Wingdings" panose="05000000000000000000" pitchFamily="2" charset="2"/>
              <a:buChar char="q"/>
              <a:tabLst>
                <a:tab pos="457200" algn="l"/>
              </a:tabLst>
            </a:pPr>
            <a:r>
              <a:rPr lang="en-US" sz="2000" kern="0" dirty="0">
                <a:effectLst/>
                <a:latin typeface="Arial" panose="020B0604020202020204" pitchFamily="34" charset="0"/>
                <a:ea typeface="Times New Roman" panose="02020603050405020304" pitchFamily="18" charset="0"/>
                <a:cs typeface="Arial" panose="020B0604020202020204" pitchFamily="34" charset="0"/>
              </a:rPr>
              <a:t>Physiological measurements and ergonomic variables.</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gn="just">
              <a:lnSpc>
                <a:spcPct val="107000"/>
              </a:lnSpc>
              <a:spcAft>
                <a:spcPts val="800"/>
              </a:spcAft>
              <a:buSzPts val="1000"/>
              <a:buFont typeface="Wingdings" panose="05000000000000000000" pitchFamily="2" charset="2"/>
              <a:buChar char="q"/>
              <a:tabLst>
                <a:tab pos="457200" algn="l"/>
              </a:tabLst>
            </a:pPr>
            <a:r>
              <a:rPr lang="en-US" sz="2000" kern="0" dirty="0">
                <a:latin typeface="Arial" panose="020B0604020202020204" pitchFamily="34" charset="0"/>
                <a:ea typeface="Times New Roman" panose="02020603050405020304" pitchFamily="18" charset="0"/>
                <a:cs typeface="Arial" panose="020B0604020202020204" pitchFamily="34" charset="0"/>
              </a:rPr>
              <a:t>D</a:t>
            </a:r>
            <a:r>
              <a:rPr lang="en-US" sz="2000" kern="0" dirty="0">
                <a:effectLst/>
                <a:latin typeface="Arial" panose="020B0604020202020204" pitchFamily="34" charset="0"/>
                <a:ea typeface="Times New Roman" panose="02020603050405020304" pitchFamily="18" charset="0"/>
                <a:cs typeface="Arial" panose="020B0604020202020204" pitchFamily="34" charset="0"/>
              </a:rPr>
              <a:t>igital goniometers, dynamometers, and stadiometers for </a:t>
            </a:r>
            <a:r>
              <a:rPr lang="en-US" sz="2000" kern="0" dirty="0">
                <a:latin typeface="Arial" panose="020B0604020202020204" pitchFamily="34" charset="0"/>
                <a:ea typeface="Times New Roman" panose="02020603050405020304" pitchFamily="18" charset="0"/>
                <a:cs typeface="Arial" panose="020B0604020202020204" pitchFamily="34" charset="0"/>
              </a:rPr>
              <a:t>s</a:t>
            </a:r>
            <a:r>
              <a:rPr lang="en-US" sz="2000" kern="0" dirty="0">
                <a:effectLst/>
                <a:latin typeface="Arial" panose="020B0604020202020204" pitchFamily="34" charset="0"/>
                <a:ea typeface="Times New Roman" panose="02020603050405020304" pitchFamily="18" charset="0"/>
                <a:cs typeface="Arial" panose="020B0604020202020204" pitchFamily="34" charset="0"/>
              </a:rPr>
              <a:t>tandard </a:t>
            </a:r>
            <a:r>
              <a:rPr lang="en-US" sz="2000" kern="0" dirty="0">
                <a:latin typeface="Arial" panose="020B0604020202020204" pitchFamily="34" charset="0"/>
                <a:ea typeface="Times New Roman" panose="02020603050405020304" pitchFamily="18" charset="0"/>
                <a:cs typeface="Arial" panose="020B0604020202020204" pitchFamily="34" charset="0"/>
              </a:rPr>
              <a:t>e</a:t>
            </a:r>
            <a:r>
              <a:rPr lang="en-US" sz="2000" kern="0" dirty="0">
                <a:effectLst/>
                <a:latin typeface="Arial" panose="020B0604020202020204" pitchFamily="34" charset="0"/>
                <a:ea typeface="Times New Roman" panose="02020603050405020304" pitchFamily="18" charset="0"/>
                <a:cs typeface="Arial" panose="020B0604020202020204" pitchFamily="34" charset="0"/>
              </a:rPr>
              <a:t>ngineering data collection.</a:t>
            </a:r>
          </a:p>
          <a:p>
            <a:pPr marL="342900" indent="-342900" algn="just">
              <a:lnSpc>
                <a:spcPct val="107000"/>
              </a:lnSpc>
              <a:spcAft>
                <a:spcPts val="800"/>
              </a:spcAft>
              <a:buSzPts val="1000"/>
              <a:buFont typeface="Wingdings" panose="05000000000000000000" pitchFamily="2" charset="2"/>
              <a:buChar char="q"/>
              <a:tabLst>
                <a:tab pos="457200" algn="l"/>
              </a:tabLst>
            </a:pPr>
            <a:r>
              <a:rPr lang="en-US" sz="2000" dirty="0">
                <a:latin typeface="Arial" panose="020B0604020202020204" pitchFamily="34" charset="0"/>
                <a:cs typeface="Arial" panose="020B0604020202020204" pitchFamily="34" charset="0"/>
              </a:rPr>
              <a:t> A GoPro camera was used to capture sessions.</a:t>
            </a:r>
          </a:p>
          <a:p>
            <a:pPr marL="342900" lvl="0" indent="-342900" algn="just">
              <a:lnSpc>
                <a:spcPct val="107000"/>
              </a:lnSpc>
              <a:spcAft>
                <a:spcPts val="800"/>
              </a:spcAft>
              <a:buSzPts val="1000"/>
              <a:buFont typeface="Wingdings" panose="05000000000000000000" pitchFamily="2" charset="2"/>
              <a:buChar char="q"/>
              <a:tabLst>
                <a:tab pos="457200" algn="l"/>
              </a:tabLst>
            </a:pPr>
            <a:endParaRPr lang="en-US" sz="2000" kern="100" dirty="0">
              <a:effectLst/>
              <a:latin typeface="Arial" panose="020B0604020202020204" pitchFamily="34" charset="0"/>
              <a:ea typeface="Aptos" panose="020B00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4A53665-B413-6EA9-D5F5-15DCC465FBC7}"/>
              </a:ext>
            </a:extLst>
          </p:cNvPr>
          <p:cNvGrpSpPr/>
          <p:nvPr/>
        </p:nvGrpSpPr>
        <p:grpSpPr>
          <a:xfrm>
            <a:off x="4728587" y="2171114"/>
            <a:ext cx="5944102" cy="4046523"/>
            <a:chOff x="5280074" y="2227385"/>
            <a:chExt cx="6435676" cy="3999631"/>
          </a:xfrm>
        </p:grpSpPr>
        <p:pic>
          <p:nvPicPr>
            <p:cNvPr id="23" name="Picture 22" descr="A person shoveling hay in a room&#10;&#10;Description automatically generated">
              <a:extLst>
                <a:ext uri="{FF2B5EF4-FFF2-40B4-BE49-F238E27FC236}">
                  <a16:creationId xmlns:a16="http://schemas.microsoft.com/office/drawing/2014/main" id="{60A3291D-8F3A-3B32-1462-E79B92A911D6}"/>
                </a:ext>
              </a:extLst>
            </p:cNvPr>
            <p:cNvPicPr>
              <a:picLocks noChangeAspect="1"/>
            </p:cNvPicPr>
            <p:nvPr/>
          </p:nvPicPr>
          <p:blipFill rotWithShape="1">
            <a:blip r:embed="rId7">
              <a:extLst>
                <a:ext uri="{28A0092B-C50C-407E-A947-70E740481C1C}">
                  <a14:useLocalDpi xmlns:a14="http://schemas.microsoft.com/office/drawing/2010/main" val="0"/>
                </a:ext>
              </a:extLst>
            </a:blip>
            <a:srcRect t="3707" r="11635" b="3997"/>
            <a:stretch/>
          </p:blipFill>
          <p:spPr>
            <a:xfrm>
              <a:off x="8692026" y="2227385"/>
              <a:ext cx="3023724" cy="3999631"/>
            </a:xfrm>
            <a:prstGeom prst="rect">
              <a:avLst/>
            </a:prstGeom>
          </p:spPr>
        </p:pic>
        <p:grpSp>
          <p:nvGrpSpPr>
            <p:cNvPr id="20" name="Group 19">
              <a:extLst>
                <a:ext uri="{FF2B5EF4-FFF2-40B4-BE49-F238E27FC236}">
                  <a16:creationId xmlns:a16="http://schemas.microsoft.com/office/drawing/2014/main" id="{817F7599-51F4-03B2-A1DE-288BFE606454}"/>
                </a:ext>
              </a:extLst>
            </p:cNvPr>
            <p:cNvGrpSpPr/>
            <p:nvPr/>
          </p:nvGrpSpPr>
          <p:grpSpPr>
            <a:xfrm>
              <a:off x="5280074" y="2227385"/>
              <a:ext cx="4367340" cy="3999631"/>
              <a:chOff x="5871919" y="625642"/>
              <a:chExt cx="4626307" cy="4443500"/>
            </a:xfrm>
          </p:grpSpPr>
          <p:pic>
            <p:nvPicPr>
              <p:cNvPr id="15" name="Picture 14" descr="A measuring tool on a table&#10;&#10;Description automatically generated">
                <a:extLst>
                  <a:ext uri="{FF2B5EF4-FFF2-40B4-BE49-F238E27FC236}">
                    <a16:creationId xmlns:a16="http://schemas.microsoft.com/office/drawing/2014/main" id="{BB872FE1-E738-41C0-6BA0-4C015A566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1921" y="625642"/>
                <a:ext cx="2539003" cy="1464985"/>
              </a:xfrm>
              <a:prstGeom prst="rect">
                <a:avLst/>
              </a:prstGeom>
            </p:spPr>
          </p:pic>
          <p:pic>
            <p:nvPicPr>
              <p:cNvPr id="17" name="Picture 16" descr="A measuring tool on a table&#10;&#10;Description automatically generated">
                <a:extLst>
                  <a:ext uri="{FF2B5EF4-FFF2-40B4-BE49-F238E27FC236}">
                    <a16:creationId xmlns:a16="http://schemas.microsoft.com/office/drawing/2014/main" id="{1BD72F81-FF43-D7AE-8C9C-573F343547CC}"/>
                  </a:ext>
                </a:extLst>
              </p:cNvPr>
              <p:cNvPicPr>
                <a:picLocks noChangeAspect="1"/>
              </p:cNvPicPr>
              <p:nvPr/>
            </p:nvPicPr>
            <p:blipFill rotWithShape="1">
              <a:blip r:embed="rId9">
                <a:extLst>
                  <a:ext uri="{28A0092B-C50C-407E-A947-70E740481C1C}">
                    <a14:useLocalDpi xmlns:a14="http://schemas.microsoft.com/office/drawing/2010/main" val="0"/>
                  </a:ext>
                </a:extLst>
              </a:blip>
              <a:srcRect b="11717"/>
              <a:stretch/>
            </p:blipFill>
            <p:spPr>
              <a:xfrm>
                <a:off x="8410924" y="3456676"/>
                <a:ext cx="2087302" cy="1612466"/>
              </a:xfrm>
              <a:prstGeom prst="rect">
                <a:avLst/>
              </a:prstGeom>
            </p:spPr>
          </p:pic>
          <p:pic>
            <p:nvPicPr>
              <p:cNvPr id="5" name="Picture 4" descr="A metal shovel with a ruler and a measuring tape&#10;&#10;Description automatically generated">
                <a:extLst>
                  <a:ext uri="{FF2B5EF4-FFF2-40B4-BE49-F238E27FC236}">
                    <a16:creationId xmlns:a16="http://schemas.microsoft.com/office/drawing/2014/main" id="{DCBE0441-FD7A-DAE2-AFD8-29EA03F847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0924" y="625642"/>
                <a:ext cx="2087301" cy="2831034"/>
              </a:xfrm>
              <a:prstGeom prst="rect">
                <a:avLst/>
              </a:prstGeom>
            </p:spPr>
          </p:pic>
          <p:pic>
            <p:nvPicPr>
              <p:cNvPr id="9" name="Picture 8" descr="A measuring tool on a table&#10;&#10;Description automatically generated">
                <a:extLst>
                  <a:ext uri="{FF2B5EF4-FFF2-40B4-BE49-F238E27FC236}">
                    <a16:creationId xmlns:a16="http://schemas.microsoft.com/office/drawing/2014/main" id="{D7C62880-58C3-D447-7AD0-E03BD920736F}"/>
                  </a:ext>
                </a:extLst>
              </p:cNvPr>
              <p:cNvPicPr>
                <a:picLocks noChangeAspect="1"/>
              </p:cNvPicPr>
              <p:nvPr/>
            </p:nvPicPr>
            <p:blipFill rotWithShape="1">
              <a:blip r:embed="rId11">
                <a:extLst>
                  <a:ext uri="{28A0092B-C50C-407E-A947-70E740481C1C}">
                    <a14:useLocalDpi xmlns:a14="http://schemas.microsoft.com/office/drawing/2010/main" val="0"/>
                  </a:ext>
                </a:extLst>
              </a:blip>
              <a:srcRect b="17243"/>
              <a:stretch/>
            </p:blipFill>
            <p:spPr>
              <a:xfrm>
                <a:off x="5871919" y="3456676"/>
                <a:ext cx="2539003" cy="1612466"/>
              </a:xfrm>
              <a:prstGeom prst="rect">
                <a:avLst/>
              </a:prstGeom>
            </p:spPr>
          </p:pic>
          <p:pic>
            <p:nvPicPr>
              <p:cNvPr id="11" name="Picture 10" descr="A red plastic chair on a table&#10;&#10;Description automatically generated">
                <a:extLst>
                  <a:ext uri="{FF2B5EF4-FFF2-40B4-BE49-F238E27FC236}">
                    <a16:creationId xmlns:a16="http://schemas.microsoft.com/office/drawing/2014/main" id="{C7D6672F-805E-3F11-686C-10A4B19CE9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1920" y="2107495"/>
                <a:ext cx="2539003" cy="1349181"/>
              </a:xfrm>
              <a:prstGeom prst="rect">
                <a:avLst/>
              </a:prstGeom>
            </p:spPr>
          </p:pic>
        </p:grpSp>
        <p:pic>
          <p:nvPicPr>
            <p:cNvPr id="24" name="Picture 23">
              <a:extLst>
                <a:ext uri="{FF2B5EF4-FFF2-40B4-BE49-F238E27FC236}">
                  <a16:creationId xmlns:a16="http://schemas.microsoft.com/office/drawing/2014/main" id="{7C8D2A78-907E-80CD-2E4D-C5E9D811EB74}"/>
                </a:ext>
              </a:extLst>
            </p:cNvPr>
            <p:cNvPicPr>
              <a:picLocks noChangeAspect="1"/>
            </p:cNvPicPr>
            <p:nvPr/>
          </p:nvPicPr>
          <p:blipFill>
            <a:blip r:embed="rId13"/>
            <a:stretch>
              <a:fillRect/>
            </a:stretch>
          </p:blipFill>
          <p:spPr>
            <a:xfrm>
              <a:off x="10134971" y="2276571"/>
              <a:ext cx="650235" cy="533704"/>
            </a:xfrm>
            <a:prstGeom prst="rect">
              <a:avLst/>
            </a:prstGeom>
          </p:spPr>
        </p:pic>
      </p:grpSp>
    </p:spTree>
    <p:extLst>
      <p:ext uri="{BB962C8B-B14F-4D97-AF65-F5344CB8AC3E}">
        <p14:creationId xmlns:p14="http://schemas.microsoft.com/office/powerpoint/2010/main" val="1631787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0A6628B-C478-4AA4-95EB-2B3821B48D25}"/>
              </a:ext>
            </a:extLst>
          </p:cNvPr>
          <p:cNvSpPr>
            <a:spLocks noGrp="1"/>
          </p:cNvSpPr>
          <p:nvPr>
            <p:ph type="ctrTitle"/>
          </p:nvPr>
        </p:nvSpPr>
        <p:spPr>
          <a:xfrm>
            <a:off x="1244231" y="248371"/>
            <a:ext cx="9144000" cy="477837"/>
          </a:xfrm>
        </p:spPr>
        <p:txBody>
          <a:bodyPr>
            <a:noAutofit/>
          </a:bodyPr>
          <a:lstStyle/>
          <a:p>
            <a:pPr algn="just">
              <a:lnSpc>
                <a:spcPct val="107000"/>
              </a:lnSpc>
              <a:spcAft>
                <a:spcPts val="800"/>
              </a:spcAft>
            </a:pPr>
            <a:r>
              <a:rPr lang="en-US" sz="3200" b="1" kern="0" dirty="0">
                <a:effectLst/>
                <a:latin typeface="Arial Black" panose="020B0A04020102020204" pitchFamily="34" charset="0"/>
                <a:ea typeface="Times New Roman" panose="02020603050405020304" pitchFamily="18" charset="0"/>
              </a:rPr>
              <a:t>Statistical Analysis</a:t>
            </a:r>
            <a:endParaRPr lang="en-US" sz="3200" kern="100" dirty="0">
              <a:effectLst/>
              <a:latin typeface="Arial Black" panose="020B0A04020102020204" pitchFamily="34" charset="0"/>
              <a:ea typeface="Aptos" panose="020B0004020202020204" pitchFamily="34" charset="0"/>
              <a:cs typeface="Arial" panose="020B0604020202020204" pitchFamily="34" charset="0"/>
            </a:endParaRPr>
          </a:p>
        </p:txBody>
      </p:sp>
      <p:sp>
        <p:nvSpPr>
          <p:cNvPr id="8" name="Subtitle 7">
            <a:extLst>
              <a:ext uri="{FF2B5EF4-FFF2-40B4-BE49-F238E27FC236}">
                <a16:creationId xmlns:a16="http://schemas.microsoft.com/office/drawing/2014/main" id="{24691B6F-E512-4328-A4AE-AAB79BC216EE}"/>
              </a:ext>
            </a:extLst>
          </p:cNvPr>
          <p:cNvSpPr>
            <a:spLocks noGrp="1"/>
          </p:cNvSpPr>
          <p:nvPr>
            <p:ph type="subTitle" idx="1"/>
          </p:nvPr>
        </p:nvSpPr>
        <p:spPr>
          <a:xfrm>
            <a:off x="7699718" y="911543"/>
            <a:ext cx="4135901" cy="5034914"/>
          </a:xfrm>
        </p:spPr>
        <p:txBody>
          <a:bodyPr>
            <a:no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Univariate regressions</a:t>
            </a:r>
            <a:r>
              <a:rPr kumimoji="0" lang="en-US" altLang="en-US" sz="2000" b="0" i="0" u="none" strike="noStrike" cap="none" normalizeH="0" baseline="0" dirty="0">
                <a:ln>
                  <a:noFill/>
                </a:ln>
                <a:solidFill>
                  <a:schemeClr val="tx1"/>
                </a:solidFill>
                <a:effectLst/>
                <a:latin typeface="Arial" panose="020B0604020202020204" pitchFamily="34" charset="0"/>
              </a:rPr>
              <a:t>: Joint angles and MSD risk scores.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Multivariate regressions</a:t>
            </a:r>
            <a:r>
              <a:rPr kumimoji="0" lang="en-US" altLang="en-US" sz="2000" b="0" i="0" u="none" strike="noStrike" cap="none" normalizeH="0" baseline="0" dirty="0">
                <a:ln>
                  <a:noFill/>
                </a:ln>
                <a:solidFill>
                  <a:schemeClr val="tx1"/>
                </a:solidFill>
                <a:effectLst/>
                <a:latin typeface="Arial" panose="020B0604020202020204" pitchFamily="34" charset="0"/>
              </a:rPr>
              <a:t>: Combined effects of user characteristics and tool features.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2000" b="1" dirty="0">
                <a:latin typeface="Arial" panose="020B0604020202020204" pitchFamily="34" charset="0"/>
              </a:rPr>
              <a:t>Two</a:t>
            </a:r>
            <a:r>
              <a:rPr kumimoji="0" lang="en-US" altLang="en-US" sz="2000" b="1" i="0" u="none" strike="noStrike" cap="none" normalizeH="0" baseline="0" dirty="0">
                <a:ln>
                  <a:noFill/>
                </a:ln>
                <a:solidFill>
                  <a:schemeClr val="tx1"/>
                </a:solidFill>
                <a:effectLst/>
                <a:latin typeface="Arial" panose="020B0604020202020204" pitchFamily="34" charset="0"/>
              </a:rPr>
              <a:t>-way ANOVA</a:t>
            </a:r>
            <a:r>
              <a:rPr kumimoji="0" lang="en-US" altLang="en-US" sz="2000" b="0" i="0" u="none" strike="noStrike" cap="none" normalizeH="0" baseline="0" dirty="0">
                <a:ln>
                  <a:noFill/>
                </a:ln>
                <a:solidFill>
                  <a:schemeClr val="tx1"/>
                </a:solidFill>
                <a:effectLst/>
                <a:latin typeface="Arial" panose="020B0604020202020204" pitchFamily="34" charset="0"/>
              </a:rPr>
              <a:t>: Used to analyze differences in joint angles and MSD risk scores across different tool conditions.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tx1"/>
                </a:solidFill>
                <a:effectLst/>
                <a:latin typeface="Arial" panose="020B0604020202020204" pitchFamily="34" charset="0"/>
              </a:rPr>
              <a:t>Tukey Test</a:t>
            </a:r>
            <a:r>
              <a:rPr kumimoji="0" lang="en-US" altLang="en-US" sz="2000" b="0" i="0" u="none" strike="noStrike" cap="none" normalizeH="0" baseline="0" dirty="0">
                <a:ln>
                  <a:noFill/>
                </a:ln>
                <a:solidFill>
                  <a:schemeClr val="tx1"/>
                </a:solidFill>
                <a:effectLst/>
                <a:latin typeface="Arial" panose="020B0604020202020204" pitchFamily="34" charset="0"/>
              </a:rPr>
              <a:t>: Post-hoc analysis to identify specific differences between groups </a:t>
            </a:r>
          </a:p>
        </p:txBody>
      </p:sp>
      <p:graphicFrame>
        <p:nvGraphicFramePr>
          <p:cNvPr id="21" name="Chart 20">
            <a:extLst>
              <a:ext uri="{FF2B5EF4-FFF2-40B4-BE49-F238E27FC236}">
                <a16:creationId xmlns:a16="http://schemas.microsoft.com/office/drawing/2014/main" id="{5DB654CC-AE1C-6EB9-D8E5-2A7D4D9ACCC9}"/>
              </a:ext>
            </a:extLst>
          </p:cNvPr>
          <p:cNvGraphicFramePr>
            <a:graphicFrameLocks/>
          </p:cNvGraphicFramePr>
          <p:nvPr>
            <p:extLst>
              <p:ext uri="{D42A27DB-BD31-4B8C-83A1-F6EECF244321}">
                <p14:modId xmlns:p14="http://schemas.microsoft.com/office/powerpoint/2010/main" val="503260374"/>
              </p:ext>
            </p:extLst>
          </p:nvPr>
        </p:nvGraphicFramePr>
        <p:xfrm>
          <a:off x="109537" y="838200"/>
          <a:ext cx="7744925" cy="48732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5030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garden tools&#10;&#10;Description automatically generated">
            <a:extLst>
              <a:ext uri="{FF2B5EF4-FFF2-40B4-BE49-F238E27FC236}">
                <a16:creationId xmlns:a16="http://schemas.microsoft.com/office/drawing/2014/main" id="{2676D60D-D812-F5F8-3955-0E318569A19E}"/>
              </a:ext>
            </a:extLst>
          </p:cNvPr>
          <p:cNvPicPr>
            <a:picLocks noChangeAspect="1"/>
          </p:cNvPicPr>
          <p:nvPr/>
        </p:nvPicPr>
        <p:blipFill rotWithShape="1">
          <a:blip r:embed="rId3">
            <a:extLst>
              <a:ext uri="{28A0092B-C50C-407E-A947-70E740481C1C}">
                <a14:useLocalDpi xmlns:a14="http://schemas.microsoft.com/office/drawing/2010/main" val="0"/>
              </a:ext>
            </a:extLst>
          </a:blip>
          <a:srcRect l="25490" t="11388" r="34742" b="3622"/>
          <a:stretch/>
        </p:blipFill>
        <p:spPr>
          <a:xfrm rot="5400000">
            <a:off x="2422122" y="2080424"/>
            <a:ext cx="2361842" cy="5921013"/>
          </a:xfrm>
          <a:prstGeom prst="rect">
            <a:avLst/>
          </a:prstGeom>
        </p:spPr>
      </p:pic>
      <p:grpSp>
        <p:nvGrpSpPr>
          <p:cNvPr id="6" name="Group 5">
            <a:extLst>
              <a:ext uri="{FF2B5EF4-FFF2-40B4-BE49-F238E27FC236}">
                <a16:creationId xmlns:a16="http://schemas.microsoft.com/office/drawing/2014/main" id="{DD2DC55D-6FD3-23F7-ADA2-2EA78A43BC29}"/>
              </a:ext>
            </a:extLst>
          </p:cNvPr>
          <p:cNvGrpSpPr/>
          <p:nvPr/>
        </p:nvGrpSpPr>
        <p:grpSpPr>
          <a:xfrm>
            <a:off x="89095" y="941862"/>
            <a:ext cx="6597952" cy="4830580"/>
            <a:chOff x="1154167" y="662966"/>
            <a:chExt cx="9553591" cy="5610558"/>
          </a:xfrm>
        </p:grpSpPr>
        <p:graphicFrame>
          <p:nvGraphicFramePr>
            <p:cNvPr id="9" name="Chart 8">
              <a:extLst>
                <a:ext uri="{FF2B5EF4-FFF2-40B4-BE49-F238E27FC236}">
                  <a16:creationId xmlns:a16="http://schemas.microsoft.com/office/drawing/2014/main" id="{AA82B5A6-E84F-3B72-1A5C-BBCD846FE520}"/>
                </a:ext>
              </a:extLst>
            </p:cNvPr>
            <p:cNvGraphicFramePr>
              <a:graphicFrameLocks/>
            </p:cNvGraphicFramePr>
            <p:nvPr>
              <p:extLst>
                <p:ext uri="{D42A27DB-BD31-4B8C-83A1-F6EECF244321}">
                  <p14:modId xmlns:p14="http://schemas.microsoft.com/office/powerpoint/2010/main" val="3943461633"/>
                </p:ext>
              </p:extLst>
            </p:nvPr>
          </p:nvGraphicFramePr>
          <p:xfrm>
            <a:off x="1510748" y="698946"/>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2A982984-A24F-C7E4-CA41-D3A204C46F84}"/>
                </a:ext>
              </a:extLst>
            </p:cNvPr>
            <p:cNvGraphicFramePr>
              <a:graphicFrameLocks/>
            </p:cNvGraphicFramePr>
            <p:nvPr>
              <p:extLst>
                <p:ext uri="{D42A27DB-BD31-4B8C-83A1-F6EECF244321}">
                  <p14:modId xmlns:p14="http://schemas.microsoft.com/office/powerpoint/2010/main" val="3568663729"/>
                </p:ext>
              </p:extLst>
            </p:nvPr>
          </p:nvGraphicFramePr>
          <p:xfrm>
            <a:off x="6109254" y="662966"/>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107E86F1-C02A-9281-0D42-7DD564F0DA36}"/>
                </a:ext>
              </a:extLst>
            </p:cNvPr>
            <p:cNvGraphicFramePr>
              <a:graphicFrameLocks/>
            </p:cNvGraphicFramePr>
            <p:nvPr>
              <p:extLst>
                <p:ext uri="{D42A27DB-BD31-4B8C-83A1-F6EECF244321}">
                  <p14:modId xmlns:p14="http://schemas.microsoft.com/office/powerpoint/2010/main" val="1434054580"/>
                </p:ext>
              </p:extLst>
            </p:nvPr>
          </p:nvGraphicFramePr>
          <p:xfrm>
            <a:off x="1154167" y="3226361"/>
            <a:ext cx="5677378" cy="300440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2D1ADC09-617D-219A-34AC-757A163DCAD0}"/>
                </a:ext>
              </a:extLst>
            </p:cNvPr>
            <p:cNvGraphicFramePr>
              <a:graphicFrameLocks/>
            </p:cNvGraphicFramePr>
            <p:nvPr>
              <p:extLst>
                <p:ext uri="{D42A27DB-BD31-4B8C-83A1-F6EECF244321}">
                  <p14:modId xmlns:p14="http://schemas.microsoft.com/office/powerpoint/2010/main" val="2899427806"/>
                </p:ext>
              </p:extLst>
            </p:nvPr>
          </p:nvGraphicFramePr>
          <p:xfrm>
            <a:off x="6135758" y="3201109"/>
            <a:ext cx="4572000" cy="3072415"/>
          </p:xfrm>
          <a:graphic>
            <a:graphicData uri="http://schemas.openxmlformats.org/drawingml/2006/chart">
              <c:chart xmlns:c="http://schemas.openxmlformats.org/drawingml/2006/chart" xmlns:r="http://schemas.openxmlformats.org/officeDocument/2006/relationships" r:id="rId7"/>
            </a:graphicData>
          </a:graphic>
        </p:graphicFrame>
      </p:grpSp>
      <p:sp>
        <p:nvSpPr>
          <p:cNvPr id="7" name="Title 6">
            <a:extLst>
              <a:ext uri="{FF2B5EF4-FFF2-40B4-BE49-F238E27FC236}">
                <a16:creationId xmlns:a16="http://schemas.microsoft.com/office/drawing/2014/main" id="{D0A6628B-C478-4AA4-95EB-2B3821B48D25}"/>
              </a:ext>
            </a:extLst>
          </p:cNvPr>
          <p:cNvSpPr>
            <a:spLocks noGrp="1"/>
          </p:cNvSpPr>
          <p:nvPr>
            <p:ph type="ctrTitle"/>
          </p:nvPr>
        </p:nvSpPr>
        <p:spPr>
          <a:xfrm>
            <a:off x="1244231" y="248371"/>
            <a:ext cx="9144000" cy="477837"/>
          </a:xfrm>
        </p:spPr>
        <p:txBody>
          <a:bodyPr>
            <a:noAutofit/>
          </a:bodyPr>
          <a:lstStyle/>
          <a:p>
            <a:pPr algn="just">
              <a:lnSpc>
                <a:spcPct val="107000"/>
              </a:lnSpc>
              <a:spcAft>
                <a:spcPts val="800"/>
              </a:spcAft>
            </a:pPr>
            <a:r>
              <a:rPr lang="en-US" sz="3200" b="1" kern="0" dirty="0">
                <a:effectLst/>
                <a:latin typeface="Arial Black" panose="020B0A04020102020204" pitchFamily="34" charset="0"/>
                <a:ea typeface="Times New Roman" panose="02020603050405020304" pitchFamily="18" charset="0"/>
              </a:rPr>
              <a:t>Tool Preferences</a:t>
            </a:r>
            <a:endParaRPr lang="en-US" sz="3200" kern="100" dirty="0">
              <a:effectLst/>
              <a:latin typeface="Arial Black" panose="020B0A04020102020204" pitchFamily="34" charset="0"/>
              <a:ea typeface="Aptos" panose="020B0004020202020204" pitchFamily="34" charset="0"/>
              <a:cs typeface="Arial" panose="020B0604020202020204" pitchFamily="34" charset="0"/>
            </a:endParaRPr>
          </a:p>
        </p:txBody>
      </p:sp>
      <p:sp>
        <p:nvSpPr>
          <p:cNvPr id="8" name="Subtitle 7">
            <a:extLst>
              <a:ext uri="{FF2B5EF4-FFF2-40B4-BE49-F238E27FC236}">
                <a16:creationId xmlns:a16="http://schemas.microsoft.com/office/drawing/2014/main" id="{24691B6F-E512-4328-A4AE-AAB79BC216EE}"/>
              </a:ext>
            </a:extLst>
          </p:cNvPr>
          <p:cNvSpPr>
            <a:spLocks noGrp="1"/>
          </p:cNvSpPr>
          <p:nvPr>
            <p:ph type="subTitle" idx="1"/>
          </p:nvPr>
        </p:nvSpPr>
        <p:spPr>
          <a:xfrm>
            <a:off x="7919652" y="408109"/>
            <a:ext cx="3797766" cy="2999802"/>
          </a:xfrm>
        </p:spPr>
        <p:txBody>
          <a:bodyPr>
            <a:noAutofit/>
          </a:bodyPr>
          <a:lstStyle/>
          <a:p>
            <a:pPr marL="342900" lvl="0" indent="-342900" algn="just">
              <a:lnSpc>
                <a:spcPct val="107000"/>
              </a:lnSpc>
              <a:spcAft>
                <a:spcPts val="800"/>
              </a:spcAft>
              <a:buSzPts val="1000"/>
              <a:buFont typeface="Wingdings" panose="05000000000000000000" pitchFamily="2" charset="2"/>
              <a:buChar char="q"/>
              <a:tabLst>
                <a:tab pos="457200" algn="l"/>
              </a:tabLst>
            </a:pPr>
            <a:r>
              <a:rPr lang="en-US" sz="2000" kern="0" dirty="0">
                <a:effectLst/>
                <a:latin typeface="Arial" panose="020B0604020202020204" pitchFamily="34" charset="0"/>
                <a:ea typeface="Times New Roman" panose="02020603050405020304" pitchFamily="18" charset="0"/>
                <a:cs typeface="Arial" panose="020B0604020202020204" pitchFamily="34" charset="0"/>
              </a:rPr>
              <a:t>Strong preference for pitchforks PFE, PFA, shovels SSA, SSB, and SSC.</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gn="just">
              <a:lnSpc>
                <a:spcPct val="107000"/>
              </a:lnSpc>
              <a:spcAft>
                <a:spcPts val="800"/>
              </a:spcAft>
              <a:buSzPts val="1000"/>
              <a:buFont typeface="Wingdings" panose="05000000000000000000" pitchFamily="2" charset="2"/>
              <a:buChar char="q"/>
              <a:tabLst>
                <a:tab pos="457200" algn="l"/>
              </a:tabLst>
            </a:pPr>
            <a:r>
              <a:rPr lang="en-US" sz="2000" kern="0" dirty="0">
                <a:effectLst/>
                <a:latin typeface="Arial" panose="020B0604020202020204" pitchFamily="34" charset="0"/>
                <a:ea typeface="Times New Roman" panose="02020603050405020304" pitchFamily="18" charset="0"/>
                <a:cs typeface="Arial" panose="020B0604020202020204" pitchFamily="34" charset="0"/>
              </a:rPr>
              <a:t>D-grip handles aligning with the natural inward curve of the hand.</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7BF2F1D-29AB-FDFB-330E-96F5307BDE63}"/>
              </a:ext>
            </a:extLst>
          </p:cNvPr>
          <p:cNvSpPr txBox="1"/>
          <p:nvPr/>
        </p:nvSpPr>
        <p:spPr>
          <a:xfrm>
            <a:off x="7624635" y="2946924"/>
            <a:ext cx="4387800" cy="376385"/>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US" sz="1800" b="1" kern="0" dirty="0">
                <a:solidFill>
                  <a:schemeClr val="bg1"/>
                </a:solidFill>
                <a:effectLst/>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Images of the preferred </a:t>
            </a:r>
            <a:r>
              <a:rPr lang="en-US" b="1" kern="0" dirty="0">
                <a:solidFill>
                  <a:schemeClr val="bg1"/>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D-grip handle</a:t>
            </a:r>
            <a:r>
              <a:rPr lang="en-US" sz="1800" b="1" kern="0" dirty="0">
                <a:solidFill>
                  <a:schemeClr val="bg1"/>
                </a:solidFill>
                <a:effectLst/>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b="1" kern="100" dirty="0">
              <a:solidFill>
                <a:schemeClr val="bg1"/>
              </a:solidFill>
              <a:effectLst/>
              <a:highlight>
                <a:srgbClr val="000000"/>
              </a:highlight>
              <a:latin typeface="Aptos" panose="020B0004020202020204" pitchFamily="34" charset="0"/>
              <a:ea typeface="Aptos" panose="020B00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B8A341B-D842-EA77-6915-5329C2CF8EE4}"/>
              </a:ext>
            </a:extLst>
          </p:cNvPr>
          <p:cNvSpPr txBox="1"/>
          <p:nvPr/>
        </p:nvSpPr>
        <p:spPr>
          <a:xfrm>
            <a:off x="2218162" y="5338170"/>
            <a:ext cx="2815800" cy="523220"/>
          </a:xfrm>
          <a:prstGeom prst="rect">
            <a:avLst/>
          </a:prstGeom>
          <a:noFill/>
        </p:spPr>
        <p:txBody>
          <a:bodyPr wrap="square">
            <a:spAutoFit/>
          </a:bodyPr>
          <a:lstStyle/>
          <a:p>
            <a:r>
              <a:rPr lang="en-US" sz="1400" b="1" dirty="0">
                <a:solidFill>
                  <a:schemeClr val="bg1"/>
                </a:solidFill>
                <a:highlight>
                  <a:srgbClr val="000000"/>
                </a:highlight>
                <a:latin typeface="Arial" panose="020B0604020202020204" pitchFamily="34" charset="0"/>
                <a:cs typeface="Arial" panose="020B0604020202020204" pitchFamily="34" charset="0"/>
              </a:rPr>
              <a:t>NIC: </a:t>
            </a:r>
            <a:r>
              <a:rPr lang="en-US" sz="1400" dirty="0">
                <a:solidFill>
                  <a:schemeClr val="bg1"/>
                </a:solidFill>
                <a:highlight>
                  <a:srgbClr val="000000"/>
                </a:highlight>
                <a:latin typeface="Arial" panose="020B0604020202020204" pitchFamily="34" charset="0"/>
                <a:cs typeface="Arial" panose="020B0604020202020204" pitchFamily="34" charset="0"/>
              </a:rPr>
              <a:t>Natural Inward Curve</a:t>
            </a:r>
          </a:p>
          <a:p>
            <a:r>
              <a:rPr lang="en-US" sz="1400" b="1" dirty="0">
                <a:solidFill>
                  <a:schemeClr val="bg1"/>
                </a:solidFill>
                <a:highlight>
                  <a:srgbClr val="000000"/>
                </a:highlight>
                <a:latin typeface="Arial" panose="020B0604020202020204" pitchFamily="34" charset="0"/>
                <a:cs typeface="Arial" panose="020B0604020202020204" pitchFamily="34" charset="0"/>
              </a:rPr>
              <a:t>NNIC: </a:t>
            </a:r>
            <a:r>
              <a:rPr lang="en-US" sz="1400" dirty="0">
                <a:solidFill>
                  <a:schemeClr val="bg1"/>
                </a:solidFill>
                <a:highlight>
                  <a:srgbClr val="000000"/>
                </a:highlight>
                <a:latin typeface="Arial" panose="020B0604020202020204" pitchFamily="34" charset="0"/>
                <a:cs typeface="Arial" panose="020B0604020202020204" pitchFamily="34" charset="0"/>
              </a:rPr>
              <a:t>Non-Natural Inward Curve</a:t>
            </a:r>
          </a:p>
        </p:txBody>
      </p:sp>
      <p:sp>
        <p:nvSpPr>
          <p:cNvPr id="19" name="TextBox 18">
            <a:extLst>
              <a:ext uri="{FF2B5EF4-FFF2-40B4-BE49-F238E27FC236}">
                <a16:creationId xmlns:a16="http://schemas.microsoft.com/office/drawing/2014/main" id="{7764DA0E-7DFE-5563-BEF4-3EE3E335BE06}"/>
              </a:ext>
            </a:extLst>
          </p:cNvPr>
          <p:cNvSpPr txBox="1"/>
          <p:nvPr/>
        </p:nvSpPr>
        <p:spPr>
          <a:xfrm>
            <a:off x="8522441" y="5642914"/>
            <a:ext cx="3033931" cy="646331"/>
          </a:xfrm>
          <a:prstGeom prst="rect">
            <a:avLst/>
          </a:prstGeom>
          <a:noFill/>
        </p:spPr>
        <p:txBody>
          <a:bodyPr wrap="square">
            <a:spAutoFit/>
          </a:bodyPr>
          <a:lstStyle/>
          <a:p>
            <a:r>
              <a:rPr lang="en-US"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D-grip: </a:t>
            </a:r>
            <a:r>
              <a:rPr lang="en-US"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a:t>
            </a:r>
            <a:r>
              <a:rPr lang="en-US" kern="0" dirty="0">
                <a:effectLst/>
                <a:latin typeface="Arial" panose="020B0604020202020204" pitchFamily="34" charset="0"/>
                <a:ea typeface="Times New Roman" panose="02020603050405020304" pitchFamily="18" charset="0"/>
                <a:cs typeface="Arial" panose="020B0604020202020204" pitchFamily="34" charset="0"/>
              </a:rPr>
              <a:t>natural inward </a:t>
            </a:r>
          </a:p>
          <a:p>
            <a:r>
              <a:rPr lang="en-US" kern="0" dirty="0">
                <a:effectLst/>
                <a:latin typeface="Arial" panose="020B0604020202020204" pitchFamily="34" charset="0"/>
                <a:ea typeface="Times New Roman" panose="02020603050405020304" pitchFamily="18" charset="0"/>
                <a:cs typeface="Arial" panose="020B0604020202020204" pitchFamily="34" charset="0"/>
              </a:rPr>
              <a:t>curve of the hand.</a:t>
            </a:r>
            <a:endParaRPr lang="en-US" dirty="0">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DD550A2E-1A86-C594-2A71-9F802D8E34FC}"/>
              </a:ext>
            </a:extLst>
          </p:cNvPr>
          <p:cNvGrpSpPr/>
          <p:nvPr/>
        </p:nvGrpSpPr>
        <p:grpSpPr>
          <a:xfrm>
            <a:off x="8522441" y="3381810"/>
            <a:ext cx="2297683" cy="2217970"/>
            <a:chOff x="8172911" y="3971059"/>
            <a:chExt cx="2297683" cy="2217970"/>
          </a:xfrm>
        </p:grpSpPr>
        <p:pic>
          <p:nvPicPr>
            <p:cNvPr id="3" name="Picture 2">
              <a:extLst>
                <a:ext uri="{FF2B5EF4-FFF2-40B4-BE49-F238E27FC236}">
                  <a16:creationId xmlns:a16="http://schemas.microsoft.com/office/drawing/2014/main" id="{6DF55A3D-A59B-C17A-8D49-51242A06FFE7}"/>
                </a:ext>
              </a:extLst>
            </p:cNvPr>
            <p:cNvPicPr>
              <a:picLocks noChangeAspect="1"/>
            </p:cNvPicPr>
            <p:nvPr/>
          </p:nvPicPr>
          <p:blipFill rotWithShape="1">
            <a:blip r:embed="rId8"/>
            <a:srcRect l="13266" t="4263" r="13125"/>
            <a:stretch/>
          </p:blipFill>
          <p:spPr>
            <a:xfrm rot="16671472">
              <a:off x="8643412" y="4558297"/>
              <a:ext cx="1771313" cy="1490151"/>
            </a:xfrm>
            <a:prstGeom prst="rect">
              <a:avLst/>
            </a:prstGeom>
          </p:spPr>
        </p:pic>
        <p:sp>
          <p:nvSpPr>
            <p:cNvPr id="2" name="TextBox 1">
              <a:extLst>
                <a:ext uri="{FF2B5EF4-FFF2-40B4-BE49-F238E27FC236}">
                  <a16:creationId xmlns:a16="http://schemas.microsoft.com/office/drawing/2014/main" id="{C3F8652E-7E4E-7713-1D3B-3136D0E25EC6}"/>
                </a:ext>
              </a:extLst>
            </p:cNvPr>
            <p:cNvSpPr txBox="1"/>
            <p:nvPr/>
          </p:nvSpPr>
          <p:spPr>
            <a:xfrm>
              <a:off x="9183520" y="3971059"/>
              <a:ext cx="779867" cy="276999"/>
            </a:xfrm>
            <a:prstGeom prst="rect">
              <a:avLst/>
            </a:prstGeom>
            <a:noFill/>
          </p:spPr>
          <p:txBody>
            <a:bodyPr wrap="square">
              <a:spAutoFit/>
            </a:bodyPr>
            <a:lstStyle/>
            <a:p>
              <a:r>
                <a:rPr lang="en-US" sz="1200" b="1" kern="0" dirty="0">
                  <a:solidFill>
                    <a:srgbClr val="000000"/>
                  </a:solidFill>
                  <a:effectLst/>
                  <a:latin typeface="Times New Roman" panose="02020603050405020304" pitchFamily="18" charset="0"/>
                  <a:ea typeface="Times New Roman" panose="02020603050405020304" pitchFamily="18" charset="0"/>
                </a:rPr>
                <a:t>114(mm)</a:t>
              </a:r>
              <a:endParaRPr lang="en-US" sz="1200" dirty="0"/>
            </a:p>
          </p:txBody>
        </p:sp>
        <p:sp>
          <p:nvSpPr>
            <p:cNvPr id="4" name="TextBox 3">
              <a:extLst>
                <a:ext uri="{FF2B5EF4-FFF2-40B4-BE49-F238E27FC236}">
                  <a16:creationId xmlns:a16="http://schemas.microsoft.com/office/drawing/2014/main" id="{4CB1B70C-AAFA-9823-7246-393C960F0812}"/>
                </a:ext>
              </a:extLst>
            </p:cNvPr>
            <p:cNvSpPr txBox="1"/>
            <p:nvPr/>
          </p:nvSpPr>
          <p:spPr>
            <a:xfrm>
              <a:off x="8172911" y="4596920"/>
              <a:ext cx="872662" cy="276999"/>
            </a:xfrm>
            <a:prstGeom prst="rect">
              <a:avLst/>
            </a:prstGeom>
            <a:noFill/>
          </p:spPr>
          <p:txBody>
            <a:bodyPr wrap="square">
              <a:spAutoFit/>
            </a:bodyPr>
            <a:lstStyle/>
            <a:p>
              <a:r>
                <a:rPr lang="en-US" sz="1200" b="1" kern="0" dirty="0">
                  <a:solidFill>
                    <a:srgbClr val="000000"/>
                  </a:solidFill>
                  <a:latin typeface="Times New Roman" panose="02020603050405020304" pitchFamily="18" charset="0"/>
                  <a:ea typeface="Times New Roman" panose="02020603050405020304" pitchFamily="18" charset="0"/>
                </a:rPr>
                <a:t>32</a:t>
              </a:r>
              <a:r>
                <a:rPr lang="en-US" sz="1200" b="1" kern="0" dirty="0">
                  <a:solidFill>
                    <a:srgbClr val="000000"/>
                  </a:solidFill>
                  <a:effectLst/>
                  <a:latin typeface="Times New Roman" panose="02020603050405020304" pitchFamily="18" charset="0"/>
                  <a:ea typeface="Times New Roman" panose="02020603050405020304" pitchFamily="18" charset="0"/>
                </a:rPr>
                <a:t>(mm)</a:t>
              </a:r>
              <a:endParaRPr lang="en-US" sz="1200" dirty="0"/>
            </a:p>
          </p:txBody>
        </p:sp>
        <p:cxnSp>
          <p:nvCxnSpPr>
            <p:cNvPr id="16" name="Straight Connector 15">
              <a:extLst>
                <a:ext uri="{FF2B5EF4-FFF2-40B4-BE49-F238E27FC236}">
                  <a16:creationId xmlns:a16="http://schemas.microsoft.com/office/drawing/2014/main" id="{1938E371-61A6-2E85-7BFA-61A4E8B5C47A}"/>
                </a:ext>
              </a:extLst>
            </p:cNvPr>
            <p:cNvCxnSpPr>
              <a:cxnSpLocks/>
            </p:cNvCxnSpPr>
            <p:nvPr/>
          </p:nvCxnSpPr>
          <p:spPr>
            <a:xfrm>
              <a:off x="8875431" y="4040281"/>
              <a:ext cx="0" cy="817954"/>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396897BB-267D-98EC-6084-CD51C82E696F}"/>
                </a:ext>
              </a:extLst>
            </p:cNvPr>
            <p:cNvCxnSpPr>
              <a:cxnSpLocks/>
            </p:cNvCxnSpPr>
            <p:nvPr/>
          </p:nvCxnSpPr>
          <p:spPr>
            <a:xfrm>
              <a:off x="10253932" y="3990535"/>
              <a:ext cx="0" cy="818799"/>
            </a:xfrm>
            <a:prstGeom prst="line">
              <a:avLst/>
            </a:prstGeom>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29F359A3-1C4C-9B57-6A7D-1623DE92B88F}"/>
                </a:ext>
              </a:extLst>
            </p:cNvPr>
            <p:cNvSpPr txBox="1"/>
            <p:nvPr/>
          </p:nvSpPr>
          <p:spPr>
            <a:xfrm>
              <a:off x="9133339" y="4231229"/>
              <a:ext cx="1337255" cy="276999"/>
            </a:xfrm>
            <a:prstGeom prst="rect">
              <a:avLst/>
            </a:prstGeom>
            <a:noFill/>
          </p:spPr>
          <p:txBody>
            <a:bodyPr wrap="square">
              <a:spAutoFit/>
            </a:bodyPr>
            <a:lstStyle/>
            <a:p>
              <a:r>
                <a:rPr lang="en-US" sz="1200" b="1" kern="0" dirty="0">
                  <a:solidFill>
                    <a:srgbClr val="000000"/>
                  </a:solidFill>
                  <a:latin typeface="Times New Roman" panose="02020603050405020304" pitchFamily="18" charset="0"/>
                  <a:ea typeface="Times New Roman" panose="02020603050405020304" pitchFamily="18" charset="0"/>
                </a:rPr>
                <a:t>93.13</a:t>
              </a:r>
              <a:r>
                <a:rPr lang="en-US" sz="1200" b="1" kern="0" dirty="0">
                  <a:solidFill>
                    <a:srgbClr val="000000"/>
                  </a:solidFill>
                  <a:effectLst/>
                  <a:latin typeface="Times New Roman" panose="02020603050405020304" pitchFamily="18" charset="0"/>
                  <a:ea typeface="Times New Roman" panose="02020603050405020304" pitchFamily="18" charset="0"/>
                </a:rPr>
                <a:t> (mm)</a:t>
              </a:r>
              <a:endParaRPr lang="en-US" sz="1200" dirty="0"/>
            </a:p>
          </p:txBody>
        </p:sp>
        <p:cxnSp>
          <p:nvCxnSpPr>
            <p:cNvPr id="22" name="Straight Connector 21">
              <a:extLst>
                <a:ext uri="{FF2B5EF4-FFF2-40B4-BE49-F238E27FC236}">
                  <a16:creationId xmlns:a16="http://schemas.microsoft.com/office/drawing/2014/main" id="{5D3AC46D-C2F5-207B-D044-D58D5C7F3396}"/>
                </a:ext>
              </a:extLst>
            </p:cNvPr>
            <p:cNvCxnSpPr>
              <a:cxnSpLocks/>
            </p:cNvCxnSpPr>
            <p:nvPr/>
          </p:nvCxnSpPr>
          <p:spPr>
            <a:xfrm>
              <a:off x="8999695" y="4282424"/>
              <a:ext cx="0" cy="641897"/>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83E7D022-6716-AB08-9C86-6DE12E875EEE}"/>
                </a:ext>
              </a:extLst>
            </p:cNvPr>
            <p:cNvCxnSpPr>
              <a:cxnSpLocks/>
            </p:cNvCxnSpPr>
            <p:nvPr/>
          </p:nvCxnSpPr>
          <p:spPr>
            <a:xfrm>
              <a:off x="10124978" y="4274482"/>
              <a:ext cx="0" cy="641897"/>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18DDFB61-D23D-2396-092D-E6F65A56AF80}"/>
                </a:ext>
              </a:extLst>
            </p:cNvPr>
            <p:cNvCxnSpPr>
              <a:cxnSpLocks/>
              <a:stCxn id="2" idx="1"/>
            </p:cNvCxnSpPr>
            <p:nvPr/>
          </p:nvCxnSpPr>
          <p:spPr>
            <a:xfrm flipH="1" flipV="1">
              <a:off x="8869951" y="4109558"/>
              <a:ext cx="313569"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35AD5ECA-FFFE-EAD8-029C-E5EA723BFDF4}"/>
                </a:ext>
              </a:extLst>
            </p:cNvPr>
            <p:cNvCxnSpPr>
              <a:cxnSpLocks/>
            </p:cNvCxnSpPr>
            <p:nvPr/>
          </p:nvCxnSpPr>
          <p:spPr>
            <a:xfrm>
              <a:off x="9918750" y="4109558"/>
              <a:ext cx="27725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611B4088-44EE-D9F1-B868-6D90946851D5}"/>
                </a:ext>
              </a:extLst>
            </p:cNvPr>
            <p:cNvCxnSpPr>
              <a:cxnSpLocks/>
            </p:cNvCxnSpPr>
            <p:nvPr/>
          </p:nvCxnSpPr>
          <p:spPr>
            <a:xfrm flipH="1">
              <a:off x="9009075" y="4350253"/>
              <a:ext cx="235711" cy="149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9CA758B9-B1E0-05FA-C43C-82CE7ED1847F}"/>
                </a:ext>
              </a:extLst>
            </p:cNvPr>
            <p:cNvCxnSpPr>
              <a:cxnSpLocks/>
            </p:cNvCxnSpPr>
            <p:nvPr/>
          </p:nvCxnSpPr>
          <p:spPr>
            <a:xfrm>
              <a:off x="9928446" y="4357711"/>
              <a:ext cx="183180" cy="745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B3FB6BB8-D3AC-722E-5AEE-87ADF49BF027}"/>
                </a:ext>
              </a:extLst>
            </p:cNvPr>
            <p:cNvCxnSpPr>
              <a:cxnSpLocks/>
            </p:cNvCxnSpPr>
            <p:nvPr/>
          </p:nvCxnSpPr>
          <p:spPr>
            <a:xfrm flipH="1">
              <a:off x="8599862" y="4969553"/>
              <a:ext cx="409213"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09FC3444-7452-4F74-A154-DB0ED83D5204}"/>
                </a:ext>
              </a:extLst>
            </p:cNvPr>
            <p:cNvCxnSpPr>
              <a:cxnSpLocks/>
            </p:cNvCxnSpPr>
            <p:nvPr/>
          </p:nvCxnSpPr>
          <p:spPr>
            <a:xfrm flipH="1">
              <a:off x="8590482" y="4549867"/>
              <a:ext cx="409213" cy="0"/>
            </a:xfrm>
            <a:prstGeom prst="line">
              <a:avLst/>
            </a:prstGeom>
            <a:ln>
              <a:solidFill>
                <a:schemeClr val="accent1"/>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797284767"/>
      </p:ext>
    </p:extLst>
  </p:cSld>
  <p:clrMapOvr>
    <a:masterClrMapping/>
  </p:clrMapOvr>
</p:sld>
</file>

<file path=ppt/theme/theme1.xml><?xml version="1.0" encoding="utf-8"?>
<a:theme xmlns:a="http://schemas.openxmlformats.org/drawingml/2006/main" name="Office Theme">
  <a:themeElements>
    <a:clrScheme name="AIM 2024">
      <a:dk1>
        <a:sysClr val="windowText" lastClr="000000"/>
      </a:dk1>
      <a:lt1>
        <a:sysClr val="window" lastClr="FFFFFF"/>
      </a:lt1>
      <a:dk2>
        <a:srgbClr val="44546A"/>
      </a:dk2>
      <a:lt2>
        <a:srgbClr val="E7E6E6"/>
      </a:lt2>
      <a:accent1>
        <a:srgbClr val="17979D"/>
      </a:accent1>
      <a:accent2>
        <a:srgbClr val="EA5C24"/>
      </a:accent2>
      <a:accent3>
        <a:srgbClr val="A5A5A5"/>
      </a:accent3>
      <a:accent4>
        <a:srgbClr val="4EC3C2"/>
      </a:accent4>
      <a:accent5>
        <a:srgbClr val="F47D29"/>
      </a:accent5>
      <a:accent6>
        <a:srgbClr val="85D1D4"/>
      </a:accent6>
      <a:hlink>
        <a:srgbClr val="262626"/>
      </a:hlink>
      <a:folHlink>
        <a:srgbClr val="FBB0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AIM 2024">
      <a:dk1>
        <a:sysClr val="windowText" lastClr="000000"/>
      </a:dk1>
      <a:lt1>
        <a:sysClr val="window" lastClr="FFFFFF"/>
      </a:lt1>
      <a:dk2>
        <a:srgbClr val="44546A"/>
      </a:dk2>
      <a:lt2>
        <a:srgbClr val="E7E6E6"/>
      </a:lt2>
      <a:accent1>
        <a:srgbClr val="17979D"/>
      </a:accent1>
      <a:accent2>
        <a:srgbClr val="EA5C24"/>
      </a:accent2>
      <a:accent3>
        <a:srgbClr val="A5A5A5"/>
      </a:accent3>
      <a:accent4>
        <a:srgbClr val="4EC3C2"/>
      </a:accent4>
      <a:accent5>
        <a:srgbClr val="F47D29"/>
      </a:accent5>
      <a:accent6>
        <a:srgbClr val="85D1D4"/>
      </a:accent6>
      <a:hlink>
        <a:srgbClr val="262626"/>
      </a:hlink>
      <a:folHlink>
        <a:srgbClr val="FBB0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AIM 2024">
      <a:dk1>
        <a:sysClr val="windowText" lastClr="000000"/>
      </a:dk1>
      <a:lt1>
        <a:sysClr val="window" lastClr="FFFFFF"/>
      </a:lt1>
      <a:dk2>
        <a:srgbClr val="44546A"/>
      </a:dk2>
      <a:lt2>
        <a:srgbClr val="E7E6E6"/>
      </a:lt2>
      <a:accent1>
        <a:srgbClr val="17979D"/>
      </a:accent1>
      <a:accent2>
        <a:srgbClr val="EA5C24"/>
      </a:accent2>
      <a:accent3>
        <a:srgbClr val="A5A5A5"/>
      </a:accent3>
      <a:accent4>
        <a:srgbClr val="4EC3C2"/>
      </a:accent4>
      <a:accent5>
        <a:srgbClr val="F47D29"/>
      </a:accent5>
      <a:accent6>
        <a:srgbClr val="85D1D4"/>
      </a:accent6>
      <a:hlink>
        <a:srgbClr val="262626"/>
      </a:hlink>
      <a:folHlink>
        <a:srgbClr val="FBB0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10024</TotalTime>
  <Words>1185</Words>
  <Application>Microsoft Office PowerPoint</Application>
  <PresentationFormat>Widescreen</PresentationFormat>
  <Paragraphs>193</Paragraphs>
  <Slides>15</Slides>
  <Notes>13</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Aptos</vt:lpstr>
      <vt:lpstr>Arial</vt:lpstr>
      <vt:lpstr>Arial Black</vt:lpstr>
      <vt:lpstr>Calibri</vt:lpstr>
      <vt:lpstr>Roboto</vt:lpstr>
      <vt:lpstr>Roboto Medium</vt:lpstr>
      <vt:lpstr>Roboto Slab</vt:lpstr>
      <vt:lpstr>Segoe UI</vt:lpstr>
      <vt:lpstr>Symbol</vt:lpstr>
      <vt:lpstr>Times</vt:lpstr>
      <vt:lpstr>Times New Roman</vt:lpstr>
      <vt:lpstr>Wingdings</vt:lpstr>
      <vt:lpstr>Office Theme</vt:lpstr>
      <vt:lpstr>Custom Design</vt:lpstr>
      <vt:lpstr>1_Custom Design</vt:lpstr>
      <vt:lpstr>Ergonomic Evaluation of Scoop Shovels and Pitchforks: Impact on Women in Agriculture</vt:lpstr>
      <vt:lpstr>Introduction</vt:lpstr>
      <vt:lpstr>Objectives</vt:lpstr>
      <vt:lpstr>Methodology</vt:lpstr>
      <vt:lpstr>Tool Characteristics</vt:lpstr>
      <vt:lpstr>Participant Profile</vt:lpstr>
      <vt:lpstr>Data Collection</vt:lpstr>
      <vt:lpstr>Statistical Analysis</vt:lpstr>
      <vt:lpstr>Tool Preferences</vt:lpstr>
      <vt:lpstr>Ergonomic Factors</vt:lpstr>
      <vt:lpstr>Physical Strain Analysis</vt:lpstr>
      <vt:lpstr>Predictive Models</vt:lpstr>
      <vt:lpstr>Conclusion</vt:lpstr>
      <vt:lpstr>Recommendations</vt:lpstr>
      <vt:lpstr>Acknowledgments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 McQuone</dc:creator>
  <cp:lastModifiedBy>Oguche Felix Michael</cp:lastModifiedBy>
  <cp:revision>61</cp:revision>
  <dcterms:created xsi:type="dcterms:W3CDTF">2024-06-20T18:00:33Z</dcterms:created>
  <dcterms:modified xsi:type="dcterms:W3CDTF">2026-04-05T06:55:36Z</dcterms:modified>
</cp:coreProperties>
</file>