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9" r:id="rId5"/>
  </p:sldIdLst>
  <p:sldSz cx="43891200" cy="32918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280" kern="1200">
        <a:solidFill>
          <a:schemeClr val="tx1"/>
        </a:solidFill>
        <a:latin typeface="Arial" charset="0"/>
        <a:ea typeface="+mn-ea"/>
        <a:cs typeface="+mn-cs"/>
      </a:defRPr>
    </a:lvl1pPr>
    <a:lvl2pPr marL="411480" algn="l" rtl="0" fontAlgn="base">
      <a:spcBef>
        <a:spcPct val="0"/>
      </a:spcBef>
      <a:spcAft>
        <a:spcPct val="0"/>
      </a:spcAft>
      <a:defRPr sz="8280" kern="1200">
        <a:solidFill>
          <a:schemeClr val="tx1"/>
        </a:solidFill>
        <a:latin typeface="Arial" charset="0"/>
        <a:ea typeface="+mn-ea"/>
        <a:cs typeface="+mn-cs"/>
      </a:defRPr>
    </a:lvl2pPr>
    <a:lvl3pPr marL="822960" algn="l" rtl="0" fontAlgn="base">
      <a:spcBef>
        <a:spcPct val="0"/>
      </a:spcBef>
      <a:spcAft>
        <a:spcPct val="0"/>
      </a:spcAft>
      <a:defRPr sz="8280" kern="1200">
        <a:solidFill>
          <a:schemeClr val="tx1"/>
        </a:solidFill>
        <a:latin typeface="Arial" charset="0"/>
        <a:ea typeface="+mn-ea"/>
        <a:cs typeface="+mn-cs"/>
      </a:defRPr>
    </a:lvl3pPr>
    <a:lvl4pPr marL="1234440" algn="l" rtl="0" fontAlgn="base">
      <a:spcBef>
        <a:spcPct val="0"/>
      </a:spcBef>
      <a:spcAft>
        <a:spcPct val="0"/>
      </a:spcAft>
      <a:defRPr sz="8280" kern="1200">
        <a:solidFill>
          <a:schemeClr val="tx1"/>
        </a:solidFill>
        <a:latin typeface="Arial" charset="0"/>
        <a:ea typeface="+mn-ea"/>
        <a:cs typeface="+mn-cs"/>
      </a:defRPr>
    </a:lvl4pPr>
    <a:lvl5pPr marL="1645920" algn="l" rtl="0" fontAlgn="base">
      <a:spcBef>
        <a:spcPct val="0"/>
      </a:spcBef>
      <a:spcAft>
        <a:spcPct val="0"/>
      </a:spcAft>
      <a:defRPr sz="8280" kern="1200">
        <a:solidFill>
          <a:schemeClr val="tx1"/>
        </a:solidFill>
        <a:latin typeface="Arial" charset="0"/>
        <a:ea typeface="+mn-ea"/>
        <a:cs typeface="+mn-cs"/>
      </a:defRPr>
    </a:lvl5pPr>
    <a:lvl6pPr marL="2057400" algn="l" defTabSz="822960" rtl="0" eaLnBrk="1" latinLnBrk="0" hangingPunct="1">
      <a:defRPr sz="8280" kern="1200">
        <a:solidFill>
          <a:schemeClr val="tx1"/>
        </a:solidFill>
        <a:latin typeface="Arial" charset="0"/>
        <a:ea typeface="+mn-ea"/>
        <a:cs typeface="+mn-cs"/>
      </a:defRPr>
    </a:lvl6pPr>
    <a:lvl7pPr marL="2468880" algn="l" defTabSz="822960" rtl="0" eaLnBrk="1" latinLnBrk="0" hangingPunct="1">
      <a:defRPr sz="8280" kern="1200">
        <a:solidFill>
          <a:schemeClr val="tx1"/>
        </a:solidFill>
        <a:latin typeface="Arial" charset="0"/>
        <a:ea typeface="+mn-ea"/>
        <a:cs typeface="+mn-cs"/>
      </a:defRPr>
    </a:lvl7pPr>
    <a:lvl8pPr marL="2880360" algn="l" defTabSz="822960" rtl="0" eaLnBrk="1" latinLnBrk="0" hangingPunct="1">
      <a:defRPr sz="8280" kern="1200">
        <a:solidFill>
          <a:schemeClr val="tx1"/>
        </a:solidFill>
        <a:latin typeface="Arial" charset="0"/>
        <a:ea typeface="+mn-ea"/>
        <a:cs typeface="+mn-cs"/>
      </a:defRPr>
    </a:lvl8pPr>
    <a:lvl9pPr marL="3291840" algn="l" defTabSz="822960" rtl="0" eaLnBrk="1" latinLnBrk="0" hangingPunct="1">
      <a:defRPr sz="828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11" userDrawn="1">
          <p15:clr>
            <a:srgbClr val="A4A3A4"/>
          </p15:clr>
        </p15:guide>
        <p15:guide id="2" pos="1649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8CA92E-90F6-B3B0-EC22-CA0212AE4224}" name="Oguche, Felix Michael (MU-Student)" initials="O(" userId="S::fofdt@umsystem.edu::34059dda-f2e7-45b4-b3e9-8cfb5c97afeb" providerId="AD"/>
  <p188:author id="{BCFB54F7-36EC-354D-C8F0-BFD3FEDF7323}" name="Zhou, Jianfeng" initials="JZ" userId="S::zhoujianf@umsystem.edu::ab432e3c-f320-4471-818a-ceb76ebc712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, Jing (MU-Student)" initials="ZJ(" lastIdx="2" clrIdx="0">
    <p:extLst>
      <p:ext uri="{19B8F6BF-5375-455C-9EA6-DF929625EA0E}">
        <p15:presenceInfo xmlns:p15="http://schemas.microsoft.com/office/powerpoint/2012/main" userId="S-1-5-21-1780046660-995960959-6498272-4253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6"/>
    <a:srgbClr val="FFF9F3"/>
    <a:srgbClr val="FFF7EF"/>
    <a:srgbClr val="FFFFFF"/>
    <a:srgbClr val="FFCC99"/>
    <a:srgbClr val="FFFFCC"/>
    <a:srgbClr val="000099"/>
    <a:srgbClr val="66FFCC"/>
    <a:srgbClr val="99CC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" y="-422"/>
      </p:cViewPr>
      <p:guideLst>
        <p:guide orient="horz" pos="10411"/>
        <p:guide pos="16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5744"/>
          </a:xfrm>
          <a:prstGeom prst="rect">
            <a:avLst/>
          </a:prstGeom>
        </p:spPr>
        <p:txBody>
          <a:bodyPr vert="horz" lIns="88117" tIns="44058" rIns="88117" bIns="44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4"/>
          </a:xfrm>
          <a:prstGeom prst="rect">
            <a:avLst/>
          </a:prstGeom>
        </p:spPr>
        <p:txBody>
          <a:bodyPr vert="horz" lIns="88117" tIns="44058" rIns="88117" bIns="44058" rtlCol="0"/>
          <a:lstStyle>
            <a:lvl1pPr algn="r">
              <a:defRPr sz="1200"/>
            </a:lvl1pPr>
          </a:lstStyle>
          <a:p>
            <a:fld id="{3EB34620-2446-4E47-9C0C-9C201957D074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17" tIns="44058" rIns="88117" bIns="44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7" y="4474509"/>
            <a:ext cx="5607711" cy="3659842"/>
          </a:xfrm>
          <a:prstGeom prst="rect">
            <a:avLst/>
          </a:prstGeom>
        </p:spPr>
        <p:txBody>
          <a:bodyPr vert="horz" lIns="88117" tIns="44058" rIns="88117" bIns="440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58"/>
            <a:ext cx="3038145" cy="465742"/>
          </a:xfrm>
          <a:prstGeom prst="rect">
            <a:avLst/>
          </a:prstGeom>
        </p:spPr>
        <p:txBody>
          <a:bodyPr vert="horz" lIns="88117" tIns="44058" rIns="88117" bIns="44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17" tIns="44058" rIns="88117" bIns="44058" rtlCol="0" anchor="b"/>
          <a:lstStyle>
            <a:lvl1pPr algn="r">
              <a:defRPr sz="1200"/>
            </a:lvl1pPr>
          </a:lstStyle>
          <a:p>
            <a:fld id="{815AFEC1-F22C-4B21-BC6B-FF9A98BB2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FEC1-F22C-4B21-BC6B-FF9A98BB2C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92482" y="10225670"/>
            <a:ext cx="37306249" cy="7055934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583368" y="18653216"/>
            <a:ext cx="30724475" cy="8413595"/>
          </a:xfrm>
        </p:spPr>
        <p:txBody>
          <a:bodyPr/>
          <a:lstStyle>
            <a:lvl1pPr marL="0" indent="0" algn="ctr">
              <a:buNone/>
              <a:defRPr/>
            </a:lvl1pPr>
            <a:lvl2pPr marL="342884" indent="0" algn="ctr">
              <a:buNone/>
              <a:defRPr/>
            </a:lvl2pPr>
            <a:lvl3pPr marL="685765" indent="0" algn="ctr">
              <a:buNone/>
              <a:defRPr/>
            </a:lvl3pPr>
            <a:lvl4pPr marL="1028648" indent="0" algn="ctr">
              <a:buNone/>
              <a:defRPr/>
            </a:lvl4pPr>
            <a:lvl5pPr marL="1371532" indent="0" algn="ctr">
              <a:buNone/>
              <a:defRPr/>
            </a:lvl5pPr>
            <a:lvl6pPr marL="1714413" indent="0" algn="ctr">
              <a:buNone/>
              <a:defRPr/>
            </a:lvl6pPr>
            <a:lvl7pPr marL="2057296" indent="0" algn="ctr">
              <a:buNone/>
              <a:defRPr/>
            </a:lvl7pPr>
            <a:lvl8pPr marL="2400179" indent="0" algn="ctr">
              <a:buNone/>
              <a:defRPr/>
            </a:lvl8pPr>
            <a:lvl9pPr marL="2743061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AB2CB-2028-4F3E-8950-AB533AA2DE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66206-43BF-4F36-9D05-AF58D9605E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1821440" y="1318635"/>
            <a:ext cx="9875838" cy="2808713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193926" y="1318635"/>
            <a:ext cx="29475114" cy="28087134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6EE50-600E-4034-B1AA-F9CFE0428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18BAF-8BDD-4B5C-BACA-ED3E152A46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7106" y="21152471"/>
            <a:ext cx="37307838" cy="653879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67106" y="13951570"/>
            <a:ext cx="37307838" cy="720090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350"/>
            </a:lvl2pPr>
            <a:lvl3pPr marL="685765" indent="0">
              <a:buNone/>
              <a:defRPr sz="1200"/>
            </a:lvl3pPr>
            <a:lvl4pPr marL="1028648" indent="0">
              <a:buNone/>
              <a:defRPr sz="1050"/>
            </a:lvl4pPr>
            <a:lvl5pPr marL="1371532" indent="0">
              <a:buNone/>
              <a:defRPr sz="1050"/>
            </a:lvl5pPr>
            <a:lvl6pPr marL="1714413" indent="0">
              <a:buNone/>
              <a:defRPr sz="1050"/>
            </a:lvl6pPr>
            <a:lvl7pPr marL="2057296" indent="0">
              <a:buNone/>
              <a:defRPr sz="1050"/>
            </a:lvl7pPr>
            <a:lvl8pPr marL="2400179" indent="0">
              <a:buNone/>
              <a:defRPr sz="1050"/>
            </a:lvl8pPr>
            <a:lvl9pPr marL="2743061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CB3C0-18F2-48B9-82B8-1FD96EF069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193931" y="7680415"/>
            <a:ext cx="19675474" cy="21725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2021810" y="7680415"/>
            <a:ext cx="19675474" cy="21725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01AFA-8A57-4FE1-BC1A-FF0A12C8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93928" y="7368168"/>
            <a:ext cx="19392901" cy="30707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8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3" indent="0">
              <a:buNone/>
              <a:defRPr sz="1200" b="1"/>
            </a:lvl6pPr>
            <a:lvl7pPr marL="2057296" indent="0">
              <a:buNone/>
              <a:defRPr sz="1200" b="1"/>
            </a:lvl7pPr>
            <a:lvl8pPr marL="2400179" indent="0">
              <a:buNone/>
              <a:defRPr sz="1200" b="1"/>
            </a:lvl8pPr>
            <a:lvl9pPr marL="2743061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193928" y="10438936"/>
            <a:ext cx="19392901" cy="189668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2296445" y="7368168"/>
            <a:ext cx="19400838" cy="30707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8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3" indent="0">
              <a:buNone/>
              <a:defRPr sz="1200" b="1"/>
            </a:lvl6pPr>
            <a:lvl7pPr marL="2057296" indent="0">
              <a:buNone/>
              <a:defRPr sz="1200" b="1"/>
            </a:lvl7pPr>
            <a:lvl8pPr marL="2400179" indent="0">
              <a:buNone/>
              <a:defRPr sz="1200" b="1"/>
            </a:lvl8pPr>
            <a:lvl9pPr marL="2743061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2296445" y="10438936"/>
            <a:ext cx="19400838" cy="189668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6E953-F58D-4826-8F52-A2EFCEB56A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3F03A-782C-4FFD-95E1-1BB3ADA5D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88572-BB3D-44CE-B770-A22D76A3D6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3933" y="1310269"/>
            <a:ext cx="14439902" cy="557839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160875" y="1310268"/>
            <a:ext cx="24536400" cy="2809549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93933" y="6888666"/>
            <a:ext cx="14439902" cy="22517100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5" indent="0">
              <a:buNone/>
              <a:defRPr sz="750"/>
            </a:lvl3pPr>
            <a:lvl4pPr marL="1028648" indent="0">
              <a:buNone/>
              <a:defRPr sz="675"/>
            </a:lvl4pPr>
            <a:lvl5pPr marL="1371532" indent="0">
              <a:buNone/>
              <a:defRPr sz="675"/>
            </a:lvl5pPr>
            <a:lvl6pPr marL="1714413" indent="0">
              <a:buNone/>
              <a:defRPr sz="675"/>
            </a:lvl6pPr>
            <a:lvl7pPr marL="2057296" indent="0">
              <a:buNone/>
              <a:defRPr sz="675"/>
            </a:lvl7pPr>
            <a:lvl8pPr marL="2400179" indent="0">
              <a:buNone/>
              <a:defRPr sz="675"/>
            </a:lvl8pPr>
            <a:lvl9pPr marL="2743061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5B68D-E17E-4B62-AB81-124C9A2769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02664" y="23042601"/>
            <a:ext cx="26335038" cy="272089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8602664" y="2941134"/>
            <a:ext cx="26335038" cy="19751598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5" indent="0">
              <a:buNone/>
              <a:defRPr sz="1800"/>
            </a:lvl3pPr>
            <a:lvl4pPr marL="1028648" indent="0">
              <a:buNone/>
              <a:defRPr sz="1500"/>
            </a:lvl4pPr>
            <a:lvl5pPr marL="1371532" indent="0">
              <a:buNone/>
              <a:defRPr sz="1500"/>
            </a:lvl5pPr>
            <a:lvl6pPr marL="1714413" indent="0">
              <a:buNone/>
              <a:defRPr sz="1500"/>
            </a:lvl6pPr>
            <a:lvl7pPr marL="2057296" indent="0">
              <a:buNone/>
              <a:defRPr sz="1500"/>
            </a:lvl7pPr>
            <a:lvl8pPr marL="2400179" indent="0">
              <a:buNone/>
              <a:defRPr sz="1500"/>
            </a:lvl8pPr>
            <a:lvl9pPr marL="2743061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02664" y="25763511"/>
            <a:ext cx="26335038" cy="3862503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5" indent="0">
              <a:buNone/>
              <a:defRPr sz="750"/>
            </a:lvl3pPr>
            <a:lvl4pPr marL="1028648" indent="0">
              <a:buNone/>
              <a:defRPr sz="675"/>
            </a:lvl4pPr>
            <a:lvl5pPr marL="1371532" indent="0">
              <a:buNone/>
              <a:defRPr sz="675"/>
            </a:lvl5pPr>
            <a:lvl6pPr marL="1714413" indent="0">
              <a:buNone/>
              <a:defRPr sz="675"/>
            </a:lvl6pPr>
            <a:lvl7pPr marL="2057296" indent="0">
              <a:buNone/>
              <a:defRPr sz="675"/>
            </a:lvl7pPr>
            <a:lvl8pPr marL="2400179" indent="0">
              <a:buNone/>
              <a:defRPr sz="675"/>
            </a:lvl8pPr>
            <a:lvl9pPr marL="2743061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0E737-2F75-47F2-84AC-95F6554EA3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32" y="1318632"/>
            <a:ext cx="3950335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32" y="7680415"/>
            <a:ext cx="39503351" cy="217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32" y="29977266"/>
            <a:ext cx="102425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defTabSz="3487163">
              <a:defRPr sz="5324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32" y="29977266"/>
            <a:ext cx="139001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 defTabSz="3487163">
              <a:defRPr sz="5324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32" y="29977266"/>
            <a:ext cx="102425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 defTabSz="3487163">
              <a:defRPr sz="5324"/>
            </a:lvl1pPr>
          </a:lstStyle>
          <a:p>
            <a:fld id="{89BDA05B-0078-4D0F-B16A-4AB05E805A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+mj-lt"/>
          <a:ea typeface="+mj-ea"/>
          <a:cs typeface="+mj-cs"/>
        </a:defRPr>
      </a:lvl1pPr>
      <a:lvl2pPr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2pPr>
      <a:lvl3pPr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3pPr>
      <a:lvl4pPr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4pPr>
      <a:lvl5pPr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5pPr>
      <a:lvl6pPr marL="342884"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6pPr>
      <a:lvl7pPr marL="685765"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7pPr>
      <a:lvl8pPr marL="1028648"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8pPr>
      <a:lvl9pPr marL="1371532" algn="ctr" defTabSz="3487163" rtl="0" eaLnBrk="1" fontAlgn="base" hangingPunct="1">
        <a:spcBef>
          <a:spcPct val="0"/>
        </a:spcBef>
        <a:spcAft>
          <a:spcPct val="0"/>
        </a:spcAft>
        <a:defRPr sz="16799">
          <a:solidFill>
            <a:schemeClr val="tx2"/>
          </a:solidFill>
          <a:latin typeface="Arial" charset="0"/>
        </a:defRPr>
      </a:lvl9pPr>
    </p:titleStyle>
    <p:bodyStyle>
      <a:lvl1pPr marL="1308431" indent="-1308431" algn="l" defTabSz="3487163" rtl="0" eaLnBrk="1" fontAlgn="base" hangingPunct="1">
        <a:spcBef>
          <a:spcPct val="20000"/>
        </a:spcBef>
        <a:spcAft>
          <a:spcPct val="0"/>
        </a:spcAft>
        <a:buChar char="•"/>
        <a:defRPr sz="12225">
          <a:solidFill>
            <a:schemeClr val="tx1"/>
          </a:solidFill>
          <a:latin typeface="+mn-lt"/>
          <a:ea typeface="+mn-ea"/>
          <a:cs typeface="+mn-cs"/>
        </a:defRPr>
      </a:lvl1pPr>
      <a:lvl2pPr marL="2833543" indent="-1089367" algn="l" defTabSz="3487163" rtl="0" eaLnBrk="1" fontAlgn="base" hangingPunct="1">
        <a:spcBef>
          <a:spcPct val="20000"/>
        </a:spcBef>
        <a:spcAft>
          <a:spcPct val="0"/>
        </a:spcAft>
        <a:buChar char="–"/>
        <a:defRPr sz="10650">
          <a:solidFill>
            <a:schemeClr val="tx1"/>
          </a:solidFill>
          <a:latin typeface="+mn-lt"/>
        </a:defRPr>
      </a:lvl2pPr>
      <a:lvl3pPr marL="4359848" indent="-872687" algn="l" defTabSz="3487163" rtl="0" eaLnBrk="1" fontAlgn="base" hangingPunct="1">
        <a:spcBef>
          <a:spcPct val="20000"/>
        </a:spcBef>
        <a:spcAft>
          <a:spcPct val="0"/>
        </a:spcAft>
        <a:buChar char="•"/>
        <a:defRPr sz="9151">
          <a:solidFill>
            <a:schemeClr val="tx1"/>
          </a:solidFill>
          <a:latin typeface="+mn-lt"/>
        </a:defRPr>
      </a:lvl3pPr>
      <a:lvl4pPr marL="6102834" indent="-871493" algn="l" defTabSz="3487163" rtl="0" eaLnBrk="1" fontAlgn="base" hangingPunct="1">
        <a:spcBef>
          <a:spcPct val="20000"/>
        </a:spcBef>
        <a:spcAft>
          <a:spcPct val="0"/>
        </a:spcAft>
        <a:buChar char="–"/>
        <a:defRPr sz="7650">
          <a:solidFill>
            <a:schemeClr val="tx1"/>
          </a:solidFill>
          <a:latin typeface="+mn-lt"/>
        </a:defRPr>
      </a:lvl4pPr>
      <a:lvl5pPr marL="7847011" indent="-871493" algn="l" defTabSz="3487163" rtl="0" eaLnBrk="1" fontAlgn="base" hangingPunct="1">
        <a:spcBef>
          <a:spcPct val="20000"/>
        </a:spcBef>
        <a:spcAft>
          <a:spcPct val="0"/>
        </a:spcAft>
        <a:buChar char="»"/>
        <a:defRPr sz="7650">
          <a:solidFill>
            <a:schemeClr val="tx1"/>
          </a:solidFill>
          <a:latin typeface="+mn-lt"/>
        </a:defRPr>
      </a:lvl5pPr>
      <a:lvl6pPr marL="8189894" indent="-871493" algn="l" defTabSz="3487163" rtl="0" eaLnBrk="1" fontAlgn="base" hangingPunct="1">
        <a:spcBef>
          <a:spcPct val="20000"/>
        </a:spcBef>
        <a:spcAft>
          <a:spcPct val="0"/>
        </a:spcAft>
        <a:buChar char="»"/>
        <a:defRPr sz="7650">
          <a:solidFill>
            <a:schemeClr val="tx1"/>
          </a:solidFill>
          <a:latin typeface="+mn-lt"/>
        </a:defRPr>
      </a:lvl6pPr>
      <a:lvl7pPr marL="8532778" indent="-871493" algn="l" defTabSz="3487163" rtl="0" eaLnBrk="1" fontAlgn="base" hangingPunct="1">
        <a:spcBef>
          <a:spcPct val="20000"/>
        </a:spcBef>
        <a:spcAft>
          <a:spcPct val="0"/>
        </a:spcAft>
        <a:buChar char="»"/>
        <a:defRPr sz="7650">
          <a:solidFill>
            <a:schemeClr val="tx1"/>
          </a:solidFill>
          <a:latin typeface="+mn-lt"/>
        </a:defRPr>
      </a:lvl7pPr>
      <a:lvl8pPr marL="8875659" indent="-871493" algn="l" defTabSz="3487163" rtl="0" eaLnBrk="1" fontAlgn="base" hangingPunct="1">
        <a:spcBef>
          <a:spcPct val="20000"/>
        </a:spcBef>
        <a:spcAft>
          <a:spcPct val="0"/>
        </a:spcAft>
        <a:buChar char="»"/>
        <a:defRPr sz="7650">
          <a:solidFill>
            <a:schemeClr val="tx1"/>
          </a:solidFill>
          <a:latin typeface="+mn-lt"/>
        </a:defRPr>
      </a:lvl8pPr>
      <a:lvl9pPr marL="9218542" indent="-871493" algn="l" defTabSz="3487163" rtl="0" eaLnBrk="1" fontAlgn="base" hangingPunct="1">
        <a:spcBef>
          <a:spcPct val="20000"/>
        </a:spcBef>
        <a:spcAft>
          <a:spcPct val="0"/>
        </a:spcAft>
        <a:buChar char="»"/>
        <a:defRPr sz="76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3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6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9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1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63">
            <a:extLst>
              <a:ext uri="{FF2B5EF4-FFF2-40B4-BE49-F238E27FC236}">
                <a16:creationId xmlns:a16="http://schemas.microsoft.com/office/drawing/2014/main" id="{6A03174E-DC9C-D020-6370-6E3E359A963D}"/>
              </a:ext>
            </a:extLst>
          </p:cNvPr>
          <p:cNvSpPr/>
          <p:nvPr/>
        </p:nvSpPr>
        <p:spPr>
          <a:xfrm>
            <a:off x="774925" y="4609342"/>
            <a:ext cx="15536761" cy="2830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pPr marL="571523" indent="-571523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63"/>
          <p:cNvSpPr/>
          <p:nvPr/>
        </p:nvSpPr>
        <p:spPr>
          <a:xfrm>
            <a:off x="16841255" y="4427795"/>
            <a:ext cx="26346216" cy="2849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pPr marL="571523" indent="-571523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-632953"/>
            <a:ext cx="43891200" cy="45701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405000" tIns="405000" rIns="405000" bIns="405000">
            <a:noAutofit/>
          </a:bodyPr>
          <a:lstStyle/>
          <a:p>
            <a:pPr algn="ctr" eaLnBrk="0" hangingPunct="0"/>
            <a:endParaRPr lang="en-GB" sz="33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4182103" y="0"/>
            <a:ext cx="34600027" cy="28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6000" b="1" dirty="0">
                <a:latin typeface="Arial Black" panose="020B0A04020102020204" pitchFamily="34" charset="0"/>
              </a:rPr>
              <a:t>Ergonomic and Performance Optimization of a Smart Electric Auger Tiller: Comparative Evaluation with Rear- and Front-Tine Models</a:t>
            </a:r>
            <a:endParaRPr lang="en-US" sz="6000" b="1" dirty="0">
              <a:highlight>
                <a:srgbClr val="008080"/>
              </a:highligh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10170198" y="2536246"/>
            <a:ext cx="21839230" cy="133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Felix Michael Oguche,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Jianfeng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Zhou,  Karen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Funkenbusch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Marcia C. Shannon</a:t>
            </a:r>
          </a:p>
          <a:p>
            <a:pPr algn="ctr" eaLnBrk="0" hangingPunct="0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Missouri, Columbia, MO (contact: fofdt@missouri.edu) </a:t>
            </a:r>
            <a:endParaRPr lang="en-A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774925" y="10457746"/>
            <a:ext cx="15536761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774924" y="4311892"/>
            <a:ext cx="15536761" cy="90841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32592346" y="16974406"/>
            <a:ext cx="10523929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63">
            <a:extLst>
              <a:ext uri="{FF2B5EF4-FFF2-40B4-BE49-F238E27FC236}">
                <a16:creationId xmlns:a16="http://schemas.microsoft.com/office/drawing/2014/main" id="{E7EF1854-C470-CAE5-1D3D-0B568C624B82}"/>
              </a:ext>
            </a:extLst>
          </p:cNvPr>
          <p:cNvSpPr/>
          <p:nvPr/>
        </p:nvSpPr>
        <p:spPr>
          <a:xfrm>
            <a:off x="1062909" y="5595052"/>
            <a:ext cx="15056318" cy="4487950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Smallholder farmers, especially women, experience high rates of          musculoskeletal disorders (MSDs) from poorly designed tillers.</a:t>
            </a:r>
          </a:p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tillers often ignore ergonomics, leading to injury and inefficiency.</a:t>
            </a:r>
          </a:p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project addresses this gap by developing and testing a smart auger-based electric tiller.</a:t>
            </a:r>
          </a:p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integrates ergonomic optimization, mechanical evaluation, and smart control systems.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7D0C35A-5C16-2042-2A4D-34E9B42C5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25" y="14431357"/>
            <a:ext cx="15536761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  <a:endParaRPr lang="en-US" sz="4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63">
            <a:extLst>
              <a:ext uri="{FF2B5EF4-FFF2-40B4-BE49-F238E27FC236}">
                <a16:creationId xmlns:a16="http://schemas.microsoft.com/office/drawing/2014/main" id="{21D70CA0-6021-BBB4-20AC-2B926410AB6A}"/>
              </a:ext>
            </a:extLst>
          </p:cNvPr>
          <p:cNvSpPr/>
          <p:nvPr/>
        </p:nvSpPr>
        <p:spPr>
          <a:xfrm>
            <a:off x="932887" y="19363177"/>
            <a:ext cx="15241958" cy="4374897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cells to measure peak draft force</a:t>
            </a:r>
          </a:p>
          <a:p>
            <a:pPr marL="571500" lvl="0" indent="-5715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Triaxial vibration meters for HAVS analysis</a:t>
            </a:r>
          </a:p>
          <a:p>
            <a:pPr marL="571500" lvl="0" indent="-5715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High-speed camera and AI-pose software for joint angle tracking</a:t>
            </a:r>
          </a:p>
          <a:p>
            <a:pPr marL="571500" lvl="0" indent="-5715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Arduino/ESP32-based current and voltage sensors</a:t>
            </a:r>
          </a:p>
          <a:p>
            <a:pPr marL="571500" lvl="0" indent="-5715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level meter for auditory hazard assessment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100000"/>
              <a:tabLst>
                <a:tab pos="457200" algn="l"/>
              </a:tabLst>
            </a:pP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矩形 63">
            <a:extLst>
              <a:ext uri="{FF2B5EF4-FFF2-40B4-BE49-F238E27FC236}">
                <a16:creationId xmlns:a16="http://schemas.microsoft.com/office/drawing/2014/main" id="{002769C0-E5B2-50F0-E44D-669B548457F2}"/>
              </a:ext>
            </a:extLst>
          </p:cNvPr>
          <p:cNvSpPr/>
          <p:nvPr/>
        </p:nvSpPr>
        <p:spPr>
          <a:xfrm>
            <a:off x="17142894" y="19312091"/>
            <a:ext cx="6889250" cy="110263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Velocity @ S3: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Rear-Tine: 31.85 rad/s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Front-Tine: 36.26 rad/s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Auger: 43.46 rad/s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Draft Force &amp; Vibration: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Draft Force: Auger (18.6 N) ≈ Rear-Tine (18.0 N) &gt; Front-Tine (7.5 N)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 A(8): Rear (0.068) &gt; Front (0.059) &gt;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Auger (0.053 m/s² )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Noise Levels (dB A):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Rear-Tine: 92.6 (Above OSHA)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Front-Tine: 86.2 </a:t>
            </a:r>
          </a:p>
          <a:p>
            <a:pPr marL="54864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Auger: 80.4 (Safe &amp; compliant)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E64C4D-2034-A4DC-0709-FA5673A5FD5F}"/>
              </a:ext>
            </a:extLst>
          </p:cNvPr>
          <p:cNvSpPr/>
          <p:nvPr/>
        </p:nvSpPr>
        <p:spPr>
          <a:xfrm>
            <a:off x="32622070" y="13027611"/>
            <a:ext cx="17648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Sound level comparison across tillers. Auger tiller remains below OSHA noise limits.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63">
            <a:extLst>
              <a:ext uri="{FF2B5EF4-FFF2-40B4-BE49-F238E27FC236}">
                <a16:creationId xmlns:a16="http://schemas.microsoft.com/office/drawing/2014/main" id="{7A646AD0-9146-5E4E-4E19-CF0D1226572C}"/>
              </a:ext>
            </a:extLst>
          </p:cNvPr>
          <p:cNvSpPr/>
          <p:nvPr/>
        </p:nvSpPr>
        <p:spPr>
          <a:xfrm>
            <a:off x="932887" y="11474380"/>
            <a:ext cx="14980507" cy="2968216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test an ergonomic electric tiller tailored to underserved farmers.</a:t>
            </a:r>
          </a:p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vibration, force, and posture metrics across rear-tine, front-tine, and auger tillers.</a:t>
            </a:r>
          </a:p>
          <a:p>
            <a:pPr marL="548640" lvl="0" indent="-548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operator strain while maintaining or improving tilling performance.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600" kern="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100000"/>
              <a:tabLst>
                <a:tab pos="457200" algn="l"/>
              </a:tabLst>
            </a:pPr>
            <a:endParaRPr lang="en-US" sz="3200" kern="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100000"/>
              <a:tabLst>
                <a:tab pos="457200" algn="l"/>
              </a:tabLst>
            </a:pPr>
            <a:r>
              <a:rPr lang="en-US" sz="2800" i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						</a:t>
            </a:r>
          </a:p>
        </p:txBody>
      </p:sp>
      <p:sp>
        <p:nvSpPr>
          <p:cNvPr id="39" name="矩形 63">
            <a:extLst>
              <a:ext uri="{FF2B5EF4-FFF2-40B4-BE49-F238E27FC236}">
                <a16:creationId xmlns:a16="http://schemas.microsoft.com/office/drawing/2014/main" id="{4474EE2E-8F28-927E-24CF-81DB456718BE}"/>
              </a:ext>
            </a:extLst>
          </p:cNvPr>
          <p:cNvSpPr/>
          <p:nvPr/>
        </p:nvSpPr>
        <p:spPr>
          <a:xfrm>
            <a:off x="932887" y="15527943"/>
            <a:ext cx="14783629" cy="33566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548640" indent="-54864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Tiller Types Evaluated: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54864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Rear-Tine Tiller</a:t>
            </a:r>
          </a:p>
          <a:p>
            <a:pPr marL="548640" indent="-54864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Front-Tine Tiller</a:t>
            </a:r>
          </a:p>
          <a:p>
            <a:pPr marL="548640" indent="-54864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Electric Auger Tiller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(prototype)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31E6E748-1AA4-85D4-7C87-D68470CDA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1255" y="4316473"/>
            <a:ext cx="26380895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Materials and Methods (cont.)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B45F85-E7F8-E21D-7951-77BC54E6DC75}"/>
              </a:ext>
            </a:extLst>
          </p:cNvPr>
          <p:cNvSpPr txBox="1"/>
          <p:nvPr/>
        </p:nvSpPr>
        <p:spPr>
          <a:xfrm>
            <a:off x="864134" y="31228174"/>
            <a:ext cx="15447552" cy="1531824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/>
          <a:p>
            <a:r>
              <a:rPr lang="en-US" sz="2800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This material is based upon work that is supported by the National Institute of Food and Agriculture, U.S. Department of Agriculture, under agreement number 2021-38640-34714 through the North Central Region SARE program under project number LNC21-458. </a:t>
            </a:r>
            <a:endParaRPr lang="en-US" sz="2800" dirty="0"/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5A8A1C3B-8661-621E-42AC-DF5CE6FD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3" y="29852653"/>
            <a:ext cx="1702813" cy="15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and black logo&#10;&#10;Description automatically generated">
            <a:extLst>
              <a:ext uri="{FF2B5EF4-FFF2-40B4-BE49-F238E27FC236}">
                <a16:creationId xmlns:a16="http://schemas.microsoft.com/office/drawing/2014/main" id="{8319D3C3-C916-72D0-3C37-4880270AE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12" y="1371207"/>
            <a:ext cx="6322987" cy="2330078"/>
          </a:xfrm>
          <a:prstGeom prst="rect">
            <a:avLst/>
          </a:prstGeom>
        </p:spPr>
      </p:pic>
      <p:pic>
        <p:nvPicPr>
          <p:cNvPr id="16" name="Picture 15" descr="A machine next to each other&#10;&#10;AI-generated content may be incorrect.">
            <a:extLst>
              <a:ext uri="{FF2B5EF4-FFF2-40B4-BE49-F238E27FC236}">
                <a16:creationId xmlns:a16="http://schemas.microsoft.com/office/drawing/2014/main" id="{A2178E8D-62C2-2353-E967-FEE2F3613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526" y="15600372"/>
            <a:ext cx="8845990" cy="3929923"/>
          </a:xfrm>
          <a:prstGeom prst="rect">
            <a:avLst/>
          </a:prstGeom>
        </p:spPr>
      </p:pic>
      <p:sp>
        <p:nvSpPr>
          <p:cNvPr id="27" name="矩形 63">
            <a:extLst>
              <a:ext uri="{FF2B5EF4-FFF2-40B4-BE49-F238E27FC236}">
                <a16:creationId xmlns:a16="http://schemas.microsoft.com/office/drawing/2014/main" id="{B2388136-068A-4DDD-8E7F-FFB306F36492}"/>
              </a:ext>
            </a:extLst>
          </p:cNvPr>
          <p:cNvSpPr/>
          <p:nvPr/>
        </p:nvSpPr>
        <p:spPr>
          <a:xfrm>
            <a:off x="932887" y="23986949"/>
            <a:ext cx="6004182" cy="5282248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548640" indent="-54864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Protocol: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Tasks: Tilling simulated (modeled through torque/force test bench)</a:t>
            </a:r>
          </a:p>
          <a:p>
            <a:pPr marL="571500" lvl="0" indent="-5715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collected: Noise exposure, vibration (A8, VDV), draft force, and shaft speed.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EF5DBB60-C8B4-31AE-6C16-5A810BAC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1255" y="11639381"/>
            <a:ext cx="26414536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A diagram of a vehicle&#10;&#10;AI-generated content may be incorrect.">
            <a:extLst>
              <a:ext uri="{FF2B5EF4-FFF2-40B4-BE49-F238E27FC236}">
                <a16:creationId xmlns:a16="http://schemas.microsoft.com/office/drawing/2014/main" id="{13CA3AC9-C43C-7983-6ACB-E8985A731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6358" y="5694035"/>
            <a:ext cx="6750000" cy="4048337"/>
          </a:xfrm>
          <a:prstGeom prst="rect">
            <a:avLst/>
          </a:prstGeom>
        </p:spPr>
      </p:pic>
      <p:pic>
        <p:nvPicPr>
          <p:cNvPr id="38" name="Picture 37" descr="A machine with text overlay&#10;&#10;AI-generated content may be incorrect.">
            <a:extLst>
              <a:ext uri="{FF2B5EF4-FFF2-40B4-BE49-F238E27FC236}">
                <a16:creationId xmlns:a16="http://schemas.microsoft.com/office/drawing/2014/main" id="{9A1ED5A4-58E2-0C5E-F77B-A0BF96D2D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526" y="23822820"/>
            <a:ext cx="8936269" cy="5372845"/>
          </a:xfrm>
          <a:prstGeom prst="rect">
            <a:avLst/>
          </a:prstGeom>
        </p:spPr>
      </p:pic>
      <p:pic>
        <p:nvPicPr>
          <p:cNvPr id="50" name="Picture 4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DDC4920-B65F-6ABF-DAC6-B8C8E6A46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5355" y="24252875"/>
            <a:ext cx="6930111" cy="3857143"/>
          </a:xfrm>
          <a:prstGeom prst="rect">
            <a:avLst/>
          </a:prstGeom>
        </p:spPr>
      </p:pic>
      <p:pic>
        <p:nvPicPr>
          <p:cNvPr id="78" name="Picture 77" descr="A graph with orange and blue lines&#10;&#10;AI-generated content may be incorrect.">
            <a:extLst>
              <a:ext uri="{FF2B5EF4-FFF2-40B4-BE49-F238E27FC236}">
                <a16:creationId xmlns:a16="http://schemas.microsoft.com/office/drawing/2014/main" id="{9FF6312D-F8FF-7C99-C48E-0D6D3DBA3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1642" y="12707988"/>
            <a:ext cx="7977525" cy="4400246"/>
          </a:xfrm>
          <a:prstGeom prst="rect">
            <a:avLst/>
          </a:prstGeom>
        </p:spPr>
      </p:pic>
      <p:pic>
        <p:nvPicPr>
          <p:cNvPr id="80" name="Picture 79" descr="Diagram of a machine with text&#10;&#10;AI-generated content may be incorrect.">
            <a:extLst>
              <a:ext uri="{FF2B5EF4-FFF2-40B4-BE49-F238E27FC236}">
                <a16:creationId xmlns:a16="http://schemas.microsoft.com/office/drawing/2014/main" id="{A3B59610-E5A8-8B0F-D2FF-D4DB91288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4205" y="12647408"/>
            <a:ext cx="7074200" cy="5647168"/>
          </a:xfrm>
          <a:prstGeom prst="rect">
            <a:avLst/>
          </a:prstGeom>
        </p:spPr>
      </p:pic>
      <p:pic>
        <p:nvPicPr>
          <p:cNvPr id="82" name="Picture 81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AEBB664A-F701-9980-93AF-590E409597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4562" y="5481531"/>
            <a:ext cx="8230682" cy="5939334"/>
          </a:xfrm>
          <a:prstGeom prst="rect">
            <a:avLst/>
          </a:prstGeom>
        </p:spPr>
      </p:pic>
      <p:pic>
        <p:nvPicPr>
          <p:cNvPr id="85" name="Picture 84" descr="A graph of speed settings&#10;&#10;AI-generated content may be incorrect.">
            <a:extLst>
              <a:ext uri="{FF2B5EF4-FFF2-40B4-BE49-F238E27FC236}">
                <a16:creationId xmlns:a16="http://schemas.microsoft.com/office/drawing/2014/main" id="{43E59630-5EE2-9057-4456-D489C379C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75703" y="18245544"/>
            <a:ext cx="6749763" cy="4054757"/>
          </a:xfrm>
          <a:prstGeom prst="rect">
            <a:avLst/>
          </a:prstGeom>
        </p:spPr>
      </p:pic>
      <p:pic>
        <p:nvPicPr>
          <p:cNvPr id="87" name="Picture 86" descr="A graph of different sizes of different sizes of a tire&#10;&#10;AI-generated content may be incorrect.">
            <a:extLst>
              <a:ext uri="{FF2B5EF4-FFF2-40B4-BE49-F238E27FC236}">
                <a16:creationId xmlns:a16="http://schemas.microsoft.com/office/drawing/2014/main" id="{40777971-030D-6C71-C91C-12D5332308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68405" y="12610544"/>
            <a:ext cx="7556342" cy="3818350"/>
          </a:xfrm>
          <a:prstGeom prst="rect">
            <a:avLst/>
          </a:prstGeom>
        </p:spPr>
      </p:pic>
      <p:sp>
        <p:nvSpPr>
          <p:cNvPr id="88" name="Text Box 8">
            <a:extLst>
              <a:ext uri="{FF2B5EF4-FFF2-40B4-BE49-F238E27FC236}">
                <a16:creationId xmlns:a16="http://schemas.microsoft.com/office/drawing/2014/main" id="{F2E48D49-FE22-4E32-42D6-F5CC2DCD6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7341" y="26465037"/>
            <a:ext cx="10590130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D736757F-5351-165E-35C3-AAC70EF8B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2070" y="18099553"/>
            <a:ext cx="10305816" cy="391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48640" marR="0" lvl="0" indent="-548640" algn="l" defTabSz="914400" rtl="0" eaLnBrk="0" fontAlgn="base" latin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Ergonomic handle design and motor-driven wheels lowered biomechanical strain.</a:t>
            </a:r>
          </a:p>
          <a:p>
            <a:pPr marL="548640" marR="0" lvl="0" indent="-548640" algn="l" defTabSz="914400" rtl="0" eaLnBrk="0" fontAlgn="base" latin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Auger’s vertical digging motion outperformed horizontal tines on soft soil.</a:t>
            </a:r>
          </a:p>
          <a:p>
            <a:pPr marL="548640" marR="0" lvl="0" indent="-548640" algn="l" defTabSz="914400" rtl="0" eaLnBrk="0" fontAlgn="base" latin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Real-time monitoring enabled by IoT sensors improved safety.</a:t>
            </a:r>
          </a:p>
        </p:txBody>
      </p:sp>
      <p:sp>
        <p:nvSpPr>
          <p:cNvPr id="91" name="Rectangle 2">
            <a:extLst>
              <a:ext uri="{FF2B5EF4-FFF2-40B4-BE49-F238E27FC236}">
                <a16:creationId xmlns:a16="http://schemas.microsoft.com/office/drawing/2014/main" id="{C3C2E1BD-C870-D975-8936-323AD57C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2346" y="27436869"/>
            <a:ext cx="9923392" cy="297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Smart Electric Auger Tiller is a viable tool for improving farm safety and productivity.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Ergonomic and smart design features reduce physical burden for smallholder farmers.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4862F56-C494-BC4A-99AF-9D7674D032A1}"/>
              </a:ext>
            </a:extLst>
          </p:cNvPr>
          <p:cNvSpPr/>
          <p:nvPr/>
        </p:nvSpPr>
        <p:spPr>
          <a:xfrm>
            <a:off x="17356557" y="18399601"/>
            <a:ext cx="5934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Electric Auger Tiller System Design.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0E34558-0663-B7C0-05FE-0DE59A7EFD24}"/>
              </a:ext>
            </a:extLst>
          </p:cNvPr>
          <p:cNvSpPr/>
          <p:nvPr/>
        </p:nvSpPr>
        <p:spPr>
          <a:xfrm>
            <a:off x="23969125" y="16475372"/>
            <a:ext cx="755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Dimensional comparison of rear-tine, front-tine, and auger tillers.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A6BB85C-7269-D528-D787-6DF1135964CB}"/>
              </a:ext>
            </a:extLst>
          </p:cNvPr>
          <p:cNvSpPr/>
          <p:nvPr/>
        </p:nvSpPr>
        <p:spPr>
          <a:xfrm>
            <a:off x="24775703" y="22538954"/>
            <a:ext cx="6749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9. </a:t>
            </a:r>
            <a:r>
              <a:rPr lang="en-US" sz="2400" dirty="0"/>
              <a:t>Comparison of task time, angular speed, and vibration across tiller types. Auger tiller shows highest speed and lowest vibration.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8DC3BFB-D184-E788-583A-34EC635918EE}"/>
              </a:ext>
            </a:extLst>
          </p:cNvPr>
          <p:cNvSpPr/>
          <p:nvPr/>
        </p:nvSpPr>
        <p:spPr>
          <a:xfrm>
            <a:off x="24595355" y="28455855"/>
            <a:ext cx="6930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Normalized comparison of vibration exposure and task duration across different tiller types and intensity levels (S1–S3).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3AFFB-593C-45C1-5490-CC7E24EDED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6950" y="30065110"/>
            <a:ext cx="13265121" cy="1231454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26D286B5-C06E-5858-7EA5-4A563F2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9640" y="30282421"/>
            <a:ext cx="26414537" cy="90383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270000" tIns="135000" rIns="270000" bIns="13500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DBB69-142C-3A4B-C0FA-3193B32B03A4}"/>
              </a:ext>
            </a:extLst>
          </p:cNvPr>
          <p:cNvSpPr/>
          <p:nvPr/>
        </p:nvSpPr>
        <p:spPr>
          <a:xfrm>
            <a:off x="18177713" y="11117497"/>
            <a:ext cx="7254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3. </a:t>
            </a:r>
            <a:r>
              <a:rPr lang="en-US" sz="2400" dirty="0"/>
              <a:t>Block Diagram of Experimental Setup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5DC84B-891F-4E0F-10DB-6AB126D52963}"/>
              </a:ext>
            </a:extLst>
          </p:cNvPr>
          <p:cNvSpPr/>
          <p:nvPr/>
        </p:nvSpPr>
        <p:spPr>
          <a:xfrm>
            <a:off x="7952848" y="19569514"/>
            <a:ext cx="7254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/>
              <a:t>three tiller types evaluate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7DC520-7F38-B45F-BE37-021DE57A673C}"/>
              </a:ext>
            </a:extLst>
          </p:cNvPr>
          <p:cNvSpPr/>
          <p:nvPr/>
        </p:nvSpPr>
        <p:spPr>
          <a:xfrm>
            <a:off x="7952848" y="29280411"/>
            <a:ext cx="7254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</a:t>
            </a:r>
            <a:r>
              <a:rPr lang="en-US" sz="2400" dirty="0"/>
              <a:t>Experimental Setup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6E3531-60FA-2B15-3DEE-7B99D003A45C}"/>
              </a:ext>
            </a:extLst>
          </p:cNvPr>
          <p:cNvSpPr/>
          <p:nvPr/>
        </p:nvSpPr>
        <p:spPr>
          <a:xfrm>
            <a:off x="26603368" y="9725727"/>
            <a:ext cx="690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</a:t>
            </a:r>
            <a:r>
              <a:rPr lang="en-US" sz="2400" dirty="0"/>
              <a:t>Power and control system layout of the smart auger tiller.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31A53B-10FE-40D9-E8DE-FC47F083871D}"/>
              </a:ext>
            </a:extLst>
          </p:cNvPr>
          <p:cNvSpPr/>
          <p:nvPr/>
        </p:nvSpPr>
        <p:spPr>
          <a:xfrm>
            <a:off x="40516040" y="8373877"/>
            <a:ext cx="19390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5. </a:t>
            </a:r>
            <a:r>
              <a:rPr lang="en-US" sz="2400" dirty="0"/>
              <a:t>Wiring diagram of the smart control system for the Electric–Auger Tiller.</a:t>
            </a: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65D0811-27FD-8E3B-6AB5-BFF9296A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5938" y="31177153"/>
            <a:ext cx="25841943" cy="18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lvl="0" indent="-571500" algn="just" ea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McPhee, B., &amp; Ferguson, D. (1992).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Ergonomic design for people at work: Volume II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New York, NY: John Wiley &amp; Sons.</a:t>
            </a:r>
          </a:p>
          <a:p>
            <a:pPr marL="571500" lvl="0" indent="-571500" algn="just" ea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Khidiya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&amp; Bhardwaj, A. (2012). An ergonomic approach to design hand tool for agricultural production.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0320-1335.</a:t>
            </a:r>
          </a:p>
          <a:p>
            <a:pPr marL="571500" lvl="0" indent="-571500" algn="just" eaLnBrk="0" hangingPunc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Picture 23" descr="A collage of a person working on a machine&#10;&#10;AI-generated content may be incorrect.">
            <a:extLst>
              <a:ext uri="{FF2B5EF4-FFF2-40B4-BE49-F238E27FC236}">
                <a16:creationId xmlns:a16="http://schemas.microsoft.com/office/drawing/2014/main" id="{FF413871-22FB-B175-22D1-38F41292A4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40148" y="22016394"/>
            <a:ext cx="8869659" cy="36399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865841-5F81-EEAC-B488-FD27793CB84C}"/>
              </a:ext>
            </a:extLst>
          </p:cNvPr>
          <p:cNvSpPr/>
          <p:nvPr/>
        </p:nvSpPr>
        <p:spPr>
          <a:xfrm>
            <a:off x="33271827" y="25735800"/>
            <a:ext cx="8937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>
                <a:latin typeface="Arial" panose="020B0604020202020204" pitchFamily="34" charset="0"/>
              </a:rPr>
              <a:t>Pose analysis of operator using Tillers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en-US" sz="2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A yellow and black logo&#10;&#10;AI-generated content may be incorrect.">
            <a:extLst>
              <a:ext uri="{FF2B5EF4-FFF2-40B4-BE49-F238E27FC236}">
                <a16:creationId xmlns:a16="http://schemas.microsoft.com/office/drawing/2014/main" id="{04C78777-092F-4719-1995-5F754B7193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9939" y="1683974"/>
            <a:ext cx="2475395" cy="16379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3367C40-505A-1762-B0D7-803760DC8A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47233" y="5324500"/>
            <a:ext cx="8869766" cy="57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751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649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6497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6BE6E88C36E4AA886128AB18BD375" ma:contentTypeVersion="13" ma:contentTypeDescription="Create a new document." ma:contentTypeScope="" ma:versionID="150a846ae14fbb689ed0ab1bf4888b6e">
  <xsd:schema xmlns:xsd="http://www.w3.org/2001/XMLSchema" xmlns:xs="http://www.w3.org/2001/XMLSchema" xmlns:p="http://schemas.microsoft.com/office/2006/metadata/properties" xmlns:ns2="4042e3e3-3c9b-4427-a0b9-422d15168b8d" xmlns:ns3="72867b4a-7040-4ea7-8b63-b202e1fd292a" targetNamespace="http://schemas.microsoft.com/office/2006/metadata/properties" ma:root="true" ma:fieldsID="220d6ec38f9718002867b13ba5d9bb46" ns2:_="" ns3:_="">
    <xsd:import namespace="4042e3e3-3c9b-4427-a0b9-422d15168b8d"/>
    <xsd:import namespace="72867b4a-7040-4ea7-8b63-b202e1fd29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2e3e3-3c9b-4427-a0b9-422d15168b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e20e570-3a27-4eff-9ea0-d3488a33f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67b4a-7040-4ea7-8b63-b202e1fd292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997498-4ac2-4d6a-bc6d-7252bde2b095}" ma:internalName="TaxCatchAll" ma:showField="CatchAllData" ma:web="72867b4a-7040-4ea7-8b63-b202e1fd29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42e3e3-3c9b-4427-a0b9-422d15168b8d">
      <Terms xmlns="http://schemas.microsoft.com/office/infopath/2007/PartnerControls"/>
    </lcf76f155ced4ddcb4097134ff3c332f>
    <TaxCatchAll xmlns="72867b4a-7040-4ea7-8b63-b202e1fd292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6B2B2F-16F1-468A-9BF7-3EDEE40F05BA}">
  <ds:schemaRefs>
    <ds:schemaRef ds:uri="4042e3e3-3c9b-4427-a0b9-422d15168b8d"/>
    <ds:schemaRef ds:uri="72867b4a-7040-4ea7-8b63-b202e1fd29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D0387B-7BCF-44F5-87CE-8F0FBE82AFB4}">
  <ds:schemaRefs>
    <ds:schemaRef ds:uri="4042e3e3-3c9b-4427-a0b9-422d15168b8d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2867b4a-7040-4ea7-8b63-b202e1fd292a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32ACBE7-C954-4A96-919C-6A3CE25413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 for WAWGG 2010 annual meeting_final version</Template>
  <TotalTime>7755</TotalTime>
  <Words>667</Words>
  <Application>Microsoft Office PowerPoint</Application>
  <PresentationFormat>Custom</PresentationFormat>
  <Paragraphs>66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Arial Black</vt:lpstr>
      <vt:lpstr>Calibri</vt:lpstr>
      <vt:lpstr>Roboto</vt:lpstr>
      <vt:lpstr>Times New Roman</vt:lpstr>
      <vt:lpstr>Wingdings</vt:lpstr>
      <vt:lpstr>Default Design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Zhou, Jianfeng</dc:creator>
  <cp:lastModifiedBy>Oguche Felix Michael</cp:lastModifiedBy>
  <cp:revision>99</cp:revision>
  <cp:lastPrinted>2025-06-21T07:40:31Z</cp:lastPrinted>
  <dcterms:created xsi:type="dcterms:W3CDTF">2014-11-17T17:12:02Z</dcterms:created>
  <dcterms:modified xsi:type="dcterms:W3CDTF">2025-06-23T14:51:37Z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0x01010004F6BE6E88C36E4AA886128AB18BD375</vt:lpwstr>
  </property>
  <property fmtid="{D5CDD505-2E9C-101B-9397-08002B2CF9AE}" pid="3" name="MediaServiceImageTags">
    <vt:lpwstr/>
  </property>
</Properties>
</file>