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Quattrocento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1">
          <p15:clr>
            <a:srgbClr val="A4A3A4"/>
          </p15:clr>
        </p15:guide>
        <p15:guide id="2" pos="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194" y="78"/>
      </p:cViewPr>
      <p:guideLst>
        <p:guide orient="horz" pos="1841"/>
        <p:guide pos="27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rgbClr val="000000"/>
                </a:solidFill>
                <a:latin typeface="Arial"/>
                <a:ea typeface="Arial"/>
                <a:cs typeface="Arial"/>
                <a:sym typeface="Arial"/>
              </a:rPr>
              <a:t>1</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4bde91ec9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114bde91ec9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4bde91ec9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114bde91ec9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bde91ec9_2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114bde91ec9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4bde91ec9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114bde91ec9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14bde91ec9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114bde91ec9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4bde91ec9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114bde91ec9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4bde91ec9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114bde91ec9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4bde91ec9_2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14bde91ec9_2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4bde91ec9_2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114bde91ec9_2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4bde91ec9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114bde91ec9_2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4bde91ec9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114bde91ec9_2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4bde91ec9_2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114bde91ec9_2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
          <p:cNvSpPr/>
          <p:nvPr/>
        </p:nvSpPr>
        <p:spPr>
          <a:xfrm>
            <a:off x="0" y="1933904"/>
            <a:ext cx="9146286" cy="4942191"/>
          </a:xfrm>
          <a:prstGeom prst="rect">
            <a:avLst/>
          </a:prstGeom>
          <a:blipFill rotWithShape="1">
            <a:blip r:embed="rId2">
              <a:alphaModFix/>
            </a:blip>
            <a:stretch>
              <a:fillRect l="-23577" t="-7519" r="-28017" b="-9696"/>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A1B00"/>
              </a:buClr>
              <a:buSzPts val="6000"/>
              <a:buFont typeface="Arial"/>
              <a:buNone/>
              <a:defRPr sz="6000" b="1" i="0">
                <a:solidFill>
                  <a:srgbClr val="CA1B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143000" y="3985098"/>
            <a:ext cx="6858000" cy="48804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rgbClr val="CA1B00"/>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
          <p:cNvPicPr preferRelativeResize="0"/>
          <p:nvPr/>
        </p:nvPicPr>
        <p:blipFill rotWithShape="1">
          <a:blip r:embed="rId3">
            <a:alphaModFix/>
          </a:blip>
          <a:srcRect/>
          <a:stretch/>
        </p:blipFill>
        <p:spPr>
          <a:xfrm>
            <a:off x="6188189" y="5738656"/>
            <a:ext cx="2416700" cy="704191"/>
          </a:xfrm>
          <a:prstGeom prst="rect">
            <a:avLst/>
          </a:prstGeom>
          <a:noFill/>
          <a:ln>
            <a:noFill/>
          </a:ln>
        </p:spPr>
      </p:pic>
      <p:sp>
        <p:nvSpPr>
          <p:cNvPr id="17" name="Google Shape;17;p2"/>
          <p:cNvSpPr/>
          <p:nvPr/>
        </p:nvSpPr>
        <p:spPr>
          <a:xfrm>
            <a:off x="3852233" y="3678951"/>
            <a:ext cx="1439533" cy="45719"/>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 name="Google Shape;19;p2"/>
          <p:cNvGrpSpPr/>
          <p:nvPr/>
        </p:nvGrpSpPr>
        <p:grpSpPr>
          <a:xfrm>
            <a:off x="520231" y="5855526"/>
            <a:ext cx="1416977" cy="839904"/>
            <a:chOff x="693642" y="5855526"/>
            <a:chExt cx="1889302" cy="839904"/>
          </a:xfrm>
        </p:grpSpPr>
        <p:sp>
          <p:nvSpPr>
            <p:cNvPr id="20" name="Google Shape;20;p2"/>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4">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82"/>
        <p:cNvGrpSpPr/>
        <p:nvPr/>
      </p:nvGrpSpPr>
      <p:grpSpPr>
        <a:xfrm>
          <a:off x="0" y="0"/>
          <a:ext cx="0" cy="0"/>
          <a:chOff x="0" y="0"/>
          <a:chExt cx="0" cy="0"/>
        </a:xfrm>
      </p:grpSpPr>
      <p:sp>
        <p:nvSpPr>
          <p:cNvPr id="83" name="Google Shape;83;p11"/>
          <p:cNvSpPr>
            <a:spLocks noGrp="1"/>
          </p:cNvSpPr>
          <p:nvPr>
            <p:ph type="pic" idx="2"/>
          </p:nvPr>
        </p:nvSpPr>
        <p:spPr>
          <a:xfrm>
            <a:off x="359507" y="443060"/>
            <a:ext cx="4122939" cy="5958350"/>
          </a:xfrm>
          <a:prstGeom prst="rect">
            <a:avLst/>
          </a:prstGeom>
          <a:solidFill>
            <a:srgbClr val="BFBFBF"/>
          </a:solidFill>
          <a:ln>
            <a:noFill/>
          </a:ln>
        </p:spPr>
      </p:sp>
      <p:sp>
        <p:nvSpPr>
          <p:cNvPr id="84" name="Google Shape;84;p11"/>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1"/>
          <p:cNvSpPr>
            <a:spLocks noGrp="1"/>
          </p:cNvSpPr>
          <p:nvPr>
            <p:ph type="pic" idx="3"/>
          </p:nvPr>
        </p:nvSpPr>
        <p:spPr>
          <a:xfrm>
            <a:off x="4623848" y="443060"/>
            <a:ext cx="4142262" cy="5958350"/>
          </a:xfrm>
          <a:prstGeom prst="rect">
            <a:avLst/>
          </a:prstGeom>
          <a:solidFill>
            <a:srgbClr val="BFBFBF"/>
          </a:solidFill>
          <a:ln>
            <a:noFill/>
          </a:ln>
        </p:spPr>
      </p:sp>
      <p:grpSp>
        <p:nvGrpSpPr>
          <p:cNvPr id="86" name="Google Shape;86;p11"/>
          <p:cNvGrpSpPr/>
          <p:nvPr/>
        </p:nvGrpSpPr>
        <p:grpSpPr>
          <a:xfrm>
            <a:off x="520231" y="5855526"/>
            <a:ext cx="1416977" cy="839904"/>
            <a:chOff x="693642" y="5855526"/>
            <a:chExt cx="1889302" cy="839904"/>
          </a:xfrm>
        </p:grpSpPr>
        <p:sp>
          <p:nvSpPr>
            <p:cNvPr id="87" name="Google Shape;87;p11"/>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1"/>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9"/>
        <p:cNvGrpSpPr/>
        <p:nvPr/>
      </p:nvGrpSpPr>
      <p:grpSpPr>
        <a:xfrm>
          <a:off x="0" y="0"/>
          <a:ext cx="0" cy="0"/>
          <a:chOff x="0" y="0"/>
          <a:chExt cx="0" cy="0"/>
        </a:xfrm>
      </p:grpSpPr>
      <p:sp>
        <p:nvSpPr>
          <p:cNvPr id="90" name="Google Shape;90;p12"/>
          <p:cNvSpPr>
            <a:spLocks noGrp="1"/>
          </p:cNvSpPr>
          <p:nvPr>
            <p:ph type="pic" idx="2"/>
          </p:nvPr>
        </p:nvSpPr>
        <p:spPr>
          <a:xfrm>
            <a:off x="360575" y="442913"/>
            <a:ext cx="8420285" cy="5957887"/>
          </a:xfrm>
          <a:prstGeom prst="rect">
            <a:avLst/>
          </a:prstGeom>
          <a:solidFill>
            <a:srgbClr val="BFBFBF"/>
          </a:solidFill>
          <a:ln>
            <a:noFill/>
          </a:ln>
        </p:spPr>
      </p:sp>
      <p:sp>
        <p:nvSpPr>
          <p:cNvPr id="91" name="Google Shape;91;p12"/>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2" name="Google Shape;92;p12"/>
          <p:cNvGrpSpPr/>
          <p:nvPr/>
        </p:nvGrpSpPr>
        <p:grpSpPr>
          <a:xfrm>
            <a:off x="520231" y="5855526"/>
            <a:ext cx="1416977" cy="839904"/>
            <a:chOff x="693642" y="5855526"/>
            <a:chExt cx="1889302" cy="839904"/>
          </a:xfrm>
        </p:grpSpPr>
        <p:sp>
          <p:nvSpPr>
            <p:cNvPr id="93" name="Google Shape;93;p12"/>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2"/>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5"/>
        <p:cNvGrpSpPr/>
        <p:nvPr/>
      </p:nvGrpSpPr>
      <p:grpSpPr>
        <a:xfrm>
          <a:off x="0" y="0"/>
          <a:ext cx="0" cy="0"/>
          <a:chOff x="0" y="0"/>
          <a:chExt cx="0" cy="0"/>
        </a:xfrm>
      </p:grpSpPr>
      <p:sp>
        <p:nvSpPr>
          <p:cNvPr id="96" name="Google Shape;96;p13"/>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3"/>
          <p:cNvSpPr txBox="1"/>
          <p:nvPr/>
        </p:nvSpPr>
        <p:spPr>
          <a:xfrm>
            <a:off x="520232" y="998932"/>
            <a:ext cx="8105294" cy="464741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A5A5A5"/>
                </a:solidFill>
                <a:latin typeface="Arial"/>
                <a:ea typeface="Arial"/>
                <a:cs typeface="Arial"/>
                <a:sym typeface="Arial"/>
              </a:rPr>
              <a:t>“It does not matter how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A5A5A5"/>
                </a:solidFill>
                <a:latin typeface="Arial"/>
                <a:ea typeface="Arial"/>
                <a:cs typeface="Arial"/>
                <a:sym typeface="Arial"/>
              </a:rPr>
              <a:t>slowly you go as long as you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A5A5A5"/>
                </a:solidFill>
                <a:latin typeface="Arial"/>
                <a:ea typeface="Arial"/>
                <a:cs typeface="Arial"/>
                <a:sym typeface="Arial"/>
              </a:rPr>
              <a:t>do not stop.” </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2800"/>
              <a:buFont typeface="Arial"/>
              <a:buNone/>
            </a:pPr>
            <a:r>
              <a:rPr lang="en-US" sz="2800" b="0" i="1" u="none" strike="noStrike" cap="none">
                <a:solidFill>
                  <a:srgbClr val="A5A5A5"/>
                </a:solidFill>
                <a:latin typeface="Arial"/>
                <a:ea typeface="Arial"/>
                <a:cs typeface="Arial"/>
                <a:sym typeface="Arial"/>
              </a:rPr>
              <a:t>—Confucious</a:t>
            </a:r>
            <a:endParaRPr sz="2800" b="0" i="1" u="none" strike="noStrike" cap="none">
              <a:solidFill>
                <a:srgbClr val="A5A5A5"/>
              </a:solidFill>
              <a:latin typeface="Arial"/>
              <a:ea typeface="Arial"/>
              <a:cs typeface="Arial"/>
              <a:sym typeface="Arial"/>
            </a:endParaRPr>
          </a:p>
        </p:txBody>
      </p:sp>
      <p:grpSp>
        <p:nvGrpSpPr>
          <p:cNvPr id="98" name="Google Shape;98;p13"/>
          <p:cNvGrpSpPr/>
          <p:nvPr/>
        </p:nvGrpSpPr>
        <p:grpSpPr>
          <a:xfrm>
            <a:off x="520231" y="5855526"/>
            <a:ext cx="1416977" cy="839904"/>
            <a:chOff x="693642" y="5855526"/>
            <a:chExt cx="1889302" cy="839904"/>
          </a:xfrm>
        </p:grpSpPr>
        <p:sp>
          <p:nvSpPr>
            <p:cNvPr id="99" name="Google Shape;99;p13"/>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1"/>
        <p:cNvGrpSpPr/>
        <p:nvPr/>
      </p:nvGrpSpPr>
      <p:grpSpPr>
        <a:xfrm>
          <a:off x="0" y="0"/>
          <a:ext cx="0" cy="0"/>
          <a:chOff x="0" y="0"/>
          <a:chExt cx="0" cy="0"/>
        </a:xfrm>
      </p:grpSpPr>
      <p:sp>
        <p:nvSpPr>
          <p:cNvPr id="102" name="Google Shape;102;p14"/>
          <p:cNvSpPr>
            <a:spLocks noGrp="1"/>
          </p:cNvSpPr>
          <p:nvPr>
            <p:ph type="pic" idx="2"/>
          </p:nvPr>
        </p:nvSpPr>
        <p:spPr>
          <a:xfrm>
            <a:off x="360575" y="442913"/>
            <a:ext cx="8420285" cy="5957887"/>
          </a:xfrm>
          <a:prstGeom prst="rect">
            <a:avLst/>
          </a:prstGeom>
          <a:solidFill>
            <a:srgbClr val="BFBFBF"/>
          </a:solidFill>
          <a:ln>
            <a:noFill/>
          </a:ln>
        </p:spPr>
      </p:sp>
      <p:sp>
        <p:nvSpPr>
          <p:cNvPr id="103" name="Google Shape;103;p14"/>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14"/>
          <p:cNvSpPr txBox="1"/>
          <p:nvPr/>
        </p:nvSpPr>
        <p:spPr>
          <a:xfrm>
            <a:off x="520232" y="998932"/>
            <a:ext cx="8098224" cy="464741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“It does not matter how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slowly you go as long as you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do not stop.” </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2800"/>
              <a:buFont typeface="Arial"/>
              <a:buNone/>
            </a:pPr>
            <a:r>
              <a:rPr lang="en-US" sz="2800" b="0" i="1" u="none" strike="noStrike" cap="none">
                <a:solidFill>
                  <a:schemeClr val="lt1"/>
                </a:solidFill>
                <a:latin typeface="Arial"/>
                <a:ea typeface="Arial"/>
                <a:cs typeface="Arial"/>
                <a:sym typeface="Arial"/>
              </a:rPr>
              <a:t>—Confucious</a:t>
            </a:r>
            <a:endParaRPr sz="2800" b="0" i="1" u="none" strike="noStrike" cap="none">
              <a:solidFill>
                <a:schemeClr val="lt1"/>
              </a:solidFill>
              <a:latin typeface="Arial"/>
              <a:ea typeface="Arial"/>
              <a:cs typeface="Arial"/>
              <a:sym typeface="Arial"/>
            </a:endParaRPr>
          </a:p>
        </p:txBody>
      </p:sp>
      <p:grpSp>
        <p:nvGrpSpPr>
          <p:cNvPr id="105" name="Google Shape;105;p14"/>
          <p:cNvGrpSpPr/>
          <p:nvPr/>
        </p:nvGrpSpPr>
        <p:grpSpPr>
          <a:xfrm>
            <a:off x="520231" y="5855526"/>
            <a:ext cx="1416977" cy="839904"/>
            <a:chOff x="693642" y="5855526"/>
            <a:chExt cx="1889302" cy="839904"/>
          </a:xfrm>
        </p:grpSpPr>
        <p:sp>
          <p:nvSpPr>
            <p:cNvPr id="106" name="Google Shape;106;p14"/>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 name="Google Shape;107;p14"/>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746930" y="1830387"/>
            <a:ext cx="8229600" cy="4525963"/>
          </a:xfrm>
          <a:prstGeom prst="rect">
            <a:avLst/>
          </a:pr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BB0000"/>
              </a:buClr>
              <a:buSzPts val="2800"/>
              <a:buNone/>
              <a:defRPr>
                <a:solidFill>
                  <a:srgbClr val="BB0000"/>
                </a:solidFill>
              </a:defRPr>
            </a:lvl1pPr>
            <a:lvl2pPr marL="914400" lvl="1" indent="-381000" algn="l">
              <a:lnSpc>
                <a:spcPct val="90000"/>
              </a:lnSpc>
              <a:spcBef>
                <a:spcPts val="600"/>
              </a:spcBef>
              <a:spcAft>
                <a:spcPts val="0"/>
              </a:spcAft>
              <a:buClr>
                <a:srgbClr val="595959"/>
              </a:buClr>
              <a:buSzPts val="2400"/>
              <a:buChar char="•"/>
              <a:defRPr sz="2400">
                <a:solidFill>
                  <a:srgbClr val="595959"/>
                </a:solidFill>
              </a:defRPr>
            </a:lvl2pPr>
            <a:lvl3pPr marL="1371600" lvl="2" indent="-355600" algn="l">
              <a:lnSpc>
                <a:spcPct val="90000"/>
              </a:lnSpc>
              <a:spcBef>
                <a:spcPts val="0"/>
              </a:spcBef>
              <a:spcAft>
                <a:spcPts val="0"/>
              </a:spcAft>
              <a:buClr>
                <a:srgbClr val="595959"/>
              </a:buClr>
              <a:buSzPts val="2000"/>
              <a:buChar char="•"/>
              <a:defRPr sz="2000">
                <a:solidFill>
                  <a:srgbClr val="595959"/>
                </a:solidFill>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350"/>
              </a:spcBef>
              <a:spcAft>
                <a:spcPts val="0"/>
              </a:spcAft>
              <a:buClr>
                <a:srgbClr val="595959"/>
              </a:buClr>
              <a:buSzPts val="1600"/>
              <a:buNone/>
              <a:defRPr sz="16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2"/>
          </p:nvPr>
        </p:nvSpPr>
        <p:spPr>
          <a:xfrm>
            <a:off x="4315389" y="1052951"/>
            <a:ext cx="4642821" cy="63611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r">
              <a:lnSpc>
                <a:spcPct val="102500"/>
              </a:lnSpc>
              <a:spcBef>
                <a:spcPts val="0"/>
              </a:spcBef>
              <a:spcAft>
                <a:spcPts val="0"/>
              </a:spcAft>
              <a:buClr>
                <a:srgbClr val="595959"/>
              </a:buClr>
              <a:buSzPts val="1600"/>
              <a:buNone/>
              <a:defRPr sz="1600" b="1">
                <a:solidFill>
                  <a:srgbClr val="595959"/>
                </a:solidFill>
              </a:defRPr>
            </a:lvl1pPr>
            <a:lvl2pPr marL="914400" lvl="1" indent="-381000" algn="l">
              <a:lnSpc>
                <a:spcPct val="90000"/>
              </a:lnSpc>
              <a:spcBef>
                <a:spcPts val="600"/>
              </a:spcBef>
              <a:spcAft>
                <a:spcPts val="0"/>
              </a:spcAft>
              <a:buClr>
                <a:srgbClr val="595959"/>
              </a:buClr>
              <a:buSzPts val="2400"/>
              <a:buChar char="•"/>
              <a:defRPr sz="2400">
                <a:solidFill>
                  <a:srgbClr val="595959"/>
                </a:solidFill>
              </a:defRPr>
            </a:lvl2pPr>
            <a:lvl3pPr marL="1371600" lvl="2" indent="-355600" algn="l">
              <a:lnSpc>
                <a:spcPct val="90000"/>
              </a:lnSpc>
              <a:spcBef>
                <a:spcPts val="0"/>
              </a:spcBef>
              <a:spcAft>
                <a:spcPts val="0"/>
              </a:spcAft>
              <a:buClr>
                <a:srgbClr val="595959"/>
              </a:buClr>
              <a:buSzPts val="2000"/>
              <a:buChar char="•"/>
              <a:defRPr sz="2000">
                <a:solidFill>
                  <a:srgbClr val="595959"/>
                </a:solidFill>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350"/>
              </a:spcBef>
              <a:spcAft>
                <a:spcPts val="0"/>
              </a:spcAft>
              <a:buClr>
                <a:srgbClr val="595959"/>
              </a:buClr>
              <a:buSzPts val="1600"/>
              <a:buNone/>
              <a:defRPr sz="16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p:nvPr/>
        </p:nvSpPr>
        <p:spPr>
          <a:xfrm>
            <a:off x="0" y="1"/>
            <a:ext cx="9144000" cy="685799"/>
          </a:xfrm>
          <a:prstGeom prst="rect">
            <a:avLst/>
          </a:prstGeom>
          <a:solidFill>
            <a:srgbClr val="B70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3" name="Google Shape;113;p16"/>
          <p:cNvPicPr preferRelativeResize="0"/>
          <p:nvPr/>
        </p:nvPicPr>
        <p:blipFill rotWithShape="1">
          <a:blip r:embed="rId2">
            <a:alphaModFix/>
          </a:blip>
          <a:srcRect/>
          <a:stretch/>
        </p:blipFill>
        <p:spPr>
          <a:xfrm>
            <a:off x="278153" y="68786"/>
            <a:ext cx="2705453" cy="545042"/>
          </a:xfrm>
          <a:prstGeom prst="rect">
            <a:avLst/>
          </a:prstGeom>
          <a:noFill/>
          <a:ln>
            <a:noFill/>
          </a:ln>
        </p:spPr>
      </p:pic>
      <p:sp>
        <p:nvSpPr>
          <p:cNvPr id="114" name="Google Shape;114;p16"/>
          <p:cNvSpPr txBox="1"/>
          <p:nvPr/>
        </p:nvSpPr>
        <p:spPr>
          <a:xfrm>
            <a:off x="3709172" y="130515"/>
            <a:ext cx="5333124" cy="6688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FFFFFF"/>
              </a:buClr>
              <a:buSzPts val="900"/>
              <a:buFont typeface="Arial"/>
              <a:buNone/>
            </a:pPr>
            <a:r>
              <a:rPr lang="en-US" sz="900" b="0" i="0" u="none" strike="noStrike" cap="none">
                <a:solidFill>
                  <a:srgbClr val="FFFFFF"/>
                </a:solidFill>
                <a:latin typeface="Calibri"/>
                <a:ea typeface="Calibri"/>
                <a:cs typeface="Calibri"/>
                <a:sym typeface="Calibri"/>
              </a:rPr>
              <a:t>OHIO AGRICULTURAL RESEARCH AND DEVELOPMENT CENTER</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180"/>
              </a:spcBef>
              <a:spcAft>
                <a:spcPts val="0"/>
              </a:spcAft>
              <a:buClr>
                <a:srgbClr val="FFFFFF"/>
              </a:buClr>
              <a:buSzPts val="900"/>
              <a:buFont typeface="Arial"/>
              <a:buNone/>
            </a:pPr>
            <a:r>
              <a:rPr lang="en-US" sz="900" b="0" i="0" u="none" strike="noStrike" cap="none">
                <a:solidFill>
                  <a:srgbClr val="FFFFFF"/>
                </a:solidFill>
                <a:latin typeface="Calibri"/>
                <a:ea typeface="Calibri"/>
                <a:cs typeface="Calibri"/>
                <a:sym typeface="Calibri"/>
              </a:rPr>
              <a:t>OHIO STATE UNIVERSITY EXTENSION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1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1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1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2"/>
        <p:cNvGrpSpPr/>
        <p:nvPr/>
      </p:nvGrpSpPr>
      <p:grpSpPr>
        <a:xfrm>
          <a:off x="0" y="0"/>
          <a:ext cx="0" cy="0"/>
          <a:chOff x="0" y="0"/>
          <a:chExt cx="0" cy="0"/>
        </a:xfrm>
      </p:grpSpPr>
      <p:sp>
        <p:nvSpPr>
          <p:cNvPr id="23" name="Google Shape;23;p3"/>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A1B00"/>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p:nvPr/>
        </p:nvSpPr>
        <p:spPr>
          <a:xfrm>
            <a:off x="583623" y="1643841"/>
            <a:ext cx="1439533" cy="45719"/>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
          <p:cNvSpPr txBox="1"/>
          <p:nvPr/>
        </p:nvSpPr>
        <p:spPr>
          <a:xfrm>
            <a:off x="6787300" y="7466029"/>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
          <p:cNvSpPr txBox="1">
            <a:spLocks noGrp="1"/>
          </p:cNvSpPr>
          <p:nvPr>
            <p:ph type="body" idx="1"/>
          </p:nvPr>
        </p:nvSpPr>
        <p:spPr>
          <a:xfrm>
            <a:off x="498563" y="1989138"/>
            <a:ext cx="8106083" cy="3638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81000" algn="l">
              <a:lnSpc>
                <a:spcPct val="90000"/>
              </a:lnSpc>
              <a:spcBef>
                <a:spcPts val="500"/>
              </a:spcBef>
              <a:spcAft>
                <a:spcPts val="0"/>
              </a:spcAft>
              <a:buClr>
                <a:schemeClr val="dk1"/>
              </a:buClr>
              <a:buSzPts val="2400"/>
              <a:buChar char="•"/>
              <a:defRPr/>
            </a:lvl2pPr>
            <a:lvl3pPr marL="1371600" lvl="2" indent="-342900" algn="l">
              <a:lnSpc>
                <a:spcPct val="90000"/>
              </a:lnSpc>
              <a:spcBef>
                <a:spcPts val="500"/>
              </a:spcBef>
              <a:spcAft>
                <a:spcPts val="0"/>
              </a:spcAft>
              <a:buClr>
                <a:srgbClr val="CA1B00"/>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3"/>
          <p:cNvGrpSpPr/>
          <p:nvPr/>
        </p:nvGrpSpPr>
        <p:grpSpPr>
          <a:xfrm>
            <a:off x="520231" y="5855526"/>
            <a:ext cx="1416977" cy="839904"/>
            <a:chOff x="693642" y="5855526"/>
            <a:chExt cx="1889302" cy="839904"/>
          </a:xfrm>
        </p:grpSpPr>
        <p:sp>
          <p:nvSpPr>
            <p:cNvPr id="29" name="Google Shape;29;p3"/>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3"/>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1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Photo Slide">
  <p:cSld name="Full Photo Slide">
    <p:spTree>
      <p:nvGrpSpPr>
        <p:cNvPr id="1" name="Shape 31"/>
        <p:cNvGrpSpPr/>
        <p:nvPr/>
      </p:nvGrpSpPr>
      <p:grpSpPr>
        <a:xfrm>
          <a:off x="0" y="0"/>
          <a:ext cx="0" cy="0"/>
          <a:chOff x="0" y="0"/>
          <a:chExt cx="0" cy="0"/>
        </a:xfrm>
      </p:grpSpPr>
      <p:sp>
        <p:nvSpPr>
          <p:cNvPr id="32" name="Google Shape;32;p4"/>
          <p:cNvSpPr>
            <a:spLocks noGrp="1"/>
          </p:cNvSpPr>
          <p:nvPr>
            <p:ph type="pic" idx="2"/>
          </p:nvPr>
        </p:nvSpPr>
        <p:spPr>
          <a:xfrm>
            <a:off x="0" y="923936"/>
            <a:ext cx="9144000" cy="5934064"/>
          </a:xfrm>
          <a:prstGeom prst="rect">
            <a:avLst/>
          </a:prstGeom>
          <a:noFill/>
          <a:ln>
            <a:noFill/>
          </a:ln>
        </p:spPr>
      </p:sp>
      <p:sp>
        <p:nvSpPr>
          <p:cNvPr id="33" name="Google Shape;33;p4"/>
          <p:cNvSpPr txBox="1">
            <a:spLocks noGrp="1"/>
          </p:cNvSpPr>
          <p:nvPr>
            <p:ph type="body" idx="1"/>
          </p:nvPr>
        </p:nvSpPr>
        <p:spPr>
          <a:xfrm>
            <a:off x="4868540" y="1436104"/>
            <a:ext cx="3998889" cy="1695866"/>
          </a:xfrm>
          <a:prstGeom prst="rect">
            <a:avLst/>
          </a:prstGeom>
          <a:noFill/>
          <a:ln w="38100" cap="flat" cmpd="sng">
            <a:solidFill>
              <a:srgbClr val="7F7F7F"/>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72000"/>
              </a:lnSpc>
              <a:spcBef>
                <a:spcPts val="0"/>
              </a:spcBef>
              <a:spcAft>
                <a:spcPts val="0"/>
              </a:spcAft>
              <a:buClr>
                <a:srgbClr val="BB0000"/>
              </a:buClr>
              <a:buSzPts val="2000"/>
              <a:buNone/>
              <a:defRPr sz="2000" b="1">
                <a:solidFill>
                  <a:srgbClr val="BB0000"/>
                </a:solidFill>
              </a:defRPr>
            </a:lvl1pPr>
            <a:lvl2pPr marL="914400" lvl="1" indent="-330200" algn="l">
              <a:lnSpc>
                <a:spcPct val="90000"/>
              </a:lnSpc>
              <a:spcBef>
                <a:spcPts val="200"/>
              </a:spcBef>
              <a:spcAft>
                <a:spcPts val="0"/>
              </a:spcAft>
              <a:buClr>
                <a:srgbClr val="BB0000"/>
              </a:buClr>
              <a:buSzPts val="1600"/>
              <a:buFont typeface="Arial"/>
              <a:buChar char="•"/>
              <a:defRPr sz="1600">
                <a:solidFill>
                  <a:srgbClr val="595959"/>
                </a:solidFill>
              </a:defRPr>
            </a:lvl2pPr>
            <a:lvl3pPr marL="1371600" lvl="2" indent="-330200" algn="l">
              <a:lnSpc>
                <a:spcPct val="90000"/>
              </a:lnSpc>
              <a:spcBef>
                <a:spcPts val="200"/>
              </a:spcBef>
              <a:spcAft>
                <a:spcPts val="0"/>
              </a:spcAft>
              <a:buClr>
                <a:srgbClr val="BB0000"/>
              </a:buClr>
              <a:buSzPts val="1600"/>
              <a:buChar char="•"/>
              <a:defRPr sz="1600">
                <a:solidFill>
                  <a:srgbClr val="595959"/>
                </a:solidFill>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350"/>
              </a:spcBef>
              <a:spcAft>
                <a:spcPts val="0"/>
              </a:spcAft>
              <a:buClr>
                <a:srgbClr val="595959"/>
              </a:buClr>
              <a:buSzPts val="1800"/>
              <a:buFont typeface="Arial"/>
              <a:buNone/>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143000" y="3935670"/>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rgbClr val="CA1B00"/>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p:nvPr/>
        </p:nvSpPr>
        <p:spPr>
          <a:xfrm>
            <a:off x="3852233" y="3678951"/>
            <a:ext cx="1439533"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520232" y="713529"/>
            <a:ext cx="8084416" cy="12446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A1B00"/>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p:nvPr/>
        </p:nvSpPr>
        <p:spPr>
          <a:xfrm>
            <a:off x="583623" y="2235491"/>
            <a:ext cx="1439533" cy="45719"/>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6"/>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6"/>
          <p:cNvSpPr txBox="1">
            <a:spLocks noGrp="1"/>
          </p:cNvSpPr>
          <p:nvPr>
            <p:ph type="body" idx="1"/>
          </p:nvPr>
        </p:nvSpPr>
        <p:spPr>
          <a:xfrm>
            <a:off x="498563" y="2621669"/>
            <a:ext cx="8106084" cy="3024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CA1B00"/>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 name="Google Shape;43;p6"/>
          <p:cNvGrpSpPr/>
          <p:nvPr/>
        </p:nvGrpSpPr>
        <p:grpSpPr>
          <a:xfrm>
            <a:off x="520231" y="5855526"/>
            <a:ext cx="1416977" cy="839904"/>
            <a:chOff x="693642" y="5855526"/>
            <a:chExt cx="1889302" cy="839904"/>
          </a:xfrm>
        </p:grpSpPr>
        <p:sp>
          <p:nvSpPr>
            <p:cNvPr id="44" name="Google Shape;44;p6"/>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 name="Google Shape;45;p6"/>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520232" y="713529"/>
            <a:ext cx="8084416" cy="12446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A1B00"/>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p:nvPr/>
        </p:nvSpPr>
        <p:spPr>
          <a:xfrm>
            <a:off x="583623" y="2235491"/>
            <a:ext cx="1439533" cy="45719"/>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7"/>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7"/>
          <p:cNvSpPr txBox="1">
            <a:spLocks noGrp="1"/>
          </p:cNvSpPr>
          <p:nvPr>
            <p:ph type="body" idx="1"/>
          </p:nvPr>
        </p:nvSpPr>
        <p:spPr>
          <a:xfrm>
            <a:off x="498564" y="2621669"/>
            <a:ext cx="3983882" cy="3024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CA1B00"/>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4666268" y="2610458"/>
            <a:ext cx="3938379" cy="30358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CA1B00"/>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2" name="Google Shape;52;p7"/>
          <p:cNvGrpSpPr/>
          <p:nvPr/>
        </p:nvGrpSpPr>
        <p:grpSpPr>
          <a:xfrm>
            <a:off x="520231" y="5855526"/>
            <a:ext cx="1416977" cy="839904"/>
            <a:chOff x="693642" y="5855526"/>
            <a:chExt cx="1889302" cy="839904"/>
          </a:xfrm>
        </p:grpSpPr>
        <p:sp>
          <p:nvSpPr>
            <p:cNvPr id="53" name="Google Shape;53;p7"/>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 name="Google Shape;54;p7"/>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5"/>
        <p:cNvGrpSpPr/>
        <p:nvPr/>
      </p:nvGrpSpPr>
      <p:grpSpPr>
        <a:xfrm>
          <a:off x="0" y="0"/>
          <a:ext cx="0" cy="0"/>
          <a:chOff x="0" y="0"/>
          <a:chExt cx="0" cy="0"/>
        </a:xfrm>
      </p:grpSpPr>
      <p:sp>
        <p:nvSpPr>
          <p:cNvPr id="56" name="Google Shape;56;p8"/>
          <p:cNvSpPr>
            <a:spLocks noGrp="1"/>
          </p:cNvSpPr>
          <p:nvPr>
            <p:ph type="pic" idx="2"/>
          </p:nvPr>
        </p:nvSpPr>
        <p:spPr>
          <a:xfrm>
            <a:off x="3899490" y="1643598"/>
            <a:ext cx="5244510" cy="4691214"/>
          </a:xfrm>
          <a:prstGeom prst="rect">
            <a:avLst/>
          </a:prstGeom>
          <a:solidFill>
            <a:srgbClr val="BFBFBF"/>
          </a:solidFill>
          <a:ln>
            <a:noFill/>
          </a:ln>
        </p:spPr>
      </p:sp>
      <p:sp>
        <p:nvSpPr>
          <p:cNvPr id="57" name="Google Shape;57;p8"/>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8"/>
          <p:cNvSpPr txBox="1">
            <a:spLocks noGrp="1"/>
          </p:cNvSpPr>
          <p:nvPr>
            <p:ph type="title"/>
          </p:nvPr>
        </p:nvSpPr>
        <p:spPr>
          <a:xfrm>
            <a:off x="520231" y="713529"/>
            <a:ext cx="7900262" cy="6603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A1B00"/>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p:nvPr/>
        </p:nvSpPr>
        <p:spPr>
          <a:xfrm>
            <a:off x="583623" y="1643841"/>
            <a:ext cx="1439533" cy="45719"/>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8"/>
          <p:cNvSpPr txBox="1">
            <a:spLocks noGrp="1"/>
          </p:cNvSpPr>
          <p:nvPr>
            <p:ph type="body" idx="1"/>
          </p:nvPr>
        </p:nvSpPr>
        <p:spPr>
          <a:xfrm>
            <a:off x="498563" y="1989138"/>
            <a:ext cx="3149610" cy="3638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rgbClr val="CA1B00"/>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1" name="Google Shape;61;p8"/>
          <p:cNvGrpSpPr/>
          <p:nvPr/>
        </p:nvGrpSpPr>
        <p:grpSpPr>
          <a:xfrm>
            <a:off x="520231" y="5855526"/>
            <a:ext cx="1416977" cy="839904"/>
            <a:chOff x="693642" y="5855526"/>
            <a:chExt cx="1889302" cy="839904"/>
          </a:xfrm>
        </p:grpSpPr>
        <p:sp>
          <p:nvSpPr>
            <p:cNvPr id="62" name="Google Shape;62;p8"/>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8"/>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520232" y="713529"/>
            <a:ext cx="3931567" cy="12446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A1B00"/>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p:nvPr/>
        </p:nvSpPr>
        <p:spPr>
          <a:xfrm>
            <a:off x="583623" y="2235491"/>
            <a:ext cx="1439533" cy="45719"/>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9"/>
          <p:cNvSpPr/>
          <p:nvPr/>
        </p:nvSpPr>
        <p:spPr>
          <a:xfrm>
            <a:off x="499021" y="2661473"/>
            <a:ext cx="3789179" cy="26331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First Level</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Second level</a:t>
            </a:r>
            <a:endParaRPr sz="1400" b="0" i="0" u="none" strike="noStrike" cap="none">
              <a:solidFill>
                <a:srgbClr val="000000"/>
              </a:solidFill>
              <a:latin typeface="Arial"/>
              <a:ea typeface="Arial"/>
              <a:cs typeface="Arial"/>
              <a:sym typeface="Arial"/>
            </a:endParaRPr>
          </a:p>
          <a:p>
            <a:pPr marL="1257300" marR="0" lvl="2" indent="-342900" algn="l" rtl="0">
              <a:lnSpc>
                <a:spcPct val="90000"/>
              </a:lnSpc>
              <a:spcBef>
                <a:spcPts val="500"/>
              </a:spcBef>
              <a:spcAft>
                <a:spcPts val="0"/>
              </a:spcAft>
              <a:buClr>
                <a:srgbClr val="CA1B00"/>
              </a:buClr>
              <a:buSzPts val="2000"/>
              <a:buFont typeface="Arial"/>
              <a:buChar char="•"/>
            </a:pPr>
            <a:r>
              <a:rPr lang="en-US" sz="2000" b="1" i="0" u="none" strike="noStrike" cap="none">
                <a:solidFill>
                  <a:srgbClr val="CA1B00"/>
                </a:solidFill>
                <a:latin typeface="Arial"/>
                <a:ea typeface="Arial"/>
                <a:cs typeface="Arial"/>
                <a:sym typeface="Arial"/>
              </a:rPr>
              <a:t>Third level</a:t>
            </a:r>
            <a:endParaRPr sz="1400" b="0" i="0" u="none" strike="noStrike" cap="none">
              <a:solidFill>
                <a:srgbClr val="000000"/>
              </a:solidFill>
              <a:latin typeface="Arial"/>
              <a:ea typeface="Arial"/>
              <a:cs typeface="Arial"/>
              <a:sym typeface="Arial"/>
            </a:endParaRPr>
          </a:p>
          <a:p>
            <a:pPr marL="1657350" marR="0" lvl="3" indent="-285750" algn="l" rtl="0">
              <a:lnSpc>
                <a:spcPct val="90000"/>
              </a:lnSpc>
              <a:spcBef>
                <a:spcPts val="5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Fourth level</a:t>
            </a:r>
            <a:endParaRPr sz="1400" b="0" i="0" u="none" strike="noStrike" cap="none">
              <a:solidFill>
                <a:srgbClr val="000000"/>
              </a:solidFill>
              <a:latin typeface="Arial"/>
              <a:ea typeface="Arial"/>
              <a:cs typeface="Arial"/>
              <a:sym typeface="Arial"/>
            </a:endParaRPr>
          </a:p>
        </p:txBody>
      </p:sp>
      <p:sp>
        <p:nvSpPr>
          <p:cNvPr id="68" name="Google Shape;68;p9"/>
          <p:cNvSpPr>
            <a:spLocks noGrp="1"/>
          </p:cNvSpPr>
          <p:nvPr>
            <p:ph type="pic" idx="2"/>
          </p:nvPr>
        </p:nvSpPr>
        <p:spPr>
          <a:xfrm>
            <a:off x="4768954" y="0"/>
            <a:ext cx="4375046" cy="6858000"/>
          </a:xfrm>
          <a:prstGeom prst="rect">
            <a:avLst/>
          </a:prstGeom>
          <a:solidFill>
            <a:srgbClr val="BFBFBF"/>
          </a:solidFill>
          <a:ln>
            <a:noFill/>
          </a:ln>
        </p:spPr>
      </p:sp>
      <p:sp>
        <p:nvSpPr>
          <p:cNvPr id="69" name="Google Shape;69;p9"/>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0" name="Google Shape;70;p9"/>
          <p:cNvGrpSpPr/>
          <p:nvPr/>
        </p:nvGrpSpPr>
        <p:grpSpPr>
          <a:xfrm>
            <a:off x="520231" y="5855526"/>
            <a:ext cx="1416977" cy="839904"/>
            <a:chOff x="693642" y="5855526"/>
            <a:chExt cx="1889302" cy="839904"/>
          </a:xfrm>
        </p:grpSpPr>
        <p:sp>
          <p:nvSpPr>
            <p:cNvPr id="71" name="Google Shape;71;p9"/>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 name="Google Shape;72;p9"/>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3"/>
        <p:cNvGrpSpPr/>
        <p:nvPr/>
      </p:nvGrpSpPr>
      <p:grpSpPr>
        <a:xfrm>
          <a:off x="0" y="0"/>
          <a:ext cx="0" cy="0"/>
          <a:chOff x="0" y="0"/>
          <a:chExt cx="0" cy="0"/>
        </a:xfrm>
      </p:grpSpPr>
      <p:sp>
        <p:nvSpPr>
          <p:cNvPr id="74" name="Google Shape;74;p10"/>
          <p:cNvSpPr>
            <a:spLocks noGrp="1"/>
          </p:cNvSpPr>
          <p:nvPr>
            <p:ph type="pic" idx="2"/>
          </p:nvPr>
        </p:nvSpPr>
        <p:spPr>
          <a:xfrm>
            <a:off x="359507" y="443060"/>
            <a:ext cx="4122939" cy="5958350"/>
          </a:xfrm>
          <a:prstGeom prst="rect">
            <a:avLst/>
          </a:prstGeom>
          <a:solidFill>
            <a:srgbClr val="BFBFBF"/>
          </a:solidFill>
          <a:ln>
            <a:noFill/>
          </a:ln>
        </p:spPr>
      </p:sp>
      <p:sp>
        <p:nvSpPr>
          <p:cNvPr id="75" name="Google Shape;75;p10"/>
          <p:cNvSpPr>
            <a:spLocks noGrp="1"/>
          </p:cNvSpPr>
          <p:nvPr>
            <p:ph type="pic" idx="3"/>
          </p:nvPr>
        </p:nvSpPr>
        <p:spPr>
          <a:xfrm>
            <a:off x="4623848" y="443060"/>
            <a:ext cx="4157220" cy="3082565"/>
          </a:xfrm>
          <a:prstGeom prst="rect">
            <a:avLst/>
          </a:prstGeom>
          <a:solidFill>
            <a:srgbClr val="BFBFBF"/>
          </a:solidFill>
          <a:ln>
            <a:noFill/>
          </a:ln>
        </p:spPr>
      </p:sp>
      <p:sp>
        <p:nvSpPr>
          <p:cNvPr id="76" name="Google Shape;76;p10"/>
          <p:cNvSpPr>
            <a:spLocks noGrp="1"/>
          </p:cNvSpPr>
          <p:nvPr>
            <p:ph type="pic" idx="4"/>
          </p:nvPr>
        </p:nvSpPr>
        <p:spPr>
          <a:xfrm>
            <a:off x="4623848" y="3704734"/>
            <a:ext cx="2000839" cy="2696676"/>
          </a:xfrm>
          <a:prstGeom prst="rect">
            <a:avLst/>
          </a:prstGeom>
          <a:solidFill>
            <a:srgbClr val="BFBFBF"/>
          </a:solidFill>
          <a:ln>
            <a:noFill/>
          </a:ln>
        </p:spPr>
      </p:sp>
      <p:sp>
        <p:nvSpPr>
          <p:cNvPr id="77" name="Google Shape;77;p10"/>
          <p:cNvSpPr>
            <a:spLocks noGrp="1"/>
          </p:cNvSpPr>
          <p:nvPr>
            <p:ph type="pic" idx="5"/>
          </p:nvPr>
        </p:nvSpPr>
        <p:spPr>
          <a:xfrm>
            <a:off x="6773159" y="3704734"/>
            <a:ext cx="2007909" cy="2696676"/>
          </a:xfrm>
          <a:prstGeom prst="rect">
            <a:avLst/>
          </a:prstGeom>
          <a:solidFill>
            <a:srgbClr val="BFBFBF"/>
          </a:solidFill>
          <a:ln>
            <a:noFill/>
          </a:ln>
        </p:spPr>
      </p:sp>
      <p:sp>
        <p:nvSpPr>
          <p:cNvPr id="78" name="Google Shape;78;p10"/>
          <p:cNvSpPr/>
          <p:nvPr/>
        </p:nvSpPr>
        <p:spPr>
          <a:xfrm>
            <a:off x="76926" y="75414"/>
            <a:ext cx="8994017" cy="6704859"/>
          </a:xfrm>
          <a:custGeom>
            <a:avLst/>
            <a:gdLst/>
            <a:ahLst/>
            <a:cxnLst/>
            <a:rect l="l" t="t" r="r" b="b"/>
            <a:pathLst>
              <a:path w="11821099" h="6510968" extrusionOk="0">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 name="Google Shape;79;p10"/>
          <p:cNvGrpSpPr/>
          <p:nvPr/>
        </p:nvGrpSpPr>
        <p:grpSpPr>
          <a:xfrm>
            <a:off x="520231" y="5855526"/>
            <a:ext cx="1416977" cy="839904"/>
            <a:chOff x="693642" y="5855526"/>
            <a:chExt cx="1889302" cy="839904"/>
          </a:xfrm>
        </p:grpSpPr>
        <p:sp>
          <p:nvSpPr>
            <p:cNvPr id="80" name="Google Shape;80;p10"/>
            <p:cNvSpPr/>
            <p:nvPr/>
          </p:nvSpPr>
          <p:spPr>
            <a:xfrm>
              <a:off x="693642" y="5855526"/>
              <a:ext cx="1889302" cy="839904"/>
            </a:xfrm>
            <a:prstGeom prst="rect">
              <a:avLst/>
            </a:prstGeom>
            <a:solidFill>
              <a:srgbClr val="CA1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 name="Google Shape;81;p10"/>
            <p:cNvPicPr preferRelativeResize="0"/>
            <p:nvPr/>
          </p:nvPicPr>
          <p:blipFill rotWithShape="1">
            <a:blip r:embed="rId2">
              <a:alphaModFix/>
            </a:blip>
            <a:srcRect/>
            <a:stretch/>
          </p:blipFill>
          <p:spPr>
            <a:xfrm>
              <a:off x="836548" y="6034189"/>
              <a:ext cx="1582298" cy="452061"/>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A1B00"/>
              </a:buClr>
              <a:buSzPts val="4400"/>
              <a:buFont typeface="Arial"/>
              <a:buNone/>
              <a:defRPr sz="4400" b="1" i="0" u="none" strike="noStrike" cap="none">
                <a:solidFill>
                  <a:srgbClr val="CA1B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CA1B00"/>
              </a:buClr>
              <a:buSzPts val="2000"/>
              <a:buFont typeface="Arial"/>
              <a:buChar char="•"/>
              <a:defRPr sz="2000" b="1" i="0" u="none" strike="noStrike" cap="none">
                <a:solidFill>
                  <a:srgbClr val="CA1B00"/>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0" i="1"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armersmarketcoalition.org/education/evaluation-10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farmdirectincentives.guide/" TargetMode="External"/><Relationship Id="rId5" Type="http://schemas.openxmlformats.org/officeDocument/2006/relationships/hyperlink" Target="https://lfscovid.localfoodeconomics.com" TargetMode="External"/><Relationship Id="rId4" Type="http://schemas.openxmlformats.org/officeDocument/2006/relationships/hyperlink" Target="https://farmersmarketmetrics.guide/resourc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armersmarketcoaliti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hiofarmersmarketnetwork.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welch.183@osu.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welch.183@osu.edu" TargetMode="External"/><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mailto:hello@ohiofarmersmarketnetwork.org" TargetMode="External"/><Relationship Id="rId4" Type="http://schemas.openxmlformats.org/officeDocument/2006/relationships/hyperlink" Target="mailto:darlene@farmersmarketcoalitio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cxnSp>
        <p:nvCxnSpPr>
          <p:cNvPr id="125" name="Google Shape;125;p22"/>
          <p:cNvCxnSpPr/>
          <p:nvPr/>
        </p:nvCxnSpPr>
        <p:spPr>
          <a:xfrm>
            <a:off x="5238750" y="10925175"/>
            <a:ext cx="3911600" cy="0"/>
          </a:xfrm>
          <a:prstGeom prst="straightConnector1">
            <a:avLst/>
          </a:prstGeom>
          <a:noFill/>
          <a:ln w="12700" cap="flat" cmpd="sng">
            <a:solidFill>
              <a:srgbClr val="FFFFFF"/>
            </a:solidFill>
            <a:prstDash val="dash"/>
            <a:miter lim="800000"/>
            <a:headEnd type="none" w="sm" len="sm"/>
            <a:tailEnd type="none" w="sm" len="sm"/>
          </a:ln>
        </p:spPr>
      </p:cxnSp>
      <p:cxnSp>
        <p:nvCxnSpPr>
          <p:cNvPr id="126" name="Google Shape;126;p22"/>
          <p:cNvCxnSpPr/>
          <p:nvPr/>
        </p:nvCxnSpPr>
        <p:spPr>
          <a:xfrm>
            <a:off x="8382000" y="14885988"/>
            <a:ext cx="3911600" cy="0"/>
          </a:xfrm>
          <a:prstGeom prst="straightConnector1">
            <a:avLst/>
          </a:prstGeom>
          <a:noFill/>
          <a:ln w="12700" cap="flat" cmpd="sng">
            <a:solidFill>
              <a:srgbClr val="FFFFFF"/>
            </a:solidFill>
            <a:prstDash val="dash"/>
            <a:miter lim="800000"/>
            <a:headEnd type="none" w="sm" len="sm"/>
            <a:tailEnd type="none" w="sm" len="sm"/>
          </a:ln>
        </p:spPr>
      </p:cxnSp>
      <p:sp>
        <p:nvSpPr>
          <p:cNvPr id="127" name="Google Shape;127;p22"/>
          <p:cNvSpPr txBox="1">
            <a:spLocks noGrp="1"/>
          </p:cNvSpPr>
          <p:nvPr>
            <p:ph type="ctrTitle"/>
          </p:nvPr>
        </p:nvSpPr>
        <p:spPr>
          <a:xfrm>
            <a:off x="1143000" y="438622"/>
            <a:ext cx="6858000" cy="314785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C00000"/>
              </a:buClr>
              <a:buSzPct val="100000"/>
              <a:buFont typeface="Arial"/>
              <a:buNone/>
            </a:pPr>
            <a:r>
              <a:rPr lang="en-US">
                <a:solidFill>
                  <a:srgbClr val="C00000"/>
                </a:solidFill>
              </a:rPr>
              <a:t>Creating a Culture of Data Collection and Use for Ohio Farmers Markets</a:t>
            </a:r>
            <a:endParaRPr/>
          </a:p>
        </p:txBody>
      </p:sp>
      <p:sp>
        <p:nvSpPr>
          <p:cNvPr id="128" name="Google Shape;128;p22"/>
          <p:cNvSpPr txBox="1">
            <a:spLocks noGrp="1"/>
          </p:cNvSpPr>
          <p:nvPr>
            <p:ph type="subTitle" idx="1"/>
          </p:nvPr>
        </p:nvSpPr>
        <p:spPr>
          <a:xfrm>
            <a:off x="1143000" y="3985098"/>
            <a:ext cx="6858000" cy="1789626"/>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90000"/>
              </a:lnSpc>
              <a:spcBef>
                <a:spcPts val="1000"/>
              </a:spcBef>
              <a:spcAft>
                <a:spcPts val="0"/>
              </a:spcAft>
              <a:buSzPct val="129032"/>
              <a:buNone/>
            </a:pPr>
            <a:r>
              <a:rPr lang="en-US" b="0" i="0">
                <a:solidFill>
                  <a:srgbClr val="000000"/>
                </a:solidFill>
                <a:latin typeface="Arial"/>
                <a:ea typeface="Arial"/>
                <a:cs typeface="Arial"/>
                <a:sym typeface="Arial"/>
              </a:rPr>
              <a:t>Jaime Hadji, Ohio Farmers Market Network Chair</a:t>
            </a: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129032"/>
              <a:buNone/>
            </a:pPr>
            <a:r>
              <a:rPr lang="en-US" b="0" i="0">
                <a:solidFill>
                  <a:srgbClr val="000000"/>
                </a:solidFill>
                <a:latin typeface="Arial"/>
                <a:ea typeface="Arial"/>
                <a:cs typeface="Arial"/>
                <a:sym typeface="Arial"/>
              </a:rPr>
              <a:t>Christie Welch, OSU South Centers</a:t>
            </a: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129032"/>
              <a:buNone/>
            </a:pPr>
            <a:r>
              <a:rPr lang="en-US" b="0" i="0">
                <a:solidFill>
                  <a:srgbClr val="000000"/>
                </a:solidFill>
                <a:latin typeface="Arial"/>
                <a:ea typeface="Arial"/>
                <a:cs typeface="Arial"/>
                <a:sym typeface="Arial"/>
              </a:rPr>
              <a:t>Darlene Wolnik, FMC Farmers Market Support Director</a:t>
            </a: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129032"/>
              <a:buNone/>
            </a:pPr>
            <a:r>
              <a:rPr lang="en-US" b="0" i="0">
                <a:solidFill>
                  <a:srgbClr val="000000"/>
                </a:solidFill>
                <a:latin typeface="Arial"/>
                <a:ea typeface="Arial"/>
                <a:cs typeface="Arial"/>
                <a:sym typeface="Arial"/>
              </a:rPr>
              <a:t>February 12, 2022</a:t>
            </a: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129032"/>
              <a:buNone/>
            </a:pPr>
            <a:r>
              <a:rPr lang="en-US" b="0" i="0">
                <a:solidFill>
                  <a:srgbClr val="000000"/>
                </a:solidFill>
                <a:latin typeface="Arial"/>
                <a:ea typeface="Arial"/>
                <a:cs typeface="Arial"/>
                <a:sym typeface="Arial"/>
              </a:rPr>
              <a:t>OEFFA Conference</a:t>
            </a:r>
            <a:endParaRPr b="0" i="0">
              <a:solidFill>
                <a:srgbClr val="000000"/>
              </a:solidFill>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chemeClr val="dk1"/>
              </a:buClr>
              <a:buSzPct val="129032"/>
              <a:buNone/>
            </a:pP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37681" y="387579"/>
            <a:ext cx="8084400" cy="66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A1B00"/>
              </a:buClr>
              <a:buSzPts val="3960"/>
              <a:buFont typeface="Arial"/>
              <a:buNone/>
            </a:pPr>
            <a:r>
              <a:rPr lang="en-US" sz="3359"/>
              <a:t>Culture of Data Collection at Markets </a:t>
            </a:r>
            <a:endParaRPr sz="3359"/>
          </a:p>
        </p:txBody>
      </p:sp>
      <p:pic>
        <p:nvPicPr>
          <p:cNvPr id="186" name="Google Shape;186;p31"/>
          <p:cNvPicPr preferRelativeResize="0"/>
          <p:nvPr/>
        </p:nvPicPr>
        <p:blipFill rotWithShape="1">
          <a:blip r:embed="rId3">
            <a:alphaModFix/>
          </a:blip>
          <a:srcRect/>
          <a:stretch/>
        </p:blipFill>
        <p:spPr>
          <a:xfrm>
            <a:off x="196375" y="1047875"/>
            <a:ext cx="8741076" cy="5603525"/>
          </a:xfrm>
          <a:prstGeom prst="rect">
            <a:avLst/>
          </a:prstGeom>
          <a:noFill/>
          <a:ln w="38100" cap="flat" cmpd="sng">
            <a:solidFill>
              <a:srgbClr val="C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Culture of Data Collection at Markets </a:t>
            </a:r>
            <a:endParaRPr/>
          </a:p>
        </p:txBody>
      </p:sp>
      <p:sp>
        <p:nvSpPr>
          <p:cNvPr id="192" name="Google Shape;192;p32"/>
          <p:cNvSpPr txBox="1"/>
          <p:nvPr/>
        </p:nvSpPr>
        <p:spPr>
          <a:xfrm>
            <a:off x="1008700" y="2844600"/>
            <a:ext cx="793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2"/>
          <p:cNvSpPr/>
          <p:nvPr/>
        </p:nvSpPr>
        <p:spPr>
          <a:xfrm>
            <a:off x="1291275" y="2844600"/>
            <a:ext cx="6388500" cy="3033300"/>
          </a:xfrm>
          <a:prstGeom prst="wedgeEllipse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1100"/>
              <a:buFont typeface="Arial"/>
              <a:buNone/>
            </a:pPr>
            <a:r>
              <a:rPr lang="en-US" sz="2900" i="0" u="none" strike="noStrike" cap="none">
                <a:solidFill>
                  <a:srgbClr val="38761D"/>
                </a:solidFill>
              </a:rPr>
              <a:t>What data points would YOU use to describe your market(s)?</a:t>
            </a:r>
            <a:endParaRPr sz="2500" i="0" u="none" strike="noStrike" cap="none">
              <a:solidFill>
                <a:srgbClr val="000000"/>
              </a:solidFill>
            </a:endParaRPr>
          </a:p>
        </p:txBody>
      </p:sp>
      <p:sp>
        <p:nvSpPr>
          <p:cNvPr id="194" name="Google Shape;194;p32"/>
          <p:cNvSpPr txBox="1"/>
          <p:nvPr/>
        </p:nvSpPr>
        <p:spPr>
          <a:xfrm>
            <a:off x="766875" y="1899400"/>
            <a:ext cx="5462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2"/>
          <p:cNvSpPr txBox="1"/>
          <p:nvPr/>
        </p:nvSpPr>
        <p:spPr>
          <a:xfrm>
            <a:off x="766875" y="1999200"/>
            <a:ext cx="6456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But could use their vendors help!</a:t>
            </a:r>
            <a:endParaRPr sz="2400" b="1" i="0" u="none" strike="noStrike" cap="none">
              <a:solidFill>
                <a:srgbClr val="000000"/>
              </a:solidFill>
              <a:latin typeface="Arial"/>
              <a:ea typeface="Arial"/>
              <a:cs typeface="Arial"/>
              <a:sym typeface="Arial"/>
            </a:endParaRPr>
          </a:p>
        </p:txBody>
      </p:sp>
      <p:sp>
        <p:nvSpPr>
          <p:cNvPr id="196" name="Google Shape;196;p32"/>
          <p:cNvSpPr txBox="1"/>
          <p:nvPr/>
        </p:nvSpPr>
        <p:spPr>
          <a:xfrm>
            <a:off x="4269800" y="6119925"/>
            <a:ext cx="43350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we’ll come back to this later on…</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a:stretch/>
        </p:blipFill>
        <p:spPr>
          <a:xfrm>
            <a:off x="104300" y="167100"/>
            <a:ext cx="8925850" cy="6544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24656" y="387579"/>
            <a:ext cx="8084400" cy="66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A1B00"/>
              </a:buClr>
              <a:buSzPts val="3960"/>
              <a:buFont typeface="Arial"/>
              <a:buNone/>
            </a:pPr>
            <a:r>
              <a:rPr lang="en-US" sz="3459"/>
              <a:t>Culture of Data Collection at Markets </a:t>
            </a:r>
            <a:endParaRPr sz="3459"/>
          </a:p>
        </p:txBody>
      </p:sp>
      <p:pic>
        <p:nvPicPr>
          <p:cNvPr id="207" name="Google Shape;207;p34"/>
          <p:cNvPicPr preferRelativeResize="0"/>
          <p:nvPr/>
        </p:nvPicPr>
        <p:blipFill rotWithShape="1">
          <a:blip r:embed="rId3">
            <a:alphaModFix/>
          </a:blip>
          <a:srcRect/>
          <a:stretch/>
        </p:blipFill>
        <p:spPr>
          <a:xfrm>
            <a:off x="165625" y="1238600"/>
            <a:ext cx="8812750" cy="5462951"/>
          </a:xfrm>
          <a:prstGeom prst="rect">
            <a:avLst/>
          </a:prstGeom>
          <a:noFill/>
          <a:ln w="38100" cap="flat" cmpd="sng">
            <a:solidFill>
              <a:srgbClr val="C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400"/>
              <a:buFont typeface="Arial"/>
              <a:buNone/>
            </a:pPr>
            <a:r>
              <a:rPr lang="en-US" sz="2700">
                <a:solidFill>
                  <a:srgbClr val="CA1B00"/>
                </a:solidFill>
              </a:rPr>
              <a:t>Farmers Market Coalition Evaluation Resources</a:t>
            </a:r>
            <a:endParaRPr sz="5400">
              <a:solidFill>
                <a:srgbClr val="CA1B00"/>
              </a:solidFill>
            </a:endParaRPr>
          </a:p>
        </p:txBody>
      </p:sp>
      <p:sp>
        <p:nvSpPr>
          <p:cNvPr id="213" name="Google Shape;213;p35"/>
          <p:cNvSpPr txBox="1"/>
          <p:nvPr/>
        </p:nvSpPr>
        <p:spPr>
          <a:xfrm>
            <a:off x="651225" y="1720975"/>
            <a:ext cx="7130400" cy="4314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700" b="1" i="0" u="sng" strike="noStrike" cap="none">
                <a:solidFill>
                  <a:schemeClr val="hlink"/>
                </a:solidFill>
                <a:latin typeface="Arial"/>
                <a:ea typeface="Arial"/>
                <a:cs typeface="Arial"/>
                <a:sym typeface="Arial"/>
                <a:hlinkClick r:id="rId3"/>
              </a:rPr>
              <a:t>https://farmersmarketcoalition.org/education/evaluation-101/</a:t>
            </a:r>
            <a:endParaRPr sz="17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700" b="1" i="0" u="sng" strike="noStrike" cap="none">
                <a:solidFill>
                  <a:schemeClr val="hlink"/>
                </a:solidFill>
                <a:latin typeface="Arial"/>
                <a:ea typeface="Arial"/>
                <a:cs typeface="Arial"/>
                <a:sym typeface="Arial"/>
                <a:hlinkClick r:id="rId4"/>
              </a:rPr>
              <a:t>https://farmersmarketmetrics.guide/resources/</a:t>
            </a:r>
            <a:endParaRPr sz="17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700" b="1" i="0" u="sng" strike="noStrike" cap="none">
                <a:solidFill>
                  <a:schemeClr val="hlink"/>
                </a:solidFill>
                <a:latin typeface="Arial"/>
                <a:ea typeface="Arial"/>
                <a:cs typeface="Arial"/>
                <a:sym typeface="Arial"/>
                <a:hlinkClick r:id="rId5"/>
              </a:rPr>
              <a:t>https://lfscovid.localfoodeconomics.com</a:t>
            </a:r>
            <a:endParaRPr sz="17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700" b="1" i="0" u="sng" strike="noStrike" cap="none">
                <a:solidFill>
                  <a:schemeClr val="hlink"/>
                </a:solidFill>
                <a:latin typeface="Arial"/>
                <a:ea typeface="Arial"/>
                <a:cs typeface="Arial"/>
                <a:sym typeface="Arial"/>
                <a:hlinkClick r:id="rId6"/>
              </a:rPr>
              <a:t>https://farmdirectincentives.guide/</a:t>
            </a:r>
            <a:endParaRPr sz="1700" b="1" i="0" u="none" strike="noStrike" cap="none">
              <a:solidFill>
                <a:srgbClr val="274E13"/>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1" i="0" u="none" strike="noStrike" cap="none">
              <a:solidFill>
                <a:srgbClr val="274E13"/>
              </a:solidFill>
              <a:highlight>
                <a:srgbClr val="D9EAD3"/>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1100"/>
              <a:buFont typeface="Arial"/>
              <a:buNone/>
            </a:pPr>
            <a:endParaRPr sz="1100" b="1" i="0" u="none" strike="noStrike" cap="none">
              <a:solidFill>
                <a:srgbClr val="274E13"/>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700" b="1" i="0" u="none" strike="noStrike" cap="none">
                <a:solidFill>
                  <a:srgbClr val="274E13"/>
                </a:solidFill>
                <a:latin typeface="Arial"/>
                <a:ea typeface="Arial"/>
                <a:cs typeface="Arial"/>
                <a:sym typeface="Arial"/>
              </a:rPr>
              <a:t>Designing an effective, scalable data collection tool to measure farmers market impacts </a:t>
            </a:r>
            <a:r>
              <a:rPr lang="en-US" sz="1500" b="1" i="0" u="none" strike="noStrike" cap="none">
                <a:solidFill>
                  <a:srgbClr val="274E13"/>
                </a:solidFill>
                <a:latin typeface="Arial"/>
                <a:ea typeface="Arial"/>
                <a:cs typeface="Arial"/>
                <a:sym typeface="Arial"/>
              </a:rPr>
              <a:t>Journal of Agriculture, Food Systems, and Community Development                       </a:t>
            </a:r>
            <a:endParaRPr sz="1500" b="1"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00" b="1" i="0" u="none" strike="noStrike" cap="none">
                <a:solidFill>
                  <a:srgbClr val="274E13"/>
                </a:solidFill>
                <a:latin typeface="Arial"/>
                <a:ea typeface="Arial"/>
                <a:cs typeface="Arial"/>
                <a:sym typeface="Arial"/>
              </a:rPr>
              <a:t>Volume 8, Supplement 3 / January 2019</a:t>
            </a:r>
            <a:endParaRPr sz="1300" b="1" i="0" u="none" strike="noStrike" cap="none">
              <a:solidFill>
                <a:srgbClr val="274E13"/>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19" name="Google Shape;219;p36"/>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25" name="Google Shape;225;p37"/>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31" name="Google Shape;231;p38"/>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37" name="Google Shape;237;p39"/>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43" name="Google Shape;243;p40"/>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Project Overview</a:t>
            </a:r>
            <a:endParaRPr/>
          </a:p>
        </p:txBody>
      </p:sp>
      <p:sp>
        <p:nvSpPr>
          <p:cNvPr id="135" name="Google Shape;135;p23"/>
          <p:cNvSpPr txBox="1">
            <a:spLocks noGrp="1"/>
          </p:cNvSpPr>
          <p:nvPr>
            <p:ph type="body" idx="1"/>
          </p:nvPr>
        </p:nvSpPr>
        <p:spPr>
          <a:xfrm>
            <a:off x="823683" y="1727200"/>
            <a:ext cx="8106083" cy="2542959"/>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1000"/>
              </a:spcBef>
              <a:spcAft>
                <a:spcPts val="0"/>
              </a:spcAft>
              <a:buSzPts val="1800"/>
              <a:buFont typeface="Arial"/>
              <a:buChar char="•"/>
            </a:pPr>
            <a:r>
              <a:rPr lang="en-US" sz="2400" b="0" i="0" dirty="0">
                <a:solidFill>
                  <a:srgbClr val="000000"/>
                </a:solidFill>
                <a:latin typeface="Arial"/>
                <a:ea typeface="Arial"/>
                <a:cs typeface="Arial"/>
                <a:sym typeface="Arial"/>
              </a:rPr>
              <a:t>Evaluate the strengths and weaknesses of Ohio Farmers Markets work in data collection</a:t>
            </a:r>
            <a:endParaRPr sz="2400" b="0" i="0" dirty="0">
              <a:solidFill>
                <a:srgbClr val="000000"/>
              </a:solidFill>
              <a:latin typeface="Quattrocento Sans"/>
              <a:ea typeface="Quattrocento Sans"/>
              <a:cs typeface="Quattrocento Sans"/>
              <a:sym typeface="Quattrocento Sans"/>
            </a:endParaRPr>
          </a:p>
          <a:p>
            <a:pPr marL="457200" marR="0" lvl="0" indent="-457200" algn="l" rtl="0">
              <a:lnSpc>
                <a:spcPct val="90000"/>
              </a:lnSpc>
              <a:spcBef>
                <a:spcPts val="1000"/>
              </a:spcBef>
              <a:spcAft>
                <a:spcPts val="0"/>
              </a:spcAft>
              <a:buSzPts val="1800"/>
              <a:buFont typeface="Arial"/>
              <a:buChar char="•"/>
            </a:pPr>
            <a:r>
              <a:rPr lang="en-US" sz="2400" b="0" i="0" dirty="0">
                <a:solidFill>
                  <a:srgbClr val="000000"/>
                </a:solidFill>
                <a:latin typeface="Arial"/>
                <a:ea typeface="Arial"/>
                <a:cs typeface="Arial"/>
                <a:sym typeface="Arial"/>
              </a:rPr>
              <a:t>Train managers and extension educators on the suite of available tools and appropriate methodologies</a:t>
            </a:r>
            <a:endParaRPr sz="2400" b="0" i="0" dirty="0">
              <a:solidFill>
                <a:srgbClr val="000000"/>
              </a:solidFill>
              <a:latin typeface="Quattrocento Sans"/>
              <a:ea typeface="Quattrocento Sans"/>
              <a:cs typeface="Quattrocento Sans"/>
              <a:sym typeface="Quattrocento Sans"/>
            </a:endParaRPr>
          </a:p>
          <a:p>
            <a:pPr marL="457200" marR="0" lvl="0" indent="-457200" algn="l" rtl="0">
              <a:lnSpc>
                <a:spcPct val="90000"/>
              </a:lnSpc>
              <a:spcBef>
                <a:spcPts val="1000"/>
              </a:spcBef>
              <a:spcAft>
                <a:spcPts val="0"/>
              </a:spcAft>
              <a:buSzPts val="1800"/>
              <a:buFont typeface="Arial"/>
              <a:buChar char="•"/>
            </a:pPr>
            <a:r>
              <a:rPr lang="en-US" sz="2400" b="0" i="0" dirty="0">
                <a:solidFill>
                  <a:srgbClr val="000000"/>
                </a:solidFill>
                <a:latin typeface="Arial"/>
                <a:ea typeface="Arial"/>
                <a:cs typeface="Arial"/>
                <a:sym typeface="Arial"/>
              </a:rPr>
              <a:t>Create a culture of shared data collection and use to increase farmers markets sustainability and success.</a:t>
            </a:r>
            <a:endParaRPr sz="2400" b="0" i="0" dirty="0">
              <a:solidFill>
                <a:srgbClr val="000000"/>
              </a:solidFill>
              <a:latin typeface="Quattrocento Sans"/>
              <a:ea typeface="Quattrocento Sans"/>
              <a:cs typeface="Quattrocento Sans"/>
              <a:sym typeface="Quattrocento Sans"/>
            </a:endParaRPr>
          </a:p>
          <a:p>
            <a:pPr marL="457200" lvl="0" indent="-304800" algn="l" rtl="0">
              <a:lnSpc>
                <a:spcPct val="90000"/>
              </a:lnSpc>
              <a:spcBef>
                <a:spcPts val="1000"/>
              </a:spcBef>
              <a:spcAft>
                <a:spcPts val="0"/>
              </a:spcAft>
              <a:buClr>
                <a:schemeClr val="dk1"/>
              </a:buClr>
              <a:buSzPts val="2400"/>
              <a:buFont typeface="Arial"/>
              <a:buNone/>
            </a:pPr>
            <a:endParaRPr sz="2400" dirty="0">
              <a:latin typeface="Calibri"/>
              <a:ea typeface="Calibri"/>
              <a:cs typeface="Calibri"/>
              <a:sym typeface="Calibri"/>
            </a:endParaRPr>
          </a:p>
          <a:p>
            <a:pPr marL="457200" lvl="0" indent="-304800" algn="l" rtl="0">
              <a:lnSpc>
                <a:spcPct val="90000"/>
              </a:lnSpc>
              <a:spcBef>
                <a:spcPts val="1000"/>
              </a:spcBef>
              <a:spcAft>
                <a:spcPts val="0"/>
              </a:spcAft>
              <a:buClr>
                <a:schemeClr val="dk1"/>
              </a:buClr>
              <a:buSzPts val="2400"/>
              <a:buFont typeface="Arial"/>
              <a:buNone/>
            </a:pPr>
            <a:endParaRPr sz="2400" dirty="0">
              <a:latin typeface="Calibri"/>
              <a:ea typeface="Calibri"/>
              <a:cs typeface="Calibri"/>
              <a:sym typeface="Calibri"/>
            </a:endParaRPr>
          </a:p>
        </p:txBody>
      </p:sp>
      <p:sp>
        <p:nvSpPr>
          <p:cNvPr id="5" name="TextBox 4">
            <a:extLst>
              <a:ext uri="{FF2B5EF4-FFF2-40B4-BE49-F238E27FC236}">
                <a16:creationId xmlns:a16="http://schemas.microsoft.com/office/drawing/2014/main" id="{5657CBE6-FF5E-40AE-B7F4-A65FE27CA962}"/>
              </a:ext>
            </a:extLst>
          </p:cNvPr>
          <p:cNvSpPr txBox="1"/>
          <p:nvPr/>
        </p:nvSpPr>
        <p:spPr>
          <a:xfrm>
            <a:off x="332814" y="4482865"/>
            <a:ext cx="8459249" cy="1169551"/>
          </a:xfrm>
          <a:prstGeom prst="rect">
            <a:avLst/>
          </a:prstGeom>
          <a:noFill/>
        </p:spPr>
        <p:txBody>
          <a:bodyPr wrap="square">
            <a:spAutoFit/>
          </a:bodyPr>
          <a:lstStyle/>
          <a:p>
            <a:r>
              <a:rPr lang="en-US" dirty="0"/>
              <a:t>This material is based upon work that is supported by the National Institute of Food and Agriculture, U.S. Department of Agriculture, under agreement number 2019-38640-29879 through the North Central Region SARE program under project number ENC19-185. USDA is an equal opportunity employer and service provider. Any opinions, findings, conclusions, or recommendations expressed in this publication are those of the author(s) and do not necessarily reflect the view of the U.S. Department of Agriculture.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49" name="Google Shape;249;p41"/>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55" name="Google Shape;255;p42"/>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61" name="Google Shape;261;p43"/>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67" name="Google Shape;267;p44"/>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73" name="Google Shape;273;p45"/>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79" name="Google Shape;279;p46"/>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85" name="Google Shape;285;p47"/>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Data Collection at Ohio Markets</a:t>
            </a:r>
            <a:endParaRPr/>
          </a:p>
        </p:txBody>
      </p:sp>
      <p:pic>
        <p:nvPicPr>
          <p:cNvPr id="291" name="Google Shape;291;p48"/>
          <p:cNvPicPr preferRelativeResize="0"/>
          <p:nvPr/>
        </p:nvPicPr>
        <p:blipFill rotWithShape="1">
          <a:blip r:embed="rId3">
            <a:alphaModFix/>
          </a:blip>
          <a:srcRect l="1018" r="1009"/>
          <a:stretch/>
        </p:blipFill>
        <p:spPr>
          <a:xfrm>
            <a:off x="336175" y="1737150"/>
            <a:ext cx="8471650" cy="4864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520231" y="713529"/>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b="1" i="0">
                <a:solidFill>
                  <a:srgbClr val="CA1B00"/>
                </a:solidFill>
                <a:latin typeface="Arial"/>
                <a:ea typeface="Arial"/>
                <a:cs typeface="Arial"/>
                <a:sym typeface="Arial"/>
              </a:rPr>
              <a:t>Project Activities – In Process</a:t>
            </a:r>
            <a:endParaRPr/>
          </a:p>
        </p:txBody>
      </p:sp>
      <p:sp>
        <p:nvSpPr>
          <p:cNvPr id="297" name="Google Shape;297;p49"/>
          <p:cNvSpPr txBox="1"/>
          <p:nvPr/>
        </p:nvSpPr>
        <p:spPr>
          <a:xfrm>
            <a:off x="443884" y="1771056"/>
            <a:ext cx="8318376"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Conduct case studies of Ohio direct marketers that sell at one or more Ohio farmers markets to learn how they use data for business decision making.</a:t>
            </a:r>
            <a:endParaRPr sz="3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br>
              <a:rPr lang="en-US" sz="3600" b="0" i="0" u="none" strike="noStrike" cap="none">
                <a:solidFill>
                  <a:srgbClr val="000000"/>
                </a:solidFill>
                <a:latin typeface="Quattrocento Sans"/>
                <a:ea typeface="Quattrocento Sans"/>
                <a:cs typeface="Quattrocento Sans"/>
                <a:sym typeface="Quattrocento Sans"/>
              </a:rPr>
            </a:br>
            <a:r>
              <a:rPr lang="en-US" sz="3600" b="0" i="0" u="none" strike="noStrike" cap="none">
                <a:solidFill>
                  <a:srgbClr val="000000"/>
                </a:solidFill>
                <a:latin typeface="Arial"/>
                <a:ea typeface="Arial"/>
                <a:cs typeface="Arial"/>
                <a:sym typeface="Arial"/>
              </a:rPr>
              <a:t>We would appreciate your input.</a:t>
            </a:r>
            <a:endParaRPr sz="3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0"/>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b="1" i="0">
                <a:solidFill>
                  <a:srgbClr val="CA1B00"/>
                </a:solidFill>
                <a:latin typeface="Arial"/>
                <a:ea typeface="Arial"/>
                <a:cs typeface="Arial"/>
                <a:sym typeface="Arial"/>
              </a:rPr>
              <a:t>Project Activities – In Process</a:t>
            </a:r>
            <a:endParaRPr/>
          </a:p>
        </p:txBody>
      </p:sp>
      <p:sp>
        <p:nvSpPr>
          <p:cNvPr id="303" name="Google Shape;303;p50"/>
          <p:cNvSpPr txBox="1">
            <a:spLocks noGrp="1"/>
          </p:cNvSpPr>
          <p:nvPr>
            <p:ph type="body" idx="1"/>
          </p:nvPr>
        </p:nvSpPr>
        <p:spPr>
          <a:xfrm>
            <a:off x="498563" y="1989138"/>
            <a:ext cx="8106083" cy="4092066"/>
          </a:xfrm>
          <a:prstGeom prst="rect">
            <a:avLst/>
          </a:prstGeom>
          <a:noFill/>
          <a:ln>
            <a:noFill/>
          </a:ln>
        </p:spPr>
        <p:txBody>
          <a:bodyPr spcFirstLastPara="1" wrap="square" lIns="91425" tIns="45700" rIns="91425" bIns="45700" anchor="t" anchorCtr="0">
            <a:normAutofit fontScale="92500" lnSpcReduction="20000"/>
          </a:bodyPr>
          <a:lstStyle/>
          <a:p>
            <a:pPr marL="742950" marR="0" lvl="0" indent="-514350" algn="l" rtl="0">
              <a:lnSpc>
                <a:spcPct val="90000"/>
              </a:lnSpc>
              <a:spcBef>
                <a:spcPts val="1000"/>
              </a:spcBef>
              <a:spcAft>
                <a:spcPts val="0"/>
              </a:spcAft>
              <a:buSzPct val="64864"/>
              <a:buFont typeface="Arial"/>
              <a:buAutoNum type="arabicPeriod"/>
            </a:pPr>
            <a:r>
              <a:rPr lang="en-US" sz="3000" b="0" i="0">
                <a:solidFill>
                  <a:srgbClr val="000000"/>
                </a:solidFill>
                <a:latin typeface="Arial"/>
                <a:ea typeface="Arial"/>
                <a:cs typeface="Arial"/>
                <a:sym typeface="Arial"/>
              </a:rPr>
              <a:t>How do direct marketers that participate in one or more Ohio farmers markets use data to make business decisions?</a:t>
            </a:r>
            <a:endParaRPr/>
          </a:p>
          <a:p>
            <a:pPr marL="742950" marR="0" lvl="0" indent="-514350" algn="l" rtl="0">
              <a:lnSpc>
                <a:spcPct val="90000"/>
              </a:lnSpc>
              <a:spcBef>
                <a:spcPts val="1000"/>
              </a:spcBef>
              <a:spcAft>
                <a:spcPts val="0"/>
              </a:spcAft>
              <a:buSzPct val="64864"/>
              <a:buFont typeface="Arial"/>
              <a:buAutoNum type="arabicPeriod"/>
            </a:pPr>
            <a:r>
              <a:rPr lang="en-US" sz="3000" b="0" i="0">
                <a:solidFill>
                  <a:srgbClr val="000000"/>
                </a:solidFill>
                <a:latin typeface="Arial"/>
                <a:ea typeface="Arial"/>
                <a:cs typeface="Arial"/>
                <a:sym typeface="Arial"/>
              </a:rPr>
              <a:t>How do the direct marketers collect and analyze this data?</a:t>
            </a:r>
            <a:endParaRPr/>
          </a:p>
          <a:p>
            <a:pPr marL="742950" marR="0" lvl="0" indent="-514350" algn="l" rtl="0">
              <a:lnSpc>
                <a:spcPct val="90000"/>
              </a:lnSpc>
              <a:spcBef>
                <a:spcPts val="1000"/>
              </a:spcBef>
              <a:spcAft>
                <a:spcPts val="0"/>
              </a:spcAft>
              <a:buSzPct val="64864"/>
              <a:buFont typeface="Arial"/>
              <a:buAutoNum type="arabicPeriod"/>
            </a:pPr>
            <a:r>
              <a:rPr lang="en-US" sz="3000" b="0" i="0">
                <a:solidFill>
                  <a:srgbClr val="000000"/>
                </a:solidFill>
                <a:latin typeface="Arial"/>
                <a:ea typeface="Arial"/>
                <a:cs typeface="Arial"/>
                <a:sym typeface="Arial"/>
              </a:rPr>
              <a:t>What data does the farmers market collect? How is this data shared with the direct marketer?</a:t>
            </a:r>
            <a:endParaRPr/>
          </a:p>
          <a:p>
            <a:pPr marL="742950" marR="0" lvl="0" indent="-514350" algn="l" rtl="0">
              <a:lnSpc>
                <a:spcPct val="90000"/>
              </a:lnSpc>
              <a:spcBef>
                <a:spcPts val="1000"/>
              </a:spcBef>
              <a:spcAft>
                <a:spcPts val="0"/>
              </a:spcAft>
              <a:buSzPct val="64864"/>
              <a:buFont typeface="Arial"/>
              <a:buAutoNum type="arabicPeriod"/>
            </a:pPr>
            <a:r>
              <a:rPr lang="en-US" sz="3000" b="0" i="0">
                <a:solidFill>
                  <a:srgbClr val="000000"/>
                </a:solidFill>
                <a:latin typeface="Arial"/>
                <a:ea typeface="Arial"/>
                <a:cs typeface="Arial"/>
                <a:sym typeface="Arial"/>
              </a:rPr>
              <a:t>What data collected by the farmers market would be helpful for the direct marketer to improve their business?</a:t>
            </a:r>
            <a:endParaRPr sz="3000" b="0" i="0">
              <a:solidFill>
                <a:srgbClr val="000000"/>
              </a:solidFill>
              <a:latin typeface="Quattrocento Sans"/>
              <a:ea typeface="Quattrocento Sans"/>
              <a:cs typeface="Quattrocento Sans"/>
              <a:sym typeface="Quattrocento Sans"/>
            </a:endParaRPr>
          </a:p>
          <a:p>
            <a:pPr marL="457200" lvl="0" indent="-279400" algn="l" rtl="0">
              <a:lnSpc>
                <a:spcPct val="90000"/>
              </a:lnSpc>
              <a:spcBef>
                <a:spcPts val="0"/>
              </a:spcBef>
              <a:spcAft>
                <a:spcPts val="0"/>
              </a:spcAft>
              <a:buClr>
                <a:schemeClr val="dk1"/>
              </a:buClr>
              <a:buSzPct val="108108"/>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Project Overview</a:t>
            </a:r>
            <a:endParaRPr/>
          </a:p>
        </p:txBody>
      </p:sp>
      <p:sp>
        <p:nvSpPr>
          <p:cNvPr id="141" name="Google Shape;141;p24"/>
          <p:cNvSpPr txBox="1">
            <a:spLocks noGrp="1"/>
          </p:cNvSpPr>
          <p:nvPr>
            <p:ph type="body" idx="1"/>
          </p:nvPr>
        </p:nvSpPr>
        <p:spPr>
          <a:xfrm>
            <a:off x="498563" y="1989138"/>
            <a:ext cx="8106083" cy="363855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n-US" sz="2800">
                <a:latin typeface="Calibri"/>
                <a:ea typeface="Calibri"/>
                <a:cs typeface="Calibri"/>
                <a:sym typeface="Calibri"/>
              </a:rPr>
              <a:t>Oct. 1, 2020 – Sept. 30, 2022</a:t>
            </a:r>
            <a:endParaRPr/>
          </a:p>
          <a:p>
            <a:pPr marL="0" lvl="0" indent="0" algn="ctr" rtl="0">
              <a:lnSpc>
                <a:spcPct val="90000"/>
              </a:lnSpc>
              <a:spcBef>
                <a:spcPts val="1000"/>
              </a:spcBef>
              <a:spcAft>
                <a:spcPts val="0"/>
              </a:spcAft>
              <a:buClr>
                <a:schemeClr val="dk1"/>
              </a:buClr>
              <a:buSzPct val="100000"/>
              <a:buNone/>
            </a:pPr>
            <a:r>
              <a:rPr lang="en-US" sz="2800">
                <a:latin typeface="Calibri"/>
                <a:ea typeface="Calibri"/>
                <a:cs typeface="Calibri"/>
                <a:sym typeface="Calibri"/>
              </a:rPr>
              <a:t>PI – Eric Barrett</a:t>
            </a:r>
            <a:endParaRPr/>
          </a:p>
          <a:p>
            <a:pPr marL="0" lvl="0" indent="0" algn="ctr" rtl="0">
              <a:lnSpc>
                <a:spcPct val="90000"/>
              </a:lnSpc>
              <a:spcBef>
                <a:spcPts val="1000"/>
              </a:spcBef>
              <a:spcAft>
                <a:spcPts val="0"/>
              </a:spcAft>
              <a:buClr>
                <a:schemeClr val="dk1"/>
              </a:buClr>
              <a:buSzPct val="100000"/>
              <a:buNone/>
            </a:pPr>
            <a:r>
              <a:rPr lang="en-US" sz="2800">
                <a:latin typeface="Calibri"/>
                <a:ea typeface="Calibri"/>
                <a:cs typeface="Calibri"/>
                <a:sym typeface="Calibri"/>
              </a:rPr>
              <a:t>Co-PI – Christie Welch</a:t>
            </a:r>
            <a:endParaRPr/>
          </a:p>
          <a:p>
            <a:pPr marL="0" lvl="0" indent="0" algn="ctr" rtl="0">
              <a:lnSpc>
                <a:spcPct val="90000"/>
              </a:lnSpc>
              <a:spcBef>
                <a:spcPts val="1000"/>
              </a:spcBef>
              <a:spcAft>
                <a:spcPts val="0"/>
              </a:spcAft>
              <a:buClr>
                <a:schemeClr val="dk1"/>
              </a:buClr>
              <a:buSzPct val="100000"/>
              <a:buNone/>
            </a:pPr>
            <a:r>
              <a:rPr lang="en-US" sz="2800">
                <a:latin typeface="Calibri"/>
                <a:ea typeface="Calibri"/>
                <a:cs typeface="Calibri"/>
                <a:sym typeface="Calibri"/>
              </a:rPr>
              <a:t>Funder North Central SARE</a:t>
            </a:r>
            <a:endParaRPr/>
          </a:p>
          <a:p>
            <a:pPr marL="0" lvl="0" indent="0" algn="ctr" rtl="0">
              <a:lnSpc>
                <a:spcPct val="90000"/>
              </a:lnSpc>
              <a:spcBef>
                <a:spcPts val="1000"/>
              </a:spcBef>
              <a:spcAft>
                <a:spcPts val="0"/>
              </a:spcAft>
              <a:buClr>
                <a:schemeClr val="dk1"/>
              </a:buClr>
              <a:buSzPct val="100000"/>
              <a:buNone/>
            </a:pPr>
            <a:r>
              <a:rPr lang="en-US" sz="2800">
                <a:latin typeface="Calibri"/>
                <a:ea typeface="Calibri"/>
                <a:cs typeface="Calibri"/>
                <a:sym typeface="Calibri"/>
              </a:rPr>
              <a:t>Collaborators – Farmers Market Coalition   </a:t>
            </a:r>
            <a:endParaRPr/>
          </a:p>
          <a:p>
            <a:pPr marL="0" lvl="0" indent="0" algn="ctr" rtl="0">
              <a:lnSpc>
                <a:spcPct val="90000"/>
              </a:lnSpc>
              <a:spcBef>
                <a:spcPts val="1000"/>
              </a:spcBef>
              <a:spcAft>
                <a:spcPts val="0"/>
              </a:spcAft>
              <a:buClr>
                <a:schemeClr val="dk1"/>
              </a:buClr>
              <a:buSzPct val="100000"/>
              <a:buNone/>
            </a:pPr>
            <a:r>
              <a:rPr lang="en-US" sz="2800" u="sng">
                <a:solidFill>
                  <a:schemeClr val="hlink"/>
                </a:solidFill>
                <a:latin typeface="Calibri"/>
                <a:ea typeface="Calibri"/>
                <a:cs typeface="Calibri"/>
                <a:sym typeface="Calibri"/>
                <a:hlinkClick r:id="rId3"/>
              </a:rPr>
              <a:t>https://farmersmarketcoalition.org/</a:t>
            </a:r>
            <a:endParaRPr sz="2800">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r>
              <a:rPr lang="en-US" sz="2800">
                <a:latin typeface="Calibri"/>
                <a:ea typeface="Calibri"/>
                <a:cs typeface="Calibri"/>
                <a:sym typeface="Calibri"/>
              </a:rPr>
              <a:t>Ohio Farmers Market Network </a:t>
            </a:r>
            <a:endParaRPr/>
          </a:p>
          <a:p>
            <a:pPr marL="0" lvl="0" indent="0" algn="ctr" rtl="0">
              <a:lnSpc>
                <a:spcPct val="90000"/>
              </a:lnSpc>
              <a:spcBef>
                <a:spcPts val="1000"/>
              </a:spcBef>
              <a:spcAft>
                <a:spcPts val="0"/>
              </a:spcAft>
              <a:buClr>
                <a:schemeClr val="dk1"/>
              </a:buClr>
              <a:buSzPct val="100000"/>
              <a:buNone/>
            </a:pPr>
            <a:r>
              <a:rPr lang="en-US" sz="2800" u="sng">
                <a:solidFill>
                  <a:schemeClr val="hlink"/>
                </a:solidFill>
                <a:latin typeface="Calibri"/>
                <a:ea typeface="Calibri"/>
                <a:cs typeface="Calibri"/>
                <a:sym typeface="Calibri"/>
                <a:hlinkClick r:id="rId4"/>
              </a:rPr>
              <a:t>https://ohiofarmersmarketnetwork.org/</a:t>
            </a:r>
            <a:endParaRPr sz="28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1"/>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b="1" i="0">
                <a:solidFill>
                  <a:srgbClr val="CA1B00"/>
                </a:solidFill>
                <a:latin typeface="Arial"/>
                <a:ea typeface="Arial"/>
                <a:cs typeface="Arial"/>
                <a:sym typeface="Arial"/>
              </a:rPr>
              <a:t>Project Activities - In Process</a:t>
            </a:r>
            <a:endParaRPr/>
          </a:p>
        </p:txBody>
      </p:sp>
      <p:sp>
        <p:nvSpPr>
          <p:cNvPr id="309" name="Google Shape;309;p51"/>
          <p:cNvSpPr txBox="1">
            <a:spLocks noGrp="1"/>
          </p:cNvSpPr>
          <p:nvPr>
            <p:ph type="body" idx="1"/>
          </p:nvPr>
        </p:nvSpPr>
        <p:spPr>
          <a:xfrm>
            <a:off x="498563" y="1989138"/>
            <a:ext cx="8106083" cy="363855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SzPct val="69498"/>
              <a:buNone/>
            </a:pPr>
            <a:r>
              <a:rPr lang="en-US" b="0" i="0" u="none" strike="noStrike">
                <a:solidFill>
                  <a:srgbClr val="000000"/>
                </a:solidFill>
                <a:latin typeface="Arial"/>
                <a:ea typeface="Arial"/>
                <a:cs typeface="Arial"/>
                <a:sym typeface="Arial"/>
              </a:rPr>
              <a:t>If you would like to be a case study participant?</a:t>
            </a:r>
            <a:endParaRPr b="0" i="0">
              <a:solidFill>
                <a:srgbClr val="000000"/>
              </a:solidFill>
              <a:latin typeface="Quattrocento Sans"/>
              <a:ea typeface="Quattrocento Sans"/>
              <a:cs typeface="Quattrocento Sans"/>
              <a:sym typeface="Quattrocento Sans"/>
            </a:endParaRPr>
          </a:p>
          <a:p>
            <a:pPr marL="0" marR="0" lvl="0" indent="0" algn="l" rtl="0">
              <a:lnSpc>
                <a:spcPct val="90000"/>
              </a:lnSpc>
              <a:spcBef>
                <a:spcPts val="1000"/>
              </a:spcBef>
              <a:spcAft>
                <a:spcPts val="0"/>
              </a:spcAft>
              <a:buSzPct val="69498"/>
              <a:buNone/>
            </a:pPr>
            <a:br>
              <a:rPr lang="en-US" b="0" i="0" u="none" strike="noStrike">
                <a:solidFill>
                  <a:srgbClr val="000000"/>
                </a:solidFill>
                <a:latin typeface="Arial"/>
                <a:ea typeface="Arial"/>
                <a:cs typeface="Arial"/>
                <a:sym typeface="Arial"/>
              </a:rPr>
            </a:b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69498"/>
              <a:buNone/>
            </a:pPr>
            <a:r>
              <a:rPr lang="en-US" b="0" i="0" u="none" strike="noStrike">
                <a:solidFill>
                  <a:srgbClr val="000000"/>
                </a:solidFill>
                <a:latin typeface="Arial"/>
                <a:ea typeface="Arial"/>
                <a:cs typeface="Arial"/>
                <a:sym typeface="Arial"/>
              </a:rPr>
              <a:t>Email Christie Welch</a:t>
            </a: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69498"/>
              <a:buNone/>
            </a:pPr>
            <a:br>
              <a:rPr lang="en-US" b="0" i="0" u="none" strike="noStrike">
                <a:solidFill>
                  <a:srgbClr val="000000"/>
                </a:solidFill>
                <a:latin typeface="Arial"/>
                <a:ea typeface="Arial"/>
                <a:cs typeface="Arial"/>
                <a:sym typeface="Arial"/>
              </a:rPr>
            </a:br>
            <a:endParaRPr b="0" i="0">
              <a:solidFill>
                <a:srgbClr val="000000"/>
              </a:solidFill>
              <a:latin typeface="Quattrocento Sans"/>
              <a:ea typeface="Quattrocento Sans"/>
              <a:cs typeface="Quattrocento Sans"/>
              <a:sym typeface="Quattrocento Sans"/>
            </a:endParaRPr>
          </a:p>
          <a:p>
            <a:pPr marL="0" marR="0" lvl="0" indent="0" algn="ctr" rtl="0">
              <a:lnSpc>
                <a:spcPct val="90000"/>
              </a:lnSpc>
              <a:spcBef>
                <a:spcPts val="1000"/>
              </a:spcBef>
              <a:spcAft>
                <a:spcPts val="0"/>
              </a:spcAft>
              <a:buSzPct val="69498"/>
              <a:buNone/>
            </a:pPr>
            <a:r>
              <a:rPr lang="en-US" b="0" i="0" u="sng" strike="noStrike">
                <a:solidFill>
                  <a:schemeClr val="hlink"/>
                </a:solidFill>
                <a:latin typeface="Arial"/>
                <a:ea typeface="Arial"/>
                <a:cs typeface="Arial"/>
                <a:sym typeface="Arial"/>
                <a:hlinkClick r:id="rId3"/>
              </a:rPr>
              <a:t>welch.183@osu.edu</a:t>
            </a:r>
            <a:r>
              <a:rPr lang="en-US" b="0" i="0" u="none" strike="noStrike">
                <a:solidFill>
                  <a:srgbClr val="000000"/>
                </a:solidFill>
                <a:latin typeface="Arial"/>
                <a:ea typeface="Arial"/>
                <a:cs typeface="Arial"/>
                <a:sym typeface="Arial"/>
              </a:rPr>
              <a:t> </a:t>
            </a:r>
            <a:endParaRPr b="0" i="0">
              <a:solidFill>
                <a:srgbClr val="000000"/>
              </a:solidFill>
              <a:latin typeface="Quattrocento Sans"/>
              <a:ea typeface="Quattrocento Sans"/>
              <a:cs typeface="Quattrocento Sans"/>
              <a:sym typeface="Quattrocento Sans"/>
            </a:endParaRPr>
          </a:p>
          <a:p>
            <a:pPr marL="457200" lvl="0" indent="-228600" algn="l" rtl="0">
              <a:lnSpc>
                <a:spcPct val="90000"/>
              </a:lnSpc>
              <a:spcBef>
                <a:spcPts val="1000"/>
              </a:spcBef>
              <a:spcAft>
                <a:spcPts val="0"/>
              </a:spcAft>
              <a:buClr>
                <a:schemeClr val="dk1"/>
              </a:buClr>
              <a:buSzPct val="69498"/>
              <a:buNone/>
            </a:pPr>
            <a:br>
              <a:rPr lang="en-US"/>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How can you be involved?</a:t>
            </a:r>
            <a:endParaRPr/>
          </a:p>
        </p:txBody>
      </p:sp>
      <p:sp>
        <p:nvSpPr>
          <p:cNvPr id="315" name="Google Shape;315;p52"/>
          <p:cNvSpPr txBox="1">
            <a:spLocks noGrp="1"/>
          </p:cNvSpPr>
          <p:nvPr>
            <p:ph type="body" idx="1"/>
          </p:nvPr>
        </p:nvSpPr>
        <p:spPr>
          <a:xfrm>
            <a:off x="498563" y="1989138"/>
            <a:ext cx="8106083" cy="363855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a:t>Volunteer to participate in a case study.</a:t>
            </a:r>
            <a:endParaRPr/>
          </a:p>
          <a:p>
            <a:pPr marL="457200" lvl="0" indent="-457200" algn="l" rtl="0">
              <a:lnSpc>
                <a:spcPct val="90000"/>
              </a:lnSpc>
              <a:spcBef>
                <a:spcPts val="1000"/>
              </a:spcBef>
              <a:spcAft>
                <a:spcPts val="0"/>
              </a:spcAft>
              <a:buClr>
                <a:schemeClr val="dk1"/>
              </a:buClr>
              <a:buSzPts val="2800"/>
              <a:buFont typeface="Arial"/>
              <a:buChar char="•"/>
            </a:pPr>
            <a:r>
              <a:rPr lang="en-US"/>
              <a:t>Share information about farmers markets in your county/community</a:t>
            </a:r>
            <a:endParaRPr/>
          </a:p>
          <a:p>
            <a:pPr marL="457200" lvl="0" indent="-457200" algn="l" rtl="0">
              <a:lnSpc>
                <a:spcPct val="90000"/>
              </a:lnSpc>
              <a:spcBef>
                <a:spcPts val="1000"/>
              </a:spcBef>
              <a:spcAft>
                <a:spcPts val="0"/>
              </a:spcAft>
              <a:buClr>
                <a:schemeClr val="dk1"/>
              </a:buClr>
              <a:buSzPts val="2800"/>
              <a:buFont typeface="Arial"/>
              <a:buChar char="•"/>
            </a:pPr>
            <a:r>
              <a:rPr lang="en-US"/>
              <a:t>Attend the train-the-trainer session on available tools to assist with data collection</a:t>
            </a:r>
            <a:endParaRPr/>
          </a:p>
          <a:p>
            <a:pPr marL="457200" lvl="0" indent="-457200" algn="l" rtl="0">
              <a:lnSpc>
                <a:spcPct val="90000"/>
              </a:lnSpc>
              <a:spcBef>
                <a:spcPts val="1000"/>
              </a:spcBef>
              <a:spcAft>
                <a:spcPts val="0"/>
              </a:spcAft>
              <a:buClr>
                <a:schemeClr val="dk1"/>
              </a:buClr>
              <a:buSzPts val="2800"/>
              <a:buFont typeface="Arial"/>
              <a:buChar char="•"/>
            </a:pPr>
            <a:r>
              <a:rPr lang="en-US"/>
              <a:t>Connect with the OSUE Direct Food &amp; Ag. Marketing Team, Farmers Market Coalition, and the Ohio Farmers Market Network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p:nvPr/>
        </p:nvSpPr>
        <p:spPr>
          <a:xfrm>
            <a:off x="570548" y="476510"/>
            <a:ext cx="7420728" cy="11146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B0032"/>
              </a:buClr>
              <a:buSzPts val="3200"/>
              <a:buFont typeface="Arial"/>
              <a:buNone/>
            </a:pPr>
            <a:r>
              <a:rPr lang="en-US" sz="3200" b="1" i="0" u="none" strike="noStrike" cap="none">
                <a:solidFill>
                  <a:srgbClr val="BB0032"/>
                </a:solidFill>
                <a:latin typeface="Arial"/>
                <a:ea typeface="Arial"/>
                <a:cs typeface="Arial"/>
                <a:sym typeface="Arial"/>
              </a:rPr>
              <a:t>OSU Extension Direct Food and Agricultural Marketing Program</a:t>
            </a:r>
            <a:endParaRPr sz="1400" b="0" i="0" u="none" strike="noStrike" cap="none">
              <a:solidFill>
                <a:srgbClr val="000000"/>
              </a:solidFill>
              <a:latin typeface="Arial"/>
              <a:ea typeface="Arial"/>
              <a:cs typeface="Arial"/>
              <a:sym typeface="Arial"/>
            </a:endParaRPr>
          </a:p>
        </p:txBody>
      </p:sp>
      <p:sp>
        <p:nvSpPr>
          <p:cNvPr id="322" name="Google Shape;322;p53"/>
          <p:cNvSpPr/>
          <p:nvPr/>
        </p:nvSpPr>
        <p:spPr>
          <a:xfrm>
            <a:off x="220925" y="1726550"/>
            <a:ext cx="8702150" cy="3416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Christie Welch</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alibri"/>
                <a:ea typeface="Calibri"/>
                <a:cs typeface="Calibri"/>
                <a:sym typeface="Calibri"/>
                <a:hlinkClick r:id="rId3"/>
              </a:rPr>
              <a:t>welch.183@osu.edu</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Darlene Wolnik</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alibri"/>
                <a:ea typeface="Calibri"/>
                <a:cs typeface="Calibri"/>
                <a:sym typeface="Calibri"/>
                <a:hlinkClick r:id="rId4"/>
              </a:rPr>
              <a:t>darlene@farmersmarketcoalition.org</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Jaime Hadji</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u="sng">
                <a:solidFill>
                  <a:schemeClr val="hlink"/>
                </a:solidFill>
                <a:latin typeface="Calibri"/>
                <a:ea typeface="Calibri"/>
                <a:cs typeface="Calibri"/>
                <a:sym typeface="Calibri"/>
                <a:hlinkClick r:id="rId5"/>
              </a:rPr>
              <a:t>hello@ohiofarmersmarketnetwork.org</a:t>
            </a:r>
            <a:r>
              <a:rPr lang="en-US" sz="2400">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23" name="Google Shape;323;p53"/>
          <p:cNvSpPr txBox="1"/>
          <p:nvPr/>
        </p:nvSpPr>
        <p:spPr>
          <a:xfrm rot="-718574">
            <a:off x="253140" y="2261926"/>
            <a:ext cx="261487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Contact Info</a:t>
            </a:r>
            <a:endParaRPr sz="1400" b="0" i="0" u="none" strike="noStrike" cap="none">
              <a:solidFill>
                <a:srgbClr val="000000"/>
              </a:solidFill>
              <a:latin typeface="Arial"/>
              <a:ea typeface="Arial"/>
              <a:cs typeface="Arial"/>
              <a:sym typeface="Arial"/>
            </a:endParaRPr>
          </a:p>
        </p:txBody>
      </p:sp>
      <p:pic>
        <p:nvPicPr>
          <p:cNvPr id="324" name="Google Shape;324;p53"/>
          <p:cNvPicPr preferRelativeResize="0"/>
          <p:nvPr/>
        </p:nvPicPr>
        <p:blipFill rotWithShape="1">
          <a:blip r:embed="rId6">
            <a:alphaModFix/>
          </a:blip>
          <a:srcRect l="10667" t="14345" r="63111" b="72617"/>
          <a:stretch/>
        </p:blipFill>
        <p:spPr>
          <a:xfrm>
            <a:off x="2085023" y="5534022"/>
            <a:ext cx="2397760" cy="670560"/>
          </a:xfrm>
          <a:prstGeom prst="rect">
            <a:avLst/>
          </a:prstGeom>
          <a:noFill/>
          <a:ln>
            <a:noFill/>
          </a:ln>
        </p:spPr>
      </p:pic>
      <p:pic>
        <p:nvPicPr>
          <p:cNvPr id="325" name="Google Shape;325;p53"/>
          <p:cNvPicPr preferRelativeResize="0"/>
          <p:nvPr/>
        </p:nvPicPr>
        <p:blipFill rotWithShape="1">
          <a:blip r:embed="rId7">
            <a:alphaModFix/>
          </a:blip>
          <a:srcRect/>
          <a:stretch/>
        </p:blipFill>
        <p:spPr>
          <a:xfrm>
            <a:off x="4482783" y="5544144"/>
            <a:ext cx="1715120" cy="909401"/>
          </a:xfrm>
          <a:prstGeom prst="rect">
            <a:avLst/>
          </a:prstGeom>
          <a:noFill/>
          <a:ln>
            <a:noFill/>
          </a:ln>
        </p:spPr>
      </p:pic>
      <p:pic>
        <p:nvPicPr>
          <p:cNvPr id="326" name="Google Shape;326;p53"/>
          <p:cNvPicPr preferRelativeResize="0"/>
          <p:nvPr/>
        </p:nvPicPr>
        <p:blipFill rotWithShape="1">
          <a:blip r:embed="rId8">
            <a:alphaModFix/>
          </a:blip>
          <a:srcRect l="8123" r="7694"/>
          <a:stretch/>
        </p:blipFill>
        <p:spPr>
          <a:xfrm>
            <a:off x="6496300" y="5616200"/>
            <a:ext cx="1993876" cy="837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Project Activities to Date</a:t>
            </a:r>
            <a:endParaRPr/>
          </a:p>
        </p:txBody>
      </p:sp>
      <p:sp>
        <p:nvSpPr>
          <p:cNvPr id="147" name="Google Shape;147;p25"/>
          <p:cNvSpPr txBox="1">
            <a:spLocks noGrp="1"/>
          </p:cNvSpPr>
          <p:nvPr>
            <p:ph type="body" idx="1"/>
          </p:nvPr>
        </p:nvSpPr>
        <p:spPr>
          <a:xfrm>
            <a:off x="498563" y="1989138"/>
            <a:ext cx="8106083" cy="363855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a:t>Created a database of Ohio farmers markets and if/how they collect data</a:t>
            </a:r>
            <a:endParaRPr/>
          </a:p>
          <a:p>
            <a:pPr marL="457200" lvl="0" indent="-279400" algn="l" rtl="0">
              <a:lnSpc>
                <a:spcPct val="90000"/>
              </a:lnSpc>
              <a:spcBef>
                <a:spcPts val="0"/>
              </a:spcBef>
              <a:spcAft>
                <a:spcPts val="0"/>
              </a:spcAft>
              <a:buClr>
                <a:schemeClr val="dk1"/>
              </a:buClr>
              <a:buSzPts val="2800"/>
              <a:buFont typeface="Arial"/>
              <a:buNone/>
            </a:pPr>
            <a:endParaRPr/>
          </a:p>
          <a:p>
            <a:pPr marL="457200" lvl="0" indent="-457200" algn="l" rtl="0">
              <a:lnSpc>
                <a:spcPct val="90000"/>
              </a:lnSpc>
              <a:spcBef>
                <a:spcPts val="0"/>
              </a:spcBef>
              <a:spcAft>
                <a:spcPts val="0"/>
              </a:spcAft>
              <a:buClr>
                <a:schemeClr val="dk1"/>
              </a:buClr>
              <a:buSzPts val="2800"/>
              <a:buFont typeface="Arial"/>
              <a:buChar char="•"/>
            </a:pPr>
            <a:r>
              <a:rPr lang="en-US"/>
              <a:t>Visited farmers markets throughout Ohio to learn how they collect data</a:t>
            </a:r>
            <a:endParaRPr/>
          </a:p>
          <a:p>
            <a:pPr marL="457200" lvl="0" indent="-279400" algn="l" rtl="0">
              <a:lnSpc>
                <a:spcPct val="90000"/>
              </a:lnSpc>
              <a:spcBef>
                <a:spcPts val="0"/>
              </a:spcBef>
              <a:spcAft>
                <a:spcPts val="0"/>
              </a:spcAft>
              <a:buClr>
                <a:schemeClr val="dk1"/>
              </a:buClr>
              <a:buSzPts val="2800"/>
              <a:buFont typeface="Arial"/>
              <a:buNone/>
            </a:pPr>
            <a:endParaRPr/>
          </a:p>
          <a:p>
            <a:pPr marL="457200" lvl="0" indent="-457200" algn="l" rtl="0">
              <a:lnSpc>
                <a:spcPct val="90000"/>
              </a:lnSpc>
              <a:spcBef>
                <a:spcPts val="0"/>
              </a:spcBef>
              <a:spcAft>
                <a:spcPts val="0"/>
              </a:spcAft>
              <a:buClr>
                <a:schemeClr val="dk1"/>
              </a:buClr>
              <a:buSzPts val="2800"/>
              <a:buFont typeface="Arial"/>
              <a:buChar char="•"/>
            </a:pPr>
            <a:r>
              <a:rPr lang="en-US"/>
              <a:t>Provided training to OSU Extension Educators on tools to assist farmers markets with data collection</a:t>
            </a:r>
            <a:endParaRPr/>
          </a:p>
          <a:p>
            <a:pPr marL="457200" lvl="0" indent="-279400" algn="l" rtl="0">
              <a:lnSpc>
                <a:spcPct val="90000"/>
              </a:lnSpc>
              <a:spcBef>
                <a:spcPts val="0"/>
              </a:spcBef>
              <a:spcAft>
                <a:spcPts val="0"/>
              </a:spcAft>
              <a:buClr>
                <a:schemeClr val="dk1"/>
              </a:buClr>
              <a:buSzPts val="2800"/>
              <a:buFont typeface="Arial"/>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520231" y="713529"/>
            <a:ext cx="8084416" cy="6603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Project Activities – In Process</a:t>
            </a:r>
            <a:endParaRPr/>
          </a:p>
        </p:txBody>
      </p:sp>
      <p:sp>
        <p:nvSpPr>
          <p:cNvPr id="153" name="Google Shape;153;p26"/>
          <p:cNvSpPr txBox="1">
            <a:spLocks noGrp="1"/>
          </p:cNvSpPr>
          <p:nvPr>
            <p:ph type="body" idx="1"/>
          </p:nvPr>
        </p:nvSpPr>
        <p:spPr>
          <a:xfrm>
            <a:off x="498563" y="1989138"/>
            <a:ext cx="8106083" cy="363855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222222"/>
              </a:buClr>
              <a:buSzPts val="2800"/>
              <a:buAutoNum type="arabicPeriod"/>
            </a:pPr>
            <a:r>
              <a:rPr lang="en-US">
                <a:solidFill>
                  <a:srgbClr val="222222"/>
                </a:solidFill>
                <a:latin typeface="Calibri"/>
                <a:ea typeface="Calibri"/>
                <a:cs typeface="Calibri"/>
                <a:sym typeface="Calibri"/>
              </a:rPr>
              <a:t>Create a database of the data-collection projects among Ohio markets and vendors</a:t>
            </a:r>
            <a:endParaRPr/>
          </a:p>
          <a:p>
            <a:pPr marL="342900" lvl="0" indent="-342900" algn="l" rtl="0">
              <a:lnSpc>
                <a:spcPct val="90000"/>
              </a:lnSpc>
              <a:spcBef>
                <a:spcPts val="1000"/>
              </a:spcBef>
              <a:spcAft>
                <a:spcPts val="0"/>
              </a:spcAft>
              <a:buClr>
                <a:srgbClr val="222222"/>
              </a:buClr>
              <a:buSzPts val="2800"/>
              <a:buAutoNum type="arabicPeriod"/>
            </a:pPr>
            <a:r>
              <a:rPr lang="en-US">
                <a:solidFill>
                  <a:srgbClr val="222222"/>
                </a:solidFill>
                <a:latin typeface="Calibri"/>
                <a:ea typeface="Calibri"/>
                <a:cs typeface="Calibri"/>
                <a:sym typeface="Calibri"/>
              </a:rPr>
              <a:t>A "train the trainer" training on market data collection needs and processes</a:t>
            </a:r>
            <a:endParaRPr/>
          </a:p>
          <a:p>
            <a:pPr marL="342900" lvl="0" indent="-342900" algn="l" rtl="0">
              <a:lnSpc>
                <a:spcPct val="90000"/>
              </a:lnSpc>
              <a:spcBef>
                <a:spcPts val="1000"/>
              </a:spcBef>
              <a:spcAft>
                <a:spcPts val="0"/>
              </a:spcAft>
              <a:buClr>
                <a:srgbClr val="222222"/>
              </a:buClr>
              <a:buSzPts val="2800"/>
              <a:buAutoNum type="arabicPeriod"/>
            </a:pPr>
            <a:r>
              <a:rPr lang="en-US">
                <a:solidFill>
                  <a:srgbClr val="222222"/>
                </a:solidFill>
                <a:latin typeface="Calibri"/>
                <a:ea typeface="Calibri"/>
                <a:cs typeface="Calibri"/>
                <a:sym typeface="Calibri"/>
              </a:rPr>
              <a:t>Conduct case studies of Ohio direct marketers that sell at one or more Ohio farmers markets to learn how they use data for business decision making.</a:t>
            </a: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63731" y="210629"/>
            <a:ext cx="8084400" cy="66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A1B00"/>
              </a:buClr>
              <a:buSzPts val="3960"/>
              <a:buFont typeface="Arial"/>
              <a:buNone/>
            </a:pPr>
            <a:r>
              <a:rPr lang="en-US" sz="4360">
                <a:solidFill>
                  <a:srgbClr val="CA1B00"/>
                </a:solidFill>
              </a:rPr>
              <a:t>C</a:t>
            </a:r>
            <a:r>
              <a:rPr lang="en-US" sz="3100">
                <a:solidFill>
                  <a:srgbClr val="CA1B00"/>
                </a:solidFill>
              </a:rPr>
              <a:t>ulture of Data Collection at Markets</a:t>
            </a:r>
            <a:r>
              <a:rPr lang="en-US" sz="4160">
                <a:solidFill>
                  <a:srgbClr val="0000FF"/>
                </a:solidFill>
              </a:rPr>
              <a:t> </a:t>
            </a:r>
            <a:endParaRPr sz="4160">
              <a:solidFill>
                <a:srgbClr val="0000FF"/>
              </a:solidFill>
            </a:endParaRPr>
          </a:p>
        </p:txBody>
      </p:sp>
      <p:pic>
        <p:nvPicPr>
          <p:cNvPr id="159" name="Google Shape;159;p27"/>
          <p:cNvPicPr preferRelativeResize="0"/>
          <p:nvPr/>
        </p:nvPicPr>
        <p:blipFill>
          <a:blip r:embed="rId3">
            <a:alphaModFix/>
          </a:blip>
          <a:stretch>
            <a:fillRect/>
          </a:stretch>
        </p:blipFill>
        <p:spPr>
          <a:xfrm>
            <a:off x="152400" y="958804"/>
            <a:ext cx="8839204" cy="3927576"/>
          </a:xfrm>
          <a:prstGeom prst="rect">
            <a:avLst/>
          </a:prstGeom>
          <a:noFill/>
          <a:ln>
            <a:noFill/>
          </a:ln>
        </p:spPr>
      </p:pic>
      <p:pic>
        <p:nvPicPr>
          <p:cNvPr id="160" name="Google Shape;160;p27"/>
          <p:cNvPicPr preferRelativeResize="0"/>
          <p:nvPr/>
        </p:nvPicPr>
        <p:blipFill>
          <a:blip r:embed="rId4">
            <a:alphaModFix/>
          </a:blip>
          <a:stretch>
            <a:fillRect/>
          </a:stretch>
        </p:blipFill>
        <p:spPr>
          <a:xfrm>
            <a:off x="275425" y="1090137"/>
            <a:ext cx="3799000" cy="3664900"/>
          </a:xfrm>
          <a:prstGeom prst="rect">
            <a:avLst/>
          </a:prstGeom>
          <a:noFill/>
          <a:ln>
            <a:noFill/>
          </a:ln>
        </p:spPr>
      </p:pic>
      <p:sp>
        <p:nvSpPr>
          <p:cNvPr id="161" name="Google Shape;161;p27"/>
          <p:cNvSpPr txBox="1"/>
          <p:nvPr/>
        </p:nvSpPr>
        <p:spPr>
          <a:xfrm>
            <a:off x="363725" y="4974250"/>
            <a:ext cx="8084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solidFill>
                  <a:srgbClr val="0000FF"/>
                </a:solidFill>
              </a:rPr>
              <a:t>Since 2013: Evaluation resources, one on one and network support, software development, and analysis</a:t>
            </a:r>
            <a:endParaRPr sz="2100" b="1">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529793" y="361504"/>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00000"/>
              <a:buFont typeface="Arial"/>
              <a:buNone/>
            </a:pPr>
            <a:r>
              <a:rPr lang="en-US"/>
              <a:t>Culture of Data Collection</a:t>
            </a:r>
            <a:endParaRPr/>
          </a:p>
        </p:txBody>
      </p:sp>
      <p:pic>
        <p:nvPicPr>
          <p:cNvPr id="167" name="Google Shape;167;p28"/>
          <p:cNvPicPr preferRelativeResize="0"/>
          <p:nvPr/>
        </p:nvPicPr>
        <p:blipFill rotWithShape="1">
          <a:blip r:embed="rId3">
            <a:alphaModFix/>
          </a:blip>
          <a:srcRect/>
          <a:stretch/>
        </p:blipFill>
        <p:spPr>
          <a:xfrm>
            <a:off x="2415450" y="1461800"/>
            <a:ext cx="5938749" cy="5068824"/>
          </a:xfrm>
          <a:prstGeom prst="rect">
            <a:avLst/>
          </a:prstGeom>
          <a:noFill/>
          <a:ln w="38100" cap="flat" cmpd="sng">
            <a:solidFill>
              <a:srgbClr val="C00000"/>
            </a:solidFill>
            <a:prstDash val="solid"/>
            <a:round/>
            <a:headEnd type="none" w="sm" len="sm"/>
            <a:tailEnd type="none" w="sm" len="sm"/>
          </a:ln>
        </p:spPr>
      </p:pic>
      <p:sp>
        <p:nvSpPr>
          <p:cNvPr id="168" name="Google Shape;168;p28"/>
          <p:cNvSpPr txBox="1"/>
          <p:nvPr/>
        </p:nvSpPr>
        <p:spPr>
          <a:xfrm>
            <a:off x="442925" y="2207125"/>
            <a:ext cx="1818600" cy="1231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1" i="0" u="none" strike="noStrike" cap="none">
                <a:solidFill>
                  <a:srgbClr val="000000"/>
                </a:solidFill>
                <a:latin typeface="Arial"/>
                <a:ea typeface="Arial"/>
                <a:cs typeface="Arial"/>
                <a:sym typeface="Arial"/>
              </a:rPr>
              <a:t>Findlay Market National Farmers Market Week</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89856" y="361504"/>
            <a:ext cx="8084400" cy="66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A1B00"/>
              </a:buClr>
              <a:buSzPts val="3960"/>
              <a:buFont typeface="Arial"/>
              <a:buNone/>
            </a:pPr>
            <a:r>
              <a:rPr lang="en-US" sz="3459"/>
              <a:t>Culture of Data Collection at Markets </a:t>
            </a:r>
            <a:endParaRPr sz="3459"/>
          </a:p>
        </p:txBody>
      </p:sp>
      <p:pic>
        <p:nvPicPr>
          <p:cNvPr id="174" name="Google Shape;174;p29"/>
          <p:cNvPicPr preferRelativeResize="0"/>
          <p:nvPr/>
        </p:nvPicPr>
        <p:blipFill rotWithShape="1">
          <a:blip r:embed="rId3">
            <a:alphaModFix/>
          </a:blip>
          <a:srcRect/>
          <a:stretch/>
        </p:blipFill>
        <p:spPr>
          <a:xfrm>
            <a:off x="209300" y="1021800"/>
            <a:ext cx="8836276" cy="5688251"/>
          </a:xfrm>
          <a:prstGeom prst="rect">
            <a:avLst/>
          </a:prstGeom>
          <a:noFill/>
          <a:ln w="38100" cap="flat" cmpd="sng">
            <a:solidFill>
              <a:srgbClr val="C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50756" y="348454"/>
            <a:ext cx="8084400" cy="6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A1B00"/>
              </a:buClr>
              <a:buSzPct val="117857"/>
              <a:buFont typeface="Arial"/>
              <a:buNone/>
            </a:pPr>
            <a:r>
              <a:rPr lang="en-US" sz="3733"/>
              <a:t>Culture of Data Collection at Markets</a:t>
            </a:r>
            <a:r>
              <a:rPr lang="en-US"/>
              <a:t> </a:t>
            </a:r>
            <a:endParaRPr/>
          </a:p>
        </p:txBody>
      </p:sp>
      <p:pic>
        <p:nvPicPr>
          <p:cNvPr id="180" name="Google Shape;180;p30"/>
          <p:cNvPicPr preferRelativeResize="0"/>
          <p:nvPr/>
        </p:nvPicPr>
        <p:blipFill rotWithShape="1">
          <a:blip r:embed="rId3">
            <a:alphaModFix/>
          </a:blip>
          <a:srcRect/>
          <a:stretch/>
        </p:blipFill>
        <p:spPr>
          <a:xfrm>
            <a:off x="105025" y="1008750"/>
            <a:ext cx="8956399" cy="5796525"/>
          </a:xfrm>
          <a:prstGeom prst="rect">
            <a:avLst/>
          </a:prstGeom>
          <a:noFill/>
          <a:ln w="38100" cap="flat" cmpd="sng">
            <a:solidFill>
              <a:srgbClr val="C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783</Words>
  <Application>Microsoft Office PowerPoint</Application>
  <PresentationFormat>On-screen Show (4:3)</PresentationFormat>
  <Paragraphs>102</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Quattrocento Sans</vt:lpstr>
      <vt:lpstr>Arial</vt:lpstr>
      <vt:lpstr>Times New Roman</vt:lpstr>
      <vt:lpstr>1_Custom Design</vt:lpstr>
      <vt:lpstr>Creating a Culture of Data Collection and Use for Ohio Farmers Markets</vt:lpstr>
      <vt:lpstr>Project Overview</vt:lpstr>
      <vt:lpstr>Project Overview</vt:lpstr>
      <vt:lpstr>Project Activities to Date</vt:lpstr>
      <vt:lpstr>Project Activities – In Process</vt:lpstr>
      <vt:lpstr>Culture of Data Collection at Markets </vt:lpstr>
      <vt:lpstr>Culture of Data Collection</vt:lpstr>
      <vt:lpstr>Culture of Data Collection at Markets </vt:lpstr>
      <vt:lpstr>Culture of Data Collection at Markets </vt:lpstr>
      <vt:lpstr>Culture of Data Collection at Markets </vt:lpstr>
      <vt:lpstr>Culture of Data Collection at Markets </vt:lpstr>
      <vt:lpstr>PowerPoint Presentation</vt:lpstr>
      <vt:lpstr>Culture of Data Collection at Markets </vt:lpstr>
      <vt:lpstr>Farmers Market Coalition Evaluation Resources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Data Collection at Ohio Markets</vt:lpstr>
      <vt:lpstr>Project Activities – In Process</vt:lpstr>
      <vt:lpstr>Project Activities – In Process</vt:lpstr>
      <vt:lpstr>Project Activities - In Process</vt:lpstr>
      <vt:lpstr>How can you be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Culture of Data Collection and Use for Ohio Farmers Markets</dc:title>
  <dc:creator>Welch, Christie</dc:creator>
  <cp:lastModifiedBy>Welch, Christie</cp:lastModifiedBy>
  <cp:revision>1</cp:revision>
  <dcterms:modified xsi:type="dcterms:W3CDTF">2022-03-01T00:05:06Z</dcterms:modified>
</cp:coreProperties>
</file>