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613" r:id="rId2"/>
    <p:sldId id="628" r:id="rId3"/>
    <p:sldId id="594" r:id="rId4"/>
    <p:sldId id="566" r:id="rId5"/>
    <p:sldId id="638" r:id="rId6"/>
    <p:sldId id="596" r:id="rId7"/>
    <p:sldId id="619" r:id="rId8"/>
    <p:sldId id="620" r:id="rId9"/>
    <p:sldId id="621" r:id="rId10"/>
    <p:sldId id="624" r:id="rId11"/>
    <p:sldId id="598" r:id="rId12"/>
    <p:sldId id="627" r:id="rId13"/>
    <p:sldId id="612" r:id="rId14"/>
    <p:sldId id="599" r:id="rId15"/>
    <p:sldId id="616" r:id="rId16"/>
    <p:sldId id="318" r:id="rId17"/>
    <p:sldId id="600" r:id="rId18"/>
    <p:sldId id="597" r:id="rId19"/>
    <p:sldId id="602" r:id="rId20"/>
    <p:sldId id="603" r:id="rId21"/>
    <p:sldId id="604" r:id="rId22"/>
    <p:sldId id="605" r:id="rId23"/>
    <p:sldId id="606" r:id="rId24"/>
    <p:sldId id="607" r:id="rId25"/>
    <p:sldId id="608" r:id="rId26"/>
    <p:sldId id="609" r:id="rId27"/>
    <p:sldId id="601" r:id="rId28"/>
    <p:sldId id="630" r:id="rId29"/>
    <p:sldId id="446" r:id="rId30"/>
    <p:sldId id="614" r:id="rId31"/>
    <p:sldId id="615" r:id="rId32"/>
    <p:sldId id="273" r:id="rId33"/>
    <p:sldId id="636" r:id="rId34"/>
    <p:sldId id="634" r:id="rId35"/>
    <p:sldId id="375" r:id="rId36"/>
    <p:sldId id="62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11"/>
    <p:restoredTop sz="94421"/>
  </p:normalViewPr>
  <p:slideViewPr>
    <p:cSldViewPr snapToGrid="0" snapToObjects="1">
      <p:cViewPr varScale="1">
        <p:scale>
          <a:sx n="100" d="100"/>
          <a:sy n="100" d="100"/>
        </p:scale>
        <p:origin x="16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Mac%205TB%201/Documents/CVI%20LLC%20Stuff/CVI%20Client%20Stuff/Client%20112XXX%20USDA/2022%20Projects/2022%20Plot%20Stuff/2022%20CVI%20Plot%20Report%20Graphics.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Mac%205TB%201/Documents/CVI%20LLC%20Stuff/CVI%20Client%20Stuff/Client%2030XXX-Mike%20Cook/2022%20Projects/30011%20Shop%20Plans%20and%20actual/Plot%2030011%20Machine%20Harv%20Data.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Mac%205TB%201/Documents/CVI%20LLC%20Stuff/CVI%20Client%20Stuff/Client%20112XXX%20USDA/2022%20Projects/2022%20Plot%20Stuff/2022%20CVI%20Plot%20Report%20Graphics.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Mac%205TB%201/Documents/CVI%20LLC%20Stuff/CVI%20Client%20Stuff/Client%2030XXX-Mike%20Cook/2022%20Projects/30181%20Bishop%20Trials/End%20of%20Season%20Results/Plot%2030181%20Machine%20Harv%20Data.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Mac%205TB%201/Documents/CVI%20LLC%20Stuff/CVI%20Client%20Stuff/Client%2052XXX%20Fehl/2016%20Projects/2016%20Plots%20at%20Fehl%20Field/Plot%20Results-CVI%20at%20Fehl.1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Mac%205TB%201/Documents/CVI%20LLC%20Stuff/CVI%20Client%20Stuff/Client%2052XXX%20Fehl/2016%20Projects/2016%20Plots%20at%20Fehl%20Field/Plot%20Results-CVI%20at%20Fehl.1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\LaCie%204TB\Documents\CVI%20LLC%20Stuff\CVI%20Client%20Stuff\Client%2052XXX%20Fehl\2016%20Projects\2016%20Plots%20at%20Fehl%20Field\Variable%20Sunlight%20Plots\Variable%20Opening%20Strip%20Yld%20model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Corn</a:t>
            </a:r>
            <a:r>
              <a:rPr lang="en-US" sz="2400" baseline="0"/>
              <a:t> Yield by Row Arrangement</a:t>
            </a:r>
          </a:p>
          <a:p>
            <a:pPr>
              <a:defRPr/>
            </a:pPr>
            <a:r>
              <a:rPr lang="en-US" sz="1600" baseline="0"/>
              <a:t>Plot 30011, 2022 Season, Rep 2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'30011 Matrix'!$A$45</c:f>
              <c:strCache>
                <c:ptCount val="1"/>
                <c:pt idx="0">
                  <c:v>30" Baseline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'30011 Matrix'!$B$44:$D$44</c:f>
              <c:strCache>
                <c:ptCount val="3"/>
                <c:pt idx="0">
                  <c:v>Field Day Hand Picked</c:v>
                </c:pt>
                <c:pt idx="1">
                  <c:v>Field Day Row</c:v>
                </c:pt>
                <c:pt idx="2">
                  <c:v>Rep 2 Block</c:v>
                </c:pt>
              </c:strCache>
            </c:strRef>
          </c:cat>
          <c:val>
            <c:numRef>
              <c:f>'30011 Matrix'!$B$45:$D$45</c:f>
              <c:numCache>
                <c:formatCode>General</c:formatCode>
                <c:ptCount val="3"/>
                <c:pt idx="0">
                  <c:v>211</c:v>
                </c:pt>
                <c:pt idx="1">
                  <c:v>107</c:v>
                </c:pt>
                <c:pt idx="2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61-CC41-9A47-0D5C3DA29718}"/>
            </c:ext>
          </c:extLst>
        </c:ser>
        <c:ser>
          <c:idx val="1"/>
          <c:order val="1"/>
          <c:tx>
            <c:strRef>
              <c:f>'30011 Matrix'!$A$46</c:f>
              <c:strCache>
                <c:ptCount val="1"/>
                <c:pt idx="0">
                  <c:v>60" Single Row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'30011 Matrix'!$B$44:$D$44</c:f>
              <c:strCache>
                <c:ptCount val="3"/>
                <c:pt idx="0">
                  <c:v>Field Day Hand Picked</c:v>
                </c:pt>
                <c:pt idx="1">
                  <c:v>Field Day Row</c:v>
                </c:pt>
                <c:pt idx="2">
                  <c:v>Rep 2 Block</c:v>
                </c:pt>
              </c:strCache>
            </c:strRef>
          </c:cat>
          <c:val>
            <c:numRef>
              <c:f>'30011 Matrix'!$B$46:$D$46</c:f>
              <c:numCache>
                <c:formatCode>General</c:formatCode>
                <c:ptCount val="3"/>
                <c:pt idx="0">
                  <c:v>152</c:v>
                </c:pt>
                <c:pt idx="1">
                  <c:v>120</c:v>
                </c:pt>
                <c:pt idx="2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61-CC41-9A47-0D5C3DA29718}"/>
            </c:ext>
          </c:extLst>
        </c:ser>
        <c:ser>
          <c:idx val="2"/>
          <c:order val="2"/>
          <c:tx>
            <c:strRef>
              <c:f>'30011 Matrix'!$A$47</c:f>
              <c:strCache>
                <c:ptCount val="1"/>
                <c:pt idx="0">
                  <c:v>90" Twin Row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'30011 Matrix'!$B$44:$D$44</c:f>
              <c:strCache>
                <c:ptCount val="3"/>
                <c:pt idx="0">
                  <c:v>Field Day Hand Picked</c:v>
                </c:pt>
                <c:pt idx="1">
                  <c:v>Field Day Row</c:v>
                </c:pt>
                <c:pt idx="2">
                  <c:v>Rep 2 Block</c:v>
                </c:pt>
              </c:strCache>
            </c:strRef>
          </c:cat>
          <c:val>
            <c:numRef>
              <c:f>'30011 Matrix'!$B$47:$D$47</c:f>
              <c:numCache>
                <c:formatCode>General</c:formatCode>
                <c:ptCount val="3"/>
                <c:pt idx="0">
                  <c:v>195</c:v>
                </c:pt>
                <c:pt idx="1">
                  <c:v>127</c:v>
                </c:pt>
                <c:pt idx="2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61-CC41-9A47-0D5C3DA2971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5481039"/>
        <c:axId val="405477519"/>
      </c:barChart>
      <c:catAx>
        <c:axId val="405481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77519"/>
        <c:crosses val="autoZero"/>
        <c:auto val="1"/>
        <c:lblAlgn val="ctr"/>
        <c:lblOffset val="100"/>
        <c:noMultiLvlLbl val="0"/>
      </c:catAx>
      <c:valAx>
        <c:axId val="405477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81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Plot 3</a:t>
            </a:r>
            <a:r>
              <a:rPr lang="en-US" sz="2400" baseline="0"/>
              <a:t>0011 Yield By Row</a:t>
            </a:r>
            <a:endParaRPr lang="en-US" sz="24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strRef>
              <c:f>Summary!$D$11:$D$92</c:f>
              <c:strCache>
                <c:ptCount val="7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8">
                  <c:v>8</c:v>
                </c:pt>
                <c:pt idx="9">
                  <c:v>9</c:v>
                </c:pt>
                <c:pt idx="11">
                  <c:v>10</c:v>
                </c:pt>
                <c:pt idx="12">
                  <c:v>11</c:v>
                </c:pt>
                <c:pt idx="14">
                  <c:v>12</c:v>
                </c:pt>
                <c:pt idx="15">
                  <c:v>13</c:v>
                </c:pt>
                <c:pt idx="17">
                  <c:v>14</c:v>
                </c:pt>
                <c:pt idx="18">
                  <c:v>15</c:v>
                </c:pt>
                <c:pt idx="19">
                  <c:v>16</c:v>
                </c:pt>
                <c:pt idx="20">
                  <c:v>17</c:v>
                </c:pt>
                <c:pt idx="21">
                  <c:v>18</c:v>
                </c:pt>
                <c:pt idx="22">
                  <c:v>19</c:v>
                </c:pt>
                <c:pt idx="24">
                  <c:v>3 Row! spacing, 9" &amp; 10"</c:v>
                </c:pt>
                <c:pt idx="25">
                  <c:v>3 Row! spacing, 9" &amp; 10"</c:v>
                </c:pt>
                <c:pt idx="26">
                  <c:v>30" Standard</c:v>
                </c:pt>
                <c:pt idx="27">
                  <c:v>30" Standard</c:v>
                </c:pt>
                <c:pt idx="28">
                  <c:v>30" Standard</c:v>
                </c:pt>
                <c:pt idx="29">
                  <c:v>30" Standard</c:v>
                </c:pt>
                <c:pt idx="30">
                  <c:v>30" Standard</c:v>
                </c:pt>
                <c:pt idx="31">
                  <c:v>30" (Field Day)</c:v>
                </c:pt>
                <c:pt idx="32">
                  <c:v>30/45"</c:v>
                </c:pt>
                <c:pt idx="33">
                  <c:v>60" Single Row</c:v>
                </c:pt>
                <c:pt idx="34">
                  <c:v>60" Single Row</c:v>
                </c:pt>
                <c:pt idx="35">
                  <c:v>60" Field Day</c:v>
                </c:pt>
                <c:pt idx="36">
                  <c:v>60" Single Row</c:v>
                </c:pt>
                <c:pt idx="37">
                  <c:v>60" Single Row</c:v>
                </c:pt>
                <c:pt idx="38">
                  <c:v>60" Single Row</c:v>
                </c:pt>
                <c:pt idx="39">
                  <c:v>60/90</c:v>
                </c:pt>
                <c:pt idx="40">
                  <c:v>60/90</c:v>
                </c:pt>
                <c:pt idx="41">
                  <c:v>90" Twin</c:v>
                </c:pt>
                <c:pt idx="42">
                  <c:v>90" Twin</c:v>
                </c:pt>
                <c:pt idx="43">
                  <c:v>90" Twin (Field Day)</c:v>
                </c:pt>
                <c:pt idx="44">
                  <c:v>90" Twin</c:v>
                </c:pt>
                <c:pt idx="45">
                  <c:v>90" Twin</c:v>
                </c:pt>
                <c:pt idx="46">
                  <c:v>90" Twin</c:v>
                </c:pt>
                <c:pt idx="47">
                  <c:v>90" Twin</c:v>
                </c:pt>
                <c:pt idx="48">
                  <c:v>90/30" Transition</c:v>
                </c:pt>
                <c:pt idx="49">
                  <c:v>90/30" Transition</c:v>
                </c:pt>
                <c:pt idx="50">
                  <c:v>30" Standard</c:v>
                </c:pt>
                <c:pt idx="51">
                  <c:v>30" Standard</c:v>
                </c:pt>
                <c:pt idx="52">
                  <c:v>30" Standard</c:v>
                </c:pt>
                <c:pt idx="53">
                  <c:v>30" Standard</c:v>
                </c:pt>
                <c:pt idx="54">
                  <c:v>30" Standard</c:v>
                </c:pt>
                <c:pt idx="55">
                  <c:v>30" Standard</c:v>
                </c:pt>
                <c:pt idx="56">
                  <c:v>30" Standard</c:v>
                </c:pt>
                <c:pt idx="57">
                  <c:v>30/60"</c:v>
                </c:pt>
                <c:pt idx="58">
                  <c:v>60" Single Row</c:v>
                </c:pt>
                <c:pt idx="59">
                  <c:v>60" Single Row</c:v>
                </c:pt>
                <c:pt idx="60">
                  <c:v>60/90" Transition</c:v>
                </c:pt>
                <c:pt idx="61">
                  <c:v>90/30? Transition</c:v>
                </c:pt>
                <c:pt idx="62">
                  <c:v>30" Standard</c:v>
                </c:pt>
                <c:pt idx="63">
                  <c:v>30" Standard</c:v>
                </c:pt>
                <c:pt idx="64">
                  <c:v>30" Standard</c:v>
                </c:pt>
                <c:pt idx="65">
                  <c:v>30" Standard</c:v>
                </c:pt>
                <c:pt idx="66">
                  <c:v>30" Standard</c:v>
                </c:pt>
                <c:pt idx="67">
                  <c:v>30" Standard</c:v>
                </c:pt>
                <c:pt idx="68">
                  <c:v>30" Standard</c:v>
                </c:pt>
                <c:pt idx="69">
                  <c:v>30/60" Transition</c:v>
                </c:pt>
              </c:strCache>
            </c:strRef>
          </c:xVal>
          <c:yVal>
            <c:numRef>
              <c:f>Summary!$E$11:$E$92</c:f>
              <c:numCache>
                <c:formatCode>0</c:formatCode>
                <c:ptCount val="82"/>
                <c:pt idx="0">
                  <c:v>13.403546218487392</c:v>
                </c:pt>
                <c:pt idx="1">
                  <c:v>11.507294117647062</c:v>
                </c:pt>
                <c:pt idx="2">
                  <c:v>22.484647058823533</c:v>
                </c:pt>
                <c:pt idx="3">
                  <c:v>16.525301578192249</c:v>
                </c:pt>
                <c:pt idx="4">
                  <c:v>10.104211764705884</c:v>
                </c:pt>
                <c:pt idx="5">
                  <c:v>21.803294117647052</c:v>
                </c:pt>
                <c:pt idx="6">
                  <c:v>24.011382352941173</c:v>
                </c:pt>
                <c:pt idx="8">
                  <c:v>30.386491349480966</c:v>
                </c:pt>
                <c:pt idx="9">
                  <c:v>18.709029632905789</c:v>
                </c:pt>
                <c:pt idx="11">
                  <c:v>15.859706407563024</c:v>
                </c:pt>
                <c:pt idx="12">
                  <c:v>20.427228373702423</c:v>
                </c:pt>
                <c:pt idx="14">
                  <c:v>23.004700120048025</c:v>
                </c:pt>
                <c:pt idx="15">
                  <c:v>43.395565539601662</c:v>
                </c:pt>
                <c:pt idx="17">
                  <c:v>45.644508744038156</c:v>
                </c:pt>
                <c:pt idx="18">
                  <c:v>59.854963235294122</c:v>
                </c:pt>
                <c:pt idx="19">
                  <c:v>67.087058823529418</c:v>
                </c:pt>
                <c:pt idx="20">
                  <c:v>67.189616542862879</c:v>
                </c:pt>
                <c:pt idx="21">
                  <c:v>102</c:v>
                </c:pt>
                <c:pt idx="22">
                  <c:v>99</c:v>
                </c:pt>
                <c:pt idx="24">
                  <c:v>183.78754987212278</c:v>
                </c:pt>
                <c:pt idx="25">
                  <c:v>123.48710924369747</c:v>
                </c:pt>
                <c:pt idx="26">
                  <c:v>111.24479467258601</c:v>
                </c:pt>
                <c:pt idx="27">
                  <c:v>64.722161627267724</c:v>
                </c:pt>
                <c:pt idx="28">
                  <c:v>117.67665750412313</c:v>
                </c:pt>
                <c:pt idx="29">
                  <c:v>109.77119999999999</c:v>
                </c:pt>
                <c:pt idx="30">
                  <c:v>117.31120204603577</c:v>
                </c:pt>
                <c:pt idx="31">
                  <c:v>106.73826261154615</c:v>
                </c:pt>
                <c:pt idx="32">
                  <c:v>110.63652959388089</c:v>
                </c:pt>
                <c:pt idx="33">
                  <c:v>109.65275349050125</c:v>
                </c:pt>
                <c:pt idx="34">
                  <c:v>59.170123839009285</c:v>
                </c:pt>
                <c:pt idx="35">
                  <c:v>119.91811764705882</c:v>
                </c:pt>
                <c:pt idx="36">
                  <c:v>114.6276124567474</c:v>
                </c:pt>
                <c:pt idx="37">
                  <c:v>104.77539615846338</c:v>
                </c:pt>
                <c:pt idx="38">
                  <c:v>98.243728139904633</c:v>
                </c:pt>
                <c:pt idx="39">
                  <c:v>107.33411764705883</c:v>
                </c:pt>
                <c:pt idx="40">
                  <c:v>93.883263157894731</c:v>
                </c:pt>
                <c:pt idx="41">
                  <c:v>73.672322885358525</c:v>
                </c:pt>
                <c:pt idx="42">
                  <c:v>223.65680672268905</c:v>
                </c:pt>
                <c:pt idx="43">
                  <c:v>126.72506393861892</c:v>
                </c:pt>
                <c:pt idx="44">
                  <c:v>89.885714285714272</c:v>
                </c:pt>
                <c:pt idx="45">
                  <c:v>120.48224857685007</c:v>
                </c:pt>
                <c:pt idx="46">
                  <c:v>114.46729411764704</c:v>
                </c:pt>
                <c:pt idx="47">
                  <c:v>88.703476536682075</c:v>
                </c:pt>
                <c:pt idx="48">
                  <c:v>136.53097789434244</c:v>
                </c:pt>
                <c:pt idx="49">
                  <c:v>128.57329559438838</c:v>
                </c:pt>
                <c:pt idx="50">
                  <c:v>151.96235294117648</c:v>
                </c:pt>
                <c:pt idx="51">
                  <c:v>142.44417289567761</c:v>
                </c:pt>
                <c:pt idx="52">
                  <c:v>136.64702632434188</c:v>
                </c:pt>
                <c:pt idx="53">
                  <c:v>131.70618503712166</c:v>
                </c:pt>
                <c:pt idx="54">
                  <c:v>127.74528542451463</c:v>
                </c:pt>
                <c:pt idx="55">
                  <c:v>96.230588235294121</c:v>
                </c:pt>
                <c:pt idx="56">
                  <c:v>104.89115749525618</c:v>
                </c:pt>
                <c:pt idx="57">
                  <c:v>87.898096704650442</c:v>
                </c:pt>
                <c:pt idx="58">
                  <c:v>65.893310146680776</c:v>
                </c:pt>
                <c:pt idx="59">
                  <c:v>71.065464797317887</c:v>
                </c:pt>
                <c:pt idx="60">
                  <c:v>33.111719051799824</c:v>
                </c:pt>
                <c:pt idx="61">
                  <c:v>25.300184873949579</c:v>
                </c:pt>
                <c:pt idx="62">
                  <c:v>39.738490808823521</c:v>
                </c:pt>
                <c:pt idx="63">
                  <c:v>26.51146045667624</c:v>
                </c:pt>
                <c:pt idx="64">
                  <c:v>25.037848739495796</c:v>
                </c:pt>
                <c:pt idx="65">
                  <c:v>24.18713991706343</c:v>
                </c:pt>
                <c:pt idx="66">
                  <c:v>32.030760371517033</c:v>
                </c:pt>
                <c:pt idx="67">
                  <c:v>32.076543127095391</c:v>
                </c:pt>
                <c:pt idx="68">
                  <c:v>32.504121362229107</c:v>
                </c:pt>
                <c:pt idx="69">
                  <c:v>28.940239058823533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DB6-8344-BA94-DB5EF4A0429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axId val="304160096"/>
        <c:axId val="345044128"/>
      </c:scatterChart>
      <c:valAx>
        <c:axId val="3041600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044128"/>
        <c:crosses val="autoZero"/>
        <c:crossBetween val="midCat"/>
        <c:majorUnit val="8"/>
      </c:valAx>
      <c:valAx>
        <c:axId val="345044128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160096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/>
              <a:t>Corn</a:t>
            </a:r>
            <a:r>
              <a:rPr lang="en-US" sz="2400" baseline="0"/>
              <a:t> Yield by Row Arrangement</a:t>
            </a:r>
          </a:p>
          <a:p>
            <a:pPr>
              <a:defRPr/>
            </a:pPr>
            <a:r>
              <a:rPr lang="en-US" sz="1600" baseline="0"/>
              <a:t>Plot 30011, 2022 Season, Rep 2</a:t>
            </a:r>
            <a:endParaRPr lang="en-US" sz="160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'30011 Matrix'!$A$45</c:f>
              <c:strCache>
                <c:ptCount val="1"/>
                <c:pt idx="0">
                  <c:v>30" Baseline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'30011 Matrix'!$B$44:$D$44</c:f>
              <c:strCache>
                <c:ptCount val="3"/>
                <c:pt idx="0">
                  <c:v>Field Day Hand Picked</c:v>
                </c:pt>
                <c:pt idx="1">
                  <c:v>Field Day Row</c:v>
                </c:pt>
                <c:pt idx="2">
                  <c:v>Rep 2 Block</c:v>
                </c:pt>
              </c:strCache>
            </c:strRef>
          </c:cat>
          <c:val>
            <c:numRef>
              <c:f>'30011 Matrix'!$B$45:$D$45</c:f>
              <c:numCache>
                <c:formatCode>General</c:formatCode>
                <c:ptCount val="3"/>
                <c:pt idx="0">
                  <c:v>211</c:v>
                </c:pt>
                <c:pt idx="1">
                  <c:v>107</c:v>
                </c:pt>
                <c:pt idx="2">
                  <c:v>105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61-CC41-9A47-0D5C3DA29718}"/>
            </c:ext>
          </c:extLst>
        </c:ser>
        <c:ser>
          <c:idx val="1"/>
          <c:order val="1"/>
          <c:tx>
            <c:strRef>
              <c:f>'30011 Matrix'!$A$46</c:f>
              <c:strCache>
                <c:ptCount val="1"/>
                <c:pt idx="0">
                  <c:v>60" Single Row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'30011 Matrix'!$B$44:$D$44</c:f>
              <c:strCache>
                <c:ptCount val="3"/>
                <c:pt idx="0">
                  <c:v>Field Day Hand Picked</c:v>
                </c:pt>
                <c:pt idx="1">
                  <c:v>Field Day Row</c:v>
                </c:pt>
                <c:pt idx="2">
                  <c:v>Rep 2 Block</c:v>
                </c:pt>
              </c:strCache>
            </c:strRef>
          </c:cat>
          <c:val>
            <c:numRef>
              <c:f>'30011 Matrix'!$B$46:$D$46</c:f>
              <c:numCache>
                <c:formatCode>General</c:formatCode>
                <c:ptCount val="3"/>
                <c:pt idx="0">
                  <c:v>152</c:v>
                </c:pt>
                <c:pt idx="1">
                  <c:v>120</c:v>
                </c:pt>
                <c:pt idx="2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61-CC41-9A47-0D5C3DA29718}"/>
            </c:ext>
          </c:extLst>
        </c:ser>
        <c:ser>
          <c:idx val="2"/>
          <c:order val="2"/>
          <c:tx>
            <c:strRef>
              <c:f>'30011 Matrix'!$A$47</c:f>
              <c:strCache>
                <c:ptCount val="1"/>
                <c:pt idx="0">
                  <c:v>90" Twin Row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'30011 Matrix'!$B$44:$D$44</c:f>
              <c:strCache>
                <c:ptCount val="3"/>
                <c:pt idx="0">
                  <c:v>Field Day Hand Picked</c:v>
                </c:pt>
                <c:pt idx="1">
                  <c:v>Field Day Row</c:v>
                </c:pt>
                <c:pt idx="2">
                  <c:v>Rep 2 Block</c:v>
                </c:pt>
              </c:strCache>
            </c:strRef>
          </c:cat>
          <c:val>
            <c:numRef>
              <c:f>'30011 Matrix'!$B$47:$D$47</c:f>
              <c:numCache>
                <c:formatCode>General</c:formatCode>
                <c:ptCount val="3"/>
                <c:pt idx="0">
                  <c:v>195</c:v>
                </c:pt>
                <c:pt idx="1">
                  <c:v>127</c:v>
                </c:pt>
                <c:pt idx="2">
                  <c:v>118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061-CC41-9A47-0D5C3DA2971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05481039"/>
        <c:axId val="405477519"/>
      </c:barChart>
      <c:catAx>
        <c:axId val="405481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77519"/>
        <c:crosses val="autoZero"/>
        <c:auto val="1"/>
        <c:lblAlgn val="ctr"/>
        <c:lblOffset val="100"/>
        <c:noMultiLvlLbl val="0"/>
      </c:catAx>
      <c:valAx>
        <c:axId val="405477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81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Plot</a:t>
            </a:r>
            <a:r>
              <a:rPr lang="en-US" sz="2000" baseline="0" dirty="0"/>
              <a:t> 30181 Yield By Row-South Half of Plot</a:t>
            </a:r>
            <a:endParaRPr lang="en-US" sz="2000" dirty="0"/>
          </a:p>
        </c:rich>
      </c:tx>
      <c:layout>
        <c:manualLayout>
          <c:xMode val="edge"/>
          <c:yMode val="edge"/>
          <c:x val="0.24405726557866053"/>
          <c:y val="4.04109571605670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'Data Log'!$AL$10</c:f>
              <c:strCache>
                <c:ptCount val="1"/>
                <c:pt idx="0">
                  <c:v>Dry Bu/a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xVal>
            <c:numRef>
              <c:f>'Data Log'!$AK$11:$AK$184</c:f>
              <c:numCache>
                <c:formatCode>General</c:formatCode>
                <c:ptCount val="174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4">
                  <c:v>15</c:v>
                </c:pt>
                <c:pt idx="15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3">
                  <c:v>22</c:v>
                </c:pt>
                <c:pt idx="25">
                  <c:v>23</c:v>
                </c:pt>
                <c:pt idx="26">
                  <c:v>24</c:v>
                </c:pt>
                <c:pt idx="28">
                  <c:v>25</c:v>
                </c:pt>
                <c:pt idx="29">
                  <c:v>26</c:v>
                </c:pt>
                <c:pt idx="31">
                  <c:v>27</c:v>
                </c:pt>
                <c:pt idx="32">
                  <c:v>28</c:v>
                </c:pt>
                <c:pt idx="33">
                  <c:v>29</c:v>
                </c:pt>
                <c:pt idx="34">
                  <c:v>30</c:v>
                </c:pt>
                <c:pt idx="35">
                  <c:v>31</c:v>
                </c:pt>
                <c:pt idx="36">
                  <c:v>32</c:v>
                </c:pt>
                <c:pt idx="37">
                  <c:v>33</c:v>
                </c:pt>
                <c:pt idx="38">
                  <c:v>34</c:v>
                </c:pt>
                <c:pt idx="39">
                  <c:v>35</c:v>
                </c:pt>
                <c:pt idx="40">
                  <c:v>36</c:v>
                </c:pt>
                <c:pt idx="41">
                  <c:v>37</c:v>
                </c:pt>
                <c:pt idx="42">
                  <c:v>38</c:v>
                </c:pt>
                <c:pt idx="44">
                  <c:v>39</c:v>
                </c:pt>
                <c:pt idx="45">
                  <c:v>40</c:v>
                </c:pt>
                <c:pt idx="46">
                  <c:v>41</c:v>
                </c:pt>
                <c:pt idx="47">
                  <c:v>42</c:v>
                </c:pt>
                <c:pt idx="49">
                  <c:v>43</c:v>
                </c:pt>
                <c:pt idx="50">
                  <c:v>44</c:v>
                </c:pt>
                <c:pt idx="51">
                  <c:v>45</c:v>
                </c:pt>
                <c:pt idx="52">
                  <c:v>46</c:v>
                </c:pt>
                <c:pt idx="53">
                  <c:v>47</c:v>
                </c:pt>
                <c:pt idx="54">
                  <c:v>48</c:v>
                </c:pt>
                <c:pt idx="55">
                  <c:v>49</c:v>
                </c:pt>
                <c:pt idx="56">
                  <c:v>50</c:v>
                </c:pt>
                <c:pt idx="57">
                  <c:v>51</c:v>
                </c:pt>
                <c:pt idx="58">
                  <c:v>52</c:v>
                </c:pt>
                <c:pt idx="60">
                  <c:v>53</c:v>
                </c:pt>
                <c:pt idx="61">
                  <c:v>54</c:v>
                </c:pt>
                <c:pt idx="62">
                  <c:v>55</c:v>
                </c:pt>
                <c:pt idx="64">
                  <c:v>56</c:v>
                </c:pt>
                <c:pt idx="65">
                  <c:v>57</c:v>
                </c:pt>
                <c:pt idx="66">
                  <c:v>58</c:v>
                </c:pt>
                <c:pt idx="67">
                  <c:v>59</c:v>
                </c:pt>
                <c:pt idx="68">
                  <c:v>60</c:v>
                </c:pt>
                <c:pt idx="69">
                  <c:v>61</c:v>
                </c:pt>
                <c:pt idx="70">
                  <c:v>62</c:v>
                </c:pt>
                <c:pt idx="71">
                  <c:v>63</c:v>
                </c:pt>
                <c:pt idx="72">
                  <c:v>64</c:v>
                </c:pt>
                <c:pt idx="73">
                  <c:v>65</c:v>
                </c:pt>
                <c:pt idx="75">
                  <c:v>66</c:v>
                </c:pt>
                <c:pt idx="76">
                  <c:v>67</c:v>
                </c:pt>
                <c:pt idx="77">
                  <c:v>68</c:v>
                </c:pt>
                <c:pt idx="78">
                  <c:v>69</c:v>
                </c:pt>
                <c:pt idx="79">
                  <c:v>70</c:v>
                </c:pt>
                <c:pt idx="80">
                  <c:v>71</c:v>
                </c:pt>
                <c:pt idx="81">
                  <c:v>72</c:v>
                </c:pt>
                <c:pt idx="82">
                  <c:v>73</c:v>
                </c:pt>
                <c:pt idx="83">
                  <c:v>74</c:v>
                </c:pt>
                <c:pt idx="84">
                  <c:v>75</c:v>
                </c:pt>
                <c:pt idx="85">
                  <c:v>76</c:v>
                </c:pt>
                <c:pt idx="87">
                  <c:v>77</c:v>
                </c:pt>
                <c:pt idx="88">
                  <c:v>78</c:v>
                </c:pt>
                <c:pt idx="89">
                  <c:v>79</c:v>
                </c:pt>
                <c:pt idx="90">
                  <c:v>80</c:v>
                </c:pt>
                <c:pt idx="92">
                  <c:v>81</c:v>
                </c:pt>
                <c:pt idx="93">
                  <c:v>82</c:v>
                </c:pt>
                <c:pt idx="94">
                  <c:v>83</c:v>
                </c:pt>
                <c:pt idx="95">
                  <c:v>84</c:v>
                </c:pt>
                <c:pt idx="96">
                  <c:v>85</c:v>
                </c:pt>
                <c:pt idx="97">
                  <c:v>86</c:v>
                </c:pt>
                <c:pt idx="98">
                  <c:v>87</c:v>
                </c:pt>
                <c:pt idx="99">
                  <c:v>88</c:v>
                </c:pt>
                <c:pt idx="100">
                  <c:v>89</c:v>
                </c:pt>
                <c:pt idx="101">
                  <c:v>90</c:v>
                </c:pt>
                <c:pt idx="103">
                  <c:v>91</c:v>
                </c:pt>
                <c:pt idx="104">
                  <c:v>92</c:v>
                </c:pt>
                <c:pt idx="105">
                  <c:v>93</c:v>
                </c:pt>
                <c:pt idx="107">
                  <c:v>94</c:v>
                </c:pt>
                <c:pt idx="108">
                  <c:v>95</c:v>
                </c:pt>
                <c:pt idx="109">
                  <c:v>96</c:v>
                </c:pt>
                <c:pt idx="110">
                  <c:v>97</c:v>
                </c:pt>
                <c:pt idx="111">
                  <c:v>98</c:v>
                </c:pt>
                <c:pt idx="113">
                  <c:v>99</c:v>
                </c:pt>
                <c:pt idx="115">
                  <c:v>100</c:v>
                </c:pt>
                <c:pt idx="116">
                  <c:v>101</c:v>
                </c:pt>
                <c:pt idx="117">
                  <c:v>102</c:v>
                </c:pt>
                <c:pt idx="118">
                  <c:v>103</c:v>
                </c:pt>
                <c:pt idx="120">
                  <c:v>104</c:v>
                </c:pt>
                <c:pt idx="121">
                  <c:v>105</c:v>
                </c:pt>
                <c:pt idx="122">
                  <c:v>106</c:v>
                </c:pt>
                <c:pt idx="123">
                  <c:v>107</c:v>
                </c:pt>
                <c:pt idx="124">
                  <c:v>108</c:v>
                </c:pt>
                <c:pt idx="125">
                  <c:v>109</c:v>
                </c:pt>
                <c:pt idx="126">
                  <c:v>110</c:v>
                </c:pt>
                <c:pt idx="127">
                  <c:v>111</c:v>
                </c:pt>
                <c:pt idx="128">
                  <c:v>112</c:v>
                </c:pt>
                <c:pt idx="129">
                  <c:v>113</c:v>
                </c:pt>
                <c:pt idx="130">
                  <c:v>114</c:v>
                </c:pt>
                <c:pt idx="132">
                  <c:v>115</c:v>
                </c:pt>
                <c:pt idx="133">
                  <c:v>116</c:v>
                </c:pt>
                <c:pt idx="134">
                  <c:v>117</c:v>
                </c:pt>
                <c:pt idx="135">
                  <c:v>118</c:v>
                </c:pt>
                <c:pt idx="137">
                  <c:v>119</c:v>
                </c:pt>
                <c:pt idx="138">
                  <c:v>120</c:v>
                </c:pt>
                <c:pt idx="139">
                  <c:v>121</c:v>
                </c:pt>
                <c:pt idx="140">
                  <c:v>122</c:v>
                </c:pt>
                <c:pt idx="141">
                  <c:v>123</c:v>
                </c:pt>
                <c:pt idx="142">
                  <c:v>124</c:v>
                </c:pt>
                <c:pt idx="143">
                  <c:v>125</c:v>
                </c:pt>
                <c:pt idx="144">
                  <c:v>126</c:v>
                </c:pt>
                <c:pt idx="145">
                  <c:v>127</c:v>
                </c:pt>
                <c:pt idx="146">
                  <c:v>128</c:v>
                </c:pt>
                <c:pt idx="148">
                  <c:v>129</c:v>
                </c:pt>
                <c:pt idx="149">
                  <c:v>130</c:v>
                </c:pt>
                <c:pt idx="150">
                  <c:v>131</c:v>
                </c:pt>
                <c:pt idx="152">
                  <c:v>132</c:v>
                </c:pt>
                <c:pt idx="153">
                  <c:v>133</c:v>
                </c:pt>
                <c:pt idx="154">
                  <c:v>134</c:v>
                </c:pt>
                <c:pt idx="155">
                  <c:v>135</c:v>
                </c:pt>
                <c:pt idx="156">
                  <c:v>136</c:v>
                </c:pt>
                <c:pt idx="157">
                  <c:v>137</c:v>
                </c:pt>
                <c:pt idx="158">
                  <c:v>138</c:v>
                </c:pt>
                <c:pt idx="159">
                  <c:v>139</c:v>
                </c:pt>
                <c:pt idx="160">
                  <c:v>140</c:v>
                </c:pt>
                <c:pt idx="161">
                  <c:v>141</c:v>
                </c:pt>
                <c:pt idx="163">
                  <c:v>142</c:v>
                </c:pt>
                <c:pt idx="164">
                  <c:v>143</c:v>
                </c:pt>
                <c:pt idx="165">
                  <c:v>144</c:v>
                </c:pt>
                <c:pt idx="166">
                  <c:v>145</c:v>
                </c:pt>
                <c:pt idx="167">
                  <c:v>146</c:v>
                </c:pt>
                <c:pt idx="168">
                  <c:v>147</c:v>
                </c:pt>
                <c:pt idx="169">
                  <c:v>148</c:v>
                </c:pt>
                <c:pt idx="170">
                  <c:v>149</c:v>
                </c:pt>
                <c:pt idx="171">
                  <c:v>150</c:v>
                </c:pt>
                <c:pt idx="172">
                  <c:v>151</c:v>
                </c:pt>
                <c:pt idx="173">
                  <c:v>152</c:v>
                </c:pt>
              </c:numCache>
            </c:numRef>
          </c:xVal>
          <c:yVal>
            <c:numRef>
              <c:f>'Data Log'!$AL$11:$AL$184</c:f>
              <c:numCache>
                <c:formatCode>0</c:formatCode>
                <c:ptCount val="174"/>
                <c:pt idx="0">
                  <c:v>35.96142417471583</c:v>
                </c:pt>
                <c:pt idx="1">
                  <c:v>27.510722689075635</c:v>
                </c:pt>
                <c:pt idx="2">
                  <c:v>68.672022114108813</c:v>
                </c:pt>
                <c:pt idx="3">
                  <c:v>174.38064042459087</c:v>
                </c:pt>
                <c:pt idx="4">
                  <c:v>118.82574613003092</c:v>
                </c:pt>
                <c:pt idx="5">
                  <c:v>113.52349838396897</c:v>
                </c:pt>
                <c:pt idx="6">
                  <c:v>39.906531572629056</c:v>
                </c:pt>
                <c:pt idx="7">
                  <c:v>113.03804312124849</c:v>
                </c:pt>
                <c:pt idx="8">
                  <c:v>142.79531812725091</c:v>
                </c:pt>
                <c:pt idx="9">
                  <c:v>147.09187058823528</c:v>
                </c:pt>
                <c:pt idx="10">
                  <c:v>155.39938487394957</c:v>
                </c:pt>
                <c:pt idx="11">
                  <c:v>154.06195223352498</c:v>
                </c:pt>
                <c:pt idx="12">
                  <c:v>87.106730672268895</c:v>
                </c:pt>
                <c:pt idx="14">
                  <c:v>97.669424710424693</c:v>
                </c:pt>
                <c:pt idx="15">
                  <c:v>148.61145619891789</c:v>
                </c:pt>
                <c:pt idx="17">
                  <c:v>161.08688225169587</c:v>
                </c:pt>
                <c:pt idx="18">
                  <c:v>121.19197310924372</c:v>
                </c:pt>
                <c:pt idx="19">
                  <c:v>107.29654000730727</c:v>
                </c:pt>
                <c:pt idx="20">
                  <c:v>126.49761248499398</c:v>
                </c:pt>
                <c:pt idx="21">
                  <c:v>125.38794583131683</c:v>
                </c:pt>
                <c:pt idx="23">
                  <c:v>77.170292016806712</c:v>
                </c:pt>
                <c:pt idx="25">
                  <c:v>128.96831640482279</c:v>
                </c:pt>
                <c:pt idx="26">
                  <c:v>108.69284639602319</c:v>
                </c:pt>
                <c:pt idx="28">
                  <c:v>71.774480042016805</c:v>
                </c:pt>
                <c:pt idx="29">
                  <c:v>101.36113255624829</c:v>
                </c:pt>
                <c:pt idx="31">
                  <c:v>66.357234851835472</c:v>
                </c:pt>
                <c:pt idx="32">
                  <c:v>90.019504643962847</c:v>
                </c:pt>
                <c:pt idx="33">
                  <c:v>65.381654013329467</c:v>
                </c:pt>
                <c:pt idx="34">
                  <c:v>33.805759180384484</c:v>
                </c:pt>
                <c:pt idx="35">
                  <c:v>60.015682247899143</c:v>
                </c:pt>
                <c:pt idx="36">
                  <c:v>63.279570431562448</c:v>
                </c:pt>
                <c:pt idx="37">
                  <c:v>69.443617868199908</c:v>
                </c:pt>
                <c:pt idx="38">
                  <c:v>78.537424969987981</c:v>
                </c:pt>
                <c:pt idx="39">
                  <c:v>73.825179471788701</c:v>
                </c:pt>
                <c:pt idx="40">
                  <c:v>61.041797434763382</c:v>
                </c:pt>
                <c:pt idx="41">
                  <c:v>74.523289915966387</c:v>
                </c:pt>
                <c:pt idx="42">
                  <c:v>57.768639255702276</c:v>
                </c:pt>
                <c:pt idx="44">
                  <c:v>79.217164086687319</c:v>
                </c:pt>
                <c:pt idx="45">
                  <c:v>104.71656662665066</c:v>
                </c:pt>
                <c:pt idx="46">
                  <c:v>93.620284829721371</c:v>
                </c:pt>
                <c:pt idx="47">
                  <c:v>156.00792643094977</c:v>
                </c:pt>
                <c:pt idx="49">
                  <c:v>124.34122689075632</c:v>
                </c:pt>
                <c:pt idx="50">
                  <c:v>113.68177443609018</c:v>
                </c:pt>
                <c:pt idx="51">
                  <c:v>82.726087635054014</c:v>
                </c:pt>
                <c:pt idx="52">
                  <c:v>121.7013583774639</c:v>
                </c:pt>
                <c:pt idx="53">
                  <c:v>50.263951980792299</c:v>
                </c:pt>
                <c:pt idx="54">
                  <c:v>69.880855462184869</c:v>
                </c:pt>
                <c:pt idx="55">
                  <c:v>52.090921866618999</c:v>
                </c:pt>
                <c:pt idx="56">
                  <c:v>89.452795898020227</c:v>
                </c:pt>
                <c:pt idx="57">
                  <c:v>82.148341060562132</c:v>
                </c:pt>
                <c:pt idx="58">
                  <c:v>61.356151260504198</c:v>
                </c:pt>
                <c:pt idx="60">
                  <c:v>43.71440672268907</c:v>
                </c:pt>
                <c:pt idx="61">
                  <c:v>85.181510576644456</c:v>
                </c:pt>
                <c:pt idx="62">
                  <c:v>115.007677484787</c:v>
                </c:pt>
                <c:pt idx="64">
                  <c:v>72.804636661444235</c:v>
                </c:pt>
                <c:pt idx="65">
                  <c:v>91.626995798319314</c:v>
                </c:pt>
                <c:pt idx="66">
                  <c:v>119.34014329942504</c:v>
                </c:pt>
                <c:pt idx="67">
                  <c:v>115.38214285714284</c:v>
                </c:pt>
                <c:pt idx="68">
                  <c:v>96.339241296518608</c:v>
                </c:pt>
                <c:pt idx="69">
                  <c:v>32.144107563025209</c:v>
                </c:pt>
                <c:pt idx="70">
                  <c:v>60.735608643457375</c:v>
                </c:pt>
                <c:pt idx="71">
                  <c:v>78.731344537815119</c:v>
                </c:pt>
                <c:pt idx="72">
                  <c:v>93.871502051983555</c:v>
                </c:pt>
                <c:pt idx="73">
                  <c:v>105.45141972578503</c:v>
                </c:pt>
                <c:pt idx="75">
                  <c:v>124.1504519645696</c:v>
                </c:pt>
                <c:pt idx="76">
                  <c:v>87.961915966386556</c:v>
                </c:pt>
                <c:pt idx="77">
                  <c:v>60.502905162064813</c:v>
                </c:pt>
                <c:pt idx="78">
                  <c:v>112.60824990865909</c:v>
                </c:pt>
                <c:pt idx="79">
                  <c:v>115.85227956548469</c:v>
                </c:pt>
                <c:pt idx="80">
                  <c:v>91.13831848739494</c:v>
                </c:pt>
                <c:pt idx="81">
                  <c:v>103.06648739495799</c:v>
                </c:pt>
                <c:pt idx="82">
                  <c:v>97.291210084033594</c:v>
                </c:pt>
                <c:pt idx="83">
                  <c:v>109.34154831932774</c:v>
                </c:pt>
                <c:pt idx="84">
                  <c:v>100.52790396158461</c:v>
                </c:pt>
                <c:pt idx="85">
                  <c:v>44.708775254782765</c:v>
                </c:pt>
                <c:pt idx="87">
                  <c:v>112.61149619388442</c:v>
                </c:pt>
                <c:pt idx="88">
                  <c:v>105.96581689517913</c:v>
                </c:pt>
                <c:pt idx="89">
                  <c:v>111.72174384236459</c:v>
                </c:pt>
                <c:pt idx="90">
                  <c:v>155.88806218487397</c:v>
                </c:pt>
                <c:pt idx="92">
                  <c:v>99.978571153051391</c:v>
                </c:pt>
                <c:pt idx="93">
                  <c:v>87.96191596638657</c:v>
                </c:pt>
                <c:pt idx="94">
                  <c:v>108.29719761452967</c:v>
                </c:pt>
                <c:pt idx="95">
                  <c:v>118.0776905853867</c:v>
                </c:pt>
                <c:pt idx="96">
                  <c:v>133.02882352941174</c:v>
                </c:pt>
                <c:pt idx="97">
                  <c:v>95.958453781512603</c:v>
                </c:pt>
                <c:pt idx="98">
                  <c:v>50.153724015922144</c:v>
                </c:pt>
                <c:pt idx="99">
                  <c:v>87.961915966386556</c:v>
                </c:pt>
                <c:pt idx="100">
                  <c:v>94.99886924369747</c:v>
                </c:pt>
                <c:pt idx="101">
                  <c:v>109.36598218487396</c:v>
                </c:pt>
                <c:pt idx="103">
                  <c:v>102.94093788819875</c:v>
                </c:pt>
                <c:pt idx="104">
                  <c:v>107.83479327731091</c:v>
                </c:pt>
                <c:pt idx="105">
                  <c:v>94.43973148329097</c:v>
                </c:pt>
                <c:pt idx="107">
                  <c:v>79.532232352941165</c:v>
                </c:pt>
                <c:pt idx="108">
                  <c:v>99.29034453781513</c:v>
                </c:pt>
                <c:pt idx="109">
                  <c:v>87.595407983193283</c:v>
                </c:pt>
                <c:pt idx="110">
                  <c:v>101.11861279896577</c:v>
                </c:pt>
                <c:pt idx="111">
                  <c:v>54.694268261150611</c:v>
                </c:pt>
                <c:pt idx="113">
                  <c:v>74.930521008403375</c:v>
                </c:pt>
                <c:pt idx="115">
                  <c:v>61.215772412379579</c:v>
                </c:pt>
                <c:pt idx="116">
                  <c:v>73.99970708283314</c:v>
                </c:pt>
                <c:pt idx="117">
                  <c:v>59.10668427370949</c:v>
                </c:pt>
                <c:pt idx="118">
                  <c:v>83.214764945978374</c:v>
                </c:pt>
                <c:pt idx="120">
                  <c:v>68.414823529411763</c:v>
                </c:pt>
                <c:pt idx="121">
                  <c:v>78.188369747899145</c:v>
                </c:pt>
                <c:pt idx="122">
                  <c:v>78.921385714285705</c:v>
                </c:pt>
                <c:pt idx="123">
                  <c:v>82.630890756302534</c:v>
                </c:pt>
                <c:pt idx="124">
                  <c:v>102.93415698194174</c:v>
                </c:pt>
                <c:pt idx="125">
                  <c:v>75.155200231816849</c:v>
                </c:pt>
                <c:pt idx="126">
                  <c:v>91.497028428392611</c:v>
                </c:pt>
                <c:pt idx="127">
                  <c:v>59.618631932773106</c:v>
                </c:pt>
                <c:pt idx="128">
                  <c:v>78.188369747899159</c:v>
                </c:pt>
                <c:pt idx="129">
                  <c:v>65.550163430889583</c:v>
                </c:pt>
                <c:pt idx="130">
                  <c:v>49.933936134453766</c:v>
                </c:pt>
                <c:pt idx="132">
                  <c:v>33.230057142857142</c:v>
                </c:pt>
                <c:pt idx="133">
                  <c:v>79.888116916331711</c:v>
                </c:pt>
                <c:pt idx="134">
                  <c:v>69.950666506602644</c:v>
                </c:pt>
                <c:pt idx="135">
                  <c:v>97.151966888247841</c:v>
                </c:pt>
                <c:pt idx="137">
                  <c:v>82.922431197478957</c:v>
                </c:pt>
                <c:pt idx="138">
                  <c:v>66.887706932773071</c:v>
                </c:pt>
                <c:pt idx="139">
                  <c:v>66.760838784744664</c:v>
                </c:pt>
                <c:pt idx="140">
                  <c:v>54.852148623141574</c:v>
                </c:pt>
                <c:pt idx="141">
                  <c:v>12.565987995198107</c:v>
                </c:pt>
                <c:pt idx="142">
                  <c:v>20.571738411493605</c:v>
                </c:pt>
                <c:pt idx="143">
                  <c:v>53.987207683073223</c:v>
                </c:pt>
                <c:pt idx="144">
                  <c:v>49.168455591467364</c:v>
                </c:pt>
                <c:pt idx="145">
                  <c:v>59.543450808015528</c:v>
                </c:pt>
                <c:pt idx="146">
                  <c:v>62.195294117647052</c:v>
                </c:pt>
                <c:pt idx="148">
                  <c:v>29.564977310924387</c:v>
                </c:pt>
                <c:pt idx="149">
                  <c:v>19.058415126050409</c:v>
                </c:pt>
                <c:pt idx="150">
                  <c:v>31.182266506602637</c:v>
                </c:pt>
                <c:pt idx="152">
                  <c:v>38.42780672268907</c:v>
                </c:pt>
                <c:pt idx="153">
                  <c:v>45.126295430672272</c:v>
                </c:pt>
                <c:pt idx="154">
                  <c:v>40.086810661764694</c:v>
                </c:pt>
                <c:pt idx="155">
                  <c:v>41.431337230544386</c:v>
                </c:pt>
                <c:pt idx="156">
                  <c:v>39.628675682773107</c:v>
                </c:pt>
                <c:pt idx="157">
                  <c:v>38.693629701060772</c:v>
                </c:pt>
                <c:pt idx="158">
                  <c:v>36.57625432274606</c:v>
                </c:pt>
                <c:pt idx="159">
                  <c:v>40.211161584633835</c:v>
                </c:pt>
                <c:pt idx="160">
                  <c:v>19.862368121442124</c:v>
                </c:pt>
                <c:pt idx="161">
                  <c:v>50.700271008403355</c:v>
                </c:pt>
                <c:pt idx="163">
                  <c:v>48.387064884970385</c:v>
                </c:pt>
                <c:pt idx="164">
                  <c:v>57.089920768307323</c:v>
                </c:pt>
                <c:pt idx="165">
                  <c:v>55.330882624017342</c:v>
                </c:pt>
                <c:pt idx="166">
                  <c:v>57.012352941176459</c:v>
                </c:pt>
                <c:pt idx="167">
                  <c:v>41.079436449579823</c:v>
                </c:pt>
                <c:pt idx="168">
                  <c:v>42.840710924369738</c:v>
                </c:pt>
                <c:pt idx="169">
                  <c:v>48.053268907563016</c:v>
                </c:pt>
                <c:pt idx="170">
                  <c:v>31.916736869747904</c:v>
                </c:pt>
                <c:pt idx="171">
                  <c:v>0</c:v>
                </c:pt>
                <c:pt idx="172">
                  <c:v>45.084422878828953</c:v>
                </c:pt>
                <c:pt idx="173">
                  <c:v>34.970970063025206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C3E-324D-AA81-45CE045B7A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35886704"/>
        <c:axId val="835888352"/>
      </c:scatterChart>
      <c:valAx>
        <c:axId val="835886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5888352"/>
        <c:crosses val="autoZero"/>
        <c:crossBetween val="midCat"/>
        <c:majorUnit val="8"/>
        <c:minorUnit val="1"/>
      </c:valAx>
      <c:valAx>
        <c:axId val="835888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5886704"/>
        <c:crosses val="autoZero"/>
        <c:crossBetween val="midCat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Individual Row YIeld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'Data Analysis'!$H$134</c:f>
              <c:strCache>
                <c:ptCount val="1"/>
                <c:pt idx="0">
                  <c:v>P0157AM5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'Data Analysis'!$G$135:$G$186</c:f>
              <c:numCache>
                <c:formatCode>General</c:formatCode>
                <c:ptCount val="52"/>
                <c:pt idx="0">
                  <c:v>109</c:v>
                </c:pt>
                <c:pt idx="1">
                  <c:v>110</c:v>
                </c:pt>
                <c:pt idx="2">
                  <c:v>111</c:v>
                </c:pt>
                <c:pt idx="3">
                  <c:v>112</c:v>
                </c:pt>
                <c:pt idx="4">
                  <c:v>113</c:v>
                </c:pt>
                <c:pt idx="5">
                  <c:v>114</c:v>
                </c:pt>
                <c:pt idx="6">
                  <c:v>115</c:v>
                </c:pt>
                <c:pt idx="7">
                  <c:v>116</c:v>
                </c:pt>
                <c:pt idx="8">
                  <c:v>117</c:v>
                </c:pt>
                <c:pt idx="9">
                  <c:v>118</c:v>
                </c:pt>
                <c:pt idx="10">
                  <c:v>119</c:v>
                </c:pt>
                <c:pt idx="11">
                  <c:v>120</c:v>
                </c:pt>
                <c:pt idx="12">
                  <c:v>121</c:v>
                </c:pt>
                <c:pt idx="13">
                  <c:v>122</c:v>
                </c:pt>
                <c:pt idx="14">
                  <c:v>123</c:v>
                </c:pt>
                <c:pt idx="15">
                  <c:v>124</c:v>
                </c:pt>
                <c:pt idx="16">
                  <c:v>125</c:v>
                </c:pt>
                <c:pt idx="17">
                  <c:v>126</c:v>
                </c:pt>
                <c:pt idx="18">
                  <c:v>127</c:v>
                </c:pt>
                <c:pt idx="19">
                  <c:v>128</c:v>
                </c:pt>
                <c:pt idx="20">
                  <c:v>129</c:v>
                </c:pt>
                <c:pt idx="21">
                  <c:v>130</c:v>
                </c:pt>
                <c:pt idx="22">
                  <c:v>131</c:v>
                </c:pt>
                <c:pt idx="23">
                  <c:v>132</c:v>
                </c:pt>
                <c:pt idx="24">
                  <c:v>133</c:v>
                </c:pt>
                <c:pt idx="25">
                  <c:v>134</c:v>
                </c:pt>
                <c:pt idx="26">
                  <c:v>135</c:v>
                </c:pt>
                <c:pt idx="27">
                  <c:v>136</c:v>
                </c:pt>
                <c:pt idx="28">
                  <c:v>137</c:v>
                </c:pt>
                <c:pt idx="29">
                  <c:v>138</c:v>
                </c:pt>
                <c:pt idx="30">
                  <c:v>139</c:v>
                </c:pt>
                <c:pt idx="31">
                  <c:v>140</c:v>
                </c:pt>
                <c:pt idx="32">
                  <c:v>141</c:v>
                </c:pt>
                <c:pt idx="33">
                  <c:v>142</c:v>
                </c:pt>
                <c:pt idx="34">
                  <c:v>143</c:v>
                </c:pt>
                <c:pt idx="35">
                  <c:v>144</c:v>
                </c:pt>
                <c:pt idx="36">
                  <c:v>145</c:v>
                </c:pt>
                <c:pt idx="37">
                  <c:v>146</c:v>
                </c:pt>
                <c:pt idx="38">
                  <c:v>147</c:v>
                </c:pt>
                <c:pt idx="39">
                  <c:v>148</c:v>
                </c:pt>
                <c:pt idx="40">
                  <c:v>149</c:v>
                </c:pt>
                <c:pt idx="41">
                  <c:v>150</c:v>
                </c:pt>
                <c:pt idx="42">
                  <c:v>151</c:v>
                </c:pt>
                <c:pt idx="43">
                  <c:v>152</c:v>
                </c:pt>
                <c:pt idx="44">
                  <c:v>153</c:v>
                </c:pt>
                <c:pt idx="45">
                  <c:v>154</c:v>
                </c:pt>
                <c:pt idx="46">
                  <c:v>155</c:v>
                </c:pt>
                <c:pt idx="47">
                  <c:v>156</c:v>
                </c:pt>
                <c:pt idx="48">
                  <c:v>157</c:v>
                </c:pt>
                <c:pt idx="49">
                  <c:v>158</c:v>
                </c:pt>
                <c:pt idx="50">
                  <c:v>159</c:v>
                </c:pt>
                <c:pt idx="51">
                  <c:v>160</c:v>
                </c:pt>
              </c:numCache>
            </c:numRef>
          </c:xVal>
          <c:yVal>
            <c:numRef>
              <c:f>'Data Analysis'!$H$135:$H$186</c:f>
              <c:numCache>
                <c:formatCode>0</c:formatCode>
                <c:ptCount val="52"/>
                <c:pt idx="0">
                  <c:v>240.08910460736018</c:v>
                </c:pt>
                <c:pt idx="1">
                  <c:v>259.87461893146843</c:v>
                </c:pt>
                <c:pt idx="2">
                  <c:v>245.74255200639334</c:v>
                </c:pt>
                <c:pt idx="3">
                  <c:v>241.01252424046544</c:v>
                </c:pt>
                <c:pt idx="4">
                  <c:v>367.27646007392366</c:v>
                </c:pt>
                <c:pt idx="5">
                  <c:v>0</c:v>
                </c:pt>
                <c:pt idx="6">
                  <c:v>331.92097925875555</c:v>
                </c:pt>
                <c:pt idx="7">
                  <c:v>258.54070782159022</c:v>
                </c:pt>
                <c:pt idx="8">
                  <c:v>256.11186671200272</c:v>
                </c:pt>
                <c:pt idx="9">
                  <c:v>394.96840336134454</c:v>
                </c:pt>
                <c:pt idx="10">
                  <c:v>0</c:v>
                </c:pt>
                <c:pt idx="11">
                  <c:v>0</c:v>
                </c:pt>
                <c:pt idx="12">
                  <c:v>362.48387980192081</c:v>
                </c:pt>
                <c:pt idx="13">
                  <c:v>247.21755368814192</c:v>
                </c:pt>
                <c:pt idx="14">
                  <c:v>248.58151260504201</c:v>
                </c:pt>
                <c:pt idx="15">
                  <c:v>378.3313502780731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361.04390096845907</c:v>
                </c:pt>
                <c:pt idx="20">
                  <c:v>247.34432702532303</c:v>
                </c:pt>
                <c:pt idx="21">
                  <c:v>255.79619776161587</c:v>
                </c:pt>
                <c:pt idx="22">
                  <c:v>400.21375814899955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350.72052337713603</c:v>
                </c:pt>
                <c:pt idx="28">
                  <c:v>254.14884771377754</c:v>
                </c:pt>
                <c:pt idx="29">
                  <c:v>258.12922502334266</c:v>
                </c:pt>
                <c:pt idx="30">
                  <c:v>378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374.09158534815077</c:v>
                </c:pt>
                <c:pt idx="37">
                  <c:v>255.42028742399069</c:v>
                </c:pt>
                <c:pt idx="38">
                  <c:v>256.20708213921409</c:v>
                </c:pt>
                <c:pt idx="39">
                  <c:v>356.95397880891483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392.2541447703</c:v>
                </c:pt>
                <c:pt idx="47">
                  <c:v>251.52943438914028</c:v>
                </c:pt>
                <c:pt idx="48">
                  <c:v>252.356357518946</c:v>
                </c:pt>
                <c:pt idx="49">
                  <c:v>245.92317111637723</c:v>
                </c:pt>
                <c:pt idx="50">
                  <c:v>237.73547933128978</c:v>
                </c:pt>
                <c:pt idx="51">
                  <c:v>240.47675286330747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BB2-BB42-866E-4BE59DE15E05}"/>
            </c:ext>
          </c:extLst>
        </c:ser>
        <c:ser>
          <c:idx val="1"/>
          <c:order val="1"/>
          <c:tx>
            <c:strRef>
              <c:f>'Data Analysis'!$I$134</c:f>
              <c:strCache>
                <c:ptCount val="1"/>
                <c:pt idx="0">
                  <c:v>P1197AM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'Data Analysis'!$G$135:$G$186</c:f>
              <c:numCache>
                <c:formatCode>General</c:formatCode>
                <c:ptCount val="52"/>
                <c:pt idx="0">
                  <c:v>109</c:v>
                </c:pt>
                <c:pt idx="1">
                  <c:v>110</c:v>
                </c:pt>
                <c:pt idx="2">
                  <c:v>111</c:v>
                </c:pt>
                <c:pt idx="3">
                  <c:v>112</c:v>
                </c:pt>
                <c:pt idx="4">
                  <c:v>113</c:v>
                </c:pt>
                <c:pt idx="5">
                  <c:v>114</c:v>
                </c:pt>
                <c:pt idx="6">
                  <c:v>115</c:v>
                </c:pt>
                <c:pt idx="7">
                  <c:v>116</c:v>
                </c:pt>
                <c:pt idx="8">
                  <c:v>117</c:v>
                </c:pt>
                <c:pt idx="9">
                  <c:v>118</c:v>
                </c:pt>
                <c:pt idx="10">
                  <c:v>119</c:v>
                </c:pt>
                <c:pt idx="11">
                  <c:v>120</c:v>
                </c:pt>
                <c:pt idx="12">
                  <c:v>121</c:v>
                </c:pt>
                <c:pt idx="13">
                  <c:v>122</c:v>
                </c:pt>
                <c:pt idx="14">
                  <c:v>123</c:v>
                </c:pt>
                <c:pt idx="15">
                  <c:v>124</c:v>
                </c:pt>
                <c:pt idx="16">
                  <c:v>125</c:v>
                </c:pt>
                <c:pt idx="17">
                  <c:v>126</c:v>
                </c:pt>
                <c:pt idx="18">
                  <c:v>127</c:v>
                </c:pt>
                <c:pt idx="19">
                  <c:v>128</c:v>
                </c:pt>
                <c:pt idx="20">
                  <c:v>129</c:v>
                </c:pt>
                <c:pt idx="21">
                  <c:v>130</c:v>
                </c:pt>
                <c:pt idx="22">
                  <c:v>131</c:v>
                </c:pt>
                <c:pt idx="23">
                  <c:v>132</c:v>
                </c:pt>
                <c:pt idx="24">
                  <c:v>133</c:v>
                </c:pt>
                <c:pt idx="25">
                  <c:v>134</c:v>
                </c:pt>
                <c:pt idx="26">
                  <c:v>135</c:v>
                </c:pt>
                <c:pt idx="27">
                  <c:v>136</c:v>
                </c:pt>
                <c:pt idx="28">
                  <c:v>137</c:v>
                </c:pt>
                <c:pt idx="29">
                  <c:v>138</c:v>
                </c:pt>
                <c:pt idx="30">
                  <c:v>139</c:v>
                </c:pt>
                <c:pt idx="31">
                  <c:v>140</c:v>
                </c:pt>
                <c:pt idx="32">
                  <c:v>141</c:v>
                </c:pt>
                <c:pt idx="33">
                  <c:v>142</c:v>
                </c:pt>
                <c:pt idx="34">
                  <c:v>143</c:v>
                </c:pt>
                <c:pt idx="35">
                  <c:v>144</c:v>
                </c:pt>
                <c:pt idx="36">
                  <c:v>145</c:v>
                </c:pt>
                <c:pt idx="37">
                  <c:v>146</c:v>
                </c:pt>
                <c:pt idx="38">
                  <c:v>147</c:v>
                </c:pt>
                <c:pt idx="39">
                  <c:v>148</c:v>
                </c:pt>
                <c:pt idx="40">
                  <c:v>149</c:v>
                </c:pt>
                <c:pt idx="41">
                  <c:v>150</c:v>
                </c:pt>
                <c:pt idx="42">
                  <c:v>151</c:v>
                </c:pt>
                <c:pt idx="43">
                  <c:v>152</c:v>
                </c:pt>
                <c:pt idx="44">
                  <c:v>153</c:v>
                </c:pt>
                <c:pt idx="45">
                  <c:v>154</c:v>
                </c:pt>
                <c:pt idx="46">
                  <c:v>155</c:v>
                </c:pt>
                <c:pt idx="47">
                  <c:v>156</c:v>
                </c:pt>
                <c:pt idx="48">
                  <c:v>157</c:v>
                </c:pt>
                <c:pt idx="49">
                  <c:v>158</c:v>
                </c:pt>
                <c:pt idx="50">
                  <c:v>159</c:v>
                </c:pt>
                <c:pt idx="51">
                  <c:v>160</c:v>
                </c:pt>
              </c:numCache>
            </c:numRef>
          </c:xVal>
          <c:yVal>
            <c:numRef>
              <c:f>'Data Analysis'!$I$135:$I$186</c:f>
              <c:numCache>
                <c:formatCode>0</c:formatCode>
                <c:ptCount val="52"/>
                <c:pt idx="0">
                  <c:v>267.90202425797901</c:v>
                </c:pt>
                <c:pt idx="1">
                  <c:v>252.03743511197581</c:v>
                </c:pt>
                <c:pt idx="2">
                  <c:v>256.78039878673366</c:v>
                </c:pt>
                <c:pt idx="3">
                  <c:v>271.39817318231638</c:v>
                </c:pt>
                <c:pt idx="4">
                  <c:v>393.70996966834076</c:v>
                </c:pt>
                <c:pt idx="5">
                  <c:v>0</c:v>
                </c:pt>
                <c:pt idx="6">
                  <c:v>362.61645011639234</c:v>
                </c:pt>
                <c:pt idx="7">
                  <c:v>273.85914176321421</c:v>
                </c:pt>
                <c:pt idx="8">
                  <c:v>262.13257235766963</c:v>
                </c:pt>
                <c:pt idx="9">
                  <c:v>442.41250486401458</c:v>
                </c:pt>
                <c:pt idx="10">
                  <c:v>0</c:v>
                </c:pt>
                <c:pt idx="11">
                  <c:v>0</c:v>
                </c:pt>
                <c:pt idx="12">
                  <c:v>409.78533095997022</c:v>
                </c:pt>
                <c:pt idx="13">
                  <c:v>257.03388387931676</c:v>
                </c:pt>
                <c:pt idx="14">
                  <c:v>278.67797160243407</c:v>
                </c:pt>
                <c:pt idx="15">
                  <c:v>418.95119102759213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437.62319493314567</c:v>
                </c:pt>
                <c:pt idx="20">
                  <c:v>256.2280813014861</c:v>
                </c:pt>
                <c:pt idx="21">
                  <c:v>272.69133418884792</c:v>
                </c:pt>
                <c:pt idx="22">
                  <c:v>457.67843026865916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417.86729146831141</c:v>
                </c:pt>
                <c:pt idx="28">
                  <c:v>272.0926704474893</c:v>
                </c:pt>
                <c:pt idx="29">
                  <c:v>271.2267881955932</c:v>
                </c:pt>
                <c:pt idx="30">
                  <c:v>432.28143080240943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435.08767791092095</c:v>
                </c:pt>
                <c:pt idx="37">
                  <c:v>272.63688255790117</c:v>
                </c:pt>
                <c:pt idx="38">
                  <c:v>297.370626471013</c:v>
                </c:pt>
                <c:pt idx="39">
                  <c:v>445.39974576632682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472.67841422847516</c:v>
                </c:pt>
                <c:pt idx="47">
                  <c:v>266.06883794938096</c:v>
                </c:pt>
                <c:pt idx="48">
                  <c:v>239.859354268023</c:v>
                </c:pt>
                <c:pt idx="49">
                  <c:v>254.70095103909827</c:v>
                </c:pt>
                <c:pt idx="50">
                  <c:v>229.76337611967864</c:v>
                </c:pt>
                <c:pt idx="51">
                  <c:v>238.15517426093945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6BB2-BB42-866E-4BE59DE15E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8804192"/>
        <c:axId val="398808224"/>
      </c:scatterChart>
      <c:valAx>
        <c:axId val="398804192"/>
        <c:scaling>
          <c:orientation val="minMax"/>
          <c:max val="160"/>
          <c:min val="10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Row In Plot,</a:t>
                </a:r>
                <a:r>
                  <a:rPr lang="en-US" baseline="0"/>
                  <a:t> from North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808224"/>
        <c:crosses val="autoZero"/>
        <c:crossBetween val="midCat"/>
        <c:majorUnit val="4"/>
      </c:valAx>
      <c:valAx>
        <c:axId val="39880822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Individual Row Yield, bu/a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8804192"/>
        <c:crosses val="autoZero"/>
        <c:crossBetween val="midCat"/>
        <c:minorUnit val="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Yield of 4 Row</a:t>
            </a:r>
            <a:r>
              <a:rPr lang="en-US" baseline="0"/>
              <a:t> Strips Next to Open Rows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1"/>
          <c:tx>
            <c:strRef>
              <c:f>'Data Analysis'!#REF!</c:f>
              <c:strCache>
                <c:ptCount val="1"/>
                <c:pt idx="0">
                  <c:v>#REF!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13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C0-6A41-990C-A65DA8713021}"/>
                </c:ext>
              </c:extLst>
            </c:dLbl>
            <c:dLbl>
              <c:idx val="14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C0-6A41-990C-A65DA8713021}"/>
                </c:ext>
              </c:extLst>
            </c:dLbl>
            <c:dLbl>
              <c:idx val="14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C0-6A41-990C-A65DA8713021}"/>
                </c:ext>
              </c:extLst>
            </c:dLbl>
            <c:dLbl>
              <c:idx val="15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C0-6A41-990C-A65DA8713021}"/>
                </c:ext>
              </c:extLst>
            </c:dLbl>
            <c:dLbl>
              <c:idx val="16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C0-6A41-990C-A65DA8713021}"/>
                </c:ext>
              </c:extLst>
            </c:dLbl>
            <c:dLbl>
              <c:idx val="17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C0-6A41-990C-A65DA87130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poly"/>
            <c:order val="3"/>
            <c:dispRSqr val="0"/>
            <c:dispEq val="0"/>
          </c:trendline>
          <c:xVal>
            <c:numRef>
              <c:f>'Data Analysis'!$BF$2:$BF$173</c:f>
              <c:numCache>
                <c:formatCode>General</c:formatCode>
                <c:ptCount val="172"/>
                <c:pt idx="135">
                  <c:v>0</c:v>
                </c:pt>
                <c:pt idx="141">
                  <c:v>1.5</c:v>
                </c:pt>
                <c:pt idx="147">
                  <c:v>2.5</c:v>
                </c:pt>
                <c:pt idx="154">
                  <c:v>3.5</c:v>
                </c:pt>
                <c:pt idx="162">
                  <c:v>4.5</c:v>
                </c:pt>
                <c:pt idx="171">
                  <c:v>5.5</c:v>
                </c:pt>
              </c:numCache>
            </c:numRef>
          </c:xVal>
          <c:yVal>
            <c:numRef>
              <c:f>'Data Analysis'!#REF!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8CC0-6A41-990C-A65DA8713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363024"/>
        <c:axId val="385362064"/>
      </c:scatterChart>
      <c:scatterChart>
        <c:scatterStyle val="smoothMarker"/>
        <c:varyColors val="0"/>
        <c:ser>
          <c:idx val="0"/>
          <c:order val="0"/>
          <c:tx>
            <c:strRef>
              <c:f>'Data Analysis'!$BG$1</c:f>
              <c:strCache>
                <c:ptCount val="1"/>
                <c:pt idx="0">
                  <c:v>West Strip YLD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13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CC0-6A41-990C-A65DA8713021}"/>
                </c:ext>
              </c:extLst>
            </c:dLbl>
            <c:dLbl>
              <c:idx val="14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CC0-6A41-990C-A65DA8713021}"/>
                </c:ext>
              </c:extLst>
            </c:dLbl>
            <c:dLbl>
              <c:idx val="14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CC0-6A41-990C-A65DA8713021}"/>
                </c:ext>
              </c:extLst>
            </c:dLbl>
            <c:dLbl>
              <c:idx val="15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CC0-6A41-990C-A65DA8713021}"/>
                </c:ext>
              </c:extLst>
            </c:dLbl>
            <c:dLbl>
              <c:idx val="16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CC0-6A41-990C-A65DA8713021}"/>
                </c:ext>
              </c:extLst>
            </c:dLbl>
            <c:dLbl>
              <c:idx val="17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CC0-6A41-990C-A65DA87130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3"/>
            <c:dispRSqr val="0"/>
            <c:dispEq val="0"/>
          </c:trendline>
          <c:xVal>
            <c:numRef>
              <c:f>'Data Analysis'!$BF$2:$BF$173</c:f>
              <c:numCache>
                <c:formatCode>General</c:formatCode>
                <c:ptCount val="172"/>
                <c:pt idx="135">
                  <c:v>0</c:v>
                </c:pt>
                <c:pt idx="141">
                  <c:v>1.5</c:v>
                </c:pt>
                <c:pt idx="147">
                  <c:v>2.5</c:v>
                </c:pt>
                <c:pt idx="154">
                  <c:v>3.5</c:v>
                </c:pt>
                <c:pt idx="162">
                  <c:v>4.5</c:v>
                </c:pt>
                <c:pt idx="171">
                  <c:v>5.5</c:v>
                </c:pt>
              </c:numCache>
            </c:numRef>
          </c:xVal>
          <c:yVal>
            <c:numRef>
              <c:f>'Data Analysis'!$BG$2:$BG$173</c:f>
              <c:numCache>
                <c:formatCode>General</c:formatCode>
                <c:ptCount val="172"/>
                <c:pt idx="135" formatCode="0">
                  <c:v>246.67969994642186</c:v>
                </c:pt>
                <c:pt idx="141" formatCode="0">
                  <c:v>310.38548928842329</c:v>
                </c:pt>
                <c:pt idx="147" formatCode="0">
                  <c:v>309.15357409329448</c:v>
                </c:pt>
                <c:pt idx="154" formatCode="0">
                  <c:v>316.09954597609936</c:v>
                </c:pt>
                <c:pt idx="162" formatCode="0">
                  <c:v>332.32848199995487</c:v>
                </c:pt>
                <c:pt idx="171" formatCode="0">
                  <c:v>310.66823343006763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8CC0-6A41-990C-A65DA8713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5363024"/>
        <c:axId val="385362064"/>
      </c:scatterChart>
      <c:valAx>
        <c:axId val="38536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Average</a:t>
                </a:r>
                <a:r>
                  <a:rPr lang="en-US" baseline="0"/>
                  <a:t> "Open"</a:t>
                </a:r>
                <a:r>
                  <a:rPr lang="en-US"/>
                  <a:t> Rows on Either Side</a:t>
                </a:r>
                <a:r>
                  <a:rPr lang="en-US" baseline="0"/>
                  <a:t> of Corn Strip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362064"/>
        <c:crosses val="autoZero"/>
        <c:crossBetween val="midCat"/>
        <c:majorUnit val="0.5"/>
      </c:valAx>
      <c:valAx>
        <c:axId val="38536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4</a:t>
                </a:r>
                <a:r>
                  <a:rPr lang="en-US" baseline="0"/>
                  <a:t> Row Corn Strip Yield, bu/a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363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Strip and Field Yield vs Skip Row Opening</a:t>
            </a:r>
          </a:p>
          <a:p>
            <a:pPr>
              <a:defRPr/>
            </a:pPr>
            <a:r>
              <a:rPr lang="en-US" sz="1100" dirty="0"/>
              <a:t>Plot 52051, 2016 Season,</a:t>
            </a:r>
            <a:r>
              <a:rPr lang="en-US" sz="1100" baseline="0" dirty="0"/>
              <a:t> Center Plot, P1197 Variety</a:t>
            </a:r>
            <a:endParaRPr lang="en-US" sz="11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Sheet1!$N$2</c:f>
              <c:strCache>
                <c:ptCount val="1"/>
                <c:pt idx="0">
                  <c:v>Strip YLD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Sheet1!$M$3:$M$9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xVal>
          <c:yVal>
            <c:numRef>
              <c:f>Sheet1!$N$3:$N$9</c:f>
              <c:numCache>
                <c:formatCode>0</c:formatCode>
                <c:ptCount val="7"/>
                <c:pt idx="0">
                  <c:v>262</c:v>
                </c:pt>
                <c:pt idx="1">
                  <c:v>325.75</c:v>
                </c:pt>
                <c:pt idx="2">
                  <c:v>342.75</c:v>
                </c:pt>
                <c:pt idx="3">
                  <c:v>348</c:v>
                </c:pt>
                <c:pt idx="4">
                  <c:v>355.25</c:v>
                </c:pt>
                <c:pt idx="5">
                  <c:v>352.75</c:v>
                </c:pt>
                <c:pt idx="6">
                  <c:v>370.25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E74-5943-8A98-25A7994D2C94}"/>
            </c:ext>
          </c:extLst>
        </c:ser>
        <c:ser>
          <c:idx val="1"/>
          <c:order val="1"/>
          <c:tx>
            <c:strRef>
              <c:f>Sheet1!$O$2</c:f>
              <c:strCache>
                <c:ptCount val="1"/>
                <c:pt idx="0">
                  <c:v>Field YLD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Sheet1!$M$3:$M$9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</c:numCache>
            </c:numRef>
          </c:xVal>
          <c:yVal>
            <c:numRef>
              <c:f>Sheet1!$O$3:$O$9</c:f>
              <c:numCache>
                <c:formatCode>0</c:formatCode>
                <c:ptCount val="7"/>
                <c:pt idx="0">
                  <c:v>262</c:v>
                </c:pt>
                <c:pt idx="1">
                  <c:v>260.60000000000002</c:v>
                </c:pt>
                <c:pt idx="2">
                  <c:v>228.5</c:v>
                </c:pt>
                <c:pt idx="3">
                  <c:v>198.857142857143</c:v>
                </c:pt>
                <c:pt idx="4">
                  <c:v>177.625</c:v>
                </c:pt>
                <c:pt idx="5">
                  <c:v>156.7777777777778</c:v>
                </c:pt>
                <c:pt idx="6">
                  <c:v>148.1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E74-5943-8A98-25A7994D2C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078424528"/>
        <c:axId val="-1078417104"/>
      </c:scatterChart>
      <c:valAx>
        <c:axId val="-10784245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Open</a:t>
                </a:r>
                <a:r>
                  <a:rPr lang="en-US" baseline="0"/>
                  <a:t> Rows in "Skip Row" opening between 4 Row 30" Strips of Corn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78417104"/>
        <c:crosses val="autoZero"/>
        <c:crossBetween val="midCat"/>
      </c:valAx>
      <c:valAx>
        <c:axId val="-107841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Strip</a:t>
                </a:r>
                <a:r>
                  <a:rPr lang="en-US" baseline="0"/>
                  <a:t> and Field Yield, bu/a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0784245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8B7E0-E987-7C44-8492-A28D8C4D3AAD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55065-CFB9-A840-B63B-B153F6D49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14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E246B-0C7A-644E-A548-FD603CA097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056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22ABF-561A-4F40-AAE9-2FEED1CE3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085BA-E756-5B42-BF39-13FDC34293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56420-6516-1446-97E3-07779C830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B41-E56A-FF45-8494-8704FB9C6B26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EA11F-C87B-0441-A4E4-D0ADDA8FF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8C517-082A-674E-850D-FC9763374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97C2-2D86-804C-89E3-AA98950F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27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0B31B-A590-D44A-9F50-8A18B0524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889863-A0DD-2548-9BD2-7DA610A7DC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18EF6-3E9F-4D49-9FF0-444B01985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B41-E56A-FF45-8494-8704FB9C6B26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9ABA7-1AA8-3144-9CF5-09BB5A22F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2C8B0-D89A-D84C-BDD5-26872EA75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97C2-2D86-804C-89E3-AA98950F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30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95605E-7065-9149-8B9B-1A1AB7BF0B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A8190F-8AC3-C74E-9240-E502C7DA9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612A7-6213-094B-B3BB-87E41EA5B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B41-E56A-FF45-8494-8704FB9C6B26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906F1E-045E-E540-A1AB-1B2572F59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B0533-2C4B-654E-83D3-1D04FCA64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97C2-2D86-804C-89E3-AA98950F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6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806DC-AF16-FA4A-B1DF-8D1691026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9FC20-B4AF-1E48-8E25-640A88668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505AD-9462-6045-B8DB-9224C0A98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B41-E56A-FF45-8494-8704FB9C6B26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39194-A873-0043-A880-8C47F9B1A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F7D56-5501-5C4D-BE80-19A9DA7D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97C2-2D86-804C-89E3-AA98950F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0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52C4-F56B-BE4A-B276-D608A7238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6BC37-66AD-CE4C-BDCB-213340961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1B43D-373A-3749-BB3D-29C06A36E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B41-E56A-FF45-8494-8704FB9C6B26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A79CD-9DAF-904A-9893-0B0BCE4B3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B0196-0446-A944-9194-BE66D8FFC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97C2-2D86-804C-89E3-AA98950F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1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F3C79-47EB-9D40-9FAC-E1F1DD32A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3198A-C685-D447-A4DB-D1857E243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E592A-12AD-DE44-9715-AB92BEF90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B7938-0F3E-3A4F-ADC6-6CC3BE62B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B41-E56A-FF45-8494-8704FB9C6B26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4C3D7-F28F-8447-B848-53D48DE07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0913A4-AC09-DA48-8F98-00D055AD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97C2-2D86-804C-89E3-AA98950F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91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EFBD3-3F35-4E40-9291-59283E9B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42251-15A2-B041-887F-EFCE6CBA5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0FD38-1BBA-F342-BB78-F7B9204CA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8BF521-63F7-5046-B503-AE175ED397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0C84A6-FCD3-E148-8A00-1FC0429189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F6E057-8134-BE44-B057-146C5BA5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B41-E56A-FF45-8494-8704FB9C6B26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8E11B6-64F8-974C-88F2-57194D569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37DC93-AA78-E44D-9C4F-A80AD9C41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97C2-2D86-804C-89E3-AA98950F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46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5DFB7-333B-4644-BDEB-06C60DA9E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B91A1-96BF-2843-A1E6-04040F96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B41-E56A-FF45-8494-8704FB9C6B26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1B9596-5557-FC42-A955-673180C0B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9D7C9-C6FF-5C4B-A27B-DC24A6463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97C2-2D86-804C-89E3-AA98950F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7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B375D-02D5-0941-A6B2-20A77B722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B41-E56A-FF45-8494-8704FB9C6B26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A143B9-0FC0-5E4C-9DA1-5BD96AEAE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E772C9-7F75-5F42-8DF1-8FEE33D27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97C2-2D86-804C-89E3-AA98950F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5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5F42-A176-CA40-9C62-2A4FC1618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C1B27-9380-D446-B3C0-16914E5203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BEB77-391B-0F4F-A061-1D03EF653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8E207-8C4C-8842-83B8-71C84C90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B41-E56A-FF45-8494-8704FB9C6B26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B3CEC-07A9-5A4D-86D3-8EBD49B0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3EF9B1-6099-E342-96BD-92DD1D498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97C2-2D86-804C-89E3-AA98950F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37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76F8C-5B19-5B45-88B5-DB2AD9A37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9F1145-1DAE-1940-917E-F283312BD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B3C6E-1CFA-4F42-9F03-8D514EA124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F9965-E940-B840-9077-3C7ED44BB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B41-E56A-FF45-8494-8704FB9C6B26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FB1FD-653D-8A40-BDDC-819FA5B24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52F1D-3664-B549-88C6-FFA887F34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B97C2-2D86-804C-89E3-AA98950F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16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3C5E06-F476-D44B-847B-AFC8FA14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BD8ED-03A9-FC43-B6C9-B31269F42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9B51-5ACE-4D49-BD71-435D31736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8B41-E56A-FF45-8494-8704FB9C6B26}" type="datetimeFigureOut">
              <a:rPr lang="en-US" smtClean="0"/>
              <a:t>12/13/22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FFFE2B-0CBC-C542-832A-D3A0F07AB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0933-3F78-3C4A-8E8E-E5D6491C0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B97C2-2D86-804C-89E3-AA98950F5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25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bob.reck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45024" y="3897139"/>
            <a:ext cx="2901951" cy="497914"/>
          </a:xfrm>
        </p:spPr>
        <p:txBody>
          <a:bodyPr>
            <a:noAutofit/>
          </a:bodyPr>
          <a:lstStyle/>
          <a:p>
            <a:r>
              <a:rPr lang="en-US" dirty="0"/>
              <a:t>13 Dec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3E7659-6B46-0D44-AA71-8A43BD4EFA97}"/>
              </a:ext>
            </a:extLst>
          </p:cNvPr>
          <p:cNvSpPr txBox="1"/>
          <p:nvPr/>
        </p:nvSpPr>
        <p:spPr>
          <a:xfrm>
            <a:off x="4755922" y="2508856"/>
            <a:ext cx="26801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Project Update</a:t>
            </a:r>
          </a:p>
          <a:p>
            <a:pPr algn="ctr"/>
            <a:r>
              <a:rPr lang="en-US" sz="3200" dirty="0"/>
              <a:t>2022 Season</a:t>
            </a:r>
          </a:p>
        </p:txBody>
      </p:sp>
      <p:pic>
        <p:nvPicPr>
          <p:cNvPr id="8" name="Picture 29">
            <a:extLst>
              <a:ext uri="{FF2B5EF4-FFF2-40B4-BE49-F238E27FC236}">
                <a16:creationId xmlns:a16="http://schemas.microsoft.com/office/drawing/2014/main" id="{8AC27100-293E-034C-9276-C318D1BCA1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466" y="4798638"/>
            <a:ext cx="3400187" cy="187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C9BF62-8A59-A940-A0BE-439CCCDDF5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833" y="4798638"/>
            <a:ext cx="4692612" cy="2044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D5053B-0FDF-4D42-A57E-64A5B0BB9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847" y="1052629"/>
            <a:ext cx="5182306" cy="10067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8222F7-6B46-1644-8871-A307472FDA70}"/>
              </a:ext>
            </a:extLst>
          </p:cNvPr>
          <p:cNvSpPr txBox="1"/>
          <p:nvPr/>
        </p:nvSpPr>
        <p:spPr>
          <a:xfrm>
            <a:off x="8595328" y="4050142"/>
            <a:ext cx="1335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Grants:</a:t>
            </a:r>
          </a:p>
          <a:p>
            <a:r>
              <a:rPr lang="en-US" dirty="0"/>
              <a:t>FNC21-1297</a:t>
            </a:r>
          </a:p>
          <a:p>
            <a:r>
              <a:rPr lang="en-US" dirty="0"/>
              <a:t>FNC22-1348</a:t>
            </a:r>
          </a:p>
        </p:txBody>
      </p:sp>
    </p:spTree>
    <p:extLst>
      <p:ext uri="{BB962C8B-B14F-4D97-AF65-F5344CB8AC3E}">
        <p14:creationId xmlns:p14="http://schemas.microsoft.com/office/powerpoint/2010/main" val="2248465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68F9EC2-46F4-EF43-BDBD-2CDB7CD23D4D}"/>
              </a:ext>
            </a:extLst>
          </p:cNvPr>
          <p:cNvGraphicFramePr>
            <a:graphicFrameLocks noGrp="1"/>
          </p:cNvGraphicFramePr>
          <p:nvPr/>
        </p:nvGraphicFramePr>
        <p:xfrm>
          <a:off x="1760483" y="292319"/>
          <a:ext cx="8671034" cy="627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BE475E9-8A30-5041-9CE8-493937D50A7D}"/>
              </a:ext>
            </a:extLst>
          </p:cNvPr>
          <p:cNvSpPr txBox="1"/>
          <p:nvPr/>
        </p:nvSpPr>
        <p:spPr>
          <a:xfrm>
            <a:off x="2568276" y="870793"/>
            <a:ext cx="1859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1/1000 acre</a:t>
            </a:r>
          </a:p>
          <a:p>
            <a:r>
              <a:rPr lang="en-US" dirty="0"/>
              <a:t>(Field Day Layout)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AB60A-236B-0846-9C5F-E1FE31F0A8BC}"/>
              </a:ext>
            </a:extLst>
          </p:cNvPr>
          <p:cNvSpPr txBox="1"/>
          <p:nvPr/>
        </p:nvSpPr>
        <p:spPr>
          <a:xfrm>
            <a:off x="5208289" y="2460702"/>
            <a:ext cx="1833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Approx. 300’ Row</a:t>
            </a:r>
          </a:p>
          <a:p>
            <a:r>
              <a:rPr lang="en-US" dirty="0"/>
              <a:t>(Field Day Row)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65FFF-5917-C847-81F9-D97593AAFA31}"/>
              </a:ext>
            </a:extLst>
          </p:cNvPr>
          <p:cNvSpPr txBox="1"/>
          <p:nvPr/>
        </p:nvSpPr>
        <p:spPr>
          <a:xfrm>
            <a:off x="8215401" y="2645368"/>
            <a:ext cx="124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of Rep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CC787-C73D-1648-B378-A683F3703B2B}"/>
              </a:ext>
            </a:extLst>
          </p:cNvPr>
          <p:cNvSpPr txBox="1"/>
          <p:nvPr/>
        </p:nvSpPr>
        <p:spPr>
          <a:xfrm>
            <a:off x="5073416" y="1487368"/>
            <a:ext cx="5626688" cy="452431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Conclusion: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Surprisingly good results from 90” Twins, but each half of the twin was distinctively different</a:t>
            </a:r>
          </a:p>
          <a:p>
            <a:pPr marL="342900" indent="-342900">
              <a:buAutoNum type="arabicPeriod"/>
            </a:pPr>
            <a:r>
              <a:rPr lang="en-US" dirty="0"/>
              <a:t>60” Single row had multiple-ear plants, but disappointing overall yield</a:t>
            </a:r>
          </a:p>
          <a:p>
            <a:pPr marL="342900" indent="-342900">
              <a:buAutoNum type="arabicPeriod"/>
            </a:pPr>
            <a:r>
              <a:rPr lang="en-US" dirty="0"/>
              <a:t>30” Yield excellent for this plot. Last year was zero!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12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B1984A2-9D93-A546-910D-E30FBEB1B6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3476140"/>
              </p:ext>
            </p:extLst>
          </p:nvPr>
        </p:nvGraphicFramePr>
        <p:xfrm>
          <a:off x="1764008" y="286288"/>
          <a:ext cx="8663983" cy="628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811454A-AA4A-1A4D-A938-6291E3B8F08B}"/>
              </a:ext>
            </a:extLst>
          </p:cNvPr>
          <p:cNvCxnSpPr>
            <a:cxnSpLocks/>
          </p:cNvCxnSpPr>
          <p:nvPr/>
        </p:nvCxnSpPr>
        <p:spPr>
          <a:xfrm flipH="1">
            <a:off x="2285999" y="758283"/>
            <a:ext cx="6902605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434496-4D34-D04A-A669-1081F464018B}"/>
              </a:ext>
            </a:extLst>
          </p:cNvPr>
          <p:cNvSpPr txBox="1"/>
          <p:nvPr/>
        </p:nvSpPr>
        <p:spPr>
          <a:xfrm>
            <a:off x="2774006" y="619783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350’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E9C03-5710-5943-9AF8-B62A5A822E6A}"/>
              </a:ext>
            </a:extLst>
          </p:cNvPr>
          <p:cNvSpPr txBox="1"/>
          <p:nvPr/>
        </p:nvSpPr>
        <p:spPr>
          <a:xfrm>
            <a:off x="199121" y="2136338"/>
            <a:ext cx="156488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Single Row Plot Yield, Bu/a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Data based on Machine Harvest, In-Tank scale on Combine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E88FA-1749-E745-B9AB-FDC354A972F5}"/>
              </a:ext>
            </a:extLst>
          </p:cNvPr>
          <p:cNvSpPr txBox="1"/>
          <p:nvPr/>
        </p:nvSpPr>
        <p:spPr>
          <a:xfrm>
            <a:off x="8642196" y="1490007"/>
            <a:ext cx="1381468" cy="646331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Conclusion:</a:t>
            </a:r>
          </a:p>
          <a:p>
            <a:r>
              <a:rPr lang="en-US" dirty="0"/>
              <a:t>Soil Matters!</a:t>
            </a:r>
          </a:p>
        </p:txBody>
      </p:sp>
    </p:spTree>
    <p:extLst>
      <p:ext uri="{BB962C8B-B14F-4D97-AF65-F5344CB8AC3E}">
        <p14:creationId xmlns:p14="http://schemas.microsoft.com/office/powerpoint/2010/main" val="1171672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6ECC-C3FD-1149-8677-F57E7B02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37" y="665637"/>
            <a:ext cx="3997272" cy="1587661"/>
          </a:xfrm>
        </p:spPr>
        <p:txBody>
          <a:bodyPr/>
          <a:lstStyle/>
          <a:p>
            <a:pPr algn="ctr"/>
            <a:r>
              <a:rPr lang="en-US" dirty="0"/>
              <a:t>Plot 30011 “Shop”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6242D-24C4-7B47-A4EA-1B171362D11F}"/>
              </a:ext>
            </a:extLst>
          </p:cNvPr>
          <p:cNvSpPr txBox="1"/>
          <p:nvPr/>
        </p:nvSpPr>
        <p:spPr>
          <a:xfrm>
            <a:off x="1089303" y="2971789"/>
            <a:ext cx="38925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Repeated treatments as in 2021 Season</a:t>
            </a:r>
          </a:p>
          <a:p>
            <a:endParaRPr lang="en-US" dirty="0"/>
          </a:p>
          <a:p>
            <a:r>
              <a:rPr lang="en-US" dirty="0"/>
              <a:t>Plot Variables:</a:t>
            </a:r>
          </a:p>
          <a:p>
            <a:r>
              <a:rPr lang="en-US" dirty="0"/>
              <a:t>30” Baseline</a:t>
            </a:r>
          </a:p>
          <a:p>
            <a:r>
              <a:rPr lang="en-US" dirty="0"/>
              <a:t>60” Single Row,</a:t>
            </a:r>
          </a:p>
          <a:p>
            <a:r>
              <a:rPr lang="en-US" dirty="0"/>
              <a:t>90” Twin Row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39EDE-B53C-0A45-99DD-3B802A59E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428" y="242625"/>
            <a:ext cx="5511800" cy="574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3B0E6-2A93-484C-BD46-CA2522089E0B}"/>
              </a:ext>
            </a:extLst>
          </p:cNvPr>
          <p:cNvSpPr txBox="1"/>
          <p:nvPr/>
        </p:nvSpPr>
        <p:spPr>
          <a:xfrm>
            <a:off x="10283157" y="1459468"/>
            <a:ext cx="11887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1</a:t>
            </a:r>
          </a:p>
          <a:p>
            <a:r>
              <a:rPr lang="en-US" sz="1200" dirty="0"/>
              <a:t>Overall: 39 Bu/a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D310CF-6DBB-7A4E-AB44-8AE2F1DEC99E}"/>
              </a:ext>
            </a:extLst>
          </p:cNvPr>
          <p:cNvCxnSpPr>
            <a:cxnSpLocks/>
          </p:cNvCxnSpPr>
          <p:nvPr/>
        </p:nvCxnSpPr>
        <p:spPr>
          <a:xfrm flipH="1">
            <a:off x="9704251" y="1180135"/>
            <a:ext cx="814039" cy="70252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8D547C-64DB-4F43-922B-7F063BD90CE9}"/>
              </a:ext>
            </a:extLst>
          </p:cNvPr>
          <p:cNvCxnSpPr>
            <a:cxnSpLocks/>
          </p:cNvCxnSpPr>
          <p:nvPr/>
        </p:nvCxnSpPr>
        <p:spPr>
          <a:xfrm flipH="1">
            <a:off x="9478537" y="2290465"/>
            <a:ext cx="632734" cy="63620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65802B-FFC7-E34B-BFD5-60AD8137EA84}"/>
              </a:ext>
            </a:extLst>
          </p:cNvPr>
          <p:cNvCxnSpPr>
            <a:cxnSpLocks/>
          </p:cNvCxnSpPr>
          <p:nvPr/>
        </p:nvCxnSpPr>
        <p:spPr>
          <a:xfrm flipH="1">
            <a:off x="8794380" y="3044398"/>
            <a:ext cx="770442" cy="68567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1DA0E42-5A13-AB49-908D-B2B0F4D078E6}"/>
              </a:ext>
            </a:extLst>
          </p:cNvPr>
          <p:cNvSpPr txBox="1"/>
          <p:nvPr/>
        </p:nvSpPr>
        <p:spPr>
          <a:xfrm>
            <a:off x="10111270" y="2575227"/>
            <a:ext cx="126733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2</a:t>
            </a:r>
          </a:p>
          <a:p>
            <a:r>
              <a:rPr lang="en-US" sz="1200" dirty="0"/>
              <a:t>Overall: 108 Bu/a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FDA7D8-055C-064B-9C4A-BD991D1EC0D2}"/>
              </a:ext>
            </a:extLst>
          </p:cNvPr>
          <p:cNvSpPr txBox="1"/>
          <p:nvPr/>
        </p:nvSpPr>
        <p:spPr>
          <a:xfrm>
            <a:off x="9440394" y="3521646"/>
            <a:ext cx="11887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3</a:t>
            </a:r>
          </a:p>
          <a:p>
            <a:r>
              <a:rPr lang="en-US" sz="1200" dirty="0"/>
              <a:t>Overall: 98 Bu/a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2CECBA-C038-CE44-AD39-596AB2691CCC}"/>
              </a:ext>
            </a:extLst>
          </p:cNvPr>
          <p:cNvSpPr txBox="1"/>
          <p:nvPr/>
        </p:nvSpPr>
        <p:spPr>
          <a:xfrm>
            <a:off x="8585208" y="4598746"/>
            <a:ext cx="11102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4</a:t>
            </a:r>
          </a:p>
          <a:p>
            <a:r>
              <a:rPr lang="en-US" sz="1200" dirty="0"/>
              <a:t>Overall: 0 Bu/a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C34882-46AB-084E-981E-E38F64C9574F}"/>
              </a:ext>
            </a:extLst>
          </p:cNvPr>
          <p:cNvCxnSpPr>
            <a:cxnSpLocks/>
          </p:cNvCxnSpPr>
          <p:nvPr/>
        </p:nvCxnSpPr>
        <p:spPr>
          <a:xfrm flipH="1">
            <a:off x="8121590" y="3890665"/>
            <a:ext cx="770442" cy="68567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490652-C326-6049-BFB1-CBA15B76715C}"/>
              </a:ext>
            </a:extLst>
          </p:cNvPr>
          <p:cNvCxnSpPr>
            <a:cxnSpLocks/>
          </p:cNvCxnSpPr>
          <p:nvPr/>
        </p:nvCxnSpPr>
        <p:spPr>
          <a:xfrm flipH="1">
            <a:off x="6936059" y="561630"/>
            <a:ext cx="3836802" cy="356432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2F7793E-58CF-B340-8534-493F322E30C4}"/>
              </a:ext>
            </a:extLst>
          </p:cNvPr>
          <p:cNvSpPr txBox="1"/>
          <p:nvPr/>
        </p:nvSpPr>
        <p:spPr>
          <a:xfrm>
            <a:off x="8550064" y="2326102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350’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82BF475-E030-C047-9D74-59932981F0C2}"/>
              </a:ext>
            </a:extLst>
          </p:cNvPr>
          <p:cNvCxnSpPr>
            <a:cxnSpLocks/>
          </p:cNvCxnSpPr>
          <p:nvPr/>
        </p:nvCxnSpPr>
        <p:spPr>
          <a:xfrm flipH="1" flipV="1">
            <a:off x="7307551" y="1016900"/>
            <a:ext cx="928105" cy="34064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353A45-65A0-7E45-8E7A-46F67077086A}"/>
              </a:ext>
            </a:extLst>
          </p:cNvPr>
          <p:cNvCxnSpPr>
            <a:cxnSpLocks/>
          </p:cNvCxnSpPr>
          <p:nvPr/>
        </p:nvCxnSpPr>
        <p:spPr>
          <a:xfrm flipH="1" flipV="1">
            <a:off x="7307550" y="1016900"/>
            <a:ext cx="1160859" cy="16041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D9E374-1F6D-704C-8A9D-87BDE498CAC7}"/>
              </a:ext>
            </a:extLst>
          </p:cNvPr>
          <p:cNvCxnSpPr>
            <a:cxnSpLocks/>
          </p:cNvCxnSpPr>
          <p:nvPr/>
        </p:nvCxnSpPr>
        <p:spPr>
          <a:xfrm flipH="1" flipV="1">
            <a:off x="7301916" y="1016899"/>
            <a:ext cx="1203985" cy="2163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5D5A1EA-CFC3-0243-9C08-A5DFFB1CBF2F}"/>
              </a:ext>
            </a:extLst>
          </p:cNvPr>
          <p:cNvSpPr txBox="1"/>
          <p:nvPr/>
        </p:nvSpPr>
        <p:spPr>
          <a:xfrm>
            <a:off x="6549465" y="786066"/>
            <a:ext cx="7524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Field Day</a:t>
            </a:r>
          </a:p>
          <a:p>
            <a:r>
              <a:rPr lang="en-US" sz="1200" dirty="0"/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2097348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68F9EC2-46F4-EF43-BDBD-2CDB7CD23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540440"/>
              </p:ext>
            </p:extLst>
          </p:nvPr>
        </p:nvGraphicFramePr>
        <p:xfrm>
          <a:off x="1760483" y="292319"/>
          <a:ext cx="8671034" cy="627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BE475E9-8A30-5041-9CE8-493937D50A7D}"/>
              </a:ext>
            </a:extLst>
          </p:cNvPr>
          <p:cNvSpPr txBox="1"/>
          <p:nvPr/>
        </p:nvSpPr>
        <p:spPr>
          <a:xfrm>
            <a:off x="2568276" y="870793"/>
            <a:ext cx="1859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1/1000 acre</a:t>
            </a:r>
          </a:p>
          <a:p>
            <a:r>
              <a:rPr lang="en-US" dirty="0"/>
              <a:t>(Field Day Layout)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4AB60A-236B-0846-9C5F-E1FE31F0A8BC}"/>
              </a:ext>
            </a:extLst>
          </p:cNvPr>
          <p:cNvSpPr txBox="1"/>
          <p:nvPr/>
        </p:nvSpPr>
        <p:spPr>
          <a:xfrm>
            <a:off x="5208289" y="2460702"/>
            <a:ext cx="1833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Approx. 300’ Row</a:t>
            </a:r>
          </a:p>
          <a:p>
            <a:r>
              <a:rPr lang="en-US" dirty="0"/>
              <a:t>(Field Day Row)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365FFF-5917-C847-81F9-D97593AAFA31}"/>
              </a:ext>
            </a:extLst>
          </p:cNvPr>
          <p:cNvSpPr txBox="1"/>
          <p:nvPr/>
        </p:nvSpPr>
        <p:spPr>
          <a:xfrm>
            <a:off x="8215401" y="2645368"/>
            <a:ext cx="1249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of Rep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1CC787-C73D-1648-B378-A683F3703B2B}"/>
              </a:ext>
            </a:extLst>
          </p:cNvPr>
          <p:cNvSpPr txBox="1"/>
          <p:nvPr/>
        </p:nvSpPr>
        <p:spPr>
          <a:xfrm>
            <a:off x="8664499" y="765178"/>
            <a:ext cx="3033131" cy="92333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Conclusion:</a:t>
            </a:r>
          </a:p>
          <a:p>
            <a:r>
              <a:rPr lang="en-US" dirty="0"/>
              <a:t>Selecting “Sweet Spot” is useful, but can be misleading</a:t>
            </a:r>
          </a:p>
        </p:txBody>
      </p:sp>
    </p:spTree>
    <p:extLst>
      <p:ext uri="{BB962C8B-B14F-4D97-AF65-F5344CB8AC3E}">
        <p14:creationId xmlns:p14="http://schemas.microsoft.com/office/powerpoint/2010/main" val="114937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6E8-768C-BE41-9FAE-BC9EAC64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3213" y="404994"/>
            <a:ext cx="6708387" cy="6942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Plot 30181</a:t>
            </a:r>
            <a:br>
              <a:rPr lang="en-US" dirty="0"/>
            </a:br>
            <a:r>
              <a:rPr lang="en-US" sz="3100" dirty="0"/>
              <a:t>3.6 Acres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4286CB-E115-CA43-83A1-91549C5397E2}"/>
              </a:ext>
            </a:extLst>
          </p:cNvPr>
          <p:cNvSpPr txBox="1"/>
          <p:nvPr/>
        </p:nvSpPr>
        <p:spPr>
          <a:xfrm>
            <a:off x="341809" y="1244880"/>
            <a:ext cx="6154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Dramatic North-South Variability</a:t>
            </a:r>
          </a:p>
          <a:p>
            <a:r>
              <a:rPr lang="en-US" dirty="0"/>
              <a:t>May be residual of 1990’s Road Construction Dirt Stockpiles, </a:t>
            </a:r>
            <a:r>
              <a:rPr lang="en-US" dirty="0" err="1"/>
              <a:t>etc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0694E-149E-A842-9E77-9A9EDA904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09" y="2755900"/>
            <a:ext cx="11430000" cy="41021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8778192-27B0-A74F-96A1-97C8F43B37BA}"/>
              </a:ext>
            </a:extLst>
          </p:cNvPr>
          <p:cNvCxnSpPr>
            <a:cxnSpLocks/>
          </p:cNvCxnSpPr>
          <p:nvPr/>
        </p:nvCxnSpPr>
        <p:spPr>
          <a:xfrm flipH="1">
            <a:off x="877229" y="2464609"/>
            <a:ext cx="9393044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34944E-F248-124D-B5F7-5FB6AA52782A}"/>
              </a:ext>
            </a:extLst>
          </p:cNvPr>
          <p:cNvSpPr txBox="1"/>
          <p:nvPr/>
        </p:nvSpPr>
        <p:spPr>
          <a:xfrm>
            <a:off x="1365236" y="2326109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950’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6309EF-4CB4-AA45-A8AB-C954E64FCF93}"/>
              </a:ext>
            </a:extLst>
          </p:cNvPr>
          <p:cNvSpPr txBox="1"/>
          <p:nvPr/>
        </p:nvSpPr>
        <p:spPr>
          <a:xfrm>
            <a:off x="8095787" y="467195"/>
            <a:ext cx="3033131" cy="120032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Conclusion:</a:t>
            </a:r>
          </a:p>
          <a:p>
            <a:r>
              <a:rPr lang="en-US" dirty="0"/>
              <a:t>Rebuilding the North Half of the Plot is a major undertaking</a:t>
            </a:r>
          </a:p>
        </p:txBody>
      </p:sp>
    </p:spTree>
    <p:extLst>
      <p:ext uri="{BB962C8B-B14F-4D97-AF65-F5344CB8AC3E}">
        <p14:creationId xmlns:p14="http://schemas.microsoft.com/office/powerpoint/2010/main" val="1511882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F6E80-D273-F948-9240-D76474479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497"/>
            <a:ext cx="10515600" cy="663575"/>
          </a:xfrm>
        </p:spPr>
        <p:txBody>
          <a:bodyPr>
            <a:normAutofit fontScale="90000"/>
          </a:bodyPr>
          <a:lstStyle/>
          <a:p>
            <a:r>
              <a:rPr lang="en-US" dirty="0"/>
              <a:t>Plot 30181: Highly Variable Soil Plot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C172C-0D61-6043-B05A-76119D8D6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09" y="1208209"/>
            <a:ext cx="6990805" cy="2508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CA44DA-2857-F24E-AF9F-6A1BDE4A9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9" y="4253366"/>
            <a:ext cx="6955602" cy="222817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A126877-5E32-CA4D-B472-00E4837FABFA}"/>
              </a:ext>
            </a:extLst>
          </p:cNvPr>
          <p:cNvSpPr txBox="1"/>
          <p:nvPr/>
        </p:nvSpPr>
        <p:spPr>
          <a:xfrm>
            <a:off x="8154766" y="1169373"/>
            <a:ext cx="3356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(Historic Google Earth Image) Dramatic North-South Variability</a:t>
            </a:r>
          </a:p>
          <a:p>
            <a:r>
              <a:rPr lang="en-US" dirty="0"/>
              <a:t>May be residual of 1990’s Road Construction Dirt Stockpiles, </a:t>
            </a:r>
            <a:r>
              <a:rPr lang="en-US" dirty="0" err="1"/>
              <a:t>etc</a:t>
            </a:r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E149B1B-33B4-DD4D-8B74-5670AE1683F6}"/>
              </a:ext>
            </a:extLst>
          </p:cNvPr>
          <p:cNvCxnSpPr>
            <a:cxnSpLocks/>
          </p:cNvCxnSpPr>
          <p:nvPr/>
        </p:nvCxnSpPr>
        <p:spPr>
          <a:xfrm>
            <a:off x="244928" y="5367452"/>
            <a:ext cx="7663543" cy="0"/>
          </a:xfrm>
          <a:prstGeom prst="line">
            <a:avLst/>
          </a:prstGeom>
          <a:ln w="571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677104E-10E4-8E43-9500-59E8DDB31243}"/>
              </a:ext>
            </a:extLst>
          </p:cNvPr>
          <p:cNvSpPr txBox="1"/>
          <p:nvPr/>
        </p:nvSpPr>
        <p:spPr>
          <a:xfrm>
            <a:off x="8323495" y="4298831"/>
            <a:ext cx="31881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(2022 Season Plot Image)</a:t>
            </a:r>
          </a:p>
          <a:p>
            <a:r>
              <a:rPr lang="en-US" dirty="0"/>
              <a:t>Plot Plan:</a:t>
            </a:r>
          </a:p>
          <a:p>
            <a:r>
              <a:rPr lang="en-US" dirty="0"/>
              <a:t>4 Replications</a:t>
            </a:r>
          </a:p>
          <a:p>
            <a:r>
              <a:rPr lang="en-US" dirty="0"/>
              <a:t>Split data on North vs South half</a:t>
            </a:r>
          </a:p>
          <a:p>
            <a:r>
              <a:rPr lang="en-US" dirty="0"/>
              <a:t>Alternate Row/Cover Crop configuration in Highly Variable Soil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4BD8B7-6B3D-7340-AC11-B1CD8578C525}"/>
              </a:ext>
            </a:extLst>
          </p:cNvPr>
          <p:cNvSpPr txBox="1"/>
          <p:nvPr/>
        </p:nvSpPr>
        <p:spPr>
          <a:xfrm>
            <a:off x="8316638" y="2734102"/>
            <a:ext cx="3033131" cy="92333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Conclusion:</a:t>
            </a:r>
          </a:p>
          <a:p>
            <a:r>
              <a:rPr lang="en-US" dirty="0"/>
              <a:t>Useful to treat rows as two different entities</a:t>
            </a:r>
          </a:p>
        </p:txBody>
      </p:sp>
    </p:spTree>
    <p:extLst>
      <p:ext uri="{BB962C8B-B14F-4D97-AF65-F5344CB8AC3E}">
        <p14:creationId xmlns:p14="http://schemas.microsoft.com/office/powerpoint/2010/main" val="2678702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6E8-768C-BE41-9FAE-BC9EAC64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806" y="681672"/>
            <a:ext cx="6708387" cy="6942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Plot 30181 Replications</a:t>
            </a:r>
            <a:br>
              <a:rPr lang="en-US" dirty="0"/>
            </a:br>
            <a:r>
              <a:rPr lang="en-US" sz="3600" dirty="0"/>
              <a:t>2022 Season</a:t>
            </a:r>
            <a:br>
              <a:rPr lang="en-US" dirty="0"/>
            </a:br>
            <a:r>
              <a:rPr lang="en-US" sz="3100" dirty="0"/>
              <a:t>3.6 Acres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513AB-85C4-5D4A-B271-4BB81E30A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007"/>
            <a:ext cx="12192000" cy="390561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BC28239C-7887-6442-B47F-2C00A378502C}"/>
              </a:ext>
            </a:extLst>
          </p:cNvPr>
          <p:cNvSpPr/>
          <p:nvPr/>
        </p:nvSpPr>
        <p:spPr>
          <a:xfrm>
            <a:off x="8463776" y="5061816"/>
            <a:ext cx="2219093" cy="777711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E3EF9811-E9E6-3B40-A778-1367ABD12261}"/>
              </a:ext>
            </a:extLst>
          </p:cNvPr>
          <p:cNvSpPr/>
          <p:nvPr/>
        </p:nvSpPr>
        <p:spPr>
          <a:xfrm>
            <a:off x="6244683" y="5061816"/>
            <a:ext cx="2219093" cy="777711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5C06EBD8-3017-924A-905C-1A1FB16F91CE}"/>
              </a:ext>
            </a:extLst>
          </p:cNvPr>
          <p:cNvSpPr/>
          <p:nvPr/>
        </p:nvSpPr>
        <p:spPr>
          <a:xfrm>
            <a:off x="4025590" y="5061816"/>
            <a:ext cx="2219093" cy="777711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AADEAAA1-2DF7-194B-9A3E-DA0DD9793DFF}"/>
              </a:ext>
            </a:extLst>
          </p:cNvPr>
          <p:cNvSpPr/>
          <p:nvPr/>
        </p:nvSpPr>
        <p:spPr>
          <a:xfrm>
            <a:off x="1806497" y="5061816"/>
            <a:ext cx="2219093" cy="777711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FC4C7E50-E0A9-8746-94D5-FF851239A633}"/>
              </a:ext>
            </a:extLst>
          </p:cNvPr>
          <p:cNvSpPr/>
          <p:nvPr/>
        </p:nvSpPr>
        <p:spPr>
          <a:xfrm>
            <a:off x="8463776" y="4042825"/>
            <a:ext cx="2219093" cy="1008672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540E8F77-7E98-CB46-B242-7D214F7F2168}"/>
              </a:ext>
            </a:extLst>
          </p:cNvPr>
          <p:cNvSpPr/>
          <p:nvPr/>
        </p:nvSpPr>
        <p:spPr>
          <a:xfrm>
            <a:off x="6244683" y="4042825"/>
            <a:ext cx="2219093" cy="1008672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080BEF42-5A1E-6146-8EC3-0BD699D94786}"/>
              </a:ext>
            </a:extLst>
          </p:cNvPr>
          <p:cNvSpPr/>
          <p:nvPr/>
        </p:nvSpPr>
        <p:spPr>
          <a:xfrm>
            <a:off x="4025590" y="4042825"/>
            <a:ext cx="2219093" cy="1008672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46889368-20D9-1C4F-97D5-5565DC7550B0}"/>
              </a:ext>
            </a:extLst>
          </p:cNvPr>
          <p:cNvSpPr/>
          <p:nvPr/>
        </p:nvSpPr>
        <p:spPr>
          <a:xfrm>
            <a:off x="1806497" y="4042825"/>
            <a:ext cx="2219093" cy="1008672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937E94-BB58-4246-9AD9-C0B7FCCB5A87}"/>
              </a:ext>
            </a:extLst>
          </p:cNvPr>
          <p:cNvCxnSpPr>
            <a:cxnSpLocks/>
          </p:cNvCxnSpPr>
          <p:nvPr/>
        </p:nvCxnSpPr>
        <p:spPr>
          <a:xfrm flipH="1">
            <a:off x="1399478" y="3680092"/>
            <a:ext cx="9393044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F6BF105-4B49-7242-8BC8-FF292D48E6F2}"/>
              </a:ext>
            </a:extLst>
          </p:cNvPr>
          <p:cNvSpPr txBox="1"/>
          <p:nvPr/>
        </p:nvSpPr>
        <p:spPr>
          <a:xfrm>
            <a:off x="1887485" y="3541592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950’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761148-0761-0B4C-A8B1-1650F15FB1F7}"/>
              </a:ext>
            </a:extLst>
          </p:cNvPr>
          <p:cNvSpPr txBox="1"/>
          <p:nvPr/>
        </p:nvSpPr>
        <p:spPr>
          <a:xfrm>
            <a:off x="11067862" y="4423531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100’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A188405-8F98-F142-8B60-0F5AFE84D2DE}"/>
              </a:ext>
            </a:extLst>
          </p:cNvPr>
          <p:cNvSpPr txBox="1"/>
          <p:nvPr/>
        </p:nvSpPr>
        <p:spPr>
          <a:xfrm>
            <a:off x="11067862" y="5301851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60’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5AF855-EC36-574D-8FED-F3D6E51048E5}"/>
              </a:ext>
            </a:extLst>
          </p:cNvPr>
          <p:cNvCxnSpPr>
            <a:cxnSpLocks/>
          </p:cNvCxnSpPr>
          <p:nvPr/>
        </p:nvCxnSpPr>
        <p:spPr>
          <a:xfrm>
            <a:off x="11017684" y="5081236"/>
            <a:ext cx="0" cy="777711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635731-C22A-874A-80E5-B918761718A5}"/>
              </a:ext>
            </a:extLst>
          </p:cNvPr>
          <p:cNvCxnSpPr>
            <a:cxnSpLocks/>
          </p:cNvCxnSpPr>
          <p:nvPr/>
        </p:nvCxnSpPr>
        <p:spPr>
          <a:xfrm>
            <a:off x="11013966" y="4058877"/>
            <a:ext cx="0" cy="1037229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9D6B97B-CB1E-7C41-904B-D26D46C617BC}"/>
              </a:ext>
            </a:extLst>
          </p:cNvPr>
          <p:cNvSpPr txBox="1"/>
          <p:nvPr/>
        </p:nvSpPr>
        <p:spPr>
          <a:xfrm>
            <a:off x="975732" y="1631335"/>
            <a:ext cx="10632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4 Replications (South Side of Plot)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4 Rows in Each Rep the “Baseline” Variety</a:t>
            </a:r>
          </a:p>
          <a:p>
            <a:r>
              <a:rPr lang="en-US" dirty="0"/>
              <a:t>Plot Variables: 30” Baseline, 60” Single, 60” Twin Row, 90” Twin, Various in-Row plant arrangements </a:t>
            </a:r>
          </a:p>
        </p:txBody>
      </p:sp>
    </p:spTree>
    <p:extLst>
      <p:ext uri="{BB962C8B-B14F-4D97-AF65-F5344CB8AC3E}">
        <p14:creationId xmlns:p14="http://schemas.microsoft.com/office/powerpoint/2010/main" val="414261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6E8-768C-BE41-9FAE-BC9EAC64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062" y="506034"/>
            <a:ext cx="6708387" cy="6942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Plot 30181 Replications</a:t>
            </a:r>
            <a:br>
              <a:rPr lang="en-US" dirty="0"/>
            </a:br>
            <a:r>
              <a:rPr lang="en-US" sz="3100" dirty="0"/>
              <a:t>3.6 Acres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513AB-85C4-5D4A-B271-4BB81E30A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007"/>
            <a:ext cx="12192000" cy="390561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BC28239C-7887-6442-B47F-2C00A378502C}"/>
              </a:ext>
            </a:extLst>
          </p:cNvPr>
          <p:cNvSpPr/>
          <p:nvPr/>
        </p:nvSpPr>
        <p:spPr>
          <a:xfrm>
            <a:off x="8463776" y="5018049"/>
            <a:ext cx="2219093" cy="777711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E3EF9811-E9E6-3B40-A778-1367ABD12261}"/>
              </a:ext>
            </a:extLst>
          </p:cNvPr>
          <p:cNvSpPr/>
          <p:nvPr/>
        </p:nvSpPr>
        <p:spPr>
          <a:xfrm>
            <a:off x="6244683" y="5018049"/>
            <a:ext cx="2219093" cy="777711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5C06EBD8-3017-924A-905C-1A1FB16F91CE}"/>
              </a:ext>
            </a:extLst>
          </p:cNvPr>
          <p:cNvSpPr/>
          <p:nvPr/>
        </p:nvSpPr>
        <p:spPr>
          <a:xfrm>
            <a:off x="4025590" y="5018049"/>
            <a:ext cx="2219093" cy="777711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AADEAAA1-2DF7-194B-9A3E-DA0DD9793DFF}"/>
              </a:ext>
            </a:extLst>
          </p:cNvPr>
          <p:cNvSpPr/>
          <p:nvPr/>
        </p:nvSpPr>
        <p:spPr>
          <a:xfrm>
            <a:off x="1806497" y="5018049"/>
            <a:ext cx="2219093" cy="777711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FC4C7E50-E0A9-8746-94D5-FF851239A633}"/>
              </a:ext>
            </a:extLst>
          </p:cNvPr>
          <p:cNvSpPr/>
          <p:nvPr/>
        </p:nvSpPr>
        <p:spPr>
          <a:xfrm>
            <a:off x="8463776" y="4042825"/>
            <a:ext cx="2219093" cy="1008672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540E8F77-7E98-CB46-B242-7D214F7F2168}"/>
              </a:ext>
            </a:extLst>
          </p:cNvPr>
          <p:cNvSpPr/>
          <p:nvPr/>
        </p:nvSpPr>
        <p:spPr>
          <a:xfrm>
            <a:off x="6244683" y="4042825"/>
            <a:ext cx="2219093" cy="1008672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080BEF42-5A1E-6146-8EC3-0BD699D94786}"/>
              </a:ext>
            </a:extLst>
          </p:cNvPr>
          <p:cNvSpPr/>
          <p:nvPr/>
        </p:nvSpPr>
        <p:spPr>
          <a:xfrm>
            <a:off x="4025590" y="4042825"/>
            <a:ext cx="2219093" cy="1008672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46889368-20D9-1C4F-97D5-5565DC7550B0}"/>
              </a:ext>
            </a:extLst>
          </p:cNvPr>
          <p:cNvSpPr/>
          <p:nvPr/>
        </p:nvSpPr>
        <p:spPr>
          <a:xfrm>
            <a:off x="1806497" y="4042825"/>
            <a:ext cx="2219093" cy="1008672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5814FA-D586-6B4F-9BE9-4C2A27F38182}"/>
              </a:ext>
            </a:extLst>
          </p:cNvPr>
          <p:cNvSpPr txBox="1"/>
          <p:nvPr/>
        </p:nvSpPr>
        <p:spPr>
          <a:xfrm>
            <a:off x="8810449" y="5181318"/>
            <a:ext cx="11887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1</a:t>
            </a:r>
          </a:p>
          <a:p>
            <a:r>
              <a:rPr lang="en-US" sz="1200" dirty="0"/>
              <a:t>Overall: 97 Bu/a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E6A646-E0E4-D945-BDF4-B6E283D3AFA1}"/>
              </a:ext>
            </a:extLst>
          </p:cNvPr>
          <p:cNvSpPr txBox="1"/>
          <p:nvPr/>
        </p:nvSpPr>
        <p:spPr>
          <a:xfrm>
            <a:off x="6603492" y="5181318"/>
            <a:ext cx="11887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2</a:t>
            </a:r>
          </a:p>
          <a:p>
            <a:r>
              <a:rPr lang="en-US" sz="1200" dirty="0"/>
              <a:t>Overall: 89 Bu/a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0336E9-18F6-6949-B82B-05F9637B598E}"/>
              </a:ext>
            </a:extLst>
          </p:cNvPr>
          <p:cNvSpPr txBox="1"/>
          <p:nvPr/>
        </p:nvSpPr>
        <p:spPr>
          <a:xfrm>
            <a:off x="4560176" y="5181318"/>
            <a:ext cx="11887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3</a:t>
            </a:r>
          </a:p>
          <a:p>
            <a:r>
              <a:rPr lang="en-US" sz="1200" dirty="0"/>
              <a:t>Overall: 86 Bu/a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F2E7DE-889F-CC47-A04C-F23302F3D0BE}"/>
              </a:ext>
            </a:extLst>
          </p:cNvPr>
          <p:cNvSpPr txBox="1"/>
          <p:nvPr/>
        </p:nvSpPr>
        <p:spPr>
          <a:xfrm>
            <a:off x="2302217" y="5181318"/>
            <a:ext cx="11887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4</a:t>
            </a:r>
          </a:p>
          <a:p>
            <a:r>
              <a:rPr lang="en-US" sz="1200" dirty="0"/>
              <a:t>Overall: 43 Bu/a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66E82C-C744-5B4F-ACF3-03A5E1391DAB}"/>
              </a:ext>
            </a:extLst>
          </p:cNvPr>
          <p:cNvSpPr txBox="1"/>
          <p:nvPr/>
        </p:nvSpPr>
        <p:spPr>
          <a:xfrm>
            <a:off x="8825165" y="4316393"/>
            <a:ext cx="11887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1</a:t>
            </a:r>
          </a:p>
          <a:p>
            <a:r>
              <a:rPr lang="en-US" sz="1200" dirty="0"/>
              <a:t>Overall: 62 Bu/a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60422E-070B-6F4E-AB18-D08B0E5A943F}"/>
              </a:ext>
            </a:extLst>
          </p:cNvPr>
          <p:cNvSpPr txBox="1"/>
          <p:nvPr/>
        </p:nvSpPr>
        <p:spPr>
          <a:xfrm>
            <a:off x="6618208" y="4316393"/>
            <a:ext cx="11887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2</a:t>
            </a:r>
          </a:p>
          <a:p>
            <a:r>
              <a:rPr lang="en-US" sz="1200" dirty="0"/>
              <a:t>Overall: 36 Bu/a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0DC0A9-C044-CC40-AFC8-329896A44D74}"/>
              </a:ext>
            </a:extLst>
          </p:cNvPr>
          <p:cNvSpPr txBox="1"/>
          <p:nvPr/>
        </p:nvSpPr>
        <p:spPr>
          <a:xfrm>
            <a:off x="4574892" y="4316393"/>
            <a:ext cx="118878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3</a:t>
            </a:r>
          </a:p>
          <a:p>
            <a:r>
              <a:rPr lang="en-US" sz="1200" dirty="0"/>
              <a:t>Overall: 20 Bu/a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71BFC-A60F-1241-B5D7-66206E7B8C3F}"/>
              </a:ext>
            </a:extLst>
          </p:cNvPr>
          <p:cNvSpPr txBox="1"/>
          <p:nvPr/>
        </p:nvSpPr>
        <p:spPr>
          <a:xfrm>
            <a:off x="2316933" y="4316393"/>
            <a:ext cx="11102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4</a:t>
            </a:r>
          </a:p>
          <a:p>
            <a:r>
              <a:rPr lang="en-US" sz="1200" dirty="0"/>
              <a:t>Overall: 5 Bu/a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9114F96-40F3-B541-96C9-F319C8462310}"/>
              </a:ext>
            </a:extLst>
          </p:cNvPr>
          <p:cNvCxnSpPr>
            <a:cxnSpLocks/>
          </p:cNvCxnSpPr>
          <p:nvPr/>
        </p:nvCxnSpPr>
        <p:spPr>
          <a:xfrm flipH="1">
            <a:off x="1399478" y="3680092"/>
            <a:ext cx="9283391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5A34564-9F6E-A94E-B075-6107B31FD84B}"/>
              </a:ext>
            </a:extLst>
          </p:cNvPr>
          <p:cNvSpPr txBox="1"/>
          <p:nvPr/>
        </p:nvSpPr>
        <p:spPr>
          <a:xfrm>
            <a:off x="6111259" y="3551128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950’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4DF03FA-BA76-CC4B-8669-EEC42CEB7837}"/>
              </a:ext>
            </a:extLst>
          </p:cNvPr>
          <p:cNvSpPr txBox="1"/>
          <p:nvPr/>
        </p:nvSpPr>
        <p:spPr>
          <a:xfrm>
            <a:off x="928339" y="1491670"/>
            <a:ext cx="10632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4 Replications (South Side of Plot)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4 Rows in Each Rep s the “Baseline” Variety; All other rows in each are a different variety by rep</a:t>
            </a:r>
          </a:p>
          <a:p>
            <a:r>
              <a:rPr lang="en-US" dirty="0"/>
              <a:t>Plot Variables: 30” Baseline, 60” Single, 60” Twin Row, 90” Twin, Various in-Row plant arrangements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78E54E9-DCB2-7745-AC60-7AE098AC93A6}"/>
              </a:ext>
            </a:extLst>
          </p:cNvPr>
          <p:cNvSpPr txBox="1"/>
          <p:nvPr/>
        </p:nvSpPr>
        <p:spPr>
          <a:xfrm>
            <a:off x="11067862" y="4423531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100’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325982-77B7-D146-9668-48C7B314C5CD}"/>
              </a:ext>
            </a:extLst>
          </p:cNvPr>
          <p:cNvSpPr txBox="1"/>
          <p:nvPr/>
        </p:nvSpPr>
        <p:spPr>
          <a:xfrm>
            <a:off x="11067862" y="5301851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60’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EBCAEF5-CF96-D445-B7E2-34BABD2865B7}"/>
              </a:ext>
            </a:extLst>
          </p:cNvPr>
          <p:cNvCxnSpPr>
            <a:cxnSpLocks/>
          </p:cNvCxnSpPr>
          <p:nvPr/>
        </p:nvCxnSpPr>
        <p:spPr>
          <a:xfrm>
            <a:off x="11017684" y="5081236"/>
            <a:ext cx="0" cy="777711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136018F-0C4B-7A47-8DB7-EAB276EED2DF}"/>
              </a:ext>
            </a:extLst>
          </p:cNvPr>
          <p:cNvCxnSpPr>
            <a:cxnSpLocks/>
          </p:cNvCxnSpPr>
          <p:nvPr/>
        </p:nvCxnSpPr>
        <p:spPr>
          <a:xfrm>
            <a:off x="11013966" y="4058877"/>
            <a:ext cx="0" cy="1037229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1060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4FEDA5A-D125-AD44-AEA8-53A7D61B4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2208512"/>
              </p:ext>
            </p:extLst>
          </p:nvPr>
        </p:nvGraphicFramePr>
        <p:xfrm>
          <a:off x="1764008" y="286288"/>
          <a:ext cx="8663983" cy="6285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26AB12F-CEA5-834B-8D78-50B0731F6E91}"/>
              </a:ext>
            </a:extLst>
          </p:cNvPr>
          <p:cNvCxnSpPr>
            <a:cxnSpLocks/>
          </p:cNvCxnSpPr>
          <p:nvPr/>
        </p:nvCxnSpPr>
        <p:spPr>
          <a:xfrm flipH="1">
            <a:off x="2258122" y="680414"/>
            <a:ext cx="7532649" cy="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5111150-000A-E64B-A3DE-2B5336194B9A}"/>
              </a:ext>
            </a:extLst>
          </p:cNvPr>
          <p:cNvSpPr txBox="1"/>
          <p:nvPr/>
        </p:nvSpPr>
        <p:spPr>
          <a:xfrm>
            <a:off x="2746129" y="541914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950’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A84174-8712-3541-A11D-36962F435850}"/>
              </a:ext>
            </a:extLst>
          </p:cNvPr>
          <p:cNvSpPr txBox="1"/>
          <p:nvPr/>
        </p:nvSpPr>
        <p:spPr>
          <a:xfrm>
            <a:off x="4070196" y="6488668"/>
            <a:ext cx="4535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Row in Plot, starting on East side of plot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C9383E-AE9A-BD4C-8898-2BB70E070085}"/>
              </a:ext>
            </a:extLst>
          </p:cNvPr>
          <p:cNvSpPr txBox="1"/>
          <p:nvPr/>
        </p:nvSpPr>
        <p:spPr>
          <a:xfrm>
            <a:off x="199121" y="2136338"/>
            <a:ext cx="156488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Single Row Plot Yield, Bu/a</a:t>
            </a:r>
          </a:p>
          <a:p>
            <a:pPr algn="ctr"/>
            <a:endParaRPr lang="en-US" dirty="0"/>
          </a:p>
          <a:p>
            <a:pPr algn="ctr"/>
            <a:r>
              <a:rPr lang="en-US" sz="1400" dirty="0"/>
              <a:t>Data based on Machine Harvest, In-Tank scale on Combine</a:t>
            </a:r>
          </a:p>
        </p:txBody>
      </p:sp>
    </p:spTree>
    <p:extLst>
      <p:ext uri="{BB962C8B-B14F-4D97-AF65-F5344CB8AC3E}">
        <p14:creationId xmlns:p14="http://schemas.microsoft.com/office/powerpoint/2010/main" val="1560464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532442-E2DC-BB42-BEFA-418115D1B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92100"/>
            <a:ext cx="86868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59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DBE39-7C7E-0048-BE58-A5FD2097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87349"/>
            <a:ext cx="10515600" cy="1325563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B5D44-B8D5-C44F-BD24-3B95506FD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0165" y="3206681"/>
            <a:ext cx="8510401" cy="2348810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Context of my work</a:t>
            </a:r>
          </a:p>
          <a:p>
            <a:r>
              <a:rPr lang="en-US" sz="3600" dirty="0"/>
              <a:t>High Level Results: 2 Plots in Waterloo</a:t>
            </a:r>
          </a:p>
          <a:p>
            <a:r>
              <a:rPr lang="en-US" sz="3600" dirty="0"/>
              <a:t>Plans for 2023</a:t>
            </a:r>
          </a:p>
          <a:p>
            <a:r>
              <a:rPr lang="en-US" sz="3600" dirty="0"/>
              <a:t>One More Thing…</a:t>
            </a:r>
          </a:p>
        </p:txBody>
      </p:sp>
    </p:spTree>
    <p:extLst>
      <p:ext uri="{BB962C8B-B14F-4D97-AF65-F5344CB8AC3E}">
        <p14:creationId xmlns:p14="http://schemas.microsoft.com/office/powerpoint/2010/main" val="791176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53BB82-BBE9-304C-98D4-6046EE2D3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92100"/>
            <a:ext cx="8686800" cy="62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882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5759D-E90A-0648-A16B-B222D6829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279400"/>
            <a:ext cx="86995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39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6A9815-32E6-EB40-9676-5EDB109AA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279400"/>
            <a:ext cx="86995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40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888F0C-1E89-4343-8785-7F5795515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233100"/>
            <a:ext cx="86995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83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1B335-7BE8-9442-9F4C-AA0A02664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279400"/>
            <a:ext cx="86995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4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3B94468-8C8E-3645-961E-084E39B1E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279400"/>
            <a:ext cx="8699500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49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EB94B6-E0A4-A94B-B039-04A1B0F74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50" y="268249"/>
            <a:ext cx="8699500" cy="6299200"/>
          </a:xfrm>
          <a:prstGeom prst="rect">
            <a:avLst/>
          </a:prstGeom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DCB9F1E2-FFB4-9443-B48F-507009282937}"/>
              </a:ext>
            </a:extLst>
          </p:cNvPr>
          <p:cNvSpPr/>
          <p:nvPr/>
        </p:nvSpPr>
        <p:spPr>
          <a:xfrm>
            <a:off x="2355850" y="825190"/>
            <a:ext cx="1962615" cy="3021981"/>
          </a:xfrm>
          <a:prstGeom prst="frame">
            <a:avLst>
              <a:gd name="adj1" fmla="val 39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481FD1C6-79E3-584F-BA2D-B11FB11C55D5}"/>
              </a:ext>
            </a:extLst>
          </p:cNvPr>
          <p:cNvSpPr/>
          <p:nvPr/>
        </p:nvSpPr>
        <p:spPr>
          <a:xfrm>
            <a:off x="4404730" y="1873405"/>
            <a:ext cx="1962615" cy="1773044"/>
          </a:xfrm>
          <a:prstGeom prst="frame">
            <a:avLst>
              <a:gd name="adj1" fmla="val 39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C517E944-2653-A847-9E68-60E6EBA4C5D3}"/>
              </a:ext>
            </a:extLst>
          </p:cNvPr>
          <p:cNvSpPr/>
          <p:nvPr/>
        </p:nvSpPr>
        <p:spPr>
          <a:xfrm>
            <a:off x="6445406" y="2041117"/>
            <a:ext cx="1962615" cy="1387883"/>
          </a:xfrm>
          <a:prstGeom prst="frame">
            <a:avLst>
              <a:gd name="adj1" fmla="val 397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1161E2-637C-9647-B125-405178211E0A}"/>
              </a:ext>
            </a:extLst>
          </p:cNvPr>
          <p:cNvSpPr txBox="1"/>
          <p:nvPr/>
        </p:nvSpPr>
        <p:spPr>
          <a:xfrm>
            <a:off x="3456879" y="1003610"/>
            <a:ext cx="788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71 </a:t>
            </a:r>
            <a:r>
              <a:rPr lang="en-US" sz="1400" dirty="0" err="1"/>
              <a:t>bu</a:t>
            </a:r>
            <a:r>
              <a:rPr lang="en-US" sz="1400" dirty="0"/>
              <a:t>/a </a:t>
            </a:r>
          </a:p>
          <a:p>
            <a:r>
              <a:rPr lang="en-US" sz="1400" dirty="0"/>
              <a:t>Spread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EB6E0-D390-0E40-A978-7411879FD449}"/>
              </a:ext>
            </a:extLst>
          </p:cNvPr>
          <p:cNvSpPr txBox="1"/>
          <p:nvPr/>
        </p:nvSpPr>
        <p:spPr>
          <a:xfrm>
            <a:off x="5528199" y="1940756"/>
            <a:ext cx="788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36 </a:t>
            </a:r>
            <a:r>
              <a:rPr lang="en-US" sz="1400" dirty="0" err="1"/>
              <a:t>bu</a:t>
            </a:r>
            <a:r>
              <a:rPr lang="en-US" sz="1400" dirty="0"/>
              <a:t>/a </a:t>
            </a:r>
          </a:p>
          <a:p>
            <a:r>
              <a:rPr lang="en-US" sz="1400" dirty="0"/>
              <a:t>Spread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97B8F3-33E6-FB4B-A482-A325D2902ACC}"/>
              </a:ext>
            </a:extLst>
          </p:cNvPr>
          <p:cNvSpPr txBox="1"/>
          <p:nvPr/>
        </p:nvSpPr>
        <p:spPr>
          <a:xfrm>
            <a:off x="7587458" y="2052269"/>
            <a:ext cx="788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26 </a:t>
            </a:r>
            <a:r>
              <a:rPr lang="en-US" sz="1400" dirty="0" err="1"/>
              <a:t>bu</a:t>
            </a:r>
            <a:r>
              <a:rPr lang="en-US" sz="1400" dirty="0"/>
              <a:t>/a </a:t>
            </a:r>
          </a:p>
          <a:p>
            <a:r>
              <a:rPr lang="en-US" sz="1400" dirty="0"/>
              <a:t>Spread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4E0FF9-2D32-A04E-BC20-C45420E4AD40}"/>
              </a:ext>
            </a:extLst>
          </p:cNvPr>
          <p:cNvSpPr txBox="1"/>
          <p:nvPr/>
        </p:nvSpPr>
        <p:spPr>
          <a:xfrm>
            <a:off x="8486853" y="987102"/>
            <a:ext cx="1922001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i="1" dirty="0"/>
              <a:t>Conclusion:</a:t>
            </a:r>
          </a:p>
          <a:p>
            <a:r>
              <a:rPr lang="en-US" sz="2000" b="1" i="1" dirty="0"/>
              <a:t>Variety Matters!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24862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1731C-572E-2644-9BAF-5E3D7194A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Recker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94E6-4C35-114F-B963-682F53A47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Soil is a major driver of ”regional” yield differences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Soil not likely a driver of “local” differences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Variety appears to matter significantly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Several in-plot variables likely impacted results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Lack of </a:t>
            </a:r>
            <a:r>
              <a:rPr lang="en-US" dirty="0" err="1"/>
              <a:t>sidedress</a:t>
            </a:r>
            <a:r>
              <a:rPr lang="en-US" dirty="0"/>
              <a:t> on 60” Twin Rows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Population control on 90” Twin Hills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 continue to believe there is potential for 90” Twin Rows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This plots triggers thoughts about further development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581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17E17-8412-C54B-A5B3-B5A0CBD1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342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Quick Historical Perspective</a:t>
            </a:r>
          </a:p>
        </p:txBody>
      </p:sp>
    </p:spTree>
    <p:extLst>
      <p:ext uri="{BB962C8B-B14F-4D97-AF65-F5344CB8AC3E}">
        <p14:creationId xmlns:p14="http://schemas.microsoft.com/office/powerpoint/2010/main" val="23122085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142555"/>
            <a:ext cx="8877781" cy="91220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2016 Experiment:</a:t>
            </a:r>
            <a:br>
              <a:rPr lang="en-US" dirty="0"/>
            </a:br>
            <a:r>
              <a:rPr lang="en-US" dirty="0"/>
              <a:t>Variable Sunlight Opening Plot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101" y="1996429"/>
            <a:ext cx="5975796" cy="3361385"/>
          </a:xfrm>
        </p:spPr>
      </p:pic>
      <p:sp>
        <p:nvSpPr>
          <p:cNvPr id="5" name="TextBox 4"/>
          <p:cNvSpPr txBox="1"/>
          <p:nvPr/>
        </p:nvSpPr>
        <p:spPr>
          <a:xfrm>
            <a:off x="7450143" y="4916947"/>
            <a:ext cx="1505540" cy="404085"/>
          </a:xfrm>
          <a:prstGeom prst="rect">
            <a:avLst/>
          </a:prstGeom>
          <a:solidFill>
            <a:srgbClr val="FFFFFF">
              <a:alpha val="79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13" dirty="0"/>
              <a:t>Plot 52051 </a:t>
            </a:r>
          </a:p>
          <a:p>
            <a:pPr algn="ctr"/>
            <a:r>
              <a:rPr lang="en-US" sz="1013" dirty="0"/>
              <a:t>Photo Date 16 June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82139" y="3192374"/>
            <a:ext cx="2257063" cy="715581"/>
          </a:xfrm>
          <a:prstGeom prst="rect">
            <a:avLst/>
          </a:prstGeom>
          <a:solidFill>
            <a:srgbClr val="EEF3E2">
              <a:alpha val="5607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350" dirty="0"/>
              <a:t>The focus of this work is based on data from these rows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5444926" y="3192376"/>
            <a:ext cx="1137212" cy="3577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-3960000">
            <a:off x="3055851" y="4678259"/>
            <a:ext cx="328936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 dirty="0"/>
              <a:t>363</a:t>
            </a:r>
          </a:p>
        </p:txBody>
      </p:sp>
      <p:sp>
        <p:nvSpPr>
          <p:cNvPr id="9" name="TextBox 8"/>
          <p:cNvSpPr txBox="1"/>
          <p:nvPr/>
        </p:nvSpPr>
        <p:spPr>
          <a:xfrm rot="-3480000">
            <a:off x="3593151" y="3745704"/>
            <a:ext cx="328936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 dirty="0"/>
              <a:t>311</a:t>
            </a:r>
          </a:p>
        </p:txBody>
      </p:sp>
      <p:sp>
        <p:nvSpPr>
          <p:cNvPr id="10" name="TextBox 9"/>
          <p:cNvSpPr txBox="1"/>
          <p:nvPr/>
        </p:nvSpPr>
        <p:spPr>
          <a:xfrm rot="-3960000">
            <a:off x="3391380" y="4721400"/>
            <a:ext cx="328936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 dirty="0"/>
              <a:t>348</a:t>
            </a:r>
          </a:p>
        </p:txBody>
      </p:sp>
      <p:sp>
        <p:nvSpPr>
          <p:cNvPr id="11" name="TextBox 10"/>
          <p:cNvSpPr txBox="1"/>
          <p:nvPr/>
        </p:nvSpPr>
        <p:spPr>
          <a:xfrm rot="-3780000">
            <a:off x="3885274" y="3788845"/>
            <a:ext cx="328936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 dirty="0"/>
              <a:t>332</a:t>
            </a:r>
          </a:p>
        </p:txBody>
      </p:sp>
      <p:sp>
        <p:nvSpPr>
          <p:cNvPr id="12" name="TextBox 11"/>
          <p:cNvSpPr txBox="1"/>
          <p:nvPr/>
        </p:nvSpPr>
        <p:spPr>
          <a:xfrm rot="-4140000">
            <a:off x="3715403" y="4750299"/>
            <a:ext cx="328936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 dirty="0"/>
              <a:t>356</a:t>
            </a:r>
          </a:p>
        </p:txBody>
      </p:sp>
      <p:sp>
        <p:nvSpPr>
          <p:cNvPr id="13" name="TextBox 12"/>
          <p:cNvSpPr txBox="1"/>
          <p:nvPr/>
        </p:nvSpPr>
        <p:spPr>
          <a:xfrm rot="-3900000">
            <a:off x="4148529" y="3817744"/>
            <a:ext cx="328936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 dirty="0"/>
              <a:t>316</a:t>
            </a:r>
          </a:p>
        </p:txBody>
      </p:sp>
      <p:sp>
        <p:nvSpPr>
          <p:cNvPr id="14" name="TextBox 13"/>
          <p:cNvSpPr txBox="1"/>
          <p:nvPr/>
        </p:nvSpPr>
        <p:spPr>
          <a:xfrm rot="-4260000">
            <a:off x="4053654" y="4758849"/>
            <a:ext cx="328936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 dirty="0"/>
              <a:t>341</a:t>
            </a:r>
          </a:p>
        </p:txBody>
      </p:sp>
      <p:sp>
        <p:nvSpPr>
          <p:cNvPr id="15" name="TextBox 14"/>
          <p:cNvSpPr txBox="1"/>
          <p:nvPr/>
        </p:nvSpPr>
        <p:spPr>
          <a:xfrm rot="-4080000">
            <a:off x="4431831" y="3810105"/>
            <a:ext cx="328936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 dirty="0"/>
              <a:t>309</a:t>
            </a:r>
          </a:p>
        </p:txBody>
      </p:sp>
      <p:sp>
        <p:nvSpPr>
          <p:cNvPr id="16" name="TextBox 15"/>
          <p:cNvSpPr txBox="1"/>
          <p:nvPr/>
        </p:nvSpPr>
        <p:spPr>
          <a:xfrm rot="-4260000">
            <a:off x="4340475" y="4807789"/>
            <a:ext cx="328936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 dirty="0"/>
              <a:t>335</a:t>
            </a:r>
          </a:p>
        </p:txBody>
      </p:sp>
      <p:sp>
        <p:nvSpPr>
          <p:cNvPr id="17" name="TextBox 16"/>
          <p:cNvSpPr txBox="1"/>
          <p:nvPr/>
        </p:nvSpPr>
        <p:spPr>
          <a:xfrm rot="-4260000">
            <a:off x="4657675" y="3858237"/>
            <a:ext cx="328936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 dirty="0"/>
              <a:t>310</a:t>
            </a:r>
          </a:p>
        </p:txBody>
      </p:sp>
      <p:sp>
        <p:nvSpPr>
          <p:cNvPr id="18" name="TextBox 17"/>
          <p:cNvSpPr txBox="1"/>
          <p:nvPr/>
        </p:nvSpPr>
        <p:spPr>
          <a:xfrm rot="-4500000">
            <a:off x="4644312" y="4813073"/>
            <a:ext cx="328936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 dirty="0"/>
              <a:t>262</a:t>
            </a:r>
          </a:p>
        </p:txBody>
      </p:sp>
      <p:sp>
        <p:nvSpPr>
          <p:cNvPr id="19" name="TextBox 18"/>
          <p:cNvSpPr txBox="1"/>
          <p:nvPr/>
        </p:nvSpPr>
        <p:spPr>
          <a:xfrm rot="-4260000">
            <a:off x="4713371" y="3562113"/>
            <a:ext cx="957313" cy="2077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750"/>
              <a:t>247 (Center 4 rows)</a:t>
            </a:r>
            <a:endParaRPr lang="en-US" sz="750" dirty="0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3742357" y="2102448"/>
            <a:ext cx="1192670" cy="12911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265036" y="2220172"/>
            <a:ext cx="464356" cy="153184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29710" y="2552792"/>
            <a:ext cx="805775" cy="2750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029324" y="2047475"/>
            <a:ext cx="699230" cy="2308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P0157AM5</a:t>
            </a:r>
            <a:endParaRPr lang="en-US" sz="1350" dirty="0"/>
          </a:p>
        </p:txBody>
      </p:sp>
      <p:sp>
        <p:nvSpPr>
          <p:cNvPr id="25" name="TextBox 24"/>
          <p:cNvSpPr txBox="1"/>
          <p:nvPr/>
        </p:nvSpPr>
        <p:spPr>
          <a:xfrm>
            <a:off x="3579789" y="5128053"/>
            <a:ext cx="641522" cy="2308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P1197AM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98041" y="3892717"/>
            <a:ext cx="1345240" cy="2308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900" dirty="0"/>
              <a:t>Strip Average Yield, </a:t>
            </a:r>
            <a:r>
              <a:rPr lang="en-US" sz="900" dirty="0" err="1"/>
              <a:t>bu</a:t>
            </a:r>
            <a:r>
              <a:rPr lang="en-US" sz="900" dirty="0"/>
              <a:t>/a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C02AE8-7783-2C4A-9CA6-A61C33E51771}"/>
              </a:ext>
            </a:extLst>
          </p:cNvPr>
          <p:cNvSpPr txBox="1"/>
          <p:nvPr/>
        </p:nvSpPr>
        <p:spPr>
          <a:xfrm>
            <a:off x="903152" y="3463075"/>
            <a:ext cx="1892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significant difference in yield due to Corn Variety Selection</a:t>
            </a:r>
          </a:p>
        </p:txBody>
      </p:sp>
    </p:spTree>
    <p:extLst>
      <p:ext uri="{BB962C8B-B14F-4D97-AF65-F5344CB8AC3E}">
        <p14:creationId xmlns:p14="http://schemas.microsoft.com/office/powerpoint/2010/main" val="733683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98CBA-F263-934A-9E33-0DE5A1CD1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E92DC4-F37A-1D49-B741-20FEACF199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 2021, a mix of Cover Crops demonstrated great adaptability to highly variable soil and weather conditions, but there was little corn harvestable</a:t>
            </a:r>
          </a:p>
          <a:p>
            <a:r>
              <a:rPr lang="en-US" dirty="0"/>
              <a:t>In 2022, the corn yield varied greatly between replications due to highly variable soil conditions, corn variety, &amp; corn row configuration experiments</a:t>
            </a:r>
          </a:p>
          <a:p>
            <a:r>
              <a:rPr lang="en-US" dirty="0"/>
              <a:t>Alternate corn row spacing to provide an Opportunity Space for Soil-Building Cover crops or alternate cash crops appears promising</a:t>
            </a:r>
          </a:p>
          <a:p>
            <a:pPr lvl="1"/>
            <a:r>
              <a:rPr lang="en-US" dirty="0"/>
              <a:t>60” rows reduce corn yield by up to 20%, but provide 66% of the field space for Opportunity Space</a:t>
            </a:r>
          </a:p>
          <a:p>
            <a:pPr lvl="1"/>
            <a:r>
              <a:rPr lang="en-US" dirty="0"/>
              <a:t>90” rows reduce corn yield by up to 30% but provide 77% of the field space for Opportunity Space</a:t>
            </a:r>
          </a:p>
          <a:p>
            <a:r>
              <a:rPr lang="en-US" dirty="0"/>
              <a:t>Preliminary data shows soil health metrics moving in the right direction</a:t>
            </a:r>
          </a:p>
        </p:txBody>
      </p:sp>
    </p:spTree>
    <p:extLst>
      <p:ext uri="{BB962C8B-B14F-4D97-AF65-F5344CB8AC3E}">
        <p14:creationId xmlns:p14="http://schemas.microsoft.com/office/powerpoint/2010/main" val="4093832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53AB9-4463-EE4D-8D2B-752DCAA4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43" y="1011427"/>
            <a:ext cx="1785976" cy="1126790"/>
          </a:xfrm>
        </p:spPr>
        <p:txBody>
          <a:bodyPr>
            <a:noAutofit/>
          </a:bodyPr>
          <a:lstStyle/>
          <a:p>
            <a:r>
              <a:rPr lang="en-US" sz="2400" dirty="0"/>
              <a:t>Historical Reference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Plot 52051</a:t>
            </a:r>
            <a:br>
              <a:rPr lang="en-US" sz="2400" dirty="0"/>
            </a:br>
            <a:r>
              <a:rPr lang="en-US" sz="2400" dirty="0"/>
              <a:t>2016 Season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 noGrp="1"/>
          </p:cNvGraphicFramePr>
          <p:nvPr/>
        </p:nvGraphicFramePr>
        <p:xfrm>
          <a:off x="1754481" y="282222"/>
          <a:ext cx="8683037" cy="6293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2972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53AB9-4463-EE4D-8D2B-752DCAA4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43" y="1011427"/>
            <a:ext cx="1785976" cy="1126790"/>
          </a:xfrm>
        </p:spPr>
        <p:txBody>
          <a:bodyPr>
            <a:noAutofit/>
          </a:bodyPr>
          <a:lstStyle/>
          <a:p>
            <a:r>
              <a:rPr lang="en-US" sz="2400" dirty="0"/>
              <a:t>Historical Reference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Plot 52051</a:t>
            </a:r>
            <a:br>
              <a:rPr lang="en-US" sz="2400" dirty="0"/>
            </a:br>
            <a:r>
              <a:rPr lang="en-US" sz="2400" dirty="0"/>
              <a:t>2016 Season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0000000-0008-0000-0900-00000200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769566"/>
              </p:ext>
            </p:extLst>
          </p:nvPr>
        </p:nvGraphicFramePr>
        <p:xfrm>
          <a:off x="1753720" y="282014"/>
          <a:ext cx="8684559" cy="6293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300487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/>
        </p:nvGraphicFramePr>
        <p:xfrm>
          <a:off x="2834900" y="1063894"/>
          <a:ext cx="6522203" cy="47302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6199394" y="4322201"/>
            <a:ext cx="2789499" cy="20834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50" dirty="0">
                <a:solidFill>
                  <a:schemeClr val="tx1"/>
                </a:solidFill>
              </a:rPr>
              <a:t>Secondary Cash Crop Required: </a:t>
            </a:r>
            <a:r>
              <a:rPr lang="en-US" sz="750">
                <a:solidFill>
                  <a:schemeClr val="tx1"/>
                </a:solidFill>
              </a:rPr>
              <a:t>Strip Intercropping</a:t>
            </a:r>
            <a:endParaRPr lang="en-US" sz="75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7029" y="3953063"/>
            <a:ext cx="1414170" cy="2077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sz="750" dirty="0"/>
              <a:t>Soil Health Improvement Focus</a:t>
            </a:r>
          </a:p>
        </p:txBody>
      </p:sp>
      <p:sp>
        <p:nvSpPr>
          <p:cNvPr id="7" name="Rectangle 6"/>
          <p:cNvSpPr/>
          <p:nvPr/>
        </p:nvSpPr>
        <p:spPr>
          <a:xfrm>
            <a:off x="3698002" y="3429001"/>
            <a:ext cx="1076112" cy="323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750" dirty="0"/>
              <a:t>Tramline/Controlled Traffic Zone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541" y="6436129"/>
            <a:ext cx="1767100" cy="319175"/>
          </a:xfrm>
          <a:prstGeom prst="rect">
            <a:avLst/>
          </a:prstGeom>
          <a:solidFill>
            <a:srgbClr val="F2F2F2">
              <a:alpha val="61176"/>
            </a:srgbClr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825" dirty="0"/>
              <a:t>© 2017 Cedar Valley Innovation LLC</a:t>
            </a:r>
          </a:p>
          <a:p>
            <a:r>
              <a:rPr lang="en-US" sz="825" dirty="0"/>
              <a:t>All Rights Reserved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311" y="358459"/>
            <a:ext cx="5977613" cy="504538"/>
          </a:xfrm>
        </p:spPr>
        <p:txBody>
          <a:bodyPr>
            <a:normAutofit fontScale="90000"/>
          </a:bodyPr>
          <a:lstStyle/>
          <a:p>
            <a:r>
              <a:rPr lang="en-US" sz="2700" dirty="0">
                <a:latin typeface="+mn-lt"/>
              </a:rPr>
              <a:t>2016 Sunlight Harvest Plots:</a:t>
            </a:r>
            <a:br>
              <a:rPr lang="en-US" sz="2400" dirty="0">
                <a:latin typeface="+mn-lt"/>
              </a:rPr>
            </a:br>
            <a:r>
              <a:rPr lang="en-US" sz="3600" dirty="0">
                <a:latin typeface="+mn-lt"/>
              </a:rPr>
              <a:t>“How Much Sunlight is Enough?”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0641" y="5645324"/>
            <a:ext cx="861072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The Answer: Anything more than an additional 30” of row opening is wasting* the sunlight resource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63269" y="1669774"/>
            <a:ext cx="2650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Important Distinction:</a:t>
            </a:r>
          </a:p>
          <a:p>
            <a:r>
              <a:rPr lang="en-US" dirty="0"/>
              <a:t>Row vs Strip vs Field Yield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507"/>
          <a:stretch/>
        </p:blipFill>
        <p:spPr>
          <a:xfrm>
            <a:off x="258152" y="1814142"/>
            <a:ext cx="2208537" cy="285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3C9728-70B2-8B49-B4C6-77394CFCD77C}"/>
              </a:ext>
            </a:extLst>
          </p:cNvPr>
          <p:cNvSpPr txBox="1"/>
          <p:nvPr/>
        </p:nvSpPr>
        <p:spPr>
          <a:xfrm>
            <a:off x="10488614" y="5722268"/>
            <a:ext cx="1425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Only from a Corn Yield Perspective!</a:t>
            </a:r>
          </a:p>
        </p:txBody>
      </p:sp>
    </p:spTree>
    <p:extLst>
      <p:ext uri="{BB962C8B-B14F-4D97-AF65-F5344CB8AC3E}">
        <p14:creationId xmlns:p14="http://schemas.microsoft.com/office/powerpoint/2010/main" val="1589786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6ECC-C3FD-1149-8677-F57E7B02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37" y="665637"/>
            <a:ext cx="3997272" cy="1587661"/>
          </a:xfrm>
        </p:spPr>
        <p:txBody>
          <a:bodyPr/>
          <a:lstStyle/>
          <a:p>
            <a:pPr algn="ctr"/>
            <a:r>
              <a:rPr lang="en-US" dirty="0"/>
              <a:t>Plot 30011 </a:t>
            </a:r>
            <a:br>
              <a:rPr lang="en-US" dirty="0"/>
            </a:br>
            <a:r>
              <a:rPr lang="en-US" dirty="0"/>
              <a:t>2023 Plan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6242D-24C4-7B47-A4EA-1B171362D11F}"/>
              </a:ext>
            </a:extLst>
          </p:cNvPr>
          <p:cNvSpPr txBox="1"/>
          <p:nvPr/>
        </p:nvSpPr>
        <p:spPr>
          <a:xfrm>
            <a:off x="1089303" y="2971789"/>
            <a:ext cx="462351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Repeated treatments as in 2021 &amp; 2022 Season</a:t>
            </a:r>
          </a:p>
          <a:p>
            <a:endParaRPr lang="en-US" dirty="0"/>
          </a:p>
          <a:p>
            <a:r>
              <a:rPr lang="en-US" dirty="0"/>
              <a:t>More Emphasis on vegetable production</a:t>
            </a:r>
          </a:p>
          <a:p>
            <a:endParaRPr lang="en-US" dirty="0"/>
          </a:p>
          <a:p>
            <a:r>
              <a:rPr lang="en-US" dirty="0"/>
              <a:t>Food Bank Support with Greens as a focus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39EDE-B53C-0A45-99DD-3B802A59E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428" y="242625"/>
            <a:ext cx="5511800" cy="574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3B0E6-2A93-484C-BD46-CA2522089E0B}"/>
              </a:ext>
            </a:extLst>
          </p:cNvPr>
          <p:cNvSpPr txBox="1"/>
          <p:nvPr/>
        </p:nvSpPr>
        <p:spPr>
          <a:xfrm>
            <a:off x="10194709" y="1635993"/>
            <a:ext cx="5362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D310CF-6DBB-7A4E-AB44-8AE2F1DEC99E}"/>
              </a:ext>
            </a:extLst>
          </p:cNvPr>
          <p:cNvCxnSpPr>
            <a:cxnSpLocks/>
          </p:cNvCxnSpPr>
          <p:nvPr/>
        </p:nvCxnSpPr>
        <p:spPr>
          <a:xfrm flipH="1">
            <a:off x="9704251" y="1180135"/>
            <a:ext cx="814039" cy="70252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8D547C-64DB-4F43-922B-7F063BD90CE9}"/>
              </a:ext>
            </a:extLst>
          </p:cNvPr>
          <p:cNvCxnSpPr>
            <a:cxnSpLocks/>
          </p:cNvCxnSpPr>
          <p:nvPr/>
        </p:nvCxnSpPr>
        <p:spPr>
          <a:xfrm flipH="1">
            <a:off x="9478537" y="2290465"/>
            <a:ext cx="632734" cy="63620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65802B-FFC7-E34B-BFD5-60AD8137EA84}"/>
              </a:ext>
            </a:extLst>
          </p:cNvPr>
          <p:cNvCxnSpPr>
            <a:cxnSpLocks/>
          </p:cNvCxnSpPr>
          <p:nvPr/>
        </p:nvCxnSpPr>
        <p:spPr>
          <a:xfrm flipH="1">
            <a:off x="9076229" y="2971789"/>
            <a:ext cx="594290" cy="45721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1DA0E42-5A13-AB49-908D-B2B0F4D078E6}"/>
              </a:ext>
            </a:extLst>
          </p:cNvPr>
          <p:cNvSpPr txBox="1"/>
          <p:nvPr/>
        </p:nvSpPr>
        <p:spPr>
          <a:xfrm>
            <a:off x="9926590" y="2708536"/>
            <a:ext cx="5362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FDA7D8-055C-064B-9C4A-BD991D1EC0D2}"/>
              </a:ext>
            </a:extLst>
          </p:cNvPr>
          <p:cNvSpPr txBox="1"/>
          <p:nvPr/>
        </p:nvSpPr>
        <p:spPr>
          <a:xfrm>
            <a:off x="9364486" y="3512514"/>
            <a:ext cx="5362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2CECBA-C038-CE44-AD39-596AB2691CCC}"/>
              </a:ext>
            </a:extLst>
          </p:cNvPr>
          <p:cNvSpPr txBox="1"/>
          <p:nvPr/>
        </p:nvSpPr>
        <p:spPr>
          <a:xfrm>
            <a:off x="8659025" y="4381386"/>
            <a:ext cx="5362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4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C34882-46AB-084E-981E-E38F64C9574F}"/>
              </a:ext>
            </a:extLst>
          </p:cNvPr>
          <p:cNvCxnSpPr>
            <a:cxnSpLocks/>
          </p:cNvCxnSpPr>
          <p:nvPr/>
        </p:nvCxnSpPr>
        <p:spPr>
          <a:xfrm flipH="1">
            <a:off x="8459955" y="3530387"/>
            <a:ext cx="770442" cy="68567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490652-C326-6049-BFB1-CBA15B76715C}"/>
              </a:ext>
            </a:extLst>
          </p:cNvPr>
          <p:cNvCxnSpPr>
            <a:cxnSpLocks/>
          </p:cNvCxnSpPr>
          <p:nvPr/>
        </p:nvCxnSpPr>
        <p:spPr>
          <a:xfrm flipH="1">
            <a:off x="6936059" y="561630"/>
            <a:ext cx="3836802" cy="356432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2F7793E-58CF-B340-8534-493F322E30C4}"/>
              </a:ext>
            </a:extLst>
          </p:cNvPr>
          <p:cNvSpPr txBox="1"/>
          <p:nvPr/>
        </p:nvSpPr>
        <p:spPr>
          <a:xfrm>
            <a:off x="8550064" y="2326102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350’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82BF475-E030-C047-9D74-59932981F0C2}"/>
              </a:ext>
            </a:extLst>
          </p:cNvPr>
          <p:cNvCxnSpPr>
            <a:cxnSpLocks/>
          </p:cNvCxnSpPr>
          <p:nvPr/>
        </p:nvCxnSpPr>
        <p:spPr>
          <a:xfrm flipH="1" flipV="1">
            <a:off x="7307551" y="1016900"/>
            <a:ext cx="928105" cy="34064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353A45-65A0-7E45-8E7A-46F67077086A}"/>
              </a:ext>
            </a:extLst>
          </p:cNvPr>
          <p:cNvCxnSpPr>
            <a:cxnSpLocks/>
          </p:cNvCxnSpPr>
          <p:nvPr/>
        </p:nvCxnSpPr>
        <p:spPr>
          <a:xfrm flipH="1" flipV="1">
            <a:off x="7307550" y="1016900"/>
            <a:ext cx="1160859" cy="16041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D9E374-1F6D-704C-8A9D-87BDE498CAC7}"/>
              </a:ext>
            </a:extLst>
          </p:cNvPr>
          <p:cNvCxnSpPr>
            <a:cxnSpLocks/>
          </p:cNvCxnSpPr>
          <p:nvPr/>
        </p:nvCxnSpPr>
        <p:spPr>
          <a:xfrm flipH="1" flipV="1">
            <a:off x="7301916" y="1016899"/>
            <a:ext cx="1203985" cy="2163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5D5A1EA-CFC3-0243-9C08-A5DFFB1CBF2F}"/>
              </a:ext>
            </a:extLst>
          </p:cNvPr>
          <p:cNvSpPr txBox="1"/>
          <p:nvPr/>
        </p:nvSpPr>
        <p:spPr>
          <a:xfrm>
            <a:off x="6549465" y="786066"/>
            <a:ext cx="7524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Field Day</a:t>
            </a:r>
          </a:p>
          <a:p>
            <a:r>
              <a:rPr lang="en-US" sz="1200" dirty="0"/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35176281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6E8-768C-BE41-9FAE-BC9EAC64D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1806" y="681672"/>
            <a:ext cx="6708387" cy="6942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Plot 30181 2023 Plan</a:t>
            </a:r>
            <a:br>
              <a:rPr lang="en-US" dirty="0"/>
            </a:br>
            <a:r>
              <a:rPr lang="en-US" sz="3100" dirty="0"/>
              <a:t>3.6 Acres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C513AB-85C4-5D4A-B271-4BB81E30A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2007"/>
            <a:ext cx="12192000" cy="3905612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BC28239C-7887-6442-B47F-2C00A378502C}"/>
              </a:ext>
            </a:extLst>
          </p:cNvPr>
          <p:cNvSpPr/>
          <p:nvPr/>
        </p:nvSpPr>
        <p:spPr>
          <a:xfrm>
            <a:off x="8463776" y="5061816"/>
            <a:ext cx="2219093" cy="777711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E3EF9811-E9E6-3B40-A778-1367ABD12261}"/>
              </a:ext>
            </a:extLst>
          </p:cNvPr>
          <p:cNvSpPr/>
          <p:nvPr/>
        </p:nvSpPr>
        <p:spPr>
          <a:xfrm>
            <a:off x="6244683" y="5061816"/>
            <a:ext cx="2219093" cy="777711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5C06EBD8-3017-924A-905C-1A1FB16F91CE}"/>
              </a:ext>
            </a:extLst>
          </p:cNvPr>
          <p:cNvSpPr/>
          <p:nvPr/>
        </p:nvSpPr>
        <p:spPr>
          <a:xfrm>
            <a:off x="4025590" y="5061816"/>
            <a:ext cx="2219093" cy="777711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AADEAAA1-2DF7-194B-9A3E-DA0DD9793DFF}"/>
              </a:ext>
            </a:extLst>
          </p:cNvPr>
          <p:cNvSpPr/>
          <p:nvPr/>
        </p:nvSpPr>
        <p:spPr>
          <a:xfrm>
            <a:off x="1806497" y="5061816"/>
            <a:ext cx="2219093" cy="777711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FC4C7E50-E0A9-8746-94D5-FF851239A633}"/>
              </a:ext>
            </a:extLst>
          </p:cNvPr>
          <p:cNvSpPr/>
          <p:nvPr/>
        </p:nvSpPr>
        <p:spPr>
          <a:xfrm>
            <a:off x="8463776" y="4042825"/>
            <a:ext cx="2219093" cy="1008672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540E8F77-7E98-CB46-B242-7D214F7F2168}"/>
              </a:ext>
            </a:extLst>
          </p:cNvPr>
          <p:cNvSpPr/>
          <p:nvPr/>
        </p:nvSpPr>
        <p:spPr>
          <a:xfrm>
            <a:off x="6244683" y="4042825"/>
            <a:ext cx="2219093" cy="1008672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080BEF42-5A1E-6146-8EC3-0BD699D94786}"/>
              </a:ext>
            </a:extLst>
          </p:cNvPr>
          <p:cNvSpPr/>
          <p:nvPr/>
        </p:nvSpPr>
        <p:spPr>
          <a:xfrm>
            <a:off x="4025590" y="4042825"/>
            <a:ext cx="2219093" cy="1008672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46889368-20D9-1C4F-97D5-5565DC7550B0}"/>
              </a:ext>
            </a:extLst>
          </p:cNvPr>
          <p:cNvSpPr/>
          <p:nvPr/>
        </p:nvSpPr>
        <p:spPr>
          <a:xfrm>
            <a:off x="1806497" y="4042825"/>
            <a:ext cx="2219093" cy="1008672"/>
          </a:xfrm>
          <a:prstGeom prst="frame">
            <a:avLst>
              <a:gd name="adj1" fmla="val 4360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5937E94-BB58-4246-9AD9-C0B7FCCB5A87}"/>
              </a:ext>
            </a:extLst>
          </p:cNvPr>
          <p:cNvCxnSpPr>
            <a:cxnSpLocks/>
          </p:cNvCxnSpPr>
          <p:nvPr/>
        </p:nvCxnSpPr>
        <p:spPr>
          <a:xfrm flipH="1">
            <a:off x="1717288" y="3947721"/>
            <a:ext cx="9073653" cy="0"/>
          </a:xfrm>
          <a:prstGeom prst="straightConnector1">
            <a:avLst/>
          </a:prstGeom>
          <a:ln w="762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635731-C22A-874A-80E5-B918761718A5}"/>
              </a:ext>
            </a:extLst>
          </p:cNvPr>
          <p:cNvCxnSpPr>
            <a:cxnSpLocks/>
          </p:cNvCxnSpPr>
          <p:nvPr/>
        </p:nvCxnSpPr>
        <p:spPr>
          <a:xfrm>
            <a:off x="10790941" y="3947721"/>
            <a:ext cx="0" cy="1907025"/>
          </a:xfrm>
          <a:prstGeom prst="straightConnector1">
            <a:avLst/>
          </a:prstGeom>
          <a:ln w="762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9D6B97B-CB1E-7C41-904B-D26D46C617BC}"/>
              </a:ext>
            </a:extLst>
          </p:cNvPr>
          <p:cNvSpPr txBox="1"/>
          <p:nvPr/>
        </p:nvSpPr>
        <p:spPr>
          <a:xfrm>
            <a:off x="975732" y="1631335"/>
            <a:ext cx="10632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800" dirty="0"/>
              <a:t>Continue Corn Variety vs row configuration studies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Earlier, more aggressive cover crop activities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Community/Public “Drive Around” Invitation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A2CD507-4828-914B-8B9A-3A39D0E3F26B}"/>
              </a:ext>
            </a:extLst>
          </p:cNvPr>
          <p:cNvCxnSpPr>
            <a:cxnSpLocks/>
          </p:cNvCxnSpPr>
          <p:nvPr/>
        </p:nvCxnSpPr>
        <p:spPr>
          <a:xfrm flipH="1">
            <a:off x="10761482" y="2274849"/>
            <a:ext cx="345133" cy="1672872"/>
          </a:xfrm>
          <a:prstGeom prst="straightConnector1">
            <a:avLst/>
          </a:prstGeom>
          <a:ln w="762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DD37DB-7239-4540-8AFF-8ADD1AF93F01}"/>
              </a:ext>
            </a:extLst>
          </p:cNvPr>
          <p:cNvCxnSpPr>
            <a:cxnSpLocks/>
          </p:cNvCxnSpPr>
          <p:nvPr/>
        </p:nvCxnSpPr>
        <p:spPr>
          <a:xfrm flipH="1">
            <a:off x="1750741" y="5862369"/>
            <a:ext cx="9073653" cy="0"/>
          </a:xfrm>
          <a:prstGeom prst="straightConnector1">
            <a:avLst/>
          </a:prstGeom>
          <a:ln w="762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29ACA6-2A63-0342-B3BC-BDF14E82B2A0}"/>
              </a:ext>
            </a:extLst>
          </p:cNvPr>
          <p:cNvCxnSpPr>
            <a:cxnSpLocks/>
          </p:cNvCxnSpPr>
          <p:nvPr/>
        </p:nvCxnSpPr>
        <p:spPr>
          <a:xfrm>
            <a:off x="1754736" y="3955344"/>
            <a:ext cx="0" cy="1907025"/>
          </a:xfrm>
          <a:prstGeom prst="straightConnector1">
            <a:avLst/>
          </a:prstGeom>
          <a:ln w="76200"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A7C7FB6-CEAD-174F-8EE7-20500A892645}"/>
              </a:ext>
            </a:extLst>
          </p:cNvPr>
          <p:cNvSpPr txBox="1"/>
          <p:nvPr/>
        </p:nvSpPr>
        <p:spPr>
          <a:xfrm>
            <a:off x="8354412" y="3484671"/>
            <a:ext cx="190526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Compaction Reduction Trial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76C48E-6417-BE41-B8B3-27F6EC5D39E7}"/>
              </a:ext>
            </a:extLst>
          </p:cNvPr>
          <p:cNvSpPr txBox="1"/>
          <p:nvPr/>
        </p:nvSpPr>
        <p:spPr>
          <a:xfrm>
            <a:off x="4025590" y="5984288"/>
            <a:ext cx="108446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Pollinator Trial</a:t>
            </a:r>
          </a:p>
        </p:txBody>
      </p:sp>
    </p:spTree>
    <p:extLst>
      <p:ext uri="{BB962C8B-B14F-4D97-AF65-F5344CB8AC3E}">
        <p14:creationId xmlns:p14="http://schemas.microsoft.com/office/powerpoint/2010/main" val="3626155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40B6-A5A6-CD4D-9922-A806A65D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797"/>
          </a:xfrm>
        </p:spPr>
        <p:txBody>
          <a:bodyPr>
            <a:normAutofit fontScale="90000"/>
          </a:bodyPr>
          <a:lstStyle/>
          <a:p>
            <a:r>
              <a:rPr lang="en-US" dirty="0"/>
              <a:t>For more information:</a:t>
            </a:r>
          </a:p>
        </p:txBody>
      </p:sp>
      <p:pic>
        <p:nvPicPr>
          <p:cNvPr id="3" name="Picture 29">
            <a:extLst>
              <a:ext uri="{FF2B5EF4-FFF2-40B4-BE49-F238E27FC236}">
                <a16:creationId xmlns:a16="http://schemas.microsoft.com/office/drawing/2014/main" id="{FC79F6D3-91C9-604A-9100-47A79CC5E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0594" y="3360679"/>
            <a:ext cx="5670810" cy="313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91573C-BD9A-214A-82F0-34245555AE69}"/>
              </a:ext>
            </a:extLst>
          </p:cNvPr>
          <p:cNvSpPr txBox="1"/>
          <p:nvPr/>
        </p:nvSpPr>
        <p:spPr>
          <a:xfrm>
            <a:off x="3605093" y="1550020"/>
            <a:ext cx="4981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YouTube: 		@</a:t>
            </a:r>
            <a:r>
              <a:rPr lang="en-US" dirty="0" err="1"/>
              <a:t>CedarValleyUncleBob</a:t>
            </a:r>
            <a:endParaRPr lang="en-US" dirty="0"/>
          </a:p>
          <a:p>
            <a:r>
              <a:rPr lang="en-US" dirty="0"/>
              <a:t>Facebook: 	</a:t>
            </a:r>
            <a:r>
              <a:rPr lang="en-US" dirty="0">
                <a:hlinkClick r:id="rId3"/>
              </a:rPr>
              <a:t>www.facebook.com/bob.recker</a:t>
            </a:r>
            <a:endParaRPr lang="en-US" dirty="0"/>
          </a:p>
          <a:p>
            <a:r>
              <a:rPr lang="en-US" dirty="0"/>
              <a:t>Twitter: 		@</a:t>
            </a:r>
            <a:r>
              <a:rPr lang="en-US" dirty="0" err="1"/>
              <a:t>OldBobRecker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105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140B6-A5A6-CD4D-9922-A806A65DC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1797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for your support</a:t>
            </a:r>
          </a:p>
        </p:txBody>
      </p:sp>
      <p:pic>
        <p:nvPicPr>
          <p:cNvPr id="3" name="Picture 29">
            <a:extLst>
              <a:ext uri="{FF2B5EF4-FFF2-40B4-BE49-F238E27FC236}">
                <a16:creationId xmlns:a16="http://schemas.microsoft.com/office/drawing/2014/main" id="{FC79F6D3-91C9-604A-9100-47A79CC5E5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1383" y="4737288"/>
            <a:ext cx="3385427" cy="186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7BBF33-8FA5-8A49-825D-E1E56D00F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18" y="5440015"/>
            <a:ext cx="6096000" cy="875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EFD621-1E91-6C44-AD2F-F4A2DEB5F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28" y="2800737"/>
            <a:ext cx="4065496" cy="1771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431194-B478-5C41-A514-345298251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618" y="2436386"/>
            <a:ext cx="45974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918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6ECC-C3FD-1149-8677-F57E7B02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59" y="241139"/>
            <a:ext cx="3997272" cy="15876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Plot 30011 “Shop”</a:t>
            </a:r>
            <a:br>
              <a:rPr lang="en-US" dirty="0"/>
            </a:br>
            <a:r>
              <a:rPr lang="en-US" sz="4000" dirty="0"/>
              <a:t>3.2 Acres</a:t>
            </a:r>
            <a:br>
              <a:rPr lang="en-US" dirty="0"/>
            </a:b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6242D-24C4-7B47-A4EA-1B171362D11F}"/>
              </a:ext>
            </a:extLst>
          </p:cNvPr>
          <p:cNvSpPr txBox="1"/>
          <p:nvPr/>
        </p:nvSpPr>
        <p:spPr>
          <a:xfrm>
            <a:off x="295759" y="3022502"/>
            <a:ext cx="333443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Plot Initial Conditions</a:t>
            </a:r>
          </a:p>
          <a:p>
            <a:endParaRPr lang="en-US" dirty="0"/>
          </a:p>
          <a:p>
            <a:r>
              <a:rPr lang="en-US" dirty="0"/>
              <a:t>Highly variable soil</a:t>
            </a:r>
          </a:p>
          <a:p>
            <a:r>
              <a:rPr lang="en-US" dirty="0"/>
              <a:t>”Too Light, Dry” at top (NE)</a:t>
            </a:r>
          </a:p>
          <a:p>
            <a:r>
              <a:rPr lang="en-US" dirty="0"/>
              <a:t>“Good Soil” in middle</a:t>
            </a:r>
          </a:p>
          <a:p>
            <a:r>
              <a:rPr lang="en-US" dirty="0"/>
              <a:t>“Too Heavy, Wet” at bottom (SW)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B9406C-FB38-E444-B5FB-19B532BF3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465" y="901420"/>
            <a:ext cx="7230776" cy="534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87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6ECC-C3FD-1149-8677-F57E7B02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59" y="241139"/>
            <a:ext cx="3997272" cy="1587661"/>
          </a:xfrm>
        </p:spPr>
        <p:txBody>
          <a:bodyPr/>
          <a:lstStyle/>
          <a:p>
            <a:r>
              <a:rPr lang="en-US" dirty="0"/>
              <a:t>Plot 30011 “Shop”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6242D-24C4-7B47-A4EA-1B171362D11F}"/>
              </a:ext>
            </a:extLst>
          </p:cNvPr>
          <p:cNvSpPr txBox="1"/>
          <p:nvPr/>
        </p:nvSpPr>
        <p:spPr>
          <a:xfrm>
            <a:off x="295759" y="1828800"/>
            <a:ext cx="402193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Learning from 2021</a:t>
            </a:r>
          </a:p>
          <a:p>
            <a:pPr marL="342900" indent="-342900">
              <a:buAutoNum type="arabicPeriod"/>
            </a:pPr>
            <a:r>
              <a:rPr lang="en-US" dirty="0"/>
              <a:t>Severe Nitrogen Shortage</a:t>
            </a:r>
          </a:p>
          <a:p>
            <a:pPr marL="342900" indent="-342900">
              <a:buAutoNum type="arabicPeriod"/>
            </a:pPr>
            <a:r>
              <a:rPr lang="en-US" dirty="0"/>
              <a:t>Severe Rainfall Shortage</a:t>
            </a:r>
          </a:p>
          <a:p>
            <a:pPr marL="342900" indent="-342900">
              <a:buAutoNum type="arabicPeriod"/>
            </a:pPr>
            <a:r>
              <a:rPr lang="en-US" dirty="0"/>
              <a:t>Potential excellent site for vegetables</a:t>
            </a:r>
          </a:p>
          <a:p>
            <a:pPr marL="342900" indent="-342900">
              <a:buAutoNum type="arabicPeriod"/>
            </a:pPr>
            <a:r>
              <a:rPr lang="en-US" dirty="0"/>
              <a:t>Low land heavy soil is very thin</a:t>
            </a:r>
          </a:p>
          <a:p>
            <a:pPr marL="342900" indent="-342900">
              <a:buAutoNum type="arabicPeriod"/>
            </a:pPr>
            <a:r>
              <a:rPr lang="en-US" dirty="0"/>
              <a:t>Now has cover crop-Benefit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9DF73-E3D8-E04D-8336-06B92E5B5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541" y="241139"/>
            <a:ext cx="5600700" cy="594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3B0E6-2A93-484C-BD46-CA2522089E0B}"/>
              </a:ext>
            </a:extLst>
          </p:cNvPr>
          <p:cNvSpPr txBox="1"/>
          <p:nvPr/>
        </p:nvSpPr>
        <p:spPr>
          <a:xfrm>
            <a:off x="8170339" y="5497296"/>
            <a:ext cx="34805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Complete Row Crop Failure in 2021</a:t>
            </a:r>
          </a:p>
        </p:txBody>
      </p:sp>
    </p:spTree>
    <p:extLst>
      <p:ext uri="{BB962C8B-B14F-4D97-AF65-F5344CB8AC3E}">
        <p14:creationId xmlns:p14="http://schemas.microsoft.com/office/powerpoint/2010/main" val="2256306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6ECC-C3FD-1149-8677-F57E7B022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37" y="665637"/>
            <a:ext cx="3997272" cy="1587661"/>
          </a:xfrm>
        </p:spPr>
        <p:txBody>
          <a:bodyPr/>
          <a:lstStyle/>
          <a:p>
            <a:pPr algn="ctr"/>
            <a:r>
              <a:rPr lang="en-US" dirty="0"/>
              <a:t>Plot 30011 “Shop”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96242D-24C4-7B47-A4EA-1B171362D11F}"/>
              </a:ext>
            </a:extLst>
          </p:cNvPr>
          <p:cNvSpPr txBox="1"/>
          <p:nvPr/>
        </p:nvSpPr>
        <p:spPr>
          <a:xfrm>
            <a:off x="1089303" y="2971789"/>
            <a:ext cx="3892540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Repeated treatments as in 2021 Season</a:t>
            </a:r>
          </a:p>
          <a:p>
            <a:endParaRPr lang="en-US" dirty="0"/>
          </a:p>
          <a:p>
            <a:r>
              <a:rPr lang="en-US" dirty="0"/>
              <a:t>Plot Variables:</a:t>
            </a:r>
          </a:p>
          <a:p>
            <a:r>
              <a:rPr lang="en-US" dirty="0"/>
              <a:t>30” Baseline</a:t>
            </a:r>
          </a:p>
          <a:p>
            <a:r>
              <a:rPr lang="en-US" dirty="0"/>
              <a:t>60” Single Row,</a:t>
            </a:r>
          </a:p>
          <a:p>
            <a:r>
              <a:rPr lang="en-US" dirty="0"/>
              <a:t>90” Twin Row</a:t>
            </a:r>
          </a:p>
          <a:p>
            <a:endParaRPr lang="en-US" dirty="0"/>
          </a:p>
          <a:p>
            <a:r>
              <a:rPr lang="en-US" dirty="0"/>
              <a:t>30 Sep 2022 Field Day was recorded</a:t>
            </a:r>
          </a:p>
          <a:p>
            <a:r>
              <a:rPr lang="en-US" dirty="0"/>
              <a:t>Posted in 11 videos on YouTube</a:t>
            </a:r>
          </a:p>
          <a:p>
            <a:r>
              <a:rPr lang="en-US" dirty="0"/>
              <a:t>Search “Bob Recker”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39EDE-B53C-0A45-99DD-3B802A59E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428" y="242625"/>
            <a:ext cx="5511800" cy="574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3B0E6-2A93-484C-BD46-CA2522089E0B}"/>
              </a:ext>
            </a:extLst>
          </p:cNvPr>
          <p:cNvSpPr txBox="1"/>
          <p:nvPr/>
        </p:nvSpPr>
        <p:spPr>
          <a:xfrm>
            <a:off x="10194709" y="1635993"/>
            <a:ext cx="5362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2D310CF-6DBB-7A4E-AB44-8AE2F1DEC99E}"/>
              </a:ext>
            </a:extLst>
          </p:cNvPr>
          <p:cNvCxnSpPr>
            <a:cxnSpLocks/>
          </p:cNvCxnSpPr>
          <p:nvPr/>
        </p:nvCxnSpPr>
        <p:spPr>
          <a:xfrm flipH="1">
            <a:off x="9704251" y="1180135"/>
            <a:ext cx="814039" cy="70252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8D547C-64DB-4F43-922B-7F063BD90CE9}"/>
              </a:ext>
            </a:extLst>
          </p:cNvPr>
          <p:cNvCxnSpPr>
            <a:cxnSpLocks/>
          </p:cNvCxnSpPr>
          <p:nvPr/>
        </p:nvCxnSpPr>
        <p:spPr>
          <a:xfrm flipH="1">
            <a:off x="9478537" y="2290465"/>
            <a:ext cx="632734" cy="63620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65802B-FFC7-E34B-BFD5-60AD8137EA84}"/>
              </a:ext>
            </a:extLst>
          </p:cNvPr>
          <p:cNvCxnSpPr>
            <a:cxnSpLocks/>
          </p:cNvCxnSpPr>
          <p:nvPr/>
        </p:nvCxnSpPr>
        <p:spPr>
          <a:xfrm flipH="1">
            <a:off x="9076229" y="2971789"/>
            <a:ext cx="594290" cy="45721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1DA0E42-5A13-AB49-908D-B2B0F4D078E6}"/>
              </a:ext>
            </a:extLst>
          </p:cNvPr>
          <p:cNvSpPr txBox="1"/>
          <p:nvPr/>
        </p:nvSpPr>
        <p:spPr>
          <a:xfrm>
            <a:off x="9926590" y="2708536"/>
            <a:ext cx="5362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FDA7D8-055C-064B-9C4A-BD991D1EC0D2}"/>
              </a:ext>
            </a:extLst>
          </p:cNvPr>
          <p:cNvSpPr txBox="1"/>
          <p:nvPr/>
        </p:nvSpPr>
        <p:spPr>
          <a:xfrm>
            <a:off x="9364486" y="3512514"/>
            <a:ext cx="5362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2CECBA-C038-CE44-AD39-596AB2691CCC}"/>
              </a:ext>
            </a:extLst>
          </p:cNvPr>
          <p:cNvSpPr txBox="1"/>
          <p:nvPr/>
        </p:nvSpPr>
        <p:spPr>
          <a:xfrm>
            <a:off x="8659025" y="4381386"/>
            <a:ext cx="5362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Rep 4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3C34882-46AB-084E-981E-E38F64C9574F}"/>
              </a:ext>
            </a:extLst>
          </p:cNvPr>
          <p:cNvCxnSpPr>
            <a:cxnSpLocks/>
          </p:cNvCxnSpPr>
          <p:nvPr/>
        </p:nvCxnSpPr>
        <p:spPr>
          <a:xfrm flipH="1">
            <a:off x="8459955" y="3530387"/>
            <a:ext cx="770442" cy="685677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4490652-C326-6049-BFB1-CBA15B76715C}"/>
              </a:ext>
            </a:extLst>
          </p:cNvPr>
          <p:cNvCxnSpPr>
            <a:cxnSpLocks/>
          </p:cNvCxnSpPr>
          <p:nvPr/>
        </p:nvCxnSpPr>
        <p:spPr>
          <a:xfrm flipH="1">
            <a:off x="6936059" y="561630"/>
            <a:ext cx="3836802" cy="3564321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2F7793E-58CF-B340-8534-493F322E30C4}"/>
              </a:ext>
            </a:extLst>
          </p:cNvPr>
          <p:cNvSpPr txBox="1"/>
          <p:nvPr/>
        </p:nvSpPr>
        <p:spPr>
          <a:xfrm>
            <a:off x="8550064" y="2326102"/>
            <a:ext cx="45878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350’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82BF475-E030-C047-9D74-59932981F0C2}"/>
              </a:ext>
            </a:extLst>
          </p:cNvPr>
          <p:cNvCxnSpPr>
            <a:cxnSpLocks/>
          </p:cNvCxnSpPr>
          <p:nvPr/>
        </p:nvCxnSpPr>
        <p:spPr>
          <a:xfrm flipH="1" flipV="1">
            <a:off x="7307551" y="1016900"/>
            <a:ext cx="928105" cy="340643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9353A45-65A0-7E45-8E7A-46F67077086A}"/>
              </a:ext>
            </a:extLst>
          </p:cNvPr>
          <p:cNvCxnSpPr>
            <a:cxnSpLocks/>
          </p:cNvCxnSpPr>
          <p:nvPr/>
        </p:nvCxnSpPr>
        <p:spPr>
          <a:xfrm flipH="1" flipV="1">
            <a:off x="7307550" y="1016900"/>
            <a:ext cx="1160859" cy="16041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D9E374-1F6D-704C-8A9D-87BDE498CAC7}"/>
              </a:ext>
            </a:extLst>
          </p:cNvPr>
          <p:cNvCxnSpPr>
            <a:cxnSpLocks/>
          </p:cNvCxnSpPr>
          <p:nvPr/>
        </p:nvCxnSpPr>
        <p:spPr>
          <a:xfrm flipH="1" flipV="1">
            <a:off x="7301916" y="1016899"/>
            <a:ext cx="1203985" cy="2163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5D5A1EA-CFC3-0243-9C08-A5DFFB1CBF2F}"/>
              </a:ext>
            </a:extLst>
          </p:cNvPr>
          <p:cNvSpPr txBox="1"/>
          <p:nvPr/>
        </p:nvSpPr>
        <p:spPr>
          <a:xfrm>
            <a:off x="6549465" y="786066"/>
            <a:ext cx="7524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Field Day</a:t>
            </a:r>
          </a:p>
          <a:p>
            <a:r>
              <a:rPr lang="en-US" sz="1200" dirty="0"/>
              <a:t>Layouts</a:t>
            </a:r>
          </a:p>
        </p:txBody>
      </p:sp>
    </p:spTree>
    <p:extLst>
      <p:ext uri="{BB962C8B-B14F-4D97-AF65-F5344CB8AC3E}">
        <p14:creationId xmlns:p14="http://schemas.microsoft.com/office/powerpoint/2010/main" val="3937620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4FC9-A4A1-4044-9857-93176A0B0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566" y="368305"/>
            <a:ext cx="10515600" cy="766251"/>
          </a:xfrm>
        </p:spPr>
        <p:txBody>
          <a:bodyPr/>
          <a:lstStyle/>
          <a:p>
            <a:r>
              <a:rPr lang="en-US" dirty="0"/>
              <a:t>30” Row, Field Day Layout</a:t>
            </a:r>
          </a:p>
        </p:txBody>
      </p:sp>
      <p:pic>
        <p:nvPicPr>
          <p:cNvPr id="4" name="Picture 3" descr="A snake in the grass&#10;&#10;Description automatically generated with low confidence">
            <a:extLst>
              <a:ext uri="{FF2B5EF4-FFF2-40B4-BE49-F238E27FC236}">
                <a16:creationId xmlns:a16="http://schemas.microsoft.com/office/drawing/2014/main" id="{563E2004-6665-DD43-BDC8-E121D3F599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89" t="33737" r="20822" b="27329"/>
          <a:stretch/>
        </p:blipFill>
        <p:spPr>
          <a:xfrm>
            <a:off x="2061273" y="1134556"/>
            <a:ext cx="8069451" cy="37587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A18901-7BFB-5447-BB59-87C6F3ADB677}"/>
              </a:ext>
            </a:extLst>
          </p:cNvPr>
          <p:cNvSpPr txBox="1"/>
          <p:nvPr/>
        </p:nvSpPr>
        <p:spPr>
          <a:xfrm>
            <a:off x="4667371" y="5114868"/>
            <a:ext cx="28572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30” Row, 209” (1/1000 Acre)</a:t>
            </a:r>
          </a:p>
          <a:p>
            <a:r>
              <a:rPr lang="en-US" dirty="0"/>
              <a:t>26 Plants, 36 Ears</a:t>
            </a:r>
          </a:p>
          <a:p>
            <a:r>
              <a:rPr lang="en-US" dirty="0"/>
              <a:t>211 Bu/a</a:t>
            </a:r>
          </a:p>
          <a:p>
            <a:r>
              <a:rPr lang="en-US" dirty="0"/>
              <a:t>Avg Ear Wet </a:t>
            </a:r>
            <a:r>
              <a:rPr lang="en-US" dirty="0" err="1"/>
              <a:t>Wt</a:t>
            </a:r>
            <a:r>
              <a:rPr lang="en-US" dirty="0"/>
              <a:t>: 0.72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Ear Weight C.O.V: 28%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639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4FC9-A4A1-4044-9857-93176A0B0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251"/>
          </a:xfrm>
        </p:spPr>
        <p:txBody>
          <a:bodyPr/>
          <a:lstStyle/>
          <a:p>
            <a:r>
              <a:rPr lang="en-US" dirty="0"/>
              <a:t>60” Row, Field Day Layout</a:t>
            </a:r>
          </a:p>
        </p:txBody>
      </p:sp>
      <p:pic>
        <p:nvPicPr>
          <p:cNvPr id="5" name="Picture 4" descr="A picture containing grass, outdoor, tree, plant&#10;&#10;Description automatically generated">
            <a:extLst>
              <a:ext uri="{FF2B5EF4-FFF2-40B4-BE49-F238E27FC236}">
                <a16:creationId xmlns:a16="http://schemas.microsoft.com/office/drawing/2014/main" id="{9921E3DB-9785-BB46-8CAA-58C497E1E3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74" t="14714" r="23036" b="22203"/>
          <a:stretch/>
        </p:blipFill>
        <p:spPr>
          <a:xfrm>
            <a:off x="5530574" y="1131376"/>
            <a:ext cx="5823226" cy="5646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3AD91-8ADB-1547-8A1C-DB757DBFC214}"/>
              </a:ext>
            </a:extLst>
          </p:cNvPr>
          <p:cNvSpPr txBox="1"/>
          <p:nvPr/>
        </p:nvSpPr>
        <p:spPr>
          <a:xfrm>
            <a:off x="1121738" y="3621970"/>
            <a:ext cx="30319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60” Row, 104.5” (1/1000 Acre)</a:t>
            </a:r>
          </a:p>
          <a:p>
            <a:r>
              <a:rPr lang="en-US" dirty="0"/>
              <a:t>24 Plants, 24 Ears</a:t>
            </a:r>
          </a:p>
          <a:p>
            <a:r>
              <a:rPr lang="en-US" dirty="0"/>
              <a:t>153 Bu/a</a:t>
            </a:r>
          </a:p>
          <a:p>
            <a:r>
              <a:rPr lang="en-US" dirty="0"/>
              <a:t>Avg Ear Wet </a:t>
            </a:r>
            <a:r>
              <a:rPr lang="en-US" dirty="0" err="1"/>
              <a:t>Wt</a:t>
            </a:r>
            <a:r>
              <a:rPr lang="en-US" dirty="0"/>
              <a:t>: 0.56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Ear Weight C.O.V: 41%</a:t>
            </a:r>
          </a:p>
        </p:txBody>
      </p:sp>
    </p:spTree>
    <p:extLst>
      <p:ext uri="{BB962C8B-B14F-4D97-AF65-F5344CB8AC3E}">
        <p14:creationId xmlns:p14="http://schemas.microsoft.com/office/powerpoint/2010/main" val="3214726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04FC9-A4A1-4044-9857-93176A0B0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251"/>
          </a:xfrm>
        </p:spPr>
        <p:txBody>
          <a:bodyPr/>
          <a:lstStyle/>
          <a:p>
            <a:r>
              <a:rPr lang="en-US" dirty="0"/>
              <a:t>90” Twin Row</a:t>
            </a:r>
          </a:p>
        </p:txBody>
      </p:sp>
      <p:pic>
        <p:nvPicPr>
          <p:cNvPr id="7" name="Picture 6" descr="A picture containing outdoor, grass, ground, plant&#10;&#10;Description automatically generated">
            <a:extLst>
              <a:ext uri="{FF2B5EF4-FFF2-40B4-BE49-F238E27FC236}">
                <a16:creationId xmlns:a16="http://schemas.microsoft.com/office/drawing/2014/main" id="{DD8FB68A-650D-5E40-89AB-1D9145711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029" t="4956" r="20606" b="2391"/>
          <a:stretch/>
        </p:blipFill>
        <p:spPr>
          <a:xfrm>
            <a:off x="7940266" y="166102"/>
            <a:ext cx="3602883" cy="65257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D67B5F-5A81-5545-81A9-00810250DE6C}"/>
              </a:ext>
            </a:extLst>
          </p:cNvPr>
          <p:cNvSpPr txBox="1"/>
          <p:nvPr/>
        </p:nvSpPr>
        <p:spPr>
          <a:xfrm>
            <a:off x="648851" y="1732966"/>
            <a:ext cx="40562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90” Twin Row, NE Side, 70” (1/2000 Acre)</a:t>
            </a:r>
          </a:p>
          <a:p>
            <a:r>
              <a:rPr lang="en-US" dirty="0"/>
              <a:t>11 Plants, 11 Ears</a:t>
            </a:r>
          </a:p>
          <a:p>
            <a:r>
              <a:rPr lang="en-US" dirty="0"/>
              <a:t>185 Bu/a</a:t>
            </a:r>
          </a:p>
          <a:p>
            <a:r>
              <a:rPr lang="en-US" dirty="0"/>
              <a:t>Avg Ear Wet </a:t>
            </a:r>
            <a:r>
              <a:rPr lang="en-US" dirty="0" err="1"/>
              <a:t>Wt</a:t>
            </a:r>
            <a:r>
              <a:rPr lang="en-US" dirty="0"/>
              <a:t>: 0.72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Ear Weight C.O.V: 26%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D2173-32F2-5B40-BB26-AD47F3AC5C60}"/>
              </a:ext>
            </a:extLst>
          </p:cNvPr>
          <p:cNvSpPr txBox="1"/>
          <p:nvPr/>
        </p:nvSpPr>
        <p:spPr>
          <a:xfrm>
            <a:off x="4251735" y="2877521"/>
            <a:ext cx="3235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90” Twin Row, 70” (1/1000 Acre)</a:t>
            </a:r>
          </a:p>
          <a:p>
            <a:r>
              <a:rPr lang="en-US" dirty="0"/>
              <a:t>21 Plants, 21 Ears</a:t>
            </a:r>
          </a:p>
          <a:p>
            <a:r>
              <a:rPr lang="en-US" dirty="0"/>
              <a:t>195 Bu/a</a:t>
            </a:r>
          </a:p>
          <a:p>
            <a:r>
              <a:rPr lang="en-US" dirty="0"/>
              <a:t>Avg Ear Wet </a:t>
            </a:r>
            <a:r>
              <a:rPr lang="en-US" dirty="0" err="1"/>
              <a:t>Wt</a:t>
            </a:r>
            <a:r>
              <a:rPr lang="en-US" dirty="0"/>
              <a:t>: 0.79 </a:t>
            </a:r>
            <a:r>
              <a:rPr lang="en-US" dirty="0" err="1"/>
              <a:t>Lbs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27DD80-E8A5-E949-9EA1-6DA9636763E6}"/>
              </a:ext>
            </a:extLst>
          </p:cNvPr>
          <p:cNvSpPr txBox="1"/>
          <p:nvPr/>
        </p:nvSpPr>
        <p:spPr>
          <a:xfrm>
            <a:off x="606028" y="4354849"/>
            <a:ext cx="43094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90” Twin Row, SWW Side, 70” (1/2000 Acre)</a:t>
            </a:r>
          </a:p>
          <a:p>
            <a:r>
              <a:rPr lang="en-US" dirty="0"/>
              <a:t>10 Plants, 10 Ears</a:t>
            </a:r>
          </a:p>
          <a:p>
            <a:r>
              <a:rPr lang="en-US" dirty="0"/>
              <a:t>205 Bu/a</a:t>
            </a:r>
          </a:p>
          <a:p>
            <a:r>
              <a:rPr lang="en-US" dirty="0"/>
              <a:t>Avg Ear Wet </a:t>
            </a:r>
            <a:r>
              <a:rPr lang="en-US" dirty="0" err="1"/>
              <a:t>Wt</a:t>
            </a:r>
            <a:r>
              <a:rPr lang="en-US" dirty="0"/>
              <a:t>: 0.86 </a:t>
            </a:r>
            <a:r>
              <a:rPr lang="en-US" dirty="0" err="1"/>
              <a:t>Lbs</a:t>
            </a:r>
            <a:endParaRPr lang="en-US" dirty="0"/>
          </a:p>
          <a:p>
            <a:r>
              <a:rPr lang="en-US" dirty="0"/>
              <a:t>Ear Weight C.O.V: 8%</a:t>
            </a:r>
          </a:p>
        </p:txBody>
      </p:sp>
    </p:spTree>
    <p:extLst>
      <p:ext uri="{BB962C8B-B14F-4D97-AF65-F5344CB8AC3E}">
        <p14:creationId xmlns:p14="http://schemas.microsoft.com/office/powerpoint/2010/main" val="1738128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8754</TotalTime>
  <Words>1483</Words>
  <Application>Microsoft Macintosh PowerPoint</Application>
  <PresentationFormat>Widescreen</PresentationFormat>
  <Paragraphs>275</Paragraphs>
  <Slides>36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Agenda</vt:lpstr>
      <vt:lpstr>Executive Summary</vt:lpstr>
      <vt:lpstr>Plot 30011 “Shop” 3.2 Acres </vt:lpstr>
      <vt:lpstr>Plot 30011 “Shop”</vt:lpstr>
      <vt:lpstr>Plot 30011 “Shop”</vt:lpstr>
      <vt:lpstr>30” Row, Field Day Layout</vt:lpstr>
      <vt:lpstr>60” Row, Field Day Layout</vt:lpstr>
      <vt:lpstr>90” Twin Row</vt:lpstr>
      <vt:lpstr>PowerPoint Presentation</vt:lpstr>
      <vt:lpstr>PowerPoint Presentation</vt:lpstr>
      <vt:lpstr>Plot 30011 “Shop”</vt:lpstr>
      <vt:lpstr>PowerPoint Presentation</vt:lpstr>
      <vt:lpstr>Plot 30181 3.6 Acres</vt:lpstr>
      <vt:lpstr>Plot 30181: Highly Variable Soil Plot</vt:lpstr>
      <vt:lpstr>Plot 30181 Replications 2022 Season 3.6 Acres</vt:lpstr>
      <vt:lpstr>Plot 30181 Replications 3.6 Acres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Recker Conclusions</vt:lpstr>
      <vt:lpstr>Quick Historical Perspective</vt:lpstr>
      <vt:lpstr>2016 Experiment: Variable Sunlight Opening Plot </vt:lpstr>
      <vt:lpstr>Historical Reference  Plot 52051 2016 Season</vt:lpstr>
      <vt:lpstr>Historical Reference  Plot 52051 2016 Season</vt:lpstr>
      <vt:lpstr>2016 Sunlight Harvest Plots: “How Much Sunlight is Enough?”</vt:lpstr>
      <vt:lpstr>Plot 30011  2023 Plan</vt:lpstr>
      <vt:lpstr>Plot 30181 2023 Plan 3.6 Acres</vt:lpstr>
      <vt:lpstr>For more information:</vt:lpstr>
      <vt:lpstr>Thank You for your support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Robert Recker</dc:creator>
  <cp:keywords/>
  <dc:description/>
  <cp:lastModifiedBy>Robert Recker</cp:lastModifiedBy>
  <cp:revision>208</cp:revision>
  <cp:lastPrinted>2022-11-12T15:58:50Z</cp:lastPrinted>
  <dcterms:created xsi:type="dcterms:W3CDTF">2020-10-11T23:25:22Z</dcterms:created>
  <dcterms:modified xsi:type="dcterms:W3CDTF">2022-12-14T02:09:39Z</dcterms:modified>
  <cp:category/>
</cp:coreProperties>
</file>