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3" r:id="rId14"/>
    <p:sldId id="266" r:id="rId15"/>
    <p:sldId id="267" r:id="rId16"/>
    <p:sldId id="278" r:id="rId17"/>
    <p:sldId id="269" r:id="rId18"/>
    <p:sldId id="268" r:id="rId19"/>
    <p:sldId id="271" r:id="rId20"/>
    <p:sldId id="272" r:id="rId21"/>
    <p:sldId id="270" r:id="rId22"/>
    <p:sldId id="277" r:id="rId23"/>
    <p:sldId id="276" r:id="rId24"/>
    <p:sldId id="273" r:id="rId25"/>
    <p:sldId id="275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30"/>
    <p:restoredTop sz="96229"/>
  </p:normalViewPr>
  <p:slideViewPr>
    <p:cSldViewPr snapToGrid="0">
      <p:cViewPr varScale="1">
        <p:scale>
          <a:sx n="127" d="100"/>
          <a:sy n="127" d="100"/>
        </p:scale>
        <p:origin x="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016E7-5BCA-B54E-B523-16EAE60BF48B}" type="datetimeFigureOut">
              <a:rPr lang="en-US" smtClean="0"/>
              <a:t>3/10/25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38994-24B5-DE44-8659-A7AB0C3F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4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860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5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813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107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739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142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129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545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990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24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803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980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94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47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936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279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257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884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299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020ddc31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020ddc31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96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B190-7A9D-070C-A1A0-0F0CC8A50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57252-1303-21AF-509C-A21CB1C49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EC2BF-E267-3E83-1724-3F486864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B4528-4C0A-792C-37AB-BE949A88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FBF80-1937-7F09-BF2B-A4F273C7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6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89FD-81F2-5819-85C4-5317DB39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44F1E-3762-30C2-F572-59C4746B8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A914C-8693-D76A-6411-68C69070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4BCAB-ED49-99B4-A9E2-4D5F9C83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D295B-9FAB-9A93-4E1E-E2D7A568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78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5DF417-1FA7-3028-1756-1063E32E47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118FE-27D7-D2D4-BA0A-46C574D40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9CB1C-16FB-8F4E-6FD1-BF92D4EB1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8F485-F441-F99B-AB6C-7B4983B2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AA5CF-8A09-B306-D43F-99CA22C1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4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3FE4-5900-02A0-76E6-B8622E2B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3A4CD-C2B4-9700-A796-4B65B891A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0319F-E174-3786-3035-F6D5E3BE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35195-45A5-CBE9-4663-B07115C21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92CCA-F1B9-7831-8331-14991F4F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4E74-097B-A42E-6FC3-1705A5AF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DFF6-6C81-CD1F-30B5-8451CC37A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7B224-BA10-C4C4-1EED-BA307F54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B1CD5-6763-168E-281F-003E48149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5694B-CAFB-6279-ABDC-DE7C10E5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B59E-826F-22B1-1CEB-83AC6CB0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485F7-CE7E-E04E-BDF7-6CF8EF045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A5113-7CFB-F74C-38A0-945032732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91F1E-A808-C9FE-13E1-9BB581B9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975F4-DB58-DE8D-B245-B59F1CA7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7020D-A4D0-C69E-B1B2-0E784B2E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5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4337-5562-1A71-8C38-7E60B5F9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FA5BC-A557-4973-91F8-42A821DD5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F14C4-1069-49DA-EC47-CF374580C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6CBFE-FEF4-B047-57B1-1AFAC3A76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FD5B3-3BED-4A64-C291-A8AAFE744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03FB9-7C76-F26E-DAD1-24267EFB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381160-44E7-F51C-374E-7691B5569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3DEEC-1EC2-46A1-B041-11CDD14F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1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AB89A-DD8D-ACF4-6DE9-0C49447B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02DBC-3476-E8BB-B63E-F83572A9F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A3471-A99D-85EC-2B4D-ED8D95305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52C24-BD51-27B9-3D5E-8AB40254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7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F7022E-FBA7-CE81-9427-0AE2D055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82C42-0CD1-82D9-BF4D-6FE537F9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2D780-FA16-E527-527F-5D74F6817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187E-DC1F-6669-1183-4401E604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CC54E-7188-B458-3396-951BD497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43BAA-51A6-960B-6596-B64B96DAB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26B64-C6A1-57E5-D733-CB5D006E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722DF-27CB-E9BD-5B6E-BEA5C44C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F08E9-8B97-2CA0-E354-B6D40DC4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6257-EC46-B9D4-41FC-70DF7193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20969C-A48F-AF0F-4971-905C9984B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35F4C-3C8A-C8E7-30F6-928906260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88490-FFB4-DE42-C323-7471547B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F9536-808C-54E5-CAD2-C6BF8AA1A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0788C-139A-22C4-A58B-D599B1C4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EC57E1-93B9-CD5A-40D3-74BEBF57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586E-B0C3-214A-E206-538DDA941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A54FD-865D-5139-D07A-4A54FDE0D3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23851-6661-7D49-9F66-59781CA55A9C}" type="datetimeFigureOut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9FA11-3016-F2A2-0CD0-806F2FBB0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243CA-017E-3476-30A5-DDA06D432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C3387-1E96-7049-9EFF-B0B442B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1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2.png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2.pn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2.png"/><Relationship Id="rId9" Type="http://schemas.openxmlformats.org/officeDocument/2006/relationships/image" Target="../media/image7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1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unandbloomfarms.com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2.pn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.pn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oogle Shape;99;p2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2E95CB7E-13CF-4DD7-AB8D-3B192D93C51D}"/>
              </a:ext>
            </a:extLst>
          </p:cNvPr>
          <p:cNvPicPr preferRelativeResize="0"/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0130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2" y="1374807"/>
            <a:ext cx="4624827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ONLINE EDUCATION</a:t>
            </a:r>
          </a:p>
        </p:txBody>
      </p:sp>
      <p:pic>
        <p:nvPicPr>
          <p:cNvPr id="3" name="Google Shape;342;p39">
            <a:extLst>
              <a:ext uri="{FF2B5EF4-FFF2-40B4-BE49-F238E27FC236}">
                <a16:creationId xmlns:a16="http://schemas.microsoft.com/office/drawing/2014/main" id="{68769017-B99E-ADA4-97A5-87A1FE11BA8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238" y="2250545"/>
            <a:ext cx="3697126" cy="369709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343;p39">
            <a:extLst>
              <a:ext uri="{FF2B5EF4-FFF2-40B4-BE49-F238E27FC236}">
                <a16:creationId xmlns:a16="http://schemas.microsoft.com/office/drawing/2014/main" id="{9A33770E-E72F-D5A1-D02E-586694EA54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9544" y="1199558"/>
            <a:ext cx="5487530" cy="548753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6941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2" y="1374807"/>
            <a:ext cx="6379416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GARDEN &amp; FARM DESIGN &amp; BUSINESS CONSULTING</a:t>
            </a:r>
          </a:p>
        </p:txBody>
      </p:sp>
      <p:pic>
        <p:nvPicPr>
          <p:cNvPr id="5" name="Google Shape;382;p42">
            <a:extLst>
              <a:ext uri="{FF2B5EF4-FFF2-40B4-BE49-F238E27FC236}">
                <a16:creationId xmlns:a16="http://schemas.microsoft.com/office/drawing/2014/main" id="{CD49F3CF-E149-0030-5747-94155445B0B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8125" y="1303538"/>
            <a:ext cx="4188076" cy="541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3;p42">
            <a:extLst>
              <a:ext uri="{FF2B5EF4-FFF2-40B4-BE49-F238E27FC236}">
                <a16:creationId xmlns:a16="http://schemas.microsoft.com/office/drawing/2014/main" id="{ABE6D3AF-4FC7-6861-58F4-A86147DACC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3526" y="2015434"/>
            <a:ext cx="3630351" cy="4690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15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2" y="1374807"/>
            <a:ext cx="2602546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BACKGROUND</a:t>
            </a:r>
          </a:p>
        </p:txBody>
      </p:sp>
      <p:pic>
        <p:nvPicPr>
          <p:cNvPr id="3" name="Google Shape;152;p28">
            <a:extLst>
              <a:ext uri="{FF2B5EF4-FFF2-40B4-BE49-F238E27FC236}">
                <a16:creationId xmlns:a16="http://schemas.microsoft.com/office/drawing/2014/main" id="{497F3C57-23DE-DC2B-0F37-2109CA6185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12331" y="1840002"/>
            <a:ext cx="2260885" cy="22608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157;p28">
            <a:extLst>
              <a:ext uri="{FF2B5EF4-FFF2-40B4-BE49-F238E27FC236}">
                <a16:creationId xmlns:a16="http://schemas.microsoft.com/office/drawing/2014/main" id="{291352E6-AE50-210D-0189-4FA1522014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932" y="4399722"/>
            <a:ext cx="4124938" cy="231021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50;p28">
            <a:extLst>
              <a:ext uri="{FF2B5EF4-FFF2-40B4-BE49-F238E27FC236}">
                <a16:creationId xmlns:a16="http://schemas.microsoft.com/office/drawing/2014/main" id="{F55D4194-0DBF-1B6A-162F-767BCD4F77E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16511" r="15732"/>
          <a:stretch/>
        </p:blipFill>
        <p:spPr>
          <a:xfrm>
            <a:off x="4569979" y="4527656"/>
            <a:ext cx="3041651" cy="218228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185;p29">
            <a:extLst>
              <a:ext uri="{FF2B5EF4-FFF2-40B4-BE49-F238E27FC236}">
                <a16:creationId xmlns:a16="http://schemas.microsoft.com/office/drawing/2014/main" id="{8C915873-A4A8-BBBE-69BC-C9C96806C4D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1762" y="4300286"/>
            <a:ext cx="4280093" cy="24096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200;p30">
            <a:extLst>
              <a:ext uri="{FF2B5EF4-FFF2-40B4-BE49-F238E27FC236}">
                <a16:creationId xmlns:a16="http://schemas.microsoft.com/office/drawing/2014/main" id="{A642997E-6AD7-B779-3579-DEED58282AD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32149" y="1563757"/>
            <a:ext cx="4841058" cy="253709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196;p30">
            <a:extLst>
              <a:ext uri="{FF2B5EF4-FFF2-40B4-BE49-F238E27FC236}">
                <a16:creationId xmlns:a16="http://schemas.microsoft.com/office/drawing/2014/main" id="{65FE5A58-BDBE-2517-5B48-BC0A65411E4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2932" y="1911777"/>
            <a:ext cx="3896509" cy="218907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206029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2" y="1374807"/>
            <a:ext cx="2602546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BACKGROUND</a:t>
            </a:r>
          </a:p>
        </p:txBody>
      </p:sp>
      <p:pic>
        <p:nvPicPr>
          <p:cNvPr id="5" name="Google Shape;403;p44">
            <a:extLst>
              <a:ext uri="{FF2B5EF4-FFF2-40B4-BE49-F238E27FC236}">
                <a16:creationId xmlns:a16="http://schemas.microsoft.com/office/drawing/2014/main" id="{D6BB049E-AD4D-F2E5-79B2-77C2BFA5AD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493" y="2033901"/>
            <a:ext cx="2375088" cy="237508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404;p44">
            <a:extLst>
              <a:ext uri="{FF2B5EF4-FFF2-40B4-BE49-F238E27FC236}">
                <a16:creationId xmlns:a16="http://schemas.microsoft.com/office/drawing/2014/main" id="{0104AE7C-9546-75B8-03DF-F3EB1F9170E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160" y="4590422"/>
            <a:ext cx="3694738" cy="198194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05;p44">
            <a:extLst>
              <a:ext uri="{FF2B5EF4-FFF2-40B4-BE49-F238E27FC236}">
                <a16:creationId xmlns:a16="http://schemas.microsoft.com/office/drawing/2014/main" id="{89C4A624-00E1-C724-C022-49B88F549B3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0505" y="1424674"/>
            <a:ext cx="4220724" cy="237508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06;p44">
            <a:extLst>
              <a:ext uri="{FF2B5EF4-FFF2-40B4-BE49-F238E27FC236}">
                <a16:creationId xmlns:a16="http://schemas.microsoft.com/office/drawing/2014/main" id="{1D5A3797-6660-3ABE-77A0-E4410B0DED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89391" y="4315810"/>
            <a:ext cx="2232702" cy="223503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407;p44">
            <a:extLst>
              <a:ext uri="{FF2B5EF4-FFF2-40B4-BE49-F238E27FC236}">
                <a16:creationId xmlns:a16="http://schemas.microsoft.com/office/drawing/2014/main" id="{024DDA14-715C-5D3C-7D44-A2790E531B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43547" y="3939764"/>
            <a:ext cx="4606958" cy="281014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408;p44">
            <a:extLst>
              <a:ext uri="{FF2B5EF4-FFF2-40B4-BE49-F238E27FC236}">
                <a16:creationId xmlns:a16="http://schemas.microsoft.com/office/drawing/2014/main" id="{2E10B2B9-B056-DE89-54F4-9DFEB67F4E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 r="8567"/>
          <a:stretch/>
        </p:blipFill>
        <p:spPr>
          <a:xfrm>
            <a:off x="7810266" y="1255142"/>
            <a:ext cx="3755518" cy="231235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055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Our Market Garden Growing Practices &amp; Role of Vermicompost</a:t>
            </a:r>
          </a:p>
        </p:txBody>
      </p:sp>
      <p:pic>
        <p:nvPicPr>
          <p:cNvPr id="13" name="Picture 12" descr="Diagram of a diagram of a person's body&#10;&#10;Description automatically generated">
            <a:extLst>
              <a:ext uri="{FF2B5EF4-FFF2-40B4-BE49-F238E27FC236}">
                <a16:creationId xmlns:a16="http://schemas.microsoft.com/office/drawing/2014/main" id="{78FCDE02-F90B-9D29-97DB-E1DA69233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3" y="1590262"/>
            <a:ext cx="6206472" cy="4797287"/>
          </a:xfrm>
          <a:prstGeom prst="rect">
            <a:avLst/>
          </a:prstGeom>
        </p:spPr>
      </p:pic>
      <p:pic>
        <p:nvPicPr>
          <p:cNvPr id="15" name="Picture 14" descr="A diagram of food supply&#10;&#10;Description automatically generated">
            <a:extLst>
              <a:ext uri="{FF2B5EF4-FFF2-40B4-BE49-F238E27FC236}">
                <a16:creationId xmlns:a16="http://schemas.microsoft.com/office/drawing/2014/main" id="{2B143DA6-A13C-25DE-E4A1-F47874DFF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991" y="1303538"/>
            <a:ext cx="5305885" cy="5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29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Our Market Garden Growing Practices &amp; Role of Vermicompost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92E2D5AF-0832-4B51-73B8-D3F233D33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85" y="1403511"/>
            <a:ext cx="5398754" cy="5398754"/>
          </a:xfrm>
          <a:prstGeom prst="rect">
            <a:avLst/>
          </a:prstGeom>
        </p:spPr>
      </p:pic>
      <p:sp>
        <p:nvSpPr>
          <p:cNvPr id="16" name="Google Shape;106;p26">
            <a:extLst>
              <a:ext uri="{FF2B5EF4-FFF2-40B4-BE49-F238E27FC236}">
                <a16:creationId xmlns:a16="http://schemas.microsoft.com/office/drawing/2014/main" id="{9BE5F867-CBDA-E763-5B3B-4AB42D83F20F}"/>
              </a:ext>
            </a:extLst>
          </p:cNvPr>
          <p:cNvSpPr txBox="1"/>
          <p:nvPr/>
        </p:nvSpPr>
        <p:spPr>
          <a:xfrm>
            <a:off x="6051124" y="1482334"/>
            <a:ext cx="5783067" cy="246217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 algn="ctr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&amp; BLOOM FARMS’ FERTILITY MANAGEMENT IS BASED ON SUSTAINING &amp; REGENERATING SOIL BIOLOGY RATHER THAN USING “MINERAL APLICATIONS”</a:t>
            </a:r>
          </a:p>
          <a:p>
            <a:pPr marL="186262" algn="ctr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IMPROVES THE SHORT &amp; LONG TERM SOIL HEALTH &amp; PRODUCTION</a:t>
            </a:r>
          </a:p>
          <a:p>
            <a:pPr marL="186262" algn="ctr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PRODUCES HEALTHIER CROPS</a:t>
            </a:r>
          </a:p>
          <a:p>
            <a:pPr marL="186262" algn="ctr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PROVIDES FARM “INDEPENDENCE”</a:t>
            </a:r>
          </a:p>
        </p:txBody>
      </p:sp>
      <p:pic>
        <p:nvPicPr>
          <p:cNvPr id="18" name="Picture 17" descr="A greenhouses and plants in a garden&#10;&#10;Description automatically generated">
            <a:extLst>
              <a:ext uri="{FF2B5EF4-FFF2-40B4-BE49-F238E27FC236}">
                <a16:creationId xmlns:a16="http://schemas.microsoft.com/office/drawing/2014/main" id="{5B5F5A00-91BD-C6DC-A218-F1581A3C7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541" y="4009593"/>
            <a:ext cx="3210231" cy="27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8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Our Market Garden Growing Practices &amp; Role of Vermicompost</a:t>
            </a:r>
          </a:p>
        </p:txBody>
      </p:sp>
      <p:pic>
        <p:nvPicPr>
          <p:cNvPr id="4" name="Picture 3" descr="A close-up of a compost&#10;&#10;Description automatically generated">
            <a:extLst>
              <a:ext uri="{FF2B5EF4-FFF2-40B4-BE49-F238E27FC236}">
                <a16:creationId xmlns:a16="http://schemas.microsoft.com/office/drawing/2014/main" id="{6BB48932-3CD3-4486-6D99-654530F93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3" y="1550371"/>
            <a:ext cx="5584284" cy="3159334"/>
          </a:xfrm>
          <a:prstGeom prst="rect">
            <a:avLst/>
          </a:prstGeom>
        </p:spPr>
      </p:pic>
      <p:pic>
        <p:nvPicPr>
          <p:cNvPr id="7" name="Picture 6" descr="A close-up of a person holding dirt&#10;&#10;Description automatically generated">
            <a:extLst>
              <a:ext uri="{FF2B5EF4-FFF2-40B4-BE49-F238E27FC236}">
                <a16:creationId xmlns:a16="http://schemas.microsoft.com/office/drawing/2014/main" id="{CA0AED4A-DC8B-D636-929D-0D41BA403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240637"/>
            <a:ext cx="5937109" cy="335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55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Our Market Garden Growing Practices &amp; Role of Vermicompost</a:t>
            </a:r>
          </a:p>
        </p:txBody>
      </p:sp>
      <p:pic>
        <p:nvPicPr>
          <p:cNvPr id="9" name="Picture 8" descr="A diagram of a tea bag being used&#10;&#10;Description automatically generated">
            <a:extLst>
              <a:ext uri="{FF2B5EF4-FFF2-40B4-BE49-F238E27FC236}">
                <a16:creationId xmlns:a16="http://schemas.microsoft.com/office/drawing/2014/main" id="{33F68FBD-20ED-C835-6898-E95631FDA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2" y="1583297"/>
            <a:ext cx="5808777" cy="3280251"/>
          </a:xfrm>
          <a:prstGeom prst="rect">
            <a:avLst/>
          </a:prstGeom>
        </p:spPr>
      </p:pic>
      <p:pic>
        <p:nvPicPr>
          <p:cNvPr id="5" name="Picture 4" descr="A diagram of a planter&#10;&#10;Description automatically generated">
            <a:extLst>
              <a:ext uri="{FF2B5EF4-FFF2-40B4-BE49-F238E27FC236}">
                <a16:creationId xmlns:a16="http://schemas.microsoft.com/office/drawing/2014/main" id="{A580FF30-3EAC-6E3B-9DC6-536A76F00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863" y="4971901"/>
            <a:ext cx="3151457" cy="1777745"/>
          </a:xfrm>
          <a:prstGeom prst="rect">
            <a:avLst/>
          </a:prstGeom>
        </p:spPr>
      </p:pic>
      <p:pic>
        <p:nvPicPr>
          <p:cNvPr id="8" name="Picture 7" descr="A green container with soil inside&#10;&#10;Description automatically generated">
            <a:extLst>
              <a:ext uri="{FF2B5EF4-FFF2-40B4-BE49-F238E27FC236}">
                <a16:creationId xmlns:a16="http://schemas.microsoft.com/office/drawing/2014/main" id="{FFCB8431-22CB-0849-5CA2-DAE930745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119" y="1133394"/>
            <a:ext cx="4856211" cy="2739401"/>
          </a:xfrm>
          <a:prstGeom prst="rect">
            <a:avLst/>
          </a:prstGeom>
        </p:spPr>
      </p:pic>
      <p:pic>
        <p:nvPicPr>
          <p:cNvPr id="11" name="Picture 10" descr="A diagram of a greenhouse&#10;&#10;Description automatically generated">
            <a:extLst>
              <a:ext uri="{FF2B5EF4-FFF2-40B4-BE49-F238E27FC236}">
                <a16:creationId xmlns:a16="http://schemas.microsoft.com/office/drawing/2014/main" id="{0073C651-3E98-FE56-EE45-B117D7CE2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9061" y="3939193"/>
            <a:ext cx="4856212" cy="27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27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Our SARE Grant Application Approach &amp; Experience</a:t>
            </a:r>
          </a:p>
        </p:txBody>
      </p:sp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DB0BA04-F890-151D-F1D8-B56D33DA1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3" y="1640395"/>
            <a:ext cx="5610322" cy="4787900"/>
          </a:xfrm>
          <a:prstGeom prst="rect">
            <a:avLst/>
          </a:prstGeom>
        </p:spPr>
      </p:pic>
      <p:pic>
        <p:nvPicPr>
          <p:cNvPr id="15" name="Picture 14" descr="A screenshot of a web page&#10;&#10;Description automatically generated">
            <a:extLst>
              <a:ext uri="{FF2B5EF4-FFF2-40B4-BE49-F238E27FC236}">
                <a16:creationId xmlns:a16="http://schemas.microsoft.com/office/drawing/2014/main" id="{90C9A889-30E4-66E0-D396-4CBA223A3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47" y="910359"/>
            <a:ext cx="3059187" cy="2721982"/>
          </a:xfrm>
          <a:prstGeom prst="rect">
            <a:avLst/>
          </a:prstGeom>
        </p:spPr>
      </p:pic>
      <p:pic>
        <p:nvPicPr>
          <p:cNvPr id="19" name="Picture 18" descr="A screenshot of a video series&#10;&#10;Description automatically generated">
            <a:extLst>
              <a:ext uri="{FF2B5EF4-FFF2-40B4-BE49-F238E27FC236}">
                <a16:creationId xmlns:a16="http://schemas.microsoft.com/office/drawing/2014/main" id="{8DC0845F-EDAF-348D-1E04-CE3EC9B25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023" y="3712109"/>
            <a:ext cx="3235935" cy="287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8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Our SARE Grant Application Approach &amp; Experience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D223AE08-D06D-1404-79E9-7AEBD3510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3" y="1442842"/>
            <a:ext cx="3607711" cy="2424433"/>
          </a:xfrm>
          <a:prstGeom prst="rect">
            <a:avLst/>
          </a:prstGeom>
        </p:spPr>
      </p:pic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D00272C0-950D-6314-C304-0E0D3FA63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977" y="1442842"/>
            <a:ext cx="3422434" cy="5194985"/>
          </a:xfrm>
          <a:prstGeom prst="rect">
            <a:avLst/>
          </a:prstGeom>
        </p:spPr>
      </p:pic>
      <p:pic>
        <p:nvPicPr>
          <p:cNvPr id="6" name="Picture 5" descr="A table with a list of items&#10;&#10;Description automatically generated">
            <a:extLst>
              <a:ext uri="{FF2B5EF4-FFF2-40B4-BE49-F238E27FC236}">
                <a16:creationId xmlns:a16="http://schemas.microsoft.com/office/drawing/2014/main" id="{D571BB43-A88D-3A59-DA63-B4447842B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0379" y="1777090"/>
            <a:ext cx="3159839" cy="4711943"/>
          </a:xfrm>
          <a:prstGeom prst="rect">
            <a:avLst/>
          </a:prstGeom>
        </p:spPr>
      </p:pic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82270473-497D-F696-2569-51643D906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980" y="3968911"/>
            <a:ext cx="3172388" cy="27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6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oogle Shape;99;p2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2E95CB7E-13CF-4DD7-AB8D-3B192D93C51D}"/>
              </a:ext>
            </a:extLst>
          </p:cNvPr>
          <p:cNvPicPr preferRelativeResize="0"/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</p:spPr>
      </p:pic>
      <p:pic>
        <p:nvPicPr>
          <p:cNvPr id="2" name="Google Shape;100;p25">
            <a:extLst>
              <a:ext uri="{FF2B5EF4-FFF2-40B4-BE49-F238E27FC236}">
                <a16:creationId xmlns:a16="http://schemas.microsoft.com/office/drawing/2014/main" id="{9EA448EC-84D8-386B-B8C9-A3F3211219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49" y="857249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25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Our SARE Grant Application Approach &amp; Experience</a:t>
            </a:r>
          </a:p>
        </p:txBody>
      </p:sp>
      <p:pic>
        <p:nvPicPr>
          <p:cNvPr id="3" name="Picture 2" descr="A person standing in front of a crowd of people&#10;&#10;Description automatically generated">
            <a:extLst>
              <a:ext uri="{FF2B5EF4-FFF2-40B4-BE49-F238E27FC236}">
                <a16:creationId xmlns:a16="http://schemas.microsoft.com/office/drawing/2014/main" id="{A07392AB-77BC-750A-FE14-E49A2A6FF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869" y="1279001"/>
            <a:ext cx="2773680" cy="2080260"/>
          </a:xfrm>
          <a:prstGeom prst="rect">
            <a:avLst/>
          </a:prstGeom>
        </p:spPr>
      </p:pic>
      <p:pic>
        <p:nvPicPr>
          <p:cNvPr id="5" name="Picture 4" descr="A group of people standing around a green container&#10;&#10;Description automatically generated">
            <a:extLst>
              <a:ext uri="{FF2B5EF4-FFF2-40B4-BE49-F238E27FC236}">
                <a16:creationId xmlns:a16="http://schemas.microsoft.com/office/drawing/2014/main" id="{B1FB4431-A533-A839-2204-B741C661C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53526" y="1828981"/>
            <a:ext cx="2931673" cy="2198755"/>
          </a:xfrm>
          <a:prstGeom prst="rect">
            <a:avLst/>
          </a:prstGeom>
        </p:spPr>
      </p:pic>
      <p:pic>
        <p:nvPicPr>
          <p:cNvPr id="7" name="Picture 6" descr="A group of people standing in a greenhouse&#10;&#10;Description automatically generated">
            <a:extLst>
              <a:ext uri="{FF2B5EF4-FFF2-40B4-BE49-F238E27FC236}">
                <a16:creationId xmlns:a16="http://schemas.microsoft.com/office/drawing/2014/main" id="{314C6E97-8AFB-7E44-DE3D-89EEDBA76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32" y="4589878"/>
            <a:ext cx="2894094" cy="2170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5FF54-DAF5-C34D-BA3D-1307EA835B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295" y="4373284"/>
            <a:ext cx="4202943" cy="2366257"/>
          </a:xfrm>
          <a:prstGeom prst="rect">
            <a:avLst/>
          </a:prstGeom>
        </p:spPr>
      </p:pic>
      <p:pic>
        <p:nvPicPr>
          <p:cNvPr id="10" name="Picture 9" descr="A group of people working on a field&#10;&#10;Description automatically generated">
            <a:extLst>
              <a:ext uri="{FF2B5EF4-FFF2-40B4-BE49-F238E27FC236}">
                <a16:creationId xmlns:a16="http://schemas.microsoft.com/office/drawing/2014/main" id="{B989D832-C8D8-C806-74C9-7A3E984FAA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5751" y="1533212"/>
            <a:ext cx="2773680" cy="2080260"/>
          </a:xfrm>
          <a:prstGeom prst="rect">
            <a:avLst/>
          </a:prstGeom>
        </p:spPr>
      </p:pic>
      <p:pic>
        <p:nvPicPr>
          <p:cNvPr id="14" name="Picture 13" descr="A group of people outside&#10;&#10;Description automatically generated">
            <a:extLst>
              <a:ext uri="{FF2B5EF4-FFF2-40B4-BE49-F238E27FC236}">
                <a16:creationId xmlns:a16="http://schemas.microsoft.com/office/drawing/2014/main" id="{0CBCFD6A-C676-C10A-75A5-144E362A4C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5668"/>
          <a:stretch/>
        </p:blipFill>
        <p:spPr>
          <a:xfrm>
            <a:off x="7786782" y="4316093"/>
            <a:ext cx="4347086" cy="2423448"/>
          </a:xfrm>
          <a:prstGeom prst="rect">
            <a:avLst/>
          </a:prstGeom>
        </p:spPr>
      </p:pic>
      <p:pic>
        <p:nvPicPr>
          <p:cNvPr id="16" name="Picture 15" descr="A group of people in a greenhouse&#10;&#10;Description automatically generated">
            <a:extLst>
              <a:ext uri="{FF2B5EF4-FFF2-40B4-BE49-F238E27FC236}">
                <a16:creationId xmlns:a16="http://schemas.microsoft.com/office/drawing/2014/main" id="{280C1AFD-4EB3-D9D9-5324-A0FF3B4208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4854" y="1533212"/>
            <a:ext cx="3464545" cy="25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54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Our SARE Grant Application Approach &amp; Experience</a:t>
            </a:r>
          </a:p>
        </p:txBody>
      </p:sp>
      <p:pic>
        <p:nvPicPr>
          <p:cNvPr id="4" name="Picture 3" descr="A close-up of a hand holding a pile of dirt&#10;&#10;Description automatically generated">
            <a:extLst>
              <a:ext uri="{FF2B5EF4-FFF2-40B4-BE49-F238E27FC236}">
                <a16:creationId xmlns:a16="http://schemas.microsoft.com/office/drawing/2014/main" id="{4A615A89-A278-DF02-5E98-E6F8191C6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889" y="1550284"/>
            <a:ext cx="3814887" cy="4938749"/>
          </a:xfrm>
          <a:prstGeom prst="rect">
            <a:avLst/>
          </a:prstGeom>
        </p:spPr>
      </p:pic>
      <p:pic>
        <p:nvPicPr>
          <p:cNvPr id="7" name="Picture 6" descr="A diagram of a garden&#10;&#10;Description automatically generated">
            <a:extLst>
              <a:ext uri="{FF2B5EF4-FFF2-40B4-BE49-F238E27FC236}">
                <a16:creationId xmlns:a16="http://schemas.microsoft.com/office/drawing/2014/main" id="{74F1495F-9AA7-02E9-C3A0-739A448B5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223" y="1550283"/>
            <a:ext cx="3814888" cy="49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7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Our SARE Grant Application Approach &amp; Experience</a:t>
            </a:r>
          </a:p>
        </p:txBody>
      </p:sp>
      <p:pic>
        <p:nvPicPr>
          <p:cNvPr id="4" name="Picture 3" descr="A microscope and a magazine&#10;&#10;Description automatically generated">
            <a:extLst>
              <a:ext uri="{FF2B5EF4-FFF2-40B4-BE49-F238E27FC236}">
                <a16:creationId xmlns:a16="http://schemas.microsoft.com/office/drawing/2014/main" id="{B7B3D31F-FFE2-6298-547C-A0517CE91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23" y="2011680"/>
            <a:ext cx="2406933" cy="4275192"/>
          </a:xfrm>
          <a:prstGeom prst="rect">
            <a:avLst/>
          </a:prstGeom>
        </p:spPr>
      </p:pic>
      <p:pic>
        <p:nvPicPr>
          <p:cNvPr id="6" name="Picture 5" descr="A child looking at a microscope&#10;&#10;Description automatically generated">
            <a:extLst>
              <a:ext uri="{FF2B5EF4-FFF2-40B4-BE49-F238E27FC236}">
                <a16:creationId xmlns:a16="http://schemas.microsoft.com/office/drawing/2014/main" id="{28309E69-0FAB-C89B-287C-5DA276967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081" y="2547103"/>
            <a:ext cx="1914503" cy="3400538"/>
          </a:xfrm>
          <a:prstGeom prst="rect">
            <a:avLst/>
          </a:prstGeom>
        </p:spPr>
      </p:pic>
      <p:pic>
        <p:nvPicPr>
          <p:cNvPr id="8" name="Picture 7" descr="A person holding boxes of vegetables under a tent&#10;&#10;Description automatically generated">
            <a:extLst>
              <a:ext uri="{FF2B5EF4-FFF2-40B4-BE49-F238E27FC236}">
                <a16:creationId xmlns:a16="http://schemas.microsoft.com/office/drawing/2014/main" id="{8D2C5A38-32D8-233D-E983-2B2B002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959" y="2011680"/>
            <a:ext cx="2427035" cy="4310897"/>
          </a:xfrm>
          <a:prstGeom prst="rect">
            <a:avLst/>
          </a:prstGeom>
        </p:spPr>
      </p:pic>
      <p:pic>
        <p:nvPicPr>
          <p:cNvPr id="11" name="Picture 10" descr="A room with a variety of vegetables&#10;&#10;Description automatically generated">
            <a:extLst>
              <a:ext uri="{FF2B5EF4-FFF2-40B4-BE49-F238E27FC236}">
                <a16:creationId xmlns:a16="http://schemas.microsoft.com/office/drawing/2014/main" id="{ACEF9C4C-305E-3989-517E-4CEC3E2E6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1383" y="2387601"/>
            <a:ext cx="4034184" cy="330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3" y="910359"/>
            <a:ext cx="5783067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Our SARE Grant Application Approach &amp; Experience</a:t>
            </a:r>
          </a:p>
        </p:txBody>
      </p:sp>
      <p:pic>
        <p:nvPicPr>
          <p:cNvPr id="14" name="Google Shape;343;p39">
            <a:extLst>
              <a:ext uri="{FF2B5EF4-FFF2-40B4-BE49-F238E27FC236}">
                <a16:creationId xmlns:a16="http://schemas.microsoft.com/office/drawing/2014/main" id="{3B8E8FE0-15DE-05EA-419E-ABE0A70DDBF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356" y="2251565"/>
            <a:ext cx="3230829" cy="323082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106;p26">
            <a:extLst>
              <a:ext uri="{FF2B5EF4-FFF2-40B4-BE49-F238E27FC236}">
                <a16:creationId xmlns:a16="http://schemas.microsoft.com/office/drawing/2014/main" id="{482FBE1D-7F6C-F3C0-B131-57E1EA3D6366}"/>
              </a:ext>
            </a:extLst>
          </p:cNvPr>
          <p:cNvSpPr txBox="1"/>
          <p:nvPr/>
        </p:nvSpPr>
        <p:spPr>
          <a:xfrm>
            <a:off x="6964370" y="1672505"/>
            <a:ext cx="5105734" cy="4401164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FOLLOW UP </a:t>
            </a:r>
          </a:p>
          <a:p>
            <a:pPr marL="186262">
              <a:buClr>
                <a:schemeClr val="lt1"/>
              </a:buClr>
              <a:buSzPts val="1400"/>
            </a:pPr>
            <a:endParaRPr lang="en-US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6262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 INSPIRATION: </a:t>
            </a:r>
          </a:p>
          <a:p>
            <a:pPr marL="186262">
              <a:buClr>
                <a:schemeClr val="lt1"/>
              </a:buClr>
              <a:buSzPts val="1400"/>
            </a:pPr>
            <a:r>
              <a:rPr lang="en-US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WWW.SUNANDBLOOMFARMS.COM</a:t>
            </a:r>
            <a:endParaRPr lang="en-US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6262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@SUNANDBLOOMFARMS  on Instagram, Facebook, YouTube</a:t>
            </a:r>
          </a:p>
          <a:p>
            <a:pPr marL="186262">
              <a:buClr>
                <a:schemeClr val="lt1"/>
              </a:buClr>
              <a:buSzPts val="1400"/>
            </a:pPr>
            <a:endParaRPr lang="en-US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6262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 EMPOWERMENT AND SUPPORT:</a:t>
            </a:r>
          </a:p>
          <a:p>
            <a:pPr marL="186262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JOIN OUR ONLINE &amp; IN PERSON COURSES</a:t>
            </a:r>
          </a:p>
          <a:p>
            <a:pPr marL="186262"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REACH OUT FOR FARM AND FARM BUSINESS DESIGN &amp; CONSULTING </a:t>
            </a:r>
            <a:r>
              <a:rPr lang="en-US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info@sunandbloomfarms.com</a:t>
            </a:r>
            <a:endParaRPr lang="en-US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6262">
              <a:buClr>
                <a:schemeClr val="lt1"/>
              </a:buClr>
              <a:buSzPts val="1400"/>
            </a:pPr>
            <a:endParaRPr lang="en-US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6262">
              <a:buClr>
                <a:schemeClr val="lt1"/>
              </a:buClr>
              <a:buSzPts val="1400"/>
            </a:pPr>
            <a:endParaRPr lang="en-US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Google Shape;435;p47">
            <a:extLst>
              <a:ext uri="{FF2B5EF4-FFF2-40B4-BE49-F238E27FC236}">
                <a16:creationId xmlns:a16="http://schemas.microsoft.com/office/drawing/2014/main" id="{68ABC80D-7FCF-10A6-5574-1D7DC4098CD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1263" y="1866216"/>
            <a:ext cx="3201224" cy="400152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658728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6065600" cy="707846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3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312933" y="2549016"/>
            <a:ext cx="11005600" cy="707846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3000" b="1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6"/>
          <p:cNvSpPr txBox="1"/>
          <p:nvPr/>
        </p:nvSpPr>
        <p:spPr>
          <a:xfrm>
            <a:off x="312933" y="4775231"/>
            <a:ext cx="11005600" cy="1723508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Agenda:</a:t>
            </a:r>
            <a:endParaRPr sz="2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423323">
              <a:buClr>
                <a:schemeClr val="lt1"/>
              </a:buClr>
              <a:buSzPts val="1400"/>
              <a:buFont typeface="Montserrat"/>
              <a:buAutoNum type="arabicPeriod"/>
            </a:pPr>
            <a:r>
              <a:rPr lang="en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Who We Are, What We Do &amp; How We Got Here </a:t>
            </a:r>
            <a:endParaRPr sz="2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423323">
              <a:buClr>
                <a:schemeClr val="lt1"/>
              </a:buClr>
              <a:buSzPts val="1400"/>
              <a:buFont typeface="Montserrat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Market Garden Growing Practices &amp; Role of Vermicompost</a:t>
            </a:r>
            <a:endParaRPr sz="2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423323">
              <a:buClr>
                <a:schemeClr val="lt1"/>
              </a:buClr>
              <a:buSzPts val="1400"/>
              <a:buFont typeface="Montserrat"/>
              <a:buAutoNum type="arabicPeriod"/>
            </a:pPr>
            <a:r>
              <a:rPr lang="en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SARE Grant Application Approach &amp; Experience</a:t>
            </a:r>
            <a:endParaRPr sz="2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110;p26">
            <a:extLst>
              <a:ext uri="{FF2B5EF4-FFF2-40B4-BE49-F238E27FC236}">
                <a16:creationId xmlns:a16="http://schemas.microsoft.com/office/drawing/2014/main" id="{B8701AA9-FE2D-0004-A2BE-2A066F25459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AC89AE75-FB59-FF9F-42FB-C9B9382D7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16" y="2878865"/>
            <a:ext cx="10924554" cy="3019008"/>
          </a:xfrm>
          <a:prstGeom prst="rect">
            <a:avLst/>
          </a:prstGeom>
        </p:spPr>
      </p:pic>
      <p:pic>
        <p:nvPicPr>
          <p:cNvPr id="6" name="Google Shape;110;p26">
            <a:extLst>
              <a:ext uri="{FF2B5EF4-FFF2-40B4-BE49-F238E27FC236}">
                <a16:creationId xmlns:a16="http://schemas.microsoft.com/office/drawing/2014/main" id="{0F78D11C-473B-3102-4576-E6F9FA2E2E2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5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pic>
        <p:nvPicPr>
          <p:cNvPr id="3" name="Google Shape;118;p27">
            <a:extLst>
              <a:ext uri="{FF2B5EF4-FFF2-40B4-BE49-F238E27FC236}">
                <a16:creationId xmlns:a16="http://schemas.microsoft.com/office/drawing/2014/main" id="{0277DECE-E9B0-54E3-5925-A4511703B03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12372"/>
          <a:stretch/>
        </p:blipFill>
        <p:spPr>
          <a:xfrm>
            <a:off x="609600" y="1959158"/>
            <a:ext cx="3369733" cy="225518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306;p36">
            <a:extLst>
              <a:ext uri="{FF2B5EF4-FFF2-40B4-BE49-F238E27FC236}">
                <a16:creationId xmlns:a16="http://schemas.microsoft.com/office/drawing/2014/main" id="{F2FEAC37-F3F2-2C93-0EF4-C64C84DEA27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t="19354"/>
          <a:stretch/>
        </p:blipFill>
        <p:spPr>
          <a:xfrm>
            <a:off x="4292267" y="1359847"/>
            <a:ext cx="2654796" cy="285449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307;p36">
            <a:extLst>
              <a:ext uri="{FF2B5EF4-FFF2-40B4-BE49-F238E27FC236}">
                <a16:creationId xmlns:a16="http://schemas.microsoft.com/office/drawing/2014/main" id="{14437ED4-AF6A-F21B-F8E0-00847D0278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558" r="3025"/>
          <a:stretch/>
        </p:blipFill>
        <p:spPr>
          <a:xfrm>
            <a:off x="367833" y="4337677"/>
            <a:ext cx="3871698" cy="238457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308;p36">
            <a:extLst>
              <a:ext uri="{FF2B5EF4-FFF2-40B4-BE49-F238E27FC236}">
                <a16:creationId xmlns:a16="http://schemas.microsoft.com/office/drawing/2014/main" id="{C4FBA6C2-6A80-BD32-2DC3-9FDE6ADAF9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99319" y="4309962"/>
            <a:ext cx="1809223" cy="241228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297;p35">
            <a:extLst>
              <a:ext uri="{FF2B5EF4-FFF2-40B4-BE49-F238E27FC236}">
                <a16:creationId xmlns:a16="http://schemas.microsoft.com/office/drawing/2014/main" id="{CE2A069D-DA63-3F51-09B5-366166FB479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93680" y="977853"/>
            <a:ext cx="3236516" cy="323648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296;p35">
            <a:extLst>
              <a:ext uri="{FF2B5EF4-FFF2-40B4-BE49-F238E27FC236}">
                <a16:creationId xmlns:a16="http://schemas.microsoft.com/office/drawing/2014/main" id="{8B58545D-8112-20B9-9C17-8CFFCC23CD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41943" y="4337677"/>
            <a:ext cx="2384574" cy="238457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295;p35">
            <a:extLst>
              <a:ext uri="{FF2B5EF4-FFF2-40B4-BE49-F238E27FC236}">
                <a16:creationId xmlns:a16="http://schemas.microsoft.com/office/drawing/2014/main" id="{E997BFA4-B963-04C8-BAD8-A77BEC9DBB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957999" y="4500329"/>
            <a:ext cx="2059288" cy="205926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3" y="1374807"/>
            <a:ext cx="3666400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FARM GOODS</a:t>
            </a:r>
          </a:p>
        </p:txBody>
      </p:sp>
    </p:spTree>
    <p:extLst>
      <p:ext uri="{BB962C8B-B14F-4D97-AF65-F5344CB8AC3E}">
        <p14:creationId xmlns:p14="http://schemas.microsoft.com/office/powerpoint/2010/main" val="415511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2" y="1374807"/>
            <a:ext cx="4624827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 FARM CHILD &amp; ADULT EDUCATION</a:t>
            </a:r>
          </a:p>
        </p:txBody>
      </p:sp>
      <p:pic>
        <p:nvPicPr>
          <p:cNvPr id="5" name="Google Shape;123;p27">
            <a:extLst>
              <a:ext uri="{FF2B5EF4-FFF2-40B4-BE49-F238E27FC236}">
                <a16:creationId xmlns:a16="http://schemas.microsoft.com/office/drawing/2014/main" id="{25145DFC-CE12-2DBF-8EBA-BC49A15209C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3909" b="26645"/>
          <a:stretch/>
        </p:blipFill>
        <p:spPr>
          <a:xfrm>
            <a:off x="8469174" y="2410305"/>
            <a:ext cx="1861600" cy="21761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121;p27">
            <a:extLst>
              <a:ext uri="{FF2B5EF4-FFF2-40B4-BE49-F238E27FC236}">
                <a16:creationId xmlns:a16="http://schemas.microsoft.com/office/drawing/2014/main" id="{76438FEB-6AA6-0A18-5F39-CA3F1CFC66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953" r="11935" b="6279"/>
          <a:stretch/>
        </p:blipFill>
        <p:spPr>
          <a:xfrm>
            <a:off x="312931" y="4694267"/>
            <a:ext cx="4126589" cy="205587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227;p32">
            <a:extLst>
              <a:ext uri="{FF2B5EF4-FFF2-40B4-BE49-F238E27FC236}">
                <a16:creationId xmlns:a16="http://schemas.microsoft.com/office/drawing/2014/main" id="{EFB41701-952D-4C64-3220-E4199704CD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203"/>
          <a:stretch/>
        </p:blipFill>
        <p:spPr>
          <a:xfrm>
            <a:off x="5653164" y="1987805"/>
            <a:ext cx="2749073" cy="261656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323;p37">
            <a:extLst>
              <a:ext uri="{FF2B5EF4-FFF2-40B4-BE49-F238E27FC236}">
                <a16:creationId xmlns:a16="http://schemas.microsoft.com/office/drawing/2014/main" id="{0338CD97-8E0A-B714-6EBE-BD6D48EFB8E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7045" y="2017225"/>
            <a:ext cx="2569182" cy="256918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316;p37">
            <a:extLst>
              <a:ext uri="{FF2B5EF4-FFF2-40B4-BE49-F238E27FC236}">
                <a16:creationId xmlns:a16="http://schemas.microsoft.com/office/drawing/2014/main" id="{0D3A0D4C-E1C8-AE4A-1875-3359259486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3888" y="2005774"/>
            <a:ext cx="2580633" cy="258063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325;p37">
            <a:extLst>
              <a:ext uri="{FF2B5EF4-FFF2-40B4-BE49-F238E27FC236}">
                <a16:creationId xmlns:a16="http://schemas.microsoft.com/office/drawing/2014/main" id="{F56A921A-828F-8FED-6233-4F2D8052A8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44934" y="4701055"/>
            <a:ext cx="3084585" cy="205587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321;p37">
            <a:extLst>
              <a:ext uri="{FF2B5EF4-FFF2-40B4-BE49-F238E27FC236}">
                <a16:creationId xmlns:a16="http://schemas.microsoft.com/office/drawing/2014/main" id="{3AF62DE9-1577-2EFC-6FE7-E1A3EAD656F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34933" y="4714286"/>
            <a:ext cx="2886136" cy="205587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322;p37">
            <a:extLst>
              <a:ext uri="{FF2B5EF4-FFF2-40B4-BE49-F238E27FC236}">
                <a16:creationId xmlns:a16="http://schemas.microsoft.com/office/drawing/2014/main" id="{D6927269-0ED9-275E-6352-C02001F8D02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419285" y="3021496"/>
            <a:ext cx="1644163" cy="156491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Google Shape;319;p37">
            <a:extLst>
              <a:ext uri="{FF2B5EF4-FFF2-40B4-BE49-F238E27FC236}">
                <a16:creationId xmlns:a16="http://schemas.microsoft.com/office/drawing/2014/main" id="{FCC69874-716E-45F6-E701-D14A25C20E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375731" y="1164605"/>
            <a:ext cx="1792952" cy="179295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937EAD-4013-83FF-A525-BC5BD23319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0496" y="4647894"/>
            <a:ext cx="1432063" cy="214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1" y="1374807"/>
            <a:ext cx="10575518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 FARM CHILD &amp; ADULT EDUCATION / IN PARTNERSHIP WITH OTHER COMMUNITY LEADERS </a:t>
            </a:r>
          </a:p>
        </p:txBody>
      </p:sp>
      <p:pic>
        <p:nvPicPr>
          <p:cNvPr id="3" name="Google Shape;392;p43">
            <a:extLst>
              <a:ext uri="{FF2B5EF4-FFF2-40B4-BE49-F238E27FC236}">
                <a16:creationId xmlns:a16="http://schemas.microsoft.com/office/drawing/2014/main" id="{51A91CCC-EBCF-3EFB-DCF2-D4DAE9A391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931" y="2136149"/>
            <a:ext cx="3291660" cy="41153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393;p43">
            <a:extLst>
              <a:ext uri="{FF2B5EF4-FFF2-40B4-BE49-F238E27FC236}">
                <a16:creationId xmlns:a16="http://schemas.microsoft.com/office/drawing/2014/main" id="{45EDDD35-0B67-A693-6CE7-859CDF124E3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2968" y="2070820"/>
            <a:ext cx="4246049" cy="424601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394;p43">
            <a:extLst>
              <a:ext uri="{FF2B5EF4-FFF2-40B4-BE49-F238E27FC236}">
                <a16:creationId xmlns:a16="http://schemas.microsoft.com/office/drawing/2014/main" id="{799DA210-1F14-E029-2304-6C2ED0CF7FE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12087" y="2846376"/>
            <a:ext cx="3593194" cy="269490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4654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2" y="1374807"/>
            <a:ext cx="4624827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COMMUNITY GATHERINGS</a:t>
            </a:r>
          </a:p>
        </p:txBody>
      </p:sp>
      <p:pic>
        <p:nvPicPr>
          <p:cNvPr id="5" name="Google Shape;353;p40">
            <a:extLst>
              <a:ext uri="{FF2B5EF4-FFF2-40B4-BE49-F238E27FC236}">
                <a16:creationId xmlns:a16="http://schemas.microsoft.com/office/drawing/2014/main" id="{93FB47DC-8709-1AD9-A808-4450C2E623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932" y="2026200"/>
            <a:ext cx="4083052" cy="408305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354;p40">
            <a:extLst>
              <a:ext uri="{FF2B5EF4-FFF2-40B4-BE49-F238E27FC236}">
                <a16:creationId xmlns:a16="http://schemas.microsoft.com/office/drawing/2014/main" id="{29CAF918-3CF4-207E-F6E8-47CA84226B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1980" y="2026200"/>
            <a:ext cx="4083052" cy="408305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355;p40">
            <a:extLst>
              <a:ext uri="{FF2B5EF4-FFF2-40B4-BE49-F238E27FC236}">
                <a16:creationId xmlns:a16="http://schemas.microsoft.com/office/drawing/2014/main" id="{E7825F59-9DCE-94E4-AAC3-0C20B876BCE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31028" y="1867209"/>
            <a:ext cx="3388693" cy="4386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42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312933" y="322801"/>
            <a:ext cx="3666400" cy="55395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SUN AND BLOOM FARMS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222200" y="368967"/>
            <a:ext cx="5105734" cy="461624"/>
          </a:xfrm>
          <a:prstGeom prst="rect">
            <a:avLst/>
          </a:prstGeom>
          <a:solidFill>
            <a:srgbClr val="4285F4">
              <a:alpha val="809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SARE Funded Benefits of On-Farm Vermicomposting</a:t>
            </a:r>
            <a:endParaRPr sz="1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8449" y="0"/>
            <a:ext cx="1303538" cy="1303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26">
            <a:extLst>
              <a:ext uri="{FF2B5EF4-FFF2-40B4-BE49-F238E27FC236}">
                <a16:creationId xmlns:a16="http://schemas.microsoft.com/office/drawing/2014/main" id="{61A50B36-DC44-47B0-9C22-4E0ED73A154D}"/>
              </a:ext>
            </a:extLst>
          </p:cNvPr>
          <p:cNvSpPr txBox="1"/>
          <p:nvPr/>
        </p:nvSpPr>
        <p:spPr>
          <a:xfrm>
            <a:off x="312934" y="910359"/>
            <a:ext cx="4343734" cy="430847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Who We Are, What We Do &amp; How We Got Here </a:t>
            </a:r>
          </a:p>
        </p:txBody>
      </p:sp>
      <p:sp>
        <p:nvSpPr>
          <p:cNvPr id="11" name="Google Shape;106;p26">
            <a:extLst>
              <a:ext uri="{FF2B5EF4-FFF2-40B4-BE49-F238E27FC236}">
                <a16:creationId xmlns:a16="http://schemas.microsoft.com/office/drawing/2014/main" id="{BAFC8273-868C-6216-0475-CB4E20BFC631}"/>
              </a:ext>
            </a:extLst>
          </p:cNvPr>
          <p:cNvSpPr txBox="1"/>
          <p:nvPr/>
        </p:nvSpPr>
        <p:spPr>
          <a:xfrm>
            <a:off x="312932" y="1374807"/>
            <a:ext cx="4624827" cy="492402"/>
          </a:xfrm>
          <a:prstGeom prst="rect">
            <a:avLst/>
          </a:prstGeom>
          <a:solidFill>
            <a:srgbClr val="4285F4">
              <a:alpha val="8155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COMMUNITY GATHERINGS</a:t>
            </a:r>
          </a:p>
        </p:txBody>
      </p:sp>
      <p:pic>
        <p:nvPicPr>
          <p:cNvPr id="3" name="Google Shape;364;p41">
            <a:extLst>
              <a:ext uri="{FF2B5EF4-FFF2-40B4-BE49-F238E27FC236}">
                <a16:creationId xmlns:a16="http://schemas.microsoft.com/office/drawing/2014/main" id="{59E2C890-C047-254F-DB3B-DDB03040FEE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441" y="2532583"/>
            <a:ext cx="2823230" cy="178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65;p41">
            <a:extLst>
              <a:ext uri="{FF2B5EF4-FFF2-40B4-BE49-F238E27FC236}">
                <a16:creationId xmlns:a16="http://schemas.microsoft.com/office/drawing/2014/main" id="{7407B882-130D-321E-D4BE-04B6830CE5B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2964" y="4855183"/>
            <a:ext cx="2663334" cy="17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6;p41">
            <a:extLst>
              <a:ext uri="{FF2B5EF4-FFF2-40B4-BE49-F238E27FC236}">
                <a16:creationId xmlns:a16="http://schemas.microsoft.com/office/drawing/2014/main" id="{9F837A20-2444-A939-5042-57D6CD11DD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0416" y="906288"/>
            <a:ext cx="2515596" cy="16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67;p41">
            <a:extLst>
              <a:ext uri="{FF2B5EF4-FFF2-40B4-BE49-F238E27FC236}">
                <a16:creationId xmlns:a16="http://schemas.microsoft.com/office/drawing/2014/main" id="{071E5FE9-FFD7-D1E1-33AF-5DA9396D9E4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99171" y="1237074"/>
            <a:ext cx="3289388" cy="219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9;p41">
            <a:extLst>
              <a:ext uri="{FF2B5EF4-FFF2-40B4-BE49-F238E27FC236}">
                <a16:creationId xmlns:a16="http://schemas.microsoft.com/office/drawing/2014/main" id="{648205AA-165A-0901-282A-55113A4E56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441" y="4642133"/>
            <a:ext cx="3007768" cy="200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70;p41">
            <a:extLst>
              <a:ext uri="{FF2B5EF4-FFF2-40B4-BE49-F238E27FC236}">
                <a16:creationId xmlns:a16="http://schemas.microsoft.com/office/drawing/2014/main" id="{205733B5-BFCE-50C9-432F-341A985225F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54973" y="2568958"/>
            <a:ext cx="2779499" cy="19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1;p41">
            <a:extLst>
              <a:ext uri="{FF2B5EF4-FFF2-40B4-BE49-F238E27FC236}">
                <a16:creationId xmlns:a16="http://schemas.microsoft.com/office/drawing/2014/main" id="{6C6FE2F8-F545-1E55-A490-600A38FC95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38176" y="4689298"/>
            <a:ext cx="3042617" cy="202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72;p41">
            <a:extLst>
              <a:ext uri="{FF2B5EF4-FFF2-40B4-BE49-F238E27FC236}">
                <a16:creationId xmlns:a16="http://schemas.microsoft.com/office/drawing/2014/main" id="{3A0B3F35-9062-A6BD-6BF4-D9BFE16115F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134825" y="4402959"/>
            <a:ext cx="2879221" cy="191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73;p41">
            <a:extLst>
              <a:ext uri="{FF2B5EF4-FFF2-40B4-BE49-F238E27FC236}">
                <a16:creationId xmlns:a16="http://schemas.microsoft.com/office/drawing/2014/main" id="{042ABCF4-D894-84E3-7D8B-CAA8184FC2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95514" y="2663682"/>
            <a:ext cx="2865400" cy="1896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26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6FC463C1901A429BF3AC2959C7958E" ma:contentTypeVersion="4" ma:contentTypeDescription="Create a new document." ma:contentTypeScope="" ma:versionID="fcaf7c34623bfc228502fbc5821fa7bf">
  <xsd:schema xmlns:xsd="http://www.w3.org/2001/XMLSchema" xmlns:xs="http://www.w3.org/2001/XMLSchema" xmlns:p="http://schemas.microsoft.com/office/2006/metadata/properties" xmlns:ns2="aa7cbffe-647f-4106-a45f-7b0c311da58a" targetNamespace="http://schemas.microsoft.com/office/2006/metadata/properties" ma:root="true" ma:fieldsID="8bca95c2c7ba2addeef73ddf0d62ae60" ns2:_="">
    <xsd:import namespace="aa7cbffe-647f-4106-a45f-7b0c311da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cbffe-647f-4106-a45f-7b0c311da5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6EDD1F-58BF-4149-A35D-07F8C85DF0E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314D9E6-DEF5-4D68-962F-FC8A120D4A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8C7BFC-F282-4BE3-B730-0243DE3365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7cbffe-647f-4106-a45f-7b0c311da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608</Words>
  <Application>Microsoft Macintosh PowerPoint</Application>
  <PresentationFormat>Widescreen</PresentationFormat>
  <Paragraphs>88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Toma, Lucian</dc:creator>
  <cp:lastModifiedBy>Marie J Flanagan</cp:lastModifiedBy>
  <cp:revision>8</cp:revision>
  <dcterms:created xsi:type="dcterms:W3CDTF">2025-01-10T13:14:58Z</dcterms:created>
  <dcterms:modified xsi:type="dcterms:W3CDTF">2025-03-10T18:02:26Z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0x010100DA6FC463C1901A429BF3AC2959C7958E</vt:lpwstr>
  </property>
</Properties>
</file>