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5" r:id="rId11"/>
    <p:sldId id="274" r:id="rId12"/>
    <p:sldId id="273" r:id="rId13"/>
    <p:sldId id="272" r:id="rId14"/>
    <p:sldId id="267" r:id="rId15"/>
    <p:sldId id="269" r:id="rId16"/>
    <p:sldId id="265" r:id="rId17"/>
    <p:sldId id="277" r:id="rId18"/>
    <p:sldId id="271" r:id="rId19"/>
    <p:sldId id="276" r:id="rId20"/>
    <p:sldId id="278" r:id="rId21"/>
    <p:sldId id="279" r:id="rId22"/>
    <p:sldId id="280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1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Untitled:Users:aaron:Desktop:Lavender%20Farm%20files:SARE%20grant%202017-18:Datasheet-plant%20ev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Impact</a:t>
            </a:r>
            <a:r>
              <a:rPr lang="en-US" sz="2000" baseline="0"/>
              <a:t> of plant variety on early season mortality</a:t>
            </a:r>
            <a:endParaRPr lang="en-US" sz="200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Mortality</c:v>
          </c:tx>
          <c:invertIfNegative val="0"/>
          <c:dLbls>
            <c:dLbl>
              <c:idx val="0"/>
              <c:layout>
                <c:manualLayout>
                  <c:x val="0.0116729985600049"/>
                  <c:y val="-0.0189125295508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0194552529182879"/>
                  <c:y val="-0.03782505910165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'Plant Health 2018'!$T$3:$T$14</c:f>
              <c:strCache>
                <c:ptCount val="10"/>
                <c:pt idx="0">
                  <c:v>Croxton's Wild</c:v>
                </c:pt>
                <c:pt idx="3">
                  <c:v>Grosso</c:v>
                </c:pt>
                <c:pt idx="6">
                  <c:v>Munstead</c:v>
                </c:pt>
                <c:pt idx="9">
                  <c:v>Phenomenal</c:v>
                </c:pt>
              </c:strCache>
            </c:strRef>
          </c:cat>
          <c:val>
            <c:numRef>
              <c:f>'Plant Health 2018'!$S$3:$S$14</c:f>
              <c:numCache>
                <c:formatCode>0.0</c:formatCode>
                <c:ptCount val="12"/>
                <c:pt idx="0">
                  <c:v>17.33333333333333</c:v>
                </c:pt>
                <c:pt idx="3" formatCode="General">
                  <c:v>1.0</c:v>
                </c:pt>
                <c:pt idx="6">
                  <c:v>44.33333333333334</c:v>
                </c:pt>
                <c:pt idx="9">
                  <c:v>2.666666666666666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5"/>
        <c:axId val="1091763480"/>
        <c:axId val="-2091590584"/>
      </c:barChart>
      <c:catAx>
        <c:axId val="10917634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91590584"/>
        <c:crosses val="autoZero"/>
        <c:auto val="0"/>
        <c:lblAlgn val="ctr"/>
        <c:lblOffset val="100"/>
        <c:noMultiLvlLbl val="0"/>
      </c:catAx>
      <c:valAx>
        <c:axId val="-2091590584"/>
        <c:scaling>
          <c:orientation val="minMax"/>
          <c:max val="100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% Mortality</a:t>
                </a: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91763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10/20/19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10/20/19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10/20/19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On-Farm Trials </a:t>
            </a:r>
            <a:r>
              <a:rPr lang="en-US" dirty="0" smtClean="0"/>
              <a:t>(</a:t>
            </a:r>
            <a:r>
              <a:rPr lang="en-US" sz="6000" dirty="0" smtClean="0"/>
              <a:t>and tribulations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i="1" dirty="0" smtClean="0"/>
              <a:t>Flint Hills Lavender Farm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Aaron and Mary Yoder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614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pic>
        <p:nvPicPr>
          <p:cNvPr id="5" name="Picture 4" descr="IMG_047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3852" y="1798705"/>
            <a:ext cx="3048539" cy="228640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391841" cy="48006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Soil moisture content </a:t>
            </a:r>
            <a:r>
              <a:rPr lang="en-US" dirty="0" smtClean="0"/>
              <a:t>measured for scheduling irrigation-monitored water usage for each </a:t>
            </a:r>
            <a:r>
              <a:rPr lang="en-US" dirty="0" err="1" smtClean="0"/>
              <a:t>mgmt</a:t>
            </a:r>
            <a:r>
              <a:rPr lang="en-US" dirty="0" smtClean="0"/>
              <a:t> treatment</a:t>
            </a:r>
          </a:p>
          <a:p>
            <a:pPr lvl="1"/>
            <a:r>
              <a:rPr lang="en-US" dirty="0" smtClean="0"/>
              <a:t>Drip irrigation (in-line, 30” centers)</a:t>
            </a:r>
          </a:p>
          <a:p>
            <a:r>
              <a:rPr lang="en-US" b="1" dirty="0" smtClean="0"/>
              <a:t>Plant Survival</a:t>
            </a:r>
            <a:r>
              <a:rPr lang="en-US" dirty="0" smtClean="0"/>
              <a:t>- previous experience led us to assume some plant losses initially:</a:t>
            </a:r>
          </a:p>
          <a:p>
            <a:pPr lvl="1"/>
            <a:r>
              <a:rPr lang="en-US" dirty="0" smtClean="0"/>
              <a:t>Coldest April on record followed by warmest May</a:t>
            </a:r>
          </a:p>
          <a:p>
            <a:r>
              <a:rPr lang="en-US" b="1" dirty="0" smtClean="0"/>
              <a:t>Plant Vigor, Height and Diameter</a:t>
            </a:r>
          </a:p>
          <a:p>
            <a:pPr lvl="1"/>
            <a:r>
              <a:rPr lang="en-US" dirty="0" smtClean="0"/>
              <a:t>Measured late summer</a:t>
            </a:r>
            <a:endParaRPr lang="en-US" dirty="0"/>
          </a:p>
          <a:p>
            <a:r>
              <a:rPr lang="en-US" b="1" dirty="0" smtClean="0"/>
              <a:t>Yield</a:t>
            </a:r>
            <a:r>
              <a:rPr lang="en-US" dirty="0" smtClean="0"/>
              <a:t> </a:t>
            </a:r>
            <a:r>
              <a:rPr lang="en-US" sz="2000" dirty="0" smtClean="0"/>
              <a:t>Bundles, bud weights from 10 aggregated ‘sample’ plants in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year</a:t>
            </a:r>
          </a:p>
          <a:p>
            <a:r>
              <a:rPr lang="en-US" sz="2000" dirty="0" smtClean="0"/>
              <a:t>Also track labor hours spent in each </a:t>
            </a:r>
            <a:r>
              <a:rPr lang="en-US" sz="2000" dirty="0" err="1" smtClean="0"/>
              <a:t>Mgmt</a:t>
            </a:r>
            <a:r>
              <a:rPr lang="en-US" sz="2000" dirty="0" smtClean="0"/>
              <a:t> treatment</a:t>
            </a:r>
          </a:p>
        </p:txBody>
      </p:sp>
    </p:spTree>
    <p:extLst>
      <p:ext uri="{BB962C8B-B14F-4D97-AF65-F5344CB8AC3E}">
        <p14:creationId xmlns:p14="http://schemas.microsoft.com/office/powerpoint/2010/main" val="152257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Mortality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6767380"/>
              </p:ext>
            </p:extLst>
          </p:nvPr>
        </p:nvGraphicFramePr>
        <p:xfrm>
          <a:off x="312367" y="1818674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772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verage treatment effect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6" r="-2956"/>
          <a:stretch>
            <a:fillRect/>
          </a:stretch>
        </p:blipFill>
        <p:spPr>
          <a:xfrm>
            <a:off x="189201" y="1094853"/>
            <a:ext cx="8118759" cy="5305947"/>
          </a:xfrm>
        </p:spPr>
      </p:pic>
    </p:spTree>
    <p:extLst>
      <p:ext uri="{BB962C8B-B14F-4D97-AF65-F5344CB8AC3E}">
        <p14:creationId xmlns:p14="http://schemas.microsoft.com/office/powerpoint/2010/main" val="275853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November 2018</a:t>
            </a:r>
            <a:endParaRPr lang="en-US" dirty="0"/>
          </a:p>
        </p:txBody>
      </p:sp>
      <p:pic>
        <p:nvPicPr>
          <p:cNvPr id="4" name="Content Placeholder 3" descr="IMG_058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 rot="5400000">
            <a:off x="-588896" y="3179177"/>
            <a:ext cx="4148355" cy="2613464"/>
          </a:xfrm>
        </p:spPr>
      </p:pic>
      <p:pic>
        <p:nvPicPr>
          <p:cNvPr id="5" name="Picture 4" descr="IMG_0585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3536"/>
          <a:stretch/>
        </p:blipFill>
        <p:spPr>
          <a:xfrm rot="5400000">
            <a:off x="4920656" y="3165660"/>
            <a:ext cx="4152879" cy="2645030"/>
          </a:xfrm>
          <a:prstGeom prst="rect">
            <a:avLst/>
          </a:prstGeom>
        </p:spPr>
      </p:pic>
      <p:pic>
        <p:nvPicPr>
          <p:cNvPr id="6" name="Picture 5" descr="IMG_058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" b="10660"/>
          <a:stretch/>
        </p:blipFill>
        <p:spPr>
          <a:xfrm rot="5400000">
            <a:off x="2167191" y="3173747"/>
            <a:ext cx="4148357" cy="26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8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2019</a:t>
            </a:r>
            <a:endParaRPr lang="en-US" dirty="0"/>
          </a:p>
        </p:txBody>
      </p:sp>
      <p:pic>
        <p:nvPicPr>
          <p:cNvPr id="5" name="Picture 4" descr="IMG_08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7"/>
          <a:stretch/>
        </p:blipFill>
        <p:spPr>
          <a:xfrm rot="5400000">
            <a:off x="5163294" y="3252572"/>
            <a:ext cx="3836153" cy="2484183"/>
          </a:xfrm>
          <a:prstGeom prst="rect">
            <a:avLst/>
          </a:prstGeom>
        </p:spPr>
      </p:pic>
      <p:pic>
        <p:nvPicPr>
          <p:cNvPr id="6" name="Picture 5" descr="IMG_08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"/>
          <a:stretch/>
        </p:blipFill>
        <p:spPr>
          <a:xfrm rot="5400000">
            <a:off x="2408259" y="3102987"/>
            <a:ext cx="3872826" cy="2820026"/>
          </a:xfrm>
          <a:prstGeom prst="rect">
            <a:avLst/>
          </a:prstGeom>
        </p:spPr>
      </p:pic>
      <p:pic>
        <p:nvPicPr>
          <p:cNvPr id="7" name="Picture 6" descr="IMG_083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5723" b="15509"/>
          <a:stretch/>
        </p:blipFill>
        <p:spPr>
          <a:xfrm rot="5400000">
            <a:off x="-459649" y="3143007"/>
            <a:ext cx="3859436" cy="27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2019</a:t>
            </a:r>
            <a:endParaRPr lang="en-US" dirty="0"/>
          </a:p>
        </p:txBody>
      </p:sp>
      <p:pic>
        <p:nvPicPr>
          <p:cNvPr id="4" name="Content Placeholder 3" descr="IMG_251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333616" y="1476555"/>
            <a:ext cx="3888834" cy="2449965"/>
          </a:xfrm>
        </p:spPr>
      </p:pic>
      <p:pic>
        <p:nvPicPr>
          <p:cNvPr id="5" name="Picture 4" descr="IMG_25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8555" y="4362374"/>
            <a:ext cx="2668999" cy="2001750"/>
          </a:xfrm>
          <a:prstGeom prst="rect">
            <a:avLst/>
          </a:prstGeom>
        </p:spPr>
      </p:pic>
      <p:pic>
        <p:nvPicPr>
          <p:cNvPr id="6" name="Picture 5" descr="IMG_25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1255" y="4352178"/>
            <a:ext cx="2676548" cy="2007411"/>
          </a:xfrm>
          <a:prstGeom prst="rect">
            <a:avLst/>
          </a:prstGeom>
        </p:spPr>
      </p:pic>
      <p:pic>
        <p:nvPicPr>
          <p:cNvPr id="8" name="Picture 7" descr="IMG_252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96" y="966765"/>
            <a:ext cx="3935739" cy="2951804"/>
          </a:xfrm>
          <a:prstGeom prst="rect">
            <a:avLst/>
          </a:prstGeom>
        </p:spPr>
      </p:pic>
      <p:pic>
        <p:nvPicPr>
          <p:cNvPr id="9" name="Picture 8" descr="IMG_256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3436" b="7764"/>
          <a:stretch/>
        </p:blipFill>
        <p:spPr>
          <a:xfrm>
            <a:off x="234380" y="4084061"/>
            <a:ext cx="3709544" cy="26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3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pic>
        <p:nvPicPr>
          <p:cNvPr id="4" name="Content Placeholder 3" descr="0623181033_HD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5357"/>
          <a:stretch>
            <a:fillRect/>
          </a:stretch>
        </p:blipFill>
        <p:spPr>
          <a:xfrm rot="16200000">
            <a:off x="4705076" y="1685144"/>
            <a:ext cx="3741489" cy="2357138"/>
          </a:xfrm>
        </p:spPr>
      </p:pic>
      <p:sp>
        <p:nvSpPr>
          <p:cNvPr id="12" name="TextBox 11"/>
          <p:cNvSpPr txBox="1"/>
          <p:nvPr/>
        </p:nvSpPr>
        <p:spPr>
          <a:xfrm>
            <a:off x="457200" y="1306238"/>
            <a:ext cx="4712238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White fabric- not suitable for field production (won’t block out light sufficiently)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Install drip tape above fabric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Much easier to repair and install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Could make fabric installation much less expensive as well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Concern with precipitate clogging emitters</a:t>
            </a:r>
            <a:r>
              <a:rPr lang="mr-IN" dirty="0" smtClean="0"/>
              <a:t>…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Bury the edges, don’t just staple in place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Freeze thaw heaving</a:t>
            </a:r>
          </a:p>
          <a:p>
            <a:pPr lvl="1"/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24 plants that survived all but 1 were ‘phenomenal’; none were in very good shape (2-3?)</a:t>
            </a:r>
          </a:p>
          <a:p>
            <a:pPr lvl="1"/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9" y="5058758"/>
            <a:ext cx="8288926" cy="16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9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ideas-commentary?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Winter injury management</a:t>
            </a:r>
          </a:p>
          <a:p>
            <a:pPr lvl="1"/>
            <a:r>
              <a:rPr lang="en-US" dirty="0" smtClean="0"/>
              <a:t>Soil moisture </a:t>
            </a:r>
            <a:r>
              <a:rPr lang="en-US" dirty="0" err="1" smtClean="0"/>
              <a:t>mgmt</a:t>
            </a:r>
            <a:r>
              <a:rPr lang="en-US" dirty="0" smtClean="0"/>
              <a:t> during fall/winter</a:t>
            </a:r>
          </a:p>
          <a:p>
            <a:pPr lvl="1"/>
            <a:r>
              <a:rPr lang="en-US" dirty="0" smtClean="0"/>
              <a:t>Protective covering/wind barrier</a:t>
            </a:r>
          </a:p>
          <a:p>
            <a:r>
              <a:rPr lang="en-US" dirty="0" smtClean="0"/>
              <a:t>Continue with variety testing:</a:t>
            </a:r>
          </a:p>
          <a:p>
            <a:pPr lvl="1"/>
            <a:r>
              <a:rPr lang="en-US" dirty="0" smtClean="0"/>
              <a:t>Replication: making data more robust</a:t>
            </a:r>
          </a:p>
          <a:p>
            <a:pPr lvl="2"/>
            <a:r>
              <a:rPr lang="en-US" dirty="0" smtClean="0"/>
              <a:t>Replicate within farm (soil types, management, etc.)</a:t>
            </a:r>
          </a:p>
          <a:p>
            <a:pPr lvl="2"/>
            <a:r>
              <a:rPr lang="en-US" dirty="0" smtClean="0"/>
              <a:t>Replicate across farms (regional factors)</a:t>
            </a:r>
          </a:p>
          <a:p>
            <a:pPr lvl="2"/>
            <a:r>
              <a:rPr lang="en-US" dirty="0" smtClean="0"/>
              <a:t>Keeping data consistent (what measured and how)</a:t>
            </a:r>
          </a:p>
          <a:p>
            <a:r>
              <a:rPr lang="en-US" dirty="0" smtClean="0"/>
              <a:t>Planting methods</a:t>
            </a:r>
          </a:p>
          <a:p>
            <a:pPr lvl="1"/>
            <a:r>
              <a:rPr lang="en-US" dirty="0" smtClean="0"/>
              <a:t>Spring vs. fall</a:t>
            </a:r>
          </a:p>
          <a:p>
            <a:pPr lvl="1"/>
            <a:r>
              <a:rPr lang="en-US" dirty="0" smtClean="0"/>
              <a:t>Fertilization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928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2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95984" y="3910927"/>
            <a:ext cx="4506010" cy="2838786"/>
          </a:xfrm>
        </p:spPr>
      </p:pic>
      <p:pic>
        <p:nvPicPr>
          <p:cNvPr id="5" name="Picture 4" descr="IMG_138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55" y="450689"/>
            <a:ext cx="4426436" cy="3319827"/>
          </a:xfrm>
          <a:prstGeom prst="rect">
            <a:avLst/>
          </a:prstGeom>
        </p:spPr>
      </p:pic>
      <p:pic>
        <p:nvPicPr>
          <p:cNvPr id="6" name="Picture 5" descr="IMG_112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4"/>
          <a:stretch/>
        </p:blipFill>
        <p:spPr>
          <a:xfrm rot="5400000">
            <a:off x="5230822" y="3581388"/>
            <a:ext cx="2585816" cy="3492722"/>
          </a:xfrm>
          <a:prstGeom prst="rect">
            <a:avLst/>
          </a:prstGeom>
        </p:spPr>
      </p:pic>
      <p:pic>
        <p:nvPicPr>
          <p:cNvPr id="7" name="Picture 6" descr="IMG_294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20180"/>
          <a:stretch/>
        </p:blipFill>
        <p:spPr>
          <a:xfrm rot="5400000">
            <a:off x="453999" y="1434835"/>
            <a:ext cx="2427531" cy="2524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279" y="104251"/>
            <a:ext cx="7620000" cy="1143000"/>
          </a:xfrm>
        </p:spPr>
        <p:txBody>
          <a:bodyPr/>
          <a:lstStyle/>
          <a:p>
            <a:r>
              <a:rPr lang="en-US" dirty="0" smtClean="0"/>
              <a:t>Diversification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1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FHLF</a:t>
            </a:r>
            <a:endParaRPr lang="en-US" dirty="0"/>
          </a:p>
        </p:txBody>
      </p:sp>
      <p:pic>
        <p:nvPicPr>
          <p:cNvPr id="6" name="Picture 5" descr="IMG_355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3" y="1271288"/>
            <a:ext cx="7219388" cy="541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2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Farm Overview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NCR-SARE project: Weed barrier evaluation (2018-2019)</a:t>
            </a:r>
          </a:p>
          <a:p>
            <a:pPr lvl="1"/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Project Results</a:t>
            </a:r>
          </a:p>
          <a:p>
            <a:pPr lvl="1"/>
            <a:r>
              <a:rPr lang="en-US" dirty="0" smtClean="0"/>
              <a:t>Project summary</a:t>
            </a:r>
          </a:p>
          <a:p>
            <a:pPr lvl="1"/>
            <a:r>
              <a:rPr lang="en-US" dirty="0" smtClean="0"/>
              <a:t>Ideas for further research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Other happenings at FHLF</a:t>
            </a:r>
          </a:p>
          <a:p>
            <a:r>
              <a:rPr lang="en-US" dirty="0" smtClean="0"/>
              <a:t>Q&amp;A</a:t>
            </a:r>
          </a:p>
          <a:p>
            <a:pPr marL="11430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FHLF</a:t>
            </a:r>
            <a:endParaRPr lang="en-US" dirty="0"/>
          </a:p>
        </p:txBody>
      </p:sp>
      <p:pic>
        <p:nvPicPr>
          <p:cNvPr id="4" name="Content Placeholder 3" descr="IMG_11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155975" y="1626425"/>
            <a:ext cx="8068290" cy="5083024"/>
          </a:xfrm>
        </p:spPr>
      </p:pic>
      <p:pic>
        <p:nvPicPr>
          <p:cNvPr id="5" name="Picture 4" descr="IMG_025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4619" y="839082"/>
            <a:ext cx="4515549" cy="338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FHLF</a:t>
            </a:r>
            <a:endParaRPr lang="en-US" dirty="0"/>
          </a:p>
        </p:txBody>
      </p:sp>
      <p:pic>
        <p:nvPicPr>
          <p:cNvPr id="3" name="Picture 2" descr="Screen Shot 2019-05-05 at 9.00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" t="27956" r="3624" b="26730"/>
          <a:stretch/>
        </p:blipFill>
        <p:spPr>
          <a:xfrm>
            <a:off x="44564" y="4738344"/>
            <a:ext cx="8382483" cy="2037585"/>
          </a:xfrm>
          <a:prstGeom prst="rect">
            <a:avLst/>
          </a:prstGeom>
        </p:spPr>
      </p:pic>
      <p:pic>
        <p:nvPicPr>
          <p:cNvPr id="8" name="Content Placeholder 7" descr="IMG_026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 rot="5400000">
            <a:off x="4677846" y="948368"/>
            <a:ext cx="4584345" cy="2888138"/>
          </a:xfrm>
        </p:spPr>
      </p:pic>
      <p:sp>
        <p:nvSpPr>
          <p:cNvPr id="9" name="TextBox 8"/>
          <p:cNvSpPr txBox="1"/>
          <p:nvPr/>
        </p:nvSpPr>
        <p:spPr>
          <a:xfrm>
            <a:off x="378795" y="1637565"/>
            <a:ext cx="48797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Plans for 2020: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Lavender planting- 500 plants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Various locations within the farm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Test new varieties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Garlic production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Alfalfa production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64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19681" y="1495957"/>
            <a:ext cx="239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Special thanks to NCR-SARE for funding the on-farm project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0" y="1225949"/>
            <a:ext cx="2279501" cy="2056307"/>
          </a:xfrm>
          <a:prstGeom prst="rect">
            <a:avLst/>
          </a:prstGeom>
        </p:spPr>
      </p:pic>
      <p:pic>
        <p:nvPicPr>
          <p:cNvPr id="6" name="Picture 5" descr="DSCF55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0" y="3315676"/>
            <a:ext cx="4434548" cy="3325912"/>
          </a:xfrm>
          <a:prstGeom prst="rect">
            <a:avLst/>
          </a:prstGeom>
        </p:spPr>
      </p:pic>
      <p:pic>
        <p:nvPicPr>
          <p:cNvPr id="7" name="Picture 6" descr="0527180907a_HD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5210" r="10226" b="31805"/>
          <a:stretch/>
        </p:blipFill>
        <p:spPr>
          <a:xfrm rot="5400000">
            <a:off x="3519388" y="2016882"/>
            <a:ext cx="6431848" cy="28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2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Flint Hills Lavender Farm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9738" y="1417638"/>
            <a:ext cx="604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‘Test’ field planted in 2014</a:t>
            </a:r>
          </a:p>
        </p:txBody>
      </p:sp>
      <p:pic>
        <p:nvPicPr>
          <p:cNvPr id="11" name="Content Placeholder 10" descr="IMG_20150621_081027125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r="5320"/>
          <a:stretch>
            <a:fillRect/>
          </a:stretch>
        </p:blipFill>
        <p:spPr>
          <a:xfrm>
            <a:off x="421590" y="1873212"/>
            <a:ext cx="7620000" cy="4800600"/>
          </a:xfrm>
        </p:spPr>
      </p:pic>
    </p:spTree>
    <p:extLst>
      <p:ext uri="{BB962C8B-B14F-4D97-AF65-F5344CB8AC3E}">
        <p14:creationId xmlns:p14="http://schemas.microsoft.com/office/powerpoint/2010/main" val="116318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Flint Hills Lavender Farm</a:t>
            </a:r>
            <a:endParaRPr lang="en-US" dirty="0"/>
          </a:p>
        </p:txBody>
      </p:sp>
      <p:pic>
        <p:nvPicPr>
          <p:cNvPr id="4" name="Content Placeholder 3" descr="topr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5" b="26375"/>
          <a:stretch>
            <a:fillRect/>
          </a:stretch>
        </p:blipFill>
        <p:spPr>
          <a:xfrm>
            <a:off x="3454032" y="3970610"/>
            <a:ext cx="4474818" cy="2819136"/>
          </a:xfrm>
        </p:spPr>
      </p:pic>
      <p:pic>
        <p:nvPicPr>
          <p:cNvPr id="5" name="Picture 4" descr="da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8" y="3970610"/>
            <a:ext cx="2813082" cy="2813082"/>
          </a:xfrm>
          <a:prstGeom prst="rect">
            <a:avLst/>
          </a:prstGeom>
        </p:spPr>
      </p:pic>
      <p:pic>
        <p:nvPicPr>
          <p:cNvPr id="7" name="Picture 6" descr="r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82" y="1382130"/>
            <a:ext cx="1869477" cy="2492636"/>
          </a:xfrm>
          <a:prstGeom prst="rect">
            <a:avLst/>
          </a:prstGeom>
        </p:spPr>
      </p:pic>
      <p:pic>
        <p:nvPicPr>
          <p:cNvPr id="8" name="Picture 7" descr="testplo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12035" b="45496"/>
          <a:stretch/>
        </p:blipFill>
        <p:spPr>
          <a:xfrm>
            <a:off x="462918" y="1382130"/>
            <a:ext cx="5477920" cy="2492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868" y="1751531"/>
            <a:ext cx="473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Lookin</a:t>
            </a:r>
            <a:r>
              <a:rPr lang="en-US" dirty="0" smtClean="0">
                <a:solidFill>
                  <a:schemeClr val="bg1"/>
                </a:solidFill>
              </a:rPr>
              <a:t> good in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3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Flint Hills Lavender Farm</a:t>
            </a:r>
            <a:endParaRPr lang="en-US" dirty="0"/>
          </a:p>
        </p:txBody>
      </p:sp>
      <p:pic>
        <p:nvPicPr>
          <p:cNvPr id="4" name="Content Placeholder 3" descr="IMG_154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5" b="26375"/>
          <a:stretch>
            <a:fillRect/>
          </a:stretch>
        </p:blipFill>
        <p:spPr>
          <a:xfrm>
            <a:off x="136723" y="4164980"/>
            <a:ext cx="4069777" cy="2563960"/>
          </a:xfrm>
        </p:spPr>
      </p:pic>
      <p:pic>
        <p:nvPicPr>
          <p:cNvPr id="5" name="Picture 4" descr="IMG_154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7" b="-17"/>
          <a:stretch/>
        </p:blipFill>
        <p:spPr>
          <a:xfrm>
            <a:off x="4294636" y="2880360"/>
            <a:ext cx="3983476" cy="3849624"/>
          </a:xfrm>
          <a:prstGeom prst="rect">
            <a:avLst/>
          </a:prstGeom>
        </p:spPr>
      </p:pic>
      <p:pic>
        <p:nvPicPr>
          <p:cNvPr id="6" name="Picture 5" descr="IMG_15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48" y="1418426"/>
            <a:ext cx="2627851" cy="2627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723" y="1741591"/>
            <a:ext cx="1441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so good in 2016</a:t>
            </a:r>
            <a:r>
              <a:rPr lang="mr-IN" dirty="0" smtClean="0"/>
              <a:t>…</a:t>
            </a:r>
            <a:r>
              <a:rPr lang="en-US" dirty="0" smtClean="0"/>
              <a:t>winter damage </a:t>
            </a:r>
            <a:endParaRPr lang="en-US" dirty="0"/>
          </a:p>
        </p:txBody>
      </p:sp>
      <p:pic>
        <p:nvPicPr>
          <p:cNvPr id="8" name="Picture 7" descr="IMG_15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25601" r="21412" b="37506"/>
          <a:stretch/>
        </p:blipFill>
        <p:spPr>
          <a:xfrm>
            <a:off x="4279392" y="1378700"/>
            <a:ext cx="4005072" cy="141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8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Flint Hills Lavender Farm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596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Registered as LLC in 2017 (following move from Michigan)</a:t>
            </a:r>
            <a:endParaRPr lang="en-US" dirty="0"/>
          </a:p>
        </p:txBody>
      </p:sp>
      <p:pic>
        <p:nvPicPr>
          <p:cNvPr id="5" name="Picture 4" descr="0627171759#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1" b="17331"/>
          <a:stretch/>
        </p:blipFill>
        <p:spPr>
          <a:xfrm>
            <a:off x="207692" y="5193792"/>
            <a:ext cx="5264168" cy="1463040"/>
          </a:xfrm>
          <a:prstGeom prst="rect">
            <a:avLst/>
          </a:prstGeom>
        </p:spPr>
      </p:pic>
      <p:pic>
        <p:nvPicPr>
          <p:cNvPr id="10" name="Picture 9" descr="0627171805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6755" y="2996713"/>
            <a:ext cx="4695685" cy="2641323"/>
          </a:xfrm>
          <a:prstGeom prst="rect">
            <a:avLst/>
          </a:prstGeom>
        </p:spPr>
      </p:pic>
      <p:pic>
        <p:nvPicPr>
          <p:cNvPr id="11" name="Picture 10" descr="06271717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089" b="6237"/>
          <a:stretch/>
        </p:blipFill>
        <p:spPr>
          <a:xfrm>
            <a:off x="207692" y="1969532"/>
            <a:ext cx="5271722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</a:t>
            </a:r>
            <a:endParaRPr lang="en-US" dirty="0"/>
          </a:p>
        </p:txBody>
      </p:sp>
      <p:pic>
        <p:nvPicPr>
          <p:cNvPr id="7" name="Content Placeholder 6" descr="061218192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53" r="-6" b="20901"/>
          <a:stretch/>
        </p:blipFill>
        <p:spPr>
          <a:xfrm>
            <a:off x="233042" y="2063455"/>
            <a:ext cx="8056282" cy="4561197"/>
          </a:xfrm>
        </p:spPr>
      </p:pic>
      <p:pic>
        <p:nvPicPr>
          <p:cNvPr id="11" name="Picture 10" descr="0502180907_HD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61" y="169780"/>
            <a:ext cx="4950331" cy="2784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853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NCR-SARE project-2018-2019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668" y="4125157"/>
            <a:ext cx="4908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management treatments:</a:t>
            </a:r>
          </a:p>
          <a:p>
            <a:r>
              <a:rPr lang="en-US" dirty="0"/>
              <a:t>	</a:t>
            </a:r>
            <a:r>
              <a:rPr lang="en-US" dirty="0" smtClean="0"/>
              <a:t>-</a:t>
            </a:r>
            <a:r>
              <a:rPr lang="en-US" dirty="0" err="1" smtClean="0"/>
              <a:t>Bareground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-Black Fabric- Dewitt, 3.2 oz.</a:t>
            </a:r>
          </a:p>
          <a:p>
            <a:r>
              <a:rPr lang="en-US" dirty="0"/>
              <a:t>	</a:t>
            </a:r>
            <a:r>
              <a:rPr lang="en-US" dirty="0" smtClean="0"/>
              <a:t>-White Fabric</a:t>
            </a:r>
          </a:p>
          <a:p>
            <a:endParaRPr lang="en-US" dirty="0"/>
          </a:p>
          <a:p>
            <a:r>
              <a:rPr lang="en-US" dirty="0" smtClean="0"/>
              <a:t>4 varieties: </a:t>
            </a:r>
            <a:r>
              <a:rPr lang="en-US" dirty="0" err="1" smtClean="0"/>
              <a:t>Grosso</a:t>
            </a:r>
            <a:r>
              <a:rPr lang="en-US" dirty="0" smtClean="0"/>
              <a:t>, Phenomenal, </a:t>
            </a:r>
            <a:r>
              <a:rPr lang="en-US" dirty="0" err="1" smtClean="0"/>
              <a:t>Croxton’s</a:t>
            </a:r>
            <a:r>
              <a:rPr lang="en-US" dirty="0" smtClean="0"/>
              <a:t> Wild, Munstead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692" y="1771244"/>
            <a:ext cx="497467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Project Background:</a:t>
            </a:r>
          </a:p>
          <a:p>
            <a:r>
              <a:rPr lang="en-US" dirty="0"/>
              <a:t>	</a:t>
            </a:r>
            <a:r>
              <a:rPr lang="en-US" dirty="0" smtClean="0"/>
              <a:t>-The Flint Hills and production constraints</a:t>
            </a:r>
          </a:p>
          <a:p>
            <a:r>
              <a:rPr lang="en-US" dirty="0"/>
              <a:t>	</a:t>
            </a:r>
            <a:r>
              <a:rPr lang="en-US" dirty="0" smtClean="0"/>
              <a:t>	-variable temperatures</a:t>
            </a:r>
          </a:p>
          <a:p>
            <a:r>
              <a:rPr lang="en-US" dirty="0"/>
              <a:t>	</a:t>
            </a:r>
            <a:r>
              <a:rPr lang="en-US" dirty="0" smtClean="0"/>
              <a:t>	-water availability</a:t>
            </a:r>
          </a:p>
          <a:p>
            <a:r>
              <a:rPr lang="en-US" dirty="0"/>
              <a:t>	</a:t>
            </a:r>
            <a:r>
              <a:rPr lang="en-US" dirty="0" smtClean="0"/>
              <a:t>-Need to reduce labor inputs (weeding in 	particular)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692" y="3736463"/>
            <a:ext cx="2584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Project Design:</a:t>
            </a:r>
            <a:endParaRPr lang="en-US" sz="2000" b="1" u="sng" dirty="0"/>
          </a:p>
        </p:txBody>
      </p:sp>
      <p:pic>
        <p:nvPicPr>
          <p:cNvPr id="12" name="Content Placeholder 11" descr="05281816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5357"/>
          <a:stretch>
            <a:fillRect/>
          </a:stretch>
        </p:blipFill>
        <p:spPr>
          <a:xfrm rot="5400000">
            <a:off x="4288954" y="2588624"/>
            <a:ext cx="4914126" cy="3095899"/>
          </a:xfrm>
        </p:spPr>
      </p:pic>
    </p:spTree>
    <p:extLst>
      <p:ext uri="{BB962C8B-B14F-4D97-AF65-F5344CB8AC3E}">
        <p14:creationId xmlns:p14="http://schemas.microsoft.com/office/powerpoint/2010/main" val="92794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Treatments</a:t>
            </a:r>
            <a:endParaRPr lang="en-US" dirty="0"/>
          </a:p>
        </p:txBody>
      </p:sp>
      <p:pic>
        <p:nvPicPr>
          <p:cNvPr id="4" name="Content Placeholder 3" descr="0526180832b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5357"/>
          <a:stretch>
            <a:fillRect/>
          </a:stretch>
        </p:blipFill>
        <p:spPr>
          <a:xfrm rot="5400000">
            <a:off x="4425272" y="2809021"/>
            <a:ext cx="4888167" cy="3079545"/>
          </a:xfrm>
        </p:spPr>
      </p:pic>
      <p:pic>
        <p:nvPicPr>
          <p:cNvPr id="5" name="Picture 4" descr="0526180832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0681" y="2965727"/>
            <a:ext cx="4901280" cy="2756970"/>
          </a:xfrm>
          <a:prstGeom prst="rect">
            <a:avLst/>
          </a:prstGeom>
        </p:spPr>
      </p:pic>
      <p:pic>
        <p:nvPicPr>
          <p:cNvPr id="6" name="Picture 5" descr="05261808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8175" y="2962857"/>
            <a:ext cx="4888165" cy="2749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305" y="1394580"/>
            <a:ext cx="2004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Bareground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413564" y="1401700"/>
            <a:ext cx="2004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Black Fabric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54257" y="1394580"/>
            <a:ext cx="2004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White Fabric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18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6184</TotalTime>
  <Words>410</Words>
  <Application>Microsoft Macintosh PowerPoint</Application>
  <PresentationFormat>On-screen Show (4:3)</PresentationFormat>
  <Paragraphs>93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Adjacency</vt:lpstr>
      <vt:lpstr>On-Farm Trials (and tribulations)  Flint Hills Lavender Farm</vt:lpstr>
      <vt:lpstr>Preview</vt:lpstr>
      <vt:lpstr>Flint Hills Lavender Farm</vt:lpstr>
      <vt:lpstr>Flint Hills Lavender Farm</vt:lpstr>
      <vt:lpstr>Flint Hills Lavender Farm</vt:lpstr>
      <vt:lpstr>Flint Hills Lavender Farm</vt:lpstr>
      <vt:lpstr>2018</vt:lpstr>
      <vt:lpstr>NCR-SARE project-2018-2019</vt:lpstr>
      <vt:lpstr>Management Treatments</vt:lpstr>
      <vt:lpstr>Data Collection</vt:lpstr>
      <vt:lpstr>Early Mortality</vt:lpstr>
      <vt:lpstr>PowerPoint Presentation</vt:lpstr>
      <vt:lpstr>November 2018</vt:lpstr>
      <vt:lpstr>March 2019</vt:lpstr>
      <vt:lpstr>Summer 2019</vt:lpstr>
      <vt:lpstr>Observations</vt:lpstr>
      <vt:lpstr>Research ideas-commentary?</vt:lpstr>
      <vt:lpstr>Diversification</vt:lpstr>
      <vt:lpstr>The New FHLF</vt:lpstr>
      <vt:lpstr>The New FHLF</vt:lpstr>
      <vt:lpstr>The New FHLF</vt:lpstr>
      <vt:lpstr>Questions?</vt:lpstr>
    </vt:vector>
  </TitlesOfParts>
  <Company>Michigan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On-Farm Trials: Flint Hills Lavender Farm</dc:title>
  <dc:creator>Aaron Yoder</dc:creator>
  <cp:lastModifiedBy>Aaron Yoder</cp:lastModifiedBy>
  <cp:revision>44</cp:revision>
  <dcterms:created xsi:type="dcterms:W3CDTF">2019-10-20T19:49:19Z</dcterms:created>
  <dcterms:modified xsi:type="dcterms:W3CDTF">2019-10-25T02:54:19Z</dcterms:modified>
</cp:coreProperties>
</file>