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
  </p:notesMasterIdLst>
  <p:sldIdLst>
    <p:sldId id="256" r:id="rId2"/>
  </p:sldIdLst>
  <p:sldSz cx="384048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iza Shrestha" initials="P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6005"/>
  </p:normalViewPr>
  <p:slideViewPr>
    <p:cSldViewPr snapToGrid="0" snapToObjects="1">
      <p:cViewPr>
        <p:scale>
          <a:sx n="25" d="100"/>
          <a:sy n="25" d="100"/>
        </p:scale>
        <p:origin x="1692"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EB140-68E6-0F49-ABAD-678DD5B664B8}" type="datetimeFigureOut">
              <a:rPr lang="en-US" smtClean="0"/>
              <a:t>12/11/2018</a:t>
            </a:fld>
            <a:endParaRPr lang="en-US"/>
          </a:p>
        </p:txBody>
      </p:sp>
      <p:sp>
        <p:nvSpPr>
          <p:cNvPr id="4" name="Slide Image Placeholder 3"/>
          <p:cNvSpPr>
            <a:spLocks noGrp="1" noRot="1" noChangeAspect="1"/>
          </p:cNvSpPr>
          <p:nvPr>
            <p:ph type="sldImg" idx="2"/>
          </p:nvPr>
        </p:nvSpPr>
        <p:spPr>
          <a:xfrm>
            <a:off x="1628775" y="1143000"/>
            <a:ext cx="3600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BC376-A167-524D-AE76-B4390E1DD409}" type="slidenum">
              <a:rPr lang="en-US" smtClean="0"/>
              <a:t>‹#›</a:t>
            </a:fld>
            <a:endParaRPr lang="en-US"/>
          </a:p>
        </p:txBody>
      </p:sp>
    </p:spTree>
    <p:extLst>
      <p:ext uri="{BB962C8B-B14F-4D97-AF65-F5344CB8AC3E}">
        <p14:creationId xmlns:p14="http://schemas.microsoft.com/office/powerpoint/2010/main" val="158026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Error bars</a:t>
            </a:r>
          </a:p>
          <a:p>
            <a:r>
              <a:rPr lang="en-US"/>
              <a:t>Fluxes </a:t>
            </a:r>
          </a:p>
          <a:p>
            <a:endParaRPr lang="en-US" dirty="0"/>
          </a:p>
        </p:txBody>
      </p:sp>
      <p:sp>
        <p:nvSpPr>
          <p:cNvPr id="4" name="Slide Number Placeholder 3"/>
          <p:cNvSpPr>
            <a:spLocks noGrp="1"/>
          </p:cNvSpPr>
          <p:nvPr>
            <p:ph type="sldNum" sz="quarter" idx="10"/>
          </p:nvPr>
        </p:nvSpPr>
        <p:spPr/>
        <p:txBody>
          <a:bodyPr/>
          <a:lstStyle/>
          <a:p>
            <a:fld id="{481BC376-A167-524D-AE76-B4390E1DD409}" type="slidenum">
              <a:rPr lang="en-US" smtClean="0"/>
              <a:t>1</a:t>
            </a:fld>
            <a:endParaRPr lang="en-US"/>
          </a:p>
        </p:txBody>
      </p:sp>
    </p:spTree>
    <p:extLst>
      <p:ext uri="{BB962C8B-B14F-4D97-AF65-F5344CB8AC3E}">
        <p14:creationId xmlns:p14="http://schemas.microsoft.com/office/powerpoint/2010/main" val="166253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5387342"/>
            <a:ext cx="28803600" cy="11460480"/>
          </a:xfrm>
        </p:spPr>
        <p:txBody>
          <a:bodyPr anchor="b"/>
          <a:lstStyle>
            <a:lvl1pPr algn="ctr">
              <a:defRPr sz="18900"/>
            </a:lvl1pPr>
          </a:lstStyle>
          <a:p>
            <a:r>
              <a:rPr lang="en-US"/>
              <a:t>Click to edit Master title style</a:t>
            </a:r>
          </a:p>
        </p:txBody>
      </p:sp>
      <p:sp>
        <p:nvSpPr>
          <p:cNvPr id="3" name="Subtitle 2"/>
          <p:cNvSpPr>
            <a:spLocks noGrp="1"/>
          </p:cNvSpPr>
          <p:nvPr>
            <p:ph type="subTitle" idx="1"/>
          </p:nvPr>
        </p:nvSpPr>
        <p:spPr>
          <a:xfrm>
            <a:off x="4800600" y="17289782"/>
            <a:ext cx="28803600" cy="7947658"/>
          </a:xfrm>
        </p:spPr>
        <p:txBody>
          <a:bodyPr/>
          <a:lstStyle>
            <a:lvl1pPr marL="0" indent="0" algn="ctr">
              <a:buNone/>
              <a:defRPr sz="7560"/>
            </a:lvl1pPr>
            <a:lvl2pPr marL="1440180" indent="0" algn="ctr">
              <a:buNone/>
              <a:defRPr sz="6300"/>
            </a:lvl2pPr>
            <a:lvl3pPr marL="2880360" indent="0" algn="ctr">
              <a:buNone/>
              <a:defRPr sz="5670"/>
            </a:lvl3pPr>
            <a:lvl4pPr marL="4320540" indent="0" algn="ctr">
              <a:buNone/>
              <a:defRPr sz="5040"/>
            </a:lvl4pPr>
            <a:lvl5pPr marL="5760720" indent="0" algn="ctr">
              <a:buNone/>
              <a:defRPr sz="5040"/>
            </a:lvl5pPr>
            <a:lvl6pPr marL="7200900" indent="0" algn="ctr">
              <a:buNone/>
              <a:defRPr sz="5040"/>
            </a:lvl6pPr>
            <a:lvl7pPr marL="8641080" indent="0" algn="ctr">
              <a:buNone/>
              <a:defRPr sz="5040"/>
            </a:lvl7pPr>
            <a:lvl8pPr marL="10081260" indent="0" algn="ctr">
              <a:buNone/>
              <a:defRPr sz="5040"/>
            </a:lvl8pPr>
            <a:lvl9pPr marL="11521440" indent="0" algn="ctr">
              <a:buNone/>
              <a:defRPr sz="5040"/>
            </a:lvl9pPr>
          </a:lstStyle>
          <a:p>
            <a:r>
              <a:rPr lang="en-US"/>
              <a:t>Click to edit Master subtitle style</a:t>
            </a:r>
          </a:p>
        </p:txBody>
      </p:sp>
      <p:sp>
        <p:nvSpPr>
          <p:cNvPr id="4" name="Date Placeholder 3"/>
          <p:cNvSpPr>
            <a:spLocks noGrp="1"/>
          </p:cNvSpPr>
          <p:nvPr>
            <p:ph type="dt" sz="half" idx="10"/>
          </p:nvPr>
        </p:nvSpPr>
        <p:spPr/>
        <p:txBody>
          <a:bodyPr/>
          <a:lstStyle/>
          <a:p>
            <a:fld id="{9334D819-9F07-4261-B09B-9E467E5D9002}" type="datetimeFigureOut">
              <a:rPr lang="en-US" smtClean="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760322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smtClean="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1122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5" y="1752600"/>
            <a:ext cx="8281035"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0330" y="1752600"/>
            <a:ext cx="2436304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smtClean="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75565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smtClean="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73544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28" y="8206745"/>
            <a:ext cx="33124140" cy="13693138"/>
          </a:xfrm>
        </p:spPr>
        <p:txBody>
          <a:bodyPr anchor="b"/>
          <a:lstStyle>
            <a:lvl1pPr>
              <a:defRPr sz="18900"/>
            </a:lvl1pPr>
          </a:lstStyle>
          <a:p>
            <a:r>
              <a:rPr lang="en-US"/>
              <a:t>Click to edit Master title style</a:t>
            </a:r>
          </a:p>
        </p:txBody>
      </p:sp>
      <p:sp>
        <p:nvSpPr>
          <p:cNvPr id="3" name="Text Placeholder 2"/>
          <p:cNvSpPr>
            <a:spLocks noGrp="1"/>
          </p:cNvSpPr>
          <p:nvPr>
            <p:ph type="body" idx="1"/>
          </p:nvPr>
        </p:nvSpPr>
        <p:spPr>
          <a:xfrm>
            <a:off x="2620328" y="22029425"/>
            <a:ext cx="33124140" cy="7200898"/>
          </a:xfrm>
        </p:spPr>
        <p:txBody>
          <a:bodyPr/>
          <a:lstStyle>
            <a:lvl1pPr marL="0" indent="0">
              <a:buNone/>
              <a:defRPr sz="7560">
                <a:solidFill>
                  <a:schemeClr val="tx1">
                    <a:tint val="75000"/>
                  </a:schemeClr>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20540" indent="0">
              <a:buNone/>
              <a:defRPr sz="5040">
                <a:solidFill>
                  <a:schemeClr val="tx1">
                    <a:tint val="75000"/>
                  </a:schemeClr>
                </a:solidFill>
              </a:defRPr>
            </a:lvl4pPr>
            <a:lvl5pPr marL="5760720" indent="0">
              <a:buNone/>
              <a:defRPr sz="5040">
                <a:solidFill>
                  <a:schemeClr val="tx1">
                    <a:tint val="75000"/>
                  </a:schemeClr>
                </a:solidFill>
              </a:defRPr>
            </a:lvl5pPr>
            <a:lvl6pPr marL="7200900" indent="0">
              <a:buNone/>
              <a:defRPr sz="5040">
                <a:solidFill>
                  <a:schemeClr val="tx1">
                    <a:tint val="75000"/>
                  </a:schemeClr>
                </a:solidFill>
              </a:defRPr>
            </a:lvl6pPr>
            <a:lvl7pPr marL="8641080" indent="0">
              <a:buNone/>
              <a:defRPr sz="5040">
                <a:solidFill>
                  <a:schemeClr val="tx1">
                    <a:tint val="75000"/>
                  </a:schemeClr>
                </a:solidFill>
              </a:defRPr>
            </a:lvl7pPr>
            <a:lvl8pPr marL="10081260" indent="0">
              <a:buNone/>
              <a:defRPr sz="5040">
                <a:solidFill>
                  <a:schemeClr val="tx1">
                    <a:tint val="75000"/>
                  </a:schemeClr>
                </a:solidFill>
              </a:defRPr>
            </a:lvl8pPr>
            <a:lvl9pPr marL="11521440" indent="0">
              <a:buNone/>
              <a:defRPr sz="5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12607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0330" y="8763000"/>
            <a:ext cx="1632204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442430" y="8763000"/>
            <a:ext cx="1632204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34D819-9F07-4261-B09B-9E467E5D9002}" type="datetimeFigureOut">
              <a:rPr lang="en-US" smtClean="0"/>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70397475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3"/>
            <a:ext cx="33124140" cy="6362702"/>
          </a:xfrm>
        </p:spPr>
        <p:txBody>
          <a:bodyPr/>
          <a:lstStyle/>
          <a:p>
            <a:r>
              <a:rPr lang="en-US"/>
              <a:t>Click to edit Master title style</a:t>
            </a:r>
          </a:p>
        </p:txBody>
      </p:sp>
      <p:sp>
        <p:nvSpPr>
          <p:cNvPr id="3" name="Text Placeholder 2"/>
          <p:cNvSpPr>
            <a:spLocks noGrp="1"/>
          </p:cNvSpPr>
          <p:nvPr>
            <p:ph type="body" idx="1"/>
          </p:nvPr>
        </p:nvSpPr>
        <p:spPr>
          <a:xfrm>
            <a:off x="2645334" y="8069582"/>
            <a:ext cx="16247029"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Edit Master text styles</a:t>
            </a:r>
          </a:p>
        </p:txBody>
      </p:sp>
      <p:sp>
        <p:nvSpPr>
          <p:cNvPr id="4" name="Content Placeholder 3"/>
          <p:cNvSpPr>
            <a:spLocks noGrp="1"/>
          </p:cNvSpPr>
          <p:nvPr>
            <p:ph sz="half" idx="2"/>
          </p:nvPr>
        </p:nvSpPr>
        <p:spPr>
          <a:xfrm>
            <a:off x="2645334" y="12024360"/>
            <a:ext cx="16247029"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442430" y="8069582"/>
            <a:ext cx="16327042"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Edit Master text styles</a:t>
            </a:r>
          </a:p>
        </p:txBody>
      </p:sp>
      <p:sp>
        <p:nvSpPr>
          <p:cNvPr id="6" name="Content Placeholder 5"/>
          <p:cNvSpPr>
            <a:spLocks noGrp="1"/>
          </p:cNvSpPr>
          <p:nvPr>
            <p:ph sz="quarter" idx="4"/>
          </p:nvPr>
        </p:nvSpPr>
        <p:spPr>
          <a:xfrm>
            <a:off x="19442430" y="12024360"/>
            <a:ext cx="1632704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4D819-9F07-4261-B09B-9E467E5D9002}" type="datetimeFigureOut">
              <a:rPr lang="en-US" smtClean="0"/>
              <a:t>12/11/2018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97788575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34D819-9F07-4261-B09B-9E467E5D9002}" type="datetimeFigureOut">
              <a:rPr lang="en-US" smtClean="0"/>
              <a:t>12/11/2018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3773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12/11/2018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5494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Content Placeholder 2"/>
          <p:cNvSpPr>
            <a:spLocks noGrp="1"/>
          </p:cNvSpPr>
          <p:nvPr>
            <p:ph idx="1"/>
          </p:nvPr>
        </p:nvSpPr>
        <p:spPr>
          <a:xfrm>
            <a:off x="16327042" y="4739642"/>
            <a:ext cx="19442430" cy="23393400"/>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270923734"/>
      </p:ext>
    </p:extLst>
  </p:cSld>
  <p:clrMapOvr>
    <a:masterClrMapping/>
  </p:clrMapOvr>
  <p:extLst>
    <p:ext uri="{DCECCB84-F9BA-43D5-87BE-67443E8EF086}">
      <p15:sldGuideLst xmlns:p15="http://schemas.microsoft.com/office/powerpoint/2012/main">
        <p15:guide id="1" orient="horz" pos="334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Picture Placeholder 2"/>
          <p:cNvSpPr>
            <a:spLocks noGrp="1"/>
          </p:cNvSpPr>
          <p:nvPr>
            <p:ph type="pic" idx="1"/>
          </p:nvPr>
        </p:nvSpPr>
        <p:spPr>
          <a:xfrm>
            <a:off x="16327042" y="4739642"/>
            <a:ext cx="19442430" cy="23393400"/>
          </a:xfrm>
        </p:spPr>
        <p:txBody>
          <a:bodyPr/>
          <a:lstStyle>
            <a:lvl1pPr marL="0" indent="0">
              <a:buNone/>
              <a:defRPr sz="10080"/>
            </a:lvl1pPr>
            <a:lvl2pPr marL="1440180" indent="0">
              <a:buNone/>
              <a:defRPr sz="8820"/>
            </a:lvl2pPr>
            <a:lvl3pPr marL="2880360" indent="0">
              <a:buNone/>
              <a:defRPr sz="756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en-US"/>
          </a:p>
        </p:txBody>
      </p:sp>
      <p:sp>
        <p:nvSpPr>
          <p:cNvPr id="4" name="Text Placeholder 3"/>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9655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3"/>
            <a:ext cx="3312414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40330" y="30510482"/>
            <a:ext cx="8641080" cy="1752600"/>
          </a:xfrm>
          <a:prstGeom prst="rect">
            <a:avLst/>
          </a:prstGeom>
        </p:spPr>
        <p:txBody>
          <a:bodyPr vert="horz" lIns="91440" tIns="45720" rIns="91440" bIns="45720" rtlCol="0" anchor="ctr"/>
          <a:lstStyle>
            <a:lvl1pPr algn="l">
              <a:defRPr sz="3780">
                <a:solidFill>
                  <a:schemeClr val="tx1">
                    <a:tint val="75000"/>
                  </a:schemeClr>
                </a:solidFill>
              </a:defRPr>
            </a:lvl1pPr>
          </a:lstStyle>
          <a:p>
            <a:fld id="{9334D819-9F07-4261-B09B-9E467E5D9002}" type="datetimeFigureOut">
              <a:rPr lang="en-US" smtClean="0"/>
              <a:pPr/>
              <a:t>12/11/2018</a:t>
            </a:fld>
            <a:endParaRPr lang="en-US" dirty="0"/>
          </a:p>
        </p:txBody>
      </p:sp>
      <p:sp>
        <p:nvSpPr>
          <p:cNvPr id="5" name="Footer Placeholder 4"/>
          <p:cNvSpPr>
            <a:spLocks noGrp="1"/>
          </p:cNvSpPr>
          <p:nvPr>
            <p:ph type="ftr" sz="quarter" idx="3"/>
          </p:nvPr>
        </p:nvSpPr>
        <p:spPr>
          <a:xfrm>
            <a:off x="12721590" y="30510482"/>
            <a:ext cx="12961620" cy="1752600"/>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123390" y="30510482"/>
            <a:ext cx="8641080" cy="1752600"/>
          </a:xfrm>
          <a:prstGeom prst="rect">
            <a:avLst/>
          </a:prstGeom>
        </p:spPr>
        <p:txBody>
          <a:bodyPr vert="horz" lIns="91440" tIns="45720" rIns="91440" bIns="45720" rtlCol="0" anchor="ctr"/>
          <a:lstStyle>
            <a:lvl1pPr algn="r">
              <a:defRPr sz="378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9809625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880360"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80360" rtl="0" eaLnBrk="1" latinLnBrk="0" hangingPunct="1">
        <a:lnSpc>
          <a:spcPct val="90000"/>
        </a:lnSpc>
        <a:spcBef>
          <a:spcPts val="3150"/>
        </a:spcBef>
        <a:buFont typeface="Arial" panose="020B0604020202020204" pitchFamily="34" charset="0"/>
        <a:buChar char="•"/>
        <a:defRPr sz="8820" kern="1200">
          <a:solidFill>
            <a:schemeClr val="tx1"/>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600450"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406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81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99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117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135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15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20540" algn="l" defTabSz="2880360" rtl="0" eaLnBrk="1" latinLnBrk="0" hangingPunct="1">
        <a:defRPr sz="5670" kern="1200">
          <a:solidFill>
            <a:schemeClr val="tx1"/>
          </a:solidFill>
          <a:latin typeface="+mn-lt"/>
          <a:ea typeface="+mn-ea"/>
          <a:cs typeface="+mn-cs"/>
        </a:defRPr>
      </a:lvl4pPr>
      <a:lvl5pPr marL="5760720" algn="l" defTabSz="2880360" rtl="0" eaLnBrk="1" latinLnBrk="0" hangingPunct="1">
        <a:defRPr sz="5670" kern="1200">
          <a:solidFill>
            <a:schemeClr val="tx1"/>
          </a:solidFill>
          <a:latin typeface="+mn-lt"/>
          <a:ea typeface="+mn-ea"/>
          <a:cs typeface="+mn-cs"/>
        </a:defRPr>
      </a:lvl5pPr>
      <a:lvl6pPr marL="7200900" algn="l" defTabSz="2880360" rtl="0" eaLnBrk="1" latinLnBrk="0" hangingPunct="1">
        <a:defRPr sz="5670" kern="1200">
          <a:solidFill>
            <a:schemeClr val="tx1"/>
          </a:solidFill>
          <a:latin typeface="+mn-lt"/>
          <a:ea typeface="+mn-ea"/>
          <a:cs typeface="+mn-cs"/>
        </a:defRPr>
      </a:lvl6pPr>
      <a:lvl7pPr marL="8641080" algn="l" defTabSz="2880360" rtl="0" eaLnBrk="1" latinLnBrk="0" hangingPunct="1">
        <a:defRPr sz="5670" kern="1200">
          <a:solidFill>
            <a:schemeClr val="tx1"/>
          </a:solidFill>
          <a:latin typeface="+mn-lt"/>
          <a:ea typeface="+mn-ea"/>
          <a:cs typeface="+mn-cs"/>
        </a:defRPr>
      </a:lvl7pPr>
      <a:lvl8pPr marL="10081260" algn="l" defTabSz="2880360" rtl="0" eaLnBrk="1" latinLnBrk="0" hangingPunct="1">
        <a:defRPr sz="5670" kern="1200">
          <a:solidFill>
            <a:schemeClr val="tx1"/>
          </a:solidFill>
          <a:latin typeface="+mn-lt"/>
          <a:ea typeface="+mn-ea"/>
          <a:cs typeface="+mn-cs"/>
        </a:defRPr>
      </a:lvl8pPr>
      <a:lvl9pPr marL="11521440" algn="l" defTabSz="2880360" rtl="0" eaLnBrk="1" latinLnBrk="0" hangingPunct="1">
        <a:defRPr sz="567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95" userDrawn="1">
          <p15:clr>
            <a:srgbClr val="F26B43"/>
          </p15:clr>
        </p15:guide>
        <p15:guide id="2" pos="22680" userDrawn="1">
          <p15:clr>
            <a:srgbClr val="F26B43"/>
          </p15:clr>
        </p15:guide>
        <p15:guide id="3" orient="horz" pos="19238" userDrawn="1">
          <p15:clr>
            <a:srgbClr val="F26B43"/>
          </p15:clr>
        </p15:guide>
        <p15:guide id="4" orient="horz" pos="6912" userDrawn="1">
          <p15:clr>
            <a:srgbClr val="F26B43"/>
          </p15:clr>
        </p15:guide>
        <p15:guide id="5" orient="horz" pos="17856" userDrawn="1">
          <p15:clr>
            <a:srgbClr val="F26B43"/>
          </p15:clr>
        </p15:guide>
        <p15:guide id="6"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959" y="118523"/>
            <a:ext cx="38404800" cy="3731420"/>
          </a:xfrm>
          <a:solidFill>
            <a:schemeClr val="bg1"/>
          </a:solidFill>
          <a:ln>
            <a:noFill/>
          </a:ln>
        </p:spPr>
        <p:txBody>
          <a:bodyPr>
            <a:normAutofit fontScale="90000"/>
          </a:bodyPr>
          <a:lstStyle/>
          <a:p>
            <a:r>
              <a:rPr lang="en-US" sz="8000" b="1" dirty="0">
                <a:latin typeface="Times New Roman" panose="02020603050405020304" pitchFamily="18" charset="0"/>
                <a:cs typeface="Times New Roman" panose="02020603050405020304" pitchFamily="18" charset="0"/>
              </a:rPr>
              <a:t>Effect of water treatment residual (WTR) on nutrient retention for raingarden application</a:t>
            </a:r>
            <a:r>
              <a:rPr lang="en-US" sz="7200" b="1" dirty="0">
                <a:latin typeface="Times New Roman" panose="02020603050405020304" pitchFamily="18" charset="0"/>
                <a:cs typeface="Times New Roman" panose="02020603050405020304" pitchFamily="18" charset="0"/>
              </a:rPr>
              <a:t> </a:t>
            </a:r>
            <a:br>
              <a:rPr lang="en-US" sz="7200" b="1" dirty="0">
                <a:latin typeface="Times New Roman" panose="02020603050405020304" pitchFamily="18" charset="0"/>
                <a:cs typeface="Times New Roman" panose="02020603050405020304" pitchFamily="18" charset="0"/>
              </a:rPr>
            </a:br>
            <a:br>
              <a:rPr lang="en-US" sz="5000" b="1"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Hannah Wallace</a:t>
            </a:r>
            <a:r>
              <a:rPr lang="en-US" sz="4800" baseline="30000" dirty="0">
                <a:latin typeface="Times New Roman" panose="02020603050405020304" pitchFamily="18" charset="0"/>
                <a:cs typeface="Times New Roman" panose="02020603050405020304" pitchFamily="18" charset="0"/>
              </a:rPr>
              <a:t>1</a:t>
            </a:r>
            <a:r>
              <a:rPr lang="en-US" sz="4800" dirty="0">
                <a:latin typeface="Times New Roman" panose="02020603050405020304" pitchFamily="18" charset="0"/>
                <a:cs typeface="Times New Roman" panose="02020603050405020304" pitchFamily="18" charset="0"/>
              </a:rPr>
              <a:t>, Jenna Abramhson</a:t>
            </a:r>
            <a:r>
              <a:rPr lang="en-US" sz="4800" baseline="30000" dirty="0">
                <a:latin typeface="Times New Roman" panose="02020603050405020304" pitchFamily="18" charset="0"/>
                <a:cs typeface="Times New Roman" panose="02020603050405020304" pitchFamily="18" charset="0"/>
              </a:rPr>
              <a:t>1</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Paliza</a:t>
            </a:r>
            <a:r>
              <a:rPr lang="en-US" sz="4800" dirty="0">
                <a:latin typeface="Times New Roman" panose="02020603050405020304" pitchFamily="18" charset="0"/>
                <a:cs typeface="Times New Roman" panose="02020603050405020304" pitchFamily="18" charset="0"/>
              </a:rPr>
              <a:t> Shrestha</a:t>
            </a:r>
            <a:r>
              <a:rPr lang="en-US" sz="4800" baseline="30000" dirty="0">
                <a:latin typeface="Times New Roman" panose="02020603050405020304" pitchFamily="18" charset="0"/>
                <a:cs typeface="Times New Roman" panose="02020603050405020304" pitchFamily="18" charset="0"/>
              </a:rPr>
              <a:t>1</a:t>
            </a:r>
            <a:r>
              <a:rPr lang="en-US" sz="4800" dirty="0">
                <a:latin typeface="Times New Roman" panose="02020603050405020304" pitchFamily="18" charset="0"/>
                <a:cs typeface="Times New Roman" panose="02020603050405020304" pitchFamily="18" charset="0"/>
              </a:rPr>
              <a:t>, Gaston Small</a:t>
            </a:r>
            <a:r>
              <a:rPr lang="en-US" sz="4800" baseline="30000" dirty="0">
                <a:latin typeface="Times New Roman" panose="02020603050405020304" pitchFamily="18" charset="0"/>
                <a:cs typeface="Times New Roman" panose="02020603050405020304" pitchFamily="18" charset="0"/>
              </a:rPr>
              <a:t>1</a:t>
            </a:r>
            <a:br>
              <a:rPr lang="en-US" sz="4800" dirty="0">
                <a:latin typeface="Times New Roman" panose="02020603050405020304" pitchFamily="18" charset="0"/>
                <a:cs typeface="Times New Roman" panose="02020603050405020304" pitchFamily="18" charset="0"/>
              </a:rPr>
            </a:br>
            <a:r>
              <a:rPr lang="en-US" sz="4800" baseline="30000" dirty="0">
                <a:latin typeface="Times New Roman" panose="02020603050405020304" pitchFamily="18" charset="0"/>
                <a:cs typeface="Times New Roman" panose="02020603050405020304" pitchFamily="18" charset="0"/>
              </a:rPr>
              <a:t>1</a:t>
            </a:r>
            <a:r>
              <a:rPr lang="en-US" sz="4800" dirty="0">
                <a:latin typeface="Times New Roman" panose="02020603050405020304" pitchFamily="18" charset="0"/>
                <a:cs typeface="Times New Roman" panose="02020603050405020304" pitchFamily="18" charset="0"/>
              </a:rPr>
              <a:t>Biology Department, University of St. Thomas</a:t>
            </a:r>
            <a:endParaRPr lang="en-US" sz="4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31233" y="5010677"/>
            <a:ext cx="12082910" cy="9787295"/>
          </a:xfrm>
          <a:prstGeom prst="rect">
            <a:avLst/>
          </a:prstGeom>
          <a:solidFill>
            <a:schemeClr val="bg1"/>
          </a:solidFill>
          <a:ln>
            <a:solidFill>
              <a:schemeClr val="tx1"/>
            </a:solidFill>
            <a:prstDash val="dash"/>
          </a:ln>
        </p:spPr>
        <p:txBody>
          <a:bodyPr wrap="square" rtlCol="0">
            <a:spAutoFit/>
          </a:bodyPr>
          <a:lstStyle/>
          <a:p>
            <a:r>
              <a:rPr lang="en-US" sz="5400" b="1" dirty="0">
                <a:latin typeface="Times New Roman" panose="02020603050405020304" pitchFamily="18" charset="0"/>
                <a:cs typeface="Times New Roman" panose="02020603050405020304" pitchFamily="18" charset="0"/>
              </a:rPr>
              <a:t>Background:</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Raingardens are ecological </a:t>
            </a:r>
            <a:r>
              <a:rPr lang="en-US" sz="3200" dirty="0" err="1">
                <a:latin typeface="Times New Roman" panose="02020603050405020304" pitchFamily="18" charset="0"/>
                <a:cs typeface="Times New Roman" panose="02020603050405020304" pitchFamily="18" charset="0"/>
              </a:rPr>
              <a:t>stormwater</a:t>
            </a:r>
            <a:r>
              <a:rPr lang="en-US" sz="3200" dirty="0">
                <a:latin typeface="Times New Roman" panose="02020603050405020304" pitchFamily="18" charset="0"/>
                <a:cs typeface="Times New Roman" panose="02020603050405020304" pitchFamily="18" charset="0"/>
              </a:rPr>
              <a:t> treatment systems consisting of vegetated and porous soil media that filter and treat urban runoff.  Raingardens receive high amounts of phosphorus (P) and nitrogen (N) inputs from storm water runoff and also from nutrients that leaches out of compost present in the soil media for plant growth. These nutrients can enter groundwaters and surface waters where they can eventually become a pollutants. </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We are investigating the effectiveness of water treatment residuals (WTR) to capture P that leaches out of compost amended raingarden like cells to improve storm runoff quality. WTR is a calcium-rich byproduct of drinking water pretreatment that is currently sent to landfills. The chemical properties of WTR allow it to bind and trap high amounts of P. We hypothesize </a:t>
            </a:r>
            <a:r>
              <a:rPr lang="en-US" sz="3200">
                <a:latin typeface="Times New Roman" panose="02020603050405020304" pitchFamily="18" charset="0"/>
                <a:cs typeface="Times New Roman" panose="02020603050405020304" pitchFamily="18" charset="0"/>
              </a:rPr>
              <a:t>that the </a:t>
            </a:r>
            <a:r>
              <a:rPr lang="en-US" sz="3200" dirty="0">
                <a:latin typeface="Times New Roman" panose="02020603050405020304" pitchFamily="18" charset="0"/>
                <a:cs typeface="Times New Roman" panose="02020603050405020304" pitchFamily="18" charset="0"/>
              </a:rPr>
              <a:t>cells containing WTR in the soil media layer will remove P from the leachate compared to cells without WTR. Additionally, we explored benefits of WTR for N removal.  </a:t>
            </a:r>
          </a:p>
          <a:p>
            <a:pPr algn="just"/>
            <a:endParaRPr lang="en-US" sz="3200" dirty="0"/>
          </a:p>
        </p:txBody>
      </p:sp>
      <p:sp>
        <p:nvSpPr>
          <p:cNvPr id="7" name="TextBox 6"/>
          <p:cNvSpPr txBox="1"/>
          <p:nvPr/>
        </p:nvSpPr>
        <p:spPr>
          <a:xfrm>
            <a:off x="1094351" y="15603693"/>
            <a:ext cx="12082910" cy="6832640"/>
          </a:xfrm>
          <a:prstGeom prst="rect">
            <a:avLst/>
          </a:prstGeom>
          <a:solidFill>
            <a:schemeClr val="bg1"/>
          </a:solidFill>
          <a:ln>
            <a:solidFill>
              <a:schemeClr val="tx1"/>
            </a:solidFill>
            <a:prstDash val="dash"/>
          </a:ln>
        </p:spPr>
        <p:txBody>
          <a:bodyPr wrap="square" rtlCol="0">
            <a:spAutoFit/>
          </a:bodyPr>
          <a:lstStyle/>
          <a:p>
            <a:r>
              <a:rPr lang="en-US" sz="5400" b="1" dirty="0">
                <a:latin typeface="Times New Roman" panose="02020603050405020304" pitchFamily="18" charset="0"/>
                <a:cs typeface="Times New Roman" panose="02020603050405020304" pitchFamily="18" charset="0"/>
              </a:rPr>
              <a:t>Methods: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 study examines a combination of eight different soil media treatments, with 4 replicates per treatment resulting in 32 experimental raised-bed cells (Figure 1). The different soil media treatments included mixes of compost and sand at various ratios (100% compost, 80:20, 40:60, 20:80 compost: sand) in the top 1ft layer. Half the plots in the bottom 0.5 ft layer either comprised of WTR: sand mix at 60:40 ratio or sand (control). A lysimeter consisting of a 1-L collection bottle was installed in the center of each cells. Lysimeters were sampled weekly for leachate collection from May to October 2018. The total volume of leachate water was recorded, and subsequently analyzed for nutrients. </a:t>
            </a:r>
          </a:p>
          <a:p>
            <a:endParaRPr lang="en-US" sz="3200" dirty="0"/>
          </a:p>
        </p:txBody>
      </p:sp>
      <p:sp>
        <p:nvSpPr>
          <p:cNvPr id="9" name="TextBox 8"/>
          <p:cNvSpPr txBox="1"/>
          <p:nvPr/>
        </p:nvSpPr>
        <p:spPr>
          <a:xfrm>
            <a:off x="14163345" y="13049600"/>
            <a:ext cx="10520681" cy="1138773"/>
          </a:xfrm>
          <a:prstGeom prst="rect">
            <a:avLst/>
          </a:prstGeom>
          <a:solidFill>
            <a:schemeClr val="bg1"/>
          </a:solidFill>
          <a:ln>
            <a:solidFill>
              <a:schemeClr val="tx1"/>
            </a:solidFill>
          </a:ln>
        </p:spPr>
        <p:txBody>
          <a:bodyPr wrap="square" rtlCol="0">
            <a:spAutoFit/>
          </a:bodyPr>
          <a:lstStyle/>
          <a:p>
            <a:r>
              <a:rPr lang="en-US" sz="3400" b="1" dirty="0">
                <a:latin typeface="Times New Roman" panose="02020603050405020304" pitchFamily="18" charset="0"/>
                <a:cs typeface="Times New Roman" panose="02020603050405020304" pitchFamily="18" charset="0"/>
              </a:rPr>
              <a:t>Figure 2</a:t>
            </a:r>
            <a:r>
              <a:rPr lang="en-US" sz="3400" dirty="0">
                <a:latin typeface="Times New Roman" panose="02020603050405020304" pitchFamily="18" charset="0"/>
                <a:cs typeface="Times New Roman" panose="02020603050405020304" pitchFamily="18" charset="0"/>
              </a:rPr>
              <a:t>: Mean PO</a:t>
            </a:r>
            <a:r>
              <a:rPr lang="en-US" sz="3400" baseline="-25000" dirty="0">
                <a:latin typeface="Times New Roman" panose="02020603050405020304" pitchFamily="18" charset="0"/>
                <a:cs typeface="Times New Roman" panose="02020603050405020304" pitchFamily="18" charset="0"/>
              </a:rPr>
              <a:t>4</a:t>
            </a:r>
            <a:r>
              <a:rPr lang="en-US" sz="3400" baseline="30000" dirty="0">
                <a:latin typeface="Times New Roman" panose="02020603050405020304" pitchFamily="18" charset="0"/>
                <a:cs typeface="Times New Roman" panose="02020603050405020304" pitchFamily="18" charset="0"/>
              </a:rPr>
              <a:t>3-</a:t>
            </a:r>
            <a:r>
              <a:rPr lang="en-US" sz="3400" dirty="0">
                <a:latin typeface="Times New Roman" panose="02020603050405020304" pitchFamily="18" charset="0"/>
                <a:cs typeface="Times New Roman" panose="02020603050405020304" pitchFamily="18" charset="0"/>
              </a:rPr>
              <a:t> concentration vs. percent compost amendment in the soil media with and without WTR. </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5550576" y="12720210"/>
            <a:ext cx="12082910" cy="6340197"/>
          </a:xfrm>
          <a:prstGeom prst="rect">
            <a:avLst/>
          </a:prstGeom>
          <a:solidFill>
            <a:schemeClr val="bg1"/>
          </a:solidFill>
          <a:ln>
            <a:solidFill>
              <a:schemeClr val="tx1"/>
            </a:solidFill>
            <a:prstDash val="dash"/>
          </a:ln>
        </p:spPr>
        <p:txBody>
          <a:bodyPr wrap="square" rtlCol="0">
            <a:spAutoFit/>
          </a:bodyPr>
          <a:lstStyle/>
          <a:p>
            <a:r>
              <a:rPr lang="en-US" sz="5400" b="1" dirty="0">
                <a:latin typeface="Times New Roman" panose="02020603050405020304" pitchFamily="18" charset="0"/>
                <a:cs typeface="Times New Roman" panose="02020603050405020304" pitchFamily="18" charset="0"/>
              </a:rPr>
              <a:t>Ongoing and Future Work:</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 raingardens were installed at Roosevelt High School in Minneapolis in July 2018 (Figure 5). An impermeable barrier split the raingarden into two halves where one half contained a layer of WTR, while the other served as a control. Data collection is ongoing.  If granted further funding from the EPA, more raingardens will be built using WTR as a soil media amendment, and field monitoring will be conducted. A column study is also being conducted to compare effects of WTR and coconut coir for nutrient removal. Nutrient leachate data from these various studies will be  presented at the National Sustainable Design Expo in Boston in June 2019.  </a:t>
            </a:r>
          </a:p>
        </p:txBody>
      </p:sp>
      <p:sp>
        <p:nvSpPr>
          <p:cNvPr id="14" name="TextBox 13"/>
          <p:cNvSpPr txBox="1"/>
          <p:nvPr/>
        </p:nvSpPr>
        <p:spPr>
          <a:xfrm>
            <a:off x="25504832" y="27925755"/>
            <a:ext cx="12116419" cy="4401205"/>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numCol="1" rtlCol="0">
            <a:spAutoFit/>
          </a:bodyPr>
          <a:lstStyle/>
          <a:p>
            <a:r>
              <a:rPr lang="en-US" sz="5400" b="1" dirty="0">
                <a:latin typeface="Times New Roman" panose="02020603050405020304" pitchFamily="18" charset="0"/>
                <a:cs typeface="Times New Roman" panose="02020603050405020304" pitchFamily="18" charset="0"/>
              </a:rPr>
              <a:t>Acknowledgments</a:t>
            </a:r>
            <a:endParaRPr lang="en-US" sz="6000" b="1"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This research is supported by a Community-Based Research Grant from the University of St. Thomas Undergraduate Research Office to H. Wallace, the Spark-Y Summer Internship Program, and EPA Grant #83945601-0 to G. Small and P. Shrestha.</a:t>
            </a:r>
          </a:p>
          <a:p>
            <a:pPr algn="just"/>
            <a:endParaRPr lang="en-US" sz="3200" dirty="0"/>
          </a:p>
          <a:p>
            <a:pPr algn="just"/>
            <a:endParaRPr lang="en-US" sz="2800" dirty="0"/>
          </a:p>
        </p:txBody>
      </p:sp>
      <p:pic>
        <p:nvPicPr>
          <p:cNvPr id="21" name="Picture 20"/>
          <p:cNvPicPr>
            <a:picLocks noChangeAspect="1"/>
          </p:cNvPicPr>
          <p:nvPr/>
        </p:nvPicPr>
        <p:blipFill>
          <a:blip r:embed="rId3"/>
          <a:stretch>
            <a:fillRect/>
          </a:stretch>
        </p:blipFill>
        <p:spPr>
          <a:xfrm>
            <a:off x="739346" y="2231992"/>
            <a:ext cx="6858000" cy="1240643"/>
          </a:xfrm>
          <a:prstGeom prst="rect">
            <a:avLst/>
          </a:prstGeom>
        </p:spPr>
      </p:pic>
      <p:pic>
        <p:nvPicPr>
          <p:cNvPr id="8" name="Picture 7">
            <a:extLst>
              <a:ext uri="{FF2B5EF4-FFF2-40B4-BE49-F238E27FC236}">
                <a16:creationId xmlns:a16="http://schemas.microsoft.com/office/drawing/2014/main" id="{7F81806A-5E89-1342-BDEC-A0D9EA42280A}"/>
              </a:ext>
            </a:extLst>
          </p:cNvPr>
          <p:cNvPicPr>
            <a:picLocks noChangeAspect="1"/>
          </p:cNvPicPr>
          <p:nvPr/>
        </p:nvPicPr>
        <p:blipFill>
          <a:blip r:embed="rId4"/>
          <a:stretch>
            <a:fillRect/>
          </a:stretch>
        </p:blipFill>
        <p:spPr>
          <a:xfrm>
            <a:off x="33106618" y="31170360"/>
            <a:ext cx="1483747" cy="122356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351" y="23818426"/>
            <a:ext cx="12046028" cy="7253265"/>
          </a:xfrm>
          <a:prstGeom prst="rect">
            <a:avLst/>
          </a:prstGeom>
          <a:ln w="38100" cap="sq">
            <a:solidFill>
              <a:srgbClr val="000000"/>
            </a:solidFill>
            <a:prstDash val="dashDot"/>
            <a:miter lim="800000"/>
          </a:ln>
          <a:effectLst>
            <a:outerShdw blurRad="50800" dist="38100" dir="2700000" algn="tl" rotWithShape="0">
              <a:srgbClr val="000000">
                <a:alpha val="43000"/>
              </a:srgbClr>
            </a:outerShdw>
          </a:effectLst>
        </p:spPr>
      </p:pic>
      <p:sp>
        <p:nvSpPr>
          <p:cNvPr id="18" name="TextBox 17"/>
          <p:cNvSpPr txBox="1"/>
          <p:nvPr/>
        </p:nvSpPr>
        <p:spPr>
          <a:xfrm>
            <a:off x="14176316" y="30919720"/>
            <a:ext cx="10381515" cy="1138773"/>
          </a:xfrm>
          <a:prstGeom prst="rect">
            <a:avLst/>
          </a:prstGeom>
          <a:solidFill>
            <a:schemeClr val="bg1"/>
          </a:solidFill>
          <a:ln>
            <a:solidFill>
              <a:schemeClr val="tx1"/>
            </a:solidFill>
          </a:ln>
        </p:spPr>
        <p:txBody>
          <a:bodyPr wrap="square" rtlCol="0">
            <a:spAutoFit/>
          </a:bodyPr>
          <a:lstStyle/>
          <a:p>
            <a:r>
              <a:rPr lang="en-US" sz="3400" b="1" dirty="0">
                <a:latin typeface="Times New Roman" panose="02020603050405020304" pitchFamily="18" charset="0"/>
                <a:cs typeface="Times New Roman" panose="02020603050405020304" pitchFamily="18" charset="0"/>
              </a:rPr>
              <a:t>Figure 4: </a:t>
            </a:r>
            <a:r>
              <a:rPr lang="en-US" sz="3400" dirty="0">
                <a:latin typeface="Times New Roman" panose="02020603050405020304" pitchFamily="18" charset="0"/>
                <a:cs typeface="Times New Roman" panose="02020603050405020304" pitchFamily="18" charset="0"/>
              </a:rPr>
              <a:t>Mean  NO</a:t>
            </a:r>
            <a:r>
              <a:rPr lang="en-US" sz="3400" baseline="-25000" dirty="0">
                <a:latin typeface="Times New Roman" panose="02020603050405020304" pitchFamily="18" charset="0"/>
                <a:cs typeface="Times New Roman" panose="02020603050405020304" pitchFamily="18" charset="0"/>
              </a:rPr>
              <a:t>3</a:t>
            </a:r>
            <a:r>
              <a:rPr lang="en-US" sz="3400" baseline="30000" dirty="0">
                <a:latin typeface="Times New Roman" panose="02020603050405020304" pitchFamily="18" charset="0"/>
                <a:cs typeface="Times New Roman" panose="02020603050405020304" pitchFamily="18" charset="0"/>
              </a:rPr>
              <a:t>-</a:t>
            </a:r>
            <a:r>
              <a:rPr lang="en-US" sz="3400" dirty="0">
                <a:latin typeface="Times New Roman" panose="02020603050405020304" pitchFamily="18" charset="0"/>
                <a:cs typeface="Times New Roman" panose="02020603050405020304" pitchFamily="18" charset="0"/>
              </a:rPr>
              <a:t> concentration vs. percent compost amendment in the soil media with and without WTR.</a:t>
            </a:r>
            <a:endParaRPr lang="en-US" sz="28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4077519" y="21937493"/>
            <a:ext cx="10520681" cy="1128944"/>
          </a:xfrm>
          <a:prstGeom prst="rect">
            <a:avLst/>
          </a:prstGeom>
          <a:solidFill>
            <a:schemeClr val="bg1"/>
          </a:solidFill>
          <a:ln>
            <a:solidFill>
              <a:schemeClr val="tx1"/>
            </a:solidFill>
          </a:ln>
        </p:spPr>
        <p:txBody>
          <a:bodyPr wrap="square" rtlCol="0">
            <a:spAutoFit/>
          </a:bodyPr>
          <a:lstStyle/>
          <a:p>
            <a:r>
              <a:rPr lang="en-US" sz="3400" b="1" dirty="0">
                <a:latin typeface="Times New Roman" panose="02020603050405020304" pitchFamily="18" charset="0"/>
                <a:cs typeface="Times New Roman" panose="02020603050405020304" pitchFamily="18" charset="0"/>
              </a:rPr>
              <a:t>Figure 3: </a:t>
            </a:r>
            <a:r>
              <a:rPr lang="en-US" sz="3400" dirty="0">
                <a:latin typeface="Times New Roman" panose="02020603050405020304" pitchFamily="18" charset="0"/>
                <a:cs typeface="Times New Roman" panose="02020603050405020304" pitchFamily="18" charset="0"/>
              </a:rPr>
              <a:t>Mean NH</a:t>
            </a:r>
            <a:r>
              <a:rPr lang="en-US" sz="3400" baseline="-25000" dirty="0">
                <a:latin typeface="Times New Roman" panose="02020603050405020304" pitchFamily="18" charset="0"/>
                <a:cs typeface="Times New Roman" panose="02020603050405020304" pitchFamily="18" charset="0"/>
              </a:rPr>
              <a:t>4</a:t>
            </a:r>
            <a:r>
              <a:rPr lang="en-US" sz="3400" baseline="30000" dirty="0">
                <a:latin typeface="Times New Roman" panose="02020603050405020304" pitchFamily="18" charset="0"/>
                <a:cs typeface="Times New Roman" panose="02020603050405020304" pitchFamily="18" charset="0"/>
              </a:rPr>
              <a:t>+</a:t>
            </a:r>
            <a:r>
              <a:rPr lang="en-US" sz="3400" dirty="0">
                <a:latin typeface="Times New Roman" panose="02020603050405020304" pitchFamily="18" charset="0"/>
                <a:cs typeface="Times New Roman" panose="02020603050405020304" pitchFamily="18" charset="0"/>
              </a:rPr>
              <a:t> concentration vs. percent compost amendment in the soil media with and without WTR.</a:t>
            </a:r>
            <a:endParaRPr lang="en-US" sz="28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094351" y="31325533"/>
            <a:ext cx="12046028" cy="1077218"/>
          </a:xfrm>
          <a:prstGeom prst="rect">
            <a:avLst/>
          </a:prstGeom>
          <a:solidFill>
            <a:schemeClr val="bg1"/>
          </a:solidFill>
          <a:ln>
            <a:solidFill>
              <a:schemeClr val="tx1"/>
            </a:solidFill>
          </a:ln>
        </p:spPr>
        <p:txBody>
          <a:bodyPr wrap="square" rtlCol="0">
            <a:spAutoFit/>
          </a:bodyPr>
          <a:lstStyle/>
          <a:p>
            <a:r>
              <a:rPr lang="en-US" sz="3200" b="1" dirty="0">
                <a:latin typeface="Times New Roman" panose="02020603050405020304" pitchFamily="18" charset="0"/>
                <a:cs typeface="Times New Roman" panose="02020603050405020304" pitchFamily="18" charset="0"/>
              </a:rPr>
              <a:t>Figure 1</a:t>
            </a:r>
            <a:r>
              <a:rPr lang="en-US" sz="3200" dirty="0">
                <a:latin typeface="Times New Roman" panose="02020603050405020304" pitchFamily="18" charset="0"/>
                <a:cs typeface="Times New Roman" panose="02020603050405020304" pitchFamily="18" charset="0"/>
              </a:rPr>
              <a:t>: Experimental raised bed cells with potential to function as raingardens.</a:t>
            </a:r>
          </a:p>
        </p:txBody>
      </p:sp>
      <p:sp>
        <p:nvSpPr>
          <p:cNvPr id="23" name="TextBox 22"/>
          <p:cNvSpPr txBox="1"/>
          <p:nvPr/>
        </p:nvSpPr>
        <p:spPr>
          <a:xfrm>
            <a:off x="26408818" y="26933644"/>
            <a:ext cx="10259952" cy="584775"/>
          </a:xfrm>
          <a:prstGeom prst="rect">
            <a:avLst/>
          </a:prstGeom>
          <a:solidFill>
            <a:schemeClr val="bg1"/>
          </a:solidFill>
          <a:ln>
            <a:solidFill>
              <a:schemeClr val="tx1"/>
            </a:solidFill>
          </a:ln>
        </p:spPr>
        <p:txBody>
          <a:bodyPr wrap="square" rtlCol="0">
            <a:spAutoFit/>
          </a:bodyPr>
          <a:lstStyle/>
          <a:p>
            <a:r>
              <a:rPr lang="en-US" sz="3200" b="1" dirty="0">
                <a:latin typeface="Times New Roman" panose="02020603050405020304" pitchFamily="18" charset="0"/>
                <a:cs typeface="Times New Roman" panose="02020603050405020304" pitchFamily="18" charset="0"/>
              </a:rPr>
              <a:t>Figure 5</a:t>
            </a:r>
            <a:r>
              <a:rPr lang="en-US" sz="3200" dirty="0">
                <a:latin typeface="Times New Roman" panose="02020603050405020304" pitchFamily="18" charset="0"/>
                <a:cs typeface="Times New Roman" panose="02020603050405020304" pitchFamily="18" charset="0"/>
              </a:rPr>
              <a:t>: Installation and planting of Roosevelt raingarden. </a:t>
            </a:r>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73395" y="19315237"/>
            <a:ext cx="9766775" cy="7325082"/>
          </a:xfrm>
          <a:prstGeom prst="rect">
            <a:avLst/>
          </a:prstGeom>
          <a:ln>
            <a:solidFill>
              <a:schemeClr val="tx1"/>
            </a:solidFill>
            <a:prstDash val="dash"/>
          </a:ln>
        </p:spPr>
      </p:pic>
      <p:sp>
        <p:nvSpPr>
          <p:cNvPr id="4" name="TextBox 3"/>
          <p:cNvSpPr txBox="1"/>
          <p:nvPr/>
        </p:nvSpPr>
        <p:spPr>
          <a:xfrm>
            <a:off x="25504832" y="5116306"/>
            <a:ext cx="12082910" cy="6832640"/>
          </a:xfrm>
          <a:prstGeom prst="rect">
            <a:avLst/>
          </a:prstGeom>
          <a:solidFill>
            <a:schemeClr val="bg1"/>
          </a:solidFill>
          <a:ln>
            <a:solidFill>
              <a:schemeClr val="tx1"/>
            </a:solidFill>
            <a:prstDash val="dash"/>
          </a:ln>
        </p:spPr>
        <p:txBody>
          <a:bodyPr wrap="square" rtlCol="0">
            <a:spAutoFit/>
          </a:bodyPr>
          <a:lstStyle/>
          <a:p>
            <a:r>
              <a:rPr lang="en-US" sz="5400" b="1" dirty="0">
                <a:latin typeface="Times New Roman" panose="02020603050405020304" pitchFamily="18" charset="0"/>
                <a:cs typeface="Times New Roman" panose="02020603050405020304" pitchFamily="18" charset="0"/>
              </a:rPr>
              <a:t>Conclusion:</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Figures 2 and 3 illustrate the effectiveness of WTR at reducing both PO</a:t>
            </a:r>
            <a:r>
              <a:rPr lang="en-US" sz="3200" baseline="-25000" dirty="0">
                <a:latin typeface="Times New Roman" panose="02020603050405020304" pitchFamily="18" charset="0"/>
                <a:cs typeface="Times New Roman" panose="02020603050405020304" pitchFamily="18" charset="0"/>
              </a:rPr>
              <a:t>4</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and NH</a:t>
            </a:r>
            <a:r>
              <a:rPr lang="en-US" sz="3200" baseline="-25000" dirty="0">
                <a:latin typeface="Times New Roman" panose="02020603050405020304" pitchFamily="18" charset="0"/>
                <a:cs typeface="Times New Roman" panose="02020603050405020304" pitchFamily="18" charset="0"/>
              </a:rPr>
              <a:t>4</a:t>
            </a:r>
            <a:r>
              <a:rPr lang="en-US" sz="3200" baseline="30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seen at all levels of compost application. P reduction in the leachate is likely due to chemical sorption reactions with the calcium present in the WTR. While sorption of NH</a:t>
            </a:r>
            <a:r>
              <a:rPr lang="en-US" sz="3200" baseline="-25000" dirty="0">
                <a:latin typeface="Times New Roman" panose="02020603050405020304" pitchFamily="18" charset="0"/>
                <a:cs typeface="Times New Roman" panose="02020603050405020304" pitchFamily="18" charset="0"/>
              </a:rPr>
              <a:t>4</a:t>
            </a:r>
            <a:r>
              <a:rPr lang="en-US" sz="3200" baseline="30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also improved under WTR presence, NO</a:t>
            </a:r>
            <a:r>
              <a:rPr lang="en-US" sz="3200" baseline="-25000" dirty="0">
                <a:latin typeface="Times New Roman" panose="02020603050405020304" pitchFamily="18" charset="0"/>
                <a:cs typeface="Times New Roman" panose="02020603050405020304" pitchFamily="18" charset="0"/>
              </a:rPr>
              <a:t>3</a:t>
            </a:r>
            <a:r>
              <a:rPr lang="en-US" sz="3200" baseline="30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leaching increased, as it is a highly mobile ion and does not participate in sorption reactions in the soil media.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Data shows that WTR incorporation improves water quality performance of cells, particularly for dissolved P and certain forms of N.  Our results have positive design implications for raingardens built in nutrient-sensitive watersheds. </a:t>
            </a:r>
          </a:p>
        </p:txBody>
      </p:sp>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t="1209"/>
          <a:stretch/>
        </p:blipFill>
        <p:spPr>
          <a:xfrm>
            <a:off x="14094664" y="5119292"/>
            <a:ext cx="10506710" cy="7433648"/>
          </a:xfrm>
          <a:prstGeom prst="rect">
            <a:avLst/>
          </a:prstGeom>
          <a:ln w="76200">
            <a:solidFill>
              <a:schemeClr val="tx1"/>
            </a:solidFill>
            <a:prstDash val="dash"/>
          </a:ln>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63345" y="14797972"/>
            <a:ext cx="10438029" cy="6696584"/>
          </a:xfrm>
          <a:prstGeom prst="rect">
            <a:avLst/>
          </a:prstGeom>
          <a:ln w="76200">
            <a:solidFill>
              <a:schemeClr val="tx1"/>
            </a:solidFill>
            <a:prstDash val="dash"/>
          </a:ln>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97879" y="23885585"/>
            <a:ext cx="10259952" cy="6639935"/>
          </a:xfrm>
          <a:prstGeom prst="rect">
            <a:avLst/>
          </a:prstGeom>
          <a:ln w="76200">
            <a:solidFill>
              <a:schemeClr val="tx1"/>
            </a:solidFill>
            <a:prstDash val="dash"/>
          </a:ln>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48491" y="1828560"/>
            <a:ext cx="2067868" cy="1989946"/>
          </a:xfrm>
          <a:prstGeom prst="rect">
            <a:avLst/>
          </a:prstGeom>
        </p:spPr>
      </p:pic>
    </p:spTree>
    <p:extLst>
      <p:ext uri="{BB962C8B-B14F-4D97-AF65-F5344CB8AC3E}">
        <p14:creationId xmlns:p14="http://schemas.microsoft.com/office/powerpoint/2010/main" val="2077391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12986</TotalTime>
  <Words>689</Words>
  <Application>Microsoft Office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Effect of water treatment residual (WTR) on nutrient retention for raingarden application   Hannah Wallace1, Jenna Abramhson1, Paliza Shrestha1, Gaston Small1 1Biology Department, University of St. Thomas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Water Treatment Residual (WTR) on Phosphorus Sorption for Rain Garden Application  Hannah Wallace</dc:title>
  <dc:creator>Wallace, Hannah R.</dc:creator>
  <cp:lastModifiedBy>Paliza Shrestha</cp:lastModifiedBy>
  <cp:revision>133</cp:revision>
  <cp:lastPrinted>2018-08-06T17:06:14Z</cp:lastPrinted>
  <dcterms:created xsi:type="dcterms:W3CDTF">2018-07-30T15:09:56Z</dcterms:created>
  <dcterms:modified xsi:type="dcterms:W3CDTF">2018-12-11T19:58:27Z</dcterms:modified>
</cp:coreProperties>
</file>