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9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5"/>
    <p:restoredTop sz="94665"/>
  </p:normalViewPr>
  <p:slideViewPr>
    <p:cSldViewPr snapToGrid="0" snapToObjects="1">
      <p:cViewPr varScale="1">
        <p:scale>
          <a:sx n="150" d="100"/>
          <a:sy n="150" d="100"/>
        </p:scale>
        <p:origin x="1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9B74-4EB7-104D-9737-F7B302BCE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4A2E0-8858-954E-8FBD-11DAF2C81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73584-EB42-EF4D-89CA-5CB953CE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EEBD-A0EE-C14D-AA3B-43B650AD648F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B202C-6BC9-554C-BC87-E10E394EF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5649B-FD10-3145-B5CA-4B46D38F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B5D6-D532-C14C-BDAC-3DA93ACF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A4B56-A538-0A4F-956C-0F1AA3C4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7CA4B-1F68-F84E-B05E-2DDD0B122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1F19F-B5F5-734F-BB7B-EE5BC720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EEBD-A0EE-C14D-AA3B-43B650AD648F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82839-963E-2047-8120-5CCDE6F6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5CA44-A23B-504F-8A50-556E9C71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B5D6-D532-C14C-BDAC-3DA93ACF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0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BAAFC-562A-C84E-8DD3-C625AB811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EC1CF-1ED9-4E49-A9EB-F335B499A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102BB-6977-2A41-ACB4-15561DEB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EEBD-A0EE-C14D-AA3B-43B650AD648F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65196-AD6A-1949-8432-50DAD3BF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1B34A-62CB-684A-8D24-956D4C4C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B5D6-D532-C14C-BDAC-3DA93ACF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5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E96A-A7F2-034D-BC61-F0792115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D748B-91A4-494B-A699-638C82C55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21C7D-B6AB-D045-BC36-19E17929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EEBD-A0EE-C14D-AA3B-43B650AD648F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96BBF-540E-B94F-9FC7-E6DCD32A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29972-E781-784B-A321-D1CB3B44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B5D6-D532-C14C-BDAC-3DA93ACF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1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4166-16C3-B342-A70F-77299EF0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ECEDD-8106-0846-B4AE-69F191B84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7551A-4E3A-6A43-B4B2-B3930F47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EEBD-A0EE-C14D-AA3B-43B650AD648F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F2E70-F975-7340-8B2D-B7DAD718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F6F71-EE2C-E145-8F8D-CE01A437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B5D6-D532-C14C-BDAC-3DA93ACF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2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E543-3153-0B40-9AFA-71B4212A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2D43F-6EFE-7F45-852D-6C913EC4B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52734-F3AA-0846-9305-6EA236C08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6B917-AEFF-3445-97E7-0F80921D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EEBD-A0EE-C14D-AA3B-43B650AD648F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EDD41-C4E5-FE41-8BFD-6DE920D8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DF494-ED02-2E45-A16E-D80C983A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B5D6-D532-C14C-BDAC-3DA93ACF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8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0FF5-4427-164E-B147-4AF2059CF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6DBCA-B6E2-2049-B841-980615793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120DE-B4DD-7C49-B223-9619AC084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42E07-564F-2241-BF3A-870F60DDE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E40C6-079A-2A41-8E15-EB4E399EB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C0200F-AAE2-C349-8381-35E0428F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EEBD-A0EE-C14D-AA3B-43B650AD648F}" type="datetimeFigureOut">
              <a:rPr lang="en-US" smtClean="0"/>
              <a:t>6/25/18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5F169-5595-F846-88BE-780C2A21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BD38A-85C2-8140-9215-098BA041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B5D6-D532-C14C-BDAC-3DA93ACF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6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0497-ECEB-E64F-AA6C-282F4A51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95638-AF32-A14F-8485-354BC5F6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EEBD-A0EE-C14D-AA3B-43B650AD648F}" type="datetimeFigureOut">
              <a:rPr lang="en-US" smtClean="0"/>
              <a:t>6/25/18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E579C-6F77-2843-B58A-3A2B4053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BB573-6591-CE40-860E-8E2108CF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B5D6-D532-C14C-BDAC-3DA93ACF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9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37ECB-9B63-BA4E-A471-8DCC1B00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EEBD-A0EE-C14D-AA3B-43B650AD648F}" type="datetimeFigureOut">
              <a:rPr lang="en-US" smtClean="0"/>
              <a:t>6/25/18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EFAC9-7105-E949-A68B-94066A66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1D6D0-6776-D946-A02C-692B4423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B5D6-D532-C14C-BDAC-3DA93ACF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7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6544-3C6A-C44D-8594-5AE1BB6A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1B51-5957-414C-A7EB-1834AF590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B718D-2B39-8949-AA89-8E4EAABB7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A8487-79CB-D54F-B18A-3475D7A9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EEBD-A0EE-C14D-AA3B-43B650AD648F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134BB-1E94-AD4C-8C5F-D08C7D56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09834-0D0D-E642-BF6C-87345F35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B5D6-D532-C14C-BDAC-3DA93ACF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3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E2B3-266C-0E43-B687-90C2BD8F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0485B-619B-2C4C-8624-42F61E827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73583-AA5E-CD45-8357-E9D31BCC4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4D4C1-A914-F248-9DF8-318B2AF7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EEBD-A0EE-C14D-AA3B-43B650AD648F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C20A5-6E06-BE46-8493-2FA47DA5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42845-22F4-BE4C-B735-9AE7C546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B5D6-D532-C14C-BDAC-3DA93ACF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2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11267-AADE-6743-966F-8874B5A82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9E3A1-E4D0-1F4F-A31F-C15990A60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2DDBD-B529-EA4A-9031-999E00498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EEBD-A0EE-C14D-AA3B-43B650AD648F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79039-9707-8B48-9DED-AB4729E28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BE9CD-1B6A-8F40-A0CC-BA4B51484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CB5D6-D532-C14C-BDAC-3DA93ACF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D0765-2D62-5642-83DA-488CE66BE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Feeds and Feeding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76CEB-C744-5D44-8D3F-FD9CFAF10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B204-43FB-6448-8310-77444DB8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02F25-4036-E34A-8599-515BB2C6B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Protein levels of 35%-45% are best</a:t>
            </a:r>
          </a:p>
          <a:p>
            <a:r>
              <a:rPr lang="en-US" sz="3200" dirty="0"/>
              <a:t>Feed at least twice daily</a:t>
            </a:r>
          </a:p>
          <a:p>
            <a:r>
              <a:rPr lang="en-US" sz="3200" dirty="0"/>
              <a:t>Can supplement with locally harvested algae</a:t>
            </a:r>
          </a:p>
          <a:p>
            <a:r>
              <a:rPr lang="en-US" sz="3200" dirty="0"/>
              <a:t>Feed 5-7% of body weight in the first 2 months and 3-5% after that</a:t>
            </a:r>
          </a:p>
          <a:p>
            <a:r>
              <a:rPr lang="en-US" sz="3200" dirty="0"/>
              <a:t>Experimentation with coconut or other land-based foods necessary</a:t>
            </a:r>
          </a:p>
          <a:p>
            <a:r>
              <a:rPr lang="en-US" sz="3200" dirty="0"/>
              <a:t>Use feeding ring or square when using floating feeds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8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432A-939E-704C-9A22-1BE58473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 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27D2D-2D90-BC49-A6B9-4E516571E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Rabbitfish are generally herbivorous grazers </a:t>
            </a:r>
          </a:p>
          <a:p>
            <a:r>
              <a:rPr lang="en-US" dirty="0"/>
              <a:t>Tend to eat macroalgae (seaweed) with inadvertent ingestion of invertebrates and zooplankton</a:t>
            </a:r>
          </a:p>
          <a:p>
            <a:r>
              <a:rPr lang="en-US" dirty="0"/>
              <a:t>The literature shows rabbitfishes prefer soft algae such as </a:t>
            </a:r>
            <a:r>
              <a:rPr lang="en-US" i="1" dirty="0" err="1"/>
              <a:t>Caulerpa</a:t>
            </a:r>
            <a:r>
              <a:rPr lang="en-US" dirty="0"/>
              <a:t>, </a:t>
            </a:r>
            <a:r>
              <a:rPr lang="en-US" i="1" dirty="0" err="1"/>
              <a:t>Gracilaria</a:t>
            </a:r>
            <a:r>
              <a:rPr lang="en-US" dirty="0"/>
              <a:t>, </a:t>
            </a:r>
            <a:r>
              <a:rPr lang="en-US" i="1" dirty="0" err="1"/>
              <a:t>Enteromorpha</a:t>
            </a:r>
            <a:r>
              <a:rPr lang="en-US" dirty="0"/>
              <a:t>, and even </a:t>
            </a:r>
            <a:r>
              <a:rPr lang="en-US" i="1" dirty="0" err="1"/>
              <a:t>Sargassum</a:t>
            </a:r>
            <a:r>
              <a:rPr lang="en-US" i="1" dirty="0"/>
              <a:t>.</a:t>
            </a:r>
          </a:p>
          <a:p>
            <a:r>
              <a:rPr lang="en-US" dirty="0"/>
              <a:t>They will eat blue green algae but don’t prefer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7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FFE5-6A81-024B-99CB-CE885D91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995F61-B4F0-D346-A07D-2A05BE275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35" y="0"/>
            <a:ext cx="7651987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752933-4759-2F4F-8CFF-2CF39024A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432" y="1907988"/>
            <a:ext cx="6464568" cy="49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2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1771-494B-404B-8620-C72325A7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6107-247C-174D-B03C-D2DB72FA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2EEA4-20AE-1648-AD87-DF80D9AB5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55" y="597844"/>
            <a:ext cx="5777245" cy="3508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5BBBF1-AFF5-9749-85B9-854CEB798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014" y="2768451"/>
            <a:ext cx="4942565" cy="38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5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C10A-31D5-7D48-812E-6D238313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Diets under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4785-F1CF-7542-9543-AB1FF0973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Herbivorous means they can tolerate a diet lower in protein which is the most expensive component of fish feeds.  </a:t>
            </a:r>
          </a:p>
          <a:p>
            <a:r>
              <a:rPr lang="en-US" dirty="0"/>
              <a:t>Rabbitfishes could be fed just algae.  Cheapest option.  Growth rates slower</a:t>
            </a:r>
          </a:p>
          <a:p>
            <a:r>
              <a:rPr lang="en-US" dirty="0"/>
              <a:t>Best growth is on formulated diets.  Most expensive option.</a:t>
            </a:r>
          </a:p>
          <a:p>
            <a:r>
              <a:rPr lang="en-US" dirty="0"/>
              <a:t>They may also eat grated coconut or other available land-based foods.</a:t>
            </a:r>
          </a:p>
          <a:p>
            <a:r>
              <a:rPr lang="en-US" dirty="0"/>
              <a:t>More experimentation needed.  Some work being done in Palau and RMI  </a:t>
            </a:r>
          </a:p>
        </p:txBody>
      </p:sp>
    </p:spTree>
    <p:extLst>
      <p:ext uri="{BB962C8B-B14F-4D97-AF65-F5344CB8AC3E}">
        <p14:creationId xmlns:p14="http://schemas.microsoft.com/office/powerpoint/2010/main" val="125265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40AF-107B-FF46-B52F-2783CF244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Cage Feeding of Rabbitfishes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8BD41-AE68-1941-BDE4-134514684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Formulated diets containing 30-55% protein seem to provide the best growth</a:t>
            </a:r>
          </a:p>
          <a:p>
            <a:r>
              <a:rPr lang="en-US" i="1" dirty="0"/>
              <a:t>S. </a:t>
            </a:r>
            <a:r>
              <a:rPr lang="en-US" i="1" dirty="0" err="1"/>
              <a:t>cannaliculatus</a:t>
            </a:r>
            <a:r>
              <a:rPr lang="en-US" i="1" dirty="0"/>
              <a:t> </a:t>
            </a:r>
            <a:r>
              <a:rPr lang="en-US" dirty="0"/>
              <a:t>grew to 181g in 89 days on 45% protein diet</a:t>
            </a:r>
          </a:p>
          <a:p>
            <a:r>
              <a:rPr lang="en-US" dirty="0"/>
              <a:t>Juvenile </a:t>
            </a:r>
            <a:r>
              <a:rPr lang="en-US" i="1" dirty="0"/>
              <a:t>S. </a:t>
            </a:r>
            <a:r>
              <a:rPr lang="en-US" i="1" dirty="0" err="1"/>
              <a:t>randalli</a:t>
            </a:r>
            <a:r>
              <a:rPr lang="en-US" dirty="0"/>
              <a:t> in Guam grew better on a 55% protein diet than at 36% protein diet</a:t>
            </a:r>
          </a:p>
          <a:p>
            <a:r>
              <a:rPr lang="en-US" dirty="0"/>
              <a:t>Feeding rates for smaller fish 3-7% of body weight per day.  3-5% for older fish</a:t>
            </a:r>
          </a:p>
          <a:p>
            <a:r>
              <a:rPr lang="en-US" dirty="0"/>
              <a:t>Feed conversion ratios as low at 1.2 but generally around 1.7-2.2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6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CA6F-F6B8-DB4E-88C9-20DC59E7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Feed Conversion Ratio (FCR)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43CD1-497E-E64D-AEBD-CDFE82A7C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Feeds are usually most expensive part of raising fish and proper feeding practices save money</a:t>
            </a:r>
          </a:p>
          <a:p>
            <a:r>
              <a:rPr lang="en-US" sz="3200" dirty="0"/>
              <a:t>FCR is the amount of dry food fed versus wet weight gained.  </a:t>
            </a:r>
          </a:p>
          <a:p>
            <a:r>
              <a:rPr lang="en-US" sz="3200" dirty="0"/>
              <a:t>Fish are generally more efficient than land animals.  Pigs 3+:1</a:t>
            </a:r>
          </a:p>
          <a:p>
            <a:r>
              <a:rPr lang="en-US" sz="3200" dirty="0"/>
              <a:t>Fish FCR can be as low as 1:1</a:t>
            </a:r>
          </a:p>
          <a:p>
            <a:r>
              <a:rPr lang="en-US" sz="3200" dirty="0"/>
              <a:t>Fish grown in ponds usually have lower feed conversion as they find natural foods</a:t>
            </a:r>
          </a:p>
          <a:p>
            <a:r>
              <a:rPr lang="en-US" sz="3200" dirty="0"/>
              <a:t>Feeding fish more than one time per day usually leads to better FCR and growth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7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6DCB-0E4B-E441-8DA4-6E623017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Feeding at MERIP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08D3F-98EE-6B4C-89D6-5509B8792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 a variety of flake and pelleted feed in 2016 and 2017</a:t>
            </a:r>
          </a:p>
          <a:p>
            <a:r>
              <a:rPr lang="en-US" dirty="0"/>
              <a:t>Tilapia starters 1 mm and 2mm floating</a:t>
            </a:r>
          </a:p>
          <a:p>
            <a:r>
              <a:rPr lang="en-US" dirty="0"/>
              <a:t>Catfish feed broken into smaller pieces</a:t>
            </a:r>
          </a:p>
          <a:p>
            <a:r>
              <a:rPr lang="en-US" dirty="0"/>
              <a:t>Flake feeds as a starter</a:t>
            </a:r>
          </a:p>
          <a:p>
            <a:r>
              <a:rPr lang="en-US" dirty="0"/>
              <a:t>Growth rates in 2016 and 2017 were generally poor</a:t>
            </a:r>
          </a:p>
          <a:p>
            <a:r>
              <a:rPr lang="en-US" dirty="0"/>
              <a:t>Some species adapted poorly to formulated diets and barely grew </a:t>
            </a:r>
          </a:p>
          <a:p>
            <a:r>
              <a:rPr lang="en-US" dirty="0"/>
              <a:t>Catfish food can be ordered through Ray and </a:t>
            </a:r>
            <a:r>
              <a:rPr lang="en-US" dirty="0" err="1"/>
              <a:t>Dors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4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7B217-363B-A24D-B92F-6885A5CA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51B3-3064-8A40-8319-CBC23AD2A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350"/>
            <a:ext cx="10515600" cy="4351338"/>
          </a:xfrm>
        </p:spPr>
        <p:txBody>
          <a:bodyPr/>
          <a:lstStyle/>
          <a:p>
            <a:r>
              <a:rPr lang="en-US" dirty="0"/>
              <a:t>2018 – mainly tilapia sinking crumble and floating starters.</a:t>
            </a:r>
          </a:p>
          <a:p>
            <a:r>
              <a:rPr lang="en-US" dirty="0"/>
              <a:t>Feeding twice daily</a:t>
            </a:r>
          </a:p>
          <a:p>
            <a:r>
              <a:rPr lang="en-US" dirty="0"/>
              <a:t>Use of feeding ring or square to keep feed in the cage</a:t>
            </a:r>
          </a:p>
          <a:p>
            <a:r>
              <a:rPr lang="en-US" dirty="0"/>
              <a:t>Results are much better and looking very promising for the </a:t>
            </a:r>
            <a:r>
              <a:rPr lang="en-US" i="1" dirty="0"/>
              <a:t>S. argenteus </a:t>
            </a:r>
            <a:r>
              <a:rPr lang="en-US" dirty="0"/>
              <a:t>and </a:t>
            </a:r>
            <a:r>
              <a:rPr lang="en-US" i="1" dirty="0"/>
              <a:t>S. </a:t>
            </a:r>
            <a:r>
              <a:rPr lang="en-US" i="1" dirty="0" err="1"/>
              <a:t>randalli</a:t>
            </a:r>
            <a:r>
              <a:rPr lang="en-US" i="1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2CE50-26E3-9543-A152-5905BB7BE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112" y="3656527"/>
            <a:ext cx="6025086" cy="27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31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446</Words>
  <Application>Microsoft Macintosh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Feeds and Feeding</vt:lpstr>
      <vt:lpstr>Natural Diet</vt:lpstr>
      <vt:lpstr>PowerPoint Presentation</vt:lpstr>
      <vt:lpstr>PowerPoint Presentation</vt:lpstr>
      <vt:lpstr>Diets under Culture</vt:lpstr>
      <vt:lpstr>Cage Feeding of Rabbitfishes</vt:lpstr>
      <vt:lpstr>Feed Conversion Ratio (FCR)</vt:lpstr>
      <vt:lpstr>Feeding at MERIP</vt:lpstr>
      <vt:lpstr>2018</vt:lpstr>
      <vt:lpstr>Summary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Ellis</dc:creator>
  <cp:lastModifiedBy>Simon Ellis</cp:lastModifiedBy>
  <cp:revision>18</cp:revision>
  <dcterms:created xsi:type="dcterms:W3CDTF">2018-06-14T04:08:44Z</dcterms:created>
  <dcterms:modified xsi:type="dcterms:W3CDTF">2018-06-25T00:30:40Z</dcterms:modified>
</cp:coreProperties>
</file>