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7" autoAdjust="0"/>
    <p:restoredTop sz="94660"/>
  </p:normalViewPr>
  <p:slideViewPr>
    <p:cSldViewPr snapToGrid="0">
      <p:cViewPr varScale="1">
        <p:scale>
          <a:sx n="117" d="100"/>
          <a:sy n="117" d="100"/>
        </p:scale>
        <p:origin x="22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GraduateSchool\Site%20Colony%20Weights_Summer2024_May_7.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028319708444086"/>
          <c:y val="6.5148551346335959E-2"/>
          <c:w val="0.76972945260823289"/>
          <c:h val="0.73817671096197723"/>
        </c:manualLayout>
      </c:layout>
      <c:barChart>
        <c:barDir val="col"/>
        <c:grouping val="clustered"/>
        <c:varyColors val="0"/>
        <c:ser>
          <c:idx val="0"/>
          <c:order val="0"/>
          <c:tx>
            <c:strRef>
              <c:f>'Honey Harvest Data 2024 (2)'!$AI$12</c:f>
              <c:strCache>
                <c:ptCount val="1"/>
                <c:pt idx="0">
                  <c:v>2024 Totals</c:v>
                </c:pt>
              </c:strCache>
            </c:strRef>
          </c:tx>
          <c:spPr>
            <a:solidFill>
              <a:schemeClr val="accent2"/>
            </a:solidFill>
            <a:ln>
              <a:noFill/>
            </a:ln>
            <a:effectLst/>
          </c:spPr>
          <c:invertIfNegative val="0"/>
          <c:dPt>
            <c:idx val="0"/>
            <c:invertIfNegative val="0"/>
            <c:bubble3D val="0"/>
            <c:spPr>
              <a:pattFill prst="wdUpDiag">
                <a:fgClr>
                  <a:schemeClr val="accent5"/>
                </a:fgClr>
                <a:bgClr>
                  <a:schemeClr val="bg1"/>
                </a:bgClr>
              </a:pattFill>
              <a:ln w="28575">
                <a:solidFill>
                  <a:schemeClr val="accent1"/>
                </a:solidFill>
              </a:ln>
              <a:effectLst/>
            </c:spPr>
            <c:extLst>
              <c:ext xmlns:c16="http://schemas.microsoft.com/office/drawing/2014/chart" uri="{C3380CC4-5D6E-409C-BE32-E72D297353CC}">
                <c16:uniqueId val="{00000001-68F3-4AA6-8120-CDCA67305FCD}"/>
              </c:ext>
            </c:extLst>
          </c:dPt>
          <c:dPt>
            <c:idx val="1"/>
            <c:invertIfNegative val="0"/>
            <c:bubble3D val="0"/>
            <c:spPr>
              <a:solidFill>
                <a:schemeClr val="accent2"/>
              </a:solidFill>
              <a:ln w="28575">
                <a:solidFill>
                  <a:schemeClr val="accent2"/>
                </a:solidFill>
              </a:ln>
              <a:effectLst/>
            </c:spPr>
            <c:extLst>
              <c:ext xmlns:c16="http://schemas.microsoft.com/office/drawing/2014/chart" uri="{C3380CC4-5D6E-409C-BE32-E72D297353CC}">
                <c16:uniqueId val="{00000003-68F3-4AA6-8120-CDCA67305FCD}"/>
              </c:ext>
            </c:extLst>
          </c:dPt>
          <c:errBars>
            <c:errBarType val="both"/>
            <c:errValType val="cust"/>
            <c:noEndCap val="0"/>
            <c:plus>
              <c:numRef>
                <c:f>'Honey Harvest Data 2024 (2)'!$AB$12:$AB$13</c:f>
                <c:numCache>
                  <c:formatCode>General</c:formatCode>
                  <c:ptCount val="2"/>
                  <c:pt idx="0">
                    <c:v>1.9951888836359715</c:v>
                  </c:pt>
                  <c:pt idx="1">
                    <c:v>1.436597292323093</c:v>
                  </c:pt>
                </c:numCache>
              </c:numRef>
            </c:plus>
            <c:minus>
              <c:numRef>
                <c:f>'Honey Harvest Data 2024 (2)'!$AB$12:$AB$13</c:f>
                <c:numCache>
                  <c:formatCode>General</c:formatCode>
                  <c:ptCount val="2"/>
                  <c:pt idx="0">
                    <c:v>1.9951888836359715</c:v>
                  </c:pt>
                  <c:pt idx="1">
                    <c:v>1.436597292323093</c:v>
                  </c:pt>
                </c:numCache>
              </c:numRef>
            </c:minus>
            <c:spPr>
              <a:noFill/>
              <a:ln w="28575" cap="flat" cmpd="sng" algn="ctr">
                <a:solidFill>
                  <a:sysClr val="windowText" lastClr="000000"/>
                </a:solidFill>
                <a:round/>
              </a:ln>
              <a:effectLst/>
            </c:spPr>
          </c:errBars>
          <c:cat>
            <c:strRef>
              <c:f>'Honey Harvest Data 2024 (2)'!$Z$12:$Z$13</c:f>
              <c:strCache>
                <c:ptCount val="2"/>
                <c:pt idx="0">
                  <c:v>Prairie Strip Site</c:v>
                </c:pt>
                <c:pt idx="1">
                  <c:v>Beekeeper Site</c:v>
                </c:pt>
              </c:strCache>
            </c:strRef>
          </c:cat>
          <c:val>
            <c:numRef>
              <c:f>'Honey Harvest Data 2024 (2)'!$AA$12:$AA$13</c:f>
              <c:numCache>
                <c:formatCode>General</c:formatCode>
                <c:ptCount val="2"/>
                <c:pt idx="0">
                  <c:v>13.007791179337232</c:v>
                </c:pt>
                <c:pt idx="1">
                  <c:v>11.846940883190882</c:v>
                </c:pt>
              </c:numCache>
            </c:numRef>
          </c:val>
          <c:extLst>
            <c:ext xmlns:c16="http://schemas.microsoft.com/office/drawing/2014/chart" uri="{C3380CC4-5D6E-409C-BE32-E72D297353CC}">
              <c16:uniqueId val="{00000004-68F3-4AA6-8120-CDCA67305FCD}"/>
            </c:ext>
          </c:extLst>
        </c:ser>
        <c:dLbls>
          <c:showLegendKey val="0"/>
          <c:showVal val="0"/>
          <c:showCatName val="0"/>
          <c:showSerName val="0"/>
          <c:showPercent val="0"/>
          <c:showBubbleSize val="0"/>
        </c:dLbls>
        <c:gapWidth val="219"/>
        <c:overlap val="-27"/>
        <c:axId val="411706832"/>
        <c:axId val="275889616"/>
      </c:barChart>
      <c:catAx>
        <c:axId val="411706832"/>
        <c:scaling>
          <c:orientation val="minMax"/>
        </c:scaling>
        <c:delete val="0"/>
        <c:axPos val="b"/>
        <c:numFmt formatCode="General" sourceLinked="1"/>
        <c:majorTickMark val="none"/>
        <c:minorTickMark val="none"/>
        <c:tickLblPos val="nextTo"/>
        <c:spPr>
          <a:noFill/>
          <a:ln w="19050" cap="flat" cmpd="sng" algn="ctr">
            <a:solidFill>
              <a:sysClr val="windowText" lastClr="00000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75889616"/>
        <c:crosses val="autoZero"/>
        <c:auto val="1"/>
        <c:lblAlgn val="ctr"/>
        <c:lblOffset val="100"/>
        <c:noMultiLvlLbl val="0"/>
      </c:catAx>
      <c:valAx>
        <c:axId val="275889616"/>
        <c:scaling>
          <c:orientation val="minMax"/>
          <c:min val="0"/>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1400"/>
                  <a:t>Average</a:t>
                </a:r>
                <a:r>
                  <a:rPr lang="en-US" sz="1400" baseline="0"/>
                  <a:t> </a:t>
                </a:r>
                <a:r>
                  <a:rPr lang="en-US" sz="1400"/>
                  <a:t>Honey Yield (kg) per colony  (+SEM) </a:t>
                </a:r>
              </a:p>
            </c:rich>
          </c:tx>
          <c:layout>
            <c:manualLayout>
              <c:xMode val="edge"/>
              <c:yMode val="edge"/>
              <c:x val="1.8984792506032282E-2"/>
              <c:y val="0.10021179961200503"/>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19050">
            <a:solidFill>
              <a:sysClr val="windowText" lastClr="000000"/>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170683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782193E-B103-4AC1-8817-4D6F299D9702}"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1133821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2193E-B103-4AC1-8817-4D6F299D9702}"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96210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2193E-B103-4AC1-8817-4D6F299D9702}"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130561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2193E-B103-4AC1-8817-4D6F299D9702}"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191761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82193E-B103-4AC1-8817-4D6F299D9702}"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229227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82193E-B103-4AC1-8817-4D6F299D9702}"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75273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82193E-B103-4AC1-8817-4D6F299D9702}" type="datetimeFigureOut">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251930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82193E-B103-4AC1-8817-4D6F299D9702}"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280089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2193E-B103-4AC1-8817-4D6F299D9702}" type="datetimeFigureOut">
              <a:rPr lang="en-US" smtClean="0"/>
              <a:t>5/23/2025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96819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82193E-B103-4AC1-8817-4D6F299D9702}"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214448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82193E-B103-4AC1-8817-4D6F299D9702}"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EE167-F61A-41BA-92FE-E7452C92035D}" type="slidenum">
              <a:rPr lang="en-US" smtClean="0"/>
              <a:t>‹#›</a:t>
            </a:fld>
            <a:endParaRPr lang="en-US"/>
          </a:p>
        </p:txBody>
      </p:sp>
    </p:spTree>
    <p:extLst>
      <p:ext uri="{BB962C8B-B14F-4D97-AF65-F5344CB8AC3E}">
        <p14:creationId xmlns:p14="http://schemas.microsoft.com/office/powerpoint/2010/main" val="350645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2193E-B103-4AC1-8817-4D6F299D9702}" type="datetimeFigureOut">
              <a:rPr lang="en-US" smtClean="0"/>
              <a:t>5/23/2025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E167-F61A-41BA-92FE-E7452C92035D}" type="slidenum">
              <a:rPr lang="en-US" smtClean="0"/>
              <a:t>‹#›</a:t>
            </a:fld>
            <a:endParaRPr lang="en-US"/>
          </a:p>
        </p:txBody>
      </p:sp>
    </p:spTree>
    <p:extLst>
      <p:ext uri="{BB962C8B-B14F-4D97-AF65-F5344CB8AC3E}">
        <p14:creationId xmlns:p14="http://schemas.microsoft.com/office/powerpoint/2010/main" val="1670075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185987" y="1420586"/>
            <a:ext cx="5194527" cy="3422877"/>
            <a:chOff x="0" y="0"/>
            <a:chExt cx="4772025" cy="2828925"/>
          </a:xfrm>
        </p:grpSpPr>
        <p:graphicFrame>
          <p:nvGraphicFramePr>
            <p:cNvPr id="8" name="Chart 7">
              <a:extLst>
                <a:ext uri="{FF2B5EF4-FFF2-40B4-BE49-F238E27FC236}">
                  <a16:creationId xmlns:a16="http://schemas.microsoft.com/office/drawing/2014/main" id="{79230475-BF00-48E6-9B35-A1647FC85444}"/>
                </a:ext>
              </a:extLst>
            </p:cNvPr>
            <p:cNvGraphicFramePr/>
            <p:nvPr/>
          </p:nvGraphicFramePr>
          <p:xfrm>
            <a:off x="0" y="0"/>
            <a:ext cx="4486275" cy="219075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Box 2"/>
            <p:cNvSpPr txBox="1"/>
            <p:nvPr/>
          </p:nvSpPr>
          <p:spPr>
            <a:xfrm>
              <a:off x="133350" y="2105025"/>
              <a:ext cx="4638675" cy="723900"/>
            </a:xfrm>
            <a:prstGeom prst="rect">
              <a:avLst/>
            </a:prstGeom>
            <a:solidFill>
              <a:prstClr val="white"/>
            </a:solid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sz="1200" kern="100">
                  <a:effectLst/>
                  <a:latin typeface="Times New Roman" panose="02020603050405020304" pitchFamily="18" charset="0"/>
                  <a:ea typeface="Aptos"/>
                  <a:cs typeface="Times New Roman" panose="02020603050405020304" pitchFamily="18" charset="0"/>
                </a:rPr>
                <a:t>Figure 1. Average honey yield per colony by site type for bees kept by commercial beekeepers. There was no significant difference in honey yield between these site types in 2024 (P-value= 0.7472).</a:t>
              </a:r>
            </a:p>
          </p:txBody>
        </p:sp>
      </p:grpSp>
    </p:spTree>
    <p:extLst>
      <p:ext uri="{BB962C8B-B14F-4D97-AF65-F5344CB8AC3E}">
        <p14:creationId xmlns:p14="http://schemas.microsoft.com/office/powerpoint/2010/main" val="21403043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48</Words>
  <Application>Microsoft Office PowerPoint</Application>
  <PresentationFormat>On-screen Show (4:3)</PresentationFormat>
  <Paragraphs>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Times New Roman</vt:lpstr>
      <vt:lpstr>Office Theme</vt:lpstr>
      <vt:lpstr>PowerPoint Presentation</vt:lpstr>
    </vt:vector>
  </TitlesOfParts>
  <Company>Iowa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O'Neal, Matthew E [PPEM]</dc:creator>
  <cp:lastModifiedBy>O'Neal, Matthew E [PPEM]</cp:lastModifiedBy>
  <cp:revision>2</cp:revision>
  <dcterms:created xsi:type="dcterms:W3CDTF">2025-05-23T21:09:37Z</dcterms:created>
  <dcterms:modified xsi:type="dcterms:W3CDTF">2025-05-23T21:11:31Z</dcterms:modified>
</cp:coreProperties>
</file>