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5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4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F12B-E2CD-44AF-850D-7BA23FE65826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E4C6E-AF70-440A-A69B-4CCD4AF59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6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F12B-E2CD-44AF-850D-7BA23FE65826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E4C6E-AF70-440A-A69B-4CCD4AF59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70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F12B-E2CD-44AF-850D-7BA23FE65826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E4C6E-AF70-440A-A69B-4CCD4AF59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3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F12B-E2CD-44AF-850D-7BA23FE65826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E4C6E-AF70-440A-A69B-4CCD4AF59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6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F12B-E2CD-44AF-850D-7BA23FE65826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E4C6E-AF70-440A-A69B-4CCD4AF59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2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F12B-E2CD-44AF-850D-7BA23FE65826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E4C6E-AF70-440A-A69B-4CCD4AF59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22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F12B-E2CD-44AF-850D-7BA23FE65826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E4C6E-AF70-440A-A69B-4CCD4AF59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04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F12B-E2CD-44AF-850D-7BA23FE65826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E4C6E-AF70-440A-A69B-4CCD4AF59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8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F12B-E2CD-44AF-850D-7BA23FE65826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E4C6E-AF70-440A-A69B-4CCD4AF59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0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F12B-E2CD-44AF-850D-7BA23FE65826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E4C6E-AF70-440A-A69B-4CCD4AF59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99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F12B-E2CD-44AF-850D-7BA23FE65826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E4C6E-AF70-440A-A69B-4CCD4AF59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2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0F12B-E2CD-44AF-850D-7BA23FE65826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E4C6E-AF70-440A-A69B-4CCD4AF59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63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529115" y="637458"/>
            <a:ext cx="6435053" cy="3902943"/>
            <a:chOff x="3292197" y="271013"/>
            <a:chExt cx="5273497" cy="3273836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92197" y="271013"/>
              <a:ext cx="5273497" cy="3273836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6879648" y="661439"/>
              <a:ext cx="500753" cy="3139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--a--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303271" y="661439"/>
              <a:ext cx="260706" cy="3139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51254" y="818417"/>
              <a:ext cx="333447" cy="3139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ns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299336" y="2328199"/>
              <a:ext cx="333447" cy="3139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ns</a:t>
              </a:r>
            </a:p>
          </p:txBody>
        </p:sp>
      </p:grpSp>
      <p:sp>
        <p:nvSpPr>
          <p:cNvPr id="8" name="Text Box 9">
            <a:extLst>
              <a:ext uri="{FF2B5EF4-FFF2-40B4-BE49-F238E27FC236}">
                <a16:creationId xmlns:a16="http://schemas.microsoft.com/office/drawing/2014/main" id="{7A3DA107-7662-4D93-95F1-560A6FB2C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2" y="4754647"/>
            <a:ext cx="10741025" cy="188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89438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475"/>
              </a:spcAft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 Bray-P as influenced by cover crops (NCC, NOVR, and ORVRYE) over three depths (0-5, 5-20, and 20-90 cm). </a:t>
            </a:r>
          </a:p>
          <a:p>
            <a:pPr algn="just">
              <a:spcAft>
                <a:spcPts val="475"/>
              </a:spcAft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NCC: no cover crop; NOVR: no cover on corn row, Vetch on middle row, and rye on the outside row; ORVRYE: Oats and radishes on the corn row, vetch on the middle row, and rye on the outside row.</a:t>
            </a:r>
          </a:p>
          <a:p>
            <a:pPr algn="just">
              <a:spcAft>
                <a:spcPts val="475"/>
              </a:spcAft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letters indicate differences among treatments (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&lt;0.05).</a:t>
            </a:r>
          </a:p>
        </p:txBody>
      </p:sp>
    </p:spTree>
    <p:extLst>
      <p:ext uri="{BB962C8B-B14F-4D97-AF65-F5344CB8AC3E}">
        <p14:creationId xmlns:p14="http://schemas.microsoft.com/office/powerpoint/2010/main" val="2223519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247697" y="168554"/>
            <a:ext cx="5206746" cy="4586093"/>
            <a:chOff x="3174849" y="168554"/>
            <a:chExt cx="5279594" cy="5807217"/>
          </a:xfrm>
        </p:grpSpPr>
        <p:grpSp>
          <p:nvGrpSpPr>
            <p:cNvPr id="4" name="Group 3"/>
            <p:cNvGrpSpPr/>
            <p:nvPr/>
          </p:nvGrpSpPr>
          <p:grpSpPr>
            <a:xfrm>
              <a:off x="3174849" y="168554"/>
              <a:ext cx="5279594" cy="2539478"/>
              <a:chOff x="3174849" y="168554"/>
              <a:chExt cx="5279594" cy="2539478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6742225" y="489939"/>
                <a:ext cx="27603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335834" y="514537"/>
                <a:ext cx="260706" cy="3139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7018263" y="489939"/>
                <a:ext cx="27603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248636" y="671515"/>
                <a:ext cx="333447" cy="3139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ns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002387" y="2222691"/>
                <a:ext cx="333447" cy="3139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ns</a:t>
                </a:r>
              </a:p>
            </p:txBody>
          </p:sp>
          <p:pic>
            <p:nvPicPr>
              <p:cNvPr id="3" name="Picture 2"/>
              <p:cNvPicPr>
                <a:picLocks noChangeAspect="1"/>
              </p:cNvPicPr>
              <p:nvPr/>
            </p:nvPicPr>
            <p:blipFill rotWithShape="1">
              <a:blip r:embed="rId2"/>
              <a:srcRect b="22287"/>
              <a:stretch/>
            </p:blipFill>
            <p:spPr>
              <a:xfrm>
                <a:off x="3174849" y="168554"/>
                <a:ext cx="5279594" cy="2539478"/>
              </a:xfrm>
              <a:prstGeom prst="rect">
                <a:avLst/>
              </a:prstGeom>
            </p:spPr>
          </p:pic>
        </p:grpSp>
        <p:grpSp>
          <p:nvGrpSpPr>
            <p:cNvPr id="2" name="Group 1"/>
            <p:cNvGrpSpPr/>
            <p:nvPr/>
          </p:nvGrpSpPr>
          <p:grpSpPr>
            <a:xfrm>
              <a:off x="3174849" y="2708032"/>
              <a:ext cx="5279594" cy="3267739"/>
              <a:chOff x="3174849" y="3448076"/>
              <a:chExt cx="5279594" cy="3267739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74849" y="3448076"/>
                <a:ext cx="5279594" cy="3267739"/>
              </a:xfrm>
              <a:prstGeom prst="rect">
                <a:avLst/>
              </a:prstGeom>
            </p:spPr>
          </p:pic>
          <p:sp>
            <p:nvSpPr>
              <p:cNvPr id="18" name="TextBox 17"/>
              <p:cNvSpPr txBox="1"/>
              <p:nvPr/>
            </p:nvSpPr>
            <p:spPr>
              <a:xfrm>
                <a:off x="6959372" y="3752393"/>
                <a:ext cx="27603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6427177" y="3782276"/>
                <a:ext cx="27541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243312" y="3951553"/>
                <a:ext cx="333447" cy="3139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ns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002386" y="5490430"/>
                <a:ext cx="333447" cy="3139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ns</a:t>
                </a:r>
              </a:p>
            </p:txBody>
          </p:sp>
        </p:grpSp>
      </p:grpSp>
      <p:sp>
        <p:nvSpPr>
          <p:cNvPr id="16" name="Text Box 9">
            <a:extLst>
              <a:ext uri="{FF2B5EF4-FFF2-40B4-BE49-F238E27FC236}">
                <a16:creationId xmlns:a16="http://schemas.microsoft.com/office/drawing/2014/main" id="{1463A231-27A4-4ED5-AC36-AA4E61E2C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2" y="4754647"/>
            <a:ext cx="10741025" cy="188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89438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475"/>
              </a:spcAft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 Soil test K (Mehlich-3 K) as influenced by cover crops (NCC, NOVR, and ORVRYE) over three depths (0-5, 5-20, and 20-90 cm) and on (O) and off (F) the corn row. </a:t>
            </a:r>
          </a:p>
          <a:p>
            <a:pPr algn="just">
              <a:spcAft>
                <a:spcPts val="475"/>
              </a:spcAft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NCC: no cover crop; NOVR: no cover on corn row, Vetch on middle row, and rye on the outside row; ORVRYE: Oats and radishes on the corn row, vetch on the middle row, and rye on the outside row.</a:t>
            </a:r>
          </a:p>
          <a:p>
            <a:pPr algn="just">
              <a:spcAft>
                <a:spcPts val="475"/>
              </a:spcAft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letters indicate differences among treatments (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&lt;0.05).</a:t>
            </a:r>
          </a:p>
        </p:txBody>
      </p:sp>
    </p:spTree>
    <p:extLst>
      <p:ext uri="{BB962C8B-B14F-4D97-AF65-F5344CB8AC3E}">
        <p14:creationId xmlns:p14="http://schemas.microsoft.com/office/powerpoint/2010/main" val="290976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711669" y="599090"/>
            <a:ext cx="5855962" cy="3738565"/>
            <a:chOff x="3456203" y="1795130"/>
            <a:chExt cx="5279594" cy="326773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56203" y="1795130"/>
              <a:ext cx="5279594" cy="3267739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4997128" y="1911738"/>
              <a:ext cx="333447" cy="3139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ns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11178" y="3890230"/>
              <a:ext cx="333447" cy="3139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ns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830404" y="2185324"/>
              <a:ext cx="333447" cy="3139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ns</a:t>
              </a:r>
            </a:p>
          </p:txBody>
        </p:sp>
      </p:grpSp>
      <p:sp>
        <p:nvSpPr>
          <p:cNvPr id="13" name="Text Box 9">
            <a:extLst>
              <a:ext uri="{FF2B5EF4-FFF2-40B4-BE49-F238E27FC236}">
                <a16:creationId xmlns:a16="http://schemas.microsoft.com/office/drawing/2014/main" id="{67DBAD26-9570-4B4A-8CE3-903FE3789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2" y="4754647"/>
            <a:ext cx="10741025" cy="188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89438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475"/>
              </a:spcAft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3. Mehlich-3 soil S as influenced by cover crops (NCC, NOVR, and ORVRYE) over three depths (0-5, 5-20, and 20-90 cm). </a:t>
            </a:r>
          </a:p>
          <a:p>
            <a:pPr algn="just">
              <a:spcAft>
                <a:spcPts val="475"/>
              </a:spcAft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NCC: no cover crop; NOVR: no cover on corn row, Vetch on middle row, and rye on the outside row; ORVRYE: Oats and radishes on the corn row, vetch on the middle row, and rye on the outside row.</a:t>
            </a:r>
          </a:p>
          <a:p>
            <a:pPr algn="just">
              <a:spcAft>
                <a:spcPts val="475"/>
              </a:spcAft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letters indicate differences among treatments (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&lt;0.05).</a:t>
            </a:r>
          </a:p>
        </p:txBody>
      </p:sp>
    </p:spTree>
    <p:extLst>
      <p:ext uri="{BB962C8B-B14F-4D97-AF65-F5344CB8AC3E}">
        <p14:creationId xmlns:p14="http://schemas.microsoft.com/office/powerpoint/2010/main" val="1637061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9">
            <a:extLst>
              <a:ext uri="{FF2B5EF4-FFF2-40B4-BE49-F238E27FC236}">
                <a16:creationId xmlns:a16="http://schemas.microsoft.com/office/drawing/2014/main" id="{67DBAD26-9570-4B4A-8CE3-903FE3789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2" y="4754647"/>
            <a:ext cx="10741025" cy="1449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89438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475"/>
              </a:spcAft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4. Interaction of sampling depth by cover crop (P&gt;0.1) for different aggregate sizes. NCC: no cover crop; NOVR: no cover on corn row, Vetch on middle row, and rye on the outside row; ORVRYE: Oats and radishes on the corn row, vetch on the middle row, and rye on the outside row.</a:t>
            </a:r>
          </a:p>
          <a:p>
            <a:pPr algn="just">
              <a:spcAft>
                <a:spcPts val="475"/>
              </a:spcAft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 means no significant differences at 0.1.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EF774DF-5694-7DD0-4844-47B2CFADE811}"/>
              </a:ext>
            </a:extLst>
          </p:cNvPr>
          <p:cNvGrpSpPr/>
          <p:nvPr/>
        </p:nvGrpSpPr>
        <p:grpSpPr>
          <a:xfrm>
            <a:off x="2447637" y="613732"/>
            <a:ext cx="6099443" cy="3690355"/>
            <a:chOff x="2650837" y="1232569"/>
            <a:chExt cx="6099443" cy="3690355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3D864B2-374E-38C0-CD85-2EE52225C7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50837" y="1232569"/>
              <a:ext cx="6099443" cy="3690355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153F47E-21AB-5D9D-1E39-3A09A4FA9BB3}"/>
                </a:ext>
              </a:extLst>
            </p:cNvPr>
            <p:cNvSpPr txBox="1"/>
            <p:nvPr/>
          </p:nvSpPr>
          <p:spPr>
            <a:xfrm>
              <a:off x="3806024" y="1273075"/>
              <a:ext cx="44967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--------------------------------------ns--------------------------------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58783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9">
            <a:extLst>
              <a:ext uri="{FF2B5EF4-FFF2-40B4-BE49-F238E27FC236}">
                <a16:creationId xmlns:a16="http://schemas.microsoft.com/office/drawing/2014/main" id="{67DBAD26-9570-4B4A-8CE3-903FE3789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59" y="4586405"/>
            <a:ext cx="10741025" cy="2190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89438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475"/>
              </a:spcAft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 Interaction of sampling depth by cover crop for small (0.25-2 mm) stable (A) and unstable (B) aggregates. NCC: no cover crop; NOVR: no cover on corn row, Vetch on middle row, and rye on the outside row; ORVRYE: Oats and radishes on the corn row, vetch on the middle row, and rye on the outside row.</a:t>
            </a:r>
          </a:p>
          <a:p>
            <a:pPr algn="just">
              <a:spcAft>
                <a:spcPts val="475"/>
              </a:spcAft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letters indicate differences among treatments (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&lt;0.1).</a:t>
            </a:r>
          </a:p>
          <a:p>
            <a:pPr algn="just">
              <a:spcAft>
                <a:spcPts val="475"/>
              </a:spcAft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 means no significant differences at 0.1.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C173809-CC68-1FC6-4A78-BFE70E6AD36E}"/>
              </a:ext>
            </a:extLst>
          </p:cNvPr>
          <p:cNvGrpSpPr/>
          <p:nvPr/>
        </p:nvGrpSpPr>
        <p:grpSpPr>
          <a:xfrm>
            <a:off x="3252256" y="322565"/>
            <a:ext cx="4543732" cy="4263840"/>
            <a:chOff x="3252256" y="322565"/>
            <a:chExt cx="4543732" cy="426384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AB56A96-8833-86D4-E142-C28E9CA8B4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22256" y="322565"/>
              <a:ext cx="4073732" cy="426384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5C1CC76-6A11-EB27-1032-A2757D2B3E53}"/>
                </a:ext>
              </a:extLst>
            </p:cNvPr>
            <p:cNvSpPr txBox="1"/>
            <p:nvPr/>
          </p:nvSpPr>
          <p:spPr>
            <a:xfrm>
              <a:off x="3252256" y="990541"/>
              <a:ext cx="4700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(A)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7D31B47-7A7B-514E-715D-790F75E5F2A8}"/>
                </a:ext>
              </a:extLst>
            </p:cNvPr>
            <p:cNvSpPr txBox="1"/>
            <p:nvPr/>
          </p:nvSpPr>
          <p:spPr>
            <a:xfrm>
              <a:off x="3252256" y="2834655"/>
              <a:ext cx="4700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(B)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2428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9">
            <a:extLst>
              <a:ext uri="{FF2B5EF4-FFF2-40B4-BE49-F238E27FC236}">
                <a16:creationId xmlns:a16="http://schemas.microsoft.com/office/drawing/2014/main" id="{67DBAD26-9570-4B4A-8CE3-903FE3789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59" y="4734181"/>
            <a:ext cx="10741025" cy="1449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89438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475"/>
              </a:spcAft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6. Cover crop effect on large, stable aggregates (2-4.75 mm). NCC: no cover crop; NOVR: no cover on corn row, Vetch on middle row, and rye on the outside row; ORVRYE: Oats and radishes on the corn row, vetch on the middle row, and rye on the outside row.</a:t>
            </a:r>
          </a:p>
          <a:p>
            <a:pPr algn="just">
              <a:spcAft>
                <a:spcPts val="475"/>
              </a:spcAft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letters indicate differences among treatments (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&lt;0.1).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9D88397-87EA-AD24-CEB9-934E53BEDC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8693" y="1795431"/>
            <a:ext cx="4590686" cy="271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154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9">
            <a:extLst>
              <a:ext uri="{FF2B5EF4-FFF2-40B4-BE49-F238E27FC236}">
                <a16:creationId xmlns:a16="http://schemas.microsoft.com/office/drawing/2014/main" id="{70398BA6-1116-48D2-B927-94227BFA4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2" y="4754647"/>
            <a:ext cx="10741025" cy="188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89438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475"/>
              </a:spcAft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7. Soil organic matter (left) and soil organic carbon stocks (right) as influenced by cover crops (NCC, NOVR, and ORVRYE) over three depths (0-5, 5-20, and 20-90 cm). </a:t>
            </a:r>
          </a:p>
          <a:p>
            <a:pPr algn="just">
              <a:spcAft>
                <a:spcPts val="475"/>
              </a:spcAft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NCC: no cover crop; NOVR: no cover on corn row, Vetch on middle row, and rye on the outside row; ORVRYE: Oats and radishes on the corn row, vetch on the middle row, and rye on the outside row.</a:t>
            </a:r>
          </a:p>
          <a:p>
            <a:pPr algn="just">
              <a:spcAft>
                <a:spcPts val="475"/>
              </a:spcAft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letters indicate differences among treatments (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&lt;0.05).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BF3DF46-6D69-FE6F-7FF4-B05CBFD92F1D}"/>
              </a:ext>
            </a:extLst>
          </p:cNvPr>
          <p:cNvGrpSpPr/>
          <p:nvPr/>
        </p:nvGrpSpPr>
        <p:grpSpPr>
          <a:xfrm>
            <a:off x="1218469" y="993396"/>
            <a:ext cx="8982358" cy="2894170"/>
            <a:chOff x="1218469" y="993396"/>
            <a:chExt cx="8982358" cy="2894170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6404EFA5-63ED-1B6E-BAC7-36616226F5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18469" y="993396"/>
              <a:ext cx="4775931" cy="2894170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95B3CE01-C59A-460A-B15B-DEB44FBDBD7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1924"/>
            <a:stretch/>
          </p:blipFill>
          <p:spPr>
            <a:xfrm>
              <a:off x="5994400" y="993396"/>
              <a:ext cx="4206427" cy="2894170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4B45589-BCF2-926E-E073-AE587D77127B}"/>
                </a:ext>
              </a:extLst>
            </p:cNvPr>
            <p:cNvSpPr txBox="1"/>
            <p:nvPr/>
          </p:nvSpPr>
          <p:spPr>
            <a:xfrm>
              <a:off x="7744484" y="1033526"/>
              <a:ext cx="500753" cy="3139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--a--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F6F8F25-FEAA-5F3E-50F5-F9FE49BAEC6C}"/>
                </a:ext>
              </a:extLst>
            </p:cNvPr>
            <p:cNvSpPr txBox="1"/>
            <p:nvPr/>
          </p:nvSpPr>
          <p:spPr>
            <a:xfrm>
              <a:off x="7121225" y="1070436"/>
              <a:ext cx="260706" cy="3139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EB7AF7F-792A-15B4-5238-0DAAC5E0A096}"/>
                </a:ext>
              </a:extLst>
            </p:cNvPr>
            <p:cNvSpPr txBox="1"/>
            <p:nvPr/>
          </p:nvSpPr>
          <p:spPr>
            <a:xfrm>
              <a:off x="8245237" y="1384392"/>
              <a:ext cx="333447" cy="3139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C56D1E6-74E1-F360-E016-949A8EA95B02}"/>
                </a:ext>
              </a:extLst>
            </p:cNvPr>
            <p:cNvSpPr txBox="1"/>
            <p:nvPr/>
          </p:nvSpPr>
          <p:spPr>
            <a:xfrm>
              <a:off x="9459819" y="2765228"/>
              <a:ext cx="333447" cy="3139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CDDE5F8-AEFA-8DFB-945C-ECC52020D207}"/>
                </a:ext>
              </a:extLst>
            </p:cNvPr>
            <p:cNvSpPr txBox="1"/>
            <p:nvPr/>
          </p:nvSpPr>
          <p:spPr>
            <a:xfrm>
              <a:off x="4782292" y="1069485"/>
              <a:ext cx="500753" cy="3139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--a--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A3CE759-60A4-4E6A-71D3-FBB732BA64BA}"/>
                </a:ext>
              </a:extLst>
            </p:cNvPr>
            <p:cNvSpPr txBox="1"/>
            <p:nvPr/>
          </p:nvSpPr>
          <p:spPr>
            <a:xfrm>
              <a:off x="4040110" y="1060215"/>
              <a:ext cx="3334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F49F00A-EBA1-42FA-99DF-CFEF6005DB46}"/>
                </a:ext>
              </a:extLst>
            </p:cNvPr>
            <p:cNvSpPr txBox="1"/>
            <p:nvPr/>
          </p:nvSpPr>
          <p:spPr>
            <a:xfrm>
              <a:off x="3184262" y="1466533"/>
              <a:ext cx="333447" cy="3139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5D2C4E6-5332-C134-3665-472F2E6C6695}"/>
                </a:ext>
              </a:extLst>
            </p:cNvPr>
            <p:cNvSpPr txBox="1"/>
            <p:nvPr/>
          </p:nvSpPr>
          <p:spPr>
            <a:xfrm>
              <a:off x="2804635" y="2802172"/>
              <a:ext cx="333447" cy="3139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ns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DF65D88C-AAD8-7B66-CDD9-5CCCF56D29E0}"/>
                </a:ext>
              </a:extLst>
            </p:cNvPr>
            <p:cNvSpPr txBox="1"/>
            <p:nvPr/>
          </p:nvSpPr>
          <p:spPr>
            <a:xfrm>
              <a:off x="1674921" y="3502832"/>
              <a:ext cx="4700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(A)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306C6D2-258F-7E48-0904-D03A53584ADD}"/>
                </a:ext>
              </a:extLst>
            </p:cNvPr>
            <p:cNvSpPr txBox="1"/>
            <p:nvPr/>
          </p:nvSpPr>
          <p:spPr>
            <a:xfrm>
              <a:off x="5950303" y="3508105"/>
              <a:ext cx="4700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(B)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8622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683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Sadeghpour, Amir</dc:creator>
  <cp:lastModifiedBy>Sadeghpour, Amir</cp:lastModifiedBy>
  <cp:revision>31</cp:revision>
  <dcterms:created xsi:type="dcterms:W3CDTF">2021-04-01T02:55:48Z</dcterms:created>
  <dcterms:modified xsi:type="dcterms:W3CDTF">2022-12-14T18:18:03Z</dcterms:modified>
</cp:coreProperties>
</file>