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5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/>
    <p:restoredTop sz="94648"/>
  </p:normalViewPr>
  <p:slideViewPr>
    <p:cSldViewPr snapToGrid="0">
      <p:cViewPr varScale="1">
        <p:scale>
          <a:sx n="117" d="100"/>
          <a:sy n="117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B315-49BE-B504-720B-03043C05E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FA68C-982A-E82D-E0F6-C3EDEFE61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B3358-7155-C4FC-60A4-E59004A0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911A-49C4-E484-87EB-43DE95B5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09D85-20E0-5739-5316-6D151878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0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D286-9D9E-A212-75CB-94FC2C27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C3114-6E79-10B9-CD69-646CE89E4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9EDAB-07EE-157B-96F3-8E2BAC77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918B0-E858-63B1-CF66-BCB12EB4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33AB7-BE1C-C13D-8F10-6FB14F2A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0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E99A3-DA70-EDC4-0F45-D5E07F232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8C58E-8993-1F6C-6EEE-4308CFB26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F7C45-0748-A666-351D-47B94B14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FC38D-4305-F3A4-4C57-BC85D4B5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CEBF2-75BE-B6B3-42BD-2D8DE488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CAA5-F7F0-99DC-972A-DC8A2C5C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E6148-47A5-D524-D700-FF269F2A0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BD29-AD9A-3914-88F3-BE71A346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B4C2E-0B7E-37C6-7161-126338EC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6237B-57E7-4E97-D739-883620FD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2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2EED-104E-4C77-BEAC-A1D70703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8D6F0-2805-FEE3-02AC-DB526D084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C243E-1546-29AD-A199-27B9ECA9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9164B-39BC-9E07-2B45-2B532F59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52966-E5EF-B909-8441-8A241C02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3232-B3DB-D139-6923-91453D67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08F24-ECED-E58A-01F0-6525BE6A9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25E34-AB82-718B-CA5C-575ABDE9A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71BDE-3749-B167-94A3-9440A849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74697-CA24-7724-1A75-4A9E9C77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2F40F-5579-0D8F-A4D1-16707EB6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2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EE0A-1567-8ADC-7CFE-25BEEAF6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7D179-62C5-2D28-F444-348C6A67C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CB95-E9AB-F84A-B1A8-78A4875AE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AD142-B8C3-9181-87A8-F70493870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6E36C-32B0-24CB-68F1-A74A00870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7E20-2BD5-E932-8D46-03EEC80F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B94EB-D076-192C-504D-53354F86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3BAA4-880E-C609-18FA-1CCCC9A7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90379-B2E8-2DA0-1D9F-F314012F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E94A7-1EBF-4C0F-1947-B79FFF02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80E57-F1C4-7C07-9CD2-0DA2B736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7916C-7AB0-8C7B-3EC6-7DDD9CDD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80146-5A68-2859-8F35-585541FC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2396B4-57F1-617E-E4A0-3BBF8189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49B01-AFC9-A1FE-0A60-80269DDC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CD09-6208-DE24-AD13-55219D92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C912C-CED2-54A1-78D0-BAB6D62CC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03CB-DFB6-CD22-7498-4EF68A83E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AF3B3-16EC-3885-8901-E30594AB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F4402-73FD-522F-9A16-28D6F18D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C2148-0BF4-CA05-477B-D38C167C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667D-4565-B09B-1C0F-B1E36989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F8B759-C59D-4E84-F864-1C399F3E7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80945-6883-F46F-5283-D863286F9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941AF-49B6-780F-9EF8-06A965A6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39EDA-F870-688A-6B5B-84145A61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89173-E9C8-57DA-D999-A0A176AD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5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F14A97-B287-D787-9361-5012948D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D956C-BEB1-E2E8-F8D2-06453ACC6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E7AE-7521-1297-AC6D-06207D9C4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14E37-4E1D-0C4A-8331-F99F3289786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80933-8BAA-1FD3-74E5-AE51A6BA1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C2D8D-BDFD-5705-5458-55D9FEB61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700A2-1B57-6C47-AD80-E1932D99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DD06F-9BF2-5DE7-D116-35585972C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416" y="4913553"/>
            <a:ext cx="9805469" cy="7687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Figure 1. A). Left: The image of the kernel of the wild type and waxy endosperm sorghum; Right: the reduced the amylose content in the waxy mutant (Pallavi et al., under review);  B). Left: The image of the kernel of the wild type and high protein digestible mutant. Right: the increased protein digestibility of the kaf23 mutant by in vivo analysis (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 Number: PCT/US25/21601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822D0-62B8-F01C-32C6-A700E2183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83" y="1"/>
            <a:ext cx="6336435" cy="49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930A6-1493-BB3D-A18F-875AD48B8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A0C5-16ED-5922-6481-2EE60465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7" y="1013966"/>
            <a:ext cx="4044897" cy="879780"/>
          </a:xfrm>
        </p:spPr>
        <p:txBody>
          <a:bodyPr>
            <a:noAutofit/>
          </a:bodyPr>
          <a:lstStyle/>
          <a:p>
            <a:pPr algn="just"/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Figure-2: The overall methodology for generating the breeding population by the crossing events and validation for the enriched silage sorghum lines</a:t>
            </a:r>
            <a:b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7EB6C8F-F0D0-2608-CC21-F55E852D6362}"/>
              </a:ext>
            </a:extLst>
          </p:cNvPr>
          <p:cNvSpPr/>
          <p:nvPr/>
        </p:nvSpPr>
        <p:spPr>
          <a:xfrm>
            <a:off x="3697102" y="64972"/>
            <a:ext cx="1551008" cy="7176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Starch Digestibility (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3F2541-DCB3-4200-3925-0831FE9CFC83}"/>
              </a:ext>
            </a:extLst>
          </p:cNvPr>
          <p:cNvSpPr/>
          <p:nvPr/>
        </p:nvSpPr>
        <p:spPr>
          <a:xfrm>
            <a:off x="6585997" y="101606"/>
            <a:ext cx="1551008" cy="7176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Protein Digestibility (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kaf23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D685F5D1-395F-A66E-45B8-11D024576A07}"/>
              </a:ext>
            </a:extLst>
          </p:cNvPr>
          <p:cNvSpPr/>
          <p:nvPr/>
        </p:nvSpPr>
        <p:spPr>
          <a:xfrm>
            <a:off x="5789732" y="173620"/>
            <a:ext cx="254643" cy="32409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FF8D050-E0E1-06B1-9FA0-28A8CDE4C222}"/>
              </a:ext>
            </a:extLst>
          </p:cNvPr>
          <p:cNvSpPr/>
          <p:nvPr/>
        </p:nvSpPr>
        <p:spPr>
          <a:xfrm>
            <a:off x="5171969" y="1270249"/>
            <a:ext cx="1551008" cy="7176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 Population (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1245595-40CA-9FCF-1985-3179CF253AB2}"/>
              </a:ext>
            </a:extLst>
          </p:cNvPr>
          <p:cNvSpPr/>
          <p:nvPr/>
        </p:nvSpPr>
        <p:spPr>
          <a:xfrm rot="5400000">
            <a:off x="5736522" y="760651"/>
            <a:ext cx="416689" cy="2337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C6D8D4-0492-1672-C9D5-73C82FD156D5}"/>
              </a:ext>
            </a:extLst>
          </p:cNvPr>
          <p:cNvSpPr txBox="1"/>
          <p:nvPr/>
        </p:nvSpPr>
        <p:spPr>
          <a:xfrm>
            <a:off x="2114320" y="2896314"/>
            <a:ext cx="829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Obj.1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EFFD4-2773-F924-9C5A-1345EB5CD2A7}"/>
              </a:ext>
            </a:extLst>
          </p:cNvPr>
          <p:cNvSpPr/>
          <p:nvPr/>
        </p:nvSpPr>
        <p:spPr>
          <a:xfrm>
            <a:off x="1070663" y="3243694"/>
            <a:ext cx="1111170" cy="387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ultiply 15">
            <a:extLst>
              <a:ext uri="{FF2B5EF4-FFF2-40B4-BE49-F238E27FC236}">
                <a16:creationId xmlns:a16="http://schemas.microsoft.com/office/drawing/2014/main" id="{BB710B2B-A820-FD44-293A-EF718CD8A374}"/>
              </a:ext>
            </a:extLst>
          </p:cNvPr>
          <p:cNvSpPr/>
          <p:nvPr/>
        </p:nvSpPr>
        <p:spPr>
          <a:xfrm>
            <a:off x="2287934" y="3275262"/>
            <a:ext cx="254643" cy="32409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F58F3-3AD2-4CDA-F6A6-3B87ABBB00F8}"/>
              </a:ext>
            </a:extLst>
          </p:cNvPr>
          <p:cNvSpPr/>
          <p:nvPr/>
        </p:nvSpPr>
        <p:spPr>
          <a:xfrm>
            <a:off x="2648677" y="3243693"/>
            <a:ext cx="1476737" cy="38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Silage Sorghum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3D36D-35B1-C815-4D34-8C46427E002A}"/>
              </a:ext>
            </a:extLst>
          </p:cNvPr>
          <p:cNvSpPr txBox="1"/>
          <p:nvPr/>
        </p:nvSpPr>
        <p:spPr>
          <a:xfrm>
            <a:off x="1336882" y="3628554"/>
            <a:ext cx="2156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(Backcrossing-1; BC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E0C32A-B8A2-EBAA-D42F-D1535591B799}"/>
              </a:ext>
            </a:extLst>
          </p:cNvPr>
          <p:cNvCxnSpPr/>
          <p:nvPr/>
        </p:nvCxnSpPr>
        <p:spPr>
          <a:xfrm>
            <a:off x="2415254" y="3920286"/>
            <a:ext cx="0" cy="277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2103E9-7D4B-9980-A240-6268577FE664}"/>
              </a:ext>
            </a:extLst>
          </p:cNvPr>
          <p:cNvSpPr txBox="1"/>
          <p:nvPr/>
        </p:nvSpPr>
        <p:spPr>
          <a:xfrm>
            <a:off x="1215345" y="4176253"/>
            <a:ext cx="239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(Backcrossing-2; BC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06300B-F5FB-28F0-AD09-53D3D6CFD030}"/>
              </a:ext>
            </a:extLst>
          </p:cNvPr>
          <p:cNvCxnSpPr/>
          <p:nvPr/>
        </p:nvCxnSpPr>
        <p:spPr>
          <a:xfrm>
            <a:off x="2415254" y="4460612"/>
            <a:ext cx="0" cy="277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22B3E4-541C-B648-57DC-187D8FC54F5D}"/>
              </a:ext>
            </a:extLst>
          </p:cNvPr>
          <p:cNvSpPr txBox="1"/>
          <p:nvPr/>
        </p:nvSpPr>
        <p:spPr>
          <a:xfrm>
            <a:off x="1394753" y="4730249"/>
            <a:ext cx="204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(Backcrossing-3; BC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E5C07E-C447-6200-545F-8CD8A811BA32}"/>
              </a:ext>
            </a:extLst>
          </p:cNvPr>
          <p:cNvCxnSpPr/>
          <p:nvPr/>
        </p:nvCxnSpPr>
        <p:spPr>
          <a:xfrm>
            <a:off x="2415254" y="5046454"/>
            <a:ext cx="0" cy="277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777372A-13DA-81EB-16AC-A7AFC75B39A1}"/>
              </a:ext>
            </a:extLst>
          </p:cNvPr>
          <p:cNvSpPr txBox="1"/>
          <p:nvPr/>
        </p:nvSpPr>
        <p:spPr>
          <a:xfrm>
            <a:off x="1336882" y="5328984"/>
            <a:ext cx="2133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(Backcrossing-4; BC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908C8E-2A1A-A723-60D7-08B36BBD6308}"/>
              </a:ext>
            </a:extLst>
          </p:cNvPr>
          <p:cNvCxnSpPr>
            <a:cxnSpLocks/>
          </p:cNvCxnSpPr>
          <p:nvPr/>
        </p:nvCxnSpPr>
        <p:spPr>
          <a:xfrm>
            <a:off x="2400284" y="5715955"/>
            <a:ext cx="0" cy="401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Multiply 27">
            <a:extLst>
              <a:ext uri="{FF2B5EF4-FFF2-40B4-BE49-F238E27FC236}">
                <a16:creationId xmlns:a16="http://schemas.microsoft.com/office/drawing/2014/main" id="{3A21352C-C7AD-E9F6-8E56-9F04861781E4}"/>
              </a:ext>
            </a:extLst>
          </p:cNvPr>
          <p:cNvSpPr/>
          <p:nvPr/>
        </p:nvSpPr>
        <p:spPr>
          <a:xfrm>
            <a:off x="2490953" y="5828285"/>
            <a:ext cx="250786" cy="182880"/>
          </a:xfrm>
          <a:prstGeom prst="mathMultiply">
            <a:avLst/>
          </a:prstGeom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4A7A441-BE59-0D47-3ED7-3D9198C69F3F}"/>
              </a:ext>
            </a:extLst>
          </p:cNvPr>
          <p:cNvSpPr/>
          <p:nvPr/>
        </p:nvSpPr>
        <p:spPr>
          <a:xfrm>
            <a:off x="2465878" y="5761060"/>
            <a:ext cx="282612" cy="2937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A2C854-A41C-E389-BEAD-CEC12003CA4D}"/>
              </a:ext>
            </a:extLst>
          </p:cNvPr>
          <p:cNvSpPr txBox="1"/>
          <p:nvPr/>
        </p:nvSpPr>
        <p:spPr>
          <a:xfrm>
            <a:off x="2748490" y="5773830"/>
            <a:ext cx="1169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Selfing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49AE2F-B100-BEEF-406B-8AFD5D8C3620}"/>
              </a:ext>
            </a:extLst>
          </p:cNvPr>
          <p:cNvSpPr/>
          <p:nvPr/>
        </p:nvSpPr>
        <p:spPr>
          <a:xfrm>
            <a:off x="1653717" y="6288797"/>
            <a:ext cx="1493133" cy="496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Homozygous F2 Selection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3947E7-4D14-6FED-8C4E-E21EE5584BDE}"/>
              </a:ext>
            </a:extLst>
          </p:cNvPr>
          <p:cNvCxnSpPr/>
          <p:nvPr/>
        </p:nvCxnSpPr>
        <p:spPr>
          <a:xfrm>
            <a:off x="3247158" y="6482411"/>
            <a:ext cx="4128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98C3BB3-6463-17E4-D0BA-2B8122A30169}"/>
              </a:ext>
            </a:extLst>
          </p:cNvPr>
          <p:cNvSpPr/>
          <p:nvPr/>
        </p:nvSpPr>
        <p:spPr>
          <a:xfrm>
            <a:off x="3760302" y="6237089"/>
            <a:ext cx="1670621" cy="547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Nutrient-enriched Silage Sorghum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556490-DDEB-ACA1-BBBA-6789EFC94F05}"/>
              </a:ext>
            </a:extLst>
          </p:cNvPr>
          <p:cNvSpPr txBox="1"/>
          <p:nvPr/>
        </p:nvSpPr>
        <p:spPr>
          <a:xfrm>
            <a:off x="5286220" y="2002656"/>
            <a:ext cx="155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(Preliminary data)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9EC3B58-E0BC-2CD0-82B8-CEC23C115D8A}"/>
              </a:ext>
            </a:extLst>
          </p:cNvPr>
          <p:cNvSpPr/>
          <p:nvPr/>
        </p:nvSpPr>
        <p:spPr>
          <a:xfrm>
            <a:off x="9238380" y="3288116"/>
            <a:ext cx="1111170" cy="387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3E83A5C-D3B2-F568-0EE1-D1666FC3140D}"/>
              </a:ext>
            </a:extLst>
          </p:cNvPr>
          <p:cNvCxnSpPr>
            <a:cxnSpLocks/>
          </p:cNvCxnSpPr>
          <p:nvPr/>
        </p:nvCxnSpPr>
        <p:spPr>
          <a:xfrm flipH="1">
            <a:off x="9709469" y="3738935"/>
            <a:ext cx="481" cy="512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Multiply 39">
            <a:extLst>
              <a:ext uri="{FF2B5EF4-FFF2-40B4-BE49-F238E27FC236}">
                <a16:creationId xmlns:a16="http://schemas.microsoft.com/office/drawing/2014/main" id="{03B098F0-7A28-17C7-BB83-CE763A19BC96}"/>
              </a:ext>
            </a:extLst>
          </p:cNvPr>
          <p:cNvSpPr/>
          <p:nvPr/>
        </p:nvSpPr>
        <p:spPr>
          <a:xfrm>
            <a:off x="9812194" y="3874415"/>
            <a:ext cx="250786" cy="182880"/>
          </a:xfrm>
          <a:prstGeom prst="mathMultiply">
            <a:avLst/>
          </a:prstGeom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458745F-4676-A00A-AB2B-DDDD546335B3}"/>
              </a:ext>
            </a:extLst>
          </p:cNvPr>
          <p:cNvSpPr/>
          <p:nvPr/>
        </p:nvSpPr>
        <p:spPr>
          <a:xfrm>
            <a:off x="9787119" y="3807190"/>
            <a:ext cx="282612" cy="2937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B40A09-D187-943B-C0EC-480EFC558EDD}"/>
              </a:ext>
            </a:extLst>
          </p:cNvPr>
          <p:cNvSpPr txBox="1"/>
          <p:nvPr/>
        </p:nvSpPr>
        <p:spPr>
          <a:xfrm>
            <a:off x="10069731" y="3819960"/>
            <a:ext cx="1169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Selfing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D4FBB8-B987-9B94-1899-5D41AED71AE4}"/>
              </a:ext>
            </a:extLst>
          </p:cNvPr>
          <p:cNvSpPr/>
          <p:nvPr/>
        </p:nvSpPr>
        <p:spPr>
          <a:xfrm>
            <a:off x="8897075" y="4312133"/>
            <a:ext cx="1757419" cy="5169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Segregating F2 population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1D89764-4784-CAFA-5760-9997405626FF}"/>
              </a:ext>
            </a:extLst>
          </p:cNvPr>
          <p:cNvCxnSpPr>
            <a:cxnSpLocks/>
          </p:cNvCxnSpPr>
          <p:nvPr/>
        </p:nvCxnSpPr>
        <p:spPr>
          <a:xfrm>
            <a:off x="9686312" y="4860500"/>
            <a:ext cx="0" cy="401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26A7404-7AE1-F9C2-078B-3D23817A9118}"/>
              </a:ext>
            </a:extLst>
          </p:cNvPr>
          <p:cNvSpPr/>
          <p:nvPr/>
        </p:nvSpPr>
        <p:spPr>
          <a:xfrm>
            <a:off x="9005339" y="5312585"/>
            <a:ext cx="1493133" cy="496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Homozygous F2 Selection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23D24C-9E67-0B52-41CE-717C7DE48096}"/>
              </a:ext>
            </a:extLst>
          </p:cNvPr>
          <p:cNvSpPr/>
          <p:nvPr/>
        </p:nvSpPr>
        <p:spPr>
          <a:xfrm>
            <a:off x="8845450" y="6237087"/>
            <a:ext cx="2021720" cy="547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homozygous F2 seeds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38452EDD-5D4A-10D0-BE3B-D09005AE3B2B}"/>
              </a:ext>
            </a:extLst>
          </p:cNvPr>
          <p:cNvSpPr/>
          <p:nvPr/>
        </p:nvSpPr>
        <p:spPr>
          <a:xfrm rot="16200000">
            <a:off x="5742364" y="-1023313"/>
            <a:ext cx="662810" cy="722848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94B40-05E5-297D-A25F-23B30BFDB236}"/>
              </a:ext>
            </a:extLst>
          </p:cNvPr>
          <p:cNvSpPr txBox="1"/>
          <p:nvPr/>
        </p:nvSpPr>
        <p:spPr>
          <a:xfrm>
            <a:off x="9379317" y="2922338"/>
            <a:ext cx="829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Obj.2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2950D1-F331-C686-086A-415C1250ED09}"/>
              </a:ext>
            </a:extLst>
          </p:cNvPr>
          <p:cNvCxnSpPr>
            <a:cxnSpLocks/>
          </p:cNvCxnSpPr>
          <p:nvPr/>
        </p:nvCxnSpPr>
        <p:spPr>
          <a:xfrm flipH="1">
            <a:off x="9686312" y="5856010"/>
            <a:ext cx="237" cy="362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4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CC21D4-FA4E-1928-0AA3-F4C931B70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344668"/>
              </p:ext>
            </p:extLst>
          </p:nvPr>
        </p:nvGraphicFramePr>
        <p:xfrm>
          <a:off x="745671" y="545316"/>
          <a:ext cx="10515599" cy="6035779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551473">
                  <a:extLst>
                    <a:ext uri="{9D8B030D-6E8A-4147-A177-3AD203B41FA5}">
                      <a16:colId xmlns:a16="http://schemas.microsoft.com/office/drawing/2014/main" val="2911319265"/>
                    </a:ext>
                  </a:extLst>
                </a:gridCol>
                <a:gridCol w="3482063">
                  <a:extLst>
                    <a:ext uri="{9D8B030D-6E8A-4147-A177-3AD203B41FA5}">
                      <a16:colId xmlns:a16="http://schemas.microsoft.com/office/drawing/2014/main" val="3841096550"/>
                    </a:ext>
                  </a:extLst>
                </a:gridCol>
                <a:gridCol w="3482063">
                  <a:extLst>
                    <a:ext uri="{9D8B030D-6E8A-4147-A177-3AD203B41FA5}">
                      <a16:colId xmlns:a16="http://schemas.microsoft.com/office/drawing/2014/main" val="1011892343"/>
                    </a:ext>
                  </a:extLst>
                </a:gridCol>
              </a:tblGrid>
              <a:tr h="358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Trait/Parameter or Component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Method/Instrument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Details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3353970537"/>
                  </a:ext>
                </a:extLst>
              </a:tr>
              <a:tr h="5463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Kernel hardness, weight, diameter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Kernel Characterization System (SKCS)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replicates of 100 kernels per line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2974030901"/>
                  </a:ext>
                </a:extLst>
              </a:tr>
              <a:tr h="35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Kernel vitreosity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microscopy and image analysis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longitudinally bisected kernels per line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1451013483"/>
                  </a:ext>
                </a:extLst>
              </a:tr>
              <a:tr h="5463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Seed density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pycnometry (Anton Paar Ultrapycnometer 5000)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 seed samples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1996895708"/>
                  </a:ext>
                </a:extLst>
              </a:tr>
              <a:tr h="35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Starch granule morphology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Cryo-SEM (Hitachi S3400, Phenom Pharos SEM)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Fresh developing seeds, freeze-fried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1929172274"/>
                  </a:ext>
                </a:extLst>
              </a:tr>
              <a:tr h="35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Endosperm structure (mature seed)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FIB-SEM (Zeiss Crossbeam 540)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Mature seeds, iridium coated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4253603549"/>
                  </a:ext>
                </a:extLst>
              </a:tr>
              <a:tr h="35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Starch granule size analysis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ImageJ software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 images at varying magnifications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726448325"/>
                  </a:ext>
                </a:extLst>
              </a:tr>
              <a:tr h="5463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Histology (starch/protein localization)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 microscopy (Olympus BX53) with Lugol &amp; Coomassie staining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Paraffin sections of developing seeds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1518502772"/>
                  </a:ext>
                </a:extLst>
              </a:tr>
              <a:tr h="4136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Protein Content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LECO FP828 Nitrogen Combustion Analyzer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 grain samples; converted using 6.25 factor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2767057486"/>
                  </a:ext>
                </a:extLst>
              </a:tr>
              <a:tr h="35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Moisture Content (for dry basis)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Near-Infrared Spectroscopy (Perten DA-7250)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samples as above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2335835867"/>
                  </a:ext>
                </a:extLst>
              </a:tr>
              <a:tr h="35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Kafirin Content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Reverse-Phase HPLC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Lyophilized powder from seeds at 11, 16, 21 DPA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1315984430"/>
                  </a:ext>
                </a:extLst>
              </a:tr>
              <a:tr h="35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Starch Content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Megazyme K-TSTA Kit with GOPOD assay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Udy-milled meal (100 mg per assay)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1808641603"/>
                  </a:ext>
                </a:extLst>
              </a:tr>
              <a:tr h="35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Apparent Amylose Content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Iodine-binding spectrophotometry (A620)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DMSO/urea solubilized meal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2955664594"/>
                  </a:ext>
                </a:extLst>
              </a:tr>
              <a:tr h="4136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Amylose Standard Curve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amylose and amylopectin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Potato 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Megazyme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and maize (Sigma) standards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386860012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BD8988B-31DA-66DA-077B-D6E012E6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70" y="136525"/>
            <a:ext cx="10515600" cy="404309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Table-1: Methodology for analyzing Protein and Starch Content along with Physical and Structural Seed Trait Evaluation</a:t>
            </a:r>
          </a:p>
        </p:txBody>
      </p:sp>
    </p:spTree>
    <p:extLst>
      <p:ext uri="{BB962C8B-B14F-4D97-AF65-F5344CB8AC3E}">
        <p14:creationId xmlns:p14="http://schemas.microsoft.com/office/powerpoint/2010/main" val="50035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57CF-E3D6-0267-5F31-BD3A33E78EF4}"/>
              </a:ext>
            </a:extLst>
          </p:cNvPr>
          <p:cNvSpPr txBox="1">
            <a:spLocks/>
          </p:cNvSpPr>
          <p:nvPr/>
        </p:nvSpPr>
        <p:spPr>
          <a:xfrm>
            <a:off x="6840078" y="991040"/>
            <a:ext cx="4698779" cy="685360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Fig-3: Objective-1 showing Pre-breeding by introgression backcrossing to develop high-nutrition silage sorghum</a:t>
            </a:r>
          </a:p>
          <a:p>
            <a:pPr algn="just">
              <a:lnSpc>
                <a:spcPct val="100000"/>
              </a:lnSpc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3E7DB1-4F37-D617-293B-6A1121692F98}"/>
              </a:ext>
            </a:extLst>
          </p:cNvPr>
          <p:cNvSpPr/>
          <p:nvPr/>
        </p:nvSpPr>
        <p:spPr>
          <a:xfrm>
            <a:off x="858643" y="173109"/>
            <a:ext cx="2289337" cy="4892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Starch Digestibility (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Waxy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Sbwx</a:t>
            </a:r>
            <a:r>
              <a:rPr lang="en-US" sz="1200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52B580-917C-21B7-37C7-759123421AAD}"/>
              </a:ext>
            </a:extLst>
          </p:cNvPr>
          <p:cNvSpPr/>
          <p:nvPr/>
        </p:nvSpPr>
        <p:spPr>
          <a:xfrm>
            <a:off x="4244715" y="173109"/>
            <a:ext cx="2869762" cy="4892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Protein Digestibility (HPD)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kaf23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1C2B58C9-28C7-37B9-704C-E551EABE9090}"/>
              </a:ext>
            </a:extLst>
          </p:cNvPr>
          <p:cNvSpPr/>
          <p:nvPr/>
        </p:nvSpPr>
        <p:spPr>
          <a:xfrm>
            <a:off x="3588230" y="272541"/>
            <a:ext cx="254643" cy="32409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4F194A8-2FF1-7718-F081-0B0BE0BA9E9A}"/>
              </a:ext>
            </a:extLst>
          </p:cNvPr>
          <p:cNvSpPr/>
          <p:nvPr/>
        </p:nvSpPr>
        <p:spPr>
          <a:xfrm rot="5400000" flipV="1">
            <a:off x="3423189" y="2218335"/>
            <a:ext cx="369114" cy="1238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3ED2F0-2DEC-7B54-6E57-2733674806D3}"/>
              </a:ext>
            </a:extLst>
          </p:cNvPr>
          <p:cNvSpPr/>
          <p:nvPr/>
        </p:nvSpPr>
        <p:spPr>
          <a:xfrm>
            <a:off x="2845652" y="1302346"/>
            <a:ext cx="1409448" cy="479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 Population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84266F5-ABA6-AD92-85C3-40A0A5DA3015}"/>
              </a:ext>
            </a:extLst>
          </p:cNvPr>
          <p:cNvSpPr/>
          <p:nvPr/>
        </p:nvSpPr>
        <p:spPr>
          <a:xfrm rot="5400000">
            <a:off x="3515320" y="844129"/>
            <a:ext cx="382347" cy="1514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784A5-2111-026B-9697-586073D1A700}"/>
              </a:ext>
            </a:extLst>
          </p:cNvPr>
          <p:cNvSpPr txBox="1"/>
          <p:nvPr/>
        </p:nvSpPr>
        <p:spPr>
          <a:xfrm>
            <a:off x="2911252" y="1818709"/>
            <a:ext cx="1551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(Preliminary data)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56543-B597-72F6-81CE-D7984D934D51}"/>
              </a:ext>
            </a:extLst>
          </p:cNvPr>
          <p:cNvSpPr/>
          <p:nvPr/>
        </p:nvSpPr>
        <p:spPr>
          <a:xfrm>
            <a:off x="2256614" y="2529543"/>
            <a:ext cx="1111170" cy="387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697AE6DF-4425-BA93-B9F8-3285EE5B93F0}"/>
              </a:ext>
            </a:extLst>
          </p:cNvPr>
          <p:cNvSpPr/>
          <p:nvPr/>
        </p:nvSpPr>
        <p:spPr>
          <a:xfrm>
            <a:off x="3473885" y="2561111"/>
            <a:ext cx="254643" cy="32409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EE1E91-F6E9-6158-6BCE-7996B621726C}"/>
              </a:ext>
            </a:extLst>
          </p:cNvPr>
          <p:cNvSpPr/>
          <p:nvPr/>
        </p:nvSpPr>
        <p:spPr>
          <a:xfrm>
            <a:off x="3834628" y="2480568"/>
            <a:ext cx="1551008" cy="4362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Silage Sorghum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99072-FCCB-F8ED-A5B0-159BB6309982}"/>
              </a:ext>
            </a:extLst>
          </p:cNvPr>
          <p:cNvSpPr txBox="1"/>
          <p:nvPr/>
        </p:nvSpPr>
        <p:spPr>
          <a:xfrm>
            <a:off x="3430851" y="3048768"/>
            <a:ext cx="2156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(Backcrossing-1; BC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8F0072-8A36-B88D-E9D1-583B0C60401A}"/>
              </a:ext>
            </a:extLst>
          </p:cNvPr>
          <p:cNvCxnSpPr/>
          <p:nvPr/>
        </p:nvCxnSpPr>
        <p:spPr>
          <a:xfrm>
            <a:off x="3601205" y="3088288"/>
            <a:ext cx="0" cy="277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6FFA13-C9AE-5DC8-CD7D-2C86722A769C}"/>
              </a:ext>
            </a:extLst>
          </p:cNvPr>
          <p:cNvSpPr txBox="1"/>
          <p:nvPr/>
        </p:nvSpPr>
        <p:spPr>
          <a:xfrm>
            <a:off x="3313502" y="3776962"/>
            <a:ext cx="2399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(Backcrossing-2; BC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222A17-BE61-7873-7574-98AEC7E4DABA}"/>
              </a:ext>
            </a:extLst>
          </p:cNvPr>
          <p:cNvCxnSpPr/>
          <p:nvPr/>
        </p:nvCxnSpPr>
        <p:spPr>
          <a:xfrm>
            <a:off x="3601205" y="3813367"/>
            <a:ext cx="0" cy="277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C345C4-170A-7509-2681-07CAC48A5631}"/>
              </a:ext>
            </a:extLst>
          </p:cNvPr>
          <p:cNvSpPr txBox="1"/>
          <p:nvPr/>
        </p:nvSpPr>
        <p:spPr>
          <a:xfrm>
            <a:off x="3485051" y="4515119"/>
            <a:ext cx="204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(Backcrossing-3; BC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CC8DF2-E954-BF8F-AD09-84923CEB7BA1}"/>
              </a:ext>
            </a:extLst>
          </p:cNvPr>
          <p:cNvCxnSpPr/>
          <p:nvPr/>
        </p:nvCxnSpPr>
        <p:spPr>
          <a:xfrm>
            <a:off x="3601205" y="4510719"/>
            <a:ext cx="0" cy="277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401672C-A8AC-8E57-5466-A725F10596DD}"/>
              </a:ext>
            </a:extLst>
          </p:cNvPr>
          <p:cNvSpPr txBox="1"/>
          <p:nvPr/>
        </p:nvSpPr>
        <p:spPr>
          <a:xfrm>
            <a:off x="3387978" y="5184279"/>
            <a:ext cx="2133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(Backcrossing-4; BC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1770AC-FC42-C45F-F765-A521AB9B8782}"/>
              </a:ext>
            </a:extLst>
          </p:cNvPr>
          <p:cNvCxnSpPr>
            <a:cxnSpLocks/>
          </p:cNvCxnSpPr>
          <p:nvPr/>
        </p:nvCxnSpPr>
        <p:spPr>
          <a:xfrm>
            <a:off x="3586235" y="5146767"/>
            <a:ext cx="0" cy="401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ultiply 21">
            <a:extLst>
              <a:ext uri="{FF2B5EF4-FFF2-40B4-BE49-F238E27FC236}">
                <a16:creationId xmlns:a16="http://schemas.microsoft.com/office/drawing/2014/main" id="{06BA0C8B-B9A6-AADD-F299-DE74F2EF82C2}"/>
              </a:ext>
            </a:extLst>
          </p:cNvPr>
          <p:cNvSpPr/>
          <p:nvPr/>
        </p:nvSpPr>
        <p:spPr>
          <a:xfrm>
            <a:off x="3440230" y="5666337"/>
            <a:ext cx="250786" cy="182880"/>
          </a:xfrm>
          <a:prstGeom prst="mathMultiply">
            <a:avLst/>
          </a:prstGeom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90DDBF-8AC0-7F75-07BA-93BD9EC37EA2}"/>
              </a:ext>
            </a:extLst>
          </p:cNvPr>
          <p:cNvSpPr/>
          <p:nvPr/>
        </p:nvSpPr>
        <p:spPr>
          <a:xfrm>
            <a:off x="3445916" y="5609108"/>
            <a:ext cx="282612" cy="2937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1AA8A9-5595-E4C2-CA66-12E9D493D279}"/>
              </a:ext>
            </a:extLst>
          </p:cNvPr>
          <p:cNvSpPr txBox="1"/>
          <p:nvPr/>
        </p:nvSpPr>
        <p:spPr>
          <a:xfrm>
            <a:off x="3728528" y="5621878"/>
            <a:ext cx="116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Selfing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4873C4-6DFE-754C-193D-EFFC9964C94E}"/>
              </a:ext>
            </a:extLst>
          </p:cNvPr>
          <p:cNvSpPr/>
          <p:nvPr/>
        </p:nvSpPr>
        <p:spPr>
          <a:xfrm>
            <a:off x="2602994" y="6046971"/>
            <a:ext cx="1493133" cy="496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Homozygous F2 Selection (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D0ACF83-D6EC-DB49-F050-7C4BC322EC3E}"/>
              </a:ext>
            </a:extLst>
          </p:cNvPr>
          <p:cNvCxnSpPr/>
          <p:nvPr/>
        </p:nvCxnSpPr>
        <p:spPr>
          <a:xfrm>
            <a:off x="4196435" y="6240585"/>
            <a:ext cx="4128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E305BCF-A1C5-B995-497A-BD6EC04E085E}"/>
              </a:ext>
            </a:extLst>
          </p:cNvPr>
          <p:cNvSpPr/>
          <p:nvPr/>
        </p:nvSpPr>
        <p:spPr>
          <a:xfrm>
            <a:off x="4709579" y="5995263"/>
            <a:ext cx="1670621" cy="547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Nutrient-enriched Silage Sorghum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42881B-3ACE-E815-1191-F1F612F96DCB}"/>
              </a:ext>
            </a:extLst>
          </p:cNvPr>
          <p:cNvCxnSpPr/>
          <p:nvPr/>
        </p:nvCxnSpPr>
        <p:spPr>
          <a:xfrm>
            <a:off x="5370278" y="3187267"/>
            <a:ext cx="641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C218147-94E2-B97B-3E49-A22248BD33F4}"/>
              </a:ext>
            </a:extLst>
          </p:cNvPr>
          <p:cNvSpPr txBox="1"/>
          <p:nvPr/>
        </p:nvSpPr>
        <p:spPr>
          <a:xfrm>
            <a:off x="6011985" y="3048768"/>
            <a:ext cx="1702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silage background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08ED91-9A70-6079-AA4D-FF1A3D3B410F}"/>
              </a:ext>
            </a:extLst>
          </p:cNvPr>
          <p:cNvSpPr txBox="1"/>
          <p:nvPr/>
        </p:nvSpPr>
        <p:spPr>
          <a:xfrm>
            <a:off x="2556615" y="3450232"/>
            <a:ext cx="2260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Silage A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x Silage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58A6F-D3A7-6269-5F37-ED542C24A82D}"/>
              </a:ext>
            </a:extLst>
          </p:cNvPr>
          <p:cNvSpPr txBox="1"/>
          <p:nvPr/>
        </p:nvSpPr>
        <p:spPr>
          <a:xfrm>
            <a:off x="2539535" y="4146771"/>
            <a:ext cx="2260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Silage A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x Silage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B5A5C0-E80B-4A03-CB6A-1C3EDC3DAEAA}"/>
              </a:ext>
            </a:extLst>
          </p:cNvPr>
          <p:cNvSpPr txBox="1"/>
          <p:nvPr/>
        </p:nvSpPr>
        <p:spPr>
          <a:xfrm>
            <a:off x="2539534" y="4880264"/>
            <a:ext cx="2260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Silage A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x Silage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0D06E2-B567-114C-764F-0A5FAD75FE7D}"/>
              </a:ext>
            </a:extLst>
          </p:cNvPr>
          <p:cNvCxnSpPr/>
          <p:nvPr/>
        </p:nvCxnSpPr>
        <p:spPr>
          <a:xfrm>
            <a:off x="5353863" y="4655840"/>
            <a:ext cx="641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521802E-73F1-9B77-7B28-FA643C2AA773}"/>
              </a:ext>
            </a:extLst>
          </p:cNvPr>
          <p:cNvSpPr txBox="1"/>
          <p:nvPr/>
        </p:nvSpPr>
        <p:spPr>
          <a:xfrm>
            <a:off x="5995570" y="4517341"/>
            <a:ext cx="2040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87.5% silage 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1CC8948-E999-21B6-853F-7E8A6D07D355}"/>
              </a:ext>
            </a:extLst>
          </p:cNvPr>
          <p:cNvCxnSpPr/>
          <p:nvPr/>
        </p:nvCxnSpPr>
        <p:spPr>
          <a:xfrm>
            <a:off x="5305972" y="5334080"/>
            <a:ext cx="641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BF475D7-51D4-3A06-5BA3-1B6AB1AD87A2}"/>
              </a:ext>
            </a:extLst>
          </p:cNvPr>
          <p:cNvSpPr txBox="1"/>
          <p:nvPr/>
        </p:nvSpPr>
        <p:spPr>
          <a:xfrm>
            <a:off x="5947679" y="5195581"/>
            <a:ext cx="2133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93.75% silage background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D6AF21-721C-73E5-3093-14A5366285E6}"/>
              </a:ext>
            </a:extLst>
          </p:cNvPr>
          <p:cNvCxnSpPr/>
          <p:nvPr/>
        </p:nvCxnSpPr>
        <p:spPr>
          <a:xfrm>
            <a:off x="5347176" y="3908925"/>
            <a:ext cx="641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EBF93C6-A4F2-CE4B-39E0-5C5C923EB6DC}"/>
              </a:ext>
            </a:extLst>
          </p:cNvPr>
          <p:cNvSpPr txBox="1"/>
          <p:nvPr/>
        </p:nvSpPr>
        <p:spPr>
          <a:xfrm>
            <a:off x="5988883" y="3770426"/>
            <a:ext cx="1702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silage background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6022BAB-2820-14C9-D4A7-A90013E577ED}"/>
              </a:ext>
            </a:extLst>
          </p:cNvPr>
          <p:cNvSpPr/>
          <p:nvPr/>
        </p:nvSpPr>
        <p:spPr>
          <a:xfrm>
            <a:off x="7972323" y="2753648"/>
            <a:ext cx="3926126" cy="3355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KASP genotyping for screening.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Heterozygous carriers (A</a:t>
            </a:r>
            <a:r>
              <a:rPr lang="en-US" sz="1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1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Homozygous double recessive 		(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BC4F2. </a:t>
            </a:r>
          </a:p>
          <a:p>
            <a:pPr algn="just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Genotyping strategy – MAS (Marker-Assisted 			Selection)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KASP Marker Design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KASP PCR - Bio-Rad CFX96 with PACE™ 2.0 			Master Mix.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Extraction– Modified CTAB Method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6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4A0F-0F61-AB88-5BAC-0A04EA7885E3}"/>
              </a:ext>
            </a:extLst>
          </p:cNvPr>
          <p:cNvSpPr txBox="1">
            <a:spLocks/>
          </p:cNvSpPr>
          <p:nvPr/>
        </p:nvSpPr>
        <p:spPr>
          <a:xfrm>
            <a:off x="385452" y="6328800"/>
            <a:ext cx="7833262" cy="348624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Fig-4: Objective-2 evaluating the combined impact of high protein and high starch digestibility traits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FDB40A-59FB-728A-D079-0325309AF735}"/>
              </a:ext>
            </a:extLst>
          </p:cNvPr>
          <p:cNvSpPr/>
          <p:nvPr/>
        </p:nvSpPr>
        <p:spPr>
          <a:xfrm>
            <a:off x="2876867" y="110482"/>
            <a:ext cx="1551008" cy="7176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Starch Digestibility (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4E151D-35AD-53B2-B876-92F4BD4712E8}"/>
              </a:ext>
            </a:extLst>
          </p:cNvPr>
          <p:cNvSpPr/>
          <p:nvPr/>
        </p:nvSpPr>
        <p:spPr>
          <a:xfrm>
            <a:off x="6142294" y="66274"/>
            <a:ext cx="1551008" cy="7176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Protein Digestibility (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kaf23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66482911-67E3-C2EF-AC57-86B87300C60A}"/>
              </a:ext>
            </a:extLst>
          </p:cNvPr>
          <p:cNvSpPr/>
          <p:nvPr/>
        </p:nvSpPr>
        <p:spPr>
          <a:xfrm>
            <a:off x="5187566" y="227699"/>
            <a:ext cx="254643" cy="32409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1E7ED3-44A3-EED1-B30C-EA3DFE87245F}"/>
              </a:ext>
            </a:extLst>
          </p:cNvPr>
          <p:cNvSpPr/>
          <p:nvPr/>
        </p:nvSpPr>
        <p:spPr>
          <a:xfrm>
            <a:off x="4196637" y="1270956"/>
            <a:ext cx="1551008" cy="7176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 Population (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A689FB8-FA22-3356-29C8-24F07D646B30}"/>
              </a:ext>
            </a:extLst>
          </p:cNvPr>
          <p:cNvSpPr/>
          <p:nvPr/>
        </p:nvSpPr>
        <p:spPr>
          <a:xfrm rot="5400000">
            <a:off x="5134356" y="814730"/>
            <a:ext cx="416689" cy="2337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842CB-EA35-785C-7583-586063198FB6}"/>
              </a:ext>
            </a:extLst>
          </p:cNvPr>
          <p:cNvSpPr txBox="1"/>
          <p:nvPr/>
        </p:nvSpPr>
        <p:spPr>
          <a:xfrm>
            <a:off x="4209985" y="1998751"/>
            <a:ext cx="155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(Preliminary data)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D66575-7931-BC24-61E3-D81534B79826}"/>
              </a:ext>
            </a:extLst>
          </p:cNvPr>
          <p:cNvCxnSpPr>
            <a:cxnSpLocks/>
          </p:cNvCxnSpPr>
          <p:nvPr/>
        </p:nvCxnSpPr>
        <p:spPr>
          <a:xfrm flipH="1">
            <a:off x="4644823" y="2475136"/>
            <a:ext cx="482" cy="799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ultiply 10">
            <a:extLst>
              <a:ext uri="{FF2B5EF4-FFF2-40B4-BE49-F238E27FC236}">
                <a16:creationId xmlns:a16="http://schemas.microsoft.com/office/drawing/2014/main" id="{C5B73B3D-5C96-D43F-FBE6-8D3ABB7712B0}"/>
              </a:ext>
            </a:extLst>
          </p:cNvPr>
          <p:cNvSpPr/>
          <p:nvPr/>
        </p:nvSpPr>
        <p:spPr>
          <a:xfrm>
            <a:off x="4742481" y="2757424"/>
            <a:ext cx="250786" cy="182880"/>
          </a:xfrm>
          <a:prstGeom prst="mathMultiply">
            <a:avLst/>
          </a:prstGeom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C5C332-D0CF-7ABD-F732-280BD0BB5DEA}"/>
              </a:ext>
            </a:extLst>
          </p:cNvPr>
          <p:cNvSpPr/>
          <p:nvPr/>
        </p:nvSpPr>
        <p:spPr>
          <a:xfrm>
            <a:off x="4717406" y="2690199"/>
            <a:ext cx="282612" cy="2937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2BF07-907B-26E6-0C13-FE487796846D}"/>
              </a:ext>
            </a:extLst>
          </p:cNvPr>
          <p:cNvSpPr txBox="1"/>
          <p:nvPr/>
        </p:nvSpPr>
        <p:spPr>
          <a:xfrm>
            <a:off x="5025093" y="2645627"/>
            <a:ext cx="1169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Selfing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49DB3-D5C2-AEB1-3B1D-8C71A0ACC840}"/>
              </a:ext>
            </a:extLst>
          </p:cNvPr>
          <p:cNvSpPr/>
          <p:nvPr/>
        </p:nvSpPr>
        <p:spPr>
          <a:xfrm>
            <a:off x="4003574" y="3398450"/>
            <a:ext cx="1757419" cy="5169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Segregating F2 population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D292AB-3026-C8EB-FBDD-6C56A201379E}"/>
              </a:ext>
            </a:extLst>
          </p:cNvPr>
          <p:cNvCxnSpPr>
            <a:cxnSpLocks/>
          </p:cNvCxnSpPr>
          <p:nvPr/>
        </p:nvCxnSpPr>
        <p:spPr>
          <a:xfrm>
            <a:off x="4648927" y="4224113"/>
            <a:ext cx="0" cy="760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58A7280-3750-E2AD-B661-966E2621FFCC}"/>
              </a:ext>
            </a:extLst>
          </p:cNvPr>
          <p:cNvSpPr/>
          <p:nvPr/>
        </p:nvSpPr>
        <p:spPr>
          <a:xfrm>
            <a:off x="3739288" y="5161237"/>
            <a:ext cx="1757419" cy="496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Homozygous F2 Selection (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676EEB-C513-C92C-006B-02D968138ED3}"/>
              </a:ext>
            </a:extLst>
          </p:cNvPr>
          <p:cNvSpPr/>
          <p:nvPr/>
        </p:nvSpPr>
        <p:spPr>
          <a:xfrm>
            <a:off x="6375094" y="5109527"/>
            <a:ext cx="2021720" cy="547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homozygous F2 seeds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39AEC7-1892-97CC-89B9-D53952101E81}"/>
              </a:ext>
            </a:extLst>
          </p:cNvPr>
          <p:cNvCxnSpPr>
            <a:cxnSpLocks/>
          </p:cNvCxnSpPr>
          <p:nvPr/>
        </p:nvCxnSpPr>
        <p:spPr>
          <a:xfrm>
            <a:off x="5662815" y="5409285"/>
            <a:ext cx="5847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44867B-0FC6-6BCC-0AB5-B3A6F8AC2910}"/>
              </a:ext>
            </a:extLst>
          </p:cNvPr>
          <p:cNvSpPr/>
          <p:nvPr/>
        </p:nvSpPr>
        <p:spPr>
          <a:xfrm>
            <a:off x="155292" y="2888930"/>
            <a:ext cx="3572412" cy="2095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F₂ Population Generation –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Selfing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and phenotyping for agronomic and silage traits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Genotyping &amp; Selection (KASP Markers)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select homozygous recessive 		(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5A5665-9AA9-6358-7D5A-9F89BDD228F8}"/>
              </a:ext>
            </a:extLst>
          </p:cNvPr>
          <p:cNvSpPr/>
          <p:nvPr/>
        </p:nvSpPr>
        <p:spPr>
          <a:xfrm>
            <a:off x="8524329" y="2152639"/>
            <a:ext cx="3572412" cy="4437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Kernel Characterization System (SKCS)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Hardness Index- 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Kernel weight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Kernel diameter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Seed Imaging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Digital Microscopy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SEM / Cryo-SEM / FIB-SEM 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Light Microscopy 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Image Analysis Tool: ImageJ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Content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LECO FP828 (combustion 	analyzer)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NIR spectroscopy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Kafirin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Analysis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Reverse-Phase HPLC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 Analysis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Megazyme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K-TSTA kit 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Iodine-binding assay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Metabolome and transcriptome analysis</a:t>
            </a:r>
          </a:p>
          <a:p>
            <a:pPr algn="just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45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10550</TotalTime>
  <Words>740</Words>
  <Application>Microsoft Macintosh PowerPoint</Application>
  <PresentationFormat>Widescreen</PresentationFormat>
  <Paragraphs>133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Wingdings</vt:lpstr>
      <vt:lpstr>Office Theme</vt:lpstr>
      <vt:lpstr>PowerPoint Presentation</vt:lpstr>
      <vt:lpstr>Figure-2: The overall methodology for generating the breeding population by the crossing events and validation for the enriched silage sorghum lines </vt:lpstr>
      <vt:lpstr>Table-1: Methodology for analyzing Protein and Starch Content along with Physical and Structural Seed Trait Evaluation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Soumen, Shejal</dc:creator>
  <cp:lastModifiedBy>Soumen, Shejal</cp:lastModifiedBy>
  <cp:revision>11</cp:revision>
  <dcterms:created xsi:type="dcterms:W3CDTF">2025-05-01T19:37:01Z</dcterms:created>
  <dcterms:modified xsi:type="dcterms:W3CDTF">2025-05-16T06:47:47Z</dcterms:modified>
</cp:coreProperties>
</file>