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670" r:id="rId2"/>
    <p:sldMasterId id="2147483680" r:id="rId3"/>
  </p:sldMasterIdLst>
  <p:notesMasterIdLst>
    <p:notesMasterId r:id="rId20"/>
  </p:notesMasterIdLst>
  <p:handoutMasterIdLst>
    <p:handoutMasterId r:id="rId21"/>
  </p:handoutMasterIdLst>
  <p:sldIdLst>
    <p:sldId id="262" r:id="rId4"/>
    <p:sldId id="267" r:id="rId5"/>
    <p:sldId id="271" r:id="rId6"/>
    <p:sldId id="821" r:id="rId7"/>
    <p:sldId id="820" r:id="rId8"/>
    <p:sldId id="816" r:id="rId9"/>
    <p:sldId id="817" r:id="rId10"/>
    <p:sldId id="269" r:id="rId11"/>
    <p:sldId id="270" r:id="rId12"/>
    <p:sldId id="819" r:id="rId13"/>
    <p:sldId id="749" r:id="rId14"/>
    <p:sldId id="268" r:id="rId15"/>
    <p:sldId id="822" r:id="rId16"/>
    <p:sldId id="748" r:id="rId17"/>
    <p:sldId id="747"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AF04F6-E6C4-41F2-92D5-1D8C4633CB52}" v="1" dt="2025-07-10T12:11:23.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4660"/>
  </p:normalViewPr>
  <p:slideViewPr>
    <p:cSldViewPr snapToGrid="0">
      <p:cViewPr>
        <p:scale>
          <a:sx n="77" d="100"/>
          <a:sy n="77" d="100"/>
        </p:scale>
        <p:origin x="864" y="384"/>
      </p:cViewPr>
      <p:guideLst/>
    </p:cSldViewPr>
  </p:slideViewPr>
  <p:notesTextViewPr>
    <p:cViewPr>
      <p:scale>
        <a:sx n="1" d="1"/>
        <a:sy n="1" d="1"/>
      </p:scale>
      <p:origin x="0" y="0"/>
    </p:cViewPr>
  </p:notesTextViewPr>
  <p:sorterViewPr>
    <p:cViewPr>
      <p:scale>
        <a:sx n="173" d="100"/>
        <a:sy n="173" d="100"/>
      </p:scale>
      <p:origin x="0" y="-811"/>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1265C-46FC-4924-83E6-CDA84DB33B0B}" type="doc">
      <dgm:prSet loTypeId="urn:microsoft.com/office/officeart/2005/8/layout/cycle8" loCatId="cycle" qsTypeId="urn:microsoft.com/office/officeart/2005/8/quickstyle/simple1" qsCatId="simple" csTypeId="urn:microsoft.com/office/officeart/2005/8/colors/accent1_2" csCatId="accent1" phldr="1"/>
      <dgm:spPr/>
    </dgm:pt>
    <dgm:pt modelId="{AD3222EE-C220-43FE-9358-BE9FBA3D61B5}">
      <dgm:prSet phldrT="[Text]" custT="1"/>
      <dgm:spPr/>
      <dgm:t>
        <a:bodyPr/>
        <a:lstStyle/>
        <a:p>
          <a:pPr>
            <a:buNone/>
          </a:pPr>
          <a:r>
            <a:rPr lang="en-US" sz="1600" dirty="0">
              <a:latin typeface="Arial Black" panose="020B0A04020102020204" pitchFamily="34" charset="0"/>
            </a:rPr>
            <a:t>Simulate</a:t>
          </a:r>
        </a:p>
      </dgm:t>
    </dgm:pt>
    <dgm:pt modelId="{C3B2A852-A8E3-4EA5-A97F-F5C02F80146B}" type="parTrans" cxnId="{CF553801-A586-44ED-866A-FC16B4F23814}">
      <dgm:prSet/>
      <dgm:spPr/>
      <dgm:t>
        <a:bodyPr/>
        <a:lstStyle/>
        <a:p>
          <a:endParaRPr lang="en-US"/>
        </a:p>
      </dgm:t>
    </dgm:pt>
    <dgm:pt modelId="{8318A723-2324-4F9E-AF09-BF7B522AEE50}" type="sibTrans" cxnId="{CF553801-A586-44ED-866A-FC16B4F23814}">
      <dgm:prSet/>
      <dgm:spPr/>
      <dgm:t>
        <a:bodyPr/>
        <a:lstStyle/>
        <a:p>
          <a:endParaRPr lang="en-US"/>
        </a:p>
      </dgm:t>
    </dgm:pt>
    <dgm:pt modelId="{E67EEE52-FAC7-4725-BCF4-E3650363B41E}">
      <dgm:prSet phldrT="[Text]" custT="1"/>
      <dgm:spPr/>
      <dgm:t>
        <a:bodyPr/>
        <a:lstStyle/>
        <a:p>
          <a:pPr>
            <a:buNone/>
          </a:pPr>
          <a:r>
            <a:rPr lang="en-US" sz="1600" dirty="0">
              <a:latin typeface="Arial Black" panose="020B0A04020102020204" pitchFamily="34" charset="0"/>
            </a:rPr>
            <a:t>Test</a:t>
          </a:r>
        </a:p>
      </dgm:t>
    </dgm:pt>
    <dgm:pt modelId="{67A0A909-0669-4624-AA4E-C714F0425814}" type="parTrans" cxnId="{6E6BF3D8-A773-4698-8CAE-79F79618F7F7}">
      <dgm:prSet/>
      <dgm:spPr/>
      <dgm:t>
        <a:bodyPr/>
        <a:lstStyle/>
        <a:p>
          <a:endParaRPr lang="en-US"/>
        </a:p>
      </dgm:t>
    </dgm:pt>
    <dgm:pt modelId="{7F0C7AC9-B3A6-4350-BB4B-A6215B403F0D}" type="sibTrans" cxnId="{6E6BF3D8-A773-4698-8CAE-79F79618F7F7}">
      <dgm:prSet/>
      <dgm:spPr/>
      <dgm:t>
        <a:bodyPr/>
        <a:lstStyle/>
        <a:p>
          <a:endParaRPr lang="en-US"/>
        </a:p>
      </dgm:t>
    </dgm:pt>
    <dgm:pt modelId="{AFD80F3D-A995-47D6-84E1-FC22B2B97D80}">
      <dgm:prSet phldrT="[Text]" custT="1"/>
      <dgm:spPr/>
      <dgm:t>
        <a:bodyPr/>
        <a:lstStyle/>
        <a:p>
          <a:pPr>
            <a:buNone/>
          </a:pPr>
          <a:r>
            <a:rPr lang="en-US" sz="1600" dirty="0">
              <a:latin typeface="Arial Black" panose="020B0A04020102020204" pitchFamily="34" charset="0"/>
            </a:rPr>
            <a:t>Design</a:t>
          </a:r>
        </a:p>
      </dgm:t>
    </dgm:pt>
    <dgm:pt modelId="{3C7D9AD9-7897-40B9-9A92-EF0CDDC6B27A}" type="parTrans" cxnId="{20CF24E2-9584-41AB-821C-EEAD2C62EDB4}">
      <dgm:prSet/>
      <dgm:spPr/>
      <dgm:t>
        <a:bodyPr/>
        <a:lstStyle/>
        <a:p>
          <a:endParaRPr lang="en-US"/>
        </a:p>
      </dgm:t>
    </dgm:pt>
    <dgm:pt modelId="{EBD32AA5-5680-4080-99F8-C40AEF625079}" type="sibTrans" cxnId="{20CF24E2-9584-41AB-821C-EEAD2C62EDB4}">
      <dgm:prSet/>
      <dgm:spPr/>
      <dgm:t>
        <a:bodyPr/>
        <a:lstStyle/>
        <a:p>
          <a:endParaRPr lang="en-US"/>
        </a:p>
      </dgm:t>
    </dgm:pt>
    <dgm:pt modelId="{F25E7A87-EEA6-42D8-B0CE-1958947ECD5D}" type="pres">
      <dgm:prSet presAssocID="{B2F1265C-46FC-4924-83E6-CDA84DB33B0B}" presName="compositeShape" presStyleCnt="0">
        <dgm:presLayoutVars>
          <dgm:chMax val="7"/>
          <dgm:dir/>
          <dgm:resizeHandles val="exact"/>
        </dgm:presLayoutVars>
      </dgm:prSet>
      <dgm:spPr/>
    </dgm:pt>
    <dgm:pt modelId="{F62CC911-2D79-4A62-BA97-0E4250ADA812}" type="pres">
      <dgm:prSet presAssocID="{B2F1265C-46FC-4924-83E6-CDA84DB33B0B}" presName="wedge1" presStyleLbl="node1" presStyleIdx="0" presStyleCnt="3"/>
      <dgm:spPr/>
    </dgm:pt>
    <dgm:pt modelId="{3957AF88-9765-464F-B617-D3259A80F84B}" type="pres">
      <dgm:prSet presAssocID="{B2F1265C-46FC-4924-83E6-CDA84DB33B0B}" presName="dummy1a" presStyleCnt="0"/>
      <dgm:spPr/>
    </dgm:pt>
    <dgm:pt modelId="{F89688C9-80EF-4285-BC13-99186156ED75}" type="pres">
      <dgm:prSet presAssocID="{B2F1265C-46FC-4924-83E6-CDA84DB33B0B}" presName="dummy1b" presStyleCnt="0"/>
      <dgm:spPr/>
    </dgm:pt>
    <dgm:pt modelId="{0D90E2E9-5937-4DAB-8ABD-27D0FE525827}" type="pres">
      <dgm:prSet presAssocID="{B2F1265C-46FC-4924-83E6-CDA84DB33B0B}" presName="wedge1Tx" presStyleLbl="node1" presStyleIdx="0" presStyleCnt="3">
        <dgm:presLayoutVars>
          <dgm:chMax val="0"/>
          <dgm:chPref val="0"/>
          <dgm:bulletEnabled val="1"/>
        </dgm:presLayoutVars>
      </dgm:prSet>
      <dgm:spPr/>
    </dgm:pt>
    <dgm:pt modelId="{513C8A87-A0B0-4A7A-9067-68CCA327F6CA}" type="pres">
      <dgm:prSet presAssocID="{B2F1265C-46FC-4924-83E6-CDA84DB33B0B}" presName="wedge2" presStyleLbl="node1" presStyleIdx="1" presStyleCnt="3"/>
      <dgm:spPr/>
    </dgm:pt>
    <dgm:pt modelId="{6591FAA4-F7DA-472A-B15D-70A609009BA3}" type="pres">
      <dgm:prSet presAssocID="{B2F1265C-46FC-4924-83E6-CDA84DB33B0B}" presName="dummy2a" presStyleCnt="0"/>
      <dgm:spPr/>
    </dgm:pt>
    <dgm:pt modelId="{79B62222-6D30-4541-9BFD-C5363CEB0A78}" type="pres">
      <dgm:prSet presAssocID="{B2F1265C-46FC-4924-83E6-CDA84DB33B0B}" presName="dummy2b" presStyleCnt="0"/>
      <dgm:spPr/>
    </dgm:pt>
    <dgm:pt modelId="{29DEECD3-3EB8-4478-8F6A-1A8C69701039}" type="pres">
      <dgm:prSet presAssocID="{B2F1265C-46FC-4924-83E6-CDA84DB33B0B}" presName="wedge2Tx" presStyleLbl="node1" presStyleIdx="1" presStyleCnt="3">
        <dgm:presLayoutVars>
          <dgm:chMax val="0"/>
          <dgm:chPref val="0"/>
          <dgm:bulletEnabled val="1"/>
        </dgm:presLayoutVars>
      </dgm:prSet>
      <dgm:spPr/>
    </dgm:pt>
    <dgm:pt modelId="{7BA4DD36-E921-48EA-91B6-8CC10D0B252F}" type="pres">
      <dgm:prSet presAssocID="{B2F1265C-46FC-4924-83E6-CDA84DB33B0B}" presName="wedge3" presStyleLbl="node1" presStyleIdx="2" presStyleCnt="3"/>
      <dgm:spPr/>
    </dgm:pt>
    <dgm:pt modelId="{7BFD0D0F-82C6-4794-A17E-8E386AF353DB}" type="pres">
      <dgm:prSet presAssocID="{B2F1265C-46FC-4924-83E6-CDA84DB33B0B}" presName="dummy3a" presStyleCnt="0"/>
      <dgm:spPr/>
    </dgm:pt>
    <dgm:pt modelId="{84886085-D579-411B-86EF-C701B66635AC}" type="pres">
      <dgm:prSet presAssocID="{B2F1265C-46FC-4924-83E6-CDA84DB33B0B}" presName="dummy3b" presStyleCnt="0"/>
      <dgm:spPr/>
    </dgm:pt>
    <dgm:pt modelId="{7F24F5FD-B69A-41D9-A8AE-887938801BAF}" type="pres">
      <dgm:prSet presAssocID="{B2F1265C-46FC-4924-83E6-CDA84DB33B0B}" presName="wedge3Tx" presStyleLbl="node1" presStyleIdx="2" presStyleCnt="3">
        <dgm:presLayoutVars>
          <dgm:chMax val="0"/>
          <dgm:chPref val="0"/>
          <dgm:bulletEnabled val="1"/>
        </dgm:presLayoutVars>
      </dgm:prSet>
      <dgm:spPr/>
    </dgm:pt>
    <dgm:pt modelId="{620514D1-D1EE-4D02-8007-90B37303F72F}" type="pres">
      <dgm:prSet presAssocID="{8318A723-2324-4F9E-AF09-BF7B522AEE50}" presName="arrowWedge1" presStyleLbl="fgSibTrans2D1" presStyleIdx="0" presStyleCnt="3"/>
      <dgm:spPr/>
    </dgm:pt>
    <dgm:pt modelId="{8515662F-682F-4B43-B559-6A36A0C43F80}" type="pres">
      <dgm:prSet presAssocID="{7F0C7AC9-B3A6-4350-BB4B-A6215B403F0D}" presName="arrowWedge2" presStyleLbl="fgSibTrans2D1" presStyleIdx="1" presStyleCnt="3"/>
      <dgm:spPr/>
    </dgm:pt>
    <dgm:pt modelId="{13CE0F7F-4150-4705-9016-7CB643C33DD6}" type="pres">
      <dgm:prSet presAssocID="{EBD32AA5-5680-4080-99F8-C40AEF625079}" presName="arrowWedge3" presStyleLbl="fgSibTrans2D1" presStyleIdx="2" presStyleCnt="3"/>
      <dgm:spPr/>
    </dgm:pt>
  </dgm:ptLst>
  <dgm:cxnLst>
    <dgm:cxn modelId="{CF553801-A586-44ED-866A-FC16B4F23814}" srcId="{B2F1265C-46FC-4924-83E6-CDA84DB33B0B}" destId="{AD3222EE-C220-43FE-9358-BE9FBA3D61B5}" srcOrd="0" destOrd="0" parTransId="{C3B2A852-A8E3-4EA5-A97F-F5C02F80146B}" sibTransId="{8318A723-2324-4F9E-AF09-BF7B522AEE50}"/>
    <dgm:cxn modelId="{21114534-91EE-40C6-9270-A4AABFDAC7C6}" type="presOf" srcId="{AFD80F3D-A995-47D6-84E1-FC22B2B97D80}" destId="{7BA4DD36-E921-48EA-91B6-8CC10D0B252F}" srcOrd="0" destOrd="0" presId="urn:microsoft.com/office/officeart/2005/8/layout/cycle8"/>
    <dgm:cxn modelId="{853A2736-150B-441A-9E3A-DF5E64BF965F}" type="presOf" srcId="{E67EEE52-FAC7-4725-BCF4-E3650363B41E}" destId="{29DEECD3-3EB8-4478-8F6A-1A8C69701039}" srcOrd="1" destOrd="0" presId="urn:microsoft.com/office/officeart/2005/8/layout/cycle8"/>
    <dgm:cxn modelId="{77142E5D-BA65-4B8C-9A4C-FFD9F25EDA82}" type="presOf" srcId="{AD3222EE-C220-43FE-9358-BE9FBA3D61B5}" destId="{0D90E2E9-5937-4DAB-8ABD-27D0FE525827}" srcOrd="1" destOrd="0" presId="urn:microsoft.com/office/officeart/2005/8/layout/cycle8"/>
    <dgm:cxn modelId="{07383480-D1D9-487B-A5E3-29D2053DEDE3}" type="presOf" srcId="{E67EEE52-FAC7-4725-BCF4-E3650363B41E}" destId="{513C8A87-A0B0-4A7A-9067-68CCA327F6CA}" srcOrd="0" destOrd="0" presId="urn:microsoft.com/office/officeart/2005/8/layout/cycle8"/>
    <dgm:cxn modelId="{E4C3848A-E514-46AE-8682-E5DB6AA8BEBE}" type="presOf" srcId="{AD3222EE-C220-43FE-9358-BE9FBA3D61B5}" destId="{F62CC911-2D79-4A62-BA97-0E4250ADA812}" srcOrd="0" destOrd="0" presId="urn:microsoft.com/office/officeart/2005/8/layout/cycle8"/>
    <dgm:cxn modelId="{F94765C6-022B-48E8-B720-D5212DB830FB}" type="presOf" srcId="{AFD80F3D-A995-47D6-84E1-FC22B2B97D80}" destId="{7F24F5FD-B69A-41D9-A8AE-887938801BAF}" srcOrd="1" destOrd="0" presId="urn:microsoft.com/office/officeart/2005/8/layout/cycle8"/>
    <dgm:cxn modelId="{6E6BF3D8-A773-4698-8CAE-79F79618F7F7}" srcId="{B2F1265C-46FC-4924-83E6-CDA84DB33B0B}" destId="{E67EEE52-FAC7-4725-BCF4-E3650363B41E}" srcOrd="1" destOrd="0" parTransId="{67A0A909-0669-4624-AA4E-C714F0425814}" sibTransId="{7F0C7AC9-B3A6-4350-BB4B-A6215B403F0D}"/>
    <dgm:cxn modelId="{20CF24E2-9584-41AB-821C-EEAD2C62EDB4}" srcId="{B2F1265C-46FC-4924-83E6-CDA84DB33B0B}" destId="{AFD80F3D-A995-47D6-84E1-FC22B2B97D80}" srcOrd="2" destOrd="0" parTransId="{3C7D9AD9-7897-40B9-9A92-EF0CDDC6B27A}" sibTransId="{EBD32AA5-5680-4080-99F8-C40AEF625079}"/>
    <dgm:cxn modelId="{FE8CE5EE-5D1B-49B2-8C16-3B9C9BE163D2}" type="presOf" srcId="{B2F1265C-46FC-4924-83E6-CDA84DB33B0B}" destId="{F25E7A87-EEA6-42D8-B0CE-1958947ECD5D}" srcOrd="0" destOrd="0" presId="urn:microsoft.com/office/officeart/2005/8/layout/cycle8"/>
    <dgm:cxn modelId="{B0900BE3-D158-4CEA-AD6B-8F7B55897B6E}" type="presParOf" srcId="{F25E7A87-EEA6-42D8-B0CE-1958947ECD5D}" destId="{F62CC911-2D79-4A62-BA97-0E4250ADA812}" srcOrd="0" destOrd="0" presId="urn:microsoft.com/office/officeart/2005/8/layout/cycle8"/>
    <dgm:cxn modelId="{D1859BBD-2A84-4655-A773-56560D77D23A}" type="presParOf" srcId="{F25E7A87-EEA6-42D8-B0CE-1958947ECD5D}" destId="{3957AF88-9765-464F-B617-D3259A80F84B}" srcOrd="1" destOrd="0" presId="urn:microsoft.com/office/officeart/2005/8/layout/cycle8"/>
    <dgm:cxn modelId="{23E9C680-3B8A-49CF-A08F-D9FE71D6C787}" type="presParOf" srcId="{F25E7A87-EEA6-42D8-B0CE-1958947ECD5D}" destId="{F89688C9-80EF-4285-BC13-99186156ED75}" srcOrd="2" destOrd="0" presId="urn:microsoft.com/office/officeart/2005/8/layout/cycle8"/>
    <dgm:cxn modelId="{8F7FCBB2-C650-4247-842E-8C35752B67E8}" type="presParOf" srcId="{F25E7A87-EEA6-42D8-B0CE-1958947ECD5D}" destId="{0D90E2E9-5937-4DAB-8ABD-27D0FE525827}" srcOrd="3" destOrd="0" presId="urn:microsoft.com/office/officeart/2005/8/layout/cycle8"/>
    <dgm:cxn modelId="{2FCF8378-51EB-40C5-9D9D-1ED58FB13256}" type="presParOf" srcId="{F25E7A87-EEA6-42D8-B0CE-1958947ECD5D}" destId="{513C8A87-A0B0-4A7A-9067-68CCA327F6CA}" srcOrd="4" destOrd="0" presId="urn:microsoft.com/office/officeart/2005/8/layout/cycle8"/>
    <dgm:cxn modelId="{AB5F5386-CBF8-4E4B-8DCE-C378BB6112FF}" type="presParOf" srcId="{F25E7A87-EEA6-42D8-B0CE-1958947ECD5D}" destId="{6591FAA4-F7DA-472A-B15D-70A609009BA3}" srcOrd="5" destOrd="0" presId="urn:microsoft.com/office/officeart/2005/8/layout/cycle8"/>
    <dgm:cxn modelId="{5C7B4E99-FD6D-4EAD-B29D-6136508969F4}" type="presParOf" srcId="{F25E7A87-EEA6-42D8-B0CE-1958947ECD5D}" destId="{79B62222-6D30-4541-9BFD-C5363CEB0A78}" srcOrd="6" destOrd="0" presId="urn:microsoft.com/office/officeart/2005/8/layout/cycle8"/>
    <dgm:cxn modelId="{DE247211-A1CE-4BD8-8205-B4916883BB50}" type="presParOf" srcId="{F25E7A87-EEA6-42D8-B0CE-1958947ECD5D}" destId="{29DEECD3-3EB8-4478-8F6A-1A8C69701039}" srcOrd="7" destOrd="0" presId="urn:microsoft.com/office/officeart/2005/8/layout/cycle8"/>
    <dgm:cxn modelId="{C2B4998D-DC9E-4554-8F29-E783D917088F}" type="presParOf" srcId="{F25E7A87-EEA6-42D8-B0CE-1958947ECD5D}" destId="{7BA4DD36-E921-48EA-91B6-8CC10D0B252F}" srcOrd="8" destOrd="0" presId="urn:microsoft.com/office/officeart/2005/8/layout/cycle8"/>
    <dgm:cxn modelId="{EBBFAFF5-0782-42B9-B2F1-C108F022B1B9}" type="presParOf" srcId="{F25E7A87-EEA6-42D8-B0CE-1958947ECD5D}" destId="{7BFD0D0F-82C6-4794-A17E-8E386AF353DB}" srcOrd="9" destOrd="0" presId="urn:microsoft.com/office/officeart/2005/8/layout/cycle8"/>
    <dgm:cxn modelId="{A7536103-B7C4-4750-B896-14210B1A8086}" type="presParOf" srcId="{F25E7A87-EEA6-42D8-B0CE-1958947ECD5D}" destId="{84886085-D579-411B-86EF-C701B66635AC}" srcOrd="10" destOrd="0" presId="urn:microsoft.com/office/officeart/2005/8/layout/cycle8"/>
    <dgm:cxn modelId="{ED70F661-965C-4D1A-AF72-8AA2AFC427C8}" type="presParOf" srcId="{F25E7A87-EEA6-42D8-B0CE-1958947ECD5D}" destId="{7F24F5FD-B69A-41D9-A8AE-887938801BAF}" srcOrd="11" destOrd="0" presId="urn:microsoft.com/office/officeart/2005/8/layout/cycle8"/>
    <dgm:cxn modelId="{20CCE978-01C3-4A6A-BF2E-7349525A0723}" type="presParOf" srcId="{F25E7A87-EEA6-42D8-B0CE-1958947ECD5D}" destId="{620514D1-D1EE-4D02-8007-90B37303F72F}" srcOrd="12" destOrd="0" presId="urn:microsoft.com/office/officeart/2005/8/layout/cycle8"/>
    <dgm:cxn modelId="{6C3B731A-6D87-46D2-91E5-A46B6DC61A51}" type="presParOf" srcId="{F25E7A87-EEA6-42D8-B0CE-1958947ECD5D}" destId="{8515662F-682F-4B43-B559-6A36A0C43F80}" srcOrd="13" destOrd="0" presId="urn:microsoft.com/office/officeart/2005/8/layout/cycle8"/>
    <dgm:cxn modelId="{B28AD101-8762-4365-8B53-A5D59D819E69}" type="presParOf" srcId="{F25E7A87-EEA6-42D8-B0CE-1958947ECD5D}" destId="{13CE0F7F-4150-4705-9016-7CB643C33DD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C911-2D79-4A62-BA97-0E4250ADA812}">
      <dsp:nvSpPr>
        <dsp:cNvPr id="0" name=""/>
        <dsp:cNvSpPr/>
      </dsp:nvSpPr>
      <dsp:spPr>
        <a:xfrm>
          <a:off x="896367" y="225809"/>
          <a:ext cx="2918156" cy="2918156"/>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Simulate</a:t>
          </a:r>
        </a:p>
      </dsp:txBody>
      <dsp:txXfrm>
        <a:off x="2434305" y="844181"/>
        <a:ext cx="1042198" cy="868499"/>
      </dsp:txXfrm>
    </dsp:sp>
    <dsp:sp modelId="{513C8A87-A0B0-4A7A-9067-68CCA327F6CA}">
      <dsp:nvSpPr>
        <dsp:cNvPr id="0" name=""/>
        <dsp:cNvSpPr/>
      </dsp:nvSpPr>
      <dsp:spPr>
        <a:xfrm>
          <a:off x="836267" y="330029"/>
          <a:ext cx="2918156" cy="2918156"/>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Test</a:t>
          </a:r>
        </a:p>
      </dsp:txBody>
      <dsp:txXfrm>
        <a:off x="1531066" y="2223357"/>
        <a:ext cx="1563298" cy="764279"/>
      </dsp:txXfrm>
    </dsp:sp>
    <dsp:sp modelId="{7BA4DD36-E921-48EA-91B6-8CC10D0B252F}">
      <dsp:nvSpPr>
        <dsp:cNvPr id="0" name=""/>
        <dsp:cNvSpPr/>
      </dsp:nvSpPr>
      <dsp:spPr>
        <a:xfrm>
          <a:off x="776167" y="225809"/>
          <a:ext cx="2918156" cy="2918156"/>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Design</a:t>
          </a:r>
        </a:p>
      </dsp:txBody>
      <dsp:txXfrm>
        <a:off x="1114187" y="844181"/>
        <a:ext cx="1042198" cy="868499"/>
      </dsp:txXfrm>
    </dsp:sp>
    <dsp:sp modelId="{620514D1-D1EE-4D02-8007-90B37303F72F}">
      <dsp:nvSpPr>
        <dsp:cNvPr id="0" name=""/>
        <dsp:cNvSpPr/>
      </dsp:nvSpPr>
      <dsp:spPr>
        <a:xfrm>
          <a:off x="715960" y="45161"/>
          <a:ext cx="3279452" cy="327945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15662F-682F-4B43-B559-6A36A0C43F80}">
      <dsp:nvSpPr>
        <dsp:cNvPr id="0" name=""/>
        <dsp:cNvSpPr/>
      </dsp:nvSpPr>
      <dsp:spPr>
        <a:xfrm>
          <a:off x="655619" y="149197"/>
          <a:ext cx="3279452" cy="327945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E0F7F-4150-4705-9016-7CB643C33DD6}">
      <dsp:nvSpPr>
        <dsp:cNvPr id="0" name=""/>
        <dsp:cNvSpPr/>
      </dsp:nvSpPr>
      <dsp:spPr>
        <a:xfrm>
          <a:off x="595278" y="45161"/>
          <a:ext cx="3279452" cy="327945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6A6B1E-4FBC-CB39-9012-E3563426AB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DFDE70-115C-A848-4E07-ED8DE32C8D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6233E3-27BD-44A2-8E91-B740AB527FA9}" type="datetimeFigureOut">
              <a:rPr lang="en-US" smtClean="0"/>
              <a:t>7/14/2025</a:t>
            </a:fld>
            <a:endParaRPr lang="en-US"/>
          </a:p>
        </p:txBody>
      </p:sp>
      <p:sp>
        <p:nvSpPr>
          <p:cNvPr id="4" name="Footer Placeholder 3">
            <a:extLst>
              <a:ext uri="{FF2B5EF4-FFF2-40B4-BE49-F238E27FC236}">
                <a16:creationId xmlns:a16="http://schemas.microsoft.com/office/drawing/2014/main" id="{12405184-8396-F2B7-8932-A3CE8556CD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A76673-5E76-FD60-6962-7F1E3F5A6F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5BC879-F78A-4395-809D-804396129308}" type="slidenum">
              <a:rPr lang="en-US" smtClean="0"/>
              <a:t>‹#›</a:t>
            </a:fld>
            <a:endParaRPr lang="en-US"/>
          </a:p>
        </p:txBody>
      </p:sp>
    </p:spTree>
    <p:extLst>
      <p:ext uri="{BB962C8B-B14F-4D97-AF65-F5344CB8AC3E}">
        <p14:creationId xmlns:p14="http://schemas.microsoft.com/office/powerpoint/2010/main" val="217810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FC4F1-CB02-4588-B68D-C6EA363043E4}"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83DD2-9389-42A7-B089-432809BF0EF8}" type="slidenum">
              <a:rPr lang="en-US" smtClean="0"/>
              <a:t>‹#›</a:t>
            </a:fld>
            <a:endParaRPr lang="en-US"/>
          </a:p>
        </p:txBody>
      </p:sp>
    </p:spTree>
    <p:extLst>
      <p:ext uri="{BB962C8B-B14F-4D97-AF65-F5344CB8AC3E}">
        <p14:creationId xmlns:p14="http://schemas.microsoft.com/office/powerpoint/2010/main" val="305617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83DD2-9389-42A7-B089-432809BF0EF8}" type="slidenum">
              <a:rPr lang="en-US" smtClean="0"/>
              <a:t>4</a:t>
            </a:fld>
            <a:endParaRPr lang="en-US"/>
          </a:p>
        </p:txBody>
      </p:sp>
    </p:spTree>
    <p:extLst>
      <p:ext uri="{BB962C8B-B14F-4D97-AF65-F5344CB8AC3E}">
        <p14:creationId xmlns:p14="http://schemas.microsoft.com/office/powerpoint/2010/main" val="174090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Ergonomic Design</a:t>
            </a:r>
            <a:endParaRPr lang="en-US" dirty="0"/>
          </a:p>
          <a:p>
            <a:r>
              <a:rPr lang="en-US" dirty="0"/>
              <a:t>Used NIC (Natural Inward Curved) grip to support neutral wrist posture (~12° ulnar deviation)</a:t>
            </a:r>
          </a:p>
          <a:p>
            <a:r>
              <a:rPr lang="en-US" dirty="0"/>
              <a:t>Chose angles: 16°, 32°, 48° to match natural scooping and lifting motion</a:t>
            </a:r>
          </a:p>
          <a:p>
            <a:r>
              <a:rPr lang="en-US" b="1" dirty="0"/>
              <a:t>👩‍🔧 Anthropometric Fit</a:t>
            </a:r>
            <a:endParaRPr lang="en-US" dirty="0"/>
          </a:p>
          <a:p>
            <a:r>
              <a:rPr lang="en-US" dirty="0"/>
              <a:t>Based on CAESAR, BIFMA, NASA HIDH, Dreyfuss, Woodson</a:t>
            </a:r>
          </a:p>
          <a:p>
            <a:r>
              <a:rPr lang="en-US" dirty="0"/>
              <a:t>Handle height: 700–1100 mm (adjustable in 20 mm steps)</a:t>
            </a:r>
          </a:p>
          <a:p>
            <a:r>
              <a:rPr lang="en-US" dirty="0"/>
              <a:t>Grip diameter: 35–40 mm for women’s hand comfort</a:t>
            </a:r>
          </a:p>
          <a:p>
            <a:r>
              <a:rPr lang="en-US" dirty="0"/>
              <a:t>Covers 1st–99th percentile of female users</a:t>
            </a:r>
          </a:p>
          <a:p>
            <a:r>
              <a:rPr lang="en-US" b="1" dirty="0"/>
              <a:t>🛠️ Prototype &amp; Testing</a:t>
            </a:r>
            <a:endParaRPr lang="en-US" dirty="0"/>
          </a:p>
          <a:p>
            <a:r>
              <a:rPr lang="en-US" dirty="0"/>
              <a:t>Created ErgoFlex 1, 2, 3 with adjustable features</a:t>
            </a:r>
          </a:p>
          <a:p>
            <a:r>
              <a:rPr lang="en-US" dirty="0"/>
              <a:t>Lab-tested for posture (REBA/RULA) and comfort</a:t>
            </a:r>
          </a:p>
          <a:p>
            <a:r>
              <a:rPr lang="en-US" dirty="0"/>
              <a:t>Improved through user feedback and motion capture analysis</a:t>
            </a:r>
          </a:p>
          <a:p>
            <a:endParaRPr lang="en-US" dirty="0"/>
          </a:p>
        </p:txBody>
      </p:sp>
      <p:sp>
        <p:nvSpPr>
          <p:cNvPr id="4" name="Slide Number Placeholder 3"/>
          <p:cNvSpPr>
            <a:spLocks noGrp="1"/>
          </p:cNvSpPr>
          <p:nvPr>
            <p:ph type="sldNum" sz="quarter" idx="5"/>
          </p:nvPr>
        </p:nvSpPr>
        <p:spPr/>
        <p:txBody>
          <a:bodyPr/>
          <a:lstStyle/>
          <a:p>
            <a:fld id="{FFD83DD2-9389-42A7-B089-432809BF0EF8}" type="slidenum">
              <a:rPr lang="en-US" smtClean="0"/>
              <a:t>5</a:t>
            </a:fld>
            <a:endParaRPr lang="en-US"/>
          </a:p>
        </p:txBody>
      </p:sp>
    </p:spTree>
    <p:extLst>
      <p:ext uri="{BB962C8B-B14F-4D97-AF65-F5344CB8AC3E}">
        <p14:creationId xmlns:p14="http://schemas.microsoft.com/office/powerpoint/2010/main" val="91140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Interpretation: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female range</a:t>
            </a:r>
            <a:r>
              <a:rPr lang="en-US" sz="1200" kern="1200" dirty="0">
                <a:solidFill>
                  <a:schemeClr val="tx1"/>
                </a:solidFill>
                <a:effectLst/>
                <a:latin typeface="+mn-lt"/>
                <a:ea typeface="+mn-ea"/>
                <a:cs typeface="+mn-cs"/>
              </a:rPr>
              <a:t> (1st–95th percentile) varies from </a:t>
            </a:r>
            <a:r>
              <a:rPr lang="en-US" sz="1200" b="1" kern="1200" dirty="0">
                <a:solidFill>
                  <a:schemeClr val="tx1"/>
                </a:solidFill>
                <a:effectLst/>
                <a:latin typeface="+mn-lt"/>
                <a:ea typeface="+mn-ea"/>
                <a:cs typeface="+mn-cs"/>
              </a:rPr>
              <a:t>23.5″ to 36.1″</a:t>
            </a:r>
            <a:r>
              <a:rPr lang="en-US" sz="1200" kern="1200" dirty="0">
                <a:solidFill>
                  <a:schemeClr val="tx1"/>
                </a:solidFill>
                <a:effectLst/>
                <a:latin typeface="+mn-lt"/>
                <a:ea typeface="+mn-ea"/>
                <a:cs typeface="+mn-cs"/>
              </a:rPr>
              <a:t>, depending on source.</a:t>
            </a:r>
          </a:p>
          <a:p>
            <a:pPr lvl="0"/>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male range</a:t>
            </a:r>
            <a:r>
              <a:rPr lang="en-US" sz="1200" kern="1200" dirty="0">
                <a:solidFill>
                  <a:schemeClr val="tx1"/>
                </a:solidFill>
                <a:effectLst/>
                <a:latin typeface="+mn-lt"/>
                <a:ea typeface="+mn-ea"/>
                <a:cs typeface="+mn-cs"/>
              </a:rPr>
              <a:t> spans from </a:t>
            </a:r>
            <a:r>
              <a:rPr lang="en-US" sz="1200" b="1" kern="1200" dirty="0">
                <a:solidFill>
                  <a:schemeClr val="tx1"/>
                </a:solidFill>
                <a:effectLst/>
                <a:latin typeface="+mn-lt"/>
                <a:ea typeface="+mn-ea"/>
                <a:cs typeface="+mn-cs"/>
              </a:rPr>
              <a:t>31.9″ to 39.5″</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Designing for </a:t>
            </a:r>
            <a:r>
              <a:rPr lang="en-US" sz="1200" b="1" kern="1200" dirty="0">
                <a:solidFill>
                  <a:schemeClr val="tx1"/>
                </a:solidFill>
                <a:effectLst/>
                <a:latin typeface="+mn-lt"/>
                <a:ea typeface="+mn-ea"/>
                <a:cs typeface="+mn-cs"/>
              </a:rPr>
              <a:t>tool grip forward reach</a:t>
            </a:r>
            <a:r>
              <a:rPr lang="en-US" sz="1200" kern="1200" dirty="0">
                <a:solidFill>
                  <a:schemeClr val="tx1"/>
                </a:solidFill>
                <a:effectLst/>
                <a:latin typeface="+mn-lt"/>
                <a:ea typeface="+mn-ea"/>
                <a:cs typeface="+mn-cs"/>
              </a:rPr>
              <a:t> should accommodate approximately </a:t>
            </a:r>
            <a:r>
              <a:rPr lang="en-US" sz="1200" b="1" kern="1200" dirty="0">
                <a:solidFill>
                  <a:schemeClr val="tx1"/>
                </a:solidFill>
                <a:effectLst/>
                <a:latin typeface="+mn-lt"/>
                <a:ea typeface="+mn-ea"/>
                <a:cs typeface="+mn-cs"/>
              </a:rPr>
              <a:t>30″–36″</a:t>
            </a:r>
            <a:r>
              <a:rPr lang="en-US" sz="1200" kern="1200" dirty="0">
                <a:solidFill>
                  <a:schemeClr val="tx1"/>
                </a:solidFill>
                <a:effectLst/>
                <a:latin typeface="+mn-lt"/>
                <a:ea typeface="+mn-ea"/>
                <a:cs typeface="+mn-cs"/>
              </a:rPr>
              <a:t> to cover the majority of female users, and </a:t>
            </a:r>
            <a:r>
              <a:rPr lang="en-US" sz="1200" b="1" kern="1200" dirty="0">
                <a:solidFill>
                  <a:schemeClr val="tx1"/>
                </a:solidFill>
                <a:effectLst/>
                <a:latin typeface="+mn-lt"/>
                <a:ea typeface="+mn-ea"/>
                <a:cs typeface="+mn-cs"/>
              </a:rPr>
              <a:t>32″–39″</a:t>
            </a:r>
            <a:r>
              <a:rPr lang="en-US" sz="1200" kern="1200" dirty="0">
                <a:solidFill>
                  <a:schemeClr val="tx1"/>
                </a:solidFill>
                <a:effectLst/>
                <a:latin typeface="+mn-lt"/>
                <a:ea typeface="+mn-ea"/>
                <a:cs typeface="+mn-cs"/>
              </a:rPr>
              <a:t> for males.</a:t>
            </a:r>
          </a:p>
          <a:p>
            <a:endParaRPr lang="en-US" dirty="0"/>
          </a:p>
        </p:txBody>
      </p:sp>
      <p:sp>
        <p:nvSpPr>
          <p:cNvPr id="4" name="Slide Number Placeholder 3"/>
          <p:cNvSpPr>
            <a:spLocks noGrp="1"/>
          </p:cNvSpPr>
          <p:nvPr>
            <p:ph type="sldNum" sz="quarter" idx="5"/>
          </p:nvPr>
        </p:nvSpPr>
        <p:spPr/>
        <p:txBody>
          <a:bodyPr/>
          <a:lstStyle/>
          <a:p>
            <a:fld id="{FFD83DD2-9389-42A7-B089-432809BF0EF8}" type="slidenum">
              <a:rPr lang="en-US" smtClean="0"/>
              <a:t>8</a:t>
            </a:fld>
            <a:endParaRPr lang="en-US"/>
          </a:p>
        </p:txBody>
      </p:sp>
    </p:spTree>
    <p:extLst>
      <p:ext uri="{BB962C8B-B14F-4D97-AF65-F5344CB8AC3E}">
        <p14:creationId xmlns:p14="http://schemas.microsoft.com/office/powerpoint/2010/main" val="403005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Interpretation: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female range</a:t>
            </a:r>
            <a:r>
              <a:rPr lang="en-US" sz="1200" kern="1200" dirty="0">
                <a:solidFill>
                  <a:schemeClr val="tx1"/>
                </a:solidFill>
                <a:effectLst/>
                <a:latin typeface="+mn-lt"/>
                <a:ea typeface="+mn-ea"/>
                <a:cs typeface="+mn-cs"/>
              </a:rPr>
              <a:t> (1st–95th percentile) varies from </a:t>
            </a:r>
            <a:r>
              <a:rPr lang="en-US" sz="1200" b="1" kern="1200" dirty="0">
                <a:solidFill>
                  <a:schemeClr val="tx1"/>
                </a:solidFill>
                <a:effectLst/>
                <a:latin typeface="+mn-lt"/>
                <a:ea typeface="+mn-ea"/>
                <a:cs typeface="+mn-cs"/>
              </a:rPr>
              <a:t>23.5″ to 36.1″</a:t>
            </a:r>
            <a:r>
              <a:rPr lang="en-US" sz="1200" kern="1200" dirty="0">
                <a:solidFill>
                  <a:schemeClr val="tx1"/>
                </a:solidFill>
                <a:effectLst/>
                <a:latin typeface="+mn-lt"/>
                <a:ea typeface="+mn-ea"/>
                <a:cs typeface="+mn-cs"/>
              </a:rPr>
              <a:t>, depending on source.</a:t>
            </a:r>
          </a:p>
          <a:p>
            <a:pPr lvl="0"/>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male range</a:t>
            </a:r>
            <a:r>
              <a:rPr lang="en-US" sz="1200" kern="1200" dirty="0">
                <a:solidFill>
                  <a:schemeClr val="tx1"/>
                </a:solidFill>
                <a:effectLst/>
                <a:latin typeface="+mn-lt"/>
                <a:ea typeface="+mn-ea"/>
                <a:cs typeface="+mn-cs"/>
              </a:rPr>
              <a:t> spans from </a:t>
            </a:r>
            <a:r>
              <a:rPr lang="en-US" sz="1200" b="1" kern="1200" dirty="0">
                <a:solidFill>
                  <a:schemeClr val="tx1"/>
                </a:solidFill>
                <a:effectLst/>
                <a:latin typeface="+mn-lt"/>
                <a:ea typeface="+mn-ea"/>
                <a:cs typeface="+mn-cs"/>
              </a:rPr>
              <a:t>31.9″ to 39.5″</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Designing for </a:t>
            </a:r>
            <a:r>
              <a:rPr lang="en-US" sz="1200" b="1" kern="1200" dirty="0">
                <a:solidFill>
                  <a:schemeClr val="tx1"/>
                </a:solidFill>
                <a:effectLst/>
                <a:latin typeface="+mn-lt"/>
                <a:ea typeface="+mn-ea"/>
                <a:cs typeface="+mn-cs"/>
              </a:rPr>
              <a:t>tool grip forward reach</a:t>
            </a:r>
            <a:r>
              <a:rPr lang="en-US" sz="1200" kern="1200" dirty="0">
                <a:solidFill>
                  <a:schemeClr val="tx1"/>
                </a:solidFill>
                <a:effectLst/>
                <a:latin typeface="+mn-lt"/>
                <a:ea typeface="+mn-ea"/>
                <a:cs typeface="+mn-cs"/>
              </a:rPr>
              <a:t> should accommodate approximately </a:t>
            </a:r>
            <a:r>
              <a:rPr lang="en-US" sz="1200" b="1" kern="1200" dirty="0">
                <a:solidFill>
                  <a:schemeClr val="tx1"/>
                </a:solidFill>
                <a:effectLst/>
                <a:latin typeface="+mn-lt"/>
                <a:ea typeface="+mn-ea"/>
                <a:cs typeface="+mn-cs"/>
              </a:rPr>
              <a:t>30″–36″</a:t>
            </a:r>
            <a:r>
              <a:rPr lang="en-US" sz="1200" kern="1200" dirty="0">
                <a:solidFill>
                  <a:schemeClr val="tx1"/>
                </a:solidFill>
                <a:effectLst/>
                <a:latin typeface="+mn-lt"/>
                <a:ea typeface="+mn-ea"/>
                <a:cs typeface="+mn-cs"/>
              </a:rPr>
              <a:t> to cover the majority of female users, and </a:t>
            </a:r>
            <a:r>
              <a:rPr lang="en-US" sz="1200" b="1" kern="1200" dirty="0">
                <a:solidFill>
                  <a:schemeClr val="tx1"/>
                </a:solidFill>
                <a:effectLst/>
                <a:latin typeface="+mn-lt"/>
                <a:ea typeface="+mn-ea"/>
                <a:cs typeface="+mn-cs"/>
              </a:rPr>
              <a:t>32″–39″</a:t>
            </a:r>
            <a:r>
              <a:rPr lang="en-US" sz="1200" kern="1200" dirty="0">
                <a:solidFill>
                  <a:schemeClr val="tx1"/>
                </a:solidFill>
                <a:effectLst/>
                <a:latin typeface="+mn-lt"/>
                <a:ea typeface="+mn-ea"/>
                <a:cs typeface="+mn-cs"/>
              </a:rPr>
              <a:t> for males.</a:t>
            </a:r>
          </a:p>
          <a:p>
            <a:endParaRPr lang="en-US" dirty="0"/>
          </a:p>
        </p:txBody>
      </p:sp>
      <p:sp>
        <p:nvSpPr>
          <p:cNvPr id="4" name="Slide Number Placeholder 3"/>
          <p:cNvSpPr>
            <a:spLocks noGrp="1"/>
          </p:cNvSpPr>
          <p:nvPr>
            <p:ph type="sldNum" sz="quarter" idx="5"/>
          </p:nvPr>
        </p:nvSpPr>
        <p:spPr/>
        <p:txBody>
          <a:bodyPr/>
          <a:lstStyle/>
          <a:p>
            <a:fld id="{FFD83DD2-9389-42A7-B089-432809BF0EF8}" type="slidenum">
              <a:rPr lang="en-US" smtClean="0"/>
              <a:t>10</a:t>
            </a:fld>
            <a:endParaRPr lang="en-US"/>
          </a:p>
        </p:txBody>
      </p:sp>
    </p:spTree>
    <p:extLst>
      <p:ext uri="{BB962C8B-B14F-4D97-AF65-F5344CB8AC3E}">
        <p14:creationId xmlns:p14="http://schemas.microsoft.com/office/powerpoint/2010/main" val="30613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Arial" panose="020B0604020202020204" pitchFamily="34" charset="0"/>
                <a:cs typeface="Arial" panose="020B0604020202020204" pitchFamily="34" charset="0"/>
              </a:rPr>
              <a:t>Measured Results: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REBA Score: Reduced from 11 to 5 (high to medium risk)</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RULA Score: Improved wrist/elbow postures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User Feedback: Reported higher comfort and control</a:t>
            </a:r>
          </a:p>
          <a:p>
            <a:endParaRPr lang="en-US" dirty="0"/>
          </a:p>
        </p:txBody>
      </p:sp>
      <p:sp>
        <p:nvSpPr>
          <p:cNvPr id="4" name="Slide Number Placeholder 3"/>
          <p:cNvSpPr>
            <a:spLocks noGrp="1"/>
          </p:cNvSpPr>
          <p:nvPr>
            <p:ph type="sldNum" sz="quarter" idx="5"/>
          </p:nvPr>
        </p:nvSpPr>
        <p:spPr/>
        <p:txBody>
          <a:bodyPr/>
          <a:lstStyle/>
          <a:p>
            <a:fld id="{FFD83DD2-9389-42A7-B089-432809BF0EF8}" type="slidenum">
              <a:rPr lang="en-US" smtClean="0"/>
              <a:t>11</a:t>
            </a:fld>
            <a:endParaRPr lang="en-US"/>
          </a:p>
        </p:txBody>
      </p:sp>
    </p:spTree>
    <p:extLst>
      <p:ext uri="{BB962C8B-B14F-4D97-AF65-F5344CB8AC3E}">
        <p14:creationId xmlns:p14="http://schemas.microsoft.com/office/powerpoint/2010/main" val="233888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4F05-5D31-911C-E4D3-990214DF0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587EA-3A6B-44DD-7D5B-B75FAA52C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9BE2F-2AB0-AD7E-CD93-F333755574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8A2FD2-14CD-0172-1206-F1C249D66E62}"/>
              </a:ext>
            </a:extLst>
          </p:cNvPr>
          <p:cNvSpPr>
            <a:spLocks noGrp="1"/>
          </p:cNvSpPr>
          <p:nvPr>
            <p:ph type="sldNum" sz="quarter" idx="5"/>
          </p:nvPr>
        </p:nvSpPr>
        <p:spPr/>
        <p:txBody>
          <a:bodyPr/>
          <a:lstStyle/>
          <a:p>
            <a:fld id="{FFD83DD2-9389-42A7-B089-432809BF0EF8}" type="slidenum">
              <a:rPr lang="en-US" smtClean="0"/>
              <a:t>13</a:t>
            </a:fld>
            <a:endParaRPr lang="en-US"/>
          </a:p>
        </p:txBody>
      </p:sp>
    </p:spTree>
    <p:extLst>
      <p:ext uri="{BB962C8B-B14F-4D97-AF65-F5344CB8AC3E}">
        <p14:creationId xmlns:p14="http://schemas.microsoft.com/office/powerpoint/2010/main" val="263953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742950" marR="0" lvl="1" indent="-285750" algn="l" defTabSz="457200" rtl="0" eaLnBrk="1" fontAlgn="auto" latinLnBrk="0" hangingPunct="1">
              <a:lnSpc>
                <a:spcPct val="107000"/>
              </a:lnSpc>
              <a:spcBef>
                <a:spcPts val="600"/>
              </a:spcBef>
              <a:spcAft>
                <a:spcPts val="600"/>
              </a:spcAft>
              <a:buClrTx/>
              <a:buSzPts val="1000"/>
              <a:buFont typeface="Symbol" panose="05050102010706020507" pitchFamily="18" charset="2"/>
              <a:buChar char=""/>
              <a:tabLst>
                <a:tab pos="914400" algn="l"/>
              </a:tabLst>
              <a:defRPr/>
            </a:pP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Summary infographic highlighting key findings and recommendations. </a:t>
            </a: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"Future research will refine ergonomic designs for better health outcomes."</a:t>
            </a:r>
            <a:endParaRPr lang="en-US" sz="105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lnSpc>
                <a:spcPct val="107000"/>
              </a:lnSpc>
              <a:spcBef>
                <a:spcPts val="600"/>
              </a:spcBef>
              <a:spcAft>
                <a:spcPts val="600"/>
              </a:spcAft>
              <a:buSzPts val="1000"/>
              <a:buFont typeface="Symbol" panose="05050102010706020507" pitchFamily="18" charset="2"/>
              <a:buChar char=""/>
              <a:tabLst>
                <a:tab pos="914400" algn="l"/>
              </a:tabLst>
            </a:pPr>
            <a:r>
              <a:rPr lang="en-US" sz="1050" kern="0" dirty="0">
                <a:solidFill>
                  <a:srgbClr val="000000"/>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Imagine starting your day with the tools designed to ease your workload, but ending it with intense back pain and sore wrists. This is the daily reality for many women farmers using conventional tools. Our study aims to change that."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15</a:t>
            </a:fld>
            <a:endParaRPr lang="en-US"/>
          </a:p>
        </p:txBody>
      </p:sp>
    </p:spTree>
    <p:extLst>
      <p:ext uri="{BB962C8B-B14F-4D97-AF65-F5344CB8AC3E}">
        <p14:creationId xmlns:p14="http://schemas.microsoft.com/office/powerpoint/2010/main" val="55358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C551B1C6-7D51-660A-4B6C-3CAD10A93C59}"/>
              </a:ext>
            </a:extLst>
          </p:cNvPr>
          <p:cNvSpPr>
            <a:spLocks noGrp="1"/>
          </p:cNvSpPr>
          <p:nvPr>
            <p:ph type="dt" sz="half" idx="2"/>
          </p:nvPr>
        </p:nvSpPr>
        <p:spPr>
          <a:xfrm>
            <a:off x="10427854" y="5933987"/>
            <a:ext cx="1357745" cy="365125"/>
          </a:xfrm>
          <a:prstGeom prst="rect">
            <a:avLst/>
          </a:prstGeom>
        </p:spPr>
        <p:txBody>
          <a:bodyPr/>
          <a:lstStyle>
            <a:lvl1pPr algn="ctr">
              <a:defRPr sz="2000" b="1"/>
            </a:lvl1pPr>
          </a:lstStyle>
          <a:p>
            <a:pPr>
              <a:defRPr/>
            </a:pPr>
            <a:r>
              <a:rPr lang="en-US" dirty="0">
                <a:solidFill>
                  <a:srgbClr val="000000"/>
                </a:solidFill>
              </a:rPr>
              <a:t>7/15/2025</a:t>
            </a:r>
          </a:p>
        </p:txBody>
      </p:sp>
    </p:spTree>
    <p:extLst>
      <p:ext uri="{BB962C8B-B14F-4D97-AF65-F5344CB8AC3E}">
        <p14:creationId xmlns:p14="http://schemas.microsoft.com/office/powerpoint/2010/main" val="229900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85E5-BBC7-4853-9236-2801F6CAA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6E35A-4B04-44B1-AB0A-2E30693A4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A64E0-4AA3-4528-BCFA-C33F4B10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F4F6BE-783D-49C7-B546-3F1C538B9F17}"/>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6" name="Footer Placeholder 5">
            <a:extLst>
              <a:ext uri="{FF2B5EF4-FFF2-40B4-BE49-F238E27FC236}">
                <a16:creationId xmlns:a16="http://schemas.microsoft.com/office/drawing/2014/main" id="{AE433EC2-4C39-440D-9269-D50E0A3E7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6FE2A-0904-4097-8BDA-37AF9D559292}"/>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234220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4B3A-EEC9-4E14-A93A-95804D12E30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1993528-065B-4523-B8C2-C2204C957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A8C76A61-C3C8-4D8B-BE33-42AA2944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85C2F-20A9-4367-B261-B47496ABD18D}"/>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337993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8903-F483-4A94-BE8F-9B2C68DF9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056AD-5E54-4834-8FF1-5DFFE83106B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7CADAF-D459-4215-A45A-1924DF1870A8}"/>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5" name="Footer Placeholder 4">
            <a:extLst>
              <a:ext uri="{FF2B5EF4-FFF2-40B4-BE49-F238E27FC236}">
                <a16:creationId xmlns:a16="http://schemas.microsoft.com/office/drawing/2014/main" id="{5EA3D3EC-2309-4441-A52B-B226D3E89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1CEDD-A768-4C5E-9D39-8391AB219B59}"/>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448592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8298-0A62-4EE1-A400-42FBFABE94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1A1C71-2568-400F-B42E-BF2543A60360}"/>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FCC09C-2E76-4E39-9E0E-2AB129AF88C9}"/>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5" name="Footer Placeholder 4">
            <a:extLst>
              <a:ext uri="{FF2B5EF4-FFF2-40B4-BE49-F238E27FC236}">
                <a16:creationId xmlns:a16="http://schemas.microsoft.com/office/drawing/2014/main" id="{9DE3021B-3F50-4D7C-B78F-D6B63C4AC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26A86-07D4-4144-B530-8FAA72FE87AA}"/>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2337679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921-5A1A-45D1-8B91-CB86C2C57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F8444-53BF-4684-9FF3-E142DDFC67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DCA905-2645-4B30-BAFB-61238E36A6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0B379-FD4B-45C4-84BF-245FADE3A369}"/>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6" name="Footer Placeholder 5">
            <a:extLst>
              <a:ext uri="{FF2B5EF4-FFF2-40B4-BE49-F238E27FC236}">
                <a16:creationId xmlns:a16="http://schemas.microsoft.com/office/drawing/2014/main" id="{B7DAC9AB-6008-4C0D-B6E3-C910C141F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79522-92FD-49FF-8FA1-2AC27765D935}"/>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546916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FA18-B5E0-4638-B4AD-0BFD79AF5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75835-F357-4229-BDD4-A8A22C3F0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8FEF0-0950-4068-9435-BAECB16DF7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177C23-A2C2-4C82-90F0-7E35950D3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76DC33-E6DE-40F1-8BF5-61F77EB142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59AB0-6C1F-43BA-8B67-83970A59428B}"/>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8" name="Footer Placeholder 7">
            <a:extLst>
              <a:ext uri="{FF2B5EF4-FFF2-40B4-BE49-F238E27FC236}">
                <a16:creationId xmlns:a16="http://schemas.microsoft.com/office/drawing/2014/main" id="{48F5F8D9-AE10-4E81-8D43-CC51E34D89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13AA3-A79E-4303-A689-0AEEB7F2A797}"/>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203909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7568-1AB1-4086-8DB3-7DA363EBD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41D4E-C6F6-4E2C-8926-63F4B25AE432}"/>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4" name="Footer Placeholder 3">
            <a:extLst>
              <a:ext uri="{FF2B5EF4-FFF2-40B4-BE49-F238E27FC236}">
                <a16:creationId xmlns:a16="http://schemas.microsoft.com/office/drawing/2014/main" id="{F245211E-AEA1-4B57-A8BC-40A59421CC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2B13A4-F5CC-493F-874E-F2F8EEF42D4E}"/>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460358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49082F-CEA0-4952-89F9-DF6ABA300581}"/>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3" name="Footer Placeholder 2">
            <a:extLst>
              <a:ext uri="{FF2B5EF4-FFF2-40B4-BE49-F238E27FC236}">
                <a16:creationId xmlns:a16="http://schemas.microsoft.com/office/drawing/2014/main" id="{3ABD785E-0A6C-4D61-A390-723D197FB4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6E0E9-4D7F-441D-83FD-B8136CA09E8B}"/>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37182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37EA-3486-4373-9063-E1B9EC323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17EA5-DCD8-40D6-B573-3C871DA0A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FA851-77F3-4755-AA58-A6BD89E33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7ED997-1763-46D8-B79D-1686C331A069}"/>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6" name="Footer Placeholder 5">
            <a:extLst>
              <a:ext uri="{FF2B5EF4-FFF2-40B4-BE49-F238E27FC236}">
                <a16:creationId xmlns:a16="http://schemas.microsoft.com/office/drawing/2014/main" id="{9D0381AF-BC03-4CE7-8FFA-8B06A3BBE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E208D-0513-4EAC-B499-ED339D7895DE}"/>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4145737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85E5-BBC7-4853-9236-2801F6CAA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6E35A-4B04-44B1-AB0A-2E30693A4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A64E0-4AA3-4528-BCFA-C33F4B10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F4F6BE-783D-49C7-B546-3F1C538B9F17}"/>
              </a:ext>
            </a:extLst>
          </p:cNvPr>
          <p:cNvSpPr>
            <a:spLocks noGrp="1"/>
          </p:cNvSpPr>
          <p:nvPr>
            <p:ph type="dt" sz="half" idx="10"/>
          </p:nvPr>
        </p:nvSpPr>
        <p:spPr>
          <a:xfrm>
            <a:off x="2383276" y="5548311"/>
            <a:ext cx="2277893" cy="365125"/>
          </a:xfrm>
          <a:prstGeom prst="rect">
            <a:avLst/>
          </a:prstGeom>
        </p:spPr>
        <p:txBody>
          <a:bodyPr/>
          <a:lstStyle/>
          <a:p>
            <a:fld id="{EF78ECAB-DF49-4050-8459-EB900F70FDC0}" type="datetimeFigureOut">
              <a:rPr lang="en-US" smtClean="0"/>
              <a:t>7/14/2025</a:t>
            </a:fld>
            <a:endParaRPr lang="en-US"/>
          </a:p>
        </p:txBody>
      </p:sp>
      <p:sp>
        <p:nvSpPr>
          <p:cNvPr id="6" name="Footer Placeholder 5">
            <a:extLst>
              <a:ext uri="{FF2B5EF4-FFF2-40B4-BE49-F238E27FC236}">
                <a16:creationId xmlns:a16="http://schemas.microsoft.com/office/drawing/2014/main" id="{AE433EC2-4C39-440D-9269-D50E0A3E7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6FE2A-0904-4097-8BDA-37AF9D559292}"/>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286802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4B3A-EEC9-4E14-A93A-95804D12E30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1993528-065B-4523-B8C2-C2204C957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6755CDE-1961-4610-A0DC-7C0D68A4D741}"/>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5" name="Footer Placeholder 4">
            <a:extLst>
              <a:ext uri="{FF2B5EF4-FFF2-40B4-BE49-F238E27FC236}">
                <a16:creationId xmlns:a16="http://schemas.microsoft.com/office/drawing/2014/main" id="{A8C76A61-C3C8-4D8B-BE33-42AA2944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85C2F-20A9-4367-B261-B47496ABD18D}"/>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424234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8903-F483-4A94-BE8F-9B2C68DF9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056AD-5E54-4834-8FF1-5DFFE83106B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7CADAF-D459-4215-A45A-1924DF1870A8}"/>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5" name="Footer Placeholder 4">
            <a:extLst>
              <a:ext uri="{FF2B5EF4-FFF2-40B4-BE49-F238E27FC236}">
                <a16:creationId xmlns:a16="http://schemas.microsoft.com/office/drawing/2014/main" id="{5EA3D3EC-2309-4441-A52B-B226D3E89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1CEDD-A768-4C5E-9D39-8391AB219B59}"/>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394223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8298-0A62-4EE1-A400-42FBFABE94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1A1C71-2568-400F-B42E-BF2543A60360}"/>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FCC09C-2E76-4E39-9E0E-2AB129AF88C9}"/>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5" name="Footer Placeholder 4">
            <a:extLst>
              <a:ext uri="{FF2B5EF4-FFF2-40B4-BE49-F238E27FC236}">
                <a16:creationId xmlns:a16="http://schemas.microsoft.com/office/drawing/2014/main" id="{9DE3021B-3F50-4D7C-B78F-D6B63C4AC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26A86-07D4-4144-B530-8FAA72FE87AA}"/>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414012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921-5A1A-45D1-8B91-CB86C2C57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F8444-53BF-4684-9FF3-E142DDFC67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DCA905-2645-4B30-BAFB-61238E36A6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0B379-FD4B-45C4-84BF-245FADE3A369}"/>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6" name="Footer Placeholder 5">
            <a:extLst>
              <a:ext uri="{FF2B5EF4-FFF2-40B4-BE49-F238E27FC236}">
                <a16:creationId xmlns:a16="http://schemas.microsoft.com/office/drawing/2014/main" id="{B7DAC9AB-6008-4C0D-B6E3-C910C141F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79522-92FD-49FF-8FA1-2AC27765D935}"/>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15379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FA18-B5E0-4638-B4AD-0BFD79AF5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75835-F357-4229-BDD4-A8A22C3F0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8FEF0-0950-4068-9435-BAECB16DF7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177C23-A2C2-4C82-90F0-7E35950D3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76DC33-E6DE-40F1-8BF5-61F77EB142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59AB0-6C1F-43BA-8B67-83970A59428B}"/>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8" name="Footer Placeholder 7">
            <a:extLst>
              <a:ext uri="{FF2B5EF4-FFF2-40B4-BE49-F238E27FC236}">
                <a16:creationId xmlns:a16="http://schemas.microsoft.com/office/drawing/2014/main" id="{48F5F8D9-AE10-4E81-8D43-CC51E34D89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13AA3-A79E-4303-A689-0AEEB7F2A797}"/>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318757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7568-1AB1-4086-8DB3-7DA363EBD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41D4E-C6F6-4E2C-8926-63F4B25AE432}"/>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4" name="Footer Placeholder 3">
            <a:extLst>
              <a:ext uri="{FF2B5EF4-FFF2-40B4-BE49-F238E27FC236}">
                <a16:creationId xmlns:a16="http://schemas.microsoft.com/office/drawing/2014/main" id="{F245211E-AEA1-4B57-A8BC-40A59421CC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2B13A4-F5CC-493F-874E-F2F8EEF42D4E}"/>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151141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49082F-CEA0-4952-89F9-DF6ABA300581}"/>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3" name="Footer Placeholder 2">
            <a:extLst>
              <a:ext uri="{FF2B5EF4-FFF2-40B4-BE49-F238E27FC236}">
                <a16:creationId xmlns:a16="http://schemas.microsoft.com/office/drawing/2014/main" id="{3ABD785E-0A6C-4D61-A390-723D197FB4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6E0E9-4D7F-441D-83FD-B8136CA09E8B}"/>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90687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37EA-3486-4373-9063-E1B9EC323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17EA5-DCD8-40D6-B573-3C871DA0A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FA851-77F3-4755-AA58-A6BD89E33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7ED997-1763-46D8-B79D-1686C331A069}"/>
              </a:ext>
            </a:extLst>
          </p:cNvPr>
          <p:cNvSpPr>
            <a:spLocks noGrp="1"/>
          </p:cNvSpPr>
          <p:nvPr>
            <p:ph type="dt" sz="half" idx="10"/>
          </p:nvPr>
        </p:nvSpPr>
        <p:spPr/>
        <p:txBody>
          <a:bodyPr/>
          <a:lstStyle/>
          <a:p>
            <a:fld id="{EF78ECAB-DF49-4050-8459-EB900F70FDC0}" type="datetimeFigureOut">
              <a:rPr lang="en-US" smtClean="0"/>
              <a:t>7/14/2025</a:t>
            </a:fld>
            <a:endParaRPr lang="en-US"/>
          </a:p>
        </p:txBody>
      </p:sp>
      <p:sp>
        <p:nvSpPr>
          <p:cNvPr id="6" name="Footer Placeholder 5">
            <a:extLst>
              <a:ext uri="{FF2B5EF4-FFF2-40B4-BE49-F238E27FC236}">
                <a16:creationId xmlns:a16="http://schemas.microsoft.com/office/drawing/2014/main" id="{9D0381AF-BC03-4CE7-8FFA-8B06A3BBE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E208D-0513-4EAC-B499-ED339D7895DE}"/>
              </a:ext>
            </a:extLst>
          </p:cNvPr>
          <p:cNvSpPr>
            <a:spLocks noGrp="1"/>
          </p:cNvSpPr>
          <p:nvPr>
            <p:ph type="sldNum" sz="quarter" idx="12"/>
          </p:nvPr>
        </p:nvSpPr>
        <p:spPr/>
        <p:txBody>
          <a:bodyPr/>
          <a:lstStyle/>
          <a:p>
            <a:fld id="{F04AE4FE-1361-4FC1-A41D-FC46616F166C}" type="slidenum">
              <a:rPr lang="en-US" smtClean="0"/>
              <a:t>‹#›</a:t>
            </a:fld>
            <a:endParaRPr lang="en-US"/>
          </a:p>
        </p:txBody>
      </p:sp>
    </p:spTree>
    <p:extLst>
      <p:ext uri="{BB962C8B-B14F-4D97-AF65-F5344CB8AC3E}">
        <p14:creationId xmlns:p14="http://schemas.microsoft.com/office/powerpoint/2010/main" val="91415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7.jp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2000"/>
            <a:lum/>
          </a:blip>
          <a:srcRect/>
          <a:stretch>
            <a:fillRect t="-83000" b="-48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AD5CA2-31AA-4378-B199-A71A936604D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28" t="13914"/>
          <a:stretch/>
        </p:blipFill>
        <p:spPr>
          <a:xfrm rot="5879617">
            <a:off x="4554082" y="-1207884"/>
            <a:ext cx="7198637" cy="8498939"/>
          </a:xfrm>
          <a:prstGeom prst="rect">
            <a:avLst/>
          </a:prstGeom>
        </p:spPr>
      </p:pic>
      <p:sp>
        <p:nvSpPr>
          <p:cNvPr id="14" name="TextBox 13">
            <a:extLst>
              <a:ext uri="{FF2B5EF4-FFF2-40B4-BE49-F238E27FC236}">
                <a16:creationId xmlns:a16="http://schemas.microsoft.com/office/drawing/2014/main" id="{418EB8DB-9815-443A-921C-2A8AC8FDFAA5}"/>
              </a:ext>
            </a:extLst>
          </p:cNvPr>
          <p:cNvSpPr txBox="1"/>
          <p:nvPr userDrawn="1"/>
        </p:nvSpPr>
        <p:spPr>
          <a:xfrm>
            <a:off x="564885" y="6303503"/>
            <a:ext cx="25291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0F27"/>
                </a:solidFill>
                <a:effectLst/>
                <a:uLnTx/>
                <a:uFillTx/>
                <a:latin typeface="Calibri" panose="020F0502020204030204"/>
                <a:ea typeface="+mn-ea"/>
                <a:cs typeface="+mn-cs"/>
              </a:rPr>
              <a:t>#ASABE25</a:t>
            </a:r>
          </a:p>
        </p:txBody>
      </p:sp>
      <p:pic>
        <p:nvPicPr>
          <p:cNvPr id="7" name="Picture 6">
            <a:extLst>
              <a:ext uri="{FF2B5EF4-FFF2-40B4-BE49-F238E27FC236}">
                <a16:creationId xmlns:a16="http://schemas.microsoft.com/office/drawing/2014/main" id="{32762328-2BAC-48FB-AE4A-67B3B23FB2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56542" y="340632"/>
            <a:ext cx="2772701" cy="809000"/>
          </a:xfrm>
          <a:prstGeom prst="rect">
            <a:avLst/>
          </a:prstGeom>
        </p:spPr>
      </p:pic>
      <p:pic>
        <p:nvPicPr>
          <p:cNvPr id="17" name="Picture 16">
            <a:extLst>
              <a:ext uri="{FF2B5EF4-FFF2-40B4-BE49-F238E27FC236}">
                <a16:creationId xmlns:a16="http://schemas.microsoft.com/office/drawing/2014/main" id="{6BC8E4EE-4540-4E5D-B7A0-F95AF175B25E}"/>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62247" t="16991" b="41411"/>
          <a:stretch/>
        </p:blipFill>
        <p:spPr>
          <a:xfrm rot="20877742">
            <a:off x="-327951" y="3481603"/>
            <a:ext cx="2632233" cy="3761117"/>
          </a:xfrm>
          <a:prstGeom prst="rect">
            <a:avLst/>
          </a:prstGeom>
        </p:spPr>
      </p:pic>
      <p:sp>
        <p:nvSpPr>
          <p:cNvPr id="9" name="TextBox 8">
            <a:extLst>
              <a:ext uri="{FF2B5EF4-FFF2-40B4-BE49-F238E27FC236}">
                <a16:creationId xmlns:a16="http://schemas.microsoft.com/office/drawing/2014/main" id="{62F9C38A-A3C7-FEBB-A21C-EF373780AAD5}"/>
              </a:ext>
            </a:extLst>
          </p:cNvPr>
          <p:cNvSpPr txBox="1"/>
          <p:nvPr userDrawn="1"/>
        </p:nvSpPr>
        <p:spPr>
          <a:xfrm>
            <a:off x="1748261" y="1757187"/>
            <a:ext cx="8695478" cy="1938992"/>
          </a:xfrm>
          <a:prstGeom prst="rect">
            <a:avLst/>
          </a:prstGeom>
          <a:noFill/>
        </p:spPr>
        <p:txBody>
          <a:bodyPr wrap="square">
            <a:spAutoFit/>
          </a:bodyPr>
          <a:lstStyle/>
          <a:p>
            <a:pPr lvl="0" algn="ctr"/>
            <a:r>
              <a:rPr lang="en-US" sz="4000" b="1" kern="1200" dirty="0">
                <a:solidFill>
                  <a:schemeClr val="accent4"/>
                </a:solidFill>
                <a:effectLst/>
                <a:latin typeface="Roboto Slab" pitchFamily="2" charset="0"/>
                <a:ea typeface="Roboto Slab" pitchFamily="2" charset="0"/>
                <a:cs typeface="Roboto Slab" pitchFamily="2" charset="0"/>
              </a:rPr>
              <a:t>Design and Fabrication of Ergonomic Auxiliary Handles for Long-Handled Agricultural Tools</a:t>
            </a:r>
            <a:endParaRPr lang="en-US" sz="4000" dirty="0">
              <a:solidFill>
                <a:schemeClr val="accent4"/>
              </a:solidFill>
              <a:latin typeface="Roboto Slab" pitchFamily="2" charset="0"/>
              <a:ea typeface="Roboto Slab" pitchFamily="2" charset="0"/>
              <a:cs typeface="Roboto Slab" pitchFamily="2" charset="0"/>
            </a:endParaRPr>
          </a:p>
        </p:txBody>
      </p:sp>
      <p:sp>
        <p:nvSpPr>
          <p:cNvPr id="10" name="Subtitle 2">
            <a:extLst>
              <a:ext uri="{FF2B5EF4-FFF2-40B4-BE49-F238E27FC236}">
                <a16:creationId xmlns:a16="http://schemas.microsoft.com/office/drawing/2014/main" id="{CCFFBA6F-58CB-5575-FDB4-63152BA6CFAF}"/>
              </a:ext>
            </a:extLst>
          </p:cNvPr>
          <p:cNvSpPr txBox="1">
            <a:spLocks/>
          </p:cNvSpPr>
          <p:nvPr userDrawn="1"/>
        </p:nvSpPr>
        <p:spPr>
          <a:xfrm>
            <a:off x="2216726" y="4193316"/>
            <a:ext cx="8226165" cy="11653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b="1"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Felix Oguche, Jianfeng Zhou, Karen </a:t>
            </a:r>
            <a:r>
              <a:rPr lang="en-US" sz="2600" b="1" dirty="0" err="1">
                <a:solidFill>
                  <a:schemeClr val="tx1"/>
                </a:solidFill>
                <a:latin typeface="Roboto Medium" panose="02000000000000000000" pitchFamily="2" charset="0"/>
                <a:ea typeface="Roboto Medium" panose="02000000000000000000" pitchFamily="2" charset="0"/>
                <a:cs typeface="Roboto Medium" panose="02000000000000000000" pitchFamily="2" charset="0"/>
              </a:rPr>
              <a:t>Funkenbusch</a:t>
            </a:r>
            <a:r>
              <a:rPr lang="en-US" sz="2600" b="1"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Marcia Shannon, </a:t>
            </a:r>
            <a:r>
              <a:rPr kumimoji="0" lang="en-US" altLang="en-US" sz="2600" b="1" i="0" u="none" strike="noStrike" cap="none" normalizeH="0" baseline="0" dirty="0">
                <a:ln>
                  <a:noFill/>
                </a:ln>
                <a:solidFill>
                  <a:srgbClr val="242424"/>
                </a:solidFill>
                <a:effectLst/>
                <a:cs typeface="Arial" panose="020B0604020202020204" pitchFamily="34" charset="0"/>
              </a:rPr>
              <a:t>Noel Aloysius, </a:t>
            </a:r>
            <a:r>
              <a:rPr lang="en-US" sz="2600" b="1" dirty="0"/>
              <a:t>Teng </a:t>
            </a:r>
            <a:r>
              <a:rPr lang="en-US" sz="2600" b="1" dirty="0" err="1"/>
              <a:t>Teeh</a:t>
            </a:r>
            <a:r>
              <a:rPr lang="en-US" sz="2600" b="1" dirty="0"/>
              <a:t> Lim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0" i="0" u="none" strike="noStrike" cap="none" normalizeH="0" baseline="0" dirty="0">
                <a:ln>
                  <a:noFill/>
                </a:ln>
                <a:solidFill>
                  <a:srgbClr val="242424"/>
                </a:solidFill>
                <a:effectLst/>
                <a:cs typeface="Arial" panose="020B0604020202020204" pitchFamily="34" charset="0"/>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indent="0" algn="ctr">
              <a:buNone/>
            </a:pPr>
            <a:r>
              <a:rPr lang="en-US" sz="2400" b="1"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a:t>
            </a:r>
          </a:p>
        </p:txBody>
      </p:sp>
      <p:sp>
        <p:nvSpPr>
          <p:cNvPr id="11" name="Date Placeholder 4">
            <a:extLst>
              <a:ext uri="{FF2B5EF4-FFF2-40B4-BE49-F238E27FC236}">
                <a16:creationId xmlns:a16="http://schemas.microsoft.com/office/drawing/2014/main" id="{EABCD7FD-2A1A-1A8B-1C9B-EFC3A895FB68}"/>
              </a:ext>
            </a:extLst>
          </p:cNvPr>
          <p:cNvSpPr>
            <a:spLocks noGrp="1"/>
          </p:cNvSpPr>
          <p:nvPr>
            <p:ph type="dt" sz="half" idx="2"/>
          </p:nvPr>
        </p:nvSpPr>
        <p:spPr>
          <a:xfrm>
            <a:off x="10442891" y="5938378"/>
            <a:ext cx="1357745" cy="365125"/>
          </a:xfrm>
          <a:prstGeom prst="rect">
            <a:avLst/>
          </a:prstGeom>
        </p:spPr>
        <p:txBody>
          <a:bodyPr/>
          <a:lstStyle>
            <a:lvl1pPr algn="ctr">
              <a:defRPr sz="2000" b="1"/>
            </a:lvl1pPr>
          </a:lstStyle>
          <a:p>
            <a:pPr>
              <a:defRPr/>
            </a:pPr>
            <a:r>
              <a:rPr lang="en-US" dirty="0">
                <a:solidFill>
                  <a:srgbClr val="000000"/>
                </a:solidFill>
              </a:rPr>
              <a:t>7/15/2025</a:t>
            </a:r>
          </a:p>
        </p:txBody>
      </p:sp>
      <p:sp>
        <p:nvSpPr>
          <p:cNvPr id="15" name="Rectangle 14">
            <a:extLst>
              <a:ext uri="{FF2B5EF4-FFF2-40B4-BE49-F238E27FC236}">
                <a16:creationId xmlns:a16="http://schemas.microsoft.com/office/drawing/2014/main" id="{BA7F2D33-A82F-5902-FD9F-C808E23232C3}"/>
              </a:ext>
            </a:extLst>
          </p:cNvPr>
          <p:cNvSpPr/>
          <p:nvPr userDrawn="1"/>
        </p:nvSpPr>
        <p:spPr>
          <a:xfrm>
            <a:off x="0" y="8400"/>
            <a:ext cx="3441199" cy="60848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12" descr="A black background with white text&#10;&#10;AI-generated content may be incorrect.">
            <a:extLst>
              <a:ext uri="{FF2B5EF4-FFF2-40B4-BE49-F238E27FC236}">
                <a16:creationId xmlns:a16="http://schemas.microsoft.com/office/drawing/2014/main" id="{D94F5C35-A36D-B2CA-DE78-75E18B05747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7210"/>
            <a:ext cx="3441199" cy="679705"/>
          </a:xfrm>
          <a:prstGeom prst="rect">
            <a:avLst/>
          </a:prstGeom>
        </p:spPr>
      </p:pic>
    </p:spTree>
    <p:extLst>
      <p:ext uri="{BB962C8B-B14F-4D97-AF65-F5344CB8AC3E}">
        <p14:creationId xmlns:p14="http://schemas.microsoft.com/office/powerpoint/2010/main" val="585825944"/>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914400" rtl="0" eaLnBrk="1" latinLnBrk="0" hangingPunct="1">
        <a:lnSpc>
          <a:spcPct val="90000"/>
        </a:lnSpc>
        <a:spcBef>
          <a:spcPct val="0"/>
        </a:spcBef>
        <a:buNone/>
        <a:defRPr lang="en-US" sz="4000" b="1" kern="1200" smtClean="0">
          <a:solidFill>
            <a:schemeClr val="tx2"/>
          </a:solidFill>
          <a:effectLst/>
          <a:latin typeface="Roboto Slab" pitchFamily="2" charset="0"/>
          <a:ea typeface="Roboto Slab" pitchFamily="2" charset="0"/>
          <a:cs typeface="Roboto Slab"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F508A-FE01-474D-B863-1E766E00A0FD}"/>
              </a:ext>
            </a:extLst>
          </p:cNvPr>
          <p:cNvSpPr>
            <a:spLocks noGrp="1"/>
          </p:cNvSpPr>
          <p:nvPr>
            <p:ph type="title"/>
          </p:nvPr>
        </p:nvSpPr>
        <p:spPr>
          <a:xfrm>
            <a:off x="838200" y="7651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C13943F-7AD9-48DA-BACB-F6E9A4FBF13D}"/>
              </a:ext>
            </a:extLst>
          </p:cNvPr>
          <p:cNvSpPr>
            <a:spLocks noGrp="1"/>
          </p:cNvSpPr>
          <p:nvPr>
            <p:ph type="body" idx="1"/>
          </p:nvPr>
        </p:nvSpPr>
        <p:spPr>
          <a:xfrm>
            <a:off x="838200" y="2190749"/>
            <a:ext cx="10515600" cy="39862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3AFE0C-C7E7-40E6-87A5-F9C6E450B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8ECAB-DF49-4050-8459-EB900F70FDC0}" type="datetimeFigureOut">
              <a:rPr lang="en-US" smtClean="0"/>
              <a:t>7/14/2025</a:t>
            </a:fld>
            <a:endParaRPr lang="en-US"/>
          </a:p>
        </p:txBody>
      </p:sp>
      <p:sp>
        <p:nvSpPr>
          <p:cNvPr id="5" name="Footer Placeholder 4">
            <a:extLst>
              <a:ext uri="{FF2B5EF4-FFF2-40B4-BE49-F238E27FC236}">
                <a16:creationId xmlns:a16="http://schemas.microsoft.com/office/drawing/2014/main" id="{9E90B077-0DA8-4C16-A8EF-9B770E2356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E4F381-53F2-4300-B384-B82231A2D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AE4FE-1361-4FC1-A41D-FC46616F166C}" type="slidenum">
              <a:rPr lang="en-US" smtClean="0"/>
              <a:t>‹#›</a:t>
            </a:fld>
            <a:endParaRPr lang="en-US"/>
          </a:p>
        </p:txBody>
      </p:sp>
    </p:spTree>
    <p:extLst>
      <p:ext uri="{BB962C8B-B14F-4D97-AF65-F5344CB8AC3E}">
        <p14:creationId xmlns:p14="http://schemas.microsoft.com/office/powerpoint/2010/main" val="227006653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chemeClr val="tx2"/>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F508A-FE01-474D-B863-1E766E00A0FD}"/>
              </a:ext>
            </a:extLst>
          </p:cNvPr>
          <p:cNvSpPr>
            <a:spLocks noGrp="1"/>
          </p:cNvSpPr>
          <p:nvPr>
            <p:ph type="title"/>
          </p:nvPr>
        </p:nvSpPr>
        <p:spPr>
          <a:xfrm>
            <a:off x="838200" y="85887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C13943F-7AD9-48DA-BACB-F6E9A4FBF13D}"/>
              </a:ext>
            </a:extLst>
          </p:cNvPr>
          <p:cNvSpPr>
            <a:spLocks noGrp="1"/>
          </p:cNvSpPr>
          <p:nvPr>
            <p:ph type="body" idx="1"/>
          </p:nvPr>
        </p:nvSpPr>
        <p:spPr>
          <a:xfrm>
            <a:off x="838200" y="2363821"/>
            <a:ext cx="10515600" cy="381314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E90B077-0DA8-4C16-A8EF-9B770E235677}"/>
              </a:ext>
            </a:extLst>
          </p:cNvPr>
          <p:cNvSpPr>
            <a:spLocks noGrp="1"/>
          </p:cNvSpPr>
          <p:nvPr>
            <p:ph type="ftr" sz="quarter" idx="3"/>
          </p:nvPr>
        </p:nvSpPr>
        <p:spPr>
          <a:xfrm>
            <a:off x="4038600" y="63077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E4F381-53F2-4300-B384-B82231A2DF4E}"/>
              </a:ext>
            </a:extLst>
          </p:cNvPr>
          <p:cNvSpPr>
            <a:spLocks noGrp="1"/>
          </p:cNvSpPr>
          <p:nvPr>
            <p:ph type="sldNum" sz="quarter" idx="4"/>
          </p:nvPr>
        </p:nvSpPr>
        <p:spPr>
          <a:xfrm>
            <a:off x="8610600" y="62979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AE4FE-1361-4FC1-A41D-FC46616F166C}" type="slidenum">
              <a:rPr lang="en-US" smtClean="0"/>
              <a:t>‹#›</a:t>
            </a:fld>
            <a:endParaRPr lang="en-US"/>
          </a:p>
        </p:txBody>
      </p:sp>
      <p:pic>
        <p:nvPicPr>
          <p:cNvPr id="8" name="Picture 7">
            <a:extLst>
              <a:ext uri="{FF2B5EF4-FFF2-40B4-BE49-F238E27FC236}">
                <a16:creationId xmlns:a16="http://schemas.microsoft.com/office/drawing/2014/main" id="{657701B0-FDD1-4485-989F-C3B7024D0EB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902" y="5730874"/>
            <a:ext cx="951689" cy="951689"/>
          </a:xfrm>
          <a:prstGeom prst="rect">
            <a:avLst/>
          </a:prstGeom>
        </p:spPr>
      </p:pic>
      <p:sp>
        <p:nvSpPr>
          <p:cNvPr id="14" name="TextBox 13">
            <a:extLst>
              <a:ext uri="{FF2B5EF4-FFF2-40B4-BE49-F238E27FC236}">
                <a16:creationId xmlns:a16="http://schemas.microsoft.com/office/drawing/2014/main" id="{418EB8DB-9815-443A-921C-2A8AC8FDFAA5}"/>
              </a:ext>
            </a:extLst>
          </p:cNvPr>
          <p:cNvSpPr txBox="1"/>
          <p:nvPr userDrawn="1"/>
        </p:nvSpPr>
        <p:spPr>
          <a:xfrm>
            <a:off x="1333500" y="6293775"/>
            <a:ext cx="2529191" cy="369332"/>
          </a:xfrm>
          <a:prstGeom prst="rect">
            <a:avLst/>
          </a:prstGeom>
          <a:noFill/>
        </p:spPr>
        <p:txBody>
          <a:bodyPr wrap="square" rtlCol="0">
            <a:spAutoFit/>
          </a:bodyPr>
          <a:lstStyle/>
          <a:p>
            <a:r>
              <a:rPr lang="en-US" dirty="0">
                <a:solidFill>
                  <a:schemeClr val="tx2"/>
                </a:solidFill>
              </a:rPr>
              <a:t>#ASABE25</a:t>
            </a:r>
          </a:p>
        </p:txBody>
      </p:sp>
    </p:spTree>
    <p:extLst>
      <p:ext uri="{BB962C8B-B14F-4D97-AF65-F5344CB8AC3E}">
        <p14:creationId xmlns:p14="http://schemas.microsoft.com/office/powerpoint/2010/main" val="17149306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kern="1200">
          <a:solidFill>
            <a:schemeClr val="tx2"/>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8.png"/><Relationship Id="rId5" Type="http://schemas.openxmlformats.org/officeDocument/2006/relationships/image" Target="../media/image26.png"/><Relationship Id="rId15" Type="http://schemas.openxmlformats.org/officeDocument/2006/relationships/image" Target="../media/image40.png"/><Relationship Id="rId10"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25.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image" Target="../media/image12.png"/><Relationship Id="rId5" Type="http://schemas.openxmlformats.org/officeDocument/2006/relationships/image" Target="../media/image45.png"/><Relationship Id="rId10" Type="http://schemas.openxmlformats.org/officeDocument/2006/relationships/image" Target="../media/image1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t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5.png"/><Relationship Id="rId4" Type="http://schemas.openxmlformats.org/officeDocument/2006/relationships/image" Target="../media/image65.jpeg"/><Relationship Id="rId9" Type="http://schemas.openxmlformats.org/officeDocument/2006/relationships/image" Target="../media/image70.jpg"/></Relationships>
</file>

<file path=ppt/slides/_rels/slide16.xml.rels><?xml version="1.0" encoding="UTF-8" standalone="yes"?>
<Relationships xmlns="http://schemas.openxmlformats.org/package/2006/relationships"><Relationship Id="rId3" Type="http://schemas.openxmlformats.org/officeDocument/2006/relationships/hyperlink" Target="mailto:fofdt@umsystem.edu" TargetMode="External"/><Relationship Id="rId2" Type="http://schemas.openxmlformats.org/officeDocument/2006/relationships/image" Target="../media/image71.jpeg"/><Relationship Id="rId1" Type="http://schemas.openxmlformats.org/officeDocument/2006/relationships/slideLayout" Target="../slideLayouts/slideLayout11.xml"/><Relationship Id="rId5" Type="http://schemas.openxmlformats.org/officeDocument/2006/relationships/image" Target="../media/image72.png"/><Relationship Id="rId4" Type="http://schemas.openxmlformats.org/officeDocument/2006/relationships/hyperlink" Target="https://farmtechforher.com/"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971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EE79-5C50-78AF-530A-83A75D23A5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49C52C28-4727-50B2-AF33-3A221C6A6A39}"/>
              </a:ext>
            </a:extLst>
          </p:cNvPr>
          <p:cNvSpPr>
            <a:spLocks noGrp="1"/>
          </p:cNvSpPr>
          <p:nvPr>
            <p:ph type="ctrTitle"/>
          </p:nvPr>
        </p:nvSpPr>
        <p:spPr>
          <a:xfrm>
            <a:off x="0" y="0"/>
            <a:ext cx="12192000" cy="508127"/>
          </a:xfrm>
        </p:spPr>
        <p:txBody>
          <a:bodyPr>
            <a:noAutofit/>
          </a:bodyPr>
          <a:lstStyle/>
          <a:p>
            <a:r>
              <a:rPr lang="en-US" sz="3200" b="1" dirty="0">
                <a:cs typeface="Roboto Medium" panose="02000000000000000000" pitchFamily="2" charset="0"/>
              </a:rPr>
              <a:t>ErgoFlex Handle Prototypes</a:t>
            </a:r>
          </a:p>
        </p:txBody>
      </p:sp>
      <p:sp>
        <p:nvSpPr>
          <p:cNvPr id="14" name="TextBox 13">
            <a:extLst>
              <a:ext uri="{FF2B5EF4-FFF2-40B4-BE49-F238E27FC236}">
                <a16:creationId xmlns:a16="http://schemas.microsoft.com/office/drawing/2014/main" id="{F6119794-DED2-38C6-7A2C-F3D601824965}"/>
              </a:ext>
            </a:extLst>
          </p:cNvPr>
          <p:cNvSpPr txBox="1"/>
          <p:nvPr/>
        </p:nvSpPr>
        <p:spPr>
          <a:xfrm>
            <a:off x="427025" y="5000421"/>
            <a:ext cx="3085667" cy="369332"/>
          </a:xfrm>
          <a:prstGeom prst="rect">
            <a:avLst/>
          </a:prstGeom>
          <a:noFill/>
        </p:spPr>
        <p:txBody>
          <a:bodyPr wrap="square">
            <a:spAutoFit/>
          </a:bodyPr>
          <a:lstStyle/>
          <a:p>
            <a:pPr marL="548640" algn="ctr">
              <a:spcBef>
                <a:spcPts val="600"/>
              </a:spcBef>
              <a:spcAft>
                <a:spcPts val="600"/>
              </a:spcAft>
            </a:pPr>
            <a:r>
              <a:rPr lang="en-US" sz="1800" b="1" dirty="0">
                <a:latin typeface="Arial" panose="020B0604020202020204" pitchFamily="34" charset="0"/>
                <a:cs typeface="Arial" panose="020B0604020202020204" pitchFamily="34" charset="0"/>
              </a:rPr>
              <a:t>ErgoFlex-</a:t>
            </a:r>
            <a:r>
              <a:rPr lang="en-US" b="1" dirty="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E6D2035-F247-A128-D68B-8167AD37E3B3}"/>
              </a:ext>
            </a:extLst>
          </p:cNvPr>
          <p:cNvSpPr txBox="1"/>
          <p:nvPr/>
        </p:nvSpPr>
        <p:spPr>
          <a:xfrm>
            <a:off x="4570754" y="5007412"/>
            <a:ext cx="2723115" cy="369332"/>
          </a:xfrm>
          <a:prstGeom prst="rect">
            <a:avLst/>
          </a:prstGeom>
          <a:noFill/>
        </p:spPr>
        <p:txBody>
          <a:bodyPr wrap="square">
            <a:spAutoFit/>
          </a:bodyPr>
          <a:lstStyle/>
          <a:p>
            <a:pPr marL="548640" algn="ctr">
              <a:spcBef>
                <a:spcPts val="600"/>
              </a:spcBef>
              <a:spcAft>
                <a:spcPts val="600"/>
              </a:spcAft>
            </a:pPr>
            <a:r>
              <a:rPr lang="en-US" sz="1800" b="1" dirty="0">
                <a:latin typeface="Arial" panose="020B0604020202020204" pitchFamily="34" charset="0"/>
                <a:cs typeface="Arial" panose="020B0604020202020204" pitchFamily="34" charset="0"/>
              </a:rPr>
              <a:t>ErgoFlex-2</a:t>
            </a:r>
            <a:endParaRPr lang="en-US" sz="1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15FFEBB-B12D-C792-1F07-898325C36634}"/>
              </a:ext>
            </a:extLst>
          </p:cNvPr>
          <p:cNvSpPr txBox="1"/>
          <p:nvPr/>
        </p:nvSpPr>
        <p:spPr>
          <a:xfrm>
            <a:off x="8327528" y="5277424"/>
            <a:ext cx="2921497" cy="369332"/>
          </a:xfrm>
          <a:prstGeom prst="rect">
            <a:avLst/>
          </a:prstGeom>
          <a:noFill/>
        </p:spPr>
        <p:txBody>
          <a:bodyPr wrap="square">
            <a:spAutoFit/>
          </a:bodyPr>
          <a:lstStyle/>
          <a:p>
            <a:pPr marL="548640" algn="ctr">
              <a:spcBef>
                <a:spcPts val="600"/>
              </a:spcBef>
              <a:spcAft>
                <a:spcPts val="600"/>
              </a:spcAft>
            </a:pPr>
            <a:r>
              <a:rPr lang="en-US" sz="1800" b="1" dirty="0">
                <a:latin typeface="Arial" panose="020B0604020202020204" pitchFamily="34" charset="0"/>
                <a:cs typeface="Arial" panose="020B0604020202020204" pitchFamily="34" charset="0"/>
              </a:rPr>
              <a:t>ErgoFlex-3</a:t>
            </a:r>
            <a:endParaRPr lang="en-US" sz="180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03BDB61-83D9-F579-21DE-8D8574EFD31A}"/>
              </a:ext>
            </a:extLst>
          </p:cNvPr>
          <p:cNvGrpSpPr/>
          <p:nvPr/>
        </p:nvGrpSpPr>
        <p:grpSpPr>
          <a:xfrm>
            <a:off x="344790" y="742025"/>
            <a:ext cx="11644773" cy="4312919"/>
            <a:chOff x="344790" y="742025"/>
            <a:chExt cx="11644773" cy="4312919"/>
          </a:xfrm>
        </p:grpSpPr>
        <p:pic>
          <p:nvPicPr>
            <p:cNvPr id="2" name="Picture 1">
              <a:extLst>
                <a:ext uri="{FF2B5EF4-FFF2-40B4-BE49-F238E27FC236}">
                  <a16:creationId xmlns:a16="http://schemas.microsoft.com/office/drawing/2014/main" id="{D9005B79-60F4-369B-1B8D-01B383F25995}"/>
                </a:ext>
              </a:extLst>
            </p:cNvPr>
            <p:cNvPicPr>
              <a:picLocks noChangeAspect="1"/>
            </p:cNvPicPr>
            <p:nvPr/>
          </p:nvPicPr>
          <p:blipFill>
            <a:blip r:embed="rId3"/>
            <a:srcRect l="4269" t="5868"/>
            <a:stretch>
              <a:fillRect/>
            </a:stretch>
          </p:blipFill>
          <p:spPr>
            <a:xfrm rot="2163916">
              <a:off x="2265659" y="3237414"/>
              <a:ext cx="1749935" cy="1020330"/>
            </a:xfrm>
            <a:prstGeom prst="rect">
              <a:avLst/>
            </a:prstGeom>
          </p:spPr>
        </p:pic>
        <p:pic>
          <p:nvPicPr>
            <p:cNvPr id="4" name="Picture 3">
              <a:extLst>
                <a:ext uri="{FF2B5EF4-FFF2-40B4-BE49-F238E27FC236}">
                  <a16:creationId xmlns:a16="http://schemas.microsoft.com/office/drawing/2014/main" id="{C2C52F82-4E84-753E-2542-4E4872FF337B}"/>
                </a:ext>
              </a:extLst>
            </p:cNvPr>
            <p:cNvPicPr>
              <a:picLocks noChangeAspect="1"/>
            </p:cNvPicPr>
            <p:nvPr/>
          </p:nvPicPr>
          <p:blipFill>
            <a:blip r:embed="rId4"/>
            <a:srcRect l="10784" t="4420" r="3666" b="2759"/>
            <a:stretch>
              <a:fillRect/>
            </a:stretch>
          </p:blipFill>
          <p:spPr>
            <a:xfrm>
              <a:off x="10269996" y="3296429"/>
              <a:ext cx="1719567" cy="1575585"/>
            </a:xfrm>
            <a:prstGeom prst="rect">
              <a:avLst/>
            </a:prstGeom>
          </p:spPr>
        </p:pic>
        <p:pic>
          <p:nvPicPr>
            <p:cNvPr id="6" name="Picture 5">
              <a:extLst>
                <a:ext uri="{FF2B5EF4-FFF2-40B4-BE49-F238E27FC236}">
                  <a16:creationId xmlns:a16="http://schemas.microsoft.com/office/drawing/2014/main" id="{BBAA1A54-606B-C993-FE2E-ACC09AD5E36A}"/>
                </a:ext>
              </a:extLst>
            </p:cNvPr>
            <p:cNvPicPr>
              <a:picLocks noChangeAspect="1"/>
            </p:cNvPicPr>
            <p:nvPr/>
          </p:nvPicPr>
          <p:blipFill>
            <a:blip r:embed="rId5"/>
            <a:srcRect l="9589" t="7413" b="9715"/>
            <a:stretch>
              <a:fillRect/>
            </a:stretch>
          </p:blipFill>
          <p:spPr>
            <a:xfrm>
              <a:off x="10254159" y="836046"/>
              <a:ext cx="1112161" cy="850108"/>
            </a:xfrm>
            <a:prstGeom prst="rect">
              <a:avLst/>
            </a:prstGeom>
          </p:spPr>
        </p:pic>
        <p:pic>
          <p:nvPicPr>
            <p:cNvPr id="7" name="Picture 6">
              <a:extLst>
                <a:ext uri="{FF2B5EF4-FFF2-40B4-BE49-F238E27FC236}">
                  <a16:creationId xmlns:a16="http://schemas.microsoft.com/office/drawing/2014/main" id="{1FC3185D-D42C-D3BC-2A2A-7AD8D37CCA56}"/>
                </a:ext>
              </a:extLst>
            </p:cNvPr>
            <p:cNvPicPr>
              <a:picLocks noChangeAspect="1"/>
            </p:cNvPicPr>
            <p:nvPr/>
          </p:nvPicPr>
          <p:blipFill>
            <a:blip r:embed="rId6"/>
            <a:srcRect l="12505" t="4906" r="11601" b="2896"/>
            <a:stretch>
              <a:fillRect/>
            </a:stretch>
          </p:blipFill>
          <p:spPr>
            <a:xfrm>
              <a:off x="10367277" y="1686154"/>
              <a:ext cx="962538" cy="1597902"/>
            </a:xfrm>
            <a:prstGeom prst="rect">
              <a:avLst/>
            </a:prstGeom>
          </p:spPr>
        </p:pic>
        <p:pic>
          <p:nvPicPr>
            <p:cNvPr id="10" name="Picture 9">
              <a:extLst>
                <a:ext uri="{FF2B5EF4-FFF2-40B4-BE49-F238E27FC236}">
                  <a16:creationId xmlns:a16="http://schemas.microsoft.com/office/drawing/2014/main" id="{09C25B7E-8CAD-9171-AD7B-F16D2F7E60D9}"/>
                </a:ext>
              </a:extLst>
            </p:cNvPr>
            <p:cNvPicPr>
              <a:picLocks noChangeAspect="1"/>
            </p:cNvPicPr>
            <p:nvPr/>
          </p:nvPicPr>
          <p:blipFill>
            <a:blip r:embed="rId7"/>
            <a:srcRect l="5260" t="2653" r="12849"/>
            <a:stretch>
              <a:fillRect/>
            </a:stretch>
          </p:blipFill>
          <p:spPr>
            <a:xfrm>
              <a:off x="8011479" y="742025"/>
              <a:ext cx="2206175" cy="4312919"/>
            </a:xfrm>
            <a:prstGeom prst="rect">
              <a:avLst/>
            </a:prstGeom>
          </p:spPr>
        </p:pic>
        <p:pic>
          <p:nvPicPr>
            <p:cNvPr id="11" name="Picture 10">
              <a:extLst>
                <a:ext uri="{FF2B5EF4-FFF2-40B4-BE49-F238E27FC236}">
                  <a16:creationId xmlns:a16="http://schemas.microsoft.com/office/drawing/2014/main" id="{E704C245-DFBE-5E58-0E79-A90C54FE3164}"/>
                </a:ext>
              </a:extLst>
            </p:cNvPr>
            <p:cNvPicPr>
              <a:picLocks noChangeAspect="1"/>
            </p:cNvPicPr>
            <p:nvPr/>
          </p:nvPicPr>
          <p:blipFill>
            <a:blip r:embed="rId8"/>
            <a:srcRect l="5516" t="3456" r="3414"/>
            <a:stretch>
              <a:fillRect/>
            </a:stretch>
          </p:blipFill>
          <p:spPr>
            <a:xfrm>
              <a:off x="344790" y="974428"/>
              <a:ext cx="2214438" cy="3500110"/>
            </a:xfrm>
            <a:prstGeom prst="rect">
              <a:avLst/>
            </a:prstGeom>
          </p:spPr>
        </p:pic>
        <p:pic>
          <p:nvPicPr>
            <p:cNvPr id="12" name="Picture 11">
              <a:extLst>
                <a:ext uri="{FF2B5EF4-FFF2-40B4-BE49-F238E27FC236}">
                  <a16:creationId xmlns:a16="http://schemas.microsoft.com/office/drawing/2014/main" id="{9B91BA3F-1F8A-7923-5460-A664C1D10BA6}"/>
                </a:ext>
              </a:extLst>
            </p:cNvPr>
            <p:cNvPicPr>
              <a:picLocks noChangeAspect="1"/>
            </p:cNvPicPr>
            <p:nvPr/>
          </p:nvPicPr>
          <p:blipFill>
            <a:blip r:embed="rId9"/>
            <a:srcRect l="6842" t="8393" r="7062"/>
            <a:stretch>
              <a:fillRect/>
            </a:stretch>
          </p:blipFill>
          <p:spPr>
            <a:xfrm>
              <a:off x="2331604" y="1951815"/>
              <a:ext cx="1096856" cy="829561"/>
            </a:xfrm>
            <a:prstGeom prst="rect">
              <a:avLst/>
            </a:prstGeom>
          </p:spPr>
        </p:pic>
        <p:pic>
          <p:nvPicPr>
            <p:cNvPr id="13" name="Picture 12">
              <a:extLst>
                <a:ext uri="{FF2B5EF4-FFF2-40B4-BE49-F238E27FC236}">
                  <a16:creationId xmlns:a16="http://schemas.microsoft.com/office/drawing/2014/main" id="{BC4FB6BE-4F9F-0253-AFA5-06603B5DCB65}"/>
                </a:ext>
              </a:extLst>
            </p:cNvPr>
            <p:cNvPicPr>
              <a:picLocks noChangeAspect="1"/>
            </p:cNvPicPr>
            <p:nvPr/>
          </p:nvPicPr>
          <p:blipFill>
            <a:blip r:embed="rId10"/>
            <a:stretch>
              <a:fillRect/>
            </a:stretch>
          </p:blipFill>
          <p:spPr>
            <a:xfrm>
              <a:off x="2136831" y="974428"/>
              <a:ext cx="1291628" cy="935044"/>
            </a:xfrm>
            <a:prstGeom prst="rect">
              <a:avLst/>
            </a:prstGeom>
          </p:spPr>
        </p:pic>
        <p:pic>
          <p:nvPicPr>
            <p:cNvPr id="17" name="Picture 16">
              <a:extLst>
                <a:ext uri="{FF2B5EF4-FFF2-40B4-BE49-F238E27FC236}">
                  <a16:creationId xmlns:a16="http://schemas.microsoft.com/office/drawing/2014/main" id="{F1E7F148-2619-64F6-9EFB-3D856B52193E}"/>
                </a:ext>
              </a:extLst>
            </p:cNvPr>
            <p:cNvPicPr>
              <a:picLocks noChangeAspect="1"/>
            </p:cNvPicPr>
            <p:nvPr/>
          </p:nvPicPr>
          <p:blipFill>
            <a:blip r:embed="rId11"/>
            <a:srcRect l="8990" t="2071" r="4054" b="1842"/>
            <a:stretch>
              <a:fillRect/>
            </a:stretch>
          </p:blipFill>
          <p:spPr>
            <a:xfrm>
              <a:off x="4352039" y="973682"/>
              <a:ext cx="1743961" cy="2967655"/>
            </a:xfrm>
            <a:prstGeom prst="rect">
              <a:avLst/>
            </a:prstGeom>
          </p:spPr>
        </p:pic>
        <p:pic>
          <p:nvPicPr>
            <p:cNvPr id="18" name="Picture 17">
              <a:extLst>
                <a:ext uri="{FF2B5EF4-FFF2-40B4-BE49-F238E27FC236}">
                  <a16:creationId xmlns:a16="http://schemas.microsoft.com/office/drawing/2014/main" id="{08D83002-3B99-022D-AE17-7A9B5FB0846C}"/>
                </a:ext>
              </a:extLst>
            </p:cNvPr>
            <p:cNvPicPr>
              <a:picLocks noChangeAspect="1"/>
            </p:cNvPicPr>
            <p:nvPr/>
          </p:nvPicPr>
          <p:blipFill>
            <a:blip r:embed="rId12"/>
            <a:stretch>
              <a:fillRect/>
            </a:stretch>
          </p:blipFill>
          <p:spPr>
            <a:xfrm flipH="1">
              <a:off x="6256795" y="1595339"/>
              <a:ext cx="554009" cy="1487476"/>
            </a:xfrm>
            <a:prstGeom prst="rect">
              <a:avLst/>
            </a:prstGeom>
          </p:spPr>
        </p:pic>
        <p:pic>
          <p:nvPicPr>
            <p:cNvPr id="19" name="Picture 18">
              <a:extLst>
                <a:ext uri="{FF2B5EF4-FFF2-40B4-BE49-F238E27FC236}">
                  <a16:creationId xmlns:a16="http://schemas.microsoft.com/office/drawing/2014/main" id="{106065DC-6540-E245-0344-1AE64B8A5CA8}"/>
                </a:ext>
              </a:extLst>
            </p:cNvPr>
            <p:cNvPicPr>
              <a:picLocks noChangeAspect="1"/>
            </p:cNvPicPr>
            <p:nvPr/>
          </p:nvPicPr>
          <p:blipFill>
            <a:blip r:embed="rId13"/>
            <a:srcRect l="5215" t="5148" r="3987"/>
            <a:stretch>
              <a:fillRect/>
            </a:stretch>
          </p:blipFill>
          <p:spPr>
            <a:xfrm>
              <a:off x="6164652" y="972936"/>
              <a:ext cx="788765" cy="560355"/>
            </a:xfrm>
            <a:prstGeom prst="rect">
              <a:avLst/>
            </a:prstGeom>
          </p:spPr>
        </p:pic>
        <p:pic>
          <p:nvPicPr>
            <p:cNvPr id="20" name="Picture 19">
              <a:extLst>
                <a:ext uri="{FF2B5EF4-FFF2-40B4-BE49-F238E27FC236}">
                  <a16:creationId xmlns:a16="http://schemas.microsoft.com/office/drawing/2014/main" id="{78550611-6092-FB87-612A-B1FFFE95A982}"/>
                </a:ext>
              </a:extLst>
            </p:cNvPr>
            <p:cNvPicPr>
              <a:picLocks noChangeAspect="1"/>
            </p:cNvPicPr>
            <p:nvPr/>
          </p:nvPicPr>
          <p:blipFill>
            <a:blip r:embed="rId14"/>
            <a:srcRect t="9617"/>
            <a:stretch>
              <a:fillRect/>
            </a:stretch>
          </p:blipFill>
          <p:spPr>
            <a:xfrm>
              <a:off x="5753118" y="4109608"/>
              <a:ext cx="1743962" cy="694929"/>
            </a:xfrm>
            <a:prstGeom prst="rect">
              <a:avLst/>
            </a:prstGeom>
          </p:spPr>
        </p:pic>
        <p:pic>
          <p:nvPicPr>
            <p:cNvPr id="21" name="Picture 20">
              <a:extLst>
                <a:ext uri="{FF2B5EF4-FFF2-40B4-BE49-F238E27FC236}">
                  <a16:creationId xmlns:a16="http://schemas.microsoft.com/office/drawing/2014/main" id="{06147E04-B176-C1D3-3217-EF9597243F4B}"/>
                </a:ext>
              </a:extLst>
            </p:cNvPr>
            <p:cNvPicPr>
              <a:picLocks noChangeAspect="1"/>
            </p:cNvPicPr>
            <p:nvPr/>
          </p:nvPicPr>
          <p:blipFill>
            <a:blip r:embed="rId15"/>
            <a:srcRect l="9897"/>
            <a:stretch>
              <a:fillRect/>
            </a:stretch>
          </p:blipFill>
          <p:spPr>
            <a:xfrm>
              <a:off x="6128067" y="3105464"/>
              <a:ext cx="1477119" cy="1050407"/>
            </a:xfrm>
            <a:prstGeom prst="rect">
              <a:avLst/>
            </a:prstGeom>
          </p:spPr>
        </p:pic>
      </p:grpSp>
      <p:sp>
        <p:nvSpPr>
          <p:cNvPr id="22" name="TextBox 21">
            <a:extLst>
              <a:ext uri="{FF2B5EF4-FFF2-40B4-BE49-F238E27FC236}">
                <a16:creationId xmlns:a16="http://schemas.microsoft.com/office/drawing/2014/main" id="{04A46C0C-5862-A14E-1C8D-DE2B9283A0BA}"/>
              </a:ext>
            </a:extLst>
          </p:cNvPr>
          <p:cNvSpPr txBox="1"/>
          <p:nvPr/>
        </p:nvSpPr>
        <p:spPr>
          <a:xfrm>
            <a:off x="237857" y="5293177"/>
            <a:ext cx="3421153" cy="369332"/>
          </a:xfrm>
          <a:prstGeom prst="rect">
            <a:avLst/>
          </a:prstGeom>
          <a:noFill/>
        </p:spPr>
        <p:txBody>
          <a:bodyPr wrap="square">
            <a:spAutoFit/>
          </a:bodyPr>
          <a:lstStyle/>
          <a:p>
            <a:pPr marL="205740" lvl="0">
              <a:spcBef>
                <a:spcPts val="600"/>
              </a:spcBef>
              <a:spcAft>
                <a:spcPts val="600"/>
              </a:spcAft>
            </a:pPr>
            <a:r>
              <a:rPr lang="en-US" sz="1800" dirty="0">
                <a:latin typeface="Arial" panose="020B0604020202020204" pitchFamily="34" charset="0"/>
                <a:cs typeface="Arial" panose="020B0604020202020204" pitchFamily="34" charset="0"/>
              </a:rPr>
              <a:t>Dual rotational support (±45°)</a:t>
            </a:r>
          </a:p>
        </p:txBody>
      </p:sp>
      <p:sp>
        <p:nvSpPr>
          <p:cNvPr id="23" name="TextBox 22">
            <a:extLst>
              <a:ext uri="{FF2B5EF4-FFF2-40B4-BE49-F238E27FC236}">
                <a16:creationId xmlns:a16="http://schemas.microsoft.com/office/drawing/2014/main" id="{72104386-3757-9CD7-9824-B24459C3A2D5}"/>
              </a:ext>
            </a:extLst>
          </p:cNvPr>
          <p:cNvSpPr txBox="1"/>
          <p:nvPr/>
        </p:nvSpPr>
        <p:spPr>
          <a:xfrm>
            <a:off x="4692668" y="5321175"/>
            <a:ext cx="3073590" cy="923330"/>
          </a:xfrm>
          <a:prstGeom prst="rect">
            <a:avLst/>
          </a:prstGeom>
          <a:noFill/>
        </p:spPr>
        <p:txBody>
          <a:bodyPr wrap="square">
            <a:spAutoFit/>
          </a:bodyPr>
          <a:lstStyle/>
          <a:p>
            <a:pPr marL="548640" lvl="0">
              <a:spcBef>
                <a:spcPts val="600"/>
              </a:spcBef>
              <a:spcAft>
                <a:spcPts val="600"/>
              </a:spcAft>
            </a:pPr>
            <a:r>
              <a:rPr lang="en-US" sz="1800" dirty="0">
                <a:latin typeface="Arial" panose="020B0604020202020204" pitchFamily="34" charset="0"/>
                <a:cs typeface="Arial" panose="020B0604020202020204" pitchFamily="34" charset="0"/>
              </a:rPr>
              <a:t>Flexible clamping system (±</a:t>
            </a:r>
            <a:r>
              <a:rPr lang="en-US" dirty="0">
                <a:latin typeface="Arial" panose="020B0604020202020204" pitchFamily="34" charset="0"/>
                <a:cs typeface="Arial" panose="020B0604020202020204" pitchFamily="34" charset="0"/>
              </a:rPr>
              <a:t>36</a:t>
            </a:r>
            <a:r>
              <a:rPr lang="en-US" sz="1800" dirty="0">
                <a:latin typeface="Arial" panose="020B0604020202020204" pitchFamily="34" charset="0"/>
                <a:cs typeface="Arial" panose="020B0604020202020204" pitchFamily="34" charset="0"/>
              </a:rPr>
              <a:t>0° full rotation for alignment)</a:t>
            </a:r>
          </a:p>
        </p:txBody>
      </p:sp>
      <p:sp>
        <p:nvSpPr>
          <p:cNvPr id="24" name="TextBox 23">
            <a:extLst>
              <a:ext uri="{FF2B5EF4-FFF2-40B4-BE49-F238E27FC236}">
                <a16:creationId xmlns:a16="http://schemas.microsoft.com/office/drawing/2014/main" id="{DD016DDB-753A-45EA-28F3-2D41841352F8}"/>
              </a:ext>
            </a:extLst>
          </p:cNvPr>
          <p:cNvSpPr txBox="1"/>
          <p:nvPr/>
        </p:nvSpPr>
        <p:spPr>
          <a:xfrm>
            <a:off x="7766258" y="5514719"/>
            <a:ext cx="3773317" cy="646331"/>
          </a:xfrm>
          <a:prstGeom prst="rect">
            <a:avLst/>
          </a:prstGeom>
          <a:noFill/>
        </p:spPr>
        <p:txBody>
          <a:bodyPr wrap="square">
            <a:spAutoFit/>
          </a:bodyPr>
          <a:lstStyle/>
          <a:p>
            <a:pPr marL="548640" lvl="0">
              <a:spcBef>
                <a:spcPts val="600"/>
              </a:spcBef>
              <a:spcAft>
                <a:spcPts val="600"/>
              </a:spcAft>
            </a:pPr>
            <a:r>
              <a:rPr lang="en-US" dirty="0">
                <a:latin typeface="Arial" panose="020B0604020202020204" pitchFamily="34" charset="0"/>
                <a:cs typeface="Arial" panose="020B0604020202020204" pitchFamily="34" charset="0"/>
              </a:rPr>
              <a:t>Ball bearing</a:t>
            </a:r>
            <a:r>
              <a:rPr lang="en-US" sz="1800" dirty="0">
                <a:latin typeface="Arial" panose="020B0604020202020204" pitchFamily="34" charset="0"/>
                <a:cs typeface="Arial" panose="020B0604020202020204" pitchFamily="34" charset="0"/>
              </a:rPr>
              <a:t> Locking system (±</a:t>
            </a:r>
            <a:r>
              <a:rPr lang="en-US" dirty="0">
                <a:latin typeface="Arial" panose="020B0604020202020204" pitchFamily="34" charset="0"/>
                <a:cs typeface="Arial" panose="020B0604020202020204" pitchFamily="34" charset="0"/>
              </a:rPr>
              <a:t>6</a:t>
            </a:r>
            <a:r>
              <a:rPr lang="en-US" sz="1800" dirty="0">
                <a:latin typeface="Arial" panose="020B0604020202020204" pitchFamily="34" charset="0"/>
                <a:cs typeface="Arial" panose="020B0604020202020204" pitchFamily="34" charset="0"/>
              </a:rPr>
              <a:t>0° rotation both ways)</a:t>
            </a:r>
          </a:p>
        </p:txBody>
      </p:sp>
    </p:spTree>
    <p:extLst>
      <p:ext uri="{BB962C8B-B14F-4D97-AF65-F5344CB8AC3E}">
        <p14:creationId xmlns:p14="http://schemas.microsoft.com/office/powerpoint/2010/main" val="3864297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5566E-8EA9-ADB4-A059-3CB706A8CD1F}"/>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77C23B6-48B8-2632-CE8B-67686EAE7111}"/>
              </a:ext>
            </a:extLst>
          </p:cNvPr>
          <p:cNvSpPr>
            <a:spLocks noGrp="1"/>
          </p:cNvSpPr>
          <p:nvPr>
            <p:ph type="ctrTitle"/>
          </p:nvPr>
        </p:nvSpPr>
        <p:spPr>
          <a:xfrm>
            <a:off x="0" y="62935"/>
            <a:ext cx="12192000" cy="560793"/>
          </a:xfrm>
        </p:spPr>
        <p:txBody>
          <a:bodyPr>
            <a:noAutofit/>
          </a:bodyPr>
          <a:lstStyle/>
          <a:p>
            <a:r>
              <a:rPr lang="en-US" sz="3200" b="1" dirty="0"/>
              <a:t>Results (</a:t>
            </a:r>
            <a:r>
              <a:rPr lang="en-US" sz="3200" b="1" dirty="0">
                <a:cs typeface="Roboto Medium" panose="02000000000000000000" pitchFamily="2" charset="0"/>
              </a:rPr>
              <a:t>Ergonomic Evaluation - lifting and scooping straw)</a:t>
            </a:r>
          </a:p>
        </p:txBody>
      </p:sp>
      <p:sp>
        <p:nvSpPr>
          <p:cNvPr id="6" name="Subtitle 4">
            <a:extLst>
              <a:ext uri="{FF2B5EF4-FFF2-40B4-BE49-F238E27FC236}">
                <a16:creationId xmlns:a16="http://schemas.microsoft.com/office/drawing/2014/main" id="{425471BD-8420-DC31-F28D-B09B5C6CB277}"/>
              </a:ext>
            </a:extLst>
          </p:cNvPr>
          <p:cNvSpPr>
            <a:spLocks noGrp="1"/>
          </p:cNvSpPr>
          <p:nvPr>
            <p:ph type="subTitle" idx="1"/>
          </p:nvPr>
        </p:nvSpPr>
        <p:spPr>
          <a:xfrm>
            <a:off x="489482" y="742785"/>
            <a:ext cx="8283043" cy="560793"/>
          </a:xfrm>
        </p:spPr>
        <p:txBody>
          <a:bodyPr>
            <a:noAutofit/>
          </a:bodyPr>
          <a:lstStyle/>
          <a:p>
            <a:r>
              <a:rPr lang="en-US" dirty="0">
                <a:latin typeface="Arial Black" panose="020B0A04020102020204" pitchFamily="34" charset="0"/>
              </a:rPr>
              <a:t>Posture Simulations Using RULA and REBA</a:t>
            </a:r>
          </a:p>
        </p:txBody>
      </p:sp>
      <p:sp>
        <p:nvSpPr>
          <p:cNvPr id="7" name="TextBox 6">
            <a:extLst>
              <a:ext uri="{FF2B5EF4-FFF2-40B4-BE49-F238E27FC236}">
                <a16:creationId xmlns:a16="http://schemas.microsoft.com/office/drawing/2014/main" id="{28DAC56F-9C89-4751-7CDC-32512DFEC371}"/>
              </a:ext>
            </a:extLst>
          </p:cNvPr>
          <p:cNvSpPr txBox="1"/>
          <p:nvPr/>
        </p:nvSpPr>
        <p:spPr>
          <a:xfrm>
            <a:off x="966451" y="1098380"/>
            <a:ext cx="10434974" cy="1200329"/>
          </a:xfrm>
          <a:prstGeom prst="rect">
            <a:avLst/>
          </a:prstGeom>
          <a:noFill/>
        </p:spPr>
        <p:txBody>
          <a:bodyPr wrap="square">
            <a:spAutoFit/>
          </a:bodyPr>
          <a:lstStyle/>
          <a:p>
            <a:pPr marL="5715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Simulated common tasks: lifting and scooping straw</a:t>
            </a:r>
          </a:p>
          <a:p>
            <a:pPr marL="5715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REBA score dropped from 11 → 5 with ErgoFlex</a:t>
            </a:r>
          </a:p>
          <a:p>
            <a:pPr marL="5715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Reduced trunk and wrist strain, better elbow/shoulder alignment</a:t>
            </a:r>
          </a:p>
        </p:txBody>
      </p:sp>
      <p:pic>
        <p:nvPicPr>
          <p:cNvPr id="5" name="Picture 4" descr="A cartoon of a child with a shovel&#10;&#10;AI-generated content may be incorrect.">
            <a:extLst>
              <a:ext uri="{FF2B5EF4-FFF2-40B4-BE49-F238E27FC236}">
                <a16:creationId xmlns:a16="http://schemas.microsoft.com/office/drawing/2014/main" id="{C64A512B-EC34-8ADD-40DD-22B307216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966" y="2305913"/>
            <a:ext cx="10270415" cy="4200083"/>
          </a:xfrm>
          <a:prstGeom prst="rect">
            <a:avLst/>
          </a:prstGeom>
        </p:spPr>
      </p:pic>
    </p:spTree>
    <p:extLst>
      <p:ext uri="{BB962C8B-B14F-4D97-AF65-F5344CB8AC3E}">
        <p14:creationId xmlns:p14="http://schemas.microsoft.com/office/powerpoint/2010/main" val="228547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9ADE5-18DD-D6DC-464D-2BC00FE6C974}"/>
            </a:ext>
          </a:extLst>
        </p:cNvPr>
        <p:cNvGrpSpPr/>
        <p:nvPr/>
      </p:nvGrpSpPr>
      <p:grpSpPr>
        <a:xfrm>
          <a:off x="0" y="0"/>
          <a:ext cx="0" cy="0"/>
          <a:chOff x="0" y="0"/>
          <a:chExt cx="0" cy="0"/>
        </a:xfrm>
      </p:grpSpPr>
      <p:pic>
        <p:nvPicPr>
          <p:cNvPr id="2" name="Picture 1" descr="A cartoon of a person using a tool&#10;&#10;AI-generated content may be incorrect.">
            <a:extLst>
              <a:ext uri="{FF2B5EF4-FFF2-40B4-BE49-F238E27FC236}">
                <a16:creationId xmlns:a16="http://schemas.microsoft.com/office/drawing/2014/main" id="{63FE32D8-F256-BFA0-B090-D1147FBF4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25" y="2716696"/>
            <a:ext cx="11316503" cy="3616071"/>
          </a:xfrm>
          <a:prstGeom prst="rect">
            <a:avLst/>
          </a:prstGeom>
        </p:spPr>
      </p:pic>
      <p:sp>
        <p:nvSpPr>
          <p:cNvPr id="3" name="Title 3">
            <a:extLst>
              <a:ext uri="{FF2B5EF4-FFF2-40B4-BE49-F238E27FC236}">
                <a16:creationId xmlns:a16="http://schemas.microsoft.com/office/drawing/2014/main" id="{C1B1B3DD-A16A-1C9F-C862-4024430AAAE7}"/>
              </a:ext>
            </a:extLst>
          </p:cNvPr>
          <p:cNvSpPr>
            <a:spLocks noGrp="1"/>
          </p:cNvSpPr>
          <p:nvPr>
            <p:ph type="ctrTitle"/>
          </p:nvPr>
        </p:nvSpPr>
        <p:spPr>
          <a:xfrm>
            <a:off x="0" y="81810"/>
            <a:ext cx="12192000" cy="560793"/>
          </a:xfrm>
        </p:spPr>
        <p:txBody>
          <a:bodyPr>
            <a:normAutofit/>
          </a:bodyPr>
          <a:lstStyle/>
          <a:p>
            <a:r>
              <a:rPr lang="en-US" sz="3200" b="1" dirty="0"/>
              <a:t>Results ( </a:t>
            </a:r>
            <a:r>
              <a:rPr lang="en-US" sz="3200" b="1" dirty="0">
                <a:cs typeface="Roboto Medium" panose="02000000000000000000" pitchFamily="2" charset="0"/>
              </a:rPr>
              <a:t>Ergonomic Evaluation-throwing straw)</a:t>
            </a:r>
          </a:p>
        </p:txBody>
      </p:sp>
      <p:sp>
        <p:nvSpPr>
          <p:cNvPr id="6" name="Subtitle 4">
            <a:extLst>
              <a:ext uri="{FF2B5EF4-FFF2-40B4-BE49-F238E27FC236}">
                <a16:creationId xmlns:a16="http://schemas.microsoft.com/office/drawing/2014/main" id="{6E045DBE-0238-7B60-2C8D-1D6F1FCB55BC}"/>
              </a:ext>
            </a:extLst>
          </p:cNvPr>
          <p:cNvSpPr>
            <a:spLocks noGrp="1"/>
          </p:cNvSpPr>
          <p:nvPr>
            <p:ph type="subTitle" idx="1"/>
          </p:nvPr>
        </p:nvSpPr>
        <p:spPr>
          <a:xfrm>
            <a:off x="589225" y="738821"/>
            <a:ext cx="6105833" cy="560793"/>
          </a:xfrm>
        </p:spPr>
        <p:txBody>
          <a:bodyPr>
            <a:noAutofit/>
          </a:bodyPr>
          <a:lstStyle/>
          <a:p>
            <a:r>
              <a:rPr lang="en-US" dirty="0">
                <a:latin typeface="Arial Black" panose="020B0A04020102020204" pitchFamily="34" charset="0"/>
              </a:rPr>
              <a:t>Posture Simulations Using REBA</a:t>
            </a:r>
          </a:p>
        </p:txBody>
      </p:sp>
      <p:sp>
        <p:nvSpPr>
          <p:cNvPr id="7" name="TextBox 6">
            <a:extLst>
              <a:ext uri="{FF2B5EF4-FFF2-40B4-BE49-F238E27FC236}">
                <a16:creationId xmlns:a16="http://schemas.microsoft.com/office/drawing/2014/main" id="{27018EDC-EB22-4603-A125-10B52D66B012}"/>
              </a:ext>
            </a:extLst>
          </p:cNvPr>
          <p:cNvSpPr txBox="1"/>
          <p:nvPr/>
        </p:nvSpPr>
        <p:spPr>
          <a:xfrm>
            <a:off x="834564" y="1147036"/>
            <a:ext cx="11316502" cy="1569660"/>
          </a:xfrm>
          <a:prstGeom prst="rect">
            <a:avLst/>
          </a:prstGeom>
          <a:noFill/>
        </p:spPr>
        <p:txBody>
          <a:bodyPr wrap="square">
            <a:spAutoFit/>
          </a:bodyPr>
          <a:lstStyle/>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Simulated common tasks: throwing straw</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REBA score increased from 10 → 11 with EASA dropped from 10 → 7  ErgoFlex</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Increase elbow/shoulder alignment</a:t>
            </a:r>
          </a:p>
        </p:txBody>
      </p:sp>
    </p:spTree>
    <p:extLst>
      <p:ext uri="{BB962C8B-B14F-4D97-AF65-F5344CB8AC3E}">
        <p14:creationId xmlns:p14="http://schemas.microsoft.com/office/powerpoint/2010/main" val="373223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4724-62EC-7F83-D114-53D8E4CB3D6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46BD205-B55F-D506-B265-4BC4493FE318}"/>
              </a:ext>
            </a:extLst>
          </p:cNvPr>
          <p:cNvSpPr/>
          <p:nvPr/>
        </p:nvSpPr>
        <p:spPr>
          <a:xfrm>
            <a:off x="1685347" y="5644740"/>
            <a:ext cx="1574688" cy="118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BDBD2EE-44C4-2AC7-14F9-549CBA1E6A58}"/>
              </a:ext>
            </a:extLst>
          </p:cNvPr>
          <p:cNvSpPr/>
          <p:nvPr/>
        </p:nvSpPr>
        <p:spPr>
          <a:xfrm>
            <a:off x="139148" y="5631888"/>
            <a:ext cx="1574688" cy="118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itle 3">
            <a:extLst>
              <a:ext uri="{FF2B5EF4-FFF2-40B4-BE49-F238E27FC236}">
                <a16:creationId xmlns:a16="http://schemas.microsoft.com/office/drawing/2014/main" id="{0346E525-CB7F-FF1D-6665-0D631DC7661B}"/>
              </a:ext>
            </a:extLst>
          </p:cNvPr>
          <p:cNvSpPr>
            <a:spLocks noGrp="1"/>
          </p:cNvSpPr>
          <p:nvPr>
            <p:ph type="ctrTitle"/>
          </p:nvPr>
        </p:nvSpPr>
        <p:spPr>
          <a:xfrm>
            <a:off x="0" y="38713"/>
            <a:ext cx="12191999" cy="560793"/>
          </a:xfrm>
        </p:spPr>
        <p:txBody>
          <a:bodyPr>
            <a:normAutofit/>
          </a:bodyPr>
          <a:lstStyle/>
          <a:p>
            <a:r>
              <a:rPr lang="en-US" sz="3200" b="1" dirty="0"/>
              <a:t>Discussion</a:t>
            </a:r>
            <a:endParaRPr lang="en-US" sz="3200" dirty="0"/>
          </a:p>
        </p:txBody>
      </p:sp>
      <p:sp>
        <p:nvSpPr>
          <p:cNvPr id="7" name="TextBox 6">
            <a:extLst>
              <a:ext uri="{FF2B5EF4-FFF2-40B4-BE49-F238E27FC236}">
                <a16:creationId xmlns:a16="http://schemas.microsoft.com/office/drawing/2014/main" id="{99EC6A53-D094-B7A9-6D50-6DE1718FA959}"/>
              </a:ext>
            </a:extLst>
          </p:cNvPr>
          <p:cNvSpPr txBox="1"/>
          <p:nvPr/>
        </p:nvSpPr>
        <p:spPr>
          <a:xfrm>
            <a:off x="6580861" y="693858"/>
            <a:ext cx="5510610" cy="3046988"/>
          </a:xfrm>
          <a:prstGeom prst="rect">
            <a:avLst/>
          </a:prstGeom>
          <a:noFill/>
        </p:spPr>
        <p:txBody>
          <a:bodyPr wrap="square">
            <a:spAutoFit/>
          </a:bodyPr>
          <a:lstStyle/>
          <a:p>
            <a:pPr marL="342900" indent="-342900">
              <a:buClr>
                <a:srgbClr val="00B05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NIC grip and adjustability reduce strain, improve usability</a:t>
            </a:r>
          </a:p>
          <a:p>
            <a:pPr marL="342900" indent="-342900">
              <a:buClr>
                <a:srgbClr val="00B05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Designs inclusive of 1</a:t>
            </a:r>
            <a:r>
              <a:rPr lang="en-US" sz="2400" baseline="30000" dirty="0">
                <a:latin typeface="Arial" panose="020B0604020202020204" pitchFamily="34" charset="0"/>
                <a:cs typeface="Arial" panose="020B0604020202020204" pitchFamily="34" charset="0"/>
              </a:rPr>
              <a:t>st </a:t>
            </a:r>
            <a:r>
              <a:rPr lang="en-US" sz="2400" dirty="0">
                <a:latin typeface="Arial" panose="020B0604020202020204" pitchFamily="34" charset="0"/>
                <a:cs typeface="Arial" panose="020B0604020202020204" pitchFamily="34" charset="0"/>
              </a:rPr>
              <a:t>- 99th percentile body sizes</a:t>
            </a:r>
          </a:p>
          <a:p>
            <a:pPr marL="342900" indent="-342900">
              <a:buClr>
                <a:srgbClr val="00B05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Castle nut system proved durable during repetitive motion</a:t>
            </a:r>
          </a:p>
          <a:p>
            <a:pPr marL="342900" indent="-342900">
              <a:buClr>
                <a:srgbClr val="00B050"/>
              </a:buClr>
              <a:buFont typeface="Wingdings" panose="05000000000000000000" pitchFamily="2" charset="2"/>
              <a:buChar char="ü"/>
            </a:pPr>
            <a:r>
              <a:rPr lang="en-US" sz="2400" dirty="0">
                <a:latin typeface="Arial" panose="020B0604020202020204" pitchFamily="34" charset="0"/>
                <a:cs typeface="Arial" panose="020B0604020202020204" pitchFamily="34" charset="0"/>
              </a:rPr>
              <a:t>Findings validated by REBA/RULA scores and anthropometry</a:t>
            </a:r>
          </a:p>
        </p:txBody>
      </p:sp>
      <p:pic>
        <p:nvPicPr>
          <p:cNvPr id="12" name="Picture 11">
            <a:extLst>
              <a:ext uri="{FF2B5EF4-FFF2-40B4-BE49-F238E27FC236}">
                <a16:creationId xmlns:a16="http://schemas.microsoft.com/office/drawing/2014/main" id="{7CC808B3-1EFA-D40C-F623-25B76B7586EC}"/>
              </a:ext>
            </a:extLst>
          </p:cNvPr>
          <p:cNvPicPr>
            <a:picLocks noChangeAspect="1"/>
          </p:cNvPicPr>
          <p:nvPr/>
        </p:nvPicPr>
        <p:blipFill>
          <a:blip r:embed="rId3"/>
          <a:srcRect l="6895" t="3243" r="21916" b="45910"/>
          <a:stretch>
            <a:fillRect/>
          </a:stretch>
        </p:blipFill>
        <p:spPr>
          <a:xfrm>
            <a:off x="4662323" y="1008444"/>
            <a:ext cx="1615484" cy="1490744"/>
          </a:xfrm>
          <a:prstGeom prst="rect">
            <a:avLst/>
          </a:prstGeom>
        </p:spPr>
      </p:pic>
      <p:pic>
        <p:nvPicPr>
          <p:cNvPr id="14" name="Picture 13">
            <a:extLst>
              <a:ext uri="{FF2B5EF4-FFF2-40B4-BE49-F238E27FC236}">
                <a16:creationId xmlns:a16="http://schemas.microsoft.com/office/drawing/2014/main" id="{3C10CA82-FFFF-928A-053A-C110DE4AA2FC}"/>
              </a:ext>
            </a:extLst>
          </p:cNvPr>
          <p:cNvPicPr>
            <a:picLocks noChangeAspect="1"/>
          </p:cNvPicPr>
          <p:nvPr/>
        </p:nvPicPr>
        <p:blipFill>
          <a:blip r:embed="rId4"/>
          <a:srcRect l="6321" r="17308" b="44287"/>
          <a:stretch>
            <a:fillRect/>
          </a:stretch>
        </p:blipFill>
        <p:spPr>
          <a:xfrm>
            <a:off x="728476" y="1008444"/>
            <a:ext cx="1899878" cy="1495813"/>
          </a:xfrm>
          <a:prstGeom prst="rect">
            <a:avLst/>
          </a:prstGeom>
        </p:spPr>
      </p:pic>
      <p:pic>
        <p:nvPicPr>
          <p:cNvPr id="16" name="Picture 15">
            <a:extLst>
              <a:ext uri="{FF2B5EF4-FFF2-40B4-BE49-F238E27FC236}">
                <a16:creationId xmlns:a16="http://schemas.microsoft.com/office/drawing/2014/main" id="{D4BBCA4D-5183-B262-D8BC-986DEDF1F46A}"/>
              </a:ext>
            </a:extLst>
          </p:cNvPr>
          <p:cNvPicPr>
            <a:picLocks noChangeAspect="1"/>
          </p:cNvPicPr>
          <p:nvPr/>
        </p:nvPicPr>
        <p:blipFill>
          <a:blip r:embed="rId5"/>
          <a:srcRect l="16325" r="9724" b="44656"/>
          <a:stretch>
            <a:fillRect/>
          </a:stretch>
        </p:blipFill>
        <p:spPr>
          <a:xfrm>
            <a:off x="2769317" y="1008443"/>
            <a:ext cx="1773988" cy="1495813"/>
          </a:xfrm>
          <a:prstGeom prst="rect">
            <a:avLst/>
          </a:prstGeom>
        </p:spPr>
      </p:pic>
      <p:pic>
        <p:nvPicPr>
          <p:cNvPr id="18" name="Picture 17">
            <a:extLst>
              <a:ext uri="{FF2B5EF4-FFF2-40B4-BE49-F238E27FC236}">
                <a16:creationId xmlns:a16="http://schemas.microsoft.com/office/drawing/2014/main" id="{F2623E9D-A4F1-6851-B4A8-967089C72397}"/>
              </a:ext>
            </a:extLst>
          </p:cNvPr>
          <p:cNvPicPr>
            <a:picLocks noChangeAspect="1"/>
          </p:cNvPicPr>
          <p:nvPr/>
        </p:nvPicPr>
        <p:blipFill>
          <a:blip r:embed="rId6"/>
          <a:srcRect b="42651"/>
          <a:stretch>
            <a:fillRect/>
          </a:stretch>
        </p:blipFill>
        <p:spPr>
          <a:xfrm>
            <a:off x="5398834" y="4149635"/>
            <a:ext cx="1828044" cy="1482254"/>
          </a:xfrm>
          <a:prstGeom prst="rect">
            <a:avLst/>
          </a:prstGeom>
        </p:spPr>
      </p:pic>
      <p:pic>
        <p:nvPicPr>
          <p:cNvPr id="20" name="Picture 19">
            <a:extLst>
              <a:ext uri="{FF2B5EF4-FFF2-40B4-BE49-F238E27FC236}">
                <a16:creationId xmlns:a16="http://schemas.microsoft.com/office/drawing/2014/main" id="{5CB93592-761C-C46C-FAF4-3D5DC97644BC}"/>
              </a:ext>
            </a:extLst>
          </p:cNvPr>
          <p:cNvPicPr>
            <a:picLocks noChangeAspect="1"/>
          </p:cNvPicPr>
          <p:nvPr/>
        </p:nvPicPr>
        <p:blipFill>
          <a:blip r:embed="rId7"/>
          <a:srcRect r="19284" b="41431"/>
          <a:stretch>
            <a:fillRect/>
          </a:stretch>
        </p:blipFill>
        <p:spPr>
          <a:xfrm>
            <a:off x="235715" y="4131876"/>
            <a:ext cx="1345107" cy="1500012"/>
          </a:xfrm>
          <a:prstGeom prst="rect">
            <a:avLst/>
          </a:prstGeom>
        </p:spPr>
      </p:pic>
      <p:pic>
        <p:nvPicPr>
          <p:cNvPr id="22" name="Picture 21">
            <a:extLst>
              <a:ext uri="{FF2B5EF4-FFF2-40B4-BE49-F238E27FC236}">
                <a16:creationId xmlns:a16="http://schemas.microsoft.com/office/drawing/2014/main" id="{1B7F6B0E-F654-137C-D9F3-3542329295D6}"/>
              </a:ext>
            </a:extLst>
          </p:cNvPr>
          <p:cNvPicPr>
            <a:picLocks noChangeAspect="1"/>
          </p:cNvPicPr>
          <p:nvPr/>
        </p:nvPicPr>
        <p:blipFill>
          <a:blip r:embed="rId8"/>
          <a:srcRect l="5603" r="20381" b="42124"/>
          <a:stretch>
            <a:fillRect/>
          </a:stretch>
        </p:blipFill>
        <p:spPr>
          <a:xfrm>
            <a:off x="1713838" y="4149633"/>
            <a:ext cx="1692217" cy="1482255"/>
          </a:xfrm>
          <a:prstGeom prst="rect">
            <a:avLst/>
          </a:prstGeom>
        </p:spPr>
      </p:pic>
      <p:pic>
        <p:nvPicPr>
          <p:cNvPr id="27" name="Picture 26">
            <a:extLst>
              <a:ext uri="{FF2B5EF4-FFF2-40B4-BE49-F238E27FC236}">
                <a16:creationId xmlns:a16="http://schemas.microsoft.com/office/drawing/2014/main" id="{8B372472-1ECF-2963-49CC-FC83090D841B}"/>
              </a:ext>
            </a:extLst>
          </p:cNvPr>
          <p:cNvPicPr>
            <a:picLocks noChangeAspect="1"/>
          </p:cNvPicPr>
          <p:nvPr/>
        </p:nvPicPr>
        <p:blipFill>
          <a:blip r:embed="rId9"/>
          <a:srcRect l="2769" r="18810" b="42153"/>
          <a:stretch>
            <a:fillRect/>
          </a:stretch>
        </p:blipFill>
        <p:spPr>
          <a:xfrm>
            <a:off x="3539071" y="4149633"/>
            <a:ext cx="1752027" cy="1495107"/>
          </a:xfrm>
          <a:prstGeom prst="rect">
            <a:avLst/>
          </a:prstGeom>
        </p:spPr>
      </p:pic>
      <p:sp>
        <p:nvSpPr>
          <p:cNvPr id="28" name="TextBox 27">
            <a:extLst>
              <a:ext uri="{FF2B5EF4-FFF2-40B4-BE49-F238E27FC236}">
                <a16:creationId xmlns:a16="http://schemas.microsoft.com/office/drawing/2014/main" id="{25A42DFE-B90F-98BB-B9BE-6AFF3D6DEF50}"/>
              </a:ext>
            </a:extLst>
          </p:cNvPr>
          <p:cNvSpPr txBox="1"/>
          <p:nvPr/>
        </p:nvSpPr>
        <p:spPr>
          <a:xfrm>
            <a:off x="7307954" y="4494333"/>
            <a:ext cx="4598296" cy="1277273"/>
          </a:xfrm>
          <a:prstGeom prst="rect">
            <a:avLst/>
          </a:prstGeom>
          <a:noFill/>
        </p:spPr>
        <p:txBody>
          <a:bodyPr wrap="square">
            <a:spAutoFit/>
          </a:bodyPr>
          <a:lstStyle/>
          <a:p>
            <a:pPr marL="342900" indent="-342900">
              <a:spcBef>
                <a:spcPts val="600"/>
              </a:spcBef>
              <a:spcAft>
                <a:spcPts val="600"/>
              </a:spcAft>
              <a:buFont typeface="Wingdings" panose="05000000000000000000" pitchFamily="2" charset="2"/>
              <a:buChar char="ü"/>
            </a:pPr>
            <a:r>
              <a:rPr lang="en-US" sz="2400" b="1" dirty="0">
                <a:latin typeface="Arial" panose="020B0604020202020204" pitchFamily="34" charset="0"/>
                <a:cs typeface="Arial" panose="020B0604020202020204" pitchFamily="34" charset="0"/>
              </a:rPr>
              <a:t>Participant feedback:</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More stable grip</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Feel easier on the back</a:t>
            </a:r>
          </a:p>
        </p:txBody>
      </p:sp>
      <p:sp>
        <p:nvSpPr>
          <p:cNvPr id="30" name="TextBox 29">
            <a:extLst>
              <a:ext uri="{FF2B5EF4-FFF2-40B4-BE49-F238E27FC236}">
                <a16:creationId xmlns:a16="http://schemas.microsoft.com/office/drawing/2014/main" id="{21A6F9AB-4AA5-2269-5DA3-FF4CBEBC2ED1}"/>
              </a:ext>
            </a:extLst>
          </p:cNvPr>
          <p:cNvSpPr txBox="1"/>
          <p:nvPr/>
        </p:nvSpPr>
        <p:spPr>
          <a:xfrm>
            <a:off x="235716" y="3814672"/>
            <a:ext cx="6991162" cy="369332"/>
          </a:xfrm>
          <a:prstGeom prst="rect">
            <a:avLst/>
          </a:prstGeom>
          <a:noFill/>
        </p:spPr>
        <p:txBody>
          <a:bodyPr wrap="square">
            <a:spAutoFit/>
          </a:bodyPr>
          <a:lstStyle/>
          <a:p>
            <a:pPr algn="ctr">
              <a:spcBef>
                <a:spcPts val="600"/>
              </a:spcBef>
              <a:spcAft>
                <a:spcPts val="600"/>
              </a:spcAft>
            </a:pPr>
            <a:r>
              <a:rPr lang="en-US" b="1" dirty="0">
                <a:latin typeface="Arial" panose="020B0604020202020204" pitchFamily="34" charset="0"/>
                <a:cs typeface="Arial" panose="020B0604020202020204" pitchFamily="34" charset="0"/>
              </a:rPr>
              <a:t>ERGOFLEX</a:t>
            </a:r>
          </a:p>
        </p:txBody>
      </p:sp>
      <p:sp>
        <p:nvSpPr>
          <p:cNvPr id="31" name="TextBox 30">
            <a:extLst>
              <a:ext uri="{FF2B5EF4-FFF2-40B4-BE49-F238E27FC236}">
                <a16:creationId xmlns:a16="http://schemas.microsoft.com/office/drawing/2014/main" id="{CC1FBE6A-70D9-0925-B17A-F5013ECEEFB9}"/>
              </a:ext>
            </a:extLst>
          </p:cNvPr>
          <p:cNvSpPr txBox="1"/>
          <p:nvPr/>
        </p:nvSpPr>
        <p:spPr>
          <a:xfrm>
            <a:off x="654416" y="668597"/>
            <a:ext cx="2264570" cy="369332"/>
          </a:xfrm>
          <a:prstGeom prst="rect">
            <a:avLst/>
          </a:prstGeom>
          <a:noFill/>
        </p:spPr>
        <p:txBody>
          <a:bodyPr wrap="square">
            <a:spAutoFit/>
          </a:bodyPr>
          <a:lstStyle/>
          <a:p>
            <a:pPr>
              <a:spcBef>
                <a:spcPts val="600"/>
              </a:spcBef>
              <a:spcAft>
                <a:spcPts val="600"/>
              </a:spcAft>
            </a:pPr>
            <a:r>
              <a:rPr lang="en-US" b="1" dirty="0">
                <a:latin typeface="Arial" panose="020B0604020202020204" pitchFamily="34" charset="0"/>
                <a:cs typeface="Arial" panose="020B0604020202020204" pitchFamily="34" charset="0"/>
              </a:rPr>
              <a:t>CONVENTIONAL </a:t>
            </a:r>
            <a:endParaRPr lang="en-US" sz="1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E19C676-73ED-CD0D-FDFF-D75DB0EE975F}"/>
              </a:ext>
            </a:extLst>
          </p:cNvPr>
          <p:cNvSpPr txBox="1"/>
          <p:nvPr/>
        </p:nvSpPr>
        <p:spPr>
          <a:xfrm>
            <a:off x="2769317" y="680519"/>
            <a:ext cx="1773988" cy="369332"/>
          </a:xfrm>
          <a:prstGeom prst="rect">
            <a:avLst/>
          </a:prstGeom>
          <a:noFill/>
        </p:spPr>
        <p:txBody>
          <a:bodyPr wrap="square">
            <a:spAutoFit/>
          </a:bodyPr>
          <a:lstStyle/>
          <a:p>
            <a:pPr algn="ctr">
              <a:spcBef>
                <a:spcPts val="600"/>
              </a:spcBef>
              <a:spcAft>
                <a:spcPts val="600"/>
              </a:spcAft>
            </a:pPr>
            <a:r>
              <a:rPr lang="en-US" b="1" dirty="0">
                <a:latin typeface="Arial" panose="020B0604020202020204" pitchFamily="34" charset="0"/>
                <a:cs typeface="Arial" panose="020B0604020202020204" pitchFamily="34" charset="0"/>
              </a:rPr>
              <a:t>EAHA</a:t>
            </a:r>
          </a:p>
        </p:txBody>
      </p:sp>
      <p:sp>
        <p:nvSpPr>
          <p:cNvPr id="34" name="TextBox 33">
            <a:extLst>
              <a:ext uri="{FF2B5EF4-FFF2-40B4-BE49-F238E27FC236}">
                <a16:creationId xmlns:a16="http://schemas.microsoft.com/office/drawing/2014/main" id="{D6391971-7989-62D0-F42B-E8CCD801E240}"/>
              </a:ext>
            </a:extLst>
          </p:cNvPr>
          <p:cNvSpPr txBox="1"/>
          <p:nvPr/>
        </p:nvSpPr>
        <p:spPr>
          <a:xfrm>
            <a:off x="4743255" y="668597"/>
            <a:ext cx="1534552" cy="369332"/>
          </a:xfrm>
          <a:prstGeom prst="rect">
            <a:avLst/>
          </a:prstGeom>
          <a:noFill/>
        </p:spPr>
        <p:txBody>
          <a:bodyPr wrap="square">
            <a:spAutoFit/>
          </a:bodyPr>
          <a:lstStyle/>
          <a:p>
            <a:pPr algn="ctr">
              <a:spcBef>
                <a:spcPts val="600"/>
              </a:spcBef>
              <a:spcAft>
                <a:spcPts val="600"/>
              </a:spcAft>
            </a:pPr>
            <a:r>
              <a:rPr lang="en-US" b="1" dirty="0">
                <a:latin typeface="Arial" panose="020B0604020202020204" pitchFamily="34" charset="0"/>
                <a:cs typeface="Arial" panose="020B0604020202020204" pitchFamily="34" charset="0"/>
              </a:rPr>
              <a:t>EAHB</a:t>
            </a:r>
          </a:p>
        </p:txBody>
      </p:sp>
      <p:sp>
        <p:nvSpPr>
          <p:cNvPr id="35" name="TextBox 34">
            <a:extLst>
              <a:ext uri="{FF2B5EF4-FFF2-40B4-BE49-F238E27FC236}">
                <a16:creationId xmlns:a16="http://schemas.microsoft.com/office/drawing/2014/main" id="{A0C54016-C65E-AE9F-C629-005742B8BB0B}"/>
              </a:ext>
            </a:extLst>
          </p:cNvPr>
          <p:cNvSpPr txBox="1"/>
          <p:nvPr/>
        </p:nvSpPr>
        <p:spPr>
          <a:xfrm>
            <a:off x="2740178" y="2584530"/>
            <a:ext cx="1893006" cy="1200329"/>
          </a:xfrm>
          <a:prstGeom prst="rect">
            <a:avLst/>
          </a:prstGeom>
          <a:noFill/>
        </p:spPr>
        <p:txBody>
          <a:bodyPr wrap="square">
            <a:spAutoFit/>
          </a:bodyPr>
          <a:lstStyle/>
          <a:p>
            <a:pPr>
              <a:spcBef>
                <a:spcPts val="600"/>
              </a:spcBef>
              <a:spcAft>
                <a:spcPts val="600"/>
              </a:spcAft>
            </a:pPr>
            <a:r>
              <a:rPr lang="en-US" b="1" dirty="0">
                <a:solidFill>
                  <a:schemeClr val="accent1"/>
                </a:solidFill>
                <a:latin typeface="Arial" panose="020B0604020202020204" pitchFamily="34" charset="0"/>
                <a:cs typeface="Arial" panose="020B0604020202020204" pitchFamily="34" charset="0"/>
              </a:rPr>
              <a:t>High Elbow Load &amp; Lateral Bending (Fixed Handle)</a:t>
            </a:r>
          </a:p>
        </p:txBody>
      </p:sp>
      <p:sp>
        <p:nvSpPr>
          <p:cNvPr id="36" name="TextBox 35">
            <a:extLst>
              <a:ext uri="{FF2B5EF4-FFF2-40B4-BE49-F238E27FC236}">
                <a16:creationId xmlns:a16="http://schemas.microsoft.com/office/drawing/2014/main" id="{D7823043-6C43-0CA9-DAF9-DFDE7E97A53C}"/>
              </a:ext>
            </a:extLst>
          </p:cNvPr>
          <p:cNvSpPr txBox="1"/>
          <p:nvPr/>
        </p:nvSpPr>
        <p:spPr>
          <a:xfrm>
            <a:off x="4662323" y="2577430"/>
            <a:ext cx="1796096" cy="1200329"/>
          </a:xfrm>
          <a:prstGeom prst="rect">
            <a:avLst/>
          </a:prstGeom>
          <a:noFill/>
        </p:spPr>
        <p:txBody>
          <a:bodyPr wrap="square">
            <a:spAutoFit/>
          </a:bodyPr>
          <a:lstStyle/>
          <a:p>
            <a:pPr>
              <a:spcBef>
                <a:spcPts val="600"/>
              </a:spcBef>
              <a:spcAft>
                <a:spcPts val="600"/>
              </a:spcAft>
            </a:pPr>
            <a:r>
              <a:rPr lang="en-US" b="1" dirty="0">
                <a:solidFill>
                  <a:schemeClr val="accent1"/>
                </a:solidFill>
                <a:latin typeface="Arial" panose="020B0604020202020204" pitchFamily="34" charset="0"/>
                <a:cs typeface="Arial" panose="020B0604020202020204" pitchFamily="34" charset="0"/>
              </a:rPr>
              <a:t>Moderate Elbow Load &amp; Side Bending (Fixed Handle)</a:t>
            </a:r>
          </a:p>
        </p:txBody>
      </p:sp>
      <p:sp>
        <p:nvSpPr>
          <p:cNvPr id="37" name="TextBox 36">
            <a:extLst>
              <a:ext uri="{FF2B5EF4-FFF2-40B4-BE49-F238E27FC236}">
                <a16:creationId xmlns:a16="http://schemas.microsoft.com/office/drawing/2014/main" id="{85895AAD-8F33-CF77-1438-6F5DF01F223D}"/>
              </a:ext>
            </a:extLst>
          </p:cNvPr>
          <p:cNvSpPr txBox="1"/>
          <p:nvPr/>
        </p:nvSpPr>
        <p:spPr>
          <a:xfrm>
            <a:off x="708329" y="2584529"/>
            <a:ext cx="1940171" cy="1200329"/>
          </a:xfrm>
          <a:prstGeom prst="rect">
            <a:avLst/>
          </a:prstGeom>
          <a:noFill/>
        </p:spPr>
        <p:txBody>
          <a:bodyPr wrap="square">
            <a:spAutoFit/>
          </a:bodyPr>
          <a:lstStyle/>
          <a:p>
            <a:pPr>
              <a:spcBef>
                <a:spcPts val="600"/>
              </a:spcBef>
              <a:spcAft>
                <a:spcPts val="600"/>
              </a:spcAft>
            </a:pPr>
            <a:r>
              <a:rPr lang="en-US" b="1" dirty="0">
                <a:solidFill>
                  <a:schemeClr val="accent1"/>
                </a:solidFill>
                <a:latin typeface="Arial" panose="020B0604020202020204" pitchFamily="34" charset="0"/>
                <a:cs typeface="Arial" panose="020B0604020202020204" pitchFamily="34" charset="0"/>
              </a:rPr>
              <a:t>Increased Elbow Flexion &amp; Wrist Deviation</a:t>
            </a:r>
          </a:p>
        </p:txBody>
      </p:sp>
      <p:sp>
        <p:nvSpPr>
          <p:cNvPr id="38" name="TextBox 37">
            <a:extLst>
              <a:ext uri="{FF2B5EF4-FFF2-40B4-BE49-F238E27FC236}">
                <a16:creationId xmlns:a16="http://schemas.microsoft.com/office/drawing/2014/main" id="{D33A54C0-E474-4B6B-3F47-EEF8F0623C46}"/>
              </a:ext>
            </a:extLst>
          </p:cNvPr>
          <p:cNvSpPr txBox="1"/>
          <p:nvPr/>
        </p:nvSpPr>
        <p:spPr>
          <a:xfrm>
            <a:off x="3719161" y="5660848"/>
            <a:ext cx="1828045" cy="1200329"/>
          </a:xfrm>
          <a:prstGeom prst="rect">
            <a:avLst/>
          </a:prstGeom>
          <a:noFill/>
        </p:spPr>
        <p:txBody>
          <a:bodyPr wrap="square">
            <a:spAutoFit/>
          </a:bodyPr>
          <a:lstStyle/>
          <a:p>
            <a:pPr>
              <a:spcBef>
                <a:spcPts val="600"/>
              </a:spcBef>
              <a:spcAft>
                <a:spcPts val="600"/>
              </a:spcAft>
            </a:pPr>
            <a:r>
              <a:rPr lang="en-US" b="1" dirty="0">
                <a:solidFill>
                  <a:schemeClr val="accent1"/>
                </a:solidFill>
                <a:latin typeface="Arial" panose="020B0604020202020204" pitchFamily="34" charset="0"/>
                <a:cs typeface="Arial" panose="020B0604020202020204" pitchFamily="34" charset="0"/>
              </a:rPr>
              <a:t>Neutral Grip Alignment, Less Wrist Load</a:t>
            </a:r>
          </a:p>
        </p:txBody>
      </p:sp>
      <p:sp>
        <p:nvSpPr>
          <p:cNvPr id="39" name="TextBox 38">
            <a:extLst>
              <a:ext uri="{FF2B5EF4-FFF2-40B4-BE49-F238E27FC236}">
                <a16:creationId xmlns:a16="http://schemas.microsoft.com/office/drawing/2014/main" id="{F7667EF1-DB5A-13A0-A557-C7A4017457BA}"/>
              </a:ext>
            </a:extLst>
          </p:cNvPr>
          <p:cNvSpPr txBox="1"/>
          <p:nvPr/>
        </p:nvSpPr>
        <p:spPr>
          <a:xfrm>
            <a:off x="2025334" y="5618958"/>
            <a:ext cx="1659757" cy="1200329"/>
          </a:xfrm>
          <a:prstGeom prst="rect">
            <a:avLst/>
          </a:prstGeom>
          <a:noFill/>
        </p:spPr>
        <p:txBody>
          <a:bodyPr wrap="square">
            <a:spAutoFit/>
          </a:bodyPr>
          <a:lstStyle/>
          <a:p>
            <a:pPr>
              <a:spcBef>
                <a:spcPts val="600"/>
              </a:spcBef>
              <a:spcAft>
                <a:spcPts val="600"/>
              </a:spcAft>
            </a:pPr>
            <a:r>
              <a:rPr lang="en-US" b="1" dirty="0">
                <a:solidFill>
                  <a:schemeClr val="accent1"/>
                </a:solidFill>
                <a:latin typeface="Arial" panose="020B0604020202020204" pitchFamily="34" charset="0"/>
                <a:cs typeface="Arial" panose="020B0604020202020204" pitchFamily="34" charset="0"/>
              </a:rPr>
              <a:t>Reduced Side Bending &amp; Shoulder Strain</a:t>
            </a:r>
          </a:p>
        </p:txBody>
      </p:sp>
      <p:sp>
        <p:nvSpPr>
          <p:cNvPr id="42" name="TextBox 41">
            <a:extLst>
              <a:ext uri="{FF2B5EF4-FFF2-40B4-BE49-F238E27FC236}">
                <a16:creationId xmlns:a16="http://schemas.microsoft.com/office/drawing/2014/main" id="{73674F74-9581-30A0-1A28-4FA51C9F26CB}"/>
              </a:ext>
            </a:extLst>
          </p:cNvPr>
          <p:cNvSpPr txBox="1"/>
          <p:nvPr/>
        </p:nvSpPr>
        <p:spPr>
          <a:xfrm>
            <a:off x="54685" y="5724121"/>
            <a:ext cx="1929243" cy="923330"/>
          </a:xfrm>
          <a:prstGeom prst="rect">
            <a:avLst/>
          </a:prstGeom>
          <a:noFill/>
        </p:spPr>
        <p:txBody>
          <a:bodyPr wrap="square">
            <a:spAutoFit/>
          </a:bodyPr>
          <a:lstStyle/>
          <a:p>
            <a:r>
              <a:rPr lang="en-US" b="1" dirty="0">
                <a:solidFill>
                  <a:schemeClr val="accent1"/>
                </a:solidFill>
                <a:latin typeface="Arial" panose="020B0604020202020204" pitchFamily="34" charset="0"/>
                <a:cs typeface="Arial" panose="020B0604020202020204" pitchFamily="34" charset="0"/>
              </a:rPr>
              <a:t>Reduced Wrist Flexion via Rotational Joint</a:t>
            </a:r>
          </a:p>
        </p:txBody>
      </p:sp>
      <p:sp>
        <p:nvSpPr>
          <p:cNvPr id="2" name="Oval 1">
            <a:extLst>
              <a:ext uri="{FF2B5EF4-FFF2-40B4-BE49-F238E27FC236}">
                <a16:creationId xmlns:a16="http://schemas.microsoft.com/office/drawing/2014/main" id="{42D01E2D-BAD9-7341-7D00-6D18508218DB}"/>
              </a:ext>
            </a:extLst>
          </p:cNvPr>
          <p:cNvSpPr/>
          <p:nvPr/>
        </p:nvSpPr>
        <p:spPr>
          <a:xfrm>
            <a:off x="705719" y="1550503"/>
            <a:ext cx="1679672" cy="816285"/>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4" name="Oval 3">
            <a:extLst>
              <a:ext uri="{FF2B5EF4-FFF2-40B4-BE49-F238E27FC236}">
                <a16:creationId xmlns:a16="http://schemas.microsoft.com/office/drawing/2014/main" id="{7B51ED90-499A-9178-CEE1-26A08B11B2ED}"/>
              </a:ext>
            </a:extLst>
          </p:cNvPr>
          <p:cNvSpPr/>
          <p:nvPr/>
        </p:nvSpPr>
        <p:spPr>
          <a:xfrm>
            <a:off x="2769317" y="1672786"/>
            <a:ext cx="1679672" cy="816285"/>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5" name="Oval 4">
            <a:extLst>
              <a:ext uri="{FF2B5EF4-FFF2-40B4-BE49-F238E27FC236}">
                <a16:creationId xmlns:a16="http://schemas.microsoft.com/office/drawing/2014/main" id="{69272489-731D-7E48-500A-551567735594}"/>
              </a:ext>
            </a:extLst>
          </p:cNvPr>
          <p:cNvSpPr/>
          <p:nvPr/>
        </p:nvSpPr>
        <p:spPr>
          <a:xfrm>
            <a:off x="4633184" y="1537129"/>
            <a:ext cx="1679672" cy="816285"/>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Oval 7">
            <a:extLst>
              <a:ext uri="{FF2B5EF4-FFF2-40B4-BE49-F238E27FC236}">
                <a16:creationId xmlns:a16="http://schemas.microsoft.com/office/drawing/2014/main" id="{82687760-FCAA-59A9-AE2B-3DA5660A7701}"/>
              </a:ext>
            </a:extLst>
          </p:cNvPr>
          <p:cNvSpPr/>
          <p:nvPr/>
        </p:nvSpPr>
        <p:spPr>
          <a:xfrm>
            <a:off x="255707" y="4737902"/>
            <a:ext cx="1345107" cy="844052"/>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Oval 9">
            <a:extLst>
              <a:ext uri="{FF2B5EF4-FFF2-40B4-BE49-F238E27FC236}">
                <a16:creationId xmlns:a16="http://schemas.microsoft.com/office/drawing/2014/main" id="{DDDC77A6-AA1F-BE57-E610-8454CD9B10B7}"/>
              </a:ext>
            </a:extLst>
          </p:cNvPr>
          <p:cNvSpPr/>
          <p:nvPr/>
        </p:nvSpPr>
        <p:spPr>
          <a:xfrm>
            <a:off x="1744129" y="4650368"/>
            <a:ext cx="1515906" cy="844052"/>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Oval 12">
            <a:extLst>
              <a:ext uri="{FF2B5EF4-FFF2-40B4-BE49-F238E27FC236}">
                <a16:creationId xmlns:a16="http://schemas.microsoft.com/office/drawing/2014/main" id="{2F101234-B247-595B-2435-663C820A7CCA}"/>
              </a:ext>
            </a:extLst>
          </p:cNvPr>
          <p:cNvSpPr/>
          <p:nvPr/>
        </p:nvSpPr>
        <p:spPr>
          <a:xfrm>
            <a:off x="5432353" y="4678469"/>
            <a:ext cx="1646268" cy="844052"/>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Oval 14">
            <a:extLst>
              <a:ext uri="{FF2B5EF4-FFF2-40B4-BE49-F238E27FC236}">
                <a16:creationId xmlns:a16="http://schemas.microsoft.com/office/drawing/2014/main" id="{4E532D0E-F235-6674-5B6F-3E5C99AC7D05}"/>
              </a:ext>
            </a:extLst>
          </p:cNvPr>
          <p:cNvSpPr/>
          <p:nvPr/>
        </p:nvSpPr>
        <p:spPr>
          <a:xfrm>
            <a:off x="3657131" y="4619529"/>
            <a:ext cx="1515906" cy="844052"/>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7" name="Picture 16">
            <a:extLst>
              <a:ext uri="{FF2B5EF4-FFF2-40B4-BE49-F238E27FC236}">
                <a16:creationId xmlns:a16="http://schemas.microsoft.com/office/drawing/2014/main" id="{D4E9A9BF-518E-6593-062C-41D51EC92EAE}"/>
              </a:ext>
            </a:extLst>
          </p:cNvPr>
          <p:cNvPicPr>
            <a:picLocks noChangeAspect="1"/>
          </p:cNvPicPr>
          <p:nvPr/>
        </p:nvPicPr>
        <p:blipFill>
          <a:blip r:embed="rId10"/>
          <a:stretch>
            <a:fillRect/>
          </a:stretch>
        </p:blipFill>
        <p:spPr>
          <a:xfrm>
            <a:off x="931273" y="1074842"/>
            <a:ext cx="460271" cy="417603"/>
          </a:xfrm>
          <a:prstGeom prst="rect">
            <a:avLst/>
          </a:prstGeom>
        </p:spPr>
      </p:pic>
      <p:pic>
        <p:nvPicPr>
          <p:cNvPr id="19" name="Picture 18">
            <a:extLst>
              <a:ext uri="{FF2B5EF4-FFF2-40B4-BE49-F238E27FC236}">
                <a16:creationId xmlns:a16="http://schemas.microsoft.com/office/drawing/2014/main" id="{7A38A980-9C8C-34C0-8BE5-ACCC8F96A30A}"/>
              </a:ext>
            </a:extLst>
          </p:cNvPr>
          <p:cNvPicPr>
            <a:picLocks noChangeAspect="1"/>
          </p:cNvPicPr>
          <p:nvPr/>
        </p:nvPicPr>
        <p:blipFill>
          <a:blip r:embed="rId10"/>
          <a:stretch>
            <a:fillRect/>
          </a:stretch>
        </p:blipFill>
        <p:spPr>
          <a:xfrm>
            <a:off x="2769317" y="1166764"/>
            <a:ext cx="460271" cy="417603"/>
          </a:xfrm>
          <a:prstGeom prst="rect">
            <a:avLst/>
          </a:prstGeom>
        </p:spPr>
      </p:pic>
      <p:pic>
        <p:nvPicPr>
          <p:cNvPr id="21" name="Picture 20">
            <a:extLst>
              <a:ext uri="{FF2B5EF4-FFF2-40B4-BE49-F238E27FC236}">
                <a16:creationId xmlns:a16="http://schemas.microsoft.com/office/drawing/2014/main" id="{0E15AC75-B347-162C-4E51-F011D9DC6B41}"/>
              </a:ext>
            </a:extLst>
          </p:cNvPr>
          <p:cNvPicPr>
            <a:picLocks noChangeAspect="1"/>
          </p:cNvPicPr>
          <p:nvPr/>
        </p:nvPicPr>
        <p:blipFill>
          <a:blip r:embed="rId10"/>
          <a:stretch>
            <a:fillRect/>
          </a:stretch>
        </p:blipFill>
        <p:spPr>
          <a:xfrm>
            <a:off x="4662323" y="962063"/>
            <a:ext cx="460271" cy="417603"/>
          </a:xfrm>
          <a:prstGeom prst="rect">
            <a:avLst/>
          </a:prstGeom>
        </p:spPr>
      </p:pic>
      <p:pic>
        <p:nvPicPr>
          <p:cNvPr id="23" name="Picture 22">
            <a:extLst>
              <a:ext uri="{FF2B5EF4-FFF2-40B4-BE49-F238E27FC236}">
                <a16:creationId xmlns:a16="http://schemas.microsoft.com/office/drawing/2014/main" id="{93DED90B-5D3E-18C9-3A4D-90AFC5EFE2D8}"/>
              </a:ext>
            </a:extLst>
          </p:cNvPr>
          <p:cNvPicPr>
            <a:picLocks noChangeAspect="1"/>
          </p:cNvPicPr>
          <p:nvPr/>
        </p:nvPicPr>
        <p:blipFill>
          <a:blip r:embed="rId11"/>
          <a:stretch>
            <a:fillRect/>
          </a:stretch>
        </p:blipFill>
        <p:spPr>
          <a:xfrm>
            <a:off x="5432353" y="4200446"/>
            <a:ext cx="419107" cy="415411"/>
          </a:xfrm>
          <a:prstGeom prst="rect">
            <a:avLst/>
          </a:prstGeom>
        </p:spPr>
      </p:pic>
      <p:pic>
        <p:nvPicPr>
          <p:cNvPr id="24" name="Picture 23">
            <a:extLst>
              <a:ext uri="{FF2B5EF4-FFF2-40B4-BE49-F238E27FC236}">
                <a16:creationId xmlns:a16="http://schemas.microsoft.com/office/drawing/2014/main" id="{C10F72FB-A838-7396-0F0A-F539E37FCE3A}"/>
              </a:ext>
            </a:extLst>
          </p:cNvPr>
          <p:cNvPicPr>
            <a:picLocks noChangeAspect="1"/>
          </p:cNvPicPr>
          <p:nvPr/>
        </p:nvPicPr>
        <p:blipFill>
          <a:blip r:embed="rId11"/>
          <a:stretch>
            <a:fillRect/>
          </a:stretch>
        </p:blipFill>
        <p:spPr>
          <a:xfrm>
            <a:off x="3539071" y="4194061"/>
            <a:ext cx="419107" cy="415411"/>
          </a:xfrm>
          <a:prstGeom prst="rect">
            <a:avLst/>
          </a:prstGeom>
        </p:spPr>
      </p:pic>
      <p:pic>
        <p:nvPicPr>
          <p:cNvPr id="25" name="Picture 24">
            <a:extLst>
              <a:ext uri="{FF2B5EF4-FFF2-40B4-BE49-F238E27FC236}">
                <a16:creationId xmlns:a16="http://schemas.microsoft.com/office/drawing/2014/main" id="{E411E8A2-88C6-AD79-1EAA-886FC0F5C7E4}"/>
              </a:ext>
            </a:extLst>
          </p:cNvPr>
          <p:cNvPicPr>
            <a:picLocks noChangeAspect="1"/>
          </p:cNvPicPr>
          <p:nvPr/>
        </p:nvPicPr>
        <p:blipFill>
          <a:blip r:embed="rId11"/>
          <a:stretch>
            <a:fillRect/>
          </a:stretch>
        </p:blipFill>
        <p:spPr>
          <a:xfrm>
            <a:off x="1705423" y="4187676"/>
            <a:ext cx="419107" cy="415411"/>
          </a:xfrm>
          <a:prstGeom prst="rect">
            <a:avLst/>
          </a:prstGeom>
        </p:spPr>
      </p:pic>
      <p:pic>
        <p:nvPicPr>
          <p:cNvPr id="26" name="Picture 25">
            <a:extLst>
              <a:ext uri="{FF2B5EF4-FFF2-40B4-BE49-F238E27FC236}">
                <a16:creationId xmlns:a16="http://schemas.microsoft.com/office/drawing/2014/main" id="{41B59017-9DED-AB28-945C-94229E0980BD}"/>
              </a:ext>
            </a:extLst>
          </p:cNvPr>
          <p:cNvPicPr>
            <a:picLocks noChangeAspect="1"/>
          </p:cNvPicPr>
          <p:nvPr/>
        </p:nvPicPr>
        <p:blipFill>
          <a:blip r:embed="rId11"/>
          <a:stretch>
            <a:fillRect/>
          </a:stretch>
        </p:blipFill>
        <p:spPr>
          <a:xfrm>
            <a:off x="245653" y="4137803"/>
            <a:ext cx="419107" cy="415411"/>
          </a:xfrm>
          <a:prstGeom prst="rect">
            <a:avLst/>
          </a:prstGeom>
        </p:spPr>
      </p:pic>
    </p:spTree>
    <p:extLst>
      <p:ext uri="{BB962C8B-B14F-4D97-AF65-F5344CB8AC3E}">
        <p14:creationId xmlns:p14="http://schemas.microsoft.com/office/powerpoint/2010/main" val="311870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C45DB-7297-22DC-CCE2-FACE43A3A87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A0083D0-111F-3221-95E6-65DB8263A8C3}"/>
              </a:ext>
            </a:extLst>
          </p:cNvPr>
          <p:cNvPicPr>
            <a:picLocks noChangeAspect="1"/>
          </p:cNvPicPr>
          <p:nvPr/>
        </p:nvPicPr>
        <p:blipFill>
          <a:blip r:embed="rId2"/>
          <a:stretch>
            <a:fillRect/>
          </a:stretch>
        </p:blipFill>
        <p:spPr>
          <a:xfrm>
            <a:off x="2243659" y="4705639"/>
            <a:ext cx="1279179" cy="734005"/>
          </a:xfrm>
          <a:prstGeom prst="rect">
            <a:avLst/>
          </a:prstGeom>
        </p:spPr>
      </p:pic>
      <p:sp>
        <p:nvSpPr>
          <p:cNvPr id="3" name="Title 3">
            <a:extLst>
              <a:ext uri="{FF2B5EF4-FFF2-40B4-BE49-F238E27FC236}">
                <a16:creationId xmlns:a16="http://schemas.microsoft.com/office/drawing/2014/main" id="{41CC4DD1-66A2-CDFF-1C29-5E416443C1FC}"/>
              </a:ext>
            </a:extLst>
          </p:cNvPr>
          <p:cNvSpPr>
            <a:spLocks noGrp="1"/>
          </p:cNvSpPr>
          <p:nvPr>
            <p:ph type="ctrTitle"/>
          </p:nvPr>
        </p:nvSpPr>
        <p:spPr>
          <a:xfrm>
            <a:off x="0" y="123404"/>
            <a:ext cx="12191999" cy="560793"/>
          </a:xfrm>
        </p:spPr>
        <p:txBody>
          <a:bodyPr>
            <a:normAutofit/>
          </a:bodyPr>
          <a:lstStyle/>
          <a:p>
            <a:r>
              <a:rPr lang="en-US" sz="3200" b="1" dirty="0"/>
              <a:t>Future Work</a:t>
            </a:r>
            <a:endParaRPr lang="en-US" sz="3200" dirty="0"/>
          </a:p>
        </p:txBody>
      </p:sp>
      <p:sp>
        <p:nvSpPr>
          <p:cNvPr id="6" name="Subtitle 4">
            <a:extLst>
              <a:ext uri="{FF2B5EF4-FFF2-40B4-BE49-F238E27FC236}">
                <a16:creationId xmlns:a16="http://schemas.microsoft.com/office/drawing/2014/main" id="{8E7A89B0-45C6-C25E-C242-AD2C899F529E}"/>
              </a:ext>
            </a:extLst>
          </p:cNvPr>
          <p:cNvSpPr>
            <a:spLocks noGrp="1"/>
          </p:cNvSpPr>
          <p:nvPr>
            <p:ph type="subTitle" idx="1"/>
          </p:nvPr>
        </p:nvSpPr>
        <p:spPr>
          <a:xfrm>
            <a:off x="696424" y="1159349"/>
            <a:ext cx="4560744" cy="461665"/>
          </a:xfrm>
        </p:spPr>
        <p:txBody>
          <a:bodyPr>
            <a:noAutofit/>
          </a:bodyPr>
          <a:lstStyle/>
          <a:p>
            <a:pPr algn="l"/>
            <a:r>
              <a:rPr lang="en-US" b="1" dirty="0">
                <a:latin typeface="Arial" panose="020B0604020202020204" pitchFamily="34" charset="0"/>
                <a:cs typeface="Arial" panose="020B0604020202020204" pitchFamily="34" charset="0"/>
              </a:rPr>
              <a:t>What’s Next?</a:t>
            </a:r>
          </a:p>
        </p:txBody>
      </p:sp>
      <p:sp>
        <p:nvSpPr>
          <p:cNvPr id="7" name="TextBox 6">
            <a:extLst>
              <a:ext uri="{FF2B5EF4-FFF2-40B4-BE49-F238E27FC236}">
                <a16:creationId xmlns:a16="http://schemas.microsoft.com/office/drawing/2014/main" id="{07046D0E-9D30-2610-676F-A2374C032BA3}"/>
              </a:ext>
            </a:extLst>
          </p:cNvPr>
          <p:cNvSpPr txBox="1"/>
          <p:nvPr/>
        </p:nvSpPr>
        <p:spPr>
          <a:xfrm>
            <a:off x="989740" y="1608492"/>
            <a:ext cx="6233173" cy="1569660"/>
          </a:xfrm>
          <a:prstGeom prst="rect">
            <a:avLst/>
          </a:prstGeom>
          <a:noFill/>
        </p:spPr>
        <p:txBody>
          <a:bodyPr wrap="square">
            <a:spAutoFit/>
          </a:bodyPr>
          <a:lstStyle/>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Real-world field validation (EMG, heart rate, posture sensors)</a:t>
            </a:r>
          </a:p>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Modular quick-adjust handle design</a:t>
            </a:r>
          </a:p>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Smart posture-correcting feedback system</a:t>
            </a:r>
          </a:p>
        </p:txBody>
      </p:sp>
      <p:pic>
        <p:nvPicPr>
          <p:cNvPr id="9" name="Picture 8">
            <a:extLst>
              <a:ext uri="{FF2B5EF4-FFF2-40B4-BE49-F238E27FC236}">
                <a16:creationId xmlns:a16="http://schemas.microsoft.com/office/drawing/2014/main" id="{BAD4BD7B-03F0-934B-DC06-C2787E46D021}"/>
              </a:ext>
            </a:extLst>
          </p:cNvPr>
          <p:cNvPicPr>
            <a:picLocks noChangeAspect="1"/>
          </p:cNvPicPr>
          <p:nvPr/>
        </p:nvPicPr>
        <p:blipFill rotWithShape="1">
          <a:blip r:embed="rId3"/>
          <a:srcRect l="6040" r="5941"/>
          <a:stretch/>
        </p:blipFill>
        <p:spPr>
          <a:xfrm>
            <a:off x="10247056" y="872550"/>
            <a:ext cx="955204" cy="1035261"/>
          </a:xfrm>
          <a:prstGeom prst="rect">
            <a:avLst/>
          </a:prstGeom>
        </p:spPr>
      </p:pic>
      <p:pic>
        <p:nvPicPr>
          <p:cNvPr id="11" name="Picture 10" descr="A black camera with a screen&#10;&#10;Description automatically generated">
            <a:extLst>
              <a:ext uri="{FF2B5EF4-FFF2-40B4-BE49-F238E27FC236}">
                <a16:creationId xmlns:a16="http://schemas.microsoft.com/office/drawing/2014/main" id="{E93AE1DB-4A0A-8601-C9C0-28B24E8765DE}"/>
              </a:ext>
            </a:extLst>
          </p:cNvPr>
          <p:cNvPicPr>
            <a:picLocks noChangeAspect="1"/>
          </p:cNvPicPr>
          <p:nvPr/>
        </p:nvPicPr>
        <p:blipFill>
          <a:blip r:embed="rId4">
            <a:extLst>
              <a:ext uri="{28A0092B-C50C-407E-A947-70E740481C1C}">
                <a14:useLocalDpi xmlns:a14="http://schemas.microsoft.com/office/drawing/2010/main" val="0"/>
              </a:ext>
            </a:extLst>
          </a:blip>
          <a:srcRect l="19370" r="17193"/>
          <a:stretch>
            <a:fillRect/>
          </a:stretch>
        </p:blipFill>
        <p:spPr>
          <a:xfrm>
            <a:off x="1138687" y="4188009"/>
            <a:ext cx="1074419" cy="1035261"/>
          </a:xfrm>
          <a:prstGeom prst="rect">
            <a:avLst/>
          </a:prstGeom>
        </p:spPr>
      </p:pic>
      <p:pic>
        <p:nvPicPr>
          <p:cNvPr id="12" name="Picture 11" descr="A white ruler with a black screen&#10;&#10;Description automatically generated">
            <a:extLst>
              <a:ext uri="{FF2B5EF4-FFF2-40B4-BE49-F238E27FC236}">
                <a16:creationId xmlns:a16="http://schemas.microsoft.com/office/drawing/2014/main" id="{7AC5B766-EB94-737B-31C0-B663D1DEE0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96" b="16949"/>
          <a:stretch/>
        </p:blipFill>
        <p:spPr bwMode="auto">
          <a:xfrm>
            <a:off x="8072654" y="764319"/>
            <a:ext cx="1328350" cy="790060"/>
          </a:xfrm>
          <a:prstGeom prst="rect">
            <a:avLst/>
          </a:prstGeom>
          <a:noFill/>
          <a:ln>
            <a:noFill/>
          </a:ln>
        </p:spPr>
      </p:pic>
      <p:pic>
        <p:nvPicPr>
          <p:cNvPr id="13" name="Picture 12" descr="A person standing next to a tall ruler&#10;&#10;Description automatically generated">
            <a:extLst>
              <a:ext uri="{FF2B5EF4-FFF2-40B4-BE49-F238E27FC236}">
                <a16:creationId xmlns:a16="http://schemas.microsoft.com/office/drawing/2014/main" id="{E49C2927-558A-130A-5177-9ADED5A0AE07}"/>
              </a:ext>
            </a:extLst>
          </p:cNvPr>
          <p:cNvPicPr>
            <a:picLocks noChangeAspect="1"/>
          </p:cNvPicPr>
          <p:nvPr/>
        </p:nvPicPr>
        <p:blipFill rotWithShape="1">
          <a:blip r:embed="rId6">
            <a:extLst>
              <a:ext uri="{28A0092B-C50C-407E-A947-70E740481C1C}">
                <a14:useLocalDpi xmlns:a14="http://schemas.microsoft.com/office/drawing/2010/main" val="0"/>
              </a:ext>
            </a:extLst>
          </a:blip>
          <a:srcRect l="15991" r="27862"/>
          <a:stretch/>
        </p:blipFill>
        <p:spPr>
          <a:xfrm flipH="1">
            <a:off x="5564037" y="4875931"/>
            <a:ext cx="503306" cy="1127426"/>
          </a:xfrm>
          <a:prstGeom prst="rect">
            <a:avLst/>
          </a:prstGeom>
        </p:spPr>
      </p:pic>
      <p:pic>
        <p:nvPicPr>
          <p:cNvPr id="14" name="Picture 13" descr="A person standing on a scale&#10;&#10;Description automatically generated">
            <a:extLst>
              <a:ext uri="{FF2B5EF4-FFF2-40B4-BE49-F238E27FC236}">
                <a16:creationId xmlns:a16="http://schemas.microsoft.com/office/drawing/2014/main" id="{25B6EAAD-515E-B28E-C912-F5360F7B4DEF}"/>
              </a:ext>
            </a:extLst>
          </p:cNvPr>
          <p:cNvPicPr>
            <a:picLocks noChangeAspect="1"/>
          </p:cNvPicPr>
          <p:nvPr/>
        </p:nvPicPr>
        <p:blipFill rotWithShape="1">
          <a:blip r:embed="rId7">
            <a:extLst>
              <a:ext uri="{28A0092B-C50C-407E-A947-70E740481C1C}">
                <a14:useLocalDpi xmlns:a14="http://schemas.microsoft.com/office/drawing/2010/main" val="0"/>
              </a:ext>
            </a:extLst>
          </a:blip>
          <a:srcRect l="17722" r="22274"/>
          <a:stretch/>
        </p:blipFill>
        <p:spPr>
          <a:xfrm>
            <a:off x="6067343" y="4962700"/>
            <a:ext cx="807673" cy="953888"/>
          </a:xfrm>
          <a:prstGeom prst="rect">
            <a:avLst/>
          </a:prstGeom>
        </p:spPr>
      </p:pic>
      <p:pic>
        <p:nvPicPr>
          <p:cNvPr id="15" name="Picture 14" descr="A close-up of a fingerprint scanner&#10;&#10;AI-generated content may be incorrect.">
            <a:extLst>
              <a:ext uri="{FF2B5EF4-FFF2-40B4-BE49-F238E27FC236}">
                <a16:creationId xmlns:a16="http://schemas.microsoft.com/office/drawing/2014/main" id="{EBE15D83-685F-45D2-5FDD-DB7D3A108A12}"/>
              </a:ext>
            </a:extLst>
          </p:cNvPr>
          <p:cNvPicPr>
            <a:picLocks noChangeAspect="1"/>
          </p:cNvPicPr>
          <p:nvPr/>
        </p:nvPicPr>
        <p:blipFill>
          <a:blip r:embed="rId8"/>
          <a:stretch>
            <a:fillRect/>
          </a:stretch>
        </p:blipFill>
        <p:spPr>
          <a:xfrm>
            <a:off x="7998422" y="4105702"/>
            <a:ext cx="1402582" cy="1205525"/>
          </a:xfrm>
          <a:prstGeom prst="rect">
            <a:avLst/>
          </a:prstGeom>
        </p:spPr>
      </p:pic>
      <p:pic>
        <p:nvPicPr>
          <p:cNvPr id="16" name="Picture 15" descr="A device with a finger and a finger ring&#10;&#10;AI-generated content may be incorrect.">
            <a:extLst>
              <a:ext uri="{FF2B5EF4-FFF2-40B4-BE49-F238E27FC236}">
                <a16:creationId xmlns:a16="http://schemas.microsoft.com/office/drawing/2014/main" id="{75FE48D7-6FE2-8143-8BF0-4A1E081BAB21}"/>
              </a:ext>
            </a:extLst>
          </p:cNvPr>
          <p:cNvPicPr>
            <a:picLocks noChangeAspect="1"/>
          </p:cNvPicPr>
          <p:nvPr/>
        </p:nvPicPr>
        <p:blipFill>
          <a:blip r:embed="rId9"/>
          <a:stretch>
            <a:fillRect/>
          </a:stretch>
        </p:blipFill>
        <p:spPr>
          <a:xfrm>
            <a:off x="9566473" y="3955616"/>
            <a:ext cx="1554901" cy="1554901"/>
          </a:xfrm>
          <a:prstGeom prst="rect">
            <a:avLst/>
          </a:prstGeom>
        </p:spPr>
      </p:pic>
      <p:pic>
        <p:nvPicPr>
          <p:cNvPr id="17" name="Picture 16">
            <a:extLst>
              <a:ext uri="{FF2B5EF4-FFF2-40B4-BE49-F238E27FC236}">
                <a16:creationId xmlns:a16="http://schemas.microsoft.com/office/drawing/2014/main" id="{59A74C65-E8B0-1A8B-C49C-068687900D97}"/>
              </a:ext>
            </a:extLst>
          </p:cNvPr>
          <p:cNvPicPr>
            <a:picLocks noChangeAspect="1"/>
          </p:cNvPicPr>
          <p:nvPr/>
        </p:nvPicPr>
        <p:blipFill>
          <a:blip r:embed="rId10"/>
          <a:stretch>
            <a:fillRect/>
          </a:stretch>
        </p:blipFill>
        <p:spPr>
          <a:xfrm>
            <a:off x="5598028" y="3765316"/>
            <a:ext cx="1224820" cy="1120838"/>
          </a:xfrm>
          <a:prstGeom prst="rect">
            <a:avLst/>
          </a:prstGeom>
        </p:spPr>
      </p:pic>
      <p:pic>
        <p:nvPicPr>
          <p:cNvPr id="18" name="Picture 17">
            <a:extLst>
              <a:ext uri="{FF2B5EF4-FFF2-40B4-BE49-F238E27FC236}">
                <a16:creationId xmlns:a16="http://schemas.microsoft.com/office/drawing/2014/main" id="{59BE49FC-52EE-9207-7895-2FD3EB54CC59}"/>
              </a:ext>
            </a:extLst>
          </p:cNvPr>
          <p:cNvPicPr>
            <a:picLocks noChangeAspect="1"/>
          </p:cNvPicPr>
          <p:nvPr/>
        </p:nvPicPr>
        <p:blipFill>
          <a:blip r:embed="rId11"/>
          <a:stretch>
            <a:fillRect/>
          </a:stretch>
        </p:blipFill>
        <p:spPr>
          <a:xfrm>
            <a:off x="8475127" y="2680906"/>
            <a:ext cx="1091346" cy="913032"/>
          </a:xfrm>
          <a:prstGeom prst="rect">
            <a:avLst/>
          </a:prstGeom>
        </p:spPr>
      </p:pic>
      <p:pic>
        <p:nvPicPr>
          <p:cNvPr id="19" name="Picture 4" descr="Hand Size Chart | RAK Distribution">
            <a:extLst>
              <a:ext uri="{FF2B5EF4-FFF2-40B4-BE49-F238E27FC236}">
                <a16:creationId xmlns:a16="http://schemas.microsoft.com/office/drawing/2014/main" id="{2215EB75-26AD-8D7C-91B5-C0E3B56408E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630" t="19801" r="24413"/>
          <a:stretch/>
        </p:blipFill>
        <p:spPr bwMode="auto">
          <a:xfrm>
            <a:off x="10247056" y="2555817"/>
            <a:ext cx="962412" cy="11153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F9F8D8-8044-4942-6357-F0F36DD84C61}"/>
              </a:ext>
            </a:extLst>
          </p:cNvPr>
          <p:cNvPicPr>
            <a:picLocks noChangeAspect="1"/>
          </p:cNvPicPr>
          <p:nvPr/>
        </p:nvPicPr>
        <p:blipFill>
          <a:blip r:embed="rId13"/>
          <a:stretch>
            <a:fillRect/>
          </a:stretch>
        </p:blipFill>
        <p:spPr>
          <a:xfrm>
            <a:off x="3649424" y="3840492"/>
            <a:ext cx="1585499" cy="1730294"/>
          </a:xfrm>
          <a:prstGeom prst="rect">
            <a:avLst/>
          </a:prstGeom>
        </p:spPr>
      </p:pic>
      <p:sp>
        <p:nvSpPr>
          <p:cNvPr id="25" name="TextBox 24">
            <a:extLst>
              <a:ext uri="{FF2B5EF4-FFF2-40B4-BE49-F238E27FC236}">
                <a16:creationId xmlns:a16="http://schemas.microsoft.com/office/drawing/2014/main" id="{9F8CCC21-2773-D88C-88CB-D8970C92BBF9}"/>
              </a:ext>
            </a:extLst>
          </p:cNvPr>
          <p:cNvSpPr txBox="1"/>
          <p:nvPr/>
        </p:nvSpPr>
        <p:spPr>
          <a:xfrm>
            <a:off x="2180626" y="5439644"/>
            <a:ext cx="1257300"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Polar H10</a:t>
            </a:r>
            <a:endParaRPr lang="en-US" dirty="0"/>
          </a:p>
        </p:txBody>
      </p:sp>
      <p:pic>
        <p:nvPicPr>
          <p:cNvPr id="27" name="Graphic 26" descr="Heart with pulse with solid fill">
            <a:extLst>
              <a:ext uri="{FF2B5EF4-FFF2-40B4-BE49-F238E27FC236}">
                <a16:creationId xmlns:a16="http://schemas.microsoft.com/office/drawing/2014/main" id="{D9D8400F-EAA7-06AA-149A-B578C571FC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78190" y="4240563"/>
            <a:ext cx="595719" cy="595719"/>
          </a:xfrm>
          <a:prstGeom prst="rect">
            <a:avLst/>
          </a:prstGeom>
        </p:spPr>
      </p:pic>
      <p:sp>
        <p:nvSpPr>
          <p:cNvPr id="28" name="TextBox 27">
            <a:extLst>
              <a:ext uri="{FF2B5EF4-FFF2-40B4-BE49-F238E27FC236}">
                <a16:creationId xmlns:a16="http://schemas.microsoft.com/office/drawing/2014/main" id="{B1E08612-B832-387B-E1CC-94F46E265EA4}"/>
              </a:ext>
            </a:extLst>
          </p:cNvPr>
          <p:cNvSpPr txBox="1"/>
          <p:nvPr/>
        </p:nvSpPr>
        <p:spPr>
          <a:xfrm>
            <a:off x="3703974" y="5570786"/>
            <a:ext cx="147331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Field Photo</a:t>
            </a:r>
            <a:endParaRPr lang="en-US" dirty="0"/>
          </a:p>
        </p:txBody>
      </p:sp>
      <p:sp>
        <p:nvSpPr>
          <p:cNvPr id="2" name="Oval 1">
            <a:extLst>
              <a:ext uri="{FF2B5EF4-FFF2-40B4-BE49-F238E27FC236}">
                <a16:creationId xmlns:a16="http://schemas.microsoft.com/office/drawing/2014/main" id="{A9B14D26-4872-49E2-C723-9383920E0BB4}"/>
              </a:ext>
            </a:extLst>
          </p:cNvPr>
          <p:cNvSpPr/>
          <p:nvPr/>
        </p:nvSpPr>
        <p:spPr>
          <a:xfrm>
            <a:off x="3990975" y="3955616"/>
            <a:ext cx="431479" cy="3687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112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83F191-4651-319A-9915-208E3E5C17E0}"/>
              </a:ext>
            </a:extLst>
          </p:cNvPr>
          <p:cNvSpPr/>
          <p:nvPr/>
        </p:nvSpPr>
        <p:spPr>
          <a:xfrm>
            <a:off x="2577771" y="5885078"/>
            <a:ext cx="3364171" cy="71923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0" y="158533"/>
            <a:ext cx="12192000" cy="814387"/>
          </a:xfrm>
        </p:spPr>
        <p:txBody>
          <a:bodyPr rtlCol="0">
            <a:noAutofit/>
          </a:bodyPr>
          <a:lstStyle/>
          <a:p>
            <a:pPr algn="ctr">
              <a:lnSpc>
                <a:spcPct val="107000"/>
              </a:lnSpc>
              <a:spcAft>
                <a:spcPts val="800"/>
              </a:spcAft>
            </a:pPr>
            <a:r>
              <a:rPr lang="en-US" sz="3200" b="1" kern="0" dirty="0">
                <a:effectLst/>
                <a:cs typeface="Roboto Medium" panose="02000000000000000000" pitchFamily="2" charset="0"/>
              </a:rPr>
              <a:t>Acknowledgments</a:t>
            </a:r>
            <a:br>
              <a:rPr lang="en-US" sz="3600" dirty="0">
                <a:latin typeface="Arial Black" panose="020B0A04020102020204" pitchFamily="34" charset="0"/>
              </a:rPr>
            </a:b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63" name="TextBox 62">
            <a:extLst>
              <a:ext uri="{FF2B5EF4-FFF2-40B4-BE49-F238E27FC236}">
                <a16:creationId xmlns:a16="http://schemas.microsoft.com/office/drawing/2014/main" id="{7422A234-4826-F4FE-3DE6-6FBCED5B5DBA}"/>
              </a:ext>
            </a:extLst>
          </p:cNvPr>
          <p:cNvSpPr txBox="1"/>
          <p:nvPr/>
        </p:nvSpPr>
        <p:spPr>
          <a:xfrm>
            <a:off x="5707779" y="972919"/>
            <a:ext cx="6514733" cy="470898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North Central Sustainable Agriculture Research &amp; Education (SARE) for their generous support and funding.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 National Institute for Occupational Safety and Health (NIOSH) and the United States Department of Agriculture (USDA) for their support and guidance.</a:t>
            </a:r>
          </a:p>
          <a:p>
            <a:pPr marL="342900" indent="-342900">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Jianfeng Zhou, Karen </a:t>
            </a:r>
            <a:r>
              <a:rPr lang="en-US" sz="2000" b="0" i="0" dirty="0" err="1">
                <a:solidFill>
                  <a:srgbClr val="1C1D1F"/>
                </a:solidFill>
                <a:effectLst/>
                <a:highlight>
                  <a:srgbClr val="FFFFFF"/>
                </a:highlight>
                <a:latin typeface="Arial" panose="020B0604020202020204" pitchFamily="34" charset="0"/>
                <a:cs typeface="Arial" panose="020B0604020202020204" pitchFamily="34" charset="0"/>
              </a:rPr>
              <a:t>Funkenbusch</a:t>
            </a:r>
            <a:r>
              <a:rPr lang="en-US" sz="2000" b="0" i="0" dirty="0">
                <a:solidFill>
                  <a:srgbClr val="1C1D1F"/>
                </a:solidFill>
                <a:effectLst/>
                <a:highlight>
                  <a:srgbClr val="FFFFFF"/>
                </a:highlight>
                <a:latin typeface="Arial" panose="020B0604020202020204" pitchFamily="34" charset="0"/>
                <a:cs typeface="Arial" panose="020B0604020202020204" pitchFamily="34" charset="0"/>
              </a:rPr>
              <a:t>, and Marcia Shannon, University of Missouri for their mentorship and guidance.</a:t>
            </a:r>
          </a:p>
          <a:p>
            <a:pPr marL="342900" indent="-342900">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Aaron Yoder and Central States Center for Agricultural Safety and Health at the University of Nebraska Medical Center for their support.</a:t>
            </a:r>
          </a:p>
          <a:p>
            <a:pPr marL="342900" indent="-342900">
              <a:buClr>
                <a:schemeClr val="tx1"/>
              </a:buClr>
              <a:buFont typeface="Arial" panose="020B0604020202020204" pitchFamily="34" charset="0"/>
              <a:buChar char="•"/>
            </a:pPr>
            <a:r>
              <a:rPr lang="en-US" sz="2000" dirty="0">
                <a:solidFill>
                  <a:srgbClr val="1C1D1F"/>
                </a:solidFill>
                <a:highlight>
                  <a:srgbClr val="FFFFFF"/>
                </a:highlight>
                <a:latin typeface="Arial" panose="020B0604020202020204" pitchFamily="34" charset="0"/>
                <a:cs typeface="Arial" panose="020B0604020202020204" pitchFamily="34" charset="0"/>
              </a:rPr>
              <a:t>Agricultural w</a:t>
            </a:r>
            <a:r>
              <a:rPr lang="en-US" sz="2000" b="0" i="0" dirty="0">
                <a:solidFill>
                  <a:srgbClr val="1C1D1F"/>
                </a:solidFill>
                <a:effectLst/>
                <a:highlight>
                  <a:srgbClr val="FFFFFF"/>
                </a:highlight>
                <a:latin typeface="Arial" panose="020B0604020202020204" pitchFamily="34" charset="0"/>
                <a:cs typeface="Arial" panose="020B0604020202020204" pitchFamily="34" charset="0"/>
              </a:rPr>
              <a:t>omen at the University of Missouri who participated in this research study</a:t>
            </a:r>
            <a:endParaRPr lang="en-US" sz="2000" b="1" dirty="0">
              <a:solidFill>
                <a:srgbClr val="242424"/>
              </a:solidFill>
              <a:highlight>
                <a:srgbClr val="FFFFFF"/>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Colleagues for their feedback and assistance.</a:t>
            </a:r>
          </a:p>
        </p:txBody>
      </p:sp>
      <p:pic>
        <p:nvPicPr>
          <p:cNvPr id="3" name="Picture 2" descr="A person smiling at the camera&#10;&#10;Description automatically generated">
            <a:extLst>
              <a:ext uri="{FF2B5EF4-FFF2-40B4-BE49-F238E27FC236}">
                <a16:creationId xmlns:a16="http://schemas.microsoft.com/office/drawing/2014/main" id="{004F3F9A-04DB-A1F3-07D3-1D816ACC4C5E}"/>
              </a:ext>
            </a:extLst>
          </p:cNvPr>
          <p:cNvPicPr>
            <a:picLocks noChangeAspect="1"/>
          </p:cNvPicPr>
          <p:nvPr/>
        </p:nvPicPr>
        <p:blipFill>
          <a:blip r:embed="rId3"/>
          <a:stretch>
            <a:fillRect/>
          </a:stretch>
        </p:blipFill>
        <p:spPr>
          <a:xfrm>
            <a:off x="2305654" y="891841"/>
            <a:ext cx="1288014" cy="118721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40E87E64-A524-7B79-006B-D180C7E27745}"/>
              </a:ext>
            </a:extLst>
          </p:cNvPr>
          <p:cNvPicPr>
            <a:picLocks noChangeAspect="1"/>
          </p:cNvPicPr>
          <p:nvPr/>
        </p:nvPicPr>
        <p:blipFill>
          <a:blip r:embed="rId4"/>
          <a:stretch>
            <a:fillRect/>
          </a:stretch>
        </p:blipFill>
        <p:spPr>
          <a:xfrm>
            <a:off x="471299" y="972919"/>
            <a:ext cx="1175271" cy="1106137"/>
          </a:xfrm>
          <a:prstGeom prst="rect">
            <a:avLst/>
          </a:prstGeom>
        </p:spPr>
      </p:pic>
      <p:pic>
        <p:nvPicPr>
          <p:cNvPr id="9" name="Picture 8" descr="A close-up of a person&#10;&#10;Description automatically generated">
            <a:extLst>
              <a:ext uri="{FF2B5EF4-FFF2-40B4-BE49-F238E27FC236}">
                <a16:creationId xmlns:a16="http://schemas.microsoft.com/office/drawing/2014/main" id="{A284A1ED-51B8-DD25-72BE-D256D53843D0}"/>
              </a:ext>
            </a:extLst>
          </p:cNvPr>
          <p:cNvPicPr>
            <a:picLocks noChangeAspect="1"/>
          </p:cNvPicPr>
          <p:nvPr/>
        </p:nvPicPr>
        <p:blipFill>
          <a:blip r:embed="rId5"/>
          <a:stretch>
            <a:fillRect/>
          </a:stretch>
        </p:blipFill>
        <p:spPr>
          <a:xfrm>
            <a:off x="4210730" y="972921"/>
            <a:ext cx="1106136" cy="1106136"/>
          </a:xfrm>
          <a:prstGeom prst="rect">
            <a:avLst/>
          </a:prstGeom>
        </p:spPr>
      </p:pic>
      <p:sp>
        <p:nvSpPr>
          <p:cNvPr id="12" name="TextBox 11">
            <a:extLst>
              <a:ext uri="{FF2B5EF4-FFF2-40B4-BE49-F238E27FC236}">
                <a16:creationId xmlns:a16="http://schemas.microsoft.com/office/drawing/2014/main" id="{E8103B76-CE43-2996-67E5-6129E5BA8053}"/>
              </a:ext>
            </a:extLst>
          </p:cNvPr>
          <p:cNvSpPr txBox="1"/>
          <p:nvPr/>
        </p:nvSpPr>
        <p:spPr>
          <a:xfrm>
            <a:off x="367363" y="2158686"/>
            <a:ext cx="1536772" cy="338554"/>
          </a:xfrm>
          <a:prstGeom prst="rect">
            <a:avLst/>
          </a:prstGeom>
          <a:noFill/>
        </p:spPr>
        <p:txBody>
          <a:bodyPr wrap="square">
            <a:spAutoFit/>
          </a:bodyPr>
          <a:lstStyle/>
          <a:p>
            <a:r>
              <a:rPr lang="en-US" sz="1600" i="0" dirty="0" err="1">
                <a:solidFill>
                  <a:srgbClr val="1C1D1F"/>
                </a:solidFill>
                <a:effectLst/>
                <a:highlight>
                  <a:srgbClr val="FFFFFF"/>
                </a:highlight>
                <a:latin typeface="Arial" panose="020B0604020202020204" pitchFamily="34" charset="0"/>
                <a:cs typeface="Arial" panose="020B0604020202020204" pitchFamily="34" charset="0"/>
              </a:rPr>
              <a:t>Jianfeng</a:t>
            </a:r>
            <a:r>
              <a:rPr lang="en-US" sz="1600" i="0" dirty="0">
                <a:solidFill>
                  <a:srgbClr val="1C1D1F"/>
                </a:solidFill>
                <a:effectLst/>
                <a:highlight>
                  <a:srgbClr val="FFFFFF"/>
                </a:highlight>
                <a:latin typeface="Arial" panose="020B0604020202020204" pitchFamily="34" charset="0"/>
                <a:cs typeface="Arial" panose="020B0604020202020204" pitchFamily="34" charset="0"/>
              </a:rPr>
              <a:t> Zhou</a:t>
            </a:r>
            <a:endParaRPr lang="en-US" sz="1600" dirty="0"/>
          </a:p>
        </p:txBody>
      </p:sp>
      <p:sp>
        <p:nvSpPr>
          <p:cNvPr id="14" name="TextBox 13">
            <a:extLst>
              <a:ext uri="{FF2B5EF4-FFF2-40B4-BE49-F238E27FC236}">
                <a16:creationId xmlns:a16="http://schemas.microsoft.com/office/drawing/2014/main" id="{6F240DEB-820E-4AFF-A29E-8A44D02071EB}"/>
              </a:ext>
            </a:extLst>
          </p:cNvPr>
          <p:cNvSpPr txBox="1"/>
          <p:nvPr/>
        </p:nvSpPr>
        <p:spPr>
          <a:xfrm>
            <a:off x="1904135" y="2162185"/>
            <a:ext cx="2048730"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Karen </a:t>
            </a:r>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Funkenbusch</a:t>
            </a:r>
            <a:endParaRPr lang="en-US" sz="1600" dirty="0"/>
          </a:p>
        </p:txBody>
      </p:sp>
      <p:sp>
        <p:nvSpPr>
          <p:cNvPr id="16" name="TextBox 15">
            <a:extLst>
              <a:ext uri="{FF2B5EF4-FFF2-40B4-BE49-F238E27FC236}">
                <a16:creationId xmlns:a16="http://schemas.microsoft.com/office/drawing/2014/main" id="{17B9CDC3-5ED8-84A4-7AB2-D3DAF23F728F}"/>
              </a:ext>
            </a:extLst>
          </p:cNvPr>
          <p:cNvSpPr txBox="1"/>
          <p:nvPr/>
        </p:nvSpPr>
        <p:spPr>
          <a:xfrm>
            <a:off x="3983378" y="2131497"/>
            <a:ext cx="1724403"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Marcia Shannon</a:t>
            </a:r>
            <a:endParaRPr lang="en-US" sz="1600" dirty="0"/>
          </a:p>
        </p:txBody>
      </p:sp>
      <p:pic>
        <p:nvPicPr>
          <p:cNvPr id="10" name="Picture 9">
            <a:extLst>
              <a:ext uri="{FF2B5EF4-FFF2-40B4-BE49-F238E27FC236}">
                <a16:creationId xmlns:a16="http://schemas.microsoft.com/office/drawing/2014/main" id="{52072B75-C8C2-1268-418E-58561CA707CC}"/>
              </a:ext>
            </a:extLst>
          </p:cNvPr>
          <p:cNvPicPr>
            <a:picLocks noChangeAspect="1"/>
          </p:cNvPicPr>
          <p:nvPr/>
        </p:nvPicPr>
        <p:blipFill>
          <a:blip r:embed="rId6"/>
          <a:stretch>
            <a:fillRect/>
          </a:stretch>
        </p:blipFill>
        <p:spPr>
          <a:xfrm>
            <a:off x="7522289" y="6140960"/>
            <a:ext cx="4423491" cy="410650"/>
          </a:xfrm>
          <a:prstGeom prst="rect">
            <a:avLst/>
          </a:prstGeom>
        </p:spPr>
      </p:pic>
      <p:pic>
        <p:nvPicPr>
          <p:cNvPr id="13" name="Picture 12" descr="A logo for a company&#10;&#10;AI-generated content may be incorrect.">
            <a:extLst>
              <a:ext uri="{FF2B5EF4-FFF2-40B4-BE49-F238E27FC236}">
                <a16:creationId xmlns:a16="http://schemas.microsoft.com/office/drawing/2014/main" id="{CC9306FE-44FA-C48A-8429-D9A16EED3F32}"/>
              </a:ext>
            </a:extLst>
          </p:cNvPr>
          <p:cNvPicPr>
            <a:picLocks noChangeAspect="1"/>
          </p:cNvPicPr>
          <p:nvPr/>
        </p:nvPicPr>
        <p:blipFill>
          <a:blip r:embed="rId7"/>
          <a:stretch>
            <a:fillRect/>
          </a:stretch>
        </p:blipFill>
        <p:spPr>
          <a:xfrm>
            <a:off x="6250059" y="5885079"/>
            <a:ext cx="1001154" cy="922412"/>
          </a:xfrm>
          <a:prstGeom prst="rect">
            <a:avLst/>
          </a:prstGeom>
        </p:spPr>
      </p:pic>
      <p:sp>
        <p:nvSpPr>
          <p:cNvPr id="11" name="Rectangle 3">
            <a:extLst>
              <a:ext uri="{FF2B5EF4-FFF2-40B4-BE49-F238E27FC236}">
                <a16:creationId xmlns:a16="http://schemas.microsoft.com/office/drawing/2014/main" id="{508CE633-8740-835A-A442-9FCBCDFB4526}"/>
              </a:ext>
            </a:extLst>
          </p:cNvPr>
          <p:cNvSpPr>
            <a:spLocks noChangeArrowheads="1"/>
          </p:cNvSpPr>
          <p:nvPr/>
        </p:nvSpPr>
        <p:spPr bwMode="auto">
          <a:xfrm>
            <a:off x="168687" y="4171935"/>
            <a:ext cx="15367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t"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cs typeface="Arial" panose="020B0604020202020204" pitchFamily="34" charset="0"/>
              </a:rPr>
              <a:t>Noel Aloysius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44D4FE62-97B0-F977-EB40-8D8FDE582E39}"/>
              </a:ext>
            </a:extLst>
          </p:cNvPr>
          <p:cNvSpPr>
            <a:spLocks noChangeArrowheads="1"/>
          </p:cNvSpPr>
          <p:nvPr/>
        </p:nvSpPr>
        <p:spPr bwMode="auto">
          <a:xfrm>
            <a:off x="2344603" y="4171935"/>
            <a:ext cx="15967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t>Teng </a:t>
            </a:r>
            <a:r>
              <a:rPr lang="en-US" dirty="0" err="1"/>
              <a:t>Teeh</a:t>
            </a:r>
            <a:r>
              <a:rPr lang="en-US" dirty="0"/>
              <a:t> Lim</a:t>
            </a:r>
          </a:p>
        </p:txBody>
      </p:sp>
      <p:pic>
        <p:nvPicPr>
          <p:cNvPr id="18" name="Picture 17" descr="A person in a suit and tie&#10;&#10;AI-generated content may be incorrect.">
            <a:extLst>
              <a:ext uri="{FF2B5EF4-FFF2-40B4-BE49-F238E27FC236}">
                <a16:creationId xmlns:a16="http://schemas.microsoft.com/office/drawing/2014/main" id="{E4615C17-2B1B-E67A-3B20-3A35697A37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06" y="2967487"/>
            <a:ext cx="1094110" cy="1094110"/>
          </a:xfrm>
          <a:prstGeom prst="rect">
            <a:avLst/>
          </a:prstGeom>
        </p:spPr>
      </p:pic>
      <p:pic>
        <p:nvPicPr>
          <p:cNvPr id="20" name="Picture 19" descr="A person in a suit and tie&#10;&#10;AI-generated content may be incorrect.">
            <a:extLst>
              <a:ext uri="{FF2B5EF4-FFF2-40B4-BE49-F238E27FC236}">
                <a16:creationId xmlns:a16="http://schemas.microsoft.com/office/drawing/2014/main" id="{6BCAB843-84AC-C20F-E8B5-8905B3121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9555" y="2998353"/>
            <a:ext cx="1094111" cy="109411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E97BE144-2AFA-76AB-8EEA-3D27AAE2E9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9256" y="5904841"/>
            <a:ext cx="3441199" cy="679705"/>
          </a:xfrm>
          <a:prstGeom prst="rect">
            <a:avLst/>
          </a:prstGeom>
        </p:spPr>
      </p:pic>
    </p:spTree>
    <p:extLst>
      <p:ext uri="{BB962C8B-B14F-4D97-AF65-F5344CB8AC3E}">
        <p14:creationId xmlns:p14="http://schemas.microsoft.com/office/powerpoint/2010/main" val="94504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E3720-FCFA-6B4C-CB52-8D5956D91C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BA907C-CC43-8FE0-7647-D020AB290464}"/>
              </a:ext>
            </a:extLst>
          </p:cNvPr>
          <p:cNvSpPr>
            <a:spLocks noGrp="1"/>
          </p:cNvSpPr>
          <p:nvPr>
            <p:ph type="ctrTitle"/>
          </p:nvPr>
        </p:nvSpPr>
        <p:spPr>
          <a:xfrm>
            <a:off x="5241771" y="922704"/>
            <a:ext cx="6950229" cy="1799372"/>
          </a:xfrm>
        </p:spPr>
        <p:txBody>
          <a:bodyPr>
            <a:normAutofit fontScale="90000"/>
          </a:bodyPr>
          <a:lstStyle/>
          <a:p>
            <a:pPr>
              <a:lnSpc>
                <a:spcPct val="100000"/>
              </a:lnSpc>
            </a:pPr>
            <a:r>
              <a:rPr lang="en-US" b="1" dirty="0">
                <a:latin typeface="Arial" panose="020B0604020202020204" pitchFamily="34" charset="0"/>
                <a:cs typeface="Arial" panose="020B0604020202020204" pitchFamily="34" charset="0"/>
              </a:rPr>
              <a:t>Thank you for your attention. </a:t>
            </a:r>
          </a:p>
        </p:txBody>
      </p:sp>
      <p:sp>
        <p:nvSpPr>
          <p:cNvPr id="5" name="Subtitle 4">
            <a:extLst>
              <a:ext uri="{FF2B5EF4-FFF2-40B4-BE49-F238E27FC236}">
                <a16:creationId xmlns:a16="http://schemas.microsoft.com/office/drawing/2014/main" id="{899BD9D1-392C-2A8A-E8AC-72EED1E9E42F}"/>
              </a:ext>
            </a:extLst>
          </p:cNvPr>
          <p:cNvSpPr>
            <a:spLocks noGrp="1"/>
          </p:cNvSpPr>
          <p:nvPr>
            <p:ph type="subTitle" idx="1"/>
          </p:nvPr>
        </p:nvSpPr>
        <p:spPr>
          <a:xfrm>
            <a:off x="5429250" y="2779391"/>
            <a:ext cx="6762749" cy="649609"/>
          </a:xfrm>
        </p:spPr>
        <p:txBody>
          <a:bodyPr/>
          <a:lstStyle/>
          <a:p>
            <a:r>
              <a:rPr lang="en-US" b="1" dirty="0">
                <a:latin typeface="Arial" panose="020B0604020202020204" pitchFamily="34" charset="0"/>
                <a:cs typeface="Arial" panose="020B0604020202020204" pitchFamily="34" charset="0"/>
              </a:rPr>
              <a:t>I’m happy to take any questions.</a:t>
            </a:r>
          </a:p>
        </p:txBody>
      </p:sp>
      <p:pic>
        <p:nvPicPr>
          <p:cNvPr id="2" name="Picture 2" descr="We Can Do It! | Rosie the riveter, Rosie the riviter, Mommy wars">
            <a:extLst>
              <a:ext uri="{FF2B5EF4-FFF2-40B4-BE49-F238E27FC236}">
                <a16:creationId xmlns:a16="http://schemas.microsoft.com/office/drawing/2014/main" id="{C773D759-413D-9E28-5D86-85FF38215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452" y="1094679"/>
            <a:ext cx="3470501" cy="39258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12C0FA-DB09-92E2-2E41-C24896D98F55}"/>
              </a:ext>
            </a:extLst>
          </p:cNvPr>
          <p:cNvSpPr txBox="1"/>
          <p:nvPr/>
        </p:nvSpPr>
        <p:spPr>
          <a:xfrm>
            <a:off x="1334452" y="5020574"/>
            <a:ext cx="3508412" cy="523220"/>
          </a:xfrm>
          <a:prstGeom prst="rect">
            <a:avLst/>
          </a:prstGeom>
          <a:noFill/>
        </p:spPr>
        <p:txBody>
          <a:bodyPr wrap="square">
            <a:spAutoFit/>
          </a:bodyPr>
          <a:lstStyle/>
          <a:p>
            <a:r>
              <a:rPr lang="en-US" sz="1400" b="1" i="0" dirty="0">
                <a:solidFill>
                  <a:schemeClr val="accent4"/>
                </a:solidFill>
                <a:effectLst/>
                <a:latin typeface="Arial Black" panose="020B0A04020102020204" pitchFamily="34" charset="0"/>
              </a:rPr>
              <a:t>Let's revolutionize farm tools for a safer and more equitable future.</a:t>
            </a:r>
            <a:endParaRPr lang="en-US" sz="1400" b="0" i="0" dirty="0">
              <a:solidFill>
                <a:schemeClr val="accent4"/>
              </a:solidFill>
              <a:effectLst/>
              <a:latin typeface="Arial Black" panose="020B0A04020102020204" pitchFamily="34" charset="0"/>
            </a:endParaRPr>
          </a:p>
        </p:txBody>
      </p:sp>
      <p:sp>
        <p:nvSpPr>
          <p:cNvPr id="6" name="TextBox 5">
            <a:extLst>
              <a:ext uri="{FF2B5EF4-FFF2-40B4-BE49-F238E27FC236}">
                <a16:creationId xmlns:a16="http://schemas.microsoft.com/office/drawing/2014/main" id="{680857A9-227B-8C8E-CC1A-0E0FB8CC5D74}"/>
              </a:ext>
            </a:extLst>
          </p:cNvPr>
          <p:cNvSpPr txBox="1"/>
          <p:nvPr/>
        </p:nvSpPr>
        <p:spPr>
          <a:xfrm>
            <a:off x="5505536" y="4340702"/>
            <a:ext cx="4002372" cy="1200329"/>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Felix Michael Oguche</a:t>
            </a:r>
          </a:p>
          <a:p>
            <a:r>
              <a:rPr lang="en-US" dirty="0">
                <a:latin typeface="Arial" panose="020B0604020202020204" pitchFamily="34" charset="0"/>
                <a:cs typeface="Arial" panose="020B0604020202020204" pitchFamily="34" charset="0"/>
              </a:rPr>
              <a:t>PhD Student | Biological Engineering</a:t>
            </a:r>
          </a:p>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fofdt@umsystem.edu</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https://farmtechforher.com</a:t>
            </a:r>
            <a:r>
              <a:rPr lang="en-US"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A38D31CB-E45B-07E4-CAEC-AF9ED87466EE}"/>
              </a:ext>
            </a:extLst>
          </p:cNvPr>
          <p:cNvPicPr>
            <a:picLocks noChangeAspect="1"/>
          </p:cNvPicPr>
          <p:nvPr/>
        </p:nvPicPr>
        <p:blipFill>
          <a:blip r:embed="rId5"/>
          <a:stretch>
            <a:fillRect/>
          </a:stretch>
        </p:blipFill>
        <p:spPr>
          <a:xfrm>
            <a:off x="9973837" y="4277897"/>
            <a:ext cx="1336101" cy="1325940"/>
          </a:xfrm>
          <a:prstGeom prst="rect">
            <a:avLst/>
          </a:prstGeom>
        </p:spPr>
      </p:pic>
      <p:sp>
        <p:nvSpPr>
          <p:cNvPr id="9" name="Subtitle 4">
            <a:extLst>
              <a:ext uri="{FF2B5EF4-FFF2-40B4-BE49-F238E27FC236}">
                <a16:creationId xmlns:a16="http://schemas.microsoft.com/office/drawing/2014/main" id="{35108B6F-316C-290B-151D-4E36545F8526}"/>
              </a:ext>
            </a:extLst>
          </p:cNvPr>
          <p:cNvSpPr txBox="1">
            <a:spLocks/>
          </p:cNvSpPr>
          <p:nvPr/>
        </p:nvSpPr>
        <p:spPr>
          <a:xfrm>
            <a:off x="5505536" y="3888615"/>
            <a:ext cx="3226714" cy="38928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Let's talk or collaborate.</a:t>
            </a:r>
          </a:p>
        </p:txBody>
      </p:sp>
    </p:spTree>
    <p:extLst>
      <p:ext uri="{BB962C8B-B14F-4D97-AF65-F5344CB8AC3E}">
        <p14:creationId xmlns:p14="http://schemas.microsoft.com/office/powerpoint/2010/main" val="298994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EC2E2-7D3B-A486-5715-894E0A4E8372}"/>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2F736BFA-B7EC-B23D-22ED-6B6E4ACF2B58}"/>
              </a:ext>
            </a:extLst>
          </p:cNvPr>
          <p:cNvSpPr>
            <a:spLocks noGrp="1"/>
          </p:cNvSpPr>
          <p:nvPr>
            <p:ph type="ctrTitle"/>
          </p:nvPr>
        </p:nvSpPr>
        <p:spPr>
          <a:xfrm>
            <a:off x="0" y="1"/>
            <a:ext cx="12191999" cy="734976"/>
          </a:xfrm>
        </p:spPr>
        <p:txBody>
          <a:bodyPr>
            <a:normAutofit/>
          </a:bodyPr>
          <a:lstStyle/>
          <a:p>
            <a:r>
              <a:rPr lang="en-US" sz="3200" b="1" dirty="0"/>
              <a:t>Research Problem and Objectives</a:t>
            </a:r>
            <a:endParaRPr lang="en-US" sz="4800" dirty="0"/>
          </a:p>
        </p:txBody>
      </p:sp>
      <p:sp>
        <p:nvSpPr>
          <p:cNvPr id="9" name="Subtitle 4">
            <a:extLst>
              <a:ext uri="{FF2B5EF4-FFF2-40B4-BE49-F238E27FC236}">
                <a16:creationId xmlns:a16="http://schemas.microsoft.com/office/drawing/2014/main" id="{D749FC1D-DA07-FB08-89F7-752F6AC49F72}"/>
              </a:ext>
            </a:extLst>
          </p:cNvPr>
          <p:cNvSpPr>
            <a:spLocks noGrp="1"/>
          </p:cNvSpPr>
          <p:nvPr>
            <p:ph type="subTitle" idx="1"/>
          </p:nvPr>
        </p:nvSpPr>
        <p:spPr>
          <a:xfrm>
            <a:off x="956331" y="967204"/>
            <a:ext cx="10520878" cy="1099646"/>
          </a:xfrm>
        </p:spPr>
        <p:txBody>
          <a:bodyPr>
            <a:noAutofit/>
          </a:bodyPr>
          <a:lstStyle/>
          <a:p>
            <a:pPr algn="l">
              <a:lnSpc>
                <a:spcPct val="100000"/>
              </a:lnSpc>
              <a:spcBef>
                <a:spcPts val="0"/>
              </a:spcBef>
            </a:pPr>
            <a:r>
              <a:rPr lang="en-US" b="1" dirty="0">
                <a:latin typeface="Arial" panose="020B0604020202020204" pitchFamily="34" charset="0"/>
                <a:cs typeface="Arial" panose="020B0604020202020204" pitchFamily="34" charset="0"/>
              </a:rPr>
              <a:t>Problem: </a:t>
            </a:r>
            <a:r>
              <a:rPr lang="en-US" dirty="0">
                <a:latin typeface="Arial" panose="020B0604020202020204" pitchFamily="34" charset="0"/>
                <a:cs typeface="Arial" panose="020B0604020202020204" pitchFamily="34" charset="0"/>
              </a:rPr>
              <a:t>Traditional agricultural tools are often designed for male body sizes, causing ergonomic mismatches that increase musculoskeletal disorder (MSD) risks among women farmers.</a:t>
            </a:r>
          </a:p>
        </p:txBody>
      </p:sp>
      <p:sp>
        <p:nvSpPr>
          <p:cNvPr id="10" name="Subtitle 4">
            <a:extLst>
              <a:ext uri="{FF2B5EF4-FFF2-40B4-BE49-F238E27FC236}">
                <a16:creationId xmlns:a16="http://schemas.microsoft.com/office/drawing/2014/main" id="{7DDF53B6-8D64-182A-744D-4567B3329039}"/>
              </a:ext>
            </a:extLst>
          </p:cNvPr>
          <p:cNvSpPr txBox="1">
            <a:spLocks/>
          </p:cNvSpPr>
          <p:nvPr/>
        </p:nvSpPr>
        <p:spPr>
          <a:xfrm>
            <a:off x="956332" y="2299079"/>
            <a:ext cx="6892484" cy="1248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buClr>
                <a:srgbClr val="FF0000"/>
              </a:buClr>
            </a:pPr>
            <a:r>
              <a:rPr lang="en-US" b="1" dirty="0">
                <a:solidFill>
                  <a:schemeClr val="accent3"/>
                </a:solidFill>
                <a:latin typeface="Arial" panose="020B0604020202020204" pitchFamily="34" charset="0"/>
                <a:cs typeface="Arial" panose="020B0604020202020204" pitchFamily="34" charset="0"/>
              </a:rPr>
              <a:t>Goal:</a:t>
            </a:r>
          </a:p>
          <a:p>
            <a:pPr marL="685800" lvl="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Develop ergonomic auxiliary handles for shovels and pitchforks tailored to women.</a:t>
            </a:r>
          </a:p>
        </p:txBody>
      </p:sp>
      <p:sp>
        <p:nvSpPr>
          <p:cNvPr id="15" name="Subtitle 4">
            <a:extLst>
              <a:ext uri="{FF2B5EF4-FFF2-40B4-BE49-F238E27FC236}">
                <a16:creationId xmlns:a16="http://schemas.microsoft.com/office/drawing/2014/main" id="{583322AE-0C1A-112F-3F70-CF53A7E1450E}"/>
              </a:ext>
            </a:extLst>
          </p:cNvPr>
          <p:cNvSpPr txBox="1">
            <a:spLocks/>
          </p:cNvSpPr>
          <p:nvPr/>
        </p:nvSpPr>
        <p:spPr>
          <a:xfrm>
            <a:off x="956331" y="3729038"/>
            <a:ext cx="8143315" cy="19027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accent3"/>
                </a:solidFill>
                <a:latin typeface="Arial" panose="020B0604020202020204" pitchFamily="34" charset="0"/>
                <a:cs typeface="Arial" panose="020B0604020202020204" pitchFamily="34" charset="0"/>
              </a:rPr>
              <a:t>Objectives:</a:t>
            </a:r>
            <a:endParaRPr lang="en-US" dirty="0">
              <a:solidFill>
                <a:schemeClr val="accent3"/>
              </a:solidFill>
              <a:latin typeface="Arial" panose="020B0604020202020204" pitchFamily="34" charset="0"/>
              <a:cs typeface="Arial" panose="020B0604020202020204" pitchFamily="34" charset="0"/>
            </a:endParaRPr>
          </a:p>
          <a:p>
            <a:pPr marL="57150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Develop ergonomically adaptive auxiliary handles</a:t>
            </a:r>
          </a:p>
          <a:p>
            <a:pPr marL="57150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Reduce MSD risks during farm tasks </a:t>
            </a:r>
          </a:p>
          <a:p>
            <a:pPr marL="57150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Improve comfort, posture, and ease of tool use for women farmers</a:t>
            </a:r>
          </a:p>
        </p:txBody>
      </p:sp>
      <p:graphicFrame>
        <p:nvGraphicFramePr>
          <p:cNvPr id="16" name="Diagram 15">
            <a:extLst>
              <a:ext uri="{FF2B5EF4-FFF2-40B4-BE49-F238E27FC236}">
                <a16:creationId xmlns:a16="http://schemas.microsoft.com/office/drawing/2014/main" id="{17778674-6031-AAFD-8004-AFDAEBBC3419}"/>
              </a:ext>
            </a:extLst>
          </p:cNvPr>
          <p:cNvGraphicFramePr/>
          <p:nvPr>
            <p:extLst>
              <p:ext uri="{D42A27DB-BD31-4B8C-83A1-F6EECF244321}">
                <p14:modId xmlns:p14="http://schemas.microsoft.com/office/powerpoint/2010/main" val="1666073529"/>
              </p:ext>
            </p:extLst>
          </p:nvPr>
        </p:nvGraphicFramePr>
        <p:xfrm>
          <a:off x="7848815" y="2157828"/>
          <a:ext cx="4590692" cy="3473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63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93459-875E-9588-A229-82D54728677F}"/>
            </a:ext>
          </a:extLst>
        </p:cNvPr>
        <p:cNvGrpSpPr/>
        <p:nvPr/>
      </p:nvGrpSpPr>
      <p:grpSpPr>
        <a:xfrm>
          <a:off x="0" y="0"/>
          <a:ext cx="0" cy="0"/>
          <a:chOff x="0" y="0"/>
          <a:chExt cx="0" cy="0"/>
        </a:xfrm>
      </p:grpSpPr>
      <p:pic>
        <p:nvPicPr>
          <p:cNvPr id="18" name="Picture 17" descr="A close-up of a green and yellow device&#10;&#10;AI-generated content may be incorrect.">
            <a:extLst>
              <a:ext uri="{FF2B5EF4-FFF2-40B4-BE49-F238E27FC236}">
                <a16:creationId xmlns:a16="http://schemas.microsoft.com/office/drawing/2014/main" id="{039E7195-89C1-D519-7185-A135A36E566B}"/>
              </a:ext>
            </a:extLst>
          </p:cNvPr>
          <p:cNvPicPr>
            <a:picLocks noChangeAspect="1"/>
          </p:cNvPicPr>
          <p:nvPr/>
        </p:nvPicPr>
        <p:blipFill>
          <a:blip r:embed="rId2">
            <a:extLst>
              <a:ext uri="{28A0092B-C50C-407E-A947-70E740481C1C}">
                <a14:useLocalDpi xmlns:a14="http://schemas.microsoft.com/office/drawing/2010/main" val="0"/>
              </a:ext>
            </a:extLst>
          </a:blip>
          <a:srcRect r="59861" b="17087"/>
          <a:stretch>
            <a:fillRect/>
          </a:stretch>
        </p:blipFill>
        <p:spPr>
          <a:xfrm>
            <a:off x="2387928" y="5422961"/>
            <a:ext cx="1212572" cy="1256133"/>
          </a:xfrm>
          <a:prstGeom prst="rect">
            <a:avLst/>
          </a:prstGeom>
        </p:spPr>
      </p:pic>
      <p:sp>
        <p:nvSpPr>
          <p:cNvPr id="8" name="Title 3">
            <a:extLst>
              <a:ext uri="{FF2B5EF4-FFF2-40B4-BE49-F238E27FC236}">
                <a16:creationId xmlns:a16="http://schemas.microsoft.com/office/drawing/2014/main" id="{542EABDB-8308-21AE-377F-37CD087F8246}"/>
              </a:ext>
            </a:extLst>
          </p:cNvPr>
          <p:cNvSpPr>
            <a:spLocks noGrp="1"/>
          </p:cNvSpPr>
          <p:nvPr>
            <p:ph type="ctrTitle"/>
          </p:nvPr>
        </p:nvSpPr>
        <p:spPr>
          <a:xfrm>
            <a:off x="0" y="69681"/>
            <a:ext cx="12192000" cy="560793"/>
          </a:xfrm>
        </p:spPr>
        <p:txBody>
          <a:bodyPr>
            <a:noAutofit/>
          </a:bodyPr>
          <a:lstStyle/>
          <a:p>
            <a:r>
              <a:rPr lang="en-US" sz="3200" b="1" dirty="0"/>
              <a:t>Research Motivation &amp; Preliminary Findings</a:t>
            </a:r>
            <a:endParaRPr lang="en-US" sz="3200" dirty="0"/>
          </a:p>
        </p:txBody>
      </p:sp>
      <p:graphicFrame>
        <p:nvGraphicFramePr>
          <p:cNvPr id="2" name="Table 1">
            <a:extLst>
              <a:ext uri="{FF2B5EF4-FFF2-40B4-BE49-F238E27FC236}">
                <a16:creationId xmlns:a16="http://schemas.microsoft.com/office/drawing/2014/main" id="{6333F50D-3C01-EA3B-1AC8-2455FFFA52BC}"/>
              </a:ext>
            </a:extLst>
          </p:cNvPr>
          <p:cNvGraphicFramePr>
            <a:graphicFrameLocks noGrp="1"/>
          </p:cNvGraphicFramePr>
          <p:nvPr>
            <p:extLst>
              <p:ext uri="{D42A27DB-BD31-4B8C-83A1-F6EECF244321}">
                <p14:modId xmlns:p14="http://schemas.microsoft.com/office/powerpoint/2010/main" val="4276667020"/>
              </p:ext>
            </p:extLst>
          </p:nvPr>
        </p:nvGraphicFramePr>
        <p:xfrm>
          <a:off x="511277" y="932325"/>
          <a:ext cx="5289755" cy="4377095"/>
        </p:xfrm>
        <a:graphic>
          <a:graphicData uri="http://schemas.openxmlformats.org/drawingml/2006/table">
            <a:tbl>
              <a:tblPr firstRow="1" bandRow="1">
                <a:tableStyleId>{BDBED569-4797-4DF1-A0F4-6AAB3CD982D8}</a:tableStyleId>
              </a:tblPr>
              <a:tblGrid>
                <a:gridCol w="5289755">
                  <a:extLst>
                    <a:ext uri="{9D8B030D-6E8A-4147-A177-3AD203B41FA5}">
                      <a16:colId xmlns:a16="http://schemas.microsoft.com/office/drawing/2014/main" val="338705350"/>
                    </a:ext>
                  </a:extLst>
                </a:gridCol>
              </a:tblGrid>
              <a:tr h="989243">
                <a:tc>
                  <a:txBody>
                    <a:bodyPr/>
                    <a:lstStyle/>
                    <a:p>
                      <a:r>
                        <a:rPr lang="en-US" sz="2400" b="1" dirty="0">
                          <a:latin typeface="Arial" panose="020B0604020202020204" pitchFamily="34" charset="0"/>
                          <a:cs typeface="Arial" panose="020B0604020202020204" pitchFamily="34" charset="0"/>
                        </a:rPr>
                        <a:t>Baseline Findings (Conventional vs Ergo)</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67549220"/>
                  </a:ext>
                </a:extLst>
              </a:tr>
              <a:tr h="704683">
                <a:tc>
                  <a:txBody>
                    <a:bodyPr/>
                    <a:lstStyle/>
                    <a:p>
                      <a:r>
                        <a:rPr lang="en-US" sz="2400" b="1" dirty="0">
                          <a:latin typeface="Arial" panose="020B0604020202020204" pitchFamily="34" charset="0"/>
                          <a:cs typeface="Arial" panose="020B0604020202020204" pitchFamily="34" charset="0"/>
                        </a:rPr>
                        <a:t>Hip Flexion:</a:t>
                      </a:r>
                      <a:r>
                        <a:rPr lang="en-US" sz="2400" dirty="0">
                          <a:latin typeface="Arial" panose="020B0604020202020204" pitchFamily="34" charset="0"/>
                          <a:cs typeface="Arial" panose="020B0604020202020204" pitchFamily="34" charset="0"/>
                        </a:rPr>
                        <a:t> 60° → </a:t>
                      </a:r>
                      <a:r>
                        <a:rPr lang="en-US" sz="2400" b="1" dirty="0">
                          <a:latin typeface="Arial" panose="020B0604020202020204" pitchFamily="34" charset="0"/>
                          <a:cs typeface="Arial" panose="020B0604020202020204" pitchFamily="34" charset="0"/>
                        </a:rPr>
                        <a:t>44°</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9058656"/>
                  </a:ext>
                </a:extLst>
              </a:tr>
              <a:tr h="704683">
                <a:tc>
                  <a:txBody>
                    <a:bodyPr/>
                    <a:lstStyle/>
                    <a:p>
                      <a:r>
                        <a:rPr lang="en-US" sz="2400" b="1" dirty="0">
                          <a:latin typeface="Arial" panose="020B0604020202020204" pitchFamily="34" charset="0"/>
                          <a:cs typeface="Arial" panose="020B0604020202020204" pitchFamily="34" charset="0"/>
                        </a:rPr>
                        <a:t>Wrist Flexion:</a:t>
                      </a:r>
                      <a:r>
                        <a:rPr lang="en-US" sz="2400" dirty="0">
                          <a:latin typeface="Arial" panose="020B0604020202020204" pitchFamily="34" charset="0"/>
                          <a:cs typeface="Arial" panose="020B0604020202020204" pitchFamily="34" charset="0"/>
                        </a:rPr>
                        <a:t> 79° → </a:t>
                      </a:r>
                      <a:r>
                        <a:rPr lang="en-US" sz="2400" b="1" dirty="0">
                          <a:latin typeface="Arial" panose="020B0604020202020204" pitchFamily="34" charset="0"/>
                          <a:cs typeface="Arial" panose="020B0604020202020204" pitchFamily="34" charset="0"/>
                        </a:rPr>
                        <a:t>47°</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8254556"/>
                  </a:ext>
                </a:extLst>
              </a:tr>
              <a:tr h="989243">
                <a:tc>
                  <a:txBody>
                    <a:bodyPr/>
                    <a:lstStyle/>
                    <a:p>
                      <a:r>
                        <a:rPr lang="en-US" sz="2400" b="1" dirty="0">
                          <a:latin typeface="Arial" panose="020B0604020202020204" pitchFamily="34" charset="0"/>
                          <a:cs typeface="Arial" panose="020B0604020202020204" pitchFamily="34" charset="0"/>
                        </a:rPr>
                        <a:t>Energy Expenditure:</a:t>
                      </a:r>
                      <a:r>
                        <a:rPr lang="en-US" sz="2400" dirty="0">
                          <a:latin typeface="Arial" panose="020B0604020202020204" pitchFamily="34" charset="0"/>
                          <a:cs typeface="Arial" panose="020B0604020202020204" pitchFamily="34" charset="0"/>
                        </a:rPr>
                        <a:t> 4.98 → </a:t>
                      </a:r>
                      <a:r>
                        <a:rPr lang="en-US" sz="2400" b="1" dirty="0">
                          <a:latin typeface="Arial" panose="020B0604020202020204" pitchFamily="34" charset="0"/>
                          <a:cs typeface="Arial" panose="020B0604020202020204" pitchFamily="34" charset="0"/>
                        </a:rPr>
                        <a:t>4.29 kJ/kg</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01320485"/>
                  </a:ext>
                </a:extLst>
              </a:tr>
              <a:tr h="989243">
                <a:tc>
                  <a:txBody>
                    <a:bodyPr/>
                    <a:lstStyle/>
                    <a:p>
                      <a:r>
                        <a:rPr lang="en-US" sz="2400" b="1" dirty="0">
                          <a:latin typeface="Arial" panose="020B0604020202020204" pitchFamily="34" charset="0"/>
                          <a:cs typeface="Arial" panose="020B0604020202020204" pitchFamily="34" charset="0"/>
                        </a:rPr>
                        <a:t>Elbow Strain:</a:t>
                      </a:r>
                      <a:r>
                        <a:rPr lang="en-US" sz="2400" dirty="0">
                          <a:latin typeface="Arial" panose="020B0604020202020204" pitchFamily="34" charset="0"/>
                          <a:cs typeface="Arial" panose="020B0604020202020204" pitchFamily="34" charset="0"/>
                        </a:rPr>
                        <a:t> Increased slightly (Design Trade-off)</a:t>
                      </a:r>
                    </a:p>
                  </a:txBody>
                  <a:tcPr/>
                </a:tc>
                <a:extLst>
                  <a:ext uri="{0D108BD9-81ED-4DB2-BD59-A6C34878D82A}">
                    <a16:rowId xmlns:a16="http://schemas.microsoft.com/office/drawing/2014/main" val="3456858838"/>
                  </a:ext>
                </a:extLst>
              </a:tr>
            </a:tbl>
          </a:graphicData>
        </a:graphic>
      </p:graphicFrame>
      <p:graphicFrame>
        <p:nvGraphicFramePr>
          <p:cNvPr id="3" name="Table 2">
            <a:extLst>
              <a:ext uri="{FF2B5EF4-FFF2-40B4-BE49-F238E27FC236}">
                <a16:creationId xmlns:a16="http://schemas.microsoft.com/office/drawing/2014/main" id="{6522502E-E78C-1F5E-22FC-37D5CE7A2AB0}"/>
              </a:ext>
            </a:extLst>
          </p:cNvPr>
          <p:cNvGraphicFramePr>
            <a:graphicFrameLocks noGrp="1"/>
          </p:cNvGraphicFramePr>
          <p:nvPr>
            <p:extLst>
              <p:ext uri="{D42A27DB-BD31-4B8C-83A1-F6EECF244321}">
                <p14:modId xmlns:p14="http://schemas.microsoft.com/office/powerpoint/2010/main" val="1717536243"/>
              </p:ext>
            </p:extLst>
          </p:nvPr>
        </p:nvGraphicFramePr>
        <p:xfrm>
          <a:off x="6096000" y="932324"/>
          <a:ext cx="5451940" cy="4377096"/>
        </p:xfrm>
        <a:graphic>
          <a:graphicData uri="http://schemas.openxmlformats.org/drawingml/2006/table">
            <a:tbl>
              <a:tblPr firstRow="1" bandRow="1">
                <a:tableStyleId>{BDBED569-4797-4DF1-A0F4-6AAB3CD982D8}</a:tableStyleId>
              </a:tblPr>
              <a:tblGrid>
                <a:gridCol w="5451940">
                  <a:extLst>
                    <a:ext uri="{9D8B030D-6E8A-4147-A177-3AD203B41FA5}">
                      <a16:colId xmlns:a16="http://schemas.microsoft.com/office/drawing/2014/main" val="1132537491"/>
                    </a:ext>
                  </a:extLst>
                </a:gridCol>
              </a:tblGrid>
              <a:tr h="533792">
                <a:tc>
                  <a:txBody>
                    <a:bodyPr/>
                    <a:lstStyle/>
                    <a:p>
                      <a:r>
                        <a:rPr lang="en-US" sz="2400" dirty="0">
                          <a:latin typeface="Arial" panose="020B0604020202020204" pitchFamily="34" charset="0"/>
                          <a:cs typeface="Arial" panose="020B0604020202020204" pitchFamily="34" charset="0"/>
                        </a:rPr>
                        <a:t>Key Insights Driving Innovation</a:t>
                      </a:r>
                    </a:p>
                  </a:txBody>
                  <a:tcPr/>
                </a:tc>
                <a:extLst>
                  <a:ext uri="{0D108BD9-81ED-4DB2-BD59-A6C34878D82A}">
                    <a16:rowId xmlns:a16="http://schemas.microsoft.com/office/drawing/2014/main" val="3767549220"/>
                  </a:ext>
                </a:extLst>
              </a:tr>
              <a:tr h="960826">
                <a:tc>
                  <a:txBody>
                    <a:bodyPr/>
                    <a:lstStyle/>
                    <a:p>
                      <a:r>
                        <a:rPr lang="en-US" sz="2400" dirty="0">
                          <a:latin typeface="Arial" panose="020B0604020202020204" pitchFamily="34" charset="0"/>
                          <a:cs typeface="Arial" panose="020B0604020202020204" pitchFamily="34" charset="0"/>
                        </a:rPr>
                        <a:t>Rigid handles improved posture but increased elbow strain</a:t>
                      </a:r>
                    </a:p>
                  </a:txBody>
                  <a:tcPr anchor="ctr"/>
                </a:tc>
                <a:extLst>
                  <a:ext uri="{0D108BD9-81ED-4DB2-BD59-A6C34878D82A}">
                    <a16:rowId xmlns:a16="http://schemas.microsoft.com/office/drawing/2014/main" val="1319058656"/>
                  </a:ext>
                </a:extLst>
              </a:tr>
              <a:tr h="960826">
                <a:tc>
                  <a:txBody>
                    <a:bodyPr/>
                    <a:lstStyle/>
                    <a:p>
                      <a:r>
                        <a:rPr lang="en-US" sz="2400" dirty="0">
                          <a:latin typeface="Arial" panose="020B0604020202020204" pitchFamily="34" charset="0"/>
                          <a:cs typeface="Arial" panose="020B0604020202020204" pitchFamily="34" charset="0"/>
                        </a:rPr>
                        <a:t>Ergonomic improvement was offset by new joint stress</a:t>
                      </a:r>
                    </a:p>
                  </a:txBody>
                  <a:tcPr/>
                </a:tc>
                <a:extLst>
                  <a:ext uri="{0D108BD9-81ED-4DB2-BD59-A6C34878D82A}">
                    <a16:rowId xmlns:a16="http://schemas.microsoft.com/office/drawing/2014/main" val="348254556"/>
                  </a:ext>
                </a:extLst>
              </a:tr>
              <a:tr h="960826">
                <a:tc>
                  <a:txBody>
                    <a:bodyPr/>
                    <a:lstStyle/>
                    <a:p>
                      <a:r>
                        <a:rPr lang="en-US" sz="2400" dirty="0">
                          <a:latin typeface="Arial" panose="020B0604020202020204" pitchFamily="34" charset="0"/>
                          <a:cs typeface="Arial" panose="020B0604020202020204" pitchFamily="34" charset="0"/>
                        </a:rPr>
                        <a:t>Static designs couldn't balance all biomechanical needs</a:t>
                      </a:r>
                    </a:p>
                  </a:txBody>
                  <a:tcPr/>
                </a:tc>
                <a:extLst>
                  <a:ext uri="{0D108BD9-81ED-4DB2-BD59-A6C34878D82A}">
                    <a16:rowId xmlns:a16="http://schemas.microsoft.com/office/drawing/2014/main" val="1201320485"/>
                  </a:ext>
                </a:extLst>
              </a:tr>
              <a:tr h="960826">
                <a:tc>
                  <a:txBody>
                    <a:bodyPr/>
                    <a:lstStyle/>
                    <a:p>
                      <a:r>
                        <a:rPr lang="en-US" sz="2400" dirty="0">
                          <a:latin typeface="Arial" panose="020B0604020202020204" pitchFamily="34" charset="0"/>
                          <a:cs typeface="Arial" panose="020B0604020202020204" pitchFamily="34" charset="0"/>
                        </a:rPr>
                        <a:t>Need for adjustable, adaptive, and inclusive solutions</a:t>
                      </a:r>
                    </a:p>
                  </a:txBody>
                  <a:tcPr/>
                </a:tc>
                <a:extLst>
                  <a:ext uri="{0D108BD9-81ED-4DB2-BD59-A6C34878D82A}">
                    <a16:rowId xmlns:a16="http://schemas.microsoft.com/office/drawing/2014/main" val="3456858838"/>
                  </a:ext>
                </a:extLst>
              </a:tr>
            </a:tbl>
          </a:graphicData>
        </a:graphic>
      </p:graphicFrame>
      <p:pic>
        <p:nvPicPr>
          <p:cNvPr id="20" name="Picture 19" descr="A close-up of a green and yellow device&#10;&#10;AI-generated content may be incorrect.">
            <a:extLst>
              <a:ext uri="{FF2B5EF4-FFF2-40B4-BE49-F238E27FC236}">
                <a16:creationId xmlns:a16="http://schemas.microsoft.com/office/drawing/2014/main" id="{4F540B41-A796-C1E4-183C-32B26771DE43}"/>
              </a:ext>
            </a:extLst>
          </p:cNvPr>
          <p:cNvPicPr>
            <a:picLocks noChangeAspect="1"/>
          </p:cNvPicPr>
          <p:nvPr/>
        </p:nvPicPr>
        <p:blipFill>
          <a:blip r:embed="rId2">
            <a:extLst>
              <a:ext uri="{28A0092B-C50C-407E-A947-70E740481C1C}">
                <a14:useLocalDpi xmlns:a14="http://schemas.microsoft.com/office/drawing/2010/main" val="0"/>
              </a:ext>
            </a:extLst>
          </a:blip>
          <a:srcRect l="63733" r="1416" b="16328"/>
          <a:stretch>
            <a:fillRect/>
          </a:stretch>
        </p:blipFill>
        <p:spPr>
          <a:xfrm>
            <a:off x="6894778" y="5422960"/>
            <a:ext cx="1043277" cy="1256133"/>
          </a:xfrm>
          <a:prstGeom prst="rect">
            <a:avLst/>
          </a:prstGeom>
        </p:spPr>
      </p:pic>
      <p:sp>
        <p:nvSpPr>
          <p:cNvPr id="35" name="TextBox 34">
            <a:extLst>
              <a:ext uri="{FF2B5EF4-FFF2-40B4-BE49-F238E27FC236}">
                <a16:creationId xmlns:a16="http://schemas.microsoft.com/office/drawing/2014/main" id="{E0063420-CC73-8591-C099-B79A1FA99FD2}"/>
              </a:ext>
            </a:extLst>
          </p:cNvPr>
          <p:cNvSpPr txBox="1"/>
          <p:nvPr/>
        </p:nvSpPr>
        <p:spPr>
          <a:xfrm>
            <a:off x="3487448" y="5389339"/>
            <a:ext cx="2685497" cy="1200329"/>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Ergonomic Auxiliary Handle (</a:t>
            </a: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EAHA</a:t>
            </a:r>
            <a:r>
              <a:rPr lang="en-US" sz="2400" b="1" dirty="0">
                <a:latin typeface="Times New Roman" panose="02020603050405020304" pitchFamily="18" charset="0"/>
                <a:cs typeface="Times New Roman" panose="02020603050405020304" pitchFamily="18" charset="0"/>
              </a:rPr>
              <a:t>)</a:t>
            </a:r>
            <a:endParaRPr lang="en-US" sz="2400" b="1" baseline="30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922CDEE7-AFBD-600D-28BF-51379C476A82}"/>
              </a:ext>
            </a:extLst>
          </p:cNvPr>
          <p:cNvSpPr txBox="1"/>
          <p:nvPr/>
        </p:nvSpPr>
        <p:spPr>
          <a:xfrm>
            <a:off x="8126898" y="5450861"/>
            <a:ext cx="2537788" cy="1200329"/>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Ergonomic Auxiliary Handle (</a:t>
            </a: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EAHB</a:t>
            </a:r>
            <a:r>
              <a:rPr lang="en-US" sz="2400" b="1" dirty="0">
                <a:latin typeface="Times New Roman" panose="02020603050405020304" pitchFamily="18" charset="0"/>
                <a:cs typeface="Times New Roman" panose="02020603050405020304" pitchFamily="18" charset="0"/>
              </a:rPr>
              <a:t>) </a:t>
            </a:r>
            <a:endParaRPr lang="en-US" sz="2400"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194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85D7-0F98-4148-8A55-09EC54D929B1}"/>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E5160C3F-A2BC-1C13-44CD-02605C77AE88}"/>
              </a:ext>
            </a:extLst>
          </p:cNvPr>
          <p:cNvSpPr>
            <a:spLocks noGrp="1"/>
          </p:cNvSpPr>
          <p:nvPr>
            <p:ph type="ctrTitle"/>
          </p:nvPr>
        </p:nvSpPr>
        <p:spPr>
          <a:xfrm>
            <a:off x="593373" y="-348969"/>
            <a:ext cx="10994532" cy="923330"/>
          </a:xfrm>
        </p:spPr>
        <p:txBody>
          <a:bodyPr>
            <a:noAutofit/>
          </a:bodyPr>
          <a:lstStyle/>
          <a:p>
            <a:r>
              <a:rPr lang="en-US" sz="3200" dirty="0"/>
              <a:t>Postural and Joint Angle Comparison Across Tool Designs</a:t>
            </a:r>
          </a:p>
        </p:txBody>
      </p:sp>
      <p:grpSp>
        <p:nvGrpSpPr>
          <p:cNvPr id="4" name="Group 3">
            <a:extLst>
              <a:ext uri="{FF2B5EF4-FFF2-40B4-BE49-F238E27FC236}">
                <a16:creationId xmlns:a16="http://schemas.microsoft.com/office/drawing/2014/main" id="{B3CC8EDC-36F0-72C7-FD1A-9B002D0B3AB4}"/>
              </a:ext>
            </a:extLst>
          </p:cNvPr>
          <p:cNvGrpSpPr/>
          <p:nvPr/>
        </p:nvGrpSpPr>
        <p:grpSpPr>
          <a:xfrm>
            <a:off x="1300125" y="1245615"/>
            <a:ext cx="1500294" cy="2163169"/>
            <a:chOff x="2633723" y="1452471"/>
            <a:chExt cx="1419274" cy="2286743"/>
          </a:xfrm>
        </p:grpSpPr>
        <p:pic>
          <p:nvPicPr>
            <p:cNvPr id="6" name="Picture 5">
              <a:extLst>
                <a:ext uri="{FF2B5EF4-FFF2-40B4-BE49-F238E27FC236}">
                  <a16:creationId xmlns:a16="http://schemas.microsoft.com/office/drawing/2014/main" id="{3A7511DB-598C-FE6E-AC45-9ECBD3F05D7B}"/>
                </a:ext>
              </a:extLst>
            </p:cNvPr>
            <p:cNvPicPr>
              <a:picLocks noChangeAspect="1"/>
            </p:cNvPicPr>
            <p:nvPr/>
          </p:nvPicPr>
          <p:blipFill rotWithShape="1">
            <a:blip r:embed="rId3"/>
            <a:srcRect r="7890"/>
            <a:stretch/>
          </p:blipFill>
          <p:spPr>
            <a:xfrm>
              <a:off x="2633723" y="1452471"/>
              <a:ext cx="1419274" cy="2286743"/>
            </a:xfrm>
            <a:prstGeom prst="rect">
              <a:avLst/>
            </a:prstGeom>
          </p:spPr>
        </p:pic>
        <p:pic>
          <p:nvPicPr>
            <p:cNvPr id="7" name="Picture 6">
              <a:extLst>
                <a:ext uri="{FF2B5EF4-FFF2-40B4-BE49-F238E27FC236}">
                  <a16:creationId xmlns:a16="http://schemas.microsoft.com/office/drawing/2014/main" id="{F5A49714-EAA1-9B34-9421-85AFD35989B8}"/>
                </a:ext>
              </a:extLst>
            </p:cNvPr>
            <p:cNvPicPr>
              <a:picLocks noChangeAspect="1"/>
            </p:cNvPicPr>
            <p:nvPr/>
          </p:nvPicPr>
          <p:blipFill>
            <a:blip r:embed="rId4"/>
            <a:stretch>
              <a:fillRect/>
            </a:stretch>
          </p:blipFill>
          <p:spPr>
            <a:xfrm>
              <a:off x="2856788" y="1452472"/>
              <a:ext cx="435415" cy="441459"/>
            </a:xfrm>
            <a:prstGeom prst="rect">
              <a:avLst/>
            </a:prstGeom>
          </p:spPr>
        </p:pic>
      </p:grpSp>
      <p:cxnSp>
        <p:nvCxnSpPr>
          <p:cNvPr id="9" name="Straight Connector 8">
            <a:extLst>
              <a:ext uri="{FF2B5EF4-FFF2-40B4-BE49-F238E27FC236}">
                <a16:creationId xmlns:a16="http://schemas.microsoft.com/office/drawing/2014/main" id="{0896579F-8A09-6F86-15FC-0912C0497226}"/>
              </a:ext>
            </a:extLst>
          </p:cNvPr>
          <p:cNvCxnSpPr>
            <a:cxnSpLocks/>
          </p:cNvCxnSpPr>
          <p:nvPr/>
        </p:nvCxnSpPr>
        <p:spPr>
          <a:xfrm>
            <a:off x="1743407" y="903554"/>
            <a:ext cx="876404" cy="1048454"/>
          </a:xfrm>
          <a:prstGeom prst="line">
            <a:avLst/>
          </a:prstGeom>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F090D36F-39E9-8526-6FF4-4CE1FBE0DCA3}"/>
              </a:ext>
            </a:extLst>
          </p:cNvPr>
          <p:cNvSpPr txBox="1"/>
          <p:nvPr/>
        </p:nvSpPr>
        <p:spPr>
          <a:xfrm rot="19973995">
            <a:off x="1042860" y="734022"/>
            <a:ext cx="705252" cy="369332"/>
          </a:xfrm>
          <a:prstGeom prst="rect">
            <a:avLst/>
          </a:prstGeom>
          <a:noFill/>
        </p:spPr>
        <p:txBody>
          <a:bodyPr wrap="square">
            <a:spAutoFit/>
          </a:bodyPr>
          <a:lstStyle/>
          <a:p>
            <a:pPr algn="ctr"/>
            <a:r>
              <a:rPr lang="en-US" dirty="0">
                <a:effectLst/>
                <a:latin typeface="Times New Roman" panose="02020603050405020304" pitchFamily="18" charset="0"/>
                <a:ea typeface="Aptos" panose="020B0004020202020204" pitchFamily="34" charset="0"/>
                <a:cs typeface="Times New Roman" panose="02020603050405020304" pitchFamily="18" charset="0"/>
              </a:rPr>
              <a:t>+60°</a:t>
            </a:r>
            <a:endParaRPr lang="en-US" b="1" baseline="300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6EB3CD7D-E748-A2E2-E050-9AEE67B27FB5}"/>
              </a:ext>
            </a:extLst>
          </p:cNvPr>
          <p:cNvCxnSpPr>
            <a:cxnSpLocks/>
          </p:cNvCxnSpPr>
          <p:nvPr/>
        </p:nvCxnSpPr>
        <p:spPr>
          <a:xfrm>
            <a:off x="1098270" y="1952008"/>
            <a:ext cx="1526159" cy="16445"/>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4CD7089A-97E6-5B7A-B2E4-11016D1CADF9}"/>
              </a:ext>
            </a:extLst>
          </p:cNvPr>
          <p:cNvCxnSpPr>
            <a:cxnSpLocks/>
          </p:cNvCxnSpPr>
          <p:nvPr/>
        </p:nvCxnSpPr>
        <p:spPr>
          <a:xfrm flipH="1">
            <a:off x="1048663" y="1066436"/>
            <a:ext cx="135311" cy="267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08C9A22-72C4-7E01-4184-2E0A64729011}"/>
              </a:ext>
            </a:extLst>
          </p:cNvPr>
          <p:cNvSpPr txBox="1"/>
          <p:nvPr/>
        </p:nvSpPr>
        <p:spPr>
          <a:xfrm>
            <a:off x="1951021" y="709544"/>
            <a:ext cx="628289"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B676BBB-2A70-0566-D8F5-D5A4754CF588}"/>
              </a:ext>
            </a:extLst>
          </p:cNvPr>
          <p:cNvSpPr txBox="1"/>
          <p:nvPr/>
        </p:nvSpPr>
        <p:spPr>
          <a:xfrm>
            <a:off x="2403505" y="716849"/>
            <a:ext cx="47467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t>
            </a:r>
          </a:p>
        </p:txBody>
      </p:sp>
      <p:sp>
        <p:nvSpPr>
          <p:cNvPr id="15" name="Arc 14">
            <a:extLst>
              <a:ext uri="{FF2B5EF4-FFF2-40B4-BE49-F238E27FC236}">
                <a16:creationId xmlns:a16="http://schemas.microsoft.com/office/drawing/2014/main" id="{4C26880D-FBC5-BBE7-B6C9-3FF213F112EA}"/>
              </a:ext>
            </a:extLst>
          </p:cNvPr>
          <p:cNvSpPr/>
          <p:nvPr/>
        </p:nvSpPr>
        <p:spPr>
          <a:xfrm rot="15639341">
            <a:off x="958562" y="996166"/>
            <a:ext cx="1874758" cy="1634928"/>
          </a:xfrm>
          <a:prstGeom prst="arc">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solidFill>
                <a:schemeClr val="accent3"/>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ECBD3BC-F170-F953-8AF6-C97504A7F35B}"/>
              </a:ext>
            </a:extLst>
          </p:cNvPr>
          <p:cNvSpPr txBox="1"/>
          <p:nvPr/>
        </p:nvSpPr>
        <p:spPr>
          <a:xfrm>
            <a:off x="2817821" y="2212206"/>
            <a:ext cx="1500294"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Trunk flexion  &gt; 60° Poor posture </a:t>
            </a:r>
          </a:p>
        </p:txBody>
      </p:sp>
      <p:sp>
        <p:nvSpPr>
          <p:cNvPr id="17" name="TextBox 16">
            <a:extLst>
              <a:ext uri="{FF2B5EF4-FFF2-40B4-BE49-F238E27FC236}">
                <a16:creationId xmlns:a16="http://schemas.microsoft.com/office/drawing/2014/main" id="{FD3633B7-E5D5-F466-04AF-D70860AD17F1}"/>
              </a:ext>
            </a:extLst>
          </p:cNvPr>
          <p:cNvSpPr txBox="1"/>
          <p:nvPr/>
        </p:nvSpPr>
        <p:spPr>
          <a:xfrm>
            <a:off x="2615213" y="1090878"/>
            <a:ext cx="1914473" cy="646331"/>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Conventional Tool</a:t>
            </a:r>
            <a:endParaRPr lang="en-US" b="1" baseline="300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8A67D2E0-02CF-6EC9-B28E-125EAEF4487B}"/>
              </a:ext>
            </a:extLst>
          </p:cNvPr>
          <p:cNvGrpSpPr/>
          <p:nvPr/>
        </p:nvGrpSpPr>
        <p:grpSpPr>
          <a:xfrm>
            <a:off x="5226689" y="1384187"/>
            <a:ext cx="1452273" cy="2163168"/>
            <a:chOff x="7928542" y="1107028"/>
            <a:chExt cx="1449692" cy="2179859"/>
          </a:xfrm>
        </p:grpSpPr>
        <p:pic>
          <p:nvPicPr>
            <p:cNvPr id="24" name="Picture 23">
              <a:extLst>
                <a:ext uri="{FF2B5EF4-FFF2-40B4-BE49-F238E27FC236}">
                  <a16:creationId xmlns:a16="http://schemas.microsoft.com/office/drawing/2014/main" id="{23217BB6-8E12-94DD-69C9-5D1F62165F05}"/>
                </a:ext>
              </a:extLst>
            </p:cNvPr>
            <p:cNvPicPr>
              <a:picLocks noChangeAspect="1"/>
            </p:cNvPicPr>
            <p:nvPr/>
          </p:nvPicPr>
          <p:blipFill rotWithShape="1">
            <a:blip r:embed="rId5"/>
            <a:srcRect l="7341" t="5512" r="27987" b="2827"/>
            <a:stretch/>
          </p:blipFill>
          <p:spPr>
            <a:xfrm>
              <a:off x="7928542" y="1107028"/>
              <a:ext cx="1449692" cy="2179859"/>
            </a:xfrm>
            <a:prstGeom prst="rect">
              <a:avLst/>
            </a:prstGeom>
          </p:spPr>
        </p:pic>
        <p:pic>
          <p:nvPicPr>
            <p:cNvPr id="25" name="Picture 24">
              <a:extLst>
                <a:ext uri="{FF2B5EF4-FFF2-40B4-BE49-F238E27FC236}">
                  <a16:creationId xmlns:a16="http://schemas.microsoft.com/office/drawing/2014/main" id="{77E67573-5F1F-2C64-E955-BC46C7F6E0D7}"/>
                </a:ext>
              </a:extLst>
            </p:cNvPr>
            <p:cNvPicPr>
              <a:picLocks noChangeAspect="1"/>
            </p:cNvPicPr>
            <p:nvPr/>
          </p:nvPicPr>
          <p:blipFill>
            <a:blip r:embed="rId6"/>
            <a:stretch>
              <a:fillRect/>
            </a:stretch>
          </p:blipFill>
          <p:spPr>
            <a:xfrm>
              <a:off x="8447292" y="1171320"/>
              <a:ext cx="418362" cy="418616"/>
            </a:xfrm>
            <a:prstGeom prst="rect">
              <a:avLst/>
            </a:prstGeom>
          </p:spPr>
        </p:pic>
      </p:grpSp>
      <p:cxnSp>
        <p:nvCxnSpPr>
          <p:cNvPr id="26" name="Straight Connector 25">
            <a:extLst>
              <a:ext uri="{FF2B5EF4-FFF2-40B4-BE49-F238E27FC236}">
                <a16:creationId xmlns:a16="http://schemas.microsoft.com/office/drawing/2014/main" id="{73B2397F-EF7A-0752-D4A8-AB34F2D61492}"/>
              </a:ext>
            </a:extLst>
          </p:cNvPr>
          <p:cNvCxnSpPr>
            <a:cxnSpLocks/>
          </p:cNvCxnSpPr>
          <p:nvPr/>
        </p:nvCxnSpPr>
        <p:spPr>
          <a:xfrm>
            <a:off x="5905271" y="923896"/>
            <a:ext cx="644623" cy="1290024"/>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Straight Connector 26">
            <a:extLst>
              <a:ext uri="{FF2B5EF4-FFF2-40B4-BE49-F238E27FC236}">
                <a16:creationId xmlns:a16="http://schemas.microsoft.com/office/drawing/2014/main" id="{7A8D3EF1-6C49-F04A-294C-8FC9ED4261E7}"/>
              </a:ext>
            </a:extLst>
          </p:cNvPr>
          <p:cNvCxnSpPr>
            <a:cxnSpLocks/>
          </p:cNvCxnSpPr>
          <p:nvPr/>
        </p:nvCxnSpPr>
        <p:spPr>
          <a:xfrm>
            <a:off x="5274068" y="1467016"/>
            <a:ext cx="1272295" cy="754097"/>
          </a:xfrm>
          <a:prstGeom prst="line">
            <a:avLst/>
          </a:prstGeom>
        </p:spPr>
        <p:style>
          <a:lnRef idx="3">
            <a:schemeClr val="accent3"/>
          </a:lnRef>
          <a:fillRef idx="0">
            <a:schemeClr val="accent3"/>
          </a:fillRef>
          <a:effectRef idx="2">
            <a:schemeClr val="accent3"/>
          </a:effectRef>
          <a:fontRef idx="minor">
            <a:schemeClr val="tx1"/>
          </a:fontRef>
        </p:style>
      </p:cxnSp>
      <p:sp>
        <p:nvSpPr>
          <p:cNvPr id="28" name="Arc 27">
            <a:extLst>
              <a:ext uri="{FF2B5EF4-FFF2-40B4-BE49-F238E27FC236}">
                <a16:creationId xmlns:a16="http://schemas.microsoft.com/office/drawing/2014/main" id="{15D7820F-2F65-5A4E-9B27-255EDEB5BD33}"/>
              </a:ext>
            </a:extLst>
          </p:cNvPr>
          <p:cNvSpPr/>
          <p:nvPr/>
        </p:nvSpPr>
        <p:spPr>
          <a:xfrm rot="16703157">
            <a:off x="5163688" y="1003734"/>
            <a:ext cx="1289093" cy="1096010"/>
          </a:xfrm>
          <a:prstGeom prst="arc">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20062055-983B-0FAB-E4DF-179E3C6FA263}"/>
              </a:ext>
            </a:extLst>
          </p:cNvPr>
          <p:cNvCxnSpPr>
            <a:cxnSpLocks/>
          </p:cNvCxnSpPr>
          <p:nvPr/>
        </p:nvCxnSpPr>
        <p:spPr>
          <a:xfrm flipH="1">
            <a:off x="5070606" y="1245057"/>
            <a:ext cx="97032" cy="295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2668253-0BEE-7E73-59EF-D50BFB88CC7E}"/>
              </a:ext>
            </a:extLst>
          </p:cNvPr>
          <p:cNvSpPr txBox="1"/>
          <p:nvPr/>
        </p:nvSpPr>
        <p:spPr>
          <a:xfrm rot="18794958">
            <a:off x="4944358" y="771279"/>
            <a:ext cx="974934" cy="369332"/>
          </a:xfrm>
          <a:prstGeom prst="rect">
            <a:avLst/>
          </a:prstGeom>
          <a:noFill/>
        </p:spPr>
        <p:txBody>
          <a:bodyPr wrap="square">
            <a:spAutoFit/>
          </a:bodyPr>
          <a:lstStyle/>
          <a:p>
            <a:pPr algn="ctr"/>
            <a:r>
              <a:rPr lang="en-US" b="1" dirty="0">
                <a:latin typeface="Times New Roman" panose="02020603050405020304" pitchFamily="18" charset="0"/>
                <a:ea typeface="Aptos" panose="020B0004020202020204" pitchFamily="34" charset="0"/>
                <a:cs typeface="Times New Roman" panose="02020603050405020304" pitchFamily="18" charset="0"/>
              </a:rPr>
              <a:t>20</a:t>
            </a:r>
            <a:r>
              <a:rPr lang="en-US" b="1" dirty="0">
                <a:effectLst/>
                <a:latin typeface="Times New Roman" panose="02020603050405020304" pitchFamily="18" charset="0"/>
                <a:ea typeface="Aptos" panose="020B0004020202020204" pitchFamily="34" charset="0"/>
                <a:cs typeface="Times New Roman" panose="02020603050405020304" pitchFamily="18" charset="0"/>
              </a:rPr>
              <a:t>°-60°</a:t>
            </a:r>
            <a:endParaRPr lang="en-US" b="1" baseline="30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29DA128-A7D7-8436-DBBC-9ACC6DFBF614}"/>
              </a:ext>
            </a:extLst>
          </p:cNvPr>
          <p:cNvSpPr txBox="1"/>
          <p:nvPr/>
        </p:nvSpPr>
        <p:spPr>
          <a:xfrm>
            <a:off x="5946276" y="662591"/>
            <a:ext cx="628289"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F17FF60-4DA8-CE02-536B-24633E2F9544}"/>
              </a:ext>
            </a:extLst>
          </p:cNvPr>
          <p:cNvSpPr txBox="1"/>
          <p:nvPr/>
        </p:nvSpPr>
        <p:spPr>
          <a:xfrm>
            <a:off x="6360970" y="670594"/>
            <a:ext cx="57342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4B559B8A-3C0B-AA8E-48C0-493195E11838}"/>
              </a:ext>
            </a:extLst>
          </p:cNvPr>
          <p:cNvSpPr txBox="1"/>
          <p:nvPr/>
        </p:nvSpPr>
        <p:spPr>
          <a:xfrm>
            <a:off x="6622260" y="2150380"/>
            <a:ext cx="1480102"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Medium trunk flexion &lt; 60°(poor)</a:t>
            </a:r>
          </a:p>
        </p:txBody>
      </p:sp>
      <p:sp>
        <p:nvSpPr>
          <p:cNvPr id="46" name="TextBox 45">
            <a:extLst>
              <a:ext uri="{FF2B5EF4-FFF2-40B4-BE49-F238E27FC236}">
                <a16:creationId xmlns:a16="http://schemas.microsoft.com/office/drawing/2014/main" id="{472410A9-4794-3B1B-A102-95CB9D810E19}"/>
              </a:ext>
            </a:extLst>
          </p:cNvPr>
          <p:cNvSpPr txBox="1"/>
          <p:nvPr/>
        </p:nvSpPr>
        <p:spPr>
          <a:xfrm>
            <a:off x="6541727" y="990611"/>
            <a:ext cx="1765659" cy="923330"/>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Ergonomic Modified Tool (</a:t>
            </a:r>
            <a:r>
              <a:rPr lang="en-US" b="1" dirty="0">
                <a:effectLst/>
                <a:latin typeface="Times New Roman" panose="02020603050405020304" pitchFamily="18" charset="0"/>
                <a:ea typeface="Aptos" panose="020B0004020202020204" pitchFamily="34" charset="0"/>
                <a:cs typeface="Times New Roman" panose="02020603050405020304" pitchFamily="18" charset="0"/>
              </a:rPr>
              <a:t>EAHB</a:t>
            </a:r>
            <a:r>
              <a:rPr lang="en-US" b="1" dirty="0">
                <a:latin typeface="Times New Roman" panose="02020603050405020304" pitchFamily="18" charset="0"/>
                <a:cs typeface="Times New Roman" panose="02020603050405020304" pitchFamily="18" charset="0"/>
              </a:rPr>
              <a:t>)</a:t>
            </a:r>
            <a:endParaRPr lang="en-US" b="1" baseline="30000" dirty="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B47A58BE-6B72-2198-AA27-275907D6CFB6}"/>
              </a:ext>
            </a:extLst>
          </p:cNvPr>
          <p:cNvGrpSpPr/>
          <p:nvPr/>
        </p:nvGrpSpPr>
        <p:grpSpPr>
          <a:xfrm>
            <a:off x="8602855" y="1583258"/>
            <a:ext cx="1374355" cy="2114779"/>
            <a:chOff x="8905362" y="3986831"/>
            <a:chExt cx="1306487" cy="2186731"/>
          </a:xfrm>
        </p:grpSpPr>
        <p:pic>
          <p:nvPicPr>
            <p:cNvPr id="48" name="Picture 47">
              <a:extLst>
                <a:ext uri="{FF2B5EF4-FFF2-40B4-BE49-F238E27FC236}">
                  <a16:creationId xmlns:a16="http://schemas.microsoft.com/office/drawing/2014/main" id="{98347ED9-57CA-CE41-65DA-C6B6422C3182}"/>
                </a:ext>
              </a:extLst>
            </p:cNvPr>
            <p:cNvPicPr>
              <a:picLocks noChangeAspect="1"/>
            </p:cNvPicPr>
            <p:nvPr/>
          </p:nvPicPr>
          <p:blipFill rotWithShape="1">
            <a:blip r:embed="rId7"/>
            <a:srcRect l="10327" r="22377"/>
            <a:stretch/>
          </p:blipFill>
          <p:spPr>
            <a:xfrm>
              <a:off x="8905362" y="3986831"/>
              <a:ext cx="1306487" cy="2186731"/>
            </a:xfrm>
            <a:prstGeom prst="rect">
              <a:avLst/>
            </a:prstGeom>
          </p:spPr>
        </p:pic>
        <p:pic>
          <p:nvPicPr>
            <p:cNvPr id="49" name="Picture 48">
              <a:extLst>
                <a:ext uri="{FF2B5EF4-FFF2-40B4-BE49-F238E27FC236}">
                  <a16:creationId xmlns:a16="http://schemas.microsoft.com/office/drawing/2014/main" id="{74A103EE-542D-6BFA-416B-284BE6E469CB}"/>
                </a:ext>
              </a:extLst>
            </p:cNvPr>
            <p:cNvPicPr>
              <a:picLocks noChangeAspect="1"/>
            </p:cNvPicPr>
            <p:nvPr/>
          </p:nvPicPr>
          <p:blipFill>
            <a:blip r:embed="rId6"/>
            <a:stretch>
              <a:fillRect/>
            </a:stretch>
          </p:blipFill>
          <p:spPr>
            <a:xfrm>
              <a:off x="9301212" y="4182997"/>
              <a:ext cx="395232" cy="391463"/>
            </a:xfrm>
            <a:prstGeom prst="rect">
              <a:avLst/>
            </a:prstGeom>
          </p:spPr>
        </p:pic>
      </p:grpSp>
      <p:sp>
        <p:nvSpPr>
          <p:cNvPr id="50" name="Arc 49">
            <a:extLst>
              <a:ext uri="{FF2B5EF4-FFF2-40B4-BE49-F238E27FC236}">
                <a16:creationId xmlns:a16="http://schemas.microsoft.com/office/drawing/2014/main" id="{B747036D-2D7A-3101-6F56-7770D9B03864}"/>
              </a:ext>
            </a:extLst>
          </p:cNvPr>
          <p:cNvSpPr/>
          <p:nvPr/>
        </p:nvSpPr>
        <p:spPr>
          <a:xfrm rot="16703157">
            <a:off x="9271024" y="514004"/>
            <a:ext cx="846910" cy="1688203"/>
          </a:xfrm>
          <a:prstGeom prst="arc">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cxnSp>
        <p:nvCxnSpPr>
          <p:cNvPr id="51" name="Straight Connector 50">
            <a:extLst>
              <a:ext uri="{FF2B5EF4-FFF2-40B4-BE49-F238E27FC236}">
                <a16:creationId xmlns:a16="http://schemas.microsoft.com/office/drawing/2014/main" id="{6FC18A0F-BFEE-F6BA-B75D-70E218CF1D07}"/>
              </a:ext>
            </a:extLst>
          </p:cNvPr>
          <p:cNvCxnSpPr>
            <a:cxnSpLocks/>
          </p:cNvCxnSpPr>
          <p:nvPr/>
        </p:nvCxnSpPr>
        <p:spPr>
          <a:xfrm>
            <a:off x="9734463" y="942978"/>
            <a:ext cx="2898" cy="1558804"/>
          </a:xfrm>
          <a:prstGeom prst="line">
            <a:avLst/>
          </a:prstGeom>
        </p:spPr>
        <p:style>
          <a:lnRef idx="3">
            <a:schemeClr val="accent3"/>
          </a:lnRef>
          <a:fillRef idx="0">
            <a:schemeClr val="accent3"/>
          </a:fillRef>
          <a:effectRef idx="2">
            <a:schemeClr val="accent3"/>
          </a:effectRef>
          <a:fontRef idx="minor">
            <a:schemeClr val="tx1"/>
          </a:fontRef>
        </p:style>
      </p:cxnSp>
      <p:cxnSp>
        <p:nvCxnSpPr>
          <p:cNvPr id="52" name="Straight Connector 51">
            <a:extLst>
              <a:ext uri="{FF2B5EF4-FFF2-40B4-BE49-F238E27FC236}">
                <a16:creationId xmlns:a16="http://schemas.microsoft.com/office/drawing/2014/main" id="{D5C47374-4124-9918-5F92-615DCCF9A68E}"/>
              </a:ext>
            </a:extLst>
          </p:cNvPr>
          <p:cNvCxnSpPr>
            <a:cxnSpLocks/>
          </p:cNvCxnSpPr>
          <p:nvPr/>
        </p:nvCxnSpPr>
        <p:spPr>
          <a:xfrm>
            <a:off x="8859778" y="1218403"/>
            <a:ext cx="874685" cy="1290024"/>
          </a:xfrm>
          <a:prstGeom prst="line">
            <a:avLst/>
          </a:prstGeom>
        </p:spPr>
        <p:style>
          <a:lnRef idx="3">
            <a:schemeClr val="accent3"/>
          </a:lnRef>
          <a:fillRef idx="0">
            <a:schemeClr val="accent3"/>
          </a:fillRef>
          <a:effectRef idx="2">
            <a:schemeClr val="accent3"/>
          </a:effectRef>
          <a:fontRef idx="minor">
            <a:schemeClr val="tx1"/>
          </a:fontRef>
        </p:style>
      </p:cxnSp>
      <p:sp>
        <p:nvSpPr>
          <p:cNvPr id="53" name="TextBox 52">
            <a:extLst>
              <a:ext uri="{FF2B5EF4-FFF2-40B4-BE49-F238E27FC236}">
                <a16:creationId xmlns:a16="http://schemas.microsoft.com/office/drawing/2014/main" id="{389BE5D2-1677-5F81-DE02-2C6FECEC4E6E}"/>
              </a:ext>
            </a:extLst>
          </p:cNvPr>
          <p:cNvSpPr txBox="1"/>
          <p:nvPr/>
        </p:nvSpPr>
        <p:spPr>
          <a:xfrm rot="20795044">
            <a:off x="8766852" y="626053"/>
            <a:ext cx="826105" cy="369332"/>
          </a:xfrm>
          <a:prstGeom prst="rect">
            <a:avLst/>
          </a:prstGeom>
          <a:noFill/>
        </p:spPr>
        <p:txBody>
          <a:bodyPr wrap="square">
            <a:spAutoFit/>
          </a:bodyPr>
          <a:lstStyle/>
          <a:p>
            <a:pPr algn="ctr"/>
            <a:r>
              <a:rPr lang="en-US" b="1" dirty="0">
                <a:effectLst/>
                <a:latin typeface="Times New Roman" panose="02020603050405020304" pitchFamily="18" charset="0"/>
                <a:ea typeface="Aptos" panose="020B0004020202020204" pitchFamily="34" charset="0"/>
                <a:cs typeface="Times New Roman" panose="02020603050405020304" pitchFamily="18" charset="0"/>
              </a:rPr>
              <a:t>0-20°</a:t>
            </a:r>
            <a:endParaRPr lang="en-US" b="1" baseline="30000" dirty="0">
              <a:latin typeface="Times New Roman" panose="02020603050405020304" pitchFamily="18" charset="0"/>
              <a:cs typeface="Times New Roman" panose="02020603050405020304" pitchFamily="18" charset="0"/>
            </a:endParaRPr>
          </a:p>
        </p:txBody>
      </p:sp>
      <p:cxnSp>
        <p:nvCxnSpPr>
          <p:cNvPr id="54" name="Straight Arrow Connector 53">
            <a:extLst>
              <a:ext uri="{FF2B5EF4-FFF2-40B4-BE49-F238E27FC236}">
                <a16:creationId xmlns:a16="http://schemas.microsoft.com/office/drawing/2014/main" id="{A825F7CC-E2A7-DF8A-9B4E-5ED8620CAE2D}"/>
              </a:ext>
            </a:extLst>
          </p:cNvPr>
          <p:cNvCxnSpPr>
            <a:cxnSpLocks/>
          </p:cNvCxnSpPr>
          <p:nvPr/>
        </p:nvCxnSpPr>
        <p:spPr>
          <a:xfrm flipH="1">
            <a:off x="8745157" y="893513"/>
            <a:ext cx="211666" cy="161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D8969FC-CA38-509E-F462-013602C4B562}"/>
              </a:ext>
            </a:extLst>
          </p:cNvPr>
          <p:cNvSpPr txBox="1"/>
          <p:nvPr/>
        </p:nvSpPr>
        <p:spPr>
          <a:xfrm>
            <a:off x="9983757" y="701233"/>
            <a:ext cx="628289"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(+2)</a:t>
            </a:r>
          </a:p>
        </p:txBody>
      </p:sp>
      <p:sp>
        <p:nvSpPr>
          <p:cNvPr id="56" name="TextBox 55">
            <a:extLst>
              <a:ext uri="{FF2B5EF4-FFF2-40B4-BE49-F238E27FC236}">
                <a16:creationId xmlns:a16="http://schemas.microsoft.com/office/drawing/2014/main" id="{582F240F-1FA8-190F-204B-E3D5AAF92004}"/>
              </a:ext>
            </a:extLst>
          </p:cNvPr>
          <p:cNvSpPr txBox="1"/>
          <p:nvPr/>
        </p:nvSpPr>
        <p:spPr>
          <a:xfrm>
            <a:off x="10479796" y="703968"/>
            <a:ext cx="618253"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814B8EDB-3F1F-4834-5D4A-E58DA0F97153}"/>
              </a:ext>
            </a:extLst>
          </p:cNvPr>
          <p:cNvSpPr txBox="1"/>
          <p:nvPr/>
        </p:nvSpPr>
        <p:spPr>
          <a:xfrm>
            <a:off x="9932248" y="2123340"/>
            <a:ext cx="1165801" cy="1477328"/>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More upright posture angle &gt; 20° </a:t>
            </a:r>
          </a:p>
        </p:txBody>
      </p:sp>
      <p:sp>
        <p:nvSpPr>
          <p:cNvPr id="58" name="TextBox 57">
            <a:extLst>
              <a:ext uri="{FF2B5EF4-FFF2-40B4-BE49-F238E27FC236}">
                <a16:creationId xmlns:a16="http://schemas.microsoft.com/office/drawing/2014/main" id="{63FEB23C-721F-6A35-707A-E61A978A00AC}"/>
              </a:ext>
            </a:extLst>
          </p:cNvPr>
          <p:cNvSpPr txBox="1"/>
          <p:nvPr/>
        </p:nvSpPr>
        <p:spPr>
          <a:xfrm>
            <a:off x="10155986" y="1124874"/>
            <a:ext cx="1663260" cy="923330"/>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Ergonomic Modified Tool (</a:t>
            </a:r>
            <a:r>
              <a:rPr lang="en-US" b="1" dirty="0">
                <a:effectLst/>
                <a:latin typeface="Times New Roman" panose="02020603050405020304" pitchFamily="18" charset="0"/>
                <a:ea typeface="Aptos" panose="020B0004020202020204" pitchFamily="34" charset="0"/>
                <a:cs typeface="Times New Roman" panose="02020603050405020304" pitchFamily="18" charset="0"/>
              </a:rPr>
              <a:t>EAHA</a:t>
            </a:r>
            <a:r>
              <a:rPr lang="en-US" b="1" dirty="0">
                <a:latin typeface="Times New Roman" panose="02020603050405020304" pitchFamily="18" charset="0"/>
                <a:cs typeface="Times New Roman" panose="02020603050405020304" pitchFamily="18" charset="0"/>
              </a:rPr>
              <a:t>)</a:t>
            </a:r>
            <a:endParaRPr lang="en-US" b="1" baseline="30000" dirty="0">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3C876D77-617E-62A5-F362-DA1A540BC305}"/>
              </a:ext>
            </a:extLst>
          </p:cNvPr>
          <p:cNvCxnSpPr>
            <a:cxnSpLocks/>
          </p:cNvCxnSpPr>
          <p:nvPr/>
        </p:nvCxnSpPr>
        <p:spPr>
          <a:xfrm flipV="1">
            <a:off x="5707909" y="644464"/>
            <a:ext cx="278485" cy="11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DA8D92E-AC53-88D0-A79F-51FCC6A2FCB1}"/>
              </a:ext>
            </a:extLst>
          </p:cNvPr>
          <p:cNvSpPr txBox="1"/>
          <p:nvPr/>
        </p:nvSpPr>
        <p:spPr>
          <a:xfrm rot="16200000">
            <a:off x="159425" y="2240505"/>
            <a:ext cx="1366532" cy="369332"/>
          </a:xfrm>
          <a:prstGeom prst="rect">
            <a:avLst/>
          </a:prstGeom>
          <a:noFill/>
        </p:spPr>
        <p:txBody>
          <a:bodyPr wrap="square">
            <a:spAutoFit/>
          </a:bodyPr>
          <a:lstStyle/>
          <a:p>
            <a:pPr algn="ctr"/>
            <a:r>
              <a:rPr lang="en-US" b="1" dirty="0">
                <a:solidFill>
                  <a:schemeClr val="accent1"/>
                </a:solidFill>
                <a:effectLst/>
                <a:latin typeface="Times New Roman" panose="02020603050405020304" pitchFamily="18" charset="0"/>
                <a:ea typeface="Aptos" panose="020B0004020202020204" pitchFamily="34" charset="0"/>
                <a:cs typeface="Times New Roman" panose="02020603050405020304" pitchFamily="18" charset="0"/>
              </a:rPr>
              <a:t>LIFTING</a:t>
            </a:r>
            <a:endParaRPr lang="en-US" b="1" baseline="30000" dirty="0">
              <a:solidFill>
                <a:schemeClr val="accent1"/>
              </a:solidFill>
              <a:latin typeface="Times New Roman" panose="02020603050405020304" pitchFamily="18" charset="0"/>
              <a:cs typeface="Times New Roman" panose="02020603050405020304" pitchFamily="18" charset="0"/>
            </a:endParaRPr>
          </a:p>
        </p:txBody>
      </p:sp>
      <p:grpSp>
        <p:nvGrpSpPr>
          <p:cNvPr id="93" name="Group 92">
            <a:extLst>
              <a:ext uri="{FF2B5EF4-FFF2-40B4-BE49-F238E27FC236}">
                <a16:creationId xmlns:a16="http://schemas.microsoft.com/office/drawing/2014/main" id="{F6D90272-7F22-DD77-7CC6-2DAD91B43CE2}"/>
              </a:ext>
            </a:extLst>
          </p:cNvPr>
          <p:cNvGrpSpPr/>
          <p:nvPr/>
        </p:nvGrpSpPr>
        <p:grpSpPr>
          <a:xfrm>
            <a:off x="651846" y="3784746"/>
            <a:ext cx="10936059" cy="3123184"/>
            <a:chOff x="521971" y="3611614"/>
            <a:chExt cx="10936059" cy="3123184"/>
          </a:xfrm>
        </p:grpSpPr>
        <p:pic>
          <p:nvPicPr>
            <p:cNvPr id="67" name="Picture 66">
              <a:extLst>
                <a:ext uri="{FF2B5EF4-FFF2-40B4-BE49-F238E27FC236}">
                  <a16:creationId xmlns:a16="http://schemas.microsoft.com/office/drawing/2014/main" id="{01D0BFC2-707B-1AE2-CC40-3BA333C33FA9}"/>
                </a:ext>
              </a:extLst>
            </p:cNvPr>
            <p:cNvPicPr>
              <a:picLocks noChangeAspect="1"/>
            </p:cNvPicPr>
            <p:nvPr/>
          </p:nvPicPr>
          <p:blipFill>
            <a:blip r:embed="rId8"/>
            <a:stretch>
              <a:fillRect/>
            </a:stretch>
          </p:blipFill>
          <p:spPr>
            <a:xfrm flipH="1">
              <a:off x="8356105" y="4046492"/>
              <a:ext cx="1504693" cy="2162057"/>
            </a:xfrm>
            <a:prstGeom prst="rect">
              <a:avLst/>
            </a:prstGeom>
          </p:spPr>
        </p:pic>
        <p:sp>
          <p:nvSpPr>
            <p:cNvPr id="77" name="Rectangle 76">
              <a:extLst>
                <a:ext uri="{FF2B5EF4-FFF2-40B4-BE49-F238E27FC236}">
                  <a16:creationId xmlns:a16="http://schemas.microsoft.com/office/drawing/2014/main" id="{0B3DF834-44BE-2987-783D-7D9B711BC0F0}"/>
                </a:ext>
              </a:extLst>
            </p:cNvPr>
            <p:cNvSpPr/>
            <p:nvPr/>
          </p:nvSpPr>
          <p:spPr>
            <a:xfrm>
              <a:off x="1298574" y="6208549"/>
              <a:ext cx="1414929" cy="4472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2236D59D-F24B-7C58-5CEF-476F4DA99D8B}"/>
                </a:ext>
              </a:extLst>
            </p:cNvPr>
            <p:cNvGrpSpPr/>
            <p:nvPr/>
          </p:nvGrpSpPr>
          <p:grpSpPr>
            <a:xfrm flipH="1">
              <a:off x="5226688" y="3959091"/>
              <a:ext cx="1504695" cy="2239914"/>
              <a:chOff x="7790747" y="4038875"/>
              <a:chExt cx="1449694" cy="2317330"/>
            </a:xfrm>
          </p:grpSpPr>
          <p:pic>
            <p:nvPicPr>
              <p:cNvPr id="18" name="Picture 17">
                <a:extLst>
                  <a:ext uri="{FF2B5EF4-FFF2-40B4-BE49-F238E27FC236}">
                    <a16:creationId xmlns:a16="http://schemas.microsoft.com/office/drawing/2014/main" id="{AD8BB7FC-E874-2BB4-9FBF-9FD9AE935E3A}"/>
                  </a:ext>
                </a:extLst>
              </p:cNvPr>
              <p:cNvPicPr>
                <a:picLocks noChangeAspect="1"/>
              </p:cNvPicPr>
              <p:nvPr/>
            </p:nvPicPr>
            <p:blipFill rotWithShape="1">
              <a:blip r:embed="rId9"/>
              <a:srcRect l="5528" r="9218"/>
              <a:stretch/>
            </p:blipFill>
            <p:spPr>
              <a:xfrm>
                <a:off x="7790747" y="4038875"/>
                <a:ext cx="1449694" cy="2317330"/>
              </a:xfrm>
              <a:prstGeom prst="rect">
                <a:avLst/>
              </a:prstGeom>
            </p:spPr>
          </p:pic>
          <p:pic>
            <p:nvPicPr>
              <p:cNvPr id="19" name="Picture 18">
                <a:extLst>
                  <a:ext uri="{FF2B5EF4-FFF2-40B4-BE49-F238E27FC236}">
                    <a16:creationId xmlns:a16="http://schemas.microsoft.com/office/drawing/2014/main" id="{A5B4F9E3-AFB5-83A8-F911-7BCBA8FB561E}"/>
                  </a:ext>
                </a:extLst>
              </p:cNvPr>
              <p:cNvPicPr>
                <a:picLocks noChangeAspect="1"/>
              </p:cNvPicPr>
              <p:nvPr/>
            </p:nvPicPr>
            <p:blipFill>
              <a:blip r:embed="rId6"/>
              <a:stretch>
                <a:fillRect/>
              </a:stretch>
            </p:blipFill>
            <p:spPr>
              <a:xfrm>
                <a:off x="8476649" y="4089984"/>
                <a:ext cx="485783" cy="486077"/>
              </a:xfrm>
              <a:prstGeom prst="rect">
                <a:avLst/>
              </a:prstGeom>
            </p:spPr>
          </p:pic>
        </p:grpSp>
        <p:grpSp>
          <p:nvGrpSpPr>
            <p:cNvPr id="20" name="Group 19">
              <a:extLst>
                <a:ext uri="{FF2B5EF4-FFF2-40B4-BE49-F238E27FC236}">
                  <a16:creationId xmlns:a16="http://schemas.microsoft.com/office/drawing/2014/main" id="{3608E296-75AE-4A76-2D54-7F2D69147193}"/>
                </a:ext>
              </a:extLst>
            </p:cNvPr>
            <p:cNvGrpSpPr/>
            <p:nvPr/>
          </p:nvGrpSpPr>
          <p:grpSpPr>
            <a:xfrm flipH="1">
              <a:off x="1258925" y="3856657"/>
              <a:ext cx="7794889" cy="2231587"/>
              <a:chOff x="-3258766" y="3544361"/>
              <a:chExt cx="6936124" cy="2461294"/>
            </a:xfrm>
          </p:grpSpPr>
          <p:pic>
            <p:nvPicPr>
              <p:cNvPr id="21" name="Picture 20">
                <a:extLst>
                  <a:ext uri="{FF2B5EF4-FFF2-40B4-BE49-F238E27FC236}">
                    <a16:creationId xmlns:a16="http://schemas.microsoft.com/office/drawing/2014/main" id="{117E4C96-C2AC-77A5-72E0-F6C91A868CDB}"/>
                  </a:ext>
                </a:extLst>
              </p:cNvPr>
              <p:cNvPicPr>
                <a:picLocks noChangeAspect="1"/>
              </p:cNvPicPr>
              <p:nvPr/>
            </p:nvPicPr>
            <p:blipFill>
              <a:blip r:embed="rId10"/>
              <a:stretch>
                <a:fillRect/>
              </a:stretch>
            </p:blipFill>
            <p:spPr>
              <a:xfrm>
                <a:off x="2303671" y="3544361"/>
                <a:ext cx="1373687" cy="2461294"/>
              </a:xfrm>
              <a:prstGeom prst="rect">
                <a:avLst/>
              </a:prstGeom>
            </p:spPr>
          </p:pic>
          <p:pic>
            <p:nvPicPr>
              <p:cNvPr id="23" name="Picture 22">
                <a:extLst>
                  <a:ext uri="{FF2B5EF4-FFF2-40B4-BE49-F238E27FC236}">
                    <a16:creationId xmlns:a16="http://schemas.microsoft.com/office/drawing/2014/main" id="{C4937114-EA9A-724E-67AF-8906B44B5DAC}"/>
                  </a:ext>
                </a:extLst>
              </p:cNvPr>
              <p:cNvPicPr>
                <a:picLocks noChangeAspect="1"/>
              </p:cNvPicPr>
              <p:nvPr/>
            </p:nvPicPr>
            <p:blipFill>
              <a:blip r:embed="rId4"/>
              <a:stretch>
                <a:fillRect/>
              </a:stretch>
            </p:blipFill>
            <p:spPr>
              <a:xfrm>
                <a:off x="2872337" y="3704434"/>
                <a:ext cx="479421" cy="486077"/>
              </a:xfrm>
              <a:prstGeom prst="rect">
                <a:avLst/>
              </a:prstGeom>
            </p:spPr>
          </p:pic>
          <p:pic>
            <p:nvPicPr>
              <p:cNvPr id="94" name="Picture 93">
                <a:extLst>
                  <a:ext uri="{FF2B5EF4-FFF2-40B4-BE49-F238E27FC236}">
                    <a16:creationId xmlns:a16="http://schemas.microsoft.com/office/drawing/2014/main" id="{134D3D0A-9F72-D512-C109-5275E2B348DD}"/>
                  </a:ext>
                </a:extLst>
              </p:cNvPr>
              <p:cNvPicPr>
                <a:picLocks noChangeAspect="1"/>
              </p:cNvPicPr>
              <p:nvPr/>
            </p:nvPicPr>
            <p:blipFill>
              <a:blip r:embed="rId4"/>
              <a:stretch>
                <a:fillRect/>
              </a:stretch>
            </p:blipFill>
            <p:spPr>
              <a:xfrm>
                <a:off x="-3258766" y="3849709"/>
                <a:ext cx="479421" cy="486078"/>
              </a:xfrm>
              <a:prstGeom prst="rect">
                <a:avLst/>
              </a:prstGeom>
            </p:spPr>
          </p:pic>
        </p:grpSp>
        <p:cxnSp>
          <p:nvCxnSpPr>
            <p:cNvPr id="34" name="Straight Connector 33">
              <a:extLst>
                <a:ext uri="{FF2B5EF4-FFF2-40B4-BE49-F238E27FC236}">
                  <a16:creationId xmlns:a16="http://schemas.microsoft.com/office/drawing/2014/main" id="{DABB6096-A21B-A7F0-835C-10A612003316}"/>
                </a:ext>
              </a:extLst>
            </p:cNvPr>
            <p:cNvCxnSpPr>
              <a:cxnSpLocks/>
            </p:cNvCxnSpPr>
            <p:nvPr/>
          </p:nvCxnSpPr>
          <p:spPr>
            <a:xfrm>
              <a:off x="1986719" y="4788762"/>
              <a:ext cx="548299" cy="1410243"/>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4E90AD0C-82F0-3551-CE58-70B9004DB53E}"/>
                </a:ext>
              </a:extLst>
            </p:cNvPr>
            <p:cNvCxnSpPr>
              <a:cxnSpLocks/>
            </p:cNvCxnSpPr>
            <p:nvPr/>
          </p:nvCxnSpPr>
          <p:spPr>
            <a:xfrm flipH="1">
              <a:off x="1424983" y="4764772"/>
              <a:ext cx="561736" cy="1463988"/>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3B0F3902-9B28-E2E2-83CB-8463227BD613}"/>
                </a:ext>
              </a:extLst>
            </p:cNvPr>
            <p:cNvSpPr txBox="1"/>
            <p:nvPr/>
          </p:nvSpPr>
          <p:spPr>
            <a:xfrm>
              <a:off x="1658382" y="6365466"/>
              <a:ext cx="794882" cy="369332"/>
            </a:xfrm>
            <a:prstGeom prst="rect">
              <a:avLst/>
            </a:prstGeom>
            <a:noFill/>
          </p:spPr>
          <p:txBody>
            <a:bodyPr wrap="square">
              <a:spAutoFit/>
            </a:bodyPr>
            <a:lstStyle/>
            <a:p>
              <a:pPr algn="ctr"/>
              <a:r>
                <a:rPr lang="en-US" b="1" dirty="0">
                  <a:latin typeface="Times New Roman" panose="02020603050405020304" pitchFamily="18" charset="0"/>
                  <a:ea typeface="Aptos" panose="020B0004020202020204" pitchFamily="34" charset="0"/>
                  <a:cs typeface="Times New Roman" panose="02020603050405020304" pitchFamily="18" charset="0"/>
                </a:rPr>
                <a:t>0</a:t>
              </a:r>
              <a:r>
                <a:rPr lang="en-US" b="1" dirty="0">
                  <a:effectLst/>
                  <a:latin typeface="Times New Roman" panose="02020603050405020304" pitchFamily="18" charset="0"/>
                  <a:ea typeface="Aptos" panose="020B0004020202020204" pitchFamily="34" charset="0"/>
                  <a:cs typeface="Times New Roman" panose="02020603050405020304" pitchFamily="18" charset="0"/>
                </a:rPr>
                <a:t>-60°</a:t>
              </a:r>
              <a:endParaRPr lang="en-US" b="1" baseline="300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E4455C82-B80F-5108-0B0E-912201E94B16}"/>
                </a:ext>
              </a:extLst>
            </p:cNvPr>
            <p:cNvCxnSpPr>
              <a:cxnSpLocks/>
            </p:cNvCxnSpPr>
            <p:nvPr/>
          </p:nvCxnSpPr>
          <p:spPr>
            <a:xfrm flipH="1" flipV="1">
              <a:off x="1394792" y="6343603"/>
              <a:ext cx="325728" cy="175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D4F2D38-6672-AE61-2D7D-9519CD0AC215}"/>
                </a:ext>
              </a:extLst>
            </p:cNvPr>
            <p:cNvCxnSpPr>
              <a:cxnSpLocks/>
            </p:cNvCxnSpPr>
            <p:nvPr/>
          </p:nvCxnSpPr>
          <p:spPr>
            <a:xfrm flipV="1">
              <a:off x="2331610" y="6233002"/>
              <a:ext cx="364362" cy="262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D398ACC-1C82-21C6-0F1C-0A2D6895F444}"/>
                </a:ext>
              </a:extLst>
            </p:cNvPr>
            <p:cNvSpPr txBox="1"/>
            <p:nvPr/>
          </p:nvSpPr>
          <p:spPr>
            <a:xfrm>
              <a:off x="2800419" y="3701799"/>
              <a:ext cx="628289"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(+2)</a:t>
              </a:r>
            </a:p>
          </p:txBody>
        </p:sp>
        <p:sp>
          <p:nvSpPr>
            <p:cNvPr id="40" name="TextBox 39">
              <a:extLst>
                <a:ext uri="{FF2B5EF4-FFF2-40B4-BE49-F238E27FC236}">
                  <a16:creationId xmlns:a16="http://schemas.microsoft.com/office/drawing/2014/main" id="{6882C6C6-9E05-FC5A-429E-2B8088D31BE0}"/>
                </a:ext>
              </a:extLst>
            </p:cNvPr>
            <p:cNvSpPr txBox="1"/>
            <p:nvPr/>
          </p:nvSpPr>
          <p:spPr>
            <a:xfrm>
              <a:off x="7209749" y="3774425"/>
              <a:ext cx="618253"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a:t>
              </a:r>
            </a:p>
          </p:txBody>
        </p:sp>
        <p:sp>
          <p:nvSpPr>
            <p:cNvPr id="41" name="Arc 40">
              <a:extLst>
                <a:ext uri="{FF2B5EF4-FFF2-40B4-BE49-F238E27FC236}">
                  <a16:creationId xmlns:a16="http://schemas.microsoft.com/office/drawing/2014/main" id="{BE4A6B1A-5D22-8E10-96A1-D0C14BCA076B}"/>
                </a:ext>
              </a:extLst>
            </p:cNvPr>
            <p:cNvSpPr/>
            <p:nvPr/>
          </p:nvSpPr>
          <p:spPr>
            <a:xfrm rot="7887785">
              <a:off x="1154517" y="4853981"/>
              <a:ext cx="1576920" cy="1585981"/>
            </a:xfrm>
            <a:prstGeom prst="arc">
              <a:avLst/>
            </a:prstGeom>
            <a:ln>
              <a:solidFill>
                <a:schemeClr val="accent3"/>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F0B80C6D-75F3-F834-E049-75FBCED36A07}"/>
                </a:ext>
              </a:extLst>
            </p:cNvPr>
            <p:cNvCxnSpPr>
              <a:cxnSpLocks/>
            </p:cNvCxnSpPr>
            <p:nvPr/>
          </p:nvCxnSpPr>
          <p:spPr>
            <a:xfrm flipV="1">
              <a:off x="4919110" y="4779449"/>
              <a:ext cx="1253093" cy="952296"/>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43" name="Straight Connector 42">
              <a:extLst>
                <a:ext uri="{FF2B5EF4-FFF2-40B4-BE49-F238E27FC236}">
                  <a16:creationId xmlns:a16="http://schemas.microsoft.com/office/drawing/2014/main" id="{4B693990-2D1F-7C47-13A4-0C55638141CA}"/>
                </a:ext>
              </a:extLst>
            </p:cNvPr>
            <p:cNvCxnSpPr>
              <a:cxnSpLocks/>
            </p:cNvCxnSpPr>
            <p:nvPr/>
          </p:nvCxnSpPr>
          <p:spPr>
            <a:xfrm flipH="1" flipV="1">
              <a:off x="4887301" y="4612592"/>
              <a:ext cx="1284902" cy="16685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44" name="Arc 43">
              <a:extLst>
                <a:ext uri="{FF2B5EF4-FFF2-40B4-BE49-F238E27FC236}">
                  <a16:creationId xmlns:a16="http://schemas.microsoft.com/office/drawing/2014/main" id="{55E74FD9-7ABB-59F5-05AF-A9E17F15C3BD}"/>
                </a:ext>
              </a:extLst>
            </p:cNvPr>
            <p:cNvSpPr/>
            <p:nvPr/>
          </p:nvSpPr>
          <p:spPr>
            <a:xfrm rot="13516330">
              <a:off x="4690143" y="4342196"/>
              <a:ext cx="1599099" cy="1601980"/>
            </a:xfrm>
            <a:prstGeom prst="arc">
              <a:avLst/>
            </a:prstGeom>
            <a:ln>
              <a:solidFill>
                <a:schemeClr val="accent3"/>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DAA9CBCF-B52A-16D2-2C4D-75263E5DFF30}"/>
                </a:ext>
              </a:extLst>
            </p:cNvPr>
            <p:cNvSpPr txBox="1"/>
            <p:nvPr/>
          </p:nvSpPr>
          <p:spPr>
            <a:xfrm rot="16200000">
              <a:off x="4047786" y="4932020"/>
              <a:ext cx="995583" cy="369332"/>
            </a:xfrm>
            <a:prstGeom prst="rect">
              <a:avLst/>
            </a:prstGeom>
            <a:noFill/>
          </p:spPr>
          <p:txBody>
            <a:bodyPr wrap="square">
              <a:spAutoFit/>
            </a:bodyPr>
            <a:lstStyle/>
            <a:p>
              <a:pPr algn="ctr"/>
              <a:r>
                <a:rPr lang="en-US" b="1" dirty="0">
                  <a:effectLst/>
                  <a:latin typeface="Times New Roman" panose="02020603050405020304" pitchFamily="18" charset="0"/>
                  <a:ea typeface="Aptos" panose="020B0004020202020204" pitchFamily="34" charset="0"/>
                  <a:cs typeface="Times New Roman" panose="02020603050405020304" pitchFamily="18" charset="0"/>
                </a:rPr>
                <a:t>60-</a:t>
              </a:r>
              <a:r>
                <a:rPr lang="en-US" b="1" dirty="0">
                  <a:latin typeface="Times New Roman" panose="02020603050405020304" pitchFamily="18" charset="0"/>
                  <a:ea typeface="Aptos" panose="020B0004020202020204" pitchFamily="34" charset="0"/>
                  <a:cs typeface="Times New Roman" panose="02020603050405020304" pitchFamily="18" charset="0"/>
                </a:rPr>
                <a:t>10</a:t>
              </a:r>
              <a:r>
                <a:rPr lang="en-US" b="1" dirty="0">
                  <a:effectLst/>
                  <a:latin typeface="Times New Roman" panose="02020603050405020304" pitchFamily="18" charset="0"/>
                  <a:ea typeface="Aptos" panose="020B0004020202020204" pitchFamily="34" charset="0"/>
                  <a:cs typeface="Times New Roman" panose="02020603050405020304" pitchFamily="18" charset="0"/>
                </a:rPr>
                <a:t>0</a:t>
              </a:r>
              <a:r>
                <a:rPr lang="en-US"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b="1" baseline="30000" dirty="0">
                <a:latin typeface="Times New Roman" panose="02020603050405020304" pitchFamily="18" charset="0"/>
                <a:cs typeface="Times New Roman" panose="02020603050405020304" pitchFamily="18" charset="0"/>
              </a:endParaRPr>
            </a:p>
          </p:txBody>
        </p:sp>
        <p:cxnSp>
          <p:nvCxnSpPr>
            <p:cNvPr id="60" name="Straight Arrow Connector 59">
              <a:extLst>
                <a:ext uri="{FF2B5EF4-FFF2-40B4-BE49-F238E27FC236}">
                  <a16:creationId xmlns:a16="http://schemas.microsoft.com/office/drawing/2014/main" id="{F2B0886F-7B5A-92C0-525A-922F6326DD8F}"/>
                </a:ext>
              </a:extLst>
            </p:cNvPr>
            <p:cNvCxnSpPr>
              <a:cxnSpLocks/>
            </p:cNvCxnSpPr>
            <p:nvPr/>
          </p:nvCxnSpPr>
          <p:spPr>
            <a:xfrm flipV="1">
              <a:off x="4690021" y="4437187"/>
              <a:ext cx="146738" cy="243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7A96768-307C-F92D-E5ED-A8857E69026C}"/>
                </a:ext>
              </a:extLst>
            </p:cNvPr>
            <p:cNvCxnSpPr>
              <a:cxnSpLocks/>
            </p:cNvCxnSpPr>
            <p:nvPr/>
          </p:nvCxnSpPr>
          <p:spPr>
            <a:xfrm>
              <a:off x="4674292" y="5589498"/>
              <a:ext cx="129799" cy="208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6AF475C-7A6A-0F2E-908E-CACDCFE8F5AA}"/>
                </a:ext>
              </a:extLst>
            </p:cNvPr>
            <p:cNvSpPr txBox="1"/>
            <p:nvPr/>
          </p:nvSpPr>
          <p:spPr>
            <a:xfrm>
              <a:off x="3321455" y="3720811"/>
              <a:ext cx="57342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t>
              </a:r>
            </a:p>
          </p:txBody>
        </p:sp>
        <p:sp>
          <p:nvSpPr>
            <p:cNvPr id="63" name="TextBox 62">
              <a:extLst>
                <a:ext uri="{FF2B5EF4-FFF2-40B4-BE49-F238E27FC236}">
                  <a16:creationId xmlns:a16="http://schemas.microsoft.com/office/drawing/2014/main" id="{23221096-E4D5-DF0B-F36C-AF59B52CE8DA}"/>
                </a:ext>
              </a:extLst>
            </p:cNvPr>
            <p:cNvSpPr txBox="1"/>
            <p:nvPr/>
          </p:nvSpPr>
          <p:spPr>
            <a:xfrm>
              <a:off x="6746550" y="3716100"/>
              <a:ext cx="628289"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62A2F0AD-2CF7-23B1-F0FE-AC9869DC3FE9}"/>
                </a:ext>
              </a:extLst>
            </p:cNvPr>
            <p:cNvSpPr txBox="1"/>
            <p:nvPr/>
          </p:nvSpPr>
          <p:spPr>
            <a:xfrm>
              <a:off x="2743079" y="4646834"/>
              <a:ext cx="872806"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Elbow flexion angle  &lt; 60°</a:t>
              </a:r>
            </a:p>
          </p:txBody>
        </p:sp>
        <p:sp>
          <p:nvSpPr>
            <p:cNvPr id="65" name="TextBox 64">
              <a:extLst>
                <a:ext uri="{FF2B5EF4-FFF2-40B4-BE49-F238E27FC236}">
                  <a16:creationId xmlns:a16="http://schemas.microsoft.com/office/drawing/2014/main" id="{40084617-CE67-42C9-965D-7810AE36FA64}"/>
                </a:ext>
              </a:extLst>
            </p:cNvPr>
            <p:cNvSpPr txBox="1"/>
            <p:nvPr/>
          </p:nvSpPr>
          <p:spPr>
            <a:xfrm>
              <a:off x="6663139" y="4508335"/>
              <a:ext cx="1579702" cy="1477328"/>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Elbow flexion angle (better</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Improved handle position</a:t>
              </a:r>
              <a:r>
                <a:rPr lang="en-US" i="1" dirty="0">
                  <a:latin typeface="Times New Roman" panose="02020603050405020304" pitchFamily="18" charset="0"/>
                  <a:cs typeface="Times New Roman" panose="02020603050405020304" pitchFamily="18" charset="0"/>
                </a:rPr>
                <a:t>)</a:t>
              </a:r>
            </a:p>
          </p:txBody>
        </p:sp>
        <p:cxnSp>
          <p:nvCxnSpPr>
            <p:cNvPr id="69" name="Straight Connector 68">
              <a:extLst>
                <a:ext uri="{FF2B5EF4-FFF2-40B4-BE49-F238E27FC236}">
                  <a16:creationId xmlns:a16="http://schemas.microsoft.com/office/drawing/2014/main" id="{3ABCBB30-F6EF-C45C-7900-54CBFE29CB10}"/>
                </a:ext>
              </a:extLst>
            </p:cNvPr>
            <p:cNvCxnSpPr>
              <a:cxnSpLocks/>
            </p:cNvCxnSpPr>
            <p:nvPr/>
          </p:nvCxnSpPr>
          <p:spPr>
            <a:xfrm flipV="1">
              <a:off x="9078248" y="3728929"/>
              <a:ext cx="234127" cy="1111112"/>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70" name="TextBox 69">
              <a:extLst>
                <a:ext uri="{FF2B5EF4-FFF2-40B4-BE49-F238E27FC236}">
                  <a16:creationId xmlns:a16="http://schemas.microsoft.com/office/drawing/2014/main" id="{EF1E9853-1F0C-05F2-AB93-2C844294F86A}"/>
                </a:ext>
              </a:extLst>
            </p:cNvPr>
            <p:cNvSpPr txBox="1"/>
            <p:nvPr/>
          </p:nvSpPr>
          <p:spPr>
            <a:xfrm>
              <a:off x="10824805" y="3774425"/>
              <a:ext cx="633225"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a:t>
              </a:r>
            </a:p>
          </p:txBody>
        </p:sp>
        <p:sp>
          <p:nvSpPr>
            <p:cNvPr id="71" name="Arc 70">
              <a:extLst>
                <a:ext uri="{FF2B5EF4-FFF2-40B4-BE49-F238E27FC236}">
                  <a16:creationId xmlns:a16="http://schemas.microsoft.com/office/drawing/2014/main" id="{56533849-1B61-475E-4C18-AFC3E339989B}"/>
                </a:ext>
              </a:extLst>
            </p:cNvPr>
            <p:cNvSpPr/>
            <p:nvPr/>
          </p:nvSpPr>
          <p:spPr>
            <a:xfrm rot="16817585">
              <a:off x="8399327" y="3498755"/>
              <a:ext cx="1542348" cy="2000549"/>
            </a:xfrm>
            <a:prstGeom prst="arc">
              <a:avLst/>
            </a:prstGeom>
            <a:ln>
              <a:solidFill>
                <a:schemeClr val="accent3"/>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FEAF3AC3-C28C-C433-69AC-5708C6477F7D}"/>
                </a:ext>
              </a:extLst>
            </p:cNvPr>
            <p:cNvSpPr txBox="1"/>
            <p:nvPr/>
          </p:nvSpPr>
          <p:spPr>
            <a:xfrm>
              <a:off x="9963319" y="3774425"/>
              <a:ext cx="913522"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(+2 +1)</a:t>
              </a:r>
              <a:endParaRPr lang="en-US"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3C780040-38D9-6B5F-8120-3352678B48BA}"/>
                </a:ext>
              </a:extLst>
            </p:cNvPr>
            <p:cNvSpPr txBox="1"/>
            <p:nvPr/>
          </p:nvSpPr>
          <p:spPr>
            <a:xfrm>
              <a:off x="9796820" y="4456018"/>
              <a:ext cx="1358604" cy="1477328"/>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Elbow flexion angle &lt; 100° (increased strain)</a:t>
              </a:r>
            </a:p>
          </p:txBody>
        </p:sp>
        <p:cxnSp>
          <p:nvCxnSpPr>
            <p:cNvPr id="74" name="Straight Connector 73">
              <a:extLst>
                <a:ext uri="{FF2B5EF4-FFF2-40B4-BE49-F238E27FC236}">
                  <a16:creationId xmlns:a16="http://schemas.microsoft.com/office/drawing/2014/main" id="{D62D6DEE-08F3-4F0B-A0AE-8D6E74306766}"/>
                </a:ext>
              </a:extLst>
            </p:cNvPr>
            <p:cNvCxnSpPr>
              <a:cxnSpLocks/>
            </p:cNvCxnSpPr>
            <p:nvPr/>
          </p:nvCxnSpPr>
          <p:spPr>
            <a:xfrm>
              <a:off x="8168710" y="4338024"/>
              <a:ext cx="888056" cy="54913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75" name="TextBox 74">
              <a:extLst>
                <a:ext uri="{FF2B5EF4-FFF2-40B4-BE49-F238E27FC236}">
                  <a16:creationId xmlns:a16="http://schemas.microsoft.com/office/drawing/2014/main" id="{C04AE20E-9E3D-42B7-DE67-67E2C05F5C73}"/>
                </a:ext>
              </a:extLst>
            </p:cNvPr>
            <p:cNvSpPr txBox="1"/>
            <p:nvPr/>
          </p:nvSpPr>
          <p:spPr>
            <a:xfrm rot="18615279">
              <a:off x="7842318" y="3815171"/>
              <a:ext cx="776446" cy="369332"/>
            </a:xfrm>
            <a:prstGeom prst="rect">
              <a:avLst/>
            </a:prstGeom>
            <a:noFill/>
          </p:spPr>
          <p:txBody>
            <a:bodyPr wrap="square">
              <a:spAutoFit/>
            </a:bodyPr>
            <a:lstStyle/>
            <a:p>
              <a:pPr algn="ctr"/>
              <a:r>
                <a:rPr lang="en-US" b="1" dirty="0">
                  <a:effectLst/>
                  <a:latin typeface="Times New Roman" panose="02020603050405020304" pitchFamily="18" charset="0"/>
                  <a:ea typeface="Aptos" panose="020B0004020202020204" pitchFamily="34" charset="0"/>
                  <a:cs typeface="Times New Roman" panose="02020603050405020304" pitchFamily="18" charset="0"/>
                </a:rPr>
                <a:t>100°+</a:t>
              </a:r>
              <a:endParaRPr lang="en-US" b="1" baseline="30000" dirty="0">
                <a:latin typeface="Times New Roman" panose="02020603050405020304" pitchFamily="18" charset="0"/>
                <a:cs typeface="Times New Roman" panose="02020603050405020304" pitchFamily="18" charset="0"/>
              </a:endParaRPr>
            </a:p>
          </p:txBody>
        </p:sp>
        <p:cxnSp>
          <p:nvCxnSpPr>
            <p:cNvPr id="76" name="Straight Arrow Connector 75">
              <a:extLst>
                <a:ext uri="{FF2B5EF4-FFF2-40B4-BE49-F238E27FC236}">
                  <a16:creationId xmlns:a16="http://schemas.microsoft.com/office/drawing/2014/main" id="{2EAED4A1-ACAC-8D03-5460-0BA7D9690107}"/>
                </a:ext>
              </a:extLst>
            </p:cNvPr>
            <p:cNvCxnSpPr>
              <a:cxnSpLocks/>
            </p:cNvCxnSpPr>
            <p:nvPr/>
          </p:nvCxnSpPr>
          <p:spPr>
            <a:xfrm flipV="1">
              <a:off x="8480675" y="3693470"/>
              <a:ext cx="219839" cy="96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B58080CF-FE55-7892-E95D-E9357C2FD60E}"/>
                </a:ext>
              </a:extLst>
            </p:cNvPr>
            <p:cNvSpPr txBox="1"/>
            <p:nvPr/>
          </p:nvSpPr>
          <p:spPr>
            <a:xfrm>
              <a:off x="2727484" y="5659012"/>
              <a:ext cx="1543764"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(increased strain)</a:t>
              </a:r>
              <a:endParaRPr lang="en-US" dirty="0"/>
            </a:p>
          </p:txBody>
        </p:sp>
        <p:sp>
          <p:nvSpPr>
            <p:cNvPr id="91" name="TextBox 90">
              <a:extLst>
                <a:ext uri="{FF2B5EF4-FFF2-40B4-BE49-F238E27FC236}">
                  <a16:creationId xmlns:a16="http://schemas.microsoft.com/office/drawing/2014/main" id="{BEDC4BFD-968B-04E6-5F95-3377A7EBACF4}"/>
                </a:ext>
              </a:extLst>
            </p:cNvPr>
            <p:cNvSpPr txBox="1"/>
            <p:nvPr/>
          </p:nvSpPr>
          <p:spPr>
            <a:xfrm rot="16200000">
              <a:off x="-98621" y="4694690"/>
              <a:ext cx="1610516" cy="369332"/>
            </a:xfrm>
            <a:prstGeom prst="rect">
              <a:avLst/>
            </a:prstGeom>
            <a:noFill/>
          </p:spPr>
          <p:txBody>
            <a:bodyPr wrap="square">
              <a:spAutoFit/>
            </a:bodyPr>
            <a:lstStyle/>
            <a:p>
              <a:pPr algn="ctr"/>
              <a:r>
                <a:rPr lang="en-US" b="1" dirty="0">
                  <a:solidFill>
                    <a:schemeClr val="accent1"/>
                  </a:solidFill>
                  <a:effectLst/>
                  <a:latin typeface="Times New Roman" panose="02020603050405020304" pitchFamily="18" charset="0"/>
                  <a:ea typeface="Aptos" panose="020B0004020202020204" pitchFamily="34" charset="0"/>
                  <a:cs typeface="Times New Roman" panose="02020603050405020304" pitchFamily="18" charset="0"/>
                </a:rPr>
                <a:t>THROWING</a:t>
              </a:r>
              <a:endParaRPr lang="en-US" b="1" baseline="30000" dirty="0">
                <a:solidFill>
                  <a:schemeClr val="accent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8089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73A18-A828-88C2-9977-38D6E2FC53A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50820B7-21A7-B39E-AADC-5F5954A0A391}"/>
              </a:ext>
            </a:extLst>
          </p:cNvPr>
          <p:cNvSpPr>
            <a:spLocks noGrp="1"/>
          </p:cNvSpPr>
          <p:nvPr>
            <p:ph type="ctrTitle"/>
          </p:nvPr>
        </p:nvSpPr>
        <p:spPr>
          <a:xfrm>
            <a:off x="0" y="113879"/>
            <a:ext cx="12192000" cy="560793"/>
          </a:xfrm>
        </p:spPr>
        <p:txBody>
          <a:bodyPr>
            <a:noAutofit/>
          </a:bodyPr>
          <a:lstStyle/>
          <a:p>
            <a:r>
              <a:rPr lang="en-US" sz="3200" b="1" dirty="0"/>
              <a:t>Methodology – Human-Centered Design Approach</a:t>
            </a:r>
          </a:p>
        </p:txBody>
      </p:sp>
      <p:sp>
        <p:nvSpPr>
          <p:cNvPr id="6" name="Subtitle 4">
            <a:extLst>
              <a:ext uri="{FF2B5EF4-FFF2-40B4-BE49-F238E27FC236}">
                <a16:creationId xmlns:a16="http://schemas.microsoft.com/office/drawing/2014/main" id="{F5388B78-481D-B3B7-1D7F-E740D4D2C88D}"/>
              </a:ext>
            </a:extLst>
          </p:cNvPr>
          <p:cNvSpPr>
            <a:spLocks noGrp="1"/>
          </p:cNvSpPr>
          <p:nvPr>
            <p:ph type="subTitle" idx="1"/>
          </p:nvPr>
        </p:nvSpPr>
        <p:spPr>
          <a:xfrm>
            <a:off x="1247774" y="793942"/>
            <a:ext cx="10346768" cy="5564203"/>
          </a:xfrm>
        </p:spPr>
        <p:txBody>
          <a:bodyPr>
            <a:noAutofit/>
          </a:bodyPr>
          <a:lstStyle/>
          <a:p>
            <a:pPr algn="l"/>
            <a:r>
              <a:rPr lang="en-US" b="1" dirty="0">
                <a:latin typeface="Arial" panose="020B0604020202020204" pitchFamily="34" charset="0"/>
                <a:cs typeface="Arial" panose="020B0604020202020204" pitchFamily="34" charset="0"/>
              </a:rPr>
              <a:t>Ergonomic Design</a:t>
            </a:r>
            <a:endParaRPr lang="en-US" dirty="0">
              <a:latin typeface="Arial" panose="020B0604020202020204" pitchFamily="34" charset="0"/>
              <a:cs typeface="Arial" panose="020B0604020202020204" pitchFamily="34" charset="0"/>
            </a:endParaRP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Used NIC (Natural Inward Curved) grip to support neutral wrist posture</a:t>
            </a: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Chose handle lift angles: 16°, 32°, 48°</a:t>
            </a:r>
          </a:p>
          <a:p>
            <a:pPr algn="l"/>
            <a:r>
              <a:rPr lang="en-US" b="1" dirty="0">
                <a:latin typeface="Arial" panose="020B0604020202020204" pitchFamily="34" charset="0"/>
                <a:cs typeface="Arial" panose="020B0604020202020204" pitchFamily="34" charset="0"/>
              </a:rPr>
              <a:t>Anthropometric Fit</a:t>
            </a:r>
            <a:endParaRPr lang="en-US" dirty="0">
              <a:latin typeface="Arial" panose="020B0604020202020204" pitchFamily="34" charset="0"/>
              <a:cs typeface="Arial" panose="020B0604020202020204" pitchFamily="34" charset="0"/>
            </a:endParaRP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Based on CAESAR, BIFMA, Dreyfuss, Woodson</a:t>
            </a: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Handle height: 700 - 1100 mm (adjustable in 20 mm steps)</a:t>
            </a: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Grip diameter: 35 - 40 mm for women’s hand comfort</a:t>
            </a: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Covers 1</a:t>
            </a:r>
            <a:r>
              <a:rPr lang="en-US" sz="2400" baseline="30000" dirty="0">
                <a:latin typeface="Arial" panose="020B0604020202020204" pitchFamily="34" charset="0"/>
                <a:cs typeface="Arial" panose="020B0604020202020204" pitchFamily="34" charset="0"/>
              </a:rPr>
              <a:t>st </a:t>
            </a:r>
            <a:r>
              <a:rPr lang="en-US" sz="2400" dirty="0">
                <a:latin typeface="Arial" panose="020B0604020202020204" pitchFamily="34" charset="0"/>
                <a:cs typeface="Arial" panose="020B0604020202020204" pitchFamily="34" charset="0"/>
              </a:rPr>
              <a:t>- 99th percentile of female users</a:t>
            </a:r>
          </a:p>
          <a:p>
            <a:pPr algn="l"/>
            <a:r>
              <a:rPr lang="en-US" b="1" dirty="0">
                <a:latin typeface="Arial" panose="020B0604020202020204" pitchFamily="34" charset="0"/>
                <a:cs typeface="Arial" panose="020B0604020202020204" pitchFamily="34" charset="0"/>
              </a:rPr>
              <a:t>Prototype &amp; Testing</a:t>
            </a:r>
            <a:endParaRPr lang="en-US" dirty="0">
              <a:latin typeface="Arial" panose="020B0604020202020204" pitchFamily="34" charset="0"/>
              <a:cs typeface="Arial" panose="020B0604020202020204" pitchFamily="34" charset="0"/>
            </a:endParaRP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Created ErgoFlex 1, 2, 3 with adjustable features</a:t>
            </a: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Posture Simulations/Lab-tested for posture (REBA/RULA) and comfort</a:t>
            </a:r>
          </a:p>
          <a:p>
            <a:pPr marL="800100" lvl="1"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Improved through user feedback and motion capture analysis</a:t>
            </a:r>
          </a:p>
        </p:txBody>
      </p:sp>
      <p:pic>
        <p:nvPicPr>
          <p:cNvPr id="5" name="Picture 4" descr="A black handle on a white surface&#10;&#10;AI-generated content may be incorrect.">
            <a:extLst>
              <a:ext uri="{FF2B5EF4-FFF2-40B4-BE49-F238E27FC236}">
                <a16:creationId xmlns:a16="http://schemas.microsoft.com/office/drawing/2014/main" id="{1A7552BA-1E34-89C6-585A-06A8BE8A3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12752">
            <a:off x="9896780" y="2097749"/>
            <a:ext cx="1861452" cy="1502458"/>
          </a:xfrm>
          <a:prstGeom prst="rect">
            <a:avLst/>
          </a:prstGeom>
        </p:spPr>
      </p:pic>
      <p:cxnSp>
        <p:nvCxnSpPr>
          <p:cNvPr id="8" name="Connector: Elbow 7">
            <a:extLst>
              <a:ext uri="{FF2B5EF4-FFF2-40B4-BE49-F238E27FC236}">
                <a16:creationId xmlns:a16="http://schemas.microsoft.com/office/drawing/2014/main" id="{B9600B6D-8F5D-BCD9-EB13-8A2C2103536B}"/>
              </a:ext>
            </a:extLst>
          </p:cNvPr>
          <p:cNvCxnSpPr/>
          <p:nvPr/>
        </p:nvCxnSpPr>
        <p:spPr>
          <a:xfrm>
            <a:off x="6096000" y="1610139"/>
            <a:ext cx="4263887" cy="944218"/>
          </a:xfrm>
          <a:prstGeom prst="bentConnector3">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62158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ECC2-C351-398B-7B00-BA9DD466A769}"/>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EEC834E3-AC80-1B4B-9CA7-0C782712A8A1}"/>
              </a:ext>
            </a:extLst>
          </p:cNvPr>
          <p:cNvSpPr>
            <a:spLocks noGrp="1"/>
          </p:cNvSpPr>
          <p:nvPr>
            <p:ph type="ctrTitle"/>
          </p:nvPr>
        </p:nvSpPr>
        <p:spPr>
          <a:xfrm>
            <a:off x="0" y="13458"/>
            <a:ext cx="12192000" cy="560794"/>
          </a:xfrm>
        </p:spPr>
        <p:txBody>
          <a:bodyPr>
            <a:noAutofit/>
          </a:bodyPr>
          <a:lstStyle/>
          <a:p>
            <a:r>
              <a:rPr lang="en-US" sz="3200" b="1" dirty="0"/>
              <a:t>Technical Justification - Biomechanical Optimization</a:t>
            </a:r>
            <a:endParaRPr lang="en-US" sz="3200" dirty="0"/>
          </a:p>
        </p:txBody>
      </p:sp>
      <p:sp>
        <p:nvSpPr>
          <p:cNvPr id="41" name="Subtitle 4">
            <a:extLst>
              <a:ext uri="{FF2B5EF4-FFF2-40B4-BE49-F238E27FC236}">
                <a16:creationId xmlns:a16="http://schemas.microsoft.com/office/drawing/2014/main" id="{11253161-1D8B-DF22-DA82-A74BF03EACDD}"/>
              </a:ext>
            </a:extLst>
          </p:cNvPr>
          <p:cNvSpPr txBox="1">
            <a:spLocks/>
          </p:cNvSpPr>
          <p:nvPr/>
        </p:nvSpPr>
        <p:spPr>
          <a:xfrm>
            <a:off x="1597639" y="597535"/>
            <a:ext cx="9611027" cy="16683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NIC (Natural Inward Curved) grip keeps wrist in neutral (&gt;12° ulnar deviation)</a:t>
            </a:r>
          </a:p>
          <a:p>
            <a:pPr marL="34290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Based on ergonomic principle: "Bend the tool, not the wrist"</a:t>
            </a:r>
          </a:p>
          <a:p>
            <a:pPr marL="342900" indent="-342900" algn="l">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Preset ergonomic angles: 16°, 32°, and 48°</a:t>
            </a:r>
          </a:p>
        </p:txBody>
      </p:sp>
      <p:sp>
        <p:nvSpPr>
          <p:cNvPr id="44" name="Oval 43">
            <a:extLst>
              <a:ext uri="{FF2B5EF4-FFF2-40B4-BE49-F238E27FC236}">
                <a16:creationId xmlns:a16="http://schemas.microsoft.com/office/drawing/2014/main" id="{1FACDD5D-98ED-9D03-9BDB-7365B25DF0E8}"/>
              </a:ext>
            </a:extLst>
          </p:cNvPr>
          <p:cNvSpPr/>
          <p:nvPr/>
        </p:nvSpPr>
        <p:spPr>
          <a:xfrm>
            <a:off x="10057195" y="3040926"/>
            <a:ext cx="905773" cy="8928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Subtitle 4">
            <a:extLst>
              <a:ext uri="{FF2B5EF4-FFF2-40B4-BE49-F238E27FC236}">
                <a16:creationId xmlns:a16="http://schemas.microsoft.com/office/drawing/2014/main" id="{1CD6C27C-0CEA-CE44-042E-8714E37019D9}"/>
              </a:ext>
            </a:extLst>
          </p:cNvPr>
          <p:cNvSpPr>
            <a:spLocks noGrp="1"/>
          </p:cNvSpPr>
          <p:nvPr>
            <p:ph type="subTitle" idx="1"/>
          </p:nvPr>
        </p:nvSpPr>
        <p:spPr>
          <a:xfrm>
            <a:off x="0" y="2507053"/>
            <a:ext cx="12192000" cy="360876"/>
          </a:xfrm>
        </p:spPr>
        <p:txBody>
          <a:bodyPr>
            <a:noAutofit/>
          </a:bodyPr>
          <a:lstStyle/>
          <a:p>
            <a:r>
              <a:rPr lang="en-US" b="1" dirty="0">
                <a:latin typeface="Arial Black" panose="020B0A04020102020204" pitchFamily="34" charset="0"/>
              </a:rPr>
              <a:t>Wrist angle comparison</a:t>
            </a:r>
          </a:p>
        </p:txBody>
      </p:sp>
      <p:sp>
        <p:nvSpPr>
          <p:cNvPr id="46" name="Subtitle 4">
            <a:extLst>
              <a:ext uri="{FF2B5EF4-FFF2-40B4-BE49-F238E27FC236}">
                <a16:creationId xmlns:a16="http://schemas.microsoft.com/office/drawing/2014/main" id="{EEAB46F3-5087-B2C8-1983-09EEBCE81887}"/>
              </a:ext>
            </a:extLst>
          </p:cNvPr>
          <p:cNvSpPr txBox="1">
            <a:spLocks/>
          </p:cNvSpPr>
          <p:nvPr/>
        </p:nvSpPr>
        <p:spPr>
          <a:xfrm>
            <a:off x="2313439" y="3026812"/>
            <a:ext cx="7028876" cy="4576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Arial" panose="020B0604020202020204" pitchFamily="34" charset="0"/>
                <a:cs typeface="Arial" panose="020B0604020202020204" pitchFamily="34" charset="0"/>
              </a:rPr>
              <a:t>Flexed Wrist         </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Neutral Wrist</a:t>
            </a:r>
          </a:p>
        </p:txBody>
      </p:sp>
      <p:pic>
        <p:nvPicPr>
          <p:cNvPr id="50" name="Picture 49" descr="A cartoon of a hand holding a large metal tool&#10;&#10;AI-generated content may be incorrect.">
            <a:extLst>
              <a:ext uri="{FF2B5EF4-FFF2-40B4-BE49-F238E27FC236}">
                <a16:creationId xmlns:a16="http://schemas.microsoft.com/office/drawing/2014/main" id="{22B3B165-655C-B673-0E91-EE87E2718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03" y="3920486"/>
            <a:ext cx="1605625" cy="1605625"/>
          </a:xfrm>
          <a:prstGeom prst="rect">
            <a:avLst/>
          </a:prstGeom>
        </p:spPr>
      </p:pic>
      <p:pic>
        <p:nvPicPr>
          <p:cNvPr id="52" name="Picture 51" descr="A black and white of hands with points and arrows&#10;&#10;AI-generated content may be incorrect.">
            <a:extLst>
              <a:ext uri="{FF2B5EF4-FFF2-40B4-BE49-F238E27FC236}">
                <a16:creationId xmlns:a16="http://schemas.microsoft.com/office/drawing/2014/main" id="{C197D0D6-1831-69EC-AB89-68EEA8F64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60" y="5062154"/>
            <a:ext cx="1528978" cy="1528978"/>
          </a:xfrm>
          <a:prstGeom prst="rect">
            <a:avLst/>
          </a:prstGeom>
        </p:spPr>
      </p:pic>
      <p:pic>
        <p:nvPicPr>
          <p:cNvPr id="58" name="Picture 57" descr="A black and white drawing of a hand&#10;&#10;AI-generated content may be incorrect.">
            <a:extLst>
              <a:ext uri="{FF2B5EF4-FFF2-40B4-BE49-F238E27FC236}">
                <a16:creationId xmlns:a16="http://schemas.microsoft.com/office/drawing/2014/main" id="{3797E668-2835-AC5E-91F9-11EC848ED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13439" y="3492655"/>
            <a:ext cx="1480345" cy="1480345"/>
          </a:xfrm>
          <a:prstGeom prst="rect">
            <a:avLst/>
          </a:prstGeom>
        </p:spPr>
      </p:pic>
      <p:sp>
        <p:nvSpPr>
          <p:cNvPr id="60" name="TextBox 59">
            <a:extLst>
              <a:ext uri="{FF2B5EF4-FFF2-40B4-BE49-F238E27FC236}">
                <a16:creationId xmlns:a16="http://schemas.microsoft.com/office/drawing/2014/main" id="{5C31D635-78C0-58AB-6BE5-CFFB96BE0263}"/>
              </a:ext>
            </a:extLst>
          </p:cNvPr>
          <p:cNvSpPr txBox="1"/>
          <p:nvPr/>
        </p:nvSpPr>
        <p:spPr>
          <a:xfrm>
            <a:off x="10003663" y="3164177"/>
            <a:ext cx="1012836" cy="646331"/>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NIC Handle</a:t>
            </a:r>
            <a:endParaRPr lang="en-US" b="1" dirty="0"/>
          </a:p>
        </p:txBody>
      </p:sp>
      <p:sp>
        <p:nvSpPr>
          <p:cNvPr id="61" name="Arrow: Up 60">
            <a:extLst>
              <a:ext uri="{FF2B5EF4-FFF2-40B4-BE49-F238E27FC236}">
                <a16:creationId xmlns:a16="http://schemas.microsoft.com/office/drawing/2014/main" id="{CEDC286B-BB77-7872-8781-F57F7542A127}"/>
              </a:ext>
            </a:extLst>
          </p:cNvPr>
          <p:cNvSpPr/>
          <p:nvPr/>
        </p:nvSpPr>
        <p:spPr>
          <a:xfrm rot="10800000">
            <a:off x="10456524" y="3940184"/>
            <a:ext cx="107113" cy="24109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CBD917A-D8D4-80D2-B914-7B144F89F4FB}"/>
              </a:ext>
            </a:extLst>
          </p:cNvPr>
          <p:cNvSpPr/>
          <p:nvPr/>
        </p:nvSpPr>
        <p:spPr>
          <a:xfrm>
            <a:off x="10057193" y="4193926"/>
            <a:ext cx="905773" cy="8928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4" name="Arrow: Up 63">
            <a:extLst>
              <a:ext uri="{FF2B5EF4-FFF2-40B4-BE49-F238E27FC236}">
                <a16:creationId xmlns:a16="http://schemas.microsoft.com/office/drawing/2014/main" id="{B0099094-E000-1C92-D5A2-4DF11836305A}"/>
              </a:ext>
            </a:extLst>
          </p:cNvPr>
          <p:cNvSpPr/>
          <p:nvPr/>
        </p:nvSpPr>
        <p:spPr>
          <a:xfrm rot="10800000">
            <a:off x="10474255" y="5092987"/>
            <a:ext cx="107113" cy="24109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BE4F97B-FB1E-BA67-249F-32B433F45C72}"/>
              </a:ext>
            </a:extLst>
          </p:cNvPr>
          <p:cNvSpPr/>
          <p:nvPr/>
        </p:nvSpPr>
        <p:spPr>
          <a:xfrm>
            <a:off x="10092657" y="5346532"/>
            <a:ext cx="905773" cy="8928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6" name="TextBox 65">
            <a:extLst>
              <a:ext uri="{FF2B5EF4-FFF2-40B4-BE49-F238E27FC236}">
                <a16:creationId xmlns:a16="http://schemas.microsoft.com/office/drawing/2014/main" id="{CD73B58D-3DE8-3604-0D07-6E4A0A4A3864}"/>
              </a:ext>
            </a:extLst>
          </p:cNvPr>
          <p:cNvSpPr txBox="1"/>
          <p:nvPr/>
        </p:nvSpPr>
        <p:spPr>
          <a:xfrm>
            <a:off x="10057193" y="5528056"/>
            <a:ext cx="1012836" cy="646331"/>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Reduce Strain</a:t>
            </a:r>
            <a:endParaRPr lang="en-US" b="1" dirty="0"/>
          </a:p>
        </p:txBody>
      </p:sp>
      <p:sp>
        <p:nvSpPr>
          <p:cNvPr id="68" name="Subtitle 4">
            <a:extLst>
              <a:ext uri="{FF2B5EF4-FFF2-40B4-BE49-F238E27FC236}">
                <a16:creationId xmlns:a16="http://schemas.microsoft.com/office/drawing/2014/main" id="{B8DC24FC-4FB4-AB31-9C7D-DCBD4C6B56D7}"/>
              </a:ext>
            </a:extLst>
          </p:cNvPr>
          <p:cNvSpPr txBox="1">
            <a:spLocks/>
          </p:cNvSpPr>
          <p:nvPr/>
        </p:nvSpPr>
        <p:spPr>
          <a:xfrm>
            <a:off x="2824058" y="5342383"/>
            <a:ext cx="2113360" cy="3732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latin typeface="Arial" panose="020B0604020202020204" pitchFamily="34" charset="0"/>
                <a:cs typeface="Arial" panose="020B0604020202020204" pitchFamily="34" charset="0"/>
              </a:rPr>
              <a:t>Radial Deviation</a:t>
            </a:r>
            <a:r>
              <a:rPr lang="en-US" dirty="0">
                <a:latin typeface="Arial" panose="020B0604020202020204" pitchFamily="34" charset="0"/>
                <a:cs typeface="Arial" panose="020B0604020202020204" pitchFamily="34" charset="0"/>
              </a:rPr>
              <a:t>		</a:t>
            </a:r>
          </a:p>
        </p:txBody>
      </p:sp>
      <p:sp>
        <p:nvSpPr>
          <p:cNvPr id="69" name="Subtitle 4">
            <a:extLst>
              <a:ext uri="{FF2B5EF4-FFF2-40B4-BE49-F238E27FC236}">
                <a16:creationId xmlns:a16="http://schemas.microsoft.com/office/drawing/2014/main" id="{95EFE5B0-FAB9-0DC2-63D0-AF05DE72118C}"/>
              </a:ext>
            </a:extLst>
          </p:cNvPr>
          <p:cNvSpPr txBox="1">
            <a:spLocks/>
          </p:cNvSpPr>
          <p:nvPr/>
        </p:nvSpPr>
        <p:spPr>
          <a:xfrm>
            <a:off x="1327435" y="4444294"/>
            <a:ext cx="1256671" cy="3732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latin typeface="Arial" panose="020B0604020202020204" pitchFamily="34" charset="0"/>
                <a:cs typeface="Arial" panose="020B0604020202020204" pitchFamily="34" charset="0"/>
              </a:rPr>
              <a:t>Flexion</a:t>
            </a:r>
            <a:r>
              <a:rPr lang="en-US" dirty="0">
                <a:latin typeface="Arial" panose="020B0604020202020204" pitchFamily="34" charset="0"/>
                <a:cs typeface="Arial" panose="020B0604020202020204" pitchFamily="34" charset="0"/>
              </a:rPr>
              <a:t>		</a:t>
            </a:r>
          </a:p>
        </p:txBody>
      </p:sp>
      <p:sp>
        <p:nvSpPr>
          <p:cNvPr id="70" name="Subtitle 4">
            <a:extLst>
              <a:ext uri="{FF2B5EF4-FFF2-40B4-BE49-F238E27FC236}">
                <a16:creationId xmlns:a16="http://schemas.microsoft.com/office/drawing/2014/main" id="{F9F08C62-F91D-8D91-5DA0-570253CA4498}"/>
              </a:ext>
            </a:extLst>
          </p:cNvPr>
          <p:cNvSpPr txBox="1">
            <a:spLocks/>
          </p:cNvSpPr>
          <p:nvPr/>
        </p:nvSpPr>
        <p:spPr>
          <a:xfrm>
            <a:off x="1327435" y="3633480"/>
            <a:ext cx="1726177" cy="3732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latin typeface="Arial" panose="020B0604020202020204" pitchFamily="34" charset="0"/>
                <a:cs typeface="Arial" panose="020B0604020202020204" pitchFamily="34" charset="0"/>
              </a:rPr>
              <a:t>Extension</a:t>
            </a:r>
            <a:r>
              <a:rPr lang="en-US" dirty="0">
                <a:latin typeface="Arial" panose="020B0604020202020204" pitchFamily="34" charset="0"/>
                <a:cs typeface="Arial" panose="020B0604020202020204" pitchFamily="34" charset="0"/>
              </a:rPr>
              <a:t>		</a:t>
            </a:r>
          </a:p>
        </p:txBody>
      </p:sp>
      <p:sp>
        <p:nvSpPr>
          <p:cNvPr id="71" name="Subtitle 4">
            <a:extLst>
              <a:ext uri="{FF2B5EF4-FFF2-40B4-BE49-F238E27FC236}">
                <a16:creationId xmlns:a16="http://schemas.microsoft.com/office/drawing/2014/main" id="{CE1B8E37-A825-8760-2A71-31E13E130A90}"/>
              </a:ext>
            </a:extLst>
          </p:cNvPr>
          <p:cNvSpPr txBox="1">
            <a:spLocks/>
          </p:cNvSpPr>
          <p:nvPr/>
        </p:nvSpPr>
        <p:spPr>
          <a:xfrm>
            <a:off x="2855468" y="5866149"/>
            <a:ext cx="1975538" cy="3732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latin typeface="Arial" panose="020B0604020202020204" pitchFamily="34" charset="0"/>
                <a:cs typeface="Arial" panose="020B0604020202020204" pitchFamily="34" charset="0"/>
              </a:rPr>
              <a:t>Ulnar Deviation</a:t>
            </a:r>
            <a:r>
              <a:rPr lang="en-US" dirty="0">
                <a:latin typeface="Arial" panose="020B0604020202020204" pitchFamily="34" charset="0"/>
                <a:cs typeface="Arial" panose="020B0604020202020204" pitchFamily="34" charset="0"/>
              </a:rPr>
              <a:t>		</a:t>
            </a:r>
          </a:p>
        </p:txBody>
      </p:sp>
      <p:sp>
        <p:nvSpPr>
          <p:cNvPr id="72" name="TextBox 71">
            <a:extLst>
              <a:ext uri="{FF2B5EF4-FFF2-40B4-BE49-F238E27FC236}">
                <a16:creationId xmlns:a16="http://schemas.microsoft.com/office/drawing/2014/main" id="{F5C6C9DF-0BDB-FF32-BC6F-37212832C8F8}"/>
              </a:ext>
            </a:extLst>
          </p:cNvPr>
          <p:cNvSpPr txBox="1"/>
          <p:nvPr/>
        </p:nvSpPr>
        <p:spPr>
          <a:xfrm>
            <a:off x="10021393" y="4367794"/>
            <a:ext cx="1012836" cy="646331"/>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Neutral Wrist</a:t>
            </a:r>
            <a:endParaRPr lang="en-US" b="1" dirty="0"/>
          </a:p>
        </p:txBody>
      </p:sp>
      <p:sp>
        <p:nvSpPr>
          <p:cNvPr id="73" name="TextBox 72">
            <a:extLst>
              <a:ext uri="{FF2B5EF4-FFF2-40B4-BE49-F238E27FC236}">
                <a16:creationId xmlns:a16="http://schemas.microsoft.com/office/drawing/2014/main" id="{59874AE4-7E5F-7CD4-C1A4-57405EA9A9AB}"/>
              </a:ext>
            </a:extLst>
          </p:cNvPr>
          <p:cNvSpPr txBox="1"/>
          <p:nvPr/>
        </p:nvSpPr>
        <p:spPr>
          <a:xfrm>
            <a:off x="7933411" y="3452063"/>
            <a:ext cx="900345"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(+1)</a:t>
            </a:r>
          </a:p>
        </p:txBody>
      </p:sp>
      <p:sp>
        <p:nvSpPr>
          <p:cNvPr id="74" name="TextBox 73">
            <a:extLst>
              <a:ext uri="{FF2B5EF4-FFF2-40B4-BE49-F238E27FC236}">
                <a16:creationId xmlns:a16="http://schemas.microsoft.com/office/drawing/2014/main" id="{E65A0287-7CD7-7ED6-D81D-F7D67C9D125C}"/>
              </a:ext>
            </a:extLst>
          </p:cNvPr>
          <p:cNvSpPr txBox="1"/>
          <p:nvPr/>
        </p:nvSpPr>
        <p:spPr>
          <a:xfrm>
            <a:off x="8551395" y="3482841"/>
            <a:ext cx="618253"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a:t>
            </a:r>
          </a:p>
        </p:txBody>
      </p:sp>
      <p:sp>
        <p:nvSpPr>
          <p:cNvPr id="77" name="TextBox 76">
            <a:extLst>
              <a:ext uri="{FF2B5EF4-FFF2-40B4-BE49-F238E27FC236}">
                <a16:creationId xmlns:a16="http://schemas.microsoft.com/office/drawing/2014/main" id="{76A81DD0-FF67-5BF2-7721-9E8281B132D4}"/>
              </a:ext>
            </a:extLst>
          </p:cNvPr>
          <p:cNvSpPr txBox="1"/>
          <p:nvPr/>
        </p:nvSpPr>
        <p:spPr>
          <a:xfrm>
            <a:off x="7447407" y="4881395"/>
            <a:ext cx="464927"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0° </a:t>
            </a:r>
          </a:p>
        </p:txBody>
      </p:sp>
      <p:cxnSp>
        <p:nvCxnSpPr>
          <p:cNvPr id="85" name="Straight Connector 84">
            <a:extLst>
              <a:ext uri="{FF2B5EF4-FFF2-40B4-BE49-F238E27FC236}">
                <a16:creationId xmlns:a16="http://schemas.microsoft.com/office/drawing/2014/main" id="{4E5BBEEA-263E-D5A2-8212-3E51507412D5}"/>
              </a:ext>
            </a:extLst>
          </p:cNvPr>
          <p:cNvCxnSpPr>
            <a:cxnSpLocks/>
            <a:stCxn id="91" idx="0"/>
          </p:cNvCxnSpPr>
          <p:nvPr/>
        </p:nvCxnSpPr>
        <p:spPr>
          <a:xfrm flipV="1">
            <a:off x="7860697" y="4495065"/>
            <a:ext cx="464927" cy="581074"/>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a:extLst>
              <a:ext uri="{FF2B5EF4-FFF2-40B4-BE49-F238E27FC236}">
                <a16:creationId xmlns:a16="http://schemas.microsoft.com/office/drawing/2014/main" id="{ACD4F9C2-2935-1BFC-7C34-7142E2F8A550}"/>
              </a:ext>
            </a:extLst>
          </p:cNvPr>
          <p:cNvCxnSpPr>
            <a:cxnSpLocks/>
          </p:cNvCxnSpPr>
          <p:nvPr/>
        </p:nvCxnSpPr>
        <p:spPr>
          <a:xfrm flipH="1">
            <a:off x="7730111" y="4495065"/>
            <a:ext cx="583724" cy="37887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 name="TextBox 89">
            <a:extLst>
              <a:ext uri="{FF2B5EF4-FFF2-40B4-BE49-F238E27FC236}">
                <a16:creationId xmlns:a16="http://schemas.microsoft.com/office/drawing/2014/main" id="{85079AA3-C8B1-E635-7796-8AC9D4F1CBDB}"/>
              </a:ext>
            </a:extLst>
          </p:cNvPr>
          <p:cNvSpPr txBox="1"/>
          <p:nvPr/>
        </p:nvSpPr>
        <p:spPr>
          <a:xfrm>
            <a:off x="3503310" y="3514117"/>
            <a:ext cx="514379"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t>
            </a:r>
          </a:p>
        </p:txBody>
      </p:sp>
      <p:sp>
        <p:nvSpPr>
          <p:cNvPr id="91" name="Arc 90">
            <a:extLst>
              <a:ext uri="{FF2B5EF4-FFF2-40B4-BE49-F238E27FC236}">
                <a16:creationId xmlns:a16="http://schemas.microsoft.com/office/drawing/2014/main" id="{F1CF66C5-4110-D694-BE84-79EB3A8459E8}"/>
              </a:ext>
            </a:extLst>
          </p:cNvPr>
          <p:cNvSpPr/>
          <p:nvPr/>
        </p:nvSpPr>
        <p:spPr>
          <a:xfrm rot="10354343">
            <a:off x="7748088" y="4606941"/>
            <a:ext cx="164308" cy="471175"/>
          </a:xfrm>
          <a:prstGeom prst="arc">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solidFill>
                <a:schemeClr val="accent3"/>
              </a:solidFill>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85228050-F85A-6BBB-FE2A-4ECAE2548397}"/>
              </a:ext>
            </a:extLst>
          </p:cNvPr>
          <p:cNvSpPr txBox="1"/>
          <p:nvPr/>
        </p:nvSpPr>
        <p:spPr>
          <a:xfrm>
            <a:off x="3050120" y="3515968"/>
            <a:ext cx="628289"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(+3)</a:t>
            </a:r>
          </a:p>
        </p:txBody>
      </p:sp>
      <p:pic>
        <p:nvPicPr>
          <p:cNvPr id="114" name="Picture 113" descr="A person digging a hole in dirt&#10;&#10;AI-generated content may be incorrect.">
            <a:extLst>
              <a:ext uri="{FF2B5EF4-FFF2-40B4-BE49-F238E27FC236}">
                <a16:creationId xmlns:a16="http://schemas.microsoft.com/office/drawing/2014/main" id="{1C1D70B0-8D7D-D4B4-CA9B-FBF911437D8C}"/>
              </a:ext>
            </a:extLst>
          </p:cNvPr>
          <p:cNvPicPr>
            <a:picLocks noChangeAspect="1"/>
          </p:cNvPicPr>
          <p:nvPr/>
        </p:nvPicPr>
        <p:blipFill>
          <a:blip r:embed="rId5">
            <a:extLst>
              <a:ext uri="{28A0092B-C50C-407E-A947-70E740481C1C}">
                <a14:useLocalDpi xmlns:a14="http://schemas.microsoft.com/office/drawing/2010/main" val="0"/>
              </a:ext>
            </a:extLst>
          </a:blip>
          <a:srcRect l="-1" t="16837" r="61187" b="53495"/>
          <a:stretch>
            <a:fillRect/>
          </a:stretch>
        </p:blipFill>
        <p:spPr>
          <a:xfrm>
            <a:off x="4219807" y="4125106"/>
            <a:ext cx="987043" cy="1131705"/>
          </a:xfrm>
          <a:prstGeom prst="rect">
            <a:avLst/>
          </a:prstGeom>
        </p:spPr>
      </p:pic>
      <p:cxnSp>
        <p:nvCxnSpPr>
          <p:cNvPr id="115" name="Straight Connector 114">
            <a:extLst>
              <a:ext uri="{FF2B5EF4-FFF2-40B4-BE49-F238E27FC236}">
                <a16:creationId xmlns:a16="http://schemas.microsoft.com/office/drawing/2014/main" id="{72D70BB5-F180-F49A-798F-7093C59D07FF}"/>
              </a:ext>
            </a:extLst>
          </p:cNvPr>
          <p:cNvCxnSpPr>
            <a:cxnSpLocks/>
          </p:cNvCxnSpPr>
          <p:nvPr/>
        </p:nvCxnSpPr>
        <p:spPr>
          <a:xfrm>
            <a:off x="4994970" y="4216719"/>
            <a:ext cx="141806" cy="756281"/>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16">
            <a:extLst>
              <a:ext uri="{FF2B5EF4-FFF2-40B4-BE49-F238E27FC236}">
                <a16:creationId xmlns:a16="http://schemas.microsoft.com/office/drawing/2014/main" id="{488636F1-C4AD-DF23-E05E-CB85E42A2D1E}"/>
              </a:ext>
            </a:extLst>
          </p:cNvPr>
          <p:cNvCxnSpPr>
            <a:cxnSpLocks/>
          </p:cNvCxnSpPr>
          <p:nvPr/>
        </p:nvCxnSpPr>
        <p:spPr>
          <a:xfrm flipH="1">
            <a:off x="4887909" y="4216719"/>
            <a:ext cx="99018" cy="87856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1" name="Arrow: Circular 120">
            <a:extLst>
              <a:ext uri="{FF2B5EF4-FFF2-40B4-BE49-F238E27FC236}">
                <a16:creationId xmlns:a16="http://schemas.microsoft.com/office/drawing/2014/main" id="{10A48262-8F42-7381-CD8D-8CBC9459A9F4}"/>
              </a:ext>
            </a:extLst>
          </p:cNvPr>
          <p:cNvSpPr/>
          <p:nvPr/>
        </p:nvSpPr>
        <p:spPr>
          <a:xfrm rot="9322835">
            <a:off x="4823099" y="4917424"/>
            <a:ext cx="333165" cy="270151"/>
          </a:xfrm>
          <a:prstGeom prst="circular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solidFill>
                <a:schemeClr val="accent3"/>
              </a:solidFill>
            </a:endParaRPr>
          </a:p>
        </p:txBody>
      </p:sp>
      <p:sp>
        <p:nvSpPr>
          <p:cNvPr id="76" name="TextBox 75">
            <a:extLst>
              <a:ext uri="{FF2B5EF4-FFF2-40B4-BE49-F238E27FC236}">
                <a16:creationId xmlns:a16="http://schemas.microsoft.com/office/drawing/2014/main" id="{6ACDDD78-B8ED-F489-1577-5FD6E0224375}"/>
              </a:ext>
            </a:extLst>
          </p:cNvPr>
          <p:cNvSpPr txBox="1"/>
          <p:nvPr/>
        </p:nvSpPr>
        <p:spPr>
          <a:xfrm>
            <a:off x="4889086" y="5134201"/>
            <a:ext cx="886364"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&lt; 22° </a:t>
            </a:r>
          </a:p>
        </p:txBody>
      </p:sp>
    </p:spTree>
    <p:extLst>
      <p:ext uri="{BB962C8B-B14F-4D97-AF65-F5344CB8AC3E}">
        <p14:creationId xmlns:p14="http://schemas.microsoft.com/office/powerpoint/2010/main" val="12423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0" grpId="0"/>
      <p:bldP spid="61" grpId="0" animBg="1"/>
      <p:bldP spid="62" grpId="0" animBg="1"/>
      <p:bldP spid="64" grpId="0" animBg="1"/>
      <p:bldP spid="65" grpId="0" animBg="1"/>
      <p:bldP spid="66"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6985-8FA8-A240-E951-AE78138BF88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6FD5965-9B1C-BF25-BA55-3BD2FEBAA53C}"/>
              </a:ext>
            </a:extLst>
          </p:cNvPr>
          <p:cNvPicPr>
            <a:picLocks noChangeAspect="1"/>
          </p:cNvPicPr>
          <p:nvPr/>
        </p:nvPicPr>
        <p:blipFill>
          <a:blip r:embed="rId2"/>
          <a:stretch>
            <a:fillRect/>
          </a:stretch>
        </p:blipFill>
        <p:spPr>
          <a:xfrm>
            <a:off x="9796825" y="1482243"/>
            <a:ext cx="1683897" cy="1219018"/>
          </a:xfrm>
          <a:prstGeom prst="rect">
            <a:avLst/>
          </a:prstGeom>
        </p:spPr>
      </p:pic>
      <p:sp>
        <p:nvSpPr>
          <p:cNvPr id="8" name="Title 3">
            <a:extLst>
              <a:ext uri="{FF2B5EF4-FFF2-40B4-BE49-F238E27FC236}">
                <a16:creationId xmlns:a16="http://schemas.microsoft.com/office/drawing/2014/main" id="{4F9A06F9-4525-5CC0-FC1F-E78033640178}"/>
              </a:ext>
            </a:extLst>
          </p:cNvPr>
          <p:cNvSpPr>
            <a:spLocks noGrp="1"/>
          </p:cNvSpPr>
          <p:nvPr>
            <p:ph type="ctrTitle"/>
          </p:nvPr>
        </p:nvSpPr>
        <p:spPr>
          <a:xfrm>
            <a:off x="0" y="13458"/>
            <a:ext cx="12192000" cy="560794"/>
          </a:xfrm>
        </p:spPr>
        <p:txBody>
          <a:bodyPr>
            <a:noAutofit/>
          </a:bodyPr>
          <a:lstStyle/>
          <a:p>
            <a:r>
              <a:rPr lang="en-US" sz="3200" b="1" dirty="0"/>
              <a:t>Technical Justification - Mechanical Design</a:t>
            </a:r>
            <a:endParaRPr lang="en-US" sz="3200" dirty="0"/>
          </a:p>
        </p:txBody>
      </p:sp>
      <p:sp>
        <p:nvSpPr>
          <p:cNvPr id="41" name="Subtitle 4">
            <a:extLst>
              <a:ext uri="{FF2B5EF4-FFF2-40B4-BE49-F238E27FC236}">
                <a16:creationId xmlns:a16="http://schemas.microsoft.com/office/drawing/2014/main" id="{B696CAE6-79A9-5BED-9F7D-36898883D9EB}"/>
              </a:ext>
            </a:extLst>
          </p:cNvPr>
          <p:cNvSpPr txBox="1">
            <a:spLocks/>
          </p:cNvSpPr>
          <p:nvPr/>
        </p:nvSpPr>
        <p:spPr>
          <a:xfrm>
            <a:off x="690742" y="909482"/>
            <a:ext cx="4950129" cy="8928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Arial" panose="020B0604020202020204" pitchFamily="34" charset="0"/>
                <a:cs typeface="Arial" panose="020B0604020202020204" pitchFamily="34" charset="0"/>
              </a:rPr>
              <a:t>Castle Nut + Cotter Pin System: </a:t>
            </a:r>
          </a:p>
          <a:p>
            <a:pPr algn="l"/>
            <a:r>
              <a:rPr lang="en-US" dirty="0">
                <a:latin typeface="Arial" panose="020B0604020202020204" pitchFamily="34" charset="0"/>
                <a:cs typeface="Arial" panose="020B0604020202020204" pitchFamily="34" charset="0"/>
              </a:rPr>
              <a:t>Secure under vibration</a:t>
            </a:r>
          </a:p>
        </p:txBody>
      </p:sp>
      <p:sp>
        <p:nvSpPr>
          <p:cNvPr id="2" name="Subtitle 4">
            <a:extLst>
              <a:ext uri="{FF2B5EF4-FFF2-40B4-BE49-F238E27FC236}">
                <a16:creationId xmlns:a16="http://schemas.microsoft.com/office/drawing/2014/main" id="{CE407DB9-1DE5-B3D8-AA6F-B16483D61D39}"/>
              </a:ext>
            </a:extLst>
          </p:cNvPr>
          <p:cNvSpPr txBox="1">
            <a:spLocks/>
          </p:cNvSpPr>
          <p:nvPr/>
        </p:nvSpPr>
        <p:spPr>
          <a:xfrm>
            <a:off x="5640871" y="851905"/>
            <a:ext cx="6233629" cy="892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Arial" panose="020B0604020202020204" pitchFamily="34" charset="0"/>
                <a:cs typeface="Arial" panose="020B0604020202020204" pitchFamily="34" charset="0"/>
              </a:rPr>
              <a:t>Slider Clamp + Sliding Housing: </a:t>
            </a:r>
          </a:p>
          <a:p>
            <a:pPr algn="l"/>
            <a:r>
              <a:rPr lang="en-US" dirty="0">
                <a:latin typeface="Arial" panose="020B0604020202020204" pitchFamily="34" charset="0"/>
                <a:cs typeface="Arial" panose="020B0604020202020204" pitchFamily="34" charset="0"/>
              </a:rPr>
              <a:t>Linear Micrometer grip adjustment </a:t>
            </a:r>
          </a:p>
        </p:txBody>
      </p:sp>
      <p:sp>
        <p:nvSpPr>
          <p:cNvPr id="5" name="Subtitle 4">
            <a:extLst>
              <a:ext uri="{FF2B5EF4-FFF2-40B4-BE49-F238E27FC236}">
                <a16:creationId xmlns:a16="http://schemas.microsoft.com/office/drawing/2014/main" id="{DCE8C1CF-FDF3-309A-5D56-B16DDBCD1A0A}"/>
              </a:ext>
            </a:extLst>
          </p:cNvPr>
          <p:cNvSpPr txBox="1">
            <a:spLocks/>
          </p:cNvSpPr>
          <p:nvPr/>
        </p:nvSpPr>
        <p:spPr>
          <a:xfrm>
            <a:off x="5640871" y="2459324"/>
            <a:ext cx="4101438" cy="892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Medium" panose="02000000000000000000" pitchFamily="2" charset="0"/>
                <a:ea typeface="Roboto Medium"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Medium" panose="02000000000000000000" pitchFamily="2" charset="0"/>
                <a:ea typeface="Roboto Medium"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Medium" panose="02000000000000000000" pitchFamily="2" charset="0"/>
                <a:ea typeface="Roboto Medium"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Medium" panose="02000000000000000000" pitchFamily="2" charset="0"/>
                <a:ea typeface="Roboto Medium"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Arial" panose="020B0604020202020204" pitchFamily="34" charset="0"/>
                <a:cs typeface="Arial" panose="020B0604020202020204" pitchFamily="34" charset="0"/>
              </a:rPr>
              <a:t>Ball-Bearing Joint: </a:t>
            </a:r>
          </a:p>
          <a:p>
            <a:pPr algn="l"/>
            <a:r>
              <a:rPr lang="en-US" dirty="0">
                <a:latin typeface="Arial" panose="020B0604020202020204" pitchFamily="34" charset="0"/>
                <a:cs typeface="Arial" panose="020B0604020202020204" pitchFamily="34" charset="0"/>
              </a:rPr>
              <a:t>Smooth rotation, less wear</a:t>
            </a:r>
          </a:p>
        </p:txBody>
      </p:sp>
      <p:pic>
        <p:nvPicPr>
          <p:cNvPr id="6" name="Picture 5">
            <a:extLst>
              <a:ext uri="{FF2B5EF4-FFF2-40B4-BE49-F238E27FC236}">
                <a16:creationId xmlns:a16="http://schemas.microsoft.com/office/drawing/2014/main" id="{070ABDA2-04FA-E107-D4CD-4B851490B8DD}"/>
              </a:ext>
            </a:extLst>
          </p:cNvPr>
          <p:cNvPicPr>
            <a:picLocks noChangeAspect="1"/>
          </p:cNvPicPr>
          <p:nvPr/>
        </p:nvPicPr>
        <p:blipFill>
          <a:blip r:embed="rId3"/>
          <a:stretch>
            <a:fillRect/>
          </a:stretch>
        </p:blipFill>
        <p:spPr>
          <a:xfrm rot="16200000" flipH="1">
            <a:off x="2580886" y="874992"/>
            <a:ext cx="1169841" cy="3140942"/>
          </a:xfrm>
          <a:prstGeom prst="rect">
            <a:avLst/>
          </a:prstGeom>
        </p:spPr>
      </p:pic>
      <p:pic>
        <p:nvPicPr>
          <p:cNvPr id="7" name="Picture 6">
            <a:extLst>
              <a:ext uri="{FF2B5EF4-FFF2-40B4-BE49-F238E27FC236}">
                <a16:creationId xmlns:a16="http://schemas.microsoft.com/office/drawing/2014/main" id="{460CB618-7F8E-23BF-F785-8A20197A4E10}"/>
              </a:ext>
            </a:extLst>
          </p:cNvPr>
          <p:cNvPicPr>
            <a:picLocks noChangeAspect="1"/>
          </p:cNvPicPr>
          <p:nvPr/>
        </p:nvPicPr>
        <p:blipFill>
          <a:blip r:embed="rId4"/>
          <a:srcRect l="5215" t="5148" r="3987"/>
          <a:stretch>
            <a:fillRect/>
          </a:stretch>
        </p:blipFill>
        <p:spPr>
          <a:xfrm rot="16200000">
            <a:off x="581165" y="2029922"/>
            <a:ext cx="1169841" cy="831079"/>
          </a:xfrm>
          <a:prstGeom prst="rect">
            <a:avLst/>
          </a:prstGeom>
        </p:spPr>
      </p:pic>
      <p:pic>
        <p:nvPicPr>
          <p:cNvPr id="9" name="Picture 8">
            <a:extLst>
              <a:ext uri="{FF2B5EF4-FFF2-40B4-BE49-F238E27FC236}">
                <a16:creationId xmlns:a16="http://schemas.microsoft.com/office/drawing/2014/main" id="{95401BB2-B460-617E-EEA9-2FA8C91ECB38}"/>
              </a:ext>
            </a:extLst>
          </p:cNvPr>
          <p:cNvPicPr>
            <a:picLocks noChangeAspect="1"/>
          </p:cNvPicPr>
          <p:nvPr/>
        </p:nvPicPr>
        <p:blipFill>
          <a:blip r:embed="rId5"/>
          <a:srcRect l="6842" t="8393" r="7062"/>
          <a:stretch>
            <a:fillRect/>
          </a:stretch>
        </p:blipFill>
        <p:spPr>
          <a:xfrm>
            <a:off x="10051078" y="2805822"/>
            <a:ext cx="1390377" cy="1051553"/>
          </a:xfrm>
          <a:prstGeom prst="rect">
            <a:avLst/>
          </a:prstGeom>
        </p:spPr>
      </p:pic>
      <p:pic>
        <p:nvPicPr>
          <p:cNvPr id="13" name="Picture 12">
            <a:extLst>
              <a:ext uri="{FF2B5EF4-FFF2-40B4-BE49-F238E27FC236}">
                <a16:creationId xmlns:a16="http://schemas.microsoft.com/office/drawing/2014/main" id="{7A13CA1D-2F93-9317-F75D-CD30E46E28EE}"/>
              </a:ext>
            </a:extLst>
          </p:cNvPr>
          <p:cNvPicPr>
            <a:picLocks noChangeAspect="1"/>
          </p:cNvPicPr>
          <p:nvPr/>
        </p:nvPicPr>
        <p:blipFill>
          <a:blip r:embed="rId6"/>
          <a:srcRect l="9589" t="7413" b="9715"/>
          <a:stretch>
            <a:fillRect/>
          </a:stretch>
        </p:blipFill>
        <p:spPr>
          <a:xfrm>
            <a:off x="5668672" y="3330956"/>
            <a:ext cx="1562691" cy="1194482"/>
          </a:xfrm>
          <a:prstGeom prst="rect">
            <a:avLst/>
          </a:prstGeom>
        </p:spPr>
      </p:pic>
      <p:pic>
        <p:nvPicPr>
          <p:cNvPr id="14" name="Picture 13">
            <a:extLst>
              <a:ext uri="{FF2B5EF4-FFF2-40B4-BE49-F238E27FC236}">
                <a16:creationId xmlns:a16="http://schemas.microsoft.com/office/drawing/2014/main" id="{4806EA6E-ED55-A34A-50B2-95638954C692}"/>
              </a:ext>
            </a:extLst>
          </p:cNvPr>
          <p:cNvPicPr>
            <a:picLocks noChangeAspect="1"/>
          </p:cNvPicPr>
          <p:nvPr/>
        </p:nvPicPr>
        <p:blipFill>
          <a:blip r:embed="rId7"/>
          <a:srcRect l="12505" t="4906" r="11601" b="2896"/>
          <a:stretch>
            <a:fillRect/>
          </a:stretch>
        </p:blipFill>
        <p:spPr>
          <a:xfrm>
            <a:off x="5894871" y="4507727"/>
            <a:ext cx="1254638" cy="2082815"/>
          </a:xfrm>
          <a:prstGeom prst="rect">
            <a:avLst/>
          </a:prstGeom>
        </p:spPr>
      </p:pic>
      <p:sp>
        <p:nvSpPr>
          <p:cNvPr id="16" name="TextBox 15">
            <a:extLst>
              <a:ext uri="{FF2B5EF4-FFF2-40B4-BE49-F238E27FC236}">
                <a16:creationId xmlns:a16="http://schemas.microsoft.com/office/drawing/2014/main" id="{D1D8EC61-4724-432C-AEE5-2397F28B9BE9}"/>
              </a:ext>
            </a:extLst>
          </p:cNvPr>
          <p:cNvSpPr txBox="1"/>
          <p:nvPr/>
        </p:nvSpPr>
        <p:spPr>
          <a:xfrm>
            <a:off x="2175206" y="3331597"/>
            <a:ext cx="198120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Threaded Clamp </a:t>
            </a:r>
            <a:endParaRPr lang="en-US" dirty="0"/>
          </a:p>
        </p:txBody>
      </p:sp>
      <p:sp>
        <p:nvSpPr>
          <p:cNvPr id="18" name="TextBox 17">
            <a:extLst>
              <a:ext uri="{FF2B5EF4-FFF2-40B4-BE49-F238E27FC236}">
                <a16:creationId xmlns:a16="http://schemas.microsoft.com/office/drawing/2014/main" id="{6F8ED11F-7920-D861-3C33-02FB8DD62132}"/>
              </a:ext>
            </a:extLst>
          </p:cNvPr>
          <p:cNvSpPr txBox="1"/>
          <p:nvPr/>
        </p:nvSpPr>
        <p:spPr>
          <a:xfrm>
            <a:off x="750545" y="3534209"/>
            <a:ext cx="1205225"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Castle Nut</a:t>
            </a:r>
            <a:endParaRPr lang="en-US" dirty="0"/>
          </a:p>
        </p:txBody>
      </p:sp>
      <p:sp>
        <p:nvSpPr>
          <p:cNvPr id="20" name="TextBox 19">
            <a:extLst>
              <a:ext uri="{FF2B5EF4-FFF2-40B4-BE49-F238E27FC236}">
                <a16:creationId xmlns:a16="http://schemas.microsoft.com/office/drawing/2014/main" id="{3F390976-E59B-3A1E-5F61-CB0FC8E697DC}"/>
              </a:ext>
            </a:extLst>
          </p:cNvPr>
          <p:cNvSpPr txBox="1"/>
          <p:nvPr/>
        </p:nvSpPr>
        <p:spPr>
          <a:xfrm>
            <a:off x="7622801" y="4996934"/>
            <a:ext cx="1562691"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Ball-Bearing</a:t>
            </a:r>
            <a:endParaRPr lang="en-US" dirty="0"/>
          </a:p>
        </p:txBody>
      </p:sp>
      <p:cxnSp>
        <p:nvCxnSpPr>
          <p:cNvPr id="22" name="Straight Arrow Connector 21">
            <a:extLst>
              <a:ext uri="{FF2B5EF4-FFF2-40B4-BE49-F238E27FC236}">
                <a16:creationId xmlns:a16="http://schemas.microsoft.com/office/drawing/2014/main" id="{7C295965-D491-F10F-1D07-3AB95AEF75E2}"/>
              </a:ext>
            </a:extLst>
          </p:cNvPr>
          <p:cNvCxnSpPr>
            <a:cxnSpLocks/>
          </p:cNvCxnSpPr>
          <p:nvPr/>
        </p:nvCxnSpPr>
        <p:spPr>
          <a:xfrm flipH="1">
            <a:off x="7115392" y="5181600"/>
            <a:ext cx="507409"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5677EBD6-5333-E9FC-322F-ADA46B4274C1}"/>
              </a:ext>
            </a:extLst>
          </p:cNvPr>
          <p:cNvCxnSpPr>
            <a:cxnSpLocks/>
          </p:cNvCxnSpPr>
          <p:nvPr/>
        </p:nvCxnSpPr>
        <p:spPr>
          <a:xfrm flipV="1">
            <a:off x="3165806" y="2798664"/>
            <a:ext cx="0" cy="63033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778C7044-6D1F-240E-D2DC-814183E04622}"/>
              </a:ext>
            </a:extLst>
          </p:cNvPr>
          <p:cNvCxnSpPr/>
          <p:nvPr/>
        </p:nvCxnSpPr>
        <p:spPr>
          <a:xfrm flipV="1">
            <a:off x="1166085" y="3030382"/>
            <a:ext cx="0" cy="63033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43E10CFF-D1E6-6F82-120B-B682EA27F542}"/>
              </a:ext>
            </a:extLst>
          </p:cNvPr>
          <p:cNvSpPr txBox="1"/>
          <p:nvPr/>
        </p:nvSpPr>
        <p:spPr>
          <a:xfrm>
            <a:off x="9877059" y="4487711"/>
            <a:ext cx="1738413"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Slider Clamp</a:t>
            </a:r>
            <a:endParaRPr lang="en-US" dirty="0"/>
          </a:p>
        </p:txBody>
      </p:sp>
      <p:cxnSp>
        <p:nvCxnSpPr>
          <p:cNvPr id="28" name="Straight Arrow Connector 27">
            <a:extLst>
              <a:ext uri="{FF2B5EF4-FFF2-40B4-BE49-F238E27FC236}">
                <a16:creationId xmlns:a16="http://schemas.microsoft.com/office/drawing/2014/main" id="{BC3C1222-7724-10B8-D9CF-3CA2A3426E58}"/>
              </a:ext>
            </a:extLst>
          </p:cNvPr>
          <p:cNvCxnSpPr>
            <a:cxnSpLocks/>
          </p:cNvCxnSpPr>
          <p:nvPr/>
        </p:nvCxnSpPr>
        <p:spPr>
          <a:xfrm flipV="1">
            <a:off x="10590103" y="3857375"/>
            <a:ext cx="0" cy="63033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2070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95EA-7AE5-8709-8A26-FE03DDF6CDFE}"/>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89EFC2C8-81E5-7985-3827-F7010347A767}"/>
              </a:ext>
            </a:extLst>
          </p:cNvPr>
          <p:cNvSpPr>
            <a:spLocks noGrp="1"/>
          </p:cNvSpPr>
          <p:nvPr>
            <p:ph type="ctrTitle"/>
          </p:nvPr>
        </p:nvSpPr>
        <p:spPr>
          <a:xfrm>
            <a:off x="0" y="0"/>
            <a:ext cx="12192000" cy="485775"/>
          </a:xfrm>
        </p:spPr>
        <p:txBody>
          <a:bodyPr>
            <a:noAutofit/>
          </a:bodyPr>
          <a:lstStyle/>
          <a:p>
            <a:r>
              <a:rPr lang="en-US" sz="3200" b="1" dirty="0"/>
              <a:t>Anthropometric Basis for Design</a:t>
            </a:r>
            <a:endParaRPr lang="en-US" sz="3200" dirty="0"/>
          </a:p>
        </p:txBody>
      </p:sp>
      <p:sp>
        <p:nvSpPr>
          <p:cNvPr id="3" name="TextBox 2">
            <a:extLst>
              <a:ext uri="{FF2B5EF4-FFF2-40B4-BE49-F238E27FC236}">
                <a16:creationId xmlns:a16="http://schemas.microsoft.com/office/drawing/2014/main" id="{5936A9BD-B928-2D01-BEC3-3C95EDC1D15B}"/>
              </a:ext>
            </a:extLst>
          </p:cNvPr>
          <p:cNvSpPr txBox="1"/>
          <p:nvPr/>
        </p:nvSpPr>
        <p:spPr>
          <a:xfrm>
            <a:off x="1015155" y="569461"/>
            <a:ext cx="10262445" cy="156966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Key Parameters:</a:t>
            </a:r>
          </a:p>
          <a:p>
            <a:r>
              <a:rPr lang="en-US" sz="2400" b="1" dirty="0">
                <a:latin typeface="Arial" panose="020B0604020202020204" pitchFamily="34" charset="0"/>
                <a:cs typeface="Arial" panose="020B0604020202020204" pitchFamily="34" charset="0"/>
              </a:rPr>
              <a:t>Handle Height: 		</a:t>
            </a:r>
            <a:r>
              <a:rPr lang="en-US" sz="2400" dirty="0">
                <a:latin typeface="Arial" panose="020B0604020202020204" pitchFamily="34" charset="0"/>
                <a:cs typeface="Arial" panose="020B0604020202020204" pitchFamily="34" charset="0"/>
              </a:rPr>
              <a:t>Adjustable from 590 mm to 1100 mm</a:t>
            </a:r>
          </a:p>
          <a:p>
            <a:r>
              <a:rPr lang="en-US" sz="2400" b="1" dirty="0">
                <a:latin typeface="Arial" panose="020B0604020202020204" pitchFamily="34" charset="0"/>
                <a:cs typeface="Arial" panose="020B0604020202020204" pitchFamily="34" charset="0"/>
              </a:rPr>
              <a:t>NIC Grip Diameter: 	</a:t>
            </a:r>
            <a:r>
              <a:rPr lang="en-US" sz="2400" dirty="0">
                <a:latin typeface="Arial" panose="020B0604020202020204" pitchFamily="34" charset="0"/>
                <a:cs typeface="Arial" panose="020B0604020202020204" pitchFamily="34" charset="0"/>
              </a:rPr>
              <a:t>35 - 40 mm (women's comfort range)</a:t>
            </a:r>
          </a:p>
          <a:p>
            <a:r>
              <a:rPr lang="en-US" sz="2400" b="1" dirty="0">
                <a:latin typeface="Arial" panose="020B0604020202020204" pitchFamily="34" charset="0"/>
                <a:cs typeface="Arial" panose="020B0604020202020204" pitchFamily="34" charset="0"/>
              </a:rPr>
              <a:t>Target Elbow Height: 	</a:t>
            </a:r>
            <a:r>
              <a:rPr lang="en-US" sz="2400" dirty="0">
                <a:latin typeface="Arial" panose="020B0604020202020204" pitchFamily="34" charset="0"/>
                <a:cs typeface="Arial" panose="020B0604020202020204" pitchFamily="34" charset="0"/>
              </a:rPr>
              <a:t>Matches 1st to 99th percentile</a:t>
            </a:r>
          </a:p>
        </p:txBody>
      </p:sp>
      <p:pic>
        <p:nvPicPr>
          <p:cNvPr id="7" name="Picture 6" descr="A graph of percentages&#10;&#10;AI-generated content may be incorrect.">
            <a:extLst>
              <a:ext uri="{FF2B5EF4-FFF2-40B4-BE49-F238E27FC236}">
                <a16:creationId xmlns:a16="http://schemas.microsoft.com/office/drawing/2014/main" id="{E0747804-F2E0-75C8-9A1C-70002EE64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84" y="2525380"/>
            <a:ext cx="5952630" cy="4041747"/>
          </a:xfrm>
          <a:prstGeom prst="rect">
            <a:avLst/>
          </a:prstGeom>
        </p:spPr>
      </p:pic>
      <p:pic>
        <p:nvPicPr>
          <p:cNvPr id="15" name="Picture 14" descr="A cartoon of a person with a shovel&#10;&#10;AI-generated content may be incorrect.">
            <a:extLst>
              <a:ext uri="{FF2B5EF4-FFF2-40B4-BE49-F238E27FC236}">
                <a16:creationId xmlns:a16="http://schemas.microsoft.com/office/drawing/2014/main" id="{A2D3B5DD-6F0A-9089-219E-9EDA8CFBFECA}"/>
              </a:ext>
            </a:extLst>
          </p:cNvPr>
          <p:cNvPicPr>
            <a:picLocks noChangeAspect="1"/>
          </p:cNvPicPr>
          <p:nvPr/>
        </p:nvPicPr>
        <p:blipFill>
          <a:blip r:embed="rId4">
            <a:extLst>
              <a:ext uri="{28A0092B-C50C-407E-A947-70E740481C1C}">
                <a14:useLocalDpi xmlns:a14="http://schemas.microsoft.com/office/drawing/2010/main" val="0"/>
              </a:ext>
            </a:extLst>
          </a:blip>
          <a:srcRect l="2888" r="11723"/>
          <a:stretch>
            <a:fillRect/>
          </a:stretch>
        </p:blipFill>
        <p:spPr>
          <a:xfrm>
            <a:off x="7330564" y="2546024"/>
            <a:ext cx="2857500" cy="3346423"/>
          </a:xfrm>
          <a:prstGeom prst="rect">
            <a:avLst/>
          </a:prstGeom>
        </p:spPr>
      </p:pic>
      <p:grpSp>
        <p:nvGrpSpPr>
          <p:cNvPr id="43" name="Group 42">
            <a:extLst>
              <a:ext uri="{FF2B5EF4-FFF2-40B4-BE49-F238E27FC236}">
                <a16:creationId xmlns:a16="http://schemas.microsoft.com/office/drawing/2014/main" id="{614A5E13-CBDA-88D3-90EE-634CE4587485}"/>
              </a:ext>
            </a:extLst>
          </p:cNvPr>
          <p:cNvGrpSpPr/>
          <p:nvPr/>
        </p:nvGrpSpPr>
        <p:grpSpPr>
          <a:xfrm>
            <a:off x="9376245" y="2844747"/>
            <a:ext cx="1796141" cy="2639830"/>
            <a:chOff x="9376245" y="2844747"/>
            <a:chExt cx="1796141" cy="2639830"/>
          </a:xfrm>
        </p:grpSpPr>
        <p:sp>
          <p:nvSpPr>
            <p:cNvPr id="28" name="Arc 27">
              <a:extLst>
                <a:ext uri="{FF2B5EF4-FFF2-40B4-BE49-F238E27FC236}">
                  <a16:creationId xmlns:a16="http://schemas.microsoft.com/office/drawing/2014/main" id="{FF35FD93-62E0-A05D-2A36-BFF0A56C8608}"/>
                </a:ext>
              </a:extLst>
            </p:cNvPr>
            <p:cNvSpPr/>
            <p:nvPr/>
          </p:nvSpPr>
          <p:spPr>
            <a:xfrm>
              <a:off x="9376245" y="2844747"/>
              <a:ext cx="1796141" cy="2639830"/>
            </a:xfrm>
            <a:prstGeom prst="arc">
              <a:avLst/>
            </a:prstGeom>
            <a:ln>
              <a:solidFill>
                <a:srgbClr val="00B05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E058066B-B14F-CD57-1A93-BC9C1F19B9F1}"/>
                </a:ext>
              </a:extLst>
            </p:cNvPr>
            <p:cNvCxnSpPr>
              <a:cxnSpLocks/>
            </p:cNvCxnSpPr>
            <p:nvPr/>
          </p:nvCxnSpPr>
          <p:spPr>
            <a:xfrm flipH="1">
              <a:off x="9934203" y="2844747"/>
              <a:ext cx="340113" cy="1374488"/>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cxnSp>
          <p:nvCxnSpPr>
            <p:cNvPr id="30" name="Straight Connector 29">
              <a:extLst>
                <a:ext uri="{FF2B5EF4-FFF2-40B4-BE49-F238E27FC236}">
                  <a16:creationId xmlns:a16="http://schemas.microsoft.com/office/drawing/2014/main" id="{C4F326AE-627F-A50A-8148-6B37BA9D332A}"/>
                </a:ext>
              </a:extLst>
            </p:cNvPr>
            <p:cNvCxnSpPr>
              <a:cxnSpLocks/>
            </p:cNvCxnSpPr>
            <p:nvPr/>
          </p:nvCxnSpPr>
          <p:spPr>
            <a:xfrm flipV="1">
              <a:off x="9934203" y="4164662"/>
              <a:ext cx="1238183" cy="43226"/>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grpSp>
      <p:sp>
        <p:nvSpPr>
          <p:cNvPr id="45" name="TextBox 44">
            <a:extLst>
              <a:ext uri="{FF2B5EF4-FFF2-40B4-BE49-F238E27FC236}">
                <a16:creationId xmlns:a16="http://schemas.microsoft.com/office/drawing/2014/main" id="{C2AE56CE-F316-3877-10AF-FCFD5D742300}"/>
              </a:ext>
            </a:extLst>
          </p:cNvPr>
          <p:cNvSpPr txBox="1"/>
          <p:nvPr/>
        </p:nvSpPr>
        <p:spPr>
          <a:xfrm>
            <a:off x="8360851" y="5914650"/>
            <a:ext cx="3012000"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Ergonomic reach zone</a:t>
            </a:r>
          </a:p>
        </p:txBody>
      </p:sp>
      <p:sp>
        <p:nvSpPr>
          <p:cNvPr id="9" name="Subtitle 4">
            <a:extLst>
              <a:ext uri="{FF2B5EF4-FFF2-40B4-BE49-F238E27FC236}">
                <a16:creationId xmlns:a16="http://schemas.microsoft.com/office/drawing/2014/main" id="{BFDCC39C-8795-C634-E9ED-24B7F4814845}"/>
              </a:ext>
            </a:extLst>
          </p:cNvPr>
          <p:cNvSpPr>
            <a:spLocks noGrp="1"/>
          </p:cNvSpPr>
          <p:nvPr>
            <p:ph type="subTitle" idx="1"/>
          </p:nvPr>
        </p:nvSpPr>
        <p:spPr>
          <a:xfrm>
            <a:off x="7192476" y="2563185"/>
            <a:ext cx="1546711" cy="1656049"/>
          </a:xfrm>
        </p:spPr>
        <p:txBody>
          <a:bodyPr>
            <a:noAutofit/>
          </a:bodyPr>
          <a:lstStyle/>
          <a:p>
            <a:r>
              <a:rPr lang="en-US" sz="2000" b="1" dirty="0">
                <a:latin typeface="Arial" panose="020B0604020202020204" pitchFamily="34" charset="0"/>
                <a:cs typeface="Arial" panose="020B0604020202020204" pitchFamily="34" charset="0"/>
              </a:rPr>
              <a:t>Data Sources: </a:t>
            </a:r>
            <a:r>
              <a:rPr lang="en-US" sz="2000" dirty="0">
                <a:latin typeface="Arial" panose="020B0604020202020204" pitchFamily="34" charset="0"/>
                <a:cs typeface="Arial" panose="020B0604020202020204" pitchFamily="34" charset="0"/>
              </a:rPr>
              <a:t>CAESAR, BIFMA, Woodson, Dreyfuss</a:t>
            </a:r>
          </a:p>
        </p:txBody>
      </p:sp>
    </p:spTree>
    <p:extLst>
      <p:ext uri="{BB962C8B-B14F-4D97-AF65-F5344CB8AC3E}">
        <p14:creationId xmlns:p14="http://schemas.microsoft.com/office/powerpoint/2010/main" val="136580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D2BA-A49B-042C-5C00-254A9151316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735AE42-EFE2-1B6A-C8FC-905E6BB76E5E}"/>
              </a:ext>
            </a:extLst>
          </p:cNvPr>
          <p:cNvPicPr>
            <a:picLocks noChangeAspect="1"/>
          </p:cNvPicPr>
          <p:nvPr/>
        </p:nvPicPr>
        <p:blipFill>
          <a:blip r:embed="rId2"/>
          <a:srcRect l="9198" t="10679" r="15044" b="7192"/>
          <a:stretch>
            <a:fillRect/>
          </a:stretch>
        </p:blipFill>
        <p:spPr>
          <a:xfrm rot="3535719">
            <a:off x="8823414" y="2648681"/>
            <a:ext cx="2320891" cy="2240580"/>
          </a:xfrm>
          <a:prstGeom prst="rect">
            <a:avLst/>
          </a:prstGeom>
        </p:spPr>
      </p:pic>
      <p:pic>
        <p:nvPicPr>
          <p:cNvPr id="11" name="Picture 10" descr="A black handle with a handle&#10;&#10;AI-generated content may be incorrect.">
            <a:extLst>
              <a:ext uri="{FF2B5EF4-FFF2-40B4-BE49-F238E27FC236}">
                <a16:creationId xmlns:a16="http://schemas.microsoft.com/office/drawing/2014/main" id="{7B6962FF-5C49-276E-3981-B6700D3FD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06458">
            <a:off x="3731490" y="1789654"/>
            <a:ext cx="2686877" cy="2858615"/>
          </a:xfrm>
          <a:prstGeom prst="rect">
            <a:avLst/>
          </a:prstGeom>
        </p:spPr>
      </p:pic>
      <p:sp>
        <p:nvSpPr>
          <p:cNvPr id="8" name="Title 3">
            <a:extLst>
              <a:ext uri="{FF2B5EF4-FFF2-40B4-BE49-F238E27FC236}">
                <a16:creationId xmlns:a16="http://schemas.microsoft.com/office/drawing/2014/main" id="{FEFF8A55-2D1C-E8A1-0169-A1D477FC3F1A}"/>
              </a:ext>
            </a:extLst>
          </p:cNvPr>
          <p:cNvSpPr>
            <a:spLocks noGrp="1"/>
          </p:cNvSpPr>
          <p:nvPr>
            <p:ph type="ctrTitle"/>
          </p:nvPr>
        </p:nvSpPr>
        <p:spPr>
          <a:xfrm>
            <a:off x="0" y="-5905"/>
            <a:ext cx="12192000" cy="560793"/>
          </a:xfrm>
        </p:spPr>
        <p:txBody>
          <a:bodyPr>
            <a:normAutofit/>
          </a:bodyPr>
          <a:lstStyle/>
          <a:p>
            <a:r>
              <a:rPr lang="en-US" sz="3200" b="1" dirty="0"/>
              <a:t>Design Concept </a:t>
            </a:r>
            <a:endParaRPr lang="en-US" sz="3200" dirty="0"/>
          </a:p>
        </p:txBody>
      </p:sp>
      <p:sp>
        <p:nvSpPr>
          <p:cNvPr id="3" name="TextBox 2">
            <a:extLst>
              <a:ext uri="{FF2B5EF4-FFF2-40B4-BE49-F238E27FC236}">
                <a16:creationId xmlns:a16="http://schemas.microsoft.com/office/drawing/2014/main" id="{74D8B8B2-79F9-81D3-28FB-291FC74BF930}"/>
              </a:ext>
            </a:extLst>
          </p:cNvPr>
          <p:cNvSpPr txBox="1"/>
          <p:nvPr/>
        </p:nvSpPr>
        <p:spPr>
          <a:xfrm>
            <a:off x="527548" y="777123"/>
            <a:ext cx="3220774" cy="461665"/>
          </a:xfrm>
          <a:prstGeom prst="rect">
            <a:avLst/>
          </a:prstGeom>
          <a:noFill/>
        </p:spPr>
        <p:txBody>
          <a:bodyPr wrap="square">
            <a:spAutoFit/>
          </a:bodyPr>
          <a:lstStyle/>
          <a:p>
            <a:pPr marL="548640">
              <a:spcBef>
                <a:spcPts val="600"/>
              </a:spcBef>
              <a:spcAft>
                <a:spcPts val="600"/>
              </a:spcAft>
            </a:pPr>
            <a:r>
              <a:rPr lang="en-US" sz="2400" b="1" dirty="0">
                <a:latin typeface="Arial" panose="020B0604020202020204" pitchFamily="34" charset="0"/>
                <a:cs typeface="Arial" panose="020B0604020202020204" pitchFamily="34" charset="0"/>
              </a:rPr>
              <a:t>ErgoFlex-1</a:t>
            </a:r>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C4FAE7-9150-C78A-FF1B-8CFD9FC9B787}"/>
              </a:ext>
            </a:extLst>
          </p:cNvPr>
          <p:cNvSpPr txBox="1"/>
          <p:nvPr/>
        </p:nvSpPr>
        <p:spPr>
          <a:xfrm>
            <a:off x="3900100" y="723563"/>
            <a:ext cx="3759207" cy="461665"/>
          </a:xfrm>
          <a:prstGeom prst="rect">
            <a:avLst/>
          </a:prstGeom>
          <a:noFill/>
        </p:spPr>
        <p:txBody>
          <a:bodyPr wrap="square">
            <a:spAutoFit/>
          </a:bodyPr>
          <a:lstStyle/>
          <a:p>
            <a:pPr marL="548640">
              <a:spcBef>
                <a:spcPts val="600"/>
              </a:spcBef>
              <a:spcAft>
                <a:spcPts val="600"/>
              </a:spcAft>
            </a:pPr>
            <a:r>
              <a:rPr lang="en-US" sz="2400" b="1" dirty="0">
                <a:latin typeface="Arial" panose="020B0604020202020204" pitchFamily="34" charset="0"/>
                <a:cs typeface="Arial" panose="020B0604020202020204" pitchFamily="34" charset="0"/>
              </a:rPr>
              <a:t>ErgoFlex-2</a:t>
            </a:r>
            <a:endParaRPr lang="en-US" sz="2400" dirty="0">
              <a:latin typeface="Arial" panose="020B0604020202020204" pitchFamily="34" charset="0"/>
              <a:cs typeface="Arial" panose="020B0604020202020204" pitchFamily="34" charset="0"/>
            </a:endParaRPr>
          </a:p>
        </p:txBody>
      </p:sp>
      <p:pic>
        <p:nvPicPr>
          <p:cNvPr id="7" name="Picture 6" descr="A black object with buttons&#10;&#10;AI-generated content may be incorrect.">
            <a:extLst>
              <a:ext uri="{FF2B5EF4-FFF2-40B4-BE49-F238E27FC236}">
                <a16:creationId xmlns:a16="http://schemas.microsoft.com/office/drawing/2014/main" id="{96709B46-B668-C811-0EA1-1E8BE3D2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792" y="1693849"/>
            <a:ext cx="1788822" cy="3264913"/>
          </a:xfrm>
          <a:prstGeom prst="rect">
            <a:avLst/>
          </a:prstGeom>
        </p:spPr>
      </p:pic>
      <p:sp>
        <p:nvSpPr>
          <p:cNvPr id="12" name="TextBox 11">
            <a:extLst>
              <a:ext uri="{FF2B5EF4-FFF2-40B4-BE49-F238E27FC236}">
                <a16:creationId xmlns:a16="http://schemas.microsoft.com/office/drawing/2014/main" id="{132ADC0F-EC6A-BF3D-27A8-EB65E572A1F7}"/>
              </a:ext>
            </a:extLst>
          </p:cNvPr>
          <p:cNvSpPr txBox="1"/>
          <p:nvPr/>
        </p:nvSpPr>
        <p:spPr>
          <a:xfrm>
            <a:off x="859109" y="3630837"/>
            <a:ext cx="1203028"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Preset lift angle</a:t>
            </a:r>
          </a:p>
          <a:p>
            <a:r>
              <a:rPr lang="en-US" sz="1200" b="1" dirty="0">
                <a:latin typeface="Times New Roman" panose="02020603050405020304" pitchFamily="18" charset="0"/>
                <a:cs typeface="Times New Roman" panose="02020603050405020304" pitchFamily="18" charset="0"/>
              </a:rPr>
              <a:t>16</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32</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48</a:t>
            </a:r>
            <a:r>
              <a:rPr lang="en-US" sz="1200" b="1" baseline="30000" dirty="0">
                <a:latin typeface="Times New Roman" panose="02020603050405020304" pitchFamily="18" charset="0"/>
                <a:cs typeface="Times New Roman" panose="02020603050405020304" pitchFamily="18" charset="0"/>
              </a:rPr>
              <a:t>o</a:t>
            </a:r>
            <a:endParaRPr lang="en-US" sz="1200" dirty="0">
              <a:latin typeface="Times New Roman" panose="02020603050405020304" pitchFamily="18" charset="0"/>
              <a:cs typeface="Times New Roman" panose="02020603050405020304" pitchFamily="18" charset="0"/>
            </a:endParaRPr>
          </a:p>
        </p:txBody>
      </p:sp>
      <p:sp>
        <p:nvSpPr>
          <p:cNvPr id="13" name="Arc 12">
            <a:extLst>
              <a:ext uri="{FF2B5EF4-FFF2-40B4-BE49-F238E27FC236}">
                <a16:creationId xmlns:a16="http://schemas.microsoft.com/office/drawing/2014/main" id="{6EC20A27-2EA4-8019-B1B3-9CC2BA46A6D4}"/>
              </a:ext>
            </a:extLst>
          </p:cNvPr>
          <p:cNvSpPr/>
          <p:nvPr/>
        </p:nvSpPr>
        <p:spPr>
          <a:xfrm rot="14634106">
            <a:off x="1908538" y="3684036"/>
            <a:ext cx="740264" cy="856790"/>
          </a:xfrm>
          <a:prstGeom prst="arc">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AC85B4CA-712B-6D19-8EB8-63321C084C5D}"/>
              </a:ext>
            </a:extLst>
          </p:cNvPr>
          <p:cNvSpPr/>
          <p:nvPr/>
        </p:nvSpPr>
        <p:spPr>
          <a:xfrm rot="9847597">
            <a:off x="1494313" y="4121908"/>
            <a:ext cx="818610" cy="783518"/>
          </a:xfrm>
          <a:prstGeom prst="arc">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3176BEE-6DF9-896C-617F-12E8E73CACF6}"/>
              </a:ext>
            </a:extLst>
          </p:cNvPr>
          <p:cNvSpPr txBox="1"/>
          <p:nvPr/>
        </p:nvSpPr>
        <p:spPr>
          <a:xfrm>
            <a:off x="920346" y="4216671"/>
            <a:ext cx="798683" cy="923330"/>
          </a:xfrm>
          <a:prstGeom prst="rect">
            <a:avLst/>
          </a:prstGeom>
          <a:noFill/>
        </p:spPr>
        <p:txBody>
          <a:bodyPr wrap="square">
            <a:spAutoFit/>
          </a:bodyPr>
          <a:lstStyle/>
          <a:p>
            <a:pPr algn="ctr"/>
            <a:r>
              <a:rPr lang="en-US" sz="1800" b="1" dirty="0">
                <a:effectLst/>
                <a:latin typeface="Times New Roman" panose="02020603050405020304" pitchFamily="18" charset="0"/>
                <a:ea typeface="DengXian" panose="02010600030101010101" pitchFamily="2" charset="-122"/>
              </a:rPr>
              <a:t>±</a:t>
            </a:r>
            <a:r>
              <a:rPr lang="en-US" sz="1200" b="1" dirty="0">
                <a:latin typeface="Times New Roman" panose="02020603050405020304" pitchFamily="18" charset="0"/>
                <a:cs typeface="Times New Roman" panose="02020603050405020304" pitchFamily="18" charset="0"/>
              </a:rPr>
              <a:t>45</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a:t>
            </a:r>
          </a:p>
          <a:p>
            <a:pPr algn="ctr"/>
            <a:r>
              <a:rPr lang="en-US" sz="1200" b="1" dirty="0">
                <a:latin typeface="Times New Roman" panose="02020603050405020304" pitchFamily="18" charset="0"/>
                <a:cs typeface="Times New Roman" panose="02020603050405020304" pitchFamily="18" charset="0"/>
              </a:rPr>
              <a:t>Dual rotation support</a:t>
            </a:r>
            <a:endParaRPr lang="en-US" sz="12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70A0CFF-4F13-1EF4-2327-D94CA6E26BB7}"/>
              </a:ext>
            </a:extLst>
          </p:cNvPr>
          <p:cNvSpPr txBox="1"/>
          <p:nvPr/>
        </p:nvSpPr>
        <p:spPr>
          <a:xfrm>
            <a:off x="1041525" y="1726403"/>
            <a:ext cx="1237721" cy="646331"/>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Natural Inward Curvature (NIC) D-grip</a:t>
            </a:r>
            <a:endParaRPr lang="en-US" sz="1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923822F-E5C9-FE9A-7C1D-492E356EAF55}"/>
              </a:ext>
            </a:extLst>
          </p:cNvPr>
          <p:cNvSpPr txBox="1"/>
          <p:nvPr/>
        </p:nvSpPr>
        <p:spPr>
          <a:xfrm>
            <a:off x="706654" y="2798853"/>
            <a:ext cx="1468206"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Adjustable Height (20mm Increment)</a:t>
            </a:r>
            <a:endParaRPr lang="en-US" sz="1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6506307-4435-7CEF-FD93-6AB1A88E47D2}"/>
              </a:ext>
            </a:extLst>
          </p:cNvPr>
          <p:cNvSpPr txBox="1"/>
          <p:nvPr/>
        </p:nvSpPr>
        <p:spPr>
          <a:xfrm>
            <a:off x="5422160" y="3295396"/>
            <a:ext cx="1468206"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Adjustable Height (20mm Increment)</a:t>
            </a:r>
            <a:endParaRPr lang="en-US" sz="1200"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5068238B-56A9-0F80-79CA-51752B9944FB}"/>
              </a:ext>
            </a:extLst>
          </p:cNvPr>
          <p:cNvCxnSpPr>
            <a:cxnSpLocks/>
          </p:cNvCxnSpPr>
          <p:nvPr/>
        </p:nvCxnSpPr>
        <p:spPr>
          <a:xfrm flipV="1">
            <a:off x="1903618" y="1903805"/>
            <a:ext cx="585028" cy="90358"/>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E6FE4058-CD83-8E70-3D17-8B62D8E54D45}"/>
              </a:ext>
            </a:extLst>
          </p:cNvPr>
          <p:cNvCxnSpPr>
            <a:cxnSpLocks/>
          </p:cNvCxnSpPr>
          <p:nvPr/>
        </p:nvCxnSpPr>
        <p:spPr>
          <a:xfrm>
            <a:off x="1592875" y="3200480"/>
            <a:ext cx="654516" cy="464787"/>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D2741535-C94E-84EB-50BE-FA658FB72341}"/>
              </a:ext>
            </a:extLst>
          </p:cNvPr>
          <p:cNvSpPr txBox="1"/>
          <p:nvPr/>
        </p:nvSpPr>
        <p:spPr>
          <a:xfrm>
            <a:off x="5878633" y="1574331"/>
            <a:ext cx="1237721" cy="646331"/>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Natural Inward Curvature (NIC) D-grip</a:t>
            </a:r>
            <a:endParaRPr lang="en-US" sz="1200" dirty="0">
              <a:latin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EBA74D46-DDCE-8093-5544-EA5B2D68C233}"/>
              </a:ext>
            </a:extLst>
          </p:cNvPr>
          <p:cNvCxnSpPr>
            <a:cxnSpLocks/>
          </p:cNvCxnSpPr>
          <p:nvPr/>
        </p:nvCxnSpPr>
        <p:spPr>
          <a:xfrm flipH="1" flipV="1">
            <a:off x="5730961" y="1897496"/>
            <a:ext cx="235120" cy="34055"/>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393275A2-DD60-06FD-12E4-0537A13865F9}"/>
              </a:ext>
            </a:extLst>
          </p:cNvPr>
          <p:cNvCxnSpPr>
            <a:cxnSpLocks/>
          </p:cNvCxnSpPr>
          <p:nvPr/>
        </p:nvCxnSpPr>
        <p:spPr>
          <a:xfrm flipH="1">
            <a:off x="5111304" y="3546762"/>
            <a:ext cx="402455" cy="18971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9FD5BC64-47F1-07C0-E80B-5C3F8A17EA32}"/>
              </a:ext>
            </a:extLst>
          </p:cNvPr>
          <p:cNvCxnSpPr>
            <a:cxnSpLocks/>
          </p:cNvCxnSpPr>
          <p:nvPr/>
        </p:nvCxnSpPr>
        <p:spPr>
          <a:xfrm flipH="1">
            <a:off x="5238105" y="4157271"/>
            <a:ext cx="492856" cy="112094"/>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Arc 31">
            <a:extLst>
              <a:ext uri="{FF2B5EF4-FFF2-40B4-BE49-F238E27FC236}">
                <a16:creationId xmlns:a16="http://schemas.microsoft.com/office/drawing/2014/main" id="{88DFF084-8965-0C17-6409-D43C0639F853}"/>
              </a:ext>
            </a:extLst>
          </p:cNvPr>
          <p:cNvSpPr/>
          <p:nvPr/>
        </p:nvSpPr>
        <p:spPr>
          <a:xfrm rot="3184785">
            <a:off x="4377570" y="3795145"/>
            <a:ext cx="740264" cy="856790"/>
          </a:xfrm>
          <a:prstGeom prst="arc">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6DAD36E6-7FDA-BB48-58AE-45F7730CC4EB}"/>
              </a:ext>
            </a:extLst>
          </p:cNvPr>
          <p:cNvSpPr txBox="1"/>
          <p:nvPr/>
        </p:nvSpPr>
        <p:spPr>
          <a:xfrm>
            <a:off x="5687338" y="3893449"/>
            <a:ext cx="1203028"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Preset lift angle</a:t>
            </a:r>
          </a:p>
          <a:p>
            <a:r>
              <a:rPr lang="en-US" sz="1200" b="1" dirty="0">
                <a:latin typeface="Times New Roman" panose="02020603050405020304" pitchFamily="18" charset="0"/>
                <a:cs typeface="Times New Roman" panose="02020603050405020304" pitchFamily="18" charset="0"/>
              </a:rPr>
              <a:t>16</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32</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48</a:t>
            </a:r>
            <a:r>
              <a:rPr lang="en-US" sz="1200" b="1" baseline="30000" dirty="0">
                <a:latin typeface="Times New Roman" panose="02020603050405020304" pitchFamily="18" charset="0"/>
                <a:cs typeface="Times New Roman" panose="02020603050405020304" pitchFamily="18" charset="0"/>
              </a:rPr>
              <a:t>o</a:t>
            </a:r>
            <a:endParaRPr lang="en-US" sz="1200" dirty="0">
              <a:latin typeface="Times New Roman" panose="02020603050405020304" pitchFamily="18" charset="0"/>
              <a:cs typeface="Times New Roman" panose="02020603050405020304" pitchFamily="18" charset="0"/>
            </a:endParaRPr>
          </a:p>
        </p:txBody>
      </p:sp>
      <p:sp>
        <p:nvSpPr>
          <p:cNvPr id="35" name="Arc 34">
            <a:extLst>
              <a:ext uri="{FF2B5EF4-FFF2-40B4-BE49-F238E27FC236}">
                <a16:creationId xmlns:a16="http://schemas.microsoft.com/office/drawing/2014/main" id="{DEB7B8F5-274A-9B87-F91F-E8BC78B12EA9}"/>
              </a:ext>
            </a:extLst>
          </p:cNvPr>
          <p:cNvSpPr/>
          <p:nvPr/>
        </p:nvSpPr>
        <p:spPr>
          <a:xfrm rot="9624467">
            <a:off x="4484108" y="4183900"/>
            <a:ext cx="740264" cy="856790"/>
          </a:xfrm>
          <a:prstGeom prst="arc">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2A9DA050-D40C-E1DD-ACBE-73CC3FD3B45E}"/>
              </a:ext>
            </a:extLst>
          </p:cNvPr>
          <p:cNvSpPr txBox="1"/>
          <p:nvPr/>
        </p:nvSpPr>
        <p:spPr>
          <a:xfrm>
            <a:off x="3886576" y="4645133"/>
            <a:ext cx="1237721" cy="553998"/>
          </a:xfrm>
          <a:prstGeom prst="rect">
            <a:avLst/>
          </a:prstGeom>
          <a:noFill/>
        </p:spPr>
        <p:txBody>
          <a:bodyPr wrap="square">
            <a:spAutoFit/>
          </a:bodyPr>
          <a:lstStyle/>
          <a:p>
            <a:r>
              <a:rPr lang="en-US" sz="1800" dirty="0">
                <a:effectLst/>
                <a:latin typeface="Times New Roman" panose="02020603050405020304" pitchFamily="18" charset="0"/>
                <a:ea typeface="DengXian" panose="02010600030101010101" pitchFamily="2" charset="-122"/>
              </a:rPr>
              <a:t>±</a:t>
            </a:r>
            <a:r>
              <a:rPr lang="en-US" sz="1200" b="1" dirty="0">
                <a:latin typeface="Times New Roman" panose="02020603050405020304" pitchFamily="18" charset="0"/>
                <a:cs typeface="Times New Roman" panose="02020603050405020304" pitchFamily="18" charset="0"/>
              </a:rPr>
              <a:t> 360</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Rotation</a:t>
            </a:r>
            <a:endParaRPr lang="en-US" sz="1200" dirty="0">
              <a:latin typeface="Times New Roman" panose="02020603050405020304" pitchFamily="18"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A18E417D-A612-228D-65B0-76F51562B33F}"/>
              </a:ext>
            </a:extLst>
          </p:cNvPr>
          <p:cNvCxnSpPr/>
          <p:nvPr/>
        </p:nvCxnSpPr>
        <p:spPr>
          <a:xfrm>
            <a:off x="3748322" y="1611112"/>
            <a:ext cx="0" cy="3594136"/>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8D5E98EB-AB9E-2B15-A859-77DE58BC0DA3}"/>
              </a:ext>
            </a:extLst>
          </p:cNvPr>
          <p:cNvCxnSpPr>
            <a:cxnSpLocks/>
          </p:cNvCxnSpPr>
          <p:nvPr/>
        </p:nvCxnSpPr>
        <p:spPr>
          <a:xfrm>
            <a:off x="425962" y="693093"/>
            <a:ext cx="11262830" cy="7591"/>
          </a:xfrm>
          <a:prstGeom prst="line">
            <a:avLst/>
          </a:prstGeom>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E0785CB6-FDAE-08C5-F302-DC47EF0FE82A}"/>
              </a:ext>
            </a:extLst>
          </p:cNvPr>
          <p:cNvPicPr>
            <a:picLocks noChangeAspect="1"/>
          </p:cNvPicPr>
          <p:nvPr/>
        </p:nvPicPr>
        <p:blipFill>
          <a:blip r:embed="rId5"/>
          <a:stretch>
            <a:fillRect/>
          </a:stretch>
        </p:blipFill>
        <p:spPr>
          <a:xfrm rot="18834849">
            <a:off x="7973015" y="1154611"/>
            <a:ext cx="1301792" cy="2071443"/>
          </a:xfrm>
          <a:prstGeom prst="rect">
            <a:avLst/>
          </a:prstGeom>
        </p:spPr>
      </p:pic>
      <p:cxnSp>
        <p:nvCxnSpPr>
          <p:cNvPr id="25" name="Straight Connector 24">
            <a:extLst>
              <a:ext uri="{FF2B5EF4-FFF2-40B4-BE49-F238E27FC236}">
                <a16:creationId xmlns:a16="http://schemas.microsoft.com/office/drawing/2014/main" id="{F087B87E-E62B-91EF-88F9-96B442AA24F5}"/>
              </a:ext>
            </a:extLst>
          </p:cNvPr>
          <p:cNvCxnSpPr/>
          <p:nvPr/>
        </p:nvCxnSpPr>
        <p:spPr>
          <a:xfrm>
            <a:off x="7474185" y="1529237"/>
            <a:ext cx="0" cy="3594136"/>
          </a:xfrm>
          <a:prstGeom prst="line">
            <a:avLst/>
          </a:prstGeom>
        </p:spPr>
        <p:style>
          <a:lnRef idx="3">
            <a:schemeClr val="accent1"/>
          </a:lnRef>
          <a:fillRef idx="0">
            <a:schemeClr val="accent1"/>
          </a:fillRef>
          <a:effectRef idx="2">
            <a:schemeClr val="accent1"/>
          </a:effectRef>
          <a:fontRef idx="minor">
            <a:schemeClr val="tx1"/>
          </a:fontRef>
        </p:style>
      </p:cxnSp>
      <p:sp>
        <p:nvSpPr>
          <p:cNvPr id="27" name="Arc 26">
            <a:extLst>
              <a:ext uri="{FF2B5EF4-FFF2-40B4-BE49-F238E27FC236}">
                <a16:creationId xmlns:a16="http://schemas.microsoft.com/office/drawing/2014/main" id="{C29D0998-9653-9BF6-A018-0A37CFA34034}"/>
              </a:ext>
            </a:extLst>
          </p:cNvPr>
          <p:cNvSpPr/>
          <p:nvPr/>
        </p:nvSpPr>
        <p:spPr>
          <a:xfrm rot="13831410">
            <a:off x="9766653" y="3537842"/>
            <a:ext cx="740264" cy="856790"/>
          </a:xfrm>
          <a:prstGeom prst="arc">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2778F8FD-1346-328B-BFC7-A6A83D317420}"/>
              </a:ext>
            </a:extLst>
          </p:cNvPr>
          <p:cNvSpPr txBox="1"/>
          <p:nvPr/>
        </p:nvSpPr>
        <p:spPr>
          <a:xfrm>
            <a:off x="7972865" y="3745780"/>
            <a:ext cx="1203028"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Preset lift angle</a:t>
            </a:r>
          </a:p>
          <a:p>
            <a:r>
              <a:rPr lang="en-US" sz="1200" b="1" dirty="0">
                <a:latin typeface="Times New Roman" panose="02020603050405020304" pitchFamily="18" charset="0"/>
                <a:cs typeface="Times New Roman" panose="02020603050405020304" pitchFamily="18" charset="0"/>
              </a:rPr>
              <a:t>16</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32</a:t>
            </a:r>
            <a:r>
              <a:rPr lang="en-US" sz="1200" b="1" baseline="30000" dirty="0">
                <a:latin typeface="Times New Roman" panose="02020603050405020304" pitchFamily="18" charset="0"/>
                <a:cs typeface="Times New Roman" panose="02020603050405020304" pitchFamily="18" charset="0"/>
              </a:rPr>
              <a:t>o</a:t>
            </a:r>
            <a:r>
              <a:rPr lang="en-US" sz="1200" b="1" dirty="0">
                <a:latin typeface="Times New Roman" panose="02020603050405020304" pitchFamily="18" charset="0"/>
                <a:cs typeface="Times New Roman" panose="02020603050405020304" pitchFamily="18" charset="0"/>
              </a:rPr>
              <a:t> 48</a:t>
            </a:r>
            <a:r>
              <a:rPr lang="en-US" sz="1200" b="1" baseline="30000" dirty="0">
                <a:latin typeface="Times New Roman" panose="02020603050405020304" pitchFamily="18" charset="0"/>
                <a:cs typeface="Times New Roman" panose="02020603050405020304" pitchFamily="18" charset="0"/>
              </a:rPr>
              <a:t>o</a:t>
            </a:r>
            <a:endParaRPr lang="en-US" sz="1200" dirty="0">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7FCD6E7F-CA5F-6137-40FC-15092C5AC500}"/>
              </a:ext>
            </a:extLst>
          </p:cNvPr>
          <p:cNvCxnSpPr>
            <a:cxnSpLocks/>
            <a:stCxn id="28" idx="3"/>
          </p:cNvCxnSpPr>
          <p:nvPr/>
        </p:nvCxnSpPr>
        <p:spPr>
          <a:xfrm flipV="1">
            <a:off x="9175893" y="3945578"/>
            <a:ext cx="532931" cy="31035"/>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8D06B435-844E-AB46-5402-245C6E142883}"/>
              </a:ext>
            </a:extLst>
          </p:cNvPr>
          <p:cNvSpPr txBox="1"/>
          <p:nvPr/>
        </p:nvSpPr>
        <p:spPr>
          <a:xfrm>
            <a:off x="7683322" y="3126690"/>
            <a:ext cx="1468206"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Adjustable Height (20mm Increment)</a:t>
            </a:r>
            <a:endParaRPr lang="en-US" sz="12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C15AF9D-A5E9-0F27-5FF9-9A73E1619915}"/>
              </a:ext>
            </a:extLst>
          </p:cNvPr>
          <p:cNvSpPr txBox="1"/>
          <p:nvPr/>
        </p:nvSpPr>
        <p:spPr>
          <a:xfrm>
            <a:off x="9701484" y="1327279"/>
            <a:ext cx="2128624" cy="46166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Natural Inward Curvature (NIC) D-grip</a:t>
            </a:r>
            <a:endParaRPr lang="en-US" sz="1200" dirty="0">
              <a:latin typeface="Times New Roman" panose="02020603050405020304" pitchFamily="18" charset="0"/>
              <a:cs typeface="Times New Roman" panose="02020603050405020304" pitchFamily="18" charset="0"/>
            </a:endParaRPr>
          </a:p>
        </p:txBody>
      </p:sp>
      <p:cxnSp>
        <p:nvCxnSpPr>
          <p:cNvPr id="42" name="Straight Arrow Connector 41">
            <a:extLst>
              <a:ext uri="{FF2B5EF4-FFF2-40B4-BE49-F238E27FC236}">
                <a16:creationId xmlns:a16="http://schemas.microsoft.com/office/drawing/2014/main" id="{C30E9FEF-BB05-E8FB-E063-E81BCE319DFD}"/>
              </a:ext>
            </a:extLst>
          </p:cNvPr>
          <p:cNvCxnSpPr>
            <a:cxnSpLocks/>
            <a:stCxn id="41" idx="1"/>
          </p:cNvCxnSpPr>
          <p:nvPr/>
        </p:nvCxnSpPr>
        <p:spPr>
          <a:xfrm flipH="1">
            <a:off x="9068740" y="1558112"/>
            <a:ext cx="632744" cy="268695"/>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451AE147-7CE1-0A72-6329-7457319B6748}"/>
              </a:ext>
            </a:extLst>
          </p:cNvPr>
          <p:cNvCxnSpPr>
            <a:cxnSpLocks/>
          </p:cNvCxnSpPr>
          <p:nvPr/>
        </p:nvCxnSpPr>
        <p:spPr>
          <a:xfrm flipV="1">
            <a:off x="8926654" y="3375754"/>
            <a:ext cx="644143" cy="1"/>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87B1CF64-DEF0-406D-7AE6-6310491EBC5E}"/>
              </a:ext>
            </a:extLst>
          </p:cNvPr>
          <p:cNvSpPr txBox="1"/>
          <p:nvPr/>
        </p:nvSpPr>
        <p:spPr>
          <a:xfrm>
            <a:off x="7922064" y="772254"/>
            <a:ext cx="3759207" cy="461665"/>
          </a:xfrm>
          <a:prstGeom prst="rect">
            <a:avLst/>
          </a:prstGeom>
          <a:noFill/>
        </p:spPr>
        <p:txBody>
          <a:bodyPr wrap="square">
            <a:spAutoFit/>
          </a:bodyPr>
          <a:lstStyle/>
          <a:p>
            <a:pPr marL="548640">
              <a:spcBef>
                <a:spcPts val="600"/>
              </a:spcBef>
              <a:spcAft>
                <a:spcPts val="600"/>
              </a:spcAft>
            </a:pPr>
            <a:r>
              <a:rPr lang="en-US" sz="2400" b="1" dirty="0">
                <a:latin typeface="Arial" panose="020B0604020202020204" pitchFamily="34" charset="0"/>
                <a:cs typeface="Arial" panose="020B0604020202020204" pitchFamily="34" charset="0"/>
              </a:rPr>
              <a:t>ErgoFlex-3</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442077"/>
      </p:ext>
    </p:extLst>
  </p:cSld>
  <p:clrMapOvr>
    <a:masterClrMapping/>
  </p:clrMapOvr>
</p:sld>
</file>

<file path=ppt/theme/theme1.xml><?xml version="1.0" encoding="utf-8"?>
<a:theme xmlns:a="http://schemas.openxmlformats.org/drawingml/2006/main" name="4_Office Theme">
  <a:themeElements>
    <a:clrScheme name="AIM 2025">
      <a:dk1>
        <a:srgbClr val="000000"/>
      </a:dk1>
      <a:lt1>
        <a:srgbClr val="FFFFFF"/>
      </a:lt1>
      <a:dk2>
        <a:srgbClr val="22225C"/>
      </a:dk2>
      <a:lt2>
        <a:srgbClr val="F3F6E7"/>
      </a:lt2>
      <a:accent1>
        <a:srgbClr val="023D78"/>
      </a:accent1>
      <a:accent2>
        <a:srgbClr val="6687FC"/>
      </a:accent2>
      <a:accent3>
        <a:srgbClr val="FFB154"/>
      </a:accent3>
      <a:accent4>
        <a:srgbClr val="000354"/>
      </a:accent4>
      <a:accent5>
        <a:srgbClr val="22225C"/>
      </a:accent5>
      <a:accent6>
        <a:srgbClr val="F3F6E7"/>
      </a:accent6>
      <a:hlink>
        <a:srgbClr val="4096D2"/>
      </a:hlink>
      <a:folHlink>
        <a:srgbClr val="FF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AIM 2025">
      <a:dk1>
        <a:srgbClr val="000000"/>
      </a:dk1>
      <a:lt1>
        <a:srgbClr val="FFFFFF"/>
      </a:lt1>
      <a:dk2>
        <a:srgbClr val="22225C"/>
      </a:dk2>
      <a:lt2>
        <a:srgbClr val="F3F6E7"/>
      </a:lt2>
      <a:accent1>
        <a:srgbClr val="023D78"/>
      </a:accent1>
      <a:accent2>
        <a:srgbClr val="6687FC"/>
      </a:accent2>
      <a:accent3>
        <a:srgbClr val="FFB154"/>
      </a:accent3>
      <a:accent4>
        <a:srgbClr val="000354"/>
      </a:accent4>
      <a:accent5>
        <a:srgbClr val="22225C"/>
      </a:accent5>
      <a:accent6>
        <a:srgbClr val="F3F6E7"/>
      </a:accent6>
      <a:hlink>
        <a:srgbClr val="4096D2"/>
      </a:hlink>
      <a:folHlink>
        <a:srgbClr val="FF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AIM 2025">
      <a:dk1>
        <a:srgbClr val="000000"/>
      </a:dk1>
      <a:lt1>
        <a:srgbClr val="FFFFFF"/>
      </a:lt1>
      <a:dk2>
        <a:srgbClr val="22225C"/>
      </a:dk2>
      <a:lt2>
        <a:srgbClr val="F3F6E7"/>
      </a:lt2>
      <a:accent1>
        <a:srgbClr val="023D78"/>
      </a:accent1>
      <a:accent2>
        <a:srgbClr val="6687FC"/>
      </a:accent2>
      <a:accent3>
        <a:srgbClr val="FFB154"/>
      </a:accent3>
      <a:accent4>
        <a:srgbClr val="000354"/>
      </a:accent4>
      <a:accent5>
        <a:srgbClr val="22225C"/>
      </a:accent5>
      <a:accent6>
        <a:srgbClr val="F3F6E7"/>
      </a:accent6>
      <a:hlink>
        <a:srgbClr val="4096D2"/>
      </a:hlink>
      <a:folHlink>
        <a:srgbClr val="FF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5292</TotalTime>
  <Words>1402</Words>
  <Application>Microsoft Office PowerPoint</Application>
  <PresentationFormat>Widescreen</PresentationFormat>
  <Paragraphs>220</Paragraphs>
  <Slides>16</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Aptos</vt:lpstr>
      <vt:lpstr>Arial</vt:lpstr>
      <vt:lpstr>Arial Black</vt:lpstr>
      <vt:lpstr>Calibri</vt:lpstr>
      <vt:lpstr>Roboto Medium</vt:lpstr>
      <vt:lpstr>Roboto Slab</vt:lpstr>
      <vt:lpstr>Segoe UI</vt:lpstr>
      <vt:lpstr>Symbol</vt:lpstr>
      <vt:lpstr>Times New Roman</vt:lpstr>
      <vt:lpstr>Wingdings</vt:lpstr>
      <vt:lpstr>4_Office Theme</vt:lpstr>
      <vt:lpstr>2_Office Theme</vt:lpstr>
      <vt:lpstr>3_Office Theme</vt:lpstr>
      <vt:lpstr>PowerPoint Presentation</vt:lpstr>
      <vt:lpstr>Research Problem and Objectives</vt:lpstr>
      <vt:lpstr>Research Motivation &amp; Preliminary Findings</vt:lpstr>
      <vt:lpstr>Postural and Joint Angle Comparison Across Tool Designs</vt:lpstr>
      <vt:lpstr>Methodology – Human-Centered Design Approach</vt:lpstr>
      <vt:lpstr>Technical Justification - Biomechanical Optimization</vt:lpstr>
      <vt:lpstr>Technical Justification - Mechanical Design</vt:lpstr>
      <vt:lpstr>Anthropometric Basis for Design</vt:lpstr>
      <vt:lpstr>Design Concept </vt:lpstr>
      <vt:lpstr>ErgoFlex Handle Prototypes</vt:lpstr>
      <vt:lpstr>Results (Ergonomic Evaluation - lifting and scooping straw)</vt:lpstr>
      <vt:lpstr>Results ( Ergonomic Evaluation-throwing straw)</vt:lpstr>
      <vt:lpstr>Discussion</vt:lpstr>
      <vt:lpstr>Future Work</vt:lpstr>
      <vt:lpstr>Acknowledgments </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 McQuone</dc:creator>
  <cp:lastModifiedBy>Oguche Felix Michael</cp:lastModifiedBy>
  <cp:revision>75</cp:revision>
  <dcterms:created xsi:type="dcterms:W3CDTF">2024-12-18T20:04:01Z</dcterms:created>
  <dcterms:modified xsi:type="dcterms:W3CDTF">2025-07-15T12:50:38Z</dcterms:modified>
</cp:coreProperties>
</file>