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371" r:id="rId3"/>
    <p:sldId id="275" r:id="rId4"/>
    <p:sldId id="367" r:id="rId5"/>
    <p:sldId id="369" r:id="rId6"/>
    <p:sldId id="368" r:id="rId7"/>
    <p:sldId id="326" r:id="rId8"/>
    <p:sldId id="370" r:id="rId9"/>
    <p:sldId id="302" r:id="rId10"/>
    <p:sldId id="306" r:id="rId11"/>
    <p:sldId id="303" r:id="rId12"/>
    <p:sldId id="304" r:id="rId13"/>
    <p:sldId id="272" r:id="rId14"/>
    <p:sldId id="381" r:id="rId15"/>
    <p:sldId id="380" r:id="rId16"/>
    <p:sldId id="377" r:id="rId17"/>
    <p:sldId id="310" r:id="rId18"/>
    <p:sldId id="376" r:id="rId19"/>
    <p:sldId id="379" r:id="rId20"/>
    <p:sldId id="383" r:id="rId21"/>
    <p:sldId id="385" r:id="rId22"/>
    <p:sldId id="384" r:id="rId23"/>
    <p:sldId id="386" r:id="rId24"/>
    <p:sldId id="382" r:id="rId25"/>
    <p:sldId id="387" r:id="rId26"/>
    <p:sldId id="373" r:id="rId27"/>
    <p:sldId id="389" r:id="rId28"/>
    <p:sldId id="390" r:id="rId29"/>
    <p:sldId id="392" r:id="rId30"/>
    <p:sldId id="393" r:id="rId31"/>
    <p:sldId id="353" r:id="rId32"/>
    <p:sldId id="288" r:id="rId33"/>
    <p:sldId id="394" r:id="rId34"/>
    <p:sldId id="395" r:id="rId35"/>
    <p:sldId id="396" r:id="rId36"/>
    <p:sldId id="397" r:id="rId37"/>
    <p:sldId id="398"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AB6827-44CD-4DF4-DC65-68DB5CE1C3E5}" name="Paudel, Sakshi" initials="PS" userId="S::sakshi.paudel@ndus.edu::38e994a8-9b61-43e7-b78c-bac18cafb0fb" providerId="AD"/>
  <p188:author id="{851758C4-E2D8-FD14-89D4-6EDA6CB58D1F}" name="Banerjee, Samiran" initials="SB" userId="S::samiran.banerjee@ndus.edu::f85d4f32-158e-46d4-b8c8-fc10726f6b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708"/>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27102-5BDA-45AF-B09B-202CB589E293}"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285B0-0E7E-4E92-AF96-C78E729AEE39}" type="slidenum">
              <a:rPr lang="en-US" smtClean="0"/>
              <a:t>‹#›</a:t>
            </a:fld>
            <a:endParaRPr lang="en-US"/>
          </a:p>
        </p:txBody>
      </p:sp>
    </p:spTree>
    <p:extLst>
      <p:ext uri="{BB962C8B-B14F-4D97-AF65-F5344CB8AC3E}">
        <p14:creationId xmlns:p14="http://schemas.microsoft.com/office/powerpoint/2010/main" val="81653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Unsustainable farming practices and pressing issues like desertification, greenhouse gas emissions, soil nutrient depletion, the emergence of new pest strains, soil erosion, and deterioration of soil quality </a:t>
            </a:r>
          </a:p>
          <a:p>
            <a:endParaRPr lang="en-US" dirty="0"/>
          </a:p>
        </p:txBody>
      </p:sp>
      <p:sp>
        <p:nvSpPr>
          <p:cNvPr id="4" name="Slide Number Placeholder 3"/>
          <p:cNvSpPr>
            <a:spLocks noGrp="1"/>
          </p:cNvSpPr>
          <p:nvPr>
            <p:ph type="sldNum" sz="quarter" idx="5"/>
          </p:nvPr>
        </p:nvSpPr>
        <p:spPr/>
        <p:txBody>
          <a:bodyPr/>
          <a:lstStyle/>
          <a:p>
            <a:fld id="{C50285B0-0E7E-4E92-AF96-C78E729AEE39}" type="slidenum">
              <a:rPr lang="en-US" smtClean="0"/>
              <a:t>2</a:t>
            </a:fld>
            <a:endParaRPr lang="en-US"/>
          </a:p>
        </p:txBody>
      </p:sp>
    </p:spTree>
    <p:extLst>
      <p:ext uri="{BB962C8B-B14F-4D97-AF65-F5344CB8AC3E}">
        <p14:creationId xmlns:p14="http://schemas.microsoft.com/office/powerpoint/2010/main" val="361904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285B0-0E7E-4E92-AF96-C78E729AEE39}" type="slidenum">
              <a:rPr lang="en-US" smtClean="0"/>
              <a:t>5</a:t>
            </a:fld>
            <a:endParaRPr lang="en-US"/>
          </a:p>
        </p:txBody>
      </p:sp>
    </p:spTree>
    <p:extLst>
      <p:ext uri="{BB962C8B-B14F-4D97-AF65-F5344CB8AC3E}">
        <p14:creationId xmlns:p14="http://schemas.microsoft.com/office/powerpoint/2010/main" val="1512266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fields employ a diverse range of organic materials as fertilizers, which can lead to variations in the availability and composition of nutrient pools. </a:t>
            </a:r>
          </a:p>
        </p:txBody>
      </p:sp>
      <p:sp>
        <p:nvSpPr>
          <p:cNvPr id="4" name="Slide Number Placeholder 3"/>
          <p:cNvSpPr>
            <a:spLocks noGrp="1"/>
          </p:cNvSpPr>
          <p:nvPr>
            <p:ph type="sldNum" sz="quarter" idx="5"/>
          </p:nvPr>
        </p:nvSpPr>
        <p:spPr/>
        <p:txBody>
          <a:bodyPr/>
          <a:lstStyle/>
          <a:p>
            <a:fld id="{C50285B0-0E7E-4E92-AF96-C78E729AEE39}" type="slidenum">
              <a:rPr lang="en-US" smtClean="0"/>
              <a:t>28</a:t>
            </a:fld>
            <a:endParaRPr lang="en-US"/>
          </a:p>
        </p:txBody>
      </p:sp>
    </p:spTree>
    <p:extLst>
      <p:ext uri="{BB962C8B-B14F-4D97-AF65-F5344CB8AC3E}">
        <p14:creationId xmlns:p14="http://schemas.microsoft.com/office/powerpoint/2010/main" val="14266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DC466-A1BC-E20A-5637-84ABC04D47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8D4A7-21E9-E9B1-2F6A-35085DD1C1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FECCDF-CC90-FDB4-0FAE-4A84BFFB3FBF}"/>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5" name="Footer Placeholder 4">
            <a:extLst>
              <a:ext uri="{FF2B5EF4-FFF2-40B4-BE49-F238E27FC236}">
                <a16:creationId xmlns:a16="http://schemas.microsoft.com/office/drawing/2014/main" id="{86509620-0B38-39EC-C19C-61B5E4040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D37AB-36B9-20A4-8167-31930F2000A2}"/>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2934917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6C13-40CA-E9C5-C91C-55810F8FD6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E179A7-2350-4585-C421-FA1AC5F9BB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8E962-ABE2-1B83-52A5-5A2711EE5406}"/>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5" name="Footer Placeholder 4">
            <a:extLst>
              <a:ext uri="{FF2B5EF4-FFF2-40B4-BE49-F238E27FC236}">
                <a16:creationId xmlns:a16="http://schemas.microsoft.com/office/drawing/2014/main" id="{0C03346F-6BAC-309E-0112-BB9074D97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949DE-638D-648C-8FD4-50549AF238BC}"/>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860136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8C606-F363-6DFD-C549-57579F791D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B16A2D-EFD6-7803-3D09-713A25F4E9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F48EE-C183-FC76-DA2E-52049F667D72}"/>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5" name="Footer Placeholder 4">
            <a:extLst>
              <a:ext uri="{FF2B5EF4-FFF2-40B4-BE49-F238E27FC236}">
                <a16:creationId xmlns:a16="http://schemas.microsoft.com/office/drawing/2014/main" id="{968406F9-D3A5-C823-C910-0F5B4DC46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C4064-F94D-CCD1-2DEB-E687DF73AF6C}"/>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1693443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A57F-E091-49F5-9629-511EDE18B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FA85A-2145-425B-ADE2-8436898B5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8C0445-6259-4164-866F-C65EE146D380}"/>
              </a:ext>
            </a:extLst>
          </p:cNvPr>
          <p:cNvSpPr>
            <a:spLocks noGrp="1"/>
          </p:cNvSpPr>
          <p:nvPr>
            <p:ph type="dt" sz="half" idx="10"/>
          </p:nvPr>
        </p:nvSpPr>
        <p:spPr/>
        <p:txBody>
          <a:bodyPr/>
          <a:lstStyle/>
          <a:p>
            <a:fld id="{073D55F9-11A3-4523-8F38-6BA37933791A}" type="datetime1">
              <a:rPr lang="en-US" smtClean="0"/>
              <a:t>9/28/2024</a:t>
            </a:fld>
            <a:endParaRPr lang="en-US"/>
          </a:p>
        </p:txBody>
      </p:sp>
      <p:sp>
        <p:nvSpPr>
          <p:cNvPr id="5" name="Footer Placeholder 4">
            <a:extLst>
              <a:ext uri="{FF2B5EF4-FFF2-40B4-BE49-F238E27FC236}">
                <a16:creationId xmlns:a16="http://schemas.microsoft.com/office/drawing/2014/main" id="{F8F4CE07-057E-4EFB-B60C-97121FE49DD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A9E8897-A54D-4233-B5C9-618311223FD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09686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8A73-C27A-4983-8C8A-36D51CF48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02E0D-EABA-4305-9AFF-4A0431111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C212F-43FD-402D-807D-BE1B5A919647}"/>
              </a:ext>
            </a:extLst>
          </p:cNvPr>
          <p:cNvSpPr>
            <a:spLocks noGrp="1"/>
          </p:cNvSpPr>
          <p:nvPr>
            <p:ph type="dt" sz="half" idx="10"/>
          </p:nvPr>
        </p:nvSpPr>
        <p:spPr/>
        <p:txBody>
          <a:bodyPr/>
          <a:lstStyle/>
          <a:p>
            <a:fld id="{1CB9D56B-6EBE-4E5F-99D9-2A3DBDF37D0A}" type="datetime1">
              <a:rPr lang="en-US" smtClean="0"/>
              <a:t>9/28/2024</a:t>
            </a:fld>
            <a:endParaRPr lang="en-US"/>
          </a:p>
        </p:txBody>
      </p:sp>
      <p:sp>
        <p:nvSpPr>
          <p:cNvPr id="5" name="Footer Placeholder 4">
            <a:extLst>
              <a:ext uri="{FF2B5EF4-FFF2-40B4-BE49-F238E27FC236}">
                <a16:creationId xmlns:a16="http://schemas.microsoft.com/office/drawing/2014/main" id="{3160C93F-18F4-4647-A08E-73CC71F2AA5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67F926B7-0BA2-4A63-B21C-BF30307FC8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680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9CB4-B662-43CF-9CB4-7E2B4CB1E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C7FDE-8C91-40F4-B9A6-65BB19F5C2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81E6D9-16B8-43C7-990D-01638851F932}"/>
              </a:ext>
            </a:extLst>
          </p:cNvPr>
          <p:cNvSpPr>
            <a:spLocks noGrp="1"/>
          </p:cNvSpPr>
          <p:nvPr>
            <p:ph type="dt" sz="half" idx="10"/>
          </p:nvPr>
        </p:nvSpPr>
        <p:spPr/>
        <p:txBody>
          <a:bodyPr/>
          <a:lstStyle/>
          <a:p>
            <a:fld id="{8C33F3CA-C7E3-432D-9282-18F13836509A}" type="datetime1">
              <a:rPr lang="en-US" smtClean="0"/>
              <a:t>9/28/2024</a:t>
            </a:fld>
            <a:endParaRPr lang="en-US" dirty="0"/>
          </a:p>
        </p:txBody>
      </p:sp>
      <p:sp>
        <p:nvSpPr>
          <p:cNvPr id="5" name="Footer Placeholder 4">
            <a:extLst>
              <a:ext uri="{FF2B5EF4-FFF2-40B4-BE49-F238E27FC236}">
                <a16:creationId xmlns:a16="http://schemas.microsoft.com/office/drawing/2014/main" id="{6480DF1F-1735-4C43-88E8-EAE3D0FDEB0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CC0F6F9-FF5C-4E86-BF05-926FECE5F4D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9348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CE330-974F-4216-82B6-78B9B09511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5CEB1-4FA6-49AE-91D1-54B822F152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AD013A-370C-4C1E-9F1E-30C404844E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8E2D0B-F110-438B-96A2-DF685168A60B}"/>
              </a:ext>
            </a:extLst>
          </p:cNvPr>
          <p:cNvSpPr>
            <a:spLocks noGrp="1"/>
          </p:cNvSpPr>
          <p:nvPr>
            <p:ph type="dt" sz="half" idx="10"/>
          </p:nvPr>
        </p:nvSpPr>
        <p:spPr/>
        <p:txBody>
          <a:bodyPr/>
          <a:lstStyle/>
          <a:p>
            <a:fld id="{75BE9C62-1337-40B8-BA50-E9F4861DB4BC}" type="datetime1">
              <a:rPr lang="en-US" smtClean="0"/>
              <a:t>9/28/2024</a:t>
            </a:fld>
            <a:endParaRPr lang="en-US"/>
          </a:p>
        </p:txBody>
      </p:sp>
      <p:sp>
        <p:nvSpPr>
          <p:cNvPr id="6" name="Footer Placeholder 5">
            <a:extLst>
              <a:ext uri="{FF2B5EF4-FFF2-40B4-BE49-F238E27FC236}">
                <a16:creationId xmlns:a16="http://schemas.microsoft.com/office/drawing/2014/main" id="{39A2357B-A71B-4F86-B0BE-CC7299E8727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E703EF8-F5D4-4B44-BA63-0CC34D24C97D}"/>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22038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6229-0B7F-4125-A94C-679C6CD632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4D45B-C320-4D8A-BA35-715DD74EE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26ADC5-5977-4646-9DDC-0B38FE7FB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91352B-5BED-43C6-BC85-5A71C5C900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BFEEE-E7BA-4F4B-90A5-6CD60AB620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ECE62-65C8-4F2E-A33F-136347AD03C5}"/>
              </a:ext>
            </a:extLst>
          </p:cNvPr>
          <p:cNvSpPr>
            <a:spLocks noGrp="1"/>
          </p:cNvSpPr>
          <p:nvPr>
            <p:ph type="dt" sz="half" idx="10"/>
          </p:nvPr>
        </p:nvSpPr>
        <p:spPr/>
        <p:txBody>
          <a:bodyPr/>
          <a:lstStyle/>
          <a:p>
            <a:fld id="{47C195EB-2DA3-4B24-8725-19BC22A7BE50}" type="datetime1">
              <a:rPr lang="en-US" smtClean="0"/>
              <a:t>9/28/2024</a:t>
            </a:fld>
            <a:endParaRPr lang="en-US"/>
          </a:p>
        </p:txBody>
      </p:sp>
      <p:sp>
        <p:nvSpPr>
          <p:cNvPr id="8" name="Footer Placeholder 7">
            <a:extLst>
              <a:ext uri="{FF2B5EF4-FFF2-40B4-BE49-F238E27FC236}">
                <a16:creationId xmlns:a16="http://schemas.microsoft.com/office/drawing/2014/main" id="{F28E4389-34B9-47E4-B9CF-FA75BB97EAF3}"/>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1BEAEDB-EE83-426F-977B-4516CCB75EC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289244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D098-4862-4617-83E5-40F7FA9A18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905175-B393-40CB-B269-6F1B14BABAC9}"/>
              </a:ext>
            </a:extLst>
          </p:cNvPr>
          <p:cNvSpPr>
            <a:spLocks noGrp="1"/>
          </p:cNvSpPr>
          <p:nvPr>
            <p:ph type="dt" sz="half" idx="10"/>
          </p:nvPr>
        </p:nvSpPr>
        <p:spPr/>
        <p:txBody>
          <a:bodyPr/>
          <a:lstStyle/>
          <a:p>
            <a:fld id="{F4E237E6-0076-4915-A5A8-B7C11FA4F374}" type="datetime1">
              <a:rPr lang="en-US" smtClean="0"/>
              <a:t>9/28/2024</a:t>
            </a:fld>
            <a:endParaRPr lang="en-US"/>
          </a:p>
        </p:txBody>
      </p:sp>
      <p:sp>
        <p:nvSpPr>
          <p:cNvPr id="4" name="Footer Placeholder 3">
            <a:extLst>
              <a:ext uri="{FF2B5EF4-FFF2-40B4-BE49-F238E27FC236}">
                <a16:creationId xmlns:a16="http://schemas.microsoft.com/office/drawing/2014/main" id="{3F828A6F-C80F-4439-B0B6-4DE43A35ACF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49A79628-41EF-44CF-8A2B-215779147F2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23724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E577F4-9C90-4E7F-A765-9B7CE4380E7E}"/>
              </a:ext>
            </a:extLst>
          </p:cNvPr>
          <p:cNvSpPr>
            <a:spLocks noGrp="1"/>
          </p:cNvSpPr>
          <p:nvPr>
            <p:ph type="dt" sz="half" idx="10"/>
          </p:nvPr>
        </p:nvSpPr>
        <p:spPr/>
        <p:txBody>
          <a:bodyPr/>
          <a:lstStyle/>
          <a:p>
            <a:fld id="{3505F58F-C0B5-422A-8E5A-6B99E5D80F0A}" type="datetime1">
              <a:rPr lang="en-US" smtClean="0"/>
              <a:t>9/28/2024</a:t>
            </a:fld>
            <a:endParaRPr lang="en-US"/>
          </a:p>
        </p:txBody>
      </p:sp>
      <p:sp>
        <p:nvSpPr>
          <p:cNvPr id="3" name="Footer Placeholder 2">
            <a:extLst>
              <a:ext uri="{FF2B5EF4-FFF2-40B4-BE49-F238E27FC236}">
                <a16:creationId xmlns:a16="http://schemas.microsoft.com/office/drawing/2014/main" id="{1B1C15BD-EDC1-43AA-B225-30BDABC5FB0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1388F7E-EEFE-49DD-AE77-0F3277E86231}"/>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692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4133-9A7E-4588-9B4A-45B708090A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7D76AA-5B79-4710-99A8-7B92FD0938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CAAC4C-18C4-44B5-9104-4AD63FA8E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31848-3B42-4B80-9701-BC01F34BD93E}"/>
              </a:ext>
            </a:extLst>
          </p:cNvPr>
          <p:cNvSpPr>
            <a:spLocks noGrp="1"/>
          </p:cNvSpPr>
          <p:nvPr>
            <p:ph type="dt" sz="half" idx="10"/>
          </p:nvPr>
        </p:nvSpPr>
        <p:spPr/>
        <p:txBody>
          <a:bodyPr/>
          <a:lstStyle/>
          <a:p>
            <a:fld id="{7565E655-9687-48DF-A33F-F8824CCCB5D1}" type="datetime1">
              <a:rPr lang="en-US" smtClean="0"/>
              <a:t>9/28/2024</a:t>
            </a:fld>
            <a:endParaRPr lang="en-US"/>
          </a:p>
        </p:txBody>
      </p:sp>
      <p:sp>
        <p:nvSpPr>
          <p:cNvPr id="6" name="Footer Placeholder 5">
            <a:extLst>
              <a:ext uri="{FF2B5EF4-FFF2-40B4-BE49-F238E27FC236}">
                <a16:creationId xmlns:a16="http://schemas.microsoft.com/office/drawing/2014/main" id="{8808FD21-2C17-48C3-8B9A-0288921B0478}"/>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503FF-4FF1-4C25-9E1F-6D65B7F6C31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55344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6C34-7F99-8806-4D3D-DEB94C7EA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4D848-E4AB-4183-9464-27941B89DE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A2CF0-1283-B3CE-025A-A485080AC8BF}"/>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5" name="Footer Placeholder 4">
            <a:extLst>
              <a:ext uri="{FF2B5EF4-FFF2-40B4-BE49-F238E27FC236}">
                <a16:creationId xmlns:a16="http://schemas.microsoft.com/office/drawing/2014/main" id="{A3F3E038-243B-2BB8-05E9-9AEA770D5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389EE-3772-074A-D54B-C71DC3DFDA8C}"/>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2937383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69A8-7287-4955-849F-78208C463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A3BDD-8C3F-49C8-8B0E-8AD19E549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08423E-4AF6-4505-A1DB-EF3CD511C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ADC6E-8456-4CCD-9D91-0685AF869455}"/>
              </a:ext>
            </a:extLst>
          </p:cNvPr>
          <p:cNvSpPr>
            <a:spLocks noGrp="1"/>
          </p:cNvSpPr>
          <p:nvPr>
            <p:ph type="dt" sz="half" idx="10"/>
          </p:nvPr>
        </p:nvSpPr>
        <p:spPr/>
        <p:txBody>
          <a:bodyPr/>
          <a:lstStyle/>
          <a:p>
            <a:fld id="{B97FD56A-AAB8-4544-A495-D0645413C9E3}" type="datetime1">
              <a:rPr lang="en-US" smtClean="0"/>
              <a:t>9/28/2024</a:t>
            </a:fld>
            <a:endParaRPr lang="en-US"/>
          </a:p>
        </p:txBody>
      </p:sp>
      <p:sp>
        <p:nvSpPr>
          <p:cNvPr id="6" name="Footer Placeholder 5">
            <a:extLst>
              <a:ext uri="{FF2B5EF4-FFF2-40B4-BE49-F238E27FC236}">
                <a16:creationId xmlns:a16="http://schemas.microsoft.com/office/drawing/2014/main" id="{2583A348-B483-486A-959E-1C7462EBE5D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855318D-1E9E-4E2D-BD87-0786C1B03A1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2255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D911-7045-4B96-A1EE-550AF83F89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8A3DB4-8DA9-4EA3-9DAA-C5F487DD56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5645E-F621-4DD4-90C2-E79F95415BF2}"/>
              </a:ext>
            </a:extLst>
          </p:cNvPr>
          <p:cNvSpPr>
            <a:spLocks noGrp="1"/>
          </p:cNvSpPr>
          <p:nvPr>
            <p:ph type="dt" sz="half" idx="10"/>
          </p:nvPr>
        </p:nvSpPr>
        <p:spPr/>
        <p:txBody>
          <a:bodyPr/>
          <a:lstStyle/>
          <a:p>
            <a:fld id="{0B4E757A-3EC2-4683-9080-1A460C37C843}" type="datetime1">
              <a:rPr lang="en-US" smtClean="0"/>
              <a:t>9/28/2024</a:t>
            </a:fld>
            <a:endParaRPr lang="en-US"/>
          </a:p>
        </p:txBody>
      </p:sp>
      <p:sp>
        <p:nvSpPr>
          <p:cNvPr id="5" name="Footer Placeholder 4">
            <a:extLst>
              <a:ext uri="{FF2B5EF4-FFF2-40B4-BE49-F238E27FC236}">
                <a16:creationId xmlns:a16="http://schemas.microsoft.com/office/drawing/2014/main" id="{C2B37DE4-A3E6-4F6A-89F4-F0DE056C1EB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670321CF-A999-4FDA-970F-21904F79E15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573410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BAFDE-CC63-4191-916C-617ED76BA2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237D45-7B7E-4340-80EC-D9EAE1B38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19429-F490-4A39-88A5-DAC3A0613B21}"/>
              </a:ext>
            </a:extLst>
          </p:cNvPr>
          <p:cNvSpPr>
            <a:spLocks noGrp="1"/>
          </p:cNvSpPr>
          <p:nvPr>
            <p:ph type="dt" sz="half" idx="10"/>
          </p:nvPr>
        </p:nvSpPr>
        <p:spPr/>
        <p:txBody>
          <a:bodyPr/>
          <a:lstStyle/>
          <a:p>
            <a:fld id="{5CC8096C-64ED-4153-A483-5C02E44AD5C3}" type="datetime1">
              <a:rPr lang="en-US" smtClean="0"/>
              <a:t>9/28/2024</a:t>
            </a:fld>
            <a:endParaRPr lang="en-US" dirty="0"/>
          </a:p>
        </p:txBody>
      </p:sp>
      <p:sp>
        <p:nvSpPr>
          <p:cNvPr id="5" name="Footer Placeholder 4">
            <a:extLst>
              <a:ext uri="{FF2B5EF4-FFF2-40B4-BE49-F238E27FC236}">
                <a16:creationId xmlns:a16="http://schemas.microsoft.com/office/drawing/2014/main" id="{69B52428-DADC-45D1-91A8-BD0AA80FE40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383BDE7-AA99-4D8B-8E24-D7F9D64CC801}"/>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0166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6E7-BDC3-4549-8E41-8CAF2E33E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A622A3-29D6-1570-9F6A-26EDB646C4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9D1232-F3D0-43DE-0923-93B345DF61E7}"/>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5" name="Footer Placeholder 4">
            <a:extLst>
              <a:ext uri="{FF2B5EF4-FFF2-40B4-BE49-F238E27FC236}">
                <a16:creationId xmlns:a16="http://schemas.microsoft.com/office/drawing/2014/main" id="{AFCB6F7F-9D98-D8E3-79D0-6669CD96A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BD40E-2992-37E0-3018-E0F76B580E8C}"/>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261854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44B1-D70A-9D08-6B85-6B66A9484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671C5-7DB7-548B-04EF-1C504E8D40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63B7FD-A99F-D76A-24DC-9F122F43AC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3EA77-4BBC-C46F-FF2D-EAB9E730332C}"/>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6" name="Footer Placeholder 5">
            <a:extLst>
              <a:ext uri="{FF2B5EF4-FFF2-40B4-BE49-F238E27FC236}">
                <a16:creationId xmlns:a16="http://schemas.microsoft.com/office/drawing/2014/main" id="{838D3EF0-E523-974E-6E39-4738E6C4D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35B72-54EB-F4D9-A425-357F7CAB6266}"/>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262629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6B72-16C5-F4A8-54CB-D4E7E970CB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7C67BF-8C4E-A08D-9BFE-F980B363F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74C18-60EE-E982-D20D-7F20F95725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FDC799-F249-30F5-CEDD-D71E6203D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62ABF9-74C6-F51C-285B-DA4CC87E40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A3B896-C557-009A-17F8-6D8A3E010661}"/>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8" name="Footer Placeholder 7">
            <a:extLst>
              <a:ext uri="{FF2B5EF4-FFF2-40B4-BE49-F238E27FC236}">
                <a16:creationId xmlns:a16="http://schemas.microsoft.com/office/drawing/2014/main" id="{9A9A52D1-C2CC-0966-048F-05D42C21B1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49C380-9006-C356-7493-94DEB0FA2FB2}"/>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228645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D954-5EEC-80F3-CF87-6F2034465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462AF1-E0F0-6B80-13B7-759F111B36FB}"/>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4" name="Footer Placeholder 3">
            <a:extLst>
              <a:ext uri="{FF2B5EF4-FFF2-40B4-BE49-F238E27FC236}">
                <a16:creationId xmlns:a16="http://schemas.microsoft.com/office/drawing/2014/main" id="{46485628-90FC-6CD0-0172-8354BB4EA0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737959-FEBC-F8DF-2ABF-F52F98C49D93}"/>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132713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5C9FD3-CC7E-6FB5-B937-229217738B56}"/>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3" name="Footer Placeholder 2">
            <a:extLst>
              <a:ext uri="{FF2B5EF4-FFF2-40B4-BE49-F238E27FC236}">
                <a16:creationId xmlns:a16="http://schemas.microsoft.com/office/drawing/2014/main" id="{7D1F9E22-2158-CEE3-07BA-81EE6B9B1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FDC698-9B47-F142-5D89-53B53033A5CE}"/>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43889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7828-75B8-1333-3257-65A2F14EB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3AEBF2-DAAD-7D29-74E0-2C116718C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BA7DF-8EFF-AEB4-7721-F4AF7BC36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E5D5B-1A92-B7D9-3685-619746B516E0}"/>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6" name="Footer Placeholder 5">
            <a:extLst>
              <a:ext uri="{FF2B5EF4-FFF2-40B4-BE49-F238E27FC236}">
                <a16:creationId xmlns:a16="http://schemas.microsoft.com/office/drawing/2014/main" id="{FE3076E5-93F7-43A0-5F61-A613BBFDC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210B5-0E46-6471-F3C8-EDF407007BCD}"/>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4257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A861-3723-038B-DE4A-59A592623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5D5A43-29AF-B71F-307A-41C670AE4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E45DE2-4CA7-BF67-21A0-D4205AAB1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206C2-3B41-CA15-A8A4-0652911EACD5}"/>
              </a:ext>
            </a:extLst>
          </p:cNvPr>
          <p:cNvSpPr>
            <a:spLocks noGrp="1"/>
          </p:cNvSpPr>
          <p:nvPr>
            <p:ph type="dt" sz="half" idx="10"/>
          </p:nvPr>
        </p:nvSpPr>
        <p:spPr/>
        <p:txBody>
          <a:bodyPr/>
          <a:lstStyle/>
          <a:p>
            <a:fld id="{4CB15DDF-5D12-4C76-9A5F-E95F9FF2A828}" type="datetimeFigureOut">
              <a:rPr lang="en-US" smtClean="0"/>
              <a:t>9/28/2024</a:t>
            </a:fld>
            <a:endParaRPr lang="en-US"/>
          </a:p>
        </p:txBody>
      </p:sp>
      <p:sp>
        <p:nvSpPr>
          <p:cNvPr id="6" name="Footer Placeholder 5">
            <a:extLst>
              <a:ext uri="{FF2B5EF4-FFF2-40B4-BE49-F238E27FC236}">
                <a16:creationId xmlns:a16="http://schemas.microsoft.com/office/drawing/2014/main" id="{20D5BEBF-0F14-5423-B12C-F700C0FA4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75050-E617-392B-D253-99A5141564D9}"/>
              </a:ext>
            </a:extLst>
          </p:cNvPr>
          <p:cNvSpPr>
            <a:spLocks noGrp="1"/>
          </p:cNvSpPr>
          <p:nvPr>
            <p:ph type="sldNum" sz="quarter" idx="12"/>
          </p:nvPr>
        </p:nvSpPr>
        <p:spPr/>
        <p:txBody>
          <a:bodyPr/>
          <a:lstStyle/>
          <a:p>
            <a:fld id="{6D3253FB-7547-498D-80E0-3DE1FDABF12C}" type="slidenum">
              <a:rPr lang="en-US" smtClean="0"/>
              <a:t>‹#›</a:t>
            </a:fld>
            <a:endParaRPr lang="en-US"/>
          </a:p>
        </p:txBody>
      </p:sp>
    </p:spTree>
    <p:extLst>
      <p:ext uri="{BB962C8B-B14F-4D97-AF65-F5344CB8AC3E}">
        <p14:creationId xmlns:p14="http://schemas.microsoft.com/office/powerpoint/2010/main" val="305271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CDA23-BAE0-5CC2-F9C7-26B0CF6F1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62235D-67E9-20D9-41B4-AE205B24C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485F7-3EBA-6084-DCF9-FC9FDCDF4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15DDF-5D12-4C76-9A5F-E95F9FF2A828}" type="datetimeFigureOut">
              <a:rPr lang="en-US" smtClean="0"/>
              <a:t>9/28/2024</a:t>
            </a:fld>
            <a:endParaRPr lang="en-US"/>
          </a:p>
        </p:txBody>
      </p:sp>
      <p:sp>
        <p:nvSpPr>
          <p:cNvPr id="5" name="Footer Placeholder 4">
            <a:extLst>
              <a:ext uri="{FF2B5EF4-FFF2-40B4-BE49-F238E27FC236}">
                <a16:creationId xmlns:a16="http://schemas.microsoft.com/office/drawing/2014/main" id="{545A1B12-CB52-7E64-5F27-B02AFE6B5F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6E5C0A-D9D6-0BBF-0361-3EEAF02E6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253FB-7547-498D-80E0-3DE1FDABF12C}" type="slidenum">
              <a:rPr lang="en-US" smtClean="0"/>
              <a:t>‹#›</a:t>
            </a:fld>
            <a:endParaRPr lang="en-US"/>
          </a:p>
        </p:txBody>
      </p:sp>
    </p:spTree>
    <p:extLst>
      <p:ext uri="{BB962C8B-B14F-4D97-AF65-F5344CB8AC3E}">
        <p14:creationId xmlns:p14="http://schemas.microsoft.com/office/powerpoint/2010/main" val="2352232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85C892-1F20-412C-BD9E-7EB5B16B16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1A08B-7C6E-4139-9263-51F7D1572C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220B1-8122-4B70-B0DD-D3166F0A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BAB95-8DA7-460B-B00A-7037C8394FB0}" type="datetime1">
              <a:rPr lang="en-US" smtClean="0"/>
              <a:pPr/>
              <a:t>9/28/2024</a:t>
            </a:fld>
            <a:endParaRPr lang="en-US" dirty="0"/>
          </a:p>
        </p:txBody>
      </p:sp>
      <p:sp>
        <p:nvSpPr>
          <p:cNvPr id="5" name="Footer Placeholder 4">
            <a:extLst>
              <a:ext uri="{FF2B5EF4-FFF2-40B4-BE49-F238E27FC236}">
                <a16:creationId xmlns:a16="http://schemas.microsoft.com/office/drawing/2014/main" id="{1A03774F-C437-4A8B-AE5A-8807941A5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DEF33D2E-A4CE-4ED6-A978-9C95B31FC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994896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hyperlink" Target="http://www.sbanerjeelab.org/" TargetMode="External"/><Relationship Id="rId7" Type="http://schemas.openxmlformats.org/officeDocument/2006/relationships/image" Target="../media/image57.jpeg"/><Relationship Id="rId12" Type="http://schemas.openxmlformats.org/officeDocument/2006/relationships/image" Target="../media/image62.jpg"/><Relationship Id="rId17" Type="http://schemas.openxmlformats.org/officeDocument/2006/relationships/image" Target="../media/image67.png"/><Relationship Id="rId2" Type="http://schemas.openxmlformats.org/officeDocument/2006/relationships/image" Target="../media/image53.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png"/><Relationship Id="rId10" Type="http://schemas.openxmlformats.org/officeDocument/2006/relationships/image" Target="../media/image60.jpeg"/><Relationship Id="rId19" Type="http://schemas.openxmlformats.org/officeDocument/2006/relationships/image" Target="../media/image69.pn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3F73B-F13B-E305-9EEB-0E67FEA89117}"/>
              </a:ext>
            </a:extLst>
          </p:cNvPr>
          <p:cNvSpPr>
            <a:spLocks noGrp="1"/>
          </p:cNvSpPr>
          <p:nvPr>
            <p:ph type="title"/>
          </p:nvPr>
        </p:nvSpPr>
        <p:spPr>
          <a:xfrm>
            <a:off x="836500" y="1234952"/>
            <a:ext cx="10515599" cy="2100915"/>
          </a:xfrm>
          <a:ln w="76200">
            <a:solidFill>
              <a:srgbClr val="00B050"/>
            </a:solidFill>
          </a:ln>
        </p:spPr>
        <p:txBody>
          <a:bodyPr vert="horz" lIns="91440" tIns="45720" rIns="91440" bIns="45720" rtlCol="0" anchor="b">
            <a:normAutofit/>
          </a:bodyPr>
          <a:lstStyle/>
          <a:p>
            <a:pPr algn="ctr"/>
            <a:r>
              <a:rPr lang="en-US" sz="4800" b="1" dirty="0"/>
              <a:t>UNDERSTANDING HOW AGRICULTURAL PRACTICES SHAPE MICROBIAL DYNAMICS AND SOIL HEALTH</a:t>
            </a:r>
            <a:endParaRPr lang="en-US" sz="4800" b="1" kern="1200" dirty="0">
              <a:latin typeface="+mj-lt"/>
              <a:ea typeface="+mj-ea"/>
              <a:cs typeface="+mj-cs"/>
            </a:endParaRPr>
          </a:p>
        </p:txBody>
      </p:sp>
      <p:sp>
        <p:nvSpPr>
          <p:cNvPr id="3" name="Content Placeholder 2">
            <a:extLst>
              <a:ext uri="{FF2B5EF4-FFF2-40B4-BE49-F238E27FC236}">
                <a16:creationId xmlns:a16="http://schemas.microsoft.com/office/drawing/2014/main" id="{37FF6151-8F1D-CC3B-E4CB-246B0A35AE3A}"/>
              </a:ext>
            </a:extLst>
          </p:cNvPr>
          <p:cNvSpPr>
            <a:spLocks noGrp="1"/>
          </p:cNvSpPr>
          <p:nvPr>
            <p:ph idx="1"/>
          </p:nvPr>
        </p:nvSpPr>
        <p:spPr>
          <a:xfrm>
            <a:off x="723836" y="4065029"/>
            <a:ext cx="10515600" cy="2391129"/>
          </a:xfrm>
        </p:spPr>
        <p:txBody>
          <a:bodyPr/>
          <a:lstStyle/>
          <a:p>
            <a:pPr marL="0" indent="0" algn="ctr">
              <a:buNone/>
            </a:pPr>
            <a:r>
              <a:rPr lang="en-US" sz="2400" b="1" dirty="0">
                <a:latin typeface="+mj-lt"/>
              </a:rPr>
              <a:t>SAKSHI PAUDEL</a:t>
            </a:r>
          </a:p>
          <a:p>
            <a:pPr marL="0" indent="0" algn="ctr">
              <a:buNone/>
            </a:pPr>
            <a:r>
              <a:rPr lang="en-US" sz="2400" b="1" dirty="0">
                <a:latin typeface="+mj-lt"/>
              </a:rPr>
              <a:t>MS THESIS DEFENSE SEMINAR</a:t>
            </a:r>
          </a:p>
          <a:p>
            <a:pPr marL="0" indent="0" algn="ctr">
              <a:buNone/>
            </a:pPr>
            <a:r>
              <a:rPr lang="en-US" sz="2400" b="1" dirty="0">
                <a:latin typeface="+mj-lt"/>
              </a:rPr>
              <a:t>DEPARTMENT OF MICROBIOLOGICAL SCIENCES</a:t>
            </a:r>
          </a:p>
          <a:p>
            <a:pPr marL="0" indent="0">
              <a:buNone/>
            </a:pPr>
            <a:endParaRPr lang="en-US" dirty="0">
              <a:solidFill>
                <a:schemeClr val="accent5">
                  <a:lumMod val="75000"/>
                </a:schemeClr>
              </a:solidFill>
              <a:latin typeface="+mj-lt"/>
            </a:endParaRPr>
          </a:p>
        </p:txBody>
      </p:sp>
    </p:spTree>
    <p:extLst>
      <p:ext uri="{BB962C8B-B14F-4D97-AF65-F5344CB8AC3E}">
        <p14:creationId xmlns:p14="http://schemas.microsoft.com/office/powerpoint/2010/main" val="135345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16C9-7F2F-693A-514E-977260CD4F19}"/>
              </a:ext>
            </a:extLst>
          </p:cNvPr>
          <p:cNvSpPr>
            <a:spLocks noGrp="1"/>
          </p:cNvSpPr>
          <p:nvPr>
            <p:ph type="title"/>
          </p:nvPr>
        </p:nvSpPr>
        <p:spPr>
          <a:xfrm>
            <a:off x="718159" y="1358970"/>
            <a:ext cx="4862472" cy="1038336"/>
          </a:xfrm>
          <a:custGeom>
            <a:avLst/>
            <a:gdLst>
              <a:gd name="connsiteX0" fmla="*/ 0 w 4862472"/>
              <a:gd name="connsiteY0" fmla="*/ 0 h 1038336"/>
              <a:gd name="connsiteX1" fmla="*/ 597389 w 4862472"/>
              <a:gd name="connsiteY1" fmla="*/ 0 h 1038336"/>
              <a:gd name="connsiteX2" fmla="*/ 1243404 w 4862472"/>
              <a:gd name="connsiteY2" fmla="*/ 0 h 1038336"/>
              <a:gd name="connsiteX3" fmla="*/ 1792168 w 4862472"/>
              <a:gd name="connsiteY3" fmla="*/ 0 h 1038336"/>
              <a:gd name="connsiteX4" fmla="*/ 2535432 w 4862472"/>
              <a:gd name="connsiteY4" fmla="*/ 0 h 1038336"/>
              <a:gd name="connsiteX5" fmla="*/ 3278695 w 4862472"/>
              <a:gd name="connsiteY5" fmla="*/ 0 h 1038336"/>
              <a:gd name="connsiteX6" fmla="*/ 3973334 w 4862472"/>
              <a:gd name="connsiteY6" fmla="*/ 0 h 1038336"/>
              <a:gd name="connsiteX7" fmla="*/ 4862472 w 4862472"/>
              <a:gd name="connsiteY7" fmla="*/ 0 h 1038336"/>
              <a:gd name="connsiteX8" fmla="*/ 4862472 w 4862472"/>
              <a:gd name="connsiteY8" fmla="*/ 508785 h 1038336"/>
              <a:gd name="connsiteX9" fmla="*/ 4862472 w 4862472"/>
              <a:gd name="connsiteY9" fmla="*/ 1038336 h 1038336"/>
              <a:gd name="connsiteX10" fmla="*/ 4070584 w 4862472"/>
              <a:gd name="connsiteY10" fmla="*/ 1038336 h 1038336"/>
              <a:gd name="connsiteX11" fmla="*/ 3278695 w 4862472"/>
              <a:gd name="connsiteY11" fmla="*/ 1038336 h 1038336"/>
              <a:gd name="connsiteX12" fmla="*/ 2486807 w 4862472"/>
              <a:gd name="connsiteY12" fmla="*/ 1038336 h 1038336"/>
              <a:gd name="connsiteX13" fmla="*/ 1792168 w 4862472"/>
              <a:gd name="connsiteY13" fmla="*/ 1038336 h 1038336"/>
              <a:gd name="connsiteX14" fmla="*/ 1194779 w 4862472"/>
              <a:gd name="connsiteY14" fmla="*/ 1038336 h 1038336"/>
              <a:gd name="connsiteX15" fmla="*/ 597389 w 4862472"/>
              <a:gd name="connsiteY15" fmla="*/ 1038336 h 1038336"/>
              <a:gd name="connsiteX16" fmla="*/ 0 w 4862472"/>
              <a:gd name="connsiteY16" fmla="*/ 1038336 h 1038336"/>
              <a:gd name="connsiteX17" fmla="*/ 0 w 4862472"/>
              <a:gd name="connsiteY17" fmla="*/ 498401 h 1038336"/>
              <a:gd name="connsiteX18" fmla="*/ 0 w 4862472"/>
              <a:gd name="connsiteY18" fmla="*/ 0 h 10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2472" h="1038336" fill="none" extrusionOk="0">
                <a:moveTo>
                  <a:pt x="0" y="0"/>
                </a:moveTo>
                <a:cubicBezTo>
                  <a:pt x="231850" y="-17281"/>
                  <a:pt x="449793" y="-20995"/>
                  <a:pt x="597389" y="0"/>
                </a:cubicBezTo>
                <a:cubicBezTo>
                  <a:pt x="744985" y="20995"/>
                  <a:pt x="965354" y="-16366"/>
                  <a:pt x="1243404" y="0"/>
                </a:cubicBezTo>
                <a:cubicBezTo>
                  <a:pt x="1521455" y="16366"/>
                  <a:pt x="1635094" y="6264"/>
                  <a:pt x="1792168" y="0"/>
                </a:cubicBezTo>
                <a:cubicBezTo>
                  <a:pt x="1949242" y="-6264"/>
                  <a:pt x="2315079" y="-4290"/>
                  <a:pt x="2535432" y="0"/>
                </a:cubicBezTo>
                <a:cubicBezTo>
                  <a:pt x="2755785" y="4290"/>
                  <a:pt x="3121948" y="-29645"/>
                  <a:pt x="3278695" y="0"/>
                </a:cubicBezTo>
                <a:cubicBezTo>
                  <a:pt x="3435442" y="29645"/>
                  <a:pt x="3821772" y="-4074"/>
                  <a:pt x="3973334" y="0"/>
                </a:cubicBezTo>
                <a:cubicBezTo>
                  <a:pt x="4124896" y="4074"/>
                  <a:pt x="4630367" y="-11204"/>
                  <a:pt x="4862472" y="0"/>
                </a:cubicBezTo>
                <a:cubicBezTo>
                  <a:pt x="4839607" y="203073"/>
                  <a:pt x="4864470" y="267625"/>
                  <a:pt x="4862472" y="508785"/>
                </a:cubicBezTo>
                <a:cubicBezTo>
                  <a:pt x="4860474" y="749946"/>
                  <a:pt x="4846252" y="864524"/>
                  <a:pt x="4862472" y="1038336"/>
                </a:cubicBezTo>
                <a:cubicBezTo>
                  <a:pt x="4697765" y="1034354"/>
                  <a:pt x="4461935" y="1076910"/>
                  <a:pt x="4070584" y="1038336"/>
                </a:cubicBezTo>
                <a:cubicBezTo>
                  <a:pt x="3679233" y="999762"/>
                  <a:pt x="3613055" y="1067503"/>
                  <a:pt x="3278695" y="1038336"/>
                </a:cubicBezTo>
                <a:cubicBezTo>
                  <a:pt x="2944335" y="1009169"/>
                  <a:pt x="2653497" y="1015728"/>
                  <a:pt x="2486807" y="1038336"/>
                </a:cubicBezTo>
                <a:cubicBezTo>
                  <a:pt x="2320117" y="1060944"/>
                  <a:pt x="2106713" y="1041909"/>
                  <a:pt x="1792168" y="1038336"/>
                </a:cubicBezTo>
                <a:cubicBezTo>
                  <a:pt x="1477623" y="1034763"/>
                  <a:pt x="1350745" y="1044984"/>
                  <a:pt x="1194779" y="1038336"/>
                </a:cubicBezTo>
                <a:cubicBezTo>
                  <a:pt x="1038813" y="1031688"/>
                  <a:pt x="868303" y="1013551"/>
                  <a:pt x="597389" y="1038336"/>
                </a:cubicBezTo>
                <a:cubicBezTo>
                  <a:pt x="326475" y="1063122"/>
                  <a:pt x="219299" y="1064648"/>
                  <a:pt x="0" y="1038336"/>
                </a:cubicBezTo>
                <a:cubicBezTo>
                  <a:pt x="-16221" y="910524"/>
                  <a:pt x="4693" y="702551"/>
                  <a:pt x="0" y="498401"/>
                </a:cubicBezTo>
                <a:cubicBezTo>
                  <a:pt x="-4693" y="294251"/>
                  <a:pt x="5693" y="111868"/>
                  <a:pt x="0" y="0"/>
                </a:cubicBezTo>
                <a:close/>
              </a:path>
              <a:path w="4862472" h="1038336" stroke="0" extrusionOk="0">
                <a:moveTo>
                  <a:pt x="0" y="0"/>
                </a:moveTo>
                <a:cubicBezTo>
                  <a:pt x="138497" y="23855"/>
                  <a:pt x="309277" y="-26628"/>
                  <a:pt x="548765" y="0"/>
                </a:cubicBezTo>
                <a:cubicBezTo>
                  <a:pt x="788254" y="26628"/>
                  <a:pt x="1023456" y="18409"/>
                  <a:pt x="1340653" y="0"/>
                </a:cubicBezTo>
                <a:cubicBezTo>
                  <a:pt x="1657850" y="-18409"/>
                  <a:pt x="1798352" y="-19367"/>
                  <a:pt x="2035292" y="0"/>
                </a:cubicBezTo>
                <a:cubicBezTo>
                  <a:pt x="2272232" y="19367"/>
                  <a:pt x="2404868" y="-5571"/>
                  <a:pt x="2584057" y="0"/>
                </a:cubicBezTo>
                <a:cubicBezTo>
                  <a:pt x="2763246" y="5571"/>
                  <a:pt x="2994076" y="33383"/>
                  <a:pt x="3327320" y="0"/>
                </a:cubicBezTo>
                <a:cubicBezTo>
                  <a:pt x="3660564" y="-33383"/>
                  <a:pt x="3795966" y="-29468"/>
                  <a:pt x="4021959" y="0"/>
                </a:cubicBezTo>
                <a:cubicBezTo>
                  <a:pt x="4247952" y="29468"/>
                  <a:pt x="4600715" y="5228"/>
                  <a:pt x="4862472" y="0"/>
                </a:cubicBezTo>
                <a:cubicBezTo>
                  <a:pt x="4872372" y="164166"/>
                  <a:pt x="4875947" y="369984"/>
                  <a:pt x="4862472" y="498401"/>
                </a:cubicBezTo>
                <a:cubicBezTo>
                  <a:pt x="4848997" y="626818"/>
                  <a:pt x="4848742" y="792239"/>
                  <a:pt x="4862472" y="1038336"/>
                </a:cubicBezTo>
                <a:cubicBezTo>
                  <a:pt x="4677773" y="1016004"/>
                  <a:pt x="4579232" y="1057717"/>
                  <a:pt x="4313707" y="1038336"/>
                </a:cubicBezTo>
                <a:cubicBezTo>
                  <a:pt x="4048183" y="1018955"/>
                  <a:pt x="3911017" y="1020801"/>
                  <a:pt x="3716318" y="1038336"/>
                </a:cubicBezTo>
                <a:cubicBezTo>
                  <a:pt x="3521619" y="1055871"/>
                  <a:pt x="3336372" y="1043576"/>
                  <a:pt x="3167553" y="1038336"/>
                </a:cubicBezTo>
                <a:cubicBezTo>
                  <a:pt x="2998734" y="1033096"/>
                  <a:pt x="2726524" y="1022498"/>
                  <a:pt x="2570164" y="1038336"/>
                </a:cubicBezTo>
                <a:cubicBezTo>
                  <a:pt x="2413804" y="1054174"/>
                  <a:pt x="1968135" y="1020110"/>
                  <a:pt x="1778275" y="1038336"/>
                </a:cubicBezTo>
                <a:cubicBezTo>
                  <a:pt x="1588415" y="1056562"/>
                  <a:pt x="1389908" y="1058454"/>
                  <a:pt x="1083637" y="1038336"/>
                </a:cubicBezTo>
                <a:cubicBezTo>
                  <a:pt x="777366" y="1018218"/>
                  <a:pt x="303290" y="1089706"/>
                  <a:pt x="0" y="1038336"/>
                </a:cubicBezTo>
                <a:cubicBezTo>
                  <a:pt x="18989" y="912998"/>
                  <a:pt x="-4998" y="670217"/>
                  <a:pt x="0" y="498401"/>
                </a:cubicBezTo>
                <a:cubicBezTo>
                  <a:pt x="4998" y="326585"/>
                  <a:pt x="5759" y="130665"/>
                  <a:pt x="0" y="0"/>
                </a:cubicBezTo>
                <a:close/>
              </a:path>
            </a:pathLst>
          </a:custGeom>
          <a:solidFill>
            <a:srgbClr val="00B050"/>
          </a:solidFill>
          <a:ln>
            <a:solidFill>
              <a:schemeClr val="tx1"/>
            </a:solidFill>
            <a:extLst>
              <a:ext uri="{C807C97D-BFC1-408E-A445-0C87EB9F89A2}">
                <ask:lineSketchStyleProps xmlns:ask="http://schemas.microsoft.com/office/drawing/2018/sketchyshapes" sd="893799516">
                  <ask:type>
                    <ask:lineSketchFreehand/>
                  </ask:type>
                </ask:lineSketchStyleProps>
              </a:ext>
            </a:extLst>
          </a:ln>
        </p:spPr>
        <p:txBody>
          <a:bodyPr vert="horz" lIns="91440" tIns="45720" rIns="91440" bIns="45720" rtlCol="0" anchor="b">
            <a:normAutofit/>
          </a:bodyPr>
          <a:lstStyle/>
          <a:p>
            <a:r>
              <a:rPr lang="en-US" sz="6600" b="1" kern="1200" dirty="0">
                <a:solidFill>
                  <a:schemeClr val="bg1"/>
                </a:solidFill>
                <a:latin typeface="+mj-lt"/>
                <a:ea typeface="+mj-ea"/>
                <a:cs typeface="+mj-cs"/>
              </a:rPr>
              <a:t>Two chapters</a:t>
            </a:r>
          </a:p>
        </p:txBody>
      </p:sp>
      <p:pic>
        <p:nvPicPr>
          <p:cNvPr id="7" name="Graphic 6" descr="Books">
            <a:extLst>
              <a:ext uri="{FF2B5EF4-FFF2-40B4-BE49-F238E27FC236}">
                <a16:creationId xmlns:a16="http://schemas.microsoft.com/office/drawing/2014/main" id="{644DE4CE-0818-154B-05C6-FD3B319958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28084" y="785446"/>
            <a:ext cx="4852701" cy="4751948"/>
          </a:xfrm>
          <a:prstGeom prst="rect">
            <a:avLst/>
          </a:prstGeom>
        </p:spPr>
      </p:pic>
      <p:sp>
        <p:nvSpPr>
          <p:cNvPr id="5" name="TextBox 4">
            <a:extLst>
              <a:ext uri="{FF2B5EF4-FFF2-40B4-BE49-F238E27FC236}">
                <a16:creationId xmlns:a16="http://schemas.microsoft.com/office/drawing/2014/main" id="{C8841728-7D39-F430-863B-90DA5A8D71EC}"/>
              </a:ext>
            </a:extLst>
          </p:cNvPr>
          <p:cNvSpPr txBox="1"/>
          <p:nvPr/>
        </p:nvSpPr>
        <p:spPr>
          <a:xfrm>
            <a:off x="538436" y="2961014"/>
            <a:ext cx="6389649"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800" dirty="0">
                <a:solidFill>
                  <a:prstClr val="black"/>
                </a:solidFill>
                <a:latin typeface="Calibri" panose="020F0502020204030204"/>
              </a:rPr>
              <a:t> Soil enzyme activities, mycorrhizal colonization, and soil health</a:t>
            </a: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800" dirty="0">
                <a:solidFill>
                  <a:prstClr val="black"/>
                </a:solidFill>
                <a:latin typeface="Calibri" panose="020F0502020204030204"/>
              </a:rPr>
              <a: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oil microbiome structure, composition, and network connectivity</a:t>
            </a:r>
          </a:p>
        </p:txBody>
      </p:sp>
    </p:spTree>
    <p:extLst>
      <p:ext uri="{BB962C8B-B14F-4D97-AF65-F5344CB8AC3E}">
        <p14:creationId xmlns:p14="http://schemas.microsoft.com/office/powerpoint/2010/main" val="116887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3F73B-F13B-E305-9EEB-0E67FEA89117}"/>
              </a:ext>
            </a:extLst>
          </p:cNvPr>
          <p:cNvSpPr>
            <a:spLocks noGrp="1"/>
          </p:cNvSpPr>
          <p:nvPr>
            <p:ph type="title"/>
          </p:nvPr>
        </p:nvSpPr>
        <p:spPr>
          <a:xfrm>
            <a:off x="1957754" y="1277815"/>
            <a:ext cx="7702062" cy="3273223"/>
          </a:xfrm>
          <a:ln w="76200">
            <a:solidFill>
              <a:srgbClr val="00B050"/>
            </a:solidFill>
          </a:ln>
        </p:spPr>
        <p:txBody>
          <a:bodyPr vert="horz" lIns="91440" tIns="45720" rIns="91440" bIns="45720" rtlCol="0" anchor="b">
            <a:normAutofit fontScale="90000"/>
          </a:bodyPr>
          <a:lstStyle/>
          <a:p>
            <a:pPr algn="ctr"/>
            <a:r>
              <a:rPr lang="en-US" sz="6300" b="1" kern="1200" dirty="0">
                <a:solidFill>
                  <a:schemeClr val="tx1"/>
                </a:solidFill>
                <a:latin typeface="+mj-lt"/>
                <a:ea typeface="+mj-ea"/>
                <a:cs typeface="+mj-cs"/>
              </a:rPr>
              <a:t>Chapter 1: Soil enzyme activities, mycorrhizal colonization, and soil health</a:t>
            </a:r>
          </a:p>
        </p:txBody>
      </p:sp>
    </p:spTree>
    <p:extLst>
      <p:ext uri="{BB962C8B-B14F-4D97-AF65-F5344CB8AC3E}">
        <p14:creationId xmlns:p14="http://schemas.microsoft.com/office/powerpoint/2010/main" val="214760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Mycorrhizal Colonization</a:t>
            </a:r>
          </a:p>
        </p:txBody>
      </p:sp>
      <p:pic>
        <p:nvPicPr>
          <p:cNvPr id="10" name="Picture 9" descr="A diagram of a plant&#10;&#10;Description automatically generated with low confidence">
            <a:extLst>
              <a:ext uri="{FF2B5EF4-FFF2-40B4-BE49-F238E27FC236}">
                <a16:creationId xmlns:a16="http://schemas.microsoft.com/office/drawing/2014/main" id="{804150F2-8967-49D1-9A2E-A2FB3AB25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07" y="1066800"/>
            <a:ext cx="4813602" cy="5357447"/>
          </a:xfrm>
          <a:prstGeom prst="rect">
            <a:avLst/>
          </a:prstGeom>
        </p:spPr>
      </p:pic>
      <p:sp>
        <p:nvSpPr>
          <p:cNvPr id="11" name="TextBox 10">
            <a:extLst>
              <a:ext uri="{FF2B5EF4-FFF2-40B4-BE49-F238E27FC236}">
                <a16:creationId xmlns:a16="http://schemas.microsoft.com/office/drawing/2014/main" id="{3667FCAC-4EA6-0869-0375-0D0E4DC88183}"/>
              </a:ext>
            </a:extLst>
          </p:cNvPr>
          <p:cNvSpPr txBox="1"/>
          <p:nvPr/>
        </p:nvSpPr>
        <p:spPr>
          <a:xfrm>
            <a:off x="2919046" y="6476944"/>
            <a:ext cx="2274277" cy="369332"/>
          </a:xfrm>
          <a:prstGeom prst="rect">
            <a:avLst/>
          </a:prstGeom>
          <a:noFill/>
        </p:spPr>
        <p:txBody>
          <a:bodyPr wrap="square" rtlCol="0">
            <a:spAutoFit/>
          </a:bodyPr>
          <a:lstStyle/>
          <a:p>
            <a:r>
              <a:rPr lang="en-US" dirty="0"/>
              <a:t>Jacott et.al. 2017</a:t>
            </a:r>
          </a:p>
        </p:txBody>
      </p:sp>
      <p:pic>
        <p:nvPicPr>
          <p:cNvPr id="12" name="Picture 30" descr="A picture containing diagram&#10;&#10;Description automatically generated">
            <a:extLst>
              <a:ext uri="{FF2B5EF4-FFF2-40B4-BE49-F238E27FC236}">
                <a16:creationId xmlns:a16="http://schemas.microsoft.com/office/drawing/2014/main" id="{1E3DB606-2E5C-D162-D485-9D9693A1BA3C}"/>
              </a:ext>
            </a:extLst>
          </p:cNvPr>
          <p:cNvPicPr>
            <a:picLocks noChangeAspect="1"/>
          </p:cNvPicPr>
          <p:nvPr/>
        </p:nvPicPr>
        <p:blipFill rotWithShape="1">
          <a:blip r:embed="rId3"/>
          <a:srcRect r="32656"/>
          <a:stretch/>
        </p:blipFill>
        <p:spPr>
          <a:xfrm>
            <a:off x="6460022" y="1155025"/>
            <a:ext cx="4533288" cy="2575816"/>
          </a:xfrm>
          <a:prstGeom prst="rect">
            <a:avLst/>
          </a:prstGeom>
        </p:spPr>
      </p:pic>
      <p:pic>
        <p:nvPicPr>
          <p:cNvPr id="13" name="Picture 30" descr="A picture containing diagram&#10;&#10;Description automatically generated">
            <a:extLst>
              <a:ext uri="{FF2B5EF4-FFF2-40B4-BE49-F238E27FC236}">
                <a16:creationId xmlns:a16="http://schemas.microsoft.com/office/drawing/2014/main" id="{2EBEFF07-65E0-FB0E-C77C-CEA7ECDA75CF}"/>
              </a:ext>
            </a:extLst>
          </p:cNvPr>
          <p:cNvPicPr>
            <a:picLocks noChangeAspect="1"/>
          </p:cNvPicPr>
          <p:nvPr/>
        </p:nvPicPr>
        <p:blipFill rotWithShape="1">
          <a:blip r:embed="rId3"/>
          <a:srcRect l="66983"/>
          <a:stretch/>
        </p:blipFill>
        <p:spPr>
          <a:xfrm>
            <a:off x="7616512" y="3826006"/>
            <a:ext cx="2606009" cy="3020270"/>
          </a:xfrm>
          <a:prstGeom prst="rect">
            <a:avLst/>
          </a:prstGeom>
        </p:spPr>
      </p:pic>
    </p:spTree>
    <p:extLst>
      <p:ext uri="{BB962C8B-B14F-4D97-AF65-F5344CB8AC3E}">
        <p14:creationId xmlns:p14="http://schemas.microsoft.com/office/powerpoint/2010/main" val="343294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8FCBA2-360B-F334-9BF3-E5E5F8BCD54B}"/>
              </a:ext>
            </a:extLst>
          </p:cNvPr>
          <p:cNvPicPr>
            <a:picLocks noChangeAspect="1"/>
          </p:cNvPicPr>
          <p:nvPr/>
        </p:nvPicPr>
        <p:blipFill rotWithShape="1">
          <a:blip r:embed="rId2"/>
          <a:srcRect l="5323" t="12440" r="4624"/>
          <a:stretch/>
        </p:blipFill>
        <p:spPr>
          <a:xfrm rot="1768773">
            <a:off x="293080" y="2118442"/>
            <a:ext cx="3856890" cy="3476902"/>
          </a:xfrm>
          <a:prstGeom prst="rect">
            <a:avLst/>
          </a:prstGeom>
        </p:spPr>
      </p:pic>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Extracellular enzyme activities</a:t>
            </a:r>
          </a:p>
        </p:txBody>
      </p:sp>
      <p:cxnSp>
        <p:nvCxnSpPr>
          <p:cNvPr id="17" name="Straight Arrow Connector 16">
            <a:extLst>
              <a:ext uri="{FF2B5EF4-FFF2-40B4-BE49-F238E27FC236}">
                <a16:creationId xmlns:a16="http://schemas.microsoft.com/office/drawing/2014/main" id="{1C7FCA3C-C3C5-07FA-5093-7E9CAC1FE841}"/>
              </a:ext>
            </a:extLst>
          </p:cNvPr>
          <p:cNvCxnSpPr>
            <a:cxnSpLocks/>
          </p:cNvCxnSpPr>
          <p:nvPr/>
        </p:nvCxnSpPr>
        <p:spPr>
          <a:xfrm flipV="1">
            <a:off x="3223846" y="2379785"/>
            <a:ext cx="1441939" cy="11840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38F1BA7-3639-1339-DF45-197D6D9C0DF3}"/>
              </a:ext>
            </a:extLst>
          </p:cNvPr>
          <p:cNvCxnSpPr>
            <a:cxnSpLocks/>
          </p:cNvCxnSpPr>
          <p:nvPr/>
        </p:nvCxnSpPr>
        <p:spPr>
          <a:xfrm flipV="1">
            <a:off x="2997350" y="2379785"/>
            <a:ext cx="1668435" cy="5744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E3D01BD-5768-C733-4DA2-3F01FBC6E0AD}"/>
              </a:ext>
            </a:extLst>
          </p:cNvPr>
          <p:cNvSpPr txBox="1"/>
          <p:nvPr/>
        </p:nvSpPr>
        <p:spPr>
          <a:xfrm>
            <a:off x="4755812" y="1207477"/>
            <a:ext cx="7436188" cy="5632311"/>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Play a vital role in nutrient cycling, organic matter decomposition, and soil ecosystem dynamics.</a:t>
            </a:r>
          </a:p>
          <a:p>
            <a:endParaRPr lang="en-US" sz="2400" dirty="0"/>
          </a:p>
          <a:p>
            <a:pPr marL="285750" indent="-285750">
              <a:buFont typeface="Wingdings" panose="05000000000000000000" pitchFamily="2" charset="2"/>
              <a:buChar char="Ø"/>
            </a:pPr>
            <a:r>
              <a:rPr lang="en-US" sz="2400" dirty="0"/>
              <a:t>Phosphatase assists in breaking down organic phosphate compounds, releasing inorganic phosphate.</a:t>
            </a:r>
          </a:p>
          <a:p>
            <a:endParaRPr lang="en-US" sz="2400" dirty="0"/>
          </a:p>
          <a:p>
            <a:pPr marL="285750" indent="-285750">
              <a:buFont typeface="Wingdings" panose="05000000000000000000" pitchFamily="2" charset="2"/>
              <a:buChar char="Ø"/>
            </a:pPr>
            <a:r>
              <a:rPr lang="en-US" sz="2400" dirty="0"/>
              <a:t>Glucosidase breaks down complex organic compounds like cellulose and hemicellulose into simpler forms, including glucose. </a:t>
            </a:r>
          </a:p>
          <a:p>
            <a:endParaRPr lang="en-US" sz="2400" dirty="0"/>
          </a:p>
          <a:p>
            <a:pPr marL="285750" indent="-285750">
              <a:buFont typeface="Wingdings" panose="05000000000000000000" pitchFamily="2" charset="2"/>
              <a:buChar char="Ø"/>
            </a:pPr>
            <a:r>
              <a:rPr lang="en-US" sz="2400" dirty="0" err="1"/>
              <a:t>Cellobiohydrolase</a:t>
            </a:r>
            <a:r>
              <a:rPr lang="en-US" sz="2400" dirty="0"/>
              <a:t> selectively cleaves cellulose chains and releases cellobiose units. </a:t>
            </a:r>
          </a:p>
          <a:p>
            <a:endParaRPr lang="en-US" sz="2400" dirty="0"/>
          </a:p>
          <a:p>
            <a:pPr marL="285750" indent="-285750">
              <a:buFont typeface="Wingdings" panose="05000000000000000000" pitchFamily="2" charset="2"/>
              <a:buChar char="Ø"/>
            </a:pPr>
            <a:r>
              <a:rPr lang="en-US" sz="2400" dirty="0"/>
              <a:t>Chitinase breakdown chitin, a complex polysaccharide found in the cell walls of various organisms. </a:t>
            </a:r>
          </a:p>
        </p:txBody>
      </p:sp>
    </p:spTree>
    <p:extLst>
      <p:ext uri="{BB962C8B-B14F-4D97-AF65-F5344CB8AC3E}">
        <p14:creationId xmlns:p14="http://schemas.microsoft.com/office/powerpoint/2010/main" val="2622480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Soil Properties and Soil Health Index</a:t>
            </a:r>
          </a:p>
        </p:txBody>
      </p:sp>
      <p:sp>
        <p:nvSpPr>
          <p:cNvPr id="7" name="TextBox 6">
            <a:extLst>
              <a:ext uri="{FF2B5EF4-FFF2-40B4-BE49-F238E27FC236}">
                <a16:creationId xmlns:a16="http://schemas.microsoft.com/office/drawing/2014/main" id="{7EFC286E-A384-46E2-1067-4F0349616586}"/>
              </a:ext>
            </a:extLst>
          </p:cNvPr>
          <p:cNvSpPr txBox="1"/>
          <p:nvPr/>
        </p:nvSpPr>
        <p:spPr>
          <a:xfrm>
            <a:off x="6412520" y="1463603"/>
            <a:ext cx="5568463" cy="1200329"/>
          </a:xfrm>
          <a:prstGeom prst="rect">
            <a:avLst/>
          </a:prstGeom>
          <a:solidFill>
            <a:schemeClr val="bg1"/>
          </a:solidFill>
          <a:ln w="38100">
            <a:solidFill>
              <a:srgbClr val="00B050"/>
            </a:solidFill>
          </a:ln>
        </p:spPr>
        <p:txBody>
          <a:bodyPr wrap="square" rtlCol="0">
            <a:spAutoFit/>
          </a:bodyPr>
          <a:lstStyle/>
          <a:p>
            <a:r>
              <a:rPr lang="en-US" sz="2400" dirty="0"/>
              <a:t>Knowledge of soil properties helps farmers optimize fertilization and soil amendments, leading to better nutrient uptake by crops.</a:t>
            </a:r>
          </a:p>
        </p:txBody>
      </p:sp>
      <p:sp>
        <p:nvSpPr>
          <p:cNvPr id="8" name="TextBox 7">
            <a:extLst>
              <a:ext uri="{FF2B5EF4-FFF2-40B4-BE49-F238E27FC236}">
                <a16:creationId xmlns:a16="http://schemas.microsoft.com/office/drawing/2014/main" id="{1135E9B7-BE08-D466-F999-C695CF6678BA}"/>
              </a:ext>
            </a:extLst>
          </p:cNvPr>
          <p:cNvSpPr txBox="1"/>
          <p:nvPr/>
        </p:nvSpPr>
        <p:spPr>
          <a:xfrm>
            <a:off x="6412520" y="3270359"/>
            <a:ext cx="5568462" cy="1200329"/>
          </a:xfrm>
          <a:prstGeom prst="rect">
            <a:avLst/>
          </a:prstGeom>
          <a:solidFill>
            <a:schemeClr val="bg1"/>
          </a:solidFill>
          <a:ln w="38100">
            <a:solidFill>
              <a:srgbClr val="00B050"/>
            </a:solidFill>
          </a:ln>
        </p:spPr>
        <p:txBody>
          <a:bodyPr wrap="square" rtlCol="0">
            <a:spAutoFit/>
          </a:bodyPr>
          <a:lstStyle/>
          <a:p>
            <a:r>
              <a:rPr lang="en-US" sz="2400" dirty="0"/>
              <a:t>Healthy soil : good structure, nutrient availability, water-holding capacity, and biological activity.</a:t>
            </a:r>
          </a:p>
        </p:txBody>
      </p:sp>
      <p:pic>
        <p:nvPicPr>
          <p:cNvPr id="4" name="Picture 3">
            <a:extLst>
              <a:ext uri="{FF2B5EF4-FFF2-40B4-BE49-F238E27FC236}">
                <a16:creationId xmlns:a16="http://schemas.microsoft.com/office/drawing/2014/main" id="{69B82F0C-8D16-2898-6301-2092F7EE180F}"/>
              </a:ext>
            </a:extLst>
          </p:cNvPr>
          <p:cNvPicPr>
            <a:picLocks noChangeAspect="1"/>
          </p:cNvPicPr>
          <p:nvPr/>
        </p:nvPicPr>
        <p:blipFill>
          <a:blip r:embed="rId2"/>
          <a:stretch>
            <a:fillRect/>
          </a:stretch>
        </p:blipFill>
        <p:spPr>
          <a:xfrm>
            <a:off x="0" y="1246466"/>
            <a:ext cx="6178062" cy="5248117"/>
          </a:xfrm>
          <a:prstGeom prst="rect">
            <a:avLst/>
          </a:prstGeom>
        </p:spPr>
      </p:pic>
      <p:sp>
        <p:nvSpPr>
          <p:cNvPr id="5" name="TextBox 4">
            <a:extLst>
              <a:ext uri="{FF2B5EF4-FFF2-40B4-BE49-F238E27FC236}">
                <a16:creationId xmlns:a16="http://schemas.microsoft.com/office/drawing/2014/main" id="{2C9FC9F3-B49A-2E9D-599E-5B06362F97EE}"/>
              </a:ext>
            </a:extLst>
          </p:cNvPr>
          <p:cNvSpPr txBox="1"/>
          <p:nvPr/>
        </p:nvSpPr>
        <p:spPr>
          <a:xfrm>
            <a:off x="6412520" y="5057675"/>
            <a:ext cx="5568463" cy="1200329"/>
          </a:xfrm>
          <a:prstGeom prst="rect">
            <a:avLst/>
          </a:prstGeom>
          <a:solidFill>
            <a:schemeClr val="bg1"/>
          </a:solidFill>
          <a:ln w="38100">
            <a:solidFill>
              <a:srgbClr val="00B050"/>
            </a:solidFill>
          </a:ln>
        </p:spPr>
        <p:txBody>
          <a:bodyPr wrap="square" rtlCol="0">
            <a:spAutoFit/>
          </a:bodyPr>
          <a:lstStyle/>
          <a:p>
            <a:r>
              <a:rPr lang="en-US" sz="2400" dirty="0"/>
              <a:t>Understanding soil quality and fertility, guiding informed decision-making, and targeted soil management.</a:t>
            </a:r>
          </a:p>
        </p:txBody>
      </p:sp>
    </p:spTree>
    <p:extLst>
      <p:ext uri="{BB962C8B-B14F-4D97-AF65-F5344CB8AC3E}">
        <p14:creationId xmlns:p14="http://schemas.microsoft.com/office/powerpoint/2010/main" val="113057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3FCE2B-F318-7956-340D-B1432F6E5F83}"/>
              </a:ext>
            </a:extLst>
          </p:cNvPr>
          <p:cNvSpPr>
            <a:spLocks noGrp="1"/>
          </p:cNvSpPr>
          <p:nvPr>
            <p:ph type="title"/>
          </p:nvPr>
        </p:nvSpPr>
        <p:spPr>
          <a:xfrm>
            <a:off x="0" y="2"/>
            <a:ext cx="12192000" cy="926120"/>
          </a:xfrm>
          <a:solidFill>
            <a:srgbClr val="00B050"/>
          </a:solidFill>
        </p:spPr>
        <p:txBody>
          <a:bodyPr/>
          <a:lstStyle/>
          <a:p>
            <a:pPr algn="ctr"/>
            <a:r>
              <a:rPr lang="en-US" b="1" dirty="0">
                <a:solidFill>
                  <a:schemeClr val="bg1"/>
                </a:solidFill>
              </a:rPr>
              <a:t>Research questions and </a:t>
            </a:r>
            <a:r>
              <a:rPr lang="en-US" b="1" dirty="0" err="1">
                <a:solidFill>
                  <a:schemeClr val="bg1"/>
                </a:solidFill>
              </a:rPr>
              <a:t>hypothess</a:t>
            </a:r>
            <a:endParaRPr lang="en-US" b="1" dirty="0">
              <a:solidFill>
                <a:schemeClr val="bg1"/>
              </a:solidFill>
            </a:endParaRPr>
          </a:p>
        </p:txBody>
      </p:sp>
      <p:sp>
        <p:nvSpPr>
          <p:cNvPr id="5" name="TextBox 4">
            <a:extLst>
              <a:ext uri="{FF2B5EF4-FFF2-40B4-BE49-F238E27FC236}">
                <a16:creationId xmlns:a16="http://schemas.microsoft.com/office/drawing/2014/main" id="{BFFCA805-7AF4-6D59-3E50-BFF7FC1D1E04}"/>
              </a:ext>
            </a:extLst>
          </p:cNvPr>
          <p:cNvSpPr txBox="1"/>
          <p:nvPr/>
        </p:nvSpPr>
        <p:spPr>
          <a:xfrm>
            <a:off x="1969476" y="1273679"/>
            <a:ext cx="3036277" cy="1754326"/>
          </a:xfrm>
          <a:prstGeom prst="rect">
            <a:avLst/>
          </a:prstGeom>
          <a:solidFill>
            <a:schemeClr val="accent2">
              <a:lumMod val="20000"/>
              <a:lumOff val="80000"/>
            </a:schemeClr>
          </a:solidFill>
          <a:ln w="28575">
            <a:solidFill>
              <a:schemeClr val="tx1"/>
            </a:solidFill>
          </a:ln>
        </p:spPr>
        <p:txBody>
          <a:bodyPr wrap="square" rtlCol="0">
            <a:spAutoFit/>
          </a:bodyPr>
          <a:lstStyle/>
          <a:p>
            <a:r>
              <a:rPr lang="en-US" dirty="0"/>
              <a:t>1. What is the effect of organic and conventional farming practices on soil microbial enzyme activities involved in organic matter decomposition and nutrient cycling?</a:t>
            </a:r>
          </a:p>
        </p:txBody>
      </p:sp>
      <p:sp>
        <p:nvSpPr>
          <p:cNvPr id="6" name="TextBox 5">
            <a:extLst>
              <a:ext uri="{FF2B5EF4-FFF2-40B4-BE49-F238E27FC236}">
                <a16:creationId xmlns:a16="http://schemas.microsoft.com/office/drawing/2014/main" id="{748130DC-4091-AB1F-7228-AC890A71165E}"/>
              </a:ext>
            </a:extLst>
          </p:cNvPr>
          <p:cNvSpPr txBox="1"/>
          <p:nvPr/>
        </p:nvSpPr>
        <p:spPr>
          <a:xfrm>
            <a:off x="5791201" y="1412178"/>
            <a:ext cx="2590800" cy="1477328"/>
          </a:xfrm>
          <a:prstGeom prst="rect">
            <a:avLst/>
          </a:prstGeom>
          <a:solidFill>
            <a:schemeClr val="accent2">
              <a:lumMod val="20000"/>
              <a:lumOff val="80000"/>
            </a:schemeClr>
          </a:solidFill>
          <a:ln w="28575">
            <a:solidFill>
              <a:schemeClr val="tx1"/>
            </a:solidFill>
          </a:ln>
        </p:spPr>
        <p:txBody>
          <a:bodyPr wrap="square" rtlCol="0">
            <a:spAutoFit/>
          </a:bodyPr>
          <a:lstStyle/>
          <a:p>
            <a:r>
              <a:rPr lang="en-US" dirty="0"/>
              <a:t>2. </a:t>
            </a:r>
            <a:r>
              <a:rPr lang="en-US" sz="1800" dirty="0">
                <a:effectLst/>
                <a:latin typeface="Times New Roman" panose="02020603050405020304" pitchFamily="18" charset="0"/>
                <a:ea typeface="Calibri" panose="020F0502020204030204" pitchFamily="34" charset="0"/>
              </a:rPr>
              <a:t>How does mycorrhizal colonization change with organic and conventional farming practices?</a:t>
            </a:r>
          </a:p>
          <a:p>
            <a:endParaRPr lang="en-US" dirty="0"/>
          </a:p>
        </p:txBody>
      </p:sp>
      <p:sp>
        <p:nvSpPr>
          <p:cNvPr id="7" name="TextBox 6">
            <a:extLst>
              <a:ext uri="{FF2B5EF4-FFF2-40B4-BE49-F238E27FC236}">
                <a16:creationId xmlns:a16="http://schemas.microsoft.com/office/drawing/2014/main" id="{22BDC5C6-3E9C-0F8A-237C-FC20416C6BBC}"/>
              </a:ext>
            </a:extLst>
          </p:cNvPr>
          <p:cNvSpPr txBox="1"/>
          <p:nvPr/>
        </p:nvSpPr>
        <p:spPr>
          <a:xfrm>
            <a:off x="9073662" y="1412178"/>
            <a:ext cx="2590800" cy="1477328"/>
          </a:xfrm>
          <a:prstGeom prst="rect">
            <a:avLst/>
          </a:prstGeom>
          <a:solidFill>
            <a:schemeClr val="accent2">
              <a:lumMod val="20000"/>
              <a:lumOff val="80000"/>
            </a:schemeClr>
          </a:solidFill>
          <a:ln w="28575">
            <a:solidFill>
              <a:schemeClr val="tx1"/>
            </a:solidFill>
          </a:ln>
        </p:spPr>
        <p:txBody>
          <a:bodyPr wrap="square" rtlCol="0">
            <a:spAutoFit/>
          </a:bodyPr>
          <a:lstStyle/>
          <a:p>
            <a:r>
              <a:rPr lang="en-US" dirty="0"/>
              <a:t>3. </a:t>
            </a:r>
            <a:r>
              <a:rPr lang="en-US" sz="1800" dirty="0">
                <a:effectLst/>
                <a:latin typeface="Times New Roman" panose="02020603050405020304" pitchFamily="18" charset="0"/>
                <a:ea typeface="Calibri" panose="020F0502020204030204" pitchFamily="34" charset="0"/>
              </a:rPr>
              <a:t>How does soil health, as indicated by the soil health index, vary between organic and conventional fields?</a:t>
            </a:r>
            <a:endParaRPr lang="en-US" dirty="0"/>
          </a:p>
        </p:txBody>
      </p:sp>
      <p:pic>
        <p:nvPicPr>
          <p:cNvPr id="10" name="Graphic 9" descr="Question Mark with solid fill">
            <a:extLst>
              <a:ext uri="{FF2B5EF4-FFF2-40B4-BE49-F238E27FC236}">
                <a16:creationId xmlns:a16="http://schemas.microsoft.com/office/drawing/2014/main" id="{6B5CC2B0-5C2A-A43C-0BC6-438AF0F980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73680"/>
            <a:ext cx="1754325" cy="1754325"/>
          </a:xfrm>
          <a:prstGeom prst="rect">
            <a:avLst/>
          </a:prstGeom>
        </p:spPr>
      </p:pic>
      <p:pic>
        <p:nvPicPr>
          <p:cNvPr id="16" name="Picture 15">
            <a:extLst>
              <a:ext uri="{FF2B5EF4-FFF2-40B4-BE49-F238E27FC236}">
                <a16:creationId xmlns:a16="http://schemas.microsoft.com/office/drawing/2014/main" id="{5399230F-24C7-BA02-0A7D-53748AB2A30D}"/>
              </a:ext>
            </a:extLst>
          </p:cNvPr>
          <p:cNvPicPr>
            <a:picLocks noChangeAspect="1"/>
          </p:cNvPicPr>
          <p:nvPr/>
        </p:nvPicPr>
        <p:blipFill>
          <a:blip r:embed="rId4"/>
          <a:stretch>
            <a:fillRect/>
          </a:stretch>
        </p:blipFill>
        <p:spPr>
          <a:xfrm>
            <a:off x="80698" y="3829996"/>
            <a:ext cx="1888778" cy="1893548"/>
          </a:xfrm>
          <a:prstGeom prst="rect">
            <a:avLst/>
          </a:prstGeom>
        </p:spPr>
      </p:pic>
      <p:sp>
        <p:nvSpPr>
          <p:cNvPr id="17" name="TextBox 16">
            <a:extLst>
              <a:ext uri="{FF2B5EF4-FFF2-40B4-BE49-F238E27FC236}">
                <a16:creationId xmlns:a16="http://schemas.microsoft.com/office/drawing/2014/main" id="{D7110AD7-840A-C586-4B29-EBD2DB804231}"/>
              </a:ext>
            </a:extLst>
          </p:cNvPr>
          <p:cNvSpPr txBox="1"/>
          <p:nvPr/>
        </p:nvSpPr>
        <p:spPr>
          <a:xfrm>
            <a:off x="2227385" y="3968494"/>
            <a:ext cx="3563816" cy="1477328"/>
          </a:xfrm>
          <a:prstGeom prst="rect">
            <a:avLst/>
          </a:prstGeom>
          <a:solidFill>
            <a:schemeClr val="accent3">
              <a:lumMod val="60000"/>
              <a:lumOff val="40000"/>
            </a:schemeClr>
          </a:solidFill>
          <a:ln w="28575">
            <a:solidFill>
              <a:schemeClr val="tx1"/>
            </a:solidFill>
          </a:ln>
        </p:spPr>
        <p:txBody>
          <a:bodyPr wrap="square" rtlCol="0">
            <a:spAutoFit/>
          </a:bodyPr>
          <a:lstStyle/>
          <a:p>
            <a:r>
              <a:rPr lang="en-US" dirty="0"/>
              <a:t>1. </a:t>
            </a:r>
            <a:r>
              <a:rPr lang="en-US" sz="1800" dirty="0">
                <a:effectLst/>
                <a:latin typeface="Times New Roman" panose="02020603050405020304" pitchFamily="18" charset="0"/>
                <a:ea typeface="Calibri" panose="020F0502020204030204" pitchFamily="34" charset="0"/>
              </a:rPr>
              <a:t>Organic fields have higher levels of mycorrhizal colonization macronutrients and extracellular enzyme activities compared to conventional farming.</a:t>
            </a:r>
            <a:endParaRPr lang="en-US" dirty="0"/>
          </a:p>
        </p:txBody>
      </p:sp>
      <p:sp>
        <p:nvSpPr>
          <p:cNvPr id="18" name="TextBox 17">
            <a:extLst>
              <a:ext uri="{FF2B5EF4-FFF2-40B4-BE49-F238E27FC236}">
                <a16:creationId xmlns:a16="http://schemas.microsoft.com/office/drawing/2014/main" id="{DD357329-FAFF-A696-1BDA-3CEF1DB26608}"/>
              </a:ext>
            </a:extLst>
          </p:cNvPr>
          <p:cNvSpPr txBox="1"/>
          <p:nvPr/>
        </p:nvSpPr>
        <p:spPr>
          <a:xfrm>
            <a:off x="7086601" y="4245493"/>
            <a:ext cx="3030414" cy="923330"/>
          </a:xfrm>
          <a:prstGeom prst="rect">
            <a:avLst/>
          </a:prstGeom>
          <a:solidFill>
            <a:schemeClr val="accent3">
              <a:lumMod val="60000"/>
              <a:lumOff val="40000"/>
            </a:schemeClr>
          </a:solidFill>
          <a:ln w="28575">
            <a:solidFill>
              <a:schemeClr val="tx1"/>
            </a:solidFill>
          </a:ln>
        </p:spPr>
        <p:txBody>
          <a:bodyPr wrap="square" rtlCol="0">
            <a:spAutoFit/>
          </a:bodyPr>
          <a:lstStyle/>
          <a:p>
            <a:r>
              <a:rPr lang="en-US" dirty="0"/>
              <a:t>2. </a:t>
            </a:r>
            <a:r>
              <a:rPr lang="en-US" sz="1800" dirty="0">
                <a:effectLst/>
                <a:latin typeface="Times New Roman" panose="02020603050405020304" pitchFamily="18" charset="0"/>
                <a:ea typeface="Calibri" panose="020F0502020204030204" pitchFamily="34" charset="0"/>
              </a:rPr>
              <a:t>Soil health index for organic fields will be higher compared to conventional fields.</a:t>
            </a:r>
            <a:endParaRPr lang="en-US" dirty="0"/>
          </a:p>
        </p:txBody>
      </p:sp>
    </p:spTree>
    <p:extLst>
      <p:ext uri="{BB962C8B-B14F-4D97-AF65-F5344CB8AC3E}">
        <p14:creationId xmlns:p14="http://schemas.microsoft.com/office/powerpoint/2010/main" val="3235723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BC02F4D0-7BCB-41A5-9568-7C55D0C6D5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050"/>
          <a:stretch/>
        </p:blipFill>
        <p:spPr>
          <a:xfrm>
            <a:off x="5931876" y="795309"/>
            <a:ext cx="5580183" cy="6062691"/>
          </a:xfrm>
        </p:spPr>
      </p:pic>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2"/>
            <a:ext cx="12192000" cy="926120"/>
          </a:xfrm>
          <a:solidFill>
            <a:srgbClr val="00B050"/>
          </a:solidFill>
        </p:spPr>
        <p:txBody>
          <a:bodyPr/>
          <a:lstStyle/>
          <a:p>
            <a:pPr algn="ctr"/>
            <a:r>
              <a:rPr lang="en-US" b="1" dirty="0">
                <a:solidFill>
                  <a:schemeClr val="bg1"/>
                </a:solidFill>
              </a:rPr>
              <a:t>Survey and Sampling</a:t>
            </a:r>
          </a:p>
        </p:txBody>
      </p:sp>
      <p:pic>
        <p:nvPicPr>
          <p:cNvPr id="7" name="Picture 6" descr="A picture containing icon&#10;&#10;Description automatically generated">
            <a:extLst>
              <a:ext uri="{FF2B5EF4-FFF2-40B4-BE49-F238E27FC236}">
                <a16:creationId xmlns:a16="http://schemas.microsoft.com/office/drawing/2014/main" id="{0E968FEC-B387-4C6D-BE2D-FD1BD5DE9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3317" y="4607169"/>
            <a:ext cx="269848" cy="42202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8584324B-352D-4AA8-B5B9-17ABE979C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179" y="3094892"/>
            <a:ext cx="269848" cy="42202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87909009-721B-4AE7-82C5-7A6E02838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745" y="3516921"/>
            <a:ext cx="209880" cy="328242"/>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E2D145DE-2BCE-44E0-B6AE-BADFCD034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5534" y="5402477"/>
            <a:ext cx="269848" cy="422029"/>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78A3997-6053-47CD-96B1-FDAD68B9D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3" y="6062691"/>
            <a:ext cx="153484" cy="240041"/>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ABBB45CB-117E-44C5-B970-6AE1AE256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8554" y="5971696"/>
            <a:ext cx="269848" cy="422029"/>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C98B1356-6DAA-4320-91D4-CBF343512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125" y="4818183"/>
            <a:ext cx="269848" cy="422029"/>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34865C7F-A02A-4BAC-8D11-E8D41281A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379" y="2754923"/>
            <a:ext cx="269848" cy="42202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CD0F10D3-080D-4D59-A023-57FE5C9DC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361" y="3516921"/>
            <a:ext cx="209880" cy="32824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0B878DDA-3DE2-4E73-9BE4-945ACBEB5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835" y="3694626"/>
            <a:ext cx="269848" cy="422029"/>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5B18DAD3-DE8E-4DC8-B1CF-90F23B4B4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150" y="3764961"/>
            <a:ext cx="209880" cy="328241"/>
          </a:xfrm>
          <a:prstGeom prst="rect">
            <a:avLst/>
          </a:prstGeom>
        </p:spPr>
      </p:pic>
      <p:sp>
        <p:nvSpPr>
          <p:cNvPr id="18" name="TextBox 17">
            <a:extLst>
              <a:ext uri="{FF2B5EF4-FFF2-40B4-BE49-F238E27FC236}">
                <a16:creationId xmlns:a16="http://schemas.microsoft.com/office/drawing/2014/main" id="{52ED66DB-9D23-4D43-90AD-2ABFDA5DEC9A}"/>
              </a:ext>
            </a:extLst>
          </p:cNvPr>
          <p:cNvSpPr txBox="1"/>
          <p:nvPr/>
        </p:nvSpPr>
        <p:spPr>
          <a:xfrm>
            <a:off x="3150630" y="5824506"/>
            <a:ext cx="1898834" cy="646331"/>
          </a:xfrm>
          <a:prstGeom prst="rect">
            <a:avLst/>
          </a:prstGeom>
          <a:noFill/>
        </p:spPr>
        <p:txBody>
          <a:bodyPr wrap="square" rtlCol="0">
            <a:spAutoFit/>
          </a:bodyPr>
          <a:lstStyle/>
          <a:p>
            <a:pPr marL="285750" indent="-285750">
              <a:buFont typeface="Wingdings" panose="05000000000000000000" pitchFamily="2" charset="2"/>
              <a:buChar char="Ø"/>
            </a:pPr>
            <a:r>
              <a:rPr lang="en-US" b="1" dirty="0"/>
              <a:t>17 Counties</a:t>
            </a:r>
          </a:p>
          <a:p>
            <a:pPr marL="285750" indent="-285750">
              <a:buFont typeface="Wingdings" panose="05000000000000000000" pitchFamily="2" charset="2"/>
              <a:buChar char="Ø"/>
            </a:pPr>
            <a:r>
              <a:rPr lang="en-US" b="1" dirty="0"/>
              <a:t>61 Fields</a:t>
            </a:r>
          </a:p>
        </p:txBody>
      </p:sp>
      <p:pic>
        <p:nvPicPr>
          <p:cNvPr id="3" name="Picture 2">
            <a:extLst>
              <a:ext uri="{FF2B5EF4-FFF2-40B4-BE49-F238E27FC236}">
                <a16:creationId xmlns:a16="http://schemas.microsoft.com/office/drawing/2014/main" id="{691AA8F4-F03C-23CF-848F-4B512A141231}"/>
              </a:ext>
            </a:extLst>
          </p:cNvPr>
          <p:cNvPicPr>
            <a:picLocks noChangeAspect="1"/>
          </p:cNvPicPr>
          <p:nvPr/>
        </p:nvPicPr>
        <p:blipFill rotWithShape="1">
          <a:blip r:embed="rId4"/>
          <a:srcRect b="39526"/>
          <a:stretch/>
        </p:blipFill>
        <p:spPr>
          <a:xfrm>
            <a:off x="38401" y="926122"/>
            <a:ext cx="6798681" cy="4648520"/>
          </a:xfrm>
          <a:prstGeom prst="rect">
            <a:avLst/>
          </a:prstGeom>
        </p:spPr>
      </p:pic>
      <p:sp>
        <p:nvSpPr>
          <p:cNvPr id="4" name="TextBox 3">
            <a:extLst>
              <a:ext uri="{FF2B5EF4-FFF2-40B4-BE49-F238E27FC236}">
                <a16:creationId xmlns:a16="http://schemas.microsoft.com/office/drawing/2014/main" id="{BF880A6A-2337-45EF-9260-EFAD1E756598}"/>
              </a:ext>
            </a:extLst>
          </p:cNvPr>
          <p:cNvSpPr txBox="1"/>
          <p:nvPr/>
        </p:nvSpPr>
        <p:spPr>
          <a:xfrm>
            <a:off x="6882057" y="926122"/>
            <a:ext cx="3141259" cy="369332"/>
          </a:xfrm>
          <a:prstGeom prst="rect">
            <a:avLst/>
          </a:prstGeom>
          <a:solidFill>
            <a:schemeClr val="bg1"/>
          </a:solidFill>
        </p:spPr>
        <p:txBody>
          <a:bodyPr wrap="square" rtlCol="0">
            <a:spAutoFit/>
          </a:bodyPr>
          <a:lstStyle/>
          <a:p>
            <a:pPr algn="ctr"/>
            <a:r>
              <a:rPr lang="en-US" b="1" dirty="0"/>
              <a:t>North Dakota</a:t>
            </a:r>
          </a:p>
        </p:txBody>
      </p:sp>
    </p:spTree>
    <p:extLst>
      <p:ext uri="{BB962C8B-B14F-4D97-AF65-F5344CB8AC3E}">
        <p14:creationId xmlns:p14="http://schemas.microsoft.com/office/powerpoint/2010/main" val="354800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2196D5-26EB-6F89-A47C-E37F811A55DC}"/>
              </a:ext>
            </a:extLst>
          </p:cNvPr>
          <p:cNvSpPr>
            <a:spLocks noGrp="1"/>
          </p:cNvSpPr>
          <p:nvPr>
            <p:ph type="title"/>
          </p:nvPr>
        </p:nvSpPr>
        <p:spPr>
          <a:xfrm>
            <a:off x="0" y="2"/>
            <a:ext cx="12192000" cy="926120"/>
          </a:xfrm>
          <a:solidFill>
            <a:srgbClr val="00B050"/>
          </a:solidFill>
        </p:spPr>
        <p:txBody>
          <a:bodyPr/>
          <a:lstStyle/>
          <a:p>
            <a:pPr algn="ctr"/>
            <a:r>
              <a:rPr lang="en-US" b="1" dirty="0">
                <a:solidFill>
                  <a:schemeClr val="bg1"/>
                </a:solidFill>
              </a:rPr>
              <a:t>Survey and Sampling</a:t>
            </a:r>
          </a:p>
        </p:txBody>
      </p:sp>
      <p:pic>
        <p:nvPicPr>
          <p:cNvPr id="5" name="Picture 4">
            <a:extLst>
              <a:ext uri="{FF2B5EF4-FFF2-40B4-BE49-F238E27FC236}">
                <a16:creationId xmlns:a16="http://schemas.microsoft.com/office/drawing/2014/main" id="{FA7D1ACE-372A-9C3F-85A6-A9297B7E74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135" y="1511936"/>
            <a:ext cx="8253512" cy="4443046"/>
          </a:xfrm>
          <a:prstGeom prst="rect">
            <a:avLst/>
          </a:prstGeom>
          <a:noFill/>
        </p:spPr>
      </p:pic>
      <p:sp>
        <p:nvSpPr>
          <p:cNvPr id="6" name="TextBox 5">
            <a:extLst>
              <a:ext uri="{FF2B5EF4-FFF2-40B4-BE49-F238E27FC236}">
                <a16:creationId xmlns:a16="http://schemas.microsoft.com/office/drawing/2014/main" id="{E1D0C6F0-21EC-0F0A-60DF-873ECBC75608}"/>
              </a:ext>
            </a:extLst>
          </p:cNvPr>
          <p:cNvSpPr txBox="1"/>
          <p:nvPr/>
        </p:nvSpPr>
        <p:spPr>
          <a:xfrm>
            <a:off x="2268183" y="6117719"/>
            <a:ext cx="7983415" cy="369332"/>
          </a:xfrm>
          <a:prstGeom prst="rect">
            <a:avLst/>
          </a:prstGeom>
          <a:noFill/>
        </p:spPr>
        <p:txBody>
          <a:bodyPr wrap="square" rtlCol="0">
            <a:spAutoFit/>
          </a:bodyPr>
          <a:lstStyle/>
          <a:p>
            <a:pPr algn="ctr"/>
            <a:r>
              <a:rPr lang="en-US" b="1" dirty="0"/>
              <a:t>Sample collection scheme</a:t>
            </a:r>
          </a:p>
        </p:txBody>
      </p:sp>
      <p:sp>
        <p:nvSpPr>
          <p:cNvPr id="7" name="TextBox 6">
            <a:extLst>
              <a:ext uri="{FF2B5EF4-FFF2-40B4-BE49-F238E27FC236}">
                <a16:creationId xmlns:a16="http://schemas.microsoft.com/office/drawing/2014/main" id="{69C6902D-013D-9BEC-ED38-D6D8FE98B9DB}"/>
              </a:ext>
            </a:extLst>
          </p:cNvPr>
          <p:cNvSpPr txBox="1"/>
          <p:nvPr/>
        </p:nvSpPr>
        <p:spPr>
          <a:xfrm>
            <a:off x="10187355" y="2934341"/>
            <a:ext cx="2004645" cy="1200329"/>
          </a:xfrm>
          <a:prstGeom prst="rect">
            <a:avLst/>
          </a:prstGeom>
          <a:noFill/>
        </p:spPr>
        <p:txBody>
          <a:bodyPr wrap="square" rtlCol="0">
            <a:spAutoFit/>
          </a:bodyPr>
          <a:lstStyle/>
          <a:p>
            <a:r>
              <a:rPr lang="en-US" b="1" u="sng" dirty="0"/>
              <a:t>Samples collected </a:t>
            </a:r>
          </a:p>
          <a:p>
            <a:pPr marL="285750" indent="-285750">
              <a:buFont typeface="Wingdings" panose="05000000000000000000" pitchFamily="2" charset="2"/>
              <a:buChar char="Ø"/>
            </a:pPr>
            <a:r>
              <a:rPr lang="en-US" dirty="0"/>
              <a:t>Bulk soil</a:t>
            </a:r>
          </a:p>
          <a:p>
            <a:pPr marL="285750" indent="-285750">
              <a:buFont typeface="Wingdings" panose="05000000000000000000" pitchFamily="2" charset="2"/>
              <a:buChar char="Ø"/>
            </a:pPr>
            <a:r>
              <a:rPr lang="en-US" dirty="0"/>
              <a:t>Roots</a:t>
            </a:r>
          </a:p>
          <a:p>
            <a:pPr marL="285750" indent="-285750">
              <a:buFont typeface="Wingdings" panose="05000000000000000000" pitchFamily="2" charset="2"/>
              <a:buChar char="Ø"/>
            </a:pPr>
            <a:r>
              <a:rPr lang="en-US" dirty="0"/>
              <a:t>Plant</a:t>
            </a:r>
          </a:p>
        </p:txBody>
      </p:sp>
      <p:sp>
        <p:nvSpPr>
          <p:cNvPr id="8" name="TextBox 7">
            <a:extLst>
              <a:ext uri="{FF2B5EF4-FFF2-40B4-BE49-F238E27FC236}">
                <a16:creationId xmlns:a16="http://schemas.microsoft.com/office/drawing/2014/main" id="{1AF286E0-4E5F-626D-C094-E8B0924A09FD}"/>
              </a:ext>
            </a:extLst>
          </p:cNvPr>
          <p:cNvSpPr txBox="1"/>
          <p:nvPr/>
        </p:nvSpPr>
        <p:spPr>
          <a:xfrm>
            <a:off x="0" y="1859339"/>
            <a:ext cx="2613782" cy="3139321"/>
          </a:xfrm>
          <a:prstGeom prst="rect">
            <a:avLst/>
          </a:prstGeom>
          <a:noFill/>
        </p:spPr>
        <p:txBody>
          <a:bodyPr wrap="square" rtlCol="0">
            <a:spAutoFit/>
          </a:bodyPr>
          <a:lstStyle/>
          <a:p>
            <a:r>
              <a:rPr lang="en-US" b="1" u="sng" dirty="0"/>
              <a:t>Management Info:</a:t>
            </a:r>
          </a:p>
          <a:p>
            <a:pPr marL="285750" indent="-285750">
              <a:buFont typeface="Arial" panose="020B0604020202020204" pitchFamily="34" charset="0"/>
              <a:buChar char="•"/>
            </a:pPr>
            <a:r>
              <a:rPr lang="en-US" dirty="0"/>
              <a:t>Crop rotation</a:t>
            </a:r>
          </a:p>
          <a:p>
            <a:pPr marL="285750" indent="-285750">
              <a:buFont typeface="Arial" panose="020B0604020202020204" pitchFamily="34" charset="0"/>
              <a:buChar char="•"/>
            </a:pPr>
            <a:r>
              <a:rPr lang="en-US" dirty="0"/>
              <a:t>Tillage</a:t>
            </a:r>
          </a:p>
          <a:p>
            <a:pPr marL="285750" indent="-285750">
              <a:buFont typeface="Arial" panose="020B0604020202020204" pitchFamily="34" charset="0"/>
              <a:buChar char="•"/>
            </a:pPr>
            <a:r>
              <a:rPr lang="en-US" dirty="0"/>
              <a:t>Fertilizers</a:t>
            </a:r>
          </a:p>
          <a:p>
            <a:pPr marL="285750" indent="-285750">
              <a:buFont typeface="Arial" panose="020B0604020202020204" pitchFamily="34" charset="0"/>
              <a:buChar char="•"/>
            </a:pPr>
            <a:r>
              <a:rPr lang="en-US" dirty="0"/>
              <a:t>Pesticides</a:t>
            </a:r>
          </a:p>
          <a:p>
            <a:pPr marL="285750" indent="-285750">
              <a:buFont typeface="Arial" panose="020B0604020202020204" pitchFamily="34" charset="0"/>
              <a:buChar char="•"/>
            </a:pPr>
            <a:r>
              <a:rPr lang="en-US" dirty="0"/>
              <a:t>Drainage</a:t>
            </a:r>
          </a:p>
          <a:p>
            <a:pPr marL="285750" indent="-285750">
              <a:buFont typeface="Arial" panose="020B0604020202020204" pitchFamily="34" charset="0"/>
              <a:buChar char="•"/>
            </a:pPr>
            <a:r>
              <a:rPr lang="en-US" dirty="0"/>
              <a:t>Irrigation</a:t>
            </a:r>
          </a:p>
          <a:p>
            <a:pPr marL="285750" indent="-285750">
              <a:buFont typeface="Arial" panose="020B0604020202020204" pitchFamily="34" charset="0"/>
              <a:buChar char="•"/>
            </a:pPr>
            <a:r>
              <a:rPr lang="en-US" dirty="0"/>
              <a:t>Corn Variety</a:t>
            </a:r>
          </a:p>
          <a:p>
            <a:pPr marL="285750" indent="-285750">
              <a:buFont typeface="Arial" panose="020B0604020202020204" pitchFamily="34" charset="0"/>
              <a:buChar char="•"/>
            </a:pPr>
            <a:r>
              <a:rPr lang="en-US" dirty="0"/>
              <a:t>Year of Transition</a:t>
            </a:r>
          </a:p>
          <a:p>
            <a:pPr marL="285750" indent="-285750">
              <a:buFont typeface="Arial" panose="020B0604020202020204" pitchFamily="34" charset="0"/>
              <a:buChar char="•"/>
            </a:pPr>
            <a:r>
              <a:rPr lang="en-US" dirty="0"/>
              <a:t>Cover crop</a:t>
            </a:r>
          </a:p>
          <a:p>
            <a:pPr marL="285750" indent="-285750">
              <a:buFont typeface="Arial" panose="020B0604020202020204" pitchFamily="34" charset="0"/>
              <a:buChar char="•"/>
            </a:pPr>
            <a:r>
              <a:rPr lang="en-US" dirty="0"/>
              <a:t>Planting density</a:t>
            </a:r>
          </a:p>
        </p:txBody>
      </p:sp>
    </p:spTree>
    <p:extLst>
      <p:ext uri="{BB962C8B-B14F-4D97-AF65-F5344CB8AC3E}">
        <p14:creationId xmlns:p14="http://schemas.microsoft.com/office/powerpoint/2010/main" val="2924410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Soil Properties and Soil Health Index</a:t>
            </a:r>
          </a:p>
        </p:txBody>
      </p:sp>
      <p:pic>
        <p:nvPicPr>
          <p:cNvPr id="6" name="Picture 5">
            <a:extLst>
              <a:ext uri="{FF2B5EF4-FFF2-40B4-BE49-F238E27FC236}">
                <a16:creationId xmlns:a16="http://schemas.microsoft.com/office/drawing/2014/main" id="{CBD7DED9-0160-9F19-5B0A-97DEB768BE97}"/>
              </a:ext>
            </a:extLst>
          </p:cNvPr>
          <p:cNvPicPr>
            <a:picLocks noChangeAspect="1"/>
          </p:cNvPicPr>
          <p:nvPr/>
        </p:nvPicPr>
        <p:blipFill>
          <a:blip r:embed="rId2"/>
          <a:stretch>
            <a:fillRect/>
          </a:stretch>
        </p:blipFill>
        <p:spPr>
          <a:xfrm>
            <a:off x="117229" y="1107840"/>
            <a:ext cx="5298831" cy="5281238"/>
          </a:xfrm>
          <a:prstGeom prst="rect">
            <a:avLst/>
          </a:prstGeom>
        </p:spPr>
      </p:pic>
      <p:sp>
        <p:nvSpPr>
          <p:cNvPr id="7" name="TextBox 6">
            <a:extLst>
              <a:ext uri="{FF2B5EF4-FFF2-40B4-BE49-F238E27FC236}">
                <a16:creationId xmlns:a16="http://schemas.microsoft.com/office/drawing/2014/main" id="{7EFC286E-A384-46E2-1067-4F0349616586}"/>
              </a:ext>
            </a:extLst>
          </p:cNvPr>
          <p:cNvSpPr txBox="1"/>
          <p:nvPr/>
        </p:nvSpPr>
        <p:spPr>
          <a:xfrm>
            <a:off x="5990492" y="1361862"/>
            <a:ext cx="5685692" cy="1200329"/>
          </a:xfrm>
          <a:prstGeom prst="rect">
            <a:avLst/>
          </a:prstGeom>
          <a:solidFill>
            <a:schemeClr val="bg1"/>
          </a:solidFill>
          <a:ln w="38100">
            <a:solidFill>
              <a:srgbClr val="00B050"/>
            </a:solidFill>
          </a:ln>
        </p:spPr>
        <p:txBody>
          <a:bodyPr wrap="square" rtlCol="0">
            <a:spAutoFit/>
          </a:bodyPr>
          <a:lstStyle/>
          <a:p>
            <a:r>
              <a:rPr lang="en-US" sz="2400" dirty="0"/>
              <a:t>Samples were sent to </a:t>
            </a:r>
            <a:r>
              <a:rPr lang="en-US" sz="2400" dirty="0" err="1"/>
              <a:t>Agvise</a:t>
            </a:r>
            <a:r>
              <a:rPr lang="en-US" sz="2400" dirty="0"/>
              <a:t> laboratories for physical and chemical properties assessment. </a:t>
            </a:r>
          </a:p>
        </p:txBody>
      </p:sp>
      <p:sp>
        <p:nvSpPr>
          <p:cNvPr id="8" name="TextBox 7">
            <a:extLst>
              <a:ext uri="{FF2B5EF4-FFF2-40B4-BE49-F238E27FC236}">
                <a16:creationId xmlns:a16="http://schemas.microsoft.com/office/drawing/2014/main" id="{1135E9B7-BE08-D466-F999-C695CF6678BA}"/>
              </a:ext>
            </a:extLst>
          </p:cNvPr>
          <p:cNvSpPr txBox="1"/>
          <p:nvPr/>
        </p:nvSpPr>
        <p:spPr>
          <a:xfrm>
            <a:off x="5990492" y="3148294"/>
            <a:ext cx="5685692" cy="1200329"/>
          </a:xfrm>
          <a:prstGeom prst="rect">
            <a:avLst/>
          </a:prstGeom>
          <a:solidFill>
            <a:schemeClr val="bg1"/>
          </a:solidFill>
          <a:ln w="38100">
            <a:solidFill>
              <a:srgbClr val="00B050"/>
            </a:solidFill>
          </a:ln>
        </p:spPr>
        <p:txBody>
          <a:bodyPr wrap="square" rtlCol="0">
            <a:spAutoFit/>
          </a:bodyPr>
          <a:lstStyle/>
          <a:p>
            <a:r>
              <a:rPr lang="en-US" sz="2400" dirty="0"/>
              <a:t>Fluorometric method involves utilization of 4-methylumbelliferone (MUB)-linked model substrates for enzymes assessment</a:t>
            </a:r>
          </a:p>
        </p:txBody>
      </p:sp>
      <p:sp>
        <p:nvSpPr>
          <p:cNvPr id="14" name="TextBox 13">
            <a:extLst>
              <a:ext uri="{FF2B5EF4-FFF2-40B4-BE49-F238E27FC236}">
                <a16:creationId xmlns:a16="http://schemas.microsoft.com/office/drawing/2014/main" id="{F4D8B491-FA7F-9754-26E7-D7F825FE5724}"/>
              </a:ext>
            </a:extLst>
          </p:cNvPr>
          <p:cNvSpPr txBox="1"/>
          <p:nvPr/>
        </p:nvSpPr>
        <p:spPr>
          <a:xfrm>
            <a:off x="5990496" y="5080639"/>
            <a:ext cx="5685692" cy="830997"/>
          </a:xfrm>
          <a:prstGeom prst="rect">
            <a:avLst/>
          </a:prstGeom>
          <a:solidFill>
            <a:schemeClr val="bg1"/>
          </a:solidFill>
          <a:ln w="38100">
            <a:solidFill>
              <a:srgbClr val="00B050"/>
            </a:solidFill>
          </a:ln>
        </p:spPr>
        <p:txBody>
          <a:bodyPr wrap="square" rtlCol="0">
            <a:spAutoFit/>
          </a:bodyPr>
          <a:lstStyle/>
          <a:p>
            <a:r>
              <a:rPr lang="en-US" sz="2400" dirty="0"/>
              <a:t>Soil Health Index was calculated using the Z-Score approach. </a:t>
            </a:r>
          </a:p>
        </p:txBody>
      </p:sp>
    </p:spTree>
    <p:extLst>
      <p:ext uri="{BB962C8B-B14F-4D97-AF65-F5344CB8AC3E}">
        <p14:creationId xmlns:p14="http://schemas.microsoft.com/office/powerpoint/2010/main" val="973672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Soil properties</a:t>
            </a:r>
          </a:p>
        </p:txBody>
      </p:sp>
      <p:pic>
        <p:nvPicPr>
          <p:cNvPr id="3" name="Picture 2">
            <a:extLst>
              <a:ext uri="{FF2B5EF4-FFF2-40B4-BE49-F238E27FC236}">
                <a16:creationId xmlns:a16="http://schemas.microsoft.com/office/drawing/2014/main" id="{1B196B1F-88C2-5CBF-334C-FC717B63DD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259" y="984738"/>
            <a:ext cx="9808187" cy="5751448"/>
          </a:xfrm>
          <a:prstGeom prst="rect">
            <a:avLst/>
          </a:prstGeom>
          <a:noFill/>
        </p:spPr>
      </p:pic>
      <p:sp>
        <p:nvSpPr>
          <p:cNvPr id="5" name="TextBox 4">
            <a:extLst>
              <a:ext uri="{FF2B5EF4-FFF2-40B4-BE49-F238E27FC236}">
                <a16:creationId xmlns:a16="http://schemas.microsoft.com/office/drawing/2014/main" id="{30A2A8DF-696C-9C7D-0192-9329152F3C18}"/>
              </a:ext>
            </a:extLst>
          </p:cNvPr>
          <p:cNvSpPr txBox="1"/>
          <p:nvPr/>
        </p:nvSpPr>
        <p:spPr>
          <a:xfrm>
            <a:off x="9135943" y="2468665"/>
            <a:ext cx="2958244"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t>Use of organic amendments, implementing cover crops and perennial crops, and reduced reliance on mineral nitrogen fertilizers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Organic farming shows a consistent annual increase of 2.2% in soil organic carbon content (</a:t>
            </a:r>
            <a:r>
              <a:rPr lang="en-US" dirty="0" err="1"/>
              <a:t>Leifeld</a:t>
            </a:r>
            <a:r>
              <a:rPr lang="en-US" dirty="0"/>
              <a:t> and Fuhrer, 2010).</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122794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B936A-D027-4867-82AA-A93370688039}"/>
              </a:ext>
            </a:extLst>
          </p:cNvPr>
          <p:cNvSpPr>
            <a:spLocks noGrp="1"/>
          </p:cNvSpPr>
          <p:nvPr>
            <p:ph type="title"/>
          </p:nvPr>
        </p:nvSpPr>
        <p:spPr>
          <a:xfrm>
            <a:off x="147345" y="2144674"/>
            <a:ext cx="4298292" cy="1483112"/>
          </a:xfrm>
          <a:solidFill>
            <a:srgbClr val="00B050"/>
          </a:solidFill>
        </p:spPr>
        <p:txBody>
          <a:bodyPr>
            <a:normAutofit/>
          </a:bodyPr>
          <a:lstStyle/>
          <a:p>
            <a:pPr algn="ctr"/>
            <a:r>
              <a:rPr lang="en-US" sz="5400" b="1" dirty="0">
                <a:solidFill>
                  <a:schemeClr val="bg1"/>
                </a:solidFill>
              </a:rPr>
              <a:t>Introduction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580DFEF-3EB2-32A1-0828-9EE40FD04DF4}"/>
              </a:ext>
            </a:extLst>
          </p:cNvPr>
          <p:cNvPicPr>
            <a:picLocks noChangeAspect="1"/>
          </p:cNvPicPr>
          <p:nvPr/>
        </p:nvPicPr>
        <p:blipFill rotWithShape="1">
          <a:blip r:embed="rId3"/>
          <a:srcRect l="13263" t="11140" r="12306" b="12750"/>
          <a:stretch/>
        </p:blipFill>
        <p:spPr>
          <a:xfrm>
            <a:off x="4994452" y="1378060"/>
            <a:ext cx="2200047" cy="2249726"/>
          </a:xfrm>
          <a:prstGeom prst="rect">
            <a:avLst/>
          </a:prstGeom>
        </p:spPr>
      </p:pic>
      <p:sp>
        <p:nvSpPr>
          <p:cNvPr id="6" name="TextBox 5">
            <a:extLst>
              <a:ext uri="{FF2B5EF4-FFF2-40B4-BE49-F238E27FC236}">
                <a16:creationId xmlns:a16="http://schemas.microsoft.com/office/drawing/2014/main" id="{6C78A9A2-C881-3C29-46CE-439670174BAA}"/>
              </a:ext>
            </a:extLst>
          </p:cNvPr>
          <p:cNvSpPr txBox="1"/>
          <p:nvPr/>
        </p:nvSpPr>
        <p:spPr>
          <a:xfrm>
            <a:off x="4939681" y="463411"/>
            <a:ext cx="2812648" cy="923330"/>
          </a:xfrm>
          <a:prstGeom prst="rect">
            <a:avLst/>
          </a:prstGeom>
          <a:noFill/>
        </p:spPr>
        <p:txBody>
          <a:bodyPr wrap="square" rtlCol="0">
            <a:spAutoFit/>
          </a:bodyPr>
          <a:lstStyle/>
          <a:p>
            <a:r>
              <a:rPr lang="en-US" dirty="0"/>
              <a:t>Projected global population of 10.88 billion by 2100 (United Nations, 2022)</a:t>
            </a:r>
          </a:p>
        </p:txBody>
      </p:sp>
      <p:pic>
        <p:nvPicPr>
          <p:cNvPr id="9" name="Picture 8">
            <a:extLst>
              <a:ext uri="{FF2B5EF4-FFF2-40B4-BE49-F238E27FC236}">
                <a16:creationId xmlns:a16="http://schemas.microsoft.com/office/drawing/2014/main" id="{E45F8DBB-88D4-6AFC-637E-20409EA3FE1A}"/>
              </a:ext>
            </a:extLst>
          </p:cNvPr>
          <p:cNvPicPr>
            <a:picLocks noChangeAspect="1"/>
          </p:cNvPicPr>
          <p:nvPr/>
        </p:nvPicPr>
        <p:blipFill rotWithShape="1">
          <a:blip r:embed="rId4"/>
          <a:srcRect l="11355" t="11708" r="10759" b="11219"/>
          <a:stretch/>
        </p:blipFill>
        <p:spPr>
          <a:xfrm>
            <a:off x="9001949" y="1458979"/>
            <a:ext cx="2191684" cy="2168807"/>
          </a:xfrm>
          <a:prstGeom prst="rect">
            <a:avLst/>
          </a:prstGeom>
        </p:spPr>
      </p:pic>
      <p:sp>
        <p:nvSpPr>
          <p:cNvPr id="13" name="TextBox 12">
            <a:extLst>
              <a:ext uri="{FF2B5EF4-FFF2-40B4-BE49-F238E27FC236}">
                <a16:creationId xmlns:a16="http://schemas.microsoft.com/office/drawing/2014/main" id="{DB148055-B603-8CF4-3557-1BB012BD090F}"/>
              </a:ext>
            </a:extLst>
          </p:cNvPr>
          <p:cNvSpPr txBox="1"/>
          <p:nvPr/>
        </p:nvSpPr>
        <p:spPr>
          <a:xfrm>
            <a:off x="8521922" y="377786"/>
            <a:ext cx="3868075" cy="1077218"/>
          </a:xfrm>
          <a:prstGeom prst="rect">
            <a:avLst/>
          </a:prstGeom>
          <a:noFill/>
        </p:spPr>
        <p:txBody>
          <a:bodyPr wrap="square" rtlCol="0">
            <a:spAutoFit/>
          </a:bodyPr>
          <a:lstStyle/>
          <a:p>
            <a:r>
              <a:rPr lang="en-US" sz="1600" dirty="0"/>
              <a:t>Steady growth of pesticide and fertilizer sales, projected to reach USD 309 billion by 2025 (United Nations Environment </a:t>
            </a:r>
            <a:r>
              <a:rPr lang="en-US" sz="1600" dirty="0" err="1"/>
              <a:t>Programme</a:t>
            </a:r>
            <a:r>
              <a:rPr lang="en-US" sz="1600" dirty="0"/>
              <a:t>, 2022)</a:t>
            </a:r>
          </a:p>
        </p:txBody>
      </p:sp>
      <p:pic>
        <p:nvPicPr>
          <p:cNvPr id="15" name="Picture 14">
            <a:extLst>
              <a:ext uri="{FF2B5EF4-FFF2-40B4-BE49-F238E27FC236}">
                <a16:creationId xmlns:a16="http://schemas.microsoft.com/office/drawing/2014/main" id="{C398AD78-4368-D7DE-EC5B-210FAA056F74}"/>
              </a:ext>
            </a:extLst>
          </p:cNvPr>
          <p:cNvPicPr>
            <a:picLocks noChangeAspect="1"/>
          </p:cNvPicPr>
          <p:nvPr/>
        </p:nvPicPr>
        <p:blipFill rotWithShape="1">
          <a:blip r:embed="rId5"/>
          <a:srcRect l="11517" t="4226" r="10669" b="6609"/>
          <a:stretch/>
        </p:blipFill>
        <p:spPr>
          <a:xfrm>
            <a:off x="6806257" y="4353390"/>
            <a:ext cx="3008302" cy="2325134"/>
          </a:xfrm>
          <a:prstGeom prst="rect">
            <a:avLst/>
          </a:prstGeom>
        </p:spPr>
      </p:pic>
      <p:sp>
        <p:nvSpPr>
          <p:cNvPr id="16" name="TextBox 15">
            <a:extLst>
              <a:ext uri="{FF2B5EF4-FFF2-40B4-BE49-F238E27FC236}">
                <a16:creationId xmlns:a16="http://schemas.microsoft.com/office/drawing/2014/main" id="{0F07F5A0-2C83-3E06-6823-822F5649987B}"/>
              </a:ext>
            </a:extLst>
          </p:cNvPr>
          <p:cNvSpPr txBox="1"/>
          <p:nvPr/>
        </p:nvSpPr>
        <p:spPr>
          <a:xfrm>
            <a:off x="6917529" y="3465217"/>
            <a:ext cx="2722818" cy="1077218"/>
          </a:xfrm>
          <a:prstGeom prst="rect">
            <a:avLst/>
          </a:prstGeom>
          <a:noFill/>
        </p:spPr>
        <p:txBody>
          <a:bodyPr wrap="square" rtlCol="0">
            <a:spAutoFit/>
          </a:bodyPr>
          <a:lstStyle/>
          <a:p>
            <a:r>
              <a:rPr lang="en-US" sz="1600" dirty="0"/>
              <a:t>Beyond the farm, loss of biodiversity and contribution to global warming</a:t>
            </a:r>
          </a:p>
          <a:p>
            <a:endParaRPr lang="en-US" sz="1600" dirty="0"/>
          </a:p>
        </p:txBody>
      </p:sp>
    </p:spTree>
    <p:extLst>
      <p:ext uri="{BB962C8B-B14F-4D97-AF65-F5344CB8AC3E}">
        <p14:creationId xmlns:p14="http://schemas.microsoft.com/office/powerpoint/2010/main" val="723884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Extracellular enzyme activities</a:t>
            </a:r>
          </a:p>
        </p:txBody>
      </p:sp>
      <p:pic>
        <p:nvPicPr>
          <p:cNvPr id="4" name="Picture 3" descr="A screenshot of a graph&#10;&#10;Description automatically generated with low confidence">
            <a:extLst>
              <a:ext uri="{FF2B5EF4-FFF2-40B4-BE49-F238E27FC236}">
                <a16:creationId xmlns:a16="http://schemas.microsoft.com/office/drawing/2014/main" id="{C5AEBB0E-DB43-1D7C-5DED-FBA7BC5EEF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62" y="987520"/>
            <a:ext cx="10275276" cy="5787528"/>
          </a:xfrm>
          <a:prstGeom prst="rect">
            <a:avLst/>
          </a:prstGeom>
          <a:noFill/>
        </p:spPr>
      </p:pic>
      <p:sp>
        <p:nvSpPr>
          <p:cNvPr id="5" name="TextBox 4">
            <a:extLst>
              <a:ext uri="{FF2B5EF4-FFF2-40B4-BE49-F238E27FC236}">
                <a16:creationId xmlns:a16="http://schemas.microsoft.com/office/drawing/2014/main" id="{55A7A7D7-4680-5850-5A8B-210D3EF2D4D3}"/>
              </a:ext>
            </a:extLst>
          </p:cNvPr>
          <p:cNvSpPr txBox="1"/>
          <p:nvPr/>
        </p:nvSpPr>
        <p:spPr>
          <a:xfrm>
            <a:off x="9483968" y="3716215"/>
            <a:ext cx="2708032" cy="1754326"/>
          </a:xfrm>
          <a:prstGeom prst="rect">
            <a:avLst/>
          </a:prstGeom>
          <a:noFill/>
        </p:spPr>
        <p:txBody>
          <a:bodyPr wrap="square" rtlCol="0">
            <a:spAutoFit/>
          </a:bodyPr>
          <a:lstStyle/>
          <a:p>
            <a:pPr marL="285750" indent="-285750">
              <a:buFont typeface="Wingdings" panose="05000000000000000000" pitchFamily="2" charset="2"/>
              <a:buChar char="Ø"/>
            </a:pPr>
            <a:r>
              <a:rPr lang="en-US" dirty="0"/>
              <a:t>Phosphatase activities in the topsoil layer approx. 8 times higher in conventional farming than in organic farming (</a:t>
            </a:r>
            <a:r>
              <a:rPr lang="en-US" dirty="0" err="1"/>
              <a:t>Maharjan</a:t>
            </a:r>
            <a:r>
              <a:rPr lang="en-US" dirty="0"/>
              <a:t> et al., 2017)</a:t>
            </a:r>
          </a:p>
        </p:txBody>
      </p:sp>
    </p:spTree>
    <p:extLst>
      <p:ext uri="{BB962C8B-B14F-4D97-AF65-F5344CB8AC3E}">
        <p14:creationId xmlns:p14="http://schemas.microsoft.com/office/powerpoint/2010/main" val="171105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Mycorrhizal Colonization</a:t>
            </a:r>
          </a:p>
        </p:txBody>
      </p:sp>
      <p:pic>
        <p:nvPicPr>
          <p:cNvPr id="3" name="Picture 2">
            <a:extLst>
              <a:ext uri="{FF2B5EF4-FFF2-40B4-BE49-F238E27FC236}">
                <a16:creationId xmlns:a16="http://schemas.microsoft.com/office/drawing/2014/main" id="{D250D4B6-608F-F425-CC5F-53B5B7A824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638" y="1086167"/>
            <a:ext cx="7606593" cy="5654180"/>
          </a:xfrm>
          <a:prstGeom prst="rect">
            <a:avLst/>
          </a:prstGeom>
          <a:noFill/>
        </p:spPr>
      </p:pic>
      <p:sp>
        <p:nvSpPr>
          <p:cNvPr id="4" name="TextBox 3">
            <a:extLst>
              <a:ext uri="{FF2B5EF4-FFF2-40B4-BE49-F238E27FC236}">
                <a16:creationId xmlns:a16="http://schemas.microsoft.com/office/drawing/2014/main" id="{788DD8D9-EE82-BDD7-8D43-92B503FE9DB5}"/>
              </a:ext>
            </a:extLst>
          </p:cNvPr>
          <p:cNvSpPr txBox="1"/>
          <p:nvPr/>
        </p:nvSpPr>
        <p:spPr>
          <a:xfrm>
            <a:off x="6494585" y="2883878"/>
            <a:ext cx="5566777"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t>Organic farms organic manage organic matter and soil fertility, providing a nutrient-rich environment that supports the growth and proliferation of mycorrhizal fungi.</a:t>
            </a:r>
          </a:p>
          <a:p>
            <a:endParaRPr lang="en-US" dirty="0"/>
          </a:p>
          <a:p>
            <a:pPr marL="285750" indent="-285750">
              <a:buFont typeface="Wingdings" panose="05000000000000000000" pitchFamily="2" charset="2"/>
              <a:buChar char="Ø"/>
            </a:pPr>
            <a:r>
              <a:rPr lang="en-US" dirty="0"/>
              <a:t>Plants grown in soils from organic farms had 30-60% higher root colonization compared to conventionally farmed soils (</a:t>
            </a:r>
            <a:r>
              <a:rPr lang="en-US" dirty="0" err="1"/>
              <a:t>Mäder</a:t>
            </a:r>
            <a:r>
              <a:rPr lang="en-US" dirty="0"/>
              <a:t> et al., 2000).</a:t>
            </a:r>
          </a:p>
        </p:txBody>
      </p:sp>
    </p:spTree>
    <p:extLst>
      <p:ext uri="{BB962C8B-B14F-4D97-AF65-F5344CB8AC3E}">
        <p14:creationId xmlns:p14="http://schemas.microsoft.com/office/powerpoint/2010/main" val="575678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Soil Health Index</a:t>
            </a:r>
          </a:p>
        </p:txBody>
      </p:sp>
      <p:pic>
        <p:nvPicPr>
          <p:cNvPr id="4" name="Picture 3" descr="A picture containing text, screenshot, diagram, line&#10;&#10;Description automatically generated">
            <a:extLst>
              <a:ext uri="{FF2B5EF4-FFF2-40B4-BE49-F238E27FC236}">
                <a16:creationId xmlns:a16="http://schemas.microsoft.com/office/drawing/2014/main" id="{59D89E9E-73DD-43BA-93C1-1EAE4C5528F6}"/>
              </a:ext>
            </a:extLst>
          </p:cNvPr>
          <p:cNvPicPr>
            <a:picLocks noChangeAspect="1"/>
          </p:cNvPicPr>
          <p:nvPr/>
        </p:nvPicPr>
        <p:blipFill>
          <a:blip r:embed="rId2"/>
          <a:stretch>
            <a:fillRect/>
          </a:stretch>
        </p:blipFill>
        <p:spPr>
          <a:xfrm>
            <a:off x="207766" y="1149984"/>
            <a:ext cx="5020725" cy="5665582"/>
          </a:xfrm>
          <a:prstGeom prst="rect">
            <a:avLst/>
          </a:prstGeom>
        </p:spPr>
      </p:pic>
      <p:sp>
        <p:nvSpPr>
          <p:cNvPr id="5" name="TextBox 4">
            <a:extLst>
              <a:ext uri="{FF2B5EF4-FFF2-40B4-BE49-F238E27FC236}">
                <a16:creationId xmlns:a16="http://schemas.microsoft.com/office/drawing/2014/main" id="{486E61B5-C164-5166-441A-1D9F44EE169C}"/>
              </a:ext>
            </a:extLst>
          </p:cNvPr>
          <p:cNvSpPr txBox="1"/>
          <p:nvPr/>
        </p:nvSpPr>
        <p:spPr>
          <a:xfrm>
            <a:off x="6178062" y="2016369"/>
            <a:ext cx="5193323" cy="3416320"/>
          </a:xfrm>
          <a:prstGeom prst="rect">
            <a:avLst/>
          </a:prstGeom>
          <a:noFill/>
        </p:spPr>
        <p:txBody>
          <a:bodyPr wrap="square" rtlCol="0">
            <a:spAutoFit/>
          </a:bodyPr>
          <a:lstStyle/>
          <a:p>
            <a:pPr marL="285750" indent="-285750">
              <a:buFont typeface="Wingdings" panose="05000000000000000000" pitchFamily="2" charset="2"/>
              <a:buChar char="Ø"/>
            </a:pPr>
            <a:r>
              <a:rPr lang="en-US" dirty="0"/>
              <a:t>Both farming practices aim to maintain soil health and productivity through different approaches.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A composite index that combines various parameters. Although it offers a valuable overview of soil health, it may not capture specific variations in individual indicators.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Influenced by the specific context and characteristics of the study sites, such as soil type, climate, and duration since the farm conversion to organic.</a:t>
            </a:r>
          </a:p>
        </p:txBody>
      </p:sp>
    </p:spTree>
    <p:extLst>
      <p:ext uri="{BB962C8B-B14F-4D97-AF65-F5344CB8AC3E}">
        <p14:creationId xmlns:p14="http://schemas.microsoft.com/office/powerpoint/2010/main" val="1316105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Conclusion</a:t>
            </a:r>
          </a:p>
        </p:txBody>
      </p:sp>
      <p:sp>
        <p:nvSpPr>
          <p:cNvPr id="3" name="TextBox 2">
            <a:extLst>
              <a:ext uri="{FF2B5EF4-FFF2-40B4-BE49-F238E27FC236}">
                <a16:creationId xmlns:a16="http://schemas.microsoft.com/office/drawing/2014/main" id="{D603677A-725B-D6E3-2A17-B01C67E06AC4}"/>
              </a:ext>
            </a:extLst>
          </p:cNvPr>
          <p:cNvSpPr txBox="1"/>
          <p:nvPr/>
        </p:nvSpPr>
        <p:spPr>
          <a:xfrm>
            <a:off x="820615" y="1078523"/>
            <a:ext cx="10644554" cy="5632311"/>
          </a:xfrm>
          <a:prstGeom prst="rect">
            <a:avLst/>
          </a:prstGeom>
          <a:noFill/>
        </p:spPr>
        <p:txBody>
          <a:bodyPr wrap="square" rtlCol="0">
            <a:spAutoFit/>
          </a:bodyPr>
          <a:lstStyle/>
          <a:p>
            <a:pPr marL="285750" indent="-285750">
              <a:buFont typeface="Wingdings" panose="05000000000000000000" pitchFamily="2" charset="2"/>
              <a:buChar char="Ø"/>
            </a:pPr>
            <a:r>
              <a:rPr lang="en-US" dirty="0"/>
              <a:t>Organic farming practices have positive effects on soil health, including higher levels of organic nitrogen, microbial respiration, and organic carbon, indicating improved nutrient cycling and microbial activity.</a:t>
            </a:r>
          </a:p>
          <a:p>
            <a:endParaRPr lang="en-US" dirty="0"/>
          </a:p>
          <a:p>
            <a:pPr marL="285750" indent="-285750">
              <a:buFont typeface="Wingdings" panose="05000000000000000000" pitchFamily="2" charset="2"/>
              <a:buChar char="Ø"/>
            </a:pPr>
            <a:r>
              <a:rPr lang="en-US" dirty="0"/>
              <a:t>Conventional farming practices show higher concentrations of potassium, nitrates, and salts, suggesting increased synthetic fertilizer use and potential risks of nutrient leaching and soil salinization.</a:t>
            </a:r>
          </a:p>
          <a:p>
            <a:endParaRPr lang="en-US" dirty="0"/>
          </a:p>
          <a:p>
            <a:pPr marL="285750" indent="-285750">
              <a:buFont typeface="Wingdings" panose="05000000000000000000" pitchFamily="2" charset="2"/>
              <a:buChar char="Ø"/>
            </a:pPr>
            <a:r>
              <a:rPr lang="en-US" dirty="0"/>
              <a:t>Organic fields exhibit higher biomass nitrogen content, reflecting efficient utilization of nitrogen sources and availability in these systems.</a:t>
            </a:r>
          </a:p>
          <a:p>
            <a:endParaRPr lang="en-US" dirty="0"/>
          </a:p>
          <a:p>
            <a:pPr marL="285750" indent="-285750">
              <a:buFont typeface="Wingdings" panose="05000000000000000000" pitchFamily="2" charset="2"/>
              <a:buChar char="Ø"/>
            </a:pPr>
            <a:r>
              <a:rPr lang="en-US" dirty="0"/>
              <a:t>Enhanced activities of </a:t>
            </a:r>
            <a:r>
              <a:rPr lang="en-US" dirty="0" err="1"/>
              <a:t>cellobiohydrolase</a:t>
            </a:r>
            <a:r>
              <a:rPr lang="en-US" dirty="0"/>
              <a:t>, chitinase, and glucosidase enzymes in organic fields indicate improved organic matter decomposition and nutrient release, contributing to soil fertility and plant nutrition.</a:t>
            </a:r>
          </a:p>
          <a:p>
            <a:endParaRPr lang="en-US" dirty="0"/>
          </a:p>
          <a:p>
            <a:pPr marL="285750" indent="-285750">
              <a:buFont typeface="Wingdings" panose="05000000000000000000" pitchFamily="2" charset="2"/>
              <a:buChar char="Ø"/>
            </a:pPr>
            <a:r>
              <a:rPr lang="en-US" dirty="0"/>
              <a:t>Although not statistically significant, the overall soil health index is higher in organic fields compared to conventional fields, highlighting the holistic benefits of organic farming practices on soil quality and ecosystem functioning.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However, further research is needed to provide more comprehensive and reliable recommendations, including long-term monitoring, evaluations involving diverse crops, and consideration of different crop rotations to strengthen the scientific foundation for advocating organic farming practices and formulating sustainable agricultural policies.</a:t>
            </a:r>
          </a:p>
        </p:txBody>
      </p:sp>
    </p:spTree>
    <p:extLst>
      <p:ext uri="{BB962C8B-B14F-4D97-AF65-F5344CB8AC3E}">
        <p14:creationId xmlns:p14="http://schemas.microsoft.com/office/powerpoint/2010/main" val="388624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3F73B-F13B-E305-9EEB-0E67FEA89117}"/>
              </a:ext>
            </a:extLst>
          </p:cNvPr>
          <p:cNvSpPr>
            <a:spLocks noGrp="1"/>
          </p:cNvSpPr>
          <p:nvPr>
            <p:ph type="title"/>
          </p:nvPr>
        </p:nvSpPr>
        <p:spPr>
          <a:xfrm>
            <a:off x="1957754" y="1277815"/>
            <a:ext cx="7702062" cy="3273223"/>
          </a:xfrm>
          <a:ln w="76200">
            <a:solidFill>
              <a:srgbClr val="00B050"/>
            </a:solidFill>
          </a:ln>
        </p:spPr>
        <p:txBody>
          <a:bodyPr vert="horz" lIns="91440" tIns="45720" rIns="91440" bIns="45720" rtlCol="0" anchor="b">
            <a:normAutofit fontScale="90000"/>
          </a:bodyPr>
          <a:lstStyle/>
          <a:p>
            <a:pPr algn="ctr"/>
            <a:r>
              <a:rPr lang="en-US" sz="6300" b="1" kern="1200" dirty="0">
                <a:solidFill>
                  <a:schemeClr val="tx1"/>
                </a:solidFill>
                <a:latin typeface="+mj-lt"/>
                <a:ea typeface="+mj-ea"/>
                <a:cs typeface="+mj-cs"/>
              </a:rPr>
              <a:t>Chapter 2: Soil microbiome structure, composition, and network connectivity</a:t>
            </a:r>
          </a:p>
        </p:txBody>
      </p:sp>
    </p:spTree>
    <p:extLst>
      <p:ext uri="{BB962C8B-B14F-4D97-AF65-F5344CB8AC3E}">
        <p14:creationId xmlns:p14="http://schemas.microsoft.com/office/powerpoint/2010/main" val="1791444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Microbial key functions</a:t>
            </a:r>
          </a:p>
        </p:txBody>
      </p:sp>
      <p:pic>
        <p:nvPicPr>
          <p:cNvPr id="3074" name="Picture 2">
            <a:extLst>
              <a:ext uri="{FF2B5EF4-FFF2-40B4-BE49-F238E27FC236}">
                <a16:creationId xmlns:a16="http://schemas.microsoft.com/office/drawing/2014/main" id="{ED010E5B-7BD7-8848-44FC-F1CABBCE7B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02"/>
          <a:stretch/>
        </p:blipFill>
        <p:spPr bwMode="auto">
          <a:xfrm>
            <a:off x="1723842" y="984738"/>
            <a:ext cx="8439516" cy="5776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280AF1-76B9-7C76-3C5B-B4F2D38241D0}"/>
              </a:ext>
            </a:extLst>
          </p:cNvPr>
          <p:cNvSpPr txBox="1"/>
          <p:nvPr/>
        </p:nvSpPr>
        <p:spPr>
          <a:xfrm>
            <a:off x="10163358" y="6453101"/>
            <a:ext cx="2016369" cy="307777"/>
          </a:xfrm>
          <a:prstGeom prst="rect">
            <a:avLst/>
          </a:prstGeom>
          <a:noFill/>
        </p:spPr>
        <p:txBody>
          <a:bodyPr wrap="square" rtlCol="0">
            <a:spAutoFit/>
          </a:bodyPr>
          <a:lstStyle/>
          <a:p>
            <a:pPr algn="just"/>
            <a:r>
              <a:rPr lang="en-US" sz="1400" dirty="0"/>
              <a:t>Hartman, et.al.2022</a:t>
            </a:r>
          </a:p>
        </p:txBody>
      </p:sp>
    </p:spTree>
    <p:extLst>
      <p:ext uri="{BB962C8B-B14F-4D97-AF65-F5344CB8AC3E}">
        <p14:creationId xmlns:p14="http://schemas.microsoft.com/office/powerpoint/2010/main" val="193235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3FCE2B-F318-7956-340D-B1432F6E5F83}"/>
              </a:ext>
            </a:extLst>
          </p:cNvPr>
          <p:cNvSpPr>
            <a:spLocks noGrp="1"/>
          </p:cNvSpPr>
          <p:nvPr>
            <p:ph type="title"/>
          </p:nvPr>
        </p:nvSpPr>
        <p:spPr>
          <a:xfrm>
            <a:off x="0" y="2"/>
            <a:ext cx="12192000" cy="926120"/>
          </a:xfrm>
          <a:solidFill>
            <a:srgbClr val="00B050"/>
          </a:solidFill>
        </p:spPr>
        <p:txBody>
          <a:bodyPr/>
          <a:lstStyle/>
          <a:p>
            <a:pPr algn="ctr"/>
            <a:r>
              <a:rPr lang="en-US" b="1" dirty="0">
                <a:solidFill>
                  <a:schemeClr val="bg1"/>
                </a:solidFill>
              </a:rPr>
              <a:t>Research objectives and hypothesis</a:t>
            </a:r>
          </a:p>
        </p:txBody>
      </p:sp>
      <p:sp>
        <p:nvSpPr>
          <p:cNvPr id="5" name="TextBox 4">
            <a:extLst>
              <a:ext uri="{FF2B5EF4-FFF2-40B4-BE49-F238E27FC236}">
                <a16:creationId xmlns:a16="http://schemas.microsoft.com/office/drawing/2014/main" id="{BFFCA805-7AF4-6D59-3E50-BFF7FC1D1E04}"/>
              </a:ext>
            </a:extLst>
          </p:cNvPr>
          <p:cNvSpPr txBox="1"/>
          <p:nvPr/>
        </p:nvSpPr>
        <p:spPr>
          <a:xfrm>
            <a:off x="2227384" y="1399536"/>
            <a:ext cx="3036277" cy="1477328"/>
          </a:xfrm>
          <a:prstGeom prst="rect">
            <a:avLst/>
          </a:prstGeom>
          <a:solidFill>
            <a:schemeClr val="accent2">
              <a:lumMod val="20000"/>
              <a:lumOff val="80000"/>
            </a:schemeClr>
          </a:solidFill>
          <a:ln w="28575">
            <a:solidFill>
              <a:schemeClr val="tx1"/>
            </a:solidFill>
          </a:ln>
        </p:spPr>
        <p:txBody>
          <a:bodyPr wrap="square" rtlCol="0">
            <a:spAutoFit/>
          </a:bodyPr>
          <a:lstStyle/>
          <a:p>
            <a:r>
              <a:rPr lang="en-US" dirty="0"/>
              <a:t>1. To assess the niche preference of microbial communities and their diversity in conventional and organic farming systems.</a:t>
            </a:r>
          </a:p>
        </p:txBody>
      </p:sp>
      <p:sp>
        <p:nvSpPr>
          <p:cNvPr id="6" name="TextBox 5">
            <a:extLst>
              <a:ext uri="{FF2B5EF4-FFF2-40B4-BE49-F238E27FC236}">
                <a16:creationId xmlns:a16="http://schemas.microsoft.com/office/drawing/2014/main" id="{748130DC-4091-AB1F-7228-AC890A71165E}"/>
              </a:ext>
            </a:extLst>
          </p:cNvPr>
          <p:cNvSpPr txBox="1"/>
          <p:nvPr/>
        </p:nvSpPr>
        <p:spPr>
          <a:xfrm>
            <a:off x="7027985" y="1399536"/>
            <a:ext cx="3511061" cy="1477328"/>
          </a:xfrm>
          <a:prstGeom prst="rect">
            <a:avLst/>
          </a:prstGeom>
          <a:solidFill>
            <a:schemeClr val="accent2">
              <a:lumMod val="20000"/>
              <a:lumOff val="80000"/>
            </a:schemeClr>
          </a:solidFill>
          <a:ln w="28575">
            <a:solidFill>
              <a:schemeClr val="tx1"/>
            </a:solidFill>
          </a:ln>
        </p:spPr>
        <p:txBody>
          <a:bodyPr wrap="square" rtlCol="0">
            <a:spAutoFit/>
          </a:bodyPr>
          <a:lstStyle/>
          <a:p>
            <a:r>
              <a:rPr lang="en-US" dirty="0"/>
              <a:t>2. </a:t>
            </a:r>
            <a:r>
              <a:rPr lang="en-US" sz="1800" dirty="0">
                <a:effectLst/>
                <a:latin typeface="Times New Roman" panose="02020603050405020304" pitchFamily="18" charset="0"/>
                <a:ea typeface="Calibri" panose="020F0502020204030204" pitchFamily="34" charset="0"/>
              </a:rPr>
              <a:t>To identify key microbial taxa within the microbial networks and assess their potential roles in nutrient cycling and plant-microbe associations</a:t>
            </a:r>
            <a:endParaRPr lang="en-US" dirty="0"/>
          </a:p>
        </p:txBody>
      </p:sp>
      <p:pic>
        <p:nvPicPr>
          <p:cNvPr id="10" name="Graphic 9" descr="Question Mark with solid fill">
            <a:extLst>
              <a:ext uri="{FF2B5EF4-FFF2-40B4-BE49-F238E27FC236}">
                <a16:creationId xmlns:a16="http://schemas.microsoft.com/office/drawing/2014/main" id="{6B5CC2B0-5C2A-A43C-0BC6-438AF0F980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273680"/>
            <a:ext cx="1754325" cy="1754325"/>
          </a:xfrm>
          <a:prstGeom prst="rect">
            <a:avLst/>
          </a:prstGeom>
        </p:spPr>
      </p:pic>
      <p:pic>
        <p:nvPicPr>
          <p:cNvPr id="16" name="Picture 15">
            <a:extLst>
              <a:ext uri="{FF2B5EF4-FFF2-40B4-BE49-F238E27FC236}">
                <a16:creationId xmlns:a16="http://schemas.microsoft.com/office/drawing/2014/main" id="{5399230F-24C7-BA02-0A7D-53748AB2A30D}"/>
              </a:ext>
            </a:extLst>
          </p:cNvPr>
          <p:cNvPicPr>
            <a:picLocks noChangeAspect="1"/>
          </p:cNvPicPr>
          <p:nvPr/>
        </p:nvPicPr>
        <p:blipFill>
          <a:blip r:embed="rId4"/>
          <a:stretch>
            <a:fillRect/>
          </a:stretch>
        </p:blipFill>
        <p:spPr>
          <a:xfrm>
            <a:off x="80698" y="3829996"/>
            <a:ext cx="1888778" cy="1893548"/>
          </a:xfrm>
          <a:prstGeom prst="rect">
            <a:avLst/>
          </a:prstGeom>
        </p:spPr>
      </p:pic>
      <p:sp>
        <p:nvSpPr>
          <p:cNvPr id="17" name="TextBox 16">
            <a:extLst>
              <a:ext uri="{FF2B5EF4-FFF2-40B4-BE49-F238E27FC236}">
                <a16:creationId xmlns:a16="http://schemas.microsoft.com/office/drawing/2014/main" id="{D7110AD7-840A-C586-4B29-EBD2DB804231}"/>
              </a:ext>
            </a:extLst>
          </p:cNvPr>
          <p:cNvSpPr txBox="1"/>
          <p:nvPr/>
        </p:nvSpPr>
        <p:spPr>
          <a:xfrm>
            <a:off x="2227384" y="3968494"/>
            <a:ext cx="3868615" cy="1477328"/>
          </a:xfrm>
          <a:prstGeom prst="rect">
            <a:avLst/>
          </a:prstGeom>
          <a:solidFill>
            <a:schemeClr val="accent3">
              <a:lumMod val="60000"/>
              <a:lumOff val="40000"/>
            </a:schemeClr>
          </a:solidFill>
          <a:ln w="28575">
            <a:solidFill>
              <a:schemeClr val="tx1"/>
            </a:solidFill>
          </a:ln>
        </p:spPr>
        <p:txBody>
          <a:bodyPr wrap="square" rtlCol="0">
            <a:spAutoFit/>
          </a:bodyPr>
          <a:lstStyle/>
          <a:p>
            <a:r>
              <a:rPr lang="en-US" dirty="0"/>
              <a:t>1. </a:t>
            </a:r>
            <a:r>
              <a:rPr lang="en-US" sz="1800" dirty="0">
                <a:effectLst/>
                <a:latin typeface="Times New Roman" panose="02020603050405020304" pitchFamily="18" charset="0"/>
                <a:ea typeface="Calibri" panose="020F0502020204030204" pitchFamily="34" charset="0"/>
              </a:rPr>
              <a:t>Owing to sustainable farming practices, we expect that microbial richness and diversity will be higher in organic fields compared to conventional fields.</a:t>
            </a:r>
            <a:endParaRPr lang="en-US" dirty="0"/>
          </a:p>
        </p:txBody>
      </p:sp>
      <p:sp>
        <p:nvSpPr>
          <p:cNvPr id="18" name="TextBox 17">
            <a:extLst>
              <a:ext uri="{FF2B5EF4-FFF2-40B4-BE49-F238E27FC236}">
                <a16:creationId xmlns:a16="http://schemas.microsoft.com/office/drawing/2014/main" id="{DD357329-FAFF-A696-1BDA-3CEF1DB26608}"/>
              </a:ext>
            </a:extLst>
          </p:cNvPr>
          <p:cNvSpPr txBox="1"/>
          <p:nvPr/>
        </p:nvSpPr>
        <p:spPr>
          <a:xfrm>
            <a:off x="7027985" y="3968494"/>
            <a:ext cx="3053861" cy="1477328"/>
          </a:xfrm>
          <a:prstGeom prst="rect">
            <a:avLst/>
          </a:prstGeom>
          <a:solidFill>
            <a:schemeClr val="accent3">
              <a:lumMod val="60000"/>
              <a:lumOff val="40000"/>
            </a:schemeClr>
          </a:solidFill>
          <a:ln w="28575">
            <a:solidFill>
              <a:schemeClr val="tx1"/>
            </a:solidFill>
          </a:ln>
        </p:spPr>
        <p:txBody>
          <a:bodyPr wrap="square" rtlCol="0">
            <a:spAutoFit/>
          </a:bodyPr>
          <a:lstStyle/>
          <a:p>
            <a:r>
              <a:rPr lang="en-US" dirty="0"/>
              <a:t>2. </a:t>
            </a:r>
            <a:r>
              <a:rPr lang="en-US" sz="1800" dirty="0">
                <a:effectLst/>
                <a:latin typeface="Times New Roman" panose="02020603050405020304" pitchFamily="18" charset="0"/>
                <a:ea typeface="Calibri" panose="020F0502020204030204" pitchFamily="34" charset="0"/>
              </a:rPr>
              <a:t>We expect higher microbiome network connectivity in organic fields compared to conventional fields. </a:t>
            </a:r>
          </a:p>
        </p:txBody>
      </p:sp>
    </p:spTree>
    <p:extLst>
      <p:ext uri="{BB962C8B-B14F-4D97-AF65-F5344CB8AC3E}">
        <p14:creationId xmlns:p14="http://schemas.microsoft.com/office/powerpoint/2010/main" val="368160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Methodology</a:t>
            </a:r>
          </a:p>
        </p:txBody>
      </p:sp>
      <p:pic>
        <p:nvPicPr>
          <p:cNvPr id="7" name="Picture 6">
            <a:extLst>
              <a:ext uri="{FF2B5EF4-FFF2-40B4-BE49-F238E27FC236}">
                <a16:creationId xmlns:a16="http://schemas.microsoft.com/office/drawing/2014/main" id="{4C19D01C-BE48-C4D0-8043-D14C267CCB4C}"/>
              </a:ext>
            </a:extLst>
          </p:cNvPr>
          <p:cNvPicPr>
            <a:picLocks noChangeAspect="1"/>
          </p:cNvPicPr>
          <p:nvPr/>
        </p:nvPicPr>
        <p:blipFill>
          <a:blip r:embed="rId2"/>
          <a:stretch>
            <a:fillRect/>
          </a:stretch>
        </p:blipFill>
        <p:spPr>
          <a:xfrm>
            <a:off x="1651551" y="984737"/>
            <a:ext cx="9508818" cy="5841595"/>
          </a:xfrm>
          <a:prstGeom prst="rect">
            <a:avLst/>
          </a:prstGeom>
        </p:spPr>
      </p:pic>
    </p:spTree>
    <p:extLst>
      <p:ext uri="{BB962C8B-B14F-4D97-AF65-F5344CB8AC3E}">
        <p14:creationId xmlns:p14="http://schemas.microsoft.com/office/powerpoint/2010/main" val="14993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28F3D1-251E-81F8-6786-10C52C9487B1}"/>
              </a:ext>
            </a:extLst>
          </p:cNvPr>
          <p:cNvPicPr>
            <a:picLocks noChangeAspect="1"/>
          </p:cNvPicPr>
          <p:nvPr/>
        </p:nvPicPr>
        <p:blipFill>
          <a:blip r:embed="rId3"/>
          <a:stretch>
            <a:fillRect/>
          </a:stretch>
        </p:blipFill>
        <p:spPr>
          <a:xfrm>
            <a:off x="11021294" y="4536831"/>
            <a:ext cx="1170706" cy="767014"/>
          </a:xfrm>
          <a:prstGeom prst="rect">
            <a:avLst/>
          </a:prstGeom>
        </p:spPr>
      </p:pic>
      <p:pic>
        <p:nvPicPr>
          <p:cNvPr id="9" name="Picture 8">
            <a:extLst>
              <a:ext uri="{FF2B5EF4-FFF2-40B4-BE49-F238E27FC236}">
                <a16:creationId xmlns:a16="http://schemas.microsoft.com/office/drawing/2014/main" id="{89CD1413-68B3-E102-6B1C-B8AD61ABCB3A}"/>
              </a:ext>
            </a:extLst>
          </p:cNvPr>
          <p:cNvPicPr>
            <a:picLocks noChangeAspect="1"/>
          </p:cNvPicPr>
          <p:nvPr/>
        </p:nvPicPr>
        <p:blipFill>
          <a:blip r:embed="rId3"/>
          <a:stretch>
            <a:fillRect/>
          </a:stretch>
        </p:blipFill>
        <p:spPr>
          <a:xfrm>
            <a:off x="10892310" y="1554155"/>
            <a:ext cx="1170706" cy="767014"/>
          </a:xfrm>
          <a:prstGeom prst="rect">
            <a:avLst/>
          </a:prstGeom>
        </p:spPr>
      </p:pic>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Microbial Community Diversity</a:t>
            </a:r>
          </a:p>
        </p:txBody>
      </p:sp>
      <p:sp>
        <p:nvSpPr>
          <p:cNvPr id="4" name="TextBox 3">
            <a:extLst>
              <a:ext uri="{FF2B5EF4-FFF2-40B4-BE49-F238E27FC236}">
                <a16:creationId xmlns:a16="http://schemas.microsoft.com/office/drawing/2014/main" id="{B5BA3DD3-E3B4-566D-8A48-8066792FD68F}"/>
              </a:ext>
            </a:extLst>
          </p:cNvPr>
          <p:cNvSpPr txBox="1"/>
          <p:nvPr/>
        </p:nvSpPr>
        <p:spPr>
          <a:xfrm>
            <a:off x="-1113546" y="2101736"/>
            <a:ext cx="3845169" cy="646331"/>
          </a:xfrm>
          <a:prstGeom prst="rect">
            <a:avLst/>
          </a:prstGeom>
          <a:noFill/>
        </p:spPr>
        <p:txBody>
          <a:bodyPr wrap="square" rtlCol="0">
            <a:spAutoFit/>
          </a:bodyPr>
          <a:lstStyle/>
          <a:p>
            <a:pPr algn="ctr"/>
            <a:r>
              <a:rPr lang="en-US" sz="3600" b="1" dirty="0"/>
              <a:t>Bacteria</a:t>
            </a:r>
          </a:p>
        </p:txBody>
      </p:sp>
      <p:pic>
        <p:nvPicPr>
          <p:cNvPr id="5" name="Picture 4">
            <a:extLst>
              <a:ext uri="{FF2B5EF4-FFF2-40B4-BE49-F238E27FC236}">
                <a16:creationId xmlns:a16="http://schemas.microsoft.com/office/drawing/2014/main" id="{04761144-6039-4F40-1415-22A7B6D1BDAF}"/>
              </a:ext>
            </a:extLst>
          </p:cNvPr>
          <p:cNvPicPr>
            <a:picLocks noChangeAspect="1"/>
          </p:cNvPicPr>
          <p:nvPr/>
        </p:nvPicPr>
        <p:blipFill rotWithShape="1">
          <a:blip r:embed="rId4"/>
          <a:srcRect t="466" b="50014"/>
          <a:stretch/>
        </p:blipFill>
        <p:spPr>
          <a:xfrm>
            <a:off x="1653245" y="3988728"/>
            <a:ext cx="9424916" cy="2702499"/>
          </a:xfrm>
          <a:prstGeom prst="rect">
            <a:avLst/>
          </a:prstGeom>
        </p:spPr>
      </p:pic>
      <p:sp>
        <p:nvSpPr>
          <p:cNvPr id="6" name="TextBox 5">
            <a:extLst>
              <a:ext uri="{FF2B5EF4-FFF2-40B4-BE49-F238E27FC236}">
                <a16:creationId xmlns:a16="http://schemas.microsoft.com/office/drawing/2014/main" id="{12F62C68-B795-5D99-6E38-699737956A5D}"/>
              </a:ext>
            </a:extLst>
          </p:cNvPr>
          <p:cNvSpPr txBox="1"/>
          <p:nvPr/>
        </p:nvSpPr>
        <p:spPr>
          <a:xfrm>
            <a:off x="-1325177" y="4707985"/>
            <a:ext cx="3845169" cy="646331"/>
          </a:xfrm>
          <a:prstGeom prst="rect">
            <a:avLst/>
          </a:prstGeom>
          <a:noFill/>
        </p:spPr>
        <p:txBody>
          <a:bodyPr wrap="square" rtlCol="0">
            <a:spAutoFit/>
          </a:bodyPr>
          <a:lstStyle/>
          <a:p>
            <a:pPr algn="ctr"/>
            <a:r>
              <a:rPr lang="en-US" sz="3600" b="1" dirty="0"/>
              <a:t>Fungi</a:t>
            </a:r>
          </a:p>
        </p:txBody>
      </p:sp>
      <p:pic>
        <p:nvPicPr>
          <p:cNvPr id="8" name="Picture 7">
            <a:extLst>
              <a:ext uri="{FF2B5EF4-FFF2-40B4-BE49-F238E27FC236}">
                <a16:creationId xmlns:a16="http://schemas.microsoft.com/office/drawing/2014/main" id="{6710542F-8142-7073-4905-81C247EB3E8B}"/>
              </a:ext>
            </a:extLst>
          </p:cNvPr>
          <p:cNvPicPr>
            <a:picLocks noChangeAspect="1"/>
          </p:cNvPicPr>
          <p:nvPr/>
        </p:nvPicPr>
        <p:blipFill>
          <a:blip r:embed="rId5"/>
          <a:stretch>
            <a:fillRect/>
          </a:stretch>
        </p:blipFill>
        <p:spPr>
          <a:xfrm>
            <a:off x="1653245" y="1131451"/>
            <a:ext cx="9424916" cy="2879282"/>
          </a:xfrm>
          <a:prstGeom prst="rect">
            <a:avLst/>
          </a:prstGeom>
        </p:spPr>
      </p:pic>
    </p:spTree>
    <p:extLst>
      <p:ext uri="{BB962C8B-B14F-4D97-AF65-F5344CB8AC3E}">
        <p14:creationId xmlns:p14="http://schemas.microsoft.com/office/powerpoint/2010/main" val="2115474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Microbial Community Structure</a:t>
            </a:r>
          </a:p>
        </p:txBody>
      </p:sp>
      <p:pic>
        <p:nvPicPr>
          <p:cNvPr id="3" name="Picture 2" descr="A diagram of different types of soil&#10;&#10;Description automatically generated with low confidence">
            <a:extLst>
              <a:ext uri="{FF2B5EF4-FFF2-40B4-BE49-F238E27FC236}">
                <a16:creationId xmlns:a16="http://schemas.microsoft.com/office/drawing/2014/main" id="{FF1ED178-10A1-9155-FB21-574ECD6B6A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08" y="984738"/>
            <a:ext cx="6536663" cy="4680763"/>
          </a:xfrm>
          <a:prstGeom prst="rect">
            <a:avLst/>
          </a:prstGeom>
          <a:noFill/>
        </p:spPr>
      </p:pic>
      <p:pic>
        <p:nvPicPr>
          <p:cNvPr id="4" name="Picture 3" descr="A diagram of different types of soil&#10;&#10;Description automatically generated with low confidence">
            <a:extLst>
              <a:ext uri="{FF2B5EF4-FFF2-40B4-BE49-F238E27FC236}">
                <a16:creationId xmlns:a16="http://schemas.microsoft.com/office/drawing/2014/main" id="{F541FA13-15E1-79A5-8530-685D55799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072"/>
          <a:stretch/>
        </p:blipFill>
        <p:spPr bwMode="auto">
          <a:xfrm>
            <a:off x="4925522" y="984738"/>
            <a:ext cx="4312263" cy="4680763"/>
          </a:xfrm>
          <a:prstGeom prst="rect">
            <a:avLst/>
          </a:prstGeom>
          <a:noFill/>
        </p:spPr>
      </p:pic>
      <p:pic>
        <p:nvPicPr>
          <p:cNvPr id="6" name="Picture 5" descr="A diagram of different types of soil&#10;&#10;Description automatically generated with low confidence">
            <a:extLst>
              <a:ext uri="{FF2B5EF4-FFF2-40B4-BE49-F238E27FC236}">
                <a16:creationId xmlns:a16="http://schemas.microsoft.com/office/drawing/2014/main" id="{989EE1C0-7281-68C2-4E26-A10B538545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966" t="29303" b="30124"/>
          <a:stretch/>
        </p:blipFill>
        <p:spPr bwMode="auto">
          <a:xfrm>
            <a:off x="9237785" y="1622195"/>
            <a:ext cx="1895250" cy="2199527"/>
          </a:xfrm>
          <a:prstGeom prst="rect">
            <a:avLst/>
          </a:prstGeom>
          <a:noFill/>
        </p:spPr>
      </p:pic>
      <p:sp>
        <p:nvSpPr>
          <p:cNvPr id="9" name="TextBox 8">
            <a:extLst>
              <a:ext uri="{FF2B5EF4-FFF2-40B4-BE49-F238E27FC236}">
                <a16:creationId xmlns:a16="http://schemas.microsoft.com/office/drawing/2014/main" id="{5A2C2085-A057-006E-C5F7-A26D6C916F0D}"/>
              </a:ext>
            </a:extLst>
          </p:cNvPr>
          <p:cNvSpPr txBox="1"/>
          <p:nvPr/>
        </p:nvSpPr>
        <p:spPr>
          <a:xfrm>
            <a:off x="105508" y="5665501"/>
            <a:ext cx="12086492"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Substantial portion of the variance in both bacterial (20.9%) and fungal (20.5%) communities.</a:t>
            </a:r>
          </a:p>
          <a:p>
            <a:pPr marL="285750" indent="-285750">
              <a:buFont typeface="Wingdings" panose="05000000000000000000" pitchFamily="2" charset="2"/>
              <a:buChar char="Ø"/>
            </a:pPr>
            <a:r>
              <a:rPr lang="en-US" dirty="0"/>
              <a:t>Niche has a stronger influence on microbial community composition as compared to farming practices.</a:t>
            </a:r>
          </a:p>
          <a:p>
            <a:pPr marL="285750" indent="-285750">
              <a:buFont typeface="Wingdings" panose="05000000000000000000" pitchFamily="2" charset="2"/>
              <a:buChar char="Ø"/>
            </a:pPr>
            <a:r>
              <a:rPr lang="en-US" dirty="0"/>
              <a:t>Highlights the dominant role of habitat-specific factors in shaping microbial community composition. </a:t>
            </a:r>
          </a:p>
          <a:p>
            <a:pPr marL="285750" indent="-285750">
              <a:buFont typeface="Wingdings" panose="05000000000000000000" pitchFamily="2" charset="2"/>
              <a:buChar char="Ø"/>
            </a:pPr>
            <a:r>
              <a:rPr lang="en-US" dirty="0"/>
              <a:t>Microenvironments exert strong selective pressures, leading to the formation of niche-specific microbial populations.</a:t>
            </a:r>
          </a:p>
        </p:txBody>
      </p:sp>
    </p:spTree>
    <p:extLst>
      <p:ext uri="{BB962C8B-B14F-4D97-AF65-F5344CB8AC3E}">
        <p14:creationId xmlns:p14="http://schemas.microsoft.com/office/powerpoint/2010/main" val="284111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8FCD-2AA8-F584-66B8-2D008CCF8ADE}"/>
              </a:ext>
            </a:extLst>
          </p:cNvPr>
          <p:cNvSpPr>
            <a:spLocks noGrp="1"/>
          </p:cNvSpPr>
          <p:nvPr>
            <p:ph type="title"/>
          </p:nvPr>
        </p:nvSpPr>
        <p:spPr>
          <a:xfrm>
            <a:off x="0" y="0"/>
            <a:ext cx="12192000" cy="820615"/>
          </a:xfrm>
          <a:solidFill>
            <a:srgbClr val="00B050"/>
          </a:solidFill>
        </p:spPr>
        <p:txBody>
          <a:bodyPr>
            <a:noAutofit/>
          </a:bodyPr>
          <a:lstStyle/>
          <a:p>
            <a:pPr algn="ctr"/>
            <a:r>
              <a:rPr lang="en-US" sz="4800" b="1" dirty="0">
                <a:solidFill>
                  <a:schemeClr val="bg1"/>
                </a:solidFill>
              </a:rPr>
              <a:t>Conventional Farming</a:t>
            </a:r>
          </a:p>
        </p:txBody>
      </p:sp>
      <p:grpSp>
        <p:nvGrpSpPr>
          <p:cNvPr id="16" name="Group 15">
            <a:extLst>
              <a:ext uri="{FF2B5EF4-FFF2-40B4-BE49-F238E27FC236}">
                <a16:creationId xmlns:a16="http://schemas.microsoft.com/office/drawing/2014/main" id="{D8E92D30-3D6A-DA34-27D4-ACC63EEEC2B1}"/>
              </a:ext>
            </a:extLst>
          </p:cNvPr>
          <p:cNvGrpSpPr/>
          <p:nvPr/>
        </p:nvGrpSpPr>
        <p:grpSpPr>
          <a:xfrm>
            <a:off x="2163821" y="2888449"/>
            <a:ext cx="6810192" cy="2630390"/>
            <a:chOff x="3148559" y="2863922"/>
            <a:chExt cx="6810192" cy="2630390"/>
          </a:xfrm>
        </p:grpSpPr>
        <p:sp>
          <p:nvSpPr>
            <p:cNvPr id="7" name="TextBox 6">
              <a:extLst>
                <a:ext uri="{FF2B5EF4-FFF2-40B4-BE49-F238E27FC236}">
                  <a16:creationId xmlns:a16="http://schemas.microsoft.com/office/drawing/2014/main" id="{81B5E1F1-A5AF-1286-E276-26E3DE2032D5}"/>
                </a:ext>
              </a:extLst>
            </p:cNvPr>
            <p:cNvSpPr txBox="1"/>
            <p:nvPr/>
          </p:nvSpPr>
          <p:spPr>
            <a:xfrm>
              <a:off x="3148559" y="2863922"/>
              <a:ext cx="2965939" cy="2031325"/>
            </a:xfrm>
            <a:prstGeom prst="rect">
              <a:avLst/>
            </a:prstGeom>
            <a:noFill/>
            <a:ln w="28575">
              <a:solidFill>
                <a:schemeClr val="accent5">
                  <a:lumMod val="75000"/>
                </a:schemeClr>
              </a:solidFill>
            </a:ln>
          </p:spPr>
          <p:txBody>
            <a:bodyPr wrap="square" rtlCol="0">
              <a:spAutoFit/>
            </a:bodyPr>
            <a:lstStyle/>
            <a:p>
              <a:r>
                <a:rPr lang="en-US" dirty="0">
                  <a:latin typeface="Times New Roman" panose="02020603050405020304" pitchFamily="18" charset="0"/>
                  <a:ea typeface="Calibri" panose="020F0502020204030204" pitchFamily="34" charset="0"/>
                </a:rPr>
                <a:t>C</a:t>
              </a:r>
              <a:r>
                <a:rPr lang="en-US" sz="1800" dirty="0">
                  <a:effectLst/>
                  <a:latin typeface="Times New Roman" panose="02020603050405020304" pitchFamily="18" charset="0"/>
                  <a:ea typeface="Calibri" panose="020F0502020204030204" pitchFamily="34" charset="0"/>
                </a:rPr>
                <a:t>apital intensive, large-scale, highly mechanized with monoculture of crops and extensive use of artificial fertilizers, herbicides, and pesticides, along with intensive animal husbandry.</a:t>
              </a:r>
              <a:endParaRPr lang="en-US" dirty="0"/>
            </a:p>
          </p:txBody>
        </p:sp>
        <p:sp>
          <p:nvSpPr>
            <p:cNvPr id="8" name="TextBox 7">
              <a:extLst>
                <a:ext uri="{FF2B5EF4-FFF2-40B4-BE49-F238E27FC236}">
                  <a16:creationId xmlns:a16="http://schemas.microsoft.com/office/drawing/2014/main" id="{31F8859B-DC0E-42C3-EBE2-68BA018B7F60}"/>
                </a:ext>
              </a:extLst>
            </p:cNvPr>
            <p:cNvSpPr txBox="1"/>
            <p:nvPr/>
          </p:nvSpPr>
          <p:spPr>
            <a:xfrm>
              <a:off x="6899028" y="3261176"/>
              <a:ext cx="3059723" cy="1477328"/>
            </a:xfrm>
            <a:prstGeom prst="rect">
              <a:avLst/>
            </a:prstGeom>
            <a:noFill/>
            <a:ln w="28575">
              <a:solidFill>
                <a:schemeClr val="accent5">
                  <a:lumMod val="75000"/>
                </a:schemeClr>
              </a:solidFill>
            </a:ln>
          </p:spPr>
          <p:txBody>
            <a:bodyPr wrap="square" rtlCol="0">
              <a:spAutoFit/>
            </a:bodyPr>
            <a:lstStyle/>
            <a:p>
              <a:r>
                <a:rPr lang="en-US" dirty="0"/>
                <a:t>A system that leverages modern technologies to optimize efficiency while also striving to preserve natural resources. </a:t>
              </a:r>
            </a:p>
          </p:txBody>
        </p:sp>
        <p:sp>
          <p:nvSpPr>
            <p:cNvPr id="9" name="TextBox 8">
              <a:extLst>
                <a:ext uri="{FF2B5EF4-FFF2-40B4-BE49-F238E27FC236}">
                  <a16:creationId xmlns:a16="http://schemas.microsoft.com/office/drawing/2014/main" id="{3CE9689A-31B2-8DD7-DB2C-213B44A35757}"/>
                </a:ext>
              </a:extLst>
            </p:cNvPr>
            <p:cNvSpPr txBox="1"/>
            <p:nvPr/>
          </p:nvSpPr>
          <p:spPr>
            <a:xfrm>
              <a:off x="3499793" y="4909537"/>
              <a:ext cx="2028093" cy="584775"/>
            </a:xfrm>
            <a:prstGeom prst="rect">
              <a:avLst/>
            </a:prstGeom>
            <a:noFill/>
          </p:spPr>
          <p:txBody>
            <a:bodyPr wrap="square" rtlCol="0">
              <a:spAutoFit/>
            </a:bodyPr>
            <a:lstStyle/>
            <a:p>
              <a:pPr algn="ctr"/>
              <a:r>
                <a:rPr lang="en-US" sz="3200" b="1" dirty="0"/>
                <a:t>1984</a:t>
              </a:r>
            </a:p>
          </p:txBody>
        </p:sp>
        <p:sp>
          <p:nvSpPr>
            <p:cNvPr id="10" name="TextBox 9">
              <a:extLst>
                <a:ext uri="{FF2B5EF4-FFF2-40B4-BE49-F238E27FC236}">
                  <a16:creationId xmlns:a16="http://schemas.microsoft.com/office/drawing/2014/main" id="{1A325C76-E9CD-71ED-4526-3729A3D68CA4}"/>
                </a:ext>
              </a:extLst>
            </p:cNvPr>
            <p:cNvSpPr txBox="1"/>
            <p:nvPr/>
          </p:nvSpPr>
          <p:spPr>
            <a:xfrm>
              <a:off x="7308885" y="4690581"/>
              <a:ext cx="2028093" cy="584775"/>
            </a:xfrm>
            <a:prstGeom prst="rect">
              <a:avLst/>
            </a:prstGeom>
            <a:noFill/>
          </p:spPr>
          <p:txBody>
            <a:bodyPr wrap="square" rtlCol="0">
              <a:spAutoFit/>
            </a:bodyPr>
            <a:lstStyle/>
            <a:p>
              <a:pPr algn="ctr"/>
              <a:r>
                <a:rPr lang="en-US" sz="3200" b="1" dirty="0"/>
                <a:t>2022</a:t>
              </a:r>
            </a:p>
          </p:txBody>
        </p:sp>
        <p:cxnSp>
          <p:nvCxnSpPr>
            <p:cNvPr id="12" name="Straight Arrow Connector 11">
              <a:extLst>
                <a:ext uri="{FF2B5EF4-FFF2-40B4-BE49-F238E27FC236}">
                  <a16:creationId xmlns:a16="http://schemas.microsoft.com/office/drawing/2014/main" id="{003FB9D5-FCC2-449A-557B-C2181EE47319}"/>
                </a:ext>
              </a:extLst>
            </p:cNvPr>
            <p:cNvCxnSpPr>
              <a:cxnSpLocks/>
            </p:cNvCxnSpPr>
            <p:nvPr/>
          </p:nvCxnSpPr>
          <p:spPr>
            <a:xfrm>
              <a:off x="6178062" y="3999840"/>
              <a:ext cx="703385"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9DD7CED-AA7D-0976-A00B-D522A22A679F}"/>
              </a:ext>
            </a:extLst>
          </p:cNvPr>
          <p:cNvGrpSpPr/>
          <p:nvPr/>
        </p:nvGrpSpPr>
        <p:grpSpPr>
          <a:xfrm>
            <a:off x="9107927" y="1034554"/>
            <a:ext cx="2812625" cy="2038561"/>
            <a:chOff x="8897818" y="1035905"/>
            <a:chExt cx="2812625" cy="2038561"/>
          </a:xfrm>
        </p:grpSpPr>
        <p:pic>
          <p:nvPicPr>
            <p:cNvPr id="15" name="Picture 14">
              <a:extLst>
                <a:ext uri="{FF2B5EF4-FFF2-40B4-BE49-F238E27FC236}">
                  <a16:creationId xmlns:a16="http://schemas.microsoft.com/office/drawing/2014/main" id="{DA6505C7-95A3-DFCC-7402-B256CFD2ADBD}"/>
                </a:ext>
              </a:extLst>
            </p:cNvPr>
            <p:cNvPicPr>
              <a:picLocks noChangeAspect="1"/>
            </p:cNvPicPr>
            <p:nvPr/>
          </p:nvPicPr>
          <p:blipFill>
            <a:blip r:embed="rId2"/>
            <a:stretch>
              <a:fillRect/>
            </a:stretch>
          </p:blipFill>
          <p:spPr>
            <a:xfrm>
              <a:off x="8897818" y="1035905"/>
              <a:ext cx="2812625" cy="1638605"/>
            </a:xfrm>
            <a:prstGeom prst="rect">
              <a:avLst/>
            </a:prstGeom>
          </p:spPr>
        </p:pic>
        <p:sp>
          <p:nvSpPr>
            <p:cNvPr id="17" name="TextBox 16">
              <a:extLst>
                <a:ext uri="{FF2B5EF4-FFF2-40B4-BE49-F238E27FC236}">
                  <a16:creationId xmlns:a16="http://schemas.microsoft.com/office/drawing/2014/main" id="{D01CBFE7-711A-5AE1-6584-19C749D1A27F}"/>
                </a:ext>
              </a:extLst>
            </p:cNvPr>
            <p:cNvSpPr txBox="1"/>
            <p:nvPr/>
          </p:nvSpPr>
          <p:spPr>
            <a:xfrm>
              <a:off x="9037581" y="2705134"/>
              <a:ext cx="2672862" cy="369332"/>
            </a:xfrm>
            <a:prstGeom prst="rect">
              <a:avLst/>
            </a:prstGeom>
            <a:noFill/>
          </p:spPr>
          <p:txBody>
            <a:bodyPr wrap="square" rtlCol="0">
              <a:spAutoFit/>
            </a:bodyPr>
            <a:lstStyle/>
            <a:p>
              <a:r>
                <a:rPr lang="en-US" dirty="0"/>
                <a:t>Chemical plant protection</a:t>
              </a:r>
            </a:p>
          </p:txBody>
        </p:sp>
      </p:grpSp>
      <p:grpSp>
        <p:nvGrpSpPr>
          <p:cNvPr id="24" name="Group 23">
            <a:extLst>
              <a:ext uri="{FF2B5EF4-FFF2-40B4-BE49-F238E27FC236}">
                <a16:creationId xmlns:a16="http://schemas.microsoft.com/office/drawing/2014/main" id="{87EEDF74-0396-D1EC-F1AF-4C36ED313327}"/>
              </a:ext>
            </a:extLst>
          </p:cNvPr>
          <p:cNvGrpSpPr/>
          <p:nvPr/>
        </p:nvGrpSpPr>
        <p:grpSpPr>
          <a:xfrm>
            <a:off x="9095292" y="4404500"/>
            <a:ext cx="2977657" cy="2231379"/>
            <a:chOff x="8885183" y="3116022"/>
            <a:chExt cx="2977657" cy="2231379"/>
          </a:xfrm>
        </p:grpSpPr>
        <p:pic>
          <p:nvPicPr>
            <p:cNvPr id="19" name="Picture 18">
              <a:extLst>
                <a:ext uri="{FF2B5EF4-FFF2-40B4-BE49-F238E27FC236}">
                  <a16:creationId xmlns:a16="http://schemas.microsoft.com/office/drawing/2014/main" id="{B02C481E-83BC-341D-B69B-5DA3F5ED63EF}"/>
                </a:ext>
              </a:extLst>
            </p:cNvPr>
            <p:cNvPicPr>
              <a:picLocks noChangeAspect="1"/>
            </p:cNvPicPr>
            <p:nvPr/>
          </p:nvPicPr>
          <p:blipFill>
            <a:blip r:embed="rId3"/>
            <a:stretch>
              <a:fillRect/>
            </a:stretch>
          </p:blipFill>
          <p:spPr>
            <a:xfrm>
              <a:off x="8897818" y="3116022"/>
              <a:ext cx="2812625" cy="1819393"/>
            </a:xfrm>
            <a:prstGeom prst="rect">
              <a:avLst/>
            </a:prstGeom>
          </p:spPr>
        </p:pic>
        <p:sp>
          <p:nvSpPr>
            <p:cNvPr id="20" name="TextBox 19">
              <a:extLst>
                <a:ext uri="{FF2B5EF4-FFF2-40B4-BE49-F238E27FC236}">
                  <a16:creationId xmlns:a16="http://schemas.microsoft.com/office/drawing/2014/main" id="{934704D5-B3EE-6A8A-BBCE-4696EBE39DD4}"/>
                </a:ext>
              </a:extLst>
            </p:cNvPr>
            <p:cNvSpPr txBox="1"/>
            <p:nvPr/>
          </p:nvSpPr>
          <p:spPr>
            <a:xfrm>
              <a:off x="8885183" y="5008847"/>
              <a:ext cx="2977657" cy="338554"/>
            </a:xfrm>
            <a:prstGeom prst="rect">
              <a:avLst/>
            </a:prstGeom>
            <a:noFill/>
          </p:spPr>
          <p:txBody>
            <a:bodyPr wrap="square" rtlCol="0">
              <a:spAutoFit/>
            </a:bodyPr>
            <a:lstStyle/>
            <a:p>
              <a:pPr algn="ctr"/>
              <a:r>
                <a:rPr lang="en-US" sz="1600" dirty="0"/>
                <a:t>Genetically modified organisms</a:t>
              </a:r>
            </a:p>
          </p:txBody>
        </p:sp>
      </p:grpSp>
      <p:pic>
        <p:nvPicPr>
          <p:cNvPr id="22" name="Picture 21">
            <a:extLst>
              <a:ext uri="{FF2B5EF4-FFF2-40B4-BE49-F238E27FC236}">
                <a16:creationId xmlns:a16="http://schemas.microsoft.com/office/drawing/2014/main" id="{89831B06-AFEB-3DBD-C986-567D443CCEA3}"/>
              </a:ext>
            </a:extLst>
          </p:cNvPr>
          <p:cNvPicPr>
            <a:picLocks noChangeAspect="1"/>
          </p:cNvPicPr>
          <p:nvPr/>
        </p:nvPicPr>
        <p:blipFill>
          <a:blip r:embed="rId4"/>
          <a:stretch>
            <a:fillRect/>
          </a:stretch>
        </p:blipFill>
        <p:spPr>
          <a:xfrm>
            <a:off x="222058" y="1021615"/>
            <a:ext cx="2450803" cy="1677789"/>
          </a:xfrm>
          <a:prstGeom prst="rect">
            <a:avLst/>
          </a:prstGeom>
        </p:spPr>
      </p:pic>
      <p:sp>
        <p:nvSpPr>
          <p:cNvPr id="26" name="TextBox 25">
            <a:extLst>
              <a:ext uri="{FF2B5EF4-FFF2-40B4-BE49-F238E27FC236}">
                <a16:creationId xmlns:a16="http://schemas.microsoft.com/office/drawing/2014/main" id="{341CBCCF-28AE-26F7-D9B9-D229B71431DD}"/>
              </a:ext>
            </a:extLst>
          </p:cNvPr>
          <p:cNvSpPr txBox="1"/>
          <p:nvPr/>
        </p:nvSpPr>
        <p:spPr>
          <a:xfrm>
            <a:off x="222059" y="2687449"/>
            <a:ext cx="2977657" cy="338554"/>
          </a:xfrm>
          <a:prstGeom prst="rect">
            <a:avLst/>
          </a:prstGeom>
          <a:noFill/>
        </p:spPr>
        <p:txBody>
          <a:bodyPr wrap="square" rtlCol="0">
            <a:spAutoFit/>
          </a:bodyPr>
          <a:lstStyle/>
          <a:p>
            <a:r>
              <a:rPr lang="en-US" sz="1600" dirty="0"/>
              <a:t>Chemical Fertilizers</a:t>
            </a:r>
          </a:p>
        </p:txBody>
      </p:sp>
      <p:pic>
        <p:nvPicPr>
          <p:cNvPr id="28" name="Picture 27">
            <a:extLst>
              <a:ext uri="{FF2B5EF4-FFF2-40B4-BE49-F238E27FC236}">
                <a16:creationId xmlns:a16="http://schemas.microsoft.com/office/drawing/2014/main" id="{783DE1CF-9429-178D-3D3D-F0C296F285A9}"/>
              </a:ext>
            </a:extLst>
          </p:cNvPr>
          <p:cNvPicPr>
            <a:picLocks noChangeAspect="1"/>
          </p:cNvPicPr>
          <p:nvPr/>
        </p:nvPicPr>
        <p:blipFill>
          <a:blip r:embed="rId5"/>
          <a:stretch>
            <a:fillRect/>
          </a:stretch>
        </p:blipFill>
        <p:spPr>
          <a:xfrm>
            <a:off x="222058" y="4981815"/>
            <a:ext cx="2412947" cy="1494803"/>
          </a:xfrm>
          <a:prstGeom prst="rect">
            <a:avLst/>
          </a:prstGeom>
        </p:spPr>
      </p:pic>
      <p:sp>
        <p:nvSpPr>
          <p:cNvPr id="29" name="TextBox 28">
            <a:extLst>
              <a:ext uri="{FF2B5EF4-FFF2-40B4-BE49-F238E27FC236}">
                <a16:creationId xmlns:a16="http://schemas.microsoft.com/office/drawing/2014/main" id="{AB6112C1-FAEE-A30D-BB83-D865A7BEB7F8}"/>
              </a:ext>
            </a:extLst>
          </p:cNvPr>
          <p:cNvSpPr txBox="1"/>
          <p:nvPr/>
        </p:nvSpPr>
        <p:spPr>
          <a:xfrm>
            <a:off x="0" y="6466602"/>
            <a:ext cx="2977657" cy="338554"/>
          </a:xfrm>
          <a:prstGeom prst="rect">
            <a:avLst/>
          </a:prstGeom>
          <a:noFill/>
        </p:spPr>
        <p:txBody>
          <a:bodyPr wrap="square" rtlCol="0">
            <a:spAutoFit/>
          </a:bodyPr>
          <a:lstStyle/>
          <a:p>
            <a:pPr algn="ctr"/>
            <a:r>
              <a:rPr lang="en-US" sz="1600" dirty="0"/>
              <a:t>Intensive Tillage</a:t>
            </a:r>
          </a:p>
        </p:txBody>
      </p:sp>
    </p:spTree>
    <p:extLst>
      <p:ext uri="{BB962C8B-B14F-4D97-AF65-F5344CB8AC3E}">
        <p14:creationId xmlns:p14="http://schemas.microsoft.com/office/powerpoint/2010/main" val="1940026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116CF8-410A-4EBC-328E-5A1ABEB5D0E0}"/>
              </a:ext>
            </a:extLst>
          </p:cNvPr>
          <p:cNvGrpSpPr/>
          <p:nvPr/>
        </p:nvGrpSpPr>
        <p:grpSpPr>
          <a:xfrm>
            <a:off x="104147" y="678747"/>
            <a:ext cx="5826934" cy="6179253"/>
            <a:chOff x="6365066" y="678747"/>
            <a:chExt cx="5826934" cy="6179253"/>
          </a:xfrm>
        </p:grpSpPr>
        <p:pic>
          <p:nvPicPr>
            <p:cNvPr id="8" name="Picture 7">
              <a:extLst>
                <a:ext uri="{FF2B5EF4-FFF2-40B4-BE49-F238E27FC236}">
                  <a16:creationId xmlns:a16="http://schemas.microsoft.com/office/drawing/2014/main" id="{4A9DBEF7-DE53-2722-7334-F561D2CE802C}"/>
                </a:ext>
              </a:extLst>
            </p:cNvPr>
            <p:cNvPicPr>
              <a:picLocks noChangeAspect="1"/>
            </p:cNvPicPr>
            <p:nvPr/>
          </p:nvPicPr>
          <p:blipFill>
            <a:blip r:embed="rId2"/>
            <a:stretch>
              <a:fillRect/>
            </a:stretch>
          </p:blipFill>
          <p:spPr>
            <a:xfrm>
              <a:off x="6365066" y="1048079"/>
              <a:ext cx="5826934" cy="5809921"/>
            </a:xfrm>
            <a:prstGeom prst="rect">
              <a:avLst/>
            </a:prstGeom>
          </p:spPr>
        </p:pic>
        <p:sp>
          <p:nvSpPr>
            <p:cNvPr id="9" name="TextBox 8">
              <a:extLst>
                <a:ext uri="{FF2B5EF4-FFF2-40B4-BE49-F238E27FC236}">
                  <a16:creationId xmlns:a16="http://schemas.microsoft.com/office/drawing/2014/main" id="{02AC1E79-338C-3D41-D0E9-9E6F872BE281}"/>
                </a:ext>
              </a:extLst>
            </p:cNvPr>
            <p:cNvSpPr txBox="1"/>
            <p:nvPr/>
          </p:nvSpPr>
          <p:spPr>
            <a:xfrm>
              <a:off x="7607980" y="678747"/>
              <a:ext cx="3611301" cy="369332"/>
            </a:xfrm>
            <a:prstGeom prst="rect">
              <a:avLst/>
            </a:prstGeom>
            <a:noFill/>
          </p:spPr>
          <p:txBody>
            <a:bodyPr wrap="square" rtlCol="0">
              <a:spAutoFit/>
            </a:bodyPr>
            <a:lstStyle/>
            <a:p>
              <a:pPr algn="ctr"/>
              <a:r>
                <a:rPr lang="en-US" b="1" dirty="0"/>
                <a:t>Soil (p&lt;0.01)</a:t>
              </a:r>
            </a:p>
          </p:txBody>
        </p:sp>
      </p:grpSp>
      <p:grpSp>
        <p:nvGrpSpPr>
          <p:cNvPr id="3" name="Group 2">
            <a:extLst>
              <a:ext uri="{FF2B5EF4-FFF2-40B4-BE49-F238E27FC236}">
                <a16:creationId xmlns:a16="http://schemas.microsoft.com/office/drawing/2014/main" id="{58570313-C8C8-C6EF-B3F3-2E2055758FCA}"/>
              </a:ext>
            </a:extLst>
          </p:cNvPr>
          <p:cNvGrpSpPr/>
          <p:nvPr/>
        </p:nvGrpSpPr>
        <p:grpSpPr>
          <a:xfrm>
            <a:off x="5015232" y="673038"/>
            <a:ext cx="5829707" cy="6179253"/>
            <a:chOff x="0" y="678747"/>
            <a:chExt cx="5829707" cy="6179253"/>
          </a:xfrm>
        </p:grpSpPr>
        <p:sp>
          <p:nvSpPr>
            <p:cNvPr id="6" name="TextBox 5">
              <a:extLst>
                <a:ext uri="{FF2B5EF4-FFF2-40B4-BE49-F238E27FC236}">
                  <a16:creationId xmlns:a16="http://schemas.microsoft.com/office/drawing/2014/main" id="{9469ABAC-7D2E-DB3B-8770-D9D09D02AD64}"/>
                </a:ext>
              </a:extLst>
            </p:cNvPr>
            <p:cNvSpPr txBox="1"/>
            <p:nvPr/>
          </p:nvSpPr>
          <p:spPr>
            <a:xfrm>
              <a:off x="862425" y="678747"/>
              <a:ext cx="3611301" cy="369332"/>
            </a:xfrm>
            <a:prstGeom prst="rect">
              <a:avLst/>
            </a:prstGeom>
            <a:noFill/>
          </p:spPr>
          <p:txBody>
            <a:bodyPr wrap="square" rtlCol="0">
              <a:spAutoFit/>
            </a:bodyPr>
            <a:lstStyle/>
            <a:p>
              <a:pPr algn="ctr"/>
              <a:r>
                <a:rPr lang="en-US" b="1" dirty="0"/>
                <a:t>Root (p&lt;0.01)</a:t>
              </a:r>
            </a:p>
          </p:txBody>
        </p:sp>
        <p:pic>
          <p:nvPicPr>
            <p:cNvPr id="11" name="Picture 10">
              <a:extLst>
                <a:ext uri="{FF2B5EF4-FFF2-40B4-BE49-F238E27FC236}">
                  <a16:creationId xmlns:a16="http://schemas.microsoft.com/office/drawing/2014/main" id="{6D3A1D4A-4FC9-66C3-F968-61D393EB577B}"/>
                </a:ext>
              </a:extLst>
            </p:cNvPr>
            <p:cNvPicPr>
              <a:picLocks noChangeAspect="1"/>
            </p:cNvPicPr>
            <p:nvPr/>
          </p:nvPicPr>
          <p:blipFill>
            <a:blip r:embed="rId3"/>
            <a:stretch>
              <a:fillRect/>
            </a:stretch>
          </p:blipFill>
          <p:spPr>
            <a:xfrm>
              <a:off x="0" y="1053788"/>
              <a:ext cx="5829707" cy="5804212"/>
            </a:xfrm>
            <a:prstGeom prst="rect">
              <a:avLst/>
            </a:prstGeom>
          </p:spPr>
        </p:pic>
      </p:grpSp>
      <p:sp>
        <p:nvSpPr>
          <p:cNvPr id="2" name="Title 1">
            <a:extLst>
              <a:ext uri="{FF2B5EF4-FFF2-40B4-BE49-F238E27FC236}">
                <a16:creationId xmlns:a16="http://schemas.microsoft.com/office/drawing/2014/main" id="{F8823B87-92B2-8705-DB1F-B9DB96674955}"/>
              </a:ext>
            </a:extLst>
          </p:cNvPr>
          <p:cNvSpPr>
            <a:spLocks noGrp="1"/>
          </p:cNvSpPr>
          <p:nvPr>
            <p:ph type="title"/>
          </p:nvPr>
        </p:nvSpPr>
        <p:spPr>
          <a:xfrm>
            <a:off x="0" y="2"/>
            <a:ext cx="12192000" cy="673036"/>
          </a:xfrm>
          <a:solidFill>
            <a:srgbClr val="00B050"/>
          </a:solidFill>
        </p:spPr>
        <p:txBody>
          <a:bodyPr>
            <a:normAutofit fontScale="90000"/>
          </a:bodyPr>
          <a:lstStyle/>
          <a:p>
            <a:pPr algn="ctr"/>
            <a:r>
              <a:rPr lang="en-US" b="1" dirty="0">
                <a:solidFill>
                  <a:schemeClr val="bg1"/>
                </a:solidFill>
              </a:rPr>
              <a:t>Differentially abundant taxa of bacteria</a:t>
            </a:r>
          </a:p>
        </p:txBody>
      </p:sp>
    </p:spTree>
    <p:extLst>
      <p:ext uri="{BB962C8B-B14F-4D97-AF65-F5344CB8AC3E}">
        <p14:creationId xmlns:p14="http://schemas.microsoft.com/office/powerpoint/2010/main" val="638405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FA0BB-7201-8DFE-0C85-EE6CF01DDA46}"/>
              </a:ext>
            </a:extLst>
          </p:cNvPr>
          <p:cNvPicPr>
            <a:picLocks noChangeAspect="1"/>
          </p:cNvPicPr>
          <p:nvPr/>
        </p:nvPicPr>
        <p:blipFill>
          <a:blip r:embed="rId2"/>
          <a:stretch>
            <a:fillRect/>
          </a:stretch>
        </p:blipFill>
        <p:spPr>
          <a:xfrm>
            <a:off x="0" y="880734"/>
            <a:ext cx="5547247" cy="5977266"/>
          </a:xfrm>
          <a:prstGeom prst="rect">
            <a:avLst/>
          </a:prstGeom>
        </p:spPr>
      </p:pic>
      <p:sp>
        <p:nvSpPr>
          <p:cNvPr id="6" name="TextBox 5">
            <a:extLst>
              <a:ext uri="{FF2B5EF4-FFF2-40B4-BE49-F238E27FC236}">
                <a16:creationId xmlns:a16="http://schemas.microsoft.com/office/drawing/2014/main" id="{E50EE58E-B2A8-EE14-F615-2C67E0901E31}"/>
              </a:ext>
            </a:extLst>
          </p:cNvPr>
          <p:cNvSpPr txBox="1"/>
          <p:nvPr/>
        </p:nvSpPr>
        <p:spPr>
          <a:xfrm>
            <a:off x="424057" y="511402"/>
            <a:ext cx="4038718" cy="369332"/>
          </a:xfrm>
          <a:prstGeom prst="rect">
            <a:avLst/>
          </a:prstGeom>
          <a:noFill/>
        </p:spPr>
        <p:txBody>
          <a:bodyPr wrap="square" rtlCol="0">
            <a:spAutoFit/>
          </a:bodyPr>
          <a:lstStyle/>
          <a:p>
            <a:pPr algn="ctr"/>
            <a:r>
              <a:rPr lang="en-US" b="1" dirty="0"/>
              <a:t>Soil (p&lt;0.001)</a:t>
            </a:r>
          </a:p>
        </p:txBody>
      </p:sp>
      <p:pic>
        <p:nvPicPr>
          <p:cNvPr id="8" name="Picture 7">
            <a:extLst>
              <a:ext uri="{FF2B5EF4-FFF2-40B4-BE49-F238E27FC236}">
                <a16:creationId xmlns:a16="http://schemas.microsoft.com/office/drawing/2014/main" id="{9D7EED78-4C9B-1F76-11E3-6CB28B4ED564}"/>
              </a:ext>
            </a:extLst>
          </p:cNvPr>
          <p:cNvPicPr>
            <a:picLocks noChangeAspect="1"/>
          </p:cNvPicPr>
          <p:nvPr/>
        </p:nvPicPr>
        <p:blipFill>
          <a:blip r:embed="rId3"/>
          <a:stretch>
            <a:fillRect/>
          </a:stretch>
        </p:blipFill>
        <p:spPr>
          <a:xfrm>
            <a:off x="4572002" y="880734"/>
            <a:ext cx="5601015" cy="5977266"/>
          </a:xfrm>
          <a:prstGeom prst="rect">
            <a:avLst/>
          </a:prstGeom>
        </p:spPr>
      </p:pic>
      <p:sp>
        <p:nvSpPr>
          <p:cNvPr id="9" name="TextBox 8">
            <a:extLst>
              <a:ext uri="{FF2B5EF4-FFF2-40B4-BE49-F238E27FC236}">
                <a16:creationId xmlns:a16="http://schemas.microsoft.com/office/drawing/2014/main" id="{CDB1C49E-E02A-6698-707A-C004C7D984D3}"/>
              </a:ext>
            </a:extLst>
          </p:cNvPr>
          <p:cNvSpPr txBox="1"/>
          <p:nvPr/>
        </p:nvSpPr>
        <p:spPr>
          <a:xfrm>
            <a:off x="5823994" y="511402"/>
            <a:ext cx="3611301" cy="369332"/>
          </a:xfrm>
          <a:prstGeom prst="rect">
            <a:avLst/>
          </a:prstGeom>
          <a:noFill/>
        </p:spPr>
        <p:txBody>
          <a:bodyPr wrap="square" rtlCol="0">
            <a:spAutoFit/>
          </a:bodyPr>
          <a:lstStyle/>
          <a:p>
            <a:pPr algn="ctr"/>
            <a:r>
              <a:rPr lang="en-US" b="1" dirty="0"/>
              <a:t>Root(p&lt;0.01)</a:t>
            </a:r>
          </a:p>
        </p:txBody>
      </p:sp>
      <p:sp>
        <p:nvSpPr>
          <p:cNvPr id="2" name="Title 1">
            <a:extLst>
              <a:ext uri="{FF2B5EF4-FFF2-40B4-BE49-F238E27FC236}">
                <a16:creationId xmlns:a16="http://schemas.microsoft.com/office/drawing/2014/main" id="{65645DDF-00D8-C720-5492-DC54BA9EC29A}"/>
              </a:ext>
            </a:extLst>
          </p:cNvPr>
          <p:cNvSpPr>
            <a:spLocks noGrp="1"/>
          </p:cNvSpPr>
          <p:nvPr>
            <p:ph type="title"/>
          </p:nvPr>
        </p:nvSpPr>
        <p:spPr>
          <a:xfrm>
            <a:off x="0" y="2"/>
            <a:ext cx="12192000" cy="511400"/>
          </a:xfrm>
          <a:solidFill>
            <a:srgbClr val="00B050"/>
          </a:solidFill>
        </p:spPr>
        <p:txBody>
          <a:bodyPr>
            <a:normAutofit fontScale="90000"/>
          </a:bodyPr>
          <a:lstStyle/>
          <a:p>
            <a:pPr algn="ctr"/>
            <a:r>
              <a:rPr lang="en-US" b="1" dirty="0">
                <a:solidFill>
                  <a:schemeClr val="bg1"/>
                </a:solidFill>
              </a:rPr>
              <a:t>Differentially abundant taxa of fungi</a:t>
            </a:r>
          </a:p>
        </p:txBody>
      </p:sp>
    </p:spTree>
    <p:extLst>
      <p:ext uri="{BB962C8B-B14F-4D97-AF65-F5344CB8AC3E}">
        <p14:creationId xmlns:p14="http://schemas.microsoft.com/office/powerpoint/2010/main" val="311962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Soil microbial network</a:t>
            </a:r>
          </a:p>
        </p:txBody>
      </p:sp>
      <p:pic>
        <p:nvPicPr>
          <p:cNvPr id="4" name="Picture 3">
            <a:extLst>
              <a:ext uri="{FF2B5EF4-FFF2-40B4-BE49-F238E27FC236}">
                <a16:creationId xmlns:a16="http://schemas.microsoft.com/office/drawing/2014/main" id="{556279E4-C400-2F6F-0370-0114DC5B07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170" y="1148861"/>
            <a:ext cx="9369522" cy="5246892"/>
          </a:xfrm>
          <a:prstGeom prst="rect">
            <a:avLst/>
          </a:prstGeom>
          <a:noFill/>
        </p:spPr>
      </p:pic>
      <p:sp>
        <p:nvSpPr>
          <p:cNvPr id="5" name="TextBox 4">
            <a:extLst>
              <a:ext uri="{FF2B5EF4-FFF2-40B4-BE49-F238E27FC236}">
                <a16:creationId xmlns:a16="http://schemas.microsoft.com/office/drawing/2014/main" id="{444B5B88-EABD-BAA6-83B3-83339CAAA538}"/>
              </a:ext>
            </a:extLst>
          </p:cNvPr>
          <p:cNvSpPr txBox="1"/>
          <p:nvPr/>
        </p:nvSpPr>
        <p:spPr>
          <a:xfrm>
            <a:off x="9495692" y="1148861"/>
            <a:ext cx="2570138"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t>Higher number of edges in organic fields indicates a more interconnected and complex microbial network.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Higher modularity indicates a higher level of community specialization and compartmentalization, potentially associated with specific functional roles and ecological niches.</a:t>
            </a:r>
          </a:p>
        </p:txBody>
      </p:sp>
    </p:spTree>
    <p:extLst>
      <p:ext uri="{BB962C8B-B14F-4D97-AF65-F5344CB8AC3E}">
        <p14:creationId xmlns:p14="http://schemas.microsoft.com/office/powerpoint/2010/main" val="2474646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Root microbial network</a:t>
            </a:r>
          </a:p>
        </p:txBody>
      </p:sp>
      <p:pic>
        <p:nvPicPr>
          <p:cNvPr id="3" name="Picture 2">
            <a:extLst>
              <a:ext uri="{FF2B5EF4-FFF2-40B4-BE49-F238E27FC236}">
                <a16:creationId xmlns:a16="http://schemas.microsoft.com/office/drawing/2014/main" id="{4FD8E371-4F9C-15A6-7B35-7B7780AAF9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13" y="984738"/>
            <a:ext cx="9317417" cy="5289609"/>
          </a:xfrm>
          <a:prstGeom prst="rect">
            <a:avLst/>
          </a:prstGeom>
          <a:noFill/>
        </p:spPr>
      </p:pic>
      <p:sp>
        <p:nvSpPr>
          <p:cNvPr id="4" name="TextBox 3">
            <a:extLst>
              <a:ext uri="{FF2B5EF4-FFF2-40B4-BE49-F238E27FC236}">
                <a16:creationId xmlns:a16="http://schemas.microsoft.com/office/drawing/2014/main" id="{FA1FB385-C79A-D96D-B313-D2B84F93D021}"/>
              </a:ext>
            </a:extLst>
          </p:cNvPr>
          <p:cNvSpPr txBox="1"/>
          <p:nvPr/>
        </p:nvSpPr>
        <p:spPr>
          <a:xfrm>
            <a:off x="9413630" y="1921382"/>
            <a:ext cx="2682157" cy="3416320"/>
          </a:xfrm>
          <a:prstGeom prst="rect">
            <a:avLst/>
          </a:prstGeom>
          <a:noFill/>
        </p:spPr>
        <p:txBody>
          <a:bodyPr wrap="square" rtlCol="0">
            <a:spAutoFit/>
          </a:bodyPr>
          <a:lstStyle/>
          <a:p>
            <a:pPr marL="285750" indent="-285750">
              <a:buFont typeface="Wingdings" panose="05000000000000000000" pitchFamily="2" charset="2"/>
              <a:buChar char="Ø"/>
            </a:pPr>
            <a:r>
              <a:rPr lang="en-US" dirty="0"/>
              <a:t>Higher positive edges indicate the prevalence of cooperative and mutualistic associations.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Increased complexity observed in organic microbial networks may indicate a higher level of resilience to environmental stresses. </a:t>
            </a:r>
          </a:p>
        </p:txBody>
      </p:sp>
    </p:spTree>
    <p:extLst>
      <p:ext uri="{BB962C8B-B14F-4D97-AF65-F5344CB8AC3E}">
        <p14:creationId xmlns:p14="http://schemas.microsoft.com/office/powerpoint/2010/main" val="1907840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Conclusion</a:t>
            </a:r>
          </a:p>
        </p:txBody>
      </p:sp>
      <p:pic>
        <p:nvPicPr>
          <p:cNvPr id="6" name="Picture 5" descr="A diagram of a plant&#10;&#10;Description automatically generated with medium confidence">
            <a:extLst>
              <a:ext uri="{FF2B5EF4-FFF2-40B4-BE49-F238E27FC236}">
                <a16:creationId xmlns:a16="http://schemas.microsoft.com/office/drawing/2014/main" id="{2BE373DB-1567-5943-87D2-0BBEB4762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47" y="1471246"/>
            <a:ext cx="5188268" cy="3915508"/>
          </a:xfrm>
          <a:prstGeom prst="rect">
            <a:avLst/>
          </a:prstGeom>
        </p:spPr>
      </p:pic>
      <p:sp>
        <p:nvSpPr>
          <p:cNvPr id="7" name="TextBox 6">
            <a:extLst>
              <a:ext uri="{FF2B5EF4-FFF2-40B4-BE49-F238E27FC236}">
                <a16:creationId xmlns:a16="http://schemas.microsoft.com/office/drawing/2014/main" id="{8B035844-2B78-953C-0A4C-A05C8631118D}"/>
              </a:ext>
            </a:extLst>
          </p:cNvPr>
          <p:cNvSpPr txBox="1"/>
          <p:nvPr/>
        </p:nvSpPr>
        <p:spPr>
          <a:xfrm>
            <a:off x="5310515" y="1219199"/>
            <a:ext cx="6881485" cy="5262979"/>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Differences in management practices, the period of transition from conventional to organic farming, and the varying intensities of farming practices may affect the diversity and richness. </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Utilization of different organic pools as fertilizers in organic farming practices can contribute to differential microbial diversity patterns.</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Conventional farms exhibited higher organic matter content compared to organic farms which could potentially explain the higher diversity observed in conventional soils relative to organic soils.</a:t>
            </a:r>
          </a:p>
          <a:p>
            <a:endParaRPr lang="en-US" sz="1600" dirty="0"/>
          </a:p>
          <a:p>
            <a:pPr marL="285750" indent="-285750">
              <a:buFont typeface="Wingdings" panose="05000000000000000000" pitchFamily="2" charset="2"/>
              <a:buChar char="Ø"/>
            </a:pPr>
            <a:r>
              <a:rPr lang="en-US" sz="1600" dirty="0"/>
              <a:t>Understanding microbial niches and their preferences is crucial, as it was observed that microbial community differentiation based on niches was more significant than farming practices alone.</a:t>
            </a:r>
          </a:p>
          <a:p>
            <a:endParaRPr lang="en-US" sz="1600" dirty="0"/>
          </a:p>
          <a:p>
            <a:pPr marL="285750" indent="-285750">
              <a:buFont typeface="Wingdings" panose="05000000000000000000" pitchFamily="2" charset="2"/>
              <a:buChar char="Ø"/>
            </a:pPr>
            <a:r>
              <a:rPr lang="en-US" sz="1600" dirty="0"/>
              <a:t>Network analysis revealed the impact of farming practices on microbial connectivity, providing insights beyond diversity measures.</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Further research is needed to understand the functional implications and long-term dynamics of microbial networks under different farming practices, informing strategies for improving soil health and agricultural productivity.</a:t>
            </a:r>
          </a:p>
        </p:txBody>
      </p:sp>
      <p:sp>
        <p:nvSpPr>
          <p:cNvPr id="8" name="TextBox 7">
            <a:extLst>
              <a:ext uri="{FF2B5EF4-FFF2-40B4-BE49-F238E27FC236}">
                <a16:creationId xmlns:a16="http://schemas.microsoft.com/office/drawing/2014/main" id="{7162324B-5063-8A96-831A-F15C2B80FA4E}"/>
              </a:ext>
            </a:extLst>
          </p:cNvPr>
          <p:cNvSpPr txBox="1"/>
          <p:nvPr/>
        </p:nvSpPr>
        <p:spPr>
          <a:xfrm>
            <a:off x="3681046" y="5451231"/>
            <a:ext cx="1629470" cy="307777"/>
          </a:xfrm>
          <a:prstGeom prst="rect">
            <a:avLst/>
          </a:prstGeom>
          <a:noFill/>
        </p:spPr>
        <p:txBody>
          <a:bodyPr wrap="square" rtlCol="0">
            <a:spAutoFit/>
          </a:bodyPr>
          <a:lstStyle/>
          <a:p>
            <a:pPr algn="r"/>
            <a:r>
              <a:rPr lang="en-US" sz="1400" dirty="0"/>
              <a:t>Compant,et.al.2019</a:t>
            </a:r>
          </a:p>
        </p:txBody>
      </p:sp>
    </p:spTree>
    <p:extLst>
      <p:ext uri="{BB962C8B-B14F-4D97-AF65-F5344CB8AC3E}">
        <p14:creationId xmlns:p14="http://schemas.microsoft.com/office/powerpoint/2010/main" val="1555037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General discussion</a:t>
            </a:r>
          </a:p>
        </p:txBody>
      </p:sp>
      <p:pic>
        <p:nvPicPr>
          <p:cNvPr id="3" name="Picture 2">
            <a:extLst>
              <a:ext uri="{FF2B5EF4-FFF2-40B4-BE49-F238E27FC236}">
                <a16:creationId xmlns:a16="http://schemas.microsoft.com/office/drawing/2014/main" id="{1E25A68A-8F00-6B88-72A4-734DC37FC3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2507" y="1031322"/>
            <a:ext cx="10170601" cy="5826677"/>
          </a:xfrm>
          <a:prstGeom prst="rect">
            <a:avLst/>
          </a:prstGeom>
          <a:noFill/>
        </p:spPr>
      </p:pic>
    </p:spTree>
    <p:extLst>
      <p:ext uri="{BB962C8B-B14F-4D97-AF65-F5344CB8AC3E}">
        <p14:creationId xmlns:p14="http://schemas.microsoft.com/office/powerpoint/2010/main" val="2724960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673-6A39-4DA2-959F-EF31C60A7076}"/>
              </a:ext>
            </a:extLst>
          </p:cNvPr>
          <p:cNvSpPr>
            <a:spLocks noGrp="1"/>
          </p:cNvSpPr>
          <p:nvPr>
            <p:ph type="title"/>
          </p:nvPr>
        </p:nvSpPr>
        <p:spPr>
          <a:xfrm>
            <a:off x="0" y="1"/>
            <a:ext cx="12192000" cy="984737"/>
          </a:xfrm>
          <a:solidFill>
            <a:srgbClr val="00B050"/>
          </a:solidFill>
        </p:spPr>
        <p:txBody>
          <a:bodyPr/>
          <a:lstStyle/>
          <a:p>
            <a:pPr algn="ctr"/>
            <a:r>
              <a:rPr lang="en-US" b="1" dirty="0">
                <a:solidFill>
                  <a:schemeClr val="bg1"/>
                </a:solidFill>
              </a:rPr>
              <a:t>Study implications</a:t>
            </a:r>
          </a:p>
        </p:txBody>
      </p:sp>
      <p:sp>
        <p:nvSpPr>
          <p:cNvPr id="4" name="TextBox 3">
            <a:extLst>
              <a:ext uri="{FF2B5EF4-FFF2-40B4-BE49-F238E27FC236}">
                <a16:creationId xmlns:a16="http://schemas.microsoft.com/office/drawing/2014/main" id="{B2C9EC9D-7137-E619-8FEC-E31253C58728}"/>
              </a:ext>
            </a:extLst>
          </p:cNvPr>
          <p:cNvSpPr txBox="1"/>
          <p:nvPr/>
        </p:nvSpPr>
        <p:spPr>
          <a:xfrm>
            <a:off x="1090246" y="1172308"/>
            <a:ext cx="9519140" cy="526297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Organic fields represent a mere 1% of the total agricultural lands worldwide and it comes at a cost.</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Understanding the complexity of agricultural systems. </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There may be increasing awareness among farmers about the restricted use of chemicals and the need for more conscious application practices.</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Importance of understanding the microenvironment of microbes before making broad conclusions based on farming practices.</a:t>
            </a:r>
          </a:p>
          <a:p>
            <a:endParaRPr lang="en-US" sz="2400" dirty="0"/>
          </a:p>
          <a:p>
            <a:pPr marL="285750" indent="-285750">
              <a:buFont typeface="Wingdings" panose="05000000000000000000" pitchFamily="2" charset="2"/>
              <a:buChar char="Ø"/>
            </a:pPr>
            <a:r>
              <a:rPr lang="en-US" sz="2400" dirty="0"/>
              <a:t>Future research should further investigate the factors including the duration of the transition, long-term field trials, soil characteristics, and specific management practices on different varieties of crops. </a:t>
            </a:r>
          </a:p>
        </p:txBody>
      </p:sp>
    </p:spTree>
    <p:extLst>
      <p:ext uri="{BB962C8B-B14F-4D97-AF65-F5344CB8AC3E}">
        <p14:creationId xmlns:p14="http://schemas.microsoft.com/office/powerpoint/2010/main" val="2262009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CC5084-B9C8-D719-26DD-FFE45A138E50}"/>
              </a:ext>
            </a:extLst>
          </p:cNvPr>
          <p:cNvGrpSpPr/>
          <p:nvPr/>
        </p:nvGrpSpPr>
        <p:grpSpPr>
          <a:xfrm>
            <a:off x="247178" y="953306"/>
            <a:ext cx="2038800" cy="1498907"/>
            <a:chOff x="8811314" y="774886"/>
            <a:chExt cx="2038800" cy="1498907"/>
          </a:xfrm>
        </p:grpSpPr>
        <p:pic>
          <p:nvPicPr>
            <p:cNvPr id="6" name="Picture 5">
              <a:extLst>
                <a:ext uri="{FF2B5EF4-FFF2-40B4-BE49-F238E27FC236}">
                  <a16:creationId xmlns:a16="http://schemas.microsoft.com/office/drawing/2014/main" id="{DAFBF1FD-76C7-FE76-6624-D9E0B432EB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1314" y="774886"/>
              <a:ext cx="2001063" cy="1244563"/>
            </a:xfrm>
            <a:prstGeom prst="rect">
              <a:avLst/>
            </a:prstGeom>
            <a:ln w="19050">
              <a:noFill/>
            </a:ln>
          </p:spPr>
        </p:pic>
        <p:sp>
          <p:nvSpPr>
            <p:cNvPr id="8" name="TextBox 7">
              <a:extLst>
                <a:ext uri="{FF2B5EF4-FFF2-40B4-BE49-F238E27FC236}">
                  <a16:creationId xmlns:a16="http://schemas.microsoft.com/office/drawing/2014/main" id="{7161BD9B-9CB3-CD03-2B87-9BD2C259F578}"/>
                </a:ext>
              </a:extLst>
            </p:cNvPr>
            <p:cNvSpPr txBox="1"/>
            <p:nvPr/>
          </p:nvSpPr>
          <p:spPr>
            <a:xfrm>
              <a:off x="8849051" y="2009105"/>
              <a:ext cx="2001063" cy="264688"/>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
                  <a:srgbClr val="4472C4"/>
                </a:buClr>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hlinkClick r:id="rId3"/>
                </a:rPr>
                <a:t>www.sbanerjeelab.org</a:t>
              </a:r>
              <a:endParaRPr kumimoji="0" lang="en-US" sz="1400" b="0" i="0" u="none" strike="noStrike" kern="1200" cap="none" spc="0" normalizeH="0" baseline="0" noProof="0" dirty="0">
                <a:ln>
                  <a:noFill/>
                </a:ln>
                <a:solidFill>
                  <a:srgbClr val="0432FF"/>
                </a:solidFill>
                <a:effectLst/>
                <a:uLnTx/>
                <a:uFillTx/>
                <a:latin typeface="Arial" pitchFamily="34" charset="0"/>
                <a:ea typeface="+mn-ea"/>
                <a:cs typeface="Arial" pitchFamily="34" charset="0"/>
              </a:endParaRPr>
            </a:p>
          </p:txBody>
        </p:sp>
      </p:grpSp>
      <p:pic>
        <p:nvPicPr>
          <p:cNvPr id="9" name="Picture 8">
            <a:extLst>
              <a:ext uri="{FF2B5EF4-FFF2-40B4-BE49-F238E27FC236}">
                <a16:creationId xmlns:a16="http://schemas.microsoft.com/office/drawing/2014/main" id="{C8A01E21-8822-9DE0-167B-437E6D010B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40" y="2452213"/>
            <a:ext cx="1044650" cy="1392866"/>
          </a:xfrm>
          <a:prstGeom prst="rect">
            <a:avLst/>
          </a:prstGeom>
        </p:spPr>
      </p:pic>
      <p:pic>
        <p:nvPicPr>
          <p:cNvPr id="10" name="Picture 9">
            <a:extLst>
              <a:ext uri="{FF2B5EF4-FFF2-40B4-BE49-F238E27FC236}">
                <a16:creationId xmlns:a16="http://schemas.microsoft.com/office/drawing/2014/main" id="{41555E73-3A3F-DF4C-4772-172FCF7AC7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9124" y="2452212"/>
            <a:ext cx="1044650" cy="1392867"/>
          </a:xfrm>
          <a:prstGeom prst="rect">
            <a:avLst/>
          </a:prstGeom>
        </p:spPr>
      </p:pic>
      <p:pic>
        <p:nvPicPr>
          <p:cNvPr id="11" name="Picture 10">
            <a:extLst>
              <a:ext uri="{FF2B5EF4-FFF2-40B4-BE49-F238E27FC236}">
                <a16:creationId xmlns:a16="http://schemas.microsoft.com/office/drawing/2014/main" id="{3767009E-F295-BBB0-2EBD-4BC0EA5E6B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946" y="3893654"/>
            <a:ext cx="1051580" cy="1438190"/>
          </a:xfrm>
          <a:prstGeom prst="rect">
            <a:avLst/>
          </a:prstGeom>
        </p:spPr>
      </p:pic>
      <p:pic>
        <p:nvPicPr>
          <p:cNvPr id="12" name="Picture 11">
            <a:extLst>
              <a:ext uri="{FF2B5EF4-FFF2-40B4-BE49-F238E27FC236}">
                <a16:creationId xmlns:a16="http://schemas.microsoft.com/office/drawing/2014/main" id="{BA88866D-B3EC-4EF3-9FCA-5B16A19466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1561" y="3897156"/>
            <a:ext cx="1076016" cy="1434688"/>
          </a:xfrm>
          <a:prstGeom prst="rect">
            <a:avLst/>
          </a:prstGeom>
        </p:spPr>
      </p:pic>
      <p:pic>
        <p:nvPicPr>
          <p:cNvPr id="13" name="Picture 12">
            <a:extLst>
              <a:ext uri="{FF2B5EF4-FFF2-40B4-BE49-F238E27FC236}">
                <a16:creationId xmlns:a16="http://schemas.microsoft.com/office/drawing/2014/main" id="{E03B15C6-A53F-5E6B-22DB-02E5356FA0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74599" y="3916315"/>
            <a:ext cx="1113700" cy="1392867"/>
          </a:xfrm>
          <a:prstGeom prst="rect">
            <a:avLst/>
          </a:prstGeom>
        </p:spPr>
      </p:pic>
      <p:pic>
        <p:nvPicPr>
          <p:cNvPr id="15" name="Picture 2" descr="About Us – Banerjee Microbiome Lab">
            <a:extLst>
              <a:ext uri="{FF2B5EF4-FFF2-40B4-BE49-F238E27FC236}">
                <a16:creationId xmlns:a16="http://schemas.microsoft.com/office/drawing/2014/main" id="{A2EF1B55-BF60-5A7C-8E1E-09E5F147838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01561" y="2453094"/>
            <a:ext cx="1159992" cy="14381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person&#10;&#10;Description automatically generated">
            <a:extLst>
              <a:ext uri="{FF2B5EF4-FFF2-40B4-BE49-F238E27FC236}">
                <a16:creationId xmlns:a16="http://schemas.microsoft.com/office/drawing/2014/main" id="{83F7F7FF-F1E6-FB95-3EAC-0834407DCCDC}"/>
              </a:ext>
            </a:extLst>
          </p:cNvPr>
          <p:cNvPicPr>
            <a:picLocks noChangeAspect="1"/>
          </p:cNvPicPr>
          <p:nvPr/>
        </p:nvPicPr>
        <p:blipFill rotWithShape="1">
          <a:blip r:embed="rId10"/>
          <a:srcRect l="43748" t="19078" r="15932" b="25750"/>
          <a:stretch/>
        </p:blipFill>
        <p:spPr>
          <a:xfrm>
            <a:off x="2433549" y="953306"/>
            <a:ext cx="1406940" cy="1427670"/>
          </a:xfrm>
          <a:prstGeom prst="rect">
            <a:avLst/>
          </a:prstGeom>
        </p:spPr>
      </p:pic>
      <p:pic>
        <p:nvPicPr>
          <p:cNvPr id="18" name="Picture 17" descr="A picture containing grass, person, outdoor, eating&#10;&#10;Description automatically generated">
            <a:extLst>
              <a:ext uri="{FF2B5EF4-FFF2-40B4-BE49-F238E27FC236}">
                <a16:creationId xmlns:a16="http://schemas.microsoft.com/office/drawing/2014/main" id="{94A2551E-E04D-4713-DC32-040F843BA4F1}"/>
              </a:ext>
            </a:extLst>
          </p:cNvPr>
          <p:cNvPicPr>
            <a:picLocks noChangeAspect="1"/>
          </p:cNvPicPr>
          <p:nvPr/>
        </p:nvPicPr>
        <p:blipFill rotWithShape="1">
          <a:blip r:embed="rId11"/>
          <a:srcRect l="20244" b="17238"/>
          <a:stretch/>
        </p:blipFill>
        <p:spPr>
          <a:xfrm>
            <a:off x="162465" y="5424674"/>
            <a:ext cx="938399" cy="1363458"/>
          </a:xfrm>
          <a:prstGeom prst="rect">
            <a:avLst/>
          </a:prstGeom>
        </p:spPr>
      </p:pic>
      <p:pic>
        <p:nvPicPr>
          <p:cNvPr id="19" name="Picture 18" descr="A person wearing a hat and glasses&#10;&#10;Description automatically generated with medium confidence">
            <a:extLst>
              <a:ext uri="{FF2B5EF4-FFF2-40B4-BE49-F238E27FC236}">
                <a16:creationId xmlns:a16="http://schemas.microsoft.com/office/drawing/2014/main" id="{CB4D1DE0-FF11-C01D-454C-7A08E736BF26}"/>
              </a:ext>
            </a:extLst>
          </p:cNvPr>
          <p:cNvPicPr>
            <a:picLocks noChangeAspect="1"/>
          </p:cNvPicPr>
          <p:nvPr/>
        </p:nvPicPr>
        <p:blipFill rotWithShape="1">
          <a:blip r:embed="rId12"/>
          <a:srcRect t="10645" r="20837" b="30673"/>
          <a:stretch/>
        </p:blipFill>
        <p:spPr>
          <a:xfrm>
            <a:off x="1301562" y="5424674"/>
            <a:ext cx="1313258" cy="1363458"/>
          </a:xfrm>
          <a:prstGeom prst="rect">
            <a:avLst/>
          </a:prstGeom>
        </p:spPr>
      </p:pic>
      <p:pic>
        <p:nvPicPr>
          <p:cNvPr id="20" name="Picture 19" descr="A person wearing sunglasses and a beanie in the snow&#10;&#10;Description automatically generated with low confidence">
            <a:extLst>
              <a:ext uri="{FF2B5EF4-FFF2-40B4-BE49-F238E27FC236}">
                <a16:creationId xmlns:a16="http://schemas.microsoft.com/office/drawing/2014/main" id="{E90C80F7-6217-E094-7DC1-FBA83E93AEC5}"/>
              </a:ext>
            </a:extLst>
          </p:cNvPr>
          <p:cNvPicPr>
            <a:picLocks noChangeAspect="1"/>
          </p:cNvPicPr>
          <p:nvPr/>
        </p:nvPicPr>
        <p:blipFill rotWithShape="1">
          <a:blip r:embed="rId13"/>
          <a:srcRect l="50522" t="37538" r="8873"/>
          <a:stretch/>
        </p:blipFill>
        <p:spPr>
          <a:xfrm>
            <a:off x="2691458" y="5424674"/>
            <a:ext cx="1149031" cy="1363458"/>
          </a:xfrm>
          <a:prstGeom prst="rect">
            <a:avLst/>
          </a:prstGeom>
        </p:spPr>
      </p:pic>
      <p:pic>
        <p:nvPicPr>
          <p:cNvPr id="24" name="Picture 2" descr="USDA-ARS - YouTube">
            <a:extLst>
              <a:ext uri="{FF2B5EF4-FFF2-40B4-BE49-F238E27FC236}">
                <a16:creationId xmlns:a16="http://schemas.microsoft.com/office/drawing/2014/main" id="{CC4BE6F4-22D8-AB8B-20C0-BE6418A2FE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5214" y="1698924"/>
            <a:ext cx="1404577" cy="14045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North Dakota Department of Environmental Quality">
            <a:extLst>
              <a:ext uri="{FF2B5EF4-FFF2-40B4-BE49-F238E27FC236}">
                <a16:creationId xmlns:a16="http://schemas.microsoft.com/office/drawing/2014/main" id="{9A1A7E11-7096-D978-96C1-2E62BC923334}"/>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338564" y="3214943"/>
            <a:ext cx="3370478" cy="10236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North Central SARE Logo and Acknowledgement Information - SARE North Central">
            <a:extLst>
              <a:ext uri="{FF2B5EF4-FFF2-40B4-BE49-F238E27FC236}">
                <a16:creationId xmlns:a16="http://schemas.microsoft.com/office/drawing/2014/main" id="{32079528-D604-1245-1905-5B970436D2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59751" y="1726666"/>
            <a:ext cx="1520979" cy="14045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North Dakota Corn Utilization Council - North Dakota Corn Utilization  Council">
            <a:extLst>
              <a:ext uri="{FF2B5EF4-FFF2-40B4-BE49-F238E27FC236}">
                <a16:creationId xmlns:a16="http://schemas.microsoft.com/office/drawing/2014/main" id="{32E8A9EA-3CA8-3165-95C4-BDB6295A6E3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30628" y="4350012"/>
            <a:ext cx="1880260" cy="11110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North Dakota Soybean Council - Soybean Research &amp; Information Network - SRIN">
            <a:extLst>
              <a:ext uri="{FF2B5EF4-FFF2-40B4-BE49-F238E27FC236}">
                <a16:creationId xmlns:a16="http://schemas.microsoft.com/office/drawing/2014/main" id="{71B9737F-E321-0ECE-9A05-2DFB9019528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94143" y="4301484"/>
            <a:ext cx="1997857" cy="9656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B875DD1-E34F-A838-56C2-31D48F9ECC2D}"/>
              </a:ext>
            </a:extLst>
          </p:cNvPr>
          <p:cNvSpPr txBox="1"/>
          <p:nvPr/>
        </p:nvSpPr>
        <p:spPr>
          <a:xfrm>
            <a:off x="4081278" y="2023850"/>
            <a:ext cx="370499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Committee Members: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Samat Amat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Marisol Berti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Mark Liebig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3523DEC-4B70-009A-E2CE-60D53B8FD739}"/>
              </a:ext>
            </a:extLst>
          </p:cNvPr>
          <p:cNvPicPr>
            <a:picLocks noChangeAspect="1"/>
          </p:cNvPicPr>
          <p:nvPr/>
        </p:nvPicPr>
        <p:blipFill>
          <a:blip r:embed="rId19"/>
          <a:stretch>
            <a:fillRect/>
          </a:stretch>
        </p:blipFill>
        <p:spPr>
          <a:xfrm>
            <a:off x="4528264" y="4784300"/>
            <a:ext cx="2876550" cy="1590675"/>
          </a:xfrm>
          <a:prstGeom prst="rect">
            <a:avLst/>
          </a:prstGeom>
        </p:spPr>
      </p:pic>
      <p:sp>
        <p:nvSpPr>
          <p:cNvPr id="14" name="Title 1">
            <a:extLst>
              <a:ext uri="{FF2B5EF4-FFF2-40B4-BE49-F238E27FC236}">
                <a16:creationId xmlns:a16="http://schemas.microsoft.com/office/drawing/2014/main" id="{88358043-44A1-2954-B28A-25B8469E45BD}"/>
              </a:ext>
            </a:extLst>
          </p:cNvPr>
          <p:cNvSpPr>
            <a:spLocks noGrp="1"/>
          </p:cNvSpPr>
          <p:nvPr>
            <p:ph type="title"/>
          </p:nvPr>
        </p:nvSpPr>
        <p:spPr>
          <a:xfrm>
            <a:off x="0" y="1"/>
            <a:ext cx="12192000" cy="837813"/>
          </a:xfrm>
          <a:solidFill>
            <a:srgbClr val="00B050"/>
          </a:solidFill>
        </p:spPr>
        <p:txBody>
          <a:bodyPr/>
          <a:lstStyle/>
          <a:p>
            <a:pPr algn="ctr"/>
            <a:r>
              <a:rPr lang="en-US" b="1" dirty="0">
                <a:solidFill>
                  <a:schemeClr val="bg1"/>
                </a:solidFill>
              </a:rPr>
              <a:t>Thank You!!</a:t>
            </a:r>
          </a:p>
        </p:txBody>
      </p:sp>
      <p:pic>
        <p:nvPicPr>
          <p:cNvPr id="16" name="Picture 15">
            <a:extLst>
              <a:ext uri="{FF2B5EF4-FFF2-40B4-BE49-F238E27FC236}">
                <a16:creationId xmlns:a16="http://schemas.microsoft.com/office/drawing/2014/main" id="{4C7006CF-5465-8B81-B409-66547DD4FEC8}"/>
              </a:ext>
            </a:extLst>
          </p:cNvPr>
          <p:cNvPicPr>
            <a:picLocks noChangeAspect="1"/>
          </p:cNvPicPr>
          <p:nvPr/>
        </p:nvPicPr>
        <p:blipFill rotWithShape="1">
          <a:blip r:embed="rId20"/>
          <a:srcRect t="29484" b="43641"/>
          <a:stretch/>
        </p:blipFill>
        <p:spPr>
          <a:xfrm>
            <a:off x="8244780" y="1034081"/>
            <a:ext cx="3735950" cy="543002"/>
          </a:xfrm>
          <a:prstGeom prst="rect">
            <a:avLst/>
          </a:prstGeom>
        </p:spPr>
      </p:pic>
    </p:spTree>
    <p:extLst>
      <p:ext uri="{BB962C8B-B14F-4D97-AF65-F5344CB8AC3E}">
        <p14:creationId xmlns:p14="http://schemas.microsoft.com/office/powerpoint/2010/main" val="863366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8FCD-2AA8-F584-66B8-2D008CCF8ADE}"/>
              </a:ext>
            </a:extLst>
          </p:cNvPr>
          <p:cNvSpPr>
            <a:spLocks noGrp="1"/>
          </p:cNvSpPr>
          <p:nvPr>
            <p:ph type="title"/>
          </p:nvPr>
        </p:nvSpPr>
        <p:spPr>
          <a:xfrm>
            <a:off x="0" y="0"/>
            <a:ext cx="12192000" cy="820615"/>
          </a:xfrm>
          <a:solidFill>
            <a:srgbClr val="00B050"/>
          </a:solidFill>
        </p:spPr>
        <p:txBody>
          <a:bodyPr>
            <a:noAutofit/>
          </a:bodyPr>
          <a:lstStyle/>
          <a:p>
            <a:pPr algn="ctr"/>
            <a:r>
              <a:rPr lang="en-US" sz="4800" b="1" dirty="0">
                <a:solidFill>
                  <a:schemeClr val="bg1"/>
                </a:solidFill>
              </a:rPr>
              <a:t>Organic Farming</a:t>
            </a:r>
          </a:p>
        </p:txBody>
      </p:sp>
      <p:sp>
        <p:nvSpPr>
          <p:cNvPr id="7" name="TextBox 6">
            <a:extLst>
              <a:ext uri="{FF2B5EF4-FFF2-40B4-BE49-F238E27FC236}">
                <a16:creationId xmlns:a16="http://schemas.microsoft.com/office/drawing/2014/main" id="{81B5E1F1-A5AF-1286-E276-26E3DE2032D5}"/>
              </a:ext>
            </a:extLst>
          </p:cNvPr>
          <p:cNvSpPr txBox="1"/>
          <p:nvPr/>
        </p:nvSpPr>
        <p:spPr>
          <a:xfrm>
            <a:off x="8099967" y="2802573"/>
            <a:ext cx="3998247" cy="1754326"/>
          </a:xfrm>
          <a:prstGeom prst="rect">
            <a:avLst/>
          </a:prstGeom>
          <a:noFill/>
          <a:ln w="28575">
            <a:solidFill>
              <a:schemeClr val="accent5">
                <a:lumMod val="75000"/>
              </a:schemeClr>
            </a:solidFill>
          </a:ln>
        </p:spPr>
        <p:txBody>
          <a:bodyPr wrap="square" rtlCol="0">
            <a:spAutoFit/>
          </a:bodyPr>
          <a:lstStyle/>
          <a:p>
            <a:pPr algn="just"/>
            <a:r>
              <a:rPr lang="en-US" dirty="0">
                <a:latin typeface="Times New Roman" panose="02020603050405020304" pitchFamily="18" charset="0"/>
                <a:ea typeface="Calibri" panose="020F0502020204030204" pitchFamily="34" charset="0"/>
              </a:rPr>
              <a:t>Conservation of wetlands, woodlands, and wildlife, as well as the preservation or improvement of soil and water quality, and the avoidance of synthetic fertilizers, sewage sludge, irradiation, and genetic engineering </a:t>
            </a:r>
            <a:endParaRPr lang="en-US" dirty="0"/>
          </a:p>
        </p:txBody>
      </p:sp>
      <p:pic>
        <p:nvPicPr>
          <p:cNvPr id="3" name="Picture 2">
            <a:extLst>
              <a:ext uri="{FF2B5EF4-FFF2-40B4-BE49-F238E27FC236}">
                <a16:creationId xmlns:a16="http://schemas.microsoft.com/office/drawing/2014/main" id="{962ACC6F-8365-C43F-6B9C-0D343E24D20D}"/>
              </a:ext>
            </a:extLst>
          </p:cNvPr>
          <p:cNvPicPr>
            <a:picLocks noChangeAspect="1"/>
          </p:cNvPicPr>
          <p:nvPr/>
        </p:nvPicPr>
        <p:blipFill rotWithShape="1">
          <a:blip r:embed="rId2"/>
          <a:srcRect t="8353" b="1"/>
          <a:stretch/>
        </p:blipFill>
        <p:spPr>
          <a:xfrm>
            <a:off x="-1" y="820614"/>
            <a:ext cx="7831015" cy="6041623"/>
          </a:xfrm>
          <a:prstGeom prst="rect">
            <a:avLst/>
          </a:prstGeom>
        </p:spPr>
      </p:pic>
    </p:spTree>
    <p:extLst>
      <p:ext uri="{BB962C8B-B14F-4D97-AF65-F5344CB8AC3E}">
        <p14:creationId xmlns:p14="http://schemas.microsoft.com/office/powerpoint/2010/main" val="177382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8FCD-2AA8-F584-66B8-2D008CCF8ADE}"/>
              </a:ext>
            </a:extLst>
          </p:cNvPr>
          <p:cNvSpPr>
            <a:spLocks noGrp="1"/>
          </p:cNvSpPr>
          <p:nvPr>
            <p:ph type="title"/>
          </p:nvPr>
        </p:nvSpPr>
        <p:spPr>
          <a:xfrm>
            <a:off x="0" y="0"/>
            <a:ext cx="12192000" cy="923330"/>
          </a:xfrm>
          <a:solidFill>
            <a:srgbClr val="00B050"/>
          </a:solidFill>
        </p:spPr>
        <p:txBody>
          <a:bodyPr>
            <a:noAutofit/>
          </a:bodyPr>
          <a:lstStyle/>
          <a:p>
            <a:pPr algn="ctr"/>
            <a:r>
              <a:rPr lang="en-US" sz="4800" b="1" dirty="0">
                <a:solidFill>
                  <a:schemeClr val="bg1"/>
                </a:solidFill>
              </a:rPr>
              <a:t>Organic and Conventional Farming</a:t>
            </a:r>
          </a:p>
        </p:txBody>
      </p:sp>
      <p:pic>
        <p:nvPicPr>
          <p:cNvPr id="1026" name="Picture 2">
            <a:extLst>
              <a:ext uri="{FF2B5EF4-FFF2-40B4-BE49-F238E27FC236}">
                <a16:creationId xmlns:a16="http://schemas.microsoft.com/office/drawing/2014/main" id="{D76D781E-040F-CD29-5327-7E33A5E66B2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2" b="96845" l="2757" r="99123">
                        <a14:foregroundMark x1="32080" y1="18447" x2="32080" y2="18447"/>
                        <a14:foregroundMark x1="17293" y1="6553" x2="42481" y2="19660"/>
                        <a14:foregroundMark x1="42481" y1="19660" x2="74812" y2="13592"/>
                        <a14:foregroundMark x1="74812" y1="13592" x2="85589" y2="15777"/>
                        <a14:foregroundMark x1="85589" y1="15777" x2="77193" y2="10680"/>
                        <a14:foregroundMark x1="77193" y1="10680" x2="46115" y2="21117"/>
                        <a14:foregroundMark x1="46115" y1="21117" x2="35088" y2="10194"/>
                        <a14:foregroundMark x1="35088" y1="10194" x2="46491" y2="8738"/>
                        <a14:foregroundMark x1="46491" y1="8738" x2="61278" y2="8981"/>
                        <a14:foregroundMark x1="61278" y1="8981" x2="46742" y2="11893"/>
                        <a14:foregroundMark x1="46742" y1="11893" x2="56892" y2="7039"/>
                        <a14:foregroundMark x1="56892" y1="7039" x2="53133" y2="20388"/>
                        <a14:foregroundMark x1="53133" y1="20388" x2="35213" y2="12136"/>
                        <a14:foregroundMark x1="35213" y1="12136" x2="25940" y2="13350"/>
                        <a14:foregroundMark x1="25940" y1="13350" x2="40100" y2="7282"/>
                        <a14:foregroundMark x1="40100" y1="7282" x2="71679" y2="8981"/>
                        <a14:foregroundMark x1="71679" y1="8981" x2="73559" y2="10922"/>
                        <a14:foregroundMark x1="73559" y1="10922" x2="93233" y2="6311"/>
                        <a14:foregroundMark x1="93233" y1="6311" x2="85213" y2="14078"/>
                        <a14:foregroundMark x1="85213" y1="14078" x2="80326" y2="36893"/>
                        <a14:foregroundMark x1="80326" y1="36893" x2="90727" y2="48301"/>
                        <a14:foregroundMark x1="90727" y1="48301" x2="93108" y2="62864"/>
                        <a14:foregroundMark x1="93108" y1="62864" x2="96366" y2="49029"/>
                        <a14:foregroundMark x1="96366" y1="49029" x2="99248" y2="68689"/>
                        <a14:foregroundMark x1="99248" y1="68689" x2="92607" y2="74757"/>
                        <a14:foregroundMark x1="92607" y1="74757" x2="86216" y2="90049"/>
                        <a14:foregroundMark x1="86216" y1="90049" x2="75063" y2="96602"/>
                        <a14:foregroundMark x1="75063" y1="96602" x2="4637" y2="87621"/>
                        <a14:foregroundMark x1="4637" y1="87621" x2="3759" y2="74757"/>
                        <a14:foregroundMark x1="3759" y1="74757" x2="10025" y2="45874"/>
                        <a14:foregroundMark x1="10025" y1="45874" x2="13283" y2="63835"/>
                        <a14:foregroundMark x1="13283" y1="63835" x2="16416" y2="46359"/>
                        <a14:foregroundMark x1="16416" y1="46359" x2="7644" y2="53155"/>
                        <a14:foregroundMark x1="7644" y1="53155" x2="6266" y2="37621"/>
                        <a14:foregroundMark x1="6266" y1="37621" x2="8647" y2="26214"/>
                        <a14:foregroundMark x1="8647" y1="26214" x2="8647" y2="26214"/>
                        <a14:foregroundMark x1="19674" y1="15291" x2="14315" y2="7680"/>
                        <a14:foregroundMark x1="14348" y1="8016" x2="18797" y2="18447"/>
                        <a14:foregroundMark x1="18797" y1="18447" x2="26065" y2="22816"/>
                        <a14:foregroundMark x1="26065" y1="22816" x2="39975" y2="23301"/>
                        <a14:foregroundMark x1="39975" y1="23301" x2="64662" y2="19660"/>
                        <a14:foregroundMark x1="64662" y1="19660" x2="73684" y2="52670"/>
                        <a14:foregroundMark x1="73684" y1="52670" x2="84211" y2="54369"/>
                        <a14:foregroundMark x1="84211" y1="54369" x2="74561" y2="71117"/>
                        <a14:foregroundMark x1="74561" y1="71117" x2="68045" y2="51456"/>
                        <a14:foregroundMark x1="68045" y1="51456" x2="61905" y2="59466"/>
                        <a14:foregroundMark x1="61905" y1="59466" x2="55263" y2="51942"/>
                        <a14:foregroundMark x1="55263" y1="51942" x2="50125" y2="65534"/>
                        <a14:foregroundMark x1="50125" y1="65534" x2="41980" y2="73058"/>
                        <a14:foregroundMark x1="41980" y1="73058" x2="39348" y2="58010"/>
                        <a14:foregroundMark x1="39348" y1="58010" x2="29950" y2="61893"/>
                        <a14:foregroundMark x1="29950" y1="61893" x2="22556" y2="74272"/>
                        <a14:foregroundMark x1="22556" y1="74272" x2="30451" y2="58981"/>
                        <a14:foregroundMark x1="30451" y1="58981" x2="38596" y2="69417"/>
                        <a14:foregroundMark x1="38596" y1="69417" x2="32206" y2="59951"/>
                        <a14:foregroundMark x1="32206" y1="59951" x2="58020" y2="73301"/>
                        <a14:foregroundMark x1="58020" y1="73301" x2="59524" y2="78155"/>
                        <a14:foregroundMark x1="59524" y1="78155" x2="59524" y2="78155"/>
                        <a14:foregroundMark x1="39348" y1="2913" x2="17920" y2="2184"/>
                        <a14:foregroundMark x1="17920" y1="2184" x2="53008" y2="9223"/>
                        <a14:foregroundMark x1="53008" y1="9223" x2="72556" y2="7282"/>
                        <a14:foregroundMark x1="72556" y1="7282" x2="80576" y2="1699"/>
                        <a14:foregroundMark x1="80576" y1="1699" x2="90852" y2="728"/>
                        <a14:foregroundMark x1="90852" y1="728" x2="96867" y2="38350"/>
                        <a14:foregroundMark x1="96867" y1="38350" x2="97243" y2="86165"/>
                        <a14:foregroundMark x1="97243" y1="86165" x2="97619" y2="35922"/>
                        <a14:foregroundMark x1="97619" y1="35922" x2="95990" y2="88350"/>
                        <a14:foregroundMark x1="95990" y1="88350" x2="97744" y2="52913"/>
                        <a14:foregroundMark x1="97744" y1="52913" x2="96867" y2="92961"/>
                        <a14:foregroundMark x1="96867" y1="92961" x2="93108" y2="60194"/>
                        <a14:foregroundMark x1="93108" y1="60194" x2="95614" y2="36408"/>
                        <a14:foregroundMark x1="95614" y1="36408" x2="98872" y2="73058"/>
                        <a14:foregroundMark x1="98872" y1="73058" x2="94236" y2="22330"/>
                        <a14:foregroundMark x1="94236" y1="22330" x2="86216" y2="9709"/>
                        <a14:foregroundMark x1="86216" y1="9709" x2="21554" y2="2670"/>
                        <a14:foregroundMark x1="21554" y1="2670" x2="16291" y2="24515"/>
                        <a14:foregroundMark x1="16291" y1="24515" x2="21053" y2="23058"/>
                        <a14:foregroundMark x1="3258" y1="40534" x2="2005" y2="63107"/>
                        <a14:foregroundMark x1="2005" y1="63107" x2="2882" y2="46117"/>
                        <a14:foregroundMark x1="2882" y1="46117" x2="501" y2="32039"/>
                        <a14:foregroundMark x1="501" y1="32039" x2="4135" y2="54612"/>
                        <a14:foregroundMark x1="4135" y1="54612" x2="4135" y2="41262"/>
                        <a14:foregroundMark x1="4135" y1="41262" x2="4887" y2="68932"/>
                        <a14:foregroundMark x1="4887" y1="68932" x2="1880" y2="82524"/>
                        <a14:foregroundMark x1="1880" y1="82524" x2="3258" y2="95874"/>
                        <a14:foregroundMark x1="3258" y1="95874" x2="3133" y2="83738"/>
                        <a14:foregroundMark x1="3133" y1="83738" x2="9398" y2="92718"/>
                        <a14:foregroundMark x1="9398" y1="92718" x2="6642" y2="53155"/>
                        <a14:foregroundMark x1="6642" y1="53155" x2="9649" y2="68932"/>
                        <a14:foregroundMark x1="9649" y1="68932" x2="3133" y2="69660"/>
                        <a14:foregroundMark x1="3133" y1="69660" x2="9524" y2="65049"/>
                        <a14:foregroundMark x1="9524" y1="65049" x2="17920" y2="94903"/>
                        <a14:foregroundMark x1="17920" y1="94903" x2="5138" y2="94660"/>
                        <a14:foregroundMark x1="5138" y1="94660" x2="34837" y2="97573"/>
                        <a14:foregroundMark x1="34837" y1="97573" x2="52256" y2="95146"/>
                        <a14:foregroundMark x1="52256" y1="95146" x2="31203" y2="88835"/>
                        <a14:foregroundMark x1="31203" y1="88835" x2="32707" y2="74757"/>
                        <a14:foregroundMark x1="32707" y1="74757" x2="38847" y2="82524"/>
                        <a14:foregroundMark x1="38847" y1="82524" x2="15163" y2="86650"/>
                        <a14:foregroundMark x1="15163" y1="86650" x2="22556" y2="83252"/>
                        <a14:foregroundMark x1="22556" y1="83252" x2="21178" y2="82524"/>
                        <a14:foregroundMark x1="61278" y1="49515" x2="65539" y2="32767"/>
                        <a14:foregroundMark x1="65539" y1="32767" x2="63910" y2="47573"/>
                        <a14:foregroundMark x1="63910" y1="47573" x2="56015" y2="49515"/>
                        <a14:foregroundMark x1="56015" y1="49515" x2="58772" y2="37136"/>
                        <a14:foregroundMark x1="58772" y1="37136" x2="48997" y2="37136"/>
                        <a14:foregroundMark x1="48997" y1="37136" x2="54762" y2="27427"/>
                        <a14:foregroundMark x1="54762" y1="27427" x2="51003" y2="39806"/>
                        <a14:foregroundMark x1="51003" y1="39806" x2="51504" y2="29854"/>
                        <a14:foregroundMark x1="85338" y1="31553" x2="90977" y2="50000"/>
                        <a14:foregroundMark x1="90977" y1="50000" x2="86842" y2="39320"/>
                        <a14:foregroundMark x1="86842" y1="39320" x2="85589" y2="25000"/>
                        <a14:foregroundMark x1="85589" y1="25000" x2="91103" y2="35922"/>
                        <a14:foregroundMark x1="91103" y1="35922" x2="95489" y2="24757"/>
                        <a14:foregroundMark x1="95489" y1="24757" x2="95113" y2="11165"/>
                        <a14:foregroundMark x1="95113" y1="11165" x2="93860" y2="87379"/>
                        <a14:foregroundMark x1="93860" y1="87379" x2="98371" y2="70146"/>
                        <a14:foregroundMark x1="98371" y1="70146" x2="96366" y2="97087"/>
                        <a14:foregroundMark x1="1253" y1="28883" x2="3133" y2="58495"/>
                        <a14:foregroundMark x1="3133" y1="58495" x2="4010" y2="45388"/>
                        <a14:foregroundMark x1="4010" y1="45388" x2="1128" y2="67961"/>
                        <a14:foregroundMark x1="1128" y1="67961" x2="2757" y2="86165"/>
                        <a14:foregroundMark x1="2757" y1="86165" x2="5388" y2="77427"/>
                        <a14:foregroundMark x1="59273" y1="1942" x2="68922" y2="4126"/>
                        <a14:foregroundMark x1="68922" y1="4126" x2="75188" y2="3641"/>
                        <a14:foregroundMark x1="75188" y1="3641" x2="66291" y2="3155"/>
                        <a14:foregroundMark x1="66291" y1="3155" x2="75439" y2="2427"/>
                        <a14:foregroundMark x1="75439" y1="2427" x2="62406" y2="4854"/>
                        <a14:foregroundMark x1="62406" y1="4854" x2="68672" y2="2184"/>
                        <a14:foregroundMark x1="68672" y1="2184" x2="62155" y2="3641"/>
                        <a14:foregroundMark x1="62155" y1="3641" x2="74185" y2="1942"/>
                        <a14:foregroundMark x1="74185" y1="1942" x2="75439" y2="2670"/>
                        <a14:foregroundMark x1="94110" y1="1456" x2="98997" y2="14563"/>
                        <a14:foregroundMark x1="98997" y1="14563" x2="94486" y2="2184"/>
                        <a14:foregroundMark x1="94486" y1="2184" x2="99123" y2="18932"/>
                        <a14:foregroundMark x1="99123" y1="18932" x2="97494" y2="20874"/>
                        <a14:backgroundMark x1="7393" y1="12621" x2="7393" y2="12621"/>
                        <a14:backgroundMark x1="11779" y1="3883" x2="13283" y2="19417"/>
                        <a14:backgroundMark x1="13283" y1="19417" x2="13283" y2="13107"/>
                      </a14:backgroundRemoval>
                    </a14:imgEffect>
                  </a14:imgLayer>
                </a14:imgProps>
              </a:ext>
              <a:ext uri="{28A0092B-C50C-407E-A947-70E740481C1C}">
                <a14:useLocalDpi xmlns:a14="http://schemas.microsoft.com/office/drawing/2010/main" val="0"/>
              </a:ext>
            </a:extLst>
          </a:blip>
          <a:srcRect t="26549"/>
          <a:stretch/>
        </p:blipFill>
        <p:spPr bwMode="auto">
          <a:xfrm>
            <a:off x="168885" y="1181335"/>
            <a:ext cx="11854230" cy="44953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BE12DD-4596-001A-5619-BF1DC102B04A}"/>
              </a:ext>
            </a:extLst>
          </p:cNvPr>
          <p:cNvSpPr txBox="1"/>
          <p:nvPr/>
        </p:nvSpPr>
        <p:spPr>
          <a:xfrm>
            <a:off x="7807569" y="5814645"/>
            <a:ext cx="4677508"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Times New Roman" panose="02020603050405020304" pitchFamily="18" charset="0"/>
                <a:ea typeface="Calibri" panose="020F0502020204030204" pitchFamily="34" charset="0"/>
              </a:rPr>
              <a:t>U</a:t>
            </a:r>
            <a:r>
              <a:rPr lang="en-US" sz="1800" dirty="0">
                <a:effectLst/>
                <a:latin typeface="Times New Roman" panose="02020603050405020304" pitchFamily="18" charset="0"/>
                <a:ea typeface="Calibri" panose="020F0502020204030204" pitchFamily="34" charset="0"/>
              </a:rPr>
              <a:t>se of chemical inputs for agricultural activities</a:t>
            </a:r>
            <a:endParaRPr lang="en-US" dirty="0"/>
          </a:p>
        </p:txBody>
      </p:sp>
      <p:sp>
        <p:nvSpPr>
          <p:cNvPr id="5" name="TextBox 4">
            <a:extLst>
              <a:ext uri="{FF2B5EF4-FFF2-40B4-BE49-F238E27FC236}">
                <a16:creationId xmlns:a16="http://schemas.microsoft.com/office/drawing/2014/main" id="{B5D00AC7-B0C8-915F-69FD-2DDD4D4D5E58}"/>
              </a:ext>
            </a:extLst>
          </p:cNvPr>
          <p:cNvSpPr txBox="1"/>
          <p:nvPr/>
        </p:nvSpPr>
        <p:spPr>
          <a:xfrm>
            <a:off x="168884" y="5814645"/>
            <a:ext cx="5927115"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Times New Roman" panose="02020603050405020304" pitchFamily="18" charset="0"/>
                <a:ea typeface="Calibri" panose="020F0502020204030204" pitchFamily="34" charset="0"/>
              </a:rPr>
              <a:t>E</a:t>
            </a:r>
            <a:r>
              <a:rPr lang="en-US" sz="1800" dirty="0">
                <a:effectLst/>
                <a:latin typeface="Times New Roman" panose="02020603050405020304" pitchFamily="18" charset="0"/>
                <a:ea typeface="Calibri" panose="020F0502020204030204" pitchFamily="34" charset="0"/>
              </a:rPr>
              <a:t>mploy natural processes and materials in the development of farming systems and adhere to certification standards, which strictly prohibit the use of chemical inputs</a:t>
            </a:r>
            <a:endParaRPr lang="en-US" dirty="0"/>
          </a:p>
        </p:txBody>
      </p:sp>
    </p:spTree>
    <p:extLst>
      <p:ext uri="{BB962C8B-B14F-4D97-AF65-F5344CB8AC3E}">
        <p14:creationId xmlns:p14="http://schemas.microsoft.com/office/powerpoint/2010/main" val="723187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49B1-2CF1-49AC-B386-0EBC25C4A344}"/>
              </a:ext>
            </a:extLst>
          </p:cNvPr>
          <p:cNvSpPr>
            <a:spLocks noGrp="1"/>
          </p:cNvSpPr>
          <p:nvPr>
            <p:ph type="title"/>
          </p:nvPr>
        </p:nvSpPr>
        <p:spPr>
          <a:xfrm>
            <a:off x="0" y="-10013"/>
            <a:ext cx="12192000" cy="1076813"/>
          </a:xfrm>
          <a:solidFill>
            <a:srgbClr val="00B050"/>
          </a:solidFill>
        </p:spPr>
        <p:txBody>
          <a:bodyPr/>
          <a:lstStyle/>
          <a:p>
            <a:pPr algn="ctr"/>
            <a:r>
              <a:rPr lang="en-US" b="1" dirty="0">
                <a:solidFill>
                  <a:schemeClr val="bg1"/>
                </a:solidFill>
              </a:rPr>
              <a:t>Soil Health</a:t>
            </a:r>
          </a:p>
        </p:txBody>
      </p:sp>
      <p:sp>
        <p:nvSpPr>
          <p:cNvPr id="5" name="TextBox 4">
            <a:extLst>
              <a:ext uri="{FF2B5EF4-FFF2-40B4-BE49-F238E27FC236}">
                <a16:creationId xmlns:a16="http://schemas.microsoft.com/office/drawing/2014/main" id="{7897E8EE-74A9-4700-9564-9302A71848EA}"/>
              </a:ext>
            </a:extLst>
          </p:cNvPr>
          <p:cNvSpPr txBox="1"/>
          <p:nvPr/>
        </p:nvSpPr>
        <p:spPr>
          <a:xfrm>
            <a:off x="6717323" y="6330461"/>
            <a:ext cx="5474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Natural Resources Conservation Service (NRCS), USDA</a:t>
            </a:r>
          </a:p>
        </p:txBody>
      </p:sp>
      <p:pic>
        <p:nvPicPr>
          <p:cNvPr id="2050" name="Picture 2" descr="Principles of Soil Health">
            <a:extLst>
              <a:ext uri="{FF2B5EF4-FFF2-40B4-BE49-F238E27FC236}">
                <a16:creationId xmlns:a16="http://schemas.microsoft.com/office/drawing/2014/main" id="{003435AD-99FB-97E6-FD61-C7F7C5ADEF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6325" r="8210" b="6666"/>
          <a:stretch/>
        </p:blipFill>
        <p:spPr bwMode="auto">
          <a:xfrm>
            <a:off x="6472450" y="1169818"/>
            <a:ext cx="5109949" cy="5160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2FBCC0-BE3D-B0A8-055C-1007CA92438E}"/>
              </a:ext>
            </a:extLst>
          </p:cNvPr>
          <p:cNvSpPr txBox="1"/>
          <p:nvPr/>
        </p:nvSpPr>
        <p:spPr>
          <a:xfrm>
            <a:off x="269631" y="2226645"/>
            <a:ext cx="6202819" cy="2677656"/>
          </a:xfrm>
          <a:prstGeom prst="rect">
            <a:avLst/>
          </a:prstGeom>
          <a:noFill/>
        </p:spPr>
        <p:txBody>
          <a:bodyPr wrap="square" rtlCol="0">
            <a:spAutoFit/>
          </a:bodyPr>
          <a:lstStyle/>
          <a:p>
            <a:r>
              <a:rPr lang="en-US" sz="2400" dirty="0"/>
              <a:t>Persistent ability of soil to serve as a crucial living ecosystem that supports the well-being of plants, animals, and humans and establishes a connection between agricultural and soil sciences, addressing policy considerations, stakeholder requirements, and sustainable supply-chain management (Lehman et.al.,2020)</a:t>
            </a:r>
          </a:p>
        </p:txBody>
      </p:sp>
    </p:spTree>
    <p:extLst>
      <p:ext uri="{BB962C8B-B14F-4D97-AF65-F5344CB8AC3E}">
        <p14:creationId xmlns:p14="http://schemas.microsoft.com/office/powerpoint/2010/main" val="4241591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49B1-2CF1-49AC-B386-0EBC25C4A344}"/>
              </a:ext>
            </a:extLst>
          </p:cNvPr>
          <p:cNvSpPr>
            <a:spLocks noGrp="1"/>
          </p:cNvSpPr>
          <p:nvPr>
            <p:ph type="title"/>
          </p:nvPr>
        </p:nvSpPr>
        <p:spPr>
          <a:xfrm>
            <a:off x="0" y="-10013"/>
            <a:ext cx="12192000" cy="1076813"/>
          </a:xfrm>
          <a:solidFill>
            <a:srgbClr val="00B050"/>
          </a:solidFill>
        </p:spPr>
        <p:txBody>
          <a:bodyPr/>
          <a:lstStyle/>
          <a:p>
            <a:pPr algn="ctr"/>
            <a:r>
              <a:rPr lang="en-US" b="1" dirty="0">
                <a:solidFill>
                  <a:schemeClr val="bg1"/>
                </a:solidFill>
              </a:rPr>
              <a:t>Microbes and Microbiome</a:t>
            </a:r>
          </a:p>
        </p:txBody>
      </p:sp>
      <p:pic>
        <p:nvPicPr>
          <p:cNvPr id="6" name="Picture 5">
            <a:extLst>
              <a:ext uri="{FF2B5EF4-FFF2-40B4-BE49-F238E27FC236}">
                <a16:creationId xmlns:a16="http://schemas.microsoft.com/office/drawing/2014/main" id="{8A7E2B2B-6702-3B29-E613-66C63CFF1710}"/>
              </a:ext>
            </a:extLst>
          </p:cNvPr>
          <p:cNvPicPr>
            <a:picLocks noChangeAspect="1"/>
          </p:cNvPicPr>
          <p:nvPr/>
        </p:nvPicPr>
        <p:blipFill>
          <a:blip r:embed="rId2"/>
          <a:stretch>
            <a:fillRect/>
          </a:stretch>
        </p:blipFill>
        <p:spPr>
          <a:xfrm>
            <a:off x="5316012" y="1066800"/>
            <a:ext cx="5645064" cy="5796580"/>
          </a:xfrm>
          <a:prstGeom prst="rect">
            <a:avLst/>
          </a:prstGeom>
        </p:spPr>
      </p:pic>
      <p:pic>
        <p:nvPicPr>
          <p:cNvPr id="41" name="Picture 40">
            <a:extLst>
              <a:ext uri="{FF2B5EF4-FFF2-40B4-BE49-F238E27FC236}">
                <a16:creationId xmlns:a16="http://schemas.microsoft.com/office/drawing/2014/main" id="{83A718A8-DA67-C770-5A54-C18507984767}"/>
              </a:ext>
            </a:extLst>
          </p:cNvPr>
          <p:cNvPicPr>
            <a:picLocks noChangeAspect="1"/>
          </p:cNvPicPr>
          <p:nvPr/>
        </p:nvPicPr>
        <p:blipFill>
          <a:blip r:embed="rId3"/>
          <a:stretch>
            <a:fillRect/>
          </a:stretch>
        </p:blipFill>
        <p:spPr>
          <a:xfrm>
            <a:off x="117231" y="1969534"/>
            <a:ext cx="5005754" cy="3775592"/>
          </a:xfrm>
          <a:prstGeom prst="rect">
            <a:avLst/>
          </a:prstGeom>
        </p:spPr>
      </p:pic>
      <p:sp>
        <p:nvSpPr>
          <p:cNvPr id="42" name="TextBox 41">
            <a:extLst>
              <a:ext uri="{FF2B5EF4-FFF2-40B4-BE49-F238E27FC236}">
                <a16:creationId xmlns:a16="http://schemas.microsoft.com/office/drawing/2014/main" id="{F96B92D0-E5EA-999B-3A36-6F90319BFF5A}"/>
              </a:ext>
            </a:extLst>
          </p:cNvPr>
          <p:cNvSpPr txBox="1"/>
          <p:nvPr/>
        </p:nvSpPr>
        <p:spPr>
          <a:xfrm>
            <a:off x="10919641" y="6581001"/>
            <a:ext cx="1230924" cy="276999"/>
          </a:xfrm>
          <a:prstGeom prst="rect">
            <a:avLst/>
          </a:prstGeom>
          <a:noFill/>
        </p:spPr>
        <p:txBody>
          <a:bodyPr wrap="square" rtlCol="0">
            <a:spAutoFit/>
          </a:bodyPr>
          <a:lstStyle/>
          <a:p>
            <a:r>
              <a:rPr lang="en-US" sz="1200" dirty="0"/>
              <a:t>Sundh,et.al.2021</a:t>
            </a:r>
          </a:p>
        </p:txBody>
      </p:sp>
    </p:spTree>
    <p:extLst>
      <p:ext uri="{BB962C8B-B14F-4D97-AF65-F5344CB8AC3E}">
        <p14:creationId xmlns:p14="http://schemas.microsoft.com/office/powerpoint/2010/main" val="3305603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6A53E7-02BF-3E25-DAB9-751FBB3E8AF9}"/>
              </a:ext>
            </a:extLst>
          </p:cNvPr>
          <p:cNvSpPr>
            <a:spLocks noGrp="1"/>
          </p:cNvSpPr>
          <p:nvPr>
            <p:ph idx="1"/>
          </p:nvPr>
        </p:nvSpPr>
        <p:spPr/>
        <p:txBody>
          <a:bodyPr/>
          <a:lstStyle/>
          <a:p>
            <a:endParaRPr lang="en-US"/>
          </a:p>
        </p:txBody>
      </p:sp>
      <p:pic>
        <p:nvPicPr>
          <p:cNvPr id="7" name="Picture 6" descr="A picture containing text, screenshot, circle, diagram&#10;&#10;Description automatically generated">
            <a:extLst>
              <a:ext uri="{FF2B5EF4-FFF2-40B4-BE49-F238E27FC236}">
                <a16:creationId xmlns:a16="http://schemas.microsoft.com/office/drawing/2014/main" id="{32FC736E-5E4E-D967-BBEC-3A9AE27847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9035"/>
            <a:ext cx="12192000" cy="5380162"/>
          </a:xfrm>
          <a:prstGeom prst="rect">
            <a:avLst/>
          </a:prstGeom>
          <a:noFill/>
        </p:spPr>
      </p:pic>
      <p:sp>
        <p:nvSpPr>
          <p:cNvPr id="8" name="Title 1">
            <a:extLst>
              <a:ext uri="{FF2B5EF4-FFF2-40B4-BE49-F238E27FC236}">
                <a16:creationId xmlns:a16="http://schemas.microsoft.com/office/drawing/2014/main" id="{AE9F2914-9414-5BF3-8A42-B76529C40C26}"/>
              </a:ext>
            </a:extLst>
          </p:cNvPr>
          <p:cNvSpPr>
            <a:spLocks noGrp="1"/>
          </p:cNvSpPr>
          <p:nvPr>
            <p:ph type="title"/>
          </p:nvPr>
        </p:nvSpPr>
        <p:spPr>
          <a:xfrm>
            <a:off x="0" y="-10013"/>
            <a:ext cx="12192000" cy="1076813"/>
          </a:xfrm>
          <a:solidFill>
            <a:srgbClr val="00B050"/>
          </a:solidFill>
        </p:spPr>
        <p:txBody>
          <a:bodyPr>
            <a:noAutofit/>
          </a:bodyPr>
          <a:lstStyle/>
          <a:p>
            <a:pPr algn="ctr"/>
            <a:r>
              <a:rPr lang="en-US" sz="3600" b="1" dirty="0">
                <a:solidFill>
                  <a:schemeClr val="bg1"/>
                </a:solidFill>
                <a:ea typeface="Calibri" panose="020F0502020204030204" pitchFamily="34" charset="0"/>
              </a:rPr>
              <a:t>A</a:t>
            </a:r>
            <a:r>
              <a:rPr lang="en-US" sz="3600" b="1" dirty="0">
                <a:solidFill>
                  <a:schemeClr val="bg1"/>
                </a:solidFill>
                <a:effectLst/>
                <a:ea typeface="Calibri" panose="020F0502020204030204" pitchFamily="34" charset="0"/>
              </a:rPr>
              <a:t>gricultural practices, soil properties, microbial dynamics, and soil health</a:t>
            </a:r>
            <a:endParaRPr lang="en-US" sz="3600" b="1" dirty="0">
              <a:solidFill>
                <a:schemeClr val="bg1"/>
              </a:solidFill>
            </a:endParaRPr>
          </a:p>
        </p:txBody>
      </p:sp>
    </p:spTree>
    <p:extLst>
      <p:ext uri="{BB962C8B-B14F-4D97-AF65-F5344CB8AC3E}">
        <p14:creationId xmlns:p14="http://schemas.microsoft.com/office/powerpoint/2010/main" val="108615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4ACB-D4D5-45B8-8028-BF1249A0ED82}"/>
              </a:ext>
            </a:extLst>
          </p:cNvPr>
          <p:cNvSpPr>
            <a:spLocks noGrp="1"/>
          </p:cNvSpPr>
          <p:nvPr>
            <p:ph type="title"/>
          </p:nvPr>
        </p:nvSpPr>
        <p:spPr>
          <a:xfrm>
            <a:off x="0" y="0"/>
            <a:ext cx="12192000" cy="1271016"/>
          </a:xfrm>
          <a:solidFill>
            <a:srgbClr val="00B050"/>
          </a:solidFill>
        </p:spPr>
        <p:txBody>
          <a:bodyPr anchor="b">
            <a:normAutofit/>
          </a:bodyPr>
          <a:lstStyle/>
          <a:p>
            <a:pPr algn="ctr"/>
            <a:r>
              <a:rPr lang="en-US" sz="7200" b="1" dirty="0">
                <a:solidFill>
                  <a:schemeClr val="bg1"/>
                </a:solidFill>
              </a:rPr>
              <a:t>Objectives</a:t>
            </a:r>
          </a:p>
        </p:txBody>
      </p:sp>
      <p:sp>
        <p:nvSpPr>
          <p:cNvPr id="14" name="Rectangle: Rounded Corners 13">
            <a:extLst>
              <a:ext uri="{FF2B5EF4-FFF2-40B4-BE49-F238E27FC236}">
                <a16:creationId xmlns:a16="http://schemas.microsoft.com/office/drawing/2014/main" id="{41D4A30B-880E-44CA-B67A-C205B92D6B56}"/>
              </a:ext>
            </a:extLst>
          </p:cNvPr>
          <p:cNvSpPr/>
          <p:nvPr/>
        </p:nvSpPr>
        <p:spPr>
          <a:xfrm>
            <a:off x="838200" y="1926797"/>
            <a:ext cx="10515600" cy="1244702"/>
          </a:xfrm>
          <a:prstGeom prst="roundRect">
            <a:avLst>
              <a:gd name="adj" fmla="val 10000"/>
            </a:avLst>
          </a:prstGeom>
          <a:solidFill>
            <a:schemeClr val="accent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6" name="Freeform: Shape 15">
            <a:extLst>
              <a:ext uri="{FF2B5EF4-FFF2-40B4-BE49-F238E27FC236}">
                <a16:creationId xmlns:a16="http://schemas.microsoft.com/office/drawing/2014/main" id="{1AA877FC-635C-46F7-B164-4B9EC0C6D20A}"/>
              </a:ext>
            </a:extLst>
          </p:cNvPr>
          <p:cNvSpPr/>
          <p:nvPr/>
        </p:nvSpPr>
        <p:spPr>
          <a:xfrm>
            <a:off x="2275831" y="1926797"/>
            <a:ext cx="9077968" cy="1244702"/>
          </a:xfrm>
          <a:custGeom>
            <a:avLst/>
            <a:gdLst>
              <a:gd name="connsiteX0" fmla="*/ 0 w 9077968"/>
              <a:gd name="connsiteY0" fmla="*/ 0 h 1244702"/>
              <a:gd name="connsiteX1" fmla="*/ 9077968 w 9077968"/>
              <a:gd name="connsiteY1" fmla="*/ 0 h 1244702"/>
              <a:gd name="connsiteX2" fmla="*/ 9077968 w 9077968"/>
              <a:gd name="connsiteY2" fmla="*/ 1244702 h 1244702"/>
              <a:gd name="connsiteX3" fmla="*/ 0 w 9077968"/>
              <a:gd name="connsiteY3" fmla="*/ 1244702 h 1244702"/>
              <a:gd name="connsiteX4" fmla="*/ 0 w 9077968"/>
              <a:gd name="connsiteY4" fmla="*/ 0 h 124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968" h="1244702">
                <a:moveTo>
                  <a:pt x="0" y="0"/>
                </a:moveTo>
                <a:lnTo>
                  <a:pt x="9077968" y="0"/>
                </a:lnTo>
                <a:lnTo>
                  <a:pt x="9077968" y="1244702"/>
                </a:lnTo>
                <a:lnTo>
                  <a:pt x="0" y="1244702"/>
                </a:lnTo>
                <a:lnTo>
                  <a:pt x="0" y="0"/>
                </a:lnTo>
                <a:close/>
              </a:path>
            </a:pathLst>
          </a:custGeom>
          <a:solidFill>
            <a:schemeClr val="accent2"/>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1731" tIns="131731" rIns="131731" bIns="131731"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Evaluate the effects of conventional and organic farming on soil physiochemical properties, mycorrhizal colonization, and microbial enzymatic activities</a:t>
            </a:r>
          </a:p>
        </p:txBody>
      </p:sp>
      <p:sp>
        <p:nvSpPr>
          <p:cNvPr id="21" name="Rectangle: Rounded Corners 20">
            <a:extLst>
              <a:ext uri="{FF2B5EF4-FFF2-40B4-BE49-F238E27FC236}">
                <a16:creationId xmlns:a16="http://schemas.microsoft.com/office/drawing/2014/main" id="{2CD22C77-4095-4F42-9E6A-23817562BB24}"/>
              </a:ext>
            </a:extLst>
          </p:cNvPr>
          <p:cNvSpPr/>
          <p:nvPr/>
        </p:nvSpPr>
        <p:spPr>
          <a:xfrm>
            <a:off x="838200" y="3482676"/>
            <a:ext cx="10515600" cy="1244702"/>
          </a:xfrm>
          <a:prstGeom prst="roundRect">
            <a:avLst>
              <a:gd name="adj" fmla="val 10000"/>
            </a:avLst>
          </a:prstGeom>
          <a:solidFill>
            <a:schemeClr val="tx1">
              <a:lumMod val="50000"/>
              <a:lumOff val="5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descr="Microscope">
            <a:extLst>
              <a:ext uri="{FF2B5EF4-FFF2-40B4-BE49-F238E27FC236}">
                <a16:creationId xmlns:a16="http://schemas.microsoft.com/office/drawing/2014/main" id="{43096949-A349-4700-9768-9086CB547BD1}"/>
              </a:ext>
            </a:extLst>
          </p:cNvPr>
          <p:cNvSpPr/>
          <p:nvPr/>
        </p:nvSpPr>
        <p:spPr>
          <a:xfrm>
            <a:off x="1099816" y="2127906"/>
            <a:ext cx="684586" cy="68458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F728C2CD-6DC6-4566-8586-0C7B30AC4703}"/>
              </a:ext>
            </a:extLst>
          </p:cNvPr>
          <p:cNvSpPr/>
          <p:nvPr/>
        </p:nvSpPr>
        <p:spPr>
          <a:xfrm>
            <a:off x="2275831" y="3482676"/>
            <a:ext cx="9077968" cy="1244702"/>
          </a:xfrm>
          <a:custGeom>
            <a:avLst/>
            <a:gdLst>
              <a:gd name="connsiteX0" fmla="*/ 0 w 9077968"/>
              <a:gd name="connsiteY0" fmla="*/ 0 h 1244702"/>
              <a:gd name="connsiteX1" fmla="*/ 9077968 w 9077968"/>
              <a:gd name="connsiteY1" fmla="*/ 0 h 1244702"/>
              <a:gd name="connsiteX2" fmla="*/ 9077968 w 9077968"/>
              <a:gd name="connsiteY2" fmla="*/ 1244702 h 1244702"/>
              <a:gd name="connsiteX3" fmla="*/ 0 w 9077968"/>
              <a:gd name="connsiteY3" fmla="*/ 1244702 h 1244702"/>
              <a:gd name="connsiteX4" fmla="*/ 0 w 9077968"/>
              <a:gd name="connsiteY4" fmla="*/ 0 h 124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968" h="1244702">
                <a:moveTo>
                  <a:pt x="0" y="0"/>
                </a:moveTo>
                <a:lnTo>
                  <a:pt x="9077968" y="0"/>
                </a:lnTo>
                <a:lnTo>
                  <a:pt x="9077968" y="1244702"/>
                </a:lnTo>
                <a:lnTo>
                  <a:pt x="0" y="12447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1731" tIns="131731" rIns="131731" bIns="131731"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Derive a comprehensive soil health index for both farming systems by assessing physical, chemical, and biological soil indicators</a:t>
            </a:r>
          </a:p>
        </p:txBody>
      </p:sp>
      <p:sp>
        <p:nvSpPr>
          <p:cNvPr id="24" name="Rectangle: Rounded Corners 23">
            <a:extLst>
              <a:ext uri="{FF2B5EF4-FFF2-40B4-BE49-F238E27FC236}">
                <a16:creationId xmlns:a16="http://schemas.microsoft.com/office/drawing/2014/main" id="{8FC47D25-C64E-4CC5-9AB3-3A93DFC53D04}"/>
              </a:ext>
            </a:extLst>
          </p:cNvPr>
          <p:cNvSpPr/>
          <p:nvPr/>
        </p:nvSpPr>
        <p:spPr>
          <a:xfrm>
            <a:off x="838200" y="5038555"/>
            <a:ext cx="10515600" cy="1244702"/>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6" name="Freeform: Shape 25">
            <a:extLst>
              <a:ext uri="{FF2B5EF4-FFF2-40B4-BE49-F238E27FC236}">
                <a16:creationId xmlns:a16="http://schemas.microsoft.com/office/drawing/2014/main" id="{FCF2EEDF-54E8-4200-BFB9-B749C3B56058}"/>
              </a:ext>
            </a:extLst>
          </p:cNvPr>
          <p:cNvSpPr/>
          <p:nvPr/>
        </p:nvSpPr>
        <p:spPr>
          <a:xfrm>
            <a:off x="2275831" y="5038555"/>
            <a:ext cx="9077968" cy="1244702"/>
          </a:xfrm>
          <a:custGeom>
            <a:avLst/>
            <a:gdLst>
              <a:gd name="connsiteX0" fmla="*/ 0 w 9077968"/>
              <a:gd name="connsiteY0" fmla="*/ 0 h 1244702"/>
              <a:gd name="connsiteX1" fmla="*/ 9077968 w 9077968"/>
              <a:gd name="connsiteY1" fmla="*/ 0 h 1244702"/>
              <a:gd name="connsiteX2" fmla="*/ 9077968 w 9077968"/>
              <a:gd name="connsiteY2" fmla="*/ 1244702 h 1244702"/>
              <a:gd name="connsiteX3" fmla="*/ 0 w 9077968"/>
              <a:gd name="connsiteY3" fmla="*/ 1244702 h 1244702"/>
              <a:gd name="connsiteX4" fmla="*/ 0 w 9077968"/>
              <a:gd name="connsiteY4" fmla="*/ 0 h 124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968" h="1244702">
                <a:moveTo>
                  <a:pt x="0" y="0"/>
                </a:moveTo>
                <a:lnTo>
                  <a:pt x="9077968" y="0"/>
                </a:lnTo>
                <a:lnTo>
                  <a:pt x="9077968" y="1244702"/>
                </a:lnTo>
                <a:lnTo>
                  <a:pt x="0" y="12447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1731" tIns="131731" rIns="131731" bIns="131731"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Investigate microbial diversity, community composition, and network complexities in bulk soil and roots to understand the impact of different agricultural practices and inform sustainable farming strategies</a:t>
            </a:r>
          </a:p>
        </p:txBody>
      </p:sp>
      <p:pic>
        <p:nvPicPr>
          <p:cNvPr id="4" name="Graphic 3" descr="Storytelling with solid fill">
            <a:extLst>
              <a:ext uri="{FF2B5EF4-FFF2-40B4-BE49-F238E27FC236}">
                <a16:creationId xmlns:a16="http://schemas.microsoft.com/office/drawing/2014/main" id="{3090EDF1-27DF-7983-AD32-48A52D36E0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816" y="5203706"/>
            <a:ext cx="914400" cy="914400"/>
          </a:xfrm>
          <a:prstGeom prst="rect">
            <a:avLst/>
          </a:prstGeom>
        </p:spPr>
      </p:pic>
      <p:sp>
        <p:nvSpPr>
          <p:cNvPr id="15" name="Rectangle 14" descr="Plant">
            <a:extLst>
              <a:ext uri="{FF2B5EF4-FFF2-40B4-BE49-F238E27FC236}">
                <a16:creationId xmlns:a16="http://schemas.microsoft.com/office/drawing/2014/main" id="{E9537C9D-5233-4B82-AB7D-CC415EC3ED98}"/>
              </a:ext>
            </a:extLst>
          </p:cNvPr>
          <p:cNvSpPr/>
          <p:nvPr/>
        </p:nvSpPr>
        <p:spPr>
          <a:xfrm>
            <a:off x="1099816" y="3670627"/>
            <a:ext cx="684586" cy="68458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1213382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6445</TotalTime>
  <Words>1748</Words>
  <Application>Microsoft Office PowerPoint</Application>
  <PresentationFormat>Widescreen</PresentationFormat>
  <Paragraphs>178</Paragraphs>
  <Slides>37</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Calibri Light</vt:lpstr>
      <vt:lpstr>Times New Roman</vt:lpstr>
      <vt:lpstr>Wingdings</vt:lpstr>
      <vt:lpstr>Office Theme</vt:lpstr>
      <vt:lpstr>1_Office Theme</vt:lpstr>
      <vt:lpstr>UNDERSTANDING HOW AGRICULTURAL PRACTICES SHAPE MICROBIAL DYNAMICS AND SOIL HEALTH</vt:lpstr>
      <vt:lpstr>Introduction</vt:lpstr>
      <vt:lpstr>Conventional Farming</vt:lpstr>
      <vt:lpstr>Organic Farming</vt:lpstr>
      <vt:lpstr>Organic and Conventional Farming</vt:lpstr>
      <vt:lpstr>Soil Health</vt:lpstr>
      <vt:lpstr>Microbes and Microbiome</vt:lpstr>
      <vt:lpstr>Agricultural practices, soil properties, microbial dynamics, and soil health</vt:lpstr>
      <vt:lpstr>Objectives</vt:lpstr>
      <vt:lpstr>Two chapters</vt:lpstr>
      <vt:lpstr>Chapter 1: Soil enzyme activities, mycorrhizal colonization, and soil health</vt:lpstr>
      <vt:lpstr>Mycorrhizal Colonization</vt:lpstr>
      <vt:lpstr>Extracellular enzyme activities</vt:lpstr>
      <vt:lpstr>Soil Properties and Soil Health Index</vt:lpstr>
      <vt:lpstr>Research questions and hypothess</vt:lpstr>
      <vt:lpstr>Survey and Sampling</vt:lpstr>
      <vt:lpstr>Survey and Sampling</vt:lpstr>
      <vt:lpstr>Soil Properties and Soil Health Index</vt:lpstr>
      <vt:lpstr>Soil properties</vt:lpstr>
      <vt:lpstr>Extracellular enzyme activities</vt:lpstr>
      <vt:lpstr>Mycorrhizal Colonization</vt:lpstr>
      <vt:lpstr>Soil Health Index</vt:lpstr>
      <vt:lpstr>Conclusion</vt:lpstr>
      <vt:lpstr>Chapter 2: Soil microbiome structure, composition, and network connectivity</vt:lpstr>
      <vt:lpstr>Microbial key functions</vt:lpstr>
      <vt:lpstr>Research objectives and hypothesis</vt:lpstr>
      <vt:lpstr>Methodology</vt:lpstr>
      <vt:lpstr>Microbial Community Diversity</vt:lpstr>
      <vt:lpstr>Microbial Community Structure</vt:lpstr>
      <vt:lpstr>Differentially abundant taxa of bacteria</vt:lpstr>
      <vt:lpstr>Differentially abundant taxa of fungi</vt:lpstr>
      <vt:lpstr>Soil microbial network</vt:lpstr>
      <vt:lpstr>Root microbial network</vt:lpstr>
      <vt:lpstr>Conclusion</vt:lpstr>
      <vt:lpstr>General discussion</vt:lpstr>
      <vt:lpstr>Study implications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Paudel, Sakshi</dc:creator>
  <cp:lastModifiedBy>Paudel, Sakshi</cp:lastModifiedBy>
  <cp:revision>56</cp:revision>
  <dcterms:created xsi:type="dcterms:W3CDTF">2023-04-06T00:54:57Z</dcterms:created>
  <dcterms:modified xsi:type="dcterms:W3CDTF">2024-09-28T22:06:35Z</dcterms:modified>
</cp:coreProperties>
</file>