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87" r:id="rId5"/>
    <p:sldId id="285" r:id="rId6"/>
    <p:sldId id="292" r:id="rId7"/>
    <p:sldId id="286" r:id="rId8"/>
    <p:sldId id="257" r:id="rId9"/>
    <p:sldId id="289" r:id="rId10"/>
    <p:sldId id="267" r:id="rId11"/>
    <p:sldId id="293" r:id="rId12"/>
    <p:sldId id="294" r:id="rId13"/>
    <p:sldId id="279" r:id="rId14"/>
    <p:sldId id="280" r:id="rId15"/>
    <p:sldId id="281" r:id="rId16"/>
    <p:sldId id="288" r:id="rId17"/>
    <p:sldId id="290" r:id="rId18"/>
    <p:sldId id="291"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35E448-D2C5-E4E4-E3C3-20320224E7B5}" name="Sally Burke (she/her)" initials="SB" userId="S::sburke12@uvm.edu::627cc37c-1c82-4df0-a37b-3398d58dac80" providerId="AD"/>
  <p188:author id="{BE03A665-E302-FC05-A7A5-C5A33BC12670}" name="Fischer, Claire" initials="FC" userId="S::fischerc7@xavier.edu::158c0fee-fec6-4054-9a2f-6e64603f6672" providerId="AD"/>
  <p188:author id="{42A1B17B-6D45-0EC0-837F-E5595987171C}" name="Claire Fischer" initials="CF" userId="S::cfische3@uvm.edu::d6800a88-b1c1-4a94-892c-527c291364d7" providerId="AD"/>
  <p188:author id="{E94806F5-F1DD-79F5-3D8D-85F6927CF9C2}" name="Author" initials="DT" userId="Auth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7C025-D429-EE4E-9B2E-D46B553A8107}" v="18" dt="2023-05-30T23:03:39.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3"/>
    <p:restoredTop sz="76320"/>
  </p:normalViewPr>
  <p:slideViewPr>
    <p:cSldViewPr snapToGrid="0">
      <p:cViewPr varScale="1">
        <p:scale>
          <a:sx n="42" d="100"/>
          <a:sy n="42" d="100"/>
        </p:scale>
        <p:origin x="17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860A0-3841-43AD-9B7C-A4471327E4AC}"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C83AD-9B8D-4C87-9B06-F44216C8030B}" type="slidenum">
              <a:rPr lang="en-US" smtClean="0"/>
              <a:t>‹#›</a:t>
            </a:fld>
            <a:endParaRPr lang="en-US"/>
          </a:p>
        </p:txBody>
      </p:sp>
    </p:spTree>
    <p:extLst>
      <p:ext uri="{BB962C8B-B14F-4D97-AF65-F5344CB8AC3E}">
        <p14:creationId xmlns:p14="http://schemas.microsoft.com/office/powerpoint/2010/main" val="3253913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Slide lead: Dan</a:t>
            </a:r>
          </a:p>
        </p:txBody>
      </p:sp>
      <p:sp>
        <p:nvSpPr>
          <p:cNvPr id="4" name="Slide Number Placeholder 3"/>
          <p:cNvSpPr>
            <a:spLocks noGrp="1"/>
          </p:cNvSpPr>
          <p:nvPr>
            <p:ph type="sldNum" sz="quarter" idx="5"/>
          </p:nvPr>
        </p:nvSpPr>
        <p:spPr/>
        <p:txBody>
          <a:bodyPr/>
          <a:lstStyle/>
          <a:p>
            <a:fld id="{A4BC83AD-9B8D-4C87-9B06-F44216C8030B}" type="slidenum">
              <a:rPr lang="en-US" smtClean="0"/>
              <a:t>1</a:t>
            </a:fld>
            <a:endParaRPr lang="en-US"/>
          </a:p>
        </p:txBody>
      </p:sp>
    </p:spTree>
    <p:extLst>
      <p:ext uri="{BB962C8B-B14F-4D97-AF65-F5344CB8AC3E}">
        <p14:creationId xmlns:p14="http://schemas.microsoft.com/office/powerpoint/2010/main" val="215047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Chanda</a:t>
            </a:r>
          </a:p>
        </p:txBody>
      </p:sp>
      <p:sp>
        <p:nvSpPr>
          <p:cNvPr id="4" name="Slide Number Placeholder 3"/>
          <p:cNvSpPr>
            <a:spLocks noGrp="1"/>
          </p:cNvSpPr>
          <p:nvPr>
            <p:ph type="sldNum" sz="quarter" idx="5"/>
          </p:nvPr>
        </p:nvSpPr>
        <p:spPr/>
        <p:txBody>
          <a:bodyPr/>
          <a:lstStyle/>
          <a:p>
            <a:fld id="{A4BC83AD-9B8D-4C87-9B06-F44216C8030B}" type="slidenum">
              <a:rPr lang="en-US" smtClean="0"/>
              <a:t>10</a:t>
            </a:fld>
            <a:endParaRPr lang="en-US"/>
          </a:p>
        </p:txBody>
      </p:sp>
    </p:spTree>
    <p:extLst>
      <p:ext uri="{BB962C8B-B14F-4D97-AF65-F5344CB8AC3E}">
        <p14:creationId xmlns:p14="http://schemas.microsoft.com/office/powerpoint/2010/main" val="2802280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a:t>
            </a:r>
            <a:r>
              <a:rPr lang="en-US" b="1" dirty="0">
                <a:solidFill>
                  <a:srgbClr val="FF0000"/>
                </a:solidFill>
                <a:ea typeface="Calibri"/>
                <a:cs typeface="Calibri"/>
              </a:rPr>
              <a:t> Alexis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4BC83AD-9B8D-4C87-9B06-F44216C8030B}" type="slidenum">
              <a:rPr lang="en-US" smtClean="0"/>
              <a:t>11</a:t>
            </a:fld>
            <a:endParaRPr lang="en-US"/>
          </a:p>
        </p:txBody>
      </p:sp>
    </p:spTree>
    <p:extLst>
      <p:ext uri="{BB962C8B-B14F-4D97-AF65-F5344CB8AC3E}">
        <p14:creationId xmlns:p14="http://schemas.microsoft.com/office/powerpoint/2010/main" val="670591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Sally</a:t>
            </a:r>
          </a:p>
        </p:txBody>
      </p:sp>
      <p:sp>
        <p:nvSpPr>
          <p:cNvPr id="4" name="Slide Number Placeholder 3"/>
          <p:cNvSpPr>
            <a:spLocks noGrp="1"/>
          </p:cNvSpPr>
          <p:nvPr>
            <p:ph type="sldNum" sz="quarter" idx="5"/>
          </p:nvPr>
        </p:nvSpPr>
        <p:spPr/>
        <p:txBody>
          <a:bodyPr/>
          <a:lstStyle/>
          <a:p>
            <a:fld id="{A4BC83AD-9B8D-4C87-9B06-F44216C8030B}" type="slidenum">
              <a:rPr lang="en-US" smtClean="0"/>
              <a:t>12</a:t>
            </a:fld>
            <a:endParaRPr lang="en-US"/>
          </a:p>
        </p:txBody>
      </p:sp>
    </p:spTree>
    <p:extLst>
      <p:ext uri="{BB962C8B-B14F-4D97-AF65-F5344CB8AC3E}">
        <p14:creationId xmlns:p14="http://schemas.microsoft.com/office/powerpoint/2010/main" val="2376230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Chanda</a:t>
            </a:r>
          </a:p>
        </p:txBody>
      </p:sp>
      <p:sp>
        <p:nvSpPr>
          <p:cNvPr id="4" name="Slide Number Placeholder 3"/>
          <p:cNvSpPr>
            <a:spLocks noGrp="1"/>
          </p:cNvSpPr>
          <p:nvPr>
            <p:ph type="sldNum" sz="quarter" idx="5"/>
          </p:nvPr>
        </p:nvSpPr>
        <p:spPr/>
        <p:txBody>
          <a:bodyPr/>
          <a:lstStyle/>
          <a:p>
            <a:fld id="{A4BC83AD-9B8D-4C87-9B06-F44216C8030B}" type="slidenum">
              <a:rPr lang="en-US" smtClean="0"/>
              <a:t>13</a:t>
            </a:fld>
            <a:endParaRPr lang="en-US"/>
          </a:p>
        </p:txBody>
      </p:sp>
    </p:spTree>
    <p:extLst>
      <p:ext uri="{BB962C8B-B14F-4D97-AF65-F5344CB8AC3E}">
        <p14:creationId xmlns:p14="http://schemas.microsoft.com/office/powerpoint/2010/main" val="293334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Dan w/ backup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Original text:</a:t>
            </a:r>
          </a:p>
          <a:p>
            <a:pPr marL="114300" indent="0">
              <a:spcAft>
                <a:spcPts val="600"/>
              </a:spcAft>
              <a:buNone/>
            </a:pPr>
            <a:r>
              <a:rPr lang="en-US" sz="1200" dirty="0">
                <a:latin typeface="Avenir Next"/>
              </a:rPr>
              <a:t>Some seed value chain stakeholders have been able to forge symbiotic relationships with others along the chain, thus enhancing access to CM food products. </a:t>
            </a:r>
            <a:endParaRPr lang="en-US" sz="1200" dirty="0">
              <a:latin typeface="Avenir Next" panose="020B0503020202020204" pitchFamily="34" charset="0"/>
            </a:endParaRPr>
          </a:p>
          <a:p>
            <a:pPr marL="114300" indent="0">
              <a:spcAft>
                <a:spcPts val="600"/>
              </a:spcAft>
              <a:buNone/>
            </a:pPr>
            <a:r>
              <a:rPr lang="en-US" sz="1200" dirty="0">
                <a:latin typeface="Avenir Next"/>
              </a:rPr>
              <a:t>However, these efforts appear to be the result of individual and community efforts and not supported systemically.</a:t>
            </a:r>
          </a:p>
          <a:p>
            <a:pPr marL="114300" indent="0">
              <a:spcAft>
                <a:spcPts val="600"/>
              </a:spcAft>
              <a:buNone/>
            </a:pPr>
            <a:r>
              <a:rPr lang="en-US" sz="1200" dirty="0">
                <a:latin typeface="Avenir Next" panose="020B0503020202020204" pitchFamily="34" charset="0"/>
              </a:rPr>
              <a:t>Connecting producers to consumers – especially through education and storytelling – is an important undertaking.</a:t>
            </a:r>
          </a:p>
          <a:p>
            <a:pPr marL="114300" indent="0">
              <a:spcAft>
                <a:spcPts val="600"/>
              </a:spcAft>
              <a:buNone/>
            </a:pPr>
            <a:r>
              <a:rPr lang="en-US" sz="1200" dirty="0">
                <a:latin typeface="Avenir Next"/>
              </a:rPr>
              <a:t>Markets will be critical to enhancing access to CM seeds and retail-oriented strategies that pursue seed sovereignty will be important to monitor.</a:t>
            </a:r>
            <a:endParaRPr lang="en-US" sz="1200" dirty="0">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4BC83AD-9B8D-4C87-9B06-F44216C8030B}" type="slidenum">
              <a:rPr lang="en-US" smtClean="0"/>
              <a:t>14</a:t>
            </a:fld>
            <a:endParaRPr lang="en-US"/>
          </a:p>
        </p:txBody>
      </p:sp>
    </p:spTree>
    <p:extLst>
      <p:ext uri="{BB962C8B-B14F-4D97-AF65-F5344CB8AC3E}">
        <p14:creationId xmlns:p14="http://schemas.microsoft.com/office/powerpoint/2010/main" val="100415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Sally (phases)  &amp; Alexis (implications)</a:t>
            </a:r>
          </a:p>
        </p:txBody>
      </p:sp>
      <p:sp>
        <p:nvSpPr>
          <p:cNvPr id="4" name="Slide Number Placeholder 3"/>
          <p:cNvSpPr>
            <a:spLocks noGrp="1"/>
          </p:cNvSpPr>
          <p:nvPr>
            <p:ph type="sldNum" sz="quarter" idx="5"/>
          </p:nvPr>
        </p:nvSpPr>
        <p:spPr/>
        <p:txBody>
          <a:bodyPr/>
          <a:lstStyle/>
          <a:p>
            <a:fld id="{A4BC83AD-9B8D-4C87-9B06-F44216C8030B}" type="slidenum">
              <a:rPr lang="en-US" smtClean="0"/>
              <a:t>15</a:t>
            </a:fld>
            <a:endParaRPr lang="en-US"/>
          </a:p>
        </p:txBody>
      </p:sp>
    </p:spTree>
    <p:extLst>
      <p:ext uri="{BB962C8B-B14F-4D97-AF65-F5344CB8AC3E}">
        <p14:creationId xmlns:p14="http://schemas.microsoft.com/office/powerpoint/2010/main" val="586027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BC83AD-9B8D-4C87-9B06-F44216C8030B}" type="slidenum">
              <a:rPr lang="en-US" smtClean="0"/>
              <a:t>16</a:t>
            </a:fld>
            <a:endParaRPr lang="en-US"/>
          </a:p>
        </p:txBody>
      </p:sp>
    </p:spTree>
    <p:extLst>
      <p:ext uri="{BB962C8B-B14F-4D97-AF65-F5344CB8AC3E}">
        <p14:creationId xmlns:p14="http://schemas.microsoft.com/office/powerpoint/2010/main" val="287177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Dan</a:t>
            </a:r>
          </a:p>
        </p:txBody>
      </p:sp>
      <p:sp>
        <p:nvSpPr>
          <p:cNvPr id="4" name="Slide Number Placeholder 3"/>
          <p:cNvSpPr>
            <a:spLocks noGrp="1"/>
          </p:cNvSpPr>
          <p:nvPr>
            <p:ph type="sldNum" sz="quarter" idx="5"/>
          </p:nvPr>
        </p:nvSpPr>
        <p:spPr/>
        <p:txBody>
          <a:bodyPr/>
          <a:lstStyle/>
          <a:p>
            <a:fld id="{A4BC83AD-9B8D-4C87-9B06-F44216C8030B}" type="slidenum">
              <a:rPr lang="en-US" smtClean="0"/>
              <a:t>2</a:t>
            </a:fld>
            <a:endParaRPr lang="en-US"/>
          </a:p>
        </p:txBody>
      </p:sp>
    </p:spTree>
    <p:extLst>
      <p:ext uri="{BB962C8B-B14F-4D97-AF65-F5344CB8AC3E}">
        <p14:creationId xmlns:p14="http://schemas.microsoft.com/office/powerpoint/2010/main" val="54790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A/C</a:t>
            </a:r>
          </a:p>
        </p:txBody>
      </p:sp>
      <p:sp>
        <p:nvSpPr>
          <p:cNvPr id="4" name="Slide Number Placeholder 3"/>
          <p:cNvSpPr>
            <a:spLocks noGrp="1"/>
          </p:cNvSpPr>
          <p:nvPr>
            <p:ph type="sldNum" sz="quarter" idx="5"/>
          </p:nvPr>
        </p:nvSpPr>
        <p:spPr/>
        <p:txBody>
          <a:bodyPr/>
          <a:lstStyle/>
          <a:p>
            <a:fld id="{A4BC83AD-9B8D-4C87-9B06-F44216C8030B}" type="slidenum">
              <a:rPr lang="en-US" smtClean="0"/>
              <a:t>3</a:t>
            </a:fld>
            <a:endParaRPr lang="en-US"/>
          </a:p>
        </p:txBody>
      </p:sp>
    </p:spTree>
    <p:extLst>
      <p:ext uri="{BB962C8B-B14F-4D97-AF65-F5344CB8AC3E}">
        <p14:creationId xmlns:p14="http://schemas.microsoft.com/office/powerpoint/2010/main" val="23293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Dan &amp; A/C</a:t>
            </a:r>
          </a:p>
        </p:txBody>
      </p:sp>
      <p:sp>
        <p:nvSpPr>
          <p:cNvPr id="4" name="Slide Number Placeholder 3"/>
          <p:cNvSpPr>
            <a:spLocks noGrp="1"/>
          </p:cNvSpPr>
          <p:nvPr>
            <p:ph type="sldNum" sz="quarter" idx="5"/>
          </p:nvPr>
        </p:nvSpPr>
        <p:spPr/>
        <p:txBody>
          <a:bodyPr/>
          <a:lstStyle/>
          <a:p>
            <a:fld id="{A4BC83AD-9B8D-4C87-9B06-F44216C8030B}" type="slidenum">
              <a:rPr lang="en-US" smtClean="0"/>
              <a:t>4</a:t>
            </a:fld>
            <a:endParaRPr lang="en-US"/>
          </a:p>
        </p:txBody>
      </p:sp>
    </p:spTree>
    <p:extLst>
      <p:ext uri="{BB962C8B-B14F-4D97-AF65-F5344CB8AC3E}">
        <p14:creationId xmlns:p14="http://schemas.microsoft.com/office/powerpoint/2010/main" val="56316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A/C</a:t>
            </a:r>
          </a:p>
        </p:txBody>
      </p:sp>
      <p:sp>
        <p:nvSpPr>
          <p:cNvPr id="4" name="Slide Number Placeholder 3"/>
          <p:cNvSpPr>
            <a:spLocks noGrp="1"/>
          </p:cNvSpPr>
          <p:nvPr>
            <p:ph type="sldNum" sz="quarter" idx="5"/>
          </p:nvPr>
        </p:nvSpPr>
        <p:spPr/>
        <p:txBody>
          <a:bodyPr/>
          <a:lstStyle/>
          <a:p>
            <a:fld id="{A4BC83AD-9B8D-4C87-9B06-F44216C8030B}" type="slidenum">
              <a:rPr lang="en-US" smtClean="0"/>
              <a:t>5</a:t>
            </a:fld>
            <a:endParaRPr lang="en-US"/>
          </a:p>
        </p:txBody>
      </p:sp>
    </p:spTree>
    <p:extLst>
      <p:ext uri="{BB962C8B-B14F-4D97-AF65-F5344CB8AC3E}">
        <p14:creationId xmlns:p14="http://schemas.microsoft.com/office/powerpoint/2010/main" val="3554900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Sally</a:t>
            </a:r>
            <a:endParaRPr lang="en-US" dirty="0"/>
          </a:p>
          <a:p>
            <a:r>
              <a:rPr lang="en-US" dirty="0"/>
              <a:t>Speak to second two:</a:t>
            </a:r>
          </a:p>
          <a:p>
            <a:r>
              <a:rPr lang="en-US" sz="1200" dirty="0">
                <a:latin typeface="Avenir Next" panose="020B0503020202020204" pitchFamily="34" charset="0"/>
              </a:rPr>
              <a:t>A food sovereignty approach can be used to build power and mobilize individuals for a broad-based transformation of the corporate food regime.</a:t>
            </a:r>
            <a:br>
              <a:rPr lang="en-US" sz="1200" dirty="0">
                <a:latin typeface="Avenir Next" panose="020B0503020202020204" pitchFamily="34" charset="0"/>
              </a:rPr>
            </a:br>
            <a:br>
              <a:rPr lang="en-US" sz="1200" dirty="0">
                <a:latin typeface="Avenir Next" panose="020B0503020202020204" pitchFamily="34" charset="0"/>
              </a:rPr>
            </a:br>
            <a:br>
              <a:rPr lang="en-US" sz="1200" dirty="0">
                <a:latin typeface="Avenir Next" panose="020B0503020202020204" pitchFamily="34" charset="0"/>
              </a:rPr>
            </a:br>
            <a:r>
              <a:rPr lang="en-US" sz="1200" dirty="0">
                <a:latin typeface="Avenir Next" panose="020B0503020202020204" pitchFamily="34" charset="0"/>
              </a:rPr>
              <a:t>But questions remain regarding how CM seed can be produced and distributed in ways that promote availability and accessibility among BIPOC growers and consumers.</a:t>
            </a:r>
            <a:endParaRPr lang="en-US" dirty="0"/>
          </a:p>
        </p:txBody>
      </p:sp>
      <p:sp>
        <p:nvSpPr>
          <p:cNvPr id="4" name="Slide Number Placeholder 3"/>
          <p:cNvSpPr>
            <a:spLocks noGrp="1"/>
          </p:cNvSpPr>
          <p:nvPr>
            <p:ph type="sldNum" sz="quarter" idx="5"/>
          </p:nvPr>
        </p:nvSpPr>
        <p:spPr/>
        <p:txBody>
          <a:bodyPr/>
          <a:lstStyle/>
          <a:p>
            <a:fld id="{A4BC83AD-9B8D-4C87-9B06-F44216C8030B}" type="slidenum">
              <a:rPr lang="en-US" smtClean="0"/>
              <a:t>6</a:t>
            </a:fld>
            <a:endParaRPr lang="en-US"/>
          </a:p>
        </p:txBody>
      </p:sp>
    </p:spTree>
    <p:extLst>
      <p:ext uri="{BB962C8B-B14F-4D97-AF65-F5344CB8AC3E}">
        <p14:creationId xmlns:p14="http://schemas.microsoft.com/office/powerpoint/2010/main" val="168451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A/C</a:t>
            </a:r>
          </a:p>
        </p:txBody>
      </p:sp>
      <p:sp>
        <p:nvSpPr>
          <p:cNvPr id="4" name="Slide Number Placeholder 3"/>
          <p:cNvSpPr>
            <a:spLocks noGrp="1"/>
          </p:cNvSpPr>
          <p:nvPr>
            <p:ph type="sldNum" sz="quarter" idx="5"/>
          </p:nvPr>
        </p:nvSpPr>
        <p:spPr/>
        <p:txBody>
          <a:bodyPr/>
          <a:lstStyle/>
          <a:p>
            <a:fld id="{A4BC83AD-9B8D-4C87-9B06-F44216C8030B}" type="slidenum">
              <a:rPr lang="en-US" smtClean="0"/>
              <a:t>7</a:t>
            </a:fld>
            <a:endParaRPr lang="en-US"/>
          </a:p>
        </p:txBody>
      </p:sp>
    </p:spTree>
    <p:extLst>
      <p:ext uri="{BB962C8B-B14F-4D97-AF65-F5344CB8AC3E}">
        <p14:creationId xmlns:p14="http://schemas.microsoft.com/office/powerpoint/2010/main" val="278283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Sally</a:t>
            </a:r>
          </a:p>
        </p:txBody>
      </p:sp>
      <p:sp>
        <p:nvSpPr>
          <p:cNvPr id="4" name="Slide Number Placeholder 3"/>
          <p:cNvSpPr>
            <a:spLocks noGrp="1"/>
          </p:cNvSpPr>
          <p:nvPr>
            <p:ph type="sldNum" sz="quarter" idx="5"/>
          </p:nvPr>
        </p:nvSpPr>
        <p:spPr/>
        <p:txBody>
          <a:bodyPr/>
          <a:lstStyle/>
          <a:p>
            <a:fld id="{A4BC83AD-9B8D-4C87-9B06-F44216C8030B}" type="slidenum">
              <a:rPr lang="en-US" smtClean="0"/>
              <a:t>8</a:t>
            </a:fld>
            <a:endParaRPr lang="en-US"/>
          </a:p>
        </p:txBody>
      </p:sp>
    </p:spTree>
    <p:extLst>
      <p:ext uri="{BB962C8B-B14F-4D97-AF65-F5344CB8AC3E}">
        <p14:creationId xmlns:p14="http://schemas.microsoft.com/office/powerpoint/2010/main" val="342158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Slide lead: Dan</a:t>
            </a:r>
          </a:p>
        </p:txBody>
      </p:sp>
      <p:sp>
        <p:nvSpPr>
          <p:cNvPr id="4" name="Slide Number Placeholder 3"/>
          <p:cNvSpPr>
            <a:spLocks noGrp="1"/>
          </p:cNvSpPr>
          <p:nvPr>
            <p:ph type="sldNum" sz="quarter" idx="5"/>
          </p:nvPr>
        </p:nvSpPr>
        <p:spPr/>
        <p:txBody>
          <a:bodyPr/>
          <a:lstStyle/>
          <a:p>
            <a:fld id="{A4BC83AD-9B8D-4C87-9B06-F44216C8030B}" type="slidenum">
              <a:rPr lang="en-US" smtClean="0"/>
              <a:t>9</a:t>
            </a:fld>
            <a:endParaRPr lang="en-US"/>
          </a:p>
        </p:txBody>
      </p:sp>
    </p:spTree>
    <p:extLst>
      <p:ext uri="{BB962C8B-B14F-4D97-AF65-F5344CB8AC3E}">
        <p14:creationId xmlns:p14="http://schemas.microsoft.com/office/powerpoint/2010/main" val="359024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727E-A3FF-E890-7B9A-CA0D866D81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8E5E2B-481C-82AB-008A-1AC305E510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A63565-16B6-0367-6BDE-1C74FE3B51D9}"/>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5" name="Footer Placeholder 4">
            <a:extLst>
              <a:ext uri="{FF2B5EF4-FFF2-40B4-BE49-F238E27FC236}">
                <a16:creationId xmlns:a16="http://schemas.microsoft.com/office/drawing/2014/main" id="{17935C47-B1A9-B894-5C9F-F8AAEAE2C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94D61-73D2-9A36-0ABF-25F2939E6732}"/>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287819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8379-F417-8135-1824-9FE2E25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BDA558-CAA2-E8FD-96A8-F59E0BF4DF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5ADD8-6DC8-7DD5-AC3E-2EF75A936831}"/>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5" name="Footer Placeholder 4">
            <a:extLst>
              <a:ext uri="{FF2B5EF4-FFF2-40B4-BE49-F238E27FC236}">
                <a16:creationId xmlns:a16="http://schemas.microsoft.com/office/drawing/2014/main" id="{365934DA-6DDD-D990-26C4-C4C2F1DFA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F43E7-D58F-32EC-77F8-CEDF4B75CB4A}"/>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167163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59480A-A637-79F7-86F2-60F60578CD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8AC37-705F-451D-0093-8782DCFE85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E2CA4-F525-DA55-838A-C31585EF0B6A}"/>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5" name="Footer Placeholder 4">
            <a:extLst>
              <a:ext uri="{FF2B5EF4-FFF2-40B4-BE49-F238E27FC236}">
                <a16:creationId xmlns:a16="http://schemas.microsoft.com/office/drawing/2014/main" id="{5C1A6927-4158-91A7-6CD7-E47C213E9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78B7B-D99C-1735-73D1-86E78DB7DD39}"/>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39924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91F1-9F3F-1B41-27B3-205E7C724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1D36F-0D9A-0BD3-3A50-C386F7958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0C55A-E046-240C-09C1-CC3CDCA1DAED}"/>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5" name="Footer Placeholder 4">
            <a:extLst>
              <a:ext uri="{FF2B5EF4-FFF2-40B4-BE49-F238E27FC236}">
                <a16:creationId xmlns:a16="http://schemas.microsoft.com/office/drawing/2014/main" id="{42A1752B-8D2F-EBA7-9A13-AB8BD8D52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0EBF3-FD7D-0F8E-1545-5E6401E85ECF}"/>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2471608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6A47-5969-50B9-08C3-D0214DBB0C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8B36F5-9730-586E-51B4-6D35BA9260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26284-1A9A-0695-4BFF-EDD4F486CCD0}"/>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5" name="Footer Placeholder 4">
            <a:extLst>
              <a:ext uri="{FF2B5EF4-FFF2-40B4-BE49-F238E27FC236}">
                <a16:creationId xmlns:a16="http://schemas.microsoft.com/office/drawing/2014/main" id="{6AE29BD3-A564-893E-D988-A3AFF3F68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8D47A-B96A-0A11-FBD7-1A64CE67C6EE}"/>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101236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F242-0328-35B8-9CC7-1AE5696C5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953DA-0790-3BF0-2F81-8FAE79AE8D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773DA-6B5B-E773-8F66-36A3CC6504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011A35-5AAB-959E-1606-5D679AD52AAB}"/>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6" name="Footer Placeholder 5">
            <a:extLst>
              <a:ext uri="{FF2B5EF4-FFF2-40B4-BE49-F238E27FC236}">
                <a16:creationId xmlns:a16="http://schemas.microsoft.com/office/drawing/2014/main" id="{1DC7645D-9716-38DC-452F-F7562FF01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C8AF4-DCC8-5A9B-018C-7583C80659C8}"/>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157934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EB49C-2D12-FED6-8DCA-E4747AEC28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2B6696-8FAE-55E8-69CF-73B1D0C66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99EF5-8C26-98D5-7D82-2E3D60994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1D9A94-38CC-2591-9E86-4D4D36BD2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C96E7-8F50-56DC-979A-B6B7AA34E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0A467E-D074-8226-5DD7-8786EEB397CD}"/>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8" name="Footer Placeholder 7">
            <a:extLst>
              <a:ext uri="{FF2B5EF4-FFF2-40B4-BE49-F238E27FC236}">
                <a16:creationId xmlns:a16="http://schemas.microsoft.com/office/drawing/2014/main" id="{F58FF595-7428-A305-6496-5DE57659DF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914CC1-F027-5278-D833-D84CD2070681}"/>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1080424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C0A9-6DF8-7DA5-2CD9-18E4CE3111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670E57-0DD4-B3DF-E1C7-C2505DBA5F5A}"/>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4" name="Footer Placeholder 3">
            <a:extLst>
              <a:ext uri="{FF2B5EF4-FFF2-40B4-BE49-F238E27FC236}">
                <a16:creationId xmlns:a16="http://schemas.microsoft.com/office/drawing/2014/main" id="{26A44BD4-1841-38A6-D3C1-7CEA14B0E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D9E191-BD34-0E1B-DCCE-C74FF334D8D7}"/>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1934702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59384-3EB5-493D-AC5A-97FB67907070}"/>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3" name="Footer Placeholder 2">
            <a:extLst>
              <a:ext uri="{FF2B5EF4-FFF2-40B4-BE49-F238E27FC236}">
                <a16:creationId xmlns:a16="http://schemas.microsoft.com/office/drawing/2014/main" id="{764E9624-9764-C10A-2528-AA204C0B12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FDF67D-A80A-74A9-B05A-97FCD4C4FD5F}"/>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3953752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0951-5C53-B0AB-7C1F-2AB10F214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09AD0-50A4-3F84-FB96-0F193CE63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9D9A-F45F-C021-9F69-A430DB5F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EBD2D-DA6D-A79B-D7F7-253521A56662}"/>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6" name="Footer Placeholder 5">
            <a:extLst>
              <a:ext uri="{FF2B5EF4-FFF2-40B4-BE49-F238E27FC236}">
                <a16:creationId xmlns:a16="http://schemas.microsoft.com/office/drawing/2014/main" id="{6018F6EC-D568-68B7-83C6-CBD3DEDBE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D9BEE-CDE7-1281-6380-64F2A60B2EF4}"/>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3118028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57B1-6B8E-58C7-C22D-C6AFFB8BBC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CE832C-FBE6-B52F-7751-7AC384AB7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00FD8-3CA0-6FE5-D349-91CE0991A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55678-D42A-00C5-96DB-2851648CFDF2}"/>
              </a:ext>
            </a:extLst>
          </p:cNvPr>
          <p:cNvSpPr>
            <a:spLocks noGrp="1"/>
          </p:cNvSpPr>
          <p:nvPr>
            <p:ph type="dt" sz="half" idx="10"/>
          </p:nvPr>
        </p:nvSpPr>
        <p:spPr/>
        <p:txBody>
          <a:bodyPr/>
          <a:lstStyle/>
          <a:p>
            <a:fld id="{39857BD9-997F-2144-B609-DD17283222E5}" type="datetimeFigureOut">
              <a:rPr lang="en-US" smtClean="0"/>
              <a:t>1/10/2024</a:t>
            </a:fld>
            <a:endParaRPr lang="en-US"/>
          </a:p>
        </p:txBody>
      </p:sp>
      <p:sp>
        <p:nvSpPr>
          <p:cNvPr id="6" name="Footer Placeholder 5">
            <a:extLst>
              <a:ext uri="{FF2B5EF4-FFF2-40B4-BE49-F238E27FC236}">
                <a16:creationId xmlns:a16="http://schemas.microsoft.com/office/drawing/2014/main" id="{F72D3EB7-3160-F78E-2E72-85FF18929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9902E-6CE9-7385-04ED-BD3C2E051262}"/>
              </a:ext>
            </a:extLst>
          </p:cNvPr>
          <p:cNvSpPr>
            <a:spLocks noGrp="1"/>
          </p:cNvSpPr>
          <p:nvPr>
            <p:ph type="sldNum" sz="quarter" idx="12"/>
          </p:nvPr>
        </p:nvSpPr>
        <p:spPr/>
        <p:txBody>
          <a:bodyPr/>
          <a:lstStyle/>
          <a:p>
            <a:fld id="{2EF7F8C6-5A29-7B4C-8667-3754CF4A7476}" type="slidenum">
              <a:rPr lang="en-US" smtClean="0"/>
              <a:t>‹#›</a:t>
            </a:fld>
            <a:endParaRPr lang="en-US"/>
          </a:p>
        </p:txBody>
      </p:sp>
    </p:spTree>
    <p:extLst>
      <p:ext uri="{BB962C8B-B14F-4D97-AF65-F5344CB8AC3E}">
        <p14:creationId xmlns:p14="http://schemas.microsoft.com/office/powerpoint/2010/main" val="92562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F2D93-E2BB-530D-F377-B94FD72849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69B523-A4AB-ADBC-D976-C9DF8617F6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B440E-E357-E035-499A-700463560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57BD9-997F-2144-B609-DD17283222E5}" type="datetimeFigureOut">
              <a:rPr lang="en-US" smtClean="0"/>
              <a:t>1/10/2024</a:t>
            </a:fld>
            <a:endParaRPr lang="en-US"/>
          </a:p>
        </p:txBody>
      </p:sp>
      <p:sp>
        <p:nvSpPr>
          <p:cNvPr id="5" name="Footer Placeholder 4">
            <a:extLst>
              <a:ext uri="{FF2B5EF4-FFF2-40B4-BE49-F238E27FC236}">
                <a16:creationId xmlns:a16="http://schemas.microsoft.com/office/drawing/2014/main" id="{BF926CFA-AE0F-A5D3-94D7-23AB837C7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53C138-4122-BE8E-5847-6B5EC51A5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7F8C6-5A29-7B4C-8667-3754CF4A7476}" type="slidenum">
              <a:rPr lang="en-US" smtClean="0"/>
              <a:t>‹#›</a:t>
            </a:fld>
            <a:endParaRPr lang="en-US"/>
          </a:p>
        </p:txBody>
      </p:sp>
    </p:spTree>
    <p:extLst>
      <p:ext uri="{BB962C8B-B14F-4D97-AF65-F5344CB8AC3E}">
        <p14:creationId xmlns:p14="http://schemas.microsoft.com/office/powerpoint/2010/main" val="4051352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doi.org/10.3389/fsufs" TargetMode="External"/><Relationship Id="rId4" Type="http://schemas.openxmlformats.org/officeDocument/2006/relationships/hyperlink" Target="https://doi.org/10.1016/j.gloenvcha.2013.02.00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8298-FDA1-381A-3748-43257719E337}"/>
              </a:ext>
            </a:extLst>
          </p:cNvPr>
          <p:cNvSpPr>
            <a:spLocks noGrp="1"/>
          </p:cNvSpPr>
          <p:nvPr>
            <p:ph type="ctrTitle"/>
          </p:nvPr>
        </p:nvSpPr>
        <p:spPr>
          <a:xfrm>
            <a:off x="0" y="798594"/>
            <a:ext cx="12193910" cy="1594194"/>
          </a:xfrm>
        </p:spPr>
        <p:txBody>
          <a:bodyPr>
            <a:noAutofit/>
          </a:bodyPr>
          <a:lstStyle/>
          <a:p>
            <a:r>
              <a:rPr lang="en-US" sz="3600" b="1" dirty="0">
                <a:effectLst/>
                <a:latin typeface="Avenir"/>
                <a:ea typeface="Avenir" panose="02000503020000020003" pitchFamily="2" charset="0"/>
                <a:cs typeface="Avenir" panose="02000503020000020003" pitchFamily="2" charset="0"/>
              </a:rPr>
              <a:t>Culturally meaningful seed: </a:t>
            </a:r>
            <a:r>
              <a:rPr lang="en-US" sz="3600" b="1" dirty="0">
                <a:latin typeface="Avenir"/>
                <a:ea typeface="Avenir" panose="02000503020000020003" pitchFamily="2" charset="0"/>
                <a:cs typeface="Avenir" panose="02000503020000020003" pitchFamily="2" charset="0"/>
              </a:rPr>
              <a:t>Navigating</a:t>
            </a:r>
            <a:r>
              <a:rPr lang="en-US" sz="3600" b="1" dirty="0">
                <a:effectLst/>
                <a:latin typeface="Avenir"/>
                <a:ea typeface="Avenir" panose="02000503020000020003" pitchFamily="2" charset="0"/>
                <a:cs typeface="Avenir" panose="02000503020000020003" pitchFamily="2" charset="0"/>
              </a:rPr>
              <a:t> the complexities around</a:t>
            </a:r>
            <a:r>
              <a:rPr lang="en-US" sz="3600" b="1" dirty="0">
                <a:latin typeface="Avenir"/>
                <a:ea typeface="Avenir" panose="02000503020000020003" pitchFamily="2" charset="0"/>
                <a:cs typeface="Avenir" panose="02000503020000020003" pitchFamily="2" charset="0"/>
              </a:rPr>
              <a:t> </a:t>
            </a:r>
            <a:r>
              <a:rPr lang="en-US" sz="3600" b="1" dirty="0">
                <a:effectLst/>
                <a:latin typeface="Avenir"/>
                <a:ea typeface="Avenir" panose="02000503020000020003" pitchFamily="2" charset="0"/>
                <a:cs typeface="Avenir" panose="02000503020000020003" pitchFamily="2" charset="0"/>
              </a:rPr>
              <a:t>accessibility, sustainability, and marketability in seed value chains in the Northeastern United States</a:t>
            </a:r>
            <a:endParaRPr lang="en-US" sz="3600" dirty="0">
              <a:latin typeface="Avenir"/>
            </a:endParaRPr>
          </a:p>
        </p:txBody>
      </p:sp>
      <p:sp>
        <p:nvSpPr>
          <p:cNvPr id="3" name="Subtitle 2">
            <a:extLst>
              <a:ext uri="{FF2B5EF4-FFF2-40B4-BE49-F238E27FC236}">
                <a16:creationId xmlns:a16="http://schemas.microsoft.com/office/drawing/2014/main" id="{F180DA64-F63D-FEDD-70E9-8AD392F6D94E}"/>
              </a:ext>
            </a:extLst>
          </p:cNvPr>
          <p:cNvSpPr>
            <a:spLocks noGrp="1"/>
          </p:cNvSpPr>
          <p:nvPr>
            <p:ph type="subTitle" idx="1"/>
          </p:nvPr>
        </p:nvSpPr>
        <p:spPr>
          <a:xfrm>
            <a:off x="419100" y="2579960"/>
            <a:ext cx="11382493" cy="825984"/>
          </a:xfrm>
        </p:spPr>
        <p:txBody>
          <a:bodyPr vert="horz" lIns="91440" tIns="45720" rIns="91440" bIns="45720" rtlCol="0" anchor="t">
            <a:normAutofit fontScale="92500"/>
          </a:bodyPr>
          <a:lstStyle/>
          <a:p>
            <a:r>
              <a:rPr lang="en-US" sz="2400" dirty="0">
                <a:effectLst/>
                <a:latin typeface="Avenir"/>
                <a:ea typeface="Avenir" panose="02000503020000020003" pitchFamily="2" charset="0"/>
                <a:cs typeface="Avenir" panose="02000503020000020003" pitchFamily="2" charset="0"/>
              </a:rPr>
              <a:t>Sally Burke</a:t>
            </a:r>
            <a:r>
              <a:rPr lang="en-US" sz="2400" baseline="30000" dirty="0">
                <a:effectLst/>
                <a:latin typeface="Avenir"/>
                <a:ea typeface="Avenir" panose="02000503020000020003" pitchFamily="2" charset="0"/>
                <a:cs typeface="Avenir" panose="02000503020000020003" pitchFamily="2" charset="0"/>
              </a:rPr>
              <a:t>1</a:t>
            </a:r>
            <a:r>
              <a:rPr lang="en-US" sz="2400" dirty="0">
                <a:effectLst/>
                <a:latin typeface="Avenir"/>
                <a:ea typeface="Avenir" panose="02000503020000020003" pitchFamily="2" charset="0"/>
                <a:cs typeface="Avenir" panose="02000503020000020003" pitchFamily="2" charset="0"/>
              </a:rPr>
              <a:t>, Chanda Robinson Banks</a:t>
            </a:r>
            <a:r>
              <a:rPr lang="en-US" sz="2400" baseline="30000" dirty="0">
                <a:effectLst/>
                <a:latin typeface="Avenir"/>
                <a:ea typeface="Avenir" panose="02000503020000020003" pitchFamily="2" charset="0"/>
                <a:cs typeface="Avenir" panose="02000503020000020003" pitchFamily="2" charset="0"/>
              </a:rPr>
              <a:t>2</a:t>
            </a:r>
            <a:r>
              <a:rPr lang="en-US" sz="2400" dirty="0">
                <a:effectLst/>
                <a:latin typeface="Avenir"/>
                <a:ea typeface="Avenir" panose="02000503020000020003" pitchFamily="2" charset="0"/>
                <a:cs typeface="Avenir" panose="02000503020000020003" pitchFamily="2" charset="0"/>
              </a:rPr>
              <a:t>, Alexis Yamashita</a:t>
            </a:r>
            <a:r>
              <a:rPr lang="en-US" sz="2400" baseline="30000" dirty="0">
                <a:effectLst/>
                <a:latin typeface="Avenir"/>
                <a:ea typeface="Avenir" panose="02000503020000020003" pitchFamily="2" charset="0"/>
                <a:cs typeface="Avenir" panose="02000503020000020003" pitchFamily="2" charset="0"/>
              </a:rPr>
              <a:t>2</a:t>
            </a:r>
            <a:r>
              <a:rPr lang="en-US" sz="2400" dirty="0">
                <a:effectLst/>
                <a:latin typeface="Avenir"/>
                <a:ea typeface="Avenir" panose="02000503020000020003" pitchFamily="2" charset="0"/>
                <a:cs typeface="Avenir" panose="02000503020000020003" pitchFamily="2" charset="0"/>
              </a:rPr>
              <a:t>, Claire Fischer</a:t>
            </a:r>
            <a:r>
              <a:rPr lang="en-US" sz="2400" baseline="30000" dirty="0">
                <a:effectLst/>
                <a:latin typeface="Avenir"/>
                <a:ea typeface="Avenir" panose="02000503020000020003" pitchFamily="2" charset="0"/>
                <a:cs typeface="Avenir" panose="02000503020000020003" pitchFamily="2" charset="0"/>
              </a:rPr>
              <a:t>1</a:t>
            </a:r>
            <a:r>
              <a:rPr lang="en-US" sz="2400" dirty="0">
                <a:effectLst/>
                <a:latin typeface="Avenir"/>
                <a:ea typeface="Avenir" panose="02000503020000020003" pitchFamily="2" charset="0"/>
                <a:cs typeface="Avenir" panose="02000503020000020003" pitchFamily="2" charset="0"/>
              </a:rPr>
              <a:t>, Carina Isbell</a:t>
            </a:r>
            <a:r>
              <a:rPr lang="en-US" sz="2400" baseline="30000" dirty="0">
                <a:effectLst/>
                <a:latin typeface="Avenir"/>
                <a:ea typeface="Avenir" panose="02000503020000020003" pitchFamily="2" charset="0"/>
                <a:cs typeface="Avenir" panose="02000503020000020003" pitchFamily="2" charset="0"/>
              </a:rPr>
              <a:t>1</a:t>
            </a:r>
            <a:r>
              <a:rPr lang="en-US" sz="2400" dirty="0">
                <a:effectLst/>
                <a:latin typeface="Avenir"/>
                <a:ea typeface="Avenir" panose="02000503020000020003" pitchFamily="2" charset="0"/>
                <a:cs typeface="Avenir" panose="02000503020000020003" pitchFamily="2" charset="0"/>
              </a:rPr>
              <a:t>, Tomia MacQueen</a:t>
            </a:r>
            <a:r>
              <a:rPr lang="en-US" sz="2400" baseline="30000" dirty="0">
                <a:effectLst/>
                <a:latin typeface="Avenir"/>
                <a:ea typeface="Avenir" panose="02000503020000020003" pitchFamily="2" charset="0"/>
                <a:cs typeface="Avenir" panose="02000503020000020003" pitchFamily="2" charset="0"/>
              </a:rPr>
              <a:t>2</a:t>
            </a:r>
            <a:r>
              <a:rPr lang="en-US" sz="2400" dirty="0">
                <a:effectLst/>
                <a:latin typeface="Avenir"/>
                <a:ea typeface="Avenir" panose="02000503020000020003" pitchFamily="2" charset="0"/>
                <a:cs typeface="Avenir" panose="02000503020000020003" pitchFamily="2" charset="0"/>
              </a:rPr>
              <a:t>, Bonnetta Adeeb</a:t>
            </a:r>
            <a:r>
              <a:rPr lang="en-US" sz="2400" baseline="30000" dirty="0">
                <a:effectLst/>
                <a:latin typeface="Avenir"/>
                <a:ea typeface="Avenir" panose="02000503020000020003" pitchFamily="2" charset="0"/>
                <a:cs typeface="Avenir" panose="02000503020000020003" pitchFamily="2" charset="0"/>
              </a:rPr>
              <a:t>2</a:t>
            </a:r>
            <a:r>
              <a:rPr lang="en-US" dirty="0">
                <a:latin typeface="Avenir"/>
                <a:ea typeface="Avenir" panose="02000503020000020003" pitchFamily="2" charset="0"/>
                <a:cs typeface="Avenir" panose="02000503020000020003" pitchFamily="2" charset="0"/>
              </a:rPr>
              <a:t>,</a:t>
            </a:r>
            <a:r>
              <a:rPr lang="en-US" sz="2400" dirty="0">
                <a:effectLst/>
                <a:latin typeface="Avenir"/>
                <a:ea typeface="Avenir" panose="02000503020000020003" pitchFamily="2" charset="0"/>
                <a:cs typeface="Avenir" panose="02000503020000020003" pitchFamily="2" charset="0"/>
              </a:rPr>
              <a:t> Jasmine Hart</a:t>
            </a:r>
            <a:r>
              <a:rPr lang="en-US" sz="2400" baseline="30000" dirty="0">
                <a:effectLst/>
                <a:latin typeface="Avenir"/>
                <a:ea typeface="Avenir" panose="02000503020000020003" pitchFamily="2" charset="0"/>
                <a:cs typeface="Avenir" panose="02000503020000020003" pitchFamily="2" charset="0"/>
              </a:rPr>
              <a:t>1</a:t>
            </a:r>
            <a:r>
              <a:rPr lang="en-US" sz="2400" dirty="0">
                <a:effectLst/>
                <a:latin typeface="Avenir"/>
                <a:ea typeface="Avenir" panose="02000503020000020003" pitchFamily="2" charset="0"/>
                <a:cs typeface="Avenir" panose="02000503020000020003" pitchFamily="2" charset="0"/>
              </a:rPr>
              <a:t>, Eric von Wettberg</a:t>
            </a:r>
            <a:r>
              <a:rPr lang="en-US" sz="2400" baseline="30000" dirty="0">
                <a:effectLst/>
                <a:latin typeface="Avenir"/>
                <a:ea typeface="Avenir" panose="02000503020000020003" pitchFamily="2" charset="0"/>
                <a:cs typeface="Avenir" panose="02000503020000020003" pitchFamily="2" charset="0"/>
              </a:rPr>
              <a:t>1</a:t>
            </a:r>
            <a:r>
              <a:rPr lang="en-US" sz="2400" dirty="0">
                <a:effectLst/>
                <a:latin typeface="Avenir"/>
                <a:ea typeface="Avenir" panose="02000503020000020003" pitchFamily="2" charset="0"/>
                <a:cs typeface="Avenir" panose="02000503020000020003" pitchFamily="2" charset="0"/>
              </a:rPr>
              <a:t>, Daniel Tobin</a:t>
            </a:r>
            <a:r>
              <a:rPr lang="en-US" sz="2400" baseline="30000" dirty="0">
                <a:effectLst/>
                <a:latin typeface="Avenir"/>
                <a:ea typeface="Avenir" panose="02000503020000020003" pitchFamily="2" charset="0"/>
                <a:cs typeface="Avenir" panose="02000503020000020003" pitchFamily="2" charset="0"/>
              </a:rPr>
              <a:t>1</a:t>
            </a:r>
          </a:p>
        </p:txBody>
      </p:sp>
      <p:sp>
        <p:nvSpPr>
          <p:cNvPr id="4" name="TextBox 3">
            <a:extLst>
              <a:ext uri="{FF2B5EF4-FFF2-40B4-BE49-F238E27FC236}">
                <a16:creationId xmlns:a16="http://schemas.microsoft.com/office/drawing/2014/main" id="{87A1F782-97C7-9CDD-86D9-C6D1F5EA4B7E}"/>
              </a:ext>
            </a:extLst>
          </p:cNvPr>
          <p:cNvSpPr txBox="1"/>
          <p:nvPr/>
        </p:nvSpPr>
        <p:spPr>
          <a:xfrm>
            <a:off x="2304143" y="3829768"/>
            <a:ext cx="7581802" cy="1846659"/>
          </a:xfrm>
          <a:prstGeom prst="rect">
            <a:avLst/>
          </a:prstGeom>
          <a:noFill/>
        </p:spPr>
        <p:txBody>
          <a:bodyPr wrap="square" lIns="91440" tIns="45720" rIns="91440" bIns="45720" rtlCol="0" anchor="t">
            <a:spAutoFit/>
          </a:bodyPr>
          <a:lstStyle/>
          <a:p>
            <a:pPr algn="ctr"/>
            <a:r>
              <a:rPr lang="en-US" sz="2000" dirty="0">
                <a:latin typeface="Avenir Next" panose="020B0503020202020204" pitchFamily="34" charset="0"/>
                <a:ea typeface="+mn-lt"/>
                <a:cs typeface="+mn-lt"/>
              </a:rPr>
              <a:t>The University of Vermont</a:t>
            </a:r>
            <a:r>
              <a:rPr lang="en-US" sz="2000" baseline="30000" dirty="0">
                <a:latin typeface="Avenir Next" panose="020B0503020202020204" pitchFamily="34" charset="0"/>
                <a:ea typeface="+mn-lt"/>
                <a:cs typeface="+mn-lt"/>
              </a:rPr>
              <a:t>1</a:t>
            </a:r>
          </a:p>
          <a:p>
            <a:pPr algn="ctr"/>
            <a:r>
              <a:rPr lang="en-US" sz="2000" dirty="0">
                <a:latin typeface="Avenir Next" panose="020B0503020202020204" pitchFamily="34" charset="0"/>
              </a:rPr>
              <a:t>Ujamaa Cooperative Farming Alliance</a:t>
            </a:r>
            <a:r>
              <a:rPr lang="en-US" sz="2000" baseline="30000" dirty="0">
                <a:latin typeface="Avenir Next" panose="020B0503020202020204" pitchFamily="34" charset="0"/>
              </a:rPr>
              <a:t>2</a:t>
            </a:r>
            <a:r>
              <a:rPr lang="en-US" sz="2000" dirty="0">
                <a:latin typeface="Avenir Next" panose="020B0503020202020204" pitchFamily="34" charset="0"/>
              </a:rPr>
              <a:t> </a:t>
            </a:r>
          </a:p>
          <a:p>
            <a:pPr algn="ctr"/>
            <a:endParaRPr lang="en-US" sz="2000" dirty="0">
              <a:latin typeface="Avenir Next" panose="020B0503020202020204" pitchFamily="34" charset="0"/>
            </a:endParaRPr>
          </a:p>
          <a:p>
            <a:pPr algn="ctr"/>
            <a:r>
              <a:rPr lang="en-US" dirty="0">
                <a:latin typeface="Avenir Next" panose="020B0503020202020204" pitchFamily="34" charset="0"/>
                <a:ea typeface="Avenir" panose="02000503020000020003" pitchFamily="2" charset="0"/>
                <a:cs typeface="Avenir" panose="02000503020000020003" pitchFamily="2" charset="0"/>
              </a:rPr>
              <a:t>ASFS/AFHVS Conference</a:t>
            </a:r>
          </a:p>
          <a:p>
            <a:pPr algn="ctr"/>
            <a:r>
              <a:rPr lang="en-US" dirty="0">
                <a:latin typeface="Avenir Next" panose="020B0503020202020204" pitchFamily="34" charset="0"/>
                <a:ea typeface="Avenir" panose="02000503020000020003" pitchFamily="2" charset="0"/>
                <a:cs typeface="Avenir" panose="02000503020000020003" pitchFamily="2" charset="0"/>
              </a:rPr>
              <a:t>May 31-June 3, 2023</a:t>
            </a:r>
          </a:p>
          <a:p>
            <a:pPr algn="ctr"/>
            <a:r>
              <a:rPr lang="en-US" dirty="0">
                <a:latin typeface="Avenir Next" panose="020B0503020202020204" pitchFamily="34" charset="0"/>
              </a:rPr>
              <a:t>Boston University</a:t>
            </a:r>
          </a:p>
        </p:txBody>
      </p:sp>
      <p:sp>
        <p:nvSpPr>
          <p:cNvPr id="5" name="TextBox 4">
            <a:extLst>
              <a:ext uri="{FF2B5EF4-FFF2-40B4-BE49-F238E27FC236}">
                <a16:creationId xmlns:a16="http://schemas.microsoft.com/office/drawing/2014/main" id="{A2A09558-563A-D6C5-86A3-7AC5C62AC966}"/>
              </a:ext>
            </a:extLst>
          </p:cNvPr>
          <p:cNvSpPr txBox="1"/>
          <p:nvPr/>
        </p:nvSpPr>
        <p:spPr>
          <a:xfrm>
            <a:off x="-1910" y="6257836"/>
            <a:ext cx="1219391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venir Next" panose="020B0503020202020204" pitchFamily="34" charset="0"/>
              </a:rPr>
              <a:t>This material is based upon work supported by the National Institute of Food and Agriculture, U.S. Department of Agriculture, through the Northeast Sustainable Agriculture Research and Education program under subaward number </a:t>
            </a:r>
            <a:r>
              <a:rPr lang="en-US" sz="1100" b="1" dirty="0">
                <a:latin typeface="Avenir Next" panose="020B0503020202020204" pitchFamily="34" charset="0"/>
                <a:ea typeface="+mn-lt"/>
                <a:cs typeface="+mn-lt"/>
              </a:rPr>
              <a:t>LNE22-456R</a:t>
            </a:r>
            <a:r>
              <a:rPr lang="en-US" sz="1100" b="1" dirty="0">
                <a:latin typeface="Avenir Next" panose="020B0503020202020204" pitchFamily="34" charset="0"/>
              </a:rPr>
              <a:t>. </a:t>
            </a:r>
            <a:r>
              <a:rPr lang="en-US" sz="1100" b="1" dirty="0">
                <a:latin typeface="Avenir Next" panose="020B0503020202020204" pitchFamily="34" charset="0"/>
                <a:ea typeface="+mn-lt"/>
                <a:cs typeface="+mn-lt"/>
              </a:rPr>
              <a:t>Any opinions, findings, conclusions, or recommendations expressed in this publication are those of the author(s) and do not necessarily reflect the view of the U.S. Department of Agriculture.</a:t>
            </a:r>
            <a:endParaRPr lang="en-US" sz="1100" dirty="0">
              <a:latin typeface="Avenir Next" panose="020B0503020202020204" pitchFamily="34" charset="0"/>
              <a:ea typeface="+mn-lt"/>
              <a:cs typeface="+mn-lt"/>
            </a:endParaRPr>
          </a:p>
        </p:txBody>
      </p:sp>
      <p:pic>
        <p:nvPicPr>
          <p:cNvPr id="6" name="Picture 6" descr="Logo&#10;&#10;Description automatically generated">
            <a:extLst>
              <a:ext uri="{FF2B5EF4-FFF2-40B4-BE49-F238E27FC236}">
                <a16:creationId xmlns:a16="http://schemas.microsoft.com/office/drawing/2014/main" id="{25B7AEA5-D03D-84F6-6327-929C310F57D6}"/>
              </a:ext>
            </a:extLst>
          </p:cNvPr>
          <p:cNvPicPr>
            <a:picLocks noChangeAspect="1"/>
          </p:cNvPicPr>
          <p:nvPr/>
        </p:nvPicPr>
        <p:blipFill>
          <a:blip r:embed="rId4"/>
          <a:stretch>
            <a:fillRect/>
          </a:stretch>
        </p:blipFill>
        <p:spPr>
          <a:xfrm>
            <a:off x="9622489" y="3762815"/>
            <a:ext cx="2179104" cy="1980564"/>
          </a:xfrm>
          <a:prstGeom prst="rect">
            <a:avLst/>
          </a:prstGeom>
        </p:spPr>
      </p:pic>
      <p:grpSp>
        <p:nvGrpSpPr>
          <p:cNvPr id="8" name="Group 7">
            <a:extLst>
              <a:ext uri="{FF2B5EF4-FFF2-40B4-BE49-F238E27FC236}">
                <a16:creationId xmlns:a16="http://schemas.microsoft.com/office/drawing/2014/main" id="{864AA201-A077-1FF6-58BA-9D680D5C6A77}"/>
              </a:ext>
            </a:extLst>
          </p:cNvPr>
          <p:cNvGrpSpPr/>
          <p:nvPr/>
        </p:nvGrpSpPr>
        <p:grpSpPr>
          <a:xfrm>
            <a:off x="319644" y="3405944"/>
            <a:ext cx="3968997" cy="2515807"/>
            <a:chOff x="253883" y="3243915"/>
            <a:chExt cx="3968997" cy="2515807"/>
          </a:xfrm>
        </p:grpSpPr>
        <p:pic>
          <p:nvPicPr>
            <p:cNvPr id="1028" name="Picture 4" descr="Logo Guidelines | University of Vermont Creative Style Guide | The University  of Vermont">
              <a:extLst>
                <a:ext uri="{FF2B5EF4-FFF2-40B4-BE49-F238E27FC236}">
                  <a16:creationId xmlns:a16="http://schemas.microsoft.com/office/drawing/2014/main" id="{1FCC7D8D-14B1-3991-5533-51D565C32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883" y="4659900"/>
              <a:ext cx="3968997" cy="1099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JAMAA SEEDS">
              <a:extLst>
                <a:ext uri="{FF2B5EF4-FFF2-40B4-BE49-F238E27FC236}">
                  <a16:creationId xmlns:a16="http://schemas.microsoft.com/office/drawing/2014/main" id="{281B8A90-CB83-D1BE-8723-C880E6B9FA2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50" b="96917" l="646" r="94373">
                          <a14:foregroundMark x1="28608" y1="81375" x2="29632" y2="81777"/>
                          <a14:foregroundMark x1="22305" y1="78901" x2="25167" y2="80024"/>
                          <a14:foregroundMark x1="11559" y1="74685" x2="14805" y2="75959"/>
                          <a14:foregroundMark x1="4247" y1="71816" x2="4940" y2="72088"/>
                          <a14:foregroundMark x1="59287" y1="76527" x2="60630" y2="76262"/>
                          <a14:foregroundMark x1="51417" y1="78076" x2="56125" y2="77149"/>
                          <a14:foregroundMark x1="45639" y1="79213" x2="47404" y2="78866"/>
                          <a14:foregroundMark x1="39743" y1="80373" x2="42126" y2="79904"/>
                          <a14:foregroundMark x1="67230" y1="76809" x2="77326" y2="80031"/>
                          <a14:foregroundMark x1="77715" y1="77933" x2="72602" y2="75358"/>
                          <a14:foregroundMark x1="83648" y1="80921" x2="82649" y2="80418"/>
                          <a14:foregroundMark x1="12914" y1="77786" x2="7288" y2="81700"/>
                          <a14:foregroundMark x1="22393" y1="71192" x2="20195" y2="72721"/>
                          <a14:foregroundMark x1="60333" y1="93181" x2="69834" y2="94333"/>
                          <a14:foregroundMark x1="41336" y1="90877" x2="45438" y2="91375"/>
                          <a14:foregroundMark x1="27956" y1="89255" x2="31088" y2="89635"/>
                          <a14:foregroundMark x1="21304" y1="88449" x2="24324" y2="88815"/>
                          <a14:foregroundMark x1="2990" y1="86228" x2="11670" y2="87281"/>
                          <a14:foregroundMark x1="69834" y1="94333" x2="75317" y2="90186"/>
                          <a14:foregroundMark x1="2290" y1="91981" x2="2214" y2="94833"/>
                          <a14:foregroundMark x1="2435" y1="86520" x2="2340" y2="90080"/>
                          <a14:foregroundMark x1="2813" y1="72362" x2="2610" y2="80000"/>
                          <a14:foregroundMark x1="21267" y1="92881" x2="23840" y2="92618"/>
                          <a14:foregroundMark x1="2214" y1="94833" x2="13764" y2="93650"/>
                          <a14:foregroundMark x1="60333" y1="94710" x2="70279" y2="95546"/>
                          <a14:foregroundMark x1="41435" y1="93123" x2="43117" y2="93264"/>
                          <a14:foregroundMark x1="91791" y1="75707" x2="92264" y2="74090"/>
                          <a14:foregroundMark x1="90711" y1="79396" x2="91623" y2="76280"/>
                          <a14:foregroundMark x1="87363" y1="90841" x2="87747" y2="89529"/>
                          <a14:foregroundMark x1="86097" y1="95166" x2="86421" y2="94058"/>
                          <a14:foregroundMark x1="93073" y1="81164" x2="93719" y2="78435"/>
                          <a14:foregroundMark x1="91583" y1="87463" x2="91853" y2="86322"/>
                          <a14:foregroundMark x1="90579" y1="91706" x2="90862" y2="90510"/>
                          <a14:foregroundMark x1="89843" y1="94816" x2="90011" y2="94105"/>
                          <a14:foregroundMark x1="93869" y1="90872" x2="93613" y2="94464"/>
                          <a14:foregroundMark x1="94769" y1="78260" x2="94557" y2="81229"/>
                          <a14:foregroundMark x1="38458" y1="21773" x2="38376" y2="19833"/>
                          <a14:foregroundMark x1="38953" y1="33555" x2="38502" y2="22840"/>
                          <a14:foregroundMark x1="39483" y1="46167" x2="39427" y2="44833"/>
                          <a14:foregroundMark x1="46862" y1="25469" x2="47786" y2="26083"/>
                          <a14:foregroundMark x1="38376" y1="19833" x2="39636" y2="20670"/>
                          <a14:foregroundMark x1="33764" y1="31250" x2="34642" y2="33574"/>
                          <a14:foregroundMark x1="33258" y1="8439" x2="41472" y2="18131"/>
                          <a14:foregroundMark x1="44278" y1="40528" x2="43978" y2="45340"/>
                          <a14:foregroundMark x1="45168" y1="26263" x2="44710" y2="33599"/>
                          <a14:foregroundMark x1="31035" y1="52933" x2="22161" y2="42364"/>
                          <a14:foregroundMark x1="20608" y1="51310" x2="22970" y2="60083"/>
                          <a14:foregroundMark x1="17875" y1="41162" x2="19629" y2="47675"/>
                          <a14:foregroundMark x1="22970" y1="60083" x2="24463" y2="60776"/>
                          <a14:foregroundMark x1="2389" y1="43027" x2="2674" y2="46343"/>
                          <a14:foregroundMark x1="11035" y1="38009" x2="13245" y2="44058"/>
                          <a14:foregroundMark x1="39346" y1="44951" x2="42122" y2="46211"/>
                          <a14:foregroundMark x1="33764" y1="42417" x2="35137" y2="43040"/>
                          <a14:foregroundMark x1="34534" y1="28808" x2="18447" y2="22865"/>
                          <a14:foregroundMark x1="31898" y1="46017" x2="31919" y2="46917"/>
                          <a14:foregroundMark x1="33487" y1="4500" x2="32657" y2="8833"/>
                          <a14:foregroundMark x1="32103" y1="7667" x2="31919" y2="9750"/>
                          <a14:foregroundMark x1="18358" y1="24000" x2="18542" y2="22250"/>
                          <a14:foregroundMark x1="18542" y1="22250" x2="16790" y2="22250"/>
                          <a14:foregroundMark x1="18173" y1="22083" x2="16790" y2="22250"/>
                          <a14:foregroundMark x1="16974" y1="22083" x2="15683" y2="22250"/>
                          <a14:foregroundMark x1="17159" y1="21917" x2="19465" y2="21917"/>
                          <a14:foregroundMark x1="18173" y1="26583" x2="23708" y2="31083"/>
                          <a14:foregroundMark x1="21956" y1="30750" x2="22970" y2="31750"/>
                          <a14:foregroundMark x1="5074" y1="42333" x2="1845" y2="44583"/>
                          <a14:foregroundMark x1="3782" y1="42583" x2="1661" y2="44417"/>
                          <a14:foregroundMark x1="4336" y1="42500" x2="1845" y2="44667"/>
                          <a14:foregroundMark x1="3782" y1="42500" x2="1292" y2="43917"/>
                          <a14:foregroundMark x1="4889" y1="42917" x2="2675" y2="42750"/>
                          <a14:foregroundMark x1="9317" y1="44583" x2="16052" y2="49333"/>
                          <a14:foregroundMark x1="12731" y1="46167" x2="15498" y2="48083"/>
                          <a14:foregroundMark x1="15498" y1="37667" x2="19834" y2="42583"/>
                          <a14:foregroundMark x1="14114" y1="37000" x2="15683" y2="38417"/>
                          <a14:foregroundMark x1="29613" y1="55917" x2="33672" y2="58500"/>
                          <a14:foregroundMark x1="44373" y1="41500" x2="43081" y2="40417"/>
                          <a14:foregroundMark x1="44926" y1="40833" x2="42989" y2="40250"/>
                          <a14:foregroundMark x1="45295" y1="40667" x2="42804" y2="40250"/>
                          <a14:foregroundMark x1="44926" y1="41000" x2="42989" y2="40833"/>
                          <a14:foregroundMark x1="44926" y1="41333" x2="42989" y2="40417"/>
                          <a14:foregroundMark x1="45111" y1="41000" x2="42989" y2="40417"/>
                          <a14:foregroundMark x1="44926" y1="41333" x2="42989" y2="39917"/>
                          <a14:foregroundMark x1="44373" y1="40833" x2="42804" y2="39917"/>
                          <a14:foregroundMark x1="44742" y1="40417" x2="42804" y2="39917"/>
                          <a14:foregroundMark x1="44926" y1="40500" x2="42989" y2="39917"/>
                          <a14:foregroundMark x1="40590" y1="46500" x2="43819" y2="49833"/>
                          <a14:foregroundMark x1="40775" y1="46000" x2="43819" y2="49333"/>
                          <a14:foregroundMark x1="33303" y1="43917" x2="34963" y2="46500"/>
                          <a14:foregroundMark x1="33856" y1="43417" x2="36162" y2="45667"/>
                          <a14:foregroundMark x1="44557" y1="95000" x2="52399" y2="95000"/>
                          <a14:foregroundMark x1="43266" y1="91667" x2="43450" y2="94417"/>
                          <a14:foregroundMark x1="46310" y1="93917" x2="51845" y2="94083"/>
                          <a14:foregroundMark x1="51107" y1="94083" x2="52030" y2="94083"/>
                          <a14:foregroundMark x1="87638" y1="86417" x2="93635" y2="87167"/>
                          <a14:foregroundMark x1="88653" y1="85917" x2="94004" y2="86667"/>
                          <a14:foregroundMark x1="85148" y1="73917" x2="90867" y2="73583"/>
                          <a14:foregroundMark x1="90314" y1="72583" x2="86716" y2="72750"/>
                          <a14:foregroundMark x1="13745" y1="75000" x2="13561" y2="79000"/>
                          <a14:foregroundMark x1="4336" y1="73583" x2="2583" y2="71667"/>
                          <a14:foregroundMark x1="738" y1="71333" x2="4520" y2="71500"/>
                          <a14:foregroundMark x1="3967" y1="74667" x2="3967" y2="72917"/>
                          <a14:foregroundMark x1="4336" y1="71333" x2="4336" y2="73083"/>
                          <a14:foregroundMark x1="3967" y1="71917" x2="3967" y2="74000"/>
                          <a14:foregroundMark x1="17343" y1="80167" x2="25646" y2="78333"/>
                          <a14:foregroundMark x1="24631" y1="80000" x2="22970" y2="81083"/>
                          <a14:foregroundMark x1="31550" y1="79500" x2="28875" y2="81417"/>
                          <a14:foregroundMark x1="27860" y1="81750" x2="30812" y2="81417"/>
                          <a14:foregroundMark x1="48247" y1="76917" x2="47970" y2="79167"/>
                          <a14:foregroundMark x1="46679" y1="76917" x2="47417" y2="80333"/>
                          <a14:foregroundMark x1="48616" y1="75333" x2="48432" y2="80167"/>
                          <a14:foregroundMark x1="58210" y1="75833" x2="55443" y2="78667"/>
                          <a14:foregroundMark x1="61255" y1="72083" x2="61624" y2="76417"/>
                          <a14:foregroundMark x1="71033" y1="73917" x2="69834" y2="76083"/>
                          <a14:foregroundMark x1="69280" y1="71500" x2="73339" y2="71333"/>
                          <a14:foregroundMark x1="85978" y1="71917" x2="91052" y2="71833"/>
                          <a14:foregroundMark x1="90129" y1="71833" x2="93635" y2="78250"/>
                          <a14:foregroundMark x1="91513" y1="73917" x2="94373" y2="78333"/>
                          <a14:foregroundMark x1="76015" y1="77583" x2="79428" y2="81583"/>
                          <a14:foregroundMark x1="81734" y1="80333" x2="79613" y2="81583"/>
                          <a14:foregroundMark x1="78506" y1="81583" x2="80351" y2="81750"/>
                          <a14:foregroundMark x1="86162" y1="79333" x2="92804" y2="79500"/>
                          <a14:foregroundMark x1="73893" y1="88750" x2="74631" y2="92833"/>
                          <a14:foregroundMark x1="66605" y1="96167" x2="71587" y2="95000"/>
                          <a14:foregroundMark x1="22970" y1="89250" x2="27675" y2="89417"/>
                          <a14:foregroundMark x1="25185" y1="91500" x2="31550" y2="91333"/>
                          <a14:foregroundMark x1="32288" y1="91000" x2="29982" y2="91167"/>
                          <a14:foregroundMark x1="23524" y1="90833" x2="23524" y2="93917"/>
                          <a14:backgroundMark x1="17343" y1="33500" x2="17620" y2="36083"/>
                          <a14:backgroundMark x1="16328" y1="34333" x2="27491" y2="38917"/>
                          <a14:backgroundMark x1="23128" y1="31523" x2="29520" y2="38083"/>
                          <a14:backgroundMark x1="11900" y1="20000" x2="18255" y2="26522"/>
                          <a14:backgroundMark x1="29520" y1="38083" x2="30074" y2="42333"/>
                          <a14:backgroundMark x1="26199" y1="3917" x2="17620" y2="20000"/>
                          <a14:backgroundMark x1="26568" y1="3333" x2="30720" y2="6250"/>
                          <a14:backgroundMark x1="30351" y1="6833" x2="30351" y2="6833"/>
                          <a14:backgroundMark x1="29059" y1="6500" x2="30996" y2="6833"/>
                          <a14:backgroundMark x1="30351" y1="7333" x2="30351" y2="5667"/>
                          <a14:backgroundMark x1="31919" y1="8500" x2="29705" y2="7083"/>
                          <a14:backgroundMark x1="31460" y1="6769" x2="30074" y2="6250"/>
                          <a14:backgroundMark x1="40590" y1="25167" x2="45941" y2="25167"/>
                          <a14:backgroundMark x1="39299" y1="23750" x2="40221" y2="22250"/>
                          <a14:backgroundMark x1="42804" y1="23750" x2="42159" y2="22583"/>
                          <a14:backgroundMark x1="41790" y1="25167" x2="45664" y2="22000"/>
                          <a14:backgroundMark x1="47878" y1="19167" x2="43081" y2="22583"/>
                          <a14:backgroundMark x1="45664" y1="17417" x2="39945" y2="23417"/>
                          <a14:backgroundMark x1="41144" y1="26000" x2="44649" y2="22833"/>
                          <a14:backgroundMark x1="42374" y1="39908" x2="38007" y2="42083"/>
                          <a14:backgroundMark x1="47878" y1="37167" x2="43886" y2="39155"/>
                          <a14:backgroundMark x1="51384" y1="52083" x2="52030" y2="49833"/>
                          <a14:backgroundMark x1="52030" y1="53500" x2="43841" y2="47139"/>
                          <a14:backgroundMark x1="52030" y1="51500" x2="51015" y2="50917"/>
                          <a14:backgroundMark x1="92433" y1="72851" x2="94004" y2="73000"/>
                          <a14:backgroundMark x1="73533" y1="71052" x2="85769" y2="72216"/>
                          <a14:backgroundMark x1="40590" y1="67917" x2="69829" y2="70699"/>
                          <a14:backgroundMark x1="74250" y1="70004" x2="78413" y2="68750"/>
                          <a14:backgroundMark x1="78413" y1="68417" x2="77491" y2="69000"/>
                          <a14:backgroundMark x1="77491" y1="68750" x2="91144" y2="69000"/>
                          <a14:backgroundMark x1="91652" y1="71421" x2="93727" y2="71583"/>
                          <a14:backgroundMark x1="75554" y1="70167" x2="86598" y2="71027"/>
                          <a14:backgroundMark x1="93358" y1="71333" x2="94004" y2="71583"/>
                          <a14:backgroundMark x1="94004" y1="71333" x2="93848" y2="74718"/>
                          <a14:backgroundMark x1="76568" y1="97417" x2="76568" y2="88250"/>
                          <a14:backgroundMark x1="52206" y1="93581" x2="59041" y2="94000"/>
                          <a14:backgroundMark x1="44936" y1="93135" x2="46791" y2="93249"/>
                          <a14:backgroundMark x1="53052" y1="94073" x2="59041" y2="95083"/>
                          <a14:backgroundMark x1="44907" y1="92699" x2="46940" y2="93042"/>
                          <a14:backgroundMark x1="25093" y1="92520" x2="30141" y2="91380"/>
                          <a14:backgroundMark x1="17897" y1="95083" x2="16697" y2="89667"/>
                          <a14:backgroundMark x1="1107" y1="69333" x2="43450" y2="69333"/>
                          <a14:backgroundMark x1="6181" y1="84833" x2="1384" y2="80167"/>
                          <a14:backgroundMark x1="15498" y1="73333" x2="16882" y2="75500"/>
                          <a14:backgroundMark x1="15959" y1="75167" x2="19373" y2="78417"/>
                          <a14:backgroundMark x1="17528" y1="74333" x2="19557" y2="78417"/>
                          <a14:backgroundMark x1="34779" y1="77000" x2="34779" y2="77000"/>
                          <a14:backgroundMark x1="71771" y1="76750" x2="71771" y2="76750"/>
                          <a14:backgroundMark x1="87638" y1="76750" x2="87638" y2="76750"/>
                          <a14:backgroundMark x1="70572" y1="77000" x2="70572" y2="77000"/>
                          <a14:backgroundMark x1="1384" y1="84500" x2="1384" y2="84500"/>
                          <a14:backgroundMark x1="2768" y1="84500" x2="2768" y2="84500"/>
                          <a14:backgroundMark x1="2768" y1="84500" x2="2768" y2="84500"/>
                          <a14:backgroundMark x1="2768" y1="84500" x2="2768" y2="84500"/>
                          <a14:backgroundMark x1="2768" y1="84500" x2="2768" y2="84500"/>
                          <a14:backgroundMark x1="2768" y1="84500" x2="2768" y2="84500"/>
                          <a14:backgroundMark x1="2768" y1="84500" x2="2768" y2="84500"/>
                          <a14:backgroundMark x1="3690" y1="84750" x2="3690" y2="84750"/>
                          <a14:backgroundMark x1="35240" y1="92333" x2="35240" y2="92333"/>
                          <a14:backgroundMark x1="35240" y1="92333" x2="35701" y2="90250"/>
                          <a14:backgroundMark x1="36162" y1="91500" x2="37915" y2="93083"/>
                          <a14:backgroundMark x1="36993" y1="91917" x2="40406" y2="99250"/>
                          <a14:backgroundMark x1="85148" y1="83500" x2="85148" y2="83500"/>
                          <a14:backgroundMark x1="85148" y1="83500" x2="91882" y2="83750"/>
                          <a14:backgroundMark x1="64945" y1="72917" x2="62638" y2="82500"/>
                          <a14:backgroundMark x1="37454" y1="37167" x2="37454" y2="37167"/>
                          <a14:backgroundMark x1="37454" y1="37167" x2="50830" y2="36750"/>
                          <a14:backgroundMark x1="43325" y1="46574" x2="50461" y2="49833"/>
                          <a14:backgroundMark x1="16299" y1="47421" x2="21587" y2="50417"/>
                          <a14:backgroundMark x1="20701" y1="42056" x2="21402" y2="42833"/>
                          <a14:backgroundMark x1="30258" y1="53250" x2="31384" y2="55343"/>
                          <a14:backgroundMark x1="20018" y1="31417" x2="25461" y2="37167"/>
                          <a14:backgroundMark x1="38838" y1="21417" x2="45387" y2="24917"/>
                          <a14:backgroundMark x1="31365" y1="39167" x2="30720" y2="45333"/>
                          <a14:backgroundMark x1="31827" y1="37583" x2="32008" y2="44533"/>
                          <a14:backgroundMark x1="36758" y1="44173" x2="39945" y2="44083"/>
                          <a14:backgroundMark x1="32410" y1="80667" x2="38653" y2="80667"/>
                          <a14:backgroundMark x1="43173" y1="78583" x2="45203" y2="82500"/>
                          <a14:backgroundMark x1="55443" y1="68583" x2="67897" y2="72917"/>
                          <a14:backgroundMark x1="86439" y1="80833" x2="91236" y2="81250"/>
                          <a14:backgroundMark x1="79428" y1="88583" x2="85332" y2="82667"/>
                          <a14:backgroundMark x1="75686" y1="89876" x2="82657" y2="85333"/>
                          <a14:backgroundMark x1="88955" y1="87856" x2="88284" y2="88833"/>
                          <a14:backgroundMark x1="92804" y1="82250" x2="90948" y2="84954"/>
                          <a14:backgroundMark x1="11439" y1="87583" x2="19557" y2="88417"/>
                          <a14:backgroundMark x1="19557" y1="93083" x2="13653" y2="93500"/>
                          <a14:backgroundMark x1="18911" y1="87583" x2="20018" y2="95167"/>
                          <a14:backgroundMark x1="26037" y1="80801" x2="26937" y2="81083"/>
                          <a14:backgroundMark x1="29995" y1="82667" x2="33118" y2="82667"/>
                          <a14:backgroundMark x1="28321" y1="78667" x2="26753" y2="81583"/>
                          <a14:backgroundMark x1="32472" y1="81583" x2="31013" y2="81668"/>
                          <a14:backgroundMark x1="37823" y1="79500" x2="38284" y2="80917"/>
                          <a14:backgroundMark x1="5536" y1="72835" x2="10240" y2="74000"/>
                          <a14:backgroundMark x1="18911" y1="74000" x2="17159" y2="74167"/>
                          <a14:backgroundMark x1="25000" y1="70833" x2="22140" y2="70833"/>
                          <a14:backgroundMark x1="19649" y1="73750" x2="17804" y2="73750"/>
                          <a14:backgroundMark x1="6827" y1="68583" x2="369" y2="68583"/>
                          <a14:backgroundMark x1="10055" y1="73750" x2="9871" y2="76250"/>
                          <a14:backgroundMark x1="554" y1="86583" x2="4520" y2="84500"/>
                          <a14:backgroundMark x1="1661" y1="80000" x2="1661" y2="84000"/>
                          <a14:backgroundMark x1="2675" y1="83167" x2="2214" y2="85417"/>
                          <a14:backgroundMark x1="3598" y1="84500" x2="7011" y2="82250"/>
                          <a14:backgroundMark x1="70756" y1="67667" x2="65406" y2="67667"/>
                          <a14:backgroundMark x1="89576" y1="89083" x2="95111" y2="89750"/>
                          <a14:backgroundMark x1="93635" y1="87900" x2="93635" y2="87833"/>
                          <a14:backgroundMark x1="93635" y1="82250" x2="93635" y2="85331"/>
                          <a14:backgroundMark x1="38653" y1="88917" x2="38653" y2="94083"/>
                          <a14:backgroundMark x1="39576" y1="86583" x2="39945" y2="94917"/>
                          <a14:backgroundMark x1="35332" y1="87833" x2="35332" y2="96000"/>
                          <a14:backgroundMark x1="36716" y1="86833" x2="36900" y2="94083"/>
                          <a14:backgroundMark x1="32657" y1="88667" x2="32657" y2="92500"/>
                          <a14:backgroundMark x1="19649" y1="86417" x2="19834" y2="90833"/>
                          <a14:backgroundMark x1="2399" y1="90083" x2="2214" y2="92500"/>
                          <a14:backgroundMark x1="71420" y1="95276" x2="86162" y2="97167"/>
                          <a14:backgroundMark x1="84779" y1="92833" x2="91144" y2="92917"/>
                          <a14:backgroundMark x1="90498" y1="97250" x2="94004" y2="95667"/>
                          <a14:backgroundMark x1="94188" y1="95500" x2="92804" y2="96333"/>
                          <a14:backgroundMark x1="94557" y1="87833" x2="93358" y2="88750"/>
                          <a14:backgroundMark x1="88376" y1="88333" x2="92989" y2="88917"/>
                          <a14:backgroundMark x1="45111" y1="91833" x2="54336" y2="92000"/>
                          <a14:backgroundMark x1="52768" y1="92333" x2="55074" y2="92500"/>
                          <a14:backgroundMark x1="58764" y1="91667" x2="58764" y2="96500"/>
                          <a14:backgroundMark x1="87454" y1="82833" x2="81919" y2="83333"/>
                          <a14:backgroundMark x1="86900" y1="81083" x2="84041" y2="82250"/>
                          <a14:backgroundMark x1="83672" y1="82833" x2="80996" y2="82667"/>
                          <a14:backgroundMark x1="81181" y1="78333" x2="81110" y2="79773"/>
                          <a14:backgroundMark x1="89956" y1="80639" x2="89576" y2="83500"/>
                          <a14:backgroundMark x1="89945" y1="82250" x2="95664" y2="82500"/>
                          <a14:backgroundMark x1="44373" y1="16500" x2="41513" y2="20833"/>
                          <a14:backgroundMark x1="43450" y1="25667" x2="48801" y2="23083"/>
                          <a14:backgroundMark x1="41144" y1="25750" x2="47786" y2="21917"/>
                          <a14:backgroundMark x1="42435" y1="26250" x2="49539" y2="23417"/>
                          <a14:backgroundMark x1="41144" y1="34083" x2="48616" y2="35917"/>
                          <a14:backgroundMark x1="19280" y1="20500" x2="19143" y2="20597"/>
                          <a14:backgroundMark x1="11070" y1="35083" x2="9133" y2="38167"/>
                          <a14:backgroundMark x1="25646" y1="38417" x2="31734" y2="45000"/>
                          <a14:backgroundMark x1="30627" y1="44083" x2="31365" y2="46167"/>
                          <a14:backgroundMark x1="38469" y1="42000" x2="39022" y2="34083"/>
                          <a14:backgroundMark x1="38284" y1="42500" x2="38284" y2="35750"/>
                          <a14:backgroundMark x1="38469" y1="34750" x2="39022" y2="40250"/>
                          <a14:backgroundMark x1="35148" y1="26250" x2="37085" y2="30917"/>
                          <a14:backgroundMark x1="32103" y1="36333" x2="35148" y2="34000"/>
                          <a14:backgroundMark x1="37454" y1="36500" x2="39207" y2="33500"/>
                          <a14:backgroundMark x1="68358" y1="71667" x2="65037" y2="77583"/>
                          <a14:backgroundMark x1="62209" y1="76376" x2="62362" y2="78833"/>
                          <a14:backgroundMark x1="44004" y1="78333" x2="44188" y2="80917"/>
                          <a14:backgroundMark x1="3967" y1="51417" x2="2583" y2="47583"/>
                          <a14:backgroundMark x1="923" y1="46750" x2="3782" y2="49333"/>
                          <a14:backgroundMark x1="369" y1="94250" x2="2030" y2="92000"/>
                          <a14:backgroundMark x1="2399" y1="92000" x2="923" y2="93250"/>
                          <a14:backgroundMark x1="84041" y1="96500" x2="94742" y2="95500"/>
                          <a14:backgroundMark x1="83856" y1="91167" x2="87638" y2="92333"/>
                          <a14:backgroundMark x1="50054" y1="78801" x2="51292" y2="80167"/>
                          <a14:backgroundMark x1="21771" y1="73917" x2="18173" y2="73917"/>
                          <a14:backgroundMark x1="738" y1="93750" x2="2399" y2="92833"/>
                          <a14:backgroundMark x1="29428" y1="63000" x2="23708"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1412286" y="3243915"/>
              <a:ext cx="1783715" cy="19805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410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CACF-6064-68A3-7C32-EB05682263EC}"/>
              </a:ext>
            </a:extLst>
          </p:cNvPr>
          <p:cNvSpPr>
            <a:spLocks noGrp="1"/>
          </p:cNvSpPr>
          <p:nvPr>
            <p:ph type="title"/>
          </p:nvPr>
        </p:nvSpPr>
        <p:spPr/>
        <p:txBody>
          <a:bodyPr/>
          <a:lstStyle/>
          <a:p>
            <a:r>
              <a:rPr lang="en-US" dirty="0">
                <a:latin typeface="Avenir Next" panose="020B0503020202020204" pitchFamily="34" charset="0"/>
              </a:rPr>
              <a:t>Methods</a:t>
            </a:r>
          </a:p>
        </p:txBody>
      </p:sp>
      <p:sp>
        <p:nvSpPr>
          <p:cNvPr id="23" name="TextBox 22">
            <a:extLst>
              <a:ext uri="{FF2B5EF4-FFF2-40B4-BE49-F238E27FC236}">
                <a16:creationId xmlns:a16="http://schemas.microsoft.com/office/drawing/2014/main" id="{999C5D55-D21E-F388-176B-803A7F84EBBD}"/>
              </a:ext>
            </a:extLst>
          </p:cNvPr>
          <p:cNvSpPr txBox="1"/>
          <p:nvPr/>
        </p:nvSpPr>
        <p:spPr>
          <a:xfrm>
            <a:off x="838200" y="1397675"/>
            <a:ext cx="11353800" cy="246221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dirty="0">
                <a:latin typeface="Avenir Next"/>
              </a:rPr>
              <a:t>Focus groups, each with a different seed value chain stakeholder group (n=31)</a:t>
            </a:r>
          </a:p>
          <a:p>
            <a:pPr marL="342900" indent="-342900">
              <a:buFont typeface="Arial" panose="020B0604020202020204" pitchFamily="34" charset="0"/>
              <a:buChar char="•"/>
            </a:pPr>
            <a:endParaRPr lang="en-US" sz="2800" dirty="0">
              <a:latin typeface="Avenir Next" panose="020B0503020202020204" pitchFamily="34" charset="0"/>
            </a:endParaRPr>
          </a:p>
          <a:p>
            <a:pPr marL="342900" indent="-342900">
              <a:buFont typeface="Arial" panose="020B0604020202020204" pitchFamily="34" charset="0"/>
              <a:buChar char="•"/>
            </a:pPr>
            <a:r>
              <a:rPr lang="en-US" sz="2800" dirty="0">
                <a:latin typeface="Avenir Next" panose="020B0503020202020204" pitchFamily="34" charset="0"/>
              </a:rPr>
              <a:t>Data coded and analyzed in </a:t>
            </a:r>
            <a:r>
              <a:rPr lang="en-US" sz="2800" dirty="0" err="1">
                <a:latin typeface="Avenir Next" panose="020B0503020202020204" pitchFamily="34" charset="0"/>
              </a:rPr>
              <a:t>Nvivo</a:t>
            </a:r>
            <a:r>
              <a:rPr lang="en-US" sz="2800" dirty="0">
                <a:latin typeface="Avenir Next" panose="020B0503020202020204" pitchFamily="34" charset="0"/>
              </a:rPr>
              <a:t> 12</a:t>
            </a:r>
          </a:p>
          <a:p>
            <a:endParaRPr lang="en-US" sz="2400" dirty="0"/>
          </a:p>
          <a:p>
            <a:endParaRPr lang="en-US" dirty="0"/>
          </a:p>
        </p:txBody>
      </p:sp>
      <p:grpSp>
        <p:nvGrpSpPr>
          <p:cNvPr id="31" name="Group 30">
            <a:extLst>
              <a:ext uri="{FF2B5EF4-FFF2-40B4-BE49-F238E27FC236}">
                <a16:creationId xmlns:a16="http://schemas.microsoft.com/office/drawing/2014/main" id="{85BC317F-BB91-9794-E011-D3648897C371}"/>
              </a:ext>
            </a:extLst>
          </p:cNvPr>
          <p:cNvGrpSpPr/>
          <p:nvPr/>
        </p:nvGrpSpPr>
        <p:grpSpPr>
          <a:xfrm>
            <a:off x="492679" y="3589333"/>
            <a:ext cx="11616543" cy="1959353"/>
            <a:chOff x="896975" y="2999960"/>
            <a:chExt cx="10632156" cy="1485258"/>
          </a:xfrm>
        </p:grpSpPr>
        <p:grpSp>
          <p:nvGrpSpPr>
            <p:cNvPr id="16" name="Group 15">
              <a:extLst>
                <a:ext uri="{FF2B5EF4-FFF2-40B4-BE49-F238E27FC236}">
                  <a16:creationId xmlns:a16="http://schemas.microsoft.com/office/drawing/2014/main" id="{328ECC05-F886-5F13-5321-700ED72D5E4E}"/>
                </a:ext>
              </a:extLst>
            </p:cNvPr>
            <p:cNvGrpSpPr/>
            <p:nvPr/>
          </p:nvGrpSpPr>
          <p:grpSpPr>
            <a:xfrm>
              <a:off x="896975" y="2999960"/>
              <a:ext cx="10398049" cy="1199564"/>
              <a:chOff x="1033998" y="3027167"/>
              <a:chExt cx="10398049" cy="1199564"/>
            </a:xfrm>
          </p:grpSpPr>
          <p:sp>
            <p:nvSpPr>
              <p:cNvPr id="4" name="Oval 3">
                <a:extLst>
                  <a:ext uri="{FF2B5EF4-FFF2-40B4-BE49-F238E27FC236}">
                    <a16:creationId xmlns:a16="http://schemas.microsoft.com/office/drawing/2014/main" id="{FACD9F75-2332-D9A6-6212-0747A731D284}"/>
                  </a:ext>
                </a:extLst>
              </p:cNvPr>
              <p:cNvSpPr/>
              <p:nvPr/>
            </p:nvSpPr>
            <p:spPr>
              <a:xfrm>
                <a:off x="2778634" y="3027167"/>
                <a:ext cx="1731962" cy="118688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CCA0558-1397-DE9C-C4D2-7BC65332EE79}"/>
                  </a:ext>
                </a:extLst>
              </p:cNvPr>
              <p:cNvSpPr/>
              <p:nvPr/>
            </p:nvSpPr>
            <p:spPr>
              <a:xfrm>
                <a:off x="4504198" y="3039847"/>
                <a:ext cx="1731962" cy="118688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BDB7A6-7242-BB85-995D-734FACED56C1}"/>
                  </a:ext>
                </a:extLst>
              </p:cNvPr>
              <p:cNvSpPr/>
              <p:nvPr/>
            </p:nvSpPr>
            <p:spPr>
              <a:xfrm>
                <a:off x="6236160" y="3027167"/>
                <a:ext cx="1731962" cy="1186884"/>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D9D7FF-DBF5-BE4F-23DB-751E62115904}"/>
                  </a:ext>
                </a:extLst>
              </p:cNvPr>
              <p:cNvSpPr/>
              <p:nvPr/>
            </p:nvSpPr>
            <p:spPr>
              <a:xfrm>
                <a:off x="7968123" y="3037311"/>
                <a:ext cx="1731962" cy="1186884"/>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C3E96B0-A8E4-D602-231D-412D134ED7BF}"/>
                  </a:ext>
                </a:extLst>
              </p:cNvPr>
              <p:cNvSpPr/>
              <p:nvPr/>
            </p:nvSpPr>
            <p:spPr>
              <a:xfrm>
                <a:off x="9700085" y="3037311"/>
                <a:ext cx="1731962" cy="1186884"/>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4DB9CD-2A81-62B4-387B-B6F49826513D}"/>
                  </a:ext>
                </a:extLst>
              </p:cNvPr>
              <p:cNvSpPr/>
              <p:nvPr/>
            </p:nvSpPr>
            <p:spPr>
              <a:xfrm>
                <a:off x="1033998" y="3039846"/>
                <a:ext cx="1731962" cy="118688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5D902E-6955-3FF1-111A-092D412FB3E9}"/>
                  </a:ext>
                </a:extLst>
              </p:cNvPr>
              <p:cNvSpPr txBox="1"/>
              <p:nvPr/>
            </p:nvSpPr>
            <p:spPr>
              <a:xfrm>
                <a:off x="1305244" y="3382347"/>
                <a:ext cx="1163520" cy="583263"/>
              </a:xfrm>
              <a:prstGeom prst="rect">
                <a:avLst/>
              </a:prstGeom>
              <a:noFill/>
            </p:spPr>
            <p:txBody>
              <a:bodyPr wrap="none" rtlCol="0">
                <a:spAutoFit/>
              </a:bodyPr>
              <a:lstStyle/>
              <a:p>
                <a:pPr algn="ctr"/>
                <a:r>
                  <a:rPr lang="en-US" sz="2200" dirty="0">
                    <a:latin typeface="Avenir Next" panose="020B0503020202020204" pitchFamily="34" charset="0"/>
                  </a:rPr>
                  <a:t>Ujamaa </a:t>
                </a:r>
              </a:p>
              <a:p>
                <a:pPr algn="ctr"/>
                <a:r>
                  <a:rPr lang="en-US" sz="2200" dirty="0">
                    <a:latin typeface="Avenir Next" panose="020B0503020202020204" pitchFamily="34" charset="0"/>
                  </a:rPr>
                  <a:t>Growers</a:t>
                </a:r>
              </a:p>
            </p:txBody>
          </p:sp>
          <p:sp>
            <p:nvSpPr>
              <p:cNvPr id="11" name="TextBox 10">
                <a:extLst>
                  <a:ext uri="{FF2B5EF4-FFF2-40B4-BE49-F238E27FC236}">
                    <a16:creationId xmlns:a16="http://schemas.microsoft.com/office/drawing/2014/main" id="{FCC1FC77-2078-A3C3-3D1F-92E7846E5E1C}"/>
                  </a:ext>
                </a:extLst>
              </p:cNvPr>
              <p:cNvSpPr txBox="1"/>
              <p:nvPr/>
            </p:nvSpPr>
            <p:spPr>
              <a:xfrm>
                <a:off x="2892846" y="3368339"/>
                <a:ext cx="1520276" cy="583263"/>
              </a:xfrm>
              <a:prstGeom prst="rect">
                <a:avLst/>
              </a:prstGeom>
              <a:noFill/>
            </p:spPr>
            <p:txBody>
              <a:bodyPr wrap="none" rtlCol="0">
                <a:spAutoFit/>
              </a:bodyPr>
              <a:lstStyle/>
              <a:p>
                <a:pPr algn="ctr"/>
                <a:r>
                  <a:rPr lang="en-US" sz="2200" dirty="0">
                    <a:latin typeface="Avenir Next" panose="020B0503020202020204" pitchFamily="34" charset="0"/>
                  </a:rPr>
                  <a:t>Seed </a:t>
                </a:r>
              </a:p>
              <a:p>
                <a:pPr algn="ctr"/>
                <a:r>
                  <a:rPr lang="en-US" sz="2200" dirty="0">
                    <a:latin typeface="Avenir Next" panose="020B0503020202020204" pitchFamily="34" charset="0"/>
                  </a:rPr>
                  <a:t>Companies</a:t>
                </a:r>
              </a:p>
            </p:txBody>
          </p:sp>
          <p:sp>
            <p:nvSpPr>
              <p:cNvPr id="12" name="TextBox 11">
                <a:extLst>
                  <a:ext uri="{FF2B5EF4-FFF2-40B4-BE49-F238E27FC236}">
                    <a16:creationId xmlns:a16="http://schemas.microsoft.com/office/drawing/2014/main" id="{403C9251-6286-13E8-F7FD-2FFE7F1EC069}"/>
                  </a:ext>
                </a:extLst>
              </p:cNvPr>
              <p:cNvSpPr txBox="1"/>
              <p:nvPr/>
            </p:nvSpPr>
            <p:spPr>
              <a:xfrm>
                <a:off x="4663710" y="3379104"/>
                <a:ext cx="1412938" cy="583263"/>
              </a:xfrm>
              <a:prstGeom prst="rect">
                <a:avLst/>
              </a:prstGeom>
              <a:noFill/>
            </p:spPr>
            <p:txBody>
              <a:bodyPr wrap="none" rtlCol="0">
                <a:spAutoFit/>
              </a:bodyPr>
              <a:lstStyle/>
              <a:p>
                <a:pPr algn="ctr"/>
                <a:r>
                  <a:rPr lang="en-US" sz="2200" dirty="0">
                    <a:latin typeface="Avenir Next" panose="020B0503020202020204" pitchFamily="34" charset="0"/>
                  </a:rPr>
                  <a:t>Farmers/</a:t>
                </a:r>
              </a:p>
              <a:p>
                <a:pPr algn="ctr"/>
                <a:r>
                  <a:rPr lang="en-US" sz="2200" dirty="0">
                    <a:latin typeface="Avenir Next" panose="020B0503020202020204" pitchFamily="34" charset="0"/>
                  </a:rPr>
                  <a:t>Gardeners</a:t>
                </a:r>
              </a:p>
            </p:txBody>
          </p:sp>
          <p:sp>
            <p:nvSpPr>
              <p:cNvPr id="13" name="TextBox 12">
                <a:extLst>
                  <a:ext uri="{FF2B5EF4-FFF2-40B4-BE49-F238E27FC236}">
                    <a16:creationId xmlns:a16="http://schemas.microsoft.com/office/drawing/2014/main" id="{148F91B1-924D-8315-2B4D-4EB0486DB46C}"/>
                  </a:ext>
                </a:extLst>
              </p:cNvPr>
              <p:cNvSpPr txBox="1"/>
              <p:nvPr/>
            </p:nvSpPr>
            <p:spPr>
              <a:xfrm>
                <a:off x="6369634" y="3363747"/>
                <a:ext cx="1525792" cy="583263"/>
              </a:xfrm>
              <a:prstGeom prst="rect">
                <a:avLst/>
              </a:prstGeom>
              <a:noFill/>
            </p:spPr>
            <p:txBody>
              <a:bodyPr wrap="none" rtlCol="0">
                <a:spAutoFit/>
              </a:bodyPr>
              <a:lstStyle/>
              <a:p>
                <a:pPr algn="ctr"/>
                <a:r>
                  <a:rPr lang="en-US" sz="2200" dirty="0">
                    <a:latin typeface="Avenir Next" panose="020B0503020202020204" pitchFamily="34" charset="0"/>
                  </a:rPr>
                  <a:t>Chefs/</a:t>
                </a:r>
              </a:p>
              <a:p>
                <a:pPr algn="ctr"/>
                <a:r>
                  <a:rPr lang="en-US" sz="2200" dirty="0">
                    <a:latin typeface="Avenir Next" panose="020B0503020202020204" pitchFamily="34" charset="0"/>
                  </a:rPr>
                  <a:t>Restaurants</a:t>
                </a:r>
              </a:p>
            </p:txBody>
          </p:sp>
          <p:sp>
            <p:nvSpPr>
              <p:cNvPr id="14" name="TextBox 13">
                <a:extLst>
                  <a:ext uri="{FF2B5EF4-FFF2-40B4-BE49-F238E27FC236}">
                    <a16:creationId xmlns:a16="http://schemas.microsoft.com/office/drawing/2014/main" id="{7820E79A-AA65-9B79-6EAA-6AD629D02BD9}"/>
                  </a:ext>
                </a:extLst>
              </p:cNvPr>
              <p:cNvSpPr txBox="1"/>
              <p:nvPr/>
            </p:nvSpPr>
            <p:spPr>
              <a:xfrm>
                <a:off x="8217240" y="3382347"/>
                <a:ext cx="1295799" cy="583263"/>
              </a:xfrm>
              <a:prstGeom prst="rect">
                <a:avLst/>
              </a:prstGeom>
              <a:noFill/>
            </p:spPr>
            <p:txBody>
              <a:bodyPr wrap="none" rtlCol="0">
                <a:spAutoFit/>
              </a:bodyPr>
              <a:lstStyle/>
              <a:p>
                <a:pPr algn="ctr"/>
                <a:r>
                  <a:rPr lang="en-US" sz="2200" dirty="0">
                    <a:latin typeface="Avenir Next" panose="020B0503020202020204" pitchFamily="34" charset="0"/>
                  </a:rPr>
                  <a:t>Specialty </a:t>
                </a:r>
              </a:p>
              <a:p>
                <a:pPr algn="ctr"/>
                <a:r>
                  <a:rPr lang="en-US" sz="2200" dirty="0">
                    <a:latin typeface="Avenir Next" panose="020B0503020202020204" pitchFamily="34" charset="0"/>
                  </a:rPr>
                  <a:t>Grocers</a:t>
                </a:r>
              </a:p>
            </p:txBody>
          </p:sp>
          <p:sp>
            <p:nvSpPr>
              <p:cNvPr id="15" name="TextBox 14">
                <a:extLst>
                  <a:ext uri="{FF2B5EF4-FFF2-40B4-BE49-F238E27FC236}">
                    <a16:creationId xmlns:a16="http://schemas.microsoft.com/office/drawing/2014/main" id="{DB0506B3-9F5C-9B7A-8BCA-F02E38E9B7B5}"/>
                  </a:ext>
                </a:extLst>
              </p:cNvPr>
              <p:cNvSpPr txBox="1"/>
              <p:nvPr/>
            </p:nvSpPr>
            <p:spPr>
              <a:xfrm>
                <a:off x="9805181" y="3505441"/>
                <a:ext cx="1614174" cy="326627"/>
              </a:xfrm>
              <a:prstGeom prst="rect">
                <a:avLst/>
              </a:prstGeom>
              <a:noFill/>
            </p:spPr>
            <p:txBody>
              <a:bodyPr wrap="none" rtlCol="0">
                <a:spAutoFit/>
              </a:bodyPr>
              <a:lstStyle/>
              <a:p>
                <a:r>
                  <a:rPr lang="en-US" sz="2200" dirty="0">
                    <a:latin typeface="Avenir Next" panose="020B0503020202020204" pitchFamily="34" charset="0"/>
                  </a:rPr>
                  <a:t>Wholesalers</a:t>
                </a:r>
              </a:p>
            </p:txBody>
          </p:sp>
        </p:grpSp>
        <p:sp>
          <p:nvSpPr>
            <p:cNvPr id="24" name="TextBox 23">
              <a:extLst>
                <a:ext uri="{FF2B5EF4-FFF2-40B4-BE49-F238E27FC236}">
                  <a16:creationId xmlns:a16="http://schemas.microsoft.com/office/drawing/2014/main" id="{38020FED-8F6E-8CFF-2E0A-C52A02228B18}"/>
                </a:ext>
              </a:extLst>
            </p:cNvPr>
            <p:cNvSpPr txBox="1"/>
            <p:nvPr/>
          </p:nvSpPr>
          <p:spPr>
            <a:xfrm>
              <a:off x="6151396" y="4176829"/>
              <a:ext cx="1901564" cy="303297"/>
            </a:xfrm>
            <a:prstGeom prst="rect">
              <a:avLst/>
            </a:prstGeom>
            <a:noFill/>
          </p:spPr>
          <p:txBody>
            <a:bodyPr wrap="square" rtlCol="0">
              <a:spAutoFit/>
            </a:bodyPr>
            <a:lstStyle/>
            <a:p>
              <a:r>
                <a:rPr lang="en-US" sz="2000" dirty="0">
                  <a:latin typeface="Avenir Next" panose="020B0503020202020204" pitchFamily="34" charset="0"/>
                </a:rPr>
                <a:t>9 participants</a:t>
              </a:r>
            </a:p>
          </p:txBody>
        </p:sp>
        <p:sp>
          <p:nvSpPr>
            <p:cNvPr id="25" name="TextBox 24">
              <a:extLst>
                <a:ext uri="{FF2B5EF4-FFF2-40B4-BE49-F238E27FC236}">
                  <a16:creationId xmlns:a16="http://schemas.microsoft.com/office/drawing/2014/main" id="{10A2447A-C262-68B1-2E8F-8DB83792655D}"/>
                </a:ext>
              </a:extLst>
            </p:cNvPr>
            <p:cNvSpPr txBox="1"/>
            <p:nvPr/>
          </p:nvSpPr>
          <p:spPr>
            <a:xfrm>
              <a:off x="7874760" y="4181921"/>
              <a:ext cx="1901564" cy="303297"/>
            </a:xfrm>
            <a:prstGeom prst="rect">
              <a:avLst/>
            </a:prstGeom>
            <a:noFill/>
          </p:spPr>
          <p:txBody>
            <a:bodyPr wrap="square" rtlCol="0">
              <a:spAutoFit/>
            </a:bodyPr>
            <a:lstStyle/>
            <a:p>
              <a:r>
                <a:rPr lang="en-US" sz="2000" dirty="0">
                  <a:latin typeface="Avenir Next" panose="020B0503020202020204" pitchFamily="34" charset="0"/>
                </a:rPr>
                <a:t>4 participants</a:t>
              </a:r>
            </a:p>
          </p:txBody>
        </p:sp>
        <p:sp>
          <p:nvSpPr>
            <p:cNvPr id="26" name="TextBox 25">
              <a:extLst>
                <a:ext uri="{FF2B5EF4-FFF2-40B4-BE49-F238E27FC236}">
                  <a16:creationId xmlns:a16="http://schemas.microsoft.com/office/drawing/2014/main" id="{29BFF03B-9987-F4BE-C4D3-3D776459EAA4}"/>
                </a:ext>
              </a:extLst>
            </p:cNvPr>
            <p:cNvSpPr txBox="1"/>
            <p:nvPr/>
          </p:nvSpPr>
          <p:spPr>
            <a:xfrm>
              <a:off x="9627567" y="4179164"/>
              <a:ext cx="1901564" cy="303297"/>
            </a:xfrm>
            <a:prstGeom prst="rect">
              <a:avLst/>
            </a:prstGeom>
            <a:noFill/>
          </p:spPr>
          <p:txBody>
            <a:bodyPr wrap="square" rtlCol="0">
              <a:spAutoFit/>
            </a:bodyPr>
            <a:lstStyle/>
            <a:p>
              <a:r>
                <a:rPr lang="en-US" sz="2000" dirty="0">
                  <a:latin typeface="Avenir Next" panose="020B0503020202020204" pitchFamily="34" charset="0"/>
                </a:rPr>
                <a:t>4 participants</a:t>
              </a:r>
            </a:p>
          </p:txBody>
        </p:sp>
        <p:sp>
          <p:nvSpPr>
            <p:cNvPr id="27" name="TextBox 26">
              <a:extLst>
                <a:ext uri="{FF2B5EF4-FFF2-40B4-BE49-F238E27FC236}">
                  <a16:creationId xmlns:a16="http://schemas.microsoft.com/office/drawing/2014/main" id="{911669ED-66F0-493D-13A9-D30B8FDD9562}"/>
                </a:ext>
              </a:extLst>
            </p:cNvPr>
            <p:cNvSpPr txBox="1"/>
            <p:nvPr/>
          </p:nvSpPr>
          <p:spPr>
            <a:xfrm>
              <a:off x="4373573" y="4175764"/>
              <a:ext cx="1901564" cy="303297"/>
            </a:xfrm>
            <a:prstGeom prst="rect">
              <a:avLst/>
            </a:prstGeom>
            <a:noFill/>
          </p:spPr>
          <p:txBody>
            <a:bodyPr wrap="square" rtlCol="0">
              <a:spAutoFit/>
            </a:bodyPr>
            <a:lstStyle/>
            <a:p>
              <a:r>
                <a:rPr lang="en-US" sz="2000" dirty="0">
                  <a:latin typeface="Avenir Next" panose="020B0503020202020204" pitchFamily="34" charset="0"/>
                </a:rPr>
                <a:t>3 participants</a:t>
              </a:r>
            </a:p>
          </p:txBody>
        </p:sp>
        <p:sp>
          <p:nvSpPr>
            <p:cNvPr id="28" name="TextBox 27">
              <a:extLst>
                <a:ext uri="{FF2B5EF4-FFF2-40B4-BE49-F238E27FC236}">
                  <a16:creationId xmlns:a16="http://schemas.microsoft.com/office/drawing/2014/main" id="{10850AAD-BDE3-7228-928D-F592D3D06F04}"/>
                </a:ext>
              </a:extLst>
            </p:cNvPr>
            <p:cNvSpPr txBox="1"/>
            <p:nvPr/>
          </p:nvSpPr>
          <p:spPr>
            <a:xfrm>
              <a:off x="2650209" y="4170444"/>
              <a:ext cx="1901564" cy="303297"/>
            </a:xfrm>
            <a:prstGeom prst="rect">
              <a:avLst/>
            </a:prstGeom>
            <a:noFill/>
          </p:spPr>
          <p:txBody>
            <a:bodyPr wrap="square" rtlCol="0">
              <a:spAutoFit/>
            </a:bodyPr>
            <a:lstStyle/>
            <a:p>
              <a:r>
                <a:rPr lang="en-US" sz="2000" dirty="0">
                  <a:latin typeface="Avenir Next" panose="020B0503020202020204" pitchFamily="34" charset="0"/>
                </a:rPr>
                <a:t>7 participants</a:t>
              </a:r>
            </a:p>
          </p:txBody>
        </p:sp>
        <p:sp>
          <p:nvSpPr>
            <p:cNvPr id="29" name="TextBox 28">
              <a:extLst>
                <a:ext uri="{FF2B5EF4-FFF2-40B4-BE49-F238E27FC236}">
                  <a16:creationId xmlns:a16="http://schemas.microsoft.com/office/drawing/2014/main" id="{F2587206-B319-EDC5-F517-591A6B5986E1}"/>
                </a:ext>
              </a:extLst>
            </p:cNvPr>
            <p:cNvSpPr txBox="1"/>
            <p:nvPr/>
          </p:nvSpPr>
          <p:spPr>
            <a:xfrm>
              <a:off x="909648" y="4180775"/>
              <a:ext cx="1901564" cy="303297"/>
            </a:xfrm>
            <a:prstGeom prst="rect">
              <a:avLst/>
            </a:prstGeom>
            <a:noFill/>
          </p:spPr>
          <p:txBody>
            <a:bodyPr wrap="square" rtlCol="0">
              <a:spAutoFit/>
            </a:bodyPr>
            <a:lstStyle/>
            <a:p>
              <a:r>
                <a:rPr lang="en-US" sz="2000" dirty="0">
                  <a:latin typeface="Avenir Next" panose="020B0503020202020204" pitchFamily="34" charset="0"/>
                </a:rPr>
                <a:t>4 participants</a:t>
              </a:r>
            </a:p>
          </p:txBody>
        </p:sp>
      </p:grpSp>
      <p:sp>
        <p:nvSpPr>
          <p:cNvPr id="3" name="TextBox 2">
            <a:extLst>
              <a:ext uri="{FF2B5EF4-FFF2-40B4-BE49-F238E27FC236}">
                <a16:creationId xmlns:a16="http://schemas.microsoft.com/office/drawing/2014/main" id="{F3045831-ACCD-15D0-55C0-9827E481DD33}"/>
              </a:ext>
            </a:extLst>
          </p:cNvPr>
          <p:cNvSpPr txBox="1"/>
          <p:nvPr/>
        </p:nvSpPr>
        <p:spPr>
          <a:xfrm>
            <a:off x="180062" y="6123543"/>
            <a:ext cx="126700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venir Next"/>
                <a:cs typeface="Arial"/>
              </a:rPr>
              <a:t>(Blue circles represent upstream stakeholder groups; yellow circles represent downstream stakeholder groups)</a:t>
            </a:r>
          </a:p>
        </p:txBody>
      </p:sp>
    </p:spTree>
    <p:extLst>
      <p:ext uri="{BB962C8B-B14F-4D97-AF65-F5344CB8AC3E}">
        <p14:creationId xmlns:p14="http://schemas.microsoft.com/office/powerpoint/2010/main" val="2491685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9428FFA4-6064-DE80-887B-38C71748B883}"/>
              </a:ext>
            </a:extLst>
          </p:cNvPr>
          <p:cNvSpPr txBox="1"/>
          <p:nvPr/>
        </p:nvSpPr>
        <p:spPr>
          <a:xfrm>
            <a:off x="445084" y="1669316"/>
            <a:ext cx="11301831" cy="4154984"/>
          </a:xfrm>
          <a:prstGeom prst="rect">
            <a:avLst/>
          </a:prstGeom>
          <a:noFill/>
        </p:spPr>
        <p:txBody>
          <a:bodyPr wrap="square">
            <a:spAutoFit/>
          </a:bodyPr>
          <a:lstStyle/>
          <a:p>
            <a:r>
              <a:rPr lang="en-US" sz="2400" dirty="0">
                <a:solidFill>
                  <a:srgbClr val="00000A"/>
                </a:solidFill>
                <a:effectLst/>
                <a:latin typeface="Avenir Next" panose="020B0503020202020204" pitchFamily="34" charset="0"/>
              </a:rPr>
              <a:t>“In Philly where I'm based, there's been a lot of Black and Asian </a:t>
            </a:r>
            <a:r>
              <a:rPr lang="en-US" sz="2400" b="1" dirty="0">
                <a:solidFill>
                  <a:srgbClr val="00000A"/>
                </a:solidFill>
                <a:effectLst/>
                <a:latin typeface="Avenir Next" panose="020B0503020202020204" pitchFamily="34" charset="0"/>
              </a:rPr>
              <a:t>solidarity work around</a:t>
            </a:r>
            <a:r>
              <a:rPr lang="en-US" sz="2400" dirty="0">
                <a:solidFill>
                  <a:srgbClr val="00000A"/>
                </a:solidFill>
                <a:effectLst/>
                <a:latin typeface="Avenir Next" panose="020B0503020202020204" pitchFamily="34" charset="0"/>
              </a:rPr>
              <a:t> </a:t>
            </a:r>
            <a:r>
              <a:rPr lang="en-US" sz="2400" b="1" dirty="0">
                <a:solidFill>
                  <a:srgbClr val="00000A"/>
                </a:solidFill>
                <a:effectLst/>
                <a:latin typeface="Avenir Next" panose="020B0503020202020204" pitchFamily="34" charset="0"/>
              </a:rPr>
              <a:t>seeds</a:t>
            </a:r>
            <a:r>
              <a:rPr lang="en-US" sz="2400" dirty="0">
                <a:solidFill>
                  <a:srgbClr val="00000A"/>
                </a:solidFill>
                <a:effectLst/>
                <a:latin typeface="Avenir Next" panose="020B0503020202020204" pitchFamily="34" charset="0"/>
              </a:rPr>
              <a:t> and building out seed libraries, and it feels like a really beautiful </a:t>
            </a:r>
            <a:r>
              <a:rPr lang="en-US" sz="2400" b="1" dirty="0">
                <a:solidFill>
                  <a:srgbClr val="00000A"/>
                </a:solidFill>
                <a:effectLst/>
                <a:latin typeface="Avenir Next" panose="020B0503020202020204" pitchFamily="34" charset="0"/>
              </a:rPr>
              <a:t>building out of the culture</a:t>
            </a:r>
            <a:r>
              <a:rPr lang="en-US" sz="2400" dirty="0">
                <a:solidFill>
                  <a:srgbClr val="00000A"/>
                </a:solidFill>
                <a:effectLst/>
                <a:latin typeface="Avenir Next" panose="020B0503020202020204" pitchFamily="34" charset="0"/>
              </a:rPr>
              <a:t> </a:t>
            </a:r>
            <a:r>
              <a:rPr lang="en-US" sz="2400" b="1" dirty="0">
                <a:solidFill>
                  <a:srgbClr val="00000A"/>
                </a:solidFill>
                <a:effectLst/>
                <a:latin typeface="Avenir Next" panose="020B0503020202020204" pitchFamily="34" charset="0"/>
              </a:rPr>
              <a:t>around</a:t>
            </a:r>
            <a:r>
              <a:rPr lang="en-US" sz="2400" dirty="0">
                <a:solidFill>
                  <a:srgbClr val="00000A"/>
                </a:solidFill>
                <a:effectLst/>
                <a:latin typeface="Avenir Next" panose="020B0503020202020204" pitchFamily="34" charset="0"/>
              </a:rPr>
              <a:t> </a:t>
            </a:r>
            <a:r>
              <a:rPr lang="en-US" sz="2400" b="1" dirty="0">
                <a:solidFill>
                  <a:srgbClr val="00000A"/>
                </a:solidFill>
                <a:effectLst/>
                <a:latin typeface="Avenir Next" panose="020B0503020202020204" pitchFamily="34" charset="0"/>
              </a:rPr>
              <a:t>local food</a:t>
            </a:r>
            <a:r>
              <a:rPr lang="en-US" sz="2400" dirty="0">
                <a:solidFill>
                  <a:srgbClr val="00000A"/>
                </a:solidFill>
                <a:effectLst/>
                <a:latin typeface="Avenir Next" panose="020B0503020202020204" pitchFamily="34" charset="0"/>
              </a:rPr>
              <a:t> and solidarities between people and </a:t>
            </a:r>
            <a:r>
              <a:rPr lang="en-US" sz="2400" b="1" dirty="0">
                <a:solidFill>
                  <a:srgbClr val="00000A"/>
                </a:solidFill>
                <a:effectLst/>
                <a:latin typeface="Avenir Next" panose="020B0503020202020204" pitchFamily="34" charset="0"/>
              </a:rPr>
              <a:t>bridging a lot of shared histories </a:t>
            </a:r>
            <a:r>
              <a:rPr lang="en-US" sz="2400" dirty="0">
                <a:solidFill>
                  <a:srgbClr val="00000A"/>
                </a:solidFill>
                <a:effectLst/>
                <a:latin typeface="Avenir Next" panose="020B0503020202020204" pitchFamily="34" charset="0"/>
              </a:rPr>
              <a:t>as well…holding onto those stories and sharing them with each other.”</a:t>
            </a:r>
          </a:p>
          <a:p>
            <a:r>
              <a:rPr lang="en-US" sz="2400" dirty="0">
                <a:solidFill>
                  <a:srgbClr val="00000A"/>
                </a:solidFill>
                <a:effectLst/>
                <a:latin typeface="Avenir Next" panose="020B0503020202020204" pitchFamily="34" charset="0"/>
              </a:rPr>
              <a:t>-Farmer/gardener</a:t>
            </a:r>
            <a:endParaRPr lang="en-US" sz="2400" dirty="0">
              <a:solidFill>
                <a:srgbClr val="00000A"/>
              </a:solidFill>
              <a:latin typeface="Avenir Next" panose="020B0503020202020204" pitchFamily="34" charset="0"/>
            </a:endParaRPr>
          </a:p>
          <a:p>
            <a:endParaRPr lang="en-US" sz="2400" dirty="0">
              <a:solidFill>
                <a:srgbClr val="00000A"/>
              </a:solidFill>
              <a:effectLst/>
              <a:latin typeface="Avenir Next" panose="020B0503020202020204" pitchFamily="34" charset="0"/>
            </a:endParaRPr>
          </a:p>
          <a:p>
            <a:endParaRPr lang="en-US" sz="2400" dirty="0">
              <a:solidFill>
                <a:srgbClr val="00000A"/>
              </a:solidFill>
              <a:effectLst/>
              <a:latin typeface="Avenir Next" panose="020B0503020202020204" pitchFamily="34" charset="0"/>
            </a:endParaRPr>
          </a:p>
          <a:p>
            <a:r>
              <a:rPr lang="en-US" sz="2400" dirty="0">
                <a:solidFill>
                  <a:srgbClr val="00000A"/>
                </a:solidFill>
                <a:effectLst/>
                <a:latin typeface="Avenir Next" panose="020B0503020202020204" pitchFamily="34" charset="0"/>
              </a:rPr>
              <a:t>“I created these </a:t>
            </a:r>
            <a:r>
              <a:rPr lang="en-US" sz="2400" b="1" dirty="0">
                <a:solidFill>
                  <a:srgbClr val="00000A"/>
                </a:solidFill>
                <a:effectLst/>
                <a:latin typeface="Avenir Next" panose="020B0503020202020204" pitchFamily="34" charset="0"/>
              </a:rPr>
              <a:t>relationships with all these farmers here in Vermont</a:t>
            </a:r>
            <a:r>
              <a:rPr lang="en-US" sz="2400" dirty="0">
                <a:solidFill>
                  <a:srgbClr val="00000A"/>
                </a:solidFill>
                <a:effectLst/>
                <a:latin typeface="Avenir Next" panose="020B0503020202020204" pitchFamily="34" charset="0"/>
              </a:rPr>
              <a:t> where I grow some of the stuff with them</a:t>
            </a:r>
            <a:r>
              <a:rPr lang="en-US" sz="2400" b="1" dirty="0">
                <a:solidFill>
                  <a:srgbClr val="00000A"/>
                </a:solidFill>
                <a:effectLst/>
                <a:latin typeface="Avenir Next" panose="020B0503020202020204" pitchFamily="34" charset="0"/>
              </a:rPr>
              <a:t> </a:t>
            </a:r>
            <a:r>
              <a:rPr lang="en-US" sz="2400" dirty="0">
                <a:solidFill>
                  <a:srgbClr val="00000A"/>
                </a:solidFill>
                <a:effectLst/>
                <a:latin typeface="Avenir Next" panose="020B0503020202020204" pitchFamily="34" charset="0"/>
              </a:rPr>
              <a:t>there. So, I grow corn with some farms. I grow some beans with some farms…</a:t>
            </a:r>
            <a:r>
              <a:rPr lang="en-US" sz="2400" b="1" dirty="0">
                <a:solidFill>
                  <a:srgbClr val="00000A"/>
                </a:solidFill>
                <a:effectLst/>
                <a:latin typeface="Avenir Next" panose="020B0503020202020204" pitchFamily="34" charset="0"/>
              </a:rPr>
              <a:t>my whole menu is locally sourced</a:t>
            </a:r>
            <a:r>
              <a:rPr lang="en-US" sz="2400" dirty="0">
                <a:solidFill>
                  <a:srgbClr val="00000A"/>
                </a:solidFill>
                <a:effectLst/>
                <a:latin typeface="Avenir Next" panose="020B0503020202020204" pitchFamily="34" charset="0"/>
              </a:rPr>
              <a:t>.”</a:t>
            </a:r>
          </a:p>
          <a:p>
            <a:r>
              <a:rPr lang="en-US" sz="2400" dirty="0">
                <a:solidFill>
                  <a:srgbClr val="00000A"/>
                </a:solidFill>
                <a:latin typeface="Avenir Next" panose="020B0503020202020204" pitchFamily="34" charset="0"/>
              </a:rPr>
              <a:t>-Chef</a:t>
            </a:r>
          </a:p>
        </p:txBody>
      </p:sp>
      <p:sp>
        <p:nvSpPr>
          <p:cNvPr id="2" name="TextBox 1">
            <a:extLst>
              <a:ext uri="{FF2B5EF4-FFF2-40B4-BE49-F238E27FC236}">
                <a16:creationId xmlns:a16="http://schemas.microsoft.com/office/drawing/2014/main" id="{06167A2B-1A6D-84BC-E76B-7DF34354014C}"/>
              </a:ext>
            </a:extLst>
          </p:cNvPr>
          <p:cNvSpPr txBox="1"/>
          <p:nvPr/>
        </p:nvSpPr>
        <p:spPr>
          <a:xfrm>
            <a:off x="435467" y="269823"/>
            <a:ext cx="5004438" cy="707886"/>
          </a:xfrm>
          <a:prstGeom prst="rect">
            <a:avLst/>
          </a:prstGeom>
          <a:noFill/>
        </p:spPr>
        <p:txBody>
          <a:bodyPr wrap="square" rtlCol="0">
            <a:spAutoFit/>
          </a:bodyPr>
          <a:lstStyle/>
          <a:p>
            <a:r>
              <a:rPr lang="en-US" sz="4000" u="sng">
                <a:latin typeface="Avenir Next" panose="020B0503020202020204" pitchFamily="34" charset="0"/>
              </a:rPr>
              <a:t>Results</a:t>
            </a:r>
            <a:r>
              <a:rPr lang="en-US" sz="4000">
                <a:latin typeface="Avenir Next" panose="020B0503020202020204" pitchFamily="34" charset="0"/>
              </a:rPr>
              <a:t>: Synergies</a:t>
            </a:r>
          </a:p>
        </p:txBody>
      </p:sp>
    </p:spTree>
    <p:extLst>
      <p:ext uri="{BB962C8B-B14F-4D97-AF65-F5344CB8AC3E}">
        <p14:creationId xmlns:p14="http://schemas.microsoft.com/office/powerpoint/2010/main" val="399104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32BDD9E-B1B3-336B-CB59-8F6296875BAF}"/>
              </a:ext>
            </a:extLst>
          </p:cNvPr>
          <p:cNvSpPr txBox="1"/>
          <p:nvPr/>
        </p:nvSpPr>
        <p:spPr>
          <a:xfrm>
            <a:off x="445084" y="1663099"/>
            <a:ext cx="11301831" cy="5391219"/>
          </a:xfrm>
          <a:prstGeom prst="rect">
            <a:avLst/>
          </a:prstGeom>
          <a:noFill/>
        </p:spPr>
        <p:txBody>
          <a:bodyPr wrap="square">
            <a:spAutoFit/>
          </a:bodyPr>
          <a:lstStyle/>
          <a:p>
            <a:r>
              <a:rPr lang="en-US" sz="2400" kern="0" dirty="0">
                <a:solidFill>
                  <a:srgbClr val="00000A"/>
                </a:solidFill>
                <a:effectLst/>
                <a:latin typeface="Avenir Next" panose="020B0503020202020204" pitchFamily="34" charset="0"/>
                <a:ea typeface="Calibri" panose="020F0502020204030204" pitchFamily="34" charset="0"/>
                <a:cs typeface="Times New Roman" panose="02020603050405020304" pitchFamily="18" charset="0"/>
              </a:rPr>
              <a:t>“Somehow, we got this group of us that are in the Palestinian cuisine space in the DC area. So, as far as sourcing goes, for me, </a:t>
            </a:r>
            <a:r>
              <a:rPr lang="en-US" sz="2400" b="1" kern="0" dirty="0">
                <a:solidFill>
                  <a:srgbClr val="00000A"/>
                </a:solidFill>
                <a:effectLst/>
                <a:latin typeface="Avenir Next" panose="020B0503020202020204" pitchFamily="34" charset="0"/>
                <a:ea typeface="Calibri" panose="020F0502020204030204" pitchFamily="34" charset="0"/>
                <a:cs typeface="Times New Roman" panose="02020603050405020304" pitchFamily="18" charset="0"/>
              </a:rPr>
              <a:t>my main focus has moved from local to as much as I can from Palestinian growers and farmers</a:t>
            </a:r>
            <a:r>
              <a:rPr lang="en-US" sz="2400" kern="0" dirty="0">
                <a:solidFill>
                  <a:srgbClr val="00000A"/>
                </a:solidFill>
                <a:effectLst/>
                <a:latin typeface="Avenir Next" panose="020B0503020202020204" pitchFamily="34" charset="0"/>
                <a:ea typeface="Calibri" panose="020F0502020204030204" pitchFamily="34" charset="0"/>
                <a:cs typeface="Times New Roman" panose="02020603050405020304" pitchFamily="18" charset="0"/>
              </a:rPr>
              <a:t>. Now, </a:t>
            </a:r>
            <a:r>
              <a:rPr lang="en-US" sz="2400" b="1" kern="0" dirty="0">
                <a:solidFill>
                  <a:srgbClr val="00000A"/>
                </a:solidFill>
                <a:effectLst/>
                <a:latin typeface="Avenir Next" panose="020B0503020202020204" pitchFamily="34" charset="0"/>
                <a:ea typeface="Calibri" panose="020F0502020204030204" pitchFamily="34" charset="0"/>
                <a:cs typeface="Times New Roman" panose="02020603050405020304" pitchFamily="18" charset="0"/>
              </a:rPr>
              <a:t>that poses its own challenges</a:t>
            </a:r>
            <a:r>
              <a:rPr lang="en-US" sz="2400" kern="0" dirty="0">
                <a:solidFill>
                  <a:srgbClr val="00000A"/>
                </a:solidFill>
                <a:effectLst/>
                <a:latin typeface="Avenir Next" panose="020B0503020202020204" pitchFamily="34" charset="0"/>
                <a:ea typeface="Calibri" panose="020F0502020204030204" pitchFamily="34" charset="0"/>
                <a:cs typeface="Times New Roman" panose="02020603050405020304" pitchFamily="18" charset="0"/>
              </a:rPr>
              <a:t>, obviously, for multiple reasons, depending on what the status of the homeland is and what I can get at what time of year. We have really, it's like almost like mafioso sketchy-like connections.”</a:t>
            </a:r>
            <a:endParaRPr lang="en-US" sz="2400" dirty="0">
              <a:solidFill>
                <a:srgbClr val="00000A"/>
              </a:solidFill>
              <a:effectLst/>
              <a:latin typeface="Avenir Next" panose="020B0503020202020204" pitchFamily="34" charset="0"/>
            </a:endParaRPr>
          </a:p>
          <a:p>
            <a:r>
              <a:rPr lang="en-US" sz="2400" dirty="0">
                <a:solidFill>
                  <a:srgbClr val="00000A"/>
                </a:solidFill>
                <a:latin typeface="Avenir Next" panose="020B0503020202020204" pitchFamily="34" charset="0"/>
              </a:rPr>
              <a:t>-Chef</a:t>
            </a:r>
          </a:p>
          <a:p>
            <a:endParaRPr lang="en-US" sz="2400" dirty="0">
              <a:solidFill>
                <a:srgbClr val="00000A"/>
              </a:solidFill>
              <a:effectLst/>
              <a:latin typeface="Avenir Next" panose="020B0503020202020204" pitchFamily="34" charset="0"/>
            </a:endParaRPr>
          </a:p>
          <a:p>
            <a:r>
              <a:rPr lang="en-US" sz="2400" dirty="0">
                <a:solidFill>
                  <a:srgbClr val="00000A"/>
                </a:solidFill>
                <a:effectLst/>
                <a:latin typeface="Avenir Next" panose="020B0503020202020204" pitchFamily="34" charset="0"/>
              </a:rPr>
              <a:t>“Sometimes just </a:t>
            </a:r>
            <a:r>
              <a:rPr lang="en-US" sz="2400" b="1" dirty="0">
                <a:solidFill>
                  <a:srgbClr val="00000A"/>
                </a:solidFill>
                <a:effectLst/>
                <a:latin typeface="Avenir Next" panose="020B0503020202020204" pitchFamily="34" charset="0"/>
              </a:rPr>
              <a:t>unfamiliarity</a:t>
            </a:r>
            <a:r>
              <a:rPr lang="en-US" sz="2400" dirty="0">
                <a:solidFill>
                  <a:srgbClr val="00000A"/>
                </a:solidFill>
                <a:effectLst/>
                <a:latin typeface="Avenir Next" panose="020B0503020202020204" pitchFamily="34" charset="0"/>
              </a:rPr>
              <a:t> </a:t>
            </a:r>
            <a:r>
              <a:rPr lang="en-US" sz="2400" b="1" dirty="0">
                <a:solidFill>
                  <a:srgbClr val="00000A"/>
                </a:solidFill>
                <a:effectLst/>
                <a:latin typeface="Avenir Next" panose="020B0503020202020204" pitchFamily="34" charset="0"/>
              </a:rPr>
              <a:t>of something that comes from a particular, like, minority cultural group might be a barrier</a:t>
            </a:r>
            <a:r>
              <a:rPr lang="en-US" sz="2400" dirty="0">
                <a:solidFill>
                  <a:srgbClr val="00000A"/>
                </a:solidFill>
                <a:effectLst/>
                <a:latin typeface="Avenir Next" panose="020B0503020202020204" pitchFamily="34" charset="0"/>
              </a:rPr>
              <a:t> </a:t>
            </a:r>
            <a:r>
              <a:rPr lang="en-US" sz="2400" b="1" dirty="0">
                <a:solidFill>
                  <a:srgbClr val="00000A"/>
                </a:solidFill>
                <a:latin typeface="Avenir Next" panose="020B0503020202020204" pitchFamily="34" charset="0"/>
              </a:rPr>
              <a:t>t</a:t>
            </a:r>
            <a:r>
              <a:rPr lang="en-US" sz="2400" b="1" dirty="0">
                <a:solidFill>
                  <a:srgbClr val="00000A"/>
                </a:solidFill>
                <a:effectLst/>
                <a:latin typeface="Avenir Next" panose="020B0503020202020204" pitchFamily="34" charset="0"/>
              </a:rPr>
              <a:t>o getting our customer base to buy it</a:t>
            </a:r>
            <a:r>
              <a:rPr lang="en-US" sz="2400" dirty="0">
                <a:solidFill>
                  <a:srgbClr val="00000A"/>
                </a:solidFill>
                <a:effectLst/>
                <a:latin typeface="Avenir Next" panose="020B0503020202020204" pitchFamily="34" charset="0"/>
              </a:rPr>
              <a:t>.”</a:t>
            </a:r>
          </a:p>
          <a:p>
            <a:r>
              <a:rPr lang="en-US" sz="2400" dirty="0">
                <a:solidFill>
                  <a:srgbClr val="00000A"/>
                </a:solidFill>
                <a:latin typeface="Avenir Next" panose="020B0503020202020204" pitchFamily="34" charset="0"/>
              </a:rPr>
              <a:t>-Seed company representative</a:t>
            </a:r>
          </a:p>
          <a:p>
            <a:endParaRPr lang="en-US" sz="2400" dirty="0">
              <a:solidFill>
                <a:srgbClr val="00000A"/>
              </a:solidFill>
              <a:latin typeface="Avenir Next" panose="020B0503020202020204" pitchFamily="34" charset="0"/>
            </a:endParaRPr>
          </a:p>
          <a:p>
            <a:pPr>
              <a:spcBef>
                <a:spcPts val="1000"/>
              </a:spcBef>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 pos="6294120" algn="l"/>
              </a:tabLst>
            </a:pPr>
            <a:endParaRPr lang="en-US" sz="2400" dirty="0">
              <a:solidFill>
                <a:srgbClr val="00000A"/>
              </a:solidFill>
              <a:latin typeface="Avenir Next" panose="020B0503020202020204" pitchFamily="34" charset="0"/>
            </a:endParaRPr>
          </a:p>
        </p:txBody>
      </p:sp>
      <p:sp>
        <p:nvSpPr>
          <p:cNvPr id="29" name="TextBox 28">
            <a:extLst>
              <a:ext uri="{FF2B5EF4-FFF2-40B4-BE49-F238E27FC236}">
                <a16:creationId xmlns:a16="http://schemas.microsoft.com/office/drawing/2014/main" id="{D84C21C7-4AED-065B-779B-1FEA31EC40AC}"/>
              </a:ext>
            </a:extLst>
          </p:cNvPr>
          <p:cNvSpPr txBox="1"/>
          <p:nvPr/>
        </p:nvSpPr>
        <p:spPr>
          <a:xfrm>
            <a:off x="435467" y="269823"/>
            <a:ext cx="5515628" cy="707886"/>
          </a:xfrm>
          <a:prstGeom prst="rect">
            <a:avLst/>
          </a:prstGeom>
          <a:noFill/>
        </p:spPr>
        <p:txBody>
          <a:bodyPr wrap="square" rtlCol="0">
            <a:spAutoFit/>
          </a:bodyPr>
          <a:lstStyle/>
          <a:p>
            <a:r>
              <a:rPr lang="en-US" sz="4000" u="sng">
                <a:latin typeface="Avenir Next" panose="020B0503020202020204" pitchFamily="34" charset="0"/>
              </a:rPr>
              <a:t>Results</a:t>
            </a:r>
            <a:r>
              <a:rPr lang="en-US" sz="4000">
                <a:latin typeface="Avenir Next" panose="020B0503020202020204" pitchFamily="34" charset="0"/>
              </a:rPr>
              <a:t>: Disconnects</a:t>
            </a:r>
            <a:endParaRPr lang="en-US" sz="4000" u="sng">
              <a:latin typeface="Avenir Next" panose="020B0503020202020204" pitchFamily="34" charset="0"/>
            </a:endParaRPr>
          </a:p>
        </p:txBody>
      </p:sp>
    </p:spTree>
    <p:extLst>
      <p:ext uri="{BB962C8B-B14F-4D97-AF65-F5344CB8AC3E}">
        <p14:creationId xmlns:p14="http://schemas.microsoft.com/office/powerpoint/2010/main" val="1486337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1C94A-9B52-22AC-3BE0-AE53564C6CB0}"/>
              </a:ext>
            </a:extLst>
          </p:cNvPr>
          <p:cNvSpPr>
            <a:spLocks noGrp="1"/>
          </p:cNvSpPr>
          <p:nvPr>
            <p:ph type="title"/>
          </p:nvPr>
        </p:nvSpPr>
        <p:spPr>
          <a:xfrm>
            <a:off x="423620" y="117152"/>
            <a:ext cx="10515600" cy="1325563"/>
          </a:xfrm>
        </p:spPr>
        <p:txBody>
          <a:bodyPr/>
          <a:lstStyle/>
          <a:p>
            <a:r>
              <a:rPr lang="en-US" u="sng">
                <a:latin typeface="Avenir Next" panose="020B0503020202020204" pitchFamily="34" charset="0"/>
              </a:rPr>
              <a:t>Results</a:t>
            </a:r>
            <a:r>
              <a:rPr lang="en-US">
                <a:latin typeface="Avenir Next" panose="020B0503020202020204" pitchFamily="34" charset="0"/>
              </a:rPr>
              <a:t>: Addressing disconnects</a:t>
            </a:r>
          </a:p>
        </p:txBody>
      </p:sp>
      <p:sp>
        <p:nvSpPr>
          <p:cNvPr id="4" name="Content Placeholder 3">
            <a:extLst>
              <a:ext uri="{FF2B5EF4-FFF2-40B4-BE49-F238E27FC236}">
                <a16:creationId xmlns:a16="http://schemas.microsoft.com/office/drawing/2014/main" id="{1BCCCD2C-917B-01C1-2FA9-3A9AD8458877}"/>
              </a:ext>
            </a:extLst>
          </p:cNvPr>
          <p:cNvSpPr>
            <a:spLocks noGrp="1"/>
          </p:cNvSpPr>
          <p:nvPr>
            <p:ph idx="1"/>
          </p:nvPr>
        </p:nvSpPr>
        <p:spPr>
          <a:xfrm>
            <a:off x="423620" y="1752581"/>
            <a:ext cx="11344759" cy="4573270"/>
          </a:xfrm>
        </p:spPr>
        <p:txBody>
          <a:bodyPr>
            <a:normAutofit/>
          </a:bodyPr>
          <a:lstStyle/>
          <a:p>
            <a:pPr marL="0" indent="0">
              <a:buNone/>
            </a:pPr>
            <a:r>
              <a:rPr lang="en-US" sz="2400" dirty="0">
                <a:solidFill>
                  <a:srgbClr val="00000A"/>
                </a:solidFill>
                <a:effectLst/>
                <a:latin typeface="Avenir Next" panose="020B0503020202020204" pitchFamily="34" charset="0"/>
              </a:rPr>
              <a:t>“I think we need a handful of champions…I think that [if] there are champions for eating closer to home, you know, kind of </a:t>
            </a:r>
            <a:r>
              <a:rPr lang="en-US" sz="2400" b="1" dirty="0">
                <a:solidFill>
                  <a:srgbClr val="00000A"/>
                </a:solidFill>
                <a:effectLst/>
                <a:latin typeface="Avenir Next" panose="020B0503020202020204" pitchFamily="34" charset="0"/>
              </a:rPr>
              <a:t>reclaiming different culinary ways</a:t>
            </a:r>
            <a:r>
              <a:rPr lang="en-US" sz="2400" dirty="0">
                <a:solidFill>
                  <a:srgbClr val="00000A"/>
                </a:solidFill>
                <a:effectLst/>
                <a:latin typeface="Avenir Next" panose="020B0503020202020204" pitchFamily="34" charset="0"/>
              </a:rPr>
              <a:t>. And I think that </a:t>
            </a:r>
            <a:r>
              <a:rPr lang="en-US" sz="2400" b="1" dirty="0">
                <a:solidFill>
                  <a:srgbClr val="00000A"/>
                </a:solidFill>
                <a:effectLst/>
                <a:latin typeface="Avenir Next" panose="020B0503020202020204" pitchFamily="34" charset="0"/>
              </a:rPr>
              <a:t>just increasing the number of champions who can speak into the listening of different groups of people</a:t>
            </a:r>
            <a:r>
              <a:rPr lang="en-US" sz="2400" dirty="0">
                <a:solidFill>
                  <a:srgbClr val="00000A"/>
                </a:solidFill>
                <a:effectLst/>
                <a:latin typeface="Avenir Next" panose="020B0503020202020204" pitchFamily="34" charset="0"/>
              </a:rPr>
              <a:t> is really important at this stage in the game.”</a:t>
            </a:r>
          </a:p>
          <a:p>
            <a:pPr marL="0" indent="0">
              <a:buNone/>
            </a:pPr>
            <a:r>
              <a:rPr lang="en-US" sz="2400" dirty="0">
                <a:solidFill>
                  <a:srgbClr val="00000A"/>
                </a:solidFill>
                <a:latin typeface="Avenir Next" panose="020B0503020202020204" pitchFamily="34" charset="0"/>
              </a:rPr>
              <a:t>-Ujamaa grower</a:t>
            </a:r>
          </a:p>
          <a:p>
            <a:pPr marL="0" indent="0">
              <a:buNone/>
            </a:pPr>
            <a:endParaRPr lang="en-US" sz="2400" dirty="0">
              <a:solidFill>
                <a:srgbClr val="00000A"/>
              </a:solidFill>
              <a:latin typeface="Avenir Next" panose="020B0503020202020204" pitchFamily="34" charset="0"/>
            </a:endParaRPr>
          </a:p>
          <a:p>
            <a:pPr marL="0" indent="0">
              <a:buNone/>
            </a:pPr>
            <a:r>
              <a:rPr lang="en-US" sz="2400" dirty="0">
                <a:solidFill>
                  <a:srgbClr val="00000A"/>
                </a:solidFill>
                <a:effectLst/>
                <a:latin typeface="Avenir Next" panose="020B0503020202020204" pitchFamily="34" charset="0"/>
              </a:rPr>
              <a:t>“I think there's a lot of brands that are coming out with ready-to-eat meals, that did a really good job </a:t>
            </a:r>
            <a:r>
              <a:rPr lang="en-US" sz="2400" b="1" dirty="0">
                <a:solidFill>
                  <a:srgbClr val="00000A"/>
                </a:solidFill>
                <a:effectLst/>
                <a:latin typeface="Avenir Next" panose="020B0503020202020204" pitchFamily="34" charset="0"/>
              </a:rPr>
              <a:t>incorporating their culture into that food</a:t>
            </a:r>
            <a:r>
              <a:rPr lang="en-US" sz="2400" dirty="0">
                <a:solidFill>
                  <a:srgbClr val="00000A"/>
                </a:solidFill>
                <a:effectLst/>
                <a:latin typeface="Avenir Next" panose="020B0503020202020204" pitchFamily="34" charset="0"/>
              </a:rPr>
              <a:t>… they're convenient and successful and </a:t>
            </a:r>
            <a:r>
              <a:rPr lang="en-US" sz="2400" b="1" dirty="0">
                <a:solidFill>
                  <a:srgbClr val="00000A"/>
                </a:solidFill>
                <a:effectLst/>
                <a:latin typeface="Avenir Next" panose="020B0503020202020204" pitchFamily="34" charset="0"/>
              </a:rPr>
              <a:t>they did a really good job telling their story and introducing people to the flavors of their country or culture.</a:t>
            </a:r>
            <a:r>
              <a:rPr lang="en-US" sz="2400" dirty="0">
                <a:solidFill>
                  <a:srgbClr val="00000A"/>
                </a:solidFill>
                <a:effectLst/>
                <a:latin typeface="Avenir Next" panose="020B0503020202020204" pitchFamily="34" charset="0"/>
              </a:rPr>
              <a:t>”</a:t>
            </a:r>
          </a:p>
          <a:p>
            <a:pPr marL="0" indent="0">
              <a:buNone/>
            </a:pPr>
            <a:r>
              <a:rPr lang="en-US" sz="2400" dirty="0">
                <a:solidFill>
                  <a:srgbClr val="00000A"/>
                </a:solidFill>
                <a:latin typeface="Avenir Next" panose="020B0503020202020204" pitchFamily="34" charset="0"/>
              </a:rPr>
              <a:t>-Specialty grocer</a:t>
            </a:r>
            <a:endParaRPr lang="en-US" sz="2800" dirty="0">
              <a:solidFill>
                <a:srgbClr val="00000A"/>
              </a:solidFill>
            </a:endParaRPr>
          </a:p>
        </p:txBody>
      </p:sp>
    </p:spTree>
    <p:extLst>
      <p:ext uri="{BB962C8B-B14F-4D97-AF65-F5344CB8AC3E}">
        <p14:creationId xmlns:p14="http://schemas.microsoft.com/office/powerpoint/2010/main" val="3975737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8746D-3BA2-FCE7-276B-60487C56A6C3}"/>
              </a:ext>
            </a:extLst>
          </p:cNvPr>
          <p:cNvSpPr>
            <a:spLocks noGrp="1"/>
          </p:cNvSpPr>
          <p:nvPr>
            <p:ph type="title"/>
          </p:nvPr>
        </p:nvSpPr>
        <p:spPr>
          <a:xfrm>
            <a:off x="162858" y="443904"/>
            <a:ext cx="3822189" cy="749508"/>
          </a:xfrm>
        </p:spPr>
        <p:txBody>
          <a:bodyPr>
            <a:normAutofit/>
          </a:bodyPr>
          <a:lstStyle/>
          <a:p>
            <a:r>
              <a:rPr lang="en-US" sz="4000" dirty="0">
                <a:latin typeface="Avenir Next" panose="020B0503020202020204" pitchFamily="34" charset="0"/>
              </a:rPr>
              <a:t>Discussion</a:t>
            </a:r>
          </a:p>
        </p:txBody>
      </p:sp>
      <p:sp>
        <p:nvSpPr>
          <p:cNvPr id="3" name="Content Placeholder 2">
            <a:extLst>
              <a:ext uri="{FF2B5EF4-FFF2-40B4-BE49-F238E27FC236}">
                <a16:creationId xmlns:a16="http://schemas.microsoft.com/office/drawing/2014/main" id="{0898E61A-30BA-1D64-F47D-803EB23701CE}"/>
              </a:ext>
            </a:extLst>
          </p:cNvPr>
          <p:cNvSpPr>
            <a:spLocks noGrp="1"/>
          </p:cNvSpPr>
          <p:nvPr>
            <p:ph idx="1"/>
          </p:nvPr>
        </p:nvSpPr>
        <p:spPr>
          <a:xfrm>
            <a:off x="5680787" y="1082800"/>
            <a:ext cx="6599528" cy="5529262"/>
          </a:xfrm>
        </p:spPr>
        <p:txBody>
          <a:bodyPr vert="horz" lIns="91440" tIns="45720" rIns="91440" bIns="45720" rtlCol="0" anchor="t">
            <a:noAutofit/>
          </a:bodyPr>
          <a:lstStyle/>
          <a:p>
            <a:pPr marL="114300" indent="0">
              <a:spcAft>
                <a:spcPts val="600"/>
              </a:spcAft>
              <a:buNone/>
            </a:pPr>
            <a:r>
              <a:rPr lang="en-US" sz="2400" dirty="0">
                <a:latin typeface="Avenir Next"/>
              </a:rPr>
              <a:t>Symbiotic relationships among stakeholders along the seed value chain can enhance access to CM food products. </a:t>
            </a:r>
          </a:p>
          <a:p>
            <a:pPr marL="114300" indent="0">
              <a:spcAft>
                <a:spcPts val="600"/>
              </a:spcAft>
              <a:buNone/>
            </a:pPr>
            <a:endParaRPr lang="en-US" sz="2400" dirty="0">
              <a:latin typeface="Avenir Next" panose="020B0503020202020204" pitchFamily="34" charset="0"/>
            </a:endParaRPr>
          </a:p>
          <a:p>
            <a:pPr marL="114300" indent="0">
              <a:spcAft>
                <a:spcPts val="600"/>
              </a:spcAft>
              <a:buNone/>
            </a:pPr>
            <a:r>
              <a:rPr lang="en-US" sz="2400" dirty="0">
                <a:latin typeface="Avenir Next"/>
              </a:rPr>
              <a:t>However, these efforts do not seem to be supported systemically.</a:t>
            </a:r>
          </a:p>
          <a:p>
            <a:pPr marL="114300" indent="0">
              <a:spcAft>
                <a:spcPts val="600"/>
              </a:spcAft>
              <a:buNone/>
            </a:pPr>
            <a:endParaRPr lang="en-US" sz="2400" dirty="0">
              <a:latin typeface="Avenir Next"/>
            </a:endParaRPr>
          </a:p>
          <a:p>
            <a:pPr marL="114300" indent="0">
              <a:spcAft>
                <a:spcPts val="600"/>
              </a:spcAft>
              <a:buNone/>
            </a:pPr>
            <a:r>
              <a:rPr lang="en-US" sz="2400" dirty="0">
                <a:latin typeface="Avenir Next" panose="020B0503020202020204" pitchFamily="34" charset="0"/>
              </a:rPr>
              <a:t>Connecting producers to consumers is an important undertaking.</a:t>
            </a:r>
          </a:p>
          <a:p>
            <a:pPr marL="114300" indent="0">
              <a:spcAft>
                <a:spcPts val="600"/>
              </a:spcAft>
              <a:buNone/>
            </a:pPr>
            <a:endParaRPr lang="en-US" sz="2400" dirty="0">
              <a:latin typeface="Avenir Next" panose="020B0503020202020204" pitchFamily="34" charset="0"/>
            </a:endParaRPr>
          </a:p>
          <a:p>
            <a:pPr marL="114300" indent="0">
              <a:spcAft>
                <a:spcPts val="600"/>
              </a:spcAft>
              <a:buNone/>
            </a:pPr>
            <a:r>
              <a:rPr lang="en-US" sz="2400" dirty="0">
                <a:latin typeface="Avenir Next"/>
              </a:rPr>
              <a:t>Markets will be critical to enhancing access to CM seeds especially retail-oriented strategies that pursue seed sovereignty.</a:t>
            </a:r>
            <a:endParaRPr lang="en-US" sz="2400" dirty="0">
              <a:latin typeface="Avenir Next" panose="020B0503020202020204" pitchFamily="34" charset="0"/>
            </a:endParaRPr>
          </a:p>
        </p:txBody>
      </p:sp>
      <p:pic>
        <p:nvPicPr>
          <p:cNvPr id="8" name="Picture 7">
            <a:extLst>
              <a:ext uri="{FF2B5EF4-FFF2-40B4-BE49-F238E27FC236}">
                <a16:creationId xmlns:a16="http://schemas.microsoft.com/office/drawing/2014/main" id="{FDD9A1E2-6070-B720-E5D2-108C15AB2F4B}"/>
              </a:ext>
            </a:extLst>
          </p:cNvPr>
          <p:cNvPicPr>
            <a:picLocks noChangeAspect="1"/>
          </p:cNvPicPr>
          <p:nvPr/>
        </p:nvPicPr>
        <p:blipFill>
          <a:blip r:embed="rId4"/>
          <a:stretch>
            <a:fillRect/>
          </a:stretch>
        </p:blipFill>
        <p:spPr>
          <a:xfrm>
            <a:off x="-3050" y="1082800"/>
            <a:ext cx="5775200" cy="5775200"/>
          </a:xfrm>
          <a:prstGeom prst="rect">
            <a:avLst/>
          </a:prstGeom>
        </p:spPr>
      </p:pic>
    </p:spTree>
    <p:extLst>
      <p:ext uri="{BB962C8B-B14F-4D97-AF65-F5344CB8AC3E}">
        <p14:creationId xmlns:p14="http://schemas.microsoft.com/office/powerpoint/2010/main" val="3155668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F713E-F377-A7B1-8174-0F358A414DE6}"/>
              </a:ext>
            </a:extLst>
          </p:cNvPr>
          <p:cNvSpPr>
            <a:spLocks noGrp="1"/>
          </p:cNvSpPr>
          <p:nvPr>
            <p:ph type="title"/>
          </p:nvPr>
        </p:nvSpPr>
        <p:spPr>
          <a:xfrm>
            <a:off x="162858" y="241896"/>
            <a:ext cx="3822189" cy="843363"/>
          </a:xfrm>
        </p:spPr>
        <p:txBody>
          <a:bodyPr>
            <a:normAutofit/>
          </a:bodyPr>
          <a:lstStyle/>
          <a:p>
            <a:r>
              <a:rPr lang="en-US" sz="4000" dirty="0">
                <a:latin typeface="Avenir Next" panose="020B0503020202020204" pitchFamily="34" charset="0"/>
              </a:rPr>
              <a:t>Next steps</a:t>
            </a:r>
          </a:p>
        </p:txBody>
      </p:sp>
      <p:sp>
        <p:nvSpPr>
          <p:cNvPr id="3" name="Content Placeholder 2">
            <a:extLst>
              <a:ext uri="{FF2B5EF4-FFF2-40B4-BE49-F238E27FC236}">
                <a16:creationId xmlns:a16="http://schemas.microsoft.com/office/drawing/2014/main" id="{7017BF18-FFB7-D0B9-8F95-5E7B34724C38}"/>
              </a:ext>
            </a:extLst>
          </p:cNvPr>
          <p:cNvSpPr>
            <a:spLocks noGrp="1"/>
          </p:cNvSpPr>
          <p:nvPr>
            <p:ph idx="1"/>
          </p:nvPr>
        </p:nvSpPr>
        <p:spPr>
          <a:xfrm>
            <a:off x="5755435" y="890890"/>
            <a:ext cx="6433516" cy="5876710"/>
          </a:xfrm>
        </p:spPr>
        <p:txBody>
          <a:bodyPr>
            <a:noAutofit/>
          </a:bodyPr>
          <a:lstStyle/>
          <a:p>
            <a:pPr marL="0" indent="0">
              <a:buNone/>
            </a:pPr>
            <a:r>
              <a:rPr lang="en-US" sz="2400" b="1" dirty="0">
                <a:latin typeface="Avenir Next" panose="020B0503020202020204" pitchFamily="34" charset="0"/>
              </a:rPr>
              <a:t>Phases of research</a:t>
            </a:r>
          </a:p>
          <a:p>
            <a:r>
              <a:rPr lang="en-US" sz="2400" dirty="0">
                <a:latin typeface="Avenir Next" panose="020B0503020202020204" pitchFamily="34" charset="0"/>
              </a:rPr>
              <a:t>Survey targeting seed value chain stakeholders to be deployed in Fall 2023</a:t>
            </a:r>
          </a:p>
          <a:p>
            <a:r>
              <a:rPr lang="en-US" sz="2400" dirty="0">
                <a:latin typeface="Avenir Next" panose="020B0503020202020204" pitchFamily="34" charset="0"/>
              </a:rPr>
              <a:t>Continued analysis of focus  groups</a:t>
            </a:r>
          </a:p>
          <a:p>
            <a:r>
              <a:rPr lang="en-US" sz="2400" dirty="0">
                <a:latin typeface="Avenir Next" panose="020B0503020202020204" pitchFamily="34" charset="0"/>
              </a:rPr>
              <a:t>Integration of qualitative and quantitative data</a:t>
            </a:r>
          </a:p>
          <a:p>
            <a:pPr marL="0" indent="0">
              <a:buNone/>
            </a:pPr>
            <a:endParaRPr lang="en-US" sz="2400" b="1" dirty="0">
              <a:solidFill>
                <a:srgbClr val="000000"/>
              </a:solidFill>
              <a:effectLst/>
              <a:latin typeface="Avenir Next" panose="020B0503020202020204" pitchFamily="34" charset="0"/>
            </a:endParaRPr>
          </a:p>
          <a:p>
            <a:pPr marL="0" indent="0">
              <a:buNone/>
            </a:pPr>
            <a:r>
              <a:rPr lang="en-US" sz="2400" b="1" dirty="0">
                <a:solidFill>
                  <a:srgbClr val="000000"/>
                </a:solidFill>
                <a:latin typeface="Avenir Next" panose="020B0503020202020204" pitchFamily="34" charset="0"/>
              </a:rPr>
              <a:t>Implications</a:t>
            </a:r>
            <a:endParaRPr lang="en-US" sz="2400" b="1" dirty="0">
              <a:solidFill>
                <a:srgbClr val="000000"/>
              </a:solidFill>
              <a:effectLst/>
              <a:latin typeface="Avenir Next" panose="020B0503020202020204" pitchFamily="34" charset="0"/>
            </a:endParaRPr>
          </a:p>
          <a:p>
            <a:r>
              <a:rPr lang="en-US" sz="2400" dirty="0">
                <a:solidFill>
                  <a:srgbClr val="000000"/>
                </a:solidFill>
                <a:latin typeface="Avenir Next" panose="020B0503020202020204" pitchFamily="34" charset="0"/>
              </a:rPr>
              <a:t>D</a:t>
            </a:r>
            <a:r>
              <a:rPr lang="en-US" sz="2400" dirty="0">
                <a:solidFill>
                  <a:srgbClr val="000000"/>
                </a:solidFill>
                <a:effectLst/>
                <a:latin typeface="Avenir Next" panose="020B0503020202020204" pitchFamily="34" charset="0"/>
              </a:rPr>
              <a:t>evelop a better understanding of the needs and priorities members and clients of Ujamaa have</a:t>
            </a:r>
          </a:p>
          <a:p>
            <a:r>
              <a:rPr lang="en-US" sz="2400" dirty="0">
                <a:solidFill>
                  <a:srgbClr val="000000"/>
                </a:solidFill>
                <a:latin typeface="Avenir Next" panose="020B0503020202020204" pitchFamily="34" charset="0"/>
              </a:rPr>
              <a:t>Inform organizational planning and business development of Ujamaa</a:t>
            </a:r>
          </a:p>
          <a:p>
            <a:r>
              <a:rPr lang="en-US" sz="2400" dirty="0">
                <a:solidFill>
                  <a:srgbClr val="000000"/>
                </a:solidFill>
                <a:latin typeface="Avenir Next" panose="020B0503020202020204" pitchFamily="34" charset="0"/>
              </a:rPr>
              <a:t>Enhance availability and accessibility of CM seed </a:t>
            </a:r>
            <a:endParaRPr lang="en-US" sz="2400" dirty="0">
              <a:solidFill>
                <a:srgbClr val="000000"/>
              </a:solidFill>
              <a:effectLst/>
              <a:latin typeface="Avenir Next" panose="020B0503020202020204" pitchFamily="34" charset="0"/>
            </a:endParaRPr>
          </a:p>
        </p:txBody>
      </p:sp>
      <p:pic>
        <p:nvPicPr>
          <p:cNvPr id="6" name="Picture 5">
            <a:extLst>
              <a:ext uri="{FF2B5EF4-FFF2-40B4-BE49-F238E27FC236}">
                <a16:creationId xmlns:a16="http://schemas.microsoft.com/office/drawing/2014/main" id="{FEEDFC5D-F7EE-71BF-EFC7-627547CE8185}"/>
              </a:ext>
            </a:extLst>
          </p:cNvPr>
          <p:cNvPicPr>
            <a:picLocks noChangeAspect="1"/>
          </p:cNvPicPr>
          <p:nvPr/>
        </p:nvPicPr>
        <p:blipFill>
          <a:blip r:embed="rId4"/>
          <a:stretch>
            <a:fillRect/>
          </a:stretch>
        </p:blipFill>
        <p:spPr>
          <a:xfrm>
            <a:off x="17958" y="951527"/>
            <a:ext cx="5755435" cy="5755435"/>
          </a:xfrm>
          <a:prstGeom prst="rect">
            <a:avLst/>
          </a:prstGeom>
        </p:spPr>
      </p:pic>
      <p:pic>
        <p:nvPicPr>
          <p:cNvPr id="7" name="Picture 6">
            <a:extLst>
              <a:ext uri="{FF2B5EF4-FFF2-40B4-BE49-F238E27FC236}">
                <a16:creationId xmlns:a16="http://schemas.microsoft.com/office/drawing/2014/main" id="{08596D7C-3E1F-A13D-C7D1-12D1FC6A34B7}"/>
              </a:ext>
            </a:extLst>
          </p:cNvPr>
          <p:cNvPicPr>
            <a:picLocks noChangeAspect="1"/>
          </p:cNvPicPr>
          <p:nvPr/>
        </p:nvPicPr>
        <p:blipFill>
          <a:blip r:embed="rId5"/>
          <a:stretch>
            <a:fillRect/>
          </a:stretch>
        </p:blipFill>
        <p:spPr>
          <a:xfrm>
            <a:off x="31605" y="1261075"/>
            <a:ext cx="5529262" cy="5529262"/>
          </a:xfrm>
          <a:prstGeom prst="rect">
            <a:avLst/>
          </a:prstGeom>
        </p:spPr>
      </p:pic>
    </p:spTree>
    <p:extLst>
      <p:ext uri="{BB962C8B-B14F-4D97-AF65-F5344CB8AC3E}">
        <p14:creationId xmlns:p14="http://schemas.microsoft.com/office/powerpoint/2010/main" val="320106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62F8-93B0-0D51-9C91-A18C4D1636EC}"/>
              </a:ext>
            </a:extLst>
          </p:cNvPr>
          <p:cNvSpPr>
            <a:spLocks noGrp="1"/>
          </p:cNvSpPr>
          <p:nvPr>
            <p:ph type="title"/>
          </p:nvPr>
        </p:nvSpPr>
        <p:spPr/>
        <p:txBody>
          <a:bodyPr/>
          <a:lstStyle/>
          <a:p>
            <a:r>
              <a:rPr lang="en-US">
                <a:latin typeface="Avenir Next" panose="020B0503020202020204" pitchFamily="34" charset="0"/>
              </a:rPr>
              <a:t>References</a:t>
            </a:r>
          </a:p>
        </p:txBody>
      </p:sp>
      <p:sp>
        <p:nvSpPr>
          <p:cNvPr id="3" name="Content Placeholder 2">
            <a:extLst>
              <a:ext uri="{FF2B5EF4-FFF2-40B4-BE49-F238E27FC236}">
                <a16:creationId xmlns:a16="http://schemas.microsoft.com/office/drawing/2014/main" id="{0E0E95D0-A154-D610-3B13-83ACC982AC60}"/>
              </a:ext>
            </a:extLst>
          </p:cNvPr>
          <p:cNvSpPr>
            <a:spLocks noGrp="1"/>
          </p:cNvSpPr>
          <p:nvPr>
            <p:ph idx="1"/>
          </p:nvPr>
        </p:nvSpPr>
        <p:spPr>
          <a:xfrm>
            <a:off x="838200" y="1392702"/>
            <a:ext cx="10515600" cy="5465298"/>
          </a:xfrm>
        </p:spPr>
        <p:txBody>
          <a:bodyPr>
            <a:normAutofit fontScale="25000" lnSpcReduction="20000"/>
          </a:bodyPr>
          <a:lstStyle/>
          <a:p>
            <a:r>
              <a:rPr lang="en-US" sz="4400" i="1" dirty="0">
                <a:effectLst/>
                <a:latin typeface="Avenir Next" panose="020B0503020202020204" pitchFamily="34" charset="0"/>
              </a:rPr>
              <a:t>About Ujamaa seeds</a:t>
            </a:r>
            <a:r>
              <a:rPr lang="en-US" sz="4400" dirty="0">
                <a:effectLst/>
                <a:latin typeface="Avenir Next" panose="020B0503020202020204" pitchFamily="34" charset="0"/>
              </a:rPr>
              <a:t>. UJAMAA SEEDS. (n.d.). Retrieved April 27, 2023, from https://</a:t>
            </a:r>
            <a:r>
              <a:rPr lang="en-US" sz="4400" dirty="0" err="1">
                <a:effectLst/>
                <a:latin typeface="Avenir Next" panose="020B0503020202020204" pitchFamily="34" charset="0"/>
              </a:rPr>
              <a:t>ujamaaseeds.com</a:t>
            </a:r>
            <a:r>
              <a:rPr lang="en-US" sz="4400" dirty="0">
                <a:effectLst/>
                <a:latin typeface="Avenir Next" panose="020B0503020202020204" pitchFamily="34" charset="0"/>
              </a:rPr>
              <a:t>/pages/about-us </a:t>
            </a:r>
          </a:p>
          <a:p>
            <a:r>
              <a:rPr lang="en-US" sz="4400" b="0" i="0" dirty="0">
                <a:effectLst/>
                <a:latin typeface="Avenir Next" panose="020B0503020202020204" pitchFamily="34" charset="0"/>
              </a:rPr>
              <a:t>Adhikari, J. (2014). Seed sovereignty: </a:t>
            </a:r>
            <a:r>
              <a:rPr lang="en-US" sz="4400" b="0" i="0" dirty="0" err="1">
                <a:effectLst/>
                <a:latin typeface="Avenir Next" panose="020B0503020202020204" pitchFamily="34" charset="0"/>
              </a:rPr>
              <a:t>Analysing</a:t>
            </a:r>
            <a:r>
              <a:rPr lang="en-US" sz="4400" b="0" i="0" dirty="0">
                <a:effectLst/>
                <a:latin typeface="Avenir Next" panose="020B0503020202020204" pitchFamily="34" charset="0"/>
              </a:rPr>
              <a:t> the debate on hybrid seeds and GMOs and bringing about sustainability in agricultural development. </a:t>
            </a:r>
            <a:r>
              <a:rPr lang="en-US" sz="4400" b="0" i="1" dirty="0">
                <a:effectLst/>
                <a:latin typeface="Avenir Next" panose="020B0503020202020204" pitchFamily="34" charset="0"/>
              </a:rPr>
              <a:t>Journal of Forest and Livelihood</a:t>
            </a:r>
            <a:r>
              <a:rPr lang="en-US" sz="4400" b="0" i="0" dirty="0">
                <a:effectLst/>
                <a:latin typeface="Avenir Next" panose="020B0503020202020204" pitchFamily="34" charset="0"/>
              </a:rPr>
              <a:t>, </a:t>
            </a:r>
            <a:r>
              <a:rPr lang="en-US" sz="4400" b="0" i="1" dirty="0">
                <a:effectLst/>
                <a:latin typeface="Avenir Next" panose="020B0503020202020204" pitchFamily="34" charset="0"/>
              </a:rPr>
              <a:t>12</a:t>
            </a:r>
            <a:r>
              <a:rPr lang="en-US" sz="4400" b="0" i="0" dirty="0">
                <a:effectLst/>
                <a:latin typeface="Avenir Next" panose="020B0503020202020204" pitchFamily="34" charset="0"/>
              </a:rPr>
              <a:t>(1), 33-46.</a:t>
            </a:r>
            <a:endParaRPr lang="en-US" sz="4400" dirty="0">
              <a:effectLst/>
              <a:latin typeface="Avenir Next" panose="020B0503020202020204" pitchFamily="34" charset="0"/>
            </a:endParaRPr>
          </a:p>
          <a:p>
            <a:r>
              <a:rPr lang="en-US" sz="4400" dirty="0" err="1">
                <a:effectLst/>
                <a:latin typeface="Avenir Next" panose="020B0503020202020204" pitchFamily="34" charset="0"/>
              </a:rPr>
              <a:t>Alkon</a:t>
            </a:r>
            <a:r>
              <a:rPr lang="en-US" sz="4400" dirty="0">
                <a:effectLst/>
                <a:latin typeface="Avenir Next" panose="020B0503020202020204" pitchFamily="34" charset="0"/>
              </a:rPr>
              <a:t>, A. H., &amp; Mares, T. M. (2012). Food sovereignty in US Food Movements: Radical Visions and neoliberal constraints. </a:t>
            </a:r>
            <a:r>
              <a:rPr lang="en-US" sz="4400" i="1" dirty="0">
                <a:effectLst/>
                <a:latin typeface="Avenir Next" panose="020B0503020202020204" pitchFamily="34" charset="0"/>
              </a:rPr>
              <a:t>Agriculture and Human Values</a:t>
            </a:r>
            <a:r>
              <a:rPr lang="en-US" sz="4400" dirty="0">
                <a:effectLst/>
                <a:latin typeface="Avenir Next" panose="020B0503020202020204" pitchFamily="34" charset="0"/>
              </a:rPr>
              <a:t>, </a:t>
            </a:r>
            <a:r>
              <a:rPr lang="en-US" sz="4400" i="1" dirty="0">
                <a:effectLst/>
                <a:latin typeface="Avenir Next" panose="020B0503020202020204" pitchFamily="34" charset="0"/>
              </a:rPr>
              <a:t>29</a:t>
            </a:r>
            <a:r>
              <a:rPr lang="en-US" sz="4400" dirty="0">
                <a:effectLst/>
                <a:latin typeface="Avenir Next" panose="020B0503020202020204" pitchFamily="34" charset="0"/>
              </a:rPr>
              <a:t>(3), 347–359. https://</a:t>
            </a:r>
            <a:r>
              <a:rPr lang="en-US" sz="4400" dirty="0" err="1">
                <a:effectLst/>
                <a:latin typeface="Avenir Next" panose="020B0503020202020204" pitchFamily="34" charset="0"/>
              </a:rPr>
              <a:t>doi.org</a:t>
            </a:r>
            <a:r>
              <a:rPr lang="en-US" sz="4400" dirty="0">
                <a:effectLst/>
                <a:latin typeface="Avenir Next" panose="020B0503020202020204" pitchFamily="34" charset="0"/>
              </a:rPr>
              <a:t>/10.1007/s10460-012-9356-z </a:t>
            </a:r>
          </a:p>
          <a:p>
            <a:r>
              <a:rPr lang="en-US" sz="4400" dirty="0" err="1">
                <a:effectLst/>
                <a:latin typeface="Avenir Next" panose="020B0503020202020204" pitchFamily="34" charset="0"/>
              </a:rPr>
              <a:t>Cachelin</a:t>
            </a:r>
            <a:r>
              <a:rPr lang="en-US" sz="4400" dirty="0">
                <a:effectLst/>
                <a:latin typeface="Avenir Next" panose="020B0503020202020204" pitchFamily="34" charset="0"/>
              </a:rPr>
              <a:t>, A., </a:t>
            </a:r>
            <a:r>
              <a:rPr lang="en-US" sz="4400" dirty="0" err="1">
                <a:effectLst/>
                <a:latin typeface="Avenir Next" panose="020B0503020202020204" pitchFamily="34" charset="0"/>
              </a:rPr>
              <a:t>Ivkovich</a:t>
            </a:r>
            <a:r>
              <a:rPr lang="en-US" sz="4400" dirty="0">
                <a:effectLst/>
                <a:latin typeface="Avenir Next" panose="020B0503020202020204" pitchFamily="34" charset="0"/>
              </a:rPr>
              <a:t>, L., Jensen, P., &amp; Neild, M. (2019). Leveraging Foodways for Health and justice. </a:t>
            </a:r>
            <a:r>
              <a:rPr lang="en-US" sz="4400" i="1" dirty="0">
                <a:effectLst/>
                <a:latin typeface="Avenir Next" panose="020B0503020202020204" pitchFamily="34" charset="0"/>
              </a:rPr>
              <a:t>Local Environment</a:t>
            </a:r>
            <a:r>
              <a:rPr lang="en-US" sz="4400" dirty="0">
                <a:effectLst/>
                <a:latin typeface="Avenir Next" panose="020B0503020202020204" pitchFamily="34" charset="0"/>
              </a:rPr>
              <a:t>, </a:t>
            </a:r>
            <a:r>
              <a:rPr lang="en-US" sz="4400" i="1" dirty="0">
                <a:effectLst/>
                <a:latin typeface="Avenir Next" panose="020B0503020202020204" pitchFamily="34" charset="0"/>
              </a:rPr>
              <a:t>24</a:t>
            </a:r>
            <a:r>
              <a:rPr lang="en-US" sz="4400" dirty="0">
                <a:effectLst/>
                <a:latin typeface="Avenir Next" panose="020B0503020202020204" pitchFamily="34" charset="0"/>
              </a:rPr>
              <a:t>(5), 417–427. https://</a:t>
            </a:r>
            <a:r>
              <a:rPr lang="en-US" sz="4400" dirty="0" err="1">
                <a:effectLst/>
                <a:latin typeface="Avenir Next" panose="020B0503020202020204" pitchFamily="34" charset="0"/>
              </a:rPr>
              <a:t>doi.org</a:t>
            </a:r>
            <a:r>
              <a:rPr lang="en-US" sz="4400" dirty="0">
                <a:effectLst/>
                <a:latin typeface="Avenir Next" panose="020B0503020202020204" pitchFamily="34" charset="0"/>
              </a:rPr>
              <a:t>/10.1080/13549839.2019.1585771 </a:t>
            </a:r>
          </a:p>
          <a:p>
            <a:r>
              <a:rPr lang="en-US" sz="4400" dirty="0">
                <a:effectLst/>
                <a:latin typeface="Avenir Next" panose="020B0503020202020204" pitchFamily="34" charset="0"/>
              </a:rPr>
              <a:t>Chennault, C. (2021). Relational life: Lessons from black feminism on whiteness and engaging new food activism. </a:t>
            </a:r>
            <a:r>
              <a:rPr lang="en-US" sz="4400" i="1" dirty="0">
                <a:effectLst/>
                <a:latin typeface="Avenir Next" panose="020B0503020202020204" pitchFamily="34" charset="0"/>
              </a:rPr>
              <a:t>Antipode</a:t>
            </a:r>
            <a:r>
              <a:rPr lang="en-US" sz="4400" dirty="0">
                <a:effectLst/>
                <a:latin typeface="Avenir Next" panose="020B0503020202020204" pitchFamily="34" charset="0"/>
              </a:rPr>
              <a:t>, </a:t>
            </a:r>
            <a:r>
              <a:rPr lang="en-US" sz="4400" i="1" dirty="0">
                <a:effectLst/>
                <a:latin typeface="Avenir Next" panose="020B0503020202020204" pitchFamily="34" charset="0"/>
              </a:rPr>
              <a:t>54</a:t>
            </a:r>
            <a:r>
              <a:rPr lang="en-US" sz="4400" dirty="0">
                <a:effectLst/>
                <a:latin typeface="Avenir Next" panose="020B0503020202020204" pitchFamily="34" charset="0"/>
              </a:rPr>
              <a:t>(2), 357–377. https://</a:t>
            </a:r>
            <a:r>
              <a:rPr lang="en-US" sz="4400" dirty="0" err="1">
                <a:effectLst/>
                <a:latin typeface="Avenir Next" panose="020B0503020202020204" pitchFamily="34" charset="0"/>
              </a:rPr>
              <a:t>doi.org</a:t>
            </a:r>
            <a:r>
              <a:rPr lang="en-US" sz="4400" dirty="0">
                <a:effectLst/>
                <a:latin typeface="Avenir Next" panose="020B0503020202020204" pitchFamily="34" charset="0"/>
              </a:rPr>
              <a:t>/10.1111/anti.12775 </a:t>
            </a:r>
          </a:p>
          <a:p>
            <a:r>
              <a:rPr lang="en-US" sz="4400" b="0" i="0" dirty="0">
                <a:effectLst/>
                <a:latin typeface="Avenir Next" panose="020B0503020202020204" pitchFamily="34" charset="0"/>
              </a:rPr>
              <a:t>Ferris, S., Robbins, P., Best, R., Seville, D., Buxton, A., Shriver, J., &amp; Wei, E. (2014). Linking smallholder farmers to markets and the implications for extension and advisory services. </a:t>
            </a:r>
            <a:r>
              <a:rPr lang="en-US" sz="4400" b="0" i="1" dirty="0">
                <a:effectLst/>
                <a:latin typeface="Avenir Next" panose="020B0503020202020204" pitchFamily="34" charset="0"/>
              </a:rPr>
              <a:t>MEAS Brief</a:t>
            </a:r>
            <a:r>
              <a:rPr lang="en-US" sz="4400" b="0" i="0" dirty="0">
                <a:effectLst/>
                <a:latin typeface="Avenir Next" panose="020B0503020202020204" pitchFamily="34" charset="0"/>
              </a:rPr>
              <a:t>, </a:t>
            </a:r>
            <a:r>
              <a:rPr lang="en-US" sz="4400" b="0" i="1" dirty="0">
                <a:effectLst/>
                <a:latin typeface="Avenir Next" panose="020B0503020202020204" pitchFamily="34" charset="0"/>
              </a:rPr>
              <a:t>4</a:t>
            </a:r>
            <a:r>
              <a:rPr lang="en-US" sz="4400" b="0" i="0" dirty="0">
                <a:effectLst/>
                <a:latin typeface="Avenir Next" panose="020B0503020202020204" pitchFamily="34" charset="0"/>
              </a:rPr>
              <a:t>(10), 13-14.</a:t>
            </a:r>
          </a:p>
          <a:p>
            <a:r>
              <a:rPr lang="en-US" sz="4400" dirty="0">
                <a:effectLst/>
                <a:latin typeface="Avenir Next" panose="020B0503020202020204" pitchFamily="34" charset="0"/>
              </a:rPr>
              <a:t>Holt-</a:t>
            </a:r>
            <a:r>
              <a:rPr lang="en-US" sz="4400" dirty="0" err="1">
                <a:effectLst/>
                <a:latin typeface="Avenir Next" panose="020B0503020202020204" pitchFamily="34" charset="0"/>
              </a:rPr>
              <a:t>Giménez</a:t>
            </a:r>
            <a:r>
              <a:rPr lang="en-US" sz="4400" dirty="0">
                <a:effectLst/>
                <a:latin typeface="Avenir Next" panose="020B0503020202020204" pitchFamily="34" charset="0"/>
              </a:rPr>
              <a:t>, E. (2018). Overcoming the Barrier of Racism in Our Capitalist Food System. </a:t>
            </a:r>
            <a:r>
              <a:rPr lang="en-US" sz="4400" i="1" dirty="0">
                <a:effectLst/>
                <a:latin typeface="Avenir Next" panose="020B0503020202020204" pitchFamily="34" charset="0"/>
              </a:rPr>
              <a:t>Food First</a:t>
            </a:r>
            <a:r>
              <a:rPr lang="en-US" sz="4400" dirty="0">
                <a:effectLst/>
                <a:latin typeface="Avenir Next" panose="020B0503020202020204" pitchFamily="34" charset="0"/>
              </a:rPr>
              <a:t>, </a:t>
            </a:r>
            <a:r>
              <a:rPr lang="en-US" sz="4400" i="1" dirty="0">
                <a:effectLst/>
                <a:latin typeface="Avenir Next" panose="020B0503020202020204" pitchFamily="34" charset="0"/>
              </a:rPr>
              <a:t>24</a:t>
            </a:r>
            <a:r>
              <a:rPr lang="en-US" sz="4400" dirty="0">
                <a:effectLst/>
                <a:latin typeface="Avenir Next" panose="020B0503020202020204" pitchFamily="34" charset="0"/>
              </a:rPr>
              <a:t>. </a:t>
            </a:r>
          </a:p>
          <a:p>
            <a:r>
              <a:rPr lang="en-US" sz="4400" b="0" i="0" dirty="0">
                <a:effectLst/>
                <a:latin typeface="Avenir Next" panose="020B0503020202020204" pitchFamily="34" charset="0"/>
              </a:rPr>
              <a:t>Kloppenburg, J. (2014). Re-purposing the master's tools: the open source seed initiative and the struggle for seed sovereignty. </a:t>
            </a:r>
            <a:r>
              <a:rPr lang="en-US" sz="4400" b="0" i="1" dirty="0">
                <a:effectLst/>
                <a:latin typeface="Avenir Next" panose="020B0503020202020204" pitchFamily="34" charset="0"/>
              </a:rPr>
              <a:t>Journal of Peasant Studies</a:t>
            </a:r>
            <a:r>
              <a:rPr lang="en-US" sz="4400" b="0" i="0" dirty="0">
                <a:effectLst/>
                <a:latin typeface="Avenir Next" panose="020B0503020202020204" pitchFamily="34" charset="0"/>
              </a:rPr>
              <a:t>, </a:t>
            </a:r>
            <a:r>
              <a:rPr lang="en-US" sz="4400" b="0" i="1" dirty="0">
                <a:effectLst/>
                <a:latin typeface="Avenir Next" panose="020B0503020202020204" pitchFamily="34" charset="0"/>
              </a:rPr>
              <a:t>41</a:t>
            </a:r>
            <a:r>
              <a:rPr lang="en-US" sz="4400" b="0" i="0" dirty="0">
                <a:effectLst/>
                <a:latin typeface="Avenir Next" panose="020B0503020202020204" pitchFamily="34" charset="0"/>
              </a:rPr>
              <a:t>(6), 1225-1246.</a:t>
            </a:r>
            <a:endParaRPr lang="en-US" sz="4400" dirty="0">
              <a:effectLst/>
              <a:latin typeface="Avenir Next" panose="020B0503020202020204" pitchFamily="34" charset="0"/>
            </a:endParaRPr>
          </a:p>
          <a:p>
            <a:r>
              <a:rPr lang="en-US" sz="4400" b="0" i="0" dirty="0">
                <a:effectLst/>
                <a:latin typeface="Avenir Next" panose="020B0503020202020204" pitchFamily="34" charset="0"/>
              </a:rPr>
              <a:t>Lyon, A., Friedmann, H., &amp; Wittman, H. (2021). Can public universities play a role in fostering seed sovereignty?. </a:t>
            </a:r>
            <a:r>
              <a:rPr lang="en-US" sz="4400" b="0" i="1" dirty="0">
                <a:effectLst/>
                <a:latin typeface="Avenir Next" panose="020B0503020202020204" pitchFamily="34" charset="0"/>
              </a:rPr>
              <a:t>Elementa: Science of the Anthropocene</a:t>
            </a:r>
            <a:r>
              <a:rPr lang="en-US" sz="4400" b="0" i="0" dirty="0">
                <a:effectLst/>
                <a:latin typeface="Avenir Next" panose="020B0503020202020204" pitchFamily="34" charset="0"/>
              </a:rPr>
              <a:t>, </a:t>
            </a:r>
            <a:r>
              <a:rPr lang="en-US" sz="4400" b="0" i="1" dirty="0">
                <a:effectLst/>
                <a:latin typeface="Avenir Next" panose="020B0503020202020204" pitchFamily="34" charset="0"/>
              </a:rPr>
              <a:t>9</a:t>
            </a:r>
            <a:r>
              <a:rPr lang="en-US" sz="4400" b="0" i="0" dirty="0">
                <a:effectLst/>
                <a:latin typeface="Avenir Next" panose="020B0503020202020204" pitchFamily="34" charset="0"/>
              </a:rPr>
              <a:t>(1).</a:t>
            </a:r>
            <a:endParaRPr lang="en-US" sz="4400" dirty="0">
              <a:effectLst/>
              <a:latin typeface="Avenir Next" panose="020B0503020202020204" pitchFamily="34" charset="0"/>
            </a:endParaRPr>
          </a:p>
          <a:p>
            <a:r>
              <a:rPr lang="en-US" sz="4400" dirty="0">
                <a:effectLst/>
                <a:latin typeface="Avenir Next" panose="020B0503020202020204" pitchFamily="34" charset="0"/>
              </a:rPr>
              <a:t>McGuire, S., &amp; Sperling, L. (2013). Making seed systems more resilient to stress. </a:t>
            </a:r>
            <a:r>
              <a:rPr lang="en-US" sz="4400" i="1" dirty="0">
                <a:effectLst/>
                <a:latin typeface="Avenir Next" panose="020B0503020202020204" pitchFamily="34" charset="0"/>
              </a:rPr>
              <a:t>Global Environmental Change</a:t>
            </a:r>
            <a:r>
              <a:rPr lang="en-US" sz="4400" dirty="0">
                <a:effectLst/>
                <a:latin typeface="Avenir Next" panose="020B0503020202020204" pitchFamily="34" charset="0"/>
              </a:rPr>
              <a:t>, </a:t>
            </a:r>
            <a:r>
              <a:rPr lang="en-US" sz="4400" i="1" dirty="0">
                <a:effectLst/>
                <a:latin typeface="Avenir Next" panose="020B0503020202020204" pitchFamily="34" charset="0"/>
              </a:rPr>
              <a:t>23</a:t>
            </a:r>
            <a:r>
              <a:rPr lang="en-US" sz="4400" dirty="0">
                <a:effectLst/>
                <a:latin typeface="Avenir Next" panose="020B0503020202020204" pitchFamily="34" charset="0"/>
              </a:rPr>
              <a:t>(3), 644–653. </a:t>
            </a:r>
            <a:r>
              <a:rPr lang="en-US" sz="4400" dirty="0">
                <a:solidFill>
                  <a:srgbClr val="0563C1"/>
                </a:solidFill>
                <a:effectLst/>
                <a:latin typeface="Avenir Next" panose="020B0503020202020204" pitchFamily="34" charset="0"/>
                <a:hlinkClick r:id="rId4">
                  <a:extLst>
                    <a:ext uri="{A12FA001-AC4F-418D-AE19-62706E023703}">
                      <ahyp:hlinkClr xmlns:ahyp="http://schemas.microsoft.com/office/drawing/2018/hyperlinkcolor" val="tx"/>
                    </a:ext>
                  </a:extLst>
                </a:hlinkClick>
              </a:rPr>
              <a:t>https://doi.org/10.1016/j.gloenvcha.</a:t>
            </a:r>
            <a:r>
              <a:rPr lang="en-US" sz="4400" dirty="0">
                <a:effectLst/>
                <a:latin typeface="Avenir Next" panose="020B0503020202020204" pitchFamily="34" charset="0"/>
                <a:hlinkClick r:id="rId4">
                  <a:extLst>
                    <a:ext uri="{A12FA001-AC4F-418D-AE19-62706E023703}">
                      <ahyp:hlinkClr xmlns:ahyp="http://schemas.microsoft.com/office/drawing/2018/hyperlinkcolor" val="tx"/>
                    </a:ext>
                  </a:extLst>
                </a:hlinkClick>
              </a:rPr>
              <a:t>2013.02.001</a:t>
            </a:r>
            <a:endParaRPr lang="en-US" sz="4400" dirty="0">
              <a:effectLst/>
              <a:latin typeface="Avenir Next" panose="020B0503020202020204" pitchFamily="34" charset="0"/>
            </a:endParaRPr>
          </a:p>
          <a:p>
            <a:r>
              <a:rPr lang="en-US" sz="4400" dirty="0">
                <a:effectLst/>
                <a:latin typeface="Avenir Next" panose="020B0503020202020204" pitchFamily="34" charset="0"/>
              </a:rPr>
              <a:t>Mooney, P. (2018). Blocking the chain: Industrial food chain concentration, Big Data platforms and food sovereignty solutions. ETC Group.  </a:t>
            </a:r>
          </a:p>
          <a:p>
            <a:r>
              <a:rPr lang="en-US" sz="4400" dirty="0">
                <a:effectLst/>
                <a:latin typeface="Avenir Next" panose="020B0503020202020204" pitchFamily="34" charset="0"/>
              </a:rPr>
              <a:t>Nesbitt, L. (2023). Seed &amp; Story Conservation: A Rooted Historical Documentation and Analysis of Living Seed Stories in the US Northeast [Master's thesis]. University of Vermont. </a:t>
            </a:r>
          </a:p>
          <a:p>
            <a:r>
              <a:rPr lang="en-US" sz="4400" b="0" i="0" dirty="0">
                <a:effectLst/>
                <a:latin typeface="Avenir Next" panose="020B0503020202020204" pitchFamily="34" charset="0"/>
              </a:rPr>
              <a:t>Smith, B. J. (2019). Building emancipatory food power: Freedom Farms, Rocky Acres, and the struggle for food justice. </a:t>
            </a:r>
            <a:r>
              <a:rPr lang="en-US" sz="4400" b="0" i="1" dirty="0">
                <a:effectLst/>
                <a:latin typeface="Avenir Next" panose="020B0503020202020204" pitchFamily="34" charset="0"/>
              </a:rPr>
              <a:t>Journal of Agriculture, Food Systems, and Community Development</a:t>
            </a:r>
            <a:r>
              <a:rPr lang="en-US" sz="4400" b="0" i="0" dirty="0">
                <a:effectLst/>
                <a:latin typeface="Avenir Next" panose="020B0503020202020204" pitchFamily="34" charset="0"/>
              </a:rPr>
              <a:t>, </a:t>
            </a:r>
            <a:r>
              <a:rPr lang="en-US" sz="4400" b="0" i="1" dirty="0">
                <a:effectLst/>
                <a:latin typeface="Avenir Next" panose="020B0503020202020204" pitchFamily="34" charset="0"/>
              </a:rPr>
              <a:t>8</a:t>
            </a:r>
            <a:r>
              <a:rPr lang="en-US" sz="4400" b="0" i="0" dirty="0">
                <a:effectLst/>
                <a:latin typeface="Avenir Next" panose="020B0503020202020204" pitchFamily="34" charset="0"/>
              </a:rPr>
              <a:t>(4), 33-43.</a:t>
            </a:r>
          </a:p>
          <a:p>
            <a:r>
              <a:rPr lang="en-US" sz="4400" dirty="0">
                <a:effectLst/>
                <a:latin typeface="Avenir Next" panose="020B0503020202020204" pitchFamily="34" charset="0"/>
              </a:rPr>
              <a:t>Spangler, K., Burchfield, E.K., Schumacher, B., 2020. Past and current dynamics of US agricultural land use and policy. </a:t>
            </a:r>
            <a:r>
              <a:rPr lang="en-US" sz="4400" i="1" dirty="0">
                <a:effectLst/>
                <a:latin typeface="Avenir Next" panose="020B0503020202020204" pitchFamily="34" charset="0"/>
              </a:rPr>
              <a:t>Front. Sustain. Food Syst. </a:t>
            </a:r>
            <a:r>
              <a:rPr lang="en-US" sz="4400" dirty="0">
                <a:effectLst/>
                <a:latin typeface="Avenir Next" panose="020B0503020202020204" pitchFamily="34" charset="0"/>
                <a:hlinkClick r:id="rId5">
                  <a:extLst>
                    <a:ext uri="{A12FA001-AC4F-418D-AE19-62706E023703}">
                      <ahyp:hlinkClr xmlns:ahyp="http://schemas.microsoft.com/office/drawing/2018/hyperlinkcolor" val="tx"/>
                    </a:ext>
                  </a:extLst>
                </a:hlinkClick>
              </a:rPr>
              <a:t>https://doi.org/10.3389/fsufs</a:t>
            </a:r>
            <a:r>
              <a:rPr lang="en-US" sz="4400" dirty="0">
                <a:effectLst/>
                <a:latin typeface="Avenir Next" panose="020B0503020202020204" pitchFamily="34" charset="0"/>
              </a:rPr>
              <a:t>.</a:t>
            </a:r>
          </a:p>
          <a:p>
            <a:r>
              <a:rPr lang="en-US" sz="4400" dirty="0">
                <a:effectLst/>
                <a:latin typeface="Avenir Next" panose="020B0503020202020204" pitchFamily="34" charset="0"/>
              </a:rPr>
              <a:t>Sperling, L., Cooper, H. D., &amp; Remington, T. (2008). Moving towards more effective seed aid. </a:t>
            </a:r>
            <a:r>
              <a:rPr lang="en-US" sz="4400" i="1" dirty="0">
                <a:effectLst/>
                <a:latin typeface="Avenir Next" panose="020B0503020202020204" pitchFamily="34" charset="0"/>
              </a:rPr>
              <a:t>The Journal of Development Studies</a:t>
            </a:r>
            <a:r>
              <a:rPr lang="en-US" sz="4400" dirty="0">
                <a:effectLst/>
                <a:latin typeface="Avenir Next" panose="020B0503020202020204" pitchFamily="34" charset="0"/>
              </a:rPr>
              <a:t>, </a:t>
            </a:r>
            <a:r>
              <a:rPr lang="en-US" sz="4400" i="1" dirty="0">
                <a:effectLst/>
                <a:latin typeface="Avenir Next" panose="020B0503020202020204" pitchFamily="34" charset="0"/>
              </a:rPr>
              <a:t>44</a:t>
            </a:r>
            <a:r>
              <a:rPr lang="en-US" sz="4400" dirty="0">
                <a:effectLst/>
                <a:latin typeface="Avenir Next" panose="020B0503020202020204" pitchFamily="34" charset="0"/>
              </a:rPr>
              <a:t>(4), 586–612. https://</a:t>
            </a:r>
            <a:r>
              <a:rPr lang="en-US" sz="4400" dirty="0" err="1">
                <a:effectLst/>
                <a:latin typeface="Avenir Next" panose="020B0503020202020204" pitchFamily="34" charset="0"/>
              </a:rPr>
              <a:t>doi.org</a:t>
            </a:r>
            <a:r>
              <a:rPr lang="en-US" sz="4400" dirty="0">
                <a:effectLst/>
                <a:latin typeface="Avenir Next" panose="020B0503020202020204" pitchFamily="34" charset="0"/>
              </a:rPr>
              <a:t>/10.1080/00220380801980954 </a:t>
            </a:r>
          </a:p>
          <a:p>
            <a:r>
              <a:rPr lang="en-US" sz="4400" dirty="0">
                <a:effectLst/>
                <a:latin typeface="Avenir Next" panose="020B0503020202020204" pitchFamily="34" charset="0"/>
              </a:rPr>
              <a:t>Tobin, D., &amp; Glenna, L. (2018). Value chain development and the agrarian question: Actor perspectives on native potato production in the highlands of Peru. </a:t>
            </a:r>
            <a:r>
              <a:rPr lang="en-US" sz="4400" i="1" dirty="0">
                <a:effectLst/>
                <a:latin typeface="Avenir Next" panose="020B0503020202020204" pitchFamily="34" charset="0"/>
              </a:rPr>
              <a:t>Rural Sociology</a:t>
            </a:r>
            <a:r>
              <a:rPr lang="en-US" sz="4400" dirty="0">
                <a:effectLst/>
                <a:latin typeface="Avenir Next" panose="020B0503020202020204" pitchFamily="34" charset="0"/>
              </a:rPr>
              <a:t>, 84(3), 541-568.</a:t>
            </a:r>
          </a:p>
          <a:p>
            <a:endParaRPr lang="en-US" dirty="0"/>
          </a:p>
        </p:txBody>
      </p:sp>
    </p:spTree>
    <p:extLst>
      <p:ext uri="{BB962C8B-B14F-4D97-AF65-F5344CB8AC3E}">
        <p14:creationId xmlns:p14="http://schemas.microsoft.com/office/powerpoint/2010/main" val="11436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FD31-05FF-133F-B18F-E868C852F6A2}"/>
              </a:ext>
            </a:extLst>
          </p:cNvPr>
          <p:cNvSpPr>
            <a:spLocks noGrp="1"/>
          </p:cNvSpPr>
          <p:nvPr>
            <p:ph type="title"/>
          </p:nvPr>
        </p:nvSpPr>
        <p:spPr>
          <a:xfrm>
            <a:off x="341811" y="150030"/>
            <a:ext cx="10515600" cy="1002384"/>
          </a:xfrm>
        </p:spPr>
        <p:txBody>
          <a:bodyPr/>
          <a:lstStyle/>
          <a:p>
            <a:r>
              <a:rPr lang="en-US" dirty="0">
                <a:latin typeface="Avenir Next" panose="020B0503020202020204" pitchFamily="34" charset="0"/>
              </a:rPr>
              <a:t>The State of Seed</a:t>
            </a:r>
          </a:p>
        </p:txBody>
      </p:sp>
      <p:pic>
        <p:nvPicPr>
          <p:cNvPr id="4" name="Content Placeholder 3" descr="Chart, scatter chart, bubble chart&#10;&#10;Description automatically generated">
            <a:extLst>
              <a:ext uri="{FF2B5EF4-FFF2-40B4-BE49-F238E27FC236}">
                <a16:creationId xmlns:a16="http://schemas.microsoft.com/office/drawing/2014/main" id="{DFC6672F-6F52-3F5A-3568-6D59FD2CB6C2}"/>
              </a:ext>
            </a:extLst>
          </p:cNvPr>
          <p:cNvPicPr>
            <a:picLocks noGrp="1" noChangeAspect="1"/>
          </p:cNvPicPr>
          <p:nvPr>
            <p:ph idx="1"/>
          </p:nvPr>
        </p:nvPicPr>
        <p:blipFill>
          <a:blip r:embed="rId4"/>
          <a:stretch>
            <a:fillRect/>
          </a:stretch>
        </p:blipFill>
        <p:spPr>
          <a:xfrm>
            <a:off x="133358" y="967154"/>
            <a:ext cx="8813192" cy="5740816"/>
          </a:xfrm>
        </p:spPr>
      </p:pic>
      <p:sp>
        <p:nvSpPr>
          <p:cNvPr id="5" name="TextBox 4">
            <a:extLst>
              <a:ext uri="{FF2B5EF4-FFF2-40B4-BE49-F238E27FC236}">
                <a16:creationId xmlns:a16="http://schemas.microsoft.com/office/drawing/2014/main" id="{19BA3FBE-897B-1CAD-504B-17508CF26598}"/>
              </a:ext>
            </a:extLst>
          </p:cNvPr>
          <p:cNvSpPr txBox="1"/>
          <p:nvPr/>
        </p:nvSpPr>
        <p:spPr>
          <a:xfrm>
            <a:off x="8946550" y="1206072"/>
            <a:ext cx="3245450" cy="4893647"/>
          </a:xfrm>
          <a:prstGeom prst="rect">
            <a:avLst/>
          </a:prstGeom>
          <a:noFill/>
        </p:spPr>
        <p:txBody>
          <a:bodyPr wrap="square" rtlCol="0">
            <a:spAutoFit/>
          </a:bodyPr>
          <a:lstStyle/>
          <a:p>
            <a:r>
              <a:rPr lang="en-US" sz="2400" dirty="0">
                <a:latin typeface="Avenir Next" panose="020B0503020202020204" pitchFamily="34" charset="0"/>
              </a:rPr>
              <a:t>Four companies now control 60% of the global market share (Mooney, 2018).</a:t>
            </a:r>
          </a:p>
          <a:p>
            <a:endParaRPr lang="en-US" sz="2400" dirty="0">
              <a:latin typeface="Avenir Next" panose="020B0503020202020204" pitchFamily="34" charset="0"/>
            </a:endParaRPr>
          </a:p>
          <a:p>
            <a:endParaRPr lang="en-US" sz="2400" dirty="0">
              <a:latin typeface="Avenir Next" panose="020B0503020202020204" pitchFamily="34" charset="0"/>
            </a:endParaRPr>
          </a:p>
          <a:p>
            <a:r>
              <a:rPr lang="en-US" sz="2400" dirty="0">
                <a:latin typeface="Avenir Next" panose="020B0503020202020204" pitchFamily="34" charset="0"/>
              </a:rPr>
              <a:t>Consolidated seed industry leads to homogenized production: corn and soybean cover 56.6% of total field area in the US (Spangler, 2020</a:t>
            </a:r>
            <a:r>
              <a:rPr lang="en-US" sz="2200" dirty="0">
                <a:latin typeface="Avenir Next" panose="020B0503020202020204" pitchFamily="34" charset="0"/>
              </a:rPr>
              <a:t>).</a:t>
            </a:r>
          </a:p>
        </p:txBody>
      </p:sp>
    </p:spTree>
    <p:extLst>
      <p:ext uri="{BB962C8B-B14F-4D97-AF65-F5344CB8AC3E}">
        <p14:creationId xmlns:p14="http://schemas.microsoft.com/office/powerpoint/2010/main" val="109077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A picture containing text, diagram, screenshot, design&#10;&#10;Description automatically generated">
            <a:extLst>
              <a:ext uri="{FF2B5EF4-FFF2-40B4-BE49-F238E27FC236}">
                <a16:creationId xmlns:a16="http://schemas.microsoft.com/office/drawing/2014/main" id="{2D4831F0-8A55-155B-F7F3-E62DAD764CE5}"/>
              </a:ext>
            </a:extLst>
          </p:cNvPr>
          <p:cNvPicPr>
            <a:picLocks noChangeAspect="1"/>
          </p:cNvPicPr>
          <p:nvPr/>
        </p:nvPicPr>
        <p:blipFill rotWithShape="1">
          <a:blip r:embed="rId4"/>
          <a:srcRect l="12848" t="8064" r="21378" b="16501"/>
          <a:stretch/>
        </p:blipFill>
        <p:spPr>
          <a:xfrm>
            <a:off x="707683" y="757403"/>
            <a:ext cx="10186195" cy="5810309"/>
          </a:xfrm>
          <a:prstGeom prst="rect">
            <a:avLst/>
          </a:prstGeom>
        </p:spPr>
      </p:pic>
      <p:sp>
        <p:nvSpPr>
          <p:cNvPr id="6" name="TextBox 5">
            <a:extLst>
              <a:ext uri="{FF2B5EF4-FFF2-40B4-BE49-F238E27FC236}">
                <a16:creationId xmlns:a16="http://schemas.microsoft.com/office/drawing/2014/main" id="{DBF81BAC-9D86-2D66-54EA-9A65818CB856}"/>
              </a:ext>
            </a:extLst>
          </p:cNvPr>
          <p:cNvSpPr txBox="1"/>
          <p:nvPr/>
        </p:nvSpPr>
        <p:spPr>
          <a:xfrm>
            <a:off x="937078" y="22584"/>
            <a:ext cx="9956800" cy="769441"/>
          </a:xfrm>
          <a:prstGeom prst="rect">
            <a:avLst/>
          </a:prstGeom>
          <a:noFill/>
        </p:spPr>
        <p:txBody>
          <a:bodyPr wrap="square" rtlCol="0">
            <a:spAutoFit/>
          </a:bodyPr>
          <a:lstStyle/>
          <a:p>
            <a:r>
              <a:rPr lang="en-US" sz="4400" dirty="0">
                <a:latin typeface="Avenir Next" panose="020B0503020202020204" pitchFamily="34" charset="0"/>
              </a:rPr>
              <a:t>Seed Systems</a:t>
            </a:r>
          </a:p>
        </p:txBody>
      </p:sp>
      <p:sp>
        <p:nvSpPr>
          <p:cNvPr id="7" name="TextBox 6">
            <a:extLst>
              <a:ext uri="{FF2B5EF4-FFF2-40B4-BE49-F238E27FC236}">
                <a16:creationId xmlns:a16="http://schemas.microsoft.com/office/drawing/2014/main" id="{779E4C4B-69CE-D634-AD9F-9527F8B6FFE3}"/>
              </a:ext>
            </a:extLst>
          </p:cNvPr>
          <p:cNvSpPr txBox="1"/>
          <p:nvPr/>
        </p:nvSpPr>
        <p:spPr>
          <a:xfrm>
            <a:off x="7676327" y="6567712"/>
            <a:ext cx="3644900" cy="369332"/>
          </a:xfrm>
          <a:prstGeom prst="rect">
            <a:avLst/>
          </a:prstGeom>
          <a:noFill/>
        </p:spPr>
        <p:txBody>
          <a:bodyPr wrap="square" rtlCol="0">
            <a:spAutoFit/>
          </a:bodyPr>
          <a:lstStyle/>
          <a:p>
            <a:r>
              <a:rPr lang="en-US" dirty="0">
                <a:latin typeface="Avenir Next" panose="020B0503020202020204" pitchFamily="34" charset="0"/>
              </a:rPr>
              <a:t>Adapted from Sperling (2008)</a:t>
            </a:r>
          </a:p>
        </p:txBody>
      </p:sp>
    </p:spTree>
    <p:extLst>
      <p:ext uri="{BB962C8B-B14F-4D97-AF65-F5344CB8AC3E}">
        <p14:creationId xmlns:p14="http://schemas.microsoft.com/office/powerpoint/2010/main" val="16655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AA4F-8950-D3E7-235A-B7F9BF41DC4C}"/>
              </a:ext>
            </a:extLst>
          </p:cNvPr>
          <p:cNvSpPr>
            <a:spLocks noGrp="1"/>
          </p:cNvSpPr>
          <p:nvPr>
            <p:ph type="title"/>
          </p:nvPr>
        </p:nvSpPr>
        <p:spPr>
          <a:xfrm>
            <a:off x="0" y="-56066"/>
            <a:ext cx="11578087" cy="982518"/>
          </a:xfrm>
        </p:spPr>
        <p:txBody>
          <a:bodyPr/>
          <a:lstStyle/>
          <a:p>
            <a:r>
              <a:rPr lang="en-US" dirty="0">
                <a:latin typeface="Avenir Next" panose="020B0503020202020204" pitchFamily="34" charset="0"/>
              </a:rPr>
              <a:t>Alternatives to the Dominant Seed Industry</a:t>
            </a:r>
          </a:p>
        </p:txBody>
      </p:sp>
      <p:sp>
        <p:nvSpPr>
          <p:cNvPr id="3" name="Content Placeholder 2">
            <a:extLst>
              <a:ext uri="{FF2B5EF4-FFF2-40B4-BE49-F238E27FC236}">
                <a16:creationId xmlns:a16="http://schemas.microsoft.com/office/drawing/2014/main" id="{18FB5940-682D-2BB9-6094-0BEE4EBAC923}"/>
              </a:ext>
            </a:extLst>
          </p:cNvPr>
          <p:cNvSpPr>
            <a:spLocks noGrp="1"/>
          </p:cNvSpPr>
          <p:nvPr>
            <p:ph idx="1"/>
          </p:nvPr>
        </p:nvSpPr>
        <p:spPr>
          <a:xfrm>
            <a:off x="4471787" y="804909"/>
            <a:ext cx="7720212" cy="2414422"/>
          </a:xfrm>
        </p:spPr>
        <p:txBody>
          <a:bodyPr>
            <a:normAutofit/>
          </a:bodyPr>
          <a:lstStyle/>
          <a:p>
            <a:r>
              <a:rPr lang="en-US" dirty="0">
                <a:latin typeface="Avenir Next" panose="020B0503020202020204" pitchFamily="34" charset="0"/>
              </a:rPr>
              <a:t>Though these alternatives provide more diverse options, legacies of historical injustices persist.</a:t>
            </a:r>
          </a:p>
          <a:p>
            <a:pPr lvl="1"/>
            <a:r>
              <a:rPr lang="en-US" sz="1800" dirty="0">
                <a:solidFill>
                  <a:srgbClr val="000000"/>
                </a:solidFill>
                <a:effectLst/>
                <a:latin typeface="Avenir Next" panose="020B0503020202020204" pitchFamily="34" charset="0"/>
                <a:ea typeface="Times New Roman" panose="02020603050405020304" pitchFamily="18" charset="0"/>
              </a:rPr>
              <a:t>“Basically, Vermont cranberry, the name was a marketing ploy as best I could discover… So, this is how white people are taking these beans that the Native people have been growing” (Nesbitt, 2023).</a:t>
            </a:r>
          </a:p>
        </p:txBody>
      </p:sp>
      <p:pic>
        <p:nvPicPr>
          <p:cNvPr id="4" name="Picture 8">
            <a:extLst>
              <a:ext uri="{FF2B5EF4-FFF2-40B4-BE49-F238E27FC236}">
                <a16:creationId xmlns:a16="http://schemas.microsoft.com/office/drawing/2014/main" id="{A604AD28-7506-E791-7539-89F64C97B5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4795"/>
            <a:ext cx="4298795" cy="247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a:extLst>
              <a:ext uri="{FF2B5EF4-FFF2-40B4-BE49-F238E27FC236}">
                <a16:creationId xmlns:a16="http://schemas.microsoft.com/office/drawing/2014/main" id="{DEDD2C2B-CA63-5156-1C92-24003B2264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 y="3205864"/>
            <a:ext cx="7720212" cy="3564010"/>
          </a:xfrm>
          <a:prstGeom prst="rect">
            <a:avLst/>
          </a:prstGeom>
        </p:spPr>
      </p:pic>
      <p:sp>
        <p:nvSpPr>
          <p:cNvPr id="6" name="TextBox 5">
            <a:extLst>
              <a:ext uri="{FF2B5EF4-FFF2-40B4-BE49-F238E27FC236}">
                <a16:creationId xmlns:a16="http://schemas.microsoft.com/office/drawing/2014/main" id="{F473D897-CF81-9360-6032-CE2C0776E18B}"/>
              </a:ext>
            </a:extLst>
          </p:cNvPr>
          <p:cNvSpPr txBox="1"/>
          <p:nvPr/>
        </p:nvSpPr>
        <p:spPr>
          <a:xfrm>
            <a:off x="182593" y="6492875"/>
            <a:ext cx="4648200" cy="276999"/>
          </a:xfrm>
          <a:prstGeom prst="rect">
            <a:avLst/>
          </a:prstGeom>
          <a:noFill/>
        </p:spPr>
        <p:txBody>
          <a:bodyPr wrap="square" rtlCol="0">
            <a:spAutoFit/>
          </a:bodyPr>
          <a:lstStyle/>
          <a:p>
            <a:r>
              <a:rPr lang="en-US" sz="1200">
                <a:latin typeface="Avenir Next" panose="020B0503020202020204" pitchFamily="34" charset="0"/>
              </a:rPr>
              <a:t>Source: High Mowing Seeds</a:t>
            </a:r>
          </a:p>
        </p:txBody>
      </p:sp>
      <p:sp>
        <p:nvSpPr>
          <p:cNvPr id="7" name="Oval 6">
            <a:extLst>
              <a:ext uri="{FF2B5EF4-FFF2-40B4-BE49-F238E27FC236}">
                <a16:creationId xmlns:a16="http://schemas.microsoft.com/office/drawing/2014/main" id="{DFF5EB4A-A557-4B93-8C8C-3EE94EF2E639}"/>
              </a:ext>
            </a:extLst>
          </p:cNvPr>
          <p:cNvSpPr/>
          <p:nvPr/>
        </p:nvSpPr>
        <p:spPr>
          <a:xfrm>
            <a:off x="-134912" y="3782339"/>
            <a:ext cx="3875655" cy="10472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7E4D0F0-A199-39BA-6815-32CD5D078662}"/>
              </a:ext>
            </a:extLst>
          </p:cNvPr>
          <p:cNvSpPr txBox="1"/>
          <p:nvPr/>
        </p:nvSpPr>
        <p:spPr>
          <a:xfrm>
            <a:off x="7720213" y="3041571"/>
            <a:ext cx="4471786"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venir Next" panose="020B0503020202020204" pitchFamily="34" charset="0"/>
              </a:rPr>
              <a:t>Seed catalogues, even from small-scale seed companies, do not adequately provide culturally meaningful (CM) varieties important to BIPOC growers and consumers. </a:t>
            </a:r>
            <a:endParaRPr lang="en-US" sz="2800" dirty="0">
              <a:solidFill>
                <a:srgbClr val="000000"/>
              </a:solidFill>
              <a:latin typeface="Avenir Next" panose="020B0503020202020204" pitchFamily="34" charset="0"/>
            </a:endParaRPr>
          </a:p>
          <a:p>
            <a:endParaRPr lang="en-US" dirty="0"/>
          </a:p>
        </p:txBody>
      </p:sp>
    </p:spTree>
    <p:extLst>
      <p:ext uri="{BB962C8B-B14F-4D97-AF65-F5344CB8AC3E}">
        <p14:creationId xmlns:p14="http://schemas.microsoft.com/office/powerpoint/2010/main" val="23543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991761-EF2D-258C-F8B7-37AA2C1712E2}"/>
              </a:ext>
            </a:extLst>
          </p:cNvPr>
          <p:cNvSpPr>
            <a:spLocks noGrp="1"/>
          </p:cNvSpPr>
          <p:nvPr>
            <p:ph idx="1"/>
          </p:nvPr>
        </p:nvSpPr>
        <p:spPr>
          <a:xfrm>
            <a:off x="6936392" y="2400206"/>
            <a:ext cx="5255608" cy="2057588"/>
          </a:xfrm>
        </p:spPr>
        <p:txBody>
          <a:bodyPr>
            <a:normAutofit/>
          </a:bodyPr>
          <a:lstStyle/>
          <a:p>
            <a:pPr marL="0" indent="0">
              <a:buNone/>
            </a:pPr>
            <a:r>
              <a:rPr lang="en-US" dirty="0">
                <a:latin typeface="Avenir Next" panose="020B0503020202020204" pitchFamily="34" charset="0"/>
              </a:rPr>
              <a:t>Insufficient access to CM seed and food has prompted BIPOC communities to call for greater seed sovereignty to redress issues of racism.</a:t>
            </a:r>
          </a:p>
        </p:txBody>
      </p:sp>
      <p:sp>
        <p:nvSpPr>
          <p:cNvPr id="4" name="TextBox 3">
            <a:extLst>
              <a:ext uri="{FF2B5EF4-FFF2-40B4-BE49-F238E27FC236}">
                <a16:creationId xmlns:a16="http://schemas.microsoft.com/office/drawing/2014/main" id="{9BEE45BB-3D18-9595-51E9-56DD8A2942EA}"/>
              </a:ext>
            </a:extLst>
          </p:cNvPr>
          <p:cNvSpPr txBox="1"/>
          <p:nvPr/>
        </p:nvSpPr>
        <p:spPr>
          <a:xfrm>
            <a:off x="7238144" y="6488658"/>
            <a:ext cx="4953856" cy="369332"/>
          </a:xfrm>
          <a:prstGeom prst="rect">
            <a:avLst/>
          </a:prstGeom>
          <a:noFill/>
        </p:spPr>
        <p:txBody>
          <a:bodyPr wrap="square" rtlCol="0">
            <a:spAutoFit/>
          </a:bodyPr>
          <a:lstStyle/>
          <a:p>
            <a:pPr>
              <a:spcAft>
                <a:spcPts val="600"/>
              </a:spcAft>
            </a:pPr>
            <a:r>
              <a:rPr lang="en-US" dirty="0">
                <a:latin typeface="Avenir Next" panose="020B0503020202020204" pitchFamily="34" charset="0"/>
              </a:rPr>
              <a:t>(“About Ujamaa Seeds” n.d.; Lyon et al., 2021)</a:t>
            </a:r>
          </a:p>
        </p:txBody>
      </p:sp>
      <p:pic>
        <p:nvPicPr>
          <p:cNvPr id="2" name="Picture 1">
            <a:extLst>
              <a:ext uri="{FF2B5EF4-FFF2-40B4-BE49-F238E27FC236}">
                <a16:creationId xmlns:a16="http://schemas.microsoft.com/office/drawing/2014/main" id="{80F5A128-4EF9-24F0-609A-8D57B41B6D49}"/>
              </a:ext>
            </a:extLst>
          </p:cNvPr>
          <p:cNvPicPr>
            <a:picLocks noChangeAspect="1"/>
          </p:cNvPicPr>
          <p:nvPr/>
        </p:nvPicPr>
        <p:blipFill>
          <a:blip r:embed="rId4"/>
          <a:stretch>
            <a:fillRect/>
          </a:stretch>
        </p:blipFill>
        <p:spPr>
          <a:xfrm>
            <a:off x="439602" y="272555"/>
            <a:ext cx="6312890" cy="6312890"/>
          </a:xfrm>
          <a:prstGeom prst="rect">
            <a:avLst/>
          </a:prstGeom>
        </p:spPr>
      </p:pic>
    </p:spTree>
    <p:extLst>
      <p:ext uri="{BB962C8B-B14F-4D97-AF65-F5344CB8AC3E}">
        <p14:creationId xmlns:p14="http://schemas.microsoft.com/office/powerpoint/2010/main" val="98259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82A9-4B66-15E2-0342-BD133362AC66}"/>
              </a:ext>
            </a:extLst>
          </p:cNvPr>
          <p:cNvSpPr txBox="1">
            <a:spLocks/>
          </p:cNvSpPr>
          <p:nvPr/>
        </p:nvSpPr>
        <p:spPr>
          <a:xfrm>
            <a:off x="8222010" y="3508128"/>
            <a:ext cx="4184304" cy="1229244"/>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venir Next" panose="020B0503020202020204" pitchFamily="34" charset="0"/>
              </a:rPr>
              <a:t>Seed sovereignty is the availability, access to, and control over seeds. </a:t>
            </a:r>
            <a:br>
              <a:rPr lang="en-US" sz="2400" dirty="0">
                <a:latin typeface="Avenir Next" panose="020B0503020202020204" pitchFamily="34" charset="0"/>
              </a:rPr>
            </a:br>
            <a:endParaRPr lang="en-US" sz="2400" dirty="0">
              <a:latin typeface="Avenir Next" panose="020B0503020202020204" pitchFamily="34" charset="0"/>
            </a:endParaRPr>
          </a:p>
          <a:p>
            <a:br>
              <a:rPr lang="en-US" sz="2400" dirty="0">
                <a:latin typeface="Avenir Next" panose="020B0503020202020204" pitchFamily="34" charset="0"/>
              </a:rPr>
            </a:br>
            <a:endParaRPr lang="en-US" sz="2400" dirty="0">
              <a:latin typeface="Avenir Next" panose="020B0503020202020204" pitchFamily="34" charset="0"/>
            </a:endParaRPr>
          </a:p>
        </p:txBody>
      </p:sp>
      <p:pic>
        <p:nvPicPr>
          <p:cNvPr id="3" name="Picture 2" descr="A group of people holding signs&#10;&#10;Description automatically generated with medium confidence">
            <a:extLst>
              <a:ext uri="{FF2B5EF4-FFF2-40B4-BE49-F238E27FC236}">
                <a16:creationId xmlns:a16="http://schemas.microsoft.com/office/drawing/2014/main" id="{E8E0A537-1BBA-E011-3DFD-03BCC18539C4}"/>
              </a:ext>
            </a:extLst>
          </p:cNvPr>
          <p:cNvPicPr>
            <a:picLocks noChangeAspect="1"/>
          </p:cNvPicPr>
          <p:nvPr/>
        </p:nvPicPr>
        <p:blipFill>
          <a:blip r:embed="rId4"/>
          <a:stretch>
            <a:fillRect/>
          </a:stretch>
        </p:blipFill>
        <p:spPr>
          <a:xfrm>
            <a:off x="0" y="837593"/>
            <a:ext cx="8007697" cy="5341071"/>
          </a:xfrm>
          <a:prstGeom prst="rect">
            <a:avLst/>
          </a:prstGeom>
        </p:spPr>
      </p:pic>
      <p:sp>
        <p:nvSpPr>
          <p:cNvPr id="4" name="TextBox 3">
            <a:extLst>
              <a:ext uri="{FF2B5EF4-FFF2-40B4-BE49-F238E27FC236}">
                <a16:creationId xmlns:a16="http://schemas.microsoft.com/office/drawing/2014/main" id="{76B33B60-19A2-EFEE-F04B-CD810D446588}"/>
              </a:ext>
            </a:extLst>
          </p:cNvPr>
          <p:cNvSpPr txBox="1"/>
          <p:nvPr/>
        </p:nvSpPr>
        <p:spPr>
          <a:xfrm>
            <a:off x="0" y="6501829"/>
            <a:ext cx="8007697" cy="646331"/>
          </a:xfrm>
          <a:prstGeom prst="rect">
            <a:avLst/>
          </a:prstGeom>
          <a:noFill/>
        </p:spPr>
        <p:txBody>
          <a:bodyPr wrap="square" rtlCol="0">
            <a:spAutoFit/>
          </a:bodyPr>
          <a:lstStyle/>
          <a:p>
            <a:r>
              <a:rPr lang="en-US" b="0" i="0">
                <a:effectLst/>
                <a:latin typeface="Avenir Next" panose="020B0503020202020204" pitchFamily="34" charset="0"/>
              </a:rPr>
              <a:t>(Adhikari, 2014; </a:t>
            </a:r>
            <a:r>
              <a:rPr lang="en-US" sz="1800" err="1">
                <a:latin typeface="Avenir Next" panose="020B0503020202020204" pitchFamily="34" charset="0"/>
                <a:cs typeface="Arial" panose="020B0604020202020204" pitchFamily="34" charset="0"/>
              </a:rPr>
              <a:t>Alkon</a:t>
            </a:r>
            <a:r>
              <a:rPr lang="en-US" sz="1800">
                <a:latin typeface="Avenir Next" panose="020B0503020202020204" pitchFamily="34" charset="0"/>
                <a:cs typeface="Arial" panose="020B0604020202020204" pitchFamily="34" charset="0"/>
              </a:rPr>
              <a:t> &amp; Mares, 2012; </a:t>
            </a:r>
            <a:r>
              <a:rPr lang="en-US" b="0" i="0">
                <a:effectLst/>
                <a:latin typeface="Avenir Next" panose="020B0503020202020204" pitchFamily="34" charset="0"/>
              </a:rPr>
              <a:t>Kloppenburg, </a:t>
            </a:r>
            <a:r>
              <a:rPr lang="en-US" b="0" i="0">
                <a:effectLst/>
                <a:latin typeface="Avenir Next" panose="020B0503020202020204" pitchFamily="34" charset="0"/>
                <a:cs typeface="Arial" panose="020B0604020202020204" pitchFamily="34" charset="0"/>
              </a:rPr>
              <a:t>2014)</a:t>
            </a:r>
            <a:endParaRPr lang="en-US">
              <a:latin typeface="Avenir Next" panose="020B0503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57047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9AAFF-6E44-0203-34EC-ECEDDD6699C3}"/>
              </a:ext>
            </a:extLst>
          </p:cNvPr>
          <p:cNvSpPr>
            <a:spLocks noGrp="1"/>
          </p:cNvSpPr>
          <p:nvPr>
            <p:ph type="title"/>
          </p:nvPr>
        </p:nvSpPr>
        <p:spPr>
          <a:xfrm>
            <a:off x="0" y="0"/>
            <a:ext cx="12303252" cy="1807305"/>
          </a:xfrm>
        </p:spPr>
        <p:txBody>
          <a:bodyPr vert="horz" lIns="91440" tIns="45720" rIns="91440" bIns="45720" rtlCol="0">
            <a:noAutofit/>
          </a:bodyPr>
          <a:lstStyle/>
          <a:p>
            <a:r>
              <a:rPr lang="en-US" dirty="0">
                <a:latin typeface="Avenir Next" panose="020B0503020202020204" pitchFamily="34" charset="0"/>
              </a:rPr>
              <a:t>Ujamaa Cooperative Farming Alliance (UCFA)</a:t>
            </a:r>
          </a:p>
        </p:txBody>
      </p:sp>
      <p:sp>
        <p:nvSpPr>
          <p:cNvPr id="3" name="Content Placeholder 2">
            <a:extLst>
              <a:ext uri="{FF2B5EF4-FFF2-40B4-BE49-F238E27FC236}">
                <a16:creationId xmlns:a16="http://schemas.microsoft.com/office/drawing/2014/main" id="{C3F78DD5-FEA2-82ED-715D-FA37BA074960}"/>
              </a:ext>
            </a:extLst>
          </p:cNvPr>
          <p:cNvSpPr>
            <a:spLocks noGrp="1"/>
          </p:cNvSpPr>
          <p:nvPr>
            <p:ph idx="1"/>
          </p:nvPr>
        </p:nvSpPr>
        <p:spPr>
          <a:xfrm>
            <a:off x="9368028" y="1933502"/>
            <a:ext cx="2819400" cy="4188701"/>
          </a:xfrm>
        </p:spPr>
        <p:txBody>
          <a:bodyPr vert="horz" lIns="91440" tIns="45720" rIns="91440" bIns="45720" rtlCol="0">
            <a:normAutofit/>
          </a:bodyPr>
          <a:lstStyle/>
          <a:p>
            <a:pPr marL="0" indent="0">
              <a:buNone/>
            </a:pPr>
            <a:r>
              <a:rPr lang="en-US" dirty="0">
                <a:effectLst/>
                <a:latin typeface="Avenir Next" panose="020B0503020202020204" pitchFamily="34" charset="0"/>
              </a:rPr>
              <a:t>UCFA is a BIPOC-led organization working to provide access to </a:t>
            </a:r>
            <a:r>
              <a:rPr lang="en-US" dirty="0">
                <a:latin typeface="Avenir Next" panose="020B0503020202020204" pitchFamily="34" charset="0"/>
              </a:rPr>
              <a:t>culturally meaningful</a:t>
            </a:r>
            <a:r>
              <a:rPr lang="en-US" dirty="0">
                <a:effectLst/>
                <a:latin typeface="Avenir Next" panose="020B0503020202020204" pitchFamily="34" charset="0"/>
              </a:rPr>
              <a:t> food and promote seed sovereignty.</a:t>
            </a:r>
            <a:endParaRPr lang="en-US" dirty="0">
              <a:latin typeface="Avenir Next" panose="020B0503020202020204" pitchFamily="34" charset="0"/>
            </a:endParaRPr>
          </a:p>
        </p:txBody>
      </p:sp>
      <p:pic>
        <p:nvPicPr>
          <p:cNvPr id="4" name="Picture 2" descr="UJAMAA COOPERATIVE">
            <a:extLst>
              <a:ext uri="{FF2B5EF4-FFF2-40B4-BE49-F238E27FC236}">
                <a16:creationId xmlns:a16="http://schemas.microsoft.com/office/drawing/2014/main" id="{3CC48A19-AA87-E468-B0AC-20265C7F2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2100"/>
            <a:ext cx="93726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1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AC05C7-553A-A755-34DC-CA5CDC51605C}"/>
              </a:ext>
            </a:extLst>
          </p:cNvPr>
          <p:cNvSpPr>
            <a:spLocks noGrp="1"/>
          </p:cNvSpPr>
          <p:nvPr>
            <p:ph type="title"/>
          </p:nvPr>
        </p:nvSpPr>
        <p:spPr>
          <a:xfrm>
            <a:off x="6700453" y="134483"/>
            <a:ext cx="5252560" cy="1899912"/>
          </a:xfrm>
        </p:spPr>
        <p:txBody>
          <a:bodyPr vert="horz" lIns="91440" tIns="45720" rIns="91440" bIns="45720" rtlCol="0" anchor="ctr">
            <a:normAutofit/>
          </a:bodyPr>
          <a:lstStyle/>
          <a:p>
            <a:r>
              <a:rPr lang="en-US" dirty="0">
                <a:latin typeface="Avenir Next" panose="020B0503020202020204" pitchFamily="34" charset="0"/>
              </a:rPr>
              <a:t>Research Questions</a:t>
            </a:r>
          </a:p>
        </p:txBody>
      </p:sp>
      <p:sp>
        <p:nvSpPr>
          <p:cNvPr id="4" name="TextBox 3">
            <a:extLst>
              <a:ext uri="{FF2B5EF4-FFF2-40B4-BE49-F238E27FC236}">
                <a16:creationId xmlns:a16="http://schemas.microsoft.com/office/drawing/2014/main" id="{E1035EB5-C5D1-9260-BB75-B2765E09EC60}"/>
              </a:ext>
            </a:extLst>
          </p:cNvPr>
          <p:cNvSpPr txBox="1"/>
          <p:nvPr/>
        </p:nvSpPr>
        <p:spPr>
          <a:xfrm>
            <a:off x="6700453" y="1861458"/>
            <a:ext cx="5724435" cy="4996542"/>
          </a:xfrm>
          <a:prstGeom prst="rect">
            <a:avLst/>
          </a:prstGeom>
        </p:spPr>
        <p:txBody>
          <a:bodyPr vert="horz" lIns="91440" tIns="45720" rIns="91440" bIns="45720" rtlCol="0">
            <a:normAutofit lnSpcReduction="10000"/>
          </a:bodyPr>
          <a:lstStyle/>
          <a:p>
            <a:pPr>
              <a:lnSpc>
                <a:spcPct val="90000"/>
              </a:lnSpc>
              <a:spcAft>
                <a:spcPts val="600"/>
              </a:spcAft>
            </a:pPr>
            <a:r>
              <a:rPr lang="en-US" sz="3200" dirty="0">
                <a:latin typeface="Avenir Next" panose="020B0503020202020204" pitchFamily="34" charset="0"/>
              </a:rPr>
              <a:t>What synergies and disconnects exist within the Northeastern United States seed value chain for the production and distribution of CM seeds?</a:t>
            </a:r>
          </a:p>
          <a:p>
            <a:pPr marL="0" indent="-228600">
              <a:lnSpc>
                <a:spcPct val="90000"/>
              </a:lnSpc>
              <a:spcAft>
                <a:spcPts val="600"/>
              </a:spcAft>
              <a:buFont typeface="Arial" panose="020B0604020202020204" pitchFamily="34" charset="0"/>
              <a:buChar char="•"/>
            </a:pPr>
            <a:endParaRPr lang="en-US" sz="3200" dirty="0">
              <a:latin typeface="Avenir Next" panose="020B0503020202020204" pitchFamily="34" charset="0"/>
            </a:endParaRPr>
          </a:p>
          <a:p>
            <a:pPr>
              <a:lnSpc>
                <a:spcPct val="90000"/>
              </a:lnSpc>
              <a:spcAft>
                <a:spcPts val="600"/>
              </a:spcAft>
            </a:pPr>
            <a:r>
              <a:rPr lang="en-US" sz="3200" dirty="0">
                <a:latin typeface="Avenir Next" panose="020B0503020202020204" pitchFamily="34" charset="0"/>
              </a:rPr>
              <a:t>How do we address these disconnects to build a more representative seed value chain?</a:t>
            </a:r>
          </a:p>
          <a:p>
            <a:pPr indent="-228600">
              <a:lnSpc>
                <a:spcPct val="90000"/>
              </a:lnSpc>
              <a:spcAft>
                <a:spcPts val="600"/>
              </a:spcAft>
              <a:buFont typeface="Arial" panose="020B0604020202020204" pitchFamily="34" charset="0"/>
              <a:buChar char="•"/>
            </a:pPr>
            <a:endParaRPr lang="en-US" sz="2000" dirty="0"/>
          </a:p>
        </p:txBody>
      </p:sp>
      <p:pic>
        <p:nvPicPr>
          <p:cNvPr id="3" name="Picture 2">
            <a:extLst>
              <a:ext uri="{FF2B5EF4-FFF2-40B4-BE49-F238E27FC236}">
                <a16:creationId xmlns:a16="http://schemas.microsoft.com/office/drawing/2014/main" id="{47FDC556-AB17-2929-744A-9A3B8B44FC98}"/>
              </a:ext>
            </a:extLst>
          </p:cNvPr>
          <p:cNvPicPr>
            <a:picLocks noChangeAspect="1"/>
          </p:cNvPicPr>
          <p:nvPr/>
        </p:nvPicPr>
        <p:blipFill>
          <a:blip r:embed="rId4"/>
          <a:stretch>
            <a:fillRect/>
          </a:stretch>
        </p:blipFill>
        <p:spPr>
          <a:xfrm>
            <a:off x="471874" y="432679"/>
            <a:ext cx="5992642" cy="5992642"/>
          </a:xfrm>
          <a:prstGeom prst="rect">
            <a:avLst/>
          </a:prstGeom>
        </p:spPr>
      </p:pic>
    </p:spTree>
    <p:extLst>
      <p:ext uri="{BB962C8B-B14F-4D97-AF65-F5344CB8AC3E}">
        <p14:creationId xmlns:p14="http://schemas.microsoft.com/office/powerpoint/2010/main" val="425569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08AB-3429-A088-147F-B1E032D11ACC}"/>
              </a:ext>
            </a:extLst>
          </p:cNvPr>
          <p:cNvSpPr>
            <a:spLocks noGrp="1"/>
          </p:cNvSpPr>
          <p:nvPr>
            <p:ph type="title"/>
          </p:nvPr>
        </p:nvSpPr>
        <p:spPr>
          <a:xfrm>
            <a:off x="0" y="0"/>
            <a:ext cx="10515600" cy="1325563"/>
          </a:xfrm>
        </p:spPr>
        <p:txBody>
          <a:bodyPr/>
          <a:lstStyle/>
          <a:p>
            <a:r>
              <a:rPr lang="en-US" dirty="0">
                <a:latin typeface="Avenir Next" panose="020B0503020202020204" pitchFamily="34" charset="0"/>
              </a:rPr>
              <a:t>Seed Value Chain Model</a:t>
            </a:r>
          </a:p>
        </p:txBody>
      </p:sp>
      <p:pic>
        <p:nvPicPr>
          <p:cNvPr id="3" name="Content Placeholder 4" descr="Diagram&#10;&#10;Description automatically generated">
            <a:extLst>
              <a:ext uri="{FF2B5EF4-FFF2-40B4-BE49-F238E27FC236}">
                <a16:creationId xmlns:a16="http://schemas.microsoft.com/office/drawing/2014/main" id="{926EBEEA-41A8-4BE0-2861-3A5CFBFD3DCE}"/>
              </a:ext>
            </a:extLst>
          </p:cNvPr>
          <p:cNvPicPr>
            <a:picLocks noChangeAspect="1"/>
          </p:cNvPicPr>
          <p:nvPr/>
        </p:nvPicPr>
        <p:blipFill rotWithShape="1">
          <a:blip r:embed="rId4"/>
          <a:srcRect l="-892" t="1853" r="1513" b="2390"/>
          <a:stretch/>
        </p:blipFill>
        <p:spPr>
          <a:xfrm>
            <a:off x="-114300" y="1067575"/>
            <a:ext cx="8901667" cy="5382211"/>
          </a:xfrm>
          <a:prstGeom prst="rect">
            <a:avLst/>
          </a:prstGeom>
        </p:spPr>
      </p:pic>
      <p:sp>
        <p:nvSpPr>
          <p:cNvPr id="4" name="TextBox 3">
            <a:extLst>
              <a:ext uri="{FF2B5EF4-FFF2-40B4-BE49-F238E27FC236}">
                <a16:creationId xmlns:a16="http://schemas.microsoft.com/office/drawing/2014/main" id="{98733ED8-B140-1A9C-297C-8C84FEBB3B54}"/>
              </a:ext>
            </a:extLst>
          </p:cNvPr>
          <p:cNvSpPr txBox="1"/>
          <p:nvPr/>
        </p:nvSpPr>
        <p:spPr>
          <a:xfrm>
            <a:off x="8787367" y="1117686"/>
            <a:ext cx="3404633" cy="5909310"/>
          </a:xfrm>
          <a:prstGeom prst="rect">
            <a:avLst/>
          </a:prstGeom>
          <a:noFill/>
        </p:spPr>
        <p:txBody>
          <a:bodyPr wrap="square" rtlCol="0">
            <a:spAutoFit/>
          </a:bodyPr>
          <a:lstStyle/>
          <a:p>
            <a:r>
              <a:rPr lang="en-US" sz="2400" dirty="0">
                <a:latin typeface="Avenir Next" panose="020B0503020202020204" pitchFamily="34" charset="0"/>
              </a:rPr>
              <a:t>Value chain analyses help elucidate where in the value chain power is held and how power is exercised. </a:t>
            </a:r>
          </a:p>
          <a:p>
            <a:endParaRPr lang="en-US" sz="2400" dirty="0">
              <a:latin typeface="Avenir Next" panose="020B0503020202020204" pitchFamily="34" charset="0"/>
            </a:endParaRPr>
          </a:p>
          <a:p>
            <a:r>
              <a:rPr lang="en-US" sz="2400" dirty="0">
                <a:latin typeface="Avenir Next" panose="020B0503020202020204" pitchFamily="34" charset="0"/>
              </a:rPr>
              <a:t>For value chain development initiatives to be successful, purposes and objectives across value chain stakeholders must be aligned (Tobin &amp; Glenna, 2018). </a:t>
            </a:r>
          </a:p>
          <a:p>
            <a:endParaRPr lang="en-US" dirty="0"/>
          </a:p>
        </p:txBody>
      </p:sp>
      <p:sp>
        <p:nvSpPr>
          <p:cNvPr id="5" name="TextBox 4">
            <a:extLst>
              <a:ext uri="{FF2B5EF4-FFF2-40B4-BE49-F238E27FC236}">
                <a16:creationId xmlns:a16="http://schemas.microsoft.com/office/drawing/2014/main" id="{2A4B41E3-7C2F-5CD7-475C-A5FE3F2E812F}"/>
              </a:ext>
            </a:extLst>
          </p:cNvPr>
          <p:cNvSpPr txBox="1"/>
          <p:nvPr/>
        </p:nvSpPr>
        <p:spPr>
          <a:xfrm>
            <a:off x="6695032" y="6449786"/>
            <a:ext cx="2092335" cy="369332"/>
          </a:xfrm>
          <a:prstGeom prst="rect">
            <a:avLst/>
          </a:prstGeom>
          <a:noFill/>
        </p:spPr>
        <p:txBody>
          <a:bodyPr wrap="square" rtlCol="0">
            <a:spAutoFit/>
          </a:bodyPr>
          <a:lstStyle/>
          <a:p>
            <a:r>
              <a:rPr lang="en-US" dirty="0">
                <a:latin typeface="Avenir Next" panose="020B0503020202020204" pitchFamily="34" charset="0"/>
              </a:rPr>
              <a:t>(Ferris et al., 2014)</a:t>
            </a:r>
          </a:p>
        </p:txBody>
      </p:sp>
      <p:grpSp>
        <p:nvGrpSpPr>
          <p:cNvPr id="6" name="Group 5">
            <a:extLst>
              <a:ext uri="{FF2B5EF4-FFF2-40B4-BE49-F238E27FC236}">
                <a16:creationId xmlns:a16="http://schemas.microsoft.com/office/drawing/2014/main" id="{4E128E09-263A-BFBC-3D63-F1D43171A9A5}"/>
              </a:ext>
            </a:extLst>
          </p:cNvPr>
          <p:cNvGrpSpPr/>
          <p:nvPr/>
        </p:nvGrpSpPr>
        <p:grpSpPr>
          <a:xfrm>
            <a:off x="0" y="3426051"/>
            <a:ext cx="8787367" cy="982663"/>
            <a:chOff x="4139614" y="2501655"/>
            <a:chExt cx="7716590" cy="925355"/>
          </a:xfrm>
        </p:grpSpPr>
        <p:sp>
          <p:nvSpPr>
            <p:cNvPr id="7" name="Rectangle 6">
              <a:extLst>
                <a:ext uri="{FF2B5EF4-FFF2-40B4-BE49-F238E27FC236}">
                  <a16:creationId xmlns:a16="http://schemas.microsoft.com/office/drawing/2014/main" id="{94995633-87C3-7101-FDC7-F6F4DEAD961F}"/>
                </a:ext>
              </a:extLst>
            </p:cNvPr>
            <p:cNvSpPr/>
            <p:nvPr/>
          </p:nvSpPr>
          <p:spPr>
            <a:xfrm>
              <a:off x="4139614" y="2501655"/>
              <a:ext cx="7716590" cy="925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A3C7D85-5EAA-AC64-88E5-DEE41E39646F}"/>
                </a:ext>
              </a:extLst>
            </p:cNvPr>
            <p:cNvGrpSpPr/>
            <p:nvPr/>
          </p:nvGrpSpPr>
          <p:grpSpPr>
            <a:xfrm>
              <a:off x="4210691" y="2534177"/>
              <a:ext cx="7645512" cy="816428"/>
              <a:chOff x="1033998" y="3095924"/>
              <a:chExt cx="10398049" cy="1199563"/>
            </a:xfrm>
          </p:grpSpPr>
          <p:sp>
            <p:nvSpPr>
              <p:cNvPr id="9" name="Oval 8">
                <a:extLst>
                  <a:ext uri="{FF2B5EF4-FFF2-40B4-BE49-F238E27FC236}">
                    <a16:creationId xmlns:a16="http://schemas.microsoft.com/office/drawing/2014/main" id="{305C955C-7A06-1CDB-8741-FB21E9EE51CC}"/>
                  </a:ext>
                </a:extLst>
              </p:cNvPr>
              <p:cNvSpPr/>
              <p:nvPr/>
            </p:nvSpPr>
            <p:spPr>
              <a:xfrm>
                <a:off x="2778634" y="3095924"/>
                <a:ext cx="1731962" cy="118688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E6EABF-C347-128B-7DC1-27B89BB4FB66}"/>
                  </a:ext>
                </a:extLst>
              </p:cNvPr>
              <p:cNvSpPr/>
              <p:nvPr/>
            </p:nvSpPr>
            <p:spPr>
              <a:xfrm>
                <a:off x="4504198" y="3108603"/>
                <a:ext cx="1731962" cy="118688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F503A3-66A3-A391-A01D-DD85A0ECE289}"/>
                  </a:ext>
                </a:extLst>
              </p:cNvPr>
              <p:cNvSpPr/>
              <p:nvPr/>
            </p:nvSpPr>
            <p:spPr>
              <a:xfrm>
                <a:off x="6236160" y="3095924"/>
                <a:ext cx="1731962" cy="1186884"/>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C90438-9877-9043-CC68-5E2AD338FEBA}"/>
                  </a:ext>
                </a:extLst>
              </p:cNvPr>
              <p:cNvSpPr/>
              <p:nvPr/>
            </p:nvSpPr>
            <p:spPr>
              <a:xfrm>
                <a:off x="7968123" y="3106068"/>
                <a:ext cx="1731962" cy="1186884"/>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99C2151-17CF-E87B-DE67-2070D55D412C}"/>
                  </a:ext>
                </a:extLst>
              </p:cNvPr>
              <p:cNvSpPr/>
              <p:nvPr/>
            </p:nvSpPr>
            <p:spPr>
              <a:xfrm>
                <a:off x="9700085" y="3106068"/>
                <a:ext cx="1731962" cy="1186884"/>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AB4368B-4934-03D2-86A7-15122930D9C4}"/>
                  </a:ext>
                </a:extLst>
              </p:cNvPr>
              <p:cNvSpPr/>
              <p:nvPr/>
            </p:nvSpPr>
            <p:spPr>
              <a:xfrm>
                <a:off x="1033998" y="3108603"/>
                <a:ext cx="1731962" cy="1186884"/>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D7DF4C-776A-CE6F-4DB0-CDE47B3C0820}"/>
                  </a:ext>
                </a:extLst>
              </p:cNvPr>
              <p:cNvSpPr txBox="1"/>
              <p:nvPr/>
            </p:nvSpPr>
            <p:spPr>
              <a:xfrm>
                <a:off x="1113933" y="3528333"/>
                <a:ext cx="1795624" cy="353248"/>
              </a:xfrm>
              <a:prstGeom prst="rect">
                <a:avLst/>
              </a:prstGeom>
              <a:noFill/>
            </p:spPr>
            <p:txBody>
              <a:bodyPr wrap="none" rtlCol="0">
                <a:spAutoFit/>
              </a:bodyPr>
              <a:lstStyle/>
              <a:p>
                <a:r>
                  <a:rPr lang="en-US" sz="1200" dirty="0">
                    <a:latin typeface="Avenir Next" panose="020B0503020202020204" pitchFamily="34" charset="0"/>
                  </a:rPr>
                  <a:t>Ujamaa Growers</a:t>
                </a:r>
              </a:p>
            </p:txBody>
          </p:sp>
          <p:sp>
            <p:nvSpPr>
              <p:cNvPr id="16" name="TextBox 15">
                <a:extLst>
                  <a:ext uri="{FF2B5EF4-FFF2-40B4-BE49-F238E27FC236}">
                    <a16:creationId xmlns:a16="http://schemas.microsoft.com/office/drawing/2014/main" id="{4EA619C9-BB87-36CB-4E9B-A6B7102EF8C3}"/>
                  </a:ext>
                </a:extLst>
              </p:cNvPr>
              <p:cNvSpPr txBox="1"/>
              <p:nvPr/>
            </p:nvSpPr>
            <p:spPr>
              <a:xfrm>
                <a:off x="2845966" y="3546997"/>
                <a:ext cx="1912391" cy="353248"/>
              </a:xfrm>
              <a:prstGeom prst="rect">
                <a:avLst/>
              </a:prstGeom>
              <a:noFill/>
            </p:spPr>
            <p:txBody>
              <a:bodyPr wrap="none" rtlCol="0">
                <a:spAutoFit/>
              </a:bodyPr>
              <a:lstStyle/>
              <a:p>
                <a:r>
                  <a:rPr lang="en-US" sz="1200" dirty="0">
                    <a:latin typeface="Avenir Next" panose="020B0503020202020204" pitchFamily="34" charset="0"/>
                  </a:rPr>
                  <a:t>Seed Companies</a:t>
                </a:r>
              </a:p>
            </p:txBody>
          </p:sp>
          <p:sp>
            <p:nvSpPr>
              <p:cNvPr id="17" name="TextBox 16">
                <a:extLst>
                  <a:ext uri="{FF2B5EF4-FFF2-40B4-BE49-F238E27FC236}">
                    <a16:creationId xmlns:a16="http://schemas.microsoft.com/office/drawing/2014/main" id="{AD43E4EA-5637-536B-A248-B24C3C6BBDE3}"/>
                  </a:ext>
                </a:extLst>
              </p:cNvPr>
              <p:cNvSpPr txBox="1"/>
              <p:nvPr/>
            </p:nvSpPr>
            <p:spPr>
              <a:xfrm>
                <a:off x="4550627" y="3556809"/>
                <a:ext cx="1923059" cy="333623"/>
              </a:xfrm>
              <a:prstGeom prst="rect">
                <a:avLst/>
              </a:prstGeom>
              <a:noFill/>
            </p:spPr>
            <p:txBody>
              <a:bodyPr wrap="none" rtlCol="0">
                <a:spAutoFit/>
              </a:bodyPr>
              <a:lstStyle/>
              <a:p>
                <a:r>
                  <a:rPr lang="en-US" sz="1100" dirty="0">
                    <a:latin typeface="Avenir Next" panose="020B0503020202020204" pitchFamily="34" charset="0"/>
                  </a:rPr>
                  <a:t>Farmers/Gardeners</a:t>
                </a:r>
              </a:p>
            </p:txBody>
          </p:sp>
          <p:sp>
            <p:nvSpPr>
              <p:cNvPr id="18" name="TextBox 17">
                <a:extLst>
                  <a:ext uri="{FF2B5EF4-FFF2-40B4-BE49-F238E27FC236}">
                    <a16:creationId xmlns:a16="http://schemas.microsoft.com/office/drawing/2014/main" id="{3B605A12-E20C-DFDD-E61A-D242986E2488}"/>
                  </a:ext>
                </a:extLst>
              </p:cNvPr>
              <p:cNvSpPr txBox="1"/>
              <p:nvPr/>
            </p:nvSpPr>
            <p:spPr>
              <a:xfrm>
                <a:off x="6230302" y="3536108"/>
                <a:ext cx="1937315" cy="353248"/>
              </a:xfrm>
              <a:prstGeom prst="rect">
                <a:avLst/>
              </a:prstGeom>
              <a:noFill/>
            </p:spPr>
            <p:txBody>
              <a:bodyPr wrap="none" rtlCol="0">
                <a:spAutoFit/>
              </a:bodyPr>
              <a:lstStyle/>
              <a:p>
                <a:r>
                  <a:rPr lang="en-US" sz="1200" dirty="0">
                    <a:latin typeface="Avenir Next" panose="020B0503020202020204" pitchFamily="34" charset="0"/>
                  </a:rPr>
                  <a:t>Chefs/Restaurants</a:t>
                </a:r>
              </a:p>
            </p:txBody>
          </p:sp>
          <p:sp>
            <p:nvSpPr>
              <p:cNvPr id="19" name="TextBox 18">
                <a:extLst>
                  <a:ext uri="{FF2B5EF4-FFF2-40B4-BE49-F238E27FC236}">
                    <a16:creationId xmlns:a16="http://schemas.microsoft.com/office/drawing/2014/main" id="{154B5A9B-3F1F-7E71-53E2-7E103EAC39C4}"/>
                  </a:ext>
                </a:extLst>
              </p:cNvPr>
              <p:cNvSpPr txBox="1"/>
              <p:nvPr/>
            </p:nvSpPr>
            <p:spPr>
              <a:xfrm>
                <a:off x="7978511" y="3546252"/>
                <a:ext cx="1880980" cy="353248"/>
              </a:xfrm>
              <a:prstGeom prst="rect">
                <a:avLst/>
              </a:prstGeom>
              <a:noFill/>
            </p:spPr>
            <p:txBody>
              <a:bodyPr wrap="none" rtlCol="0">
                <a:spAutoFit/>
              </a:bodyPr>
              <a:lstStyle/>
              <a:p>
                <a:r>
                  <a:rPr lang="en-US" sz="1200" dirty="0">
                    <a:latin typeface="Avenir Next" panose="020B0503020202020204" pitchFamily="34" charset="0"/>
                  </a:rPr>
                  <a:t>Specialty Grocers</a:t>
                </a:r>
              </a:p>
            </p:txBody>
          </p:sp>
          <p:sp>
            <p:nvSpPr>
              <p:cNvPr id="20" name="TextBox 19">
                <a:extLst>
                  <a:ext uri="{FF2B5EF4-FFF2-40B4-BE49-F238E27FC236}">
                    <a16:creationId xmlns:a16="http://schemas.microsoft.com/office/drawing/2014/main" id="{0051E4A4-02E8-89C8-6B54-368EB28B3394}"/>
                  </a:ext>
                </a:extLst>
              </p:cNvPr>
              <p:cNvSpPr txBox="1"/>
              <p:nvPr/>
            </p:nvSpPr>
            <p:spPr>
              <a:xfrm>
                <a:off x="9948841" y="3553173"/>
                <a:ext cx="1393856" cy="353248"/>
              </a:xfrm>
              <a:prstGeom prst="rect">
                <a:avLst/>
              </a:prstGeom>
              <a:noFill/>
            </p:spPr>
            <p:txBody>
              <a:bodyPr wrap="none" rtlCol="0">
                <a:spAutoFit/>
              </a:bodyPr>
              <a:lstStyle/>
              <a:p>
                <a:r>
                  <a:rPr lang="en-US" sz="1200" dirty="0">
                    <a:latin typeface="Avenir Next" panose="020B0503020202020204" pitchFamily="34" charset="0"/>
                  </a:rPr>
                  <a:t>Wholesalers</a:t>
                </a:r>
              </a:p>
            </p:txBody>
          </p:sp>
        </p:grpSp>
      </p:grpSp>
    </p:spTree>
    <p:extLst>
      <p:ext uri="{BB962C8B-B14F-4D97-AF65-F5344CB8AC3E}">
        <p14:creationId xmlns:p14="http://schemas.microsoft.com/office/powerpoint/2010/main" val="31335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139c688-6c4a-4579-9c2a-cb102575c86b" xsi:nil="true"/>
    <lcf76f155ced4ddcb4097134ff3c332f xmlns="3ea489ca-9b4d-49ea-a84d-8968f0c7b7e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A446ABF483A8499E01034C5644435F" ma:contentTypeVersion="8" ma:contentTypeDescription="Create a new document." ma:contentTypeScope="" ma:versionID="26af4951ca3acd7d30da9ffe3098e75f">
  <xsd:schema xmlns:xsd="http://www.w3.org/2001/XMLSchema" xmlns:xs="http://www.w3.org/2001/XMLSchema" xmlns:p="http://schemas.microsoft.com/office/2006/metadata/properties" xmlns:ns2="3ea489ca-9b4d-49ea-a84d-8968f0c7b7e3" xmlns:ns3="d139c688-6c4a-4579-9c2a-cb102575c86b" targetNamespace="http://schemas.microsoft.com/office/2006/metadata/properties" ma:root="true" ma:fieldsID="375d065078df5272beadd8e3aee6ce52" ns2:_="" ns3:_="">
    <xsd:import namespace="3ea489ca-9b4d-49ea-a84d-8968f0c7b7e3"/>
    <xsd:import namespace="d139c688-6c4a-4579-9c2a-cb102575c86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a489ca-9b4d-49ea-a84d-8968f0c7b7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e77d114-7286-4773-b3f3-9b1cc7669c5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39c688-6c4a-4579-9c2a-cb102575c86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20ec36c-7ae5-4e0d-a64c-d4b08688bee7}" ma:internalName="TaxCatchAll" ma:showField="CatchAllData" ma:web="d139c688-6c4a-4579-9c2a-cb102575c8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ACD1F9-1AA4-4149-BDFC-060B7D67E13F}">
  <ds:schemaRefs>
    <ds:schemaRef ds:uri="http://schemas.openxmlformats.org/package/2006/metadata/core-properties"/>
    <ds:schemaRef ds:uri="http://purl.org/dc/dcmitype/"/>
    <ds:schemaRef ds:uri="http://purl.org/dc/elements/1.1/"/>
    <ds:schemaRef ds:uri="d139c688-6c4a-4579-9c2a-cb102575c86b"/>
    <ds:schemaRef ds:uri="http://purl.org/dc/terms/"/>
    <ds:schemaRef ds:uri="http://schemas.microsoft.com/office/2006/documentManagement/types"/>
    <ds:schemaRef ds:uri="http://schemas.microsoft.com/office/infopath/2007/PartnerControls"/>
    <ds:schemaRef ds:uri="3ea489ca-9b4d-49ea-a84d-8968f0c7b7e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F7A0130-D49A-4C1F-92F1-3D0096399D75}">
  <ds:schemaRefs>
    <ds:schemaRef ds:uri="http://schemas.microsoft.com/sharepoint/v3/contenttype/forms"/>
  </ds:schemaRefs>
</ds:datastoreItem>
</file>

<file path=customXml/itemProps3.xml><?xml version="1.0" encoding="utf-8"?>
<ds:datastoreItem xmlns:ds="http://schemas.openxmlformats.org/officeDocument/2006/customXml" ds:itemID="{C04E1038-0844-4A83-8092-82AB41426D56}">
  <ds:schemaRefs>
    <ds:schemaRef ds:uri="3ea489ca-9b4d-49ea-a84d-8968f0c7b7e3"/>
    <ds:schemaRef ds:uri="d139c688-6c4a-4579-9c2a-cb102575c8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525</TotalTime>
  <Words>1914</Words>
  <Application>Microsoft Office PowerPoint</Application>
  <PresentationFormat>Widescreen</PresentationFormat>
  <Paragraphs>159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vt:lpstr>
      <vt:lpstr>Avenir Next</vt:lpstr>
      <vt:lpstr>Calibri</vt:lpstr>
      <vt:lpstr>Calibri Light</vt:lpstr>
      <vt:lpstr>Office Theme</vt:lpstr>
      <vt:lpstr>Culturally meaningful seed: Navigating the complexities around accessibility, sustainability, and marketability in seed value chains in the Northeastern United States</vt:lpstr>
      <vt:lpstr>The State of Seed</vt:lpstr>
      <vt:lpstr>PowerPoint Presentation</vt:lpstr>
      <vt:lpstr>Alternatives to the Dominant Seed Industry</vt:lpstr>
      <vt:lpstr>PowerPoint Presentation</vt:lpstr>
      <vt:lpstr>PowerPoint Presentation</vt:lpstr>
      <vt:lpstr>Ujamaa Cooperative Farming Alliance (UCFA)</vt:lpstr>
      <vt:lpstr>Research Questions</vt:lpstr>
      <vt:lpstr>Seed Value Chain Model</vt:lpstr>
      <vt:lpstr>Methods</vt:lpstr>
      <vt:lpstr>PowerPoint Presentation</vt:lpstr>
      <vt:lpstr>PowerPoint Presentation</vt:lpstr>
      <vt:lpstr>Results: Addressing disconnects</vt:lpstr>
      <vt:lpstr>Discussion</vt:lpstr>
      <vt:lpstr>Next steps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Culturally meaningful seed: navigating the complexities around their accessibility, sustainability, and marketability in seed value chains in the Northeastern United States</dc:title>
  <dc:creator>Sally Burke (she/her)</dc:creator>
  <cp:lastModifiedBy>Author</cp:lastModifiedBy>
  <cp:revision>5</cp:revision>
  <dcterms:created xsi:type="dcterms:W3CDTF">2023-04-13T13:10:14Z</dcterms:created>
  <dcterms:modified xsi:type="dcterms:W3CDTF">2024-01-10T20:00:05Z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0x01010012A446ABF483A8499E01034C5644435F</vt:lpwstr>
  </property>
  <property fmtid="{D5CDD505-2E9C-101B-9397-08002B2CF9AE}" pid="3" name="MediaServiceImageTags">
    <vt:lpwstr/>
  </property>
</Properties>
</file>