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0_FD714DCF.xml" ContentType="application/vnd.ms-powerpoint.comments+xml"/>
  <Override PartName="/ppt/notesSlides/notesSlide2.xml" ContentType="application/vnd.openxmlformats-officedocument.presentationml.notesSlide+xml"/>
  <Override PartName="/ppt/comments/modernComment_102_843EDC7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C_474E646D.xml" ContentType="application/vnd.ms-powerpoint.comments+xml"/>
  <Override PartName="/ppt/notesSlides/notesSlide5.xml" ContentType="application/vnd.openxmlformats-officedocument.presentationml.notesSlide+xml"/>
  <Override PartName="/ppt/comments/modernComment_101_10745B7D.xml" ContentType="application/vnd.ms-powerpoint.comments+xml"/>
  <Override PartName="/ppt/notesSlides/notesSlide6.xml" ContentType="application/vnd.openxmlformats-officedocument.presentationml.notesSlide+xml"/>
  <Override PartName="/ppt/comments/modernComment_10B_F840CB9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modernComment_103_2605DCF.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3_54B5550E.xml" ContentType="application/vnd.ms-powerpoint.comments+xml"/>
  <Override PartName="/ppt/notesSlides/notesSlide10.xml" ContentType="application/vnd.openxmlformats-officedocument.presentationml.notesSlide+xml"/>
  <Override PartName="/ppt/comments/modernComment_115_A451CA3C.xml" ContentType="application/vnd.ms-powerpoint.comments+xml"/>
  <Override PartName="/ppt/notesSlides/notesSlide11.xml" ContentType="application/vnd.openxmlformats-officedocument.presentationml.notesSlide+xml"/>
  <Override PartName="/ppt/comments/modernComment_112_8C43890D.xml" ContentType="application/vnd.ms-powerpoint.comments+xml"/>
  <Override PartName="/ppt/notesSlides/notesSlide12.xml" ContentType="application/vnd.openxmlformats-officedocument.presentationml.notesSlide+xml"/>
  <Override PartName="/ppt/comments/modernComment_11A_B1DB2BBD.xml" ContentType="application/vnd.ms-powerpoint.comments+xml"/>
  <Override PartName="/ppt/notesSlides/notesSlide13.xml" ContentType="application/vnd.openxmlformats-officedocument.presentationml.notesSlide+xml"/>
  <Override PartName="/ppt/comments/modernComment_117_EA95D431.xml" ContentType="application/vnd.ms-powerpoint.comments+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2" r:id="rId2"/>
    <p:sldId id="258" r:id="rId3"/>
    <p:sldId id="281" r:id="rId4"/>
    <p:sldId id="268" r:id="rId5"/>
    <p:sldId id="257" r:id="rId6"/>
    <p:sldId id="267" r:id="rId7"/>
    <p:sldId id="259" r:id="rId8"/>
    <p:sldId id="283" r:id="rId9"/>
    <p:sldId id="275" r:id="rId10"/>
    <p:sldId id="277" r:id="rId11"/>
    <p:sldId id="274" r:id="rId12"/>
    <p:sldId id="282" r:id="rId13"/>
    <p:sldId id="279" r:id="rId14"/>
    <p:sldId id="270"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35E448-D2C5-E4E4-E3C3-20320224E7B5}" name="Sally Burke (she/her)" initials="SB" userId="S::sburke12@uvm.edu::627cc37c-1c82-4df0-a37b-3398d58dac80" providerId="AD"/>
  <p188:author id="{E94806F5-F1DD-79F5-3D8D-85F6927CF9C2}" name="Author" initials="DT" userId="Auth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66F"/>
    <a:srgbClr val="EBE2CE"/>
    <a:srgbClr val="FF9300"/>
    <a:srgbClr val="549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C8AA7-B09D-1E4E-BBAD-790DC0553E3B}" v="58" dt="2023-08-05T01:33:02.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5"/>
    <p:restoredTop sz="79375"/>
  </p:normalViewPr>
  <p:slideViewPr>
    <p:cSldViewPr snapToGrid="0">
      <p:cViewPr varScale="1">
        <p:scale>
          <a:sx n="44" d="100"/>
          <a:sy n="44" d="100"/>
        </p:scale>
        <p:origin x="46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omments/modernComment_101_10745B7D.xml><?xml version="1.0" encoding="utf-8"?>
<p188:cmLst xmlns:a="http://schemas.openxmlformats.org/drawingml/2006/main" xmlns:r="http://schemas.openxmlformats.org/officeDocument/2006/relationships" xmlns:p188="http://schemas.microsoft.com/office/powerpoint/2018/8/main">
  <p188:cm id="{694667B6-DE8C-418E-B8AC-B9E4868946B6}" authorId="{E94806F5-F1DD-79F5-3D8D-85F6927CF9C2}" created="2023-07-02T19:14:26.295">
    <ac:txMkLst xmlns:ac="http://schemas.microsoft.com/office/drawing/2013/main/command">
      <pc:docMk xmlns:pc="http://schemas.microsoft.com/office/powerpoint/2013/main/command"/>
      <pc:sldMk xmlns:pc="http://schemas.microsoft.com/office/powerpoint/2013/main/command" cId="276061053" sldId="257"/>
      <ac:spMk id="2" creationId="{C087CEE8-9F67-1ADF-223D-69F821FA6159}"/>
      <ac:txMk cp="0" len="30">
        <ac:context len="31" hash="4189751806"/>
      </ac:txMk>
    </ac:txMkLst>
    <p188:txBody>
      <a:bodyPr/>
      <a:lstStyle/>
      <a:p>
        <a:r>
          <a:rPr lang="en-US"/>
          <a:t>Here there is a green line below the title which is the first time that's appeared. I'd make your formatting as consistent as you can</a:t>
        </a:r>
      </a:p>
    </p188:txBody>
  </p188:cm>
  <p188:cm id="{A87587CC-32C7-491D-B047-417411E7C027}" authorId="{E94806F5-F1DD-79F5-3D8D-85F6927CF9C2}" created="2023-07-02T19:15:22.650">
    <ac:txMkLst xmlns:ac="http://schemas.microsoft.com/office/drawing/2013/main/command">
      <pc:docMk xmlns:pc="http://schemas.microsoft.com/office/powerpoint/2013/main/command"/>
      <pc:sldMk xmlns:pc="http://schemas.microsoft.com/office/powerpoint/2013/main/command" cId="276061053" sldId="257"/>
      <ac:spMk id="3" creationId="{7E31785A-1EC4-379A-BCDF-F6B7910306FB}"/>
      <ac:txMk cp="275" len="13">
        <ac:context len="585" hash="629990985"/>
      </ac:txMk>
    </ac:txMkLst>
    <p188:pos x="7643253" y="1309193"/>
    <p188:txBody>
      <a:bodyPr/>
      <a:lstStyle/>
      <a:p>
        <a:r>
          <a:rPr lang="en-US"/>
          <a:t>VCD or pro-poor VCD (or some variant of VCD)? </a:t>
        </a:r>
      </a:p>
    </p188:txBody>
  </p188:cm>
  <p188:cm id="{EA58FC43-8D93-4675-BED0-E97BD3DE068F}" authorId="{E94806F5-F1DD-79F5-3D8D-85F6927CF9C2}" created="2023-07-02T19:18:54.613">
    <ac:txMkLst xmlns:ac="http://schemas.microsoft.com/office/drawing/2013/main/command">
      <pc:docMk xmlns:pc="http://schemas.microsoft.com/office/powerpoint/2013/main/command"/>
      <pc:sldMk xmlns:pc="http://schemas.microsoft.com/office/powerpoint/2013/main/command" cId="276061053" sldId="257"/>
      <ac:spMk id="3" creationId="{7E31785A-1EC4-379A-BCDF-F6B7910306FB}"/>
      <ac:txMk cp="237">
        <ac:context len="585" hash="629990985"/>
      </ac:txMk>
    </ac:txMkLst>
    <p188:pos x="6424053" y="2057339"/>
    <p188:txBody>
      <a:bodyPr/>
      <a:lstStyle/>
      <a:p>
        <a:r>
          <a:rPr lang="en-US"/>
          <a:t>This is stylistic preference but other than quotes that are presented as findings where I think it helps to bold some of the words to really highlight them, my preference is that text is consistently not bolded. The need to bold suggests too much text</a:t>
        </a:r>
      </a:p>
    </p188:txBody>
  </p188:cm>
  <p188:cm id="{F8483C38-1714-47B8-908C-F1637E015144}" authorId="{E94806F5-F1DD-79F5-3D8D-85F6927CF9C2}" created="2023-07-19T14:22:37.479">
    <ac:deMkLst xmlns:ac="http://schemas.microsoft.com/office/drawing/2013/main/command">
      <pc:docMk xmlns:pc="http://schemas.microsoft.com/office/powerpoint/2013/main/command"/>
      <pc:sldMk xmlns:pc="http://schemas.microsoft.com/office/powerpoint/2013/main/command" cId="276061053" sldId="257"/>
      <ac:picMk id="2050" creationId="{CBDCC05B-4858-AF97-3E18-49C4225EEACB}"/>
    </ac:deMkLst>
    <p188:txBody>
      <a:bodyPr/>
      <a:lstStyle/>
      <a:p>
        <a:r>
          <a:rPr lang="en-US"/>
          <a:t>Provide credit for figures throughout</a:t>
        </a:r>
      </a:p>
    </p188:txBody>
  </p188:cm>
  <p188:cm id="{F082B789-C189-4148-B580-A67FCF56A0E5}" authorId="{E94806F5-F1DD-79F5-3D8D-85F6927CF9C2}" created="2023-07-19T14:23:35.607">
    <ac:txMkLst xmlns:ac="http://schemas.microsoft.com/office/drawing/2013/main/command">
      <pc:docMk xmlns:pc="http://schemas.microsoft.com/office/powerpoint/2013/main/command"/>
      <pc:sldMk xmlns:pc="http://schemas.microsoft.com/office/powerpoint/2013/main/command" cId="276061053" sldId="257"/>
      <ac:spMk id="3" creationId="{7E31785A-1EC4-379A-BCDF-F6B7910306FB}"/>
      <ac:txMk cp="419">
        <ac:context len="585" hash="629990985"/>
      </ac:txMk>
    </ac:txMkLst>
    <p188:pos x="6014000" y="5183384"/>
    <p188:txBody>
      <a:bodyPr/>
      <a:lstStyle/>
      <a:p>
        <a:r>
          <a:rPr lang="en-US"/>
          <a:t>At the end of this slide, it'd be great to make the link back to seeds and set yourself up for the next slide. </a:t>
        </a:r>
      </a:p>
    </p188:txBody>
  </p188:cm>
  <p188:cm id="{9A94B511-1A3A-104A-B0C5-936464FFDB52}" authorId="{7435E448-D2C5-E4E4-E3C3-20320224E7B5}" created="2023-07-21T15:46:35.185">
    <pc:sldMkLst xmlns:pc="http://schemas.microsoft.com/office/powerpoint/2013/main/command">
      <pc:docMk/>
      <pc:sldMk cId="276061053" sldId="257"/>
    </pc:sldMkLst>
    <p188:txBody>
      <a:bodyPr/>
      <a:lstStyle/>
      <a:p>
        <a:r>
          <a:rPr lang="en-US"/>
          <a:t>For flow, I would suggest swapping the order of the second and third bullets so that both Pro-poor VCD bullets are next to each other </a:t>
        </a:r>
      </a:p>
    </p188:txBody>
  </p188:cm>
</p188:cmLst>
</file>

<file path=ppt/comments/modernComment_102_843EDC79.xml><?xml version="1.0" encoding="utf-8"?>
<p188:cmLst xmlns:a="http://schemas.openxmlformats.org/drawingml/2006/main" xmlns:r="http://schemas.openxmlformats.org/officeDocument/2006/relationships" xmlns:p188="http://schemas.microsoft.com/office/powerpoint/2018/8/main">
  <p188:cm id="{542EECD8-566A-48E8-BC18-AD2180726679}" authorId="{E94806F5-F1DD-79F5-3D8D-85F6927CF9C2}" created="2023-07-02T18:49:56.597">
    <ac:txMkLst xmlns:ac="http://schemas.microsoft.com/office/drawing/2013/main/command">
      <pc:docMk xmlns:pc="http://schemas.microsoft.com/office/powerpoint/2013/main/command"/>
      <pc:sldMk xmlns:pc="http://schemas.microsoft.com/office/powerpoint/2013/main/command" cId="2218712185" sldId="258"/>
      <ac:spMk id="2" creationId="{2BF9148D-2548-35E7-3345-EC7E737853B5}"/>
      <ac:txMk cp="0" len="24">
        <ac:context len="25" hash="3065357870"/>
      </ac:txMk>
    </ac:txMkLst>
    <p188:pos x="4691915" y="1314549"/>
    <p188:txBody>
      <a:bodyPr/>
      <a:lstStyle/>
      <a:p>
        <a:r>
          <a:rPr lang="en-US"/>
          <a:t>Font too small</a:t>
        </a:r>
      </a:p>
    </p188:txBody>
  </p188:cm>
  <p188:cm id="{F1F3439B-2DB6-4F01-99BF-849AC428272E}" authorId="{E94806F5-F1DD-79F5-3D8D-85F6927CF9C2}" created="2023-07-02T18:50:08.742">
    <ac:txMkLst xmlns:ac="http://schemas.microsoft.com/office/drawing/2013/main/command">
      <pc:docMk xmlns:pc="http://schemas.microsoft.com/office/powerpoint/2013/main/command"/>
      <pc:sldMk xmlns:pc="http://schemas.microsoft.com/office/powerpoint/2013/main/command" cId="2218712185" sldId="258"/>
      <ac:spMk id="3" creationId="{678E8A3A-B2DC-DA1B-6E7B-A5439137A871}"/>
      <ac:txMk cp="0" len="221">
        <ac:context len="222" hash="4222220577"/>
      </ac:txMk>
    </ac:txMkLst>
    <p188:pos x="2521221" y="371529"/>
    <p188:txBody>
      <a:bodyPr/>
      <a:lstStyle/>
      <a:p>
        <a:r>
          <a:rPr lang="en-US"/>
          <a:t>Make font bigger</a:t>
        </a:r>
      </a:p>
    </p188:txBody>
  </p188:cm>
</p188:cmLst>
</file>

<file path=ppt/comments/modernComment_103_2605DCF.xml><?xml version="1.0" encoding="utf-8"?>
<p188:cmLst xmlns:a="http://schemas.openxmlformats.org/drawingml/2006/main" xmlns:r="http://schemas.openxmlformats.org/officeDocument/2006/relationships" xmlns:p188="http://schemas.microsoft.com/office/powerpoint/2018/8/main">
  <p188:cm id="{428B46CC-306C-4D55-BAFD-6C940B77BC3D}" authorId="{E94806F5-F1DD-79F5-3D8D-85F6927CF9C2}" created="2023-07-02T19:23:09.393">
    <pc:sldMkLst xmlns:pc="http://schemas.microsoft.com/office/powerpoint/2013/main/command">
      <pc:docMk/>
      <pc:sldMk cId="39869903" sldId="259"/>
    </pc:sldMkLst>
    <p188:txBody>
      <a:bodyPr/>
      <a:lstStyle/>
      <a:p>
        <a:r>
          <a:rPr lang="en-US"/>
          <a:t>Instead of these two pics, keep just one and use the space to include a visual about Ujamaa more explicitly. Their website likely has some inspiration. </a:t>
        </a:r>
      </a:p>
    </p188:txBody>
  </p188:cm>
</p188:cmLst>
</file>

<file path=ppt/comments/modernComment_10B_F840CB90.xml><?xml version="1.0" encoding="utf-8"?>
<p188:cmLst xmlns:a="http://schemas.openxmlformats.org/drawingml/2006/main" xmlns:r="http://schemas.openxmlformats.org/officeDocument/2006/relationships" xmlns:p188="http://schemas.microsoft.com/office/powerpoint/2018/8/main">
  <p188:cm id="{63CCE8D5-2549-4E1D-955D-2605493785A4}" authorId="{E94806F5-F1DD-79F5-3D8D-85F6927CF9C2}" created="2023-07-02T19:21:05.249">
    <ac:deMkLst xmlns:ac="http://schemas.microsoft.com/office/drawing/2013/main/command">
      <pc:docMk xmlns:pc="http://schemas.microsoft.com/office/powerpoint/2013/main/command"/>
      <pc:sldMk xmlns:pc="http://schemas.microsoft.com/office/powerpoint/2013/main/command" cId="4164995984" sldId="267"/>
      <ac:graphicFrameMk id="4" creationId="{5B70E94C-4FFC-1420-52F2-0D5027F70CA5}"/>
    </ac:deMkLst>
    <p188:txBody>
      <a:bodyPr/>
      <a:lstStyle/>
      <a:p>
        <a:r>
          <a:rPr lang="en-US"/>
          <a:t>Two suggestions:
1) I'd title this just Seed Value Chain
2) I'd present a visual of a value chain to introduce the idea conceptually first - perhaps on the previous slide
Also I don't think "seed" should be titled in the CM seed growers box</a:t>
        </a:r>
      </a:p>
    </p188:txBody>
  </p188:cm>
  <p188:cm id="{CCEA422D-5E42-4141-A12E-2F05F350580C}" authorId="{E94806F5-F1DD-79F5-3D8D-85F6927CF9C2}" created="2023-07-19T14:24:50.774">
    <ac:deMkLst xmlns:ac="http://schemas.microsoft.com/office/drawing/2013/main/command">
      <pc:docMk xmlns:pc="http://schemas.microsoft.com/office/powerpoint/2013/main/command"/>
      <pc:sldMk xmlns:pc="http://schemas.microsoft.com/office/powerpoint/2013/main/command" cId="4164995984" sldId="267"/>
      <ac:graphicFrameMk id="4" creationId="{5B70E94C-4FFC-1420-52F2-0D5027F70CA5}"/>
    </ac:deMkLst>
    <p188:txBody>
      <a:bodyPr/>
      <a:lstStyle/>
      <a:p>
        <a:r>
          <a:rPr lang="en-US"/>
          <a:t>Consider making title more specific. Seed Value Chain in the US? At some point, we'll want to specify that the focus is the Northeast. That could be done earlier, here, or in the methods. </a:t>
        </a:r>
      </a:p>
    </p188:txBody>
  </p188:cm>
  <p188:cm id="{DE6FCCCF-64AA-134D-B0CE-913DA74E9321}" authorId="{7435E448-D2C5-E4E4-E3C3-20320224E7B5}" created="2023-07-21T15:54:51.224">
    <ac:deMkLst xmlns:ac="http://schemas.microsoft.com/office/drawing/2013/main/command">
      <pc:docMk xmlns:pc="http://schemas.microsoft.com/office/powerpoint/2013/main/command"/>
      <pc:sldMk xmlns:pc="http://schemas.microsoft.com/office/powerpoint/2013/main/command" cId="4164995984" sldId="267"/>
      <ac:graphicFrameMk id="4" creationId="{5B70E94C-4FFC-1420-52F2-0D5027F70CA5}"/>
    </ac:deMkLst>
    <p188:txBody>
      <a:bodyPr/>
      <a:lstStyle/>
      <a:p>
        <a:r>
          <a:rPr lang="en-US"/>
          <a:t>Consider changing the title to “Seed Value Chain in the US”
Also, I like this visual a lot and the way the SVC is presented makes sense but just make sure that while explaining this slide the audience understands what’s happening with the arrows and flow of boxes.</a:t>
        </a:r>
      </a:p>
    </p188:txBody>
  </p188:cm>
</p188:cmLst>
</file>

<file path=ppt/comments/modernComment_10C_474E646D.xml><?xml version="1.0" encoding="utf-8"?>
<p188:cmLst xmlns:a="http://schemas.openxmlformats.org/drawingml/2006/main" xmlns:r="http://schemas.openxmlformats.org/officeDocument/2006/relationships" xmlns:p188="http://schemas.microsoft.com/office/powerpoint/2018/8/main">
  <p188:cm id="{6B06DE7A-DB51-44C7-BD81-0593694C62DD}" authorId="{E94806F5-F1DD-79F5-3D8D-85F6927CF9C2}" created="2023-07-02T19:07:45.478">
    <ac:txMkLst xmlns:ac="http://schemas.microsoft.com/office/drawing/2013/main/command">
      <pc:docMk xmlns:pc="http://schemas.microsoft.com/office/powerpoint/2013/main/command"/>
      <pc:sldMk xmlns:pc="http://schemas.microsoft.com/office/powerpoint/2013/main/command" cId="1196319853" sldId="268"/>
      <ac:spMk id="3" creationId="{4FF9DD30-5420-DEDD-6A9C-C2E86F9BA55B}"/>
      <ac:txMk cp="0" len="7">
        <ac:context len="399" hash="2110197521"/>
      </ac:txMk>
    </ac:txMkLst>
    <p188:pos x="1005652" y="369219"/>
    <p188:txBody>
      <a:bodyPr/>
      <a:lstStyle/>
      <a:p>
        <a:r>
          <a:rPr lang="en-US"/>
          <a:t>Make everything bigger on this slide - text and image.
Why the background format change? 
The other thing is that both this slide and the previous one are about seed systems but there's not yet an explanation of seed systems. We built a slide into Sally's presentation and I'll send you another one of a figure that a colleague has developed as part of a manuscript we're working on. </a:t>
        </a:r>
      </a:p>
    </p188:txBody>
  </p188:cm>
  <p188:cm id="{11EC9CE2-BBDF-448F-B74D-480B15499CE3}" authorId="{E94806F5-F1DD-79F5-3D8D-85F6927CF9C2}" created="2023-07-02T19:10:35.585">
    <pc:sldMkLst xmlns:pc="http://schemas.microsoft.com/office/powerpoint/2013/main/command">
      <pc:docMk/>
      <pc:sldMk cId="1196319853" sldId="268"/>
    </pc:sldMkLst>
    <p188:replyLst>
      <p188:reply id="{2EB00547-14B8-4405-9C81-BDEEA7730844}" authorId="{E94806F5-F1DD-79F5-3D8D-85F6927CF9C2}" created="2023-07-02T19:12:21.402">
        <p188:txBody>
          <a:bodyPr/>
          <a:lstStyle/>
          <a:p>
            <a:r>
              <a:rPr lang="en-US"/>
              <a:t>Wondering if you mean value instead of values? Or perhaps characteristics?</a:t>
            </a:r>
          </a:p>
        </p188:txBody>
      </p188:reply>
    </p188:replyLst>
    <p188:txBody>
      <a:bodyPr/>
      <a:lstStyle/>
      <a:p>
        <a:r>
          <a:rPr lang="en-US"/>
          <a:t>Big concept - use parentheses to provide some examples of the kinds of values you mean. Food and seed sovereignty (which I see you've included in your note below) are about rights and agendas and they closely relate to values but I'm not sure they're values themselves</a:t>
        </a:r>
      </a:p>
    </p188:txBody>
  </p188:cm>
  <p188:cm id="{DB0171B6-663F-43FF-B54F-2ADA63CC9C44}" authorId="{E94806F5-F1DD-79F5-3D8D-85F6927CF9C2}" created="2023-07-02T19:12:37.485">
    <ac:txMkLst xmlns:ac="http://schemas.microsoft.com/office/drawing/2013/main/command">
      <pc:docMk xmlns:pc="http://schemas.microsoft.com/office/powerpoint/2013/main/command"/>
      <pc:sldMk xmlns:pc="http://schemas.microsoft.com/office/powerpoint/2013/main/command" cId="1196319853" sldId="268"/>
      <ac:spMk id="3" creationId="{4FF9DD30-5420-DEDD-6A9C-C2E86F9BA55B}"/>
      <ac:txMk cp="146" len="1">
        <ac:context len="399" hash="2110197521"/>
      </ac:txMk>
    </ac:txMkLst>
    <p188:pos x="950234" y="1339038"/>
    <p188:txBody>
      <a:bodyPr/>
      <a:lstStyle/>
      <a:p>
        <a:r>
          <a:rPr lang="en-US"/>
          <a:t>Who? For what?</a:t>
        </a:r>
      </a:p>
    </p188:txBody>
  </p188:cm>
  <p188:cm id="{FDC6CCDD-0E07-42CF-8202-99BCDEEC4416}" authorId="{E94806F5-F1DD-79F5-3D8D-85F6927CF9C2}" created="2023-07-19T14:21:24.268">
    <ac:txMkLst xmlns:ac="http://schemas.microsoft.com/office/drawing/2013/main/command">
      <pc:docMk xmlns:pc="http://schemas.microsoft.com/office/powerpoint/2013/main/command"/>
      <pc:sldMk xmlns:pc="http://schemas.microsoft.com/office/powerpoint/2013/main/command" cId="1196319853" sldId="268"/>
      <ac:spMk id="3" creationId="{4FF9DD30-5420-DEDD-6A9C-C2E86F9BA55B}"/>
      <ac:txMk cp="108" len="51">
        <ac:context len="399" hash="2110197521"/>
      </ac:txMk>
    </ac:txMkLst>
    <p188:pos x="6205235" y="1711676"/>
    <p188:txBody>
      <a:bodyPr/>
      <a:lstStyle/>
      <a:p>
        <a:r>
          <a:rPr lang="en-US"/>
          <a:t>Just want to be thoughtful about transitioning from first to second bullet. First bullet is broad, second one is specific but it's an important transition because it specifies what the study is about. </a:t>
        </a:r>
      </a:p>
    </p188:txBody>
  </p188:cm>
</p188:cmLst>
</file>

<file path=ppt/comments/modernComment_110_FD714DCF.xml><?xml version="1.0" encoding="utf-8"?>
<p188:cmLst xmlns:a="http://schemas.openxmlformats.org/drawingml/2006/main" xmlns:r="http://schemas.openxmlformats.org/officeDocument/2006/relationships" xmlns:p188="http://schemas.microsoft.com/office/powerpoint/2018/8/main">
  <p188:cm id="{16860494-BC5A-47D0-BF2C-70059ECAE128}" authorId="{E94806F5-F1DD-79F5-3D8D-85F6927CF9C2}" created="2023-07-02T18:47:17.536">
    <ac:txMkLst xmlns:ac="http://schemas.microsoft.com/office/drawing/2013/main/command">
      <pc:docMk xmlns:pc="http://schemas.microsoft.com/office/powerpoint/2013/main/command"/>
      <pc:sldMk xmlns:pc="http://schemas.microsoft.com/office/powerpoint/2013/main/command" cId="4252061135" sldId="272"/>
      <ac:spMk id="9" creationId="{9509D71B-254B-8B33-4521-6C898654D6F0}"/>
      <ac:txMk cp="26" len="35">
        <ac:context len="62" hash="2823191724"/>
      </ac:txMk>
    </ac:txMkLst>
    <p188:pos x="3762788" y="368851"/>
    <p188:txBody>
      <a:bodyPr/>
      <a:lstStyle/>
      <a:p>
        <a:r>
          <a:rPr lang="en-US"/>
          <a:t>Need to start with superscript a. I think I understand why you opted to start with b but the order of letters should match the sequence of names. </a:t>
        </a:r>
      </a:p>
    </p188:txBody>
  </p188:cm>
  <p188:cm id="{2D7AEF1E-11F8-4C57-A95E-10186B4C1896}" authorId="{E94806F5-F1DD-79F5-3D8D-85F6927CF9C2}" created="2023-07-02T18:47:30.517">
    <ac:txMkLst xmlns:ac="http://schemas.microsoft.com/office/drawing/2013/main/command">
      <pc:docMk xmlns:pc="http://schemas.microsoft.com/office/powerpoint/2013/main/command"/>
      <pc:sldMk xmlns:pc="http://schemas.microsoft.com/office/powerpoint/2013/main/command" cId="4252061135" sldId="272"/>
      <ac:spMk id="9" creationId="{9509D71B-254B-8B33-4521-6C898654D6F0}"/>
      <ac:txMk cp="26" len="35">
        <ac:context len="62" hash="2823191724"/>
      </ac:txMk>
    </ac:txMkLst>
    <p188:pos x="3762788" y="368851"/>
    <p188:txBody>
      <a:bodyPr/>
      <a:lstStyle/>
      <a:p>
        <a:r>
          <a:rPr lang="en-US"/>
          <a:t>Move to right below the names. </a:t>
        </a:r>
      </a:p>
    </p188:txBody>
  </p188:cm>
  <p188:cm id="{AFCA6448-FEA0-46E5-ACCD-52CCC5B2C287}" authorId="{E94806F5-F1DD-79F5-3D8D-85F6927CF9C2}" created="2023-07-02T18:48:25.543">
    <ac:txMkLst xmlns:ac="http://schemas.microsoft.com/office/drawing/2013/main/command">
      <pc:docMk xmlns:pc="http://schemas.microsoft.com/office/powerpoint/2013/main/command"/>
      <pc:sldMk xmlns:pc="http://schemas.microsoft.com/office/powerpoint/2013/main/command" cId="4252061135" sldId="272"/>
      <ac:spMk id="10" creationId="{F96EB3B2-5C15-3A18-3EE5-43DA2FF13070}"/>
      <ac:txMk cp="31" len="60">
        <ac:context len="93" hash="3201719965"/>
      </ac:txMk>
    </ac:txMkLst>
    <p188:pos x="4028902" y="377270"/>
    <p188:txBody>
      <a:bodyPr/>
      <a:lstStyle/>
      <a:p>
        <a:r>
          <a:rPr lang="en-US"/>
          <a:t>Spell out August. Also check the conference website for the official name of the conference</a:t>
        </a:r>
      </a:p>
    </p188:txBody>
  </p188:cm>
  <p188:cm id="{F3900E21-7441-403A-A408-E1E3A5892FBF}" authorId="{E94806F5-F1DD-79F5-3D8D-85F6927CF9C2}" created="2023-07-02T18:49:31.222">
    <ac:deMkLst xmlns:ac="http://schemas.microsoft.com/office/drawing/2013/main/command">
      <pc:docMk xmlns:pc="http://schemas.microsoft.com/office/powerpoint/2013/main/command"/>
      <pc:sldMk xmlns:pc="http://schemas.microsoft.com/office/powerpoint/2013/main/command" cId="4252061135" sldId="272"/>
      <ac:picMk id="11" creationId="{0A83419D-6E09-CDFE-37F9-E52036E547B5}"/>
    </ac:deMkLst>
    <p188:txBody>
      <a:bodyPr/>
      <a:lstStyle/>
      <a:p>
        <a:r>
          <a:rPr lang="en-US"/>
          <a:t>This text needs to be included at bottom of slide: "This material is based upon work supported by the National Institute of Food and Agriculture, U.S. Department of Agriculture, through the Northeast Sustainable Agriculture Research and Education program under subaward number LNE22-456R. Any opinions, findings, conclusions, or recommendations expressed in this publication are those of the author(s) and do not necessarily reflect the view of the U.S. Department of Agriculture."</a:t>
        </a:r>
      </a:p>
    </p188:txBody>
  </p188:cm>
</p188:cmLst>
</file>

<file path=ppt/comments/modernComment_112_8C43890D.xml><?xml version="1.0" encoding="utf-8"?>
<p188:cmLst xmlns:a="http://schemas.openxmlformats.org/drawingml/2006/main" xmlns:r="http://schemas.openxmlformats.org/officeDocument/2006/relationships" xmlns:p188="http://schemas.microsoft.com/office/powerpoint/2018/8/main">
  <p188:cm id="{A5CB4485-9001-4DC4-AE52-009EAB3702FC}" authorId="{E94806F5-F1DD-79F5-3D8D-85F6927CF9C2}" created="2023-07-06T17:10:48.396">
    <ac:txMkLst xmlns:ac="http://schemas.microsoft.com/office/drawing/2013/main/command">
      <pc:docMk xmlns:pc="http://schemas.microsoft.com/office/powerpoint/2013/main/command"/>
      <pc:sldMk xmlns:pc="http://schemas.microsoft.com/office/powerpoint/2013/main/command" cId="2353236237" sldId="274"/>
      <ac:spMk id="2" creationId="{F9281525-97E8-A605-A862-B008D4A75E84}"/>
      <ac:txMk cp="9">
        <ac:context len="19" hash="3983829267"/>
      </ac:txMk>
    </ac:txMkLst>
    <p188:pos x="3943350" y="796925"/>
    <p188:txBody>
      <a:bodyPr/>
      <a:lstStyle/>
      <a:p>
        <a:r>
          <a:rPr lang="en-US"/>
          <a:t>Follow the sequence of RQs. If the first one that I recommend stays, this is about opportunities and the next slide would be about barriers</a:t>
        </a:r>
      </a:p>
    </p188:txBody>
  </p188:cm>
  <p188:cm id="{E9F30332-0D39-4C16-B3E0-62B09309599D}" authorId="{E94806F5-F1DD-79F5-3D8D-85F6927CF9C2}" created="2023-07-06T17:13:08.636">
    <ac:txMkLst xmlns:ac="http://schemas.microsoft.com/office/drawing/2013/main/command">
      <pc:docMk xmlns:pc="http://schemas.microsoft.com/office/powerpoint/2013/main/command"/>
      <pc:sldMk xmlns:pc="http://schemas.microsoft.com/office/powerpoint/2013/main/command" cId="2353236237" sldId="274"/>
      <ac:spMk id="3" creationId="{7EFE5297-B722-7ACA-C08C-45CB95F2F453}"/>
      <ac:txMk cp="0" len="926">
        <ac:context len="928" hash="341874588"/>
      </ac:txMk>
    </ac:txMkLst>
    <p188:pos x="11568112" y="500062"/>
    <p188:txBody>
      <a:bodyPr/>
      <a:lstStyle/>
      <a:p>
        <a:r>
          <a:rPr lang="en-US"/>
          <a:t>Any way to reduce the text on these? Also, when a quote starts with 'it', substitute "[word]" for "it" to help ground it.
Also, I wonder if you could make this more visual. Could you somehow use the circles of stakeholders from the Methods slide to show where each of these quotes comes from or something?</a:t>
        </a:r>
      </a:p>
    </p188:txBody>
  </p188:cm>
  <p188:cm id="{68AEAEDE-7719-974F-A733-EC7C73F0FF25}" authorId="{7435E448-D2C5-E4E4-E3C3-20320224E7B5}" created="2023-07-21T16:16:02.389">
    <ac:txMkLst xmlns:ac="http://schemas.microsoft.com/office/drawing/2013/main/command">
      <pc:docMk xmlns:pc="http://schemas.microsoft.com/office/powerpoint/2013/main/command"/>
      <pc:sldMk xmlns:pc="http://schemas.microsoft.com/office/powerpoint/2013/main/command" cId="2353236237" sldId="274"/>
      <ac:spMk id="3" creationId="{7EFE5297-B722-7ACA-C08C-45CB95F2F453}"/>
      <ac:txMk cp="925" len="1">
        <ac:context len="928" hash="341874588"/>
      </ac:txMk>
    </ac:txMkLst>
    <p188:pos x="8382726" y="5543312"/>
    <p188:txBody>
      <a:bodyPr/>
      <a:lstStyle/>
      <a:p>
        <a:r>
          <a:rPr lang="en-US"/>
          <a:t>Consider removing this last sentence to limit the text on this page</a:t>
        </a:r>
      </a:p>
    </p188:txBody>
  </p188:cm>
</p188:cmLst>
</file>

<file path=ppt/comments/modernComment_113_54B5550E.xml><?xml version="1.0" encoding="utf-8"?>
<p188:cmLst xmlns:a="http://schemas.openxmlformats.org/drawingml/2006/main" xmlns:r="http://schemas.openxmlformats.org/officeDocument/2006/relationships" xmlns:p188="http://schemas.microsoft.com/office/powerpoint/2018/8/main">
  <p188:cm id="{274BF912-A60F-4C57-96E3-75622F6EC7F7}" authorId="{E94806F5-F1DD-79F5-3D8D-85F6927CF9C2}" created="2023-07-06T17:10:03.092">
    <ac:txMkLst xmlns:ac="http://schemas.microsoft.com/office/drawing/2013/main/command">
      <pc:docMk xmlns:pc="http://schemas.microsoft.com/office/powerpoint/2013/main/command"/>
      <pc:sldMk xmlns:pc="http://schemas.microsoft.com/office/powerpoint/2013/main/command" cId="1421169934" sldId="275"/>
      <ac:spMk id="9" creationId="{EA2CFD45-FB6B-D616-AAC6-484B8C404061}"/>
      <ac:txMk cp="0" len="101">
        <ac:context len="140" hash="336002273"/>
      </ac:txMk>
    </ac:txMkLst>
    <p188:pos x="7543800" y="492084"/>
    <p188:txBody>
      <a:bodyPr/>
      <a:lstStyle/>
      <a:p>
        <a:r>
          <a:rPr lang="en-US"/>
          <a:t>Bigger font. 
Report 'n's in each of the circles. </a:t>
        </a:r>
      </a:p>
    </p188:txBody>
  </p188:cm>
  <p188:cm id="{90D7D528-EB0C-4A15-B9A8-06385EC37837}" authorId="{E94806F5-F1DD-79F5-3D8D-85F6927CF9C2}" created="2023-07-19T14:26:31.317">
    <ac:deMkLst xmlns:ac="http://schemas.microsoft.com/office/drawing/2013/main/command">
      <pc:docMk xmlns:pc="http://schemas.microsoft.com/office/powerpoint/2013/main/command"/>
      <pc:sldMk xmlns:pc="http://schemas.microsoft.com/office/powerpoint/2013/main/command" cId="1421169934" sldId="275"/>
      <ac:spMk id="13" creationId="{1E893871-5801-A562-64CB-297E2AE10951}"/>
    </ac:deMkLst>
    <p188:txBody>
      <a:bodyPr/>
      <a:lstStyle/>
      <a:p>
        <a:r>
          <a:rPr lang="en-US"/>
          <a:t>I made the text on the top half bigger. I think you can make 'ns' and this text bigger as well</a:t>
        </a:r>
      </a:p>
    </p188:txBody>
  </p188:cm>
</p188:cmLst>
</file>

<file path=ppt/comments/modernComment_115_A451CA3C.xml><?xml version="1.0" encoding="utf-8"?>
<p188:cmLst xmlns:a="http://schemas.openxmlformats.org/drawingml/2006/main" xmlns:r="http://schemas.openxmlformats.org/officeDocument/2006/relationships" xmlns:p188="http://schemas.microsoft.com/office/powerpoint/2018/8/main">
  <p188:cm id="{F860ADA4-2D7A-4EF2-9EB0-E4CA6F24433E}" authorId="{E94806F5-F1DD-79F5-3D8D-85F6927CF9C2}" created="2023-07-06T17:15:01.097">
    <ac:txMkLst xmlns:ac="http://schemas.microsoft.com/office/drawing/2013/main/command">
      <pc:docMk xmlns:pc="http://schemas.microsoft.com/office/powerpoint/2013/main/command"/>
      <pc:sldMk xmlns:pc="http://schemas.microsoft.com/office/powerpoint/2013/main/command" cId="2756823612" sldId="277"/>
      <ac:spMk id="3" creationId="{2F4F223B-87E7-1873-A8E0-51DD4B3368D5}"/>
      <ac:txMk cp="2" len="621">
        <ac:context len="624" hash="291099802"/>
      </ac:txMk>
    </ac:txMkLst>
    <p188:pos x="10553700" y="498475"/>
    <p188:txBody>
      <a:bodyPr/>
      <a:lstStyle/>
      <a:p>
        <a:r>
          <a:rPr lang="en-US"/>
          <a:t>Same comments as previous slide</a:t>
        </a:r>
      </a:p>
    </p188:txBody>
  </p188:cm>
  <p188:cm id="{10D6F6BD-A19F-4AA5-BB69-F6CC23657754}" authorId="{E94806F5-F1DD-79F5-3D8D-85F6927CF9C2}" created="2023-07-19T14:27:12.152">
    <ac:txMkLst xmlns:ac="http://schemas.microsoft.com/office/drawing/2013/main/command">
      <pc:docMk xmlns:pc="http://schemas.microsoft.com/office/powerpoint/2013/main/command"/>
      <pc:sldMk xmlns:pc="http://schemas.microsoft.com/office/powerpoint/2013/main/command" cId="2756823612" sldId="277"/>
      <ac:spMk id="3" creationId="{2F4F223B-87E7-1873-A8E0-51DD4B3368D5}"/>
      <ac:txMk cp="275">
        <ac:context len="624" hash="291099802"/>
      </ac:txMk>
    </ac:txMkLst>
    <p188:pos x="1302685" y="3312722"/>
    <p188:txBody>
      <a:bodyPr/>
      <a:lstStyle/>
      <a:p>
        <a:r>
          <a:rPr lang="en-US"/>
          <a:t>What is the word that is being referred to here? </a:t>
        </a:r>
      </a:p>
    </p188:txBody>
  </p188:cm>
  <p188:cm id="{A8B60C2E-B325-E045-AB09-BFC57E16BCA5}" authorId="{7435E448-D2C5-E4E4-E3C3-20320224E7B5}" created="2023-07-21T16:10:56.548">
    <ac:txMkLst xmlns:ac="http://schemas.microsoft.com/office/drawing/2013/main/command">
      <pc:docMk xmlns:pc="http://schemas.microsoft.com/office/powerpoint/2013/main/command"/>
      <pc:sldMk xmlns:pc="http://schemas.microsoft.com/office/powerpoint/2013/main/command" cId="2756823612" sldId="277"/>
      <ac:spMk id="3" creationId="{2F4F223B-87E7-1873-A8E0-51DD4B3368D5}"/>
      <ac:txMk cp="189" len="82">
        <ac:context len="624" hash="291099802"/>
      </ac:txMk>
    </ac:txMkLst>
    <p188:pos x="8673272" y="2311938"/>
    <p188:txBody>
      <a:bodyPr/>
      <a:lstStyle/>
      <a:p>
        <a:r>
          <a:rPr lang="en-US"/>
          <a:t>I don’t remember the convo for this second quote, but I would just make it clear when you’re presenting what opportunity this wholesaler identified when they said this</a:t>
        </a:r>
      </a:p>
    </p188:txBody>
  </p188:cm>
</p188:cmLst>
</file>

<file path=ppt/comments/modernComment_117_EA95D431.xml><?xml version="1.0" encoding="utf-8"?>
<p188:cmLst xmlns:a="http://schemas.openxmlformats.org/drawingml/2006/main" xmlns:r="http://schemas.openxmlformats.org/officeDocument/2006/relationships" xmlns:p188="http://schemas.microsoft.com/office/powerpoint/2018/8/main">
  <p188:cm id="{ED3E42C5-7FEA-6747-9074-02A3943BEA07}" authorId="{7435E448-D2C5-E4E4-E3C3-20320224E7B5}" created="2023-07-21T16:21:22.771">
    <ac:txMkLst xmlns:ac="http://schemas.microsoft.com/office/drawing/2013/main/command">
      <pc:docMk xmlns:pc="http://schemas.microsoft.com/office/powerpoint/2013/main/command"/>
      <pc:sldMk xmlns:pc="http://schemas.microsoft.com/office/powerpoint/2013/main/command" cId="3935687729" sldId="279"/>
      <ac:spMk id="3" creationId="{221CBD68-C1F9-41EA-3E7E-B4128A67F005}"/>
      <ac:txMk cp="244" len="18">
        <ac:context len="263" hash="643268976"/>
      </ac:txMk>
    </ac:txMkLst>
    <p188:pos x="4116809" y="4523819"/>
    <p188:txBody>
      <a:bodyPr/>
      <a:lstStyle/>
      <a:p>
        <a:r>
          <a:rPr lang="en-US"/>
          <a:t>On slide 7 you also use historically oppressed and marginalized communities- I’m wondering if in the lit or from conversations with Ujamaa there is one standard term that can be used?</a:t>
        </a:r>
      </a:p>
    </p188:txBody>
  </p188:cm>
</p188:cmLst>
</file>

<file path=ppt/comments/modernComment_11A_B1DB2BBD.xml><?xml version="1.0" encoding="utf-8"?>
<p188:cmLst xmlns:a="http://schemas.openxmlformats.org/drawingml/2006/main" xmlns:r="http://schemas.openxmlformats.org/officeDocument/2006/relationships" xmlns:p188="http://schemas.microsoft.com/office/powerpoint/2018/8/main">
  <p188:cm id="{7E9D4529-7EC8-4F84-97A1-AEDAC19989EC}" authorId="{E94806F5-F1DD-79F5-3D8D-85F6927CF9C2}" created="2023-07-19T14:30:49.917">
    <pc:sldMkLst xmlns:pc="http://schemas.microsoft.com/office/powerpoint/2013/main/command">
      <pc:docMk/>
      <pc:sldMk cId="2983930813" sldId="282"/>
    </pc:sldMkLst>
    <p188:txBody>
      <a:bodyPr/>
      <a:lstStyle/>
      <a:p>
        <a:r>
          <a:rPr lang="en-US"/>
          <a:t> I like this slide - it's more dynamic than the previous one. I still wonder if there can be some way to have some text here or on an additional slide that puts this all together and says, so here are the big takeaways.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45F65-3B42-434E-9B1A-5C7C95C8E37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FA7B6A8-C4B6-1347-8A79-1830F6A410C6}">
      <dgm:prSet custT="1"/>
      <dgm:spPr>
        <a:solidFill>
          <a:schemeClr val="accent1">
            <a:lumMod val="75000"/>
          </a:schemeClr>
        </a:solidFill>
      </dgm:spPr>
      <dgm:t>
        <a:bodyPr/>
        <a:lstStyle/>
        <a:p>
          <a:r>
            <a:rPr lang="en-US" sz="1800" i="0" dirty="0"/>
            <a:t>CM seed growers </a:t>
          </a:r>
        </a:p>
      </dgm:t>
    </dgm:pt>
    <dgm:pt modelId="{1B9EA5F3-DA83-8449-9A3D-AB6746ACAAFB}" type="parTrans" cxnId="{CC6DAE11-C7C6-3D4A-A723-943D255F1477}">
      <dgm:prSet/>
      <dgm:spPr/>
      <dgm:t>
        <a:bodyPr/>
        <a:lstStyle/>
        <a:p>
          <a:endParaRPr lang="en-US" i="0"/>
        </a:p>
      </dgm:t>
    </dgm:pt>
    <dgm:pt modelId="{020CE68D-99E7-9A42-91CB-F8D3C8FB5CA7}" type="sibTrans" cxnId="{CC6DAE11-C7C6-3D4A-A723-943D255F1477}">
      <dgm:prSet/>
      <dgm:spPr>
        <a:solidFill>
          <a:schemeClr val="tx2">
            <a:lumMod val="40000"/>
            <a:lumOff val="60000"/>
          </a:schemeClr>
        </a:solidFill>
      </dgm:spPr>
      <dgm:t>
        <a:bodyPr/>
        <a:lstStyle/>
        <a:p>
          <a:pPr rtl="0"/>
          <a:endParaRPr lang="en-US" i="0"/>
        </a:p>
      </dgm:t>
    </dgm:pt>
    <dgm:pt modelId="{85419041-0CF6-D942-AC81-5453C8EF21F9}">
      <dgm:prSet custT="1"/>
      <dgm:spPr>
        <a:solidFill>
          <a:schemeClr val="accent1">
            <a:lumMod val="75000"/>
          </a:schemeClr>
        </a:solidFill>
      </dgm:spPr>
      <dgm:t>
        <a:bodyPr/>
        <a:lstStyle/>
        <a:p>
          <a:r>
            <a:rPr lang="en-US" sz="1800" i="0" dirty="0"/>
            <a:t>Seed companies </a:t>
          </a:r>
        </a:p>
      </dgm:t>
    </dgm:pt>
    <dgm:pt modelId="{2036B3A9-8E36-5F40-91CD-2DA86B37EE35}" type="parTrans" cxnId="{7E187990-9756-654A-B7D9-725D55F0A0C8}">
      <dgm:prSet/>
      <dgm:spPr/>
      <dgm:t>
        <a:bodyPr/>
        <a:lstStyle/>
        <a:p>
          <a:endParaRPr lang="en-US" i="0"/>
        </a:p>
      </dgm:t>
    </dgm:pt>
    <dgm:pt modelId="{41FDF2A2-FCA7-FD40-A035-D8644470F785}" type="sibTrans" cxnId="{7E187990-9756-654A-B7D9-725D55F0A0C8}">
      <dgm:prSet/>
      <dgm:spPr>
        <a:solidFill>
          <a:schemeClr val="tx2">
            <a:lumMod val="40000"/>
            <a:lumOff val="60000"/>
          </a:schemeClr>
        </a:solidFill>
      </dgm:spPr>
      <dgm:t>
        <a:bodyPr/>
        <a:lstStyle/>
        <a:p>
          <a:pPr rtl="0"/>
          <a:endParaRPr lang="en-US" i="0"/>
        </a:p>
      </dgm:t>
    </dgm:pt>
    <dgm:pt modelId="{1DA958ED-158C-6149-A546-66FD054771D4}">
      <dgm:prSet custT="1"/>
      <dgm:spPr>
        <a:solidFill>
          <a:schemeClr val="accent1">
            <a:lumMod val="75000"/>
          </a:schemeClr>
        </a:solidFill>
      </dgm:spPr>
      <dgm:t>
        <a:bodyPr/>
        <a:lstStyle/>
        <a:p>
          <a:r>
            <a:rPr lang="en-US" sz="1800" i="0" dirty="0"/>
            <a:t>Farmers &amp;</a:t>
          </a:r>
        </a:p>
        <a:p>
          <a:r>
            <a:rPr lang="en-US" sz="1800" i="0" dirty="0"/>
            <a:t>gardeners</a:t>
          </a:r>
        </a:p>
      </dgm:t>
    </dgm:pt>
    <dgm:pt modelId="{4F53798D-79FD-5247-B186-EA40E0FAB32A}" type="parTrans" cxnId="{DBD1716A-6361-2249-8BDB-9827A441ABAD}">
      <dgm:prSet/>
      <dgm:spPr/>
      <dgm:t>
        <a:bodyPr/>
        <a:lstStyle/>
        <a:p>
          <a:endParaRPr lang="en-US" i="0"/>
        </a:p>
      </dgm:t>
    </dgm:pt>
    <dgm:pt modelId="{340B9E2B-C9E3-2949-B584-D697C45B6B99}" type="sibTrans" cxnId="{DBD1716A-6361-2249-8BDB-9827A441ABAD}">
      <dgm:prSet/>
      <dgm:spPr>
        <a:solidFill>
          <a:schemeClr val="tx2">
            <a:lumMod val="40000"/>
            <a:lumOff val="60000"/>
          </a:schemeClr>
        </a:solidFill>
      </dgm:spPr>
      <dgm:t>
        <a:bodyPr/>
        <a:lstStyle/>
        <a:p>
          <a:pPr rtl="0"/>
          <a:endParaRPr lang="en-US" i="0"/>
        </a:p>
      </dgm:t>
    </dgm:pt>
    <dgm:pt modelId="{2BB57979-7B6D-BB42-ADDD-4FDA6747CC70}">
      <dgm:prSet custT="1"/>
      <dgm:spPr>
        <a:solidFill>
          <a:schemeClr val="accent1">
            <a:lumMod val="75000"/>
          </a:schemeClr>
        </a:solidFill>
      </dgm:spPr>
      <dgm:t>
        <a:bodyPr/>
        <a:lstStyle/>
        <a:p>
          <a:r>
            <a:rPr lang="en-US" sz="1800" i="0" dirty="0"/>
            <a:t>Produce wholesalers&amp; distributors</a:t>
          </a:r>
        </a:p>
      </dgm:t>
    </dgm:pt>
    <dgm:pt modelId="{603090A6-CBFF-2343-BC35-C157CBD2FEB1}" type="parTrans" cxnId="{E32956DA-B1C5-D549-ABBE-598690A30651}">
      <dgm:prSet/>
      <dgm:spPr/>
      <dgm:t>
        <a:bodyPr/>
        <a:lstStyle/>
        <a:p>
          <a:endParaRPr lang="en-US" i="0"/>
        </a:p>
      </dgm:t>
    </dgm:pt>
    <dgm:pt modelId="{7016BC0B-8CD3-A34C-87C2-32E3AE708EA4}" type="sibTrans" cxnId="{E32956DA-B1C5-D549-ABBE-598690A30651}">
      <dgm:prSet/>
      <dgm:spPr>
        <a:solidFill>
          <a:schemeClr val="tx2">
            <a:lumMod val="40000"/>
            <a:lumOff val="60000"/>
          </a:schemeClr>
        </a:solidFill>
      </dgm:spPr>
      <dgm:t>
        <a:bodyPr/>
        <a:lstStyle/>
        <a:p>
          <a:pPr rtl="0"/>
          <a:endParaRPr lang="en-US" i="0"/>
        </a:p>
      </dgm:t>
    </dgm:pt>
    <dgm:pt modelId="{D4BDC175-31AF-BA4B-866C-80C2649A1087}">
      <dgm:prSet custT="1"/>
      <dgm:spPr>
        <a:solidFill>
          <a:schemeClr val="accent1">
            <a:lumMod val="75000"/>
          </a:schemeClr>
        </a:solidFill>
      </dgm:spPr>
      <dgm:t>
        <a:bodyPr/>
        <a:lstStyle/>
        <a:p>
          <a:r>
            <a:rPr lang="en-US" sz="1800" i="0" dirty="0"/>
            <a:t>Specialty grocers</a:t>
          </a:r>
        </a:p>
      </dgm:t>
    </dgm:pt>
    <dgm:pt modelId="{90DF4F94-DF84-DB4B-ADB9-D474131DD917}" type="parTrans" cxnId="{DBF9F937-1A0D-2049-9B48-E0F67BA80874}">
      <dgm:prSet/>
      <dgm:spPr/>
      <dgm:t>
        <a:bodyPr/>
        <a:lstStyle/>
        <a:p>
          <a:endParaRPr lang="en-US" i="0"/>
        </a:p>
      </dgm:t>
    </dgm:pt>
    <dgm:pt modelId="{FF929D95-D3DD-634B-9F73-F5CBF3A0FF61}" type="sibTrans" cxnId="{DBF9F937-1A0D-2049-9B48-E0F67BA80874}">
      <dgm:prSet/>
      <dgm:spPr>
        <a:solidFill>
          <a:schemeClr val="tx2">
            <a:lumMod val="40000"/>
            <a:lumOff val="60000"/>
          </a:schemeClr>
        </a:solidFill>
      </dgm:spPr>
      <dgm:t>
        <a:bodyPr/>
        <a:lstStyle/>
        <a:p>
          <a:pPr rtl="0"/>
          <a:endParaRPr lang="en-US" i="0"/>
        </a:p>
      </dgm:t>
    </dgm:pt>
    <dgm:pt modelId="{F01FD625-53C2-8043-B15F-EEF7C09AF9C9}">
      <dgm:prSet custT="1"/>
      <dgm:spPr>
        <a:solidFill>
          <a:schemeClr val="accent1">
            <a:lumMod val="75000"/>
          </a:schemeClr>
        </a:solidFill>
      </dgm:spPr>
      <dgm:t>
        <a:bodyPr/>
        <a:lstStyle/>
        <a:p>
          <a:r>
            <a:rPr lang="en-US" sz="1800" i="0" dirty="0"/>
            <a:t>Chefs &amp;</a:t>
          </a:r>
        </a:p>
        <a:p>
          <a:r>
            <a:rPr lang="en-US" sz="1800" i="0" dirty="0"/>
            <a:t>restaurants </a:t>
          </a:r>
        </a:p>
      </dgm:t>
    </dgm:pt>
    <dgm:pt modelId="{6838B0F4-CE80-4749-AC5F-58E454DC1088}" type="parTrans" cxnId="{F84E3961-BE5C-4347-8001-9DDD3CCA0B86}">
      <dgm:prSet/>
      <dgm:spPr/>
      <dgm:t>
        <a:bodyPr/>
        <a:lstStyle/>
        <a:p>
          <a:endParaRPr lang="en-US" i="0"/>
        </a:p>
      </dgm:t>
    </dgm:pt>
    <dgm:pt modelId="{CBBB413E-2BCE-E44C-AECF-4A9B72059BA7}" type="sibTrans" cxnId="{F84E3961-BE5C-4347-8001-9DDD3CCA0B86}">
      <dgm:prSet/>
      <dgm:spPr/>
      <dgm:t>
        <a:bodyPr/>
        <a:lstStyle/>
        <a:p>
          <a:endParaRPr lang="en-US" i="0"/>
        </a:p>
      </dgm:t>
    </dgm:pt>
    <dgm:pt modelId="{307ED039-D07A-124B-9B41-41E6E5742274}" type="pres">
      <dgm:prSet presAssocID="{5A145F65-3B42-434E-9B1A-5C7C95C8E373}" presName="Name0" presStyleCnt="0">
        <dgm:presLayoutVars>
          <dgm:dir/>
          <dgm:resizeHandles val="exact"/>
        </dgm:presLayoutVars>
      </dgm:prSet>
      <dgm:spPr/>
    </dgm:pt>
    <dgm:pt modelId="{A19BFBDB-B7EA-F64D-AB6C-98543A6C3771}" type="pres">
      <dgm:prSet presAssocID="{8FA7B6A8-C4B6-1347-8A79-1830F6A410C6}" presName="node" presStyleLbl="node1" presStyleIdx="0" presStyleCnt="6" custLinFactNeighborX="66296" custLinFactNeighborY="70966">
        <dgm:presLayoutVars>
          <dgm:bulletEnabled val="1"/>
        </dgm:presLayoutVars>
      </dgm:prSet>
      <dgm:spPr/>
    </dgm:pt>
    <dgm:pt modelId="{8C8AF3B8-8325-D64B-822B-080B6B9A4CB6}" type="pres">
      <dgm:prSet presAssocID="{020CE68D-99E7-9A42-91CB-F8D3C8FB5CA7}" presName="sibTrans" presStyleLbl="sibTrans2D1" presStyleIdx="0" presStyleCnt="5" custScaleX="163191" custScaleY="78289"/>
      <dgm:spPr/>
    </dgm:pt>
    <dgm:pt modelId="{F2562564-AE35-2E43-A983-BDB6891D7546}" type="pres">
      <dgm:prSet presAssocID="{020CE68D-99E7-9A42-91CB-F8D3C8FB5CA7}" presName="connectorText" presStyleLbl="sibTrans2D1" presStyleIdx="0" presStyleCnt="5"/>
      <dgm:spPr/>
    </dgm:pt>
    <dgm:pt modelId="{C1C11A1F-5C2F-134D-AE65-42822675F478}" type="pres">
      <dgm:prSet presAssocID="{85419041-0CF6-D942-AC81-5453C8EF21F9}" presName="node" presStyleLbl="node1" presStyleIdx="1" presStyleCnt="6" custLinFactX="98065" custLinFactNeighborX="100000" custLinFactNeighborY="67393">
        <dgm:presLayoutVars>
          <dgm:bulletEnabled val="1"/>
        </dgm:presLayoutVars>
      </dgm:prSet>
      <dgm:spPr/>
    </dgm:pt>
    <dgm:pt modelId="{DECA74B1-C493-DC40-A467-EA925E592614}" type="pres">
      <dgm:prSet presAssocID="{41FDF2A2-FCA7-FD40-A035-D8644470F785}" presName="sibTrans" presStyleLbl="sibTrans2D1" presStyleIdx="1" presStyleCnt="5"/>
      <dgm:spPr/>
    </dgm:pt>
    <dgm:pt modelId="{8C4C53D9-363D-374C-82D4-7DD8FBD4A7BF}" type="pres">
      <dgm:prSet presAssocID="{41FDF2A2-FCA7-FD40-A035-D8644470F785}" presName="connectorText" presStyleLbl="sibTrans2D1" presStyleIdx="1" presStyleCnt="5"/>
      <dgm:spPr/>
    </dgm:pt>
    <dgm:pt modelId="{8E376480-097A-F649-8DE3-EFF48AF33AE8}" type="pres">
      <dgm:prSet presAssocID="{1DA958ED-158C-6149-A546-66FD054771D4}" presName="node" presStyleLbl="node1" presStyleIdx="2" presStyleCnt="6" custLinFactX="-61460" custLinFactY="-8366" custLinFactNeighborX="-100000" custLinFactNeighborY="-100000">
        <dgm:presLayoutVars>
          <dgm:bulletEnabled val="1"/>
        </dgm:presLayoutVars>
      </dgm:prSet>
      <dgm:spPr/>
    </dgm:pt>
    <dgm:pt modelId="{38DFB925-36B4-834C-8372-2D99F01E7A2C}" type="pres">
      <dgm:prSet presAssocID="{340B9E2B-C9E3-2949-B584-D697C45B6B99}" presName="sibTrans" presStyleLbl="sibTrans2D1" presStyleIdx="2" presStyleCnt="5" custAng="570422" custScaleX="186923" custScaleY="83984" custLinFactNeighborX="-2579" custLinFactNeighborY="28504"/>
      <dgm:spPr/>
    </dgm:pt>
    <dgm:pt modelId="{3F862A00-5CE0-9A44-8382-824BA8829CEA}" type="pres">
      <dgm:prSet presAssocID="{340B9E2B-C9E3-2949-B584-D697C45B6B99}" presName="connectorText" presStyleLbl="sibTrans2D1" presStyleIdx="2" presStyleCnt="5"/>
      <dgm:spPr/>
    </dgm:pt>
    <dgm:pt modelId="{F9E1BD02-B9A0-C34B-B8C0-AA1CD380DDA9}" type="pres">
      <dgm:prSet presAssocID="{2BB57979-7B6D-BB42-ADDD-4FDA6747CC70}" presName="node" presStyleLbl="node1" presStyleIdx="3" presStyleCnt="6" custLinFactX="36352" custLinFactNeighborX="100000" custLinFactNeighborY="11356">
        <dgm:presLayoutVars>
          <dgm:bulletEnabled val="1"/>
        </dgm:presLayoutVars>
      </dgm:prSet>
      <dgm:spPr/>
    </dgm:pt>
    <dgm:pt modelId="{6B2266C8-111C-054B-A76F-7258A3D78BB3}" type="pres">
      <dgm:prSet presAssocID="{7016BC0B-8CD3-A34C-87C2-32E3AE708EA4}" presName="sibTrans" presStyleLbl="sibTrans2D1" presStyleIdx="3" presStyleCnt="5" custScaleY="97250"/>
      <dgm:spPr/>
    </dgm:pt>
    <dgm:pt modelId="{2FB9EBBB-FF1B-004F-936A-BCDA37C728A0}" type="pres">
      <dgm:prSet presAssocID="{7016BC0B-8CD3-A34C-87C2-32E3AE708EA4}" presName="connectorText" presStyleLbl="sibTrans2D1" presStyleIdx="3" presStyleCnt="5"/>
      <dgm:spPr/>
    </dgm:pt>
    <dgm:pt modelId="{FED35D39-9EAD-8A49-AE3A-4730EFB13897}" type="pres">
      <dgm:prSet presAssocID="{D4BDC175-31AF-BA4B-866C-80C2649A1087}" presName="node" presStyleLbl="node1" presStyleIdx="4" presStyleCnt="6" custLinFactX="16064" custLinFactY="99006" custLinFactNeighborX="100000" custLinFactNeighborY="100000">
        <dgm:presLayoutVars>
          <dgm:bulletEnabled val="1"/>
        </dgm:presLayoutVars>
      </dgm:prSet>
      <dgm:spPr/>
    </dgm:pt>
    <dgm:pt modelId="{81C2E4E8-1718-F449-81EC-BFA9537C6BAF}" type="pres">
      <dgm:prSet presAssocID="{FF929D95-D3DD-634B-9F73-F5CBF3A0FF61}" presName="sibTrans" presStyleLbl="sibTrans2D1" presStyleIdx="4" presStyleCnt="5" custScaleX="176016" custScaleY="82183"/>
      <dgm:spPr/>
    </dgm:pt>
    <dgm:pt modelId="{F7F92192-3B57-7F42-A575-EF34C5CFADFB}" type="pres">
      <dgm:prSet presAssocID="{FF929D95-D3DD-634B-9F73-F5CBF3A0FF61}" presName="connectorText" presStyleLbl="sibTrans2D1" presStyleIdx="4" presStyleCnt="5"/>
      <dgm:spPr/>
    </dgm:pt>
    <dgm:pt modelId="{5248EEAE-23E2-3644-82EF-0042FAA6DE53}" type="pres">
      <dgm:prSet presAssocID="{F01FD625-53C2-8043-B15F-EEF7C09AF9C9}" presName="node" presStyleLbl="node1" presStyleIdx="5" presStyleCnt="6" custLinFactNeighborX="-23620" custLinFactNeighborY="-82245">
        <dgm:presLayoutVars>
          <dgm:bulletEnabled val="1"/>
        </dgm:presLayoutVars>
      </dgm:prSet>
      <dgm:spPr/>
    </dgm:pt>
  </dgm:ptLst>
  <dgm:cxnLst>
    <dgm:cxn modelId="{13027600-476B-0D45-BA89-BD2FA3936269}" type="presOf" srcId="{41FDF2A2-FCA7-FD40-A035-D8644470F785}" destId="{8C4C53D9-363D-374C-82D4-7DD8FBD4A7BF}" srcOrd="1" destOrd="0" presId="urn:microsoft.com/office/officeart/2005/8/layout/process1"/>
    <dgm:cxn modelId="{CC6DAE11-C7C6-3D4A-A723-943D255F1477}" srcId="{5A145F65-3B42-434E-9B1A-5C7C95C8E373}" destId="{8FA7B6A8-C4B6-1347-8A79-1830F6A410C6}" srcOrd="0" destOrd="0" parTransId="{1B9EA5F3-DA83-8449-9A3D-AB6746ACAAFB}" sibTransId="{020CE68D-99E7-9A42-91CB-F8D3C8FB5CA7}"/>
    <dgm:cxn modelId="{12706616-BEC8-1A49-BF5E-3283705A64D5}" type="presOf" srcId="{FF929D95-D3DD-634B-9F73-F5CBF3A0FF61}" destId="{F7F92192-3B57-7F42-A575-EF34C5CFADFB}" srcOrd="1" destOrd="0" presId="urn:microsoft.com/office/officeart/2005/8/layout/process1"/>
    <dgm:cxn modelId="{2B356628-A8BD-4642-B377-2D5CCA2C210A}" type="presOf" srcId="{340B9E2B-C9E3-2949-B584-D697C45B6B99}" destId="{3F862A00-5CE0-9A44-8382-824BA8829CEA}" srcOrd="1" destOrd="0" presId="urn:microsoft.com/office/officeart/2005/8/layout/process1"/>
    <dgm:cxn modelId="{DBF9F937-1A0D-2049-9B48-E0F67BA80874}" srcId="{5A145F65-3B42-434E-9B1A-5C7C95C8E373}" destId="{D4BDC175-31AF-BA4B-866C-80C2649A1087}" srcOrd="4" destOrd="0" parTransId="{90DF4F94-DF84-DB4B-ADB9-D474131DD917}" sibTransId="{FF929D95-D3DD-634B-9F73-F5CBF3A0FF61}"/>
    <dgm:cxn modelId="{B51FD93B-EE18-8C42-9359-D506CC9D6E5C}" type="presOf" srcId="{020CE68D-99E7-9A42-91CB-F8D3C8FB5CA7}" destId="{F2562564-AE35-2E43-A983-BDB6891D7546}" srcOrd="1" destOrd="0" presId="urn:microsoft.com/office/officeart/2005/8/layout/process1"/>
    <dgm:cxn modelId="{F84E3961-BE5C-4347-8001-9DDD3CCA0B86}" srcId="{5A145F65-3B42-434E-9B1A-5C7C95C8E373}" destId="{F01FD625-53C2-8043-B15F-EEF7C09AF9C9}" srcOrd="5" destOrd="0" parTransId="{6838B0F4-CE80-4749-AC5F-58E454DC1088}" sibTransId="{CBBB413E-2BCE-E44C-AECF-4A9B72059BA7}"/>
    <dgm:cxn modelId="{6BF26662-0742-AE4C-82E3-0C47A563716D}" type="presOf" srcId="{340B9E2B-C9E3-2949-B584-D697C45B6B99}" destId="{38DFB925-36B4-834C-8372-2D99F01E7A2C}" srcOrd="0" destOrd="0" presId="urn:microsoft.com/office/officeart/2005/8/layout/process1"/>
    <dgm:cxn modelId="{64EACB63-AA56-3B4F-B1A1-B2025F9827A7}" type="presOf" srcId="{020CE68D-99E7-9A42-91CB-F8D3C8FB5CA7}" destId="{8C8AF3B8-8325-D64B-822B-080B6B9A4CB6}" srcOrd="0" destOrd="0" presId="urn:microsoft.com/office/officeart/2005/8/layout/process1"/>
    <dgm:cxn modelId="{DEB63166-ECD3-C24C-8AE7-D9C18A0B0203}" type="presOf" srcId="{5A145F65-3B42-434E-9B1A-5C7C95C8E373}" destId="{307ED039-D07A-124B-9B41-41E6E5742274}" srcOrd="0" destOrd="0" presId="urn:microsoft.com/office/officeart/2005/8/layout/process1"/>
    <dgm:cxn modelId="{DBD1716A-6361-2249-8BDB-9827A441ABAD}" srcId="{5A145F65-3B42-434E-9B1A-5C7C95C8E373}" destId="{1DA958ED-158C-6149-A546-66FD054771D4}" srcOrd="2" destOrd="0" parTransId="{4F53798D-79FD-5247-B186-EA40E0FAB32A}" sibTransId="{340B9E2B-C9E3-2949-B584-D697C45B6B99}"/>
    <dgm:cxn modelId="{DA2D2A54-4CE7-6541-9A68-A78DF20A34BE}" type="presOf" srcId="{F01FD625-53C2-8043-B15F-EEF7C09AF9C9}" destId="{5248EEAE-23E2-3644-82EF-0042FAA6DE53}" srcOrd="0" destOrd="0" presId="urn:microsoft.com/office/officeart/2005/8/layout/process1"/>
    <dgm:cxn modelId="{F913077A-203A-1349-B6A8-8C267639E25D}" type="presOf" srcId="{85419041-0CF6-D942-AC81-5453C8EF21F9}" destId="{C1C11A1F-5C2F-134D-AE65-42822675F478}" srcOrd="0" destOrd="0" presId="urn:microsoft.com/office/officeart/2005/8/layout/process1"/>
    <dgm:cxn modelId="{ACD4DE8F-E6E2-8045-A0A1-B953B9B404FB}" type="presOf" srcId="{FF929D95-D3DD-634B-9F73-F5CBF3A0FF61}" destId="{81C2E4E8-1718-F449-81EC-BFA9537C6BAF}" srcOrd="0" destOrd="0" presId="urn:microsoft.com/office/officeart/2005/8/layout/process1"/>
    <dgm:cxn modelId="{7E187990-9756-654A-B7D9-725D55F0A0C8}" srcId="{5A145F65-3B42-434E-9B1A-5C7C95C8E373}" destId="{85419041-0CF6-D942-AC81-5453C8EF21F9}" srcOrd="1" destOrd="0" parTransId="{2036B3A9-8E36-5F40-91CD-2DA86B37EE35}" sibTransId="{41FDF2A2-FCA7-FD40-A035-D8644470F785}"/>
    <dgm:cxn modelId="{6DF48894-13E9-4B44-BCC2-60AA10B3F09B}" type="presOf" srcId="{7016BC0B-8CD3-A34C-87C2-32E3AE708EA4}" destId="{6B2266C8-111C-054B-A76F-7258A3D78BB3}" srcOrd="0" destOrd="0" presId="urn:microsoft.com/office/officeart/2005/8/layout/process1"/>
    <dgm:cxn modelId="{39A8159F-E59E-6140-AF7B-41CD65D89820}" type="presOf" srcId="{D4BDC175-31AF-BA4B-866C-80C2649A1087}" destId="{FED35D39-9EAD-8A49-AE3A-4730EFB13897}" srcOrd="0" destOrd="0" presId="urn:microsoft.com/office/officeart/2005/8/layout/process1"/>
    <dgm:cxn modelId="{A5A343A5-DC71-F248-AA8A-4CC86BB5AFA1}" type="presOf" srcId="{41FDF2A2-FCA7-FD40-A035-D8644470F785}" destId="{DECA74B1-C493-DC40-A467-EA925E592614}" srcOrd="0" destOrd="0" presId="urn:microsoft.com/office/officeart/2005/8/layout/process1"/>
    <dgm:cxn modelId="{6004A2BB-4E24-3248-92A1-58735194C4F7}" type="presOf" srcId="{7016BC0B-8CD3-A34C-87C2-32E3AE708EA4}" destId="{2FB9EBBB-FF1B-004F-936A-BCDA37C728A0}" srcOrd="1" destOrd="0" presId="urn:microsoft.com/office/officeart/2005/8/layout/process1"/>
    <dgm:cxn modelId="{AE72D3D6-E6E6-E44A-863B-A3871BCBED8F}" type="presOf" srcId="{1DA958ED-158C-6149-A546-66FD054771D4}" destId="{8E376480-097A-F649-8DE3-EFF48AF33AE8}" srcOrd="0" destOrd="0" presId="urn:microsoft.com/office/officeart/2005/8/layout/process1"/>
    <dgm:cxn modelId="{95529BD8-9003-5745-AB5E-1B6C4F6B95DE}" type="presOf" srcId="{8FA7B6A8-C4B6-1347-8A79-1830F6A410C6}" destId="{A19BFBDB-B7EA-F64D-AB6C-98543A6C3771}" srcOrd="0" destOrd="0" presId="urn:microsoft.com/office/officeart/2005/8/layout/process1"/>
    <dgm:cxn modelId="{E32956DA-B1C5-D549-ABBE-598690A30651}" srcId="{5A145F65-3B42-434E-9B1A-5C7C95C8E373}" destId="{2BB57979-7B6D-BB42-ADDD-4FDA6747CC70}" srcOrd="3" destOrd="0" parTransId="{603090A6-CBFF-2343-BC35-C157CBD2FEB1}" sibTransId="{7016BC0B-8CD3-A34C-87C2-32E3AE708EA4}"/>
    <dgm:cxn modelId="{8630DBED-9D93-7F48-A802-EE76F99FB999}" type="presOf" srcId="{2BB57979-7B6D-BB42-ADDD-4FDA6747CC70}" destId="{F9E1BD02-B9A0-C34B-B8C0-AA1CD380DDA9}" srcOrd="0" destOrd="0" presId="urn:microsoft.com/office/officeart/2005/8/layout/process1"/>
    <dgm:cxn modelId="{EA588E3C-ED0D-A545-95D7-8C1747A7FDCF}" type="presParOf" srcId="{307ED039-D07A-124B-9B41-41E6E5742274}" destId="{A19BFBDB-B7EA-F64D-AB6C-98543A6C3771}" srcOrd="0" destOrd="0" presId="urn:microsoft.com/office/officeart/2005/8/layout/process1"/>
    <dgm:cxn modelId="{CCE8A2A9-A80B-8F45-B96E-B1A8A765BDE0}" type="presParOf" srcId="{307ED039-D07A-124B-9B41-41E6E5742274}" destId="{8C8AF3B8-8325-D64B-822B-080B6B9A4CB6}" srcOrd="1" destOrd="0" presId="urn:microsoft.com/office/officeart/2005/8/layout/process1"/>
    <dgm:cxn modelId="{0731E8E2-0571-194E-99A8-3F1A0E48C1B9}" type="presParOf" srcId="{8C8AF3B8-8325-D64B-822B-080B6B9A4CB6}" destId="{F2562564-AE35-2E43-A983-BDB6891D7546}" srcOrd="0" destOrd="0" presId="urn:microsoft.com/office/officeart/2005/8/layout/process1"/>
    <dgm:cxn modelId="{A12B9D12-920C-7B4A-A538-D1A017D185FF}" type="presParOf" srcId="{307ED039-D07A-124B-9B41-41E6E5742274}" destId="{C1C11A1F-5C2F-134D-AE65-42822675F478}" srcOrd="2" destOrd="0" presId="urn:microsoft.com/office/officeart/2005/8/layout/process1"/>
    <dgm:cxn modelId="{B3B4B35C-E96D-4A48-B660-A63DDE27DE9C}" type="presParOf" srcId="{307ED039-D07A-124B-9B41-41E6E5742274}" destId="{DECA74B1-C493-DC40-A467-EA925E592614}" srcOrd="3" destOrd="0" presId="urn:microsoft.com/office/officeart/2005/8/layout/process1"/>
    <dgm:cxn modelId="{CCAFCD4D-2295-994C-8A7D-DA749E19D5AA}" type="presParOf" srcId="{DECA74B1-C493-DC40-A467-EA925E592614}" destId="{8C4C53D9-363D-374C-82D4-7DD8FBD4A7BF}" srcOrd="0" destOrd="0" presId="urn:microsoft.com/office/officeart/2005/8/layout/process1"/>
    <dgm:cxn modelId="{7DE0A174-8C49-3C4E-96C1-829A763613C9}" type="presParOf" srcId="{307ED039-D07A-124B-9B41-41E6E5742274}" destId="{8E376480-097A-F649-8DE3-EFF48AF33AE8}" srcOrd="4" destOrd="0" presId="urn:microsoft.com/office/officeart/2005/8/layout/process1"/>
    <dgm:cxn modelId="{62763B2B-6AA6-FA4F-9A89-F51EC8B94B0D}" type="presParOf" srcId="{307ED039-D07A-124B-9B41-41E6E5742274}" destId="{38DFB925-36B4-834C-8372-2D99F01E7A2C}" srcOrd="5" destOrd="0" presId="urn:microsoft.com/office/officeart/2005/8/layout/process1"/>
    <dgm:cxn modelId="{DD4DFE55-3677-F44D-B1D9-E1E927550D49}" type="presParOf" srcId="{38DFB925-36B4-834C-8372-2D99F01E7A2C}" destId="{3F862A00-5CE0-9A44-8382-824BA8829CEA}" srcOrd="0" destOrd="0" presId="urn:microsoft.com/office/officeart/2005/8/layout/process1"/>
    <dgm:cxn modelId="{847D5C9C-EA54-9048-9928-820E18BA3142}" type="presParOf" srcId="{307ED039-D07A-124B-9B41-41E6E5742274}" destId="{F9E1BD02-B9A0-C34B-B8C0-AA1CD380DDA9}" srcOrd="6" destOrd="0" presId="urn:microsoft.com/office/officeart/2005/8/layout/process1"/>
    <dgm:cxn modelId="{54BCEFE3-A0F3-F546-97B6-95B156BC76D1}" type="presParOf" srcId="{307ED039-D07A-124B-9B41-41E6E5742274}" destId="{6B2266C8-111C-054B-A76F-7258A3D78BB3}" srcOrd="7" destOrd="0" presId="urn:microsoft.com/office/officeart/2005/8/layout/process1"/>
    <dgm:cxn modelId="{89D289BA-6594-2D4B-B5AC-285FFB03098F}" type="presParOf" srcId="{6B2266C8-111C-054B-A76F-7258A3D78BB3}" destId="{2FB9EBBB-FF1B-004F-936A-BCDA37C728A0}" srcOrd="0" destOrd="0" presId="urn:microsoft.com/office/officeart/2005/8/layout/process1"/>
    <dgm:cxn modelId="{CF119A37-F195-874D-8443-9E9B9566A65E}" type="presParOf" srcId="{307ED039-D07A-124B-9B41-41E6E5742274}" destId="{FED35D39-9EAD-8A49-AE3A-4730EFB13897}" srcOrd="8" destOrd="0" presId="urn:microsoft.com/office/officeart/2005/8/layout/process1"/>
    <dgm:cxn modelId="{503022F8-6169-634E-873B-0967B45412ED}" type="presParOf" srcId="{307ED039-D07A-124B-9B41-41E6E5742274}" destId="{81C2E4E8-1718-F449-81EC-BFA9537C6BAF}" srcOrd="9" destOrd="0" presId="urn:microsoft.com/office/officeart/2005/8/layout/process1"/>
    <dgm:cxn modelId="{D24E2F57-B85A-AA44-98A2-BC0E35DA485A}" type="presParOf" srcId="{81C2E4E8-1718-F449-81EC-BFA9537C6BAF}" destId="{F7F92192-3B57-7F42-A575-EF34C5CFADFB}" srcOrd="0" destOrd="0" presId="urn:microsoft.com/office/officeart/2005/8/layout/process1"/>
    <dgm:cxn modelId="{D367DFC0-4829-9540-AC45-EE66E902B737}" type="presParOf" srcId="{307ED039-D07A-124B-9B41-41E6E5742274}" destId="{5248EEAE-23E2-3644-82EF-0042FAA6DE53}"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BFBDB-B7EA-F64D-AB6C-98543A6C3771}">
      <dsp:nvSpPr>
        <dsp:cNvPr id="0" name=""/>
        <dsp:cNvSpPr/>
      </dsp:nvSpPr>
      <dsp:spPr>
        <a:xfrm>
          <a:off x="237536" y="3369230"/>
          <a:ext cx="1427421" cy="121776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CM seed growers </a:t>
          </a:r>
        </a:p>
      </dsp:txBody>
      <dsp:txXfrm>
        <a:off x="273203" y="3404897"/>
        <a:ext cx="1356087" cy="1146434"/>
      </dsp:txXfrm>
    </dsp:sp>
    <dsp:sp modelId="{8C8AF3B8-8325-D64B-822B-080B6B9A4CB6}">
      <dsp:nvSpPr>
        <dsp:cNvPr id="0" name=""/>
        <dsp:cNvSpPr/>
      </dsp:nvSpPr>
      <dsp:spPr>
        <a:xfrm rot="21559977">
          <a:off x="1855548" y="3817384"/>
          <a:ext cx="1997895" cy="277143"/>
        </a:xfrm>
        <a:prstGeom prst="rightArrow">
          <a:avLst>
            <a:gd name="adj1" fmla="val 60000"/>
            <a:gd name="adj2" fmla="val 50000"/>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rtl="0">
            <a:lnSpc>
              <a:spcPct val="90000"/>
            </a:lnSpc>
            <a:spcBef>
              <a:spcPct val="0"/>
            </a:spcBef>
            <a:spcAft>
              <a:spcPct val="35000"/>
            </a:spcAft>
            <a:buNone/>
          </a:pPr>
          <a:endParaRPr lang="en-US" sz="1100" i="0" kern="1200"/>
        </a:p>
      </dsp:txBody>
      <dsp:txXfrm>
        <a:off x="1855551" y="3873297"/>
        <a:ext cx="1914752" cy="166285"/>
      </dsp:txXfrm>
    </dsp:sp>
    <dsp:sp modelId="{C1C11A1F-5C2F-134D-AE65-42822675F478}">
      <dsp:nvSpPr>
        <dsp:cNvPr id="0" name=""/>
        <dsp:cNvSpPr/>
      </dsp:nvSpPr>
      <dsp:spPr>
        <a:xfrm>
          <a:off x="3974740" y="3325719"/>
          <a:ext cx="1427421" cy="121776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Seed companies </a:t>
          </a:r>
        </a:p>
      </dsp:txBody>
      <dsp:txXfrm>
        <a:off x="4010407" y="3361386"/>
        <a:ext cx="1356087" cy="1146434"/>
      </dsp:txXfrm>
    </dsp:sp>
    <dsp:sp modelId="{DECA74B1-C493-DC40-A467-EA925E592614}">
      <dsp:nvSpPr>
        <dsp:cNvPr id="0" name=""/>
        <dsp:cNvSpPr/>
      </dsp:nvSpPr>
      <dsp:spPr>
        <a:xfrm rot="14498670">
          <a:off x="3825604" y="2673596"/>
          <a:ext cx="555627" cy="354000"/>
        </a:xfrm>
        <a:prstGeom prst="rightArrow">
          <a:avLst>
            <a:gd name="adj1" fmla="val 60000"/>
            <a:gd name="adj2" fmla="val 50000"/>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endParaRPr lang="en-US" sz="1500" i="0" kern="1200"/>
        </a:p>
      </dsp:txBody>
      <dsp:txXfrm rot="10800000">
        <a:off x="3903923" y="2791125"/>
        <a:ext cx="449427" cy="212400"/>
      </dsp:txXfrm>
    </dsp:sp>
    <dsp:sp modelId="{8E376480-097A-F649-8DE3-EFF48AF33AE8}">
      <dsp:nvSpPr>
        <dsp:cNvPr id="0" name=""/>
        <dsp:cNvSpPr/>
      </dsp:nvSpPr>
      <dsp:spPr>
        <a:xfrm>
          <a:off x="2819611" y="1185381"/>
          <a:ext cx="1427421" cy="121776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Farmers &amp;</a:t>
          </a:r>
        </a:p>
        <a:p>
          <a:pPr marL="0" lvl="0" indent="0" algn="ctr" defTabSz="800100">
            <a:lnSpc>
              <a:spcPct val="90000"/>
            </a:lnSpc>
            <a:spcBef>
              <a:spcPct val="0"/>
            </a:spcBef>
            <a:spcAft>
              <a:spcPct val="35000"/>
            </a:spcAft>
            <a:buNone/>
          </a:pPr>
          <a:r>
            <a:rPr lang="en-US" sz="1800" i="0" kern="1200" dirty="0"/>
            <a:t>gardeners</a:t>
          </a:r>
        </a:p>
      </dsp:txBody>
      <dsp:txXfrm>
        <a:off x="2855278" y="1221048"/>
        <a:ext cx="1356087" cy="1146434"/>
      </dsp:txXfrm>
    </dsp:sp>
    <dsp:sp modelId="{38DFB925-36B4-834C-8372-2D99F01E7A2C}">
      <dsp:nvSpPr>
        <dsp:cNvPr id="0" name=""/>
        <dsp:cNvSpPr/>
      </dsp:nvSpPr>
      <dsp:spPr>
        <a:xfrm rot="1701284">
          <a:off x="4182045" y="2490046"/>
          <a:ext cx="2976724" cy="297303"/>
        </a:xfrm>
        <a:prstGeom prst="rightArrow">
          <a:avLst>
            <a:gd name="adj1" fmla="val 60000"/>
            <a:gd name="adj2" fmla="val 50000"/>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0">
            <a:lnSpc>
              <a:spcPct val="90000"/>
            </a:lnSpc>
            <a:spcBef>
              <a:spcPct val="0"/>
            </a:spcBef>
            <a:spcAft>
              <a:spcPct val="35000"/>
            </a:spcAft>
            <a:buNone/>
          </a:pPr>
          <a:endParaRPr lang="en-US" sz="1200" i="0" kern="1200"/>
        </a:p>
      </dsp:txBody>
      <dsp:txXfrm>
        <a:off x="4187395" y="2528327"/>
        <a:ext cx="2887533" cy="178381"/>
      </dsp:txXfrm>
    </dsp:sp>
    <dsp:sp modelId="{F9E1BD02-B9A0-C34B-B8C0-AA1CD380DDA9}">
      <dsp:nvSpPr>
        <dsp:cNvPr id="0" name=""/>
        <dsp:cNvSpPr/>
      </dsp:nvSpPr>
      <dsp:spPr>
        <a:xfrm>
          <a:off x="7090615" y="2643318"/>
          <a:ext cx="1427421" cy="121776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Produce wholesalers&amp; distributors</a:t>
          </a:r>
        </a:p>
      </dsp:txBody>
      <dsp:txXfrm>
        <a:off x="7126282" y="2678985"/>
        <a:ext cx="1356087" cy="1146434"/>
      </dsp:txXfrm>
    </dsp:sp>
    <dsp:sp modelId="{6B2266C8-111C-054B-A76F-7258A3D78BB3}">
      <dsp:nvSpPr>
        <dsp:cNvPr id="0" name=""/>
        <dsp:cNvSpPr/>
      </dsp:nvSpPr>
      <dsp:spPr>
        <a:xfrm rot="3443145">
          <a:off x="8209871" y="4238652"/>
          <a:ext cx="671608" cy="344265"/>
        </a:xfrm>
        <a:prstGeom prst="rightArrow">
          <a:avLst>
            <a:gd name="adj1" fmla="val 60000"/>
            <a:gd name="adj2" fmla="val 50000"/>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endParaRPr lang="en-US" sz="1400" i="0" kern="1200"/>
        </a:p>
      </dsp:txBody>
      <dsp:txXfrm>
        <a:off x="8233678" y="4264008"/>
        <a:ext cx="568329" cy="206559"/>
      </dsp:txXfrm>
    </dsp:sp>
    <dsp:sp modelId="{FED35D39-9EAD-8A49-AE3A-4730EFB13897}">
      <dsp:nvSpPr>
        <dsp:cNvPr id="0" name=""/>
        <dsp:cNvSpPr/>
      </dsp:nvSpPr>
      <dsp:spPr>
        <a:xfrm>
          <a:off x="8552825" y="4928461"/>
          <a:ext cx="1427421" cy="121776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Specialty grocers</a:t>
          </a:r>
        </a:p>
      </dsp:txBody>
      <dsp:txXfrm>
        <a:off x="8588492" y="4964128"/>
        <a:ext cx="1356087" cy="1146434"/>
      </dsp:txXfrm>
    </dsp:sp>
    <dsp:sp modelId="{81C2E4E8-1718-F449-81EC-BFA9537C6BAF}">
      <dsp:nvSpPr>
        <dsp:cNvPr id="0" name=""/>
        <dsp:cNvSpPr/>
      </dsp:nvSpPr>
      <dsp:spPr>
        <a:xfrm rot="17506432">
          <a:off x="8855168" y="3646280"/>
          <a:ext cx="2217271" cy="290928"/>
        </a:xfrm>
        <a:prstGeom prst="rightArrow">
          <a:avLst>
            <a:gd name="adj1" fmla="val 60000"/>
            <a:gd name="adj2" fmla="val 50000"/>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0">
            <a:lnSpc>
              <a:spcPct val="90000"/>
            </a:lnSpc>
            <a:spcBef>
              <a:spcPct val="0"/>
            </a:spcBef>
            <a:spcAft>
              <a:spcPct val="35000"/>
            </a:spcAft>
            <a:buNone/>
          </a:pPr>
          <a:endParaRPr lang="en-US" sz="1200" i="0" kern="1200"/>
        </a:p>
      </dsp:txBody>
      <dsp:txXfrm>
        <a:off x="8882619" y="3744992"/>
        <a:ext cx="2129993" cy="174556"/>
      </dsp:txXfrm>
    </dsp:sp>
    <dsp:sp modelId="{5248EEAE-23E2-3644-82EF-0042FAA6DE53}">
      <dsp:nvSpPr>
        <dsp:cNvPr id="0" name=""/>
        <dsp:cNvSpPr/>
      </dsp:nvSpPr>
      <dsp:spPr>
        <a:xfrm>
          <a:off x="9920910" y="1503474"/>
          <a:ext cx="1427421" cy="121776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Chefs &amp;</a:t>
          </a:r>
        </a:p>
        <a:p>
          <a:pPr marL="0" lvl="0" indent="0" algn="ctr" defTabSz="800100">
            <a:lnSpc>
              <a:spcPct val="90000"/>
            </a:lnSpc>
            <a:spcBef>
              <a:spcPct val="0"/>
            </a:spcBef>
            <a:spcAft>
              <a:spcPct val="35000"/>
            </a:spcAft>
            <a:buNone/>
          </a:pPr>
          <a:r>
            <a:rPr lang="en-US" sz="1800" i="0" kern="1200" dirty="0"/>
            <a:t>restaurants </a:t>
          </a:r>
        </a:p>
      </dsp:txBody>
      <dsp:txXfrm>
        <a:off x="9956577" y="1539141"/>
        <a:ext cx="1356087" cy="11464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44673-1B9E-764D-9DC6-D79085594690}"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FB1DD-ED6E-8242-AE0B-A975E8FE20FA}" type="slidenum">
              <a:rPr lang="en-US" smtClean="0"/>
              <a:t>‹#›</a:t>
            </a:fld>
            <a:endParaRPr lang="en-US"/>
          </a:p>
        </p:txBody>
      </p:sp>
    </p:spTree>
    <p:extLst>
      <p:ext uri="{BB962C8B-B14F-4D97-AF65-F5344CB8AC3E}">
        <p14:creationId xmlns:p14="http://schemas.microsoft.com/office/powerpoint/2010/main" val="368320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Collaborative project with Ujamaa </a:t>
            </a:r>
          </a:p>
        </p:txBody>
      </p:sp>
      <p:sp>
        <p:nvSpPr>
          <p:cNvPr id="4" name="Slide Number Placeholder 3"/>
          <p:cNvSpPr>
            <a:spLocks noGrp="1"/>
          </p:cNvSpPr>
          <p:nvPr>
            <p:ph type="sldNum" sz="quarter" idx="5"/>
          </p:nvPr>
        </p:nvSpPr>
        <p:spPr/>
        <p:txBody>
          <a:bodyPr/>
          <a:lstStyle/>
          <a:p>
            <a:fld id="{1DBFB1DD-ED6E-8242-AE0B-A975E8FE20FA}" type="slidenum">
              <a:rPr lang="en-US" smtClean="0"/>
              <a:t>1</a:t>
            </a:fld>
            <a:endParaRPr lang="en-US"/>
          </a:p>
        </p:txBody>
      </p:sp>
    </p:spTree>
    <p:extLst>
      <p:ext uri="{BB962C8B-B14F-4D97-AF65-F5344CB8AC3E}">
        <p14:creationId xmlns:p14="http://schemas.microsoft.com/office/powerpoint/2010/main" val="27515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focus groups with stakeholders, several opportunities for strengthening the seed value chain for CM seeds were highlighted… for example,  </a:t>
            </a:r>
          </a:p>
          <a:p>
            <a:pPr marL="171450" indent="-171450">
              <a:buFontTx/>
              <a:buChar char="-"/>
            </a:pPr>
            <a:r>
              <a:rPr lang="en-US" dirty="0"/>
              <a:t>When discussing the possibility of collaboration between farmers and chefs in the Northeast to bring more crops into local cuisine, one chef noted… </a:t>
            </a:r>
          </a:p>
          <a:p>
            <a:pPr marL="171450" indent="-171450">
              <a:buFontTx/>
              <a:buChar char="-"/>
            </a:pPr>
            <a:r>
              <a:rPr lang="en-US" dirty="0"/>
              <a:t>In conversation about the importance and possibility of a strong local food system, one produce wholesaler explained… </a:t>
            </a:r>
          </a:p>
          <a:p>
            <a:pPr marL="171450" indent="-171450">
              <a:buFontTx/>
              <a:buChar char="-"/>
            </a:pPr>
            <a:r>
              <a:rPr lang="en-US" dirty="0"/>
              <a:t>When asked if they would be willing to pay a price premium for CM foods, one specialty grocer said…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DBFB1DD-ED6E-8242-AE0B-A975E8FE20FA}" type="slidenum">
              <a:rPr lang="en-US" smtClean="0"/>
              <a:t>10</a:t>
            </a:fld>
            <a:endParaRPr lang="en-US"/>
          </a:p>
        </p:txBody>
      </p:sp>
    </p:spTree>
    <p:extLst>
      <p:ext uri="{BB962C8B-B14F-4D97-AF65-F5344CB8AC3E}">
        <p14:creationId xmlns:p14="http://schemas.microsoft.com/office/powerpoint/2010/main" val="3219912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addition to opportunities for increasing access to CM seeds, stakeholders raised concerns about the barriers for proliferating CM seed access, such as </a:t>
            </a:r>
          </a:p>
          <a:p>
            <a:pPr marL="171450" indent="-171450">
              <a:buFontTx/>
              <a:buChar char="-"/>
            </a:pPr>
            <a:r>
              <a:rPr lang="en-US" dirty="0"/>
              <a:t>One seed company rep. expressed concern for extractive marketing practices, saying…</a:t>
            </a:r>
          </a:p>
          <a:p>
            <a:pPr marL="171450" indent="-171450">
              <a:buFontTx/>
              <a:buChar char="-"/>
            </a:pPr>
            <a:r>
              <a:rPr lang="en-US" dirty="0"/>
              <a:t>When discussing considerations for growing the market for CM seeds and foods, one Ujamaa seed grower noted… </a:t>
            </a:r>
          </a:p>
          <a:p>
            <a:pPr marL="171450" indent="-171450">
              <a:buFontTx/>
              <a:buChar char="-"/>
            </a:pPr>
            <a:r>
              <a:rPr lang="en-US" dirty="0"/>
              <a:t>In a discussion about the current state of the CM seed and food market, specifically a need to increase connectivity </a:t>
            </a:r>
            <a:r>
              <a:rPr lang="en-US"/>
              <a:t>between producers </a:t>
            </a:r>
            <a:r>
              <a:rPr lang="en-US" dirty="0"/>
              <a:t>and consumers, one farmer explained … </a:t>
            </a:r>
          </a:p>
        </p:txBody>
      </p:sp>
      <p:sp>
        <p:nvSpPr>
          <p:cNvPr id="4" name="Slide Number Placeholder 3"/>
          <p:cNvSpPr>
            <a:spLocks noGrp="1"/>
          </p:cNvSpPr>
          <p:nvPr>
            <p:ph type="sldNum" sz="quarter" idx="5"/>
          </p:nvPr>
        </p:nvSpPr>
        <p:spPr/>
        <p:txBody>
          <a:bodyPr/>
          <a:lstStyle/>
          <a:p>
            <a:fld id="{1DBFB1DD-ED6E-8242-AE0B-A975E8FE20FA}" type="slidenum">
              <a:rPr lang="en-US" smtClean="0"/>
              <a:t>11</a:t>
            </a:fld>
            <a:endParaRPr lang="en-US"/>
          </a:p>
        </p:txBody>
      </p:sp>
    </p:spTree>
    <p:extLst>
      <p:ext uri="{BB962C8B-B14F-4D97-AF65-F5344CB8AC3E}">
        <p14:creationId xmlns:p14="http://schemas.microsoft.com/office/powerpoint/2010/main" val="290996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Tx/>
              <a:buChar char="-"/>
            </a:pPr>
            <a:r>
              <a:rPr lang="en-US" dirty="0"/>
              <a:t>Preliminary results provide insight to where opportunities and barriers to increase CM seed access exist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bg1"/>
                </a:solidFill>
              </a:rPr>
              <a:t>Both seed keepers and downstream value chain stakeholders recognize the importance of CM seeds, but creating market opportunities that small-scale growers can take advantage of will require strengthening connectivity along the value chain, such that downstream stakeholders are able to appropriately market CM seeds and create a consumer base and seed keepers have reliable outlets through which to distribute their seeds and sustain their livelihoods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DBFB1DD-ED6E-8242-AE0B-A975E8FE20FA}" type="slidenum">
              <a:rPr lang="en-US" smtClean="0"/>
              <a:t>12</a:t>
            </a:fld>
            <a:endParaRPr lang="en-US"/>
          </a:p>
        </p:txBody>
      </p:sp>
    </p:spTree>
    <p:extLst>
      <p:ext uri="{BB962C8B-B14F-4D97-AF65-F5344CB8AC3E}">
        <p14:creationId xmlns:p14="http://schemas.microsoft.com/office/powerpoint/2010/main" val="325461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Alexis </a:t>
            </a:r>
          </a:p>
        </p:txBody>
      </p:sp>
      <p:sp>
        <p:nvSpPr>
          <p:cNvPr id="4" name="Slide Number Placeholder 3"/>
          <p:cNvSpPr>
            <a:spLocks noGrp="1"/>
          </p:cNvSpPr>
          <p:nvPr>
            <p:ph type="sldNum" sz="quarter" idx="5"/>
          </p:nvPr>
        </p:nvSpPr>
        <p:spPr/>
        <p:txBody>
          <a:bodyPr/>
          <a:lstStyle/>
          <a:p>
            <a:fld id="{1DBFB1DD-ED6E-8242-AE0B-A975E8FE20FA}" type="slidenum">
              <a:rPr lang="en-US" smtClean="0"/>
              <a:t>13</a:t>
            </a:fld>
            <a:endParaRPr lang="en-US"/>
          </a:p>
        </p:txBody>
      </p:sp>
    </p:spTree>
    <p:extLst>
      <p:ext uri="{BB962C8B-B14F-4D97-AF65-F5344CB8AC3E}">
        <p14:creationId xmlns:p14="http://schemas.microsoft.com/office/powerpoint/2010/main" val="1199415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FB1DD-ED6E-8242-AE0B-A975E8FE20FA}" type="slidenum">
              <a:rPr lang="en-US" smtClean="0"/>
              <a:t>15</a:t>
            </a:fld>
            <a:endParaRPr lang="en-US"/>
          </a:p>
        </p:txBody>
      </p:sp>
    </p:spTree>
    <p:extLst>
      <p:ext uri="{BB962C8B-B14F-4D97-AF65-F5344CB8AC3E}">
        <p14:creationId xmlns:p14="http://schemas.microsoft.com/office/powerpoint/2010/main" val="57584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dominant global seed system is one marked by market consolidation and a concentration of power, with just 4 firms having a majority market control </a:t>
            </a:r>
          </a:p>
          <a:p>
            <a:pPr marL="171450" indent="-171450">
              <a:buFont typeface="Arial" panose="020B0604020202020204" pitchFamily="34" charset="0"/>
              <a:buChar char="•"/>
            </a:pPr>
            <a:r>
              <a:rPr lang="en-US" dirty="0"/>
              <a:t>there have been vast environmental and social ramifications of this consolidation</a:t>
            </a:r>
          </a:p>
          <a:p>
            <a:pPr marL="171450" indent="-171450">
              <a:buFont typeface="Arial" panose="020B0604020202020204" pitchFamily="34" charset="0"/>
              <a:buChar char="•"/>
            </a:pPr>
            <a:r>
              <a:rPr lang="en-US" dirty="0"/>
              <a:t>The FAO has declared the decline in global plant diversity as one of the most serious issues facing the planet </a:t>
            </a:r>
          </a:p>
          <a:p>
            <a:pPr marL="628650" lvl="1" indent="-171450">
              <a:buFont typeface="Arial" panose="020B0604020202020204" pitchFamily="34" charset="0"/>
              <a:buChar char="•"/>
            </a:pPr>
            <a:r>
              <a:rPr lang="en-US" dirty="0"/>
              <a:t>Just 9 species account for 67% of global crop production</a:t>
            </a:r>
          </a:p>
          <a:p>
            <a:pPr marL="628650" lvl="1" indent="-171450">
              <a:buFont typeface="Arial" panose="020B0604020202020204" pitchFamily="34" charset="0"/>
              <a:buChar char="•"/>
            </a:pPr>
            <a:r>
              <a:rPr lang="en-US" dirty="0"/>
              <a:t>This homogenization have disconnected communities from their culturally important foods and seeds, threatening seed sovereignty and undermining food security</a:t>
            </a:r>
          </a:p>
          <a:p>
            <a:pPr marL="171450" lvl="0" indent="-171450">
              <a:buFont typeface="Arial" panose="020B0604020202020204" pitchFamily="34" charset="0"/>
              <a:buChar char="•"/>
            </a:pPr>
            <a:r>
              <a:rPr lang="en-US" dirty="0"/>
              <a:t>The dominant seed system is failing to provide culturally meaningful seeds and foods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DBFB1DD-ED6E-8242-AE0B-A975E8FE20FA}" type="slidenum">
              <a:rPr lang="en-US" smtClean="0"/>
              <a:t>2</a:t>
            </a:fld>
            <a:endParaRPr lang="en-US"/>
          </a:p>
        </p:txBody>
      </p:sp>
    </p:spTree>
    <p:extLst>
      <p:ext uri="{BB962C8B-B14F-4D97-AF65-F5344CB8AC3E}">
        <p14:creationId xmlns:p14="http://schemas.microsoft.com/office/powerpoint/2010/main" val="144989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Globally, there are both formal and informal seed systems present </a:t>
            </a:r>
          </a:p>
          <a:p>
            <a:pPr marL="171450" indent="-171450">
              <a:buFontTx/>
              <a:buChar char="-"/>
            </a:pPr>
            <a:r>
              <a:rPr lang="en-US" dirty="0"/>
              <a:t>Formal seed systems are marked by institutional or private research and development and tend to focus on traits such as high yield and pesticide resistance, relying on formal markets for the sale distribution of seeds</a:t>
            </a:r>
          </a:p>
          <a:p>
            <a:pPr marL="171450" indent="-171450">
              <a:buFontTx/>
              <a:buChar char="-"/>
            </a:pPr>
            <a:r>
              <a:rPr lang="en-US" dirty="0"/>
              <a:t>Informal seed systems tend to focus on breeding seeds with a focus on local adaptation and use a wide array of networks, such as trade, gifting, and local markets for seed distribution, while also often saving some seed for personal use or continued breeding cycles </a:t>
            </a:r>
          </a:p>
          <a:p>
            <a:pPr marL="171450" indent="-171450">
              <a:buFontTx/>
              <a:buChar char="-"/>
            </a:pPr>
            <a:r>
              <a:rPr lang="en-US" dirty="0"/>
              <a:t>Although, as shown on the previous slide, formal seed systems are dominant in power over the global market, informal seed systems are incredibly prevalent and account for up to 90% of seed movement in some regions </a:t>
            </a:r>
          </a:p>
          <a:p>
            <a:pPr marL="171450" indent="-171450">
              <a:buFontTx/>
              <a:buChar char="-"/>
            </a:pPr>
            <a:r>
              <a:rPr lang="en-US" dirty="0"/>
              <a:t>As such, these informal systems supply a large portion of the seeds farmers are using and are responsible for the continued breeding efforts of many seed varieties, particularly those that are not used at an industrial scale </a:t>
            </a:r>
          </a:p>
        </p:txBody>
      </p:sp>
      <p:sp>
        <p:nvSpPr>
          <p:cNvPr id="4" name="Slide Number Placeholder 3"/>
          <p:cNvSpPr>
            <a:spLocks noGrp="1"/>
          </p:cNvSpPr>
          <p:nvPr>
            <p:ph type="sldNum" sz="quarter" idx="5"/>
          </p:nvPr>
        </p:nvSpPr>
        <p:spPr/>
        <p:txBody>
          <a:bodyPr/>
          <a:lstStyle/>
          <a:p>
            <a:fld id="{1DBFB1DD-ED6E-8242-AE0B-A975E8FE20FA}" type="slidenum">
              <a:rPr lang="en-US" smtClean="0"/>
              <a:t>3</a:t>
            </a:fld>
            <a:endParaRPr lang="en-US"/>
          </a:p>
        </p:txBody>
      </p:sp>
    </p:spTree>
    <p:extLst>
      <p:ext uri="{BB962C8B-B14F-4D97-AF65-F5344CB8AC3E}">
        <p14:creationId xmlns:p14="http://schemas.microsoft.com/office/powerpoint/2010/main" val="360423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Alternative seed systems can represent a blend of formal and informal seed systems, in which seeds are bred and distributed through both formal and informal channels </a:t>
            </a:r>
          </a:p>
          <a:p>
            <a:pPr marL="171450" indent="-171450">
              <a:buFont typeface="Arial" panose="020B0604020202020204" pitchFamily="34" charset="0"/>
              <a:buChar char="•"/>
            </a:pPr>
            <a:r>
              <a:rPr lang="en-US" dirty="0"/>
              <a:t>In response to this consolidation and concentration of power in the dominant seed system, seedkeepers across the US have worked to increase seed sovereignty and reclaim power in the seed value chain, utilizing both market and non-market based approaches to integrate values beyond the scope of capital gain </a:t>
            </a:r>
          </a:p>
          <a:p>
            <a:pPr marL="171450" indent="-171450">
              <a:buFont typeface="Arial" panose="020B0604020202020204" pitchFamily="34" charset="0"/>
              <a:buChar char="•"/>
            </a:pPr>
            <a:r>
              <a:rPr lang="en-US" dirty="0"/>
              <a:t>Culturally meaningful seeds are seeds </a:t>
            </a:r>
            <a:r>
              <a:rPr lang="en-US" b="0" i="0" dirty="0">
                <a:solidFill>
                  <a:srgbClr val="32363A"/>
                </a:solidFill>
                <a:effectLst/>
                <a:latin typeface="72"/>
              </a:rPr>
              <a:t>that growers, customers, and the broader community identify as important to their own cultural identities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2363A"/>
                </a:solidFill>
                <a:effectLst/>
                <a:latin typeface="72"/>
              </a:rPr>
              <a:t>Examples include </a:t>
            </a:r>
            <a:r>
              <a:rPr lang="en-US" sz="1200" dirty="0">
                <a:solidFill>
                  <a:schemeClr val="tx2"/>
                </a:solidFill>
              </a:rPr>
              <a:t>Independent seed companies, community seed banks, seed libraries, participatory plant breeding </a:t>
            </a:r>
            <a:endParaRPr lang="en-US" b="0" i="0" dirty="0">
              <a:solidFill>
                <a:srgbClr val="32363A"/>
              </a:solidFill>
              <a:effectLst/>
              <a:latin typeface="72"/>
            </a:endParaRPr>
          </a:p>
          <a:p>
            <a:pPr marL="171450" indent="-171450">
              <a:buFont typeface="Arial" panose="020B0604020202020204" pitchFamily="34" charset="0"/>
              <a:buChar char="•"/>
            </a:pPr>
            <a:r>
              <a:rPr lang="en-US" b="0" i="0" dirty="0">
                <a:solidFill>
                  <a:srgbClr val="32363A"/>
                </a:solidFill>
                <a:effectLst/>
                <a:latin typeface="72"/>
              </a:rPr>
              <a:t>Despite these efforts …. </a:t>
            </a:r>
          </a:p>
          <a:p>
            <a:pPr marL="171450" indent="-171450">
              <a:buFont typeface="Arial" panose="020B0604020202020204" pitchFamily="34" charset="0"/>
              <a:buChar char="•"/>
            </a:pPr>
            <a:r>
              <a:rPr lang="en-US" b="1" i="0" dirty="0">
                <a:solidFill>
                  <a:srgbClr val="32363A"/>
                </a:solidFill>
                <a:effectLst/>
                <a:latin typeface="72"/>
              </a:rPr>
              <a:t>As such, there is a need to connect culturally meaningful seed growers and seed companies to market opportunities to make culturally meaningful seeds and food more widely available </a:t>
            </a:r>
            <a:endParaRPr lang="en-US" b="1"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1DBFB1DD-ED6E-8242-AE0B-A975E8FE20FA}" type="slidenum">
              <a:rPr lang="en-US" smtClean="0"/>
              <a:t>4</a:t>
            </a:fld>
            <a:endParaRPr lang="en-US"/>
          </a:p>
        </p:txBody>
      </p:sp>
    </p:spTree>
    <p:extLst>
      <p:ext uri="{BB962C8B-B14F-4D97-AF65-F5344CB8AC3E}">
        <p14:creationId xmlns:p14="http://schemas.microsoft.com/office/powerpoint/2010/main" val="280120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 one way through which growers of CM seeds can be connected to market opportunities is through VCD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Unequal market access persists </a:t>
            </a:r>
          </a:p>
          <a:p>
            <a:pPr marL="171450" indent="-171450">
              <a:buFontTx/>
              <a:buChar char="-"/>
            </a:pPr>
            <a:r>
              <a:rPr lang="en-US" dirty="0"/>
              <a:t>Research has found that market actors with more social, natural, and financial assets are better able to participate in value chains </a:t>
            </a:r>
          </a:p>
          <a:p>
            <a:pPr marL="171450" indent="-171450">
              <a:buFontTx/>
              <a:buChar char="-"/>
            </a:pPr>
            <a:r>
              <a:rPr lang="en-US" dirty="0"/>
              <a:t>VCD is more often situated in the Global South, but the same principles can be applied in the Global North </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1DBFB1DD-ED6E-8242-AE0B-A975E8FE20FA}" type="slidenum">
              <a:rPr lang="en-US" smtClean="0"/>
              <a:t>5</a:t>
            </a:fld>
            <a:endParaRPr lang="en-US"/>
          </a:p>
        </p:txBody>
      </p:sp>
    </p:spTree>
    <p:extLst>
      <p:ext uri="{BB962C8B-B14F-4D97-AF65-F5344CB8AC3E}">
        <p14:creationId xmlns:p14="http://schemas.microsoft.com/office/powerpoint/2010/main" val="153072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Complex web of relations, rather than a linear relationship from seed grower to end users </a:t>
            </a:r>
          </a:p>
        </p:txBody>
      </p:sp>
      <p:sp>
        <p:nvSpPr>
          <p:cNvPr id="4" name="Slide Number Placeholder 3"/>
          <p:cNvSpPr>
            <a:spLocks noGrp="1"/>
          </p:cNvSpPr>
          <p:nvPr>
            <p:ph type="sldNum" sz="quarter" idx="5"/>
          </p:nvPr>
        </p:nvSpPr>
        <p:spPr/>
        <p:txBody>
          <a:bodyPr/>
          <a:lstStyle/>
          <a:p>
            <a:fld id="{1DBFB1DD-ED6E-8242-AE0B-A975E8FE20FA}" type="slidenum">
              <a:rPr lang="en-US" smtClean="0"/>
              <a:t>6</a:t>
            </a:fld>
            <a:endParaRPr lang="en-US"/>
          </a:p>
        </p:txBody>
      </p:sp>
    </p:spTree>
    <p:extLst>
      <p:ext uri="{BB962C8B-B14F-4D97-AF65-F5344CB8AC3E}">
        <p14:creationId xmlns:p14="http://schemas.microsoft.com/office/powerpoint/2010/main" val="398995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group working to enhance access to CM seeds is </a:t>
            </a:r>
          </a:p>
        </p:txBody>
      </p:sp>
      <p:sp>
        <p:nvSpPr>
          <p:cNvPr id="4" name="Slide Number Placeholder 3"/>
          <p:cNvSpPr>
            <a:spLocks noGrp="1"/>
          </p:cNvSpPr>
          <p:nvPr>
            <p:ph type="sldNum" sz="quarter" idx="5"/>
          </p:nvPr>
        </p:nvSpPr>
        <p:spPr/>
        <p:txBody>
          <a:bodyPr/>
          <a:lstStyle/>
          <a:p>
            <a:fld id="{1DBFB1DD-ED6E-8242-AE0B-A975E8FE20FA}" type="slidenum">
              <a:rPr lang="en-US" smtClean="0"/>
              <a:t>7</a:t>
            </a:fld>
            <a:endParaRPr lang="en-US"/>
          </a:p>
        </p:txBody>
      </p:sp>
    </p:spTree>
    <p:extLst>
      <p:ext uri="{BB962C8B-B14F-4D97-AF65-F5344CB8AC3E}">
        <p14:creationId xmlns:p14="http://schemas.microsoft.com/office/powerpoint/2010/main" val="3433125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chanda</a:t>
            </a:r>
            <a:r>
              <a:rPr lang="en-US" dirty="0"/>
              <a:t> </a:t>
            </a:r>
          </a:p>
        </p:txBody>
      </p:sp>
      <p:sp>
        <p:nvSpPr>
          <p:cNvPr id="4" name="Slide Number Placeholder 3"/>
          <p:cNvSpPr>
            <a:spLocks noGrp="1"/>
          </p:cNvSpPr>
          <p:nvPr>
            <p:ph type="sldNum" sz="quarter" idx="5"/>
          </p:nvPr>
        </p:nvSpPr>
        <p:spPr/>
        <p:txBody>
          <a:bodyPr/>
          <a:lstStyle/>
          <a:p>
            <a:fld id="{1DBFB1DD-ED6E-8242-AE0B-A975E8FE20FA}" type="slidenum">
              <a:rPr lang="en-US" smtClean="0"/>
              <a:t>8</a:t>
            </a:fld>
            <a:endParaRPr lang="en-US"/>
          </a:p>
        </p:txBody>
      </p:sp>
    </p:spTree>
    <p:extLst>
      <p:ext uri="{BB962C8B-B14F-4D97-AF65-F5344CB8AC3E}">
        <p14:creationId xmlns:p14="http://schemas.microsoft.com/office/powerpoint/2010/main" val="3292530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All data were collected and analyzed collaboratively with our Ujamaa partners </a:t>
            </a:r>
          </a:p>
        </p:txBody>
      </p:sp>
      <p:sp>
        <p:nvSpPr>
          <p:cNvPr id="4" name="Slide Number Placeholder 3"/>
          <p:cNvSpPr>
            <a:spLocks noGrp="1"/>
          </p:cNvSpPr>
          <p:nvPr>
            <p:ph type="sldNum" sz="quarter" idx="5"/>
          </p:nvPr>
        </p:nvSpPr>
        <p:spPr/>
        <p:txBody>
          <a:bodyPr/>
          <a:lstStyle/>
          <a:p>
            <a:fld id="{1DBFB1DD-ED6E-8242-AE0B-A975E8FE20FA}" type="slidenum">
              <a:rPr lang="en-US" smtClean="0"/>
              <a:t>9</a:t>
            </a:fld>
            <a:endParaRPr lang="en-US"/>
          </a:p>
        </p:txBody>
      </p:sp>
    </p:spTree>
    <p:extLst>
      <p:ext uri="{BB962C8B-B14F-4D97-AF65-F5344CB8AC3E}">
        <p14:creationId xmlns:p14="http://schemas.microsoft.com/office/powerpoint/2010/main" val="1111374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19F-EEA2-42EB-D58D-262D402A5F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3D80F8-B5C1-6029-EE44-DEF2D0722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47FBB5-A57C-792A-1645-B1942D587F0C}"/>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5" name="Footer Placeholder 4">
            <a:extLst>
              <a:ext uri="{FF2B5EF4-FFF2-40B4-BE49-F238E27FC236}">
                <a16:creationId xmlns:a16="http://schemas.microsoft.com/office/drawing/2014/main" id="{BEE4E8B9-7D8E-5FF1-FB9F-D338A1E67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ECB5C-DDF5-9F33-9945-15E48A684C56}"/>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343653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1406-F7D0-5DE5-05E5-40E0693EFC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24DCB9-E645-E382-BD65-C4B8C457AF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D0307-4E71-5BAC-F591-F75C832375F1}"/>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5" name="Footer Placeholder 4">
            <a:extLst>
              <a:ext uri="{FF2B5EF4-FFF2-40B4-BE49-F238E27FC236}">
                <a16:creationId xmlns:a16="http://schemas.microsoft.com/office/drawing/2014/main" id="{5A529137-A53A-6A80-A047-FF631FC63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16509-241C-B339-A047-853F364777F5}"/>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266680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C63C1-9102-C8EC-8A1B-54BFF9EF56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C4050A-6294-5A54-9E2F-22720FD59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A2F8E-A952-4A43-080E-324D752AA2C7}"/>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5" name="Footer Placeholder 4">
            <a:extLst>
              <a:ext uri="{FF2B5EF4-FFF2-40B4-BE49-F238E27FC236}">
                <a16:creationId xmlns:a16="http://schemas.microsoft.com/office/drawing/2014/main" id="{F5B65AAA-1A60-C650-5E3F-CA747D963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85193-6226-E541-9FDD-E741EB2A45B6}"/>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172779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54DD-B403-C555-5D6F-921A48718E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64DC9-F3D4-C000-752E-401E91B75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9CE12-F4D2-0938-B369-7ACFC52A48B5}"/>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5" name="Footer Placeholder 4">
            <a:extLst>
              <a:ext uri="{FF2B5EF4-FFF2-40B4-BE49-F238E27FC236}">
                <a16:creationId xmlns:a16="http://schemas.microsoft.com/office/drawing/2014/main" id="{68551124-56BB-BDB7-4CC7-DE679571F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B8AE-6020-1888-1AFC-19F81C668236}"/>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236597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7B3D-5F73-5D4E-0102-A696585A4E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6AAB95-0ECB-A3E6-A429-E16D0231B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5F027-629A-D52D-3F80-A35D72F63DE0}"/>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5" name="Footer Placeholder 4">
            <a:extLst>
              <a:ext uri="{FF2B5EF4-FFF2-40B4-BE49-F238E27FC236}">
                <a16:creationId xmlns:a16="http://schemas.microsoft.com/office/drawing/2014/main" id="{046D89C7-ED3E-273E-C037-1FB803EED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4EF27-8E0B-F594-7FC5-DC1918ECCD0C}"/>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418894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A4F0-5982-14E2-3A94-7FF1DE3D3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B2014-82CC-6C48-A898-06225D5E8B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A5780E-1C50-8E56-0992-5325FFDF1F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A55C00-74F5-2198-2588-90B7CCC2A070}"/>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6" name="Footer Placeholder 5">
            <a:extLst>
              <a:ext uri="{FF2B5EF4-FFF2-40B4-BE49-F238E27FC236}">
                <a16:creationId xmlns:a16="http://schemas.microsoft.com/office/drawing/2014/main" id="{9839918F-9446-52C7-0DD7-67E4F370E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5455D-723F-3DE1-05A5-672B4BCB29A1}"/>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238908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CFFB-3745-4431-389A-70A39BA32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482498-1D6D-1040-43C0-0E5221C0F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6B6EE2-1547-C63A-348B-779DE9A66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5E8640-2693-DF8C-AF22-EB26524BC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F87542-17AD-5A12-C5B5-BDE725039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649A58-0B33-89D2-BCBA-B547EA4F1DEF}"/>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8" name="Footer Placeholder 7">
            <a:extLst>
              <a:ext uri="{FF2B5EF4-FFF2-40B4-BE49-F238E27FC236}">
                <a16:creationId xmlns:a16="http://schemas.microsoft.com/office/drawing/2014/main" id="{0DA167CF-22BE-454D-DFCC-04CB9BB5B1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7B09E-F120-33A5-6C9B-7DD611C4432E}"/>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317250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05E2-87EA-CD5A-AA85-46F33E21AD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77FCB7-9A9C-2FCC-47F7-D94A455B5489}"/>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4" name="Footer Placeholder 3">
            <a:extLst>
              <a:ext uri="{FF2B5EF4-FFF2-40B4-BE49-F238E27FC236}">
                <a16:creationId xmlns:a16="http://schemas.microsoft.com/office/drawing/2014/main" id="{89404C2E-D41D-E97E-C714-3177F452DC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9D21A6-88A3-F89E-09E2-BE4C76568C41}"/>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1646714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434E49-C690-0834-58A6-5E7EAD8D3C08}"/>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3" name="Footer Placeholder 2">
            <a:extLst>
              <a:ext uri="{FF2B5EF4-FFF2-40B4-BE49-F238E27FC236}">
                <a16:creationId xmlns:a16="http://schemas.microsoft.com/office/drawing/2014/main" id="{18019370-2D3B-E349-249D-AE0D60D46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C2F7ED-7E9E-C28B-CBD5-2638CA11A680}"/>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321949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7B12-D973-6761-E498-E317BD033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5E514A-E3A4-5658-0F63-DA3CD496A7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FE35B-E1A4-3B4E-858A-EA27DF891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B61A6-21A4-4B5B-00CB-B9307829861E}"/>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6" name="Footer Placeholder 5">
            <a:extLst>
              <a:ext uri="{FF2B5EF4-FFF2-40B4-BE49-F238E27FC236}">
                <a16:creationId xmlns:a16="http://schemas.microsoft.com/office/drawing/2014/main" id="{2342685E-35CF-1A8F-4D40-F35213472D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631C7-11BB-6E1E-E6E8-C9F911CE2E96}"/>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186493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BFC2-150F-5C6F-72F3-634387B18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E8F833-8D45-D9A9-F2CC-33A23EC46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B361E5-7BFF-4924-9449-5B213C612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73F9BC-C985-A88C-B511-72ABA429062B}"/>
              </a:ext>
            </a:extLst>
          </p:cNvPr>
          <p:cNvSpPr>
            <a:spLocks noGrp="1"/>
          </p:cNvSpPr>
          <p:nvPr>
            <p:ph type="dt" sz="half" idx="10"/>
          </p:nvPr>
        </p:nvSpPr>
        <p:spPr/>
        <p:txBody>
          <a:bodyPr/>
          <a:lstStyle/>
          <a:p>
            <a:fld id="{FBE987C9-C2D5-244A-B04D-33FF64B0A460}" type="datetimeFigureOut">
              <a:rPr lang="en-US" smtClean="0"/>
              <a:t>1/10/2024</a:t>
            </a:fld>
            <a:endParaRPr lang="en-US"/>
          </a:p>
        </p:txBody>
      </p:sp>
      <p:sp>
        <p:nvSpPr>
          <p:cNvPr id="6" name="Footer Placeholder 5">
            <a:extLst>
              <a:ext uri="{FF2B5EF4-FFF2-40B4-BE49-F238E27FC236}">
                <a16:creationId xmlns:a16="http://schemas.microsoft.com/office/drawing/2014/main" id="{9CD533EE-FAC4-82BD-BDF1-422755699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6E1769-649E-2EC7-8288-C219C1529567}"/>
              </a:ext>
            </a:extLst>
          </p:cNvPr>
          <p:cNvSpPr>
            <a:spLocks noGrp="1"/>
          </p:cNvSpPr>
          <p:nvPr>
            <p:ph type="sldNum" sz="quarter" idx="12"/>
          </p:nvPr>
        </p:nvSpPr>
        <p:spPr/>
        <p:txBody>
          <a:bodyPr/>
          <a:lstStyle/>
          <a:p>
            <a:fld id="{B55EB09D-C44D-AB46-81B1-22CD2A341A10}" type="slidenum">
              <a:rPr lang="en-US" smtClean="0"/>
              <a:t>‹#›</a:t>
            </a:fld>
            <a:endParaRPr lang="en-US"/>
          </a:p>
        </p:txBody>
      </p:sp>
    </p:spTree>
    <p:extLst>
      <p:ext uri="{BB962C8B-B14F-4D97-AF65-F5344CB8AC3E}">
        <p14:creationId xmlns:p14="http://schemas.microsoft.com/office/powerpoint/2010/main" val="372628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5571B-5462-7CD7-FAD8-9E7B51D81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83016E-819A-8A0A-8162-5A537E379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B0E85-FD1D-78AC-D2E0-8D7BBDAED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987C9-C2D5-244A-B04D-33FF64B0A460}" type="datetimeFigureOut">
              <a:rPr lang="en-US" smtClean="0"/>
              <a:t>1/10/2024</a:t>
            </a:fld>
            <a:endParaRPr lang="en-US"/>
          </a:p>
        </p:txBody>
      </p:sp>
      <p:sp>
        <p:nvSpPr>
          <p:cNvPr id="5" name="Footer Placeholder 4">
            <a:extLst>
              <a:ext uri="{FF2B5EF4-FFF2-40B4-BE49-F238E27FC236}">
                <a16:creationId xmlns:a16="http://schemas.microsoft.com/office/drawing/2014/main" id="{ECBC01E4-891E-CEEC-3509-27D0CAAD0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4345BA-50D6-FBD5-FD2B-60A6C047C2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EB09D-C44D-AB46-81B1-22CD2A341A10}" type="slidenum">
              <a:rPr lang="en-US" smtClean="0"/>
              <a:t>‹#›</a:t>
            </a:fld>
            <a:endParaRPr lang="en-US"/>
          </a:p>
        </p:txBody>
      </p:sp>
    </p:spTree>
    <p:extLst>
      <p:ext uri="{BB962C8B-B14F-4D97-AF65-F5344CB8AC3E}">
        <p14:creationId xmlns:p14="http://schemas.microsoft.com/office/powerpoint/2010/main" val="1157707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0_FD714DCF.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15_A451CA3C.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2_8C43890D.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A_B1DB2BBD.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microsoft.com/office/2018/10/relationships/comments" Target="../comments/modernComment_117_EA95D43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1016/j.cosust.2019.08.006" TargetMode="External"/><Relationship Id="rId3" Type="http://schemas.openxmlformats.org/officeDocument/2006/relationships/hyperlink" Target="https://doi.org/10.1080/08941920601091345" TargetMode="External"/><Relationship Id="rId7" Type="http://schemas.openxmlformats.org/officeDocument/2006/relationships/hyperlink" Target="https://doi.org/10.1002/sd.222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doi.org/10.1080/09614524.2011.562485" TargetMode="External"/><Relationship Id="rId11" Type="http://schemas.openxmlformats.org/officeDocument/2006/relationships/hyperlink" Target="https://doi.org/10.1177/00307270211059551" TargetMode="External"/><Relationship Id="rId5" Type="http://schemas.openxmlformats.org/officeDocument/2006/relationships/hyperlink" Target="https://doi.org/10.1057/s41287-016-0074-z" TargetMode="External"/><Relationship Id="rId10" Type="http://schemas.openxmlformats.org/officeDocument/2006/relationships/hyperlink" Target="https://ujamaafarms.com/seed-farming" TargetMode="External"/><Relationship Id="rId4" Type="http://schemas.openxmlformats.org/officeDocument/2006/relationships/hyperlink" Target="https://doi.org/10.1007/s13412-015-0346-5" TargetMode="External"/><Relationship Id="rId9" Type="http://schemas.openxmlformats.org/officeDocument/2006/relationships/hyperlink" Target="https://philhoward.net/2023/01/04/seed-digital/" TargetMode="External"/></Relationships>
</file>

<file path=ppt/slides/_rels/slide2.xml.rels><?xml version="1.0" encoding="UTF-8" standalone="yes"?>
<Relationships xmlns="http://schemas.openxmlformats.org/package/2006/relationships"><Relationship Id="rId3" Type="http://schemas.microsoft.com/office/2018/10/relationships/comments" Target="../comments/modernComment_102_843EDC79.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C_474E646D.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1_10745B7D.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0B_F840CB90.xml"/><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18/10/relationships/comments" Target="../comments/modernComment_103_2605DCF.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3_54B5550E.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425D5-CEC4-70E6-DBEC-0DD66365E005}"/>
              </a:ext>
            </a:extLst>
          </p:cNvPr>
          <p:cNvSpPr>
            <a:spLocks noGrp="1"/>
          </p:cNvSpPr>
          <p:nvPr>
            <p:ph type="ctrTitle"/>
          </p:nvPr>
        </p:nvSpPr>
        <p:spPr>
          <a:xfrm>
            <a:off x="0" y="1122363"/>
            <a:ext cx="12192000" cy="2387600"/>
          </a:xfrm>
        </p:spPr>
        <p:txBody>
          <a:bodyPr>
            <a:normAutofit fontScale="90000"/>
          </a:bodyPr>
          <a:lstStyle/>
          <a:p>
            <a:r>
              <a:rPr lang="en-US" sz="9600" dirty="0">
                <a:solidFill>
                  <a:schemeClr val="tx2"/>
                </a:solidFill>
                <a:effectLst/>
                <a:latin typeface="Times New Roman" panose="02020603050405020304" pitchFamily="18" charset="0"/>
                <a:ea typeface="DengXian" panose="02010600030101010101" pitchFamily="2" charset="-122"/>
                <a:cs typeface="Arial" panose="020B0604020202020204" pitchFamily="34" charset="0"/>
              </a:rPr>
              <a:t> </a:t>
            </a:r>
            <a:br>
              <a:rPr lang="en-US" sz="9600" dirty="0">
                <a:solidFill>
                  <a:schemeClr val="tx2"/>
                </a:solidFill>
                <a:effectLst/>
                <a:latin typeface="Calibri" panose="020F0502020204030204" pitchFamily="34" charset="0"/>
                <a:ea typeface="DengXian" panose="02010600030101010101" pitchFamily="2" charset="-122"/>
                <a:cs typeface="Arial" panose="020B0604020202020204" pitchFamily="34" charset="0"/>
              </a:rPr>
            </a:br>
            <a:r>
              <a:rPr lang="en-US" sz="5300" b="0" i="0" dirty="0">
                <a:solidFill>
                  <a:schemeClr val="tx2"/>
                </a:solidFill>
                <a:effectLst/>
              </a:rPr>
              <a:t>Market niches for culturally meaningful seed in the Northeastern US: A seed value chain analysis to encourage accessibility</a:t>
            </a:r>
            <a:br>
              <a:rPr lang="en-US" sz="5400" dirty="0">
                <a:solidFill>
                  <a:schemeClr val="tx1">
                    <a:lumMod val="75000"/>
                    <a:lumOff val="25000"/>
                  </a:schemeClr>
                </a:solidFill>
                <a:effectLst/>
                <a:latin typeface="Calibri" panose="020F0502020204030204" pitchFamily="34" charset="0"/>
                <a:ea typeface="DengXian" panose="02010600030101010101" pitchFamily="2" charset="-122"/>
                <a:cs typeface="Arial" panose="020B0604020202020204" pitchFamily="34" charset="0"/>
              </a:rPr>
            </a:br>
            <a:endParaRPr lang="en-US" dirty="0"/>
          </a:p>
        </p:txBody>
      </p:sp>
      <p:sp>
        <p:nvSpPr>
          <p:cNvPr id="5" name="Subtitle 4">
            <a:extLst>
              <a:ext uri="{FF2B5EF4-FFF2-40B4-BE49-F238E27FC236}">
                <a16:creationId xmlns:a16="http://schemas.microsoft.com/office/drawing/2014/main" id="{F80A975C-B653-0007-08F8-3A638C741858}"/>
              </a:ext>
            </a:extLst>
          </p:cNvPr>
          <p:cNvSpPr>
            <a:spLocks noGrp="1"/>
          </p:cNvSpPr>
          <p:nvPr>
            <p:ph type="subTitle" idx="1"/>
          </p:nvPr>
        </p:nvSpPr>
        <p:spPr>
          <a:xfrm>
            <a:off x="1524000" y="3025262"/>
            <a:ext cx="9144000" cy="1655762"/>
          </a:xfrm>
        </p:spPr>
        <p:txBody>
          <a:bodyPr/>
          <a:lstStyle/>
          <a:p>
            <a:r>
              <a:rPr lang="en-US" sz="2400" b="0" i="0" dirty="0">
                <a:solidFill>
                  <a:srgbClr val="717171"/>
                </a:solidFill>
                <a:effectLst/>
                <a:latin typeface="+mj-lt"/>
              </a:rPr>
              <a:t> Claire </a:t>
            </a:r>
            <a:r>
              <a:rPr lang="en-US" sz="2400" b="0" i="0" dirty="0" err="1">
                <a:solidFill>
                  <a:srgbClr val="717171"/>
                </a:solidFill>
                <a:effectLst/>
                <a:latin typeface="+mj-lt"/>
              </a:rPr>
              <a:t>Fischer</a:t>
            </a:r>
            <a:r>
              <a:rPr lang="en-US" baseline="30000" dirty="0" err="1">
                <a:solidFill>
                  <a:srgbClr val="717171"/>
                </a:solidFill>
                <a:latin typeface="+mj-lt"/>
              </a:rPr>
              <a:t>a</a:t>
            </a:r>
            <a:r>
              <a:rPr lang="en-US" sz="2400" b="0" i="0" dirty="0">
                <a:solidFill>
                  <a:srgbClr val="717171"/>
                </a:solidFill>
                <a:effectLst/>
                <a:latin typeface="+mj-lt"/>
              </a:rPr>
              <a:t>, Chanda Robinson </a:t>
            </a:r>
            <a:r>
              <a:rPr lang="en-US" sz="2400" b="0" i="0" dirty="0" err="1">
                <a:solidFill>
                  <a:srgbClr val="717171"/>
                </a:solidFill>
                <a:effectLst/>
                <a:latin typeface="+mj-lt"/>
              </a:rPr>
              <a:t>Banks</a:t>
            </a:r>
            <a:r>
              <a:rPr lang="en-US" baseline="30000" dirty="0" err="1">
                <a:solidFill>
                  <a:srgbClr val="717171"/>
                </a:solidFill>
                <a:latin typeface="+mj-lt"/>
              </a:rPr>
              <a:t>b</a:t>
            </a:r>
            <a:r>
              <a:rPr lang="en-US" sz="2400" b="0" i="0" dirty="0">
                <a:solidFill>
                  <a:srgbClr val="717171"/>
                </a:solidFill>
                <a:effectLst/>
                <a:latin typeface="+mj-lt"/>
              </a:rPr>
              <a:t>, Sally </a:t>
            </a:r>
            <a:r>
              <a:rPr lang="en-US" sz="2400" b="0" i="0" dirty="0" err="1">
                <a:solidFill>
                  <a:srgbClr val="717171"/>
                </a:solidFill>
                <a:effectLst/>
                <a:latin typeface="+mj-lt"/>
              </a:rPr>
              <a:t>Burke</a:t>
            </a:r>
            <a:r>
              <a:rPr lang="en-US" baseline="30000" dirty="0" err="1">
                <a:solidFill>
                  <a:srgbClr val="717171"/>
                </a:solidFill>
                <a:latin typeface="+mj-lt"/>
              </a:rPr>
              <a:t>a</a:t>
            </a:r>
            <a:r>
              <a:rPr lang="en-US" sz="2400" b="0" i="0" dirty="0">
                <a:solidFill>
                  <a:srgbClr val="717171"/>
                </a:solidFill>
                <a:effectLst/>
                <a:latin typeface="+mj-lt"/>
              </a:rPr>
              <a:t>, Carina </a:t>
            </a:r>
            <a:r>
              <a:rPr lang="en-US" sz="2400" b="0" i="0" dirty="0" err="1">
                <a:solidFill>
                  <a:srgbClr val="717171"/>
                </a:solidFill>
                <a:effectLst/>
                <a:latin typeface="+mj-lt"/>
              </a:rPr>
              <a:t>Isbell</a:t>
            </a:r>
            <a:r>
              <a:rPr lang="en-US" baseline="30000" dirty="0" err="1">
                <a:solidFill>
                  <a:srgbClr val="717171"/>
                </a:solidFill>
                <a:latin typeface="+mj-lt"/>
              </a:rPr>
              <a:t>a</a:t>
            </a:r>
            <a:r>
              <a:rPr lang="en-US" sz="2400" b="0" i="0" dirty="0">
                <a:solidFill>
                  <a:srgbClr val="717171"/>
                </a:solidFill>
                <a:effectLst/>
                <a:latin typeface="+mj-lt"/>
              </a:rPr>
              <a:t>, Alexis </a:t>
            </a:r>
            <a:r>
              <a:rPr lang="en-US" sz="2400" b="0" i="0" dirty="0" err="1">
                <a:solidFill>
                  <a:srgbClr val="717171"/>
                </a:solidFill>
                <a:effectLst/>
                <a:latin typeface="+mj-lt"/>
              </a:rPr>
              <a:t>Yamashita</a:t>
            </a:r>
            <a:r>
              <a:rPr lang="en-US" baseline="30000" dirty="0" err="1">
                <a:solidFill>
                  <a:srgbClr val="717171"/>
                </a:solidFill>
                <a:latin typeface="+mj-lt"/>
              </a:rPr>
              <a:t>b</a:t>
            </a:r>
            <a:r>
              <a:rPr lang="en-US" sz="2400" b="0" i="0" dirty="0">
                <a:solidFill>
                  <a:srgbClr val="717171"/>
                </a:solidFill>
                <a:effectLst/>
                <a:latin typeface="+mj-lt"/>
              </a:rPr>
              <a:t>, Bonnetta </a:t>
            </a:r>
            <a:r>
              <a:rPr lang="en-US" sz="2400" b="0" i="0" dirty="0" err="1">
                <a:solidFill>
                  <a:srgbClr val="717171"/>
                </a:solidFill>
                <a:effectLst/>
                <a:latin typeface="+mj-lt"/>
              </a:rPr>
              <a:t>Adeeb</a:t>
            </a:r>
            <a:r>
              <a:rPr lang="en-US" sz="2400" b="0" i="0" baseline="30000" dirty="0" err="1">
                <a:solidFill>
                  <a:srgbClr val="717171"/>
                </a:solidFill>
                <a:effectLst/>
                <a:latin typeface="+mj-lt"/>
              </a:rPr>
              <a:t>b</a:t>
            </a:r>
            <a:r>
              <a:rPr lang="en-US" sz="2400" b="0" i="0" dirty="0">
                <a:solidFill>
                  <a:srgbClr val="717171"/>
                </a:solidFill>
                <a:effectLst/>
                <a:latin typeface="+mj-lt"/>
              </a:rPr>
              <a:t>, Eric Bishop-von-</a:t>
            </a:r>
            <a:r>
              <a:rPr lang="en-US" sz="2400" b="0" i="0" dirty="0" err="1">
                <a:solidFill>
                  <a:srgbClr val="717171"/>
                </a:solidFill>
                <a:effectLst/>
                <a:latin typeface="+mj-lt"/>
              </a:rPr>
              <a:t>Wettberg</a:t>
            </a:r>
            <a:r>
              <a:rPr lang="en-US" baseline="30000" dirty="0" err="1">
                <a:solidFill>
                  <a:srgbClr val="717171"/>
                </a:solidFill>
                <a:latin typeface="+mj-lt"/>
              </a:rPr>
              <a:t>a</a:t>
            </a:r>
            <a:r>
              <a:rPr lang="en-US" sz="2400" b="0" i="0" dirty="0">
                <a:solidFill>
                  <a:srgbClr val="717171"/>
                </a:solidFill>
                <a:effectLst/>
                <a:latin typeface="+mj-lt"/>
              </a:rPr>
              <a:t>, Daniel </a:t>
            </a:r>
            <a:r>
              <a:rPr lang="en-US" sz="2400" b="0" i="0" dirty="0" err="1">
                <a:solidFill>
                  <a:srgbClr val="717171"/>
                </a:solidFill>
                <a:effectLst/>
                <a:latin typeface="+mj-lt"/>
              </a:rPr>
              <a:t>Tobin</a:t>
            </a:r>
            <a:r>
              <a:rPr lang="en-US" baseline="30000" dirty="0" err="1">
                <a:solidFill>
                  <a:srgbClr val="717171"/>
                </a:solidFill>
                <a:latin typeface="+mj-lt"/>
              </a:rPr>
              <a:t>a</a:t>
            </a:r>
            <a:endParaRPr lang="en-US" sz="3200" dirty="0">
              <a:solidFill>
                <a:schemeClr val="tx2"/>
              </a:solidFill>
              <a:latin typeface="+mj-lt"/>
            </a:endParaRPr>
          </a:p>
          <a:p>
            <a:endParaRPr lang="en-US" dirty="0"/>
          </a:p>
        </p:txBody>
      </p:sp>
      <p:sp>
        <p:nvSpPr>
          <p:cNvPr id="9" name="TextBox 8">
            <a:extLst>
              <a:ext uri="{FF2B5EF4-FFF2-40B4-BE49-F238E27FC236}">
                <a16:creationId xmlns:a16="http://schemas.microsoft.com/office/drawing/2014/main" id="{9509D71B-254B-8B33-4521-6C898654D6F0}"/>
              </a:ext>
            </a:extLst>
          </p:cNvPr>
          <p:cNvSpPr txBox="1"/>
          <p:nvPr/>
        </p:nvSpPr>
        <p:spPr>
          <a:xfrm>
            <a:off x="4567850" y="4059180"/>
            <a:ext cx="5372687" cy="523220"/>
          </a:xfrm>
          <a:prstGeom prst="rect">
            <a:avLst/>
          </a:prstGeom>
          <a:noFill/>
        </p:spPr>
        <p:txBody>
          <a:bodyPr wrap="square">
            <a:spAutoFit/>
          </a:bodyPr>
          <a:lstStyle/>
          <a:p>
            <a:r>
              <a:rPr lang="en-US" sz="1400" baseline="30000" dirty="0">
                <a:solidFill>
                  <a:schemeClr val="tx2"/>
                </a:solidFill>
              </a:rPr>
              <a:t>a</a:t>
            </a:r>
            <a:r>
              <a:rPr lang="en-US" sz="1400" dirty="0">
                <a:solidFill>
                  <a:schemeClr val="tx2"/>
                </a:solidFill>
              </a:rPr>
              <a:t> University of Vermont</a:t>
            </a:r>
            <a:endParaRPr lang="en-US" sz="1400" baseline="30000" dirty="0">
              <a:solidFill>
                <a:schemeClr val="tx2"/>
              </a:solidFill>
            </a:endParaRPr>
          </a:p>
          <a:p>
            <a:r>
              <a:rPr lang="en-US" sz="1400" baseline="30000" dirty="0">
                <a:solidFill>
                  <a:schemeClr val="tx2"/>
                </a:solidFill>
              </a:rPr>
              <a:t>b </a:t>
            </a:r>
            <a:r>
              <a:rPr lang="en-US" sz="1400" dirty="0">
                <a:solidFill>
                  <a:schemeClr val="tx2"/>
                </a:solidFill>
              </a:rPr>
              <a:t>Ujamaa Cooperative Farming Alliance</a:t>
            </a:r>
          </a:p>
        </p:txBody>
      </p:sp>
      <p:sp>
        <p:nvSpPr>
          <p:cNvPr id="10" name="TextBox 9">
            <a:extLst>
              <a:ext uri="{FF2B5EF4-FFF2-40B4-BE49-F238E27FC236}">
                <a16:creationId xmlns:a16="http://schemas.microsoft.com/office/drawing/2014/main" id="{F96EB3B2-5C15-3A18-3EE5-43DA2FF13070}"/>
              </a:ext>
            </a:extLst>
          </p:cNvPr>
          <p:cNvSpPr txBox="1"/>
          <p:nvPr/>
        </p:nvSpPr>
        <p:spPr>
          <a:xfrm>
            <a:off x="3813106" y="4597289"/>
            <a:ext cx="4515729" cy="1846659"/>
          </a:xfrm>
          <a:prstGeom prst="rect">
            <a:avLst/>
          </a:prstGeom>
          <a:noFill/>
        </p:spPr>
        <p:txBody>
          <a:bodyPr wrap="square" rtlCol="0">
            <a:spAutoFit/>
          </a:bodyPr>
          <a:lstStyle/>
          <a:p>
            <a:pPr marL="0" algn="ctr" defTabSz="914400" rtl="0" eaLnBrk="1" latinLnBrk="0" hangingPunct="1"/>
            <a:r>
              <a:rPr lang="en-US" sz="2400" dirty="0">
                <a:solidFill>
                  <a:schemeClr val="tx2"/>
                </a:solidFill>
              </a:rPr>
              <a:t>The 85</a:t>
            </a:r>
            <a:r>
              <a:rPr lang="en-US" sz="2400" baseline="30000" dirty="0">
                <a:solidFill>
                  <a:schemeClr val="tx2"/>
                </a:solidFill>
              </a:rPr>
              <a:t>th</a:t>
            </a:r>
            <a:r>
              <a:rPr lang="en-US" sz="2400" dirty="0">
                <a:solidFill>
                  <a:schemeClr val="tx2"/>
                </a:solidFill>
              </a:rPr>
              <a:t> Annual Meeting of the Rural Sociology Society</a:t>
            </a:r>
          </a:p>
          <a:p>
            <a:pPr marL="0" algn="ctr" defTabSz="914400" rtl="0" eaLnBrk="1" latinLnBrk="0" hangingPunct="1"/>
            <a:r>
              <a:rPr lang="en-US" sz="2400" dirty="0">
                <a:solidFill>
                  <a:schemeClr val="tx2"/>
                </a:solidFill>
              </a:rPr>
              <a:t>August 5, 2023</a:t>
            </a:r>
          </a:p>
          <a:p>
            <a:pPr marL="0" algn="ctr" defTabSz="914400" rtl="0" eaLnBrk="1" latinLnBrk="0" hangingPunct="1"/>
            <a:r>
              <a:rPr lang="en-US" sz="2400" dirty="0">
                <a:solidFill>
                  <a:schemeClr val="tx2"/>
                </a:solidFill>
              </a:rPr>
              <a:t>University of Vermont</a:t>
            </a:r>
          </a:p>
          <a:p>
            <a:pPr marL="0" algn="l" defTabSz="914400" rtl="0" eaLnBrk="1" latinLnBrk="0" hangingPunct="1"/>
            <a:endParaRPr lang="en-US" dirty="0"/>
          </a:p>
        </p:txBody>
      </p:sp>
      <p:pic>
        <p:nvPicPr>
          <p:cNvPr id="11" name="Picture 2">
            <a:extLst>
              <a:ext uri="{FF2B5EF4-FFF2-40B4-BE49-F238E27FC236}">
                <a16:creationId xmlns:a16="http://schemas.microsoft.com/office/drawing/2014/main" id="{0A83419D-6E09-CDFE-37F9-E52036E54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678" y="4158166"/>
            <a:ext cx="1781802" cy="16059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2683894-4CCC-CB8B-050D-04874250D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6209" y="5450569"/>
            <a:ext cx="3580890" cy="9950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EF0396C1-D40B-B92B-77A4-7F7005B656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0537" y="4004185"/>
            <a:ext cx="1781802" cy="19841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6D2501-9D28-A41A-2DE1-64BE0010FECF}"/>
              </a:ext>
            </a:extLst>
          </p:cNvPr>
          <p:cNvSpPr txBox="1"/>
          <p:nvPr/>
        </p:nvSpPr>
        <p:spPr>
          <a:xfrm>
            <a:off x="31690" y="6133800"/>
            <a:ext cx="7608203" cy="900246"/>
          </a:xfrm>
          <a:prstGeom prst="rect">
            <a:avLst/>
          </a:prstGeom>
          <a:noFill/>
        </p:spPr>
        <p:txBody>
          <a:bodyPr wrap="square" rtlCol="0">
            <a:spAutoFit/>
          </a:bodyPr>
          <a:lstStyle/>
          <a:p>
            <a:r>
              <a:rPr lang="en-US" sz="1050" dirty="0">
                <a:solidFill>
                  <a:schemeClr val="tx2"/>
                </a:solidFill>
                <a:effectLst/>
              </a:rPr>
              <a:t>This material is based upon work supported by the National Institute of Food and Agriculture, U.S. Department of Agriculture, through the Northeast Sustainable Agriculture Research and Education program under subaward number LNE22-456R. Any opinions, findings, conclusions, or recommendations expressed in this publication are those of the author(s) and do not necessarily reflect the view of the U.S. Department of Agriculture.</a:t>
            </a:r>
          </a:p>
          <a:p>
            <a:endParaRPr lang="en-US" sz="1050" dirty="0"/>
          </a:p>
        </p:txBody>
      </p:sp>
    </p:spTree>
    <p:extLst>
      <p:ext uri="{BB962C8B-B14F-4D97-AF65-F5344CB8AC3E}">
        <p14:creationId xmlns:p14="http://schemas.microsoft.com/office/powerpoint/2010/main" val="4252061135"/>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DFAD-5FDC-1F66-D449-6CFCDC96D044}"/>
              </a:ext>
            </a:extLst>
          </p:cNvPr>
          <p:cNvSpPr>
            <a:spLocks noGrp="1"/>
          </p:cNvSpPr>
          <p:nvPr>
            <p:ph type="title"/>
          </p:nvPr>
        </p:nvSpPr>
        <p:spPr>
          <a:xfrm>
            <a:off x="500816" y="81582"/>
            <a:ext cx="10515600" cy="1325563"/>
          </a:xfrm>
        </p:spPr>
        <p:txBody>
          <a:bodyPr/>
          <a:lstStyle/>
          <a:p>
            <a:r>
              <a:rPr lang="en-US" b="1" dirty="0">
                <a:solidFill>
                  <a:schemeClr val="tx2"/>
                </a:solidFill>
              </a:rPr>
              <a:t>Results: Opportunities </a:t>
            </a:r>
          </a:p>
        </p:txBody>
      </p:sp>
      <p:sp>
        <p:nvSpPr>
          <p:cNvPr id="3" name="Content Placeholder 2">
            <a:extLst>
              <a:ext uri="{FF2B5EF4-FFF2-40B4-BE49-F238E27FC236}">
                <a16:creationId xmlns:a16="http://schemas.microsoft.com/office/drawing/2014/main" id="{2F4F223B-87E7-1873-A8E0-51DD4B3368D5}"/>
              </a:ext>
            </a:extLst>
          </p:cNvPr>
          <p:cNvSpPr>
            <a:spLocks noGrp="1"/>
          </p:cNvSpPr>
          <p:nvPr>
            <p:ph idx="1"/>
          </p:nvPr>
        </p:nvSpPr>
        <p:spPr>
          <a:xfrm>
            <a:off x="331243" y="1454150"/>
            <a:ext cx="8807259" cy="5518150"/>
          </a:xfrm>
        </p:spPr>
        <p:txBody>
          <a:bodyPr>
            <a:normAutofit fontScale="92500" lnSpcReduction="10000"/>
          </a:bodyPr>
          <a:lstStyle/>
          <a:p>
            <a:pPr marL="0" indent="0">
              <a:buNone/>
            </a:pPr>
            <a:r>
              <a:rPr lang="en-US" dirty="0">
                <a:solidFill>
                  <a:schemeClr val="tx2"/>
                </a:solidFill>
              </a:rPr>
              <a:t> “You might not be able to grow something, you're not </a:t>
            </a:r>
            <a:r>
              <a:rPr lang="en-US" dirty="0" err="1">
                <a:solidFill>
                  <a:schemeClr val="tx2"/>
                </a:solidFill>
              </a:rPr>
              <a:t>gonna</a:t>
            </a:r>
            <a:r>
              <a:rPr lang="en-US" dirty="0">
                <a:solidFill>
                  <a:schemeClr val="tx2"/>
                </a:solidFill>
              </a:rPr>
              <a:t> grow plantains in Vermont, but there are </a:t>
            </a:r>
            <a:r>
              <a:rPr lang="en-US" b="1" dirty="0">
                <a:solidFill>
                  <a:schemeClr val="tx2"/>
                </a:solidFill>
              </a:rPr>
              <a:t>some crops that would work in your environments if you did a little bit of seed work</a:t>
            </a:r>
            <a:r>
              <a:rPr lang="en-US" dirty="0">
                <a:solidFill>
                  <a:schemeClr val="tx2"/>
                </a:solidFill>
              </a:rPr>
              <a:t>.”</a:t>
            </a:r>
          </a:p>
          <a:p>
            <a:pPr marL="0" indent="0">
              <a:buNone/>
            </a:pPr>
            <a:endParaRPr lang="en-US" dirty="0">
              <a:solidFill>
                <a:schemeClr val="tx2"/>
              </a:solidFill>
            </a:endParaRPr>
          </a:p>
          <a:p>
            <a:pPr marL="0" indent="0">
              <a:buNone/>
            </a:pPr>
            <a:r>
              <a:rPr lang="en-US" dirty="0">
                <a:solidFill>
                  <a:schemeClr val="tx2"/>
                </a:solidFill>
              </a:rPr>
              <a:t>“…you really can't have a </a:t>
            </a:r>
            <a:r>
              <a:rPr lang="en-US" b="1" dirty="0">
                <a:solidFill>
                  <a:schemeClr val="tx2"/>
                </a:solidFill>
              </a:rPr>
              <a:t>local food program </a:t>
            </a:r>
            <a:r>
              <a:rPr lang="en-US" dirty="0">
                <a:solidFill>
                  <a:schemeClr val="tx2"/>
                </a:solidFill>
              </a:rPr>
              <a:t>unless you have a </a:t>
            </a:r>
            <a:r>
              <a:rPr lang="en-US" b="1" dirty="0">
                <a:solidFill>
                  <a:schemeClr val="tx2"/>
                </a:solidFill>
              </a:rPr>
              <a:t>local seed program</a:t>
            </a:r>
            <a:r>
              <a:rPr lang="en-US" dirty="0">
                <a:solidFill>
                  <a:schemeClr val="tx2"/>
                </a:solidFill>
              </a:rPr>
              <a:t>”</a:t>
            </a:r>
          </a:p>
          <a:p>
            <a:pPr marL="0" indent="0">
              <a:buNone/>
            </a:pPr>
            <a:endParaRPr lang="en-US" dirty="0">
              <a:solidFill>
                <a:schemeClr val="tx2"/>
              </a:solidFill>
            </a:endParaRPr>
          </a:p>
          <a:p>
            <a:pPr marL="0" indent="0">
              <a:buNone/>
            </a:pPr>
            <a:r>
              <a:rPr lang="en-US" dirty="0">
                <a:solidFill>
                  <a:schemeClr val="tx2"/>
                </a:solidFill>
              </a:rPr>
              <a:t>“…it doesn't scare us to pay more for something, especially when it has the attributes and kind of that </a:t>
            </a:r>
            <a:r>
              <a:rPr lang="en-US" b="1" dirty="0">
                <a:solidFill>
                  <a:schemeClr val="tx2"/>
                </a:solidFill>
              </a:rPr>
              <a:t>story behind it</a:t>
            </a:r>
            <a:r>
              <a:rPr lang="en-US" dirty="0">
                <a:solidFill>
                  <a:schemeClr val="tx2"/>
                </a:solidFill>
              </a:rPr>
              <a:t> that make it a unique product. Like, we're more than happy to pay a little bit more, you know, to our grower, right, to our local farm partner, especially if we know </a:t>
            </a:r>
            <a:r>
              <a:rPr lang="en-US" b="1" dirty="0">
                <a:solidFill>
                  <a:schemeClr val="tx2"/>
                </a:solidFill>
              </a:rPr>
              <a:t>it has an importance that we're able to transfer to a customer…</a:t>
            </a:r>
            <a:r>
              <a:rPr lang="en-US" dirty="0">
                <a:solidFill>
                  <a:schemeClr val="tx2"/>
                </a:solidFill>
              </a:rPr>
              <a:t>”</a:t>
            </a:r>
            <a:endParaRPr lang="en-US" dirty="0"/>
          </a:p>
        </p:txBody>
      </p:sp>
      <p:grpSp>
        <p:nvGrpSpPr>
          <p:cNvPr id="10" name="Group 9">
            <a:extLst>
              <a:ext uri="{FF2B5EF4-FFF2-40B4-BE49-F238E27FC236}">
                <a16:creationId xmlns:a16="http://schemas.microsoft.com/office/drawing/2014/main" id="{1DC45E0B-1887-76D9-72F9-C42DB394087F}"/>
              </a:ext>
            </a:extLst>
          </p:cNvPr>
          <p:cNvGrpSpPr/>
          <p:nvPr/>
        </p:nvGrpSpPr>
        <p:grpSpPr>
          <a:xfrm>
            <a:off x="9645461" y="1174606"/>
            <a:ext cx="2215297" cy="1770468"/>
            <a:chOff x="9469745" y="939637"/>
            <a:chExt cx="2409980" cy="1770468"/>
          </a:xfrm>
        </p:grpSpPr>
        <p:sp>
          <p:nvSpPr>
            <p:cNvPr id="4" name="Oval 3">
              <a:extLst>
                <a:ext uri="{FF2B5EF4-FFF2-40B4-BE49-F238E27FC236}">
                  <a16:creationId xmlns:a16="http://schemas.microsoft.com/office/drawing/2014/main" id="{79C0BFB1-98FD-19F7-62D0-7FA9BEE4DFA5}"/>
                </a:ext>
              </a:extLst>
            </p:cNvPr>
            <p:cNvSpPr/>
            <p:nvPr/>
          </p:nvSpPr>
          <p:spPr>
            <a:xfrm>
              <a:off x="9469745" y="939637"/>
              <a:ext cx="1884055" cy="1770468"/>
            </a:xfrm>
            <a:prstGeom prst="ellipse">
              <a:avLst/>
            </a:prstGeom>
            <a:solidFill>
              <a:srgbClr val="FF9300">
                <a:alpha val="56471"/>
              </a:srgbClr>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439EC6-76F0-23B7-5BC3-C4775DEF73CE}"/>
                </a:ext>
              </a:extLst>
            </p:cNvPr>
            <p:cNvSpPr txBox="1"/>
            <p:nvPr/>
          </p:nvSpPr>
          <p:spPr>
            <a:xfrm>
              <a:off x="10042637" y="1624816"/>
              <a:ext cx="1837088" cy="400110"/>
            </a:xfrm>
            <a:prstGeom prst="rect">
              <a:avLst/>
            </a:prstGeom>
            <a:noFill/>
          </p:spPr>
          <p:txBody>
            <a:bodyPr wrap="square" rtlCol="0">
              <a:spAutoFit/>
            </a:bodyPr>
            <a:lstStyle/>
            <a:p>
              <a:r>
                <a:rPr lang="en-US" sz="2000" b="1" dirty="0">
                  <a:solidFill>
                    <a:schemeClr val="tx2"/>
                  </a:solidFill>
                </a:rPr>
                <a:t>Chef</a:t>
              </a:r>
            </a:p>
          </p:txBody>
        </p:sp>
      </p:grpSp>
      <p:grpSp>
        <p:nvGrpSpPr>
          <p:cNvPr id="11" name="Group 10">
            <a:extLst>
              <a:ext uri="{FF2B5EF4-FFF2-40B4-BE49-F238E27FC236}">
                <a16:creationId xmlns:a16="http://schemas.microsoft.com/office/drawing/2014/main" id="{C7407E23-020A-CDE2-ED07-A0623431C016}"/>
              </a:ext>
            </a:extLst>
          </p:cNvPr>
          <p:cNvGrpSpPr/>
          <p:nvPr/>
        </p:nvGrpSpPr>
        <p:grpSpPr>
          <a:xfrm>
            <a:off x="9660755" y="3074509"/>
            <a:ext cx="1930256" cy="1770468"/>
            <a:chOff x="10153488" y="3343275"/>
            <a:chExt cx="2027835" cy="1770468"/>
          </a:xfrm>
        </p:grpSpPr>
        <p:sp>
          <p:nvSpPr>
            <p:cNvPr id="6" name="Oval 5">
              <a:extLst>
                <a:ext uri="{FF2B5EF4-FFF2-40B4-BE49-F238E27FC236}">
                  <a16:creationId xmlns:a16="http://schemas.microsoft.com/office/drawing/2014/main" id="{9894D1D3-8E21-B079-7246-15AB9B3B2F19}"/>
                </a:ext>
              </a:extLst>
            </p:cNvPr>
            <p:cNvSpPr/>
            <p:nvPr/>
          </p:nvSpPr>
          <p:spPr>
            <a:xfrm>
              <a:off x="10153488" y="3343275"/>
              <a:ext cx="1884055" cy="1770468"/>
            </a:xfrm>
            <a:prstGeom prst="ellipse">
              <a:avLst/>
            </a:prstGeom>
            <a:solidFill>
              <a:srgbClr val="FF9300">
                <a:alpha val="56471"/>
              </a:srgbClr>
            </a:solidFill>
            <a:ln>
              <a:solidFill>
                <a:srgbClr val="FF9300">
                  <a:alpha val="5568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8A87A3-896B-E8D7-EDBC-91B21F4DE9B4}"/>
                </a:ext>
              </a:extLst>
            </p:cNvPr>
            <p:cNvSpPr txBox="1"/>
            <p:nvPr/>
          </p:nvSpPr>
          <p:spPr>
            <a:xfrm>
              <a:off x="10475833" y="3845044"/>
              <a:ext cx="1705490" cy="707886"/>
            </a:xfrm>
            <a:prstGeom prst="rect">
              <a:avLst/>
            </a:prstGeom>
            <a:noFill/>
          </p:spPr>
          <p:txBody>
            <a:bodyPr wrap="square" rtlCol="0">
              <a:spAutoFit/>
            </a:bodyPr>
            <a:lstStyle/>
            <a:p>
              <a:r>
                <a:rPr lang="en-US" sz="2000" b="1" dirty="0">
                  <a:solidFill>
                    <a:schemeClr val="tx2"/>
                  </a:solidFill>
                </a:rPr>
                <a:t>Produce Wholesaler</a:t>
              </a:r>
            </a:p>
          </p:txBody>
        </p:sp>
      </p:grpSp>
      <p:grpSp>
        <p:nvGrpSpPr>
          <p:cNvPr id="12" name="Group 11">
            <a:extLst>
              <a:ext uri="{FF2B5EF4-FFF2-40B4-BE49-F238E27FC236}">
                <a16:creationId xmlns:a16="http://schemas.microsoft.com/office/drawing/2014/main" id="{38EDB464-DF5C-D87F-961C-23244E7B1A56}"/>
              </a:ext>
            </a:extLst>
          </p:cNvPr>
          <p:cNvGrpSpPr/>
          <p:nvPr/>
        </p:nvGrpSpPr>
        <p:grpSpPr>
          <a:xfrm>
            <a:off x="9660756" y="4993950"/>
            <a:ext cx="1930255" cy="1770469"/>
            <a:chOff x="9976702" y="5081587"/>
            <a:chExt cx="2028804" cy="1770468"/>
          </a:xfrm>
        </p:grpSpPr>
        <p:sp>
          <p:nvSpPr>
            <p:cNvPr id="8" name="Oval 7">
              <a:extLst>
                <a:ext uri="{FF2B5EF4-FFF2-40B4-BE49-F238E27FC236}">
                  <a16:creationId xmlns:a16="http://schemas.microsoft.com/office/drawing/2014/main" id="{EDE6FCA8-17F7-5BDF-861D-5041BFDD557B}"/>
                </a:ext>
              </a:extLst>
            </p:cNvPr>
            <p:cNvSpPr/>
            <p:nvPr/>
          </p:nvSpPr>
          <p:spPr>
            <a:xfrm>
              <a:off x="9976702" y="5081587"/>
              <a:ext cx="1884055" cy="1770468"/>
            </a:xfrm>
            <a:prstGeom prst="ellipse">
              <a:avLst/>
            </a:prstGeom>
            <a:solidFill>
              <a:srgbClr val="FF9300">
                <a:alpha val="56471"/>
              </a:srgbClr>
            </a:solidFill>
            <a:ln>
              <a:solidFill>
                <a:srgbClr val="FF9300">
                  <a:alpha val="5568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93DBCF-AAFF-A371-1D56-E22744B4DCDE}"/>
                </a:ext>
              </a:extLst>
            </p:cNvPr>
            <p:cNvSpPr txBox="1"/>
            <p:nvPr/>
          </p:nvSpPr>
          <p:spPr>
            <a:xfrm>
              <a:off x="10368685" y="5612878"/>
              <a:ext cx="1636821" cy="707886"/>
            </a:xfrm>
            <a:prstGeom prst="rect">
              <a:avLst/>
            </a:prstGeom>
            <a:noFill/>
          </p:spPr>
          <p:txBody>
            <a:bodyPr wrap="square" rtlCol="0">
              <a:spAutoFit/>
            </a:bodyPr>
            <a:lstStyle/>
            <a:p>
              <a:r>
                <a:rPr lang="en-US" sz="2000" b="1" dirty="0">
                  <a:solidFill>
                    <a:schemeClr val="tx2"/>
                  </a:solidFill>
                </a:rPr>
                <a:t>Specialty Grocer</a:t>
              </a:r>
            </a:p>
          </p:txBody>
        </p:sp>
      </p:grpSp>
    </p:spTree>
    <p:extLst>
      <p:ext uri="{BB962C8B-B14F-4D97-AF65-F5344CB8AC3E}">
        <p14:creationId xmlns:p14="http://schemas.microsoft.com/office/powerpoint/2010/main" val="27568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525-97E8-A605-A862-B008D4A75E84}"/>
              </a:ext>
            </a:extLst>
          </p:cNvPr>
          <p:cNvSpPr>
            <a:spLocks noGrp="1"/>
          </p:cNvSpPr>
          <p:nvPr>
            <p:ph type="title"/>
          </p:nvPr>
        </p:nvSpPr>
        <p:spPr>
          <a:xfrm>
            <a:off x="488961" y="121645"/>
            <a:ext cx="10515600" cy="1325563"/>
          </a:xfrm>
        </p:spPr>
        <p:txBody>
          <a:bodyPr/>
          <a:lstStyle/>
          <a:p>
            <a:r>
              <a:rPr lang="en-US" b="1" dirty="0">
                <a:solidFill>
                  <a:schemeClr val="tx2"/>
                </a:solidFill>
              </a:rPr>
              <a:t>Results: Barriers </a:t>
            </a:r>
          </a:p>
        </p:txBody>
      </p:sp>
      <p:sp>
        <p:nvSpPr>
          <p:cNvPr id="3" name="Content Placeholder 2">
            <a:extLst>
              <a:ext uri="{FF2B5EF4-FFF2-40B4-BE49-F238E27FC236}">
                <a16:creationId xmlns:a16="http://schemas.microsoft.com/office/drawing/2014/main" id="{7EFE5297-B722-7ACA-C08C-45CB95F2F453}"/>
              </a:ext>
            </a:extLst>
          </p:cNvPr>
          <p:cNvSpPr>
            <a:spLocks noGrp="1"/>
          </p:cNvSpPr>
          <p:nvPr>
            <p:ph idx="1"/>
          </p:nvPr>
        </p:nvSpPr>
        <p:spPr>
          <a:xfrm>
            <a:off x="404813" y="1368932"/>
            <a:ext cx="9429750" cy="5357812"/>
          </a:xfrm>
        </p:spPr>
        <p:txBody>
          <a:bodyPr>
            <a:normAutofit fontScale="92500" lnSpcReduction="20000"/>
          </a:bodyPr>
          <a:lstStyle/>
          <a:p>
            <a:pPr marL="0" indent="0">
              <a:buNone/>
            </a:pPr>
            <a:r>
              <a:rPr lang="en-US" sz="2800" dirty="0">
                <a:solidFill>
                  <a:schemeClr val="tx2"/>
                </a:solidFill>
                <a:effectLst/>
                <a:latin typeface="Calibri" panose="020F0502020204030204" pitchFamily="34" charset="0"/>
                <a:cs typeface="Calibri" panose="020F0502020204030204" pitchFamily="34" charset="0"/>
              </a:rPr>
              <a:t>“And it feels </a:t>
            </a:r>
            <a:r>
              <a:rPr lang="en-US" sz="2800" b="1" dirty="0">
                <a:solidFill>
                  <a:schemeClr val="tx2"/>
                </a:solidFill>
                <a:effectLst/>
                <a:latin typeface="Calibri" panose="020F0502020204030204" pitchFamily="34" charset="0"/>
                <a:cs typeface="Calibri" panose="020F0502020204030204" pitchFamily="34" charset="0"/>
              </a:rPr>
              <a:t>extractive</a:t>
            </a:r>
            <a:r>
              <a:rPr lang="en-US" sz="2800" dirty="0">
                <a:solidFill>
                  <a:schemeClr val="tx2"/>
                </a:solidFill>
                <a:effectLst/>
                <a:latin typeface="Calibri" panose="020F0502020204030204" pitchFamily="34" charset="0"/>
                <a:cs typeface="Calibri" panose="020F0502020204030204" pitchFamily="34" charset="0"/>
              </a:rPr>
              <a:t> and just us stepping in. And there's some varieties that I don't think have ever been sold in a big seed company way, at least. And I definitely don't want [our seed company] to be the ones always bringing new varieties. Like, that to a market, </a:t>
            </a:r>
            <a:r>
              <a:rPr lang="en-US" sz="2800" b="1" dirty="0">
                <a:solidFill>
                  <a:schemeClr val="tx2"/>
                </a:solidFill>
                <a:effectLst/>
                <a:latin typeface="Calibri" panose="020F0502020204030204" pitchFamily="34" charset="0"/>
                <a:cs typeface="Calibri" panose="020F0502020204030204" pitchFamily="34" charset="0"/>
              </a:rPr>
              <a:t>feels exploitative</a:t>
            </a:r>
            <a:r>
              <a:rPr lang="en-US" sz="2800" dirty="0">
                <a:solidFill>
                  <a:schemeClr val="tx2"/>
                </a:solidFill>
                <a:effectLst/>
                <a:latin typeface="Calibri" panose="020F0502020204030204" pitchFamily="34" charset="0"/>
                <a:cs typeface="Calibri" panose="020F0502020204030204" pitchFamily="34" charset="0"/>
              </a:rPr>
              <a:t> and</a:t>
            </a:r>
            <a:r>
              <a:rPr lang="en-US" dirty="0">
                <a:solidFill>
                  <a:schemeClr val="tx2"/>
                </a:solidFill>
                <a:latin typeface="Calibri" panose="020F0502020204030204" pitchFamily="34" charset="0"/>
                <a:cs typeface="Calibri" panose="020F0502020204030204" pitchFamily="34" charset="0"/>
              </a:rPr>
              <a:t> … </a:t>
            </a:r>
            <a:r>
              <a:rPr lang="en-US" sz="2800" b="1" dirty="0">
                <a:solidFill>
                  <a:schemeClr val="tx2"/>
                </a:solidFill>
                <a:effectLst/>
                <a:latin typeface="Calibri" panose="020F0502020204030204" pitchFamily="34" charset="0"/>
                <a:cs typeface="Calibri" panose="020F0502020204030204" pitchFamily="34" charset="0"/>
              </a:rPr>
              <a:t>not our place</a:t>
            </a:r>
            <a:r>
              <a:rPr lang="en-US" sz="2800" dirty="0">
                <a:solidFill>
                  <a:schemeClr val="tx2"/>
                </a:solidFill>
                <a:effectLst/>
                <a:latin typeface="Calibri" panose="020F0502020204030204" pitchFamily="34" charset="0"/>
                <a:cs typeface="Calibri" panose="020F0502020204030204" pitchFamily="34" charset="0"/>
              </a:rPr>
              <a:t>. … </a:t>
            </a:r>
            <a:r>
              <a:rPr lang="en-US" sz="2800" b="1" dirty="0">
                <a:solidFill>
                  <a:schemeClr val="tx2"/>
                </a:solidFill>
                <a:effectLst/>
                <a:latin typeface="Calibri" panose="020F0502020204030204" pitchFamily="34" charset="0"/>
                <a:cs typeface="Calibri" panose="020F0502020204030204" pitchFamily="34" charset="0"/>
              </a:rPr>
              <a:t>it's just tricky constantly</a:t>
            </a:r>
            <a:r>
              <a:rPr lang="en-US" sz="2800" dirty="0">
                <a:solidFill>
                  <a:schemeClr val="tx2"/>
                </a:solidFill>
                <a:effectLst/>
                <a:latin typeface="Calibri" panose="020F0502020204030204" pitchFamily="34" charset="0"/>
                <a:cs typeface="Calibri" panose="020F0502020204030204" pitchFamily="34" charset="0"/>
              </a:rPr>
              <a:t>.”</a:t>
            </a:r>
          </a:p>
          <a:p>
            <a:pPr marL="0" indent="0">
              <a:buNone/>
            </a:pPr>
            <a:endParaRPr lang="en-US" sz="2800" dirty="0">
              <a:solidFill>
                <a:schemeClr val="tx2"/>
              </a:solidFill>
              <a:effectLst/>
              <a:latin typeface="Calibri" panose="020F0502020204030204" pitchFamily="34" charset="0"/>
              <a:cs typeface="Calibri" panose="020F0502020204030204" pitchFamily="34" charset="0"/>
            </a:endParaRPr>
          </a:p>
          <a:p>
            <a:pPr marL="0" indent="0">
              <a:buNone/>
            </a:pPr>
            <a:r>
              <a:rPr lang="en-US" sz="2800" dirty="0">
                <a:solidFill>
                  <a:schemeClr val="tx2"/>
                </a:solidFill>
                <a:latin typeface="Calibri" panose="020F0502020204030204" pitchFamily="34" charset="0"/>
                <a:cs typeface="Calibri" panose="020F0502020204030204" pitchFamily="34" charset="0"/>
              </a:rPr>
              <a:t>“…</a:t>
            </a:r>
            <a:r>
              <a:rPr lang="en-US" sz="2800" dirty="0">
                <a:solidFill>
                  <a:schemeClr val="tx2"/>
                </a:solidFill>
                <a:effectLst/>
                <a:latin typeface="Calibri" panose="020F0502020204030204" pitchFamily="34" charset="0"/>
                <a:cs typeface="Calibri" panose="020F0502020204030204" pitchFamily="34" charset="0"/>
              </a:rPr>
              <a:t>introducing people to these new </a:t>
            </a:r>
            <a:r>
              <a:rPr lang="en-US" dirty="0">
                <a:solidFill>
                  <a:schemeClr val="tx2"/>
                </a:solidFill>
                <a:latin typeface="Calibri" panose="020F0502020204030204" pitchFamily="34" charset="0"/>
                <a:cs typeface="Calibri" panose="020F0502020204030204" pitchFamily="34" charset="0"/>
              </a:rPr>
              <a:t>[foods]</a:t>
            </a:r>
            <a:r>
              <a:rPr lang="en-US" sz="2800" dirty="0">
                <a:solidFill>
                  <a:schemeClr val="tx2"/>
                </a:solidFill>
                <a:effectLst/>
                <a:latin typeface="Calibri" panose="020F0502020204030204" pitchFamily="34" charset="0"/>
                <a:cs typeface="Calibri" panose="020F0502020204030204" pitchFamily="34" charset="0"/>
              </a:rPr>
              <a:t> and then helping them to figure out, </a:t>
            </a:r>
            <a:r>
              <a:rPr lang="en-US" sz="2800" b="1" dirty="0">
                <a:solidFill>
                  <a:schemeClr val="tx2"/>
                </a:solidFill>
                <a:effectLst/>
                <a:latin typeface="Calibri" panose="020F0502020204030204" pitchFamily="34" charset="0"/>
                <a:cs typeface="Calibri" panose="020F0502020204030204" pitchFamily="34" charset="0"/>
              </a:rPr>
              <a:t>"Okay, how do you actually use this thing?" </a:t>
            </a:r>
            <a:r>
              <a:rPr lang="en-US" sz="2800" dirty="0">
                <a:solidFill>
                  <a:schemeClr val="tx2"/>
                </a:solidFill>
                <a:effectLst/>
                <a:latin typeface="Calibri" panose="020F0502020204030204" pitchFamily="34" charset="0"/>
                <a:cs typeface="Calibri" panose="020F0502020204030204" pitchFamily="34" charset="0"/>
              </a:rPr>
              <a:t>And then beyond that, like, not just how do you use it, but how do you then </a:t>
            </a:r>
            <a:r>
              <a:rPr lang="en-US" sz="2800" b="1" dirty="0">
                <a:solidFill>
                  <a:schemeClr val="tx2"/>
                </a:solidFill>
                <a:effectLst/>
                <a:latin typeface="Calibri" panose="020F0502020204030204" pitchFamily="34" charset="0"/>
                <a:cs typeface="Calibri" panose="020F0502020204030204" pitchFamily="34" charset="0"/>
              </a:rPr>
              <a:t>integrate it in a meaningful way </a:t>
            </a:r>
            <a:r>
              <a:rPr lang="en-US" sz="2800" dirty="0">
                <a:solidFill>
                  <a:schemeClr val="tx2"/>
                </a:solidFill>
                <a:effectLst/>
                <a:latin typeface="Calibri" panose="020F0502020204030204" pitchFamily="34" charset="0"/>
                <a:cs typeface="Calibri" panose="020F0502020204030204" pitchFamily="34" charset="0"/>
              </a:rPr>
              <a:t>into the cooking that you do, the hosting that you do…”</a:t>
            </a:r>
          </a:p>
          <a:p>
            <a:pPr marL="0" indent="0">
              <a:buNone/>
            </a:pPr>
            <a:endParaRPr lang="en-US" sz="2800" dirty="0">
              <a:solidFill>
                <a:schemeClr val="tx2"/>
              </a:solidFill>
              <a:effectLst/>
              <a:latin typeface="Calibri" panose="020F0502020204030204" pitchFamily="34" charset="0"/>
              <a:cs typeface="Calibri" panose="020F0502020204030204" pitchFamily="34" charset="0"/>
            </a:endParaRPr>
          </a:p>
          <a:p>
            <a:pPr marL="0" indent="0">
              <a:buNone/>
            </a:pPr>
            <a:r>
              <a:rPr lang="en-US" dirty="0">
                <a:solidFill>
                  <a:schemeClr val="tx2"/>
                </a:solidFill>
              </a:rPr>
              <a:t>“…</a:t>
            </a:r>
            <a:r>
              <a:rPr lang="en-US" b="1" dirty="0">
                <a:solidFill>
                  <a:schemeClr val="tx2"/>
                </a:solidFill>
              </a:rPr>
              <a:t>you're pricing people out</a:t>
            </a:r>
            <a:r>
              <a:rPr lang="en-US" dirty="0">
                <a:solidFill>
                  <a:schemeClr val="tx2"/>
                </a:solidFill>
              </a:rPr>
              <a:t>. There are </a:t>
            </a:r>
            <a:r>
              <a:rPr lang="en-US" b="1" dirty="0">
                <a:solidFill>
                  <a:schemeClr val="tx2"/>
                </a:solidFill>
              </a:rPr>
              <a:t>people who could benefit most from [access to CM foods], who have a heritage legacy, historical legacy</a:t>
            </a:r>
            <a:r>
              <a:rPr lang="en-US" dirty="0">
                <a:solidFill>
                  <a:schemeClr val="tx2"/>
                </a:solidFill>
              </a:rPr>
              <a:t> in not only growing it on this continent, but where they originated, can no longer purchase that particular product. There's something wrong with that.”</a:t>
            </a:r>
            <a:endParaRPr lang="en-US" sz="2800" dirty="0">
              <a:solidFill>
                <a:schemeClr val="tx2"/>
              </a:solidFill>
              <a:effectLst/>
              <a:latin typeface="Times New Roman" panose="02020603050405020304" pitchFamily="18" charset="0"/>
            </a:endParaRPr>
          </a:p>
          <a:p>
            <a:endParaRPr lang="en-US" dirty="0">
              <a:solidFill>
                <a:schemeClr val="tx2"/>
              </a:solidFill>
            </a:endParaRPr>
          </a:p>
        </p:txBody>
      </p:sp>
      <p:grpSp>
        <p:nvGrpSpPr>
          <p:cNvPr id="12" name="Group 11">
            <a:extLst>
              <a:ext uri="{FF2B5EF4-FFF2-40B4-BE49-F238E27FC236}">
                <a16:creationId xmlns:a16="http://schemas.microsoft.com/office/drawing/2014/main" id="{7CAAD07F-4C5A-8BF9-7163-895AB730E7C7}"/>
              </a:ext>
            </a:extLst>
          </p:cNvPr>
          <p:cNvGrpSpPr/>
          <p:nvPr/>
        </p:nvGrpSpPr>
        <p:grpSpPr>
          <a:xfrm>
            <a:off x="9901238" y="1027112"/>
            <a:ext cx="1884055" cy="1770468"/>
            <a:chOff x="9836457" y="1368667"/>
            <a:chExt cx="1884055" cy="1770468"/>
          </a:xfrm>
        </p:grpSpPr>
        <p:sp>
          <p:nvSpPr>
            <p:cNvPr id="6" name="Oval 5">
              <a:extLst>
                <a:ext uri="{FF2B5EF4-FFF2-40B4-BE49-F238E27FC236}">
                  <a16:creationId xmlns:a16="http://schemas.microsoft.com/office/drawing/2014/main" id="{13172ACE-F873-DCF6-C14A-D22183A34A77}"/>
                </a:ext>
              </a:extLst>
            </p:cNvPr>
            <p:cNvSpPr/>
            <p:nvPr/>
          </p:nvSpPr>
          <p:spPr>
            <a:xfrm>
              <a:off x="9836457" y="1368667"/>
              <a:ext cx="1884055" cy="1770468"/>
            </a:xfrm>
            <a:prstGeom prst="ellipse">
              <a:avLst/>
            </a:prstGeom>
            <a:solidFill>
              <a:srgbClr val="549E39">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id="{6E2E2555-A119-FC00-B65C-1C7146E07471}"/>
                </a:ext>
              </a:extLst>
            </p:cNvPr>
            <p:cNvSpPr txBox="1"/>
            <p:nvPr/>
          </p:nvSpPr>
          <p:spPr>
            <a:xfrm>
              <a:off x="9960665" y="1865049"/>
              <a:ext cx="1759847" cy="707886"/>
            </a:xfrm>
            <a:prstGeom prst="rect">
              <a:avLst/>
            </a:prstGeom>
            <a:noFill/>
          </p:spPr>
          <p:txBody>
            <a:bodyPr wrap="square" rtlCol="0">
              <a:spAutoFit/>
            </a:bodyPr>
            <a:lstStyle/>
            <a:p>
              <a:r>
                <a:rPr lang="en-US" sz="2000" b="1" dirty="0">
                  <a:solidFill>
                    <a:schemeClr val="tx2"/>
                  </a:solidFill>
                </a:rPr>
                <a:t>Seed Company representative</a:t>
              </a:r>
            </a:p>
          </p:txBody>
        </p:sp>
      </p:grpSp>
      <p:grpSp>
        <p:nvGrpSpPr>
          <p:cNvPr id="13" name="Group 12">
            <a:extLst>
              <a:ext uri="{FF2B5EF4-FFF2-40B4-BE49-F238E27FC236}">
                <a16:creationId xmlns:a16="http://schemas.microsoft.com/office/drawing/2014/main" id="{B021C510-B4AF-7C83-8EDF-E4E53F1E5169}"/>
              </a:ext>
            </a:extLst>
          </p:cNvPr>
          <p:cNvGrpSpPr/>
          <p:nvPr/>
        </p:nvGrpSpPr>
        <p:grpSpPr>
          <a:xfrm>
            <a:off x="9901238" y="3040265"/>
            <a:ext cx="1884055" cy="1784755"/>
            <a:chOff x="9901238" y="3443287"/>
            <a:chExt cx="1884055" cy="1770468"/>
          </a:xfrm>
        </p:grpSpPr>
        <p:sp>
          <p:nvSpPr>
            <p:cNvPr id="8" name="Oval 7">
              <a:extLst>
                <a:ext uri="{FF2B5EF4-FFF2-40B4-BE49-F238E27FC236}">
                  <a16:creationId xmlns:a16="http://schemas.microsoft.com/office/drawing/2014/main" id="{F2FD9E8E-6309-992A-9061-0B0DCFFE2AA9}"/>
                </a:ext>
              </a:extLst>
            </p:cNvPr>
            <p:cNvSpPr/>
            <p:nvPr/>
          </p:nvSpPr>
          <p:spPr>
            <a:xfrm>
              <a:off x="9901238" y="3443287"/>
              <a:ext cx="1884055" cy="1770468"/>
            </a:xfrm>
            <a:prstGeom prst="ellipse">
              <a:avLst/>
            </a:prstGeom>
            <a:solidFill>
              <a:srgbClr val="549E39">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extBox 8">
              <a:extLst>
                <a:ext uri="{FF2B5EF4-FFF2-40B4-BE49-F238E27FC236}">
                  <a16:creationId xmlns:a16="http://schemas.microsoft.com/office/drawing/2014/main" id="{167A0AD5-836E-44AB-69EF-5AB7D6A92799}"/>
                </a:ext>
              </a:extLst>
            </p:cNvPr>
            <p:cNvSpPr txBox="1"/>
            <p:nvPr/>
          </p:nvSpPr>
          <p:spPr>
            <a:xfrm>
              <a:off x="10348127" y="3883727"/>
              <a:ext cx="1147380" cy="707886"/>
            </a:xfrm>
            <a:prstGeom prst="rect">
              <a:avLst/>
            </a:prstGeom>
            <a:noFill/>
          </p:spPr>
          <p:txBody>
            <a:bodyPr wrap="square" rtlCol="0">
              <a:spAutoFit/>
            </a:bodyPr>
            <a:lstStyle/>
            <a:p>
              <a:r>
                <a:rPr lang="en-US" sz="2000" b="1" dirty="0">
                  <a:solidFill>
                    <a:schemeClr val="tx2"/>
                  </a:solidFill>
                </a:rPr>
                <a:t>Ujamaa Grower</a:t>
              </a:r>
            </a:p>
          </p:txBody>
        </p:sp>
      </p:grpSp>
      <p:grpSp>
        <p:nvGrpSpPr>
          <p:cNvPr id="14" name="Group 13">
            <a:extLst>
              <a:ext uri="{FF2B5EF4-FFF2-40B4-BE49-F238E27FC236}">
                <a16:creationId xmlns:a16="http://schemas.microsoft.com/office/drawing/2014/main" id="{C4AB1087-C6A2-3DFB-038E-6D6CFC60B712}"/>
              </a:ext>
            </a:extLst>
          </p:cNvPr>
          <p:cNvGrpSpPr/>
          <p:nvPr/>
        </p:nvGrpSpPr>
        <p:grpSpPr>
          <a:xfrm>
            <a:off x="9903132" y="4956276"/>
            <a:ext cx="1884055" cy="1770468"/>
            <a:chOff x="9712249" y="5130394"/>
            <a:chExt cx="1884055" cy="1770468"/>
          </a:xfrm>
        </p:grpSpPr>
        <p:sp>
          <p:nvSpPr>
            <p:cNvPr id="10" name="Oval 9">
              <a:extLst>
                <a:ext uri="{FF2B5EF4-FFF2-40B4-BE49-F238E27FC236}">
                  <a16:creationId xmlns:a16="http://schemas.microsoft.com/office/drawing/2014/main" id="{BCF08709-73D4-908D-A69E-49316FEE6236}"/>
                </a:ext>
              </a:extLst>
            </p:cNvPr>
            <p:cNvSpPr/>
            <p:nvPr/>
          </p:nvSpPr>
          <p:spPr>
            <a:xfrm>
              <a:off x="9712249" y="5130394"/>
              <a:ext cx="1884055" cy="1770468"/>
            </a:xfrm>
            <a:prstGeom prst="ellipse">
              <a:avLst/>
            </a:prstGeom>
            <a:solidFill>
              <a:srgbClr val="549E39">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1" name="TextBox 10">
              <a:extLst>
                <a:ext uri="{FF2B5EF4-FFF2-40B4-BE49-F238E27FC236}">
                  <a16:creationId xmlns:a16="http://schemas.microsoft.com/office/drawing/2014/main" id="{D7F1B244-BCDF-3CD3-86F0-55679EC28B92}"/>
                </a:ext>
              </a:extLst>
            </p:cNvPr>
            <p:cNvSpPr txBox="1"/>
            <p:nvPr/>
          </p:nvSpPr>
          <p:spPr>
            <a:xfrm>
              <a:off x="10157244" y="5804951"/>
              <a:ext cx="1312869" cy="400110"/>
            </a:xfrm>
            <a:prstGeom prst="rect">
              <a:avLst/>
            </a:prstGeom>
            <a:noFill/>
          </p:spPr>
          <p:txBody>
            <a:bodyPr wrap="square" rtlCol="0">
              <a:spAutoFit/>
            </a:bodyPr>
            <a:lstStyle/>
            <a:p>
              <a:r>
                <a:rPr lang="en-US" sz="2000" b="1" dirty="0">
                  <a:solidFill>
                    <a:schemeClr val="tx2"/>
                  </a:solidFill>
                </a:rPr>
                <a:t>Farmer</a:t>
              </a:r>
            </a:p>
          </p:txBody>
        </p:sp>
      </p:grpSp>
    </p:spTree>
    <p:extLst>
      <p:ext uri="{BB962C8B-B14F-4D97-AF65-F5344CB8AC3E}">
        <p14:creationId xmlns:p14="http://schemas.microsoft.com/office/powerpoint/2010/main" val="235323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CDE4E-2DF5-064B-680B-17C38301CE50}"/>
              </a:ext>
            </a:extLst>
          </p:cNvPr>
          <p:cNvSpPr>
            <a:spLocks noGrp="1"/>
          </p:cNvSpPr>
          <p:nvPr>
            <p:ph type="title"/>
          </p:nvPr>
        </p:nvSpPr>
        <p:spPr>
          <a:xfrm>
            <a:off x="146957" y="-153261"/>
            <a:ext cx="10515600" cy="1325563"/>
          </a:xfrm>
        </p:spPr>
        <p:txBody>
          <a:bodyPr/>
          <a:lstStyle/>
          <a:p>
            <a:r>
              <a:rPr lang="en-US" b="1" dirty="0">
                <a:solidFill>
                  <a:schemeClr val="tx2"/>
                </a:solidFill>
              </a:rPr>
              <a:t>Discussion</a:t>
            </a:r>
          </a:p>
        </p:txBody>
      </p:sp>
      <p:pic>
        <p:nvPicPr>
          <p:cNvPr id="5" name="Content Placeholder 4" descr="A diagram of a farmer's market&#10;&#10;Description automatically generated">
            <a:extLst>
              <a:ext uri="{FF2B5EF4-FFF2-40B4-BE49-F238E27FC236}">
                <a16:creationId xmlns:a16="http://schemas.microsoft.com/office/drawing/2014/main" id="{DFB17FE0-D55D-2999-25C9-396E6E7B4B82}"/>
              </a:ext>
            </a:extLst>
          </p:cNvPr>
          <p:cNvPicPr>
            <a:picLocks noGrp="1" noChangeAspect="1"/>
          </p:cNvPicPr>
          <p:nvPr>
            <p:ph idx="1"/>
          </p:nvPr>
        </p:nvPicPr>
        <p:blipFill>
          <a:blip r:embed="rId4"/>
          <a:stretch>
            <a:fillRect/>
          </a:stretch>
        </p:blipFill>
        <p:spPr>
          <a:xfrm>
            <a:off x="146957" y="1173515"/>
            <a:ext cx="11533414" cy="5191633"/>
          </a:xfrm>
        </p:spPr>
      </p:pic>
      <p:sp>
        <p:nvSpPr>
          <p:cNvPr id="7" name="Rounded Rectangular Callout 6">
            <a:extLst>
              <a:ext uri="{FF2B5EF4-FFF2-40B4-BE49-F238E27FC236}">
                <a16:creationId xmlns:a16="http://schemas.microsoft.com/office/drawing/2014/main" id="{94FD278F-A074-2A29-C42B-D6DF7C759ED1}"/>
              </a:ext>
            </a:extLst>
          </p:cNvPr>
          <p:cNvSpPr/>
          <p:nvPr/>
        </p:nvSpPr>
        <p:spPr>
          <a:xfrm>
            <a:off x="2888642" y="3769332"/>
            <a:ext cx="3918721" cy="2632985"/>
          </a:xfrm>
          <a:prstGeom prst="wedgeRoundRectCallout">
            <a:avLst>
              <a:gd name="adj1" fmla="val -70116"/>
              <a:gd name="adj2" fmla="val -36545"/>
              <a:gd name="adj3" fmla="val 16667"/>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Seed keepers </a:t>
            </a:r>
            <a:r>
              <a:rPr lang="en-US" sz="2400" b="1" dirty="0">
                <a:solidFill>
                  <a:schemeClr val="bg1"/>
                </a:solidFill>
              </a:rPr>
              <a:t>desire to grow CM seeds and make CM seeds and foods more widely accessible</a:t>
            </a:r>
            <a:r>
              <a:rPr lang="en-US" sz="2400" dirty="0">
                <a:solidFill>
                  <a:schemeClr val="bg1"/>
                </a:solidFill>
              </a:rPr>
              <a:t> through channels supported by downstream stakeholders</a:t>
            </a:r>
          </a:p>
        </p:txBody>
      </p:sp>
      <p:grpSp>
        <p:nvGrpSpPr>
          <p:cNvPr id="17" name="Group 16">
            <a:extLst>
              <a:ext uri="{FF2B5EF4-FFF2-40B4-BE49-F238E27FC236}">
                <a16:creationId xmlns:a16="http://schemas.microsoft.com/office/drawing/2014/main" id="{BEF8587C-2444-8818-1013-EE4F5DA997EC}"/>
              </a:ext>
            </a:extLst>
          </p:cNvPr>
          <p:cNvGrpSpPr/>
          <p:nvPr/>
        </p:nvGrpSpPr>
        <p:grpSpPr>
          <a:xfrm>
            <a:off x="5059060" y="99856"/>
            <a:ext cx="4812708" cy="4652558"/>
            <a:chOff x="5111390" y="234841"/>
            <a:chExt cx="4812708" cy="4652558"/>
          </a:xfrm>
        </p:grpSpPr>
        <p:sp>
          <p:nvSpPr>
            <p:cNvPr id="9" name="Rounded Rectangular Callout 8">
              <a:extLst>
                <a:ext uri="{FF2B5EF4-FFF2-40B4-BE49-F238E27FC236}">
                  <a16:creationId xmlns:a16="http://schemas.microsoft.com/office/drawing/2014/main" id="{DC0C251A-CBA4-B9D6-8818-1BDC5A195AA8}"/>
                </a:ext>
              </a:extLst>
            </p:cNvPr>
            <p:cNvSpPr/>
            <p:nvPr/>
          </p:nvSpPr>
          <p:spPr>
            <a:xfrm>
              <a:off x="5404757" y="234841"/>
              <a:ext cx="3722915" cy="2132801"/>
            </a:xfrm>
            <a:prstGeom prst="wedgeRoundRectCallout">
              <a:avLst>
                <a:gd name="adj1" fmla="val -2003"/>
                <a:gd name="adj2" fmla="val 73933"/>
                <a:gd name="adj3" fmla="val 16667"/>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Creating </a:t>
              </a:r>
              <a:r>
                <a:rPr lang="en-US" sz="2400" b="1" dirty="0">
                  <a:solidFill>
                    <a:schemeClr val="bg1"/>
                  </a:solidFill>
                </a:rPr>
                <a:t>consumer familiarity </a:t>
              </a:r>
              <a:r>
                <a:rPr lang="en-US" sz="2400" dirty="0">
                  <a:solidFill>
                    <a:schemeClr val="bg1"/>
                  </a:solidFill>
                </a:rPr>
                <a:t>with CM seeds and their products is necessary to increase market opportunities </a:t>
              </a:r>
            </a:p>
          </p:txBody>
        </p:sp>
        <p:sp>
          <p:nvSpPr>
            <p:cNvPr id="11" name="Triangle 10">
              <a:extLst>
                <a:ext uri="{FF2B5EF4-FFF2-40B4-BE49-F238E27FC236}">
                  <a16:creationId xmlns:a16="http://schemas.microsoft.com/office/drawing/2014/main" id="{C4653F62-8020-261A-7F65-94F38A53F83C}"/>
                </a:ext>
              </a:extLst>
            </p:cNvPr>
            <p:cNvSpPr/>
            <p:nvPr/>
          </p:nvSpPr>
          <p:spPr>
            <a:xfrm>
              <a:off x="8964251" y="1399928"/>
              <a:ext cx="959847" cy="581520"/>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82E5FF8B-27A6-E656-F15E-D9E9FDF37304}"/>
                </a:ext>
              </a:extLst>
            </p:cNvPr>
            <p:cNvSpPr/>
            <p:nvPr/>
          </p:nvSpPr>
          <p:spPr>
            <a:xfrm rot="13463350">
              <a:off x="5111390" y="2070644"/>
              <a:ext cx="379261" cy="1429720"/>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7CEA69E-09E2-06E6-2C01-1402149859D3}"/>
                </a:ext>
              </a:extLst>
            </p:cNvPr>
            <p:cNvSpPr/>
            <p:nvPr/>
          </p:nvSpPr>
          <p:spPr>
            <a:xfrm rot="9981105">
              <a:off x="8836209" y="2129615"/>
              <a:ext cx="440057" cy="2757784"/>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A8EE3F3-69B6-26FC-D65C-7BAE95DEB20E}"/>
              </a:ext>
            </a:extLst>
          </p:cNvPr>
          <p:cNvGrpSpPr/>
          <p:nvPr/>
        </p:nvGrpSpPr>
        <p:grpSpPr>
          <a:xfrm>
            <a:off x="3388717" y="2895870"/>
            <a:ext cx="3853543" cy="3927140"/>
            <a:chOff x="3292929" y="2748298"/>
            <a:chExt cx="3853543" cy="3927140"/>
          </a:xfrm>
        </p:grpSpPr>
        <p:sp>
          <p:nvSpPr>
            <p:cNvPr id="10" name="Rounded Rectangular Callout 9">
              <a:extLst>
                <a:ext uri="{FF2B5EF4-FFF2-40B4-BE49-F238E27FC236}">
                  <a16:creationId xmlns:a16="http://schemas.microsoft.com/office/drawing/2014/main" id="{B5DBE22E-5870-53E0-5A38-4D39E805635F}"/>
                </a:ext>
              </a:extLst>
            </p:cNvPr>
            <p:cNvSpPr/>
            <p:nvPr/>
          </p:nvSpPr>
          <p:spPr>
            <a:xfrm>
              <a:off x="3292929" y="4639410"/>
              <a:ext cx="3853543" cy="2036028"/>
            </a:xfrm>
            <a:prstGeom prst="wedgeRoundRectCallout">
              <a:avLst>
                <a:gd name="adj1" fmla="val -81426"/>
                <a:gd name="adj2" fmla="val -73035"/>
                <a:gd name="adj3" fmla="val 16667"/>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There is a need for </a:t>
              </a:r>
              <a:r>
                <a:rPr lang="en-US" sz="2400" b="1" dirty="0">
                  <a:solidFill>
                    <a:schemeClr val="bg1"/>
                  </a:solidFill>
                </a:rPr>
                <a:t>breeding CM seeds </a:t>
              </a:r>
              <a:r>
                <a:rPr lang="en-US" sz="2400" dirty="0">
                  <a:solidFill>
                    <a:schemeClr val="bg1"/>
                  </a:solidFill>
                </a:rPr>
                <a:t>that are suited to grow in the Northeast climate </a:t>
              </a:r>
            </a:p>
          </p:txBody>
        </p:sp>
        <p:sp>
          <p:nvSpPr>
            <p:cNvPr id="14" name="Triangle 13">
              <a:extLst>
                <a:ext uri="{FF2B5EF4-FFF2-40B4-BE49-F238E27FC236}">
                  <a16:creationId xmlns:a16="http://schemas.microsoft.com/office/drawing/2014/main" id="{3F8755B0-2B03-055A-2466-0E1CE976DFA5}"/>
                </a:ext>
              </a:extLst>
            </p:cNvPr>
            <p:cNvSpPr/>
            <p:nvPr/>
          </p:nvSpPr>
          <p:spPr>
            <a:xfrm rot="15424961">
              <a:off x="2619635" y="3461255"/>
              <a:ext cx="2007434" cy="581520"/>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143536F7-C388-E689-B55B-3FFEBDDF8DC0}"/>
                </a:ext>
              </a:extLst>
            </p:cNvPr>
            <p:cNvSpPr/>
            <p:nvPr/>
          </p:nvSpPr>
          <p:spPr>
            <a:xfrm rot="20382974">
              <a:off x="5781724" y="4107811"/>
              <a:ext cx="651750" cy="646773"/>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4617921-194E-B0B1-B60C-9E94ABBFFE0B}"/>
              </a:ext>
            </a:extLst>
          </p:cNvPr>
          <p:cNvGrpSpPr/>
          <p:nvPr/>
        </p:nvGrpSpPr>
        <p:grpSpPr>
          <a:xfrm>
            <a:off x="5191567" y="-155678"/>
            <a:ext cx="4889032" cy="4993933"/>
            <a:chOff x="5074646" y="-56984"/>
            <a:chExt cx="4889032" cy="4993933"/>
          </a:xfrm>
        </p:grpSpPr>
        <p:sp>
          <p:nvSpPr>
            <p:cNvPr id="4" name="Triangle 3">
              <a:extLst>
                <a:ext uri="{FF2B5EF4-FFF2-40B4-BE49-F238E27FC236}">
                  <a16:creationId xmlns:a16="http://schemas.microsoft.com/office/drawing/2014/main" id="{1D12BFA2-0594-F296-C016-B94D68944D71}"/>
                </a:ext>
              </a:extLst>
            </p:cNvPr>
            <p:cNvSpPr/>
            <p:nvPr/>
          </p:nvSpPr>
          <p:spPr>
            <a:xfrm rot="1793496">
              <a:off x="6309075" y="2260121"/>
              <a:ext cx="1093288" cy="581520"/>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D73F285B-BD7E-B6BE-9844-30AD144A4196}"/>
                </a:ext>
              </a:extLst>
            </p:cNvPr>
            <p:cNvSpPr/>
            <p:nvPr/>
          </p:nvSpPr>
          <p:spPr>
            <a:xfrm>
              <a:off x="5074646" y="-56984"/>
              <a:ext cx="3853543" cy="2537084"/>
            </a:xfrm>
            <a:prstGeom prst="wedgeRoundRectCallout">
              <a:avLst>
                <a:gd name="adj1" fmla="val -34812"/>
                <a:gd name="adj2" fmla="val 80946"/>
                <a:gd name="adj3" fmla="val 16667"/>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Importance of maintaining the </a:t>
              </a:r>
              <a:r>
                <a:rPr lang="en-US" sz="2400" b="1" dirty="0">
                  <a:solidFill>
                    <a:schemeClr val="bg1"/>
                  </a:solidFill>
                </a:rPr>
                <a:t>cultural stories </a:t>
              </a:r>
              <a:r>
                <a:rPr lang="en-US" sz="2400" dirty="0">
                  <a:solidFill>
                    <a:schemeClr val="bg1"/>
                  </a:solidFill>
                </a:rPr>
                <a:t>attached to seeds and </a:t>
              </a:r>
              <a:r>
                <a:rPr lang="en-US" sz="2400" b="1" dirty="0">
                  <a:solidFill>
                    <a:schemeClr val="bg1"/>
                  </a:solidFill>
                </a:rPr>
                <a:t>culturally sensitive marketing </a:t>
              </a:r>
              <a:r>
                <a:rPr lang="en-US" sz="2400" dirty="0">
                  <a:solidFill>
                    <a:schemeClr val="bg1"/>
                  </a:solidFill>
                </a:rPr>
                <a:t>is a concern</a:t>
              </a:r>
            </a:p>
          </p:txBody>
        </p:sp>
        <p:sp>
          <p:nvSpPr>
            <p:cNvPr id="6" name="Triangle 5">
              <a:extLst>
                <a:ext uri="{FF2B5EF4-FFF2-40B4-BE49-F238E27FC236}">
                  <a16:creationId xmlns:a16="http://schemas.microsoft.com/office/drawing/2014/main" id="{9F29C681-7031-F493-8EE1-C2F68583638F}"/>
                </a:ext>
              </a:extLst>
            </p:cNvPr>
            <p:cNvSpPr/>
            <p:nvPr/>
          </p:nvSpPr>
          <p:spPr>
            <a:xfrm rot="189811">
              <a:off x="8615222" y="1646926"/>
              <a:ext cx="1348456" cy="581520"/>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A4B1FD2-A9A8-9DCA-2A2D-48B0637C0B90}"/>
                </a:ext>
              </a:extLst>
            </p:cNvPr>
            <p:cNvSpPr/>
            <p:nvPr/>
          </p:nvSpPr>
          <p:spPr>
            <a:xfrm rot="4452770">
              <a:off x="7506391" y="3110692"/>
              <a:ext cx="3070994" cy="581520"/>
            </a:xfrm>
            <a:prstGeom prst="triangle">
              <a:avLst>
                <a:gd name="adj" fmla="val 1679"/>
              </a:avLst>
            </a:prstGeom>
            <a:solidFill>
              <a:srgbClr val="F7B66F"/>
            </a:solidFill>
            <a:ln>
              <a:solidFill>
                <a:srgbClr val="F7B6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lternate Process 2">
            <a:extLst>
              <a:ext uri="{FF2B5EF4-FFF2-40B4-BE49-F238E27FC236}">
                <a16:creationId xmlns:a16="http://schemas.microsoft.com/office/drawing/2014/main" id="{4404056C-14A4-9601-4534-BE33A21654F2}"/>
              </a:ext>
            </a:extLst>
          </p:cNvPr>
          <p:cNvSpPr/>
          <p:nvPr/>
        </p:nvSpPr>
        <p:spPr>
          <a:xfrm>
            <a:off x="652054" y="1061361"/>
            <a:ext cx="10887891" cy="5627257"/>
          </a:xfrm>
          <a:prstGeom prst="flowChartAlternateProcess">
            <a:avLst/>
          </a:prstGeom>
          <a:solidFill>
            <a:srgbClr val="F7B66F"/>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Both seed keepers and downstream value chain stakeholders recognize the importance of CM seeds, but creating market opportunities that small-scale growers can take advantage of will require strengthening connectivity along the value chain</a:t>
            </a:r>
          </a:p>
        </p:txBody>
      </p:sp>
    </p:spTree>
    <p:extLst>
      <p:ext uri="{BB962C8B-B14F-4D97-AF65-F5344CB8AC3E}">
        <p14:creationId xmlns:p14="http://schemas.microsoft.com/office/powerpoint/2010/main" val="298393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animBg="1"/>
      <p:bldP spid="3" grpId="1"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FC4D1-9979-0DAA-C155-E86338494131}"/>
              </a:ext>
            </a:extLst>
          </p:cNvPr>
          <p:cNvSpPr>
            <a:spLocks noGrp="1"/>
          </p:cNvSpPr>
          <p:nvPr>
            <p:ph type="title"/>
          </p:nvPr>
        </p:nvSpPr>
        <p:spPr>
          <a:xfrm>
            <a:off x="401395" y="134889"/>
            <a:ext cx="4589493" cy="1578308"/>
          </a:xfrm>
        </p:spPr>
        <p:txBody>
          <a:bodyPr>
            <a:normAutofit/>
          </a:bodyPr>
          <a:lstStyle/>
          <a:p>
            <a:r>
              <a:rPr lang="en-US" sz="3400" b="1" dirty="0">
                <a:solidFill>
                  <a:schemeClr val="tx2"/>
                </a:solidFill>
              </a:rPr>
              <a:t>Next Steps</a:t>
            </a:r>
          </a:p>
        </p:txBody>
      </p:sp>
      <p:sp>
        <p:nvSpPr>
          <p:cNvPr id="3" name="Content Placeholder 2">
            <a:extLst>
              <a:ext uri="{FF2B5EF4-FFF2-40B4-BE49-F238E27FC236}">
                <a16:creationId xmlns:a16="http://schemas.microsoft.com/office/drawing/2014/main" id="{221CBD68-C1F9-41EA-3E7E-B4128A67F005}"/>
              </a:ext>
            </a:extLst>
          </p:cNvPr>
          <p:cNvSpPr>
            <a:spLocks noGrp="1"/>
          </p:cNvSpPr>
          <p:nvPr>
            <p:ph idx="1"/>
          </p:nvPr>
        </p:nvSpPr>
        <p:spPr>
          <a:xfrm>
            <a:off x="154969" y="1580447"/>
            <a:ext cx="4314318" cy="5757862"/>
          </a:xfrm>
        </p:spPr>
        <p:txBody>
          <a:bodyPr>
            <a:normAutofit/>
          </a:bodyPr>
          <a:lstStyle/>
          <a:p>
            <a:r>
              <a:rPr lang="en-US" sz="2400" dirty="0">
                <a:solidFill>
                  <a:schemeClr val="tx2"/>
                </a:solidFill>
              </a:rPr>
              <a:t>Northeast SVC stakeholder survey to be deployed in Fall 2023 </a:t>
            </a:r>
          </a:p>
          <a:p>
            <a:endParaRPr lang="en-US" sz="2400" dirty="0">
              <a:solidFill>
                <a:schemeClr val="tx2"/>
              </a:solidFill>
            </a:endParaRPr>
          </a:p>
          <a:p>
            <a:pPr marL="0" indent="0">
              <a:buNone/>
            </a:pPr>
            <a:endParaRPr lang="en-US" sz="2400" dirty="0">
              <a:solidFill>
                <a:schemeClr val="tx2"/>
              </a:solidFill>
            </a:endParaRPr>
          </a:p>
        </p:txBody>
      </p:sp>
      <p:sp>
        <p:nvSpPr>
          <p:cNvPr id="7" name="Title 1">
            <a:extLst>
              <a:ext uri="{FF2B5EF4-FFF2-40B4-BE49-F238E27FC236}">
                <a16:creationId xmlns:a16="http://schemas.microsoft.com/office/drawing/2014/main" id="{1558E15C-4359-5520-D98E-10CD2566C12B}"/>
              </a:ext>
            </a:extLst>
          </p:cNvPr>
          <p:cNvSpPr txBox="1">
            <a:spLocks/>
          </p:cNvSpPr>
          <p:nvPr/>
        </p:nvSpPr>
        <p:spPr>
          <a:xfrm>
            <a:off x="5903397" y="178338"/>
            <a:ext cx="4589493" cy="15783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tx2"/>
                </a:solidFill>
              </a:rPr>
              <a:t>Implications of Research </a:t>
            </a:r>
          </a:p>
        </p:txBody>
      </p:sp>
      <p:pic>
        <p:nvPicPr>
          <p:cNvPr id="4" name="Alexis Slide 14.mp4">
            <a:hlinkClick r:id="" action="ppaction://media"/>
            <a:extLst>
              <a:ext uri="{FF2B5EF4-FFF2-40B4-BE49-F238E27FC236}">
                <a16:creationId xmlns:a16="http://schemas.microsoft.com/office/drawing/2014/main" id="{961D31F4-D5CF-F773-EBFE-FFC0E4469A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11412" y="1848086"/>
            <a:ext cx="7973464" cy="4485073"/>
          </a:xfrm>
          <a:prstGeom prst="rect">
            <a:avLst/>
          </a:prstGeom>
        </p:spPr>
      </p:pic>
      <p:pic>
        <p:nvPicPr>
          <p:cNvPr id="8" name="Picture 7" descr="A hand holding small seed packets&#10;&#10;Description automatically generated">
            <a:extLst>
              <a:ext uri="{FF2B5EF4-FFF2-40B4-BE49-F238E27FC236}">
                <a16:creationId xmlns:a16="http://schemas.microsoft.com/office/drawing/2014/main" id="{DACCEDFB-3B73-6F32-A326-1F57BF6152B2}"/>
              </a:ext>
            </a:extLst>
          </p:cNvPr>
          <p:cNvPicPr>
            <a:picLocks noChangeAspect="1"/>
          </p:cNvPicPr>
          <p:nvPr/>
        </p:nvPicPr>
        <p:blipFill rotWithShape="1">
          <a:blip r:embed="rId7"/>
          <a:srcRect t="11529"/>
          <a:stretch/>
        </p:blipFill>
        <p:spPr>
          <a:xfrm>
            <a:off x="401395" y="2857589"/>
            <a:ext cx="3563591" cy="3708580"/>
          </a:xfrm>
          <a:prstGeom prst="rect">
            <a:avLst/>
          </a:prstGeom>
        </p:spPr>
      </p:pic>
    </p:spTree>
    <p:extLst>
      <p:ext uri="{BB962C8B-B14F-4D97-AF65-F5344CB8AC3E}">
        <p14:creationId xmlns:p14="http://schemas.microsoft.com/office/powerpoint/2010/main" val="39356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vegetables in baskets&#10;&#10;Description automatically generated with low confidence">
            <a:extLst>
              <a:ext uri="{FF2B5EF4-FFF2-40B4-BE49-F238E27FC236}">
                <a16:creationId xmlns:a16="http://schemas.microsoft.com/office/drawing/2014/main" id="{99681A15-ADB7-20BF-2128-C34E228C977A}"/>
              </a:ext>
            </a:extLst>
          </p:cNvPr>
          <p:cNvPicPr>
            <a:picLocks noChangeAspect="1"/>
          </p:cNvPicPr>
          <p:nvPr/>
        </p:nvPicPr>
        <p:blipFill rotWithShape="1">
          <a:blip r:embed="rId2">
            <a:alphaModFix amt="50000"/>
          </a:blip>
          <a:srcRect t="12491" r="-1" b="12489"/>
          <a:stretch/>
        </p:blipFill>
        <p:spPr>
          <a:xfrm rot="10800000">
            <a:off x="20" y="10"/>
            <a:ext cx="12188930" cy="6857990"/>
          </a:xfrm>
          <a:prstGeom prst="rect">
            <a:avLst/>
          </a:prstGeom>
        </p:spPr>
      </p:pic>
      <p:sp>
        <p:nvSpPr>
          <p:cNvPr id="2" name="Title 1">
            <a:extLst>
              <a:ext uri="{FF2B5EF4-FFF2-40B4-BE49-F238E27FC236}">
                <a16:creationId xmlns:a16="http://schemas.microsoft.com/office/drawing/2014/main" id="{AD4FFAFD-CADA-1E24-8364-CF2271E15598}"/>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a:solidFill>
                  <a:schemeClr val="bg1"/>
                </a:solidFill>
              </a:rPr>
              <a:t>Thank you! </a:t>
            </a:r>
          </a:p>
        </p:txBody>
      </p:sp>
      <p:sp>
        <p:nvSpPr>
          <p:cNvPr id="3" name="Content Placeholder 2">
            <a:extLst>
              <a:ext uri="{FF2B5EF4-FFF2-40B4-BE49-F238E27FC236}">
                <a16:creationId xmlns:a16="http://schemas.microsoft.com/office/drawing/2014/main" id="{C6C76E1D-215E-08EB-22DD-E20AB721D7E0}"/>
              </a:ext>
            </a:extLst>
          </p:cNvPr>
          <p:cNvSpPr>
            <a:spLocks noGrp="1"/>
          </p:cNvSpPr>
          <p:nvPr>
            <p:ph idx="1"/>
          </p:nvPr>
        </p:nvSpPr>
        <p:spPr>
          <a:xfrm>
            <a:off x="1527048" y="4599432"/>
            <a:ext cx="9144000" cy="1227520"/>
          </a:xfrm>
        </p:spPr>
        <p:txBody>
          <a:bodyPr vert="horz" lIns="91440" tIns="45720" rIns="91440" bIns="45720" rtlCol="0">
            <a:normAutofit/>
          </a:bodyPr>
          <a:lstStyle/>
          <a:p>
            <a:pPr marL="0" indent="0" algn="ctr">
              <a:buNone/>
            </a:pPr>
            <a:r>
              <a:rPr lang="en-US" sz="2400">
                <a:solidFill>
                  <a:schemeClr val="bg1"/>
                </a:solidFill>
              </a:rPr>
              <a:t>Please feel free to reach out with any additional questions or feedback at claire.fischer@uvm.edu</a:t>
            </a:r>
          </a:p>
        </p:txBody>
      </p:sp>
      <p:sp>
        <p:nvSpPr>
          <p:cNvPr id="12"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7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D8A4-B9D8-5DE1-E201-7D2C55BB5B6C}"/>
              </a:ext>
            </a:extLst>
          </p:cNvPr>
          <p:cNvSpPr>
            <a:spLocks noGrp="1"/>
          </p:cNvSpPr>
          <p:nvPr>
            <p:ph type="title"/>
          </p:nvPr>
        </p:nvSpPr>
        <p:spPr>
          <a:xfrm>
            <a:off x="838200" y="-163355"/>
            <a:ext cx="10515600" cy="1325563"/>
          </a:xfrm>
        </p:spPr>
        <p:txBody>
          <a:bodyPr/>
          <a:lstStyle/>
          <a:p>
            <a:r>
              <a:rPr lang="en-US" dirty="0">
                <a:solidFill>
                  <a:schemeClr val="tx2"/>
                </a:solidFill>
              </a:rPr>
              <a:t>References</a:t>
            </a:r>
          </a:p>
        </p:txBody>
      </p:sp>
      <p:sp>
        <p:nvSpPr>
          <p:cNvPr id="3" name="Content Placeholder 2">
            <a:extLst>
              <a:ext uri="{FF2B5EF4-FFF2-40B4-BE49-F238E27FC236}">
                <a16:creationId xmlns:a16="http://schemas.microsoft.com/office/drawing/2014/main" id="{C6158C75-6959-4BCB-1FF7-433F3FB4BC10}"/>
              </a:ext>
            </a:extLst>
          </p:cNvPr>
          <p:cNvSpPr>
            <a:spLocks noGrp="1"/>
          </p:cNvSpPr>
          <p:nvPr>
            <p:ph idx="1"/>
          </p:nvPr>
        </p:nvSpPr>
        <p:spPr>
          <a:xfrm>
            <a:off x="701040" y="753904"/>
            <a:ext cx="10515600" cy="5604669"/>
          </a:xfrm>
        </p:spPr>
        <p:txBody>
          <a:bodyPr>
            <a:normAutofit fontScale="25000" lnSpcReduction="20000"/>
          </a:bodyPr>
          <a:lstStyle/>
          <a:p>
            <a:pPr>
              <a:lnSpc>
                <a:spcPct val="120000"/>
              </a:lnSpc>
            </a:pPr>
            <a:r>
              <a:rPr lang="en-US" sz="5600" dirty="0">
                <a:solidFill>
                  <a:schemeClr val="tx2"/>
                </a:solidFill>
              </a:rPr>
              <a:t> </a:t>
            </a:r>
            <a:r>
              <a:rPr lang="en-US" sz="5600" dirty="0">
                <a:solidFill>
                  <a:schemeClr val="tx2"/>
                </a:solidFill>
                <a:effectLst/>
                <a:ea typeface="Times New Roman" panose="02020603050405020304" pitchFamily="18" charset="0"/>
              </a:rPr>
              <a:t>Carolan, M. S. (2007). Saving Seeds, Saving Culture: A Case Study of a Heritage Seed Bank. </a:t>
            </a:r>
            <a:r>
              <a:rPr lang="en-US" sz="5600" i="1" dirty="0">
                <a:solidFill>
                  <a:schemeClr val="tx2"/>
                </a:solidFill>
                <a:effectLst/>
                <a:ea typeface="Times New Roman" panose="02020603050405020304" pitchFamily="18" charset="0"/>
              </a:rPr>
              <a:t>Society &amp; Natural Resources</a:t>
            </a:r>
            <a:r>
              <a:rPr lang="en-US" sz="5600" dirty="0">
                <a:solidFill>
                  <a:schemeClr val="tx2"/>
                </a:solidFill>
                <a:effectLst/>
                <a:ea typeface="Times New Roman" panose="02020603050405020304" pitchFamily="18" charset="0"/>
              </a:rPr>
              <a:t>, </a:t>
            </a:r>
            <a:r>
              <a:rPr lang="en-US" sz="5600" i="1" dirty="0">
                <a:solidFill>
                  <a:schemeClr val="tx2"/>
                </a:solidFill>
                <a:effectLst/>
                <a:ea typeface="Times New Roman" panose="02020603050405020304" pitchFamily="18" charset="0"/>
              </a:rPr>
              <a:t>20</a:t>
            </a:r>
            <a:r>
              <a:rPr lang="en-US" sz="5600" dirty="0">
                <a:solidFill>
                  <a:schemeClr val="tx2"/>
                </a:solidFill>
                <a:effectLst/>
                <a:ea typeface="Times New Roman" panose="02020603050405020304" pitchFamily="18" charset="0"/>
              </a:rPr>
              <a:t>(8), 739–750. </a:t>
            </a:r>
            <a:r>
              <a:rPr lang="en-US" sz="5600" dirty="0">
                <a:solidFill>
                  <a:schemeClr val="tx2"/>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https://doi.org/10.1080/08941920601091345</a:t>
            </a:r>
            <a:endParaRPr lang="en-US" sz="5600" dirty="0">
              <a:solidFill>
                <a:schemeClr val="tx2"/>
              </a:solidFill>
              <a:ea typeface="Times New Roman" panose="02020603050405020304" pitchFamily="18" charset="0"/>
            </a:endParaRPr>
          </a:p>
          <a:p>
            <a:pPr>
              <a:lnSpc>
                <a:spcPct val="120000"/>
              </a:lnSpc>
            </a:pPr>
            <a:r>
              <a:rPr lang="en-US" sz="5600" dirty="0">
                <a:solidFill>
                  <a:schemeClr val="tx2"/>
                </a:solidFill>
                <a:effectLst/>
                <a:ea typeface="Times New Roman" panose="02020603050405020304" pitchFamily="18" charset="0"/>
                <a:cs typeface="Arial" panose="020B0604020202020204" pitchFamily="34" charset="0"/>
              </a:rPr>
              <a:t>FAO. Commission on Genetic Resources for Food and Agriculture (Ed.). (2010). </a:t>
            </a:r>
            <a:r>
              <a:rPr lang="en-US" sz="5600" i="1" dirty="0">
                <a:solidFill>
                  <a:schemeClr val="tx2"/>
                </a:solidFill>
                <a:effectLst/>
                <a:ea typeface="Times New Roman" panose="02020603050405020304" pitchFamily="18" charset="0"/>
                <a:cs typeface="Arial" panose="020B0604020202020204" pitchFamily="34" charset="0"/>
              </a:rPr>
              <a:t>The second report on the state of the world’s plant genetic resources for food and agriculture</a:t>
            </a:r>
            <a:r>
              <a:rPr lang="en-US" sz="5600" dirty="0">
                <a:solidFill>
                  <a:schemeClr val="tx2"/>
                </a:solidFill>
                <a:effectLst/>
                <a:ea typeface="Times New Roman" panose="02020603050405020304" pitchFamily="18" charset="0"/>
                <a:cs typeface="Arial" panose="020B0604020202020204" pitchFamily="34" charset="0"/>
              </a:rPr>
              <a:t>. Commission on Genetic Resources for Food and Agriculture, Food and Agriculture Organization of the United Nations.</a:t>
            </a:r>
            <a:endParaRPr lang="en-US" sz="5600" dirty="0">
              <a:solidFill>
                <a:schemeClr val="tx2"/>
              </a:solidFill>
              <a:effectLst/>
              <a:ea typeface="Times New Roman" panose="02020603050405020304" pitchFamily="18" charset="0"/>
            </a:endParaRPr>
          </a:p>
          <a:p>
            <a:pPr>
              <a:lnSpc>
                <a:spcPct val="120000"/>
              </a:lnSpc>
            </a:pPr>
            <a:r>
              <a:rPr lang="en-US" sz="5600" dirty="0" err="1">
                <a:solidFill>
                  <a:schemeClr val="tx2"/>
                </a:solidFill>
                <a:effectLst/>
                <a:ea typeface="Times New Roman" panose="02020603050405020304" pitchFamily="18" charset="0"/>
              </a:rPr>
              <a:t>Helicke</a:t>
            </a:r>
            <a:r>
              <a:rPr lang="en-US" sz="5600" dirty="0">
                <a:solidFill>
                  <a:schemeClr val="tx2"/>
                </a:solidFill>
                <a:effectLst/>
                <a:ea typeface="Times New Roman" panose="02020603050405020304" pitchFamily="18" charset="0"/>
              </a:rPr>
              <a:t>, N. A. (2015). Seed exchange networks and food system resilience in the United States. </a:t>
            </a:r>
            <a:r>
              <a:rPr lang="en-US" sz="5600" i="1" dirty="0">
                <a:solidFill>
                  <a:schemeClr val="tx2"/>
                </a:solidFill>
                <a:effectLst/>
                <a:ea typeface="Times New Roman" panose="02020603050405020304" pitchFamily="18" charset="0"/>
              </a:rPr>
              <a:t>Journal of Environmental Studies and Sciences</a:t>
            </a:r>
            <a:r>
              <a:rPr lang="en-US" sz="5600" dirty="0">
                <a:solidFill>
                  <a:schemeClr val="tx2"/>
                </a:solidFill>
                <a:effectLst/>
                <a:ea typeface="Times New Roman" panose="02020603050405020304" pitchFamily="18" charset="0"/>
              </a:rPr>
              <a:t>, </a:t>
            </a:r>
            <a:r>
              <a:rPr lang="en-US" sz="5600" i="1" dirty="0">
                <a:solidFill>
                  <a:schemeClr val="tx2"/>
                </a:solidFill>
                <a:effectLst/>
                <a:ea typeface="Times New Roman" panose="02020603050405020304" pitchFamily="18" charset="0"/>
              </a:rPr>
              <a:t>5</a:t>
            </a:r>
            <a:r>
              <a:rPr lang="en-US" sz="5600" dirty="0">
                <a:solidFill>
                  <a:schemeClr val="tx2"/>
                </a:solidFill>
                <a:effectLst/>
                <a:ea typeface="Times New Roman" panose="02020603050405020304" pitchFamily="18" charset="0"/>
              </a:rPr>
              <a:t>(4), 636–649. </a:t>
            </a:r>
            <a:r>
              <a:rPr lang="en-US" sz="5600" dirty="0">
                <a:solidFill>
                  <a:schemeClr val="tx2"/>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https://doi.org/10.1007/s13412-015-0346-5</a:t>
            </a:r>
            <a:endParaRPr lang="en-US" sz="5600" dirty="0">
              <a:solidFill>
                <a:schemeClr val="tx2"/>
              </a:solidFill>
              <a:effectLst/>
              <a:ea typeface="Times New Roman" panose="02020603050405020304" pitchFamily="18" charset="0"/>
            </a:endParaRPr>
          </a:p>
          <a:p>
            <a:pPr>
              <a:lnSpc>
                <a:spcPct val="120000"/>
              </a:lnSpc>
              <a:spcBef>
                <a:spcPts val="0"/>
              </a:spcBef>
            </a:pPr>
            <a:r>
              <a:rPr lang="en-US" sz="5600" dirty="0">
                <a:solidFill>
                  <a:schemeClr val="tx2"/>
                </a:solidFill>
                <a:effectLst/>
                <a:ea typeface="Times New Roman" panose="02020603050405020304" pitchFamily="18" charset="0"/>
              </a:rPr>
              <a:t>Isbell, C., Tobin, D., &amp; Reynolds, T. (2021). Motivations for maintaining crop diversity: Evidence from Vermont's seed systems. Ecological Economics, 189: 107138.</a:t>
            </a:r>
          </a:p>
          <a:p>
            <a:pPr>
              <a:lnSpc>
                <a:spcPct val="120000"/>
              </a:lnSpc>
              <a:spcBef>
                <a:spcPts val="0"/>
              </a:spcBef>
            </a:pPr>
            <a:r>
              <a:rPr lang="en-US" sz="5600" dirty="0">
                <a:solidFill>
                  <a:schemeClr val="tx2"/>
                </a:solidFill>
                <a:effectLst/>
                <a:ea typeface="Times New Roman" panose="02020603050405020304" pitchFamily="18" charset="0"/>
              </a:rPr>
              <a:t>Kilelu, C., </a:t>
            </a:r>
            <a:r>
              <a:rPr lang="en-US" sz="5600" dirty="0" err="1">
                <a:solidFill>
                  <a:schemeClr val="tx2"/>
                </a:solidFill>
                <a:effectLst/>
                <a:ea typeface="Times New Roman" panose="02020603050405020304" pitchFamily="18" charset="0"/>
              </a:rPr>
              <a:t>Klerkx</a:t>
            </a:r>
            <a:r>
              <a:rPr lang="en-US" sz="5600" dirty="0">
                <a:solidFill>
                  <a:schemeClr val="tx2"/>
                </a:solidFill>
                <a:effectLst/>
                <a:ea typeface="Times New Roman" panose="02020603050405020304" pitchFamily="18" charset="0"/>
              </a:rPr>
              <a:t>, L., </a:t>
            </a:r>
            <a:r>
              <a:rPr lang="en-US" sz="5600" dirty="0" err="1">
                <a:solidFill>
                  <a:schemeClr val="tx2"/>
                </a:solidFill>
                <a:effectLst/>
                <a:ea typeface="Times New Roman" panose="02020603050405020304" pitchFamily="18" charset="0"/>
              </a:rPr>
              <a:t>Omore</a:t>
            </a:r>
            <a:r>
              <a:rPr lang="en-US" sz="5600" dirty="0">
                <a:solidFill>
                  <a:schemeClr val="tx2"/>
                </a:solidFill>
                <a:effectLst/>
                <a:ea typeface="Times New Roman" panose="02020603050405020304" pitchFamily="18" charset="0"/>
              </a:rPr>
              <a:t>, A., </a:t>
            </a:r>
            <a:r>
              <a:rPr lang="en-US" sz="5600" dirty="0" err="1">
                <a:solidFill>
                  <a:schemeClr val="tx2"/>
                </a:solidFill>
                <a:effectLst/>
                <a:ea typeface="Times New Roman" panose="02020603050405020304" pitchFamily="18" charset="0"/>
              </a:rPr>
              <a:t>Baltenweck</a:t>
            </a:r>
            <a:r>
              <a:rPr lang="en-US" sz="5600" dirty="0">
                <a:solidFill>
                  <a:schemeClr val="tx2"/>
                </a:solidFill>
                <a:effectLst/>
                <a:ea typeface="Times New Roman" panose="02020603050405020304" pitchFamily="18" charset="0"/>
              </a:rPr>
              <a:t>, I., </a:t>
            </a:r>
            <a:r>
              <a:rPr lang="en-US" sz="5600" dirty="0" err="1">
                <a:solidFill>
                  <a:schemeClr val="tx2"/>
                </a:solidFill>
                <a:effectLst/>
                <a:ea typeface="Times New Roman" panose="02020603050405020304" pitchFamily="18" charset="0"/>
              </a:rPr>
              <a:t>Leeuwis</a:t>
            </a:r>
            <a:r>
              <a:rPr lang="en-US" sz="5600" dirty="0">
                <a:solidFill>
                  <a:schemeClr val="tx2"/>
                </a:solidFill>
                <a:effectLst/>
                <a:ea typeface="Times New Roman" panose="02020603050405020304" pitchFamily="18" charset="0"/>
              </a:rPr>
              <a:t>, C., &amp; </a:t>
            </a:r>
            <a:r>
              <a:rPr lang="en-US" sz="5600" dirty="0" err="1">
                <a:solidFill>
                  <a:schemeClr val="tx2"/>
                </a:solidFill>
                <a:effectLst/>
                <a:ea typeface="Times New Roman" panose="02020603050405020304" pitchFamily="18" charset="0"/>
              </a:rPr>
              <a:t>Githinji</a:t>
            </a:r>
            <a:r>
              <a:rPr lang="en-US" sz="5600" dirty="0">
                <a:solidFill>
                  <a:schemeClr val="tx2"/>
                </a:solidFill>
                <a:effectLst/>
                <a:ea typeface="Times New Roman" panose="02020603050405020304" pitchFamily="18" charset="0"/>
              </a:rPr>
              <a:t>, J. (2017). Value Chain Upgrading and the Inclusion of Smallholders in Markets: Reflections on Contributions of Multi-Stakeholder Processes in Dairy Development in Tanzania. </a:t>
            </a:r>
            <a:r>
              <a:rPr lang="en-US" sz="5600" i="1" dirty="0">
                <a:solidFill>
                  <a:schemeClr val="tx2"/>
                </a:solidFill>
                <a:effectLst/>
                <a:ea typeface="Times New Roman" panose="02020603050405020304" pitchFamily="18" charset="0"/>
              </a:rPr>
              <a:t>The European Journal of Development Research</a:t>
            </a:r>
            <a:r>
              <a:rPr lang="en-US" sz="5600" dirty="0">
                <a:solidFill>
                  <a:schemeClr val="tx2"/>
                </a:solidFill>
                <a:effectLst/>
                <a:ea typeface="Times New Roman" panose="02020603050405020304" pitchFamily="18" charset="0"/>
              </a:rPr>
              <a:t>, </a:t>
            </a:r>
            <a:r>
              <a:rPr lang="en-US" sz="5600" i="1" dirty="0">
                <a:solidFill>
                  <a:schemeClr val="tx2"/>
                </a:solidFill>
                <a:effectLst/>
                <a:ea typeface="Times New Roman" panose="02020603050405020304" pitchFamily="18" charset="0"/>
              </a:rPr>
              <a:t>29</a:t>
            </a:r>
            <a:r>
              <a:rPr lang="en-US" sz="5600" dirty="0">
                <a:solidFill>
                  <a:schemeClr val="tx2"/>
                </a:solidFill>
                <a:effectLst/>
                <a:ea typeface="Times New Roman" panose="02020603050405020304" pitchFamily="18" charset="0"/>
              </a:rPr>
              <a:t>(5), 1102–1121. </a:t>
            </a:r>
            <a:r>
              <a:rPr lang="en-US" sz="5600" dirty="0">
                <a:solidFill>
                  <a:schemeClr val="tx2"/>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https://doi.org/10.1057/s41287-016-0074-z</a:t>
            </a:r>
            <a:endParaRPr lang="en-US" sz="5600" dirty="0">
              <a:solidFill>
                <a:schemeClr val="tx2"/>
              </a:solidFill>
              <a:effectLst/>
              <a:ea typeface="Times New Roman" panose="02020603050405020304" pitchFamily="18" charset="0"/>
            </a:endParaRPr>
          </a:p>
          <a:p>
            <a:pPr>
              <a:lnSpc>
                <a:spcPct val="120000"/>
              </a:lnSpc>
              <a:spcBef>
                <a:spcPts val="0"/>
              </a:spcBef>
            </a:pPr>
            <a:r>
              <a:rPr lang="en-US" sz="5600" dirty="0">
                <a:solidFill>
                  <a:schemeClr val="tx2"/>
                </a:solidFill>
                <a:effectLst/>
                <a:ea typeface="Times New Roman" panose="02020603050405020304" pitchFamily="18" charset="0"/>
              </a:rPr>
              <a:t>McGuire, S., &amp; Sperling, L. (2011). The links between food security and seed security: Facts and fiction that guide response. </a:t>
            </a:r>
            <a:r>
              <a:rPr lang="en-US" sz="5600" i="1" dirty="0">
                <a:solidFill>
                  <a:schemeClr val="tx2"/>
                </a:solidFill>
                <a:effectLst/>
                <a:ea typeface="Times New Roman" panose="02020603050405020304" pitchFamily="18" charset="0"/>
              </a:rPr>
              <a:t>Development in Practice</a:t>
            </a:r>
            <a:r>
              <a:rPr lang="en-US" sz="5600" dirty="0">
                <a:solidFill>
                  <a:schemeClr val="tx2"/>
                </a:solidFill>
                <a:effectLst/>
                <a:ea typeface="Times New Roman" panose="02020603050405020304" pitchFamily="18" charset="0"/>
              </a:rPr>
              <a:t>, </a:t>
            </a:r>
            <a:r>
              <a:rPr lang="en-US" sz="5600" i="1" dirty="0">
                <a:solidFill>
                  <a:schemeClr val="tx2"/>
                </a:solidFill>
                <a:effectLst/>
                <a:ea typeface="Times New Roman" panose="02020603050405020304" pitchFamily="18" charset="0"/>
              </a:rPr>
              <a:t>21</a:t>
            </a:r>
            <a:r>
              <a:rPr lang="en-US" sz="5600" dirty="0">
                <a:solidFill>
                  <a:schemeClr val="tx2"/>
                </a:solidFill>
                <a:effectLst/>
                <a:ea typeface="Times New Roman" panose="02020603050405020304" pitchFamily="18" charset="0"/>
              </a:rPr>
              <a:t>(4–5), 493–508. </a:t>
            </a:r>
            <a:r>
              <a:rPr lang="en-US" sz="5600" u="sng" dirty="0">
                <a:solidFill>
                  <a:schemeClr val="tx2"/>
                </a:solidFill>
                <a:effectLst/>
                <a:ea typeface="Times New Roman" panose="02020603050405020304" pitchFamily="18" charset="0"/>
                <a:hlinkClick r:id="rId6">
                  <a:extLst>
                    <a:ext uri="{A12FA001-AC4F-418D-AE19-62706E023703}">
                      <ahyp:hlinkClr xmlns:ahyp="http://schemas.microsoft.com/office/drawing/2018/hyperlinkcolor" val="tx"/>
                    </a:ext>
                  </a:extLst>
                </a:hlinkClick>
              </a:rPr>
              <a:t>https://doi.org/10.1080/09614524.2011.562485</a:t>
            </a:r>
            <a:endParaRPr lang="en-US" sz="5600" dirty="0">
              <a:solidFill>
                <a:schemeClr val="tx2"/>
              </a:solidFill>
              <a:effectLst/>
              <a:ea typeface="Times New Roman" panose="02020603050405020304" pitchFamily="18" charset="0"/>
            </a:endParaRPr>
          </a:p>
          <a:p>
            <a:pPr>
              <a:lnSpc>
                <a:spcPct val="120000"/>
              </a:lnSpc>
              <a:spcBef>
                <a:spcPts val="0"/>
              </a:spcBef>
            </a:pPr>
            <a:r>
              <a:rPr lang="en-US" sz="5600" dirty="0">
                <a:solidFill>
                  <a:schemeClr val="tx2"/>
                </a:solidFill>
                <a:effectLst/>
                <a:ea typeface="Times New Roman" panose="02020603050405020304" pitchFamily="18" charset="0"/>
              </a:rPr>
              <a:t>Minh, T. T., &amp; Osei‐</a:t>
            </a:r>
            <a:r>
              <a:rPr lang="en-US" sz="5600" dirty="0" err="1">
                <a:solidFill>
                  <a:schemeClr val="tx2"/>
                </a:solidFill>
                <a:effectLst/>
                <a:ea typeface="Times New Roman" panose="02020603050405020304" pitchFamily="18" charset="0"/>
              </a:rPr>
              <a:t>Amponsah</a:t>
            </a:r>
            <a:r>
              <a:rPr lang="en-US" sz="5600" dirty="0">
                <a:solidFill>
                  <a:schemeClr val="tx2"/>
                </a:solidFill>
                <a:effectLst/>
                <a:ea typeface="Times New Roman" panose="02020603050405020304" pitchFamily="18" charset="0"/>
              </a:rPr>
              <a:t>, C. (2021). Towards poor‐</a:t>
            </a:r>
            <a:r>
              <a:rPr lang="en-US" sz="5600" dirty="0" err="1">
                <a:solidFill>
                  <a:schemeClr val="tx2"/>
                </a:solidFill>
                <a:effectLst/>
                <a:ea typeface="Times New Roman" panose="02020603050405020304" pitchFamily="18" charset="0"/>
              </a:rPr>
              <a:t>centred</a:t>
            </a:r>
            <a:r>
              <a:rPr lang="en-US" sz="5600" dirty="0">
                <a:solidFill>
                  <a:schemeClr val="tx2"/>
                </a:solidFill>
                <a:effectLst/>
                <a:ea typeface="Times New Roman" panose="02020603050405020304" pitchFamily="18" charset="0"/>
              </a:rPr>
              <a:t> value chain for sustainable development: A conceptual framework. </a:t>
            </a:r>
            <a:r>
              <a:rPr lang="en-US" sz="5600" i="1" dirty="0">
                <a:solidFill>
                  <a:schemeClr val="tx2"/>
                </a:solidFill>
                <a:effectLst/>
                <a:ea typeface="Times New Roman" panose="02020603050405020304" pitchFamily="18" charset="0"/>
              </a:rPr>
              <a:t>Sustainable Development</a:t>
            </a:r>
            <a:r>
              <a:rPr lang="en-US" sz="5600" dirty="0">
                <a:solidFill>
                  <a:schemeClr val="tx2"/>
                </a:solidFill>
                <a:effectLst/>
                <a:ea typeface="Times New Roman" panose="02020603050405020304" pitchFamily="18" charset="0"/>
              </a:rPr>
              <a:t>, </a:t>
            </a:r>
            <a:r>
              <a:rPr lang="en-US" sz="5600" i="1" dirty="0">
                <a:solidFill>
                  <a:schemeClr val="tx2"/>
                </a:solidFill>
                <a:effectLst/>
                <a:ea typeface="Times New Roman" panose="02020603050405020304" pitchFamily="18" charset="0"/>
              </a:rPr>
              <a:t>29</a:t>
            </a:r>
            <a:r>
              <a:rPr lang="en-US" sz="5600" dirty="0">
                <a:solidFill>
                  <a:schemeClr val="tx2"/>
                </a:solidFill>
                <a:effectLst/>
                <a:ea typeface="Times New Roman" panose="02020603050405020304" pitchFamily="18" charset="0"/>
              </a:rPr>
              <a:t>(6), 1223–1236. </a:t>
            </a:r>
            <a:r>
              <a:rPr lang="en-US" sz="5600" u="sng" dirty="0">
                <a:solidFill>
                  <a:schemeClr val="tx2"/>
                </a:solidFill>
                <a:effectLst/>
                <a:ea typeface="Times New Roman" panose="02020603050405020304" pitchFamily="18" charset="0"/>
                <a:hlinkClick r:id="rId7">
                  <a:extLst>
                    <a:ext uri="{A12FA001-AC4F-418D-AE19-62706E023703}">
                      <ahyp:hlinkClr xmlns:ahyp="http://schemas.microsoft.com/office/drawing/2018/hyperlinkcolor" val="tx"/>
                    </a:ext>
                  </a:extLst>
                </a:hlinkClick>
              </a:rPr>
              <a:t>https://doi.org/10.1002/sd.2220</a:t>
            </a:r>
            <a:endParaRPr lang="en-US" sz="5600" dirty="0">
              <a:solidFill>
                <a:schemeClr val="tx2"/>
              </a:solidFill>
              <a:effectLst/>
              <a:ea typeface="Times New Roman" panose="02020603050405020304" pitchFamily="18" charset="0"/>
            </a:endParaRPr>
          </a:p>
          <a:p>
            <a:pPr>
              <a:lnSpc>
                <a:spcPct val="120000"/>
              </a:lnSpc>
              <a:spcBef>
                <a:spcPts val="0"/>
              </a:spcBef>
            </a:pPr>
            <a:r>
              <a:rPr lang="en-US" sz="5600" dirty="0">
                <a:solidFill>
                  <a:schemeClr val="tx2"/>
                </a:solidFill>
                <a:effectLst/>
                <a:ea typeface="Times New Roman" panose="02020603050405020304" pitchFamily="18" charset="0"/>
              </a:rPr>
              <a:t>Ros-Tonen, M. A., Bitzer, V., </a:t>
            </a:r>
            <a:r>
              <a:rPr lang="en-US" sz="5600" dirty="0" err="1">
                <a:solidFill>
                  <a:schemeClr val="tx2"/>
                </a:solidFill>
                <a:effectLst/>
                <a:ea typeface="Times New Roman" panose="02020603050405020304" pitchFamily="18" charset="0"/>
              </a:rPr>
              <a:t>Laven</a:t>
            </a:r>
            <a:r>
              <a:rPr lang="en-US" sz="5600" dirty="0">
                <a:solidFill>
                  <a:schemeClr val="tx2"/>
                </a:solidFill>
                <a:effectLst/>
                <a:ea typeface="Times New Roman" panose="02020603050405020304" pitchFamily="18" charset="0"/>
              </a:rPr>
              <a:t>, A., </a:t>
            </a:r>
            <a:r>
              <a:rPr lang="en-US" sz="5600" dirty="0" err="1">
                <a:solidFill>
                  <a:schemeClr val="tx2"/>
                </a:solidFill>
                <a:effectLst/>
                <a:ea typeface="Times New Roman" panose="02020603050405020304" pitchFamily="18" charset="0"/>
              </a:rPr>
              <a:t>Ollivier</a:t>
            </a:r>
            <a:r>
              <a:rPr lang="en-US" sz="5600" dirty="0">
                <a:solidFill>
                  <a:schemeClr val="tx2"/>
                </a:solidFill>
                <a:effectLst/>
                <a:ea typeface="Times New Roman" panose="02020603050405020304" pitchFamily="18" charset="0"/>
              </a:rPr>
              <a:t> de </a:t>
            </a:r>
            <a:r>
              <a:rPr lang="en-US" sz="5600" dirty="0" err="1">
                <a:solidFill>
                  <a:schemeClr val="tx2"/>
                </a:solidFill>
                <a:effectLst/>
                <a:ea typeface="Times New Roman" panose="02020603050405020304" pitchFamily="18" charset="0"/>
              </a:rPr>
              <a:t>Leth</a:t>
            </a:r>
            <a:r>
              <a:rPr lang="en-US" sz="5600" dirty="0">
                <a:solidFill>
                  <a:schemeClr val="tx2"/>
                </a:solidFill>
                <a:effectLst/>
                <a:ea typeface="Times New Roman" panose="02020603050405020304" pitchFamily="18" charset="0"/>
              </a:rPr>
              <a:t>, D., Van </a:t>
            </a:r>
            <a:r>
              <a:rPr lang="en-US" sz="5600" dirty="0" err="1">
                <a:solidFill>
                  <a:schemeClr val="tx2"/>
                </a:solidFill>
                <a:effectLst/>
                <a:ea typeface="Times New Roman" panose="02020603050405020304" pitchFamily="18" charset="0"/>
              </a:rPr>
              <a:t>Leynseele</a:t>
            </a:r>
            <a:r>
              <a:rPr lang="en-US" sz="5600" dirty="0">
                <a:solidFill>
                  <a:schemeClr val="tx2"/>
                </a:solidFill>
                <a:effectLst/>
                <a:ea typeface="Times New Roman" panose="02020603050405020304" pitchFamily="18" charset="0"/>
              </a:rPr>
              <a:t>, Y., &amp; Vos, A. (2019). Conceptualizing inclusiveness of smallholder value chain integration. </a:t>
            </a:r>
            <a:r>
              <a:rPr lang="en-US" sz="5600" i="1" dirty="0">
                <a:solidFill>
                  <a:schemeClr val="tx2"/>
                </a:solidFill>
                <a:effectLst/>
                <a:ea typeface="Times New Roman" panose="02020603050405020304" pitchFamily="18" charset="0"/>
              </a:rPr>
              <a:t>Current Opinion in Environmental Sustainability</a:t>
            </a:r>
            <a:r>
              <a:rPr lang="en-US" sz="5600" dirty="0">
                <a:solidFill>
                  <a:schemeClr val="tx2"/>
                </a:solidFill>
                <a:effectLst/>
                <a:ea typeface="Times New Roman" panose="02020603050405020304" pitchFamily="18" charset="0"/>
              </a:rPr>
              <a:t>, </a:t>
            </a:r>
            <a:r>
              <a:rPr lang="en-US" sz="5600" i="1" dirty="0">
                <a:solidFill>
                  <a:schemeClr val="tx2"/>
                </a:solidFill>
                <a:effectLst/>
                <a:ea typeface="Times New Roman" panose="02020603050405020304" pitchFamily="18" charset="0"/>
              </a:rPr>
              <a:t>41</a:t>
            </a:r>
            <a:r>
              <a:rPr lang="en-US" sz="5600" dirty="0">
                <a:solidFill>
                  <a:schemeClr val="tx2"/>
                </a:solidFill>
                <a:effectLst/>
                <a:ea typeface="Times New Roman" panose="02020603050405020304" pitchFamily="18" charset="0"/>
              </a:rPr>
              <a:t>, 10–17. </a:t>
            </a:r>
            <a:r>
              <a:rPr lang="en-US" sz="5600" dirty="0">
                <a:solidFill>
                  <a:schemeClr val="tx2"/>
                </a:solidFill>
                <a:effectLst/>
                <a:ea typeface="Times New Roman" panose="02020603050405020304" pitchFamily="18" charset="0"/>
                <a:hlinkClick r:id="rId8">
                  <a:extLst>
                    <a:ext uri="{A12FA001-AC4F-418D-AE19-62706E023703}">
                      <ahyp:hlinkClr xmlns:ahyp="http://schemas.microsoft.com/office/drawing/2018/hyperlinkcolor" val="tx"/>
                    </a:ext>
                  </a:extLst>
                </a:hlinkClick>
              </a:rPr>
              <a:t>https://doi.org/10.1016/j.cosust.2019.08.006</a:t>
            </a:r>
            <a:endParaRPr lang="en-US" sz="5600" dirty="0">
              <a:solidFill>
                <a:schemeClr val="tx2"/>
              </a:solidFill>
              <a:ea typeface="Times New Roman" panose="02020603050405020304" pitchFamily="18" charset="0"/>
            </a:endParaRPr>
          </a:p>
          <a:p>
            <a:pPr>
              <a:lnSpc>
                <a:spcPct val="120000"/>
              </a:lnSpc>
              <a:spcBef>
                <a:spcPts val="0"/>
              </a:spcBef>
            </a:pPr>
            <a:r>
              <a:rPr lang="en-US" sz="5600" dirty="0">
                <a:solidFill>
                  <a:schemeClr val="tx2"/>
                </a:solidFill>
                <a:effectLst/>
                <a:ea typeface="Times New Roman" panose="02020603050405020304" pitchFamily="18" charset="0"/>
              </a:rPr>
              <a:t>Soleri, D. (2016). </a:t>
            </a:r>
            <a:r>
              <a:rPr lang="en-US" sz="5600" i="1" dirty="0">
                <a:solidFill>
                  <a:schemeClr val="tx2"/>
                </a:solidFill>
                <a:effectLst/>
                <a:ea typeface="Times New Roman" panose="02020603050405020304" pitchFamily="18" charset="0"/>
              </a:rPr>
              <a:t>Civic seeds: New institutions for seed systems and communities—A 2016 survey of California seed libraries</a:t>
            </a:r>
            <a:r>
              <a:rPr lang="en-US" sz="5600" dirty="0">
                <a:solidFill>
                  <a:schemeClr val="tx2"/>
                </a:solidFill>
                <a:effectLst/>
                <a:ea typeface="Times New Roman" panose="02020603050405020304" pitchFamily="18" charset="0"/>
              </a:rPr>
              <a:t>.</a:t>
            </a:r>
          </a:p>
          <a:p>
            <a:pPr>
              <a:lnSpc>
                <a:spcPct val="120000"/>
              </a:lnSpc>
              <a:spcBef>
                <a:spcPts val="0"/>
              </a:spcBef>
            </a:pPr>
            <a:r>
              <a:rPr lang="en-US" sz="5600" dirty="0" err="1">
                <a:solidFill>
                  <a:schemeClr val="tx2"/>
                </a:solidFill>
              </a:rPr>
              <a:t>Strömberg</a:t>
            </a:r>
            <a:r>
              <a:rPr lang="en-US" sz="5600" dirty="0">
                <a:solidFill>
                  <a:schemeClr val="tx2"/>
                </a:solidFill>
              </a:rPr>
              <a:t>, A. &amp; Howard, P. (2023). </a:t>
            </a:r>
            <a:r>
              <a:rPr lang="en-US" sz="5600" i="1" dirty="0">
                <a:solidFill>
                  <a:schemeClr val="tx2"/>
                </a:solidFill>
              </a:rPr>
              <a:t>Recent changes in the global seed industry and digital agriculture industries. </a:t>
            </a:r>
            <a:r>
              <a:rPr lang="en-US" sz="5600" dirty="0">
                <a:solidFill>
                  <a:schemeClr val="tx2"/>
                </a:solidFill>
              </a:rPr>
              <a:t>Phillip H. Howard. </a:t>
            </a:r>
            <a:r>
              <a:rPr lang="en-US" sz="5600" dirty="0">
                <a:solidFill>
                  <a:schemeClr val="tx2"/>
                </a:solidFill>
                <a:hlinkClick r:id="rId9">
                  <a:extLst>
                    <a:ext uri="{A12FA001-AC4F-418D-AE19-62706E023703}">
                      <ahyp:hlinkClr xmlns:ahyp="http://schemas.microsoft.com/office/drawing/2018/hyperlinkcolor" val="tx"/>
                    </a:ext>
                  </a:extLst>
                </a:hlinkClick>
              </a:rPr>
              <a:t>https://philhoward.net/2023/01/04/seed-digital/</a:t>
            </a:r>
            <a:endParaRPr lang="en-US" sz="5600" dirty="0">
              <a:solidFill>
                <a:schemeClr val="tx2"/>
              </a:solidFill>
            </a:endParaRPr>
          </a:p>
          <a:p>
            <a:pPr>
              <a:lnSpc>
                <a:spcPct val="120000"/>
              </a:lnSpc>
              <a:spcBef>
                <a:spcPts val="0"/>
              </a:spcBef>
            </a:pPr>
            <a:r>
              <a:rPr lang="en-US" sz="5600" dirty="0">
                <a:solidFill>
                  <a:schemeClr val="tx2"/>
                </a:solidFill>
                <a:effectLst/>
                <a:ea typeface="Times New Roman" panose="02020603050405020304" pitchFamily="18" charset="0"/>
              </a:rPr>
              <a:t>UCFA. </a:t>
            </a:r>
            <a:r>
              <a:rPr lang="en-US" sz="5600" i="1" dirty="0">
                <a:solidFill>
                  <a:schemeClr val="tx2"/>
                </a:solidFill>
                <a:effectLst/>
                <a:ea typeface="Times New Roman" panose="02020603050405020304" pitchFamily="18" charset="0"/>
              </a:rPr>
              <a:t>Seed farming. </a:t>
            </a:r>
            <a:r>
              <a:rPr lang="en-US" sz="5600" dirty="0">
                <a:solidFill>
                  <a:schemeClr val="tx2"/>
                </a:solidFill>
                <a:effectLst/>
                <a:ea typeface="Times New Roman" panose="02020603050405020304" pitchFamily="18" charset="0"/>
              </a:rPr>
              <a:t>UCFA. </a:t>
            </a:r>
            <a:r>
              <a:rPr lang="en-US" sz="5600" dirty="0">
                <a:solidFill>
                  <a:srgbClr val="6B9F25"/>
                </a:solidFill>
                <a:effectLst/>
                <a:ea typeface="Times New Roman" panose="02020603050405020304" pitchFamily="18" charset="0"/>
                <a:hlinkClick r:id="rId10">
                  <a:extLst>
                    <a:ext uri="{A12FA001-AC4F-418D-AE19-62706E023703}">
                      <ahyp:hlinkClr xmlns:ahyp="http://schemas.microsoft.com/office/drawing/2018/hyperlinkcolor" val="tx"/>
                    </a:ext>
                  </a:extLst>
                </a:hlinkClick>
              </a:rPr>
              <a:t>https://ujamaafarms.com/</a:t>
            </a:r>
            <a:r>
              <a:rPr lang="en-US" sz="5600" dirty="0">
                <a:solidFill>
                  <a:schemeClr val="tx2"/>
                </a:solidFill>
                <a:effectLst/>
                <a:ea typeface="Times New Roman" panose="02020603050405020304" pitchFamily="18" charset="0"/>
                <a:hlinkClick r:id="rId10">
                  <a:extLst>
                    <a:ext uri="{A12FA001-AC4F-418D-AE19-62706E023703}">
                      <ahyp:hlinkClr xmlns:ahyp="http://schemas.microsoft.com/office/drawing/2018/hyperlinkcolor" val="tx"/>
                    </a:ext>
                  </a:extLst>
                </a:hlinkClick>
              </a:rPr>
              <a:t>seed-farming</a:t>
            </a:r>
            <a:endParaRPr lang="en-US" sz="5600" dirty="0">
              <a:solidFill>
                <a:schemeClr val="tx2"/>
              </a:solidFill>
              <a:effectLst/>
              <a:ea typeface="Times New Roman" panose="02020603050405020304" pitchFamily="18" charset="0"/>
            </a:endParaRPr>
          </a:p>
          <a:p>
            <a:pPr>
              <a:lnSpc>
                <a:spcPct val="120000"/>
              </a:lnSpc>
              <a:spcBef>
                <a:spcPts val="0"/>
              </a:spcBef>
            </a:pPr>
            <a:r>
              <a:rPr lang="en-US" sz="5600" dirty="0">
                <a:solidFill>
                  <a:schemeClr val="tx2"/>
                </a:solidFill>
                <a:effectLst/>
                <a:ea typeface="Times New Roman" panose="02020603050405020304" pitchFamily="18" charset="0"/>
              </a:rPr>
              <a:t>Isbell, C., Tobin, D., &amp; Reynolds, T. (2021). Motivations for maintaining crop diversity: Evidence from Vermont's seed systems. </a:t>
            </a:r>
            <a:r>
              <a:rPr lang="en-US" sz="5600" i="1" dirty="0">
                <a:solidFill>
                  <a:schemeClr val="tx2"/>
                </a:solidFill>
                <a:effectLst/>
                <a:ea typeface="Times New Roman" panose="02020603050405020304" pitchFamily="18" charset="0"/>
              </a:rPr>
              <a:t>Ecological Economics</a:t>
            </a:r>
            <a:r>
              <a:rPr lang="en-US" sz="5600" dirty="0">
                <a:solidFill>
                  <a:schemeClr val="tx2"/>
                </a:solidFill>
                <a:effectLst/>
                <a:ea typeface="Times New Roman" panose="02020603050405020304" pitchFamily="18" charset="0"/>
              </a:rPr>
              <a:t>, 189: 107138.</a:t>
            </a:r>
          </a:p>
          <a:p>
            <a:pPr>
              <a:lnSpc>
                <a:spcPct val="120000"/>
              </a:lnSpc>
              <a:spcBef>
                <a:spcPts val="0"/>
              </a:spcBef>
            </a:pPr>
            <a:r>
              <a:rPr lang="en-US" sz="5600" dirty="0">
                <a:solidFill>
                  <a:schemeClr val="tx2"/>
                </a:solidFill>
                <a:effectLst/>
                <a:ea typeface="Times New Roman" panose="02020603050405020304" pitchFamily="18" charset="0"/>
              </a:rPr>
              <a:t>Donovan, J., </a:t>
            </a:r>
            <a:r>
              <a:rPr lang="en-US" sz="5600" dirty="0" err="1">
                <a:solidFill>
                  <a:schemeClr val="tx2"/>
                </a:solidFill>
                <a:effectLst/>
                <a:ea typeface="Times New Roman" panose="02020603050405020304" pitchFamily="18" charset="0"/>
              </a:rPr>
              <a:t>Rutsaert</a:t>
            </a:r>
            <a:r>
              <a:rPr lang="en-US" sz="5600" dirty="0">
                <a:solidFill>
                  <a:schemeClr val="tx2"/>
                </a:solidFill>
                <a:effectLst/>
                <a:ea typeface="Times New Roman" panose="02020603050405020304" pitchFamily="18" charset="0"/>
              </a:rPr>
              <a:t>, P., Spielman, D., </a:t>
            </a:r>
            <a:r>
              <a:rPr lang="en-US" sz="5600" dirty="0" err="1">
                <a:solidFill>
                  <a:schemeClr val="tx2"/>
                </a:solidFill>
                <a:effectLst/>
                <a:ea typeface="Times New Roman" panose="02020603050405020304" pitchFamily="18" charset="0"/>
              </a:rPr>
              <a:t>Shikuku</a:t>
            </a:r>
            <a:r>
              <a:rPr lang="en-US" sz="5600" dirty="0">
                <a:solidFill>
                  <a:schemeClr val="tx2"/>
                </a:solidFill>
                <a:effectLst/>
                <a:ea typeface="Times New Roman" panose="02020603050405020304" pitchFamily="18" charset="0"/>
              </a:rPr>
              <a:t>, K. M., &amp; </a:t>
            </a:r>
            <a:r>
              <a:rPr lang="en-US" sz="5600" dirty="0" err="1">
                <a:solidFill>
                  <a:schemeClr val="tx2"/>
                </a:solidFill>
                <a:effectLst/>
                <a:ea typeface="Times New Roman" panose="02020603050405020304" pitchFamily="18" charset="0"/>
              </a:rPr>
              <a:t>Demont</a:t>
            </a:r>
            <a:r>
              <a:rPr lang="en-US" sz="5600" dirty="0">
                <a:solidFill>
                  <a:schemeClr val="tx2"/>
                </a:solidFill>
                <a:effectLst/>
                <a:ea typeface="Times New Roman" panose="02020603050405020304" pitchFamily="18" charset="0"/>
              </a:rPr>
              <a:t>, M. (2021). Seed value chain development in the Global South: Key issues and new directions for public breeding programs. </a:t>
            </a:r>
            <a:r>
              <a:rPr lang="en-US" sz="5600" i="1" dirty="0">
                <a:solidFill>
                  <a:schemeClr val="tx2"/>
                </a:solidFill>
                <a:effectLst/>
                <a:ea typeface="Times New Roman" panose="02020603050405020304" pitchFamily="18" charset="0"/>
              </a:rPr>
              <a:t>Outlook on Agriculture</a:t>
            </a:r>
            <a:r>
              <a:rPr lang="en-US" sz="5600" dirty="0">
                <a:solidFill>
                  <a:schemeClr val="tx2"/>
                </a:solidFill>
                <a:effectLst/>
                <a:ea typeface="Times New Roman" panose="02020603050405020304" pitchFamily="18" charset="0"/>
              </a:rPr>
              <a:t>, </a:t>
            </a:r>
            <a:r>
              <a:rPr lang="en-US" sz="5600" i="1" dirty="0">
                <a:solidFill>
                  <a:schemeClr val="tx2"/>
                </a:solidFill>
                <a:effectLst/>
                <a:ea typeface="Times New Roman" panose="02020603050405020304" pitchFamily="18" charset="0"/>
              </a:rPr>
              <a:t>50</a:t>
            </a:r>
            <a:r>
              <a:rPr lang="en-US" sz="5600" dirty="0">
                <a:solidFill>
                  <a:schemeClr val="tx2"/>
                </a:solidFill>
                <a:effectLst/>
                <a:ea typeface="Times New Roman" panose="02020603050405020304" pitchFamily="18" charset="0"/>
              </a:rPr>
              <a:t>(4), 366–377. </a:t>
            </a:r>
            <a:r>
              <a:rPr lang="en-US" sz="5600" dirty="0">
                <a:solidFill>
                  <a:schemeClr val="tx2"/>
                </a:solidFill>
                <a:effectLst/>
                <a:ea typeface="Times New Roman" panose="02020603050405020304" pitchFamily="18" charset="0"/>
                <a:hlinkClick r:id="rId11">
                  <a:extLst>
                    <a:ext uri="{A12FA001-AC4F-418D-AE19-62706E023703}">
                      <ahyp:hlinkClr xmlns:ahyp="http://schemas.microsoft.com/office/drawing/2018/hyperlinkcolor" val="tx"/>
                    </a:ext>
                  </a:extLst>
                </a:hlinkClick>
              </a:rPr>
              <a:t>https://doi.org/10.1177/00307270211059551</a:t>
            </a:r>
            <a:endParaRPr lang="en-US" sz="5600" dirty="0">
              <a:solidFill>
                <a:schemeClr val="tx2"/>
              </a:solidFill>
              <a:effectLst/>
              <a:ea typeface="Times New Roman" panose="02020603050405020304" pitchFamily="18" charset="0"/>
            </a:endParaRPr>
          </a:p>
          <a:p>
            <a:pPr>
              <a:lnSpc>
                <a:spcPct val="120000"/>
              </a:lnSpc>
              <a:spcBef>
                <a:spcPts val="0"/>
              </a:spcBef>
            </a:pPr>
            <a:r>
              <a:rPr lang="en-US" sz="6000" dirty="0" err="1">
                <a:solidFill>
                  <a:schemeClr val="tx2"/>
                </a:solidFill>
                <a:effectLst/>
                <a:ea typeface="Times New Roman" panose="02020603050405020304" pitchFamily="18" charset="0"/>
              </a:rPr>
              <a:t>Mulugeta</a:t>
            </a:r>
            <a:r>
              <a:rPr lang="en-US" sz="6000" dirty="0">
                <a:solidFill>
                  <a:schemeClr val="tx2"/>
                </a:solidFill>
                <a:effectLst/>
                <a:ea typeface="Times New Roman" panose="02020603050405020304" pitchFamily="18" charset="0"/>
              </a:rPr>
              <a:t>, M., Isbell, C., &amp; Tobin, D. (n.d.). </a:t>
            </a:r>
            <a:r>
              <a:rPr lang="en-US" sz="6000" i="1" dirty="0">
                <a:solidFill>
                  <a:schemeClr val="tx2"/>
                </a:solidFill>
                <a:effectLst/>
                <a:ea typeface="Times New Roman" panose="02020603050405020304" pitchFamily="18" charset="0"/>
              </a:rPr>
              <a:t>Northeast Organic Seed System (NOSS)</a:t>
            </a:r>
            <a:r>
              <a:rPr lang="en-US" sz="6000" dirty="0">
                <a:solidFill>
                  <a:schemeClr val="tx2"/>
                </a:solidFill>
                <a:effectLst/>
                <a:ea typeface="Times New Roman" panose="02020603050405020304" pitchFamily="18" charset="0"/>
              </a:rPr>
              <a:t>.</a:t>
            </a:r>
          </a:p>
          <a:p>
            <a:pPr>
              <a:lnSpc>
                <a:spcPct val="120000"/>
              </a:lnSpc>
              <a:spcBef>
                <a:spcPts val="0"/>
              </a:spcBef>
            </a:pPr>
            <a:endParaRPr lang="en-US" sz="5600" dirty="0">
              <a:solidFill>
                <a:schemeClr val="tx2"/>
              </a:solidFill>
              <a:effectLst/>
              <a:ea typeface="Times New Roman" panose="02020603050405020304" pitchFamily="18" charset="0"/>
            </a:endParaRPr>
          </a:p>
          <a:p>
            <a:pPr>
              <a:lnSpc>
                <a:spcPct val="120000"/>
              </a:lnSpc>
              <a:spcBef>
                <a:spcPts val="0"/>
              </a:spcBef>
            </a:pPr>
            <a:endParaRPr lang="en-US" sz="5600" dirty="0">
              <a:solidFill>
                <a:schemeClr val="tx2"/>
              </a:solidFill>
              <a:effectLst/>
              <a:ea typeface="Times New Roman" panose="02020603050405020304" pitchFamily="18" charset="0"/>
            </a:endParaRPr>
          </a:p>
          <a:p>
            <a:pPr>
              <a:lnSpc>
                <a:spcPct val="120000"/>
              </a:lnSpc>
              <a:spcBef>
                <a:spcPts val="0"/>
              </a:spcBef>
            </a:pPr>
            <a:endParaRPr lang="en-US" sz="5600" dirty="0">
              <a:solidFill>
                <a:schemeClr val="tx2"/>
              </a:solidFill>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206176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9148D-2548-35E7-3345-EC7E737853B5}"/>
              </a:ext>
            </a:extLst>
          </p:cNvPr>
          <p:cNvSpPr>
            <a:spLocks noGrp="1"/>
          </p:cNvSpPr>
          <p:nvPr>
            <p:ph type="title"/>
          </p:nvPr>
        </p:nvSpPr>
        <p:spPr>
          <a:xfrm>
            <a:off x="2483598" y="-810605"/>
            <a:ext cx="7221755" cy="2409568"/>
          </a:xfrm>
        </p:spPr>
        <p:txBody>
          <a:bodyPr vert="horz" lIns="91440" tIns="45720" rIns="91440" bIns="45720" rtlCol="0" anchor="ctr">
            <a:normAutofit/>
          </a:bodyPr>
          <a:lstStyle/>
          <a:p>
            <a:r>
              <a:rPr lang="en-US" sz="4000" b="1" kern="1200" dirty="0">
                <a:solidFill>
                  <a:schemeClr val="tx2"/>
                </a:solidFill>
                <a:latin typeface="+mj-lt"/>
                <a:ea typeface="+mj-ea"/>
                <a:cs typeface="+mj-cs"/>
              </a:rPr>
              <a:t>The Dominant Seed System</a:t>
            </a:r>
          </a:p>
        </p:txBody>
      </p:sp>
      <p:pic>
        <p:nvPicPr>
          <p:cNvPr id="5" name="Picture 4" descr="Chart, scatter chart, bubble chart&#10;&#10;Description automatically generated">
            <a:extLst>
              <a:ext uri="{FF2B5EF4-FFF2-40B4-BE49-F238E27FC236}">
                <a16:creationId xmlns:a16="http://schemas.microsoft.com/office/drawing/2014/main" id="{8BDC861D-A7AA-0C36-D14E-50C38AF6DD91}"/>
              </a:ext>
            </a:extLst>
          </p:cNvPr>
          <p:cNvPicPr>
            <a:picLocks noChangeAspect="1"/>
          </p:cNvPicPr>
          <p:nvPr/>
        </p:nvPicPr>
        <p:blipFill rotWithShape="1">
          <a:blip r:embed="rId4"/>
          <a:srcRect l="1" t="2332" r="1406"/>
          <a:stretch/>
        </p:blipFill>
        <p:spPr>
          <a:xfrm>
            <a:off x="324928" y="632988"/>
            <a:ext cx="9124178" cy="6101025"/>
          </a:xfrm>
          <a:prstGeom prst="rect">
            <a:avLst/>
          </a:prstGeom>
        </p:spPr>
      </p:pic>
      <p:sp>
        <p:nvSpPr>
          <p:cNvPr id="3" name="TextBox 2">
            <a:extLst>
              <a:ext uri="{FF2B5EF4-FFF2-40B4-BE49-F238E27FC236}">
                <a16:creationId xmlns:a16="http://schemas.microsoft.com/office/drawing/2014/main" id="{678E8A3A-B2DC-DA1B-6E7B-A5439137A871}"/>
              </a:ext>
            </a:extLst>
          </p:cNvPr>
          <p:cNvSpPr txBox="1"/>
          <p:nvPr/>
        </p:nvSpPr>
        <p:spPr>
          <a:xfrm>
            <a:off x="9449106" y="210026"/>
            <a:ext cx="2607733" cy="6647974"/>
          </a:xfrm>
          <a:prstGeom prst="rect">
            <a:avLst/>
          </a:prstGeom>
          <a:noFill/>
        </p:spPr>
        <p:txBody>
          <a:bodyPr wrap="square" rtlCol="0">
            <a:spAutoFit/>
          </a:bodyPr>
          <a:lstStyle/>
          <a:p>
            <a:endParaRPr lang="en-US" dirty="0">
              <a:solidFill>
                <a:schemeClr val="tx2"/>
              </a:solidFill>
            </a:endParaRPr>
          </a:p>
          <a:p>
            <a:pPr marL="285750" indent="-285750">
              <a:buFont typeface="Arial" panose="020B0604020202020204" pitchFamily="34" charset="0"/>
              <a:buChar char="•"/>
            </a:pPr>
            <a:r>
              <a:rPr lang="en-US" sz="2400" dirty="0">
                <a:solidFill>
                  <a:schemeClr val="tx2"/>
                </a:solidFill>
              </a:rPr>
              <a:t>Just 9 species account for 67% of global crop production (FAO, 2010)</a:t>
            </a:r>
          </a:p>
          <a:p>
            <a:pPr marL="285750" indent="-285750">
              <a:buFont typeface="Arial" panose="020B0604020202020204" pitchFamily="34" charset="0"/>
              <a:buChar char="•"/>
            </a:pPr>
            <a:r>
              <a:rPr lang="en-US" sz="2400" dirty="0">
                <a:solidFill>
                  <a:schemeClr val="tx2"/>
                </a:solidFill>
              </a:rPr>
              <a:t>Crop homogenization disconnects communities from culturally important seeds and food, threatening seed and food sovereignty  (McGuire &amp; Sperling, 2011)</a:t>
            </a:r>
          </a:p>
        </p:txBody>
      </p:sp>
    </p:spTree>
    <p:extLst>
      <p:ext uri="{BB962C8B-B14F-4D97-AF65-F5344CB8AC3E}">
        <p14:creationId xmlns:p14="http://schemas.microsoft.com/office/powerpoint/2010/main" val="221871218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874C-9055-6421-9F9F-DFB4E26BD003}"/>
              </a:ext>
            </a:extLst>
          </p:cNvPr>
          <p:cNvSpPr>
            <a:spLocks noGrp="1"/>
          </p:cNvSpPr>
          <p:nvPr>
            <p:ph type="title"/>
          </p:nvPr>
        </p:nvSpPr>
        <p:spPr>
          <a:xfrm>
            <a:off x="1676400" y="0"/>
            <a:ext cx="10515600" cy="1325563"/>
          </a:xfrm>
        </p:spPr>
        <p:txBody>
          <a:bodyPr/>
          <a:lstStyle/>
          <a:p>
            <a:r>
              <a:rPr lang="en-US" b="1" dirty="0">
                <a:solidFill>
                  <a:schemeClr val="tx2"/>
                </a:solidFill>
              </a:rPr>
              <a:t>Seed Systems: Formal and Informal  </a:t>
            </a:r>
          </a:p>
        </p:txBody>
      </p:sp>
      <p:pic>
        <p:nvPicPr>
          <p:cNvPr id="1026" name="Picture 2" descr="image">
            <a:extLst>
              <a:ext uri="{FF2B5EF4-FFF2-40B4-BE49-F238E27FC236}">
                <a16:creationId xmlns:a16="http://schemas.microsoft.com/office/drawing/2014/main" id="{EC4C482F-C73F-6884-AED0-083AF756E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963" y="1177375"/>
            <a:ext cx="10515599" cy="5419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FE33F4-D2D1-CC19-CBF6-96173E24D7AC}"/>
              </a:ext>
            </a:extLst>
          </p:cNvPr>
          <p:cNvSpPr txBox="1"/>
          <p:nvPr/>
        </p:nvSpPr>
        <p:spPr>
          <a:xfrm>
            <a:off x="7959777" y="6596742"/>
            <a:ext cx="3972393" cy="369332"/>
          </a:xfrm>
          <a:prstGeom prst="rect">
            <a:avLst/>
          </a:prstGeom>
          <a:noFill/>
        </p:spPr>
        <p:txBody>
          <a:bodyPr wrap="square" rtlCol="0">
            <a:spAutoFit/>
          </a:bodyPr>
          <a:lstStyle/>
          <a:p>
            <a:r>
              <a:rPr lang="en-US" dirty="0"/>
              <a:t>Figure Credit: A. Mastretta-Yanes</a:t>
            </a:r>
          </a:p>
        </p:txBody>
      </p:sp>
      <p:sp>
        <p:nvSpPr>
          <p:cNvPr id="4" name="TextBox 3">
            <a:extLst>
              <a:ext uri="{FF2B5EF4-FFF2-40B4-BE49-F238E27FC236}">
                <a16:creationId xmlns:a16="http://schemas.microsoft.com/office/drawing/2014/main" id="{2EE160C1-BA87-A37B-5147-0351FD397F7A}"/>
              </a:ext>
            </a:extLst>
          </p:cNvPr>
          <p:cNvSpPr txBox="1"/>
          <p:nvPr/>
        </p:nvSpPr>
        <p:spPr>
          <a:xfrm>
            <a:off x="1246415" y="6049957"/>
            <a:ext cx="2321244" cy="553998"/>
          </a:xfrm>
          <a:prstGeom prst="rect">
            <a:avLst/>
          </a:prstGeom>
          <a:noFill/>
        </p:spPr>
        <p:txBody>
          <a:bodyPr wrap="square" rtlCol="0">
            <a:spAutoFit/>
          </a:bodyPr>
          <a:lstStyle/>
          <a:p>
            <a:r>
              <a:rPr lang="en-US" sz="3000" b="1" dirty="0"/>
              <a:t>Informal </a:t>
            </a:r>
          </a:p>
        </p:txBody>
      </p:sp>
      <p:sp>
        <p:nvSpPr>
          <p:cNvPr id="6" name="TextBox 5">
            <a:extLst>
              <a:ext uri="{FF2B5EF4-FFF2-40B4-BE49-F238E27FC236}">
                <a16:creationId xmlns:a16="http://schemas.microsoft.com/office/drawing/2014/main" id="{7C9B2D99-4FEF-898D-1FD5-030D73F1102F}"/>
              </a:ext>
            </a:extLst>
          </p:cNvPr>
          <p:cNvSpPr txBox="1"/>
          <p:nvPr/>
        </p:nvSpPr>
        <p:spPr>
          <a:xfrm>
            <a:off x="10003169" y="6052455"/>
            <a:ext cx="2321244" cy="553998"/>
          </a:xfrm>
          <a:prstGeom prst="rect">
            <a:avLst/>
          </a:prstGeom>
          <a:noFill/>
        </p:spPr>
        <p:txBody>
          <a:bodyPr wrap="square" rtlCol="0">
            <a:spAutoFit/>
          </a:bodyPr>
          <a:lstStyle/>
          <a:p>
            <a:r>
              <a:rPr lang="en-US" sz="3000" b="1" dirty="0"/>
              <a:t>Formal </a:t>
            </a:r>
          </a:p>
        </p:txBody>
      </p:sp>
    </p:spTree>
    <p:extLst>
      <p:ext uri="{BB962C8B-B14F-4D97-AF65-F5344CB8AC3E}">
        <p14:creationId xmlns:p14="http://schemas.microsoft.com/office/powerpoint/2010/main" val="222300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AEBAC400-E8F2-2C19-A3A9-1F6DA4D6619A}"/>
              </a:ext>
            </a:extLst>
          </p:cNvPr>
          <p:cNvSpPr>
            <a:spLocks noGrp="1"/>
          </p:cNvSpPr>
          <p:nvPr>
            <p:ph type="title"/>
          </p:nvPr>
        </p:nvSpPr>
        <p:spPr>
          <a:xfrm>
            <a:off x="615048" y="-255575"/>
            <a:ext cx="6109940" cy="1800526"/>
          </a:xfrm>
        </p:spPr>
        <p:txBody>
          <a:bodyPr>
            <a:normAutofit/>
          </a:bodyPr>
          <a:lstStyle/>
          <a:p>
            <a:r>
              <a:rPr lang="en-US" b="1" dirty="0">
                <a:solidFill>
                  <a:schemeClr val="tx2"/>
                </a:solidFill>
              </a:rPr>
              <a:t>Alternative Seed Systems</a:t>
            </a:r>
          </a:p>
        </p:txBody>
      </p:sp>
      <p:sp>
        <p:nvSpPr>
          <p:cNvPr id="3" name="Content Placeholder 2">
            <a:extLst>
              <a:ext uri="{FF2B5EF4-FFF2-40B4-BE49-F238E27FC236}">
                <a16:creationId xmlns:a16="http://schemas.microsoft.com/office/drawing/2014/main" id="{4FF9DD30-5420-DEDD-6A9C-C2E86F9BA55B}"/>
              </a:ext>
            </a:extLst>
          </p:cNvPr>
          <p:cNvSpPr>
            <a:spLocks noGrp="1"/>
          </p:cNvSpPr>
          <p:nvPr>
            <p:ph idx="1"/>
          </p:nvPr>
        </p:nvSpPr>
        <p:spPr>
          <a:xfrm>
            <a:off x="210555" y="1316337"/>
            <a:ext cx="7023306" cy="5679014"/>
          </a:xfrm>
        </p:spPr>
        <p:txBody>
          <a:bodyPr>
            <a:normAutofit/>
          </a:bodyPr>
          <a:lstStyle/>
          <a:p>
            <a:r>
              <a:rPr lang="en-US" sz="3200" dirty="0">
                <a:solidFill>
                  <a:schemeClr val="tx2"/>
                </a:solidFill>
              </a:rPr>
              <a:t>Utilize both market- and non-market-based approaches to integrate plural values and goals (beyond yield and profit) (</a:t>
            </a:r>
            <a:r>
              <a:rPr lang="en-US" sz="3200" dirty="0" err="1">
                <a:solidFill>
                  <a:schemeClr val="tx2"/>
                </a:solidFill>
              </a:rPr>
              <a:t>Helicke</a:t>
            </a:r>
            <a:r>
              <a:rPr lang="en-US" sz="3200" dirty="0">
                <a:solidFill>
                  <a:schemeClr val="tx2"/>
                </a:solidFill>
              </a:rPr>
              <a:t>, 2015; Soleri, 2018)</a:t>
            </a:r>
          </a:p>
          <a:p>
            <a:r>
              <a:rPr lang="en-US" sz="3200" dirty="0">
                <a:solidFill>
                  <a:schemeClr val="tx2"/>
                </a:solidFill>
              </a:rPr>
              <a:t>Seed keepers identify the importance of cultivating culturally meaningful (CM) seeds (Carolan, 2017)</a:t>
            </a:r>
          </a:p>
          <a:p>
            <a:r>
              <a:rPr lang="en-US" sz="3200" dirty="0">
                <a:solidFill>
                  <a:schemeClr val="tx2"/>
                </a:solidFill>
              </a:rPr>
              <a:t>The US lacks availability of CM seed for consumers and growers feel disconnected from market opportunities (Isbell et al., 2021; Mulugeta et al., 2021)</a:t>
            </a:r>
          </a:p>
        </p:txBody>
      </p:sp>
      <p:pic>
        <p:nvPicPr>
          <p:cNvPr id="7" name="Picture 6" descr="Black text on a yellow background&#10;&#10;Description automatically generated with medium confidence">
            <a:extLst>
              <a:ext uri="{FF2B5EF4-FFF2-40B4-BE49-F238E27FC236}">
                <a16:creationId xmlns:a16="http://schemas.microsoft.com/office/drawing/2014/main" id="{CFC11EC5-9A94-C02F-8C3D-98F7320C1F12}"/>
              </a:ext>
            </a:extLst>
          </p:cNvPr>
          <p:cNvPicPr>
            <a:picLocks noChangeAspect="1"/>
          </p:cNvPicPr>
          <p:nvPr/>
        </p:nvPicPr>
        <p:blipFill>
          <a:blip r:embed="rId4"/>
          <a:stretch>
            <a:fillRect/>
          </a:stretch>
        </p:blipFill>
        <p:spPr>
          <a:xfrm>
            <a:off x="7129481" y="644688"/>
            <a:ext cx="3705658" cy="1343299"/>
          </a:xfrm>
          <a:prstGeom prst="rect">
            <a:avLst/>
          </a:prstGeom>
        </p:spPr>
      </p:pic>
      <p:pic>
        <p:nvPicPr>
          <p:cNvPr id="6" name="Picture 5" descr="A screenshot of a phone&#10;&#10;Description automatically generated with medium confidence">
            <a:extLst>
              <a:ext uri="{FF2B5EF4-FFF2-40B4-BE49-F238E27FC236}">
                <a16:creationId xmlns:a16="http://schemas.microsoft.com/office/drawing/2014/main" id="{983EE566-0B10-F9BA-7624-B3C885BB08E2}"/>
              </a:ext>
            </a:extLst>
          </p:cNvPr>
          <p:cNvPicPr>
            <a:picLocks noChangeAspect="1"/>
          </p:cNvPicPr>
          <p:nvPr/>
        </p:nvPicPr>
        <p:blipFill rotWithShape="1">
          <a:blip r:embed="rId5"/>
          <a:srcRect r="4914"/>
          <a:stretch/>
        </p:blipFill>
        <p:spPr>
          <a:xfrm>
            <a:off x="8801100" y="1785948"/>
            <a:ext cx="3000375" cy="5130456"/>
          </a:xfrm>
          <a:prstGeom prst="rect">
            <a:avLst/>
          </a:prstGeom>
        </p:spPr>
      </p:pic>
      <p:sp>
        <p:nvSpPr>
          <p:cNvPr id="4" name="Frame 3">
            <a:extLst>
              <a:ext uri="{FF2B5EF4-FFF2-40B4-BE49-F238E27FC236}">
                <a16:creationId xmlns:a16="http://schemas.microsoft.com/office/drawing/2014/main" id="{B6A762F6-63D6-E0B5-FF56-C94F29FED055}"/>
              </a:ext>
            </a:extLst>
          </p:cNvPr>
          <p:cNvSpPr/>
          <p:nvPr/>
        </p:nvSpPr>
        <p:spPr>
          <a:xfrm>
            <a:off x="8629650" y="2786063"/>
            <a:ext cx="3000375" cy="50006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2DC8193F-204F-7CF0-6DF3-73B84FC48938}"/>
              </a:ext>
            </a:extLst>
          </p:cNvPr>
          <p:cNvSpPr/>
          <p:nvPr/>
        </p:nvSpPr>
        <p:spPr>
          <a:xfrm>
            <a:off x="8568706" y="3786178"/>
            <a:ext cx="3000375" cy="50006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61EC9EC1-3E0B-0ECA-5F6C-096DF65F5D86}"/>
              </a:ext>
            </a:extLst>
          </p:cNvPr>
          <p:cNvSpPr/>
          <p:nvPr/>
        </p:nvSpPr>
        <p:spPr>
          <a:xfrm>
            <a:off x="8568705" y="4286231"/>
            <a:ext cx="3000375" cy="50006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6E1BB902-B8DF-2CD1-ADC5-6CE558AA8368}"/>
              </a:ext>
            </a:extLst>
          </p:cNvPr>
          <p:cNvSpPr/>
          <p:nvPr/>
        </p:nvSpPr>
        <p:spPr>
          <a:xfrm>
            <a:off x="8568704" y="5177469"/>
            <a:ext cx="3000375" cy="50006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631985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31785A-1EC4-379A-BCDF-F6B7910306FB}"/>
              </a:ext>
            </a:extLst>
          </p:cNvPr>
          <p:cNvSpPr>
            <a:spLocks noGrp="1"/>
          </p:cNvSpPr>
          <p:nvPr>
            <p:ph idx="1"/>
          </p:nvPr>
        </p:nvSpPr>
        <p:spPr>
          <a:xfrm>
            <a:off x="146957" y="1502229"/>
            <a:ext cx="6691832" cy="5646280"/>
          </a:xfrm>
        </p:spPr>
        <p:txBody>
          <a:bodyPr>
            <a:normAutofit fontScale="85000" lnSpcReduction="20000"/>
          </a:bodyPr>
          <a:lstStyle/>
          <a:p>
            <a:r>
              <a:rPr lang="en-US" sz="3300" dirty="0">
                <a:solidFill>
                  <a:schemeClr val="tx2"/>
                </a:solidFill>
              </a:rPr>
              <a:t>Value chains include all activities and stakeholders involved in bringing a product from production to consumption or disposal</a:t>
            </a:r>
          </a:p>
          <a:p>
            <a:r>
              <a:rPr lang="en-US" sz="3300" dirty="0">
                <a:solidFill>
                  <a:schemeClr val="tx2"/>
                </a:solidFill>
              </a:rPr>
              <a:t>Unequal access to market opportunities persists despite goals and rhetoric of inclusion (</a:t>
            </a:r>
            <a:r>
              <a:rPr lang="en-US" sz="3300" dirty="0">
                <a:solidFill>
                  <a:schemeClr val="tx2"/>
                </a:solidFill>
                <a:ea typeface="Times New Roman" panose="02020603050405020304" pitchFamily="18" charset="0"/>
              </a:rPr>
              <a:t>Minh &amp; Osei-</a:t>
            </a:r>
            <a:r>
              <a:rPr lang="en-US" sz="3300" dirty="0" err="1">
                <a:solidFill>
                  <a:schemeClr val="tx2"/>
                </a:solidFill>
                <a:ea typeface="Times New Roman" panose="02020603050405020304" pitchFamily="18" charset="0"/>
              </a:rPr>
              <a:t>Amponsah</a:t>
            </a:r>
            <a:r>
              <a:rPr lang="en-US" sz="3300" dirty="0">
                <a:solidFill>
                  <a:schemeClr val="tx2"/>
                </a:solidFill>
                <a:ea typeface="Times New Roman" panose="02020603050405020304" pitchFamily="18" charset="0"/>
              </a:rPr>
              <a:t>, 2021; Kilelu et al., 2017</a:t>
            </a:r>
            <a:r>
              <a:rPr lang="en-US" sz="3300" dirty="0">
                <a:solidFill>
                  <a:schemeClr val="tx2"/>
                </a:solidFill>
              </a:rPr>
              <a:t> )</a:t>
            </a:r>
          </a:p>
          <a:p>
            <a:r>
              <a:rPr lang="en-US" sz="3300" dirty="0">
                <a:solidFill>
                  <a:schemeClr val="tx2"/>
                </a:solidFill>
                <a:effectLst/>
                <a:ea typeface="Times New Roman" panose="02020603050405020304" pitchFamily="18" charset="0"/>
              </a:rPr>
              <a:t>Pro-poor VCD seeks to </a:t>
            </a:r>
            <a:r>
              <a:rPr lang="en-US" sz="3300" dirty="0">
                <a:solidFill>
                  <a:schemeClr val="tx2"/>
                </a:solidFill>
                <a:ea typeface="Times New Roman" panose="02020603050405020304" pitchFamily="18" charset="0"/>
              </a:rPr>
              <a:t>increase opportunities for stakeholders that are excluded from value chains based on social or economic status </a:t>
            </a:r>
            <a:r>
              <a:rPr lang="en-US" sz="3300" dirty="0">
                <a:solidFill>
                  <a:schemeClr val="tx2"/>
                </a:solidFill>
                <a:effectLst/>
                <a:ea typeface="Times New Roman" panose="02020603050405020304" pitchFamily="18" charset="0"/>
              </a:rPr>
              <a:t>(Ros-Tonen et al., 2019) </a:t>
            </a:r>
            <a:endParaRPr lang="en-US" sz="3300" dirty="0">
              <a:solidFill>
                <a:schemeClr val="tx2"/>
              </a:solidFill>
            </a:endParaRPr>
          </a:p>
          <a:p>
            <a:r>
              <a:rPr lang="en-US" sz="3300" dirty="0">
                <a:solidFill>
                  <a:schemeClr val="tx2"/>
                </a:solidFill>
              </a:rPr>
              <a:t>Pro-poor VCD is one strategy to connect historically marginalized small-scale seedkeepers to market opportunities in the Global North (Donovan et al., 2021) </a:t>
            </a:r>
          </a:p>
          <a:p>
            <a:pPr marL="0" indent="0">
              <a:buNone/>
            </a:pPr>
            <a:r>
              <a:rPr lang="en-US" sz="1900" dirty="0">
                <a:solidFill>
                  <a:schemeClr val="tx2"/>
                </a:solidFill>
              </a:rPr>
              <a:t> </a:t>
            </a:r>
          </a:p>
        </p:txBody>
      </p:sp>
      <p:sp>
        <p:nvSpPr>
          <p:cNvPr id="6" name="Title 5">
            <a:extLst>
              <a:ext uri="{FF2B5EF4-FFF2-40B4-BE49-F238E27FC236}">
                <a16:creationId xmlns:a16="http://schemas.microsoft.com/office/drawing/2014/main" id="{AF055D29-1C69-940D-0EA5-E3E875BD3805}"/>
              </a:ext>
            </a:extLst>
          </p:cNvPr>
          <p:cNvSpPr>
            <a:spLocks noGrp="1"/>
          </p:cNvSpPr>
          <p:nvPr>
            <p:ph type="title"/>
          </p:nvPr>
        </p:nvSpPr>
        <p:spPr>
          <a:xfrm>
            <a:off x="350520" y="176666"/>
            <a:ext cx="10515600" cy="1325563"/>
          </a:xfrm>
        </p:spPr>
        <p:txBody>
          <a:bodyPr/>
          <a:lstStyle/>
          <a:p>
            <a:r>
              <a:rPr lang="en-US" sz="4400" b="1" dirty="0">
                <a:solidFill>
                  <a:schemeClr val="tx2"/>
                </a:solidFill>
              </a:rPr>
              <a:t>Value Chain Development (VCD) </a:t>
            </a:r>
            <a:endParaRPr lang="en-US" dirty="0"/>
          </a:p>
        </p:txBody>
      </p:sp>
      <p:pic>
        <p:nvPicPr>
          <p:cNvPr id="2050" name="Picture 2">
            <a:extLst>
              <a:ext uri="{FF2B5EF4-FFF2-40B4-BE49-F238E27FC236}">
                <a16:creationId xmlns:a16="http://schemas.microsoft.com/office/drawing/2014/main" id="{CBDCC05B-4858-AF97-3E18-49C4225EE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040" y="415749"/>
            <a:ext cx="3696003" cy="614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6105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EA80-A93B-11B8-5300-3656E5CE0622}"/>
              </a:ext>
            </a:extLst>
          </p:cNvPr>
          <p:cNvSpPr>
            <a:spLocks noGrp="1"/>
          </p:cNvSpPr>
          <p:nvPr>
            <p:ph type="title"/>
          </p:nvPr>
        </p:nvSpPr>
        <p:spPr>
          <a:xfrm>
            <a:off x="2621013" y="-174957"/>
            <a:ext cx="10515600" cy="1325563"/>
          </a:xfrm>
        </p:spPr>
        <p:txBody>
          <a:bodyPr/>
          <a:lstStyle/>
          <a:p>
            <a:r>
              <a:rPr lang="en-US" b="1" dirty="0">
                <a:solidFill>
                  <a:schemeClr val="tx2"/>
                </a:solidFill>
              </a:rPr>
              <a:t>Seed Value Chain in the US</a:t>
            </a:r>
          </a:p>
        </p:txBody>
      </p:sp>
      <p:graphicFrame>
        <p:nvGraphicFramePr>
          <p:cNvPr id="4" name="Content Placeholder 3">
            <a:extLst>
              <a:ext uri="{FF2B5EF4-FFF2-40B4-BE49-F238E27FC236}">
                <a16:creationId xmlns:a16="http://schemas.microsoft.com/office/drawing/2014/main" id="{5B70E94C-4FFC-1420-52F2-0D5027F70CA5}"/>
              </a:ext>
            </a:extLst>
          </p:cNvPr>
          <p:cNvGraphicFramePr>
            <a:graphicFrameLocks noGrp="1"/>
          </p:cNvGraphicFramePr>
          <p:nvPr>
            <p:ph idx="1"/>
            <p:extLst>
              <p:ext uri="{D42A27DB-BD31-4B8C-83A1-F6EECF244321}">
                <p14:modId xmlns:p14="http://schemas.microsoft.com/office/powerpoint/2010/main" val="2423732296"/>
              </p:ext>
            </p:extLst>
          </p:nvPr>
        </p:nvGraphicFramePr>
        <p:xfrm>
          <a:off x="380733" y="116164"/>
          <a:ext cx="11430533" cy="6227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ight Arrow 7">
            <a:extLst>
              <a:ext uri="{FF2B5EF4-FFF2-40B4-BE49-F238E27FC236}">
                <a16:creationId xmlns:a16="http://schemas.microsoft.com/office/drawing/2014/main" id="{AA2B3E92-725F-64D3-7F49-0AB7F051E43E}"/>
              </a:ext>
            </a:extLst>
          </p:cNvPr>
          <p:cNvSpPr/>
          <p:nvPr/>
        </p:nvSpPr>
        <p:spPr>
          <a:xfrm rot="19488079">
            <a:off x="2031513" y="2905246"/>
            <a:ext cx="1538338" cy="300020"/>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DF4FF7B-C4FB-0938-1F27-C0FDDEBE1DA7}"/>
              </a:ext>
            </a:extLst>
          </p:cNvPr>
          <p:cNvSpPr/>
          <p:nvPr/>
        </p:nvSpPr>
        <p:spPr>
          <a:xfrm rot="773633">
            <a:off x="2129103" y="5106568"/>
            <a:ext cx="6835465" cy="308867"/>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8E0114E-F107-EACD-8AD7-C666AFE26100}"/>
              </a:ext>
            </a:extLst>
          </p:cNvPr>
          <p:cNvSpPr/>
          <p:nvPr/>
        </p:nvSpPr>
        <p:spPr>
          <a:xfrm rot="892286">
            <a:off x="6008349" y="4845868"/>
            <a:ext cx="2915890" cy="302482"/>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4805BF5E-BCE9-7C81-98FC-A58F54B534F0}"/>
              </a:ext>
            </a:extLst>
          </p:cNvPr>
          <p:cNvSpPr/>
          <p:nvPr/>
        </p:nvSpPr>
        <p:spPr>
          <a:xfrm rot="20175162">
            <a:off x="8996228" y="2558482"/>
            <a:ext cx="1074046" cy="315998"/>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7D70DD85-B239-9780-8994-1AEFC4766831}"/>
              </a:ext>
            </a:extLst>
          </p:cNvPr>
          <p:cNvSpPr/>
          <p:nvPr/>
        </p:nvSpPr>
        <p:spPr>
          <a:xfrm>
            <a:off x="4897466" y="1650703"/>
            <a:ext cx="5190966" cy="204798"/>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C27D4C29-AE8D-F1E5-F5E3-E532A4744641}"/>
              </a:ext>
            </a:extLst>
          </p:cNvPr>
          <p:cNvSpPr/>
          <p:nvPr/>
        </p:nvSpPr>
        <p:spPr>
          <a:xfrm rot="1895610" flipV="1">
            <a:off x="4425872" y="3569090"/>
            <a:ext cx="4702150" cy="245731"/>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99598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onnetta Slide 7 Option 2.mp4">
            <a:hlinkClick r:id="" action="ppaction://media"/>
            <a:extLst>
              <a:ext uri="{FF2B5EF4-FFF2-40B4-BE49-F238E27FC236}">
                <a16:creationId xmlns:a16="http://schemas.microsoft.com/office/drawing/2014/main" id="{5ABD3EBB-1DB0-555F-9A8B-7E5CB9FD21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7240" y="896826"/>
            <a:ext cx="10417055" cy="5859593"/>
          </a:xfrm>
          <a:prstGeom prst="rect">
            <a:avLst/>
          </a:prstGeom>
        </p:spPr>
      </p:pic>
      <p:sp>
        <p:nvSpPr>
          <p:cNvPr id="9" name="TextBox 8">
            <a:extLst>
              <a:ext uri="{FF2B5EF4-FFF2-40B4-BE49-F238E27FC236}">
                <a16:creationId xmlns:a16="http://schemas.microsoft.com/office/drawing/2014/main" id="{10C5FC26-2372-11CF-8780-54901C1EC31A}"/>
              </a:ext>
            </a:extLst>
          </p:cNvPr>
          <p:cNvSpPr txBox="1"/>
          <p:nvPr/>
        </p:nvSpPr>
        <p:spPr>
          <a:xfrm>
            <a:off x="2073659" y="86341"/>
            <a:ext cx="9439656" cy="707886"/>
          </a:xfrm>
          <a:prstGeom prst="rect">
            <a:avLst/>
          </a:prstGeom>
          <a:noFill/>
        </p:spPr>
        <p:txBody>
          <a:bodyPr wrap="square" rtlCol="0">
            <a:spAutoFit/>
          </a:bodyPr>
          <a:lstStyle/>
          <a:p>
            <a:r>
              <a:rPr lang="en-US" sz="4000" b="1" dirty="0">
                <a:solidFill>
                  <a:schemeClr val="tx2"/>
                </a:solidFill>
                <a:latin typeface="+mj-lt"/>
              </a:rPr>
              <a:t>Ujamaa Cooperative Farming Alliance</a:t>
            </a:r>
          </a:p>
        </p:txBody>
      </p:sp>
    </p:spTree>
    <p:extLst>
      <p:ext uri="{BB962C8B-B14F-4D97-AF65-F5344CB8AC3E}">
        <p14:creationId xmlns:p14="http://schemas.microsoft.com/office/powerpoint/2010/main" val="3986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group of potted plants&#10;&#10;Description automatically generated with low confidence">
            <a:extLst>
              <a:ext uri="{FF2B5EF4-FFF2-40B4-BE49-F238E27FC236}">
                <a16:creationId xmlns:a16="http://schemas.microsoft.com/office/drawing/2014/main" id="{AE038954-7EA8-AEBA-D123-B8F6BC876E25}"/>
              </a:ext>
            </a:extLst>
          </p:cNvPr>
          <p:cNvPicPr>
            <a:picLocks noChangeAspect="1"/>
          </p:cNvPicPr>
          <p:nvPr/>
        </p:nvPicPr>
        <p:blipFill rotWithShape="1">
          <a:blip r:embed="rId5"/>
          <a:srcRect l="15547" r="11992" b="-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4" name="Content Placeholder 2">
            <a:extLst>
              <a:ext uri="{FF2B5EF4-FFF2-40B4-BE49-F238E27FC236}">
                <a16:creationId xmlns:a16="http://schemas.microsoft.com/office/drawing/2014/main" id="{464E83EE-BCEA-DDCB-AEAC-F57D951C9CF4}"/>
              </a:ext>
            </a:extLst>
          </p:cNvPr>
          <p:cNvSpPr txBox="1">
            <a:spLocks/>
          </p:cNvSpPr>
          <p:nvPr/>
        </p:nvSpPr>
        <p:spPr>
          <a:xfrm>
            <a:off x="-3196" y="1883982"/>
            <a:ext cx="4438036" cy="4902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What are the </a:t>
            </a:r>
            <a:r>
              <a:rPr lang="en-US" b="1" dirty="0">
                <a:solidFill>
                  <a:schemeClr val="tx2"/>
                </a:solidFill>
              </a:rPr>
              <a:t>opportunities</a:t>
            </a:r>
            <a:r>
              <a:rPr lang="en-US" dirty="0">
                <a:solidFill>
                  <a:schemeClr val="tx2"/>
                </a:solidFill>
              </a:rPr>
              <a:t> to enhance access to culturally meaningful (CM) seeds across the Northeastern seed value chain (SVC)? </a:t>
            </a:r>
          </a:p>
          <a:p>
            <a:r>
              <a:rPr lang="en-US" dirty="0">
                <a:solidFill>
                  <a:schemeClr val="tx2"/>
                </a:solidFill>
              </a:rPr>
              <a:t>What are </a:t>
            </a:r>
            <a:r>
              <a:rPr lang="en-US" b="1" dirty="0">
                <a:solidFill>
                  <a:schemeClr val="tx2"/>
                </a:solidFill>
              </a:rPr>
              <a:t>barriers</a:t>
            </a:r>
            <a:r>
              <a:rPr lang="en-US" dirty="0">
                <a:solidFill>
                  <a:schemeClr val="tx2"/>
                </a:solidFill>
              </a:rPr>
              <a:t> to enhancing access to CM seeds across the Northeastern SVC? </a:t>
            </a:r>
          </a:p>
        </p:txBody>
      </p:sp>
      <p:sp>
        <p:nvSpPr>
          <p:cNvPr id="5" name="Title 1">
            <a:extLst>
              <a:ext uri="{FF2B5EF4-FFF2-40B4-BE49-F238E27FC236}">
                <a16:creationId xmlns:a16="http://schemas.microsoft.com/office/drawing/2014/main" id="{00268AF1-1138-E1B8-74F6-1E19E28A2FEC}"/>
              </a:ext>
            </a:extLst>
          </p:cNvPr>
          <p:cNvSpPr txBox="1">
            <a:spLocks/>
          </p:cNvSpPr>
          <p:nvPr/>
        </p:nvSpPr>
        <p:spPr>
          <a:xfrm>
            <a:off x="118388" y="207165"/>
            <a:ext cx="5581372" cy="1330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tx2"/>
                </a:solidFill>
              </a:rPr>
              <a:t>Research Questions </a:t>
            </a:r>
          </a:p>
        </p:txBody>
      </p:sp>
      <p:pic>
        <p:nvPicPr>
          <p:cNvPr id="6" name="Chanda Slide 8 Option 1.mp4" descr="A black background with a black square&#10;&#10;Description automatically generated">
            <a:hlinkClick r:id="" action="ppaction://media"/>
            <a:extLst>
              <a:ext uri="{FF2B5EF4-FFF2-40B4-BE49-F238E27FC236}">
                <a16:creationId xmlns:a16="http://schemas.microsoft.com/office/drawing/2014/main" id="{C4501685-C911-7A04-B5B9-18AE45916A1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66620" y="1507525"/>
            <a:ext cx="7625380" cy="4289273"/>
          </a:xfrm>
          <a:prstGeom prst="rect">
            <a:avLst/>
          </a:prstGeom>
        </p:spPr>
      </p:pic>
    </p:spTree>
    <p:extLst>
      <p:ext uri="{BB962C8B-B14F-4D97-AF65-F5344CB8AC3E}">
        <p14:creationId xmlns:p14="http://schemas.microsoft.com/office/powerpoint/2010/main" val="124373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DFBD-BFB2-A705-C4DB-C8C83DEE06C0}"/>
              </a:ext>
            </a:extLst>
          </p:cNvPr>
          <p:cNvSpPr>
            <a:spLocks noGrp="1"/>
          </p:cNvSpPr>
          <p:nvPr>
            <p:ph type="title"/>
          </p:nvPr>
        </p:nvSpPr>
        <p:spPr>
          <a:xfrm>
            <a:off x="669319" y="-47553"/>
            <a:ext cx="10515600" cy="1325563"/>
          </a:xfrm>
        </p:spPr>
        <p:txBody>
          <a:bodyPr/>
          <a:lstStyle/>
          <a:p>
            <a:r>
              <a:rPr lang="en-US" b="1" dirty="0">
                <a:solidFill>
                  <a:schemeClr val="tx2"/>
                </a:solidFill>
              </a:rPr>
              <a:t>Methods</a:t>
            </a:r>
            <a:r>
              <a:rPr lang="en-US" dirty="0">
                <a:solidFill>
                  <a:schemeClr val="tx2"/>
                </a:solidFill>
              </a:rPr>
              <a:t> </a:t>
            </a:r>
          </a:p>
        </p:txBody>
      </p:sp>
      <p:sp>
        <p:nvSpPr>
          <p:cNvPr id="5" name="TextBox 4">
            <a:extLst>
              <a:ext uri="{FF2B5EF4-FFF2-40B4-BE49-F238E27FC236}">
                <a16:creationId xmlns:a16="http://schemas.microsoft.com/office/drawing/2014/main" id="{66754E3D-CA19-3785-4C00-C36067E4B303}"/>
              </a:ext>
            </a:extLst>
          </p:cNvPr>
          <p:cNvSpPr txBox="1"/>
          <p:nvPr/>
        </p:nvSpPr>
        <p:spPr>
          <a:xfrm>
            <a:off x="3050381" y="3244334"/>
            <a:ext cx="6100762" cy="369332"/>
          </a:xfrm>
          <a:prstGeom prst="rect">
            <a:avLst/>
          </a:prstGeom>
          <a:noFill/>
        </p:spPr>
        <p:txBody>
          <a:bodyPr wrap="square">
            <a:spAutoFit/>
          </a:bodyPr>
          <a:lstStyle/>
          <a:p>
            <a:r>
              <a:rPr lang="en-US" b="0" i="0" dirty="0">
                <a:solidFill>
                  <a:srgbClr val="000000"/>
                </a:solidFill>
                <a:effectLst/>
                <a:latin typeface="Times" pitchFamily="2" charset="0"/>
              </a:rPr>
              <a:t> </a:t>
            </a:r>
            <a:endParaRPr lang="en-US" dirty="0"/>
          </a:p>
        </p:txBody>
      </p:sp>
      <p:sp>
        <p:nvSpPr>
          <p:cNvPr id="9" name="TextBox 8">
            <a:extLst>
              <a:ext uri="{FF2B5EF4-FFF2-40B4-BE49-F238E27FC236}">
                <a16:creationId xmlns:a16="http://schemas.microsoft.com/office/drawing/2014/main" id="{EA2CFD45-FB6B-D616-AAC6-484B8C404061}"/>
              </a:ext>
            </a:extLst>
          </p:cNvPr>
          <p:cNvSpPr txBox="1"/>
          <p:nvPr/>
        </p:nvSpPr>
        <p:spPr>
          <a:xfrm>
            <a:off x="694134" y="1103593"/>
            <a:ext cx="11497866" cy="2215991"/>
          </a:xfrm>
          <a:prstGeom prst="rect">
            <a:avLst/>
          </a:prstGeom>
          <a:noFill/>
        </p:spPr>
        <p:txBody>
          <a:bodyPr wrap="square">
            <a:spAutoFit/>
          </a:bodyPr>
          <a:lstStyle/>
          <a:p>
            <a:pPr algn="l" rtl="0" fontAlgn="base">
              <a:buFont typeface="Arial" panose="020B0604020202020204" pitchFamily="34" charset="0"/>
              <a:buChar char="•"/>
            </a:pPr>
            <a:r>
              <a:rPr lang="en-US" sz="3000" b="0" i="0" u="none" strike="noStrike" dirty="0">
                <a:solidFill>
                  <a:schemeClr val="tx2"/>
                </a:solidFill>
                <a:effectLst/>
                <a:latin typeface="Avenir Next" panose="020B0503020202020204" pitchFamily="34" charset="0"/>
              </a:rPr>
              <a:t>Focus groups, each with a different seed value chain stakeholder group in the Northeastern US (n=31)</a:t>
            </a:r>
            <a:r>
              <a:rPr lang="en-US" sz="3000" b="0" i="0" dirty="0">
                <a:solidFill>
                  <a:schemeClr val="tx2"/>
                </a:solidFill>
                <a:effectLst/>
                <a:latin typeface="Avenir Next" panose="020B0503020202020204" pitchFamily="34" charset="0"/>
              </a:rPr>
              <a:t>​</a:t>
            </a:r>
            <a:endParaRPr lang="en-US" sz="3000" b="0" i="0" dirty="0">
              <a:solidFill>
                <a:schemeClr val="tx2"/>
              </a:solidFill>
              <a:effectLst/>
              <a:latin typeface="Arial" panose="020B0604020202020204" pitchFamily="34" charset="0"/>
            </a:endParaRPr>
          </a:p>
          <a:p>
            <a:pPr algn="l" rtl="0" fontAlgn="base"/>
            <a:endParaRPr lang="en-US" sz="3000" b="0" i="0" dirty="0">
              <a:solidFill>
                <a:schemeClr val="tx2"/>
              </a:solidFill>
              <a:effectLst/>
              <a:latin typeface="Arial" panose="020B0604020202020204" pitchFamily="34" charset="0"/>
            </a:endParaRPr>
          </a:p>
          <a:p>
            <a:pPr algn="l" rtl="0" fontAlgn="base">
              <a:buFont typeface="Arial" panose="020B0604020202020204" pitchFamily="34" charset="0"/>
              <a:buChar char="•"/>
            </a:pPr>
            <a:r>
              <a:rPr lang="en-US" sz="3000" b="0" i="0" u="none" strike="noStrike" dirty="0">
                <a:solidFill>
                  <a:schemeClr val="tx2"/>
                </a:solidFill>
                <a:effectLst/>
                <a:latin typeface="Avenir Next" panose="020B0503020202020204" pitchFamily="34" charset="0"/>
              </a:rPr>
              <a:t>Data coded and analyzed in </a:t>
            </a:r>
            <a:r>
              <a:rPr lang="en-US" sz="3000" b="0" i="0" u="none" strike="noStrike" dirty="0" err="1">
                <a:solidFill>
                  <a:schemeClr val="tx2"/>
                </a:solidFill>
                <a:effectLst/>
                <a:latin typeface="Avenir Next" panose="020B0503020202020204" pitchFamily="34" charset="0"/>
              </a:rPr>
              <a:t>Nvivo</a:t>
            </a:r>
            <a:r>
              <a:rPr lang="en-US" sz="3000" b="0" i="0" u="none" strike="noStrike" dirty="0">
                <a:solidFill>
                  <a:schemeClr val="tx2"/>
                </a:solidFill>
                <a:effectLst/>
                <a:latin typeface="Avenir Next" panose="020B0503020202020204" pitchFamily="34" charset="0"/>
              </a:rPr>
              <a:t> 12</a:t>
            </a:r>
          </a:p>
          <a:p>
            <a:pPr algn="l" rtl="0" fontAlgn="base"/>
            <a:endParaRPr lang="en-US" b="0" i="0" dirty="0">
              <a:solidFill>
                <a:schemeClr val="tx2"/>
              </a:solidFill>
              <a:effectLst/>
              <a:latin typeface="Arial" panose="020B0604020202020204" pitchFamily="34" charset="0"/>
            </a:endParaRPr>
          </a:p>
        </p:txBody>
      </p:sp>
      <p:sp>
        <p:nvSpPr>
          <p:cNvPr id="13" name="TextBox 12">
            <a:extLst>
              <a:ext uri="{FF2B5EF4-FFF2-40B4-BE49-F238E27FC236}">
                <a16:creationId xmlns:a16="http://schemas.microsoft.com/office/drawing/2014/main" id="{1E893871-5801-A562-64CB-297E2AE10951}"/>
              </a:ext>
            </a:extLst>
          </p:cNvPr>
          <p:cNvSpPr txBox="1"/>
          <p:nvPr/>
        </p:nvSpPr>
        <p:spPr>
          <a:xfrm>
            <a:off x="104297" y="5972062"/>
            <a:ext cx="11977137" cy="369332"/>
          </a:xfrm>
          <a:prstGeom prst="rect">
            <a:avLst/>
          </a:prstGeom>
          <a:noFill/>
        </p:spPr>
        <p:txBody>
          <a:bodyPr wrap="square">
            <a:spAutoFit/>
          </a:bodyPr>
          <a:lstStyle/>
          <a:p>
            <a:r>
              <a:rPr lang="en-US" sz="1800" b="0" i="0" u="none" strike="noStrike" dirty="0">
                <a:solidFill>
                  <a:schemeClr val="tx2"/>
                </a:solidFill>
                <a:effectLst/>
                <a:latin typeface="Avenir Next" panose="020B0503020202020204" pitchFamily="34" charset="0"/>
              </a:rPr>
              <a:t>(Green circles represent upstream stakeholder groups; orange circles represent downstream stakeholder groups)</a:t>
            </a:r>
            <a:r>
              <a:rPr lang="en-US" sz="1800" b="0" i="0" dirty="0">
                <a:solidFill>
                  <a:schemeClr val="tx2"/>
                </a:solidFill>
                <a:effectLst/>
                <a:latin typeface="Avenir Next" panose="020B0503020202020204" pitchFamily="34" charset="0"/>
              </a:rPr>
              <a:t>​</a:t>
            </a:r>
            <a:endParaRPr lang="en-US" dirty="0">
              <a:solidFill>
                <a:schemeClr val="tx2"/>
              </a:solidFill>
            </a:endParaRPr>
          </a:p>
        </p:txBody>
      </p:sp>
      <p:sp>
        <p:nvSpPr>
          <p:cNvPr id="14" name="Oval 13">
            <a:extLst>
              <a:ext uri="{FF2B5EF4-FFF2-40B4-BE49-F238E27FC236}">
                <a16:creationId xmlns:a16="http://schemas.microsoft.com/office/drawing/2014/main" id="{8B8A3B89-4A4C-236A-AD0E-49BAB3F63E31}"/>
              </a:ext>
            </a:extLst>
          </p:cNvPr>
          <p:cNvSpPr/>
          <p:nvPr/>
        </p:nvSpPr>
        <p:spPr>
          <a:xfrm>
            <a:off x="210595" y="3509859"/>
            <a:ext cx="1884055" cy="1770468"/>
          </a:xfrm>
          <a:prstGeom prst="ellipse">
            <a:avLst/>
          </a:prstGeom>
          <a:solidFill>
            <a:srgbClr val="549E39">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Oval 19">
            <a:extLst>
              <a:ext uri="{FF2B5EF4-FFF2-40B4-BE49-F238E27FC236}">
                <a16:creationId xmlns:a16="http://schemas.microsoft.com/office/drawing/2014/main" id="{E2752674-9DC8-3973-A8FF-C519B8AB4AEE}"/>
              </a:ext>
            </a:extLst>
          </p:cNvPr>
          <p:cNvSpPr/>
          <p:nvPr/>
        </p:nvSpPr>
        <p:spPr>
          <a:xfrm>
            <a:off x="2219659" y="3479600"/>
            <a:ext cx="1884055" cy="1770468"/>
          </a:xfrm>
          <a:prstGeom prst="ellipse">
            <a:avLst/>
          </a:prstGeom>
          <a:solidFill>
            <a:srgbClr val="549E39">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1" name="Oval 20">
            <a:extLst>
              <a:ext uri="{FF2B5EF4-FFF2-40B4-BE49-F238E27FC236}">
                <a16:creationId xmlns:a16="http://schemas.microsoft.com/office/drawing/2014/main" id="{71C4EA50-6CC3-E8FD-2DE2-CD0D139CAB5D}"/>
              </a:ext>
            </a:extLst>
          </p:cNvPr>
          <p:cNvSpPr/>
          <p:nvPr/>
        </p:nvSpPr>
        <p:spPr>
          <a:xfrm>
            <a:off x="4235142" y="3501937"/>
            <a:ext cx="1884055" cy="1770468"/>
          </a:xfrm>
          <a:prstGeom prst="ellipse">
            <a:avLst/>
          </a:prstGeom>
          <a:solidFill>
            <a:srgbClr val="549E39">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2" name="Oval 21">
            <a:extLst>
              <a:ext uri="{FF2B5EF4-FFF2-40B4-BE49-F238E27FC236}">
                <a16:creationId xmlns:a16="http://schemas.microsoft.com/office/drawing/2014/main" id="{5FE091C8-F4EB-6DF7-977B-5C492CFF2AD7}"/>
              </a:ext>
            </a:extLst>
          </p:cNvPr>
          <p:cNvSpPr/>
          <p:nvPr/>
        </p:nvSpPr>
        <p:spPr>
          <a:xfrm>
            <a:off x="6248078" y="3532646"/>
            <a:ext cx="1884055" cy="1770468"/>
          </a:xfrm>
          <a:prstGeom prst="ellipse">
            <a:avLst/>
          </a:prstGeom>
          <a:solidFill>
            <a:srgbClr val="FF9300">
              <a:alpha val="56471"/>
            </a:srgbClr>
          </a:solidFill>
          <a:ln>
            <a:solidFill>
              <a:srgbClr val="FF9300">
                <a:alpha val="5568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2F64F63-4807-F3D3-9869-7D43402C13FF}"/>
              </a:ext>
            </a:extLst>
          </p:cNvPr>
          <p:cNvSpPr/>
          <p:nvPr/>
        </p:nvSpPr>
        <p:spPr>
          <a:xfrm>
            <a:off x="8200992" y="3494429"/>
            <a:ext cx="1884055" cy="1770468"/>
          </a:xfrm>
          <a:prstGeom prst="ellipse">
            <a:avLst/>
          </a:prstGeom>
          <a:solidFill>
            <a:srgbClr val="FF9300">
              <a:alpha val="56471"/>
            </a:srgbClr>
          </a:solidFill>
          <a:ln>
            <a:solidFill>
              <a:srgbClr val="FF9300">
                <a:alpha val="5568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5395F7-B9D7-8A34-A26E-E48F6861418E}"/>
              </a:ext>
            </a:extLst>
          </p:cNvPr>
          <p:cNvSpPr/>
          <p:nvPr/>
        </p:nvSpPr>
        <p:spPr>
          <a:xfrm>
            <a:off x="10152854" y="3494429"/>
            <a:ext cx="1884055" cy="1770468"/>
          </a:xfrm>
          <a:prstGeom prst="ellipse">
            <a:avLst/>
          </a:prstGeom>
          <a:solidFill>
            <a:srgbClr val="FF9300">
              <a:alpha val="56471"/>
            </a:srgbClr>
          </a:solidFill>
          <a:ln>
            <a:solidFill>
              <a:srgbClr val="FF9300">
                <a:alpha val="5568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F5FC2A8-E901-CE26-3ED8-B2FC51E8727F}"/>
              </a:ext>
            </a:extLst>
          </p:cNvPr>
          <p:cNvSpPr txBox="1"/>
          <p:nvPr/>
        </p:nvSpPr>
        <p:spPr>
          <a:xfrm>
            <a:off x="575723" y="4013370"/>
            <a:ext cx="1147380" cy="707886"/>
          </a:xfrm>
          <a:prstGeom prst="rect">
            <a:avLst/>
          </a:prstGeom>
          <a:noFill/>
        </p:spPr>
        <p:txBody>
          <a:bodyPr wrap="square" rtlCol="0">
            <a:spAutoFit/>
          </a:bodyPr>
          <a:lstStyle/>
          <a:p>
            <a:r>
              <a:rPr lang="en-US" sz="2000" b="1" dirty="0">
                <a:solidFill>
                  <a:schemeClr val="tx2"/>
                </a:solidFill>
              </a:rPr>
              <a:t>Ujamaa Growers</a:t>
            </a:r>
          </a:p>
        </p:txBody>
      </p:sp>
      <p:sp>
        <p:nvSpPr>
          <p:cNvPr id="27" name="TextBox 26">
            <a:extLst>
              <a:ext uri="{FF2B5EF4-FFF2-40B4-BE49-F238E27FC236}">
                <a16:creationId xmlns:a16="http://schemas.microsoft.com/office/drawing/2014/main" id="{AA4CED29-81AF-915B-8743-4EFFB4BD3372}"/>
              </a:ext>
            </a:extLst>
          </p:cNvPr>
          <p:cNvSpPr txBox="1"/>
          <p:nvPr/>
        </p:nvSpPr>
        <p:spPr>
          <a:xfrm>
            <a:off x="4474895" y="4019241"/>
            <a:ext cx="1312869" cy="707886"/>
          </a:xfrm>
          <a:prstGeom prst="rect">
            <a:avLst/>
          </a:prstGeom>
          <a:noFill/>
        </p:spPr>
        <p:txBody>
          <a:bodyPr wrap="square" rtlCol="0">
            <a:spAutoFit/>
          </a:bodyPr>
          <a:lstStyle/>
          <a:p>
            <a:r>
              <a:rPr lang="en-US" sz="2000" b="1" dirty="0">
                <a:solidFill>
                  <a:schemeClr val="tx2"/>
                </a:solidFill>
              </a:rPr>
              <a:t>Famers/</a:t>
            </a:r>
          </a:p>
          <a:p>
            <a:r>
              <a:rPr lang="en-US" sz="2000" b="1" dirty="0">
                <a:solidFill>
                  <a:schemeClr val="tx2"/>
                </a:solidFill>
              </a:rPr>
              <a:t>Gardeners</a:t>
            </a:r>
          </a:p>
        </p:txBody>
      </p:sp>
      <p:sp>
        <p:nvSpPr>
          <p:cNvPr id="28" name="TextBox 27">
            <a:extLst>
              <a:ext uri="{FF2B5EF4-FFF2-40B4-BE49-F238E27FC236}">
                <a16:creationId xmlns:a16="http://schemas.microsoft.com/office/drawing/2014/main" id="{E84401D1-CE20-24B4-CF65-26B399C3ABD3}"/>
              </a:ext>
            </a:extLst>
          </p:cNvPr>
          <p:cNvSpPr txBox="1"/>
          <p:nvPr/>
        </p:nvSpPr>
        <p:spPr>
          <a:xfrm>
            <a:off x="2501458" y="3965724"/>
            <a:ext cx="1385573" cy="707886"/>
          </a:xfrm>
          <a:prstGeom prst="rect">
            <a:avLst/>
          </a:prstGeom>
          <a:noFill/>
        </p:spPr>
        <p:txBody>
          <a:bodyPr wrap="square" rtlCol="0">
            <a:spAutoFit/>
          </a:bodyPr>
          <a:lstStyle/>
          <a:p>
            <a:r>
              <a:rPr lang="en-US" sz="2000" b="1" dirty="0">
                <a:solidFill>
                  <a:schemeClr val="tx2"/>
                </a:solidFill>
              </a:rPr>
              <a:t>Seed Companies</a:t>
            </a:r>
          </a:p>
        </p:txBody>
      </p:sp>
      <p:sp>
        <p:nvSpPr>
          <p:cNvPr id="29" name="TextBox 28">
            <a:extLst>
              <a:ext uri="{FF2B5EF4-FFF2-40B4-BE49-F238E27FC236}">
                <a16:creationId xmlns:a16="http://schemas.microsoft.com/office/drawing/2014/main" id="{6D4D7A6C-1876-016E-3C05-49F67F84350A}"/>
              </a:ext>
            </a:extLst>
          </p:cNvPr>
          <p:cNvSpPr txBox="1"/>
          <p:nvPr/>
        </p:nvSpPr>
        <p:spPr>
          <a:xfrm>
            <a:off x="6562668" y="4025283"/>
            <a:ext cx="2022177" cy="707886"/>
          </a:xfrm>
          <a:prstGeom prst="rect">
            <a:avLst/>
          </a:prstGeom>
          <a:noFill/>
        </p:spPr>
        <p:txBody>
          <a:bodyPr wrap="square" rtlCol="0">
            <a:spAutoFit/>
          </a:bodyPr>
          <a:lstStyle/>
          <a:p>
            <a:r>
              <a:rPr lang="en-US" sz="2000" b="1" dirty="0">
                <a:solidFill>
                  <a:schemeClr val="tx2"/>
                </a:solidFill>
              </a:rPr>
              <a:t>Chefs/</a:t>
            </a:r>
          </a:p>
          <a:p>
            <a:r>
              <a:rPr lang="en-US" sz="2000" b="1" dirty="0">
                <a:solidFill>
                  <a:schemeClr val="tx2"/>
                </a:solidFill>
              </a:rPr>
              <a:t>Restaurants</a:t>
            </a:r>
          </a:p>
        </p:txBody>
      </p:sp>
      <p:sp>
        <p:nvSpPr>
          <p:cNvPr id="30" name="TextBox 29">
            <a:extLst>
              <a:ext uri="{FF2B5EF4-FFF2-40B4-BE49-F238E27FC236}">
                <a16:creationId xmlns:a16="http://schemas.microsoft.com/office/drawing/2014/main" id="{91ED8389-1F41-2FC6-335F-6AAA49B60B6B}"/>
              </a:ext>
            </a:extLst>
          </p:cNvPr>
          <p:cNvSpPr txBox="1"/>
          <p:nvPr/>
        </p:nvSpPr>
        <p:spPr>
          <a:xfrm>
            <a:off x="8577106" y="3979247"/>
            <a:ext cx="1636822" cy="707886"/>
          </a:xfrm>
          <a:prstGeom prst="rect">
            <a:avLst/>
          </a:prstGeom>
          <a:noFill/>
        </p:spPr>
        <p:txBody>
          <a:bodyPr wrap="square" rtlCol="0">
            <a:spAutoFit/>
          </a:bodyPr>
          <a:lstStyle/>
          <a:p>
            <a:r>
              <a:rPr lang="en-US" sz="2000" b="1" dirty="0">
                <a:solidFill>
                  <a:schemeClr val="tx2"/>
                </a:solidFill>
              </a:rPr>
              <a:t>Specialty Grocers</a:t>
            </a:r>
          </a:p>
        </p:txBody>
      </p:sp>
      <p:sp>
        <p:nvSpPr>
          <p:cNvPr id="31" name="TextBox 30">
            <a:extLst>
              <a:ext uri="{FF2B5EF4-FFF2-40B4-BE49-F238E27FC236}">
                <a16:creationId xmlns:a16="http://schemas.microsoft.com/office/drawing/2014/main" id="{1F0DDC75-1FFA-00F5-B97C-CDC6B3A3314F}"/>
              </a:ext>
            </a:extLst>
          </p:cNvPr>
          <p:cNvSpPr txBox="1"/>
          <p:nvPr/>
        </p:nvSpPr>
        <p:spPr>
          <a:xfrm>
            <a:off x="10427295" y="3887261"/>
            <a:ext cx="1705490" cy="1015663"/>
          </a:xfrm>
          <a:prstGeom prst="rect">
            <a:avLst/>
          </a:prstGeom>
          <a:noFill/>
        </p:spPr>
        <p:txBody>
          <a:bodyPr wrap="square" rtlCol="0">
            <a:spAutoFit/>
          </a:bodyPr>
          <a:lstStyle/>
          <a:p>
            <a:r>
              <a:rPr lang="en-US" sz="2000" b="1" dirty="0">
                <a:solidFill>
                  <a:schemeClr val="tx2"/>
                </a:solidFill>
              </a:rPr>
              <a:t>Produce Wholesalers/Distributors</a:t>
            </a:r>
          </a:p>
        </p:txBody>
      </p:sp>
      <p:sp>
        <p:nvSpPr>
          <p:cNvPr id="3" name="TextBox 2">
            <a:extLst>
              <a:ext uri="{FF2B5EF4-FFF2-40B4-BE49-F238E27FC236}">
                <a16:creationId xmlns:a16="http://schemas.microsoft.com/office/drawing/2014/main" id="{14506170-BF80-9965-0680-087430056A2D}"/>
              </a:ext>
            </a:extLst>
          </p:cNvPr>
          <p:cNvSpPr txBox="1"/>
          <p:nvPr/>
        </p:nvSpPr>
        <p:spPr>
          <a:xfrm>
            <a:off x="701899" y="5320122"/>
            <a:ext cx="828675" cy="461665"/>
          </a:xfrm>
          <a:prstGeom prst="rect">
            <a:avLst/>
          </a:prstGeom>
          <a:noFill/>
        </p:spPr>
        <p:txBody>
          <a:bodyPr wrap="square" rtlCol="0">
            <a:spAutoFit/>
          </a:bodyPr>
          <a:lstStyle/>
          <a:p>
            <a:r>
              <a:rPr lang="en-US" sz="2400" dirty="0">
                <a:solidFill>
                  <a:schemeClr val="tx2"/>
                </a:solidFill>
              </a:rPr>
              <a:t>n = 4</a:t>
            </a:r>
          </a:p>
        </p:txBody>
      </p:sp>
      <p:sp>
        <p:nvSpPr>
          <p:cNvPr id="4" name="TextBox 3">
            <a:extLst>
              <a:ext uri="{FF2B5EF4-FFF2-40B4-BE49-F238E27FC236}">
                <a16:creationId xmlns:a16="http://schemas.microsoft.com/office/drawing/2014/main" id="{9A633DEF-0927-3B62-7E2A-30FD281EABBA}"/>
              </a:ext>
            </a:extLst>
          </p:cNvPr>
          <p:cNvSpPr txBox="1"/>
          <p:nvPr/>
        </p:nvSpPr>
        <p:spPr>
          <a:xfrm>
            <a:off x="2636043" y="5332035"/>
            <a:ext cx="828675" cy="461665"/>
          </a:xfrm>
          <a:prstGeom prst="rect">
            <a:avLst/>
          </a:prstGeom>
          <a:noFill/>
        </p:spPr>
        <p:txBody>
          <a:bodyPr wrap="square" rtlCol="0">
            <a:spAutoFit/>
          </a:bodyPr>
          <a:lstStyle/>
          <a:p>
            <a:r>
              <a:rPr lang="en-US" sz="2400" dirty="0">
                <a:solidFill>
                  <a:schemeClr val="tx2"/>
                </a:solidFill>
              </a:rPr>
              <a:t>n = 7</a:t>
            </a:r>
          </a:p>
        </p:txBody>
      </p:sp>
      <p:sp>
        <p:nvSpPr>
          <p:cNvPr id="6" name="TextBox 5">
            <a:extLst>
              <a:ext uri="{FF2B5EF4-FFF2-40B4-BE49-F238E27FC236}">
                <a16:creationId xmlns:a16="http://schemas.microsoft.com/office/drawing/2014/main" id="{9B29BAB6-CD65-7600-AFED-C2C58245DFAF}"/>
              </a:ext>
            </a:extLst>
          </p:cNvPr>
          <p:cNvSpPr txBox="1"/>
          <p:nvPr/>
        </p:nvSpPr>
        <p:spPr>
          <a:xfrm>
            <a:off x="4699449" y="5320122"/>
            <a:ext cx="828675" cy="461665"/>
          </a:xfrm>
          <a:prstGeom prst="rect">
            <a:avLst/>
          </a:prstGeom>
          <a:noFill/>
        </p:spPr>
        <p:txBody>
          <a:bodyPr wrap="square" rtlCol="0">
            <a:spAutoFit/>
          </a:bodyPr>
          <a:lstStyle/>
          <a:p>
            <a:r>
              <a:rPr lang="en-US" sz="2400" dirty="0">
                <a:solidFill>
                  <a:schemeClr val="tx2"/>
                </a:solidFill>
              </a:rPr>
              <a:t>n = 3</a:t>
            </a:r>
          </a:p>
        </p:txBody>
      </p:sp>
      <p:sp>
        <p:nvSpPr>
          <p:cNvPr id="7" name="TextBox 6">
            <a:extLst>
              <a:ext uri="{FF2B5EF4-FFF2-40B4-BE49-F238E27FC236}">
                <a16:creationId xmlns:a16="http://schemas.microsoft.com/office/drawing/2014/main" id="{4540AFC7-9722-94C9-CAD2-84673285513E}"/>
              </a:ext>
            </a:extLst>
          </p:cNvPr>
          <p:cNvSpPr txBox="1"/>
          <p:nvPr/>
        </p:nvSpPr>
        <p:spPr>
          <a:xfrm>
            <a:off x="6820012" y="5313582"/>
            <a:ext cx="828675" cy="461665"/>
          </a:xfrm>
          <a:prstGeom prst="rect">
            <a:avLst/>
          </a:prstGeom>
          <a:noFill/>
        </p:spPr>
        <p:txBody>
          <a:bodyPr wrap="square" rtlCol="0">
            <a:spAutoFit/>
          </a:bodyPr>
          <a:lstStyle/>
          <a:p>
            <a:r>
              <a:rPr lang="en-US" sz="2400" dirty="0">
                <a:solidFill>
                  <a:schemeClr val="tx2"/>
                </a:solidFill>
              </a:rPr>
              <a:t>n = 9</a:t>
            </a:r>
          </a:p>
        </p:txBody>
      </p:sp>
      <p:sp>
        <p:nvSpPr>
          <p:cNvPr id="8" name="TextBox 7">
            <a:extLst>
              <a:ext uri="{FF2B5EF4-FFF2-40B4-BE49-F238E27FC236}">
                <a16:creationId xmlns:a16="http://schemas.microsoft.com/office/drawing/2014/main" id="{F2CF5E06-026B-3C40-705D-A4756F1AA1CB}"/>
              </a:ext>
            </a:extLst>
          </p:cNvPr>
          <p:cNvSpPr txBox="1"/>
          <p:nvPr/>
        </p:nvSpPr>
        <p:spPr>
          <a:xfrm>
            <a:off x="10865703" y="5267738"/>
            <a:ext cx="828675" cy="461665"/>
          </a:xfrm>
          <a:prstGeom prst="rect">
            <a:avLst/>
          </a:prstGeom>
          <a:noFill/>
        </p:spPr>
        <p:txBody>
          <a:bodyPr wrap="square" rtlCol="0">
            <a:spAutoFit/>
          </a:bodyPr>
          <a:lstStyle/>
          <a:p>
            <a:r>
              <a:rPr lang="en-US" sz="2400" dirty="0">
                <a:solidFill>
                  <a:schemeClr val="tx2"/>
                </a:solidFill>
              </a:rPr>
              <a:t>n = 4</a:t>
            </a:r>
          </a:p>
        </p:txBody>
      </p:sp>
      <p:sp>
        <p:nvSpPr>
          <p:cNvPr id="10" name="TextBox 9">
            <a:extLst>
              <a:ext uri="{FF2B5EF4-FFF2-40B4-BE49-F238E27FC236}">
                <a16:creationId xmlns:a16="http://schemas.microsoft.com/office/drawing/2014/main" id="{6BE0A5C2-779D-9EE4-A731-06E8C3670BE7}"/>
              </a:ext>
            </a:extLst>
          </p:cNvPr>
          <p:cNvSpPr txBox="1"/>
          <p:nvPr/>
        </p:nvSpPr>
        <p:spPr>
          <a:xfrm>
            <a:off x="8842857" y="5280327"/>
            <a:ext cx="828675" cy="461665"/>
          </a:xfrm>
          <a:prstGeom prst="rect">
            <a:avLst/>
          </a:prstGeom>
          <a:noFill/>
        </p:spPr>
        <p:txBody>
          <a:bodyPr wrap="square" rtlCol="0">
            <a:spAutoFit/>
          </a:bodyPr>
          <a:lstStyle/>
          <a:p>
            <a:r>
              <a:rPr lang="en-US" sz="2400" dirty="0">
                <a:solidFill>
                  <a:schemeClr val="tx2"/>
                </a:solidFill>
              </a:rPr>
              <a:t>n = 4</a:t>
            </a:r>
          </a:p>
        </p:txBody>
      </p:sp>
    </p:spTree>
    <p:extLst>
      <p:ext uri="{BB962C8B-B14F-4D97-AF65-F5344CB8AC3E}">
        <p14:creationId xmlns:p14="http://schemas.microsoft.com/office/powerpoint/2010/main" val="142116993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 proposal - Fischer" id="{29A21A65-1466-EC40-A392-CDB8C6CEF129}" vid="{717D0EC2-C135-5749-A3FA-9C7F1AF30F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12457</TotalTime>
  <Words>2425</Words>
  <Application>Microsoft Office PowerPoint</Application>
  <PresentationFormat>Widescreen</PresentationFormat>
  <Paragraphs>157</Paragraphs>
  <Slides>15</Slides>
  <Notes>14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72</vt:lpstr>
      <vt:lpstr>Arial</vt:lpstr>
      <vt:lpstr>Avenir Next</vt:lpstr>
      <vt:lpstr>Calibri</vt:lpstr>
      <vt:lpstr>Calibri Light</vt:lpstr>
      <vt:lpstr>Times</vt:lpstr>
      <vt:lpstr>Times New Roman</vt:lpstr>
      <vt:lpstr>Office Theme</vt:lpstr>
      <vt:lpstr>  Market niches for culturally meaningful seed in the Northeastern US: A seed value chain analysis to encourage accessibility </vt:lpstr>
      <vt:lpstr>The Dominant Seed System</vt:lpstr>
      <vt:lpstr>Seed Systems: Formal and Informal  </vt:lpstr>
      <vt:lpstr>Alternative Seed Systems</vt:lpstr>
      <vt:lpstr>Value Chain Development (VCD) </vt:lpstr>
      <vt:lpstr>Seed Value Chain in the US</vt:lpstr>
      <vt:lpstr>PowerPoint Presentation</vt:lpstr>
      <vt:lpstr>PowerPoint Presentation</vt:lpstr>
      <vt:lpstr>Methods </vt:lpstr>
      <vt:lpstr>Results: Opportunities </vt:lpstr>
      <vt:lpstr>Results: Barriers </vt:lpstr>
      <vt:lpstr>Discussion</vt:lpstr>
      <vt:lpstr>Next Steps</vt:lpstr>
      <vt:lpstr>Thank you!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Seed Value Chain Analysis: Barriers to Entry for Culturally Meaningful Seed Producers and Seed Companies in the Northeastern United States</dc:title>
  <dc:creator>Fischer, Claire</dc:creator>
  <cp:lastModifiedBy>Author</cp:lastModifiedBy>
  <cp:revision>68</cp:revision>
  <dcterms:created xsi:type="dcterms:W3CDTF">2023-05-29T16:24:48Z</dcterms:created>
  <dcterms:modified xsi:type="dcterms:W3CDTF">2024-01-10T20:00:49Z</dcterms:modified>
</cp:coreProperties>
</file>