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1" r:id="rId2"/>
    <p:sldId id="281" r:id="rId3"/>
    <p:sldId id="283" r:id="rId4"/>
    <p:sldId id="287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2B5C"/>
    <a:srgbClr val="D8D8D8"/>
    <a:srgbClr val="FFFD78"/>
    <a:srgbClr val="5697D5"/>
    <a:srgbClr val="071A34"/>
    <a:srgbClr val="071A33"/>
    <a:srgbClr val="D9D9D9"/>
    <a:srgbClr val="001A33"/>
    <a:srgbClr val="001A34"/>
    <a:srgbClr val="6AA6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55" autoAdjust="0"/>
    <p:restoredTop sz="94746" autoAdjust="0"/>
  </p:normalViewPr>
  <p:slideViewPr>
    <p:cSldViewPr showGuides="1">
      <p:cViewPr>
        <p:scale>
          <a:sx n="89" d="100"/>
          <a:sy n="89" d="100"/>
        </p:scale>
        <p:origin x="14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localhost//Users/SAREPDP/Documents/Farmer%20Demographics%20May20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localhost//Users/SAREPDP/Documents/Farmer%20Demographics%20May2017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localhost//Users/SAREPDP/Documents/Farmer%20Demographics%20May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1"/>
          <c:dPt>
            <c:idx val="0"/>
            <c:invertIfNegative val="1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1"/>
            <c:invertIfNegative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2"/>
            <c:invertIfNegative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</c:dPt>
          <c:dPt>
            <c:idx val="3"/>
            <c:invertIfNegative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Pt>
            <c:idx val="4"/>
            <c:invertIfNegative val="1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'By Years in Farming'!$B$1:$F$1</c:f>
              <c:strCache>
                <c:ptCount val="5"/>
                <c:pt idx="0">
                  <c:v>0</c:v>
                </c:pt>
                <c:pt idx="1">
                  <c:v>1-3</c:v>
                </c:pt>
                <c:pt idx="2">
                  <c:v>4-7</c:v>
                </c:pt>
                <c:pt idx="3">
                  <c:v>8-10</c:v>
                </c:pt>
                <c:pt idx="4">
                  <c:v>10+</c:v>
                </c:pt>
              </c:strCache>
            </c:strRef>
          </c:cat>
          <c:val>
            <c:numRef>
              <c:f>'By Years in Farming'!$B$2:$F$2</c:f>
              <c:numCache>
                <c:formatCode>General</c:formatCode>
                <c:ptCount val="5"/>
                <c:pt idx="0">
                  <c:v>1.0</c:v>
                </c:pt>
                <c:pt idx="1">
                  <c:v>9.0</c:v>
                </c:pt>
                <c:pt idx="2">
                  <c:v>18.0</c:v>
                </c:pt>
                <c:pt idx="3">
                  <c:v>4.0</c:v>
                </c:pt>
                <c:pt idx="4">
                  <c:v>17.0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-1032932160"/>
        <c:axId val="-1032942240"/>
      </c:barChart>
      <c:catAx>
        <c:axId val="-10329321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years of experience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32942240"/>
        <c:crosses val="autoZero"/>
        <c:auto val="1"/>
        <c:lblAlgn val="ctr"/>
        <c:lblOffset val="100"/>
        <c:noMultiLvlLbl val="1"/>
      </c:catAx>
      <c:valAx>
        <c:axId val="-1032942240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Number of farmers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32932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Subject Area'!$B$65:$E$65</c:f>
              <c:strCache>
                <c:ptCount val="4"/>
                <c:pt idx="0">
                  <c:v>Communication</c:v>
                </c:pt>
                <c:pt idx="1">
                  <c:v>Decision Making</c:v>
                </c:pt>
                <c:pt idx="2">
                  <c:v>Goal Setting</c:v>
                </c:pt>
                <c:pt idx="3">
                  <c:v>Time Management</c:v>
                </c:pt>
              </c:strCache>
            </c:strRef>
          </c:cat>
          <c:val>
            <c:numRef>
              <c:f>'By Subject Area'!$B$66:$E$66</c:f>
              <c:numCache>
                <c:formatCode>0</c:formatCode>
                <c:ptCount val="4"/>
                <c:pt idx="0">
                  <c:v>29.16666666666667</c:v>
                </c:pt>
                <c:pt idx="1">
                  <c:v>33.33333333333333</c:v>
                </c:pt>
                <c:pt idx="2">
                  <c:v>20.83333333333328</c:v>
                </c:pt>
                <c:pt idx="3">
                  <c:v>48.93617021276595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1033099376"/>
        <c:axId val="-1132678256"/>
      </c:barChart>
      <c:catAx>
        <c:axId val="-10330993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32678256"/>
        <c:crosses val="autoZero"/>
        <c:auto val="1"/>
        <c:lblAlgn val="ctr"/>
        <c:lblOffset val="100"/>
        <c:noMultiLvlLbl val="0"/>
      </c:catAx>
      <c:valAx>
        <c:axId val="-1132678256"/>
        <c:scaling>
          <c:orientation val="minMax"/>
          <c:max val="100.0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Percentage of Respondents Answering</a:t>
                </a:r>
                <a:r>
                  <a:rPr lang="en-US" sz="1800" baseline="0"/>
                  <a:t> 4 or 5 (very challenging) </a:t>
                </a:r>
                <a:endParaRPr lang="en-US" sz="1800"/>
              </a:p>
            </c:rich>
          </c:tx>
          <c:layout>
            <c:manualLayout>
              <c:xMode val="edge"/>
              <c:yMode val="edge"/>
              <c:x val="0.183436406762772"/>
              <c:y val="0.90067897250548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33099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'By Subject Area'!$H$65:$K$65</c:f>
              <c:strCache>
                <c:ptCount val="4"/>
                <c:pt idx="0">
                  <c:v>Communication</c:v>
                </c:pt>
                <c:pt idx="1">
                  <c:v>Decision Making</c:v>
                </c:pt>
                <c:pt idx="2">
                  <c:v>Goal Setting</c:v>
                </c:pt>
                <c:pt idx="3">
                  <c:v>Time Management</c:v>
                </c:pt>
              </c:strCache>
            </c:strRef>
          </c:cat>
          <c:val>
            <c:numRef>
              <c:f>'By Subject Area'!$H$66:$K$66</c:f>
              <c:numCache>
                <c:formatCode>0</c:formatCode>
                <c:ptCount val="4"/>
                <c:pt idx="0">
                  <c:v>70.21276595744681</c:v>
                </c:pt>
                <c:pt idx="1">
                  <c:v>57.44680851063825</c:v>
                </c:pt>
                <c:pt idx="2">
                  <c:v>44.68085106382978</c:v>
                </c:pt>
                <c:pt idx="3">
                  <c:v>63.8297872340425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1033601008"/>
        <c:axId val="-1033083312"/>
      </c:barChart>
      <c:catAx>
        <c:axId val="-1033601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33083312"/>
        <c:crosses val="autoZero"/>
        <c:auto val="1"/>
        <c:lblAlgn val="ctr"/>
        <c:lblOffset val="100"/>
        <c:noMultiLvlLbl val="0"/>
      </c:catAx>
      <c:valAx>
        <c:axId val="-1033083312"/>
        <c:scaling>
          <c:orientation val="minMax"/>
          <c:max val="100.0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Percentage of Respondents</a:t>
                </a:r>
                <a:r>
                  <a:rPr lang="en-US" sz="1800" baseline="0"/>
                  <a:t> Answering 4 or 5 (very interested)</a:t>
                </a:r>
                <a:endParaRPr lang="en-US" sz="1800"/>
              </a:p>
            </c:rich>
          </c:tx>
          <c:layout>
            <c:manualLayout>
              <c:xMode val="edge"/>
              <c:yMode val="edge"/>
              <c:x val="0.168553149606299"/>
              <c:y val="0.9110877806940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33601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E6F08-7E7C-4CF9-9701-6A86A4103234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26FC6-7F58-4C84-880A-FF2087D628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54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Leslie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Summary Report from Farmer Demographics</a:t>
            </a:r>
          </a:p>
          <a:p>
            <a:pPr rtl="0" fontAlgn="t"/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do farmers want to be guided in?</a:t>
            </a:r>
            <a:endParaRPr lang="en-US" b="0" dirty="0" smtClean="0">
              <a:effectLst/>
            </a:endParaRPr>
          </a:p>
          <a:p>
            <a:pPr rtl="0" fontAlgn="base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Farmer Years of Experience - # of farmers in 8-10 years, smallest</a:t>
            </a:r>
          </a:p>
          <a:p>
            <a:pPr rtl="0" fontAlgn="base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Present Challenges - Highlight time management</a:t>
            </a:r>
          </a:p>
          <a:p>
            <a:pPr rtl="0" fontAlgn="base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Future Interest in Learning- Highlight time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mgmt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communication</a:t>
            </a:r>
            <a:b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new farmers are telling us over time &amp; concerns and successes within project areas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26FC6-7F58-4C84-880A-FF2087D628D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048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26FC6-7F58-4C84-880A-FF2087D628D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20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26FC6-7F58-4C84-880A-FF2087D628D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19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Through January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March we conducted 5 focus groups and half a dozen farmer interviews. In these we began by asking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farmers “What are qualities of Farmers You Admire?”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26FC6-7F58-4C84-880A-FF2087D628D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55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Wordle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captures the feedback from focus groups &amp; interviews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26FC6-7F58-4C84-880A-FF2087D628D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01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981200"/>
            <a:ext cx="8229600" cy="3657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71A3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0"/>
            <a:ext cx="8229600" cy="4221163"/>
          </a:xfrm>
        </p:spPr>
        <p:txBody>
          <a:bodyPr vert="eaVert"/>
          <a:lstStyle>
            <a:lvl1pPr>
              <a:defRPr>
                <a:solidFill>
                  <a:srgbClr val="071A34"/>
                </a:solidFill>
              </a:defRPr>
            </a:lvl1pPr>
            <a:lvl2pPr>
              <a:defRPr>
                <a:solidFill>
                  <a:srgbClr val="071A34"/>
                </a:solidFill>
              </a:defRPr>
            </a:lvl2pPr>
            <a:lvl3pPr>
              <a:defRPr>
                <a:solidFill>
                  <a:srgbClr val="071A34"/>
                </a:solidFill>
              </a:defRPr>
            </a:lvl3pPr>
            <a:lvl4pPr>
              <a:defRPr>
                <a:solidFill>
                  <a:srgbClr val="071A34"/>
                </a:solidFill>
              </a:defRPr>
            </a:lvl4pPr>
            <a:lvl5pPr>
              <a:defRPr>
                <a:solidFill>
                  <a:srgbClr val="071A3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1A3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Click to edit Master title style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71A3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>
            <a:lvl1pPr>
              <a:defRPr sz="2800">
                <a:solidFill>
                  <a:srgbClr val="071A34"/>
                </a:solidFill>
              </a:defRPr>
            </a:lvl1pPr>
            <a:lvl2pPr>
              <a:defRPr sz="2400">
                <a:solidFill>
                  <a:srgbClr val="071A34"/>
                </a:solidFill>
              </a:defRPr>
            </a:lvl2pPr>
            <a:lvl3pPr>
              <a:defRPr sz="2000">
                <a:solidFill>
                  <a:srgbClr val="071A34"/>
                </a:solidFill>
              </a:defRPr>
            </a:lvl3pPr>
            <a:lvl4pPr>
              <a:defRPr sz="1800">
                <a:solidFill>
                  <a:srgbClr val="071A34"/>
                </a:solidFill>
              </a:defRPr>
            </a:lvl4pPr>
            <a:lvl5pPr>
              <a:defRPr sz="1600">
                <a:solidFill>
                  <a:srgbClr val="071A34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071A3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81200"/>
            <a:ext cx="7772400" cy="2425701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71A3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1A3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Click to edit Master title style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71A3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221163"/>
          </a:xfrm>
        </p:spPr>
        <p:txBody>
          <a:bodyPr/>
          <a:lstStyle>
            <a:lvl1pPr>
              <a:defRPr sz="2800">
                <a:solidFill>
                  <a:srgbClr val="071A34"/>
                </a:solidFill>
              </a:defRPr>
            </a:lvl1pPr>
            <a:lvl2pPr>
              <a:defRPr sz="2400">
                <a:solidFill>
                  <a:srgbClr val="071A34"/>
                </a:solidFill>
              </a:defRPr>
            </a:lvl2pPr>
            <a:lvl3pPr>
              <a:defRPr sz="2000">
                <a:solidFill>
                  <a:srgbClr val="071A34"/>
                </a:solidFill>
              </a:defRPr>
            </a:lvl3pPr>
            <a:lvl4pPr>
              <a:defRPr sz="1800">
                <a:solidFill>
                  <a:srgbClr val="071A34"/>
                </a:solidFill>
              </a:defRPr>
            </a:lvl4pPr>
            <a:lvl5pPr>
              <a:defRPr sz="1800">
                <a:solidFill>
                  <a:srgbClr val="071A3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221163"/>
          </a:xfrm>
        </p:spPr>
        <p:txBody>
          <a:bodyPr/>
          <a:lstStyle>
            <a:lvl1pPr>
              <a:defRPr sz="2800">
                <a:solidFill>
                  <a:srgbClr val="071A34"/>
                </a:solidFill>
              </a:defRPr>
            </a:lvl1pPr>
            <a:lvl2pPr>
              <a:defRPr sz="2400">
                <a:solidFill>
                  <a:srgbClr val="071A34"/>
                </a:solidFill>
              </a:defRPr>
            </a:lvl2pPr>
            <a:lvl3pPr>
              <a:defRPr sz="2000">
                <a:solidFill>
                  <a:srgbClr val="071A34"/>
                </a:solidFill>
              </a:defRPr>
            </a:lvl3pPr>
            <a:lvl4pPr>
              <a:defRPr sz="1800">
                <a:solidFill>
                  <a:srgbClr val="071A34"/>
                </a:solidFill>
              </a:defRPr>
            </a:lvl4pPr>
            <a:lvl5pPr>
              <a:defRPr sz="1800">
                <a:solidFill>
                  <a:srgbClr val="071A3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5103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1A3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801"/>
            <a:ext cx="4040188" cy="3535362"/>
          </a:xfrm>
        </p:spPr>
        <p:txBody>
          <a:bodyPr/>
          <a:lstStyle>
            <a:lvl1pPr>
              <a:defRPr sz="2400">
                <a:solidFill>
                  <a:srgbClr val="071A34"/>
                </a:solidFill>
              </a:defRPr>
            </a:lvl1pPr>
            <a:lvl2pPr>
              <a:defRPr sz="2000">
                <a:solidFill>
                  <a:srgbClr val="071A34"/>
                </a:solidFill>
              </a:defRPr>
            </a:lvl2pPr>
            <a:lvl3pPr>
              <a:defRPr sz="1800">
                <a:solidFill>
                  <a:srgbClr val="071A34"/>
                </a:solidFill>
              </a:defRPr>
            </a:lvl3pPr>
            <a:lvl4pPr>
              <a:defRPr sz="1600">
                <a:solidFill>
                  <a:srgbClr val="071A34"/>
                </a:solidFill>
              </a:defRPr>
            </a:lvl4pPr>
            <a:lvl5pPr>
              <a:defRPr sz="1600">
                <a:solidFill>
                  <a:srgbClr val="071A3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5103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1A3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801"/>
            <a:ext cx="4041775" cy="3535362"/>
          </a:xfrm>
        </p:spPr>
        <p:txBody>
          <a:bodyPr/>
          <a:lstStyle>
            <a:lvl1pPr>
              <a:defRPr sz="2400">
                <a:solidFill>
                  <a:srgbClr val="071A34"/>
                </a:solidFill>
              </a:defRPr>
            </a:lvl1pPr>
            <a:lvl2pPr>
              <a:defRPr sz="2000">
                <a:solidFill>
                  <a:srgbClr val="071A34"/>
                </a:solidFill>
              </a:defRPr>
            </a:lvl2pPr>
            <a:lvl3pPr>
              <a:defRPr sz="1800">
                <a:solidFill>
                  <a:srgbClr val="071A34"/>
                </a:solidFill>
              </a:defRPr>
            </a:lvl3pPr>
            <a:lvl4pPr>
              <a:defRPr sz="1600">
                <a:solidFill>
                  <a:srgbClr val="071A34"/>
                </a:solidFill>
              </a:defRPr>
            </a:lvl4pPr>
            <a:lvl5pPr>
              <a:defRPr sz="1600">
                <a:solidFill>
                  <a:srgbClr val="071A34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3008313" cy="68580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71A3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05000"/>
            <a:ext cx="5111750" cy="4221163"/>
          </a:xfrm>
        </p:spPr>
        <p:txBody>
          <a:bodyPr/>
          <a:lstStyle>
            <a:lvl1pPr>
              <a:defRPr sz="3200">
                <a:solidFill>
                  <a:srgbClr val="071A34"/>
                </a:solidFill>
              </a:defRPr>
            </a:lvl1pPr>
            <a:lvl2pPr>
              <a:defRPr sz="2800">
                <a:solidFill>
                  <a:srgbClr val="071A34"/>
                </a:solidFill>
              </a:defRPr>
            </a:lvl2pPr>
            <a:lvl3pPr>
              <a:defRPr sz="2400">
                <a:solidFill>
                  <a:srgbClr val="071A34"/>
                </a:solidFill>
              </a:defRPr>
            </a:lvl3pPr>
            <a:lvl4pPr>
              <a:defRPr sz="2000">
                <a:solidFill>
                  <a:srgbClr val="071A34"/>
                </a:solidFill>
              </a:defRPr>
            </a:lvl4pPr>
            <a:lvl5pPr>
              <a:defRPr sz="2000">
                <a:solidFill>
                  <a:srgbClr val="071A3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90800"/>
            <a:ext cx="3008313" cy="3535363"/>
          </a:xfrm>
        </p:spPr>
        <p:txBody>
          <a:bodyPr/>
          <a:lstStyle>
            <a:lvl1pPr marL="0" indent="0">
              <a:buNone/>
              <a:defRPr sz="1400">
                <a:solidFill>
                  <a:srgbClr val="071A3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71A3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Click to edit Master title style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71A3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71A3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05000"/>
            <a:ext cx="5486400" cy="28225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71A34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3DFB-D4F5-48FA-9EE4-00213FCB9741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457200" y="1371600"/>
            <a:ext cx="8229600" cy="4572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071A34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71A3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Click to edit Master title style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71A3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53DFB-D4F5-48FA-9EE4-00213FCB9741}" type="datetimeFigureOut">
              <a:rPr lang="en-US" smtClean="0"/>
              <a:pPr/>
              <a:t>12/21/17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CCD9D-9BC7-4912-836A-CF261AB40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001A3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MAINE_crest2C_MAC.eps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212706" y="158146"/>
            <a:ext cx="2718589" cy="9791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071A34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071A34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71A34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071A34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071A34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B5C"/>
                </a:solidFill>
              </a:rPr>
              <a:t>Farmer Years of Experience (n = 50)</a:t>
            </a:r>
            <a:br>
              <a:rPr lang="en-US" dirty="0">
                <a:solidFill>
                  <a:srgbClr val="002B5C"/>
                </a:solidFill>
              </a:rPr>
            </a:br>
            <a:endParaRPr lang="en-US" dirty="0">
              <a:solidFill>
                <a:srgbClr val="002B5C"/>
              </a:solidFill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0163928"/>
              </p:ext>
            </p:extLst>
          </p:nvPr>
        </p:nvGraphicFramePr>
        <p:xfrm>
          <a:off x="228600" y="1857374"/>
          <a:ext cx="8458200" cy="4695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50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8598555"/>
              </p:ext>
            </p:extLst>
          </p:nvPr>
        </p:nvGraphicFramePr>
        <p:xfrm>
          <a:off x="152400" y="2073274"/>
          <a:ext cx="8686800" cy="4556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B5C"/>
                </a:solidFill>
              </a:rPr>
              <a:t>Present Challenges </a:t>
            </a:r>
            <a:r>
              <a:rPr lang="en-US" dirty="0">
                <a:solidFill>
                  <a:srgbClr val="002B5C"/>
                </a:solidFill>
              </a:rPr>
              <a:t>(n = 48) </a:t>
            </a:r>
            <a:br>
              <a:rPr lang="en-US" dirty="0">
                <a:solidFill>
                  <a:srgbClr val="002B5C"/>
                </a:solidFill>
              </a:rPr>
            </a:br>
            <a:endParaRPr lang="en-US" dirty="0">
              <a:solidFill>
                <a:srgbClr val="002B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92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B5C"/>
                </a:solidFill>
              </a:rPr>
              <a:t>Future Interest (n = 48)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411465"/>
              </p:ext>
            </p:extLst>
          </p:nvPr>
        </p:nvGraphicFramePr>
        <p:xfrm>
          <a:off x="304800" y="2057400"/>
          <a:ext cx="8382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046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743200"/>
            <a:ext cx="8534400" cy="15240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002B5C"/>
                </a:solidFill>
              </a:rPr>
              <a:t>“What </a:t>
            </a:r>
            <a:r>
              <a:rPr lang="en-US" sz="4000" dirty="0">
                <a:solidFill>
                  <a:srgbClr val="002B5C"/>
                </a:solidFill>
              </a:rPr>
              <a:t>Are the Qualities of Farmers Whom you Admire</a:t>
            </a:r>
            <a:r>
              <a:rPr lang="en-US" sz="4000" dirty="0" smtClean="0">
                <a:solidFill>
                  <a:srgbClr val="002B5C"/>
                </a:solidFill>
              </a:rPr>
              <a:t>?”</a:t>
            </a:r>
            <a:endParaRPr lang="en-US" sz="4000" dirty="0">
              <a:solidFill>
                <a:srgbClr val="002B5C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1676400"/>
            <a:ext cx="8229600" cy="4572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rgbClr val="071A34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4000" smtClean="0">
                <a:solidFill>
                  <a:srgbClr val="002B5C"/>
                </a:solidFill>
              </a:rPr>
              <a:t>We asked farmers- </a:t>
            </a:r>
            <a:endParaRPr lang="en-US" sz="4000" dirty="0">
              <a:solidFill>
                <a:srgbClr val="002B5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66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47800"/>
            <a:ext cx="908957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28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11489</TotalTime>
  <Words>117</Words>
  <Application>Microsoft Macintosh PowerPoint</Application>
  <PresentationFormat>On-screen Show (4:3)</PresentationFormat>
  <Paragraphs>22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Arial</vt:lpstr>
      <vt:lpstr>Office Theme</vt:lpstr>
      <vt:lpstr>Farmer Years of Experience (n = 50) </vt:lpstr>
      <vt:lpstr>Present Challenges (n = 48)  </vt:lpstr>
      <vt:lpstr>Future Interest (n = 48) </vt:lpstr>
      <vt:lpstr>“What Are the Qualities of Farmers Whom you Admire?”</vt:lpstr>
      <vt:lpstr>PowerPoint Presentation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 Assistant</dc:creator>
  <cp:lastModifiedBy>Microsoft Office User</cp:lastModifiedBy>
  <cp:revision>106</cp:revision>
  <cp:lastPrinted>2012-12-03T19:23:21Z</cp:lastPrinted>
  <dcterms:created xsi:type="dcterms:W3CDTF">2012-12-12T20:38:37Z</dcterms:created>
  <dcterms:modified xsi:type="dcterms:W3CDTF">2017-12-21T16:21:43Z</dcterms:modified>
</cp:coreProperties>
</file>