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verage" charset="0"/>
      <p:regular r:id="rId23"/>
    </p:embeddedFont>
    <p:embeddedFont>
      <p:font typeface="Oswald" charset="0"/>
      <p:regular r:id="rId24"/>
      <p:bold r:id="rId25"/>
    </p:embeddedFont>
    <p:embeddedFont>
      <p:font typeface="Garamond" pitchFamily="18" charset="0"/>
      <p:regular r:id="rId26"/>
      <p:bold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ril Prussia" initials="" lastIdx="2" clrIdx="0"/>
  <p:cmAuthor id="1" name="Bethany Emond Storm"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7" d="100"/>
          <a:sy n="147" d="100"/>
        </p:scale>
        <p:origin x="-594"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07T14:35:07.313" idx="1">
    <p:pos x="6000" y="0"/>
    <p:text>look at those babes!</p:text>
  </p:cm>
  <p:cm authorId="1" dt="2019-02-06T16:54:20.898" idx="1">
    <p:pos x="6000" y="0"/>
    <p:text>_Marked as resolved_</p:text>
  </p:cm>
  <p:cm authorId="0" dt="2019-02-07T14:35:07.313" idx="2">
    <p:pos x="6000" y="0"/>
    <p:text>_Re-opened_
question about the current statistic slide, yellow and blue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4f4932790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4f493279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f49327905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f4932790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f4932790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f4932790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e3dba8460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e3dba8460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f3fdfbc21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f3fdfbc2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f4b67fff2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4f4b67fff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f3fdfbc2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f3fdfbc2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e3dba8460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e3dba846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e3dba8460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e3dba846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e3e69e0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e3e69e0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e3e69e0a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e3e69e0a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f4932790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f4932790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e3dba8460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e3dba846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e3dba8460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e3dba846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b1e7c908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b1e7c908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4932790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4932790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b1e7c90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b1e7c90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b1e7c908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b1e7c908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f3fdfb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f3fdfb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f4932790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f4932790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body" idx="1"/>
          </p:nvPr>
        </p:nvSpPr>
        <p:spPr>
          <a:xfrm>
            <a:off x="311700" y="487125"/>
            <a:ext cx="8520600" cy="429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dirty="0">
                <a:solidFill>
                  <a:schemeClr val="dk1"/>
                </a:solidFill>
                <a:latin typeface="Arial"/>
                <a:ea typeface="Arial"/>
                <a:cs typeface="Arial"/>
                <a:sym typeface="Arial"/>
              </a:rPr>
              <a:t>Calling all Meat Producers and Buyers</a:t>
            </a:r>
            <a:r>
              <a:rPr lang="en" sz="2400" dirty="0">
                <a:solidFill>
                  <a:schemeClr val="dk1"/>
                </a:solidFill>
                <a:latin typeface="Arial"/>
                <a:ea typeface="Arial"/>
                <a:cs typeface="Arial"/>
                <a:sym typeface="Arial"/>
              </a:rPr>
              <a:t> </a:t>
            </a:r>
            <a:endParaRPr sz="2400" dirty="0">
              <a:solidFill>
                <a:schemeClr val="dk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 dirty="0">
                <a:solidFill>
                  <a:schemeClr val="dk1"/>
                </a:solidFill>
                <a:latin typeface="Arial"/>
                <a:ea typeface="Arial"/>
                <a:cs typeface="Arial"/>
                <a:sym typeface="Arial"/>
              </a:rPr>
              <a:t>in Green, Iowa, and Lafayette Counties</a:t>
            </a:r>
            <a:endParaRPr dirty="0">
              <a:solidFill>
                <a:schemeClr val="dk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endParaRPr dirty="0">
              <a:solidFill>
                <a:schemeClr val="dk1"/>
              </a:solidFill>
              <a:latin typeface="Arial"/>
              <a:ea typeface="Arial"/>
              <a:cs typeface="Arial"/>
              <a:sym typeface="Arial"/>
            </a:endParaRPr>
          </a:p>
          <a:p>
            <a:pPr marL="0" lvl="0" indent="0" algn="just" rtl="0">
              <a:spcBef>
                <a:spcPts val="0"/>
              </a:spcBef>
              <a:spcAft>
                <a:spcPts val="0"/>
              </a:spcAft>
              <a:buClr>
                <a:srgbClr val="000000"/>
              </a:buClr>
              <a:buSzPts val="1100"/>
              <a:buFont typeface="Arial"/>
              <a:buNone/>
            </a:pPr>
            <a:r>
              <a:rPr lang="en" sz="1400" dirty="0">
                <a:solidFill>
                  <a:srgbClr val="F3F3F3"/>
                </a:solidFill>
                <a:latin typeface="Arial"/>
                <a:ea typeface="Arial"/>
                <a:cs typeface="Arial"/>
                <a:sym typeface="Arial"/>
              </a:rPr>
              <a:t>Sustainable Agriculture Research and Education (SARE) Farmer Rancher Grant program has funded a study to assess the feasibility and demand for a federally licensed, women led, niche processing butcher shop and mobile slaughtering unit (MSU) serving the tri-county area of Green, Iowa, and Lafayette Counties. </a:t>
            </a:r>
            <a:endParaRPr sz="1400" dirty="0">
              <a:solidFill>
                <a:srgbClr val="F3F3F3"/>
              </a:solidFill>
              <a:latin typeface="Arial"/>
              <a:ea typeface="Arial"/>
              <a:cs typeface="Arial"/>
              <a:sym typeface="Arial"/>
            </a:endParaRPr>
          </a:p>
          <a:p>
            <a:pPr marL="0" lvl="0" indent="0" algn="just" rtl="0">
              <a:spcBef>
                <a:spcPts val="0"/>
              </a:spcBef>
              <a:spcAft>
                <a:spcPts val="0"/>
              </a:spcAft>
              <a:buClr>
                <a:srgbClr val="000000"/>
              </a:buClr>
              <a:buSzPts val="1100"/>
              <a:buFont typeface="Arial"/>
              <a:buNone/>
            </a:pPr>
            <a:endParaRPr sz="1400" dirty="0">
              <a:solidFill>
                <a:srgbClr val="F3F3F3"/>
              </a:solidFill>
              <a:latin typeface="Arial"/>
              <a:ea typeface="Arial"/>
              <a:cs typeface="Arial"/>
              <a:sym typeface="Arial"/>
            </a:endParaRPr>
          </a:p>
          <a:p>
            <a:pPr marL="0" lvl="0" indent="0" algn="just" rtl="0">
              <a:spcBef>
                <a:spcPts val="0"/>
              </a:spcBef>
              <a:spcAft>
                <a:spcPts val="0"/>
              </a:spcAft>
              <a:buClr>
                <a:srgbClr val="000000"/>
              </a:buClr>
              <a:buSzPts val="1100"/>
              <a:buFont typeface="Arial"/>
              <a:buNone/>
            </a:pPr>
            <a:r>
              <a:rPr lang="en" sz="1400" dirty="0">
                <a:solidFill>
                  <a:srgbClr val="F3F3F3"/>
                </a:solidFill>
                <a:latin typeface="Arial"/>
                <a:ea typeface="Arial"/>
                <a:cs typeface="Arial"/>
                <a:sym typeface="Arial"/>
              </a:rPr>
              <a:t>The initial investigation has shown that there is an unmet demand from area farmers for meat processing,especially a facility specializing in no stress kill, specialty cut or artisan-cured meats. </a:t>
            </a:r>
            <a:endParaRPr sz="1400" dirty="0">
              <a:solidFill>
                <a:srgbClr val="F3F3F3"/>
              </a:solidFill>
              <a:latin typeface="Arial"/>
              <a:ea typeface="Arial"/>
              <a:cs typeface="Arial"/>
              <a:sym typeface="Arial"/>
            </a:endParaRPr>
          </a:p>
          <a:p>
            <a:pPr marL="0" lvl="0" indent="0" algn="just" rtl="0">
              <a:spcBef>
                <a:spcPts val="0"/>
              </a:spcBef>
              <a:spcAft>
                <a:spcPts val="0"/>
              </a:spcAft>
              <a:buClr>
                <a:srgbClr val="000000"/>
              </a:buClr>
              <a:buSzPts val="1100"/>
              <a:buFont typeface="Arial"/>
              <a:buNone/>
            </a:pPr>
            <a:endParaRPr sz="1400" dirty="0">
              <a:solidFill>
                <a:srgbClr val="F3F3F3"/>
              </a:solidFill>
              <a:latin typeface="Arial"/>
              <a:ea typeface="Arial"/>
              <a:cs typeface="Arial"/>
              <a:sym typeface="Arial"/>
            </a:endParaRPr>
          </a:p>
          <a:p>
            <a:pPr marL="0" lvl="0" indent="0" algn="ctr" rtl="0">
              <a:lnSpc>
                <a:spcPct val="138000"/>
              </a:lnSpc>
              <a:spcBef>
                <a:spcPts val="0"/>
              </a:spcBef>
              <a:spcAft>
                <a:spcPts val="0"/>
              </a:spcAft>
              <a:buClr>
                <a:srgbClr val="000000"/>
              </a:buClr>
              <a:buSzPts val="1100"/>
              <a:buFont typeface="Arial"/>
              <a:buNone/>
            </a:pPr>
            <a:r>
              <a:rPr lang="en" sz="3000" dirty="0">
                <a:solidFill>
                  <a:schemeClr val="dk1"/>
                </a:solidFill>
                <a:latin typeface="Arial"/>
                <a:ea typeface="Arial"/>
                <a:cs typeface="Arial"/>
                <a:sym typeface="Arial"/>
              </a:rPr>
              <a:t>Thank  you for answering the call</a:t>
            </a:r>
            <a:endParaRPr sz="3000" dirty="0">
              <a:solidFill>
                <a:schemeClr val="dk1"/>
              </a:solidFill>
              <a:latin typeface="Arial"/>
              <a:ea typeface="Arial"/>
              <a:cs typeface="Arial"/>
              <a:sym typeface="Arial"/>
            </a:endParaRPr>
          </a:p>
          <a:p>
            <a:pPr marL="0" lvl="0" indent="0" algn="l" rtl="0">
              <a:spcBef>
                <a:spcPts val="0"/>
              </a:spcBef>
              <a:spcAft>
                <a:spcPts val="1600"/>
              </a:spcAft>
              <a:buNone/>
            </a:pP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labels do you use for your products?</a:t>
            </a:r>
            <a:endParaRPr/>
          </a:p>
        </p:txBody>
      </p:sp>
      <p:pic>
        <p:nvPicPr>
          <p:cNvPr id="116" name="Google Shape;116;p22"/>
          <p:cNvPicPr preferRelativeResize="0"/>
          <p:nvPr/>
        </p:nvPicPr>
        <p:blipFill rotWithShape="1">
          <a:blip r:embed="rId3">
            <a:alphaModFix/>
          </a:blip>
          <a:srcRect l="17904" t="11441" r="22372"/>
          <a:stretch/>
        </p:blipFill>
        <p:spPr>
          <a:xfrm>
            <a:off x="470425" y="1219625"/>
            <a:ext cx="3248576" cy="3504525"/>
          </a:xfrm>
          <a:prstGeom prst="rect">
            <a:avLst/>
          </a:prstGeom>
          <a:noFill/>
          <a:ln>
            <a:noFill/>
          </a:ln>
        </p:spPr>
      </p:pic>
      <p:pic>
        <p:nvPicPr>
          <p:cNvPr id="117" name="Google Shape;117;p22"/>
          <p:cNvPicPr preferRelativeResize="0"/>
          <p:nvPr/>
        </p:nvPicPr>
        <p:blipFill rotWithShape="1">
          <a:blip r:embed="rId4">
            <a:alphaModFix/>
          </a:blip>
          <a:srcRect l="18153" t="5576" b="15321"/>
          <a:stretch/>
        </p:blipFill>
        <p:spPr>
          <a:xfrm>
            <a:off x="2676075" y="1825237"/>
            <a:ext cx="3163674" cy="2293302"/>
          </a:xfrm>
          <a:prstGeom prst="rect">
            <a:avLst/>
          </a:prstGeom>
          <a:noFill/>
          <a:ln>
            <a:noFill/>
          </a:ln>
        </p:spPr>
      </p:pic>
      <p:pic>
        <p:nvPicPr>
          <p:cNvPr id="118" name="Google Shape;118;p22"/>
          <p:cNvPicPr preferRelativeResize="0"/>
          <p:nvPr/>
        </p:nvPicPr>
        <p:blipFill rotWithShape="1">
          <a:blip r:embed="rId5">
            <a:alphaModFix/>
          </a:blip>
          <a:srcRect l="31101"/>
          <a:stretch/>
        </p:blipFill>
        <p:spPr>
          <a:xfrm>
            <a:off x="6574812" y="445025"/>
            <a:ext cx="1915961" cy="3707651"/>
          </a:xfrm>
          <a:prstGeom prst="rect">
            <a:avLst/>
          </a:prstGeom>
          <a:noFill/>
          <a:ln>
            <a:noFill/>
          </a:ln>
        </p:spPr>
      </p:pic>
      <p:pic>
        <p:nvPicPr>
          <p:cNvPr id="119" name="Google Shape;119;p22"/>
          <p:cNvPicPr preferRelativeResize="0"/>
          <p:nvPr/>
        </p:nvPicPr>
        <p:blipFill rotWithShape="1">
          <a:blip r:embed="rId6">
            <a:alphaModFix/>
          </a:blip>
          <a:srcRect t="11853" b="12884"/>
          <a:stretch/>
        </p:blipFill>
        <p:spPr>
          <a:xfrm>
            <a:off x="5667425" y="2757350"/>
            <a:ext cx="2074351" cy="20814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are your customers?</a:t>
            </a:r>
            <a:endParaRPr/>
          </a:p>
        </p:txBody>
      </p:sp>
      <p:pic>
        <p:nvPicPr>
          <p:cNvPr id="125" name="Google Shape;125;p23"/>
          <p:cNvPicPr preferRelativeResize="0"/>
          <p:nvPr/>
        </p:nvPicPr>
        <p:blipFill rotWithShape="1">
          <a:blip r:embed="rId3">
            <a:alphaModFix/>
          </a:blip>
          <a:srcRect l="15834" r="17298"/>
          <a:stretch/>
        </p:blipFill>
        <p:spPr>
          <a:xfrm>
            <a:off x="4705775" y="1178075"/>
            <a:ext cx="3831375" cy="3609151"/>
          </a:xfrm>
          <a:prstGeom prst="rect">
            <a:avLst/>
          </a:prstGeom>
          <a:noFill/>
          <a:ln>
            <a:noFill/>
          </a:ln>
        </p:spPr>
      </p:pic>
      <p:pic>
        <p:nvPicPr>
          <p:cNvPr id="126" name="Google Shape;126;p23"/>
          <p:cNvPicPr preferRelativeResize="0"/>
          <p:nvPr/>
        </p:nvPicPr>
        <p:blipFill rotWithShape="1">
          <a:blip r:embed="rId4">
            <a:alphaModFix/>
          </a:blip>
          <a:srcRect l="15992" r="22332"/>
          <a:stretch/>
        </p:blipFill>
        <p:spPr>
          <a:xfrm>
            <a:off x="608801" y="1178075"/>
            <a:ext cx="3534098" cy="3609151"/>
          </a:xfrm>
          <a:prstGeom prst="rect">
            <a:avLst/>
          </a:prstGeom>
          <a:noFill/>
          <a:ln>
            <a:noFill/>
          </a:ln>
        </p:spPr>
      </p:pic>
      <p:pic>
        <p:nvPicPr>
          <p:cNvPr id="127" name="Google Shape;127;p23"/>
          <p:cNvPicPr preferRelativeResize="0"/>
          <p:nvPr/>
        </p:nvPicPr>
        <p:blipFill rotWithShape="1">
          <a:blip r:embed="rId5">
            <a:alphaModFix/>
          </a:blip>
          <a:srcRect l="27831" r="20864" b="48424"/>
          <a:stretch/>
        </p:blipFill>
        <p:spPr>
          <a:xfrm>
            <a:off x="7059100" y="3242550"/>
            <a:ext cx="1193098" cy="899501"/>
          </a:xfrm>
          <a:prstGeom prst="rect">
            <a:avLst/>
          </a:prstGeom>
          <a:noFill/>
          <a:ln>
            <a:noFill/>
          </a:ln>
        </p:spPr>
      </p:pic>
      <p:pic>
        <p:nvPicPr>
          <p:cNvPr id="128" name="Google Shape;128;p23"/>
          <p:cNvPicPr preferRelativeResize="0"/>
          <p:nvPr/>
        </p:nvPicPr>
        <p:blipFill rotWithShape="1">
          <a:blip r:embed="rId6">
            <a:alphaModFix/>
          </a:blip>
          <a:srcRect l="17525" t="46021" r="31910" b="8249"/>
          <a:stretch/>
        </p:blipFill>
        <p:spPr>
          <a:xfrm>
            <a:off x="7059100" y="2221751"/>
            <a:ext cx="1193098" cy="809234"/>
          </a:xfrm>
          <a:prstGeom prst="rect">
            <a:avLst/>
          </a:prstGeom>
          <a:noFill/>
          <a:ln>
            <a:noFill/>
          </a:ln>
        </p:spPr>
      </p:pic>
      <p:pic>
        <p:nvPicPr>
          <p:cNvPr id="129" name="Google Shape;129;p23"/>
          <p:cNvPicPr preferRelativeResize="0"/>
          <p:nvPr/>
        </p:nvPicPr>
        <p:blipFill rotWithShape="1">
          <a:blip r:embed="rId7">
            <a:alphaModFix/>
          </a:blip>
          <a:srcRect t="13509"/>
          <a:stretch/>
        </p:blipFill>
        <p:spPr>
          <a:xfrm>
            <a:off x="2545225" y="2414150"/>
            <a:ext cx="1969802" cy="127777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What would you change about your meat processing if you could?</a:t>
            </a:r>
            <a:endParaRPr sz="2400"/>
          </a:p>
        </p:txBody>
      </p:sp>
      <p:sp>
        <p:nvSpPr>
          <p:cNvPr id="135" name="Google Shape;13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2400"/>
              </a:spcBef>
              <a:spcAft>
                <a:spcPts val="0"/>
              </a:spcAft>
              <a:buClr>
                <a:srgbClr val="000000"/>
              </a:buClr>
              <a:buSzPts val="1100"/>
              <a:buFont typeface="Arial"/>
              <a:buNone/>
            </a:pPr>
            <a:endParaRPr sz="2300" b="1">
              <a:solidFill>
                <a:srgbClr val="000000"/>
              </a:solidFill>
              <a:latin typeface="Arial"/>
              <a:ea typeface="Arial"/>
              <a:cs typeface="Arial"/>
              <a:sym typeface="Arial"/>
            </a:endParaRPr>
          </a:p>
          <a:p>
            <a:pPr marL="0" lvl="0" indent="0" algn="l" rtl="0">
              <a:spcBef>
                <a:spcPts val="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r" rtl="0">
              <a:spcBef>
                <a:spcPts val="1600"/>
              </a:spcBef>
              <a:spcAft>
                <a:spcPts val="1600"/>
              </a:spcAft>
              <a:buNone/>
            </a:pPr>
            <a:r>
              <a:rPr lang="en"/>
              <a:t>*The words have been weighted by number of occurrence</a:t>
            </a:r>
            <a:endParaRPr/>
          </a:p>
        </p:txBody>
      </p:sp>
      <p:pic>
        <p:nvPicPr>
          <p:cNvPr id="136" name="Google Shape;136;p24"/>
          <p:cNvPicPr preferRelativeResize="0"/>
          <p:nvPr/>
        </p:nvPicPr>
        <p:blipFill>
          <a:blip r:embed="rId3">
            <a:alphaModFix/>
          </a:blip>
          <a:stretch>
            <a:fillRect/>
          </a:stretch>
        </p:blipFill>
        <p:spPr>
          <a:xfrm>
            <a:off x="409575" y="3381099"/>
            <a:ext cx="2573123" cy="1447376"/>
          </a:xfrm>
          <a:prstGeom prst="rect">
            <a:avLst/>
          </a:prstGeom>
          <a:noFill/>
          <a:ln>
            <a:noFill/>
          </a:ln>
        </p:spPr>
      </p:pic>
      <p:pic>
        <p:nvPicPr>
          <p:cNvPr id="137" name="Google Shape;137;p24"/>
          <p:cNvPicPr preferRelativeResize="0"/>
          <p:nvPr/>
        </p:nvPicPr>
        <p:blipFill rotWithShape="1">
          <a:blip r:embed="rId4">
            <a:alphaModFix/>
          </a:blip>
          <a:srcRect l="19864" t="28207" r="14315"/>
          <a:stretch/>
        </p:blipFill>
        <p:spPr>
          <a:xfrm>
            <a:off x="1233074" y="1160000"/>
            <a:ext cx="6677842" cy="19276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an MSU?</a:t>
            </a:r>
            <a:endParaRPr/>
          </a:p>
        </p:txBody>
      </p:sp>
      <p:sp>
        <p:nvSpPr>
          <p:cNvPr id="143" name="Google Shape;143;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Mobile Slaughtering Unit = mobile abattoir</a:t>
            </a:r>
            <a:endParaRPr/>
          </a:p>
          <a:p>
            <a:pPr marL="0" lvl="0" indent="0" algn="l" rtl="0">
              <a:spcBef>
                <a:spcPts val="1600"/>
              </a:spcBef>
              <a:spcAft>
                <a:spcPts val="0"/>
              </a:spcAft>
              <a:buNone/>
            </a:pPr>
            <a:r>
              <a:rPr lang="en"/>
              <a:t>Inspector (paid by taxpayers) meets MSU </a:t>
            </a:r>
            <a:endParaRPr/>
          </a:p>
          <a:p>
            <a:pPr marL="0" lvl="0" indent="0" algn="l" rtl="0">
              <a:spcBef>
                <a:spcPts val="1600"/>
              </a:spcBef>
              <a:spcAft>
                <a:spcPts val="0"/>
              </a:spcAft>
              <a:buNone/>
            </a:pPr>
            <a:r>
              <a:rPr lang="en"/>
              <a:t>Can be inspected or not</a:t>
            </a:r>
            <a:endParaRPr/>
          </a:p>
          <a:p>
            <a:pPr marL="0" lvl="0" indent="0" algn="l" rtl="0">
              <a:spcBef>
                <a:spcPts val="1600"/>
              </a:spcBef>
              <a:spcAft>
                <a:spcPts val="0"/>
              </a:spcAft>
              <a:buNone/>
            </a:pPr>
            <a:r>
              <a:rPr lang="en"/>
              <a:t>Has refrigerated truck for transport</a:t>
            </a:r>
            <a:endParaRPr/>
          </a:p>
          <a:p>
            <a:pPr marL="0" lvl="0" indent="0" algn="l" rtl="0">
              <a:spcBef>
                <a:spcPts val="1600"/>
              </a:spcBef>
              <a:spcAft>
                <a:spcPts val="1600"/>
              </a:spcAft>
              <a:buNone/>
            </a:pPr>
            <a:endParaRPr/>
          </a:p>
        </p:txBody>
      </p:sp>
      <p:pic>
        <p:nvPicPr>
          <p:cNvPr id="144" name="Google Shape;144;p25"/>
          <p:cNvPicPr preferRelativeResize="0"/>
          <p:nvPr/>
        </p:nvPicPr>
        <p:blipFill rotWithShape="1">
          <a:blip r:embed="rId3">
            <a:alphaModFix/>
          </a:blip>
          <a:srcRect t="6216" b="19156"/>
          <a:stretch/>
        </p:blipFill>
        <p:spPr>
          <a:xfrm>
            <a:off x="4974675" y="445025"/>
            <a:ext cx="3597827" cy="3579924"/>
          </a:xfrm>
          <a:prstGeom prst="rect">
            <a:avLst/>
          </a:prstGeom>
          <a:noFill/>
          <a:ln w="9525" cap="flat" cmpd="sng">
            <a:solidFill>
              <a:schemeClr val="dk2"/>
            </a:solidFill>
            <a:prstDash val="solid"/>
            <a:round/>
            <a:headEnd type="none" w="sm" len="sm"/>
            <a:tailEnd type="none" w="sm" len="sm"/>
          </a:ln>
        </p:spPr>
      </p:pic>
      <p:pic>
        <p:nvPicPr>
          <p:cNvPr id="145" name="Google Shape;145;p25"/>
          <p:cNvPicPr preferRelativeResize="0"/>
          <p:nvPr/>
        </p:nvPicPr>
        <p:blipFill rotWithShape="1">
          <a:blip r:embed="rId4">
            <a:alphaModFix/>
          </a:blip>
          <a:srcRect l="13221" t="13307" r="11827"/>
          <a:stretch/>
        </p:blipFill>
        <p:spPr>
          <a:xfrm>
            <a:off x="4235100" y="3440950"/>
            <a:ext cx="2277475" cy="1271700"/>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USDA vs Wisconsin State Certification</a:t>
            </a:r>
            <a:endParaRPr/>
          </a:p>
        </p:txBody>
      </p:sp>
      <p:sp>
        <p:nvSpPr>
          <p:cNvPr id="151" name="Google Shape;151;p26"/>
          <p:cNvSpPr txBox="1">
            <a:spLocks noGrp="1"/>
          </p:cNvSpPr>
          <p:nvPr>
            <p:ph type="body" idx="1"/>
          </p:nvPr>
        </p:nvSpPr>
        <p:spPr>
          <a:xfrm>
            <a:off x="311700" y="1152475"/>
            <a:ext cx="8520600" cy="3657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t>Wisconsin’s State Meat Inspection Program</a:t>
            </a:r>
            <a:endParaRPr/>
          </a:p>
          <a:p>
            <a:pPr marL="0" lvl="0" indent="0" algn="just" rtl="0">
              <a:spcBef>
                <a:spcPts val="0"/>
              </a:spcBef>
              <a:spcAft>
                <a:spcPts val="0"/>
              </a:spcAft>
              <a:buNone/>
            </a:pPr>
            <a:r>
              <a:rPr lang="en" sz="1400"/>
              <a:t>Bureau of Meat Safety &amp; Inspection</a:t>
            </a:r>
            <a:endParaRPr sz="1400"/>
          </a:p>
          <a:p>
            <a:pPr marL="0" lvl="0" indent="0" algn="just" rtl="0">
              <a:spcBef>
                <a:spcPts val="0"/>
              </a:spcBef>
              <a:spcAft>
                <a:spcPts val="0"/>
              </a:spcAft>
              <a:buClr>
                <a:srgbClr val="000000"/>
              </a:buClr>
              <a:buSzPts val="1100"/>
              <a:buFont typeface="Arial"/>
              <a:buNone/>
            </a:pPr>
            <a:endParaRPr sz="1400"/>
          </a:p>
          <a:p>
            <a:pPr marL="0" lvl="0" indent="0" algn="just" rtl="0">
              <a:spcBef>
                <a:spcPts val="0"/>
              </a:spcBef>
              <a:spcAft>
                <a:spcPts val="0"/>
              </a:spcAft>
              <a:buNone/>
            </a:pPr>
            <a:r>
              <a:rPr lang="en" sz="1400"/>
              <a:t>Wisconsin’s Bureau of Meat Safety and Inspection regulates meat-processing plants within the state. Plants operating under the state inspection program are able to ship their products anywhere within the borders of the state of Wisconsin (intrastate). Products are marked with an inspection legend in the shape of the Wisconsin outline and contain their assigned number and words “Wis. Dept. Agr. Inspected.” State plants have the benefit of excellent customer service and quick response from their inspection program.</a:t>
            </a:r>
            <a:endParaRPr sz="1400"/>
          </a:p>
          <a:p>
            <a:pPr marL="0" lvl="0" indent="0" algn="just" rtl="0">
              <a:spcBef>
                <a:spcPts val="0"/>
              </a:spcBef>
              <a:spcAft>
                <a:spcPts val="0"/>
              </a:spcAft>
              <a:buClr>
                <a:srgbClr val="000000"/>
              </a:buClr>
              <a:buSzPts val="1100"/>
              <a:buFont typeface="Arial"/>
              <a:buNone/>
            </a:pPr>
            <a:endParaRPr sz="1400"/>
          </a:p>
          <a:p>
            <a:pPr marL="0" lvl="0" indent="0" algn="just" rtl="0">
              <a:spcBef>
                <a:spcPts val="0"/>
              </a:spcBef>
              <a:spcAft>
                <a:spcPts val="0"/>
              </a:spcAft>
              <a:buNone/>
            </a:pPr>
            <a:r>
              <a:rPr lang="en" sz="1400"/>
              <a:t>Federally inspected plants may ship their products interstate. They are inspected and regulated by USDA’s Food Safety and Inspection Service (FSIS) Their products are marked with a round seal.</a:t>
            </a:r>
            <a:endParaRPr sz="1400"/>
          </a:p>
        </p:txBody>
      </p:sp>
      <p:pic>
        <p:nvPicPr>
          <p:cNvPr id="152" name="Google Shape;152;p26"/>
          <p:cNvPicPr preferRelativeResize="0"/>
          <p:nvPr/>
        </p:nvPicPr>
        <p:blipFill>
          <a:blip r:embed="rId3">
            <a:alphaModFix/>
          </a:blip>
          <a:stretch>
            <a:fillRect/>
          </a:stretch>
        </p:blipFill>
        <p:spPr>
          <a:xfrm>
            <a:off x="7147725" y="445025"/>
            <a:ext cx="1371600" cy="13716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USDA vs Wisconsin State Certification</a:t>
            </a:r>
            <a:endParaRPr/>
          </a:p>
        </p:txBody>
      </p:sp>
      <p:sp>
        <p:nvSpPr>
          <p:cNvPr id="158" name="Google Shape;158;p27"/>
          <p:cNvSpPr txBox="1">
            <a:spLocks noGrp="1"/>
          </p:cNvSpPr>
          <p:nvPr>
            <p:ph type="body" idx="1"/>
          </p:nvPr>
        </p:nvSpPr>
        <p:spPr>
          <a:xfrm>
            <a:off x="311700" y="1152475"/>
            <a:ext cx="8520600" cy="368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What is reciprocity?</a:t>
            </a:r>
            <a:endParaRPr/>
          </a:p>
          <a:p>
            <a:pPr marL="0" lvl="0" indent="457200" algn="l" rtl="0">
              <a:lnSpc>
                <a:spcPct val="100000"/>
              </a:lnSpc>
              <a:spcBef>
                <a:spcPts val="0"/>
              </a:spcBef>
              <a:spcAft>
                <a:spcPts val="0"/>
              </a:spcAft>
              <a:buNone/>
            </a:pPr>
            <a:r>
              <a:rPr lang="en"/>
              <a:t>Cooperative Interstate Shipment program;  aka Title 5</a:t>
            </a:r>
            <a:endParaRPr/>
          </a:p>
          <a:p>
            <a:pPr marL="0" lvl="0" indent="457200" algn="l" rtl="0">
              <a:lnSpc>
                <a:spcPct val="100000"/>
              </a:lnSpc>
              <a:spcBef>
                <a:spcPts val="0"/>
              </a:spcBef>
              <a:spcAft>
                <a:spcPts val="0"/>
              </a:spcAft>
              <a:buNone/>
            </a:pPr>
            <a:r>
              <a:rPr lang="en"/>
              <a:t>The ability sell a particular State inspected product in states bordering Wisconsin</a:t>
            </a:r>
            <a:endParaRPr/>
          </a:p>
          <a:p>
            <a:pPr marL="0" lvl="0" indent="0" algn="l" rtl="0">
              <a:lnSpc>
                <a:spcPct val="100000"/>
              </a:lnSpc>
              <a:spcBef>
                <a:spcPts val="0"/>
              </a:spcBef>
              <a:spcAft>
                <a:spcPts val="0"/>
              </a:spcAft>
              <a:buNone/>
            </a:pPr>
            <a:endParaRPr/>
          </a:p>
          <a:p>
            <a:pPr marL="0" lvl="0" indent="0" algn="l" rtl="0">
              <a:lnSpc>
                <a:spcPct val="150000"/>
              </a:lnSpc>
              <a:spcBef>
                <a:spcPts val="0"/>
              </a:spcBef>
              <a:spcAft>
                <a:spcPts val="0"/>
              </a:spcAft>
              <a:buNone/>
            </a:pPr>
            <a:r>
              <a:rPr lang="en"/>
              <a:t>What is the latest gossip on Capitol Hill?</a:t>
            </a:r>
            <a:endParaRPr/>
          </a:p>
          <a:p>
            <a:pPr marL="457200" lvl="0" indent="0" algn="l" rtl="0">
              <a:lnSpc>
                <a:spcPct val="150000"/>
              </a:lnSpc>
              <a:spcBef>
                <a:spcPts val="0"/>
              </a:spcBef>
              <a:spcAft>
                <a:spcPts val="0"/>
              </a:spcAft>
              <a:buClr>
                <a:srgbClr val="000000"/>
              </a:buClr>
              <a:buSzPts val="1100"/>
              <a:buFont typeface="Arial"/>
              <a:buNone/>
            </a:pPr>
            <a:r>
              <a:rPr lang="en" sz="1400"/>
              <a:t>115th CONGRESS; 2d Session, S. 2814.  IN THE SENATE OF THE UNITED STATES- May 10, 2018</a:t>
            </a:r>
            <a:endParaRPr sz="1400"/>
          </a:p>
          <a:p>
            <a:pPr marL="457200" lvl="0" indent="0" algn="l" rtl="0">
              <a:lnSpc>
                <a:spcPct val="100000"/>
              </a:lnSpc>
              <a:spcBef>
                <a:spcPts val="0"/>
              </a:spcBef>
              <a:spcAft>
                <a:spcPts val="0"/>
              </a:spcAft>
              <a:buClr>
                <a:srgbClr val="000000"/>
              </a:buClr>
              <a:buSzPts val="1100"/>
              <a:buFont typeface="Arial"/>
              <a:buNone/>
            </a:pPr>
            <a:r>
              <a:rPr lang="en" sz="1400"/>
              <a:t>Mr. Rounds (for himself, Mr. King, and Mr. Thune) introduced the following bill; which was read twice and referred to the Committee on Agriculture, Nutrition, and Forestry</a:t>
            </a:r>
            <a:endParaRPr sz="1400"/>
          </a:p>
          <a:p>
            <a:pPr marL="457200" lvl="0" indent="0" algn="l" rtl="0">
              <a:lnSpc>
                <a:spcPct val="100000"/>
              </a:lnSpc>
              <a:spcBef>
                <a:spcPts val="0"/>
              </a:spcBef>
              <a:spcAft>
                <a:spcPts val="0"/>
              </a:spcAft>
              <a:buClr>
                <a:srgbClr val="000000"/>
              </a:buClr>
              <a:buSzPts val="1100"/>
              <a:buFont typeface="Arial"/>
              <a:buNone/>
            </a:pPr>
            <a:r>
              <a:rPr lang="en" sz="1400"/>
              <a:t>		 		</a:t>
            </a:r>
            <a:endParaRPr sz="1400"/>
          </a:p>
          <a:p>
            <a:pPr marL="457200" lvl="0" indent="0" algn="l" rtl="0">
              <a:lnSpc>
                <a:spcPct val="100000"/>
              </a:lnSpc>
              <a:spcBef>
                <a:spcPts val="0"/>
              </a:spcBef>
              <a:spcAft>
                <a:spcPts val="0"/>
              </a:spcAft>
              <a:buNone/>
            </a:pPr>
            <a:r>
              <a:rPr lang="en" sz="1400"/>
              <a:t>A BILL:  To amend the Federal Meat Inspection Act and the Poultry Products Inspection Act to allow the interstate sale of State-inspected meat and poultry, and for other purposes.</a:t>
            </a:r>
            <a:endParaRPr sz="1400"/>
          </a:p>
          <a:p>
            <a:pPr marL="457200" lvl="0" indent="0" algn="l" rtl="0">
              <a:lnSpc>
                <a:spcPct val="100000"/>
              </a:lnSpc>
              <a:spcBef>
                <a:spcPts val="0"/>
              </a:spcBef>
              <a:spcAft>
                <a:spcPts val="0"/>
              </a:spcAft>
              <a:buNone/>
            </a:pPr>
            <a:endParaRPr sz="1400"/>
          </a:p>
          <a:p>
            <a:pPr marL="457200" lvl="0" indent="0" algn="l" rtl="0">
              <a:lnSpc>
                <a:spcPct val="100000"/>
              </a:lnSpc>
              <a:spcBef>
                <a:spcPts val="0"/>
              </a:spcBef>
              <a:spcAft>
                <a:spcPts val="0"/>
              </a:spcAft>
              <a:buNone/>
            </a:pPr>
            <a:r>
              <a:rPr lang="en" sz="1400"/>
              <a:t>READ TWICE AND SENT TO COMMITTEE</a:t>
            </a:r>
            <a:endParaRPr sz="1400"/>
          </a:p>
          <a:p>
            <a:pPr marL="45720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None/>
            </a:pPr>
            <a:endParaRPr sz="1200"/>
          </a:p>
          <a:p>
            <a:pPr marL="0" lvl="0" indent="0" algn="l" rtl="0">
              <a:spcBef>
                <a:spcPts val="0"/>
              </a:spcBef>
              <a:spcAft>
                <a:spcPts val="1600"/>
              </a:spcAft>
              <a:buNone/>
            </a:pPr>
            <a:endParaRPr/>
          </a:p>
        </p:txBody>
      </p:sp>
      <p:pic>
        <p:nvPicPr>
          <p:cNvPr id="159" name="Google Shape;159;p27"/>
          <p:cNvPicPr preferRelativeResize="0"/>
          <p:nvPr/>
        </p:nvPicPr>
        <p:blipFill rotWithShape="1">
          <a:blip r:embed="rId3">
            <a:alphaModFix/>
          </a:blip>
          <a:srcRect l="4070" t="4422" r="1927" b="11494"/>
          <a:stretch/>
        </p:blipFill>
        <p:spPr>
          <a:xfrm>
            <a:off x="6270025" y="317075"/>
            <a:ext cx="2494974" cy="121550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E5E5FF"/>
              </a:buClr>
              <a:buSzPts val="4400"/>
              <a:buFont typeface="Garamond"/>
              <a:buNone/>
            </a:pPr>
            <a:r>
              <a:rPr lang="en" sz="2400" b="1">
                <a:solidFill>
                  <a:srgbClr val="E5E5FF"/>
                </a:solidFill>
              </a:rPr>
              <a:t>UW-Madison Meat Science &amp; Animal Biologics Discovery Building</a:t>
            </a:r>
            <a:endParaRPr sz="2400" b="1">
              <a:solidFill>
                <a:srgbClr val="E5E5FF"/>
              </a:solidFill>
            </a:endParaRPr>
          </a:p>
          <a:p>
            <a:pPr marL="0" lvl="0" indent="0" algn="l" rtl="0">
              <a:spcBef>
                <a:spcPts val="0"/>
              </a:spcBef>
              <a:spcAft>
                <a:spcPts val="0"/>
              </a:spcAft>
              <a:buNone/>
            </a:pPr>
            <a:endParaRPr sz="2400"/>
          </a:p>
        </p:txBody>
      </p:sp>
      <p:sp>
        <p:nvSpPr>
          <p:cNvPr id="165" name="Google Shape;165;p28"/>
          <p:cNvSpPr txBox="1">
            <a:spLocks noGrp="1"/>
          </p:cNvSpPr>
          <p:nvPr>
            <p:ph type="body" idx="1"/>
          </p:nvPr>
        </p:nvSpPr>
        <p:spPr>
          <a:xfrm>
            <a:off x="311700" y="1017725"/>
            <a:ext cx="39702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E5E5FF"/>
                </a:solidFill>
              </a:rPr>
              <a:t>Train the next generation of meat industry leaders with cutting edge insightfulness and technologies</a:t>
            </a:r>
            <a:endParaRPr>
              <a:solidFill>
                <a:schemeClr val="dk1"/>
              </a:solidFill>
            </a:endParaRPr>
          </a:p>
          <a:p>
            <a:pPr marL="514350" lvl="0" indent="-469900" algn="l" rtl="0">
              <a:lnSpc>
                <a:spcPct val="100000"/>
              </a:lnSpc>
              <a:spcBef>
                <a:spcPts val="200"/>
              </a:spcBef>
              <a:spcAft>
                <a:spcPts val="0"/>
              </a:spcAft>
              <a:buNone/>
            </a:pPr>
            <a:endParaRPr>
              <a:solidFill>
                <a:srgbClr val="E5E5FF"/>
              </a:solidFill>
            </a:endParaRPr>
          </a:p>
          <a:p>
            <a:pPr marL="0" lvl="0" indent="0" algn="l" rtl="0">
              <a:lnSpc>
                <a:spcPct val="100000"/>
              </a:lnSpc>
              <a:spcBef>
                <a:spcPts val="480"/>
              </a:spcBef>
              <a:spcAft>
                <a:spcPts val="0"/>
              </a:spcAft>
              <a:buNone/>
            </a:pPr>
            <a:r>
              <a:rPr lang="en">
                <a:solidFill>
                  <a:srgbClr val="E5E5FF"/>
                </a:solidFill>
              </a:rPr>
              <a:t>Support innovative research interests through interdisciplinary collaborative efforts </a:t>
            </a:r>
            <a:endParaRPr>
              <a:solidFill>
                <a:schemeClr val="dk1"/>
              </a:solidFill>
            </a:endParaRPr>
          </a:p>
          <a:p>
            <a:pPr marL="514350" lvl="0" indent="-474344" algn="l" rtl="0">
              <a:lnSpc>
                <a:spcPct val="100000"/>
              </a:lnSpc>
              <a:spcBef>
                <a:spcPts val="180"/>
              </a:spcBef>
              <a:spcAft>
                <a:spcPts val="0"/>
              </a:spcAft>
              <a:buNone/>
            </a:pPr>
            <a:endParaRPr>
              <a:solidFill>
                <a:srgbClr val="E5E5FF"/>
              </a:solidFill>
            </a:endParaRPr>
          </a:p>
          <a:p>
            <a:pPr marL="0" lvl="0" indent="0" algn="l" rtl="0">
              <a:lnSpc>
                <a:spcPct val="100000"/>
              </a:lnSpc>
              <a:spcBef>
                <a:spcPts val="480"/>
              </a:spcBef>
              <a:spcAft>
                <a:spcPts val="0"/>
              </a:spcAft>
              <a:buNone/>
            </a:pPr>
            <a:r>
              <a:rPr lang="en">
                <a:solidFill>
                  <a:srgbClr val="E5E5FF"/>
                </a:solidFill>
              </a:rPr>
              <a:t>Provide outreach education to foster the production of wholesome meat products for the consuming public and the economic development of the meat industry</a:t>
            </a:r>
            <a:endParaRPr/>
          </a:p>
          <a:p>
            <a:pPr marL="0" lvl="0" indent="0" algn="l" rtl="0">
              <a:spcBef>
                <a:spcPts val="0"/>
              </a:spcBef>
              <a:spcAft>
                <a:spcPts val="1600"/>
              </a:spcAft>
              <a:buNone/>
            </a:pPr>
            <a:endParaRPr/>
          </a:p>
        </p:txBody>
      </p:sp>
      <p:pic>
        <p:nvPicPr>
          <p:cNvPr id="166" name="Google Shape;166;p28"/>
          <p:cNvPicPr preferRelativeResize="0"/>
          <p:nvPr/>
        </p:nvPicPr>
        <p:blipFill>
          <a:blip r:embed="rId3">
            <a:alphaModFix/>
          </a:blip>
          <a:stretch>
            <a:fillRect/>
          </a:stretch>
        </p:blipFill>
        <p:spPr>
          <a:xfrm>
            <a:off x="4166025" y="1017725"/>
            <a:ext cx="4666276" cy="1895675"/>
          </a:xfrm>
          <a:prstGeom prst="rect">
            <a:avLst/>
          </a:prstGeom>
          <a:noFill/>
          <a:ln>
            <a:noFill/>
          </a:ln>
        </p:spPr>
      </p:pic>
      <p:sp>
        <p:nvSpPr>
          <p:cNvPr id="167" name="Google Shape;167;p28"/>
          <p:cNvSpPr txBox="1"/>
          <p:nvPr/>
        </p:nvSpPr>
        <p:spPr>
          <a:xfrm>
            <a:off x="4192700" y="3021700"/>
            <a:ext cx="4639500" cy="1895700"/>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 sz="1800" u="sng">
                <a:solidFill>
                  <a:srgbClr val="B7B7B7"/>
                </a:solidFill>
              </a:rPr>
              <a:t>Training available</a:t>
            </a:r>
            <a:endParaRPr sz="1800" u="sng">
              <a:solidFill>
                <a:srgbClr val="B7B7B7"/>
              </a:solidFill>
            </a:endParaRPr>
          </a:p>
          <a:p>
            <a:pPr marL="0" lvl="0" indent="0" algn="r" rtl="0">
              <a:lnSpc>
                <a:spcPct val="150000"/>
              </a:lnSpc>
              <a:spcBef>
                <a:spcPts val="0"/>
              </a:spcBef>
              <a:spcAft>
                <a:spcPts val="0"/>
              </a:spcAft>
              <a:buNone/>
            </a:pPr>
            <a:r>
              <a:rPr lang="en" sz="1800">
                <a:solidFill>
                  <a:srgbClr val="B7B7B7"/>
                </a:solidFill>
              </a:rPr>
              <a:t>Meat for Modern living</a:t>
            </a:r>
            <a:endParaRPr sz="1800">
              <a:solidFill>
                <a:srgbClr val="B7B7B7"/>
              </a:solidFill>
            </a:endParaRPr>
          </a:p>
          <a:p>
            <a:pPr marL="0" lvl="0" indent="0" algn="r" rtl="0">
              <a:lnSpc>
                <a:spcPct val="150000"/>
              </a:lnSpc>
              <a:spcBef>
                <a:spcPts val="0"/>
              </a:spcBef>
              <a:spcAft>
                <a:spcPts val="0"/>
              </a:spcAft>
              <a:buNone/>
            </a:pPr>
            <a:r>
              <a:rPr lang="en" sz="1800">
                <a:solidFill>
                  <a:srgbClr val="B7B7B7"/>
                </a:solidFill>
              </a:rPr>
              <a:t>7 principles of HAACP</a:t>
            </a:r>
            <a:endParaRPr sz="1800">
              <a:solidFill>
                <a:srgbClr val="B7B7B7"/>
              </a:solidFill>
            </a:endParaRPr>
          </a:p>
          <a:p>
            <a:pPr marL="0" lvl="0" indent="0" algn="r" rtl="0">
              <a:lnSpc>
                <a:spcPct val="150000"/>
              </a:lnSpc>
              <a:spcBef>
                <a:spcPts val="0"/>
              </a:spcBef>
              <a:spcAft>
                <a:spcPts val="0"/>
              </a:spcAft>
              <a:buNone/>
            </a:pPr>
            <a:r>
              <a:rPr lang="en" sz="1800">
                <a:solidFill>
                  <a:srgbClr val="B7B7B7"/>
                </a:solidFill>
              </a:rPr>
              <a:t>(hazard analysis and critical control points)</a:t>
            </a:r>
            <a:endParaRPr sz="1800">
              <a:solidFill>
                <a:srgbClr val="B7B7B7"/>
              </a:solidFill>
            </a:endParaRPr>
          </a:p>
          <a:p>
            <a:pPr marL="0" lvl="0" indent="0" algn="r" rtl="0">
              <a:lnSpc>
                <a:spcPct val="150000"/>
              </a:lnSpc>
              <a:spcBef>
                <a:spcPts val="0"/>
              </a:spcBef>
              <a:spcAft>
                <a:spcPts val="0"/>
              </a:spcAft>
              <a:buNone/>
            </a:pPr>
            <a:r>
              <a:rPr lang="en" sz="1800">
                <a:solidFill>
                  <a:srgbClr val="B7B7B7"/>
                </a:solidFill>
              </a:rPr>
              <a:t>Master Meat Crafter Program</a:t>
            </a:r>
            <a:endParaRPr sz="1800">
              <a:solidFill>
                <a:srgbClr val="B7B7B7"/>
              </a:solidFill>
            </a:endParaRPr>
          </a:p>
          <a:p>
            <a:pPr marL="0" lvl="0" indent="0" algn="r" rtl="0">
              <a:lnSpc>
                <a:spcPct val="150000"/>
              </a:lnSpc>
              <a:spcBef>
                <a:spcPts val="0"/>
              </a:spcBef>
              <a:spcAft>
                <a:spcPts val="0"/>
              </a:spcAft>
              <a:buNone/>
            </a:pPr>
            <a:endParaRPr sz="1800">
              <a:solidFill>
                <a:srgbClr val="E06666"/>
              </a:solidFill>
            </a:endParaRPr>
          </a:p>
          <a:p>
            <a:pPr marL="0" lvl="0" indent="0" algn="r" rtl="0">
              <a:lnSpc>
                <a:spcPct val="150000"/>
              </a:lnSpc>
              <a:spcBef>
                <a:spcPts val="0"/>
              </a:spcBef>
              <a:spcAft>
                <a:spcPts val="0"/>
              </a:spcAft>
              <a:buNone/>
            </a:pPr>
            <a:endParaRPr sz="1800">
              <a:solidFill>
                <a:srgbClr val="E06666"/>
              </a:solidFill>
            </a:endParaRPr>
          </a:p>
          <a:p>
            <a:pPr marL="0" lvl="0" indent="0" algn="r" rtl="0">
              <a:lnSpc>
                <a:spcPct val="150000"/>
              </a:lnSpc>
              <a:spcBef>
                <a:spcPts val="0"/>
              </a:spcBef>
              <a:spcAft>
                <a:spcPts val="1600"/>
              </a:spcAft>
              <a:buNone/>
            </a:pPr>
            <a:endParaRPr sz="1800">
              <a:solidFill>
                <a:schemeClr val="accent3"/>
              </a:solidFill>
              <a:latin typeface="Average"/>
              <a:ea typeface="Average"/>
              <a:cs typeface="Average"/>
              <a:sym typeface="Average"/>
            </a:endParaRPr>
          </a:p>
        </p:txBody>
      </p:sp>
      <p:pic>
        <p:nvPicPr>
          <p:cNvPr id="168" name="Google Shape;168;p28"/>
          <p:cNvPicPr preferRelativeResize="0"/>
          <p:nvPr/>
        </p:nvPicPr>
        <p:blipFill rotWithShape="1">
          <a:blip r:embed="rId4">
            <a:alphaModFix/>
          </a:blip>
          <a:srcRect/>
          <a:stretch/>
        </p:blipFill>
        <p:spPr>
          <a:xfrm>
            <a:off x="4192699" y="2989600"/>
            <a:ext cx="2037950" cy="120555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your thoughts?</a:t>
            </a:r>
            <a:endParaRPr/>
          </a:p>
        </p:txBody>
      </p:sp>
      <p:pic>
        <p:nvPicPr>
          <p:cNvPr id="174" name="Google Shape;174;p29"/>
          <p:cNvPicPr preferRelativeResize="0"/>
          <p:nvPr/>
        </p:nvPicPr>
        <p:blipFill rotWithShape="1">
          <a:blip r:embed="rId3">
            <a:alphaModFix/>
          </a:blip>
          <a:srcRect l="6702" t="9024" r="7038"/>
          <a:stretch/>
        </p:blipFill>
        <p:spPr>
          <a:xfrm>
            <a:off x="5651224" y="521225"/>
            <a:ext cx="2932301" cy="4123848"/>
          </a:xfrm>
          <a:prstGeom prst="rect">
            <a:avLst/>
          </a:prstGeom>
          <a:noFill/>
          <a:ln>
            <a:noFill/>
          </a:ln>
        </p:spPr>
      </p:pic>
      <p:sp>
        <p:nvSpPr>
          <p:cNvPr id="175" name="Google Shape;175;p29"/>
          <p:cNvSpPr txBox="1">
            <a:spLocks noGrp="1"/>
          </p:cNvSpPr>
          <p:nvPr>
            <p:ph type="body" idx="1"/>
          </p:nvPr>
        </p:nvSpPr>
        <p:spPr>
          <a:xfrm>
            <a:off x="311700" y="1152475"/>
            <a:ext cx="5187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would you like to see for our community?</a:t>
            </a:r>
            <a:endParaRPr/>
          </a:p>
          <a:p>
            <a:pPr marL="0" lvl="0" indent="0" algn="l" rtl="0">
              <a:spcBef>
                <a:spcPts val="1600"/>
              </a:spcBef>
              <a:spcAft>
                <a:spcPts val="0"/>
              </a:spcAft>
              <a:buNone/>
            </a:pPr>
            <a:r>
              <a:rPr lang="en"/>
              <a:t>Why is it important for you to be here? </a:t>
            </a:r>
            <a:endParaRPr/>
          </a:p>
          <a:p>
            <a:pPr marL="0" lvl="0" indent="0" algn="l" rtl="0">
              <a:spcBef>
                <a:spcPts val="1600"/>
              </a:spcBef>
              <a:spcAft>
                <a:spcPts val="0"/>
              </a:spcAft>
              <a:buNone/>
            </a:pPr>
            <a:r>
              <a:rPr lang="en"/>
              <a:t>What stood out to you and why?</a:t>
            </a:r>
            <a:endParaRPr/>
          </a:p>
          <a:p>
            <a:pPr marL="0" lvl="0" indent="0" algn="l" rtl="0">
              <a:spcBef>
                <a:spcPts val="1600"/>
              </a:spcBef>
              <a:spcAft>
                <a:spcPts val="0"/>
              </a:spcAft>
              <a:buNone/>
            </a:pPr>
            <a:r>
              <a:rPr lang="en"/>
              <a:t>What do you see as barriers to opening an additional butcher shop in our area? </a:t>
            </a:r>
            <a:endParaRPr/>
          </a:p>
          <a:p>
            <a:pPr marL="0" lvl="0" indent="0" algn="l" rtl="0">
              <a:spcBef>
                <a:spcPts val="1600"/>
              </a:spcBef>
              <a:spcAft>
                <a:spcPts val="0"/>
              </a:spcAft>
              <a:buNone/>
            </a:pPr>
            <a:r>
              <a:rPr lang="en"/>
              <a:t>Are you interested in the next steps?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Steps</a:t>
            </a:r>
            <a:endParaRPr/>
          </a:p>
        </p:txBody>
      </p:sp>
      <p:sp>
        <p:nvSpPr>
          <p:cNvPr id="181" name="Google Shape;18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i="1"/>
              <a:t>Avoid scope creep </a:t>
            </a:r>
            <a:endParaRPr i="1"/>
          </a:p>
          <a:p>
            <a:pPr marL="0" lvl="0" indent="0" algn="l" rtl="0">
              <a:lnSpc>
                <a:spcPct val="100000"/>
              </a:lnSpc>
              <a:spcBef>
                <a:spcPts val="0"/>
              </a:spcBef>
              <a:spcAft>
                <a:spcPts val="0"/>
              </a:spcAft>
              <a:buNone/>
            </a:pPr>
            <a:r>
              <a:rPr lang="en"/>
              <a:t>Financial evaluation </a:t>
            </a:r>
            <a:endParaRPr/>
          </a:p>
          <a:p>
            <a:pPr marL="457200" lvl="0" indent="-342900" algn="l" rtl="0">
              <a:lnSpc>
                <a:spcPct val="100000"/>
              </a:lnSpc>
              <a:spcBef>
                <a:spcPts val="0"/>
              </a:spcBef>
              <a:spcAft>
                <a:spcPts val="0"/>
              </a:spcAft>
              <a:buSzPts val="1800"/>
              <a:buChar char="●"/>
            </a:pPr>
            <a:r>
              <a:rPr lang="en"/>
              <a:t>Equipment cost</a:t>
            </a:r>
            <a:endParaRPr/>
          </a:p>
          <a:p>
            <a:pPr marL="457200" lvl="0" indent="-342900" algn="l" rtl="0">
              <a:lnSpc>
                <a:spcPct val="100000"/>
              </a:lnSpc>
              <a:spcBef>
                <a:spcPts val="0"/>
              </a:spcBef>
              <a:spcAft>
                <a:spcPts val="0"/>
              </a:spcAft>
              <a:buSzPts val="1800"/>
              <a:buChar char="●"/>
            </a:pPr>
            <a:r>
              <a:rPr lang="en"/>
              <a:t>Certification cost</a:t>
            </a:r>
            <a:endParaRPr/>
          </a:p>
          <a:p>
            <a:pPr marL="457200" lvl="0" indent="-342900" algn="l" rtl="0">
              <a:lnSpc>
                <a:spcPct val="100000"/>
              </a:lnSpc>
              <a:spcBef>
                <a:spcPts val="0"/>
              </a:spcBef>
              <a:spcAft>
                <a:spcPts val="0"/>
              </a:spcAft>
              <a:buSzPts val="1800"/>
              <a:buChar char="●"/>
            </a:pPr>
            <a:r>
              <a:rPr lang="en"/>
              <a:t>Energy cost</a:t>
            </a:r>
            <a:endParaRPr/>
          </a:p>
          <a:p>
            <a:pPr marL="457200" lvl="0" indent="-342900" algn="l" rtl="0">
              <a:lnSpc>
                <a:spcPct val="150000"/>
              </a:lnSpc>
              <a:spcBef>
                <a:spcPts val="0"/>
              </a:spcBef>
              <a:spcAft>
                <a:spcPts val="0"/>
              </a:spcAft>
              <a:buSzPts val="1800"/>
              <a:buChar char="●"/>
            </a:pPr>
            <a:r>
              <a:rPr lang="en"/>
              <a:t>Break even point</a:t>
            </a:r>
            <a:endParaRPr/>
          </a:p>
          <a:p>
            <a:pPr marL="0" lvl="0" indent="0" algn="l" rtl="0">
              <a:lnSpc>
                <a:spcPct val="150000"/>
              </a:lnSpc>
              <a:spcBef>
                <a:spcPts val="0"/>
              </a:spcBef>
              <a:spcAft>
                <a:spcPts val="0"/>
              </a:spcAft>
              <a:buNone/>
            </a:pPr>
            <a:r>
              <a:rPr lang="en"/>
              <a:t>Human capital availability</a:t>
            </a:r>
            <a:endParaRPr/>
          </a:p>
          <a:p>
            <a:pPr marL="0" lvl="0" indent="0" algn="l" rtl="0">
              <a:lnSpc>
                <a:spcPct val="150000"/>
              </a:lnSpc>
              <a:spcBef>
                <a:spcPts val="0"/>
              </a:spcBef>
              <a:spcAft>
                <a:spcPts val="0"/>
              </a:spcAft>
              <a:buNone/>
            </a:pPr>
            <a:r>
              <a:rPr lang="en"/>
              <a:t>Five-year business plan/timeline</a:t>
            </a:r>
            <a:endParaRPr/>
          </a:p>
          <a:p>
            <a:pPr marL="0" lvl="0" indent="0" algn="l" rtl="0">
              <a:lnSpc>
                <a:spcPct val="150000"/>
              </a:lnSpc>
              <a:spcBef>
                <a:spcPts val="0"/>
              </a:spcBef>
              <a:spcAft>
                <a:spcPts val="0"/>
              </a:spcAft>
              <a:buNone/>
            </a:pPr>
            <a:r>
              <a:rPr lang="en"/>
              <a:t>Funding, Investors and Partners</a:t>
            </a:r>
            <a:endParaRPr/>
          </a:p>
          <a:p>
            <a:pPr marL="0" lvl="0" indent="0" algn="l" rtl="0">
              <a:spcBef>
                <a:spcPts val="0"/>
              </a:spcBef>
              <a:spcAft>
                <a:spcPts val="1600"/>
              </a:spcAft>
              <a:buNone/>
            </a:pPr>
            <a:endParaRPr/>
          </a:p>
        </p:txBody>
      </p:sp>
      <p:pic>
        <p:nvPicPr>
          <p:cNvPr id="182" name="Google Shape;182;p30"/>
          <p:cNvPicPr preferRelativeResize="0"/>
          <p:nvPr/>
        </p:nvPicPr>
        <p:blipFill rotWithShape="1">
          <a:blip r:embed="rId3">
            <a:alphaModFix/>
          </a:blip>
          <a:srcRect t="7177" r="13201" b="29018"/>
          <a:stretch/>
        </p:blipFill>
        <p:spPr>
          <a:xfrm>
            <a:off x="5467250" y="2841000"/>
            <a:ext cx="3365050" cy="1855250"/>
          </a:xfrm>
          <a:prstGeom prst="rect">
            <a:avLst/>
          </a:prstGeom>
          <a:noFill/>
          <a:ln>
            <a:noFill/>
          </a:ln>
        </p:spPr>
      </p:pic>
      <p:pic>
        <p:nvPicPr>
          <p:cNvPr id="183" name="Google Shape;183;p30"/>
          <p:cNvPicPr preferRelativeResize="0"/>
          <p:nvPr/>
        </p:nvPicPr>
        <p:blipFill rotWithShape="1">
          <a:blip r:embed="rId4">
            <a:alphaModFix/>
          </a:blip>
          <a:srcRect l="35090" t="15704" r="14658"/>
          <a:stretch/>
        </p:blipFill>
        <p:spPr>
          <a:xfrm>
            <a:off x="5962150" y="680925"/>
            <a:ext cx="2365752" cy="2232150"/>
          </a:xfrm>
          <a:prstGeom prst="rect">
            <a:avLst/>
          </a:prstGeom>
          <a:noFill/>
          <a:ln>
            <a:noFill/>
          </a:ln>
        </p:spPr>
      </p:pic>
      <p:pic>
        <p:nvPicPr>
          <p:cNvPr id="184" name="Google Shape;184;p30"/>
          <p:cNvPicPr preferRelativeResize="0"/>
          <p:nvPr/>
        </p:nvPicPr>
        <p:blipFill rotWithShape="1">
          <a:blip r:embed="rId5">
            <a:alphaModFix/>
          </a:blip>
          <a:srcRect l="4730" t="12035" r="49338" b="49887"/>
          <a:stretch/>
        </p:blipFill>
        <p:spPr>
          <a:xfrm>
            <a:off x="3965250" y="2360750"/>
            <a:ext cx="1678433" cy="1855249"/>
          </a:xfrm>
          <a:prstGeom prst="rect">
            <a:avLst/>
          </a:prstGeom>
          <a:noFill/>
          <a:ln>
            <a:noFill/>
          </a:ln>
        </p:spPr>
      </p:pic>
      <p:pic>
        <p:nvPicPr>
          <p:cNvPr id="185" name="Google Shape;185;p30"/>
          <p:cNvPicPr preferRelativeResize="0"/>
          <p:nvPr/>
        </p:nvPicPr>
        <p:blipFill rotWithShape="1">
          <a:blip r:embed="rId6">
            <a:alphaModFix/>
          </a:blip>
          <a:srcRect t="19788"/>
          <a:stretch/>
        </p:blipFill>
        <p:spPr>
          <a:xfrm>
            <a:off x="4651950" y="762875"/>
            <a:ext cx="1410927" cy="1697628"/>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1"/>
          <p:cNvPicPr preferRelativeResize="0"/>
          <p:nvPr/>
        </p:nvPicPr>
        <p:blipFill rotWithShape="1">
          <a:blip r:embed="rId3">
            <a:alphaModFix/>
          </a:blip>
          <a:srcRect l="18959" t="18502" r="18959" b="15039"/>
          <a:stretch/>
        </p:blipFill>
        <p:spPr>
          <a:xfrm>
            <a:off x="774700" y="279925"/>
            <a:ext cx="7797801" cy="4692776"/>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65" name="Google Shape;65;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April Prusia; Pastured Pork</a:t>
            </a:r>
            <a:endParaRPr/>
          </a:p>
          <a:p>
            <a:pPr marL="0" lvl="0" indent="0" algn="l" rtl="0">
              <a:spcBef>
                <a:spcPts val="0"/>
              </a:spcBef>
              <a:spcAft>
                <a:spcPts val="0"/>
              </a:spcAft>
              <a:buNone/>
            </a:pPr>
            <a:r>
              <a:rPr lang="en"/>
              <a:t>Betty Anderson; Beef, Pork, Goat and Poultry</a:t>
            </a:r>
            <a:endParaRPr/>
          </a:p>
          <a:p>
            <a:pPr marL="0" lvl="0" indent="0" algn="l" rtl="0">
              <a:spcBef>
                <a:spcPts val="0"/>
              </a:spcBef>
              <a:spcAft>
                <a:spcPts val="0"/>
              </a:spcAft>
              <a:buNone/>
            </a:pPr>
            <a:r>
              <a:rPr lang="en"/>
              <a:t>Bethany Emond Storm; Goat and Sheep</a:t>
            </a:r>
            <a:endParaRPr/>
          </a:p>
          <a:p>
            <a:pPr marL="0" lvl="0" indent="0" algn="l" rtl="0">
              <a:spcBef>
                <a:spcPts val="0"/>
              </a:spcBef>
              <a:spcAft>
                <a:spcPts val="0"/>
              </a:spcAft>
              <a:buNone/>
            </a:pPr>
            <a:endParaRPr/>
          </a:p>
          <a:p>
            <a:pPr marL="0" lvl="0" indent="0" algn="l" rtl="0">
              <a:spcBef>
                <a:spcPts val="1600"/>
              </a:spcBef>
              <a:spcAft>
                <a:spcPts val="0"/>
              </a:spcAft>
              <a:buNone/>
            </a:pPr>
            <a:r>
              <a:rPr lang="en"/>
              <a:t>Survey results</a:t>
            </a:r>
            <a:endParaRPr/>
          </a:p>
          <a:p>
            <a:pPr marL="0" lvl="0" indent="0" algn="l" rtl="0">
              <a:spcBef>
                <a:spcPts val="1600"/>
              </a:spcBef>
              <a:spcAft>
                <a:spcPts val="0"/>
              </a:spcAft>
              <a:buNone/>
            </a:pPr>
            <a:r>
              <a:rPr lang="en"/>
              <a:t>Local resources</a:t>
            </a:r>
            <a:endParaRPr/>
          </a:p>
          <a:p>
            <a:pPr marL="0" lvl="0" indent="0" algn="l" rtl="0">
              <a:spcBef>
                <a:spcPts val="1600"/>
              </a:spcBef>
              <a:spcAft>
                <a:spcPts val="0"/>
              </a:spcAft>
              <a:buNone/>
            </a:pPr>
            <a:r>
              <a:rPr lang="en"/>
              <a:t>Next steps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66" name="Google Shape;66;p14"/>
          <p:cNvPicPr preferRelativeResize="0"/>
          <p:nvPr/>
        </p:nvPicPr>
        <p:blipFill rotWithShape="1">
          <a:blip r:embed="rId3">
            <a:alphaModFix/>
          </a:blip>
          <a:srcRect t="20892"/>
          <a:stretch/>
        </p:blipFill>
        <p:spPr>
          <a:xfrm>
            <a:off x="5876275" y="665325"/>
            <a:ext cx="2893201" cy="406874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311700" y="445025"/>
            <a:ext cx="8520600" cy="125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 for coming out today! </a:t>
            </a:r>
            <a:endParaRPr/>
          </a:p>
          <a:p>
            <a:pPr marL="0" lvl="0" indent="0" algn="ctr" rtl="0">
              <a:spcBef>
                <a:spcPts val="0"/>
              </a:spcBef>
              <a:spcAft>
                <a:spcPts val="0"/>
              </a:spcAft>
              <a:buNone/>
            </a:pPr>
            <a:r>
              <a:rPr lang="en"/>
              <a:t>You are a critical part of this process.</a:t>
            </a:r>
            <a:endParaRPr/>
          </a:p>
          <a:p>
            <a:pPr marL="0" lvl="0" indent="0" algn="ctr" rtl="0">
              <a:spcBef>
                <a:spcPts val="0"/>
              </a:spcBef>
              <a:spcAft>
                <a:spcPts val="0"/>
              </a:spcAft>
              <a:buNone/>
            </a:pPr>
            <a:endParaRPr/>
          </a:p>
        </p:txBody>
      </p:sp>
      <p:sp>
        <p:nvSpPr>
          <p:cNvPr id="196" name="Google Shape;196;p32"/>
          <p:cNvSpPr txBox="1">
            <a:spLocks noGrp="1"/>
          </p:cNvSpPr>
          <p:nvPr>
            <p:ph type="body" idx="1"/>
          </p:nvPr>
        </p:nvSpPr>
        <p:spPr>
          <a:xfrm>
            <a:off x="311700" y="1993900"/>
            <a:ext cx="8520600" cy="257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Please be sure to fill out the sign in sheet </a:t>
            </a:r>
            <a:endParaRPr sz="2400"/>
          </a:p>
          <a:p>
            <a:pPr marL="0" lvl="0" indent="0" algn="ctr" rtl="0">
              <a:spcBef>
                <a:spcPts val="1600"/>
              </a:spcBef>
              <a:spcAft>
                <a:spcPts val="0"/>
              </a:spcAft>
              <a:buNone/>
            </a:pPr>
            <a:r>
              <a:rPr lang="en"/>
              <a:t>Are you interested in a copy of the final report?</a:t>
            </a:r>
            <a:endParaRPr/>
          </a:p>
          <a:p>
            <a:pPr marL="0" lvl="0" indent="0" algn="ctr" rtl="0">
              <a:spcBef>
                <a:spcPts val="1600"/>
              </a:spcBef>
              <a:spcAft>
                <a:spcPts val="0"/>
              </a:spcAft>
              <a:buNone/>
            </a:pPr>
            <a:r>
              <a:rPr lang="en"/>
              <a:t>Are you interested in being involved in the next steps?</a:t>
            </a:r>
            <a:endParaRPr/>
          </a:p>
          <a:p>
            <a:pPr marL="0" lvl="0" indent="0" algn="ctr" rtl="0">
              <a:spcBef>
                <a:spcPts val="1600"/>
              </a:spcBef>
              <a:spcAft>
                <a:spcPts val="1600"/>
              </a:spcAft>
              <a:buNone/>
            </a:pPr>
            <a:r>
              <a:rPr lang="en"/>
              <a:t>Are you interested in a career in Meat Science?</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Survey Monkey-Meat Survey</a:t>
            </a:r>
            <a:endParaRPr/>
          </a:p>
        </p:txBody>
      </p:sp>
      <p:sp>
        <p:nvSpPr>
          <p:cNvPr id="72" name="Google Shape;72;p15"/>
          <p:cNvSpPr txBox="1">
            <a:spLocks noGrp="1"/>
          </p:cNvSpPr>
          <p:nvPr>
            <p:ph type="body" idx="1"/>
          </p:nvPr>
        </p:nvSpPr>
        <p:spPr>
          <a:xfrm>
            <a:off x="311700" y="1152475"/>
            <a:ext cx="8520600" cy="354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a:t>
            </a:r>
            <a:endParaRPr/>
          </a:p>
          <a:p>
            <a:pPr marL="457200" lvl="0" indent="0" algn="l" rtl="0">
              <a:spcBef>
                <a:spcPts val="0"/>
              </a:spcBef>
              <a:spcAft>
                <a:spcPts val="0"/>
              </a:spcAft>
              <a:buNone/>
            </a:pPr>
            <a:r>
              <a:rPr lang="en"/>
              <a:t>To survey meat producers in Green, Iowa, and Lafayette Counties about their current butcher situation</a:t>
            </a:r>
            <a:endParaRPr/>
          </a:p>
          <a:p>
            <a:pPr marL="0" lvl="0" indent="0" algn="l" rtl="0">
              <a:spcBef>
                <a:spcPts val="0"/>
              </a:spcBef>
              <a:spcAft>
                <a:spcPts val="0"/>
              </a:spcAft>
              <a:buNone/>
            </a:pPr>
            <a:endParaRPr/>
          </a:p>
          <a:p>
            <a:pPr marL="0" lvl="0" indent="0" algn="l" rtl="0">
              <a:spcBef>
                <a:spcPts val="0"/>
              </a:spcBef>
              <a:spcAft>
                <a:spcPts val="0"/>
              </a:spcAft>
              <a:buNone/>
            </a:pPr>
            <a:r>
              <a:rPr lang="en"/>
              <a:t>Method: </a:t>
            </a:r>
            <a:endParaRPr/>
          </a:p>
          <a:p>
            <a:pPr marL="457200" lvl="0" indent="-342900" algn="l" rtl="0">
              <a:spcBef>
                <a:spcPts val="0"/>
              </a:spcBef>
              <a:spcAft>
                <a:spcPts val="0"/>
              </a:spcAft>
              <a:buSzPts val="1800"/>
              <a:buChar char="●"/>
            </a:pPr>
            <a:r>
              <a:rPr lang="en"/>
              <a:t>Paper copies posted at farmers markets, post offices, grocery stores and banks. </a:t>
            </a:r>
            <a:endParaRPr/>
          </a:p>
          <a:p>
            <a:pPr marL="457200" lvl="0" indent="-342900" algn="l" rtl="0">
              <a:spcBef>
                <a:spcPts val="0"/>
              </a:spcBef>
              <a:spcAft>
                <a:spcPts val="0"/>
              </a:spcAft>
              <a:buSzPts val="1800"/>
              <a:buChar char="●"/>
            </a:pPr>
            <a:r>
              <a:rPr lang="en"/>
              <a:t>Email links through the extension agents, local ag groups, and NRCS offices</a:t>
            </a:r>
            <a:endParaRPr/>
          </a:p>
          <a:p>
            <a:pPr marL="457200" lvl="0" indent="-342900" algn="l" rtl="0">
              <a:spcBef>
                <a:spcPts val="0"/>
              </a:spcBef>
              <a:spcAft>
                <a:spcPts val="0"/>
              </a:spcAft>
              <a:buSzPts val="1800"/>
              <a:buChar char="●"/>
            </a:pPr>
            <a:r>
              <a:rPr lang="en"/>
              <a:t>Advertisements in several local papers</a:t>
            </a:r>
            <a:endParaRPr/>
          </a:p>
          <a:p>
            <a:pPr marL="0" lvl="0" indent="0" algn="l" rtl="0">
              <a:spcBef>
                <a:spcPts val="0"/>
              </a:spcBef>
              <a:spcAft>
                <a:spcPts val="0"/>
              </a:spcAft>
              <a:buNone/>
            </a:pPr>
            <a:endParaRPr/>
          </a:p>
          <a:p>
            <a:pPr marL="0" lvl="0" indent="0" algn="r" rtl="0">
              <a:spcBef>
                <a:spcPts val="1600"/>
              </a:spcBef>
              <a:spcAft>
                <a:spcPts val="0"/>
              </a:spcAft>
              <a:buNone/>
            </a:pPr>
            <a:r>
              <a:rPr lang="en" sz="3600">
                <a:solidFill>
                  <a:srgbClr val="FFFFFF"/>
                </a:solidFill>
              </a:rPr>
              <a:t>79 </a:t>
            </a:r>
            <a:r>
              <a:rPr lang="en" sz="3000">
                <a:solidFill>
                  <a:srgbClr val="FFFFFF"/>
                </a:solidFill>
              </a:rPr>
              <a:t>cohorts took the survey</a:t>
            </a:r>
            <a:endParaRPr sz="3000">
              <a:solidFill>
                <a:srgbClr val="FFFFFF"/>
              </a:solidFill>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Could your business grow if you had access to additional meat processing options?</a:t>
            </a:r>
            <a:endParaRPr/>
          </a:p>
        </p:txBody>
      </p:sp>
      <p:pic>
        <p:nvPicPr>
          <p:cNvPr id="78" name="Google Shape;78;p16"/>
          <p:cNvPicPr preferRelativeResize="0"/>
          <p:nvPr/>
        </p:nvPicPr>
        <p:blipFill rotWithShape="1">
          <a:blip r:embed="rId3">
            <a:alphaModFix/>
          </a:blip>
          <a:srcRect l="23468" t="20861" r="20997"/>
          <a:stretch/>
        </p:blipFill>
        <p:spPr>
          <a:xfrm>
            <a:off x="626950" y="1868075"/>
            <a:ext cx="5117924" cy="2457225"/>
          </a:xfrm>
          <a:prstGeom prst="rect">
            <a:avLst/>
          </a:prstGeom>
          <a:noFill/>
          <a:ln>
            <a:noFill/>
          </a:ln>
        </p:spPr>
      </p:pic>
      <p:pic>
        <p:nvPicPr>
          <p:cNvPr id="79" name="Google Shape;79;p16"/>
          <p:cNvPicPr preferRelativeResize="0"/>
          <p:nvPr/>
        </p:nvPicPr>
        <p:blipFill>
          <a:blip r:embed="rId4">
            <a:alphaModFix/>
          </a:blip>
          <a:stretch>
            <a:fillRect/>
          </a:stretch>
        </p:blipFill>
        <p:spPr>
          <a:xfrm>
            <a:off x="5901024" y="1343450"/>
            <a:ext cx="2551724" cy="317309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Rank your satisfaction with your current butcher</a:t>
            </a:r>
            <a:endParaRPr/>
          </a:p>
        </p:txBody>
      </p:sp>
      <p:pic>
        <p:nvPicPr>
          <p:cNvPr id="85" name="Google Shape;85;p17"/>
          <p:cNvPicPr preferRelativeResize="0"/>
          <p:nvPr/>
        </p:nvPicPr>
        <p:blipFill rotWithShape="1">
          <a:blip r:embed="rId3">
            <a:alphaModFix/>
          </a:blip>
          <a:srcRect l="18609" t="16909" r="18984"/>
          <a:stretch/>
        </p:blipFill>
        <p:spPr>
          <a:xfrm>
            <a:off x="3125825" y="1343900"/>
            <a:ext cx="5706476" cy="3116325"/>
          </a:xfrm>
          <a:prstGeom prst="rect">
            <a:avLst/>
          </a:prstGeom>
          <a:noFill/>
          <a:ln>
            <a:noFill/>
          </a:ln>
        </p:spPr>
      </p:pic>
      <p:pic>
        <p:nvPicPr>
          <p:cNvPr id="86" name="Google Shape;86;p17"/>
          <p:cNvPicPr preferRelativeResize="0"/>
          <p:nvPr/>
        </p:nvPicPr>
        <p:blipFill>
          <a:blip r:embed="rId4">
            <a:alphaModFix/>
          </a:blip>
          <a:stretch>
            <a:fillRect/>
          </a:stretch>
        </p:blipFill>
        <p:spPr>
          <a:xfrm>
            <a:off x="245246" y="1174300"/>
            <a:ext cx="2591624" cy="3455524"/>
          </a:xfrm>
          <a:prstGeom prst="rect">
            <a:avLst/>
          </a:prstGeom>
          <a:noFill/>
          <a:ln>
            <a:noFill/>
          </a:ln>
        </p:spPr>
      </p:pic>
      <p:pic>
        <p:nvPicPr>
          <p:cNvPr id="87" name="Google Shape;87;p17"/>
          <p:cNvPicPr preferRelativeResize="0"/>
          <p:nvPr/>
        </p:nvPicPr>
        <p:blipFill>
          <a:blip r:embed="rId5">
            <a:alphaModFix/>
          </a:blip>
          <a:stretch>
            <a:fillRect/>
          </a:stretch>
        </p:blipFill>
        <p:spPr>
          <a:xfrm>
            <a:off x="1334475" y="3155025"/>
            <a:ext cx="2191724" cy="16438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Statistics</a:t>
            </a:r>
            <a:r>
              <a:rPr lang="en" sz="1200">
                <a:solidFill>
                  <a:schemeClr val="accent3"/>
                </a:solidFill>
                <a:latin typeface="Average"/>
                <a:ea typeface="Average"/>
                <a:cs typeface="Average"/>
                <a:sym typeface="Average"/>
              </a:rPr>
              <a:t>  </a:t>
            </a:r>
            <a:r>
              <a:rPr lang="en" sz="1400">
                <a:solidFill>
                  <a:schemeClr val="accent3"/>
                </a:solidFill>
                <a:latin typeface="Average"/>
                <a:ea typeface="Average"/>
                <a:cs typeface="Average"/>
                <a:sym typeface="Average"/>
              </a:rPr>
              <a:t>from USDA National Agricultural Statistics Service</a:t>
            </a:r>
            <a:r>
              <a:rPr lang="en" sz="1200">
                <a:solidFill>
                  <a:schemeClr val="accent3"/>
                </a:solidFill>
                <a:latin typeface="Average"/>
                <a:ea typeface="Average"/>
                <a:cs typeface="Average"/>
                <a:sym typeface="Average"/>
              </a:rPr>
              <a:t>* </a:t>
            </a:r>
            <a:endParaRPr sz="1200"/>
          </a:p>
        </p:txBody>
      </p:sp>
      <p:sp>
        <p:nvSpPr>
          <p:cNvPr id="93" name="Google Shape;93;p18"/>
          <p:cNvSpPr txBox="1">
            <a:spLocks noGrp="1"/>
          </p:cNvSpPr>
          <p:nvPr>
            <p:ph type="body" idx="1"/>
          </p:nvPr>
        </p:nvSpPr>
        <p:spPr>
          <a:xfrm>
            <a:off x="232650" y="1152475"/>
            <a:ext cx="8678700" cy="3759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a:t>SHEEP/GOAT</a:t>
            </a:r>
            <a:r>
              <a:rPr lang="en"/>
              <a:t> operations </a:t>
            </a:r>
            <a:r>
              <a:rPr lang="en" sz="2400" b="1">
                <a:solidFill>
                  <a:srgbClr val="FFFF00"/>
                </a:solidFill>
              </a:rPr>
              <a:t>235 </a:t>
            </a:r>
            <a:r>
              <a:rPr lang="en">
                <a:solidFill>
                  <a:srgbClr val="FFFF00"/>
                </a:solidFill>
              </a:rPr>
              <a:t>primary </a:t>
            </a:r>
            <a:r>
              <a:rPr lang="en"/>
              <a:t>&amp; </a:t>
            </a:r>
            <a:r>
              <a:rPr lang="en" sz="2400">
                <a:solidFill>
                  <a:srgbClr val="6D9EEB"/>
                </a:solidFill>
              </a:rPr>
              <a:t>943 </a:t>
            </a:r>
            <a:r>
              <a:rPr lang="en">
                <a:solidFill>
                  <a:srgbClr val="6D9EEB"/>
                </a:solidFill>
              </a:rPr>
              <a:t>total</a:t>
            </a:r>
            <a:endParaRPr>
              <a:solidFill>
                <a:srgbClr val="6D9EEB"/>
              </a:solidFill>
            </a:endParaRPr>
          </a:p>
          <a:p>
            <a:pPr marL="0" lvl="0" indent="0" algn="r" rtl="0">
              <a:spcBef>
                <a:spcPts val="1600"/>
              </a:spcBef>
              <a:spcAft>
                <a:spcPts val="0"/>
              </a:spcAft>
              <a:buNone/>
            </a:pPr>
            <a:r>
              <a:rPr lang="en" b="1"/>
              <a:t>HOG</a:t>
            </a:r>
            <a:r>
              <a:rPr lang="en"/>
              <a:t> operations </a:t>
            </a:r>
            <a:r>
              <a:rPr lang="en" sz="2400" b="1">
                <a:solidFill>
                  <a:srgbClr val="FFFF00"/>
                </a:solidFill>
              </a:rPr>
              <a:t>140</a:t>
            </a:r>
            <a:r>
              <a:rPr lang="en" sz="2400">
                <a:solidFill>
                  <a:srgbClr val="FFFF00"/>
                </a:solidFill>
              </a:rPr>
              <a:t> </a:t>
            </a:r>
            <a:r>
              <a:rPr lang="en">
                <a:solidFill>
                  <a:srgbClr val="FFFF00"/>
                </a:solidFill>
              </a:rPr>
              <a:t>primary</a:t>
            </a:r>
            <a:r>
              <a:rPr lang="en"/>
              <a:t> &amp; </a:t>
            </a:r>
            <a:r>
              <a:rPr lang="en" sz="2400">
                <a:solidFill>
                  <a:srgbClr val="6D9EEB"/>
                </a:solidFill>
              </a:rPr>
              <a:t>907</a:t>
            </a:r>
            <a:r>
              <a:rPr lang="en">
                <a:solidFill>
                  <a:srgbClr val="6D9EEB"/>
                </a:solidFill>
              </a:rPr>
              <a:t> total</a:t>
            </a:r>
            <a:r>
              <a:rPr lang="en">
                <a:solidFill>
                  <a:srgbClr val="1155CC"/>
                </a:solidFill>
              </a:rPr>
              <a:t>   </a:t>
            </a:r>
            <a:endParaRPr>
              <a:solidFill>
                <a:srgbClr val="1155CC"/>
              </a:solidFill>
            </a:endParaRPr>
          </a:p>
          <a:p>
            <a:pPr marL="0" lvl="0" indent="0" algn="r" rtl="0">
              <a:spcBef>
                <a:spcPts val="1600"/>
              </a:spcBef>
              <a:spcAft>
                <a:spcPts val="0"/>
              </a:spcAft>
              <a:buNone/>
            </a:pPr>
            <a:r>
              <a:rPr lang="en" b="1"/>
              <a:t>BEEF</a:t>
            </a:r>
            <a:r>
              <a:rPr lang="en"/>
              <a:t> operations </a:t>
            </a:r>
            <a:r>
              <a:rPr lang="en" sz="1400"/>
              <a:t>(cattle/calves/veal)</a:t>
            </a:r>
            <a:r>
              <a:rPr lang="en" sz="2400"/>
              <a:t> </a:t>
            </a:r>
            <a:r>
              <a:rPr lang="en" sz="2400" b="1">
                <a:solidFill>
                  <a:srgbClr val="FFFF00"/>
                </a:solidFill>
              </a:rPr>
              <a:t>49</a:t>
            </a:r>
            <a:r>
              <a:rPr lang="en" sz="2400">
                <a:solidFill>
                  <a:srgbClr val="FFFF00"/>
                </a:solidFill>
              </a:rPr>
              <a:t> </a:t>
            </a:r>
            <a:r>
              <a:rPr lang="en">
                <a:solidFill>
                  <a:srgbClr val="FFFF00"/>
                </a:solidFill>
              </a:rPr>
              <a:t>primary</a:t>
            </a:r>
            <a:r>
              <a:rPr lang="en"/>
              <a:t> &amp; </a:t>
            </a:r>
            <a:r>
              <a:rPr lang="en" sz="2400">
                <a:solidFill>
                  <a:srgbClr val="6D9EEB"/>
                </a:solidFill>
              </a:rPr>
              <a:t>244 </a:t>
            </a:r>
            <a:r>
              <a:rPr lang="en">
                <a:solidFill>
                  <a:srgbClr val="6D9EEB"/>
                </a:solidFill>
              </a:rPr>
              <a:t>total</a:t>
            </a:r>
            <a:endParaRPr>
              <a:solidFill>
                <a:srgbClr val="6D9EEB"/>
              </a:solidFill>
            </a:endParaRPr>
          </a:p>
          <a:p>
            <a:pPr marL="0" lvl="0" indent="0" algn="l" rtl="0">
              <a:spcBef>
                <a:spcPts val="1600"/>
              </a:spcBef>
              <a:spcAft>
                <a:spcPts val="0"/>
              </a:spcAft>
              <a:buNone/>
            </a:pPr>
            <a:endParaRPr b="1">
              <a:solidFill>
                <a:srgbClr val="EFEFEF"/>
              </a:solidFill>
            </a:endParaRPr>
          </a:p>
          <a:p>
            <a:pPr marL="0" lvl="0" indent="0" algn="l" rtl="0">
              <a:spcBef>
                <a:spcPts val="0"/>
              </a:spcBef>
              <a:spcAft>
                <a:spcPts val="0"/>
              </a:spcAft>
              <a:buNone/>
            </a:pPr>
            <a:r>
              <a:rPr lang="en" b="1">
                <a:solidFill>
                  <a:srgbClr val="EFEFEF"/>
                </a:solidFill>
              </a:rPr>
              <a:t>Wisconsin: </a:t>
            </a:r>
            <a:r>
              <a:rPr lang="en" b="1">
                <a:solidFill>
                  <a:srgbClr val="FFFF00"/>
                </a:solidFill>
              </a:rPr>
              <a:t>Green, Iowa, Lafayette,</a:t>
            </a:r>
            <a:r>
              <a:rPr lang="en" b="1">
                <a:solidFill>
                  <a:srgbClr val="C9DAF8"/>
                </a:solidFill>
              </a:rPr>
              <a:t> </a:t>
            </a:r>
            <a:r>
              <a:rPr lang="en" b="1">
                <a:solidFill>
                  <a:srgbClr val="6D9EEB"/>
                </a:solidFill>
              </a:rPr>
              <a:t>Rock, Dane, Sauk, Richland, Grant, Crawford</a:t>
            </a:r>
            <a:endParaRPr b="1">
              <a:solidFill>
                <a:srgbClr val="6D9EEB"/>
              </a:solidFill>
            </a:endParaRPr>
          </a:p>
          <a:p>
            <a:pPr marL="0" lvl="0" indent="0" algn="l" rtl="0">
              <a:spcBef>
                <a:spcPts val="0"/>
              </a:spcBef>
              <a:spcAft>
                <a:spcPts val="0"/>
              </a:spcAft>
              <a:buClr>
                <a:srgbClr val="000000"/>
              </a:buClr>
              <a:buSzPts val="1100"/>
              <a:buFont typeface="Arial"/>
              <a:buNone/>
            </a:pPr>
            <a:r>
              <a:rPr lang="en" b="1">
                <a:solidFill>
                  <a:srgbClr val="EFEFEF"/>
                </a:solidFill>
              </a:rPr>
              <a:t>Illinois: </a:t>
            </a:r>
            <a:r>
              <a:rPr lang="en" b="1">
                <a:solidFill>
                  <a:srgbClr val="6D9EEB"/>
                </a:solidFill>
              </a:rPr>
              <a:t>Jo Daviess, Stephenson, Winnebago, Boone, McHenry</a:t>
            </a:r>
            <a:endParaRPr b="1">
              <a:solidFill>
                <a:srgbClr val="6D9EEB"/>
              </a:solidFill>
            </a:endParaRPr>
          </a:p>
          <a:p>
            <a:pPr marL="0" lvl="0" indent="0" algn="l" rtl="0">
              <a:spcBef>
                <a:spcPts val="0"/>
              </a:spcBef>
              <a:spcAft>
                <a:spcPts val="0"/>
              </a:spcAft>
              <a:buNone/>
            </a:pPr>
            <a:r>
              <a:rPr lang="en" b="1">
                <a:solidFill>
                  <a:srgbClr val="EFEFEF"/>
                </a:solidFill>
              </a:rPr>
              <a:t>Iowa: </a:t>
            </a:r>
            <a:r>
              <a:rPr lang="en" b="1">
                <a:solidFill>
                  <a:srgbClr val="6D9EEB"/>
                </a:solidFill>
              </a:rPr>
              <a:t>Allamakee, Clayton, Dubuque, Jackson</a:t>
            </a:r>
            <a:endParaRPr b="1">
              <a:solidFill>
                <a:srgbClr val="6D9EEB"/>
              </a:solidFill>
            </a:endParaRPr>
          </a:p>
          <a:p>
            <a:pPr marL="0" lvl="0" indent="0" algn="r" rtl="0">
              <a:lnSpc>
                <a:spcPct val="100000"/>
              </a:lnSpc>
              <a:spcBef>
                <a:spcPts val="0"/>
              </a:spcBef>
              <a:spcAft>
                <a:spcPts val="0"/>
              </a:spcAft>
              <a:buNone/>
            </a:pPr>
            <a:r>
              <a:rPr lang="en" sz="1200"/>
              <a:t>*data may refer to farms, ranches, growers, or producers depending on source</a:t>
            </a:r>
            <a:endParaRPr sz="1200">
              <a:solidFill>
                <a:schemeClr val="dk1"/>
              </a:solidFill>
              <a:latin typeface="Oswald"/>
              <a:ea typeface="Oswald"/>
              <a:cs typeface="Oswald"/>
              <a:sym typeface="Oswald"/>
            </a:endParaRPr>
          </a:p>
          <a:p>
            <a:pPr marL="0" lvl="0" indent="0" algn="l" rtl="0">
              <a:spcBef>
                <a:spcPts val="0"/>
              </a:spcBef>
              <a:spcAft>
                <a:spcPts val="1600"/>
              </a:spcAft>
              <a:buNone/>
            </a:pPr>
            <a:endParaRPr b="1">
              <a:solidFill>
                <a:srgbClr val="1155CC"/>
              </a:solidFill>
            </a:endParaRPr>
          </a:p>
        </p:txBody>
      </p:sp>
      <p:pic>
        <p:nvPicPr>
          <p:cNvPr id="94" name="Google Shape;94;p18"/>
          <p:cNvPicPr preferRelativeResize="0"/>
          <p:nvPr/>
        </p:nvPicPr>
        <p:blipFill>
          <a:blip r:embed="rId3">
            <a:alphaModFix/>
          </a:blip>
          <a:stretch>
            <a:fillRect/>
          </a:stretch>
        </p:blipFill>
        <p:spPr>
          <a:xfrm>
            <a:off x="311700" y="1306000"/>
            <a:ext cx="2498874" cy="154929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many animals do you raise annually for meat?</a:t>
            </a:r>
            <a:endParaRPr/>
          </a:p>
        </p:txBody>
      </p:sp>
      <p:sp>
        <p:nvSpPr>
          <p:cNvPr id="100" name="Google Shape;10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None/>
            </a:pPr>
            <a:r>
              <a:rPr lang="en" dirty="0"/>
              <a:t>SHEEP/GOATS:  </a:t>
            </a:r>
            <a:r>
              <a:rPr lang="en" sz="2400" b="1" dirty="0">
                <a:solidFill>
                  <a:srgbClr val="FFFFFF"/>
                </a:solidFill>
              </a:rPr>
              <a:t>53</a:t>
            </a:r>
            <a:r>
              <a:rPr lang="en" b="1" dirty="0">
                <a:solidFill>
                  <a:srgbClr val="FFFFFF"/>
                </a:solidFill>
              </a:rPr>
              <a:t> </a:t>
            </a:r>
            <a:r>
              <a:rPr lang="en" dirty="0"/>
              <a:t>of </a:t>
            </a:r>
            <a:r>
              <a:rPr lang="en" dirty="0" smtClean="0"/>
              <a:t>79surveyed </a:t>
            </a:r>
            <a:r>
              <a:rPr lang="en" dirty="0"/>
              <a:t>with </a:t>
            </a:r>
            <a:r>
              <a:rPr lang="en" sz="2400" dirty="0">
                <a:solidFill>
                  <a:srgbClr val="FFFFFF"/>
                </a:solidFill>
              </a:rPr>
              <a:t>896</a:t>
            </a:r>
            <a:r>
              <a:rPr lang="en" sz="2400" dirty="0"/>
              <a:t> </a:t>
            </a:r>
            <a:r>
              <a:rPr lang="en" dirty="0"/>
              <a:t>animals total</a:t>
            </a:r>
            <a:endParaRPr dirty="0"/>
          </a:p>
          <a:p>
            <a:pPr marL="914400" lvl="0" indent="457200" algn="l" rtl="0">
              <a:lnSpc>
                <a:spcPct val="100000"/>
              </a:lnSpc>
              <a:spcBef>
                <a:spcPts val="0"/>
              </a:spcBef>
              <a:spcAft>
                <a:spcPts val="0"/>
              </a:spcAft>
              <a:buNone/>
            </a:pPr>
            <a:r>
              <a:rPr lang="en" dirty="0" smtClean="0"/>
              <a:t>	Average</a:t>
            </a:r>
            <a:r>
              <a:rPr lang="en" dirty="0"/>
              <a:t>: 18 	Median:  10	Range:  2 to 200	</a:t>
            </a:r>
            <a:endParaRPr dirty="0"/>
          </a:p>
          <a:p>
            <a:pPr marL="0" lvl="0" indent="0" algn="l" rtl="0">
              <a:lnSpc>
                <a:spcPct val="100000"/>
              </a:lnSpc>
              <a:spcBef>
                <a:spcPts val="0"/>
              </a:spcBef>
              <a:spcAft>
                <a:spcPts val="0"/>
              </a:spcAft>
              <a:buNone/>
            </a:pPr>
            <a:endParaRPr dirty="0"/>
          </a:p>
          <a:p>
            <a:pPr marL="457200" lvl="0" indent="457200" algn="l" rtl="0">
              <a:lnSpc>
                <a:spcPct val="100000"/>
              </a:lnSpc>
              <a:spcBef>
                <a:spcPts val="0"/>
              </a:spcBef>
              <a:spcAft>
                <a:spcPts val="0"/>
              </a:spcAft>
              <a:buNone/>
            </a:pPr>
            <a:r>
              <a:rPr lang="en" dirty="0"/>
              <a:t>HOGS:  </a:t>
            </a:r>
            <a:r>
              <a:rPr lang="en" sz="2400" b="1" dirty="0">
                <a:solidFill>
                  <a:srgbClr val="FFFFFF"/>
                </a:solidFill>
              </a:rPr>
              <a:t>45</a:t>
            </a:r>
            <a:r>
              <a:rPr lang="en" sz="2400" dirty="0"/>
              <a:t> </a:t>
            </a:r>
            <a:r>
              <a:rPr lang="en" dirty="0"/>
              <a:t>of </a:t>
            </a:r>
            <a:r>
              <a:rPr lang="en" dirty="0" smtClean="0"/>
              <a:t>79 </a:t>
            </a:r>
            <a:r>
              <a:rPr lang="en" dirty="0"/>
              <a:t>surveyed with </a:t>
            </a:r>
            <a:r>
              <a:rPr lang="en" sz="2400" b="1" dirty="0">
                <a:solidFill>
                  <a:srgbClr val="FFFFFF"/>
                </a:solidFill>
              </a:rPr>
              <a:t>1335 </a:t>
            </a:r>
            <a:r>
              <a:rPr lang="en" dirty="0"/>
              <a:t>hogs total</a:t>
            </a:r>
            <a:endParaRPr dirty="0"/>
          </a:p>
          <a:p>
            <a:pPr marL="457200" lvl="0" indent="0" algn="l" rtl="0">
              <a:lnSpc>
                <a:spcPct val="100000"/>
              </a:lnSpc>
              <a:spcBef>
                <a:spcPts val="0"/>
              </a:spcBef>
              <a:spcAft>
                <a:spcPts val="0"/>
              </a:spcAft>
              <a:buNone/>
            </a:pPr>
            <a:r>
              <a:rPr lang="en" dirty="0"/>
              <a:t> 	</a:t>
            </a:r>
            <a:r>
              <a:rPr lang="en" dirty="0" smtClean="0"/>
              <a:t>	Average</a:t>
            </a:r>
            <a:r>
              <a:rPr lang="en" dirty="0"/>
              <a:t>: 30 	Median: 7	Range: 2 to 750  	</a:t>
            </a:r>
            <a:endParaRPr dirty="0"/>
          </a:p>
          <a:p>
            <a:pPr marL="457200" lvl="0" indent="0" algn="l" rtl="0">
              <a:lnSpc>
                <a:spcPct val="100000"/>
              </a:lnSpc>
              <a:spcBef>
                <a:spcPts val="0"/>
              </a:spcBef>
              <a:spcAft>
                <a:spcPts val="0"/>
              </a:spcAft>
              <a:buNone/>
            </a:pPr>
            <a:endParaRPr dirty="0"/>
          </a:p>
          <a:p>
            <a:pPr marL="457200" lvl="0" indent="457200" algn="l" rtl="0">
              <a:lnSpc>
                <a:spcPct val="100000"/>
              </a:lnSpc>
              <a:spcBef>
                <a:spcPts val="0"/>
              </a:spcBef>
              <a:spcAft>
                <a:spcPts val="0"/>
              </a:spcAft>
              <a:buNone/>
            </a:pPr>
            <a:r>
              <a:rPr lang="en" dirty="0"/>
              <a:t>CATTLE:  </a:t>
            </a:r>
            <a:r>
              <a:rPr lang="en" sz="2400" b="1" dirty="0">
                <a:solidFill>
                  <a:srgbClr val="FFFFFF"/>
                </a:solidFill>
              </a:rPr>
              <a:t>42</a:t>
            </a:r>
            <a:r>
              <a:rPr lang="en" dirty="0"/>
              <a:t> of </a:t>
            </a:r>
            <a:r>
              <a:rPr lang="en" dirty="0" smtClean="0"/>
              <a:t>79 </a:t>
            </a:r>
            <a:r>
              <a:rPr lang="en" dirty="0"/>
              <a:t>surveyed with </a:t>
            </a:r>
            <a:r>
              <a:rPr lang="en" sz="2400" b="1" dirty="0">
                <a:solidFill>
                  <a:srgbClr val="FFFFFF"/>
                </a:solidFill>
              </a:rPr>
              <a:t>1475</a:t>
            </a:r>
            <a:r>
              <a:rPr lang="en" sz="2400" b="1" dirty="0"/>
              <a:t> </a:t>
            </a:r>
            <a:r>
              <a:rPr lang="en" dirty="0"/>
              <a:t>cattle total</a:t>
            </a:r>
            <a:endParaRPr dirty="0"/>
          </a:p>
          <a:p>
            <a:pPr marL="457200" lvl="0" indent="0" algn="l" rtl="0">
              <a:lnSpc>
                <a:spcPct val="100000"/>
              </a:lnSpc>
              <a:spcBef>
                <a:spcPts val="0"/>
              </a:spcBef>
              <a:spcAft>
                <a:spcPts val="0"/>
              </a:spcAft>
              <a:buNone/>
            </a:pPr>
            <a:r>
              <a:rPr lang="en" dirty="0"/>
              <a:t> 		Average: 34 	Median: 10	Range: 1 to 600  	</a:t>
            </a:r>
            <a:endParaRPr dirty="0"/>
          </a:p>
          <a:p>
            <a:pPr marL="457200" lvl="0" indent="0" algn="l" rtl="0">
              <a:lnSpc>
                <a:spcPct val="100000"/>
              </a:lnSpc>
              <a:spcBef>
                <a:spcPts val="0"/>
              </a:spcBef>
              <a:spcAft>
                <a:spcPts val="0"/>
              </a:spcAft>
              <a:buNone/>
            </a:pPr>
            <a:endParaRPr dirty="0"/>
          </a:p>
          <a:p>
            <a:pPr marL="0" lvl="0" indent="0" algn="r" rtl="0">
              <a:lnSpc>
                <a:spcPct val="100000"/>
              </a:lnSpc>
              <a:spcBef>
                <a:spcPts val="0"/>
              </a:spcBef>
              <a:spcAft>
                <a:spcPts val="0"/>
              </a:spcAft>
              <a:buNone/>
            </a:pPr>
            <a:r>
              <a:rPr lang="en" sz="2400" b="1" dirty="0">
                <a:solidFill>
                  <a:srgbClr val="FFFFFF"/>
                </a:solidFill>
              </a:rPr>
              <a:t>3700</a:t>
            </a:r>
            <a:r>
              <a:rPr lang="en" b="1" dirty="0"/>
              <a:t>+</a:t>
            </a:r>
            <a:r>
              <a:rPr lang="en" sz="2400" dirty="0"/>
              <a:t> </a:t>
            </a:r>
            <a:r>
              <a:rPr lang="en" dirty="0"/>
              <a:t>animals raised annually by the cohort surveyed</a:t>
            </a:r>
            <a:endParaRPr dirty="0"/>
          </a:p>
          <a:p>
            <a:pPr marL="457200" lvl="0" indent="0" algn="r" rtl="0">
              <a:lnSpc>
                <a:spcPct val="100000"/>
              </a:lnSpc>
              <a:spcBef>
                <a:spcPts val="0"/>
              </a:spcBef>
              <a:spcAft>
                <a:spcPts val="0"/>
              </a:spcAft>
              <a:buNone/>
            </a:pPr>
            <a:r>
              <a:rPr lang="en" dirty="0"/>
              <a:t>22%-85% of the producers in tri county area reached in survey</a:t>
            </a:r>
            <a:endParaRPr dirty="0"/>
          </a:p>
          <a:p>
            <a:pPr marL="0" lvl="0" indent="0" algn="l" rtl="0">
              <a:spcBef>
                <a:spcPts val="0"/>
              </a:spcBef>
              <a:spcAft>
                <a:spcPts val="1600"/>
              </a:spcAft>
              <a:buNone/>
            </a:pP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body" idx="1"/>
          </p:nvPr>
        </p:nvSpPr>
        <p:spPr>
          <a:xfrm>
            <a:off x="222150" y="423200"/>
            <a:ext cx="8670300" cy="43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dirty="0">
                <a:solidFill>
                  <a:schemeClr val="dk1"/>
                </a:solidFill>
                <a:latin typeface="Oswald"/>
                <a:ea typeface="Oswald"/>
                <a:cs typeface="Oswald"/>
                <a:sym typeface="Oswald"/>
              </a:rPr>
              <a:t>How many acres of land do you own or lease for your operation?</a:t>
            </a:r>
            <a:endParaRPr sz="2400" dirty="0">
              <a:solidFill>
                <a:schemeClr val="dk1"/>
              </a:solidFill>
              <a:latin typeface="Oswald"/>
              <a:ea typeface="Oswald"/>
              <a:cs typeface="Oswald"/>
              <a:sym typeface="Oswald"/>
            </a:endParaRPr>
          </a:p>
          <a:p>
            <a:pPr marL="0" lvl="0" indent="0" algn="ctr" rtl="0">
              <a:spcBef>
                <a:spcPts val="0"/>
              </a:spcBef>
              <a:spcAft>
                <a:spcPts val="0"/>
              </a:spcAft>
              <a:buClr>
                <a:srgbClr val="000000"/>
              </a:buClr>
              <a:buSzPts val="1100"/>
              <a:buFont typeface="Arial"/>
              <a:buNone/>
            </a:pPr>
            <a:r>
              <a:rPr lang="en" dirty="0"/>
              <a:t>Average:  </a:t>
            </a:r>
            <a:r>
              <a:rPr lang="en" sz="2400" b="1" dirty="0"/>
              <a:t>135</a:t>
            </a:r>
            <a:r>
              <a:rPr lang="en" sz="2400" dirty="0"/>
              <a:t> </a:t>
            </a:r>
            <a:r>
              <a:rPr lang="en" dirty="0"/>
              <a:t>	Median:  </a:t>
            </a:r>
            <a:r>
              <a:rPr lang="en" sz="2400" b="1" dirty="0"/>
              <a:t>40</a:t>
            </a:r>
            <a:r>
              <a:rPr lang="en" dirty="0"/>
              <a:t>	</a:t>
            </a:r>
            <a:r>
              <a:rPr lang="en" dirty="0" smtClean="0"/>
              <a:t>Range</a:t>
            </a:r>
            <a:r>
              <a:rPr lang="en" dirty="0"/>
              <a:t>:  </a:t>
            </a:r>
            <a:r>
              <a:rPr lang="en" sz="2400" b="1" dirty="0"/>
              <a:t>5</a:t>
            </a:r>
            <a:r>
              <a:rPr lang="en" dirty="0"/>
              <a:t> to </a:t>
            </a:r>
            <a:r>
              <a:rPr lang="en" sz="2400" b="1" dirty="0"/>
              <a:t>800</a:t>
            </a:r>
            <a:endParaRPr sz="2400" b="1" dirty="0"/>
          </a:p>
          <a:p>
            <a:pPr marL="0" lvl="0" indent="0" algn="ctr" rtl="0">
              <a:spcBef>
                <a:spcPts val="0"/>
              </a:spcBef>
              <a:spcAft>
                <a:spcPts val="0"/>
              </a:spcAft>
              <a:buClr>
                <a:srgbClr val="000000"/>
              </a:buClr>
              <a:buSzPts val="1100"/>
              <a:buFont typeface="Arial"/>
              <a:buNone/>
            </a:pPr>
            <a:r>
              <a:rPr lang="en" dirty="0"/>
              <a:t>(10,046 acres of land owned by respondents) </a:t>
            </a:r>
            <a:endParaRPr dirty="0"/>
          </a:p>
          <a:p>
            <a:pPr marL="0" lvl="0" indent="0" algn="ctr"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r>
              <a:rPr lang="en" sz="2400" dirty="0">
                <a:solidFill>
                  <a:schemeClr val="dk1"/>
                </a:solidFill>
                <a:latin typeface="Oswald"/>
                <a:ea typeface="Oswald"/>
                <a:cs typeface="Oswald"/>
                <a:sym typeface="Oswald"/>
              </a:rPr>
              <a:t>How many miles do you travel to your butcher each year?</a:t>
            </a:r>
            <a:endParaRPr sz="2400" dirty="0">
              <a:solidFill>
                <a:schemeClr val="dk1"/>
              </a:solidFill>
              <a:latin typeface="Oswald"/>
              <a:ea typeface="Oswald"/>
              <a:cs typeface="Oswald"/>
              <a:sym typeface="Oswald"/>
            </a:endParaRPr>
          </a:p>
          <a:p>
            <a:pPr marL="0" lvl="0" indent="0" algn="ctr" rtl="0">
              <a:lnSpc>
                <a:spcPct val="100000"/>
              </a:lnSpc>
              <a:spcBef>
                <a:spcPts val="0"/>
              </a:spcBef>
              <a:spcAft>
                <a:spcPts val="0"/>
              </a:spcAft>
              <a:buNone/>
            </a:pPr>
            <a:r>
              <a:rPr lang="en" dirty="0" smtClean="0"/>
              <a:t>	Average</a:t>
            </a:r>
            <a:r>
              <a:rPr lang="en" dirty="0"/>
              <a:t>: </a:t>
            </a:r>
            <a:r>
              <a:rPr lang="en" sz="2400" b="1" dirty="0"/>
              <a:t>656</a:t>
            </a:r>
            <a:r>
              <a:rPr lang="en" b="1" dirty="0"/>
              <a:t>	</a:t>
            </a:r>
            <a:r>
              <a:rPr lang="en" dirty="0" smtClean="0"/>
              <a:t>Median</a:t>
            </a:r>
            <a:r>
              <a:rPr lang="en" dirty="0"/>
              <a:t>:  </a:t>
            </a:r>
            <a:r>
              <a:rPr lang="en" sz="2400" b="1" dirty="0"/>
              <a:t>80</a:t>
            </a:r>
            <a:r>
              <a:rPr lang="en" dirty="0"/>
              <a:t>	R</a:t>
            </a:r>
            <a:r>
              <a:rPr lang="en" dirty="0" smtClean="0"/>
              <a:t>ange</a:t>
            </a:r>
            <a:r>
              <a:rPr lang="en" dirty="0"/>
              <a:t>:  </a:t>
            </a:r>
            <a:r>
              <a:rPr lang="en" sz="2400" b="1" dirty="0"/>
              <a:t>7</a:t>
            </a:r>
            <a:r>
              <a:rPr lang="en" dirty="0"/>
              <a:t> to </a:t>
            </a:r>
            <a:r>
              <a:rPr lang="en" sz="2400" b="1" dirty="0"/>
              <a:t>25,000</a:t>
            </a:r>
            <a:r>
              <a:rPr lang="en" sz="2400" dirty="0"/>
              <a:t> </a:t>
            </a:r>
            <a:r>
              <a:rPr lang="en" dirty="0"/>
              <a:t>miles</a:t>
            </a:r>
            <a:endParaRPr dirty="0"/>
          </a:p>
          <a:p>
            <a:pPr marL="0" lvl="0" indent="0" algn="ctr" rtl="0">
              <a:lnSpc>
                <a:spcPct val="100000"/>
              </a:lnSpc>
              <a:spcBef>
                <a:spcPts val="0"/>
              </a:spcBef>
              <a:spcAft>
                <a:spcPts val="0"/>
              </a:spcAft>
              <a:buNone/>
            </a:pPr>
            <a:endParaRPr sz="2400" dirty="0"/>
          </a:p>
          <a:p>
            <a:pPr marL="0" lvl="0" indent="0" algn="ctr" rtl="0">
              <a:lnSpc>
                <a:spcPct val="100000"/>
              </a:lnSpc>
              <a:spcBef>
                <a:spcPts val="0"/>
              </a:spcBef>
              <a:spcAft>
                <a:spcPts val="0"/>
              </a:spcAft>
              <a:buNone/>
            </a:pPr>
            <a:r>
              <a:rPr lang="en" sz="2400" i="1" dirty="0"/>
              <a:t>“Can never keep a relationship with one butcher so it differs.”</a:t>
            </a:r>
            <a:endParaRPr sz="2400" i="1" dirty="0"/>
          </a:p>
          <a:p>
            <a:pPr marL="0" lvl="0" indent="0" algn="ctr" rtl="0">
              <a:lnSpc>
                <a:spcPct val="100000"/>
              </a:lnSpc>
              <a:spcBef>
                <a:spcPts val="0"/>
              </a:spcBef>
              <a:spcAft>
                <a:spcPts val="0"/>
              </a:spcAft>
              <a:buNone/>
            </a:pPr>
            <a:endParaRPr sz="2400" dirty="0"/>
          </a:p>
          <a:p>
            <a:pPr marL="0" lvl="0" indent="0" algn="ctr" rtl="0">
              <a:lnSpc>
                <a:spcPct val="100000"/>
              </a:lnSpc>
              <a:spcBef>
                <a:spcPts val="0"/>
              </a:spcBef>
              <a:spcAft>
                <a:spcPts val="0"/>
              </a:spcAft>
              <a:buNone/>
            </a:pPr>
            <a:r>
              <a:rPr lang="en" sz="2400" i="1" dirty="0"/>
              <a:t>“1,360 miles max. The 1,000 is to preferred State inspected/USDA certified butcher.”</a:t>
            </a:r>
            <a:endParaRPr sz="2400" i="1" dirty="0"/>
          </a:p>
          <a:p>
            <a:pPr marL="0" lvl="0" indent="0" algn="l" rtl="0">
              <a:spcBef>
                <a:spcPts val="0"/>
              </a:spcBef>
              <a:spcAft>
                <a:spcPts val="0"/>
              </a:spcAft>
              <a:buClr>
                <a:srgbClr val="000000"/>
              </a:buClr>
              <a:buSzPts val="1100"/>
              <a:buFont typeface="Arial"/>
              <a:buNone/>
            </a:pPr>
            <a:endParaRPr sz="2400" dirty="0">
              <a:solidFill>
                <a:schemeClr val="dk1"/>
              </a:solidFill>
              <a:latin typeface="Oswald"/>
              <a:ea typeface="Oswald"/>
              <a:cs typeface="Oswald"/>
              <a:sym typeface="Oswa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body" idx="1"/>
          </p:nvPr>
        </p:nvSpPr>
        <p:spPr>
          <a:xfrm>
            <a:off x="311700" y="294275"/>
            <a:ext cx="8520600" cy="4274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2400" dirty="0">
                <a:solidFill>
                  <a:schemeClr val="dk1"/>
                </a:solidFill>
                <a:latin typeface="Oswald"/>
                <a:ea typeface="Oswald"/>
                <a:cs typeface="Oswald"/>
                <a:sym typeface="Oswald"/>
              </a:rPr>
              <a:t>What is your average waiting time for scheduling your butcher?</a:t>
            </a:r>
            <a:endParaRPr sz="2400" dirty="0">
              <a:solidFill>
                <a:schemeClr val="dk1"/>
              </a:solidFill>
              <a:latin typeface="Oswald"/>
              <a:ea typeface="Oswald"/>
              <a:cs typeface="Oswald"/>
              <a:sym typeface="Oswald"/>
            </a:endParaRPr>
          </a:p>
          <a:p>
            <a:pPr marL="0" lvl="0" indent="0" algn="ctr" rtl="0">
              <a:lnSpc>
                <a:spcPct val="115000"/>
              </a:lnSpc>
              <a:spcBef>
                <a:spcPts val="0"/>
              </a:spcBef>
              <a:spcAft>
                <a:spcPts val="0"/>
              </a:spcAft>
              <a:buNone/>
            </a:pPr>
            <a:r>
              <a:rPr lang="en" dirty="0"/>
              <a:t>Average: </a:t>
            </a:r>
            <a:r>
              <a:rPr lang="en" sz="2400" dirty="0"/>
              <a:t>4.5</a:t>
            </a:r>
            <a:r>
              <a:rPr lang="en" dirty="0"/>
              <a:t> months 	Median:  </a:t>
            </a:r>
            <a:r>
              <a:rPr lang="en" sz="2400" dirty="0" smtClean="0"/>
              <a:t>4 </a:t>
            </a:r>
            <a:r>
              <a:rPr lang="en" dirty="0" smtClean="0"/>
              <a:t>months	Range</a:t>
            </a:r>
            <a:r>
              <a:rPr lang="en" dirty="0"/>
              <a:t>:  </a:t>
            </a:r>
            <a:r>
              <a:rPr lang="en" sz="2400" dirty="0"/>
              <a:t>2</a:t>
            </a:r>
            <a:r>
              <a:rPr lang="en" dirty="0"/>
              <a:t> weeks to </a:t>
            </a:r>
            <a:r>
              <a:rPr lang="en" sz="2400" dirty="0"/>
              <a:t>1 </a:t>
            </a:r>
            <a:r>
              <a:rPr lang="en" dirty="0"/>
              <a:t>year</a:t>
            </a:r>
            <a:endParaRPr dirty="0"/>
          </a:p>
          <a:p>
            <a:pPr marL="0" lvl="0" indent="0" algn="ctr" rtl="0">
              <a:lnSpc>
                <a:spcPct val="100000"/>
              </a:lnSpc>
              <a:spcBef>
                <a:spcPts val="0"/>
              </a:spcBef>
              <a:spcAft>
                <a:spcPts val="0"/>
              </a:spcAft>
              <a:buNone/>
            </a:pPr>
            <a:endParaRPr dirty="0"/>
          </a:p>
          <a:p>
            <a:pPr marL="0" lvl="0" indent="0" algn="ctr" rtl="0">
              <a:lnSpc>
                <a:spcPct val="100000"/>
              </a:lnSpc>
              <a:spcBef>
                <a:spcPts val="0"/>
              </a:spcBef>
              <a:spcAft>
                <a:spcPts val="0"/>
              </a:spcAft>
              <a:buNone/>
            </a:pPr>
            <a:endParaRPr dirty="0"/>
          </a:p>
          <a:p>
            <a:pPr marL="0" lvl="0" indent="0" algn="ctr" rtl="0">
              <a:lnSpc>
                <a:spcPct val="100000"/>
              </a:lnSpc>
              <a:spcBef>
                <a:spcPts val="0"/>
              </a:spcBef>
              <a:spcAft>
                <a:spcPts val="0"/>
              </a:spcAft>
              <a:buNone/>
            </a:pPr>
            <a:r>
              <a:rPr lang="en" sz="2400" i="1" dirty="0"/>
              <a:t>“We schedule when we start growing.”</a:t>
            </a:r>
            <a:endParaRPr sz="2400" i="1" dirty="0"/>
          </a:p>
          <a:p>
            <a:pPr marL="0" lvl="0" indent="0" algn="ctr" rtl="0">
              <a:lnSpc>
                <a:spcPct val="100000"/>
              </a:lnSpc>
              <a:spcBef>
                <a:spcPts val="0"/>
              </a:spcBef>
              <a:spcAft>
                <a:spcPts val="0"/>
              </a:spcAft>
              <a:buNone/>
            </a:pPr>
            <a:endParaRPr sz="2400" i="1" dirty="0"/>
          </a:p>
          <a:p>
            <a:pPr marL="0" lvl="0" indent="0" algn="ctr" rtl="0">
              <a:lnSpc>
                <a:spcPct val="100000"/>
              </a:lnSpc>
              <a:spcBef>
                <a:spcPts val="0"/>
              </a:spcBef>
              <a:spcAft>
                <a:spcPts val="0"/>
              </a:spcAft>
              <a:buNone/>
            </a:pPr>
            <a:r>
              <a:rPr lang="en" sz="2400" i="1" dirty="0"/>
              <a:t>“I process monthly and schedule a year in advance”</a:t>
            </a:r>
            <a:endParaRPr sz="2400" i="1" dirty="0"/>
          </a:p>
          <a:p>
            <a:pPr marL="0" lvl="0" indent="0" algn="ctr" rtl="0">
              <a:lnSpc>
                <a:spcPct val="100000"/>
              </a:lnSpc>
              <a:spcBef>
                <a:spcPts val="0"/>
              </a:spcBef>
              <a:spcAft>
                <a:spcPts val="0"/>
              </a:spcAft>
              <a:buClr>
                <a:srgbClr val="000000"/>
              </a:buClr>
              <a:buSzPts val="1100"/>
              <a:buFont typeface="Arial"/>
              <a:buNone/>
            </a:pPr>
            <a:endParaRPr i="1" dirty="0"/>
          </a:p>
          <a:p>
            <a:pPr marL="0" lvl="0" indent="0" algn="ctr" rtl="0">
              <a:lnSpc>
                <a:spcPct val="100000"/>
              </a:lnSpc>
              <a:spcBef>
                <a:spcPts val="0"/>
              </a:spcBef>
              <a:spcAft>
                <a:spcPts val="0"/>
              </a:spcAft>
              <a:buNone/>
            </a:pPr>
            <a:r>
              <a:rPr lang="en" sz="2400" i="1" dirty="0"/>
              <a:t>“Depends on number of animals and time of year. Around deer hunting season it is impossible!!!!”</a:t>
            </a:r>
            <a:endParaRPr sz="2400" i="1" dirty="0"/>
          </a:p>
          <a:p>
            <a:pPr marL="0" lvl="0" indent="0" algn="ctr" rtl="0">
              <a:lnSpc>
                <a:spcPct val="100000"/>
              </a:lnSpc>
              <a:spcBef>
                <a:spcPts val="0"/>
              </a:spcBef>
              <a:spcAft>
                <a:spcPts val="0"/>
              </a:spcAft>
              <a:buClr>
                <a:srgbClr val="000000"/>
              </a:buClr>
              <a:buSzPts val="1100"/>
              <a:buFont typeface="Arial"/>
              <a:buNone/>
            </a:pPr>
            <a:endParaRPr sz="2400" dirty="0"/>
          </a:p>
          <a:p>
            <a:pPr marL="0" lvl="0" indent="0" algn="ctr" rtl="0">
              <a:lnSpc>
                <a:spcPct val="100000"/>
              </a:lnSpc>
              <a:spcBef>
                <a:spcPts val="0"/>
              </a:spcBef>
              <a:spcAft>
                <a:spcPts val="0"/>
              </a:spcAft>
              <a:buClr>
                <a:srgbClr val="000000"/>
              </a:buClr>
              <a:buSzPts val="1100"/>
              <a:buFont typeface="Arial"/>
              <a:buNone/>
            </a:pPr>
            <a:endParaRPr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871</Words>
  <Application>Microsoft Office PowerPoint</Application>
  <PresentationFormat>On-screen Show (16:9)</PresentationFormat>
  <Paragraphs>137</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Average</vt:lpstr>
      <vt:lpstr>Oswald</vt:lpstr>
      <vt:lpstr>Garamond</vt:lpstr>
      <vt:lpstr>Slate</vt:lpstr>
      <vt:lpstr>Slide 1</vt:lpstr>
      <vt:lpstr>Introduction</vt:lpstr>
      <vt:lpstr>Survey Monkey-Meat Survey</vt:lpstr>
      <vt:lpstr>Could your business grow if you had access to additional meat processing options?</vt:lpstr>
      <vt:lpstr>Rank your satisfaction with your current butcher</vt:lpstr>
      <vt:lpstr>Community Statistics  from USDA National Agricultural Statistics Service* </vt:lpstr>
      <vt:lpstr>How many animals do you raise annually for meat?</vt:lpstr>
      <vt:lpstr>Slide 8</vt:lpstr>
      <vt:lpstr>Slide 9</vt:lpstr>
      <vt:lpstr>What labels do you use for your products?</vt:lpstr>
      <vt:lpstr>Who are your customers?</vt:lpstr>
      <vt:lpstr>What would you change about your meat processing if you could?</vt:lpstr>
      <vt:lpstr>What is an MSU?</vt:lpstr>
      <vt:lpstr>USDA vs Wisconsin State Certification</vt:lpstr>
      <vt:lpstr>USDA vs Wisconsin State Certification</vt:lpstr>
      <vt:lpstr>UW-Madison Meat Science &amp; Animal Biologics Discovery Building </vt:lpstr>
      <vt:lpstr>What are your thoughts?</vt:lpstr>
      <vt:lpstr>Next Steps</vt:lpstr>
      <vt:lpstr>Slide 19</vt:lpstr>
      <vt:lpstr>Thanks for coming out today!  You are a critical part of this process.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Bethany</dc:creator>
  <cp:lastModifiedBy>TimEm</cp:lastModifiedBy>
  <cp:revision>4</cp:revision>
  <dcterms:modified xsi:type="dcterms:W3CDTF">2019-02-17T17:09:32Z</dcterms:modified>
</cp:coreProperties>
</file>