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9144000" cy="5143500" type="screen16x9"/>
  <p:notesSz cx="6858000" cy="9144000"/>
  <p:embeddedFontLst>
    <p:embeddedFont>
      <p:font typeface="Calibri" panose="020F0502020204030204" pitchFamily="34" charset="0"/>
      <p:regular r:id="rId38"/>
      <p:bold r:id="rId39"/>
      <p:italic r:id="rId40"/>
      <p:boldItalic r:id="rId41"/>
    </p:embeddedFont>
    <p:embeddedFont>
      <p:font typeface="Roboto" panose="02000000000000000000" pitchFamily="2"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948"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3af01f10d3_1_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13af01f10d3_1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3af01f10d3_1_25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13af01f10d3_1_25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13a53a56dc2_0_1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13a53a56dc2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Form of compensation is important too. We will discuss this more later.</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13af01f10d3_1_26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13af01f10d3_1_26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are using virtual recruitment methods but an in-person example would be at the Juneteenth gathering, if there was a sign up sheet.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13af01f10d3_1_25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13af01f10d3_1_25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Can skip over step 3, most of that is self explanatory or dependent on an institutional partner (i.e. UVM)</a:t>
            </a:r>
            <a:endParaRPr/>
          </a:p>
          <a:p>
            <a:pPr marL="457200" lvl="0" indent="-298450" algn="l" rtl="0">
              <a:spcBef>
                <a:spcPts val="0"/>
              </a:spcBef>
              <a:spcAft>
                <a:spcPts val="0"/>
              </a:spcAft>
              <a:buSzPts val="1100"/>
              <a:buChar char="-"/>
            </a:pPr>
            <a:r>
              <a:rPr lang="en"/>
              <a:t>Explicit “What is IRB?”</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13af01f10d3_1_25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13af01f10d3_1_25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13a53a56dc2_0_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13a53a56dc2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have a broad question set and more focused questions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13af01f10d3_1_26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13af01f10d3_1_26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3af01f10d3_1_25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13af01f10d3_1_25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13a53a56dc2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13a53a56dc2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are using online focus groups for this round. </a:t>
            </a:r>
            <a:endParaRPr/>
          </a:p>
          <a:p>
            <a:pPr marL="0" lvl="0" indent="0" algn="l" rtl="0">
              <a:spcBef>
                <a:spcPts val="0"/>
              </a:spcBef>
              <a:spcAft>
                <a:spcPts val="0"/>
              </a:spcAft>
              <a:buNone/>
            </a:pPr>
            <a:endParaRPr/>
          </a:p>
          <a:p>
            <a:pPr marL="0" lvl="0" indent="0" algn="l" rtl="0">
              <a:spcBef>
                <a:spcPts val="0"/>
              </a:spcBef>
              <a:spcAft>
                <a:spcPts val="0"/>
              </a:spcAft>
              <a:buNone/>
            </a:pPr>
            <a:r>
              <a:rPr lang="en"/>
              <a:t>It allows for geographically diverse participants, which is beneficial for our needs because it allows for variations in culturally meaningful seed relationships. For example, different gardeners/farmers may face different barriers to seed (drought, heat, cold, fungal issues, etc.)</a:t>
            </a:r>
            <a:endParaRPr/>
          </a:p>
          <a:p>
            <a:pPr marL="0" lvl="0" indent="0" algn="l" rtl="0">
              <a:spcBef>
                <a:spcPts val="0"/>
              </a:spcBef>
              <a:spcAft>
                <a:spcPts val="0"/>
              </a:spcAft>
              <a:buNone/>
            </a:pPr>
            <a:endParaRPr/>
          </a:p>
          <a:p>
            <a:pPr marL="0" lvl="0" indent="0" algn="l" rtl="0">
              <a:spcBef>
                <a:spcPts val="0"/>
              </a:spcBef>
              <a:spcAft>
                <a:spcPts val="0"/>
              </a:spcAft>
              <a:buNone/>
            </a:pPr>
            <a:r>
              <a:rPr lang="en"/>
              <a:t>It increases accessibility for many, including those without a car, disabled folks, caretakers (child or otherwise) and working people. Though there are some barriers to access, not everyone has a cellphone/laptop and reliable internet.</a:t>
            </a:r>
            <a:endParaRPr/>
          </a:p>
          <a:p>
            <a:pPr marL="0" lvl="0" indent="0" algn="l" rtl="0">
              <a:spcBef>
                <a:spcPts val="0"/>
              </a:spcBef>
              <a:spcAft>
                <a:spcPts val="0"/>
              </a:spcAft>
              <a:buNone/>
            </a:pPr>
            <a:endParaRPr/>
          </a:p>
          <a:p>
            <a:pPr marL="0" lvl="0" indent="0" algn="l" rtl="0">
              <a:spcBef>
                <a:spcPts val="0"/>
              </a:spcBef>
              <a:spcAft>
                <a:spcPts val="0"/>
              </a:spcAft>
              <a:buNone/>
            </a:pPr>
            <a:r>
              <a:rPr lang="en"/>
              <a:t>Conveniently enough, zoom has an automatic audio transcription service.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13a53a56dc2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13a53a56dc2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They can be used in conjunction with one another.</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13af01f10d3_1_25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13af01f10d3_1_25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3af01f10d3_1_25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13af01f10d3_1_25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SzPts val="1100"/>
              <a:buChar char="-"/>
            </a:pPr>
            <a:r>
              <a:rPr lang="en"/>
              <a:t>Give IRB definition and contextualize it</a:t>
            </a:r>
            <a:endParaRPr/>
          </a:p>
          <a:p>
            <a:pPr marL="457200" lvl="0" indent="-298450" algn="l" rtl="0">
              <a:lnSpc>
                <a:spcPct val="115000"/>
              </a:lnSpc>
              <a:spcBef>
                <a:spcPts val="0"/>
              </a:spcBef>
              <a:spcAft>
                <a:spcPts val="0"/>
              </a:spcAft>
              <a:buSzPts val="1100"/>
              <a:buChar char="-"/>
            </a:pPr>
            <a:r>
              <a:rPr lang="en"/>
              <a:t>Composition of these recruitment lists can look differently. We are using people already within our networks for this, but colleagues at other institutions could be helpful for facilitating participant selection outside of our immediate circles.</a:t>
            </a:r>
            <a:endParaRPr/>
          </a:p>
          <a:p>
            <a:pPr marL="457200" lvl="0" indent="-298450" algn="l" rtl="0">
              <a:lnSpc>
                <a:spcPct val="115000"/>
              </a:lnSpc>
              <a:spcBef>
                <a:spcPts val="0"/>
              </a:spcBef>
              <a:spcAft>
                <a:spcPts val="0"/>
              </a:spcAft>
              <a:buSzPts val="1100"/>
              <a:buChar char="-"/>
            </a:pPr>
            <a:r>
              <a:rPr lang="en"/>
              <a:t>-MUST use the irb paragraph</a:t>
            </a:r>
            <a:endParaRPr/>
          </a:p>
          <a:p>
            <a:pPr marL="457200" lvl="0" indent="-298450" algn="l" rtl="0">
              <a:lnSpc>
                <a:spcPct val="115000"/>
              </a:lnSpc>
              <a:spcBef>
                <a:spcPts val="0"/>
              </a:spcBef>
              <a:spcAft>
                <a:spcPts val="0"/>
              </a:spcAft>
              <a:buSzPts val="1100"/>
              <a:buChar char="-"/>
            </a:pPr>
            <a:r>
              <a:rPr lang="en"/>
              <a:t>-compensation is moral and financial</a:t>
            </a:r>
            <a:endParaRPr/>
          </a:p>
          <a:p>
            <a:pPr marL="457200" lvl="0" indent="0" algn="l" rtl="0">
              <a:lnSpc>
                <a:spcPct val="115000"/>
              </a:lnSpc>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13af01f10d3_1_26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13af01f10d3_1_26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13af01f10d3_1_27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13af01f10d3_1_27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Say irb paragraph, consent to record</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13af01f10d3_1_27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13af01f10d3_1_27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13af01f10d3_1_27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13af01f10d3_1_27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13af01f10d3_1_26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13af01f10d3_1_26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13af01f10d3_1_26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13af01f10d3_1_26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Limit to people in a role</a:t>
            </a:r>
            <a:endParaRPr/>
          </a:p>
          <a:p>
            <a:pPr marL="0" lvl="0" indent="0" algn="l" rtl="0">
              <a:spcBef>
                <a:spcPts val="0"/>
              </a:spcBef>
              <a:spcAft>
                <a:spcPts val="0"/>
              </a:spcAft>
              <a:buNone/>
            </a:pPr>
            <a:endParaRPr/>
          </a:p>
          <a:p>
            <a:pPr marL="0" lvl="0" indent="0" algn="l" rtl="0">
              <a:spcBef>
                <a:spcPts val="0"/>
              </a:spcBef>
              <a:spcAft>
                <a:spcPts val="0"/>
              </a:spcAft>
              <a:buNone/>
            </a:pPr>
            <a:r>
              <a:rPr lang="en"/>
              <a:t>Recorded, Listen after the fact</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13af01f10d3_1_27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13af01f10d3_1_27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13af01f10d3_1_26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13af01f10d3_1_26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Just a brief overview, this will be a separate training</a:t>
            </a:r>
            <a:endParaRPr/>
          </a:p>
          <a:p>
            <a:pPr marL="0" lvl="0" indent="0" algn="l" rtl="0">
              <a:spcBef>
                <a:spcPts val="0"/>
              </a:spcBef>
              <a:spcAft>
                <a:spcPts val="0"/>
              </a:spcAft>
              <a:buNone/>
            </a:pPr>
            <a:r>
              <a:rPr lang="en"/>
              <a:t>.</a:t>
            </a:r>
            <a:endParaRPr/>
          </a:p>
          <a:p>
            <a:pPr marL="0" lvl="0" indent="0" algn="l" rtl="0">
              <a:spcBef>
                <a:spcPts val="0"/>
              </a:spcBef>
              <a:spcAft>
                <a:spcPts val="0"/>
              </a:spcAft>
              <a:buNone/>
            </a:pPr>
            <a:r>
              <a:rPr lang="en"/>
              <a:t>Nvivo is written into the budget and you will have the software to do this work as well in the future. It is a lifetime subscription.</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3a53a56dc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3a53a56dc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13a53a56dc2_0_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13a53a56dc2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13af01f10d3_1_27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13af01f10d3_1_27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If you want to do a deeper dive into the literature behind focus groups, here are some shorter papers we have sent along in our agenda email. They are pretty accessible for academic papers. I can also share my annotated copies where I highlighted the most important parts.</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13a92091080_0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13a92091080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13698651ed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13698651ed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13af01f10d3_1_26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13af01f10d3_1_26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Transition into HW if no time.</a:t>
            </a:r>
            <a:endParaRPr/>
          </a:p>
          <a:p>
            <a:pPr marL="0" lvl="0" indent="0" algn="l" rtl="0">
              <a:spcBef>
                <a:spcPts val="0"/>
              </a:spcBef>
              <a:spcAft>
                <a:spcPts val="0"/>
              </a:spcAft>
              <a:buNone/>
            </a:pPr>
            <a:r>
              <a:rPr lang="en"/>
              <a:t>Ask if they want to schedule a practice before the HW</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13698651edb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 name="Google Shape;469;g13698651edb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will be sending a follow up email with these instructions soon! This just gives you a chance to look over things now.</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3af01f10d3_1_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3af01f10d3_1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Focus group vs. other qualitative methods, argue why we’re using them</a:t>
            </a:r>
            <a:endParaRPr>
              <a:solidFill>
                <a:schemeClr val="dk1"/>
              </a:solidFill>
            </a:endParaRPr>
          </a:p>
          <a:p>
            <a:pPr marL="457200" lvl="0" indent="-298450" algn="l" rtl="0">
              <a:spcBef>
                <a:spcPts val="0"/>
              </a:spcBef>
              <a:spcAft>
                <a:spcPts val="0"/>
              </a:spcAft>
              <a:buSzPts val="1100"/>
              <a:buChar char="-"/>
            </a:pPr>
            <a:r>
              <a:rPr lang="en"/>
              <a:t>Add an explicit “Why is Ujamaa using a focus group?” slide?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13a53a56dc2_0_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13a53a56dc2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3af01f10d3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13af01f10d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3a53a56dc2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13a53a56dc2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3af01f10d3_1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13af01f10d3_1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3af01f10d3_1_27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13af01f10d3_1_27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Guide &amp; inform surveys</a:t>
            </a:r>
            <a:endParaRPr/>
          </a:p>
          <a:p>
            <a:pPr marL="0" lvl="0" indent="0" algn="l" rtl="0">
              <a:spcBef>
                <a:spcPts val="0"/>
              </a:spcBef>
              <a:spcAft>
                <a:spcPts val="0"/>
              </a:spcAft>
              <a:buNone/>
            </a:pPr>
            <a:endParaRPr/>
          </a:p>
          <a:p>
            <a:pPr marL="0" lvl="0" indent="0" algn="l" rtl="0">
              <a:spcBef>
                <a:spcPts val="0"/>
              </a:spcBef>
              <a:spcAft>
                <a:spcPts val="0"/>
              </a:spcAft>
              <a:buNone/>
            </a:pPr>
            <a:r>
              <a:rPr lang="en"/>
              <a:t>complexities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8246400" y="4245875"/>
            <a:ext cx="897600" cy="897600"/>
          </a:xfrm>
          <a:prstGeom prst="round1Rect">
            <a:avLst>
              <a:gd name="adj" fmla="val 16667"/>
            </a:avLst>
          </a:prstGeom>
          <a:solidFill>
            <a:schemeClr val="lt1">
              <a:alpha val="680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3" name="Google Shape;13;p2"/>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4" name="Google Shape;14;p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1" name="Shape 57"/>
        <p:cNvGrpSpPr/>
        <p:nvPr/>
      </p:nvGrpSpPr>
      <p:grpSpPr>
        <a:xfrm>
          <a:off x="0" y="0"/>
          <a:ext cx="0" cy="0"/>
          <a:chOff x="0" y="0"/>
          <a:chExt cx="0" cy="0"/>
        </a:xfrm>
      </p:grpSpPr>
      <p:sp>
        <p:nvSpPr>
          <p:cNvPr id="58" name="Google Shape;58;p11"/>
          <p:cNvSpPr txBox="1">
            <a:spLocks noGrp="1"/>
          </p:cNvSpPr>
          <p:nvPr>
            <p:ph type="title" hasCustomPrompt="1"/>
          </p:nvPr>
        </p:nvSpPr>
        <p:spPr>
          <a:xfrm>
            <a:off x="475500" y="1258525"/>
            <a:ext cx="8222100" cy="19635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a:spLocks noGrp="1"/>
          </p:cNvSpPr>
          <p:nvPr>
            <p:ph type="body" idx="1"/>
          </p:nvPr>
        </p:nvSpPr>
        <p:spPr>
          <a:xfrm>
            <a:off x="475500" y="3304625"/>
            <a:ext cx="82221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60" name="Google Shape;60;p1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Google Shape;62;p1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7" name="Google Shape;17;p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8" name="Google Shape;28;p5"/>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0" name="Google Shape;30;p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rm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35" name="Google Shape;35;p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Clr>
                <a:schemeClr val="lt1"/>
              </a:buClr>
              <a:buSzPts val="1200"/>
              <a:buChar char="●"/>
              <a:defRPr sz="1200">
                <a:solidFill>
                  <a:schemeClr val="lt1"/>
                </a:solidFill>
              </a:defRPr>
            </a:lvl1pPr>
            <a:lvl2pPr marL="914400" lvl="1" indent="-304800">
              <a:spcBef>
                <a:spcPts val="0"/>
              </a:spcBef>
              <a:spcAft>
                <a:spcPts val="0"/>
              </a:spcAft>
              <a:buClr>
                <a:schemeClr val="lt1"/>
              </a:buClr>
              <a:buSzPts val="1200"/>
              <a:buChar char="○"/>
              <a:defRPr sz="1200">
                <a:solidFill>
                  <a:schemeClr val="lt1"/>
                </a:solidFill>
              </a:defRPr>
            </a:lvl2pPr>
            <a:lvl3pPr marL="1371600" lvl="2" indent="-304800">
              <a:spcBef>
                <a:spcPts val="0"/>
              </a:spcBef>
              <a:spcAft>
                <a:spcPts val="0"/>
              </a:spcAft>
              <a:buClr>
                <a:schemeClr val="lt1"/>
              </a:buClr>
              <a:buSzPts val="1200"/>
              <a:buChar char="■"/>
              <a:defRPr sz="1200">
                <a:solidFill>
                  <a:schemeClr val="lt1"/>
                </a:solidFill>
              </a:defRPr>
            </a:lvl3pPr>
            <a:lvl4pPr marL="1828800" lvl="3" indent="-304800">
              <a:spcBef>
                <a:spcPts val="0"/>
              </a:spcBef>
              <a:spcAft>
                <a:spcPts val="0"/>
              </a:spcAft>
              <a:buClr>
                <a:schemeClr val="lt1"/>
              </a:buClr>
              <a:buSzPts val="1200"/>
              <a:buChar char="●"/>
              <a:defRPr sz="1200">
                <a:solidFill>
                  <a:schemeClr val="lt1"/>
                </a:solidFill>
              </a:defRPr>
            </a:lvl4pPr>
            <a:lvl5pPr marL="2286000" lvl="4" indent="-304800">
              <a:spcBef>
                <a:spcPts val="0"/>
              </a:spcBef>
              <a:spcAft>
                <a:spcPts val="0"/>
              </a:spcAft>
              <a:buClr>
                <a:schemeClr val="lt1"/>
              </a:buClr>
              <a:buSzPts val="1200"/>
              <a:buChar char="○"/>
              <a:defRPr sz="1200">
                <a:solidFill>
                  <a:schemeClr val="lt1"/>
                </a:solidFill>
              </a:defRPr>
            </a:lvl5pPr>
            <a:lvl6pPr marL="2743200" lvl="5" indent="-304800">
              <a:spcBef>
                <a:spcPts val="0"/>
              </a:spcBef>
              <a:spcAft>
                <a:spcPts val="0"/>
              </a:spcAft>
              <a:buClr>
                <a:schemeClr val="lt1"/>
              </a:buClr>
              <a:buSzPts val="1200"/>
              <a:buChar char="■"/>
              <a:defRPr sz="1200">
                <a:solidFill>
                  <a:schemeClr val="lt1"/>
                </a:solidFill>
              </a:defRPr>
            </a:lvl6pPr>
            <a:lvl7pPr marL="3200400" lvl="6" indent="-304800">
              <a:spcBef>
                <a:spcPts val="0"/>
              </a:spcBef>
              <a:spcAft>
                <a:spcPts val="0"/>
              </a:spcAft>
              <a:buClr>
                <a:schemeClr val="lt1"/>
              </a:buClr>
              <a:buSzPts val="1200"/>
              <a:buChar char="●"/>
              <a:defRPr sz="1200">
                <a:solidFill>
                  <a:schemeClr val="lt1"/>
                </a:solidFill>
              </a:defRPr>
            </a:lvl7pPr>
            <a:lvl8pPr marL="3657600" lvl="7" indent="-304800">
              <a:spcBef>
                <a:spcPts val="0"/>
              </a:spcBef>
              <a:spcAft>
                <a:spcPts val="0"/>
              </a:spcAft>
              <a:buClr>
                <a:schemeClr val="lt1"/>
              </a:buClr>
              <a:buSzPts val="1200"/>
              <a:buChar char="○"/>
              <a:defRPr sz="1200">
                <a:solidFill>
                  <a:schemeClr val="lt1"/>
                </a:solidFill>
              </a:defRPr>
            </a:lvl8pPr>
            <a:lvl9pPr marL="4114800" lvl="8" indent="-304800">
              <a:spcBef>
                <a:spcPts val="0"/>
              </a:spcBef>
              <a:spcAft>
                <a:spcPts val="0"/>
              </a:spcAft>
              <a:buClr>
                <a:schemeClr val="lt1"/>
              </a:buClr>
              <a:buSzPts val="1200"/>
              <a:buChar char="■"/>
              <a:defRPr sz="1200">
                <a:solidFill>
                  <a:schemeClr val="lt1"/>
                </a:solidFill>
              </a:defRPr>
            </a:lvl9pPr>
          </a:lstStyle>
          <a:p>
            <a:endParaRPr/>
          </a:p>
        </p:txBody>
      </p:sp>
      <p:sp>
        <p:nvSpPr>
          <p:cNvPr id="41" name="Google Shape;41;p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
        <p:nvSpPr>
          <p:cNvPr id="44" name="Google Shape;44;p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a:endParaRPr/>
          </a:p>
        </p:txBody>
      </p:sp>
      <p:sp>
        <p:nvSpPr>
          <p:cNvPr id="49" name="Google Shape;49;p9"/>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0"/>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0"/>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56" name="Google Shape;56;p1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rm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marL="914400" lvl="1"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2pPr>
            <a:lvl3pPr marL="1371600" lvl="2"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3pPr>
            <a:lvl4pPr marL="1828800" lvl="3"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4pPr>
            <a:lvl5pPr marL="2286000" lvl="4"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5pPr>
            <a:lvl6pPr marL="2743200" lvl="5"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6pPr>
            <a:lvl7pPr marL="3200400" lvl="6"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7pPr>
            <a:lvl8pPr marL="3657600" lvl="7"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8pPr>
            <a:lvl9pPr marL="4114800" lvl="8"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tm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hyperlink" Target="mailto:daniel.tobin@uvm.edu" TargetMode="External"/><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hyperlink" Target="mailto:carina.isbell@uvm.edu"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8" Type="http://schemas.openxmlformats.org/officeDocument/2006/relationships/hyperlink" Target="https://ctb.ku.edu/sites/default/files/chapter_files/toolkitforconductingfocusgroups-omni.pdf" TargetMode="External"/><Relationship Id="rId3" Type="http://schemas.openxmlformats.org/officeDocument/2006/relationships/hyperlink" Target="https://doi.org/10.1093/humrep/dev334" TargetMode="External"/><Relationship Id="rId7" Type="http://schemas.openxmlformats.org/officeDocument/2006/relationships/hyperlink" Target="https://coast.noaa.gov/data/digitalcoast/pdf/focus-groups.pdf" TargetMode="External"/><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hyperlink" Target="https://www.eiu.edu/ihec/Krueger-FocusGroupInterviews.pdf" TargetMode="External"/><Relationship Id="rId5" Type="http://schemas.openxmlformats.org/officeDocument/2006/relationships/hyperlink" Target="https://datainnovationproject.org/wp-content/uploads/2017/04/4_How_to_Conduct_a_Focus_Group-2-1.pdf" TargetMode="External"/><Relationship Id="rId4" Type="http://schemas.openxmlformats.org/officeDocument/2006/relationships/hyperlink" Target="https://ctb.ku.edu/en/table-of-contents/assessment/assessing-community-needs-and-resources/conduct-focus-groups/main"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media.springernature.com/full/springer-static/image/art%3A10.1186%2Fs42466-020-00059-z/MediaObjects/42466_2020_59_Fig2_HTML.png?as=webp"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3"/>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dirty="0"/>
              <a:t>Ujamaa NESARE </a:t>
            </a:r>
            <a:br>
              <a:rPr lang="en" dirty="0"/>
            </a:br>
            <a:r>
              <a:rPr lang="en" dirty="0"/>
              <a:t>Focus Groups Training</a:t>
            </a:r>
            <a:endParaRPr dirty="0"/>
          </a:p>
        </p:txBody>
      </p:sp>
      <p:sp>
        <p:nvSpPr>
          <p:cNvPr id="68" name="Google Shape;68;p13"/>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n" dirty="0"/>
              <a:t>7 – 01 – 2022 </a:t>
            </a:r>
            <a:endParaRPr dirty="0"/>
          </a:p>
        </p:txBody>
      </p:sp>
      <p:grpSp>
        <p:nvGrpSpPr>
          <p:cNvPr id="7" name="Group 6">
            <a:extLst>
              <a:ext uri="{FF2B5EF4-FFF2-40B4-BE49-F238E27FC236}">
                <a16:creationId xmlns:a16="http://schemas.microsoft.com/office/drawing/2014/main" id="{32482967-99F4-691E-005E-5E24E9472D18}"/>
              </a:ext>
            </a:extLst>
          </p:cNvPr>
          <p:cNvGrpSpPr/>
          <p:nvPr/>
        </p:nvGrpSpPr>
        <p:grpSpPr>
          <a:xfrm>
            <a:off x="1" y="4209901"/>
            <a:ext cx="9144000" cy="933736"/>
            <a:chOff x="-305" y="5561215"/>
            <a:chExt cx="12192000" cy="1317931"/>
          </a:xfrm>
        </p:grpSpPr>
        <p:sp>
          <p:nvSpPr>
            <p:cNvPr id="8" name="Rectangle 7">
              <a:extLst>
                <a:ext uri="{FF2B5EF4-FFF2-40B4-BE49-F238E27FC236}">
                  <a16:creationId xmlns:a16="http://schemas.microsoft.com/office/drawing/2014/main" id="{E774372D-9622-CC6A-7DA4-0F12402346FD}"/>
                </a:ext>
              </a:extLst>
            </p:cNvPr>
            <p:cNvSpPr/>
            <p:nvPr/>
          </p:nvSpPr>
          <p:spPr>
            <a:xfrm>
              <a:off x="-305" y="5561215"/>
              <a:ext cx="12192000" cy="13177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EC63EFF-F0AA-95F7-7439-E6252F389E8D}"/>
                </a:ext>
              </a:extLst>
            </p:cNvPr>
            <p:cNvSpPr txBox="1"/>
            <p:nvPr/>
          </p:nvSpPr>
          <p:spPr>
            <a:xfrm>
              <a:off x="1273054" y="5706227"/>
              <a:ext cx="4822947" cy="1172919"/>
            </a:xfrm>
            <a:prstGeom prst="rect">
              <a:avLst/>
            </a:prstGeom>
            <a:noFill/>
          </p:spPr>
          <p:txBody>
            <a:bodyPr wrap="square">
              <a:spAutoFit/>
            </a:bodyPr>
            <a:lstStyle/>
            <a:p>
              <a:pPr algn="just"/>
              <a:r>
                <a:rPr lang="en-US" sz="800" i="0" dirty="0">
                  <a:solidFill>
                    <a:srgbClr val="212121"/>
                  </a:solidFill>
                  <a:effectLst/>
                  <a:latin typeface="Calibri" panose="020F0502020204030204" pitchFamily="34" charset="0"/>
                </a:rPr>
                <a:t>This material is based upon work supported by the National Institute of Food and Agriculture, U.S. Department of Agriculture, through the Northeast Sustainable Agriculture Research and Education program under subaward number LNE22-456R. </a:t>
              </a:r>
              <a:r>
                <a:rPr lang="en-US" sz="800" i="0" dirty="0">
                  <a:effectLst/>
                  <a:latin typeface="Calibri" panose="020F0502020204030204" pitchFamily="34" charset="0"/>
                </a:rPr>
                <a:t> </a:t>
              </a:r>
              <a:r>
                <a:rPr lang="en-US" sz="800" i="0" dirty="0">
                  <a:solidFill>
                    <a:srgbClr val="212121"/>
                  </a:solidFill>
                  <a:effectLst/>
                  <a:latin typeface="Calibri" panose="020F0502020204030204" pitchFamily="34" charset="0"/>
                </a:rPr>
                <a:t>Any opinions, findings, conclusions, or recommendations expressed in this publication are those of the author(s) and do not necessarily reflect the view of the U.S. Department of Agriculture</a:t>
              </a:r>
              <a:endParaRPr lang="en-US" sz="800" dirty="0"/>
            </a:p>
          </p:txBody>
        </p:sp>
        <p:pic>
          <p:nvPicPr>
            <p:cNvPr id="10" name="Picture 2">
              <a:extLst>
                <a:ext uri="{FF2B5EF4-FFF2-40B4-BE49-F238E27FC236}">
                  <a16:creationId xmlns:a16="http://schemas.microsoft.com/office/drawing/2014/main" id="{5520D488-01A2-DF95-C472-B0F4FCF60B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33" y="5592299"/>
              <a:ext cx="1301396" cy="118196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Logo, company name&#10;&#10;Description automatically generated">
              <a:extLst>
                <a:ext uri="{FF2B5EF4-FFF2-40B4-BE49-F238E27FC236}">
                  <a16:creationId xmlns:a16="http://schemas.microsoft.com/office/drawing/2014/main" id="{AB156A3E-7058-14FC-9138-131E30F222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7351" y="5846596"/>
              <a:ext cx="2933851" cy="781090"/>
            </a:xfrm>
            <a:prstGeom prst="rect">
              <a:avLst/>
            </a:prstGeom>
          </p:spPr>
        </p:pic>
        <p:pic>
          <p:nvPicPr>
            <p:cNvPr id="12" name="Picture 11">
              <a:extLst>
                <a:ext uri="{FF2B5EF4-FFF2-40B4-BE49-F238E27FC236}">
                  <a16:creationId xmlns:a16="http://schemas.microsoft.com/office/drawing/2014/main" id="{5F274C31-5F5C-3EAB-8509-A75F3DD7C27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242082" y="5592299"/>
              <a:ext cx="2778733" cy="1202968"/>
            </a:xfrm>
            <a:prstGeom prst="rect">
              <a:avLst/>
            </a:prstGeom>
            <a:noFill/>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2"/>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Overall Focus Group Process</a:t>
            </a:r>
            <a:endParaRPr/>
          </a:p>
        </p:txBody>
      </p:sp>
      <p:sp>
        <p:nvSpPr>
          <p:cNvPr id="136" name="Google Shape;136;p22"/>
          <p:cNvSpPr/>
          <p:nvPr/>
        </p:nvSpPr>
        <p:spPr>
          <a:xfrm>
            <a:off x="1662920" y="2251735"/>
            <a:ext cx="353400" cy="36900"/>
          </a:xfrm>
          <a:prstGeom prst="roundRect">
            <a:avLst>
              <a:gd name="adj" fmla="val 50000"/>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 name="Google Shape;137;p22"/>
          <p:cNvGrpSpPr/>
          <p:nvPr/>
        </p:nvGrpSpPr>
        <p:grpSpPr>
          <a:xfrm>
            <a:off x="519875" y="1948510"/>
            <a:ext cx="1310403" cy="1897975"/>
            <a:chOff x="519875" y="1948510"/>
            <a:chExt cx="1310403" cy="1897975"/>
          </a:xfrm>
        </p:grpSpPr>
        <p:sp>
          <p:nvSpPr>
            <p:cNvPr id="138" name="Google Shape;138;p22"/>
            <p:cNvSpPr/>
            <p:nvPr/>
          </p:nvSpPr>
          <p:spPr>
            <a:xfrm>
              <a:off x="877947" y="1948510"/>
              <a:ext cx="594300" cy="594300"/>
            </a:xfrm>
            <a:prstGeom prst="ellipse">
              <a:avLst/>
            </a:prstGeom>
            <a:noFill/>
            <a:ln w="38100" cap="flat" cmpd="sng">
              <a:solidFill>
                <a:srgbClr val="0B71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2"/>
            <p:cNvSpPr txBox="1"/>
            <p:nvPr/>
          </p:nvSpPr>
          <p:spPr>
            <a:xfrm>
              <a:off x="956697" y="2085160"/>
              <a:ext cx="436800" cy="321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800" b="1">
                  <a:solidFill>
                    <a:srgbClr val="0B7140"/>
                  </a:solidFill>
                  <a:latin typeface="Roboto"/>
                  <a:ea typeface="Roboto"/>
                  <a:cs typeface="Roboto"/>
                  <a:sym typeface="Roboto"/>
                </a:rPr>
                <a:t>Step 1</a:t>
              </a:r>
              <a:endParaRPr sz="800" b="1">
                <a:solidFill>
                  <a:srgbClr val="0B7140"/>
                </a:solidFill>
                <a:latin typeface="Roboto"/>
                <a:ea typeface="Roboto"/>
                <a:cs typeface="Roboto"/>
                <a:sym typeface="Roboto"/>
              </a:endParaRPr>
            </a:p>
          </p:txBody>
        </p:sp>
        <p:sp>
          <p:nvSpPr>
            <p:cNvPr id="140" name="Google Shape;140;p22"/>
            <p:cNvSpPr txBox="1"/>
            <p:nvPr/>
          </p:nvSpPr>
          <p:spPr>
            <a:xfrm>
              <a:off x="519878" y="2652285"/>
              <a:ext cx="1310400" cy="4464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1000" b="1">
                  <a:solidFill>
                    <a:srgbClr val="0B7140"/>
                  </a:solidFill>
                  <a:latin typeface="Roboto"/>
                  <a:ea typeface="Roboto"/>
                  <a:cs typeface="Roboto"/>
                  <a:sym typeface="Roboto"/>
                </a:rPr>
                <a:t>Brainstorming</a:t>
              </a:r>
              <a:endParaRPr sz="1000" b="1">
                <a:solidFill>
                  <a:srgbClr val="0B7140"/>
                </a:solidFill>
                <a:latin typeface="Roboto"/>
                <a:ea typeface="Roboto"/>
                <a:cs typeface="Roboto"/>
                <a:sym typeface="Roboto"/>
              </a:endParaRPr>
            </a:p>
          </p:txBody>
        </p:sp>
        <p:sp>
          <p:nvSpPr>
            <p:cNvPr id="141" name="Google Shape;141;p22"/>
            <p:cNvSpPr txBox="1"/>
            <p:nvPr/>
          </p:nvSpPr>
          <p:spPr>
            <a:xfrm>
              <a:off x="519875" y="3109085"/>
              <a:ext cx="1310400" cy="737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800">
                  <a:solidFill>
                    <a:srgbClr val="0B7140"/>
                  </a:solidFill>
                  <a:latin typeface="Roboto"/>
                  <a:ea typeface="Roboto"/>
                  <a:cs typeface="Roboto"/>
                  <a:sym typeface="Roboto"/>
                </a:rPr>
                <a:t>What are you investigating? How will this differ from existing information? What is the ideal research method? </a:t>
              </a:r>
              <a:endParaRPr sz="800">
                <a:solidFill>
                  <a:srgbClr val="0B7140"/>
                </a:solidFill>
                <a:latin typeface="Roboto"/>
                <a:ea typeface="Roboto"/>
                <a:cs typeface="Roboto"/>
                <a:sym typeface="Roboto"/>
              </a:endParaRPr>
            </a:p>
          </p:txBody>
        </p:sp>
      </p:grpSp>
      <p:grpSp>
        <p:nvGrpSpPr>
          <p:cNvPr id="142" name="Google Shape;142;p22"/>
          <p:cNvGrpSpPr/>
          <p:nvPr/>
        </p:nvGrpSpPr>
        <p:grpSpPr>
          <a:xfrm>
            <a:off x="1848940" y="1948510"/>
            <a:ext cx="1310400" cy="1897975"/>
            <a:chOff x="1848940" y="1948510"/>
            <a:chExt cx="1310400" cy="1897975"/>
          </a:xfrm>
        </p:grpSpPr>
        <p:sp>
          <p:nvSpPr>
            <p:cNvPr id="143" name="Google Shape;143;p22"/>
            <p:cNvSpPr/>
            <p:nvPr/>
          </p:nvSpPr>
          <p:spPr>
            <a:xfrm>
              <a:off x="2206990" y="1948510"/>
              <a:ext cx="594300" cy="594300"/>
            </a:xfrm>
            <a:prstGeom prst="ellipse">
              <a:avLst/>
            </a:prstGeom>
            <a:noFill/>
            <a:ln w="38100" cap="flat" cmpd="sng">
              <a:solidFill>
                <a:srgbClr val="0B71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2"/>
            <p:cNvSpPr txBox="1"/>
            <p:nvPr/>
          </p:nvSpPr>
          <p:spPr>
            <a:xfrm>
              <a:off x="1848940" y="2674298"/>
              <a:ext cx="1310400" cy="4464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1000" b="1">
                  <a:solidFill>
                    <a:srgbClr val="0B7140"/>
                  </a:solidFill>
                  <a:latin typeface="Roboto"/>
                  <a:ea typeface="Roboto"/>
                  <a:cs typeface="Roboto"/>
                  <a:sym typeface="Roboto"/>
                </a:rPr>
                <a:t>Early  Planning</a:t>
              </a:r>
              <a:endParaRPr sz="1000" b="1">
                <a:solidFill>
                  <a:srgbClr val="0B7140"/>
                </a:solidFill>
                <a:latin typeface="Roboto"/>
                <a:ea typeface="Roboto"/>
                <a:cs typeface="Roboto"/>
                <a:sym typeface="Roboto"/>
              </a:endParaRPr>
            </a:p>
          </p:txBody>
        </p:sp>
        <p:sp>
          <p:nvSpPr>
            <p:cNvPr id="145" name="Google Shape;145;p22"/>
            <p:cNvSpPr txBox="1"/>
            <p:nvPr/>
          </p:nvSpPr>
          <p:spPr>
            <a:xfrm>
              <a:off x="1848940" y="3109085"/>
              <a:ext cx="1310400" cy="737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800">
                  <a:solidFill>
                    <a:srgbClr val="0B7140"/>
                  </a:solidFill>
                  <a:latin typeface="Roboto"/>
                  <a:ea typeface="Roboto"/>
                  <a:cs typeface="Roboto"/>
                  <a:sym typeface="Roboto"/>
                </a:rPr>
                <a:t>Draft a question set. Consider target demographics, compensation, facilitators, virtual vs. in-person.</a:t>
              </a:r>
              <a:endParaRPr sz="800">
                <a:solidFill>
                  <a:srgbClr val="0B7140"/>
                </a:solidFill>
                <a:latin typeface="Roboto"/>
                <a:ea typeface="Roboto"/>
                <a:cs typeface="Roboto"/>
                <a:sym typeface="Roboto"/>
              </a:endParaRPr>
            </a:p>
          </p:txBody>
        </p:sp>
        <p:sp>
          <p:nvSpPr>
            <p:cNvPr id="146" name="Google Shape;146;p22"/>
            <p:cNvSpPr txBox="1"/>
            <p:nvPr/>
          </p:nvSpPr>
          <p:spPr>
            <a:xfrm>
              <a:off x="2285740" y="2085160"/>
              <a:ext cx="436800" cy="321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800" b="1">
                  <a:solidFill>
                    <a:srgbClr val="0B7140"/>
                  </a:solidFill>
                  <a:latin typeface="Roboto"/>
                  <a:ea typeface="Roboto"/>
                  <a:cs typeface="Roboto"/>
                  <a:sym typeface="Roboto"/>
                </a:rPr>
                <a:t>Step 2</a:t>
              </a:r>
              <a:endParaRPr sz="800" b="1">
                <a:solidFill>
                  <a:srgbClr val="0B7140"/>
                </a:solidFill>
                <a:latin typeface="Roboto"/>
                <a:ea typeface="Roboto"/>
                <a:cs typeface="Roboto"/>
                <a:sym typeface="Roboto"/>
              </a:endParaRPr>
            </a:p>
          </p:txBody>
        </p:sp>
      </p:grpSp>
      <p:grpSp>
        <p:nvGrpSpPr>
          <p:cNvPr id="147" name="Google Shape;147;p22"/>
          <p:cNvGrpSpPr/>
          <p:nvPr/>
        </p:nvGrpSpPr>
        <p:grpSpPr>
          <a:xfrm>
            <a:off x="3178034" y="1948510"/>
            <a:ext cx="1359902" cy="1897974"/>
            <a:chOff x="3178034" y="1948510"/>
            <a:chExt cx="1359902" cy="1897974"/>
          </a:xfrm>
        </p:grpSpPr>
        <p:sp>
          <p:nvSpPr>
            <p:cNvPr id="148" name="Google Shape;148;p22"/>
            <p:cNvSpPr/>
            <p:nvPr/>
          </p:nvSpPr>
          <p:spPr>
            <a:xfrm>
              <a:off x="3560827" y="1948510"/>
              <a:ext cx="594300" cy="594300"/>
            </a:xfrm>
            <a:prstGeom prst="ellipse">
              <a:avLst/>
            </a:prstGeom>
            <a:noFill/>
            <a:ln w="38100" cap="flat" cmpd="sng">
              <a:solidFill>
                <a:srgbClr val="85858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2"/>
            <p:cNvSpPr txBox="1"/>
            <p:nvPr/>
          </p:nvSpPr>
          <p:spPr>
            <a:xfrm>
              <a:off x="3178034" y="2652285"/>
              <a:ext cx="1359900" cy="4464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1000" b="1">
                  <a:solidFill>
                    <a:srgbClr val="858585"/>
                  </a:solidFill>
                  <a:latin typeface="Roboto"/>
                  <a:ea typeface="Roboto"/>
                  <a:cs typeface="Roboto"/>
                  <a:sym typeface="Roboto"/>
                </a:rPr>
                <a:t>Final Planning</a:t>
              </a:r>
              <a:endParaRPr sz="1000" b="1">
                <a:solidFill>
                  <a:srgbClr val="858585"/>
                </a:solidFill>
                <a:latin typeface="Roboto"/>
                <a:ea typeface="Roboto"/>
                <a:cs typeface="Roboto"/>
                <a:sym typeface="Roboto"/>
              </a:endParaRPr>
            </a:p>
          </p:txBody>
        </p:sp>
        <p:sp>
          <p:nvSpPr>
            <p:cNvPr id="150" name="Google Shape;150;p22"/>
            <p:cNvSpPr txBox="1"/>
            <p:nvPr/>
          </p:nvSpPr>
          <p:spPr>
            <a:xfrm>
              <a:off x="3178036" y="3109084"/>
              <a:ext cx="1359900" cy="737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800">
                  <a:solidFill>
                    <a:srgbClr val="858585"/>
                  </a:solidFill>
                  <a:latin typeface="Roboto"/>
                  <a:ea typeface="Roboto"/>
                  <a:cs typeface="Roboto"/>
                  <a:sym typeface="Roboto"/>
                </a:rPr>
                <a:t>Review &amp; finalize question set. Obtain IRB approval. Confirm facilitators &amp; notetakers. Finalize contact lists.</a:t>
              </a:r>
              <a:endParaRPr sz="800">
                <a:solidFill>
                  <a:srgbClr val="858585"/>
                </a:solidFill>
                <a:latin typeface="Roboto"/>
                <a:ea typeface="Roboto"/>
                <a:cs typeface="Roboto"/>
                <a:sym typeface="Roboto"/>
              </a:endParaRPr>
            </a:p>
          </p:txBody>
        </p:sp>
        <p:sp>
          <p:nvSpPr>
            <p:cNvPr id="151" name="Google Shape;151;p22"/>
            <p:cNvSpPr txBox="1"/>
            <p:nvPr/>
          </p:nvSpPr>
          <p:spPr>
            <a:xfrm>
              <a:off x="3639839" y="2085160"/>
              <a:ext cx="436800" cy="321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800" b="1">
                  <a:solidFill>
                    <a:srgbClr val="858585"/>
                  </a:solidFill>
                  <a:latin typeface="Roboto"/>
                  <a:ea typeface="Roboto"/>
                  <a:cs typeface="Roboto"/>
                  <a:sym typeface="Roboto"/>
                </a:rPr>
                <a:t>Step 3</a:t>
              </a:r>
              <a:endParaRPr sz="800" b="1">
                <a:solidFill>
                  <a:srgbClr val="858585"/>
                </a:solidFill>
                <a:latin typeface="Roboto"/>
                <a:ea typeface="Roboto"/>
                <a:cs typeface="Roboto"/>
                <a:sym typeface="Roboto"/>
              </a:endParaRPr>
            </a:p>
          </p:txBody>
        </p:sp>
      </p:grpSp>
      <p:grpSp>
        <p:nvGrpSpPr>
          <p:cNvPr id="152" name="Google Shape;152;p22"/>
          <p:cNvGrpSpPr/>
          <p:nvPr/>
        </p:nvGrpSpPr>
        <p:grpSpPr>
          <a:xfrm>
            <a:off x="4557650" y="1948510"/>
            <a:ext cx="1310403" cy="1897975"/>
            <a:chOff x="4557650" y="1948510"/>
            <a:chExt cx="1310403" cy="1897975"/>
          </a:xfrm>
        </p:grpSpPr>
        <p:sp>
          <p:nvSpPr>
            <p:cNvPr id="153" name="Google Shape;153;p22"/>
            <p:cNvSpPr/>
            <p:nvPr/>
          </p:nvSpPr>
          <p:spPr>
            <a:xfrm>
              <a:off x="4915703" y="1948510"/>
              <a:ext cx="594300" cy="594300"/>
            </a:xfrm>
            <a:prstGeom prst="ellipse">
              <a:avLst/>
            </a:prstGeom>
            <a:noFill/>
            <a:ln w="38100" cap="flat" cmpd="sng">
              <a:solidFill>
                <a:srgbClr val="85858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2"/>
            <p:cNvSpPr txBox="1"/>
            <p:nvPr/>
          </p:nvSpPr>
          <p:spPr>
            <a:xfrm>
              <a:off x="4557650" y="2652285"/>
              <a:ext cx="1310400" cy="4464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1000" b="1">
                  <a:solidFill>
                    <a:srgbClr val="858585"/>
                  </a:solidFill>
                  <a:latin typeface="Roboto"/>
                  <a:ea typeface="Roboto"/>
                  <a:cs typeface="Roboto"/>
                  <a:sym typeface="Roboto"/>
                </a:rPr>
                <a:t>Recruitment</a:t>
              </a:r>
              <a:endParaRPr sz="1000" b="1">
                <a:solidFill>
                  <a:srgbClr val="858585"/>
                </a:solidFill>
                <a:latin typeface="Roboto"/>
                <a:ea typeface="Roboto"/>
                <a:cs typeface="Roboto"/>
                <a:sym typeface="Roboto"/>
              </a:endParaRPr>
            </a:p>
          </p:txBody>
        </p:sp>
        <p:sp>
          <p:nvSpPr>
            <p:cNvPr id="155" name="Google Shape;155;p22"/>
            <p:cNvSpPr txBox="1"/>
            <p:nvPr/>
          </p:nvSpPr>
          <p:spPr>
            <a:xfrm>
              <a:off x="4557653" y="3109085"/>
              <a:ext cx="1310400" cy="737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800">
                  <a:solidFill>
                    <a:srgbClr val="858585"/>
                  </a:solidFill>
                  <a:latin typeface="Roboto"/>
                  <a:ea typeface="Roboto"/>
                  <a:cs typeface="Roboto"/>
                  <a:sym typeface="Roboto"/>
                </a:rPr>
                <a:t>Reach out to individuals on the contact lists. Finalize the date &amp; time of focus groups.</a:t>
              </a:r>
              <a:endParaRPr sz="800">
                <a:solidFill>
                  <a:srgbClr val="858585"/>
                </a:solidFill>
                <a:latin typeface="Roboto"/>
                <a:ea typeface="Roboto"/>
                <a:cs typeface="Roboto"/>
                <a:sym typeface="Roboto"/>
              </a:endParaRPr>
            </a:p>
          </p:txBody>
        </p:sp>
        <p:sp>
          <p:nvSpPr>
            <p:cNvPr id="156" name="Google Shape;156;p22"/>
            <p:cNvSpPr txBox="1"/>
            <p:nvPr/>
          </p:nvSpPr>
          <p:spPr>
            <a:xfrm>
              <a:off x="4994453" y="2085160"/>
              <a:ext cx="436800" cy="321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800" b="1">
                  <a:solidFill>
                    <a:srgbClr val="858585"/>
                  </a:solidFill>
                  <a:latin typeface="Roboto"/>
                  <a:ea typeface="Roboto"/>
                  <a:cs typeface="Roboto"/>
                  <a:sym typeface="Roboto"/>
                </a:rPr>
                <a:t>Step 4</a:t>
              </a:r>
              <a:endParaRPr sz="800" b="1">
                <a:solidFill>
                  <a:srgbClr val="858585"/>
                </a:solidFill>
                <a:latin typeface="Roboto"/>
                <a:ea typeface="Roboto"/>
                <a:cs typeface="Roboto"/>
                <a:sym typeface="Roboto"/>
              </a:endParaRPr>
            </a:p>
          </p:txBody>
        </p:sp>
      </p:grpSp>
      <p:grpSp>
        <p:nvGrpSpPr>
          <p:cNvPr id="157" name="Google Shape;157;p22"/>
          <p:cNvGrpSpPr/>
          <p:nvPr/>
        </p:nvGrpSpPr>
        <p:grpSpPr>
          <a:xfrm>
            <a:off x="5887800" y="1948510"/>
            <a:ext cx="1359905" cy="1897975"/>
            <a:chOff x="5887800" y="1948510"/>
            <a:chExt cx="1359905" cy="1897975"/>
          </a:xfrm>
        </p:grpSpPr>
        <p:sp>
          <p:nvSpPr>
            <p:cNvPr id="158" name="Google Shape;158;p22"/>
            <p:cNvSpPr/>
            <p:nvPr/>
          </p:nvSpPr>
          <p:spPr>
            <a:xfrm>
              <a:off x="6270606" y="1948510"/>
              <a:ext cx="594300" cy="594300"/>
            </a:xfrm>
            <a:prstGeom prst="ellipse">
              <a:avLst/>
            </a:prstGeom>
            <a:noFill/>
            <a:ln w="38100" cap="flat" cmpd="sng">
              <a:solidFill>
                <a:srgbClr val="85858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2"/>
            <p:cNvSpPr txBox="1"/>
            <p:nvPr/>
          </p:nvSpPr>
          <p:spPr>
            <a:xfrm>
              <a:off x="5887800" y="2652285"/>
              <a:ext cx="1359900" cy="4464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1000" b="1">
                  <a:solidFill>
                    <a:srgbClr val="858585"/>
                  </a:solidFill>
                  <a:latin typeface="Roboto"/>
                  <a:ea typeface="Roboto"/>
                  <a:cs typeface="Roboto"/>
                  <a:sym typeface="Roboto"/>
                </a:rPr>
                <a:t>Focus Groups</a:t>
              </a:r>
              <a:endParaRPr sz="1000" b="1">
                <a:solidFill>
                  <a:srgbClr val="858585"/>
                </a:solidFill>
                <a:latin typeface="Roboto"/>
                <a:ea typeface="Roboto"/>
                <a:cs typeface="Roboto"/>
                <a:sym typeface="Roboto"/>
              </a:endParaRPr>
            </a:p>
          </p:txBody>
        </p:sp>
        <p:sp>
          <p:nvSpPr>
            <p:cNvPr id="160" name="Google Shape;160;p22"/>
            <p:cNvSpPr txBox="1"/>
            <p:nvPr/>
          </p:nvSpPr>
          <p:spPr>
            <a:xfrm>
              <a:off x="5887806" y="3109085"/>
              <a:ext cx="1359900" cy="737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800">
                  <a:solidFill>
                    <a:srgbClr val="858585"/>
                  </a:solidFill>
                  <a:latin typeface="Roboto"/>
                  <a:ea typeface="Roboto"/>
                  <a:cs typeface="Roboto"/>
                  <a:sym typeface="Roboto"/>
                </a:rPr>
                <a:t>Follow the question guide and run focus groups. Remember to take notes and record the session.</a:t>
              </a:r>
              <a:endParaRPr sz="800">
                <a:solidFill>
                  <a:srgbClr val="858585"/>
                </a:solidFill>
                <a:latin typeface="Roboto"/>
                <a:ea typeface="Roboto"/>
                <a:cs typeface="Roboto"/>
                <a:sym typeface="Roboto"/>
              </a:endParaRPr>
            </a:p>
          </p:txBody>
        </p:sp>
        <p:sp>
          <p:nvSpPr>
            <p:cNvPr id="161" name="Google Shape;161;p22"/>
            <p:cNvSpPr txBox="1"/>
            <p:nvPr/>
          </p:nvSpPr>
          <p:spPr>
            <a:xfrm>
              <a:off x="6354731" y="2085160"/>
              <a:ext cx="436800" cy="321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800" b="1">
                  <a:solidFill>
                    <a:srgbClr val="858585"/>
                  </a:solidFill>
                  <a:latin typeface="Roboto"/>
                  <a:ea typeface="Roboto"/>
                  <a:cs typeface="Roboto"/>
                  <a:sym typeface="Roboto"/>
                </a:rPr>
                <a:t>Step 5</a:t>
              </a:r>
              <a:endParaRPr sz="800" b="1">
                <a:solidFill>
                  <a:srgbClr val="858585"/>
                </a:solidFill>
                <a:latin typeface="Roboto"/>
                <a:ea typeface="Roboto"/>
                <a:cs typeface="Roboto"/>
                <a:sym typeface="Roboto"/>
              </a:endParaRPr>
            </a:p>
          </p:txBody>
        </p:sp>
      </p:grpSp>
      <p:grpSp>
        <p:nvGrpSpPr>
          <p:cNvPr id="162" name="Google Shape;162;p22"/>
          <p:cNvGrpSpPr/>
          <p:nvPr/>
        </p:nvGrpSpPr>
        <p:grpSpPr>
          <a:xfrm>
            <a:off x="7264213" y="1948510"/>
            <a:ext cx="1359905" cy="1897975"/>
            <a:chOff x="7264213" y="1948510"/>
            <a:chExt cx="1359905" cy="1897975"/>
          </a:xfrm>
        </p:grpSpPr>
        <p:sp>
          <p:nvSpPr>
            <p:cNvPr id="163" name="Google Shape;163;p22"/>
            <p:cNvSpPr/>
            <p:nvPr/>
          </p:nvSpPr>
          <p:spPr>
            <a:xfrm>
              <a:off x="7647018" y="1948510"/>
              <a:ext cx="594300" cy="594300"/>
            </a:xfrm>
            <a:prstGeom prst="ellipse">
              <a:avLst/>
            </a:prstGeom>
            <a:noFill/>
            <a:ln w="38100" cap="flat" cmpd="sng">
              <a:solidFill>
                <a:srgbClr val="85858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2"/>
            <p:cNvSpPr txBox="1"/>
            <p:nvPr/>
          </p:nvSpPr>
          <p:spPr>
            <a:xfrm>
              <a:off x="7264213" y="2652285"/>
              <a:ext cx="1359900" cy="4464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1000" b="1">
                  <a:solidFill>
                    <a:srgbClr val="858585"/>
                  </a:solidFill>
                  <a:latin typeface="Roboto"/>
                  <a:ea typeface="Roboto"/>
                  <a:cs typeface="Roboto"/>
                  <a:sym typeface="Roboto"/>
                </a:rPr>
                <a:t>Analysis</a:t>
              </a:r>
              <a:endParaRPr sz="1000" b="1">
                <a:solidFill>
                  <a:srgbClr val="858585"/>
                </a:solidFill>
                <a:latin typeface="Roboto"/>
                <a:ea typeface="Roboto"/>
                <a:cs typeface="Roboto"/>
                <a:sym typeface="Roboto"/>
              </a:endParaRPr>
            </a:p>
          </p:txBody>
        </p:sp>
        <p:sp>
          <p:nvSpPr>
            <p:cNvPr id="165" name="Google Shape;165;p22"/>
            <p:cNvSpPr txBox="1"/>
            <p:nvPr/>
          </p:nvSpPr>
          <p:spPr>
            <a:xfrm>
              <a:off x="7264218" y="3109085"/>
              <a:ext cx="1359900" cy="737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800">
                  <a:solidFill>
                    <a:srgbClr val="858585"/>
                  </a:solidFill>
                  <a:latin typeface="Roboto"/>
                  <a:ea typeface="Roboto"/>
                  <a:cs typeface="Roboto"/>
                  <a:sym typeface="Roboto"/>
                </a:rPr>
                <a:t>Coding and grouping of data. Data management software is a great tool. Can either be used in a mixed method research capacity or on its own.</a:t>
              </a:r>
              <a:endParaRPr sz="800">
                <a:solidFill>
                  <a:srgbClr val="858585"/>
                </a:solidFill>
                <a:latin typeface="Roboto"/>
                <a:ea typeface="Roboto"/>
                <a:cs typeface="Roboto"/>
                <a:sym typeface="Roboto"/>
              </a:endParaRPr>
            </a:p>
          </p:txBody>
        </p:sp>
        <p:sp>
          <p:nvSpPr>
            <p:cNvPr id="166" name="Google Shape;166;p22"/>
            <p:cNvSpPr txBox="1"/>
            <p:nvPr/>
          </p:nvSpPr>
          <p:spPr>
            <a:xfrm>
              <a:off x="7725768" y="2085160"/>
              <a:ext cx="436800" cy="321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800" b="1">
                  <a:solidFill>
                    <a:srgbClr val="858585"/>
                  </a:solidFill>
                  <a:latin typeface="Roboto"/>
                  <a:ea typeface="Roboto"/>
                  <a:cs typeface="Roboto"/>
                  <a:sym typeface="Roboto"/>
                </a:rPr>
                <a:t>Step 6</a:t>
              </a:r>
              <a:endParaRPr sz="800" b="1">
                <a:solidFill>
                  <a:srgbClr val="858585"/>
                </a:solidFill>
                <a:latin typeface="Roboto"/>
                <a:ea typeface="Roboto"/>
                <a:cs typeface="Roboto"/>
                <a:sym typeface="Roboto"/>
              </a:endParaRPr>
            </a:p>
          </p:txBody>
        </p:sp>
      </p:grpSp>
      <p:sp>
        <p:nvSpPr>
          <p:cNvPr id="167" name="Google Shape;167;p22"/>
          <p:cNvSpPr/>
          <p:nvPr/>
        </p:nvSpPr>
        <p:spPr>
          <a:xfrm>
            <a:off x="3004357" y="2251735"/>
            <a:ext cx="353400" cy="36900"/>
          </a:xfrm>
          <a:prstGeom prst="roundRect">
            <a:avLst>
              <a:gd name="adj" fmla="val 50000"/>
            </a:avLst>
          </a:pr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2"/>
          <p:cNvSpPr/>
          <p:nvPr/>
        </p:nvSpPr>
        <p:spPr>
          <a:xfrm>
            <a:off x="4358720" y="2251735"/>
            <a:ext cx="353400" cy="36900"/>
          </a:xfrm>
          <a:prstGeom prst="roundRect">
            <a:avLst>
              <a:gd name="adj" fmla="val 50000"/>
            </a:avLst>
          </a:pr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2"/>
          <p:cNvSpPr/>
          <p:nvPr/>
        </p:nvSpPr>
        <p:spPr>
          <a:xfrm>
            <a:off x="5713595" y="2251735"/>
            <a:ext cx="353400" cy="36900"/>
          </a:xfrm>
          <a:prstGeom prst="roundRect">
            <a:avLst>
              <a:gd name="adj" fmla="val 50000"/>
            </a:avLst>
          </a:pr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2"/>
          <p:cNvSpPr/>
          <p:nvPr/>
        </p:nvSpPr>
        <p:spPr>
          <a:xfrm>
            <a:off x="7079257" y="2251735"/>
            <a:ext cx="353400" cy="36900"/>
          </a:xfrm>
          <a:prstGeom prst="roundRect">
            <a:avLst>
              <a:gd name="adj" fmla="val 50000"/>
            </a:avLst>
          </a:pr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3"/>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Early Planning</a:t>
            </a:r>
            <a:endParaRPr/>
          </a:p>
        </p:txBody>
      </p:sp>
      <p:sp>
        <p:nvSpPr>
          <p:cNvPr id="176" name="Google Shape;176;p23"/>
          <p:cNvSpPr txBox="1">
            <a:spLocks noGrp="1"/>
          </p:cNvSpPr>
          <p:nvPr>
            <p:ph type="body" idx="1"/>
          </p:nvPr>
        </p:nvSpPr>
        <p:spPr>
          <a:xfrm>
            <a:off x="250500" y="1880575"/>
            <a:ext cx="5070600" cy="3163800"/>
          </a:xfrm>
          <a:prstGeom prst="rect">
            <a:avLst/>
          </a:prstGeom>
        </p:spPr>
        <p:txBody>
          <a:bodyPr spcFirstLastPara="1" wrap="square" lIns="91425" tIns="91425" rIns="91425" bIns="91425" anchor="t" anchorCtr="0">
            <a:normAutofit/>
          </a:bodyPr>
          <a:lstStyle/>
          <a:p>
            <a:pPr marL="457200" lvl="0" indent="-309562" algn="l" rtl="0">
              <a:spcBef>
                <a:spcPts val="0"/>
              </a:spcBef>
              <a:spcAft>
                <a:spcPts val="0"/>
              </a:spcAft>
              <a:buSzPts val="1275"/>
              <a:buChar char="●"/>
            </a:pPr>
            <a:r>
              <a:rPr lang="en" sz="1275" b="1"/>
              <a:t>Consent</a:t>
            </a:r>
            <a:r>
              <a:rPr lang="en" sz="1275" b="1" u="sng"/>
              <a:t> </a:t>
            </a:r>
            <a:endParaRPr sz="1275" b="1" u="sng"/>
          </a:p>
          <a:p>
            <a:pPr marL="914400" lvl="1" indent="-309562" algn="l" rtl="0">
              <a:spcBef>
                <a:spcPts val="0"/>
              </a:spcBef>
              <a:spcAft>
                <a:spcPts val="0"/>
              </a:spcAft>
              <a:buSzPts val="1275"/>
              <a:buChar char="○"/>
            </a:pPr>
            <a:r>
              <a:rPr lang="en" sz="1275"/>
              <a:t>Consent and informing participants is key. Making sure all participants are aware what we are doing with their responses and broadly what the topics of discussion are going to be.</a:t>
            </a:r>
            <a:endParaRPr sz="1275"/>
          </a:p>
          <a:p>
            <a:pPr marL="914400" lvl="1" indent="-309562" algn="l" rtl="0">
              <a:spcBef>
                <a:spcPts val="0"/>
              </a:spcBef>
              <a:spcAft>
                <a:spcPts val="0"/>
              </a:spcAft>
              <a:buSzPts val="1275"/>
              <a:buChar char="○"/>
            </a:pPr>
            <a:r>
              <a:rPr lang="en" sz="1275"/>
              <a:t>Send out a form ahead of time for them to sign a release of information when recruiting.</a:t>
            </a:r>
            <a:endParaRPr sz="1275"/>
          </a:p>
          <a:p>
            <a:pPr marL="914400" lvl="1" indent="-309562" algn="l" rtl="0">
              <a:spcBef>
                <a:spcPts val="0"/>
              </a:spcBef>
              <a:spcAft>
                <a:spcPts val="0"/>
              </a:spcAft>
              <a:buSzPts val="1275"/>
              <a:buChar char="○"/>
            </a:pPr>
            <a:r>
              <a:rPr lang="en" sz="1275"/>
              <a:t>Emphasize that we will be audio recording and transcribing, but their identities will remain anonymous.</a:t>
            </a:r>
            <a:endParaRPr sz="1275"/>
          </a:p>
          <a:p>
            <a:pPr marL="914400" lvl="1" indent="-309562" algn="l" rtl="0">
              <a:spcBef>
                <a:spcPts val="0"/>
              </a:spcBef>
              <a:spcAft>
                <a:spcPts val="0"/>
              </a:spcAft>
              <a:buSzPts val="1275"/>
              <a:buChar char="○"/>
            </a:pPr>
            <a:r>
              <a:rPr lang="en" sz="1275"/>
              <a:t>In-take forms can be helpful to get email addresses and phone numbers.</a:t>
            </a:r>
            <a:endParaRPr sz="1275"/>
          </a:p>
          <a:p>
            <a:pPr marL="0" lvl="0" indent="0" algn="l" rtl="0">
              <a:spcBef>
                <a:spcPts val="1200"/>
              </a:spcBef>
              <a:spcAft>
                <a:spcPts val="1200"/>
              </a:spcAft>
              <a:buNone/>
            </a:pPr>
            <a:endParaRPr/>
          </a:p>
        </p:txBody>
      </p:sp>
      <p:pic>
        <p:nvPicPr>
          <p:cNvPr id="177" name="Google Shape;177;p23"/>
          <p:cNvPicPr preferRelativeResize="0"/>
          <p:nvPr/>
        </p:nvPicPr>
        <p:blipFill rotWithShape="1">
          <a:blip r:embed="rId3">
            <a:alphaModFix/>
          </a:blip>
          <a:srcRect l="19049" r="7056"/>
          <a:stretch/>
        </p:blipFill>
        <p:spPr>
          <a:xfrm>
            <a:off x="5504800" y="2146450"/>
            <a:ext cx="3189202" cy="2259050"/>
          </a:xfrm>
          <a:prstGeom prst="rect">
            <a:avLst/>
          </a:prstGeom>
          <a:noFill/>
          <a:ln>
            <a:noFill/>
          </a:ln>
        </p:spPr>
      </p:pic>
      <p:sp>
        <p:nvSpPr>
          <p:cNvPr id="178" name="Google Shape;178;p23"/>
          <p:cNvSpPr txBox="1"/>
          <p:nvPr/>
        </p:nvSpPr>
        <p:spPr>
          <a:xfrm>
            <a:off x="5694000" y="4303350"/>
            <a:ext cx="30000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t>https://www.thedoctors.com/siteassets/images/social/informedconsent_1200x628_f.png</a:t>
            </a:r>
            <a:endParaRPr sz="10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Early Planning</a:t>
            </a:r>
            <a:endParaRPr/>
          </a:p>
        </p:txBody>
      </p:sp>
      <p:sp>
        <p:nvSpPr>
          <p:cNvPr id="184" name="Google Shape;184;p2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a:bodyPr>
          <a:lstStyle/>
          <a:p>
            <a:pPr marL="457200" lvl="0" indent="-309562" algn="l" rtl="0">
              <a:spcBef>
                <a:spcPts val="0"/>
              </a:spcBef>
              <a:spcAft>
                <a:spcPts val="0"/>
              </a:spcAft>
              <a:buSzPts val="1275"/>
              <a:buChar char="●"/>
            </a:pPr>
            <a:r>
              <a:rPr lang="en" sz="1275" b="1"/>
              <a:t>Location/Scheduling </a:t>
            </a:r>
            <a:endParaRPr sz="1275" b="1"/>
          </a:p>
          <a:p>
            <a:pPr marL="914400" lvl="1" indent="-309562" algn="l" rtl="0">
              <a:spcBef>
                <a:spcPts val="0"/>
              </a:spcBef>
              <a:spcAft>
                <a:spcPts val="0"/>
              </a:spcAft>
              <a:buSzPts val="1275"/>
              <a:buChar char="○"/>
            </a:pPr>
            <a:r>
              <a:rPr lang="en" sz="1275"/>
              <a:t>Making sure to schedule at a time that all can make it and in a central location if in-person.</a:t>
            </a:r>
            <a:endParaRPr sz="1275"/>
          </a:p>
          <a:p>
            <a:pPr marL="914400" lvl="1" indent="-309562" algn="l" rtl="0">
              <a:spcBef>
                <a:spcPts val="0"/>
              </a:spcBef>
              <a:spcAft>
                <a:spcPts val="0"/>
              </a:spcAft>
              <a:buSzPts val="1275"/>
              <a:buChar char="○"/>
            </a:pPr>
            <a:r>
              <a:rPr lang="en" sz="1275"/>
              <a:t>Room set-up:</a:t>
            </a:r>
            <a:endParaRPr sz="1275"/>
          </a:p>
          <a:p>
            <a:pPr marL="1371600" lvl="2" indent="-309562" algn="l" rtl="0">
              <a:spcBef>
                <a:spcPts val="0"/>
              </a:spcBef>
              <a:spcAft>
                <a:spcPts val="0"/>
              </a:spcAft>
              <a:buSzPts val="1275"/>
              <a:buChar char="■"/>
            </a:pPr>
            <a:r>
              <a:rPr lang="en" sz="1275"/>
              <a:t>Making sure the room is set up in a way that facilitates an easy conversation.</a:t>
            </a:r>
            <a:endParaRPr sz="1275"/>
          </a:p>
          <a:p>
            <a:pPr marL="1371600" lvl="2" indent="-309562" algn="l" rtl="0">
              <a:spcBef>
                <a:spcPts val="0"/>
              </a:spcBef>
              <a:spcAft>
                <a:spcPts val="0"/>
              </a:spcAft>
              <a:buSzPts val="1275"/>
              <a:buChar char="■"/>
            </a:pPr>
            <a:r>
              <a:rPr lang="en" sz="1275"/>
              <a:t>Chairs in a circle, facing each other. </a:t>
            </a:r>
            <a:endParaRPr sz="1275"/>
          </a:p>
          <a:p>
            <a:pPr marL="1371600" lvl="2" indent="-309562" algn="l" rtl="0">
              <a:spcBef>
                <a:spcPts val="0"/>
              </a:spcBef>
              <a:spcAft>
                <a:spcPts val="0"/>
              </a:spcAft>
              <a:buSzPts val="1275"/>
              <a:buChar char="■"/>
            </a:pPr>
            <a:r>
              <a:rPr lang="en" sz="1275"/>
              <a:t>Central poster board or screen if needed.</a:t>
            </a:r>
            <a:endParaRPr sz="1275"/>
          </a:p>
          <a:p>
            <a:pPr marL="914400" lvl="1" indent="-309562" algn="l" rtl="0">
              <a:spcBef>
                <a:spcPts val="0"/>
              </a:spcBef>
              <a:spcAft>
                <a:spcPts val="0"/>
              </a:spcAft>
              <a:buSzPts val="1275"/>
              <a:buChar char="○"/>
            </a:pPr>
            <a:r>
              <a:rPr lang="en" sz="1275"/>
              <a:t>Refreshments:</a:t>
            </a:r>
            <a:endParaRPr sz="1275"/>
          </a:p>
          <a:p>
            <a:pPr marL="1371600" lvl="2" indent="-309562" algn="l" rtl="0">
              <a:spcBef>
                <a:spcPts val="0"/>
              </a:spcBef>
              <a:spcAft>
                <a:spcPts val="0"/>
              </a:spcAft>
              <a:buSzPts val="1275"/>
              <a:buChar char="■"/>
            </a:pPr>
            <a:r>
              <a:rPr lang="en" sz="1275"/>
              <a:t>Providing snacks and beverages to help the participants feel comfortable.</a:t>
            </a:r>
            <a:endParaRPr sz="1275"/>
          </a:p>
          <a:p>
            <a:pPr marL="457200" lvl="0" indent="-309562" algn="l" rtl="0">
              <a:spcBef>
                <a:spcPts val="0"/>
              </a:spcBef>
              <a:spcAft>
                <a:spcPts val="0"/>
              </a:spcAft>
              <a:buSzPts val="1275"/>
              <a:buChar char="●"/>
            </a:pPr>
            <a:r>
              <a:rPr lang="en" sz="1275" b="1"/>
              <a:t>Compensation</a:t>
            </a:r>
            <a:endParaRPr sz="1275"/>
          </a:p>
          <a:p>
            <a:pPr marL="914400" lvl="1" indent="-309562" algn="l" rtl="0">
              <a:spcBef>
                <a:spcPts val="0"/>
              </a:spcBef>
              <a:spcAft>
                <a:spcPts val="0"/>
              </a:spcAft>
              <a:buSzPts val="1275"/>
              <a:buChar char="○"/>
            </a:pPr>
            <a:r>
              <a:rPr lang="en" sz="1275"/>
              <a:t>Distribution depending on hosting method.</a:t>
            </a:r>
            <a:endParaRPr sz="1275"/>
          </a:p>
          <a:p>
            <a:pPr marL="914400" lvl="1" indent="-309562" algn="l" rtl="0">
              <a:spcBef>
                <a:spcPts val="0"/>
              </a:spcBef>
              <a:spcAft>
                <a:spcPts val="0"/>
              </a:spcAft>
              <a:buSzPts val="1275"/>
              <a:buChar char="○"/>
            </a:pPr>
            <a:r>
              <a:rPr lang="en" sz="1275"/>
              <a:t>How are they being compensated?</a:t>
            </a:r>
            <a:endParaRPr sz="1275"/>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Group Composition</a:t>
            </a:r>
            <a:endParaRPr/>
          </a:p>
        </p:txBody>
      </p:sp>
      <p:sp>
        <p:nvSpPr>
          <p:cNvPr id="190" name="Google Shape;190;p25"/>
          <p:cNvSpPr txBox="1">
            <a:spLocks noGrp="1"/>
          </p:cNvSpPr>
          <p:nvPr>
            <p:ph type="body" idx="1"/>
          </p:nvPr>
        </p:nvSpPr>
        <p:spPr>
          <a:xfrm>
            <a:off x="471900" y="1919075"/>
            <a:ext cx="8222100" cy="28857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Char char="●"/>
            </a:pPr>
            <a:r>
              <a:rPr lang="en" sz="1300"/>
              <a:t>Homogeneity is recommended to explore the diverse range of views from those familiar to the topic and discussion points. It also helps participants to feel comfortable sharing their views.</a:t>
            </a:r>
            <a:endParaRPr sz="1300"/>
          </a:p>
          <a:p>
            <a:pPr marL="457200" lvl="0" indent="-311150" algn="l" rtl="0">
              <a:spcBef>
                <a:spcPts val="0"/>
              </a:spcBef>
              <a:spcAft>
                <a:spcPts val="0"/>
              </a:spcAft>
              <a:buSzPts val="1300"/>
              <a:buChar char="●"/>
            </a:pPr>
            <a:r>
              <a:rPr lang="en" sz="1300"/>
              <a:t>Sorting participants into different categories can be helpful for group homogeneity (ex. Ujamaa growers, grocers, etc.).</a:t>
            </a:r>
            <a:endParaRPr sz="1300"/>
          </a:p>
          <a:p>
            <a:pPr marL="457200" lvl="0" indent="-311150" algn="l" rtl="0">
              <a:spcBef>
                <a:spcPts val="0"/>
              </a:spcBef>
              <a:spcAft>
                <a:spcPts val="0"/>
              </a:spcAft>
              <a:buSzPts val="1300"/>
              <a:buChar char="●"/>
            </a:pPr>
            <a:r>
              <a:rPr lang="en" sz="1300"/>
              <a:t>Some diversity is important to foster different views, there is a fine balance..</a:t>
            </a:r>
            <a:endParaRPr sz="1300"/>
          </a:p>
          <a:p>
            <a:pPr marL="457200" lvl="0" indent="-311150" algn="l" rtl="0">
              <a:spcBef>
                <a:spcPts val="0"/>
              </a:spcBef>
              <a:spcAft>
                <a:spcPts val="0"/>
              </a:spcAft>
              <a:buSzPts val="1300"/>
              <a:buChar char="●"/>
            </a:pPr>
            <a:r>
              <a:rPr lang="en" sz="1300"/>
              <a:t>Awareness of prior acquaintanceship, whether or not that will negatively impact the results of the group. This is dependent on the purposes of your group.</a:t>
            </a:r>
            <a:endParaRPr sz="1300"/>
          </a:p>
          <a:p>
            <a:pPr marL="457200" lvl="0" indent="-311150" algn="l" rtl="0">
              <a:spcBef>
                <a:spcPts val="0"/>
              </a:spcBef>
              <a:spcAft>
                <a:spcPts val="0"/>
              </a:spcAft>
              <a:buSzPts val="1300"/>
              <a:buChar char="●"/>
            </a:pPr>
            <a:r>
              <a:rPr lang="en" sz="1300"/>
              <a:t>Recruitment methods: in-person or online. </a:t>
            </a:r>
            <a:endParaRPr sz="1300"/>
          </a:p>
          <a:p>
            <a:pPr marL="1371600" lvl="1" indent="-311150" algn="l" rtl="0">
              <a:spcBef>
                <a:spcPts val="0"/>
              </a:spcBef>
              <a:spcAft>
                <a:spcPts val="0"/>
              </a:spcAft>
              <a:buSzPts val="1300"/>
              <a:buChar char="○"/>
            </a:pPr>
            <a:r>
              <a:rPr lang="en" sz="1300"/>
              <a:t>If desired participants are outside immediate circles, reach out to other to facilitate introductions and recruitment.</a:t>
            </a:r>
            <a:endParaRPr sz="1300"/>
          </a:p>
        </p:txBody>
      </p:sp>
      <p:sp>
        <p:nvSpPr>
          <p:cNvPr id="191" name="Google Shape;191;p25"/>
          <p:cNvSpPr txBox="1"/>
          <p:nvPr/>
        </p:nvSpPr>
        <p:spPr>
          <a:xfrm>
            <a:off x="6388800" y="4804800"/>
            <a:ext cx="275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rgbClr val="222222"/>
                </a:solidFill>
              </a:rPr>
              <a:t>Plummer-D’Amato, 2008; Halliday et al., 2021</a:t>
            </a:r>
            <a:endParaRPr sz="1000">
              <a:solidFill>
                <a:srgbClr val="22222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6"/>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Overall Focus Group Process</a:t>
            </a:r>
            <a:endParaRPr/>
          </a:p>
        </p:txBody>
      </p:sp>
      <p:sp>
        <p:nvSpPr>
          <p:cNvPr id="197" name="Google Shape;197;p26"/>
          <p:cNvSpPr/>
          <p:nvPr/>
        </p:nvSpPr>
        <p:spPr>
          <a:xfrm>
            <a:off x="1662920" y="2251735"/>
            <a:ext cx="353400" cy="36900"/>
          </a:xfrm>
          <a:prstGeom prst="roundRect">
            <a:avLst>
              <a:gd name="adj" fmla="val 50000"/>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8" name="Google Shape;198;p26"/>
          <p:cNvGrpSpPr/>
          <p:nvPr/>
        </p:nvGrpSpPr>
        <p:grpSpPr>
          <a:xfrm>
            <a:off x="519875" y="1948510"/>
            <a:ext cx="1310403" cy="1897975"/>
            <a:chOff x="519875" y="1948510"/>
            <a:chExt cx="1310403" cy="1897975"/>
          </a:xfrm>
        </p:grpSpPr>
        <p:sp>
          <p:nvSpPr>
            <p:cNvPr id="199" name="Google Shape;199;p26"/>
            <p:cNvSpPr/>
            <p:nvPr/>
          </p:nvSpPr>
          <p:spPr>
            <a:xfrm>
              <a:off x="877947" y="1948510"/>
              <a:ext cx="594300" cy="594300"/>
            </a:xfrm>
            <a:prstGeom prst="ellipse">
              <a:avLst/>
            </a:prstGeom>
            <a:noFill/>
            <a:ln w="38100" cap="flat" cmpd="sng">
              <a:solidFill>
                <a:srgbClr val="0B71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6"/>
            <p:cNvSpPr txBox="1"/>
            <p:nvPr/>
          </p:nvSpPr>
          <p:spPr>
            <a:xfrm>
              <a:off x="956697" y="2085160"/>
              <a:ext cx="436800" cy="321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800" b="1">
                  <a:solidFill>
                    <a:srgbClr val="0B7140"/>
                  </a:solidFill>
                  <a:latin typeface="Roboto"/>
                  <a:ea typeface="Roboto"/>
                  <a:cs typeface="Roboto"/>
                  <a:sym typeface="Roboto"/>
                </a:rPr>
                <a:t>Step 1</a:t>
              </a:r>
              <a:endParaRPr sz="800" b="1">
                <a:solidFill>
                  <a:srgbClr val="0B7140"/>
                </a:solidFill>
                <a:latin typeface="Roboto"/>
                <a:ea typeface="Roboto"/>
                <a:cs typeface="Roboto"/>
                <a:sym typeface="Roboto"/>
              </a:endParaRPr>
            </a:p>
          </p:txBody>
        </p:sp>
        <p:sp>
          <p:nvSpPr>
            <p:cNvPr id="201" name="Google Shape;201;p26"/>
            <p:cNvSpPr txBox="1"/>
            <p:nvPr/>
          </p:nvSpPr>
          <p:spPr>
            <a:xfrm>
              <a:off x="519878" y="2652285"/>
              <a:ext cx="1310400" cy="4464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1000" b="1">
                  <a:solidFill>
                    <a:srgbClr val="0B7140"/>
                  </a:solidFill>
                  <a:latin typeface="Roboto"/>
                  <a:ea typeface="Roboto"/>
                  <a:cs typeface="Roboto"/>
                  <a:sym typeface="Roboto"/>
                </a:rPr>
                <a:t>Brainstorming</a:t>
              </a:r>
              <a:endParaRPr sz="1000" b="1">
                <a:solidFill>
                  <a:srgbClr val="0B7140"/>
                </a:solidFill>
                <a:latin typeface="Roboto"/>
                <a:ea typeface="Roboto"/>
                <a:cs typeface="Roboto"/>
                <a:sym typeface="Roboto"/>
              </a:endParaRPr>
            </a:p>
          </p:txBody>
        </p:sp>
        <p:sp>
          <p:nvSpPr>
            <p:cNvPr id="202" name="Google Shape;202;p26"/>
            <p:cNvSpPr txBox="1"/>
            <p:nvPr/>
          </p:nvSpPr>
          <p:spPr>
            <a:xfrm>
              <a:off x="519875" y="3109085"/>
              <a:ext cx="1310400" cy="737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800">
                  <a:solidFill>
                    <a:srgbClr val="0B7140"/>
                  </a:solidFill>
                  <a:latin typeface="Roboto"/>
                  <a:ea typeface="Roboto"/>
                  <a:cs typeface="Roboto"/>
                  <a:sym typeface="Roboto"/>
                </a:rPr>
                <a:t>What are you investigating? How will this differ from existing information? What is the ideal research method? </a:t>
              </a:r>
              <a:endParaRPr sz="800">
                <a:solidFill>
                  <a:srgbClr val="0B7140"/>
                </a:solidFill>
                <a:latin typeface="Roboto"/>
                <a:ea typeface="Roboto"/>
                <a:cs typeface="Roboto"/>
                <a:sym typeface="Roboto"/>
              </a:endParaRPr>
            </a:p>
          </p:txBody>
        </p:sp>
      </p:grpSp>
      <p:grpSp>
        <p:nvGrpSpPr>
          <p:cNvPr id="203" name="Google Shape;203;p26"/>
          <p:cNvGrpSpPr/>
          <p:nvPr/>
        </p:nvGrpSpPr>
        <p:grpSpPr>
          <a:xfrm>
            <a:off x="1848940" y="1948510"/>
            <a:ext cx="1310400" cy="1897975"/>
            <a:chOff x="1848940" y="1948510"/>
            <a:chExt cx="1310400" cy="1897975"/>
          </a:xfrm>
        </p:grpSpPr>
        <p:sp>
          <p:nvSpPr>
            <p:cNvPr id="204" name="Google Shape;204;p26"/>
            <p:cNvSpPr/>
            <p:nvPr/>
          </p:nvSpPr>
          <p:spPr>
            <a:xfrm>
              <a:off x="2206990" y="1948510"/>
              <a:ext cx="594300" cy="594300"/>
            </a:xfrm>
            <a:prstGeom prst="ellipse">
              <a:avLst/>
            </a:prstGeom>
            <a:noFill/>
            <a:ln w="38100" cap="flat" cmpd="sng">
              <a:solidFill>
                <a:srgbClr val="0B71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6"/>
            <p:cNvSpPr txBox="1"/>
            <p:nvPr/>
          </p:nvSpPr>
          <p:spPr>
            <a:xfrm>
              <a:off x="1848940" y="2674298"/>
              <a:ext cx="1310400" cy="4464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1000" b="1">
                  <a:solidFill>
                    <a:srgbClr val="0B7140"/>
                  </a:solidFill>
                  <a:latin typeface="Roboto"/>
                  <a:ea typeface="Roboto"/>
                  <a:cs typeface="Roboto"/>
                  <a:sym typeface="Roboto"/>
                </a:rPr>
                <a:t>Early  Planning</a:t>
              </a:r>
              <a:endParaRPr sz="1000" b="1">
                <a:solidFill>
                  <a:srgbClr val="0B7140"/>
                </a:solidFill>
                <a:latin typeface="Roboto"/>
                <a:ea typeface="Roboto"/>
                <a:cs typeface="Roboto"/>
                <a:sym typeface="Roboto"/>
              </a:endParaRPr>
            </a:p>
          </p:txBody>
        </p:sp>
        <p:sp>
          <p:nvSpPr>
            <p:cNvPr id="206" name="Google Shape;206;p26"/>
            <p:cNvSpPr txBox="1"/>
            <p:nvPr/>
          </p:nvSpPr>
          <p:spPr>
            <a:xfrm>
              <a:off x="1848940" y="3109085"/>
              <a:ext cx="1310400" cy="737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800">
                  <a:solidFill>
                    <a:srgbClr val="0B7140"/>
                  </a:solidFill>
                  <a:latin typeface="Roboto"/>
                  <a:ea typeface="Roboto"/>
                  <a:cs typeface="Roboto"/>
                  <a:sym typeface="Roboto"/>
                </a:rPr>
                <a:t>Draft a question set. Consider target demographics, compensation, facilitators, virtual vs. in-person.</a:t>
              </a:r>
              <a:endParaRPr sz="800">
                <a:solidFill>
                  <a:srgbClr val="0B7140"/>
                </a:solidFill>
                <a:latin typeface="Roboto"/>
                <a:ea typeface="Roboto"/>
                <a:cs typeface="Roboto"/>
                <a:sym typeface="Roboto"/>
              </a:endParaRPr>
            </a:p>
          </p:txBody>
        </p:sp>
        <p:sp>
          <p:nvSpPr>
            <p:cNvPr id="207" name="Google Shape;207;p26"/>
            <p:cNvSpPr txBox="1"/>
            <p:nvPr/>
          </p:nvSpPr>
          <p:spPr>
            <a:xfrm>
              <a:off x="2285740" y="2085160"/>
              <a:ext cx="436800" cy="321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800" b="1">
                  <a:solidFill>
                    <a:srgbClr val="0B7140"/>
                  </a:solidFill>
                  <a:latin typeface="Roboto"/>
                  <a:ea typeface="Roboto"/>
                  <a:cs typeface="Roboto"/>
                  <a:sym typeface="Roboto"/>
                </a:rPr>
                <a:t>Step 2</a:t>
              </a:r>
              <a:endParaRPr sz="800" b="1">
                <a:solidFill>
                  <a:srgbClr val="0B7140"/>
                </a:solidFill>
                <a:latin typeface="Roboto"/>
                <a:ea typeface="Roboto"/>
                <a:cs typeface="Roboto"/>
                <a:sym typeface="Roboto"/>
              </a:endParaRPr>
            </a:p>
          </p:txBody>
        </p:sp>
      </p:grpSp>
      <p:grpSp>
        <p:nvGrpSpPr>
          <p:cNvPr id="208" name="Google Shape;208;p26"/>
          <p:cNvGrpSpPr/>
          <p:nvPr/>
        </p:nvGrpSpPr>
        <p:grpSpPr>
          <a:xfrm>
            <a:off x="3178034" y="1948510"/>
            <a:ext cx="1359902" cy="1897974"/>
            <a:chOff x="3178034" y="1948510"/>
            <a:chExt cx="1359902" cy="1897974"/>
          </a:xfrm>
        </p:grpSpPr>
        <p:sp>
          <p:nvSpPr>
            <p:cNvPr id="209" name="Google Shape;209;p26"/>
            <p:cNvSpPr/>
            <p:nvPr/>
          </p:nvSpPr>
          <p:spPr>
            <a:xfrm>
              <a:off x="3560827" y="1948510"/>
              <a:ext cx="594300" cy="594300"/>
            </a:xfrm>
            <a:prstGeom prst="ellipse">
              <a:avLst/>
            </a:prstGeom>
            <a:noFill/>
            <a:ln w="38100" cap="flat" cmpd="sng">
              <a:solidFill>
                <a:srgbClr val="0B71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6"/>
            <p:cNvSpPr txBox="1"/>
            <p:nvPr/>
          </p:nvSpPr>
          <p:spPr>
            <a:xfrm>
              <a:off x="3178034" y="2652285"/>
              <a:ext cx="1359900" cy="4464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1000" b="1">
                  <a:solidFill>
                    <a:srgbClr val="0B7140"/>
                  </a:solidFill>
                  <a:latin typeface="Roboto"/>
                  <a:ea typeface="Roboto"/>
                  <a:cs typeface="Roboto"/>
                  <a:sym typeface="Roboto"/>
                </a:rPr>
                <a:t>Final Planning</a:t>
              </a:r>
              <a:endParaRPr sz="1000" b="1">
                <a:solidFill>
                  <a:srgbClr val="0B7140"/>
                </a:solidFill>
                <a:latin typeface="Roboto"/>
                <a:ea typeface="Roboto"/>
                <a:cs typeface="Roboto"/>
                <a:sym typeface="Roboto"/>
              </a:endParaRPr>
            </a:p>
          </p:txBody>
        </p:sp>
        <p:sp>
          <p:nvSpPr>
            <p:cNvPr id="211" name="Google Shape;211;p26"/>
            <p:cNvSpPr txBox="1"/>
            <p:nvPr/>
          </p:nvSpPr>
          <p:spPr>
            <a:xfrm>
              <a:off x="3178036" y="3109084"/>
              <a:ext cx="1359900" cy="737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800">
                  <a:solidFill>
                    <a:srgbClr val="0B7140"/>
                  </a:solidFill>
                  <a:latin typeface="Roboto"/>
                  <a:ea typeface="Roboto"/>
                  <a:cs typeface="Roboto"/>
                  <a:sym typeface="Roboto"/>
                </a:rPr>
                <a:t>Review &amp; finalize question set. Obtain IRB approval. Confirm facilitators &amp; notetakers. Finalize contact lists.</a:t>
              </a:r>
              <a:endParaRPr sz="800">
                <a:solidFill>
                  <a:srgbClr val="0B7140"/>
                </a:solidFill>
                <a:latin typeface="Roboto"/>
                <a:ea typeface="Roboto"/>
                <a:cs typeface="Roboto"/>
                <a:sym typeface="Roboto"/>
              </a:endParaRPr>
            </a:p>
          </p:txBody>
        </p:sp>
        <p:sp>
          <p:nvSpPr>
            <p:cNvPr id="212" name="Google Shape;212;p26"/>
            <p:cNvSpPr txBox="1"/>
            <p:nvPr/>
          </p:nvSpPr>
          <p:spPr>
            <a:xfrm>
              <a:off x="3639839" y="2085160"/>
              <a:ext cx="436800" cy="321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800" b="1">
                  <a:solidFill>
                    <a:srgbClr val="858585"/>
                  </a:solidFill>
                  <a:latin typeface="Roboto"/>
                  <a:ea typeface="Roboto"/>
                  <a:cs typeface="Roboto"/>
                  <a:sym typeface="Roboto"/>
                </a:rPr>
                <a:t>Step 3</a:t>
              </a:r>
              <a:endParaRPr sz="800" b="1">
                <a:solidFill>
                  <a:srgbClr val="858585"/>
                </a:solidFill>
                <a:latin typeface="Roboto"/>
                <a:ea typeface="Roboto"/>
                <a:cs typeface="Roboto"/>
                <a:sym typeface="Roboto"/>
              </a:endParaRPr>
            </a:p>
          </p:txBody>
        </p:sp>
      </p:grpSp>
      <p:grpSp>
        <p:nvGrpSpPr>
          <p:cNvPr id="213" name="Google Shape;213;p26"/>
          <p:cNvGrpSpPr/>
          <p:nvPr/>
        </p:nvGrpSpPr>
        <p:grpSpPr>
          <a:xfrm>
            <a:off x="4557650" y="1948510"/>
            <a:ext cx="1310403" cy="1897975"/>
            <a:chOff x="4557650" y="1948510"/>
            <a:chExt cx="1310403" cy="1897975"/>
          </a:xfrm>
        </p:grpSpPr>
        <p:sp>
          <p:nvSpPr>
            <p:cNvPr id="214" name="Google Shape;214;p26"/>
            <p:cNvSpPr/>
            <p:nvPr/>
          </p:nvSpPr>
          <p:spPr>
            <a:xfrm>
              <a:off x="4915703" y="1948510"/>
              <a:ext cx="594300" cy="594300"/>
            </a:xfrm>
            <a:prstGeom prst="ellipse">
              <a:avLst/>
            </a:prstGeom>
            <a:noFill/>
            <a:ln w="38100" cap="flat" cmpd="sng">
              <a:solidFill>
                <a:srgbClr val="85858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6"/>
            <p:cNvSpPr txBox="1"/>
            <p:nvPr/>
          </p:nvSpPr>
          <p:spPr>
            <a:xfrm>
              <a:off x="4557650" y="2652285"/>
              <a:ext cx="1310400" cy="4464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1000" b="1">
                  <a:solidFill>
                    <a:srgbClr val="858585"/>
                  </a:solidFill>
                  <a:latin typeface="Roboto"/>
                  <a:ea typeface="Roboto"/>
                  <a:cs typeface="Roboto"/>
                  <a:sym typeface="Roboto"/>
                </a:rPr>
                <a:t>Recruitment</a:t>
              </a:r>
              <a:endParaRPr sz="1000" b="1">
                <a:solidFill>
                  <a:srgbClr val="858585"/>
                </a:solidFill>
                <a:latin typeface="Roboto"/>
                <a:ea typeface="Roboto"/>
                <a:cs typeface="Roboto"/>
                <a:sym typeface="Roboto"/>
              </a:endParaRPr>
            </a:p>
          </p:txBody>
        </p:sp>
        <p:sp>
          <p:nvSpPr>
            <p:cNvPr id="216" name="Google Shape;216;p26"/>
            <p:cNvSpPr txBox="1"/>
            <p:nvPr/>
          </p:nvSpPr>
          <p:spPr>
            <a:xfrm>
              <a:off x="4557653" y="3109085"/>
              <a:ext cx="1310400" cy="737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800">
                  <a:solidFill>
                    <a:srgbClr val="858585"/>
                  </a:solidFill>
                  <a:latin typeface="Roboto"/>
                  <a:ea typeface="Roboto"/>
                  <a:cs typeface="Roboto"/>
                  <a:sym typeface="Roboto"/>
                </a:rPr>
                <a:t>Reach out to individuals on the contact lists. Finalize the date &amp; time of focus groups.</a:t>
              </a:r>
              <a:endParaRPr sz="800">
                <a:solidFill>
                  <a:srgbClr val="858585"/>
                </a:solidFill>
                <a:latin typeface="Roboto"/>
                <a:ea typeface="Roboto"/>
                <a:cs typeface="Roboto"/>
                <a:sym typeface="Roboto"/>
              </a:endParaRPr>
            </a:p>
          </p:txBody>
        </p:sp>
        <p:sp>
          <p:nvSpPr>
            <p:cNvPr id="217" name="Google Shape;217;p26"/>
            <p:cNvSpPr txBox="1"/>
            <p:nvPr/>
          </p:nvSpPr>
          <p:spPr>
            <a:xfrm>
              <a:off x="4994453" y="2085160"/>
              <a:ext cx="436800" cy="321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800" b="1">
                  <a:solidFill>
                    <a:srgbClr val="858585"/>
                  </a:solidFill>
                  <a:latin typeface="Roboto"/>
                  <a:ea typeface="Roboto"/>
                  <a:cs typeface="Roboto"/>
                  <a:sym typeface="Roboto"/>
                </a:rPr>
                <a:t>Step 4</a:t>
              </a:r>
              <a:endParaRPr sz="800" b="1">
                <a:solidFill>
                  <a:srgbClr val="858585"/>
                </a:solidFill>
                <a:latin typeface="Roboto"/>
                <a:ea typeface="Roboto"/>
                <a:cs typeface="Roboto"/>
                <a:sym typeface="Roboto"/>
              </a:endParaRPr>
            </a:p>
          </p:txBody>
        </p:sp>
      </p:grpSp>
      <p:grpSp>
        <p:nvGrpSpPr>
          <p:cNvPr id="218" name="Google Shape;218;p26"/>
          <p:cNvGrpSpPr/>
          <p:nvPr/>
        </p:nvGrpSpPr>
        <p:grpSpPr>
          <a:xfrm>
            <a:off x="5887800" y="1948510"/>
            <a:ext cx="1359905" cy="1897975"/>
            <a:chOff x="5887800" y="1948510"/>
            <a:chExt cx="1359905" cy="1897975"/>
          </a:xfrm>
        </p:grpSpPr>
        <p:sp>
          <p:nvSpPr>
            <p:cNvPr id="219" name="Google Shape;219;p26"/>
            <p:cNvSpPr/>
            <p:nvPr/>
          </p:nvSpPr>
          <p:spPr>
            <a:xfrm>
              <a:off x="6270606" y="1948510"/>
              <a:ext cx="594300" cy="594300"/>
            </a:xfrm>
            <a:prstGeom prst="ellipse">
              <a:avLst/>
            </a:prstGeom>
            <a:noFill/>
            <a:ln w="38100" cap="flat" cmpd="sng">
              <a:solidFill>
                <a:srgbClr val="85858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6"/>
            <p:cNvSpPr txBox="1"/>
            <p:nvPr/>
          </p:nvSpPr>
          <p:spPr>
            <a:xfrm>
              <a:off x="5887800" y="2652285"/>
              <a:ext cx="1359900" cy="4464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1000" b="1">
                  <a:solidFill>
                    <a:srgbClr val="858585"/>
                  </a:solidFill>
                  <a:latin typeface="Roboto"/>
                  <a:ea typeface="Roboto"/>
                  <a:cs typeface="Roboto"/>
                  <a:sym typeface="Roboto"/>
                </a:rPr>
                <a:t>Focus Groups</a:t>
              </a:r>
              <a:endParaRPr sz="1000" b="1">
                <a:solidFill>
                  <a:srgbClr val="858585"/>
                </a:solidFill>
                <a:latin typeface="Roboto"/>
                <a:ea typeface="Roboto"/>
                <a:cs typeface="Roboto"/>
                <a:sym typeface="Roboto"/>
              </a:endParaRPr>
            </a:p>
          </p:txBody>
        </p:sp>
        <p:sp>
          <p:nvSpPr>
            <p:cNvPr id="221" name="Google Shape;221;p26"/>
            <p:cNvSpPr txBox="1"/>
            <p:nvPr/>
          </p:nvSpPr>
          <p:spPr>
            <a:xfrm>
              <a:off x="5887806" y="3109085"/>
              <a:ext cx="1359900" cy="737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800">
                  <a:solidFill>
                    <a:srgbClr val="858585"/>
                  </a:solidFill>
                  <a:latin typeface="Roboto"/>
                  <a:ea typeface="Roboto"/>
                  <a:cs typeface="Roboto"/>
                  <a:sym typeface="Roboto"/>
                </a:rPr>
                <a:t>Follow the question guide and run focus groups. Remember to take notes and record the session..</a:t>
              </a:r>
              <a:endParaRPr sz="800">
                <a:solidFill>
                  <a:srgbClr val="858585"/>
                </a:solidFill>
                <a:latin typeface="Roboto"/>
                <a:ea typeface="Roboto"/>
                <a:cs typeface="Roboto"/>
                <a:sym typeface="Roboto"/>
              </a:endParaRPr>
            </a:p>
          </p:txBody>
        </p:sp>
        <p:sp>
          <p:nvSpPr>
            <p:cNvPr id="222" name="Google Shape;222;p26"/>
            <p:cNvSpPr txBox="1"/>
            <p:nvPr/>
          </p:nvSpPr>
          <p:spPr>
            <a:xfrm>
              <a:off x="6354731" y="2085160"/>
              <a:ext cx="436800" cy="321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800" b="1">
                  <a:solidFill>
                    <a:srgbClr val="858585"/>
                  </a:solidFill>
                  <a:latin typeface="Roboto"/>
                  <a:ea typeface="Roboto"/>
                  <a:cs typeface="Roboto"/>
                  <a:sym typeface="Roboto"/>
                </a:rPr>
                <a:t>Step 5</a:t>
              </a:r>
              <a:endParaRPr sz="800" b="1">
                <a:solidFill>
                  <a:srgbClr val="858585"/>
                </a:solidFill>
                <a:latin typeface="Roboto"/>
                <a:ea typeface="Roboto"/>
                <a:cs typeface="Roboto"/>
                <a:sym typeface="Roboto"/>
              </a:endParaRPr>
            </a:p>
          </p:txBody>
        </p:sp>
      </p:grpSp>
      <p:grpSp>
        <p:nvGrpSpPr>
          <p:cNvPr id="223" name="Google Shape;223;p26"/>
          <p:cNvGrpSpPr/>
          <p:nvPr/>
        </p:nvGrpSpPr>
        <p:grpSpPr>
          <a:xfrm>
            <a:off x="7264213" y="1948510"/>
            <a:ext cx="1359905" cy="1897975"/>
            <a:chOff x="7264213" y="1948510"/>
            <a:chExt cx="1359905" cy="1897975"/>
          </a:xfrm>
        </p:grpSpPr>
        <p:sp>
          <p:nvSpPr>
            <p:cNvPr id="224" name="Google Shape;224;p26"/>
            <p:cNvSpPr/>
            <p:nvPr/>
          </p:nvSpPr>
          <p:spPr>
            <a:xfrm>
              <a:off x="7647018" y="1948510"/>
              <a:ext cx="594300" cy="594300"/>
            </a:xfrm>
            <a:prstGeom prst="ellipse">
              <a:avLst/>
            </a:prstGeom>
            <a:noFill/>
            <a:ln w="38100" cap="flat" cmpd="sng">
              <a:solidFill>
                <a:srgbClr val="85858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6"/>
            <p:cNvSpPr txBox="1"/>
            <p:nvPr/>
          </p:nvSpPr>
          <p:spPr>
            <a:xfrm>
              <a:off x="7264213" y="2652285"/>
              <a:ext cx="1359900" cy="4464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1000" b="1">
                  <a:solidFill>
                    <a:srgbClr val="858585"/>
                  </a:solidFill>
                  <a:latin typeface="Roboto"/>
                  <a:ea typeface="Roboto"/>
                  <a:cs typeface="Roboto"/>
                  <a:sym typeface="Roboto"/>
                </a:rPr>
                <a:t>Analysis</a:t>
              </a:r>
              <a:endParaRPr sz="1000" b="1">
                <a:solidFill>
                  <a:srgbClr val="858585"/>
                </a:solidFill>
                <a:latin typeface="Roboto"/>
                <a:ea typeface="Roboto"/>
                <a:cs typeface="Roboto"/>
                <a:sym typeface="Roboto"/>
              </a:endParaRPr>
            </a:p>
          </p:txBody>
        </p:sp>
        <p:sp>
          <p:nvSpPr>
            <p:cNvPr id="226" name="Google Shape;226;p26"/>
            <p:cNvSpPr txBox="1"/>
            <p:nvPr/>
          </p:nvSpPr>
          <p:spPr>
            <a:xfrm>
              <a:off x="7264218" y="3109085"/>
              <a:ext cx="1359900" cy="737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800">
                  <a:solidFill>
                    <a:srgbClr val="858585"/>
                  </a:solidFill>
                  <a:latin typeface="Roboto"/>
                  <a:ea typeface="Roboto"/>
                  <a:cs typeface="Roboto"/>
                  <a:sym typeface="Roboto"/>
                </a:rPr>
                <a:t>Coding and grouping of data. Data management software is a great tool. Can either be used in a mixed method research capacity or on its own.</a:t>
              </a:r>
              <a:endParaRPr sz="800">
                <a:solidFill>
                  <a:srgbClr val="858585"/>
                </a:solidFill>
                <a:latin typeface="Roboto"/>
                <a:ea typeface="Roboto"/>
                <a:cs typeface="Roboto"/>
                <a:sym typeface="Roboto"/>
              </a:endParaRPr>
            </a:p>
            <a:p>
              <a:pPr marL="0" lvl="0" indent="0" algn="ctr" rtl="0">
                <a:lnSpc>
                  <a:spcPct val="115000"/>
                </a:lnSpc>
                <a:spcBef>
                  <a:spcPts val="1600"/>
                </a:spcBef>
                <a:spcAft>
                  <a:spcPts val="1600"/>
                </a:spcAft>
                <a:buNone/>
              </a:pPr>
              <a:endParaRPr sz="800">
                <a:solidFill>
                  <a:srgbClr val="858585"/>
                </a:solidFill>
                <a:latin typeface="Roboto"/>
                <a:ea typeface="Roboto"/>
                <a:cs typeface="Roboto"/>
                <a:sym typeface="Roboto"/>
              </a:endParaRPr>
            </a:p>
          </p:txBody>
        </p:sp>
        <p:sp>
          <p:nvSpPr>
            <p:cNvPr id="227" name="Google Shape;227;p26"/>
            <p:cNvSpPr txBox="1"/>
            <p:nvPr/>
          </p:nvSpPr>
          <p:spPr>
            <a:xfrm>
              <a:off x="7725768" y="2085160"/>
              <a:ext cx="436800" cy="321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800" b="1">
                  <a:solidFill>
                    <a:srgbClr val="858585"/>
                  </a:solidFill>
                  <a:latin typeface="Roboto"/>
                  <a:ea typeface="Roboto"/>
                  <a:cs typeface="Roboto"/>
                  <a:sym typeface="Roboto"/>
                </a:rPr>
                <a:t>Step 6</a:t>
              </a:r>
              <a:endParaRPr sz="800" b="1">
                <a:solidFill>
                  <a:srgbClr val="858585"/>
                </a:solidFill>
                <a:latin typeface="Roboto"/>
                <a:ea typeface="Roboto"/>
                <a:cs typeface="Roboto"/>
                <a:sym typeface="Roboto"/>
              </a:endParaRPr>
            </a:p>
          </p:txBody>
        </p:sp>
      </p:grpSp>
      <p:sp>
        <p:nvSpPr>
          <p:cNvPr id="228" name="Google Shape;228;p26"/>
          <p:cNvSpPr/>
          <p:nvPr/>
        </p:nvSpPr>
        <p:spPr>
          <a:xfrm>
            <a:off x="3004357" y="2251735"/>
            <a:ext cx="353400" cy="36900"/>
          </a:xfrm>
          <a:prstGeom prst="roundRect">
            <a:avLst>
              <a:gd name="adj" fmla="val 50000"/>
            </a:avLst>
          </a:pr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6"/>
          <p:cNvSpPr/>
          <p:nvPr/>
        </p:nvSpPr>
        <p:spPr>
          <a:xfrm>
            <a:off x="4358720" y="2251735"/>
            <a:ext cx="353400" cy="36900"/>
          </a:xfrm>
          <a:prstGeom prst="roundRect">
            <a:avLst>
              <a:gd name="adj" fmla="val 50000"/>
            </a:avLst>
          </a:pr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6"/>
          <p:cNvSpPr/>
          <p:nvPr/>
        </p:nvSpPr>
        <p:spPr>
          <a:xfrm>
            <a:off x="5713595" y="2251735"/>
            <a:ext cx="353400" cy="36900"/>
          </a:xfrm>
          <a:prstGeom prst="roundRect">
            <a:avLst>
              <a:gd name="adj" fmla="val 50000"/>
            </a:avLst>
          </a:pr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6"/>
          <p:cNvSpPr/>
          <p:nvPr/>
        </p:nvSpPr>
        <p:spPr>
          <a:xfrm>
            <a:off x="7079257" y="2251735"/>
            <a:ext cx="353400" cy="36900"/>
          </a:xfrm>
          <a:prstGeom prst="roundRect">
            <a:avLst>
              <a:gd name="adj" fmla="val 50000"/>
            </a:avLst>
          </a:pr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27"/>
          <p:cNvSpPr txBox="1">
            <a:spLocks noGrp="1"/>
          </p:cNvSpPr>
          <p:nvPr>
            <p:ph type="title"/>
          </p:nvPr>
        </p:nvSpPr>
        <p:spPr>
          <a:xfrm>
            <a:off x="471900" y="738725"/>
            <a:ext cx="8222100" cy="767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Drafting a Question Set</a:t>
            </a:r>
            <a:endParaRPr/>
          </a:p>
        </p:txBody>
      </p:sp>
      <p:sp>
        <p:nvSpPr>
          <p:cNvPr id="237" name="Google Shape;237;p27"/>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normAutofit fontScale="92500" lnSpcReduction="20000"/>
          </a:bodyPr>
          <a:lstStyle/>
          <a:p>
            <a:pPr marL="457200" lvl="0" indent="-310832" algn="l" rtl="0">
              <a:spcBef>
                <a:spcPts val="0"/>
              </a:spcBef>
              <a:spcAft>
                <a:spcPts val="0"/>
              </a:spcAft>
              <a:buSzPct val="100000"/>
              <a:buChar char="●"/>
            </a:pPr>
            <a:r>
              <a:rPr lang="en"/>
              <a:t>Use open-ended questions; Yes &amp; No questions don’t provide responses with depth.</a:t>
            </a:r>
            <a:endParaRPr/>
          </a:p>
          <a:p>
            <a:pPr marL="457200" lvl="0" indent="-310832" algn="l" rtl="0">
              <a:spcBef>
                <a:spcPts val="0"/>
              </a:spcBef>
              <a:spcAft>
                <a:spcPts val="0"/>
              </a:spcAft>
              <a:buSzPct val="100000"/>
              <a:buChar char="●"/>
            </a:pPr>
            <a:r>
              <a:rPr lang="en"/>
              <a:t>“‘Why’ is seldom asked. As an alternative, consider asking about specific components that directly relate to the project.” (NOAA, 2015)</a:t>
            </a:r>
            <a:endParaRPr/>
          </a:p>
          <a:p>
            <a:pPr marL="914400" lvl="1" indent="-299085" algn="l" rtl="0">
              <a:spcBef>
                <a:spcPts val="0"/>
              </a:spcBef>
              <a:spcAft>
                <a:spcPts val="0"/>
              </a:spcAft>
              <a:buSzPct val="100000"/>
              <a:buChar char="○"/>
            </a:pPr>
            <a:r>
              <a:rPr lang="en"/>
              <a:t>“Why?” Also makes respondents feel that they must defend their perspective.</a:t>
            </a:r>
            <a:endParaRPr/>
          </a:p>
          <a:p>
            <a:pPr marL="457200" lvl="0" indent="-310832" algn="l" rtl="0">
              <a:spcBef>
                <a:spcPts val="0"/>
              </a:spcBef>
              <a:spcAft>
                <a:spcPts val="0"/>
              </a:spcAft>
              <a:buSzPct val="100000"/>
              <a:buChar char="●"/>
            </a:pPr>
            <a:r>
              <a:rPr lang="en"/>
              <a:t>Draft preliminary questions then have others provide feedback</a:t>
            </a:r>
            <a:endParaRPr/>
          </a:p>
          <a:p>
            <a:pPr marL="914400" lvl="1" indent="-299085" algn="l" rtl="0">
              <a:spcBef>
                <a:spcPts val="0"/>
              </a:spcBef>
              <a:spcAft>
                <a:spcPts val="0"/>
              </a:spcAft>
              <a:buSzPct val="100000"/>
              <a:buChar char="○"/>
            </a:pPr>
            <a:r>
              <a:rPr lang="en"/>
              <a:t>Attempts to deal with bias and makes sure the questions will get the info you want</a:t>
            </a:r>
            <a:endParaRPr/>
          </a:p>
          <a:p>
            <a:pPr marL="457200" lvl="0" indent="-310832" algn="l" rtl="0">
              <a:spcBef>
                <a:spcPts val="0"/>
              </a:spcBef>
              <a:spcAft>
                <a:spcPts val="0"/>
              </a:spcAft>
              <a:buSzPct val="100000"/>
              <a:buChar char="●"/>
            </a:pPr>
            <a:r>
              <a:rPr lang="en"/>
              <a:t>Aim for 6-10 questions</a:t>
            </a:r>
            <a:endParaRPr/>
          </a:p>
        </p:txBody>
      </p:sp>
      <p:sp>
        <p:nvSpPr>
          <p:cNvPr id="238" name="Google Shape;238;p27"/>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2000"/>
              <a:t>Thoughts to keep in Mind:</a:t>
            </a:r>
            <a:endParaRPr sz="2000"/>
          </a:p>
          <a:p>
            <a:pPr marL="0" lvl="0" indent="0" algn="ctr" rtl="0">
              <a:spcBef>
                <a:spcPts val="1200"/>
              </a:spcBef>
              <a:spcAft>
                <a:spcPts val="0"/>
              </a:spcAft>
              <a:buNone/>
            </a:pPr>
            <a:r>
              <a:rPr lang="en" sz="2000"/>
              <a:t>“Does this allow for all perspectives to share?” </a:t>
            </a:r>
            <a:endParaRPr sz="2000"/>
          </a:p>
          <a:p>
            <a:pPr marL="0" lvl="0" indent="0" algn="ctr" rtl="0">
              <a:spcBef>
                <a:spcPts val="1200"/>
              </a:spcBef>
              <a:spcAft>
                <a:spcPts val="0"/>
              </a:spcAft>
              <a:buNone/>
            </a:pPr>
            <a:r>
              <a:rPr lang="en" sz="2000"/>
              <a:t>“Will this spur a discussion?” </a:t>
            </a:r>
            <a:endParaRPr sz="2000"/>
          </a:p>
          <a:p>
            <a:pPr marL="0" lvl="0" indent="0" algn="ctr" rtl="0">
              <a:spcBef>
                <a:spcPts val="1200"/>
              </a:spcBef>
              <a:spcAft>
                <a:spcPts val="1200"/>
              </a:spcAft>
              <a:buNone/>
            </a:pPr>
            <a:r>
              <a:rPr lang="en" sz="2000"/>
              <a:t>“Is this question leading?”</a:t>
            </a:r>
            <a:endParaRPr sz="20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8"/>
          <p:cNvSpPr txBox="1">
            <a:spLocks noGrp="1"/>
          </p:cNvSpPr>
          <p:nvPr>
            <p:ph type="title"/>
          </p:nvPr>
        </p:nvSpPr>
        <p:spPr>
          <a:xfrm>
            <a:off x="177953" y="1811225"/>
            <a:ext cx="2808000" cy="953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100"/>
              <a:t>Drafting a Question Set</a:t>
            </a:r>
            <a:endParaRPr sz="3100"/>
          </a:p>
        </p:txBody>
      </p:sp>
      <p:pic>
        <p:nvPicPr>
          <p:cNvPr id="244" name="Google Shape;244;p28"/>
          <p:cNvPicPr preferRelativeResize="0"/>
          <p:nvPr/>
        </p:nvPicPr>
        <p:blipFill>
          <a:blip r:embed="rId3">
            <a:alphaModFix/>
          </a:blip>
          <a:stretch>
            <a:fillRect/>
          </a:stretch>
        </p:blipFill>
        <p:spPr>
          <a:xfrm>
            <a:off x="4156600" y="118775"/>
            <a:ext cx="4478751" cy="48710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Ujamaa’s Question Set</a:t>
            </a:r>
            <a:endParaRPr/>
          </a:p>
        </p:txBody>
      </p:sp>
      <p:sp>
        <p:nvSpPr>
          <p:cNvPr id="250" name="Google Shape;250;p29"/>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normAutofit fontScale="77500" lnSpcReduction="20000"/>
          </a:bodyPr>
          <a:lstStyle/>
          <a:p>
            <a:pPr marL="0" lvl="0" indent="0" algn="ctr" rtl="0">
              <a:spcBef>
                <a:spcPts val="0"/>
              </a:spcBef>
              <a:spcAft>
                <a:spcPts val="0"/>
              </a:spcAft>
              <a:buNone/>
            </a:pPr>
            <a:r>
              <a:rPr lang="en"/>
              <a:t>Collaborating on a question set is very important. Making sure questions are direct, yet opened ended enough to see variations in responses creates a more robust conversation and data set.</a:t>
            </a:r>
            <a:endParaRPr/>
          </a:p>
        </p:txBody>
      </p:sp>
      <p:sp>
        <p:nvSpPr>
          <p:cNvPr id="251" name="Google Shape;251;p2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457200" lvl="0" indent="-279400" algn="just" rtl="0">
              <a:lnSpc>
                <a:spcPct val="105000"/>
              </a:lnSpc>
              <a:spcBef>
                <a:spcPts val="0"/>
              </a:spcBef>
              <a:spcAft>
                <a:spcPts val="0"/>
              </a:spcAft>
              <a:buSzPts val="800"/>
              <a:buAutoNum type="arabicPeriod"/>
            </a:pPr>
            <a:r>
              <a:rPr lang="en" sz="800"/>
              <a:t>If you could pick five food crops which you believe are important to your identity and to the work that you do, which would you pick?</a:t>
            </a:r>
            <a:endParaRPr sz="800"/>
          </a:p>
          <a:p>
            <a:pPr marL="914400" lvl="1" indent="-279400" algn="just" rtl="0">
              <a:lnSpc>
                <a:spcPct val="105000"/>
              </a:lnSpc>
              <a:spcBef>
                <a:spcPts val="0"/>
              </a:spcBef>
              <a:spcAft>
                <a:spcPts val="0"/>
              </a:spcAft>
              <a:buSzPts val="800"/>
              <a:buAutoNum type="alphaLcPeriod"/>
            </a:pPr>
            <a:r>
              <a:rPr lang="en" sz="800"/>
              <a:t>Do you frequently purchase and/or produce these crops? If not, why is that? [seed not accessible, unsure where to purchase, no interest, other barriers, etc.]</a:t>
            </a:r>
            <a:endParaRPr sz="800"/>
          </a:p>
          <a:p>
            <a:pPr marL="914400" lvl="1" indent="-279400" algn="just" rtl="0">
              <a:lnSpc>
                <a:spcPct val="105000"/>
              </a:lnSpc>
              <a:spcBef>
                <a:spcPts val="0"/>
              </a:spcBef>
              <a:spcAft>
                <a:spcPts val="0"/>
              </a:spcAft>
              <a:buSzPts val="800"/>
              <a:buAutoNum type="alphaLcPeriod"/>
            </a:pPr>
            <a:r>
              <a:rPr lang="en" sz="800"/>
              <a:t>[if they purchase] Are you able to purchase them locally?</a:t>
            </a:r>
            <a:endParaRPr sz="800"/>
          </a:p>
          <a:p>
            <a:pPr marL="457200" lvl="0" indent="-279400" algn="just" rtl="0">
              <a:lnSpc>
                <a:spcPct val="105000"/>
              </a:lnSpc>
              <a:spcBef>
                <a:spcPts val="0"/>
              </a:spcBef>
              <a:spcAft>
                <a:spcPts val="0"/>
              </a:spcAft>
              <a:buSzPts val="800"/>
              <a:buAutoNum type="arabicPeriod"/>
            </a:pPr>
            <a:r>
              <a:rPr lang="en" sz="800"/>
              <a:t>Tell me about your relationship with these different crops. How does it relate to the rest of the work that you do?</a:t>
            </a:r>
            <a:endParaRPr sz="800"/>
          </a:p>
          <a:p>
            <a:pPr marL="457200" lvl="0" indent="-279400" algn="just" rtl="0">
              <a:lnSpc>
                <a:spcPct val="105000"/>
              </a:lnSpc>
              <a:spcBef>
                <a:spcPts val="0"/>
              </a:spcBef>
              <a:spcAft>
                <a:spcPts val="0"/>
              </a:spcAft>
              <a:buSzPts val="800"/>
              <a:buAutoNum type="arabicPeriod"/>
            </a:pPr>
            <a:r>
              <a:rPr lang="en" sz="800"/>
              <a:t>Consider the food crops you already purchase and/or produce. What are the most important aspects/characteristics of the food crops that you value?</a:t>
            </a:r>
            <a:endParaRPr sz="800"/>
          </a:p>
          <a:p>
            <a:pPr marL="914400" lvl="1" indent="-279400" algn="just" rtl="0">
              <a:lnSpc>
                <a:spcPct val="105000"/>
              </a:lnSpc>
              <a:spcBef>
                <a:spcPts val="0"/>
              </a:spcBef>
              <a:spcAft>
                <a:spcPts val="0"/>
              </a:spcAft>
              <a:buSzPts val="800"/>
              <a:buAutoNum type="alphaLcPeriod"/>
            </a:pPr>
            <a:r>
              <a:rPr lang="en" sz="800"/>
              <a:t>Can you think of any characteristics that are important to the seeds that produce these food crops in particular? </a:t>
            </a:r>
            <a:endParaRPr sz="800"/>
          </a:p>
          <a:p>
            <a:pPr marL="914400" lvl="1" indent="-279400" algn="just" rtl="0">
              <a:lnSpc>
                <a:spcPct val="105000"/>
              </a:lnSpc>
              <a:spcBef>
                <a:spcPts val="0"/>
              </a:spcBef>
              <a:spcAft>
                <a:spcPts val="0"/>
              </a:spcAft>
              <a:buSzPts val="800"/>
              <a:buAutoNum type="alphaLcPeriod"/>
            </a:pPr>
            <a:r>
              <a:rPr lang="en" sz="800"/>
              <a:t>Are there, if any, important cultural elements to these seeds that you purchase and/or produce? What do you think it means for a seed to have ‘embedded cultural meaning’? </a:t>
            </a:r>
            <a:endParaRPr sz="800"/>
          </a:p>
          <a:p>
            <a:pPr marL="457200" lvl="0" indent="-279400" algn="just" rtl="0">
              <a:lnSpc>
                <a:spcPct val="105000"/>
              </a:lnSpc>
              <a:spcBef>
                <a:spcPts val="0"/>
              </a:spcBef>
              <a:spcAft>
                <a:spcPts val="0"/>
              </a:spcAft>
              <a:buSzPts val="800"/>
              <a:buAutoNum type="arabicPeriod"/>
            </a:pPr>
            <a:r>
              <a:rPr lang="en" sz="800"/>
              <a:t>What do you see as potential commercial opportunities for seed(/food) embedded with cultural meaning, and for whom?</a:t>
            </a:r>
            <a:endParaRPr sz="800"/>
          </a:p>
          <a:p>
            <a:pPr marL="457200" lvl="0" indent="-279400" algn="just" rtl="0">
              <a:lnSpc>
                <a:spcPct val="105000"/>
              </a:lnSpc>
              <a:spcBef>
                <a:spcPts val="0"/>
              </a:spcBef>
              <a:spcAft>
                <a:spcPts val="0"/>
              </a:spcAft>
              <a:buSzPts val="800"/>
              <a:buAutoNum type="arabicPeriod"/>
            </a:pPr>
            <a:r>
              <a:rPr lang="en" sz="800"/>
              <a:t>What do you believe needs to be done to enhance the marketability of culturally important seed(/food)? </a:t>
            </a:r>
            <a:endParaRPr sz="800"/>
          </a:p>
          <a:p>
            <a:pPr marL="914400" lvl="1" indent="-279400" algn="just" rtl="0">
              <a:lnSpc>
                <a:spcPct val="105000"/>
              </a:lnSpc>
              <a:spcBef>
                <a:spcPts val="0"/>
              </a:spcBef>
              <a:spcAft>
                <a:spcPts val="0"/>
              </a:spcAft>
              <a:buSzPts val="800"/>
              <a:buAutoNum type="alphaLcPeriod"/>
            </a:pPr>
            <a:r>
              <a:rPr lang="en" sz="800"/>
              <a:t>What do you believe the main challenges to marketing culturally important seed are? Price/Understanding/Lack of Availability/Ethics/etc.?</a:t>
            </a:r>
            <a:endParaRPr sz="800"/>
          </a:p>
          <a:p>
            <a:pPr marL="914400" lvl="1" indent="-279400" algn="just" rtl="0">
              <a:lnSpc>
                <a:spcPct val="105000"/>
              </a:lnSpc>
              <a:spcBef>
                <a:spcPts val="0"/>
              </a:spcBef>
              <a:spcAft>
                <a:spcPts val="0"/>
              </a:spcAft>
              <a:buSzPts val="800"/>
              <a:buAutoNum type="alphaLcPeriod"/>
            </a:pPr>
            <a:r>
              <a:rPr lang="en" sz="800"/>
              <a:t>Should there be a price premium for culturally meaningful seed? Would you personally pay more? </a:t>
            </a:r>
            <a:endParaRPr sz="800"/>
          </a:p>
          <a:p>
            <a:pPr marL="457200" lvl="0" indent="-279400" algn="just" rtl="0">
              <a:lnSpc>
                <a:spcPct val="105000"/>
              </a:lnSpc>
              <a:spcBef>
                <a:spcPts val="0"/>
              </a:spcBef>
              <a:spcAft>
                <a:spcPts val="0"/>
              </a:spcAft>
              <a:buSzPts val="800"/>
              <a:buAutoNum type="arabicPeriod"/>
            </a:pPr>
            <a:r>
              <a:rPr lang="en" sz="800"/>
              <a:t>Is it important for a business to incorporate issues of social justice? What is the role for commercial businesses in supporting socially conscious organizations?</a:t>
            </a:r>
            <a:endParaRPr sz="8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0"/>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Virtual vs. In-person</a:t>
            </a:r>
            <a:endParaRPr/>
          </a:p>
        </p:txBody>
      </p:sp>
      <p:sp>
        <p:nvSpPr>
          <p:cNvPr id="257" name="Google Shape;257;p30"/>
          <p:cNvSpPr txBox="1">
            <a:spLocks noGrp="1"/>
          </p:cNvSpPr>
          <p:nvPr>
            <p:ph type="body" idx="1"/>
          </p:nvPr>
        </p:nvSpPr>
        <p:spPr>
          <a:xfrm>
            <a:off x="471900" y="1919075"/>
            <a:ext cx="3999900" cy="31005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1100" b="1"/>
              <a:t>Online</a:t>
            </a:r>
            <a:endParaRPr sz="1100" b="1"/>
          </a:p>
          <a:p>
            <a:pPr marL="0" lvl="0" indent="0" algn="l" rtl="0">
              <a:spcBef>
                <a:spcPts val="0"/>
              </a:spcBef>
              <a:spcAft>
                <a:spcPts val="0"/>
              </a:spcAft>
              <a:buNone/>
            </a:pPr>
            <a:endParaRPr b="1"/>
          </a:p>
          <a:p>
            <a:pPr marL="457200" lvl="0" indent="-298450" algn="l" rtl="0">
              <a:spcBef>
                <a:spcPts val="0"/>
              </a:spcBef>
              <a:spcAft>
                <a:spcPts val="0"/>
              </a:spcAft>
              <a:buSzPts val="1100"/>
              <a:buChar char="-"/>
            </a:pPr>
            <a:r>
              <a:rPr lang="en" sz="1100"/>
              <a:t>Platform selection important to consider (Zoom is preferred).</a:t>
            </a:r>
            <a:endParaRPr sz="1100"/>
          </a:p>
          <a:p>
            <a:pPr marL="457200" lvl="0" indent="-298450" algn="l" rtl="0">
              <a:spcBef>
                <a:spcPts val="0"/>
              </a:spcBef>
              <a:spcAft>
                <a:spcPts val="0"/>
              </a:spcAft>
              <a:buSzPts val="1100"/>
              <a:buChar char="-"/>
            </a:pPr>
            <a:r>
              <a:rPr lang="en" sz="1100"/>
              <a:t>Requires participants to have access to a smartphone or computer and reliable internet.</a:t>
            </a:r>
            <a:endParaRPr sz="1100"/>
          </a:p>
          <a:p>
            <a:pPr marL="457200" lvl="0" indent="-298450" algn="l" rtl="0">
              <a:spcBef>
                <a:spcPts val="0"/>
              </a:spcBef>
              <a:spcAft>
                <a:spcPts val="0"/>
              </a:spcAft>
              <a:buSzPts val="1100"/>
              <a:buChar char="-"/>
            </a:pPr>
            <a:r>
              <a:rPr lang="en" sz="1100"/>
              <a:t>Participants must have a quiet, private area to call-in from (more chances of disruptions from children, pets, etc.)</a:t>
            </a:r>
            <a:endParaRPr sz="1100"/>
          </a:p>
          <a:p>
            <a:pPr marL="457200" lvl="0" indent="-298450" algn="l" rtl="0">
              <a:spcBef>
                <a:spcPts val="0"/>
              </a:spcBef>
              <a:spcAft>
                <a:spcPts val="0"/>
              </a:spcAft>
              <a:buSzPts val="1100"/>
              <a:buChar char="-"/>
            </a:pPr>
            <a:r>
              <a:rPr lang="en" sz="1100"/>
              <a:t>Leave mics and cameras on during the entire session to make things feel more natural (unless facing technical difficulties).</a:t>
            </a:r>
            <a:endParaRPr sz="1100"/>
          </a:p>
          <a:p>
            <a:pPr marL="457200" lvl="0" indent="-298450" algn="l" rtl="0">
              <a:spcBef>
                <a:spcPts val="0"/>
              </a:spcBef>
              <a:spcAft>
                <a:spcPts val="0"/>
              </a:spcAft>
              <a:buSzPts val="1100"/>
              <a:buChar char="-"/>
            </a:pPr>
            <a:r>
              <a:rPr lang="en" sz="1100"/>
              <a:t>Audio recording.</a:t>
            </a:r>
            <a:endParaRPr sz="1100"/>
          </a:p>
          <a:p>
            <a:pPr marL="457200" lvl="0" indent="-298450" algn="l" rtl="0">
              <a:spcBef>
                <a:spcPts val="0"/>
              </a:spcBef>
              <a:spcAft>
                <a:spcPts val="0"/>
              </a:spcAft>
              <a:buSzPts val="1100"/>
              <a:buChar char="-"/>
            </a:pPr>
            <a:r>
              <a:rPr lang="en" sz="1100" u="sng"/>
              <a:t>Three researchers suggested</a:t>
            </a:r>
            <a:r>
              <a:rPr lang="en" sz="1100"/>
              <a:t> (Facilitator, Co-Facilitator/Notetaker and Technical Support Person)</a:t>
            </a:r>
            <a:endParaRPr sz="1100"/>
          </a:p>
        </p:txBody>
      </p:sp>
      <p:sp>
        <p:nvSpPr>
          <p:cNvPr id="258" name="Google Shape;258;p30"/>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normAutofit fontScale="85000" lnSpcReduction="10000"/>
          </a:bodyPr>
          <a:lstStyle/>
          <a:p>
            <a:pPr marL="0" lvl="0" indent="0" algn="l" rtl="0">
              <a:spcBef>
                <a:spcPts val="0"/>
              </a:spcBef>
              <a:spcAft>
                <a:spcPts val="0"/>
              </a:spcAft>
              <a:buNone/>
            </a:pPr>
            <a:r>
              <a:rPr lang="en" sz="1300" b="1"/>
              <a:t>In-person</a:t>
            </a:r>
            <a:endParaRPr sz="1300" b="1"/>
          </a:p>
          <a:p>
            <a:pPr marL="457200" lvl="0" indent="-298767" algn="l" rtl="0">
              <a:spcBef>
                <a:spcPts val="1200"/>
              </a:spcBef>
              <a:spcAft>
                <a:spcPts val="0"/>
              </a:spcAft>
              <a:buSzPct val="100000"/>
              <a:buChar char="-"/>
            </a:pPr>
            <a:r>
              <a:rPr lang="en" sz="1300"/>
              <a:t>Room considerations, easy to access location and a good size that helps participants feel at ease.</a:t>
            </a:r>
            <a:endParaRPr sz="1300"/>
          </a:p>
          <a:p>
            <a:pPr marL="457200" lvl="0" indent="-298767" algn="l" rtl="0">
              <a:spcBef>
                <a:spcPts val="0"/>
              </a:spcBef>
              <a:spcAft>
                <a:spcPts val="0"/>
              </a:spcAft>
              <a:buSzPct val="100000"/>
              <a:buChar char="-"/>
            </a:pPr>
            <a:r>
              <a:rPr lang="en" sz="1300"/>
              <a:t>Covid-19 safety; masks, distancing and hand sanitizer.</a:t>
            </a:r>
            <a:endParaRPr sz="1300"/>
          </a:p>
          <a:p>
            <a:pPr marL="457200" lvl="0" indent="-298767" algn="l" rtl="0">
              <a:spcBef>
                <a:spcPts val="0"/>
              </a:spcBef>
              <a:spcAft>
                <a:spcPts val="0"/>
              </a:spcAft>
              <a:buSzPct val="100000"/>
              <a:buChar char="-"/>
            </a:pPr>
            <a:r>
              <a:rPr lang="en" sz="1300"/>
              <a:t>Travel expenses and accomodations for those not local.</a:t>
            </a:r>
            <a:endParaRPr sz="1300"/>
          </a:p>
          <a:p>
            <a:pPr marL="457200" lvl="0" indent="-298767" algn="l" rtl="0">
              <a:spcBef>
                <a:spcPts val="0"/>
              </a:spcBef>
              <a:spcAft>
                <a:spcPts val="0"/>
              </a:spcAft>
              <a:buSzPct val="100000"/>
              <a:buChar char="-"/>
            </a:pPr>
            <a:r>
              <a:rPr lang="en" sz="1300"/>
              <a:t>Consent can be signed and reviewed in person.</a:t>
            </a:r>
            <a:endParaRPr sz="1300"/>
          </a:p>
          <a:p>
            <a:pPr marL="457200" lvl="0" indent="-298767" algn="l" rtl="0">
              <a:spcBef>
                <a:spcPts val="0"/>
              </a:spcBef>
              <a:spcAft>
                <a:spcPts val="0"/>
              </a:spcAft>
              <a:buSzPct val="100000"/>
              <a:buChar char="-"/>
            </a:pPr>
            <a:r>
              <a:rPr lang="en" sz="1300"/>
              <a:t>Audio recording only.</a:t>
            </a:r>
            <a:endParaRPr sz="1300"/>
          </a:p>
          <a:p>
            <a:pPr marL="457200" lvl="0" indent="-298767" algn="l" rtl="0">
              <a:spcBef>
                <a:spcPts val="0"/>
              </a:spcBef>
              <a:spcAft>
                <a:spcPts val="0"/>
              </a:spcAft>
              <a:buSzPct val="100000"/>
              <a:buChar char="-"/>
            </a:pPr>
            <a:r>
              <a:rPr lang="en" sz="1300"/>
              <a:t>Unspoken communication more easily recorded and observed.</a:t>
            </a:r>
            <a:endParaRPr sz="1300"/>
          </a:p>
          <a:p>
            <a:pPr marL="457200" lvl="0" indent="-298767" algn="l" rtl="0">
              <a:spcBef>
                <a:spcPts val="0"/>
              </a:spcBef>
              <a:spcAft>
                <a:spcPts val="0"/>
              </a:spcAft>
              <a:buSzPct val="100000"/>
              <a:buChar char="-"/>
            </a:pPr>
            <a:r>
              <a:rPr lang="en" sz="1300" u="sng"/>
              <a:t>Two researchers needed</a:t>
            </a:r>
            <a:r>
              <a:rPr lang="en" sz="1300"/>
              <a:t> (Facilitator and Co-Facilitator/Notetaker).</a:t>
            </a:r>
            <a:endParaRPr/>
          </a:p>
        </p:txBody>
      </p:sp>
      <p:sp>
        <p:nvSpPr>
          <p:cNvPr id="259" name="Google Shape;259;p30"/>
          <p:cNvSpPr txBox="1"/>
          <p:nvPr/>
        </p:nvSpPr>
        <p:spPr>
          <a:xfrm>
            <a:off x="5541600" y="4820400"/>
            <a:ext cx="36024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t>Plummer-D’Amato, 2008; Halliday et al., 2021; Menary et al., 2021</a:t>
            </a:r>
            <a:endParaRPr sz="9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1"/>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Online: Focus Groups in the Age of Covid</a:t>
            </a:r>
            <a:endParaRPr/>
          </a:p>
        </p:txBody>
      </p:sp>
      <p:sp>
        <p:nvSpPr>
          <p:cNvPr id="265" name="Google Shape;265;p31"/>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Due to Covid-19, many qualitative research methods have been shifted to virtual platforms (like Zoom, Teams or Google Meet). This is not a new method though.</a:t>
            </a:r>
            <a:endParaRPr/>
          </a:p>
          <a:p>
            <a:pPr marL="914400" lvl="1" indent="-317500" algn="l" rtl="0">
              <a:spcBef>
                <a:spcPts val="0"/>
              </a:spcBef>
              <a:spcAft>
                <a:spcPts val="0"/>
              </a:spcAft>
              <a:buSzPts val="1400"/>
              <a:buChar char="○"/>
            </a:pPr>
            <a:r>
              <a:rPr lang="en"/>
              <a:t>This is not limited to focus groups, but can also be used for semi-structured interviews.</a:t>
            </a:r>
            <a:endParaRPr/>
          </a:p>
          <a:p>
            <a:pPr marL="457200" lvl="0" indent="-342900" algn="l" rtl="0">
              <a:spcBef>
                <a:spcPts val="0"/>
              </a:spcBef>
              <a:spcAft>
                <a:spcPts val="0"/>
              </a:spcAft>
              <a:buSzPts val="1800"/>
              <a:buChar char="●"/>
            </a:pPr>
            <a:r>
              <a:rPr lang="en"/>
              <a:t>It allows for geographically diverse participants. </a:t>
            </a:r>
            <a:endParaRPr/>
          </a:p>
          <a:p>
            <a:pPr marL="457200" lvl="0" indent="-342900" algn="l" rtl="0">
              <a:spcBef>
                <a:spcPts val="0"/>
              </a:spcBef>
              <a:spcAft>
                <a:spcPts val="0"/>
              </a:spcAft>
              <a:buSzPts val="1800"/>
              <a:buChar char="●"/>
            </a:pPr>
            <a:r>
              <a:rPr lang="en"/>
              <a:t>Increased accessibility for many.</a:t>
            </a:r>
            <a:endParaRPr/>
          </a:p>
          <a:p>
            <a:pPr marL="457200" lvl="0" indent="-342900" algn="l" rtl="0">
              <a:spcBef>
                <a:spcPts val="0"/>
              </a:spcBef>
              <a:spcAft>
                <a:spcPts val="0"/>
              </a:spcAft>
              <a:buSzPts val="1800"/>
              <a:buChar char="●"/>
            </a:pPr>
            <a:r>
              <a:rPr lang="en"/>
              <a:t>Protocol must be adjusted or initially written to reflect the slightly different methodology of conducting virtual focus groups.</a:t>
            </a:r>
            <a:endParaRPr/>
          </a:p>
        </p:txBody>
      </p:sp>
      <p:sp>
        <p:nvSpPr>
          <p:cNvPr id="266" name="Google Shape;266;p31"/>
          <p:cNvSpPr txBox="1"/>
          <p:nvPr/>
        </p:nvSpPr>
        <p:spPr>
          <a:xfrm>
            <a:off x="6208200" y="4820400"/>
            <a:ext cx="29358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latin typeface="Roboto"/>
                <a:ea typeface="Roboto"/>
                <a:cs typeface="Roboto"/>
                <a:sym typeface="Roboto"/>
              </a:rPr>
              <a:t>Halliday et al., 2021; Menary et al., 2021; Tuttas 2015</a:t>
            </a:r>
            <a:endParaRPr sz="900">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Data Collection: Qualitative vs. Quantitative</a:t>
            </a:r>
            <a:endParaRPr/>
          </a:p>
        </p:txBody>
      </p:sp>
      <p:sp>
        <p:nvSpPr>
          <p:cNvPr id="74" name="Google Shape;74;p14"/>
          <p:cNvSpPr txBox="1">
            <a:spLocks noGrp="1"/>
          </p:cNvSpPr>
          <p:nvPr>
            <p:ph type="body" idx="1"/>
          </p:nvPr>
        </p:nvSpPr>
        <p:spPr>
          <a:xfrm>
            <a:off x="471900" y="2074925"/>
            <a:ext cx="3999900" cy="2710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u="sng">
                <a:solidFill>
                  <a:srgbClr val="858585"/>
                </a:solidFill>
              </a:rPr>
              <a:t>Qualitative:</a:t>
            </a:r>
            <a:endParaRPr b="1" u="sng">
              <a:solidFill>
                <a:srgbClr val="858585"/>
              </a:solidFill>
            </a:endParaRPr>
          </a:p>
          <a:p>
            <a:pPr marL="457200" lvl="0" indent="-317500" algn="l" rtl="0">
              <a:spcBef>
                <a:spcPts val="1200"/>
              </a:spcBef>
              <a:spcAft>
                <a:spcPts val="0"/>
              </a:spcAft>
              <a:buClr>
                <a:srgbClr val="858585"/>
              </a:buClr>
              <a:buSzPts val="1400"/>
              <a:buChar char="●"/>
            </a:pPr>
            <a:r>
              <a:rPr lang="en">
                <a:solidFill>
                  <a:srgbClr val="858585"/>
                </a:solidFill>
              </a:rPr>
              <a:t>Data collection in the form of words instead of numbers (Busetto et al. 2020)</a:t>
            </a:r>
            <a:endParaRPr>
              <a:solidFill>
                <a:srgbClr val="858585"/>
              </a:solidFill>
            </a:endParaRPr>
          </a:p>
          <a:p>
            <a:pPr marL="457200" lvl="0" indent="-317500" algn="l" rtl="0">
              <a:spcBef>
                <a:spcPts val="0"/>
              </a:spcBef>
              <a:spcAft>
                <a:spcPts val="0"/>
              </a:spcAft>
              <a:buClr>
                <a:srgbClr val="858585"/>
              </a:buClr>
              <a:buSzPts val="1400"/>
              <a:buChar char="●"/>
            </a:pPr>
            <a:r>
              <a:rPr lang="en">
                <a:solidFill>
                  <a:srgbClr val="858585"/>
                </a:solidFill>
              </a:rPr>
              <a:t>Utilized to answer questions about meaning, perspective, or experiences.</a:t>
            </a:r>
            <a:endParaRPr>
              <a:solidFill>
                <a:srgbClr val="858585"/>
              </a:solidFill>
            </a:endParaRPr>
          </a:p>
          <a:p>
            <a:pPr marL="457200" lvl="0" indent="-317500" algn="l" rtl="0">
              <a:spcBef>
                <a:spcPts val="0"/>
              </a:spcBef>
              <a:spcAft>
                <a:spcPts val="0"/>
              </a:spcAft>
              <a:buClr>
                <a:srgbClr val="858585"/>
              </a:buClr>
              <a:buSzPts val="1400"/>
              <a:buChar char="●"/>
            </a:pPr>
            <a:r>
              <a:rPr lang="en">
                <a:solidFill>
                  <a:srgbClr val="858585"/>
                </a:solidFill>
              </a:rPr>
              <a:t>More susceptible to biases.</a:t>
            </a:r>
            <a:endParaRPr>
              <a:solidFill>
                <a:srgbClr val="858585"/>
              </a:solidFill>
            </a:endParaRPr>
          </a:p>
        </p:txBody>
      </p:sp>
      <p:sp>
        <p:nvSpPr>
          <p:cNvPr id="75" name="Google Shape;75;p14"/>
          <p:cNvSpPr txBox="1">
            <a:spLocks noGrp="1"/>
          </p:cNvSpPr>
          <p:nvPr>
            <p:ph type="body" idx="2"/>
          </p:nvPr>
        </p:nvSpPr>
        <p:spPr>
          <a:xfrm>
            <a:off x="4694100" y="2074925"/>
            <a:ext cx="3999900" cy="2710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u="sng">
                <a:solidFill>
                  <a:srgbClr val="858585"/>
                </a:solidFill>
              </a:rPr>
              <a:t>Quantitative:</a:t>
            </a:r>
            <a:endParaRPr b="1" u="sng">
              <a:solidFill>
                <a:srgbClr val="858585"/>
              </a:solidFill>
            </a:endParaRPr>
          </a:p>
          <a:p>
            <a:pPr marL="457200" lvl="0" indent="-317500" algn="l" rtl="0">
              <a:spcBef>
                <a:spcPts val="1200"/>
              </a:spcBef>
              <a:spcAft>
                <a:spcPts val="0"/>
              </a:spcAft>
              <a:buClr>
                <a:srgbClr val="858585"/>
              </a:buClr>
              <a:buSzPts val="1400"/>
              <a:buChar char="●"/>
            </a:pPr>
            <a:r>
              <a:rPr lang="en">
                <a:solidFill>
                  <a:srgbClr val="858585"/>
                </a:solidFill>
              </a:rPr>
              <a:t>Data collection in the form of numbers, by systematically collecting data. Using a standardized methodology and statistical analysis.</a:t>
            </a:r>
            <a:endParaRPr>
              <a:solidFill>
                <a:srgbClr val="858585"/>
              </a:solidFill>
            </a:endParaRPr>
          </a:p>
          <a:p>
            <a:pPr marL="457200" lvl="0" indent="-317500" algn="l" rtl="0">
              <a:spcBef>
                <a:spcPts val="0"/>
              </a:spcBef>
              <a:spcAft>
                <a:spcPts val="0"/>
              </a:spcAft>
              <a:buClr>
                <a:srgbClr val="858585"/>
              </a:buClr>
              <a:buSzPts val="1400"/>
              <a:buChar char="●"/>
            </a:pPr>
            <a:r>
              <a:rPr lang="en">
                <a:solidFill>
                  <a:srgbClr val="858585"/>
                </a:solidFill>
              </a:rPr>
              <a:t>Traditionally viewed as unbiased.</a:t>
            </a:r>
            <a:endParaRPr>
              <a:solidFill>
                <a:srgbClr val="858585"/>
              </a:solidFill>
            </a:endParaRPr>
          </a:p>
        </p:txBody>
      </p:sp>
      <p:sp>
        <p:nvSpPr>
          <p:cNvPr id="76" name="Google Shape;76;p14"/>
          <p:cNvSpPr txBox="1"/>
          <p:nvPr/>
        </p:nvSpPr>
        <p:spPr>
          <a:xfrm>
            <a:off x="6323425" y="4694225"/>
            <a:ext cx="27276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Roboto"/>
                <a:ea typeface="Roboto"/>
                <a:cs typeface="Roboto"/>
                <a:sym typeface="Roboto"/>
              </a:rPr>
              <a:t>Busetto et al., 2020; </a:t>
            </a:r>
            <a:r>
              <a:rPr lang="en" sz="1000">
                <a:solidFill>
                  <a:srgbClr val="222222"/>
                </a:solidFill>
                <a:latin typeface="Roboto"/>
                <a:ea typeface="Roboto"/>
                <a:cs typeface="Roboto"/>
                <a:sym typeface="Roboto"/>
              </a:rPr>
              <a:t>Hammarberg et al., 2016</a:t>
            </a:r>
            <a:endParaRPr sz="1000">
              <a:solidFill>
                <a:srgbClr val="222222"/>
              </a:solidFill>
              <a:latin typeface="Roboto"/>
              <a:ea typeface="Roboto"/>
              <a:cs typeface="Roboto"/>
              <a:sym typeface="Robot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2"/>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Overall Focus Group Process</a:t>
            </a:r>
            <a:endParaRPr/>
          </a:p>
        </p:txBody>
      </p:sp>
      <p:sp>
        <p:nvSpPr>
          <p:cNvPr id="272" name="Google Shape;272;p32"/>
          <p:cNvSpPr/>
          <p:nvPr/>
        </p:nvSpPr>
        <p:spPr>
          <a:xfrm>
            <a:off x="1662920" y="2251735"/>
            <a:ext cx="353400" cy="36900"/>
          </a:xfrm>
          <a:prstGeom prst="roundRect">
            <a:avLst>
              <a:gd name="adj" fmla="val 50000"/>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3" name="Google Shape;273;p32"/>
          <p:cNvGrpSpPr/>
          <p:nvPr/>
        </p:nvGrpSpPr>
        <p:grpSpPr>
          <a:xfrm>
            <a:off x="519875" y="1948510"/>
            <a:ext cx="1310403" cy="1897975"/>
            <a:chOff x="519875" y="1948510"/>
            <a:chExt cx="1310403" cy="1897975"/>
          </a:xfrm>
        </p:grpSpPr>
        <p:sp>
          <p:nvSpPr>
            <p:cNvPr id="274" name="Google Shape;274;p32"/>
            <p:cNvSpPr/>
            <p:nvPr/>
          </p:nvSpPr>
          <p:spPr>
            <a:xfrm>
              <a:off x="877947" y="1948510"/>
              <a:ext cx="594300" cy="594300"/>
            </a:xfrm>
            <a:prstGeom prst="ellipse">
              <a:avLst/>
            </a:prstGeom>
            <a:noFill/>
            <a:ln w="38100" cap="flat" cmpd="sng">
              <a:solidFill>
                <a:srgbClr val="0B71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2"/>
            <p:cNvSpPr txBox="1"/>
            <p:nvPr/>
          </p:nvSpPr>
          <p:spPr>
            <a:xfrm>
              <a:off x="956697" y="2085160"/>
              <a:ext cx="436800" cy="321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800" b="1">
                  <a:solidFill>
                    <a:srgbClr val="0B7140"/>
                  </a:solidFill>
                  <a:latin typeface="Roboto"/>
                  <a:ea typeface="Roboto"/>
                  <a:cs typeface="Roboto"/>
                  <a:sym typeface="Roboto"/>
                </a:rPr>
                <a:t>Step 1</a:t>
              </a:r>
              <a:endParaRPr sz="800" b="1">
                <a:solidFill>
                  <a:srgbClr val="0B7140"/>
                </a:solidFill>
                <a:latin typeface="Roboto"/>
                <a:ea typeface="Roboto"/>
                <a:cs typeface="Roboto"/>
                <a:sym typeface="Roboto"/>
              </a:endParaRPr>
            </a:p>
          </p:txBody>
        </p:sp>
        <p:sp>
          <p:nvSpPr>
            <p:cNvPr id="276" name="Google Shape;276;p32"/>
            <p:cNvSpPr txBox="1"/>
            <p:nvPr/>
          </p:nvSpPr>
          <p:spPr>
            <a:xfrm>
              <a:off x="519878" y="2652285"/>
              <a:ext cx="1310400" cy="4464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1000" b="1">
                  <a:solidFill>
                    <a:srgbClr val="0B7140"/>
                  </a:solidFill>
                  <a:latin typeface="Roboto"/>
                  <a:ea typeface="Roboto"/>
                  <a:cs typeface="Roboto"/>
                  <a:sym typeface="Roboto"/>
                </a:rPr>
                <a:t>Brainstorming</a:t>
              </a:r>
              <a:endParaRPr sz="1000" b="1">
                <a:solidFill>
                  <a:srgbClr val="0B7140"/>
                </a:solidFill>
                <a:latin typeface="Roboto"/>
                <a:ea typeface="Roboto"/>
                <a:cs typeface="Roboto"/>
                <a:sym typeface="Roboto"/>
              </a:endParaRPr>
            </a:p>
          </p:txBody>
        </p:sp>
        <p:sp>
          <p:nvSpPr>
            <p:cNvPr id="277" name="Google Shape;277;p32"/>
            <p:cNvSpPr txBox="1"/>
            <p:nvPr/>
          </p:nvSpPr>
          <p:spPr>
            <a:xfrm>
              <a:off x="519875" y="3109085"/>
              <a:ext cx="1310400" cy="737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800">
                  <a:solidFill>
                    <a:srgbClr val="0B7140"/>
                  </a:solidFill>
                  <a:latin typeface="Roboto"/>
                  <a:ea typeface="Roboto"/>
                  <a:cs typeface="Roboto"/>
                  <a:sym typeface="Roboto"/>
                </a:rPr>
                <a:t>What are you investigating? How will this differ from existing information? What is the ideal research method? </a:t>
              </a:r>
              <a:endParaRPr sz="800">
                <a:solidFill>
                  <a:srgbClr val="0B7140"/>
                </a:solidFill>
                <a:latin typeface="Roboto"/>
                <a:ea typeface="Roboto"/>
                <a:cs typeface="Roboto"/>
                <a:sym typeface="Roboto"/>
              </a:endParaRPr>
            </a:p>
          </p:txBody>
        </p:sp>
      </p:grpSp>
      <p:grpSp>
        <p:nvGrpSpPr>
          <p:cNvPr id="278" name="Google Shape;278;p32"/>
          <p:cNvGrpSpPr/>
          <p:nvPr/>
        </p:nvGrpSpPr>
        <p:grpSpPr>
          <a:xfrm>
            <a:off x="1848940" y="1948510"/>
            <a:ext cx="1310400" cy="1897975"/>
            <a:chOff x="1848940" y="1948510"/>
            <a:chExt cx="1310400" cy="1897975"/>
          </a:xfrm>
        </p:grpSpPr>
        <p:sp>
          <p:nvSpPr>
            <p:cNvPr id="279" name="Google Shape;279;p32"/>
            <p:cNvSpPr/>
            <p:nvPr/>
          </p:nvSpPr>
          <p:spPr>
            <a:xfrm>
              <a:off x="2206990" y="1948510"/>
              <a:ext cx="594300" cy="594300"/>
            </a:xfrm>
            <a:prstGeom prst="ellipse">
              <a:avLst/>
            </a:prstGeom>
            <a:noFill/>
            <a:ln w="38100" cap="flat" cmpd="sng">
              <a:solidFill>
                <a:srgbClr val="0B71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2"/>
            <p:cNvSpPr txBox="1"/>
            <p:nvPr/>
          </p:nvSpPr>
          <p:spPr>
            <a:xfrm>
              <a:off x="1848940" y="2674298"/>
              <a:ext cx="1310400" cy="4464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1000" b="1">
                  <a:solidFill>
                    <a:srgbClr val="0B7140"/>
                  </a:solidFill>
                  <a:latin typeface="Roboto"/>
                  <a:ea typeface="Roboto"/>
                  <a:cs typeface="Roboto"/>
                  <a:sym typeface="Roboto"/>
                </a:rPr>
                <a:t>Early  Planning</a:t>
              </a:r>
              <a:endParaRPr sz="1000" b="1">
                <a:solidFill>
                  <a:srgbClr val="0B7140"/>
                </a:solidFill>
                <a:latin typeface="Roboto"/>
                <a:ea typeface="Roboto"/>
                <a:cs typeface="Roboto"/>
                <a:sym typeface="Roboto"/>
              </a:endParaRPr>
            </a:p>
          </p:txBody>
        </p:sp>
        <p:sp>
          <p:nvSpPr>
            <p:cNvPr id="281" name="Google Shape;281;p32"/>
            <p:cNvSpPr txBox="1"/>
            <p:nvPr/>
          </p:nvSpPr>
          <p:spPr>
            <a:xfrm>
              <a:off x="1848940" y="3109085"/>
              <a:ext cx="1310400" cy="737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800">
                  <a:solidFill>
                    <a:srgbClr val="0B7140"/>
                  </a:solidFill>
                  <a:latin typeface="Roboto"/>
                  <a:ea typeface="Roboto"/>
                  <a:cs typeface="Roboto"/>
                  <a:sym typeface="Roboto"/>
                </a:rPr>
                <a:t>Draft a question set. Consider target demographics, compensation, facilitators, virtual vs. in-person.</a:t>
              </a:r>
              <a:endParaRPr sz="800">
                <a:solidFill>
                  <a:srgbClr val="0B7140"/>
                </a:solidFill>
                <a:latin typeface="Roboto"/>
                <a:ea typeface="Roboto"/>
                <a:cs typeface="Roboto"/>
                <a:sym typeface="Roboto"/>
              </a:endParaRPr>
            </a:p>
          </p:txBody>
        </p:sp>
        <p:sp>
          <p:nvSpPr>
            <p:cNvPr id="282" name="Google Shape;282;p32"/>
            <p:cNvSpPr txBox="1"/>
            <p:nvPr/>
          </p:nvSpPr>
          <p:spPr>
            <a:xfrm>
              <a:off x="2285740" y="2085160"/>
              <a:ext cx="436800" cy="321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800" b="1">
                  <a:solidFill>
                    <a:srgbClr val="0B7140"/>
                  </a:solidFill>
                  <a:latin typeface="Roboto"/>
                  <a:ea typeface="Roboto"/>
                  <a:cs typeface="Roboto"/>
                  <a:sym typeface="Roboto"/>
                </a:rPr>
                <a:t>Step 2</a:t>
              </a:r>
              <a:endParaRPr sz="800" b="1">
                <a:solidFill>
                  <a:srgbClr val="0B7140"/>
                </a:solidFill>
                <a:latin typeface="Roboto"/>
                <a:ea typeface="Roboto"/>
                <a:cs typeface="Roboto"/>
                <a:sym typeface="Roboto"/>
              </a:endParaRPr>
            </a:p>
          </p:txBody>
        </p:sp>
      </p:grpSp>
      <p:grpSp>
        <p:nvGrpSpPr>
          <p:cNvPr id="283" name="Google Shape;283;p32"/>
          <p:cNvGrpSpPr/>
          <p:nvPr/>
        </p:nvGrpSpPr>
        <p:grpSpPr>
          <a:xfrm>
            <a:off x="3178034" y="1948510"/>
            <a:ext cx="1359902" cy="1897974"/>
            <a:chOff x="3178034" y="1948510"/>
            <a:chExt cx="1359902" cy="1897974"/>
          </a:xfrm>
        </p:grpSpPr>
        <p:sp>
          <p:nvSpPr>
            <p:cNvPr id="284" name="Google Shape;284;p32"/>
            <p:cNvSpPr/>
            <p:nvPr/>
          </p:nvSpPr>
          <p:spPr>
            <a:xfrm>
              <a:off x="3560827" y="1948510"/>
              <a:ext cx="594300" cy="594300"/>
            </a:xfrm>
            <a:prstGeom prst="ellipse">
              <a:avLst/>
            </a:prstGeom>
            <a:noFill/>
            <a:ln w="38100" cap="flat" cmpd="sng">
              <a:solidFill>
                <a:srgbClr val="0B71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2"/>
            <p:cNvSpPr txBox="1"/>
            <p:nvPr/>
          </p:nvSpPr>
          <p:spPr>
            <a:xfrm>
              <a:off x="3178034" y="2652285"/>
              <a:ext cx="1359900" cy="4464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1000" b="1">
                  <a:solidFill>
                    <a:srgbClr val="0B7140"/>
                  </a:solidFill>
                  <a:latin typeface="Roboto"/>
                  <a:ea typeface="Roboto"/>
                  <a:cs typeface="Roboto"/>
                  <a:sym typeface="Roboto"/>
                </a:rPr>
                <a:t>Final Planning</a:t>
              </a:r>
              <a:endParaRPr sz="1000" b="1">
                <a:solidFill>
                  <a:srgbClr val="0B7140"/>
                </a:solidFill>
                <a:latin typeface="Roboto"/>
                <a:ea typeface="Roboto"/>
                <a:cs typeface="Roboto"/>
                <a:sym typeface="Roboto"/>
              </a:endParaRPr>
            </a:p>
          </p:txBody>
        </p:sp>
        <p:sp>
          <p:nvSpPr>
            <p:cNvPr id="286" name="Google Shape;286;p32"/>
            <p:cNvSpPr txBox="1"/>
            <p:nvPr/>
          </p:nvSpPr>
          <p:spPr>
            <a:xfrm>
              <a:off x="3178036" y="3109084"/>
              <a:ext cx="1359900" cy="737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800">
                  <a:solidFill>
                    <a:srgbClr val="0B7140"/>
                  </a:solidFill>
                  <a:latin typeface="Roboto"/>
                  <a:ea typeface="Roboto"/>
                  <a:cs typeface="Roboto"/>
                  <a:sym typeface="Roboto"/>
                </a:rPr>
                <a:t>Review &amp; finalize question set. Obtain IRB approval. Confirm facilitators &amp; notetakers. Finalize contact lists.</a:t>
              </a:r>
              <a:endParaRPr sz="800">
                <a:solidFill>
                  <a:srgbClr val="0B7140"/>
                </a:solidFill>
                <a:latin typeface="Roboto"/>
                <a:ea typeface="Roboto"/>
                <a:cs typeface="Roboto"/>
                <a:sym typeface="Roboto"/>
              </a:endParaRPr>
            </a:p>
          </p:txBody>
        </p:sp>
        <p:sp>
          <p:nvSpPr>
            <p:cNvPr id="287" name="Google Shape;287;p32"/>
            <p:cNvSpPr txBox="1"/>
            <p:nvPr/>
          </p:nvSpPr>
          <p:spPr>
            <a:xfrm>
              <a:off x="3639839" y="2085160"/>
              <a:ext cx="436800" cy="321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800" b="1">
                  <a:solidFill>
                    <a:srgbClr val="858585"/>
                  </a:solidFill>
                  <a:latin typeface="Roboto"/>
                  <a:ea typeface="Roboto"/>
                  <a:cs typeface="Roboto"/>
                  <a:sym typeface="Roboto"/>
                </a:rPr>
                <a:t>Step 3</a:t>
              </a:r>
              <a:endParaRPr sz="800" b="1">
                <a:solidFill>
                  <a:srgbClr val="858585"/>
                </a:solidFill>
                <a:latin typeface="Roboto"/>
                <a:ea typeface="Roboto"/>
                <a:cs typeface="Roboto"/>
                <a:sym typeface="Roboto"/>
              </a:endParaRPr>
            </a:p>
          </p:txBody>
        </p:sp>
      </p:grpSp>
      <p:grpSp>
        <p:nvGrpSpPr>
          <p:cNvPr id="288" name="Google Shape;288;p32"/>
          <p:cNvGrpSpPr/>
          <p:nvPr/>
        </p:nvGrpSpPr>
        <p:grpSpPr>
          <a:xfrm>
            <a:off x="4557650" y="1948510"/>
            <a:ext cx="1310403" cy="1897975"/>
            <a:chOff x="4557650" y="1948510"/>
            <a:chExt cx="1310403" cy="1897975"/>
          </a:xfrm>
        </p:grpSpPr>
        <p:sp>
          <p:nvSpPr>
            <p:cNvPr id="289" name="Google Shape;289;p32"/>
            <p:cNvSpPr/>
            <p:nvPr/>
          </p:nvSpPr>
          <p:spPr>
            <a:xfrm>
              <a:off x="4915703" y="1948510"/>
              <a:ext cx="594300" cy="594300"/>
            </a:xfrm>
            <a:prstGeom prst="ellipse">
              <a:avLst/>
            </a:prstGeom>
            <a:noFill/>
            <a:ln w="38100" cap="flat" cmpd="sng">
              <a:solidFill>
                <a:srgbClr val="0B71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B7140"/>
                </a:solidFill>
              </a:endParaRPr>
            </a:p>
          </p:txBody>
        </p:sp>
        <p:sp>
          <p:nvSpPr>
            <p:cNvPr id="290" name="Google Shape;290;p32"/>
            <p:cNvSpPr txBox="1"/>
            <p:nvPr/>
          </p:nvSpPr>
          <p:spPr>
            <a:xfrm>
              <a:off x="4557650" y="2652285"/>
              <a:ext cx="1310400" cy="4464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1000" b="1">
                  <a:solidFill>
                    <a:srgbClr val="0B7140"/>
                  </a:solidFill>
                  <a:latin typeface="Roboto"/>
                  <a:ea typeface="Roboto"/>
                  <a:cs typeface="Roboto"/>
                  <a:sym typeface="Roboto"/>
                </a:rPr>
                <a:t>Recruitment</a:t>
              </a:r>
              <a:endParaRPr sz="1000" b="1">
                <a:solidFill>
                  <a:srgbClr val="0B7140"/>
                </a:solidFill>
                <a:latin typeface="Roboto"/>
                <a:ea typeface="Roboto"/>
                <a:cs typeface="Roboto"/>
                <a:sym typeface="Roboto"/>
              </a:endParaRPr>
            </a:p>
          </p:txBody>
        </p:sp>
        <p:sp>
          <p:nvSpPr>
            <p:cNvPr id="291" name="Google Shape;291;p32"/>
            <p:cNvSpPr txBox="1"/>
            <p:nvPr/>
          </p:nvSpPr>
          <p:spPr>
            <a:xfrm>
              <a:off x="4557653" y="3109085"/>
              <a:ext cx="1310400" cy="737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800">
                  <a:solidFill>
                    <a:srgbClr val="0B7140"/>
                  </a:solidFill>
                  <a:latin typeface="Roboto"/>
                  <a:ea typeface="Roboto"/>
                  <a:cs typeface="Roboto"/>
                  <a:sym typeface="Roboto"/>
                </a:rPr>
                <a:t>Reach out to individuals on the contact lists. Finalize the date &amp; time of focus groups.</a:t>
              </a:r>
              <a:endParaRPr sz="800">
                <a:solidFill>
                  <a:srgbClr val="0B7140"/>
                </a:solidFill>
                <a:latin typeface="Roboto"/>
                <a:ea typeface="Roboto"/>
                <a:cs typeface="Roboto"/>
                <a:sym typeface="Roboto"/>
              </a:endParaRPr>
            </a:p>
          </p:txBody>
        </p:sp>
        <p:sp>
          <p:nvSpPr>
            <p:cNvPr id="292" name="Google Shape;292;p32"/>
            <p:cNvSpPr txBox="1"/>
            <p:nvPr/>
          </p:nvSpPr>
          <p:spPr>
            <a:xfrm>
              <a:off x="4994453" y="2085160"/>
              <a:ext cx="436800" cy="321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800" b="1">
                  <a:solidFill>
                    <a:srgbClr val="0B7140"/>
                  </a:solidFill>
                  <a:latin typeface="Roboto"/>
                  <a:ea typeface="Roboto"/>
                  <a:cs typeface="Roboto"/>
                  <a:sym typeface="Roboto"/>
                </a:rPr>
                <a:t>Step 4</a:t>
              </a:r>
              <a:endParaRPr sz="800" b="1">
                <a:solidFill>
                  <a:srgbClr val="0B7140"/>
                </a:solidFill>
                <a:latin typeface="Roboto"/>
                <a:ea typeface="Roboto"/>
                <a:cs typeface="Roboto"/>
                <a:sym typeface="Roboto"/>
              </a:endParaRPr>
            </a:p>
          </p:txBody>
        </p:sp>
      </p:grpSp>
      <p:grpSp>
        <p:nvGrpSpPr>
          <p:cNvPr id="293" name="Google Shape;293;p32"/>
          <p:cNvGrpSpPr/>
          <p:nvPr/>
        </p:nvGrpSpPr>
        <p:grpSpPr>
          <a:xfrm>
            <a:off x="5887800" y="1948510"/>
            <a:ext cx="1359905" cy="1897975"/>
            <a:chOff x="5887800" y="1948510"/>
            <a:chExt cx="1359905" cy="1897975"/>
          </a:xfrm>
        </p:grpSpPr>
        <p:sp>
          <p:nvSpPr>
            <p:cNvPr id="294" name="Google Shape;294;p32"/>
            <p:cNvSpPr/>
            <p:nvPr/>
          </p:nvSpPr>
          <p:spPr>
            <a:xfrm>
              <a:off x="6270606" y="1948510"/>
              <a:ext cx="594300" cy="594300"/>
            </a:xfrm>
            <a:prstGeom prst="ellipse">
              <a:avLst/>
            </a:prstGeom>
            <a:noFill/>
            <a:ln w="38100" cap="flat" cmpd="sng">
              <a:solidFill>
                <a:srgbClr val="85858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2"/>
            <p:cNvSpPr txBox="1"/>
            <p:nvPr/>
          </p:nvSpPr>
          <p:spPr>
            <a:xfrm>
              <a:off x="5887800" y="2652285"/>
              <a:ext cx="1359900" cy="4464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1000" b="1">
                  <a:solidFill>
                    <a:srgbClr val="858585"/>
                  </a:solidFill>
                  <a:latin typeface="Roboto"/>
                  <a:ea typeface="Roboto"/>
                  <a:cs typeface="Roboto"/>
                  <a:sym typeface="Roboto"/>
                </a:rPr>
                <a:t>Focus Groups</a:t>
              </a:r>
              <a:endParaRPr sz="1000" b="1">
                <a:solidFill>
                  <a:srgbClr val="858585"/>
                </a:solidFill>
                <a:latin typeface="Roboto"/>
                <a:ea typeface="Roboto"/>
                <a:cs typeface="Roboto"/>
                <a:sym typeface="Roboto"/>
              </a:endParaRPr>
            </a:p>
          </p:txBody>
        </p:sp>
        <p:sp>
          <p:nvSpPr>
            <p:cNvPr id="296" name="Google Shape;296;p32"/>
            <p:cNvSpPr txBox="1"/>
            <p:nvPr/>
          </p:nvSpPr>
          <p:spPr>
            <a:xfrm>
              <a:off x="5887806" y="3109085"/>
              <a:ext cx="1359900" cy="737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800">
                  <a:solidFill>
                    <a:srgbClr val="858585"/>
                  </a:solidFill>
                  <a:latin typeface="Roboto"/>
                  <a:ea typeface="Roboto"/>
                  <a:cs typeface="Roboto"/>
                  <a:sym typeface="Roboto"/>
                </a:rPr>
                <a:t>Follow the question guide and run focus groups. Remember to take notes and record the session.</a:t>
              </a:r>
              <a:endParaRPr sz="800">
                <a:solidFill>
                  <a:srgbClr val="858585"/>
                </a:solidFill>
                <a:latin typeface="Roboto"/>
                <a:ea typeface="Roboto"/>
                <a:cs typeface="Roboto"/>
                <a:sym typeface="Roboto"/>
              </a:endParaRPr>
            </a:p>
          </p:txBody>
        </p:sp>
        <p:sp>
          <p:nvSpPr>
            <p:cNvPr id="297" name="Google Shape;297;p32"/>
            <p:cNvSpPr txBox="1"/>
            <p:nvPr/>
          </p:nvSpPr>
          <p:spPr>
            <a:xfrm>
              <a:off x="6354731" y="2085160"/>
              <a:ext cx="436800" cy="321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800" b="1">
                  <a:solidFill>
                    <a:srgbClr val="858585"/>
                  </a:solidFill>
                  <a:latin typeface="Roboto"/>
                  <a:ea typeface="Roboto"/>
                  <a:cs typeface="Roboto"/>
                  <a:sym typeface="Roboto"/>
                </a:rPr>
                <a:t>Step 5</a:t>
              </a:r>
              <a:endParaRPr sz="800" b="1">
                <a:solidFill>
                  <a:srgbClr val="858585"/>
                </a:solidFill>
                <a:latin typeface="Roboto"/>
                <a:ea typeface="Roboto"/>
                <a:cs typeface="Roboto"/>
                <a:sym typeface="Roboto"/>
              </a:endParaRPr>
            </a:p>
          </p:txBody>
        </p:sp>
      </p:grpSp>
      <p:grpSp>
        <p:nvGrpSpPr>
          <p:cNvPr id="298" name="Google Shape;298;p32"/>
          <p:cNvGrpSpPr/>
          <p:nvPr/>
        </p:nvGrpSpPr>
        <p:grpSpPr>
          <a:xfrm>
            <a:off x="7264213" y="1948510"/>
            <a:ext cx="1359905" cy="1897975"/>
            <a:chOff x="7264213" y="1948510"/>
            <a:chExt cx="1359905" cy="1897975"/>
          </a:xfrm>
        </p:grpSpPr>
        <p:sp>
          <p:nvSpPr>
            <p:cNvPr id="299" name="Google Shape;299;p32"/>
            <p:cNvSpPr/>
            <p:nvPr/>
          </p:nvSpPr>
          <p:spPr>
            <a:xfrm>
              <a:off x="7647018" y="1948510"/>
              <a:ext cx="594300" cy="594300"/>
            </a:xfrm>
            <a:prstGeom prst="ellipse">
              <a:avLst/>
            </a:prstGeom>
            <a:noFill/>
            <a:ln w="38100" cap="flat" cmpd="sng">
              <a:solidFill>
                <a:srgbClr val="85858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2"/>
            <p:cNvSpPr txBox="1"/>
            <p:nvPr/>
          </p:nvSpPr>
          <p:spPr>
            <a:xfrm>
              <a:off x="7264213" y="2652285"/>
              <a:ext cx="1359900" cy="4464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1000" b="1">
                  <a:solidFill>
                    <a:srgbClr val="858585"/>
                  </a:solidFill>
                  <a:latin typeface="Roboto"/>
                  <a:ea typeface="Roboto"/>
                  <a:cs typeface="Roboto"/>
                  <a:sym typeface="Roboto"/>
                </a:rPr>
                <a:t>Analysis</a:t>
              </a:r>
              <a:endParaRPr sz="1000" b="1">
                <a:solidFill>
                  <a:srgbClr val="858585"/>
                </a:solidFill>
                <a:latin typeface="Roboto"/>
                <a:ea typeface="Roboto"/>
                <a:cs typeface="Roboto"/>
                <a:sym typeface="Roboto"/>
              </a:endParaRPr>
            </a:p>
          </p:txBody>
        </p:sp>
        <p:sp>
          <p:nvSpPr>
            <p:cNvPr id="301" name="Google Shape;301;p32"/>
            <p:cNvSpPr txBox="1"/>
            <p:nvPr/>
          </p:nvSpPr>
          <p:spPr>
            <a:xfrm>
              <a:off x="7264218" y="3109085"/>
              <a:ext cx="1359900" cy="737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800">
                  <a:solidFill>
                    <a:srgbClr val="858585"/>
                  </a:solidFill>
                  <a:latin typeface="Roboto"/>
                  <a:ea typeface="Roboto"/>
                  <a:cs typeface="Roboto"/>
                  <a:sym typeface="Roboto"/>
                </a:rPr>
                <a:t>Coding and grouping of data. Data management software is a great tool. Can either be used in a mixed method research capacity or on its own.</a:t>
              </a:r>
              <a:endParaRPr sz="800">
                <a:solidFill>
                  <a:srgbClr val="858585"/>
                </a:solidFill>
                <a:latin typeface="Roboto"/>
                <a:ea typeface="Roboto"/>
                <a:cs typeface="Roboto"/>
                <a:sym typeface="Roboto"/>
              </a:endParaRPr>
            </a:p>
            <a:p>
              <a:pPr marL="0" lvl="0" indent="0" algn="ctr" rtl="0">
                <a:lnSpc>
                  <a:spcPct val="115000"/>
                </a:lnSpc>
                <a:spcBef>
                  <a:spcPts val="1600"/>
                </a:spcBef>
                <a:spcAft>
                  <a:spcPts val="1600"/>
                </a:spcAft>
                <a:buNone/>
              </a:pPr>
              <a:endParaRPr sz="800">
                <a:solidFill>
                  <a:srgbClr val="858585"/>
                </a:solidFill>
                <a:latin typeface="Roboto"/>
                <a:ea typeface="Roboto"/>
                <a:cs typeface="Roboto"/>
                <a:sym typeface="Roboto"/>
              </a:endParaRPr>
            </a:p>
          </p:txBody>
        </p:sp>
        <p:sp>
          <p:nvSpPr>
            <p:cNvPr id="302" name="Google Shape;302;p32"/>
            <p:cNvSpPr txBox="1"/>
            <p:nvPr/>
          </p:nvSpPr>
          <p:spPr>
            <a:xfrm>
              <a:off x="7725768" y="2085160"/>
              <a:ext cx="436800" cy="321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800" b="1">
                  <a:solidFill>
                    <a:srgbClr val="858585"/>
                  </a:solidFill>
                  <a:latin typeface="Roboto"/>
                  <a:ea typeface="Roboto"/>
                  <a:cs typeface="Roboto"/>
                  <a:sym typeface="Roboto"/>
                </a:rPr>
                <a:t>Step 6</a:t>
              </a:r>
              <a:endParaRPr sz="800" b="1">
                <a:solidFill>
                  <a:srgbClr val="858585"/>
                </a:solidFill>
                <a:latin typeface="Roboto"/>
                <a:ea typeface="Roboto"/>
                <a:cs typeface="Roboto"/>
                <a:sym typeface="Roboto"/>
              </a:endParaRPr>
            </a:p>
          </p:txBody>
        </p:sp>
      </p:grpSp>
      <p:sp>
        <p:nvSpPr>
          <p:cNvPr id="303" name="Google Shape;303;p32"/>
          <p:cNvSpPr/>
          <p:nvPr/>
        </p:nvSpPr>
        <p:spPr>
          <a:xfrm>
            <a:off x="3004357" y="2251735"/>
            <a:ext cx="353400" cy="36900"/>
          </a:xfrm>
          <a:prstGeom prst="roundRect">
            <a:avLst>
              <a:gd name="adj" fmla="val 50000"/>
            </a:avLst>
          </a:pr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2"/>
          <p:cNvSpPr/>
          <p:nvPr/>
        </p:nvSpPr>
        <p:spPr>
          <a:xfrm>
            <a:off x="4358720" y="2251735"/>
            <a:ext cx="353400" cy="36900"/>
          </a:xfrm>
          <a:prstGeom prst="roundRect">
            <a:avLst>
              <a:gd name="adj" fmla="val 50000"/>
            </a:avLst>
          </a:pr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2"/>
          <p:cNvSpPr/>
          <p:nvPr/>
        </p:nvSpPr>
        <p:spPr>
          <a:xfrm>
            <a:off x="5713595" y="2251735"/>
            <a:ext cx="353400" cy="36900"/>
          </a:xfrm>
          <a:prstGeom prst="roundRect">
            <a:avLst>
              <a:gd name="adj" fmla="val 50000"/>
            </a:avLst>
          </a:pr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2"/>
          <p:cNvSpPr/>
          <p:nvPr/>
        </p:nvSpPr>
        <p:spPr>
          <a:xfrm>
            <a:off x="7079257" y="2251735"/>
            <a:ext cx="353400" cy="36900"/>
          </a:xfrm>
          <a:prstGeom prst="roundRect">
            <a:avLst>
              <a:gd name="adj" fmla="val 50000"/>
            </a:avLst>
          </a:pr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33"/>
          <p:cNvSpPr txBox="1">
            <a:spLocks noGrp="1"/>
          </p:cNvSpPr>
          <p:nvPr>
            <p:ph type="title"/>
          </p:nvPr>
        </p:nvSpPr>
        <p:spPr>
          <a:xfrm>
            <a:off x="265500" y="1089450"/>
            <a:ext cx="4045200" cy="14823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Recruitment</a:t>
            </a:r>
            <a:endParaRPr/>
          </a:p>
        </p:txBody>
      </p:sp>
      <p:sp>
        <p:nvSpPr>
          <p:cNvPr id="312" name="Google Shape;312;p33"/>
          <p:cNvSpPr txBox="1">
            <a:spLocks noGrp="1"/>
          </p:cNvSpPr>
          <p:nvPr>
            <p:ph type="subTitle" idx="1"/>
          </p:nvPr>
        </p:nvSpPr>
        <p:spPr>
          <a:xfrm>
            <a:off x="265500" y="2571750"/>
            <a:ext cx="4045200" cy="1878000"/>
          </a:xfrm>
          <a:prstGeom prst="rect">
            <a:avLst/>
          </a:prstGeom>
        </p:spPr>
        <p:txBody>
          <a:bodyPr spcFirstLastPara="1" wrap="square" lIns="91425" tIns="91425" rIns="91425" bIns="91425" anchor="t" anchorCtr="0">
            <a:normAutofit fontScale="77500" lnSpcReduction="20000"/>
          </a:bodyPr>
          <a:lstStyle/>
          <a:p>
            <a:pPr marL="457200" lvl="0" indent="-321945" algn="l" rtl="0">
              <a:spcBef>
                <a:spcPts val="0"/>
              </a:spcBef>
              <a:spcAft>
                <a:spcPts val="0"/>
              </a:spcAft>
              <a:buClr>
                <a:srgbClr val="858585"/>
              </a:buClr>
              <a:buSzPct val="100000"/>
              <a:buChar char="-"/>
            </a:pPr>
            <a:r>
              <a:rPr lang="en">
                <a:solidFill>
                  <a:srgbClr val="858585"/>
                </a:solidFill>
              </a:rPr>
              <a:t>Stick to the approved contact list</a:t>
            </a:r>
            <a:endParaRPr>
              <a:solidFill>
                <a:srgbClr val="858585"/>
              </a:solidFill>
            </a:endParaRPr>
          </a:p>
          <a:p>
            <a:pPr marL="914400" lvl="1" indent="-321944" algn="l" rtl="0">
              <a:spcBef>
                <a:spcPts val="0"/>
              </a:spcBef>
              <a:spcAft>
                <a:spcPts val="0"/>
              </a:spcAft>
              <a:buClr>
                <a:srgbClr val="858585"/>
              </a:buClr>
              <a:buSzPct val="100000"/>
              <a:buChar char="-"/>
            </a:pPr>
            <a:r>
              <a:rPr lang="en">
                <a:solidFill>
                  <a:srgbClr val="858585"/>
                </a:solidFill>
              </a:rPr>
              <a:t>Written with group composition in mind</a:t>
            </a:r>
            <a:endParaRPr>
              <a:solidFill>
                <a:srgbClr val="858585"/>
              </a:solidFill>
            </a:endParaRPr>
          </a:p>
          <a:p>
            <a:pPr marL="457200" lvl="0" indent="-321945" algn="l" rtl="0">
              <a:spcBef>
                <a:spcPts val="0"/>
              </a:spcBef>
              <a:spcAft>
                <a:spcPts val="0"/>
              </a:spcAft>
              <a:buClr>
                <a:srgbClr val="858585"/>
              </a:buClr>
              <a:buSzPct val="100000"/>
              <a:buChar char="-"/>
            </a:pPr>
            <a:r>
              <a:rPr lang="en">
                <a:solidFill>
                  <a:srgbClr val="858585"/>
                </a:solidFill>
              </a:rPr>
              <a:t>You </a:t>
            </a:r>
            <a:r>
              <a:rPr lang="en" b="1">
                <a:solidFill>
                  <a:srgbClr val="858585"/>
                </a:solidFill>
              </a:rPr>
              <a:t>MUST</a:t>
            </a:r>
            <a:r>
              <a:rPr lang="en">
                <a:solidFill>
                  <a:srgbClr val="858585"/>
                </a:solidFill>
              </a:rPr>
              <a:t> use the IRB approved paragraph when initializing contact</a:t>
            </a:r>
            <a:endParaRPr>
              <a:solidFill>
                <a:srgbClr val="858585"/>
              </a:solidFill>
            </a:endParaRPr>
          </a:p>
          <a:p>
            <a:pPr marL="914400" lvl="1" indent="-321944" algn="l" rtl="0">
              <a:spcBef>
                <a:spcPts val="0"/>
              </a:spcBef>
              <a:spcAft>
                <a:spcPts val="0"/>
              </a:spcAft>
              <a:buClr>
                <a:srgbClr val="858585"/>
              </a:buClr>
              <a:buSzPct val="100000"/>
              <a:buChar char="-"/>
            </a:pPr>
            <a:r>
              <a:rPr lang="en">
                <a:solidFill>
                  <a:srgbClr val="858585"/>
                </a:solidFill>
              </a:rPr>
              <a:t>Transparency is key!</a:t>
            </a:r>
            <a:endParaRPr>
              <a:solidFill>
                <a:srgbClr val="858585"/>
              </a:solidFill>
            </a:endParaRPr>
          </a:p>
          <a:p>
            <a:pPr marL="457200" lvl="0" indent="-321945" algn="l" rtl="0">
              <a:spcBef>
                <a:spcPts val="0"/>
              </a:spcBef>
              <a:spcAft>
                <a:spcPts val="0"/>
              </a:spcAft>
              <a:buClr>
                <a:srgbClr val="858585"/>
              </a:buClr>
              <a:buSzPct val="100000"/>
              <a:buChar char="-"/>
            </a:pPr>
            <a:r>
              <a:rPr lang="en">
                <a:solidFill>
                  <a:srgbClr val="858585"/>
                </a:solidFill>
              </a:rPr>
              <a:t>Compensation is financial and moral</a:t>
            </a:r>
            <a:endParaRPr>
              <a:solidFill>
                <a:srgbClr val="858585"/>
              </a:solidFill>
            </a:endParaRPr>
          </a:p>
          <a:p>
            <a:pPr marL="914400" lvl="1" indent="-321944" algn="l" rtl="0">
              <a:spcBef>
                <a:spcPts val="0"/>
              </a:spcBef>
              <a:spcAft>
                <a:spcPts val="0"/>
              </a:spcAft>
              <a:buClr>
                <a:srgbClr val="858585"/>
              </a:buClr>
              <a:buSzPct val="100000"/>
              <a:buChar char="-"/>
            </a:pPr>
            <a:r>
              <a:rPr lang="en">
                <a:solidFill>
                  <a:srgbClr val="858585"/>
                </a:solidFill>
              </a:rPr>
              <a:t>“Think about the impact”</a:t>
            </a:r>
            <a:endParaRPr>
              <a:solidFill>
                <a:srgbClr val="858585"/>
              </a:solidFill>
            </a:endParaRPr>
          </a:p>
        </p:txBody>
      </p:sp>
      <p:sp>
        <p:nvSpPr>
          <p:cNvPr id="313" name="Google Shape;313;p33"/>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fontScale="77500" lnSpcReduction="20000"/>
          </a:bodyPr>
          <a:lstStyle/>
          <a:p>
            <a:pPr marL="0" lvl="0" indent="0" algn="l" rtl="0">
              <a:lnSpc>
                <a:spcPct val="100000"/>
              </a:lnSpc>
              <a:spcBef>
                <a:spcPts val="500"/>
              </a:spcBef>
              <a:spcAft>
                <a:spcPts val="0"/>
              </a:spcAft>
              <a:buNone/>
            </a:pPr>
            <a:r>
              <a:rPr lang="en" sz="1200">
                <a:latin typeface="Times New Roman"/>
                <a:ea typeface="Times New Roman"/>
                <a:cs typeface="Times New Roman"/>
                <a:sym typeface="Times New Roman"/>
              </a:rPr>
              <a:t>Dear ________,</a:t>
            </a:r>
            <a:endParaRPr sz="1200">
              <a:latin typeface="Times New Roman"/>
              <a:ea typeface="Times New Roman"/>
              <a:cs typeface="Times New Roman"/>
              <a:sym typeface="Times New Roman"/>
            </a:endParaRPr>
          </a:p>
          <a:p>
            <a:pPr marL="0" lvl="0" indent="0" algn="l" rtl="0">
              <a:lnSpc>
                <a:spcPct val="100000"/>
              </a:lnSpc>
              <a:spcBef>
                <a:spcPts val="500"/>
              </a:spcBef>
              <a:spcAft>
                <a:spcPts val="0"/>
              </a:spcAft>
              <a:buNone/>
            </a:pPr>
            <a:endParaRPr sz="1200">
              <a:latin typeface="Times New Roman"/>
              <a:ea typeface="Times New Roman"/>
              <a:cs typeface="Times New Roman"/>
              <a:sym typeface="Times New Roman"/>
            </a:endParaRPr>
          </a:p>
          <a:p>
            <a:pPr marL="0" lvl="0" indent="0" algn="l" rtl="0">
              <a:lnSpc>
                <a:spcPct val="100000"/>
              </a:lnSpc>
              <a:spcBef>
                <a:spcPts val="500"/>
              </a:spcBef>
              <a:spcAft>
                <a:spcPts val="0"/>
              </a:spcAft>
              <a:buNone/>
            </a:pPr>
            <a:r>
              <a:rPr lang="en" sz="1200">
                <a:latin typeface="Times New Roman"/>
                <a:ea typeface="Times New Roman"/>
                <a:cs typeface="Times New Roman"/>
                <a:sym typeface="Times New Roman"/>
              </a:rPr>
              <a:t>My name is _______ and I am reaching out to you to ask if you would consider being involved in a research study that we at the Ujamaa Cooperative Farming Alliance are conducting in collaboration with the University of Vermont (UVM). This study seeks to enhance the market viability of culturally meaningful, regionally adapted seed in the Northeastern region of the United States by understanding opportunities, strengths, and barriers to producing, selling, and purchasing culturally meaningful seed across the seed supply chain. We have received your contact info through _____________________. </a:t>
            </a:r>
            <a:endParaRPr sz="1200">
              <a:latin typeface="Times New Roman"/>
              <a:ea typeface="Times New Roman"/>
              <a:cs typeface="Times New Roman"/>
              <a:sym typeface="Times New Roman"/>
            </a:endParaRPr>
          </a:p>
          <a:p>
            <a:pPr marL="0" lvl="0" indent="0" algn="l" rtl="0">
              <a:lnSpc>
                <a:spcPct val="100000"/>
              </a:lnSpc>
              <a:spcBef>
                <a:spcPts val="500"/>
              </a:spcBef>
              <a:spcAft>
                <a:spcPts val="0"/>
              </a:spcAft>
              <a:buNone/>
            </a:pPr>
            <a:endParaRPr sz="1200">
              <a:latin typeface="Times New Roman"/>
              <a:ea typeface="Times New Roman"/>
              <a:cs typeface="Times New Roman"/>
              <a:sym typeface="Times New Roman"/>
            </a:endParaRPr>
          </a:p>
          <a:p>
            <a:pPr marL="0" lvl="0" indent="0" algn="l" rtl="0">
              <a:lnSpc>
                <a:spcPct val="100000"/>
              </a:lnSpc>
              <a:spcBef>
                <a:spcPts val="500"/>
              </a:spcBef>
              <a:spcAft>
                <a:spcPts val="0"/>
              </a:spcAft>
              <a:buNone/>
            </a:pPr>
            <a:r>
              <a:rPr lang="en" sz="1200">
                <a:latin typeface="Times New Roman"/>
                <a:ea typeface="Times New Roman"/>
                <a:cs typeface="Times New Roman"/>
                <a:sym typeface="Times New Roman"/>
              </a:rPr>
              <a:t>To kick of this research, we will be conducting focus groups within the next few months with various seed supply chain actors and are looking for individuals that fit within the following areas of expertise: : </a:t>
            </a:r>
            <a:r>
              <a:rPr lang="en" sz="1200" b="1">
                <a:latin typeface="Times New Roman"/>
                <a:ea typeface="Times New Roman"/>
                <a:cs typeface="Times New Roman"/>
                <a:sym typeface="Times New Roman"/>
              </a:rPr>
              <a:t>UCFA growers, Seed Companies (representatives of), Farmers/Gardeners, Wholesalers, Specialty grocers, and Restaurant (owners/managers). </a:t>
            </a:r>
            <a:r>
              <a:rPr lang="en" sz="1200">
                <a:latin typeface="Times New Roman"/>
                <a:ea typeface="Times New Roman"/>
                <a:cs typeface="Times New Roman"/>
                <a:sym typeface="Times New Roman"/>
              </a:rPr>
              <a:t>We anticipate each focus group to last about an hour and will be held either in-person or online depending on the preferences of participants. If you decide to participate, you will be compensated for your time with a $50 gift certificate. </a:t>
            </a:r>
            <a:endParaRPr sz="1200">
              <a:latin typeface="Times New Roman"/>
              <a:ea typeface="Times New Roman"/>
              <a:cs typeface="Times New Roman"/>
              <a:sym typeface="Times New Roman"/>
            </a:endParaRPr>
          </a:p>
          <a:p>
            <a:pPr marL="0" lvl="0" indent="0" algn="l" rtl="0">
              <a:lnSpc>
                <a:spcPct val="100000"/>
              </a:lnSpc>
              <a:spcBef>
                <a:spcPts val="500"/>
              </a:spcBef>
              <a:spcAft>
                <a:spcPts val="0"/>
              </a:spcAft>
              <a:buNone/>
            </a:pPr>
            <a:endParaRPr sz="1200">
              <a:latin typeface="Times New Roman"/>
              <a:ea typeface="Times New Roman"/>
              <a:cs typeface="Times New Roman"/>
              <a:sym typeface="Times New Roman"/>
            </a:endParaRPr>
          </a:p>
          <a:p>
            <a:pPr marL="0" lvl="0" indent="0" algn="l" rtl="0">
              <a:lnSpc>
                <a:spcPct val="100000"/>
              </a:lnSpc>
              <a:spcBef>
                <a:spcPts val="500"/>
              </a:spcBef>
              <a:spcAft>
                <a:spcPts val="0"/>
              </a:spcAft>
              <a:buNone/>
            </a:pPr>
            <a:r>
              <a:rPr lang="en" sz="1200">
                <a:latin typeface="Times New Roman"/>
                <a:ea typeface="Times New Roman"/>
                <a:cs typeface="Times New Roman"/>
                <a:sym typeface="Times New Roman"/>
              </a:rPr>
              <a:t>Please let us know if you would be interested in participating, and don’t hesitate to email or call the PI of this research study (Dr. Daniel Tobin - </a:t>
            </a:r>
            <a:r>
              <a:rPr lang="en" sz="1200" u="sng">
                <a:solidFill>
                  <a:schemeClr val="accent1"/>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daniel.tobin@uvm.edu</a:t>
            </a:r>
            <a:r>
              <a:rPr lang="en" sz="1200">
                <a:latin typeface="Times New Roman"/>
                <a:ea typeface="Times New Roman"/>
                <a:cs typeface="Times New Roman"/>
                <a:sym typeface="Times New Roman"/>
              </a:rPr>
              <a:t>) or Carina Isbell (</a:t>
            </a:r>
            <a:r>
              <a:rPr lang="en" sz="1200" u="sng">
                <a:solidFill>
                  <a:schemeClr val="accent1"/>
                </a:solid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carina.isbell@uvm.edu</a:t>
            </a:r>
            <a:r>
              <a:rPr lang="en" sz="1200">
                <a:latin typeface="Times New Roman"/>
                <a:ea typeface="Times New Roman"/>
                <a:cs typeface="Times New Roman"/>
                <a:sym typeface="Times New Roman"/>
              </a:rPr>
              <a:t>)  if you have any questions. </a:t>
            </a:r>
            <a:endParaRPr sz="1200">
              <a:latin typeface="Times New Roman"/>
              <a:ea typeface="Times New Roman"/>
              <a:cs typeface="Times New Roman"/>
              <a:sym typeface="Times New Roman"/>
            </a:endParaRPr>
          </a:p>
          <a:p>
            <a:pPr marL="0" lvl="0" indent="0" algn="l" rtl="0">
              <a:lnSpc>
                <a:spcPct val="100000"/>
              </a:lnSpc>
              <a:spcBef>
                <a:spcPts val="500"/>
              </a:spcBef>
              <a:spcAft>
                <a:spcPts val="0"/>
              </a:spcAft>
              <a:buNone/>
            </a:pPr>
            <a:endParaRPr sz="1200">
              <a:latin typeface="Times New Roman"/>
              <a:ea typeface="Times New Roman"/>
              <a:cs typeface="Times New Roman"/>
              <a:sym typeface="Times New Roman"/>
            </a:endParaRPr>
          </a:p>
          <a:p>
            <a:pPr marL="0" lvl="0" indent="0" algn="l" rtl="0">
              <a:lnSpc>
                <a:spcPct val="100000"/>
              </a:lnSpc>
              <a:spcBef>
                <a:spcPts val="500"/>
              </a:spcBef>
              <a:spcAft>
                <a:spcPts val="500"/>
              </a:spcAft>
              <a:buNone/>
            </a:pPr>
            <a:r>
              <a:rPr lang="en" sz="1200">
                <a:latin typeface="Times New Roman"/>
                <a:ea typeface="Times New Roman"/>
                <a:cs typeface="Times New Roman"/>
                <a:sym typeface="Times New Roman"/>
              </a:rPr>
              <a:t>[Signature with contact info]</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34"/>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Overall Focus Group Process</a:t>
            </a:r>
            <a:endParaRPr/>
          </a:p>
        </p:txBody>
      </p:sp>
      <p:sp>
        <p:nvSpPr>
          <p:cNvPr id="319" name="Google Shape;319;p34"/>
          <p:cNvSpPr/>
          <p:nvPr/>
        </p:nvSpPr>
        <p:spPr>
          <a:xfrm>
            <a:off x="1662920" y="2251735"/>
            <a:ext cx="353400" cy="36900"/>
          </a:xfrm>
          <a:prstGeom prst="roundRect">
            <a:avLst>
              <a:gd name="adj" fmla="val 50000"/>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0" name="Google Shape;320;p34"/>
          <p:cNvGrpSpPr/>
          <p:nvPr/>
        </p:nvGrpSpPr>
        <p:grpSpPr>
          <a:xfrm>
            <a:off x="519875" y="1948510"/>
            <a:ext cx="1310403" cy="1897975"/>
            <a:chOff x="519875" y="1948510"/>
            <a:chExt cx="1310403" cy="1897975"/>
          </a:xfrm>
        </p:grpSpPr>
        <p:sp>
          <p:nvSpPr>
            <p:cNvPr id="321" name="Google Shape;321;p34"/>
            <p:cNvSpPr/>
            <p:nvPr/>
          </p:nvSpPr>
          <p:spPr>
            <a:xfrm>
              <a:off x="877947" y="1948510"/>
              <a:ext cx="594300" cy="594300"/>
            </a:xfrm>
            <a:prstGeom prst="ellipse">
              <a:avLst/>
            </a:prstGeom>
            <a:noFill/>
            <a:ln w="38100" cap="flat" cmpd="sng">
              <a:solidFill>
                <a:srgbClr val="0B71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4"/>
            <p:cNvSpPr txBox="1"/>
            <p:nvPr/>
          </p:nvSpPr>
          <p:spPr>
            <a:xfrm>
              <a:off x="956697" y="2085160"/>
              <a:ext cx="436800" cy="321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800" b="1">
                  <a:solidFill>
                    <a:srgbClr val="0B7140"/>
                  </a:solidFill>
                  <a:latin typeface="Roboto"/>
                  <a:ea typeface="Roboto"/>
                  <a:cs typeface="Roboto"/>
                  <a:sym typeface="Roboto"/>
                </a:rPr>
                <a:t>Step 1</a:t>
              </a:r>
              <a:endParaRPr sz="800" b="1">
                <a:solidFill>
                  <a:srgbClr val="0B7140"/>
                </a:solidFill>
                <a:latin typeface="Roboto"/>
                <a:ea typeface="Roboto"/>
                <a:cs typeface="Roboto"/>
                <a:sym typeface="Roboto"/>
              </a:endParaRPr>
            </a:p>
          </p:txBody>
        </p:sp>
        <p:sp>
          <p:nvSpPr>
            <p:cNvPr id="323" name="Google Shape;323;p34"/>
            <p:cNvSpPr txBox="1"/>
            <p:nvPr/>
          </p:nvSpPr>
          <p:spPr>
            <a:xfrm>
              <a:off x="519878" y="2652285"/>
              <a:ext cx="1310400" cy="4464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1000" b="1">
                  <a:solidFill>
                    <a:srgbClr val="0B7140"/>
                  </a:solidFill>
                  <a:latin typeface="Roboto"/>
                  <a:ea typeface="Roboto"/>
                  <a:cs typeface="Roboto"/>
                  <a:sym typeface="Roboto"/>
                </a:rPr>
                <a:t>Brainstorming</a:t>
              </a:r>
              <a:endParaRPr sz="1000" b="1">
                <a:solidFill>
                  <a:srgbClr val="0B7140"/>
                </a:solidFill>
                <a:latin typeface="Roboto"/>
                <a:ea typeface="Roboto"/>
                <a:cs typeface="Roboto"/>
                <a:sym typeface="Roboto"/>
              </a:endParaRPr>
            </a:p>
          </p:txBody>
        </p:sp>
        <p:sp>
          <p:nvSpPr>
            <p:cNvPr id="324" name="Google Shape;324;p34"/>
            <p:cNvSpPr txBox="1"/>
            <p:nvPr/>
          </p:nvSpPr>
          <p:spPr>
            <a:xfrm>
              <a:off x="519875" y="3109085"/>
              <a:ext cx="1310400" cy="737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800">
                  <a:solidFill>
                    <a:srgbClr val="0B7140"/>
                  </a:solidFill>
                  <a:latin typeface="Roboto"/>
                  <a:ea typeface="Roboto"/>
                  <a:cs typeface="Roboto"/>
                  <a:sym typeface="Roboto"/>
                </a:rPr>
                <a:t>What are you investigating? How will this differ from existing information? What is the ideal research method? </a:t>
              </a:r>
              <a:endParaRPr sz="800">
                <a:solidFill>
                  <a:srgbClr val="0B7140"/>
                </a:solidFill>
                <a:latin typeface="Roboto"/>
                <a:ea typeface="Roboto"/>
                <a:cs typeface="Roboto"/>
                <a:sym typeface="Roboto"/>
              </a:endParaRPr>
            </a:p>
          </p:txBody>
        </p:sp>
      </p:grpSp>
      <p:grpSp>
        <p:nvGrpSpPr>
          <p:cNvPr id="325" name="Google Shape;325;p34"/>
          <p:cNvGrpSpPr/>
          <p:nvPr/>
        </p:nvGrpSpPr>
        <p:grpSpPr>
          <a:xfrm>
            <a:off x="1848940" y="1948510"/>
            <a:ext cx="1310400" cy="1897975"/>
            <a:chOff x="1848940" y="1948510"/>
            <a:chExt cx="1310400" cy="1897975"/>
          </a:xfrm>
        </p:grpSpPr>
        <p:sp>
          <p:nvSpPr>
            <p:cNvPr id="326" name="Google Shape;326;p34"/>
            <p:cNvSpPr/>
            <p:nvPr/>
          </p:nvSpPr>
          <p:spPr>
            <a:xfrm>
              <a:off x="2206990" y="1948510"/>
              <a:ext cx="594300" cy="594300"/>
            </a:xfrm>
            <a:prstGeom prst="ellipse">
              <a:avLst/>
            </a:prstGeom>
            <a:noFill/>
            <a:ln w="38100" cap="flat" cmpd="sng">
              <a:solidFill>
                <a:srgbClr val="0B71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4"/>
            <p:cNvSpPr txBox="1"/>
            <p:nvPr/>
          </p:nvSpPr>
          <p:spPr>
            <a:xfrm>
              <a:off x="1848940" y="2674298"/>
              <a:ext cx="1310400" cy="4464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1000" b="1">
                  <a:solidFill>
                    <a:srgbClr val="0B7140"/>
                  </a:solidFill>
                  <a:latin typeface="Roboto"/>
                  <a:ea typeface="Roboto"/>
                  <a:cs typeface="Roboto"/>
                  <a:sym typeface="Roboto"/>
                </a:rPr>
                <a:t>Early  Planning</a:t>
              </a:r>
              <a:endParaRPr sz="1000" b="1">
                <a:solidFill>
                  <a:srgbClr val="0B7140"/>
                </a:solidFill>
                <a:latin typeface="Roboto"/>
                <a:ea typeface="Roboto"/>
                <a:cs typeface="Roboto"/>
                <a:sym typeface="Roboto"/>
              </a:endParaRPr>
            </a:p>
          </p:txBody>
        </p:sp>
        <p:sp>
          <p:nvSpPr>
            <p:cNvPr id="328" name="Google Shape;328;p34"/>
            <p:cNvSpPr txBox="1"/>
            <p:nvPr/>
          </p:nvSpPr>
          <p:spPr>
            <a:xfrm>
              <a:off x="1848940" y="3109085"/>
              <a:ext cx="1310400" cy="737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800">
                  <a:solidFill>
                    <a:srgbClr val="0B7140"/>
                  </a:solidFill>
                  <a:latin typeface="Roboto"/>
                  <a:ea typeface="Roboto"/>
                  <a:cs typeface="Roboto"/>
                  <a:sym typeface="Roboto"/>
                </a:rPr>
                <a:t>Draft a question set. Consider target demographics, compensation, facilitators, virtual vs. in-person.</a:t>
              </a:r>
              <a:endParaRPr sz="800">
                <a:solidFill>
                  <a:srgbClr val="0B7140"/>
                </a:solidFill>
                <a:latin typeface="Roboto"/>
                <a:ea typeface="Roboto"/>
                <a:cs typeface="Roboto"/>
                <a:sym typeface="Roboto"/>
              </a:endParaRPr>
            </a:p>
          </p:txBody>
        </p:sp>
        <p:sp>
          <p:nvSpPr>
            <p:cNvPr id="329" name="Google Shape;329;p34"/>
            <p:cNvSpPr txBox="1"/>
            <p:nvPr/>
          </p:nvSpPr>
          <p:spPr>
            <a:xfrm>
              <a:off x="2285740" y="2085160"/>
              <a:ext cx="436800" cy="321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800" b="1">
                  <a:solidFill>
                    <a:srgbClr val="0B7140"/>
                  </a:solidFill>
                  <a:latin typeface="Roboto"/>
                  <a:ea typeface="Roboto"/>
                  <a:cs typeface="Roboto"/>
                  <a:sym typeface="Roboto"/>
                </a:rPr>
                <a:t>Step 2</a:t>
              </a:r>
              <a:endParaRPr sz="800" b="1">
                <a:solidFill>
                  <a:srgbClr val="0B7140"/>
                </a:solidFill>
                <a:latin typeface="Roboto"/>
                <a:ea typeface="Roboto"/>
                <a:cs typeface="Roboto"/>
                <a:sym typeface="Roboto"/>
              </a:endParaRPr>
            </a:p>
          </p:txBody>
        </p:sp>
      </p:grpSp>
      <p:grpSp>
        <p:nvGrpSpPr>
          <p:cNvPr id="330" name="Google Shape;330;p34"/>
          <p:cNvGrpSpPr/>
          <p:nvPr/>
        </p:nvGrpSpPr>
        <p:grpSpPr>
          <a:xfrm>
            <a:off x="3178034" y="1948510"/>
            <a:ext cx="1359902" cy="1897974"/>
            <a:chOff x="3178034" y="1948510"/>
            <a:chExt cx="1359902" cy="1897974"/>
          </a:xfrm>
        </p:grpSpPr>
        <p:sp>
          <p:nvSpPr>
            <p:cNvPr id="331" name="Google Shape;331;p34"/>
            <p:cNvSpPr/>
            <p:nvPr/>
          </p:nvSpPr>
          <p:spPr>
            <a:xfrm>
              <a:off x="3560827" y="1948510"/>
              <a:ext cx="594300" cy="594300"/>
            </a:xfrm>
            <a:prstGeom prst="ellipse">
              <a:avLst/>
            </a:prstGeom>
            <a:noFill/>
            <a:ln w="38100" cap="flat" cmpd="sng">
              <a:solidFill>
                <a:srgbClr val="0B71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4"/>
            <p:cNvSpPr txBox="1"/>
            <p:nvPr/>
          </p:nvSpPr>
          <p:spPr>
            <a:xfrm>
              <a:off x="3178034" y="2652285"/>
              <a:ext cx="1359900" cy="4464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1000" b="1">
                  <a:solidFill>
                    <a:srgbClr val="0B7140"/>
                  </a:solidFill>
                  <a:latin typeface="Roboto"/>
                  <a:ea typeface="Roboto"/>
                  <a:cs typeface="Roboto"/>
                  <a:sym typeface="Roboto"/>
                </a:rPr>
                <a:t>Final Planning</a:t>
              </a:r>
              <a:endParaRPr sz="1000" b="1">
                <a:solidFill>
                  <a:srgbClr val="0B7140"/>
                </a:solidFill>
                <a:latin typeface="Roboto"/>
                <a:ea typeface="Roboto"/>
                <a:cs typeface="Roboto"/>
                <a:sym typeface="Roboto"/>
              </a:endParaRPr>
            </a:p>
          </p:txBody>
        </p:sp>
        <p:sp>
          <p:nvSpPr>
            <p:cNvPr id="333" name="Google Shape;333;p34"/>
            <p:cNvSpPr txBox="1"/>
            <p:nvPr/>
          </p:nvSpPr>
          <p:spPr>
            <a:xfrm>
              <a:off x="3178036" y="3109084"/>
              <a:ext cx="1359900" cy="737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800">
                  <a:solidFill>
                    <a:srgbClr val="0B7140"/>
                  </a:solidFill>
                  <a:latin typeface="Roboto"/>
                  <a:ea typeface="Roboto"/>
                  <a:cs typeface="Roboto"/>
                  <a:sym typeface="Roboto"/>
                </a:rPr>
                <a:t>Review &amp; finalize question set. Obtain IRB approval. Confirm facilitators &amp; notetakers. Finalize contact lists.</a:t>
              </a:r>
              <a:endParaRPr sz="800">
                <a:solidFill>
                  <a:srgbClr val="0B7140"/>
                </a:solidFill>
                <a:latin typeface="Roboto"/>
                <a:ea typeface="Roboto"/>
                <a:cs typeface="Roboto"/>
                <a:sym typeface="Roboto"/>
              </a:endParaRPr>
            </a:p>
          </p:txBody>
        </p:sp>
        <p:sp>
          <p:nvSpPr>
            <p:cNvPr id="334" name="Google Shape;334;p34"/>
            <p:cNvSpPr txBox="1"/>
            <p:nvPr/>
          </p:nvSpPr>
          <p:spPr>
            <a:xfrm>
              <a:off x="3639839" y="2085160"/>
              <a:ext cx="436800" cy="321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800" b="1">
                  <a:solidFill>
                    <a:srgbClr val="858585"/>
                  </a:solidFill>
                  <a:latin typeface="Roboto"/>
                  <a:ea typeface="Roboto"/>
                  <a:cs typeface="Roboto"/>
                  <a:sym typeface="Roboto"/>
                </a:rPr>
                <a:t>Step 3</a:t>
              </a:r>
              <a:endParaRPr sz="800" b="1">
                <a:solidFill>
                  <a:srgbClr val="858585"/>
                </a:solidFill>
                <a:latin typeface="Roboto"/>
                <a:ea typeface="Roboto"/>
                <a:cs typeface="Roboto"/>
                <a:sym typeface="Roboto"/>
              </a:endParaRPr>
            </a:p>
          </p:txBody>
        </p:sp>
      </p:grpSp>
      <p:grpSp>
        <p:nvGrpSpPr>
          <p:cNvPr id="335" name="Google Shape;335;p34"/>
          <p:cNvGrpSpPr/>
          <p:nvPr/>
        </p:nvGrpSpPr>
        <p:grpSpPr>
          <a:xfrm>
            <a:off x="4557650" y="1948510"/>
            <a:ext cx="1310403" cy="1897975"/>
            <a:chOff x="4557650" y="1948510"/>
            <a:chExt cx="1310403" cy="1897975"/>
          </a:xfrm>
        </p:grpSpPr>
        <p:sp>
          <p:nvSpPr>
            <p:cNvPr id="336" name="Google Shape;336;p34"/>
            <p:cNvSpPr/>
            <p:nvPr/>
          </p:nvSpPr>
          <p:spPr>
            <a:xfrm>
              <a:off x="4915703" y="1948510"/>
              <a:ext cx="594300" cy="594300"/>
            </a:xfrm>
            <a:prstGeom prst="ellipse">
              <a:avLst/>
            </a:prstGeom>
            <a:noFill/>
            <a:ln w="38100" cap="flat" cmpd="sng">
              <a:solidFill>
                <a:srgbClr val="0B71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B7140"/>
                </a:solidFill>
              </a:endParaRPr>
            </a:p>
          </p:txBody>
        </p:sp>
        <p:sp>
          <p:nvSpPr>
            <p:cNvPr id="337" name="Google Shape;337;p34"/>
            <p:cNvSpPr txBox="1"/>
            <p:nvPr/>
          </p:nvSpPr>
          <p:spPr>
            <a:xfrm>
              <a:off x="4557650" y="2652285"/>
              <a:ext cx="1310400" cy="4464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1000" b="1">
                  <a:solidFill>
                    <a:srgbClr val="0B7140"/>
                  </a:solidFill>
                  <a:latin typeface="Roboto"/>
                  <a:ea typeface="Roboto"/>
                  <a:cs typeface="Roboto"/>
                  <a:sym typeface="Roboto"/>
                </a:rPr>
                <a:t>Recruitment</a:t>
              </a:r>
              <a:endParaRPr sz="1000" b="1">
                <a:solidFill>
                  <a:srgbClr val="0B7140"/>
                </a:solidFill>
                <a:latin typeface="Roboto"/>
                <a:ea typeface="Roboto"/>
                <a:cs typeface="Roboto"/>
                <a:sym typeface="Roboto"/>
              </a:endParaRPr>
            </a:p>
          </p:txBody>
        </p:sp>
        <p:sp>
          <p:nvSpPr>
            <p:cNvPr id="338" name="Google Shape;338;p34"/>
            <p:cNvSpPr txBox="1"/>
            <p:nvPr/>
          </p:nvSpPr>
          <p:spPr>
            <a:xfrm>
              <a:off x="4557653" y="3109085"/>
              <a:ext cx="1310400" cy="737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800">
                  <a:solidFill>
                    <a:srgbClr val="0B7140"/>
                  </a:solidFill>
                  <a:latin typeface="Roboto"/>
                  <a:ea typeface="Roboto"/>
                  <a:cs typeface="Roboto"/>
                  <a:sym typeface="Roboto"/>
                </a:rPr>
                <a:t>Reach out to individuals on the contact lists. Finalize the date &amp; time of focus groups.</a:t>
              </a:r>
              <a:endParaRPr sz="800">
                <a:solidFill>
                  <a:srgbClr val="0B7140"/>
                </a:solidFill>
                <a:latin typeface="Roboto"/>
                <a:ea typeface="Roboto"/>
                <a:cs typeface="Roboto"/>
                <a:sym typeface="Roboto"/>
              </a:endParaRPr>
            </a:p>
          </p:txBody>
        </p:sp>
        <p:sp>
          <p:nvSpPr>
            <p:cNvPr id="339" name="Google Shape;339;p34"/>
            <p:cNvSpPr txBox="1"/>
            <p:nvPr/>
          </p:nvSpPr>
          <p:spPr>
            <a:xfrm>
              <a:off x="4994453" y="2085160"/>
              <a:ext cx="436800" cy="321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800" b="1">
                  <a:solidFill>
                    <a:srgbClr val="0B7140"/>
                  </a:solidFill>
                  <a:latin typeface="Roboto"/>
                  <a:ea typeface="Roboto"/>
                  <a:cs typeface="Roboto"/>
                  <a:sym typeface="Roboto"/>
                </a:rPr>
                <a:t>Step 4</a:t>
              </a:r>
              <a:endParaRPr sz="800" b="1">
                <a:solidFill>
                  <a:srgbClr val="0B7140"/>
                </a:solidFill>
                <a:latin typeface="Roboto"/>
                <a:ea typeface="Roboto"/>
                <a:cs typeface="Roboto"/>
                <a:sym typeface="Roboto"/>
              </a:endParaRPr>
            </a:p>
          </p:txBody>
        </p:sp>
      </p:grpSp>
      <p:grpSp>
        <p:nvGrpSpPr>
          <p:cNvPr id="340" name="Google Shape;340;p34"/>
          <p:cNvGrpSpPr/>
          <p:nvPr/>
        </p:nvGrpSpPr>
        <p:grpSpPr>
          <a:xfrm>
            <a:off x="5887800" y="1948510"/>
            <a:ext cx="1359905" cy="1897975"/>
            <a:chOff x="5887800" y="1948510"/>
            <a:chExt cx="1359905" cy="1897975"/>
          </a:xfrm>
        </p:grpSpPr>
        <p:sp>
          <p:nvSpPr>
            <p:cNvPr id="341" name="Google Shape;341;p34"/>
            <p:cNvSpPr/>
            <p:nvPr/>
          </p:nvSpPr>
          <p:spPr>
            <a:xfrm>
              <a:off x="6270606" y="1948510"/>
              <a:ext cx="594300" cy="594300"/>
            </a:xfrm>
            <a:prstGeom prst="ellipse">
              <a:avLst/>
            </a:prstGeom>
            <a:noFill/>
            <a:ln w="38100" cap="flat" cmpd="sng">
              <a:solidFill>
                <a:srgbClr val="0B71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B7140"/>
                </a:solidFill>
              </a:endParaRPr>
            </a:p>
          </p:txBody>
        </p:sp>
        <p:sp>
          <p:nvSpPr>
            <p:cNvPr id="342" name="Google Shape;342;p34"/>
            <p:cNvSpPr txBox="1"/>
            <p:nvPr/>
          </p:nvSpPr>
          <p:spPr>
            <a:xfrm>
              <a:off x="5887800" y="2652285"/>
              <a:ext cx="1359900" cy="4464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1000" b="1">
                  <a:solidFill>
                    <a:srgbClr val="0B7140"/>
                  </a:solidFill>
                  <a:latin typeface="Roboto"/>
                  <a:ea typeface="Roboto"/>
                  <a:cs typeface="Roboto"/>
                  <a:sym typeface="Roboto"/>
                </a:rPr>
                <a:t>Focus Groups</a:t>
              </a:r>
              <a:endParaRPr sz="1000" b="1">
                <a:solidFill>
                  <a:srgbClr val="0B7140"/>
                </a:solidFill>
                <a:latin typeface="Roboto"/>
                <a:ea typeface="Roboto"/>
                <a:cs typeface="Roboto"/>
                <a:sym typeface="Roboto"/>
              </a:endParaRPr>
            </a:p>
          </p:txBody>
        </p:sp>
        <p:sp>
          <p:nvSpPr>
            <p:cNvPr id="343" name="Google Shape;343;p34"/>
            <p:cNvSpPr txBox="1"/>
            <p:nvPr/>
          </p:nvSpPr>
          <p:spPr>
            <a:xfrm>
              <a:off x="5887806" y="3109085"/>
              <a:ext cx="1359900" cy="737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800">
                  <a:solidFill>
                    <a:srgbClr val="0B7140"/>
                  </a:solidFill>
                  <a:latin typeface="Roboto"/>
                  <a:ea typeface="Roboto"/>
                  <a:cs typeface="Roboto"/>
                  <a:sym typeface="Roboto"/>
                </a:rPr>
                <a:t>Follow the question guide and run focus groups. Remember to take notes and record the session..</a:t>
              </a:r>
              <a:endParaRPr sz="800">
                <a:solidFill>
                  <a:srgbClr val="0B7140"/>
                </a:solidFill>
                <a:latin typeface="Roboto"/>
                <a:ea typeface="Roboto"/>
                <a:cs typeface="Roboto"/>
                <a:sym typeface="Roboto"/>
              </a:endParaRPr>
            </a:p>
          </p:txBody>
        </p:sp>
        <p:sp>
          <p:nvSpPr>
            <p:cNvPr id="344" name="Google Shape;344;p34"/>
            <p:cNvSpPr txBox="1"/>
            <p:nvPr/>
          </p:nvSpPr>
          <p:spPr>
            <a:xfrm>
              <a:off x="6354731" y="2085160"/>
              <a:ext cx="436800" cy="321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800" b="1">
                  <a:solidFill>
                    <a:srgbClr val="0B7140"/>
                  </a:solidFill>
                  <a:latin typeface="Roboto"/>
                  <a:ea typeface="Roboto"/>
                  <a:cs typeface="Roboto"/>
                  <a:sym typeface="Roboto"/>
                </a:rPr>
                <a:t>Step 5</a:t>
              </a:r>
              <a:endParaRPr sz="800" b="1">
                <a:solidFill>
                  <a:srgbClr val="0B7140"/>
                </a:solidFill>
                <a:latin typeface="Roboto"/>
                <a:ea typeface="Roboto"/>
                <a:cs typeface="Roboto"/>
                <a:sym typeface="Roboto"/>
              </a:endParaRPr>
            </a:p>
          </p:txBody>
        </p:sp>
      </p:grpSp>
      <p:grpSp>
        <p:nvGrpSpPr>
          <p:cNvPr id="345" name="Google Shape;345;p34"/>
          <p:cNvGrpSpPr/>
          <p:nvPr/>
        </p:nvGrpSpPr>
        <p:grpSpPr>
          <a:xfrm>
            <a:off x="7264213" y="1948510"/>
            <a:ext cx="1359905" cy="1897975"/>
            <a:chOff x="7264213" y="1948510"/>
            <a:chExt cx="1359905" cy="1897975"/>
          </a:xfrm>
        </p:grpSpPr>
        <p:sp>
          <p:nvSpPr>
            <p:cNvPr id="346" name="Google Shape;346;p34"/>
            <p:cNvSpPr/>
            <p:nvPr/>
          </p:nvSpPr>
          <p:spPr>
            <a:xfrm>
              <a:off x="7647018" y="1948510"/>
              <a:ext cx="594300" cy="594300"/>
            </a:xfrm>
            <a:prstGeom prst="ellipse">
              <a:avLst/>
            </a:prstGeom>
            <a:noFill/>
            <a:ln w="38100" cap="flat" cmpd="sng">
              <a:solidFill>
                <a:srgbClr val="85858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4"/>
            <p:cNvSpPr txBox="1"/>
            <p:nvPr/>
          </p:nvSpPr>
          <p:spPr>
            <a:xfrm>
              <a:off x="7264213" y="2652285"/>
              <a:ext cx="1359900" cy="4464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1000" b="1">
                  <a:solidFill>
                    <a:srgbClr val="858585"/>
                  </a:solidFill>
                  <a:latin typeface="Roboto"/>
                  <a:ea typeface="Roboto"/>
                  <a:cs typeface="Roboto"/>
                  <a:sym typeface="Roboto"/>
                </a:rPr>
                <a:t>Analysis</a:t>
              </a:r>
              <a:endParaRPr sz="1000" b="1">
                <a:solidFill>
                  <a:srgbClr val="858585"/>
                </a:solidFill>
                <a:latin typeface="Roboto"/>
                <a:ea typeface="Roboto"/>
                <a:cs typeface="Roboto"/>
                <a:sym typeface="Roboto"/>
              </a:endParaRPr>
            </a:p>
          </p:txBody>
        </p:sp>
        <p:sp>
          <p:nvSpPr>
            <p:cNvPr id="348" name="Google Shape;348;p34"/>
            <p:cNvSpPr txBox="1"/>
            <p:nvPr/>
          </p:nvSpPr>
          <p:spPr>
            <a:xfrm>
              <a:off x="7264218" y="3109085"/>
              <a:ext cx="1359900" cy="737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800">
                  <a:solidFill>
                    <a:srgbClr val="858585"/>
                  </a:solidFill>
                  <a:latin typeface="Roboto"/>
                  <a:ea typeface="Roboto"/>
                  <a:cs typeface="Roboto"/>
                  <a:sym typeface="Roboto"/>
                </a:rPr>
                <a:t>Coding and grouping of data. Data management software is a great tool. Can either be used in a mixed method research capacity or on its own.</a:t>
              </a:r>
              <a:endParaRPr sz="800">
                <a:solidFill>
                  <a:srgbClr val="858585"/>
                </a:solidFill>
                <a:latin typeface="Roboto"/>
                <a:ea typeface="Roboto"/>
                <a:cs typeface="Roboto"/>
                <a:sym typeface="Roboto"/>
              </a:endParaRPr>
            </a:p>
          </p:txBody>
        </p:sp>
        <p:sp>
          <p:nvSpPr>
            <p:cNvPr id="349" name="Google Shape;349;p34"/>
            <p:cNvSpPr txBox="1"/>
            <p:nvPr/>
          </p:nvSpPr>
          <p:spPr>
            <a:xfrm>
              <a:off x="7725768" y="2085160"/>
              <a:ext cx="436800" cy="321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800" b="1">
                  <a:solidFill>
                    <a:srgbClr val="858585"/>
                  </a:solidFill>
                  <a:latin typeface="Roboto"/>
                  <a:ea typeface="Roboto"/>
                  <a:cs typeface="Roboto"/>
                  <a:sym typeface="Roboto"/>
                </a:rPr>
                <a:t>Step 6</a:t>
              </a:r>
              <a:endParaRPr sz="800" b="1">
                <a:solidFill>
                  <a:srgbClr val="858585"/>
                </a:solidFill>
                <a:latin typeface="Roboto"/>
                <a:ea typeface="Roboto"/>
                <a:cs typeface="Roboto"/>
                <a:sym typeface="Roboto"/>
              </a:endParaRPr>
            </a:p>
          </p:txBody>
        </p:sp>
      </p:grpSp>
      <p:sp>
        <p:nvSpPr>
          <p:cNvPr id="350" name="Google Shape;350;p34"/>
          <p:cNvSpPr/>
          <p:nvPr/>
        </p:nvSpPr>
        <p:spPr>
          <a:xfrm>
            <a:off x="3004357" y="2251735"/>
            <a:ext cx="353400" cy="36900"/>
          </a:xfrm>
          <a:prstGeom prst="roundRect">
            <a:avLst>
              <a:gd name="adj" fmla="val 50000"/>
            </a:avLst>
          </a:pr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4"/>
          <p:cNvSpPr/>
          <p:nvPr/>
        </p:nvSpPr>
        <p:spPr>
          <a:xfrm>
            <a:off x="4358720" y="2251735"/>
            <a:ext cx="353400" cy="36900"/>
          </a:xfrm>
          <a:prstGeom prst="roundRect">
            <a:avLst>
              <a:gd name="adj" fmla="val 50000"/>
            </a:avLst>
          </a:pr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4"/>
          <p:cNvSpPr/>
          <p:nvPr/>
        </p:nvSpPr>
        <p:spPr>
          <a:xfrm>
            <a:off x="5713595" y="2251735"/>
            <a:ext cx="353400" cy="36900"/>
          </a:xfrm>
          <a:prstGeom prst="roundRect">
            <a:avLst>
              <a:gd name="adj" fmla="val 50000"/>
            </a:avLst>
          </a:pr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4"/>
          <p:cNvSpPr/>
          <p:nvPr/>
        </p:nvSpPr>
        <p:spPr>
          <a:xfrm>
            <a:off x="7079257" y="2251735"/>
            <a:ext cx="353400" cy="36900"/>
          </a:xfrm>
          <a:prstGeom prst="roundRect">
            <a:avLst>
              <a:gd name="adj" fmla="val 50000"/>
            </a:avLst>
          </a:pr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35"/>
          <p:cNvSpPr txBox="1">
            <a:spLocks noGrp="1"/>
          </p:cNvSpPr>
          <p:nvPr>
            <p:ph type="title"/>
          </p:nvPr>
        </p:nvSpPr>
        <p:spPr>
          <a:xfrm>
            <a:off x="265500" y="1089450"/>
            <a:ext cx="4045200" cy="1482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The Role of a Facilitator</a:t>
            </a:r>
            <a:endParaRPr/>
          </a:p>
        </p:txBody>
      </p:sp>
      <p:sp>
        <p:nvSpPr>
          <p:cNvPr id="359" name="Google Shape;359;p35"/>
          <p:cNvSpPr txBox="1">
            <a:spLocks noGrp="1"/>
          </p:cNvSpPr>
          <p:nvPr>
            <p:ph type="subTitle" idx="1"/>
          </p:nvPr>
        </p:nvSpPr>
        <p:spPr>
          <a:xfrm>
            <a:off x="265500" y="2571749"/>
            <a:ext cx="4045200" cy="2154300"/>
          </a:xfrm>
          <a:prstGeom prst="rect">
            <a:avLst/>
          </a:prstGeom>
        </p:spPr>
        <p:txBody>
          <a:bodyPr spcFirstLastPara="1" wrap="square" lIns="91425" tIns="91425" rIns="91425" bIns="91425" anchor="t" anchorCtr="0">
            <a:normAutofit fontScale="47500" lnSpcReduction="20000"/>
          </a:bodyPr>
          <a:lstStyle/>
          <a:p>
            <a:pPr marL="457200" lvl="0" indent="-291941" algn="l" rtl="0">
              <a:spcBef>
                <a:spcPts val="0"/>
              </a:spcBef>
              <a:spcAft>
                <a:spcPts val="0"/>
              </a:spcAft>
              <a:buClr>
                <a:srgbClr val="858585"/>
              </a:buClr>
              <a:buSzPct val="100000"/>
              <a:buChar char="-"/>
            </a:pPr>
            <a:r>
              <a:rPr lang="en">
                <a:solidFill>
                  <a:srgbClr val="858585"/>
                </a:solidFill>
              </a:rPr>
              <a:t>Read IRB statements, confirm consent to record.</a:t>
            </a:r>
            <a:endParaRPr>
              <a:solidFill>
                <a:srgbClr val="858585"/>
              </a:solidFill>
            </a:endParaRPr>
          </a:p>
          <a:p>
            <a:pPr marL="457200" lvl="0" indent="-291941" algn="l" rtl="0">
              <a:spcBef>
                <a:spcPts val="0"/>
              </a:spcBef>
              <a:spcAft>
                <a:spcPts val="0"/>
              </a:spcAft>
              <a:buClr>
                <a:srgbClr val="858585"/>
              </a:buClr>
              <a:buSzPct val="100000"/>
              <a:buChar char="-"/>
            </a:pPr>
            <a:r>
              <a:rPr lang="en">
                <a:solidFill>
                  <a:srgbClr val="858585"/>
                </a:solidFill>
              </a:rPr>
              <a:t>Establish ground rules</a:t>
            </a:r>
            <a:endParaRPr>
              <a:solidFill>
                <a:srgbClr val="858585"/>
              </a:solidFill>
            </a:endParaRPr>
          </a:p>
          <a:p>
            <a:pPr marL="914400" lvl="1" indent="-291941" algn="l" rtl="0">
              <a:spcBef>
                <a:spcPts val="0"/>
              </a:spcBef>
              <a:spcAft>
                <a:spcPts val="0"/>
              </a:spcAft>
              <a:buClr>
                <a:srgbClr val="858585"/>
              </a:buClr>
              <a:buSzPct val="100000"/>
              <a:buChar char="-"/>
            </a:pPr>
            <a:r>
              <a:rPr lang="en">
                <a:solidFill>
                  <a:srgbClr val="858585"/>
                </a:solidFill>
              </a:rPr>
              <a:t>i.e. Respect differing opinions, Don’t interrupt others, all responses are valid</a:t>
            </a:r>
            <a:endParaRPr>
              <a:solidFill>
                <a:srgbClr val="858585"/>
              </a:solidFill>
            </a:endParaRPr>
          </a:p>
          <a:p>
            <a:pPr marL="457200" lvl="0" indent="-291941" algn="l" rtl="0">
              <a:spcBef>
                <a:spcPts val="0"/>
              </a:spcBef>
              <a:spcAft>
                <a:spcPts val="0"/>
              </a:spcAft>
              <a:buClr>
                <a:srgbClr val="858585"/>
              </a:buClr>
              <a:buSzPct val="100000"/>
              <a:buChar char="-"/>
            </a:pPr>
            <a:r>
              <a:rPr lang="en">
                <a:solidFill>
                  <a:srgbClr val="858585"/>
                </a:solidFill>
              </a:rPr>
              <a:t>Ask the research questions and any follow-up probes. </a:t>
            </a:r>
            <a:endParaRPr>
              <a:solidFill>
                <a:srgbClr val="858585"/>
              </a:solidFill>
            </a:endParaRPr>
          </a:p>
          <a:p>
            <a:pPr marL="914400" lvl="1" indent="-291941" algn="l" rtl="0">
              <a:spcBef>
                <a:spcPts val="0"/>
              </a:spcBef>
              <a:spcAft>
                <a:spcPts val="0"/>
              </a:spcAft>
              <a:buClr>
                <a:srgbClr val="858585"/>
              </a:buClr>
              <a:buSzPct val="100000"/>
              <a:buChar char="-"/>
            </a:pPr>
            <a:r>
              <a:rPr lang="en">
                <a:solidFill>
                  <a:srgbClr val="858585"/>
                </a:solidFill>
              </a:rPr>
              <a:t>Don’t be a robot when you read the questions, add conversational transitions so it feels natural </a:t>
            </a:r>
            <a:endParaRPr>
              <a:solidFill>
                <a:srgbClr val="858585"/>
              </a:solidFill>
            </a:endParaRPr>
          </a:p>
          <a:p>
            <a:pPr marL="457200" lvl="0" indent="-291941" algn="l" rtl="0">
              <a:spcBef>
                <a:spcPts val="0"/>
              </a:spcBef>
              <a:spcAft>
                <a:spcPts val="0"/>
              </a:spcAft>
              <a:buClr>
                <a:srgbClr val="858585"/>
              </a:buClr>
              <a:buSzPct val="100000"/>
              <a:buChar char="-"/>
            </a:pPr>
            <a:r>
              <a:rPr lang="en">
                <a:solidFill>
                  <a:srgbClr val="858585"/>
                </a:solidFill>
              </a:rPr>
              <a:t>Moderate and direct the discussion</a:t>
            </a:r>
            <a:endParaRPr>
              <a:solidFill>
                <a:srgbClr val="858585"/>
              </a:solidFill>
            </a:endParaRPr>
          </a:p>
          <a:p>
            <a:pPr marL="914400" lvl="1" indent="-291941" algn="l" rtl="0">
              <a:spcBef>
                <a:spcPts val="0"/>
              </a:spcBef>
              <a:spcAft>
                <a:spcPts val="0"/>
              </a:spcAft>
              <a:buClr>
                <a:srgbClr val="858585"/>
              </a:buClr>
              <a:buSzPct val="100000"/>
              <a:buChar char="-"/>
            </a:pPr>
            <a:r>
              <a:rPr lang="en">
                <a:solidFill>
                  <a:srgbClr val="858585"/>
                </a:solidFill>
              </a:rPr>
              <a:t>Balance conversation participation; invite quiet members to speak by asking for other opinions.</a:t>
            </a:r>
            <a:endParaRPr>
              <a:solidFill>
                <a:srgbClr val="858585"/>
              </a:solidFill>
            </a:endParaRPr>
          </a:p>
          <a:p>
            <a:pPr marL="914400" lvl="1" indent="-291941" algn="l" rtl="0">
              <a:spcBef>
                <a:spcPts val="0"/>
              </a:spcBef>
              <a:spcAft>
                <a:spcPts val="0"/>
              </a:spcAft>
              <a:buClr>
                <a:srgbClr val="858585"/>
              </a:buClr>
              <a:buSzPct val="100000"/>
              <a:buChar char="-"/>
            </a:pPr>
            <a:r>
              <a:rPr lang="en">
                <a:solidFill>
                  <a:srgbClr val="858585"/>
                </a:solidFill>
              </a:rPr>
              <a:t>Try not to interrupt speakers, let them finish their thoughts</a:t>
            </a:r>
            <a:endParaRPr>
              <a:solidFill>
                <a:srgbClr val="858585"/>
              </a:solidFill>
            </a:endParaRPr>
          </a:p>
          <a:p>
            <a:pPr marL="914400" lvl="1" indent="-291941" algn="l" rtl="0">
              <a:spcBef>
                <a:spcPts val="0"/>
              </a:spcBef>
              <a:spcAft>
                <a:spcPts val="0"/>
              </a:spcAft>
              <a:buClr>
                <a:srgbClr val="858585"/>
              </a:buClr>
              <a:buSzPct val="100000"/>
              <a:buChar char="-"/>
            </a:pPr>
            <a:r>
              <a:rPr lang="en">
                <a:solidFill>
                  <a:srgbClr val="858585"/>
                </a:solidFill>
              </a:rPr>
              <a:t>Don’t be afraid of silence, it makes participants want to fill in the void</a:t>
            </a:r>
            <a:endParaRPr>
              <a:solidFill>
                <a:srgbClr val="858585"/>
              </a:solidFill>
            </a:endParaRPr>
          </a:p>
          <a:p>
            <a:pPr marL="914400" lvl="1" indent="-291941" algn="l" rtl="0">
              <a:spcBef>
                <a:spcPts val="0"/>
              </a:spcBef>
              <a:spcAft>
                <a:spcPts val="0"/>
              </a:spcAft>
              <a:buClr>
                <a:srgbClr val="858585"/>
              </a:buClr>
              <a:buSzPct val="100000"/>
              <a:buChar char="-"/>
            </a:pPr>
            <a:r>
              <a:rPr lang="en">
                <a:solidFill>
                  <a:srgbClr val="858585"/>
                </a:solidFill>
              </a:rPr>
              <a:t>Time management, keep the interview moving</a:t>
            </a:r>
            <a:endParaRPr>
              <a:solidFill>
                <a:srgbClr val="858585"/>
              </a:solidFill>
            </a:endParaRPr>
          </a:p>
        </p:txBody>
      </p:sp>
      <p:sp>
        <p:nvSpPr>
          <p:cNvPr id="360" name="Google Shape;360;p35"/>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fontScale="70000" lnSpcReduction="20000"/>
          </a:bodyPr>
          <a:lstStyle/>
          <a:p>
            <a:pPr marL="457200" lvl="0" indent="-228600" algn="ctr" rtl="0">
              <a:spcBef>
                <a:spcPts val="1200"/>
              </a:spcBef>
              <a:spcAft>
                <a:spcPts val="0"/>
              </a:spcAft>
              <a:buNone/>
            </a:pPr>
            <a:r>
              <a:rPr lang="en"/>
              <a:t>Essential qualities:</a:t>
            </a:r>
            <a:endParaRPr/>
          </a:p>
          <a:p>
            <a:pPr marL="457200" lvl="0" indent="-277495" algn="l" rtl="0">
              <a:spcBef>
                <a:spcPts val="1200"/>
              </a:spcBef>
              <a:spcAft>
                <a:spcPts val="0"/>
              </a:spcAft>
              <a:buSzPct val="61111"/>
              <a:buFont typeface="Arial"/>
              <a:buChar char="-"/>
            </a:pPr>
            <a:r>
              <a:rPr lang="en"/>
              <a:t>Keep participants focused, engaged, attentive and interested</a:t>
            </a:r>
            <a:endParaRPr/>
          </a:p>
          <a:p>
            <a:pPr marL="457200" lvl="0" indent="-277495" algn="l" rtl="0">
              <a:spcBef>
                <a:spcPts val="0"/>
              </a:spcBef>
              <a:spcAft>
                <a:spcPts val="0"/>
              </a:spcAft>
              <a:buSzPct val="61111"/>
              <a:buFont typeface="Arial"/>
              <a:buChar char="-"/>
            </a:pPr>
            <a:r>
              <a:rPr lang="en"/>
              <a:t>Monitor time and use limited time effectively</a:t>
            </a:r>
            <a:endParaRPr/>
          </a:p>
          <a:p>
            <a:pPr marL="457200" lvl="0" indent="-277495" algn="l" rtl="0">
              <a:spcBef>
                <a:spcPts val="0"/>
              </a:spcBef>
              <a:spcAft>
                <a:spcPts val="0"/>
              </a:spcAft>
              <a:buSzPct val="61111"/>
              <a:buFont typeface="Arial"/>
              <a:buChar char="-"/>
            </a:pPr>
            <a:r>
              <a:rPr lang="en"/>
              <a:t>Use prompts and probes to stimulate discussion</a:t>
            </a:r>
            <a:endParaRPr/>
          </a:p>
          <a:p>
            <a:pPr marL="457200" lvl="0" indent="-277495" algn="l" rtl="0">
              <a:spcBef>
                <a:spcPts val="0"/>
              </a:spcBef>
              <a:spcAft>
                <a:spcPts val="0"/>
              </a:spcAft>
              <a:buSzPct val="61111"/>
              <a:buFont typeface="Arial"/>
              <a:buChar char="-"/>
            </a:pPr>
            <a:r>
              <a:rPr lang="en"/>
              <a:t>Keeps conversation focused to ensure all topics are covered.</a:t>
            </a:r>
            <a:endParaRPr/>
          </a:p>
          <a:p>
            <a:pPr marL="457200" lvl="0" indent="-277495" algn="l" rtl="0">
              <a:spcBef>
                <a:spcPts val="0"/>
              </a:spcBef>
              <a:spcAft>
                <a:spcPts val="0"/>
              </a:spcAft>
              <a:buSzPct val="61111"/>
              <a:buFont typeface="Arial"/>
              <a:buChar char="-"/>
            </a:pPr>
            <a:r>
              <a:rPr lang="en"/>
              <a:t>Politely and diplomatically enforce ground rules.</a:t>
            </a:r>
            <a:endParaRPr/>
          </a:p>
          <a:p>
            <a:pPr marL="457200" lvl="0" indent="-277495" algn="l" rtl="0">
              <a:spcBef>
                <a:spcPts val="0"/>
              </a:spcBef>
              <a:spcAft>
                <a:spcPts val="0"/>
              </a:spcAft>
              <a:buSzPct val="61111"/>
              <a:buFont typeface="Arial"/>
              <a:buChar char="-"/>
            </a:pPr>
            <a:r>
              <a:rPr lang="en"/>
              <a:t>Be prepared to explain or restate questions</a:t>
            </a:r>
            <a:endParaRPr/>
          </a:p>
          <a:p>
            <a:pPr marL="457200" lvl="0" indent="-277495" algn="l" rtl="0">
              <a:spcBef>
                <a:spcPts val="0"/>
              </a:spcBef>
              <a:spcAft>
                <a:spcPts val="0"/>
              </a:spcAft>
              <a:buSzPct val="61111"/>
              <a:buFont typeface="Arial"/>
              <a:buChar char="-"/>
            </a:pPr>
            <a:r>
              <a:rPr lang="en"/>
              <a:t>Ability to produce relevant questions in an impromptu manner</a:t>
            </a:r>
            <a:endParaRPr/>
          </a:p>
          <a:p>
            <a:pPr marL="457200" lvl="0" indent="-277495" algn="l" rtl="0">
              <a:spcBef>
                <a:spcPts val="0"/>
              </a:spcBef>
              <a:spcAft>
                <a:spcPts val="0"/>
              </a:spcAft>
              <a:buSzPct val="61111"/>
              <a:buFont typeface="Arial"/>
              <a:buChar char="-"/>
            </a:pPr>
            <a:r>
              <a:rPr lang="en"/>
              <a:t>Diffuse and pre-empt arguments </a:t>
            </a:r>
            <a:endParaRPr/>
          </a:p>
          <a:p>
            <a:pPr marL="457200" lvl="0" indent="-277495" algn="l" rtl="0">
              <a:spcBef>
                <a:spcPts val="0"/>
              </a:spcBef>
              <a:spcAft>
                <a:spcPts val="0"/>
              </a:spcAft>
              <a:buSzPct val="61111"/>
              <a:buFont typeface="Arial"/>
              <a:buChar char="-"/>
            </a:pPr>
            <a:r>
              <a:rPr lang="en"/>
              <a:t>Stays away from jargon and uses accessible language.</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36"/>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Using Probes &amp; Clarifying Questions</a:t>
            </a:r>
            <a:endParaRPr/>
          </a:p>
        </p:txBody>
      </p:sp>
      <p:sp>
        <p:nvSpPr>
          <p:cNvPr id="366" name="Google Shape;366;p36"/>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endParaRPr>
              <a:solidFill>
                <a:srgbClr val="858585"/>
              </a:solidFill>
            </a:endParaRPr>
          </a:p>
          <a:p>
            <a:pPr marL="457200" lvl="0" indent="-334327" algn="l" rtl="0">
              <a:spcBef>
                <a:spcPts val="1200"/>
              </a:spcBef>
              <a:spcAft>
                <a:spcPts val="0"/>
              </a:spcAft>
              <a:buClr>
                <a:srgbClr val="858585"/>
              </a:buClr>
              <a:buSzPct val="100000"/>
              <a:buChar char="●"/>
            </a:pPr>
            <a:r>
              <a:rPr lang="en">
                <a:solidFill>
                  <a:srgbClr val="858585"/>
                </a:solidFill>
              </a:rPr>
              <a:t>Use follow-up questions to dig into responses.</a:t>
            </a:r>
            <a:endParaRPr>
              <a:solidFill>
                <a:srgbClr val="858585"/>
              </a:solidFill>
            </a:endParaRPr>
          </a:p>
          <a:p>
            <a:pPr marL="914400" lvl="1" indent="-310832" algn="l" rtl="0">
              <a:spcBef>
                <a:spcPts val="0"/>
              </a:spcBef>
              <a:spcAft>
                <a:spcPts val="0"/>
              </a:spcAft>
              <a:buClr>
                <a:srgbClr val="858585"/>
              </a:buClr>
              <a:buSzPct val="100000"/>
              <a:buChar char="○"/>
            </a:pPr>
            <a:r>
              <a:rPr lang="en">
                <a:solidFill>
                  <a:srgbClr val="858585"/>
                </a:solidFill>
              </a:rPr>
              <a:t>Ask about any unfinished thoughts.</a:t>
            </a:r>
            <a:endParaRPr>
              <a:solidFill>
                <a:srgbClr val="858585"/>
              </a:solidFill>
            </a:endParaRPr>
          </a:p>
          <a:p>
            <a:pPr marL="914400" lvl="1" indent="-310832" algn="l" rtl="0">
              <a:spcBef>
                <a:spcPts val="0"/>
              </a:spcBef>
              <a:spcAft>
                <a:spcPts val="0"/>
              </a:spcAft>
              <a:buClr>
                <a:srgbClr val="858585"/>
              </a:buClr>
              <a:buSzPct val="100000"/>
              <a:buChar char="○"/>
            </a:pPr>
            <a:r>
              <a:rPr lang="en">
                <a:solidFill>
                  <a:srgbClr val="858585"/>
                </a:solidFill>
              </a:rPr>
              <a:t>Let respondents finish their statement before you ask follow-up probes.</a:t>
            </a:r>
            <a:endParaRPr>
              <a:solidFill>
                <a:srgbClr val="858585"/>
              </a:solidFill>
            </a:endParaRPr>
          </a:p>
          <a:p>
            <a:pPr marL="457200" lvl="0" indent="-334327" algn="l" rtl="0">
              <a:spcBef>
                <a:spcPts val="0"/>
              </a:spcBef>
              <a:spcAft>
                <a:spcPts val="0"/>
              </a:spcAft>
              <a:buClr>
                <a:srgbClr val="858585"/>
              </a:buClr>
              <a:buSzPct val="100000"/>
              <a:buChar char="●"/>
            </a:pPr>
            <a:r>
              <a:rPr lang="en">
                <a:solidFill>
                  <a:srgbClr val="858585"/>
                </a:solidFill>
              </a:rPr>
              <a:t>Good examples</a:t>
            </a:r>
            <a:endParaRPr>
              <a:solidFill>
                <a:srgbClr val="858585"/>
              </a:solidFill>
            </a:endParaRPr>
          </a:p>
          <a:p>
            <a:pPr marL="914400" lvl="1" indent="-310832" algn="l" rtl="0">
              <a:spcBef>
                <a:spcPts val="0"/>
              </a:spcBef>
              <a:spcAft>
                <a:spcPts val="0"/>
              </a:spcAft>
              <a:buClr>
                <a:srgbClr val="858585"/>
              </a:buClr>
              <a:buSzPct val="100000"/>
              <a:buChar char="○"/>
            </a:pPr>
            <a:r>
              <a:rPr lang="en">
                <a:solidFill>
                  <a:srgbClr val="858585"/>
                </a:solidFill>
              </a:rPr>
              <a:t>“Please tell me (more) about that...”</a:t>
            </a:r>
            <a:endParaRPr>
              <a:solidFill>
                <a:srgbClr val="858585"/>
              </a:solidFill>
            </a:endParaRPr>
          </a:p>
          <a:p>
            <a:pPr marL="914400" lvl="1" indent="-310832" algn="l" rtl="0">
              <a:spcBef>
                <a:spcPts val="0"/>
              </a:spcBef>
              <a:spcAft>
                <a:spcPts val="0"/>
              </a:spcAft>
              <a:buClr>
                <a:srgbClr val="858585"/>
              </a:buClr>
              <a:buSzPct val="100000"/>
              <a:buChar char="○"/>
            </a:pPr>
            <a:r>
              <a:rPr lang="en">
                <a:solidFill>
                  <a:srgbClr val="858585"/>
                </a:solidFill>
              </a:rPr>
              <a:t>“Could you explain what you mean by...”</a:t>
            </a:r>
            <a:endParaRPr>
              <a:solidFill>
                <a:srgbClr val="858585"/>
              </a:solidFill>
            </a:endParaRPr>
          </a:p>
          <a:p>
            <a:pPr marL="914400" lvl="1" indent="-310832" algn="l" rtl="0">
              <a:spcBef>
                <a:spcPts val="0"/>
              </a:spcBef>
              <a:spcAft>
                <a:spcPts val="0"/>
              </a:spcAft>
              <a:buClr>
                <a:srgbClr val="858585"/>
              </a:buClr>
              <a:buSzPct val="100000"/>
              <a:buChar char="○"/>
            </a:pPr>
            <a:r>
              <a:rPr lang="en">
                <a:solidFill>
                  <a:srgbClr val="858585"/>
                </a:solidFill>
              </a:rPr>
              <a:t>“Can you tell me something else about...”</a:t>
            </a:r>
            <a:endParaRPr>
              <a:solidFill>
                <a:srgbClr val="858585"/>
              </a:solidFill>
            </a:endParaRPr>
          </a:p>
          <a:p>
            <a:pPr marL="457200" lvl="0" indent="-334327" algn="l" rtl="0">
              <a:spcBef>
                <a:spcPts val="0"/>
              </a:spcBef>
              <a:spcAft>
                <a:spcPts val="0"/>
              </a:spcAft>
              <a:buClr>
                <a:srgbClr val="858585"/>
              </a:buClr>
              <a:buSzPct val="100000"/>
              <a:buChar char="●"/>
            </a:pPr>
            <a:r>
              <a:rPr lang="en">
                <a:solidFill>
                  <a:srgbClr val="858585"/>
                </a:solidFill>
              </a:rPr>
              <a:t>Bad example</a:t>
            </a:r>
            <a:endParaRPr>
              <a:solidFill>
                <a:srgbClr val="858585"/>
              </a:solidFill>
            </a:endParaRPr>
          </a:p>
          <a:p>
            <a:pPr marL="914400" lvl="1" indent="-310832" algn="l" rtl="0">
              <a:spcBef>
                <a:spcPts val="0"/>
              </a:spcBef>
              <a:spcAft>
                <a:spcPts val="0"/>
              </a:spcAft>
              <a:buClr>
                <a:srgbClr val="858585"/>
              </a:buClr>
              <a:buSzPct val="100000"/>
              <a:buChar char="○"/>
            </a:pPr>
            <a:r>
              <a:rPr lang="en">
                <a:solidFill>
                  <a:srgbClr val="858585"/>
                </a:solidFill>
              </a:rPr>
              <a:t>“So you’re telling me that ............. Right?”</a:t>
            </a:r>
            <a:endParaRPr>
              <a:solidFill>
                <a:srgbClr val="858585"/>
              </a:solidFill>
            </a:endParaRPr>
          </a:p>
          <a:p>
            <a:pPr marL="1371600" lvl="2" indent="-310832" algn="l" rtl="0">
              <a:spcBef>
                <a:spcPts val="0"/>
              </a:spcBef>
              <a:spcAft>
                <a:spcPts val="0"/>
              </a:spcAft>
              <a:buClr>
                <a:srgbClr val="858585"/>
              </a:buClr>
              <a:buSzPct val="100000"/>
              <a:buChar char="■"/>
            </a:pPr>
            <a:r>
              <a:rPr lang="en">
                <a:solidFill>
                  <a:srgbClr val="858585"/>
                </a:solidFill>
              </a:rPr>
              <a:t>Leading question that gives yes/no answers</a:t>
            </a:r>
            <a:endParaRPr>
              <a:solidFill>
                <a:srgbClr val="858585"/>
              </a:solidFill>
            </a:endParaRPr>
          </a:p>
        </p:txBody>
      </p:sp>
      <p:sp>
        <p:nvSpPr>
          <p:cNvPr id="367" name="Google Shape;367;p36"/>
          <p:cNvSpPr txBox="1"/>
          <p:nvPr/>
        </p:nvSpPr>
        <p:spPr>
          <a:xfrm>
            <a:off x="6144000" y="4681800"/>
            <a:ext cx="30000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chemeClr val="dk1"/>
                </a:solidFill>
              </a:rPr>
              <a:t>(Center for Community Health and Development at the University of Kansas, n.d.)</a:t>
            </a:r>
            <a:endParaRPr sz="900">
              <a:solidFill>
                <a:schemeClr val="dk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37"/>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Tips for Managing Group Dynamics</a:t>
            </a:r>
            <a:endParaRPr/>
          </a:p>
        </p:txBody>
      </p:sp>
      <p:sp>
        <p:nvSpPr>
          <p:cNvPr id="373" name="Google Shape;373;p37"/>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a:bodyPr>
          <a:lstStyle/>
          <a:p>
            <a:pPr marL="457200" lvl="0" indent="-342900" algn="l" rtl="0">
              <a:spcBef>
                <a:spcPts val="1200"/>
              </a:spcBef>
              <a:spcAft>
                <a:spcPts val="0"/>
              </a:spcAft>
              <a:buClr>
                <a:srgbClr val="858585"/>
              </a:buClr>
              <a:buSzPts val="1800"/>
              <a:buChar char="●"/>
            </a:pPr>
            <a:r>
              <a:rPr lang="en" sz="1200">
                <a:solidFill>
                  <a:srgbClr val="858585"/>
                </a:solidFill>
              </a:rPr>
              <a:t>What do I do if someone is dominating the conversation?</a:t>
            </a:r>
            <a:endParaRPr sz="1200">
              <a:solidFill>
                <a:srgbClr val="858585"/>
              </a:solidFill>
            </a:endParaRPr>
          </a:p>
          <a:p>
            <a:pPr marL="914400" lvl="1" indent="-304800" algn="l" rtl="0">
              <a:spcBef>
                <a:spcPts val="0"/>
              </a:spcBef>
              <a:spcAft>
                <a:spcPts val="0"/>
              </a:spcAft>
              <a:buClr>
                <a:srgbClr val="858585"/>
              </a:buClr>
              <a:buSzPts val="1200"/>
              <a:buChar char="○"/>
            </a:pPr>
            <a:r>
              <a:rPr lang="en">
                <a:solidFill>
                  <a:srgbClr val="858585"/>
                </a:solidFill>
              </a:rPr>
              <a:t>Acknowledge them then ask for comments from others.</a:t>
            </a:r>
            <a:endParaRPr sz="1200">
              <a:solidFill>
                <a:srgbClr val="858585"/>
              </a:solidFill>
            </a:endParaRPr>
          </a:p>
          <a:p>
            <a:pPr marL="457200" lvl="0" indent="-342900" algn="l" rtl="0">
              <a:spcBef>
                <a:spcPts val="0"/>
              </a:spcBef>
              <a:spcAft>
                <a:spcPts val="0"/>
              </a:spcAft>
              <a:buClr>
                <a:srgbClr val="858585"/>
              </a:buClr>
              <a:buSzPts val="1800"/>
              <a:buChar char="●"/>
            </a:pPr>
            <a:r>
              <a:rPr lang="en" sz="1200">
                <a:solidFill>
                  <a:srgbClr val="858585"/>
                </a:solidFill>
              </a:rPr>
              <a:t>What do I do if no one responds to a question?</a:t>
            </a:r>
            <a:endParaRPr sz="1200">
              <a:solidFill>
                <a:srgbClr val="858585"/>
              </a:solidFill>
            </a:endParaRPr>
          </a:p>
          <a:p>
            <a:pPr marL="914400" lvl="1" indent="-304800" algn="l" rtl="0">
              <a:spcBef>
                <a:spcPts val="0"/>
              </a:spcBef>
              <a:spcAft>
                <a:spcPts val="0"/>
              </a:spcAft>
              <a:buClr>
                <a:srgbClr val="858585"/>
              </a:buClr>
              <a:buSzPts val="1200"/>
              <a:buChar char="○"/>
            </a:pPr>
            <a:r>
              <a:rPr lang="en">
                <a:solidFill>
                  <a:srgbClr val="858585"/>
                </a:solidFill>
              </a:rPr>
              <a:t>Reword the question or skip it if it’s clear the group isn’t comfortable with it.</a:t>
            </a:r>
            <a:endParaRPr sz="1200">
              <a:solidFill>
                <a:srgbClr val="858585"/>
              </a:solidFill>
            </a:endParaRPr>
          </a:p>
          <a:p>
            <a:pPr marL="457200" lvl="0" indent="-342900" algn="l" rtl="0">
              <a:spcBef>
                <a:spcPts val="0"/>
              </a:spcBef>
              <a:spcAft>
                <a:spcPts val="0"/>
              </a:spcAft>
              <a:buClr>
                <a:srgbClr val="858585"/>
              </a:buClr>
              <a:buSzPts val="1800"/>
              <a:buChar char="●"/>
            </a:pPr>
            <a:r>
              <a:rPr lang="en" sz="1200">
                <a:solidFill>
                  <a:srgbClr val="858585"/>
                </a:solidFill>
              </a:rPr>
              <a:t>What do I do if the group conversation begins to go off topic?</a:t>
            </a:r>
            <a:endParaRPr sz="1200">
              <a:solidFill>
                <a:srgbClr val="858585"/>
              </a:solidFill>
            </a:endParaRPr>
          </a:p>
          <a:p>
            <a:pPr marL="914400" lvl="1" indent="-317500" algn="l" rtl="0">
              <a:spcBef>
                <a:spcPts val="0"/>
              </a:spcBef>
              <a:spcAft>
                <a:spcPts val="0"/>
              </a:spcAft>
              <a:buClr>
                <a:srgbClr val="858585"/>
              </a:buClr>
              <a:buSzPts val="1400"/>
              <a:buChar char="○"/>
            </a:pPr>
            <a:r>
              <a:rPr lang="en">
                <a:solidFill>
                  <a:srgbClr val="858585"/>
                </a:solidFill>
              </a:rPr>
              <a:t>Acknowledge the new direction then guide the conversation back on topic.</a:t>
            </a:r>
            <a:endParaRPr>
              <a:solidFill>
                <a:srgbClr val="858585"/>
              </a:solidFill>
            </a:endParaRPr>
          </a:p>
          <a:p>
            <a:pPr marL="914400" lvl="1" indent="-317500" algn="l" rtl="0">
              <a:spcBef>
                <a:spcPts val="0"/>
              </a:spcBef>
              <a:spcAft>
                <a:spcPts val="0"/>
              </a:spcAft>
              <a:buClr>
                <a:srgbClr val="858585"/>
              </a:buClr>
              <a:buSzPts val="1400"/>
              <a:buChar char="○"/>
            </a:pPr>
            <a:r>
              <a:rPr lang="en">
                <a:solidFill>
                  <a:srgbClr val="858585"/>
                </a:solidFill>
              </a:rPr>
              <a:t>Determine the realms of your research in advance; what is relevant?</a:t>
            </a:r>
            <a:endParaRPr>
              <a:solidFill>
                <a:srgbClr val="858585"/>
              </a:solidFill>
            </a:endParaRPr>
          </a:p>
        </p:txBody>
      </p:sp>
      <p:sp>
        <p:nvSpPr>
          <p:cNvPr id="374" name="Google Shape;374;p37"/>
          <p:cNvSpPr txBox="1"/>
          <p:nvPr/>
        </p:nvSpPr>
        <p:spPr>
          <a:xfrm>
            <a:off x="6144000" y="4681800"/>
            <a:ext cx="30000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chemeClr val="dk1"/>
                </a:solidFill>
              </a:rPr>
              <a:t>(Center for Community Health and Development at the University of Kansas, n.d.)</a:t>
            </a:r>
            <a:endParaRPr sz="900">
              <a:solidFill>
                <a:schemeClr val="dk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38"/>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Role of Notetaker/Observer</a:t>
            </a:r>
            <a:endParaRPr/>
          </a:p>
        </p:txBody>
      </p:sp>
      <p:sp>
        <p:nvSpPr>
          <p:cNvPr id="380" name="Google Shape;380;p38"/>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In charge of recording thorough notes throughout the entire focus group.</a:t>
            </a:r>
            <a:endParaRPr/>
          </a:p>
          <a:p>
            <a:pPr marL="914400" lvl="1" indent="-317500" algn="l" rtl="0">
              <a:spcBef>
                <a:spcPts val="0"/>
              </a:spcBef>
              <a:spcAft>
                <a:spcPts val="0"/>
              </a:spcAft>
              <a:buSzPts val="1400"/>
              <a:buChar char="○"/>
            </a:pPr>
            <a:r>
              <a:rPr lang="en"/>
              <a:t>Note general ideas and any particularly interesting quotes</a:t>
            </a:r>
            <a:endParaRPr/>
          </a:p>
          <a:p>
            <a:pPr marL="914400" lvl="1" indent="-317500" algn="l" rtl="0">
              <a:spcBef>
                <a:spcPts val="0"/>
              </a:spcBef>
              <a:spcAft>
                <a:spcPts val="0"/>
              </a:spcAft>
              <a:buSzPts val="1400"/>
              <a:buChar char="○"/>
            </a:pPr>
            <a:r>
              <a:rPr lang="en"/>
              <a:t>Goal is not to write everything word for word but to instead pick out key points and the flow of the conversation</a:t>
            </a:r>
            <a:endParaRPr/>
          </a:p>
          <a:p>
            <a:pPr marL="914400" lvl="1" indent="-317500" algn="l" rtl="0">
              <a:spcBef>
                <a:spcPts val="0"/>
              </a:spcBef>
              <a:spcAft>
                <a:spcPts val="0"/>
              </a:spcAft>
              <a:buSzPts val="1400"/>
              <a:buChar char="○"/>
            </a:pPr>
            <a:r>
              <a:rPr lang="en"/>
              <a:t>Note any interesting body language from participants.</a:t>
            </a:r>
            <a:endParaRPr/>
          </a:p>
          <a:p>
            <a:pPr marL="1371600" lvl="2" indent="-317500" algn="l" rtl="0">
              <a:spcBef>
                <a:spcPts val="0"/>
              </a:spcBef>
              <a:spcAft>
                <a:spcPts val="0"/>
              </a:spcAft>
              <a:buSzPts val="1400"/>
              <a:buChar char="■"/>
            </a:pPr>
            <a:r>
              <a:rPr lang="en"/>
              <a:t>E.g. gutural reactions, inattentiveness, passionate agreement.</a:t>
            </a:r>
            <a:endParaRPr/>
          </a:p>
          <a:p>
            <a:pPr marL="457200" lvl="0" indent="-342900" algn="l" rtl="0">
              <a:spcBef>
                <a:spcPts val="0"/>
              </a:spcBef>
              <a:spcAft>
                <a:spcPts val="0"/>
              </a:spcAft>
              <a:buSzPts val="1800"/>
              <a:buChar char="●"/>
            </a:pPr>
            <a:r>
              <a:rPr lang="en"/>
              <a:t>Outside of introductions the facilitator should be doing all of the conversation.</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39"/>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Role of Technical Support Person</a:t>
            </a:r>
            <a:endParaRPr/>
          </a:p>
        </p:txBody>
      </p:sp>
      <p:sp>
        <p:nvSpPr>
          <p:cNvPr id="386" name="Google Shape;386;p39"/>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SzPts val="1800"/>
              <a:buChar char="-"/>
            </a:pPr>
            <a:r>
              <a:rPr lang="en"/>
              <a:t>In charge of:</a:t>
            </a:r>
            <a:endParaRPr/>
          </a:p>
          <a:p>
            <a:pPr marL="914400" lvl="1" indent="-317500" algn="l" rtl="0">
              <a:spcBef>
                <a:spcPts val="0"/>
              </a:spcBef>
              <a:spcAft>
                <a:spcPts val="0"/>
              </a:spcAft>
              <a:buSzPts val="1400"/>
              <a:buChar char="-"/>
            </a:pPr>
            <a:r>
              <a:rPr lang="en"/>
              <a:t>Letting people into the virtual meeting</a:t>
            </a:r>
            <a:endParaRPr/>
          </a:p>
          <a:p>
            <a:pPr marL="914400" lvl="1" indent="-317500" algn="l" rtl="0">
              <a:spcBef>
                <a:spcPts val="0"/>
              </a:spcBef>
              <a:spcAft>
                <a:spcPts val="0"/>
              </a:spcAft>
              <a:buSzPts val="1400"/>
              <a:buChar char="-"/>
            </a:pPr>
            <a:r>
              <a:rPr lang="en"/>
              <a:t>Making sure the focus group is being recorded properly. (Can we hear everyone?)</a:t>
            </a:r>
            <a:endParaRPr/>
          </a:p>
          <a:p>
            <a:pPr marL="914400" lvl="1" indent="-317500" algn="l" rtl="0">
              <a:spcBef>
                <a:spcPts val="0"/>
              </a:spcBef>
              <a:spcAft>
                <a:spcPts val="0"/>
              </a:spcAft>
              <a:buSzPts val="1400"/>
              <a:buChar char="-"/>
            </a:pPr>
            <a:r>
              <a:rPr lang="en"/>
              <a:t>Contacting participants who have disconnected and assisting them with reconnection </a:t>
            </a:r>
            <a:endParaRPr/>
          </a:p>
          <a:p>
            <a:pPr marL="914400" lvl="1" indent="-317500" algn="l" rtl="0">
              <a:spcBef>
                <a:spcPts val="0"/>
              </a:spcBef>
              <a:spcAft>
                <a:spcPts val="0"/>
              </a:spcAft>
              <a:buSzPts val="1400"/>
              <a:buChar char="-"/>
            </a:pPr>
            <a:r>
              <a:rPr lang="en"/>
              <a:t>Distribution of honorariums</a:t>
            </a:r>
            <a:endParaRPr/>
          </a:p>
          <a:p>
            <a:pPr marL="457200" lvl="0" indent="-342900" algn="l" rtl="0">
              <a:spcBef>
                <a:spcPts val="0"/>
              </a:spcBef>
              <a:spcAft>
                <a:spcPts val="0"/>
              </a:spcAft>
              <a:buSzPts val="1800"/>
              <a:buChar char="-"/>
            </a:pPr>
            <a:r>
              <a:rPr lang="en"/>
              <a:t>This role can be pushed on the facilitator &amp; notetaker if needed but it is useful to have a dedicated person.</a:t>
            </a:r>
            <a:endParaRPr/>
          </a:p>
          <a:p>
            <a:pPr marL="914400" lvl="1" indent="-317500" algn="l" rtl="0">
              <a:spcBef>
                <a:spcPts val="0"/>
              </a:spcBef>
              <a:spcAft>
                <a:spcPts val="0"/>
              </a:spcAft>
              <a:buSzPts val="1400"/>
              <a:buChar char="-"/>
            </a:pPr>
            <a:r>
              <a:rPr lang="en"/>
              <a:t>This role also allows for someone to be a “fly on the wall” in an inconspicuous manner.</a:t>
            </a:r>
            <a:endParaRPr/>
          </a:p>
          <a:p>
            <a:pPr marL="914400" lvl="1" indent="-317500" algn="l" rtl="0">
              <a:spcBef>
                <a:spcPts val="0"/>
              </a:spcBef>
              <a:spcAft>
                <a:spcPts val="0"/>
              </a:spcAft>
              <a:buSzPts val="1400"/>
              <a:buChar char="-"/>
            </a:pPr>
            <a:r>
              <a:rPr lang="en"/>
              <a:t>Also allows for someone to practice being a notetaker without the pressure they are the notetaker</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40"/>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Overall Focus Group Process</a:t>
            </a:r>
            <a:endParaRPr/>
          </a:p>
        </p:txBody>
      </p:sp>
      <p:sp>
        <p:nvSpPr>
          <p:cNvPr id="392" name="Google Shape;392;p40"/>
          <p:cNvSpPr/>
          <p:nvPr/>
        </p:nvSpPr>
        <p:spPr>
          <a:xfrm>
            <a:off x="1662920" y="2251735"/>
            <a:ext cx="353400" cy="36900"/>
          </a:xfrm>
          <a:prstGeom prst="roundRect">
            <a:avLst>
              <a:gd name="adj" fmla="val 50000"/>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3" name="Google Shape;393;p40"/>
          <p:cNvGrpSpPr/>
          <p:nvPr/>
        </p:nvGrpSpPr>
        <p:grpSpPr>
          <a:xfrm>
            <a:off x="519875" y="1948510"/>
            <a:ext cx="1310403" cy="1897975"/>
            <a:chOff x="519875" y="1948510"/>
            <a:chExt cx="1310403" cy="1897975"/>
          </a:xfrm>
        </p:grpSpPr>
        <p:sp>
          <p:nvSpPr>
            <p:cNvPr id="394" name="Google Shape;394;p40"/>
            <p:cNvSpPr/>
            <p:nvPr/>
          </p:nvSpPr>
          <p:spPr>
            <a:xfrm>
              <a:off x="877947" y="1948510"/>
              <a:ext cx="594300" cy="594300"/>
            </a:xfrm>
            <a:prstGeom prst="ellipse">
              <a:avLst/>
            </a:prstGeom>
            <a:noFill/>
            <a:ln w="38100" cap="flat" cmpd="sng">
              <a:solidFill>
                <a:srgbClr val="0B71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0"/>
            <p:cNvSpPr txBox="1"/>
            <p:nvPr/>
          </p:nvSpPr>
          <p:spPr>
            <a:xfrm>
              <a:off x="956697" y="2085160"/>
              <a:ext cx="436800" cy="321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800" b="1">
                  <a:solidFill>
                    <a:srgbClr val="0B7140"/>
                  </a:solidFill>
                  <a:latin typeface="Roboto"/>
                  <a:ea typeface="Roboto"/>
                  <a:cs typeface="Roboto"/>
                  <a:sym typeface="Roboto"/>
                </a:rPr>
                <a:t>Step 1</a:t>
              </a:r>
              <a:endParaRPr sz="800" b="1">
                <a:solidFill>
                  <a:srgbClr val="0B7140"/>
                </a:solidFill>
                <a:latin typeface="Roboto"/>
                <a:ea typeface="Roboto"/>
                <a:cs typeface="Roboto"/>
                <a:sym typeface="Roboto"/>
              </a:endParaRPr>
            </a:p>
          </p:txBody>
        </p:sp>
        <p:sp>
          <p:nvSpPr>
            <p:cNvPr id="396" name="Google Shape;396;p40"/>
            <p:cNvSpPr txBox="1"/>
            <p:nvPr/>
          </p:nvSpPr>
          <p:spPr>
            <a:xfrm>
              <a:off x="519878" y="2652285"/>
              <a:ext cx="1310400" cy="4464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1000" b="1">
                  <a:solidFill>
                    <a:srgbClr val="0B7140"/>
                  </a:solidFill>
                  <a:latin typeface="Roboto"/>
                  <a:ea typeface="Roboto"/>
                  <a:cs typeface="Roboto"/>
                  <a:sym typeface="Roboto"/>
                </a:rPr>
                <a:t>Brainstorming</a:t>
              </a:r>
              <a:endParaRPr sz="1000" b="1">
                <a:solidFill>
                  <a:srgbClr val="0B7140"/>
                </a:solidFill>
                <a:latin typeface="Roboto"/>
                <a:ea typeface="Roboto"/>
                <a:cs typeface="Roboto"/>
                <a:sym typeface="Roboto"/>
              </a:endParaRPr>
            </a:p>
          </p:txBody>
        </p:sp>
        <p:sp>
          <p:nvSpPr>
            <p:cNvPr id="397" name="Google Shape;397;p40"/>
            <p:cNvSpPr txBox="1"/>
            <p:nvPr/>
          </p:nvSpPr>
          <p:spPr>
            <a:xfrm>
              <a:off x="519875" y="3109085"/>
              <a:ext cx="1310400" cy="737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800">
                  <a:solidFill>
                    <a:srgbClr val="0B7140"/>
                  </a:solidFill>
                  <a:latin typeface="Roboto"/>
                  <a:ea typeface="Roboto"/>
                  <a:cs typeface="Roboto"/>
                  <a:sym typeface="Roboto"/>
                </a:rPr>
                <a:t>What are you investigating? How will this differ from existing information? What is the ideal research method? </a:t>
              </a:r>
              <a:endParaRPr sz="800">
                <a:solidFill>
                  <a:srgbClr val="0B7140"/>
                </a:solidFill>
                <a:latin typeface="Roboto"/>
                <a:ea typeface="Roboto"/>
                <a:cs typeface="Roboto"/>
                <a:sym typeface="Roboto"/>
              </a:endParaRPr>
            </a:p>
          </p:txBody>
        </p:sp>
      </p:grpSp>
      <p:grpSp>
        <p:nvGrpSpPr>
          <p:cNvPr id="398" name="Google Shape;398;p40"/>
          <p:cNvGrpSpPr/>
          <p:nvPr/>
        </p:nvGrpSpPr>
        <p:grpSpPr>
          <a:xfrm>
            <a:off x="1848940" y="1948510"/>
            <a:ext cx="1310400" cy="1897975"/>
            <a:chOff x="1848940" y="1948510"/>
            <a:chExt cx="1310400" cy="1897975"/>
          </a:xfrm>
        </p:grpSpPr>
        <p:sp>
          <p:nvSpPr>
            <p:cNvPr id="399" name="Google Shape;399;p40"/>
            <p:cNvSpPr/>
            <p:nvPr/>
          </p:nvSpPr>
          <p:spPr>
            <a:xfrm>
              <a:off x="2206990" y="1948510"/>
              <a:ext cx="594300" cy="594300"/>
            </a:xfrm>
            <a:prstGeom prst="ellipse">
              <a:avLst/>
            </a:prstGeom>
            <a:noFill/>
            <a:ln w="38100" cap="flat" cmpd="sng">
              <a:solidFill>
                <a:srgbClr val="0B71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0"/>
            <p:cNvSpPr txBox="1"/>
            <p:nvPr/>
          </p:nvSpPr>
          <p:spPr>
            <a:xfrm>
              <a:off x="1848940" y="2674298"/>
              <a:ext cx="1310400" cy="4464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1000" b="1">
                  <a:solidFill>
                    <a:srgbClr val="0B7140"/>
                  </a:solidFill>
                  <a:latin typeface="Roboto"/>
                  <a:ea typeface="Roboto"/>
                  <a:cs typeface="Roboto"/>
                  <a:sym typeface="Roboto"/>
                </a:rPr>
                <a:t>Early  Planning</a:t>
              </a:r>
              <a:endParaRPr sz="1000" b="1">
                <a:solidFill>
                  <a:srgbClr val="0B7140"/>
                </a:solidFill>
                <a:latin typeface="Roboto"/>
                <a:ea typeface="Roboto"/>
                <a:cs typeface="Roboto"/>
                <a:sym typeface="Roboto"/>
              </a:endParaRPr>
            </a:p>
          </p:txBody>
        </p:sp>
        <p:sp>
          <p:nvSpPr>
            <p:cNvPr id="401" name="Google Shape;401;p40"/>
            <p:cNvSpPr txBox="1"/>
            <p:nvPr/>
          </p:nvSpPr>
          <p:spPr>
            <a:xfrm>
              <a:off x="1848940" y="3109085"/>
              <a:ext cx="1310400" cy="737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800">
                  <a:solidFill>
                    <a:srgbClr val="0B7140"/>
                  </a:solidFill>
                  <a:latin typeface="Roboto"/>
                  <a:ea typeface="Roboto"/>
                  <a:cs typeface="Roboto"/>
                  <a:sym typeface="Roboto"/>
                </a:rPr>
                <a:t>Draft a question set. Consider target demographics, compensation, facilitators, virtual vs. in-person.</a:t>
              </a:r>
              <a:endParaRPr sz="800">
                <a:solidFill>
                  <a:srgbClr val="0B7140"/>
                </a:solidFill>
                <a:latin typeface="Roboto"/>
                <a:ea typeface="Roboto"/>
                <a:cs typeface="Roboto"/>
                <a:sym typeface="Roboto"/>
              </a:endParaRPr>
            </a:p>
          </p:txBody>
        </p:sp>
        <p:sp>
          <p:nvSpPr>
            <p:cNvPr id="402" name="Google Shape;402;p40"/>
            <p:cNvSpPr txBox="1"/>
            <p:nvPr/>
          </p:nvSpPr>
          <p:spPr>
            <a:xfrm>
              <a:off x="2285740" y="2085160"/>
              <a:ext cx="436800" cy="321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800" b="1">
                  <a:solidFill>
                    <a:srgbClr val="0B7140"/>
                  </a:solidFill>
                  <a:latin typeface="Roboto"/>
                  <a:ea typeface="Roboto"/>
                  <a:cs typeface="Roboto"/>
                  <a:sym typeface="Roboto"/>
                </a:rPr>
                <a:t>Step 2</a:t>
              </a:r>
              <a:endParaRPr sz="800" b="1">
                <a:solidFill>
                  <a:srgbClr val="0B7140"/>
                </a:solidFill>
                <a:latin typeface="Roboto"/>
                <a:ea typeface="Roboto"/>
                <a:cs typeface="Roboto"/>
                <a:sym typeface="Roboto"/>
              </a:endParaRPr>
            </a:p>
          </p:txBody>
        </p:sp>
      </p:grpSp>
      <p:grpSp>
        <p:nvGrpSpPr>
          <p:cNvPr id="403" name="Google Shape;403;p40"/>
          <p:cNvGrpSpPr/>
          <p:nvPr/>
        </p:nvGrpSpPr>
        <p:grpSpPr>
          <a:xfrm>
            <a:off x="3178034" y="1948510"/>
            <a:ext cx="1359902" cy="1897974"/>
            <a:chOff x="3178034" y="1948510"/>
            <a:chExt cx="1359902" cy="1897974"/>
          </a:xfrm>
        </p:grpSpPr>
        <p:sp>
          <p:nvSpPr>
            <p:cNvPr id="404" name="Google Shape;404;p40"/>
            <p:cNvSpPr/>
            <p:nvPr/>
          </p:nvSpPr>
          <p:spPr>
            <a:xfrm>
              <a:off x="3560827" y="1948510"/>
              <a:ext cx="594300" cy="594300"/>
            </a:xfrm>
            <a:prstGeom prst="ellipse">
              <a:avLst/>
            </a:prstGeom>
            <a:noFill/>
            <a:ln w="38100" cap="flat" cmpd="sng">
              <a:solidFill>
                <a:srgbClr val="0B71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0"/>
            <p:cNvSpPr txBox="1"/>
            <p:nvPr/>
          </p:nvSpPr>
          <p:spPr>
            <a:xfrm>
              <a:off x="3178034" y="2652285"/>
              <a:ext cx="1359900" cy="4464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1000" b="1">
                  <a:solidFill>
                    <a:srgbClr val="0B7140"/>
                  </a:solidFill>
                  <a:latin typeface="Roboto"/>
                  <a:ea typeface="Roboto"/>
                  <a:cs typeface="Roboto"/>
                  <a:sym typeface="Roboto"/>
                </a:rPr>
                <a:t>Final Planning</a:t>
              </a:r>
              <a:endParaRPr sz="1000" b="1">
                <a:solidFill>
                  <a:srgbClr val="0B7140"/>
                </a:solidFill>
                <a:latin typeface="Roboto"/>
                <a:ea typeface="Roboto"/>
                <a:cs typeface="Roboto"/>
                <a:sym typeface="Roboto"/>
              </a:endParaRPr>
            </a:p>
          </p:txBody>
        </p:sp>
        <p:sp>
          <p:nvSpPr>
            <p:cNvPr id="406" name="Google Shape;406;p40"/>
            <p:cNvSpPr txBox="1"/>
            <p:nvPr/>
          </p:nvSpPr>
          <p:spPr>
            <a:xfrm>
              <a:off x="3178036" y="3109084"/>
              <a:ext cx="1359900" cy="737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800">
                  <a:solidFill>
                    <a:srgbClr val="0B7140"/>
                  </a:solidFill>
                  <a:latin typeface="Roboto"/>
                  <a:ea typeface="Roboto"/>
                  <a:cs typeface="Roboto"/>
                  <a:sym typeface="Roboto"/>
                </a:rPr>
                <a:t>Review &amp; finalize question set. Obtain IRB approval. Confirm facilitators &amp; notetakers. Finalize contact lists.</a:t>
              </a:r>
              <a:endParaRPr sz="800">
                <a:solidFill>
                  <a:srgbClr val="0B7140"/>
                </a:solidFill>
                <a:latin typeface="Roboto"/>
                <a:ea typeface="Roboto"/>
                <a:cs typeface="Roboto"/>
                <a:sym typeface="Roboto"/>
              </a:endParaRPr>
            </a:p>
          </p:txBody>
        </p:sp>
        <p:sp>
          <p:nvSpPr>
            <p:cNvPr id="407" name="Google Shape;407;p40"/>
            <p:cNvSpPr txBox="1"/>
            <p:nvPr/>
          </p:nvSpPr>
          <p:spPr>
            <a:xfrm>
              <a:off x="3639839" y="2085160"/>
              <a:ext cx="436800" cy="321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800" b="1">
                  <a:solidFill>
                    <a:srgbClr val="858585"/>
                  </a:solidFill>
                  <a:latin typeface="Roboto"/>
                  <a:ea typeface="Roboto"/>
                  <a:cs typeface="Roboto"/>
                  <a:sym typeface="Roboto"/>
                </a:rPr>
                <a:t>Step 3</a:t>
              </a:r>
              <a:endParaRPr sz="800" b="1">
                <a:solidFill>
                  <a:srgbClr val="858585"/>
                </a:solidFill>
                <a:latin typeface="Roboto"/>
                <a:ea typeface="Roboto"/>
                <a:cs typeface="Roboto"/>
                <a:sym typeface="Roboto"/>
              </a:endParaRPr>
            </a:p>
          </p:txBody>
        </p:sp>
      </p:grpSp>
      <p:grpSp>
        <p:nvGrpSpPr>
          <p:cNvPr id="408" name="Google Shape;408;p40"/>
          <p:cNvGrpSpPr/>
          <p:nvPr/>
        </p:nvGrpSpPr>
        <p:grpSpPr>
          <a:xfrm>
            <a:off x="4557650" y="1948510"/>
            <a:ext cx="1310403" cy="1897975"/>
            <a:chOff x="4557650" y="1948510"/>
            <a:chExt cx="1310403" cy="1897975"/>
          </a:xfrm>
        </p:grpSpPr>
        <p:sp>
          <p:nvSpPr>
            <p:cNvPr id="409" name="Google Shape;409;p40"/>
            <p:cNvSpPr/>
            <p:nvPr/>
          </p:nvSpPr>
          <p:spPr>
            <a:xfrm>
              <a:off x="4915703" y="1948510"/>
              <a:ext cx="594300" cy="594300"/>
            </a:xfrm>
            <a:prstGeom prst="ellipse">
              <a:avLst/>
            </a:prstGeom>
            <a:noFill/>
            <a:ln w="38100" cap="flat" cmpd="sng">
              <a:solidFill>
                <a:srgbClr val="0B71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B7140"/>
                </a:solidFill>
              </a:endParaRPr>
            </a:p>
          </p:txBody>
        </p:sp>
        <p:sp>
          <p:nvSpPr>
            <p:cNvPr id="410" name="Google Shape;410;p40"/>
            <p:cNvSpPr txBox="1"/>
            <p:nvPr/>
          </p:nvSpPr>
          <p:spPr>
            <a:xfrm>
              <a:off x="4557650" y="2652285"/>
              <a:ext cx="1310400" cy="4464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1000" b="1">
                  <a:solidFill>
                    <a:srgbClr val="0B7140"/>
                  </a:solidFill>
                  <a:latin typeface="Roboto"/>
                  <a:ea typeface="Roboto"/>
                  <a:cs typeface="Roboto"/>
                  <a:sym typeface="Roboto"/>
                </a:rPr>
                <a:t>Recruitment</a:t>
              </a:r>
              <a:endParaRPr sz="1000" b="1">
                <a:solidFill>
                  <a:srgbClr val="0B7140"/>
                </a:solidFill>
                <a:latin typeface="Roboto"/>
                <a:ea typeface="Roboto"/>
                <a:cs typeface="Roboto"/>
                <a:sym typeface="Roboto"/>
              </a:endParaRPr>
            </a:p>
          </p:txBody>
        </p:sp>
        <p:sp>
          <p:nvSpPr>
            <p:cNvPr id="411" name="Google Shape;411;p40"/>
            <p:cNvSpPr txBox="1"/>
            <p:nvPr/>
          </p:nvSpPr>
          <p:spPr>
            <a:xfrm>
              <a:off x="4557653" y="3109085"/>
              <a:ext cx="1310400" cy="737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800">
                  <a:solidFill>
                    <a:srgbClr val="0B7140"/>
                  </a:solidFill>
                  <a:latin typeface="Roboto"/>
                  <a:ea typeface="Roboto"/>
                  <a:cs typeface="Roboto"/>
                  <a:sym typeface="Roboto"/>
                </a:rPr>
                <a:t>Reach out to individuals on the contact lists. Finalize the date &amp; time of focus groups.</a:t>
              </a:r>
              <a:endParaRPr sz="800">
                <a:solidFill>
                  <a:srgbClr val="0B7140"/>
                </a:solidFill>
                <a:latin typeface="Roboto"/>
                <a:ea typeface="Roboto"/>
                <a:cs typeface="Roboto"/>
                <a:sym typeface="Roboto"/>
              </a:endParaRPr>
            </a:p>
          </p:txBody>
        </p:sp>
        <p:sp>
          <p:nvSpPr>
            <p:cNvPr id="412" name="Google Shape;412;p40"/>
            <p:cNvSpPr txBox="1"/>
            <p:nvPr/>
          </p:nvSpPr>
          <p:spPr>
            <a:xfrm>
              <a:off x="4994453" y="2085160"/>
              <a:ext cx="436800" cy="321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800" b="1">
                  <a:solidFill>
                    <a:srgbClr val="0B7140"/>
                  </a:solidFill>
                  <a:latin typeface="Roboto"/>
                  <a:ea typeface="Roboto"/>
                  <a:cs typeface="Roboto"/>
                  <a:sym typeface="Roboto"/>
                </a:rPr>
                <a:t>Step 4</a:t>
              </a:r>
              <a:endParaRPr sz="800" b="1">
                <a:solidFill>
                  <a:srgbClr val="0B7140"/>
                </a:solidFill>
                <a:latin typeface="Roboto"/>
                <a:ea typeface="Roboto"/>
                <a:cs typeface="Roboto"/>
                <a:sym typeface="Roboto"/>
              </a:endParaRPr>
            </a:p>
          </p:txBody>
        </p:sp>
      </p:grpSp>
      <p:grpSp>
        <p:nvGrpSpPr>
          <p:cNvPr id="413" name="Google Shape;413;p40"/>
          <p:cNvGrpSpPr/>
          <p:nvPr/>
        </p:nvGrpSpPr>
        <p:grpSpPr>
          <a:xfrm>
            <a:off x="5887800" y="1948510"/>
            <a:ext cx="1359905" cy="1897975"/>
            <a:chOff x="5887800" y="1948510"/>
            <a:chExt cx="1359905" cy="1897975"/>
          </a:xfrm>
        </p:grpSpPr>
        <p:sp>
          <p:nvSpPr>
            <p:cNvPr id="414" name="Google Shape;414;p40"/>
            <p:cNvSpPr/>
            <p:nvPr/>
          </p:nvSpPr>
          <p:spPr>
            <a:xfrm>
              <a:off x="6270606" y="1948510"/>
              <a:ext cx="594300" cy="594300"/>
            </a:xfrm>
            <a:prstGeom prst="ellipse">
              <a:avLst/>
            </a:prstGeom>
            <a:noFill/>
            <a:ln w="38100" cap="flat" cmpd="sng">
              <a:solidFill>
                <a:srgbClr val="0B71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B7140"/>
                </a:solidFill>
              </a:endParaRPr>
            </a:p>
          </p:txBody>
        </p:sp>
        <p:sp>
          <p:nvSpPr>
            <p:cNvPr id="415" name="Google Shape;415;p40"/>
            <p:cNvSpPr txBox="1"/>
            <p:nvPr/>
          </p:nvSpPr>
          <p:spPr>
            <a:xfrm>
              <a:off x="5887800" y="2652285"/>
              <a:ext cx="1359900" cy="4464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1000" b="1">
                  <a:solidFill>
                    <a:srgbClr val="0B7140"/>
                  </a:solidFill>
                  <a:latin typeface="Roboto"/>
                  <a:ea typeface="Roboto"/>
                  <a:cs typeface="Roboto"/>
                  <a:sym typeface="Roboto"/>
                </a:rPr>
                <a:t>Focus Groups</a:t>
              </a:r>
              <a:endParaRPr sz="1000" b="1">
                <a:solidFill>
                  <a:srgbClr val="0B7140"/>
                </a:solidFill>
                <a:latin typeface="Roboto"/>
                <a:ea typeface="Roboto"/>
                <a:cs typeface="Roboto"/>
                <a:sym typeface="Roboto"/>
              </a:endParaRPr>
            </a:p>
          </p:txBody>
        </p:sp>
        <p:sp>
          <p:nvSpPr>
            <p:cNvPr id="416" name="Google Shape;416;p40"/>
            <p:cNvSpPr txBox="1"/>
            <p:nvPr/>
          </p:nvSpPr>
          <p:spPr>
            <a:xfrm>
              <a:off x="5887806" y="3109085"/>
              <a:ext cx="1359900" cy="737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800">
                  <a:solidFill>
                    <a:srgbClr val="0B7140"/>
                  </a:solidFill>
                  <a:latin typeface="Roboto"/>
                  <a:ea typeface="Roboto"/>
                  <a:cs typeface="Roboto"/>
                  <a:sym typeface="Roboto"/>
                </a:rPr>
                <a:t>Follow the question guide and run focus groups. Remember to take notes and record the session..</a:t>
              </a:r>
              <a:endParaRPr sz="800">
                <a:solidFill>
                  <a:srgbClr val="0B7140"/>
                </a:solidFill>
                <a:latin typeface="Roboto"/>
                <a:ea typeface="Roboto"/>
                <a:cs typeface="Roboto"/>
                <a:sym typeface="Roboto"/>
              </a:endParaRPr>
            </a:p>
          </p:txBody>
        </p:sp>
        <p:sp>
          <p:nvSpPr>
            <p:cNvPr id="417" name="Google Shape;417;p40"/>
            <p:cNvSpPr txBox="1"/>
            <p:nvPr/>
          </p:nvSpPr>
          <p:spPr>
            <a:xfrm>
              <a:off x="6354731" y="2085160"/>
              <a:ext cx="436800" cy="321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800" b="1">
                  <a:solidFill>
                    <a:srgbClr val="0B7140"/>
                  </a:solidFill>
                  <a:latin typeface="Roboto"/>
                  <a:ea typeface="Roboto"/>
                  <a:cs typeface="Roboto"/>
                  <a:sym typeface="Roboto"/>
                </a:rPr>
                <a:t>Step 5</a:t>
              </a:r>
              <a:endParaRPr sz="800" b="1">
                <a:solidFill>
                  <a:srgbClr val="0B7140"/>
                </a:solidFill>
                <a:latin typeface="Roboto"/>
                <a:ea typeface="Roboto"/>
                <a:cs typeface="Roboto"/>
                <a:sym typeface="Roboto"/>
              </a:endParaRPr>
            </a:p>
          </p:txBody>
        </p:sp>
      </p:grpSp>
      <p:grpSp>
        <p:nvGrpSpPr>
          <p:cNvPr id="418" name="Google Shape;418;p40"/>
          <p:cNvGrpSpPr/>
          <p:nvPr/>
        </p:nvGrpSpPr>
        <p:grpSpPr>
          <a:xfrm>
            <a:off x="7264213" y="1948510"/>
            <a:ext cx="1359905" cy="1897975"/>
            <a:chOff x="7264213" y="1948510"/>
            <a:chExt cx="1359905" cy="1897975"/>
          </a:xfrm>
        </p:grpSpPr>
        <p:sp>
          <p:nvSpPr>
            <p:cNvPr id="419" name="Google Shape;419;p40"/>
            <p:cNvSpPr/>
            <p:nvPr/>
          </p:nvSpPr>
          <p:spPr>
            <a:xfrm>
              <a:off x="7647018" y="1948510"/>
              <a:ext cx="594300" cy="594300"/>
            </a:xfrm>
            <a:prstGeom prst="ellipse">
              <a:avLst/>
            </a:prstGeom>
            <a:noFill/>
            <a:ln w="38100" cap="flat" cmpd="sng">
              <a:solidFill>
                <a:srgbClr val="0B71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B7140"/>
                </a:solidFill>
              </a:endParaRPr>
            </a:p>
          </p:txBody>
        </p:sp>
        <p:sp>
          <p:nvSpPr>
            <p:cNvPr id="420" name="Google Shape;420;p40"/>
            <p:cNvSpPr txBox="1"/>
            <p:nvPr/>
          </p:nvSpPr>
          <p:spPr>
            <a:xfrm>
              <a:off x="7264213" y="2652285"/>
              <a:ext cx="1359900" cy="4464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1000" b="1">
                  <a:solidFill>
                    <a:srgbClr val="0B7140"/>
                  </a:solidFill>
                  <a:latin typeface="Roboto"/>
                  <a:ea typeface="Roboto"/>
                  <a:cs typeface="Roboto"/>
                  <a:sym typeface="Roboto"/>
                </a:rPr>
                <a:t>Analysis</a:t>
              </a:r>
              <a:endParaRPr sz="1000" b="1">
                <a:solidFill>
                  <a:srgbClr val="0B7140"/>
                </a:solidFill>
                <a:latin typeface="Roboto"/>
                <a:ea typeface="Roboto"/>
                <a:cs typeface="Roboto"/>
                <a:sym typeface="Roboto"/>
              </a:endParaRPr>
            </a:p>
          </p:txBody>
        </p:sp>
        <p:sp>
          <p:nvSpPr>
            <p:cNvPr id="421" name="Google Shape;421;p40"/>
            <p:cNvSpPr txBox="1"/>
            <p:nvPr/>
          </p:nvSpPr>
          <p:spPr>
            <a:xfrm>
              <a:off x="7264218" y="3109085"/>
              <a:ext cx="1359900" cy="737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800">
                  <a:solidFill>
                    <a:srgbClr val="0B7140"/>
                  </a:solidFill>
                  <a:latin typeface="Roboto"/>
                  <a:ea typeface="Roboto"/>
                  <a:cs typeface="Roboto"/>
                  <a:sym typeface="Roboto"/>
                </a:rPr>
                <a:t>Coding and grouping of data. Data management software is a great tool. Can either be used in a mixed method research capacity or on its own.</a:t>
              </a:r>
              <a:endParaRPr sz="800">
                <a:solidFill>
                  <a:srgbClr val="0B7140"/>
                </a:solidFill>
                <a:latin typeface="Roboto"/>
                <a:ea typeface="Roboto"/>
                <a:cs typeface="Roboto"/>
                <a:sym typeface="Roboto"/>
              </a:endParaRPr>
            </a:p>
            <a:p>
              <a:pPr marL="0" lvl="0" indent="0" algn="ctr" rtl="0">
                <a:lnSpc>
                  <a:spcPct val="115000"/>
                </a:lnSpc>
                <a:spcBef>
                  <a:spcPts val="1600"/>
                </a:spcBef>
                <a:spcAft>
                  <a:spcPts val="1600"/>
                </a:spcAft>
                <a:buNone/>
              </a:pPr>
              <a:endParaRPr sz="800">
                <a:solidFill>
                  <a:srgbClr val="0B7140"/>
                </a:solidFill>
                <a:latin typeface="Roboto"/>
                <a:ea typeface="Roboto"/>
                <a:cs typeface="Roboto"/>
                <a:sym typeface="Roboto"/>
              </a:endParaRPr>
            </a:p>
          </p:txBody>
        </p:sp>
        <p:sp>
          <p:nvSpPr>
            <p:cNvPr id="422" name="Google Shape;422;p40"/>
            <p:cNvSpPr txBox="1"/>
            <p:nvPr/>
          </p:nvSpPr>
          <p:spPr>
            <a:xfrm>
              <a:off x="7725768" y="2085160"/>
              <a:ext cx="436800" cy="321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800" b="1">
                  <a:solidFill>
                    <a:srgbClr val="0B7140"/>
                  </a:solidFill>
                  <a:latin typeface="Roboto"/>
                  <a:ea typeface="Roboto"/>
                  <a:cs typeface="Roboto"/>
                  <a:sym typeface="Roboto"/>
                </a:rPr>
                <a:t>Step 6</a:t>
              </a:r>
              <a:endParaRPr sz="800" b="1">
                <a:solidFill>
                  <a:srgbClr val="0B7140"/>
                </a:solidFill>
                <a:latin typeface="Roboto"/>
                <a:ea typeface="Roboto"/>
                <a:cs typeface="Roboto"/>
                <a:sym typeface="Roboto"/>
              </a:endParaRPr>
            </a:p>
          </p:txBody>
        </p:sp>
      </p:grpSp>
      <p:sp>
        <p:nvSpPr>
          <p:cNvPr id="423" name="Google Shape;423;p40"/>
          <p:cNvSpPr/>
          <p:nvPr/>
        </p:nvSpPr>
        <p:spPr>
          <a:xfrm>
            <a:off x="3004357" y="2251735"/>
            <a:ext cx="353400" cy="36900"/>
          </a:xfrm>
          <a:prstGeom prst="roundRect">
            <a:avLst>
              <a:gd name="adj" fmla="val 50000"/>
            </a:avLst>
          </a:pr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40"/>
          <p:cNvSpPr/>
          <p:nvPr/>
        </p:nvSpPr>
        <p:spPr>
          <a:xfrm>
            <a:off x="4358720" y="2251735"/>
            <a:ext cx="353400" cy="36900"/>
          </a:xfrm>
          <a:prstGeom prst="roundRect">
            <a:avLst>
              <a:gd name="adj" fmla="val 50000"/>
            </a:avLst>
          </a:pr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0"/>
          <p:cNvSpPr/>
          <p:nvPr/>
        </p:nvSpPr>
        <p:spPr>
          <a:xfrm>
            <a:off x="5713595" y="2251735"/>
            <a:ext cx="353400" cy="36900"/>
          </a:xfrm>
          <a:prstGeom prst="roundRect">
            <a:avLst>
              <a:gd name="adj" fmla="val 50000"/>
            </a:avLst>
          </a:pr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40"/>
          <p:cNvSpPr/>
          <p:nvPr/>
        </p:nvSpPr>
        <p:spPr>
          <a:xfrm>
            <a:off x="7079257" y="2251735"/>
            <a:ext cx="353400" cy="36900"/>
          </a:xfrm>
          <a:prstGeom prst="roundRect">
            <a:avLst>
              <a:gd name="adj" fmla="val 50000"/>
            </a:avLst>
          </a:pr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41"/>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Analysis</a:t>
            </a:r>
            <a:endParaRPr/>
          </a:p>
        </p:txBody>
      </p:sp>
      <p:sp>
        <p:nvSpPr>
          <p:cNvPr id="432" name="Google Shape;432;p41"/>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fontScale="85000" lnSpcReduction="10000"/>
          </a:bodyPr>
          <a:lstStyle/>
          <a:p>
            <a:pPr marL="457200" lvl="0" indent="-325755" algn="l" rtl="0">
              <a:spcBef>
                <a:spcPts val="0"/>
              </a:spcBef>
              <a:spcAft>
                <a:spcPts val="0"/>
              </a:spcAft>
              <a:buSzPct val="100000"/>
              <a:buChar char="-"/>
            </a:pPr>
            <a:r>
              <a:rPr lang="en"/>
              <a:t>Focus groups and interviews can all be transcribed verbatim, with or without behavior observation notes.</a:t>
            </a:r>
            <a:endParaRPr/>
          </a:p>
          <a:p>
            <a:pPr marL="457200" lvl="0" indent="-325755" algn="l" rtl="0">
              <a:spcBef>
                <a:spcPts val="0"/>
              </a:spcBef>
              <a:spcAft>
                <a:spcPts val="0"/>
              </a:spcAft>
              <a:buSzPct val="100000"/>
              <a:buChar char="-"/>
            </a:pPr>
            <a:r>
              <a:rPr lang="en"/>
              <a:t>Dialects and/or filler words can be recorded if relevant for the topic.</a:t>
            </a:r>
            <a:endParaRPr/>
          </a:p>
          <a:p>
            <a:pPr marL="457200" lvl="0" indent="-325755" algn="l" rtl="0">
              <a:spcBef>
                <a:spcPts val="0"/>
              </a:spcBef>
              <a:spcAft>
                <a:spcPts val="0"/>
              </a:spcAft>
              <a:buSzPct val="100000"/>
              <a:buChar char="-"/>
            </a:pPr>
            <a:r>
              <a:rPr lang="en"/>
              <a:t>Transcripts should be coded (marked, tagged or labeled) with short descriptors of the content for each segment off content. This groups and summarizes the data so that in can be more easily synthesized. Highlighting common themes within the content.</a:t>
            </a:r>
            <a:endParaRPr/>
          </a:p>
          <a:p>
            <a:pPr marL="457200" lvl="0" indent="-325755" algn="l" rtl="0">
              <a:spcBef>
                <a:spcPts val="0"/>
              </a:spcBef>
              <a:spcAft>
                <a:spcPts val="0"/>
              </a:spcAft>
              <a:buSzPct val="100000"/>
              <a:buChar char="-"/>
            </a:pPr>
            <a:r>
              <a:rPr lang="en"/>
              <a:t>This is typically done using a qualitative research management software like Nvivo, MaxQDA, etc.</a:t>
            </a:r>
            <a:endParaRPr/>
          </a:p>
          <a:p>
            <a:pPr marL="457200" lvl="0" indent="-325755" algn="l" rtl="0">
              <a:spcBef>
                <a:spcPts val="0"/>
              </a:spcBef>
              <a:spcAft>
                <a:spcPts val="0"/>
              </a:spcAft>
              <a:buSzPct val="100000"/>
              <a:buChar char="-"/>
            </a:pPr>
            <a:r>
              <a:rPr lang="en"/>
              <a:t>After this step, it can be used for mixed method research like we’re doing, to create surveys.</a:t>
            </a:r>
            <a:endParaRPr/>
          </a:p>
        </p:txBody>
      </p:sp>
      <p:sp>
        <p:nvSpPr>
          <p:cNvPr id="433" name="Google Shape;433;p41"/>
          <p:cNvSpPr txBox="1"/>
          <p:nvPr/>
        </p:nvSpPr>
        <p:spPr>
          <a:xfrm>
            <a:off x="7563050" y="4696650"/>
            <a:ext cx="15207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Roboto"/>
                <a:ea typeface="Roboto"/>
                <a:cs typeface="Roboto"/>
                <a:sym typeface="Roboto"/>
              </a:rPr>
              <a:t>Busetto et al., 2020</a:t>
            </a:r>
            <a:endParaRPr sz="1200">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Qualitative Research</a:t>
            </a:r>
            <a:endParaRPr/>
          </a:p>
        </p:txBody>
      </p:sp>
      <p:sp>
        <p:nvSpPr>
          <p:cNvPr id="82" name="Google Shape;82;p15"/>
          <p:cNvSpPr txBox="1">
            <a:spLocks noGrp="1"/>
          </p:cNvSpPr>
          <p:nvPr>
            <p:ph type="body" idx="1"/>
          </p:nvPr>
        </p:nvSpPr>
        <p:spPr>
          <a:xfrm>
            <a:off x="342025" y="1893100"/>
            <a:ext cx="3981300" cy="3030900"/>
          </a:xfrm>
          <a:prstGeom prst="rect">
            <a:avLst/>
          </a:prstGeom>
        </p:spPr>
        <p:txBody>
          <a:bodyPr spcFirstLastPara="1" wrap="square" lIns="91425" tIns="91425" rIns="91425" bIns="91425" anchor="t" anchorCtr="0">
            <a:normAutofit lnSpcReduction="10000"/>
          </a:bodyPr>
          <a:lstStyle/>
          <a:p>
            <a:pPr marL="457200" lvl="0" indent="-317500" algn="l" rtl="0">
              <a:spcBef>
                <a:spcPts val="0"/>
              </a:spcBef>
              <a:spcAft>
                <a:spcPts val="0"/>
              </a:spcAft>
              <a:buSzPts val="1400"/>
              <a:buChar char="●"/>
            </a:pPr>
            <a:r>
              <a:rPr lang="en"/>
              <a:t>Focus groups are a form of qualitative research.</a:t>
            </a:r>
            <a:endParaRPr/>
          </a:p>
          <a:p>
            <a:pPr marL="457200" lvl="0" indent="-317500" algn="l" rtl="0">
              <a:spcBef>
                <a:spcPts val="0"/>
              </a:spcBef>
              <a:spcAft>
                <a:spcPts val="0"/>
              </a:spcAft>
              <a:buSzPts val="1400"/>
              <a:buChar char="●"/>
            </a:pPr>
            <a:r>
              <a:rPr lang="en"/>
              <a:t>Qualitative research is typically used to understand and explain a person’s views, experiences behaviors and social contexts (Fossey et al., 2002; Strauss &amp; Corbin 1990).</a:t>
            </a:r>
            <a:endParaRPr/>
          </a:p>
          <a:p>
            <a:pPr marL="457200" lvl="0" indent="-317500" algn="l" rtl="0">
              <a:spcBef>
                <a:spcPts val="0"/>
              </a:spcBef>
              <a:spcAft>
                <a:spcPts val="0"/>
              </a:spcAft>
              <a:buSzPts val="1400"/>
              <a:buChar char="●"/>
            </a:pPr>
            <a:r>
              <a:rPr lang="en"/>
              <a:t>Qualitative research normally doesn’t use statistics or quantification, unlike quantitative research.</a:t>
            </a:r>
            <a:endParaRPr/>
          </a:p>
          <a:p>
            <a:pPr marL="457200" lvl="0" indent="-317500" algn="l" rtl="0">
              <a:spcBef>
                <a:spcPts val="0"/>
              </a:spcBef>
              <a:spcAft>
                <a:spcPts val="0"/>
              </a:spcAft>
              <a:buSzPts val="1400"/>
              <a:buChar char="●"/>
            </a:pPr>
            <a:r>
              <a:rPr lang="en"/>
              <a:t>Can be used along with quantitative research methods, like surveys.</a:t>
            </a:r>
            <a:endParaRPr/>
          </a:p>
        </p:txBody>
      </p:sp>
      <p:pic>
        <p:nvPicPr>
          <p:cNvPr id="83" name="Google Shape;83;p15"/>
          <p:cNvPicPr preferRelativeResize="0"/>
          <p:nvPr/>
        </p:nvPicPr>
        <p:blipFill>
          <a:blip r:embed="rId3">
            <a:alphaModFix/>
          </a:blip>
          <a:stretch>
            <a:fillRect/>
          </a:stretch>
        </p:blipFill>
        <p:spPr>
          <a:xfrm>
            <a:off x="4427500" y="2191375"/>
            <a:ext cx="4649699" cy="2252025"/>
          </a:xfrm>
          <a:prstGeom prst="rect">
            <a:avLst/>
          </a:prstGeom>
          <a:noFill/>
          <a:ln>
            <a:noFill/>
          </a:ln>
        </p:spPr>
      </p:pic>
      <p:sp>
        <p:nvSpPr>
          <p:cNvPr id="84" name="Google Shape;84;p15"/>
          <p:cNvSpPr txBox="1"/>
          <p:nvPr/>
        </p:nvSpPr>
        <p:spPr>
          <a:xfrm>
            <a:off x="5252350" y="4378450"/>
            <a:ext cx="30000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t>https://ifmrlead.org/wp-content/uploads/2014/04/55.png</a:t>
            </a:r>
            <a:endParaRPr sz="9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42"/>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Analysis </a:t>
            </a:r>
            <a:endParaRPr/>
          </a:p>
        </p:txBody>
      </p:sp>
      <p:pic>
        <p:nvPicPr>
          <p:cNvPr id="439" name="Google Shape;439;p42"/>
          <p:cNvPicPr preferRelativeResize="0"/>
          <p:nvPr/>
        </p:nvPicPr>
        <p:blipFill>
          <a:blip r:embed="rId3">
            <a:alphaModFix/>
          </a:blip>
          <a:stretch>
            <a:fillRect/>
          </a:stretch>
        </p:blipFill>
        <p:spPr>
          <a:xfrm>
            <a:off x="842288" y="1817325"/>
            <a:ext cx="7481324" cy="3140301"/>
          </a:xfrm>
          <a:prstGeom prst="rect">
            <a:avLst/>
          </a:prstGeom>
          <a:noFill/>
          <a:ln>
            <a:noFill/>
          </a:ln>
        </p:spPr>
      </p:pic>
      <p:sp>
        <p:nvSpPr>
          <p:cNvPr id="440" name="Google Shape;440;p42"/>
          <p:cNvSpPr txBox="1"/>
          <p:nvPr/>
        </p:nvSpPr>
        <p:spPr>
          <a:xfrm>
            <a:off x="7623300" y="4789500"/>
            <a:ext cx="15207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latin typeface="Roboto"/>
                <a:ea typeface="Roboto"/>
                <a:cs typeface="Roboto"/>
                <a:sym typeface="Roboto"/>
              </a:rPr>
              <a:t>Busetto et al., 2020</a:t>
            </a:r>
            <a:endParaRPr sz="1100">
              <a:latin typeface="Roboto"/>
              <a:ea typeface="Roboto"/>
              <a:cs typeface="Roboto"/>
              <a:sym typeface="Roboto"/>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43"/>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Resources (Ones we’re sharing)</a:t>
            </a:r>
            <a:endParaRPr/>
          </a:p>
        </p:txBody>
      </p:sp>
      <p:pic>
        <p:nvPicPr>
          <p:cNvPr id="446" name="Google Shape;446;p43"/>
          <p:cNvPicPr preferRelativeResize="0"/>
          <p:nvPr/>
        </p:nvPicPr>
        <p:blipFill>
          <a:blip r:embed="rId3">
            <a:alphaModFix/>
          </a:blip>
          <a:stretch>
            <a:fillRect/>
          </a:stretch>
        </p:blipFill>
        <p:spPr>
          <a:xfrm>
            <a:off x="437475" y="1713100"/>
            <a:ext cx="2490901" cy="3312123"/>
          </a:xfrm>
          <a:prstGeom prst="rect">
            <a:avLst/>
          </a:prstGeom>
          <a:noFill/>
          <a:ln>
            <a:noFill/>
          </a:ln>
        </p:spPr>
      </p:pic>
      <p:pic>
        <p:nvPicPr>
          <p:cNvPr id="447" name="Google Shape;447;p43"/>
          <p:cNvPicPr preferRelativeResize="0"/>
          <p:nvPr/>
        </p:nvPicPr>
        <p:blipFill>
          <a:blip r:embed="rId4">
            <a:alphaModFix/>
          </a:blip>
          <a:stretch>
            <a:fillRect/>
          </a:stretch>
        </p:blipFill>
        <p:spPr>
          <a:xfrm>
            <a:off x="3443263" y="1713100"/>
            <a:ext cx="2456475" cy="3312126"/>
          </a:xfrm>
          <a:prstGeom prst="rect">
            <a:avLst/>
          </a:prstGeom>
          <a:noFill/>
          <a:ln>
            <a:noFill/>
          </a:ln>
        </p:spPr>
      </p:pic>
      <p:pic>
        <p:nvPicPr>
          <p:cNvPr id="448" name="Google Shape;448;p43"/>
          <p:cNvPicPr preferRelativeResize="0"/>
          <p:nvPr/>
        </p:nvPicPr>
        <p:blipFill>
          <a:blip r:embed="rId5">
            <a:alphaModFix/>
          </a:blip>
          <a:stretch>
            <a:fillRect/>
          </a:stretch>
        </p:blipFill>
        <p:spPr>
          <a:xfrm>
            <a:off x="6237525" y="1726575"/>
            <a:ext cx="2456476" cy="3285173"/>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4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Literature Cited</a:t>
            </a:r>
            <a:endParaRPr/>
          </a:p>
        </p:txBody>
      </p:sp>
      <p:sp>
        <p:nvSpPr>
          <p:cNvPr id="454" name="Google Shape;454;p44"/>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SzPts val="358"/>
              <a:buNone/>
            </a:pPr>
            <a:r>
              <a:rPr lang="en" sz="800">
                <a:solidFill>
                  <a:srgbClr val="858585"/>
                </a:solidFill>
                <a:highlight>
                  <a:srgbClr val="FFFFFF"/>
                </a:highlight>
              </a:rPr>
              <a:t>Busetto, L., Wick, W. &amp; Gumbinger, C. How to use and assess qualitative research methods. </a:t>
            </a:r>
            <a:r>
              <a:rPr lang="en" sz="800" i="1">
                <a:solidFill>
                  <a:srgbClr val="858585"/>
                </a:solidFill>
              </a:rPr>
              <a:t>Neurol. Res. Pract.</a:t>
            </a:r>
            <a:r>
              <a:rPr lang="en" sz="800">
                <a:solidFill>
                  <a:srgbClr val="858585"/>
                </a:solidFill>
                <a:highlight>
                  <a:srgbClr val="FFFFFF"/>
                </a:highlight>
              </a:rPr>
              <a:t> </a:t>
            </a:r>
            <a:r>
              <a:rPr lang="en" sz="800">
                <a:solidFill>
                  <a:srgbClr val="858585"/>
                </a:solidFill>
              </a:rPr>
              <a:t>2, </a:t>
            </a:r>
            <a:r>
              <a:rPr lang="en" sz="800">
                <a:solidFill>
                  <a:srgbClr val="858585"/>
                </a:solidFill>
                <a:highlight>
                  <a:srgbClr val="FFFFFF"/>
                </a:highlight>
              </a:rPr>
              <a:t>14 (2020). https://doi.org/10.1186/s42466-020-00059-z</a:t>
            </a:r>
            <a:endParaRPr sz="800">
              <a:solidFill>
                <a:srgbClr val="858585"/>
              </a:solidFill>
            </a:endParaRPr>
          </a:p>
          <a:p>
            <a:pPr marL="0" lvl="0" indent="0" algn="l" rtl="0">
              <a:lnSpc>
                <a:spcPct val="95000"/>
              </a:lnSpc>
              <a:spcBef>
                <a:spcPts val="1200"/>
              </a:spcBef>
              <a:spcAft>
                <a:spcPts val="0"/>
              </a:spcAft>
              <a:buSzPts val="358"/>
              <a:buNone/>
            </a:pPr>
            <a:r>
              <a:rPr lang="en" sz="800">
                <a:solidFill>
                  <a:srgbClr val="858585"/>
                </a:solidFill>
              </a:rPr>
              <a:t>Chestnutt IG, Robson KF (2001) Focus groups - what are they? Dent Update 28: 189–92</a:t>
            </a:r>
            <a:endParaRPr sz="800">
              <a:solidFill>
                <a:srgbClr val="858585"/>
              </a:solidFill>
            </a:endParaRPr>
          </a:p>
          <a:p>
            <a:pPr marL="0" lvl="0" indent="0" algn="l" rtl="0">
              <a:lnSpc>
                <a:spcPct val="95000"/>
              </a:lnSpc>
              <a:spcBef>
                <a:spcPts val="1200"/>
              </a:spcBef>
              <a:spcAft>
                <a:spcPts val="0"/>
              </a:spcAft>
              <a:buSzPts val="358"/>
              <a:buNone/>
            </a:pPr>
            <a:r>
              <a:rPr lang="en" sz="800">
                <a:solidFill>
                  <a:srgbClr val="858585"/>
                </a:solidFill>
                <a:highlight>
                  <a:srgbClr val="FFFFFF"/>
                </a:highlight>
                <a:latin typeface="Arial"/>
                <a:ea typeface="Arial"/>
                <a:cs typeface="Arial"/>
                <a:sym typeface="Arial"/>
              </a:rPr>
              <a:t>Fossey, E., Harvey, C., McDermott, F., &amp; Davidson, L. (2002). Understanding and evaluating qualitative research. </a:t>
            </a:r>
            <a:r>
              <a:rPr lang="en" sz="800" i="1">
                <a:solidFill>
                  <a:srgbClr val="858585"/>
                </a:solidFill>
                <a:latin typeface="Arial"/>
                <a:ea typeface="Arial"/>
                <a:cs typeface="Arial"/>
                <a:sym typeface="Arial"/>
              </a:rPr>
              <a:t>Australian &amp; New Zealand journal of psychiatry</a:t>
            </a:r>
            <a:r>
              <a:rPr lang="en" sz="800">
                <a:solidFill>
                  <a:srgbClr val="858585"/>
                </a:solidFill>
                <a:highlight>
                  <a:srgbClr val="FFFFFF"/>
                </a:highlight>
                <a:latin typeface="Arial"/>
                <a:ea typeface="Arial"/>
                <a:cs typeface="Arial"/>
                <a:sym typeface="Arial"/>
              </a:rPr>
              <a:t>, </a:t>
            </a:r>
            <a:r>
              <a:rPr lang="en" sz="800" i="1">
                <a:solidFill>
                  <a:srgbClr val="858585"/>
                </a:solidFill>
                <a:latin typeface="Arial"/>
                <a:ea typeface="Arial"/>
                <a:cs typeface="Arial"/>
                <a:sym typeface="Arial"/>
              </a:rPr>
              <a:t>36</a:t>
            </a:r>
            <a:r>
              <a:rPr lang="en" sz="800">
                <a:solidFill>
                  <a:srgbClr val="858585"/>
                </a:solidFill>
                <a:highlight>
                  <a:srgbClr val="FFFFFF"/>
                </a:highlight>
                <a:latin typeface="Arial"/>
                <a:ea typeface="Arial"/>
                <a:cs typeface="Arial"/>
                <a:sym typeface="Arial"/>
              </a:rPr>
              <a:t>(6), 717-732.</a:t>
            </a:r>
            <a:endParaRPr sz="800">
              <a:solidFill>
                <a:srgbClr val="858585"/>
              </a:solidFill>
            </a:endParaRPr>
          </a:p>
          <a:p>
            <a:pPr marL="0" lvl="0" indent="0" algn="l" rtl="0">
              <a:lnSpc>
                <a:spcPct val="95000"/>
              </a:lnSpc>
              <a:spcBef>
                <a:spcPts val="1200"/>
              </a:spcBef>
              <a:spcAft>
                <a:spcPts val="0"/>
              </a:spcAft>
              <a:buSzPts val="358"/>
              <a:buNone/>
            </a:pPr>
            <a:r>
              <a:rPr lang="en" sz="800">
                <a:solidFill>
                  <a:srgbClr val="858585"/>
                </a:solidFill>
              </a:rPr>
              <a:t>Halliday, M., Mill, D., Johnson, J., &amp; Lee, K. (2021). Let’s talk virtual! Online focus group facilitation for the modern researcher. Research in Social and Administrative Pharmacy.doi:10.1016/j.sapharm.2021.02.003</a:t>
            </a:r>
            <a:endParaRPr sz="800">
              <a:solidFill>
                <a:srgbClr val="858585"/>
              </a:solidFill>
            </a:endParaRPr>
          </a:p>
          <a:p>
            <a:pPr marL="0" lvl="0" indent="0" algn="l" rtl="0">
              <a:lnSpc>
                <a:spcPct val="95000"/>
              </a:lnSpc>
              <a:spcBef>
                <a:spcPts val="1200"/>
              </a:spcBef>
              <a:spcAft>
                <a:spcPts val="0"/>
              </a:spcAft>
              <a:buSzPts val="358"/>
              <a:buNone/>
            </a:pPr>
            <a:r>
              <a:rPr lang="en" sz="800">
                <a:solidFill>
                  <a:srgbClr val="858585"/>
                </a:solidFill>
                <a:highlight>
                  <a:srgbClr val="FFFFFF"/>
                </a:highlight>
                <a:latin typeface="Arial"/>
                <a:ea typeface="Arial"/>
                <a:cs typeface="Arial"/>
                <a:sym typeface="Arial"/>
              </a:rPr>
              <a:t>K. Hammarberg, M. Kirkman, S. de Lacey, Qualitative research methods: when to use them and how to judge them, </a:t>
            </a:r>
            <a:r>
              <a:rPr lang="en" sz="800" i="1">
                <a:solidFill>
                  <a:srgbClr val="858585"/>
                </a:solidFill>
                <a:latin typeface="Arial"/>
                <a:ea typeface="Arial"/>
                <a:cs typeface="Arial"/>
                <a:sym typeface="Arial"/>
              </a:rPr>
              <a:t>Human Reproduction</a:t>
            </a:r>
            <a:r>
              <a:rPr lang="en" sz="800">
                <a:solidFill>
                  <a:srgbClr val="858585"/>
                </a:solidFill>
                <a:highlight>
                  <a:srgbClr val="FFFFFF"/>
                </a:highlight>
                <a:latin typeface="Arial"/>
                <a:ea typeface="Arial"/>
                <a:cs typeface="Arial"/>
                <a:sym typeface="Arial"/>
              </a:rPr>
              <a:t>, Volume 31, Issue 3, March 2016, Pages 498–501, </a:t>
            </a:r>
            <a:r>
              <a:rPr lang="en" sz="800">
                <a:solidFill>
                  <a:srgbClr val="858585"/>
                </a:solidFill>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https://doi.org/10.1093/humrep/dev334</a:t>
            </a:r>
            <a:endParaRPr sz="800">
              <a:solidFill>
                <a:srgbClr val="858585"/>
              </a:solidFill>
            </a:endParaRPr>
          </a:p>
          <a:p>
            <a:pPr marL="0" lvl="0" indent="0" algn="l" rtl="0">
              <a:lnSpc>
                <a:spcPct val="95000"/>
              </a:lnSpc>
              <a:spcBef>
                <a:spcPts val="1200"/>
              </a:spcBef>
              <a:spcAft>
                <a:spcPts val="0"/>
              </a:spcAft>
              <a:buSzPts val="358"/>
              <a:buNone/>
            </a:pPr>
            <a:r>
              <a:rPr lang="en" sz="800">
                <a:solidFill>
                  <a:srgbClr val="858585"/>
                </a:solidFill>
              </a:rPr>
              <a:t>Menary, J., Stetkiewicz, S., Nair, A., Jorasch, P., Nanda, A. K., Guichaoua, A. Rufino, A.,Fischer, A.R., &amp; Davies, J. A. (2021). Going virtual: Adapting in-person interactive focus groups to the online environment. Emerald Open Research, 3, 6.</a:t>
            </a:r>
            <a:endParaRPr sz="800">
              <a:solidFill>
                <a:srgbClr val="858585"/>
              </a:solidFill>
            </a:endParaRPr>
          </a:p>
          <a:p>
            <a:pPr marL="0" lvl="0" indent="0" algn="l" rtl="0">
              <a:lnSpc>
                <a:spcPct val="95000"/>
              </a:lnSpc>
              <a:spcBef>
                <a:spcPts val="1200"/>
              </a:spcBef>
              <a:spcAft>
                <a:spcPts val="0"/>
              </a:spcAft>
              <a:buSzPts val="358"/>
              <a:buNone/>
            </a:pPr>
            <a:endParaRPr sz="1000">
              <a:solidFill>
                <a:srgbClr val="858585"/>
              </a:solidFill>
            </a:endParaRPr>
          </a:p>
          <a:p>
            <a:pPr marL="0" lvl="0" indent="0" algn="l" rtl="0">
              <a:lnSpc>
                <a:spcPct val="95000"/>
              </a:lnSpc>
              <a:spcBef>
                <a:spcPts val="1200"/>
              </a:spcBef>
              <a:spcAft>
                <a:spcPts val="1200"/>
              </a:spcAft>
              <a:buClr>
                <a:schemeClr val="dk1"/>
              </a:buClr>
              <a:buSzPts val="358"/>
              <a:buFont typeface="Arial"/>
              <a:buNone/>
            </a:pPr>
            <a:endParaRPr sz="1000">
              <a:solidFill>
                <a:schemeClr val="dk1"/>
              </a:solidFill>
            </a:endParaRPr>
          </a:p>
        </p:txBody>
      </p:sp>
      <p:sp>
        <p:nvSpPr>
          <p:cNvPr id="455" name="Google Shape;455;p44"/>
          <p:cNvSpPr txBox="1">
            <a:spLocks noGrp="1"/>
          </p:cNvSpPr>
          <p:nvPr>
            <p:ph type="body" idx="2"/>
          </p:nvPr>
        </p:nvSpPr>
        <p:spPr>
          <a:xfrm>
            <a:off x="4694250" y="1919075"/>
            <a:ext cx="3999900" cy="30828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None/>
            </a:pPr>
            <a:r>
              <a:rPr lang="en" sz="800">
                <a:solidFill>
                  <a:srgbClr val="858585"/>
                </a:solidFill>
              </a:rPr>
              <a:t>Plummer-D’Amato, P. (2008). Focus group methodology Part 1: Considerations for design. International Journal of Therapy and Rehabilitation, 15(2), 69–73. doi:10.12968/ijtr.2008.15.2.28189</a:t>
            </a:r>
            <a:endParaRPr sz="800">
              <a:solidFill>
                <a:srgbClr val="858585"/>
              </a:solidFill>
            </a:endParaRPr>
          </a:p>
          <a:p>
            <a:pPr marL="0" lvl="0" indent="0" algn="l" rtl="0">
              <a:lnSpc>
                <a:spcPct val="95000"/>
              </a:lnSpc>
              <a:spcBef>
                <a:spcPts val="1200"/>
              </a:spcBef>
              <a:spcAft>
                <a:spcPts val="0"/>
              </a:spcAft>
              <a:buNone/>
            </a:pPr>
            <a:r>
              <a:rPr lang="en" sz="900">
                <a:solidFill>
                  <a:srgbClr val="858585"/>
                </a:solidFill>
                <a:highlight>
                  <a:srgbClr val="F7F7F7"/>
                </a:highlight>
                <a:latin typeface="Arial"/>
                <a:ea typeface="Arial"/>
                <a:cs typeface="Arial"/>
                <a:sym typeface="Arial"/>
              </a:rPr>
              <a:t>Strauss A, Corbin J. Basics of qualitative research. Sage, California 1990.</a:t>
            </a:r>
            <a:endParaRPr sz="800">
              <a:solidFill>
                <a:srgbClr val="858585"/>
              </a:solidFill>
            </a:endParaRPr>
          </a:p>
          <a:p>
            <a:pPr marL="0" lvl="0" indent="0" algn="l" rtl="0">
              <a:lnSpc>
                <a:spcPct val="95000"/>
              </a:lnSpc>
              <a:spcBef>
                <a:spcPts val="1200"/>
              </a:spcBef>
              <a:spcAft>
                <a:spcPts val="0"/>
              </a:spcAft>
              <a:buNone/>
            </a:pPr>
            <a:r>
              <a:rPr lang="en" sz="800">
                <a:solidFill>
                  <a:srgbClr val="858585"/>
                </a:solidFill>
              </a:rPr>
              <a:t>Tuttas CA: Lessons learned using Web conference technology for online focus group interviews. Qual Health Res. 2015; 25(1): 122–133.</a:t>
            </a:r>
            <a:endParaRPr sz="800">
              <a:solidFill>
                <a:srgbClr val="858585"/>
              </a:solidFill>
            </a:endParaRPr>
          </a:p>
          <a:p>
            <a:pPr marL="0" lvl="0" indent="0" algn="l" rtl="0">
              <a:lnSpc>
                <a:spcPct val="95000"/>
              </a:lnSpc>
              <a:spcBef>
                <a:spcPts val="1200"/>
              </a:spcBef>
              <a:spcAft>
                <a:spcPts val="0"/>
              </a:spcAft>
              <a:buNone/>
            </a:pPr>
            <a:r>
              <a:rPr lang="en" sz="800">
                <a:solidFill>
                  <a:srgbClr val="858585"/>
                </a:solidFill>
              </a:rPr>
              <a:t>Wilkinson, S. (1998). Focus group methodology: a review. International Journal of Social Research Methodology, 1(3), 181–203.doi:10.1080/13645579.1998.108</a:t>
            </a:r>
            <a:endParaRPr sz="800">
              <a:solidFill>
                <a:srgbClr val="858585"/>
              </a:solidFill>
            </a:endParaRPr>
          </a:p>
          <a:p>
            <a:pPr marL="0" lvl="0" indent="0" algn="l" rtl="0">
              <a:lnSpc>
                <a:spcPct val="95000"/>
              </a:lnSpc>
              <a:spcBef>
                <a:spcPts val="1200"/>
              </a:spcBef>
              <a:spcAft>
                <a:spcPts val="0"/>
              </a:spcAft>
              <a:buNone/>
            </a:pPr>
            <a:r>
              <a:rPr lang="en" sz="800" u="sng">
                <a:solidFill>
                  <a:srgbClr val="858585"/>
                </a:solidFill>
                <a:hlinkClick r:id="rId4">
                  <a:extLst>
                    <a:ext uri="{A12FA001-AC4F-418D-AE19-62706E023703}">
                      <ahyp:hlinkClr xmlns:ahyp="http://schemas.microsoft.com/office/drawing/2018/hyperlinkcolor" val="tx"/>
                    </a:ext>
                  </a:extLst>
                </a:hlinkClick>
              </a:rPr>
              <a:t>https://ctb.ku.edu/en/table-of-contents/assessment/assessing-community-needs-and-resources/conduct-focus-groups/main</a:t>
            </a:r>
            <a:endParaRPr sz="800">
              <a:solidFill>
                <a:srgbClr val="858585"/>
              </a:solidFill>
            </a:endParaRPr>
          </a:p>
          <a:p>
            <a:pPr marL="0" lvl="0" indent="0" algn="l" rtl="0">
              <a:lnSpc>
                <a:spcPct val="95000"/>
              </a:lnSpc>
              <a:spcBef>
                <a:spcPts val="1200"/>
              </a:spcBef>
              <a:spcAft>
                <a:spcPts val="0"/>
              </a:spcAft>
              <a:buNone/>
            </a:pPr>
            <a:r>
              <a:rPr lang="en" sz="800" u="sng">
                <a:solidFill>
                  <a:srgbClr val="858585"/>
                </a:solidFill>
                <a:hlinkClick r:id="rId5">
                  <a:extLst>
                    <a:ext uri="{A12FA001-AC4F-418D-AE19-62706E023703}">
                      <ahyp:hlinkClr xmlns:ahyp="http://schemas.microsoft.com/office/drawing/2018/hyperlinkcolor" val="tx"/>
                    </a:ext>
                  </a:extLst>
                </a:hlinkClick>
              </a:rPr>
              <a:t>https://datainnovationproject.org/wp-content/uploads/2017/04/4_How_to_Conduct_a_Focus_Group-2-1.pdf</a:t>
            </a:r>
            <a:endParaRPr sz="800">
              <a:solidFill>
                <a:srgbClr val="858585"/>
              </a:solidFill>
            </a:endParaRPr>
          </a:p>
          <a:p>
            <a:pPr marL="0" lvl="0" indent="0" algn="l" rtl="0">
              <a:lnSpc>
                <a:spcPct val="95000"/>
              </a:lnSpc>
              <a:spcBef>
                <a:spcPts val="1200"/>
              </a:spcBef>
              <a:spcAft>
                <a:spcPts val="0"/>
              </a:spcAft>
              <a:buNone/>
            </a:pPr>
            <a:r>
              <a:rPr lang="en" sz="800" u="sng">
                <a:solidFill>
                  <a:srgbClr val="858585"/>
                </a:solidFill>
                <a:hlinkClick r:id="rId6">
                  <a:extLst>
                    <a:ext uri="{A12FA001-AC4F-418D-AE19-62706E023703}">
                      <ahyp:hlinkClr xmlns:ahyp="http://schemas.microsoft.com/office/drawing/2018/hyperlinkcolor" val="tx"/>
                    </a:ext>
                  </a:extLst>
                </a:hlinkClick>
              </a:rPr>
              <a:t>https://www.eiu.edu/ihec/Krueger-FocusGroupInterviews.pdf</a:t>
            </a:r>
            <a:endParaRPr sz="800">
              <a:solidFill>
                <a:srgbClr val="858585"/>
              </a:solidFill>
            </a:endParaRPr>
          </a:p>
          <a:p>
            <a:pPr marL="0" lvl="0" indent="0" algn="l" rtl="0">
              <a:lnSpc>
                <a:spcPct val="95000"/>
              </a:lnSpc>
              <a:spcBef>
                <a:spcPts val="1200"/>
              </a:spcBef>
              <a:spcAft>
                <a:spcPts val="0"/>
              </a:spcAft>
              <a:buNone/>
            </a:pPr>
            <a:r>
              <a:rPr lang="en" sz="800" u="sng">
                <a:solidFill>
                  <a:srgbClr val="858585"/>
                </a:solidFill>
                <a:hlinkClick r:id="rId7">
                  <a:extLst>
                    <a:ext uri="{A12FA001-AC4F-418D-AE19-62706E023703}">
                      <ahyp:hlinkClr xmlns:ahyp="http://schemas.microsoft.com/office/drawing/2018/hyperlinkcolor" val="tx"/>
                    </a:ext>
                  </a:extLst>
                </a:hlinkClick>
              </a:rPr>
              <a:t>https://coast.noaa.gov/data/digitalcoast/pdf/focus-groups.pdf</a:t>
            </a:r>
            <a:endParaRPr sz="800">
              <a:solidFill>
                <a:srgbClr val="858585"/>
              </a:solidFill>
            </a:endParaRPr>
          </a:p>
          <a:p>
            <a:pPr marL="0" lvl="0" indent="0" algn="l" rtl="0">
              <a:lnSpc>
                <a:spcPct val="95000"/>
              </a:lnSpc>
              <a:spcBef>
                <a:spcPts val="1200"/>
              </a:spcBef>
              <a:spcAft>
                <a:spcPts val="1200"/>
              </a:spcAft>
              <a:buClr>
                <a:schemeClr val="dk1"/>
              </a:buClr>
              <a:buSzPts val="358"/>
              <a:buFont typeface="Arial"/>
              <a:buNone/>
            </a:pPr>
            <a:r>
              <a:rPr lang="en" sz="800" u="sng">
                <a:solidFill>
                  <a:srgbClr val="858585"/>
                </a:solidFill>
                <a:hlinkClick r:id="rId8">
                  <a:extLst>
                    <a:ext uri="{A12FA001-AC4F-418D-AE19-62706E023703}">
                      <ahyp:hlinkClr xmlns:ahyp="http://schemas.microsoft.com/office/drawing/2018/hyperlinkcolor" val="tx"/>
                    </a:ext>
                  </a:extLst>
                </a:hlinkClick>
              </a:rPr>
              <a:t>https://ctb.ku.edu/sites/default/files/chapter_files/toolkitforconductingfocusgroups-omni.pdf</a:t>
            </a:r>
            <a:r>
              <a:rPr lang="en" sz="800">
                <a:solidFill>
                  <a:srgbClr val="858585"/>
                </a:solidFill>
              </a:rPr>
              <a:t> </a:t>
            </a:r>
            <a:endParaRPr sz="800">
              <a:solidFill>
                <a:srgbClr val="858585"/>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45"/>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Questions?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46"/>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Practice Focus Group</a:t>
            </a:r>
            <a:endParaRPr/>
          </a:p>
        </p:txBody>
      </p:sp>
      <p:sp>
        <p:nvSpPr>
          <p:cNvPr id="466" name="Google Shape;466;p46"/>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Now we’re going to run a practice focus group with you all as the participants… </a:t>
            </a:r>
            <a:endParaRPr>
              <a:solidFill>
                <a:srgbClr val="858585"/>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47"/>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Homework Assignment</a:t>
            </a:r>
            <a:endParaRPr/>
          </a:p>
        </p:txBody>
      </p:sp>
      <p:sp>
        <p:nvSpPr>
          <p:cNvPr id="472" name="Google Shape;472;p47"/>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SzPts val="1800"/>
              <a:buChar char="●"/>
            </a:pPr>
            <a:r>
              <a:rPr lang="en"/>
              <a:t>Conduct a focus group with 3-4 people. It can be done online or virtually.</a:t>
            </a:r>
            <a:endParaRPr/>
          </a:p>
          <a:p>
            <a:pPr marL="457200" lvl="0" indent="-342900" algn="l" rtl="0">
              <a:spcBef>
                <a:spcPts val="0"/>
              </a:spcBef>
              <a:spcAft>
                <a:spcPts val="0"/>
              </a:spcAft>
              <a:buSzPts val="1800"/>
              <a:buChar char="●"/>
            </a:pPr>
            <a:r>
              <a:rPr lang="en"/>
              <a:t>Utilize the finalized question set.</a:t>
            </a:r>
            <a:endParaRPr/>
          </a:p>
          <a:p>
            <a:pPr marL="457200" lvl="0" indent="-342900" algn="l" rtl="0">
              <a:spcBef>
                <a:spcPts val="0"/>
              </a:spcBef>
              <a:spcAft>
                <a:spcPts val="0"/>
              </a:spcAft>
              <a:buSzPts val="1800"/>
              <a:buChar char="●"/>
            </a:pPr>
            <a:r>
              <a:rPr lang="en"/>
              <a:t>Record responses to these reflection questions after:</a:t>
            </a:r>
            <a:endParaRPr u="sng"/>
          </a:p>
          <a:p>
            <a:pPr marL="914400" lvl="1" indent="-317500" algn="l" rtl="0">
              <a:spcBef>
                <a:spcPts val="0"/>
              </a:spcBef>
              <a:spcAft>
                <a:spcPts val="0"/>
              </a:spcAft>
              <a:buSzPts val="1400"/>
              <a:buChar char="○"/>
            </a:pPr>
            <a:r>
              <a:rPr lang="en">
                <a:solidFill>
                  <a:srgbClr val="858585"/>
                </a:solidFill>
              </a:rPr>
              <a:t>What went well? What didn’t?</a:t>
            </a:r>
            <a:endParaRPr>
              <a:solidFill>
                <a:srgbClr val="858585"/>
              </a:solidFill>
            </a:endParaRPr>
          </a:p>
          <a:p>
            <a:pPr marL="914400" lvl="1" indent="-317500" algn="l" rtl="0">
              <a:spcBef>
                <a:spcPts val="0"/>
              </a:spcBef>
              <a:spcAft>
                <a:spcPts val="0"/>
              </a:spcAft>
              <a:buSzPts val="1400"/>
              <a:buChar char="○"/>
            </a:pPr>
            <a:r>
              <a:rPr lang="en">
                <a:solidFill>
                  <a:srgbClr val="858585"/>
                </a:solidFill>
              </a:rPr>
              <a:t>What did you wish you had?</a:t>
            </a:r>
            <a:endParaRPr>
              <a:solidFill>
                <a:srgbClr val="858585"/>
              </a:solidFill>
            </a:endParaRPr>
          </a:p>
          <a:p>
            <a:pPr marL="914400" lvl="1" indent="-317500" algn="l" rtl="0">
              <a:spcBef>
                <a:spcPts val="0"/>
              </a:spcBef>
              <a:spcAft>
                <a:spcPts val="0"/>
              </a:spcAft>
              <a:buSzPts val="1400"/>
              <a:buChar char="○"/>
            </a:pPr>
            <a:r>
              <a:rPr lang="en">
                <a:solidFill>
                  <a:srgbClr val="858585"/>
                </a:solidFill>
              </a:rPr>
              <a:t>What would you change for next time?</a:t>
            </a:r>
            <a:endParaRPr>
              <a:solidFill>
                <a:srgbClr val="858585"/>
              </a:solidFill>
            </a:endParaRPr>
          </a:p>
          <a:p>
            <a:pPr marL="914400" lvl="1" indent="-317500" algn="l" rtl="0">
              <a:spcBef>
                <a:spcPts val="0"/>
              </a:spcBef>
              <a:spcAft>
                <a:spcPts val="0"/>
              </a:spcAft>
              <a:buSzPts val="1400"/>
              <a:buChar char="○"/>
            </a:pPr>
            <a:r>
              <a:rPr lang="en">
                <a:solidFill>
                  <a:srgbClr val="858585"/>
                </a:solidFill>
              </a:rPr>
              <a:t>Were the responses different than you expected? How so?</a:t>
            </a:r>
            <a:endParaRPr>
              <a:solidFill>
                <a:srgbClr val="858585"/>
              </a:solidFill>
            </a:endParaRPr>
          </a:p>
          <a:p>
            <a:pPr marL="457200" lvl="0" indent="-342900" algn="l" rtl="0">
              <a:spcBef>
                <a:spcPts val="0"/>
              </a:spcBef>
              <a:spcAft>
                <a:spcPts val="0"/>
              </a:spcAft>
              <a:buClr>
                <a:srgbClr val="858585"/>
              </a:buClr>
              <a:buSzPts val="1800"/>
              <a:buChar char="●"/>
            </a:pPr>
            <a:r>
              <a:rPr lang="en">
                <a:solidFill>
                  <a:srgbClr val="858585"/>
                </a:solidFill>
              </a:rPr>
              <a:t>We will discuss any questions and your reflections during the next meeting.</a:t>
            </a:r>
            <a:endParaRPr>
              <a:solidFill>
                <a:srgbClr val="858585"/>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6"/>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Qualitative Forms of Research</a:t>
            </a:r>
            <a:endParaRPr/>
          </a:p>
        </p:txBody>
      </p:sp>
      <p:sp>
        <p:nvSpPr>
          <p:cNvPr id="90" name="Google Shape;90;p16"/>
          <p:cNvSpPr txBox="1">
            <a:spLocks noGrp="1"/>
          </p:cNvSpPr>
          <p:nvPr>
            <p:ph type="body" idx="1"/>
          </p:nvPr>
        </p:nvSpPr>
        <p:spPr>
          <a:xfrm>
            <a:off x="471900" y="1919075"/>
            <a:ext cx="3999900" cy="30387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 b="1" u="sng"/>
              <a:t>Other forms of qualitative research</a:t>
            </a:r>
            <a:endParaRPr b="1" u="sng"/>
          </a:p>
          <a:p>
            <a:pPr marL="457200" lvl="0" indent="-310832" algn="l" rtl="0">
              <a:spcBef>
                <a:spcPts val="1200"/>
              </a:spcBef>
              <a:spcAft>
                <a:spcPts val="0"/>
              </a:spcAft>
              <a:buSzPct val="100000"/>
              <a:buChar char="●"/>
            </a:pPr>
            <a:r>
              <a:rPr lang="en" u="sng"/>
              <a:t>Document study</a:t>
            </a:r>
            <a:endParaRPr u="sng"/>
          </a:p>
          <a:p>
            <a:pPr marL="914400" lvl="1" indent="-299085" algn="l" rtl="0">
              <a:spcBef>
                <a:spcPts val="0"/>
              </a:spcBef>
              <a:spcAft>
                <a:spcPts val="0"/>
              </a:spcAft>
              <a:buSzPct val="100000"/>
              <a:buChar char="○"/>
            </a:pPr>
            <a:r>
              <a:rPr lang="en"/>
              <a:t>Or document analysis, is the study of written materials. For example: archives, annual reports, diary entries or letters</a:t>
            </a:r>
            <a:endParaRPr/>
          </a:p>
          <a:p>
            <a:pPr marL="457200" lvl="0" indent="-310832" algn="l" rtl="0">
              <a:spcBef>
                <a:spcPts val="0"/>
              </a:spcBef>
              <a:spcAft>
                <a:spcPts val="0"/>
              </a:spcAft>
              <a:buSzPct val="100000"/>
              <a:buChar char="●"/>
            </a:pPr>
            <a:r>
              <a:rPr lang="en" u="sng"/>
              <a:t>Observations</a:t>
            </a:r>
            <a:endParaRPr u="sng"/>
          </a:p>
          <a:p>
            <a:pPr marL="914400" lvl="1" indent="-299085" algn="l" rtl="0">
              <a:spcBef>
                <a:spcPts val="0"/>
              </a:spcBef>
              <a:spcAft>
                <a:spcPts val="0"/>
              </a:spcAft>
              <a:buSzPct val="100000"/>
              <a:buChar char="○"/>
            </a:pPr>
            <a:r>
              <a:rPr lang="en"/>
              <a:t>Either participant (observer a part of a setting, like a farm worker on farm) or non-participant (outsider looking in trying not to stand out or influence things). Can be planned or ad hoc (random). Difficult to take notes during.</a:t>
            </a:r>
            <a:endParaRPr/>
          </a:p>
          <a:p>
            <a:pPr marL="457200" lvl="0" indent="-310832" algn="l" rtl="0">
              <a:spcBef>
                <a:spcPts val="0"/>
              </a:spcBef>
              <a:spcAft>
                <a:spcPts val="0"/>
              </a:spcAft>
              <a:buSzPct val="100000"/>
              <a:buChar char="●"/>
            </a:pPr>
            <a:r>
              <a:rPr lang="en" u="sng"/>
              <a:t>Semi-structured interviews</a:t>
            </a:r>
            <a:endParaRPr u="sng"/>
          </a:p>
          <a:p>
            <a:pPr marL="914400" lvl="1" indent="-299085" algn="l" rtl="0">
              <a:spcBef>
                <a:spcPts val="0"/>
              </a:spcBef>
              <a:spcAft>
                <a:spcPts val="0"/>
              </a:spcAft>
              <a:buSzPct val="100000"/>
              <a:buChar char="○"/>
            </a:pPr>
            <a:r>
              <a:rPr lang="en"/>
              <a:t>Used to gain insight into an individual's subjective experience. A guided interview with open ended questions. Less biased than written surveys.</a:t>
            </a:r>
            <a:endParaRPr/>
          </a:p>
        </p:txBody>
      </p:sp>
      <p:sp>
        <p:nvSpPr>
          <p:cNvPr id="91" name="Google Shape;91;p16"/>
          <p:cNvSpPr txBox="1">
            <a:spLocks noGrp="1"/>
          </p:cNvSpPr>
          <p:nvPr>
            <p:ph type="body" idx="2"/>
          </p:nvPr>
        </p:nvSpPr>
        <p:spPr>
          <a:xfrm>
            <a:off x="4694100" y="1919075"/>
            <a:ext cx="3999900" cy="2710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200" b="1" u="sng">
                <a:highlight>
                  <a:srgbClr val="FFFF00"/>
                </a:highlight>
              </a:rPr>
              <a:t>Focus Groups</a:t>
            </a:r>
            <a:endParaRPr sz="1200" b="1" u="sng">
              <a:highlight>
                <a:srgbClr val="FFFF00"/>
              </a:highlight>
            </a:endParaRPr>
          </a:p>
          <a:p>
            <a:pPr marL="457200" lvl="0" indent="-304800" algn="l" rtl="0">
              <a:spcBef>
                <a:spcPts val="1200"/>
              </a:spcBef>
              <a:spcAft>
                <a:spcPts val="0"/>
              </a:spcAft>
              <a:buSzPts val="1200"/>
              <a:buChar char="●"/>
            </a:pPr>
            <a:r>
              <a:rPr lang="en" sz="1200"/>
              <a:t>Guided group interviews that investigate the participant’s experiences, expertise and why people behave a certain way.</a:t>
            </a:r>
            <a:endParaRPr sz="1200"/>
          </a:p>
          <a:p>
            <a:pPr marL="457200" lvl="0" indent="-304800" algn="l" rtl="0">
              <a:spcBef>
                <a:spcPts val="0"/>
              </a:spcBef>
              <a:spcAft>
                <a:spcPts val="0"/>
              </a:spcAft>
              <a:buSzPts val="1200"/>
              <a:buChar char="●"/>
            </a:pPr>
            <a:r>
              <a:rPr lang="en" sz="1200"/>
              <a:t>Facilitates sharing between participants and brings together homogenous groups into one place.</a:t>
            </a:r>
            <a:endParaRPr sz="1200"/>
          </a:p>
          <a:p>
            <a:pPr marL="457200" lvl="0" indent="-304800" algn="l" rtl="0">
              <a:spcBef>
                <a:spcPts val="0"/>
              </a:spcBef>
              <a:spcAft>
                <a:spcPts val="0"/>
              </a:spcAft>
              <a:buSzPts val="1200"/>
              <a:buChar char="●"/>
            </a:pPr>
            <a:r>
              <a:rPr lang="en" sz="1200"/>
              <a:t>A fast, inexpensive method for information sharing and group dynamic observation. </a:t>
            </a:r>
            <a:endParaRPr sz="1200"/>
          </a:p>
          <a:p>
            <a:pPr marL="457200" lvl="0" indent="-304800" algn="l" rtl="0">
              <a:spcBef>
                <a:spcPts val="0"/>
              </a:spcBef>
              <a:spcAft>
                <a:spcPts val="0"/>
              </a:spcAft>
              <a:buSzPts val="1200"/>
              <a:buChar char="●"/>
            </a:pPr>
            <a:r>
              <a:rPr lang="en" sz="1200" u="sng"/>
              <a:t>Our chosen method due to the reasons listed above.</a:t>
            </a:r>
            <a:endParaRPr u="sng"/>
          </a:p>
        </p:txBody>
      </p:sp>
      <p:sp>
        <p:nvSpPr>
          <p:cNvPr id="92" name="Google Shape;92;p16"/>
          <p:cNvSpPr txBox="1"/>
          <p:nvPr/>
        </p:nvSpPr>
        <p:spPr>
          <a:xfrm>
            <a:off x="7370550" y="4629275"/>
            <a:ext cx="15207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Roboto"/>
                <a:ea typeface="Roboto"/>
                <a:cs typeface="Roboto"/>
                <a:sym typeface="Roboto"/>
              </a:rPr>
              <a:t>Busetto et al., 2020</a:t>
            </a:r>
            <a:endParaRPr sz="1200">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7"/>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Choosing the Appropriate Method</a:t>
            </a:r>
            <a:endParaRPr/>
          </a:p>
        </p:txBody>
      </p:sp>
      <p:sp>
        <p:nvSpPr>
          <p:cNvPr id="98" name="Google Shape;98;p17"/>
          <p:cNvSpPr txBox="1">
            <a:spLocks noGrp="1"/>
          </p:cNvSpPr>
          <p:nvPr>
            <p:ph type="body" idx="1"/>
          </p:nvPr>
        </p:nvSpPr>
        <p:spPr>
          <a:xfrm>
            <a:off x="471900" y="1832450"/>
            <a:ext cx="8222100" cy="2710200"/>
          </a:xfrm>
          <a:prstGeom prst="rect">
            <a:avLst/>
          </a:prstGeom>
        </p:spPr>
        <p:txBody>
          <a:bodyPr spcFirstLastPara="1" wrap="square" lIns="91425" tIns="91425" rIns="91425" bIns="91425" anchor="t" anchorCtr="0">
            <a:normAutofit/>
          </a:bodyPr>
          <a:lstStyle/>
          <a:p>
            <a:pPr marL="457200" lvl="0" indent="-336550" algn="l" rtl="0">
              <a:spcBef>
                <a:spcPts val="0"/>
              </a:spcBef>
              <a:spcAft>
                <a:spcPts val="0"/>
              </a:spcAft>
              <a:buSzPts val="1700"/>
              <a:buChar char="●"/>
            </a:pPr>
            <a:r>
              <a:rPr lang="en" sz="1700"/>
              <a:t>Depends on the question that needs to be answered.</a:t>
            </a:r>
            <a:endParaRPr sz="1700"/>
          </a:p>
          <a:p>
            <a:pPr marL="914400" lvl="1" indent="-311150" algn="l" rtl="0">
              <a:spcBef>
                <a:spcPts val="0"/>
              </a:spcBef>
              <a:spcAft>
                <a:spcPts val="0"/>
              </a:spcAft>
              <a:buSzPts val="1300"/>
              <a:buChar char="○"/>
            </a:pPr>
            <a:r>
              <a:rPr lang="en" sz="1300"/>
              <a:t>We are trying to understand each of the selected groups relationship and views with culturally meaningful seed.</a:t>
            </a:r>
            <a:endParaRPr sz="1300"/>
          </a:p>
          <a:p>
            <a:pPr marL="457200" lvl="0" indent="-336550" algn="l" rtl="0">
              <a:spcBef>
                <a:spcPts val="0"/>
              </a:spcBef>
              <a:spcAft>
                <a:spcPts val="0"/>
              </a:spcAft>
              <a:buSzPts val="1700"/>
              <a:buChar char="●"/>
            </a:pPr>
            <a:r>
              <a:rPr lang="en" sz="1700"/>
              <a:t>Dependent on phase of research:</a:t>
            </a:r>
            <a:endParaRPr sz="1700"/>
          </a:p>
          <a:p>
            <a:pPr marL="914400" lvl="1" indent="-311150" algn="l" rtl="0">
              <a:spcBef>
                <a:spcPts val="0"/>
              </a:spcBef>
              <a:spcAft>
                <a:spcPts val="0"/>
              </a:spcAft>
              <a:buSzPts val="1300"/>
              <a:buChar char="○"/>
            </a:pPr>
            <a:r>
              <a:rPr lang="en" sz="1300"/>
              <a:t>Like Ujamaa in the early phases of data collection.</a:t>
            </a:r>
            <a:endParaRPr sz="1300"/>
          </a:p>
          <a:p>
            <a:pPr marL="457200" lvl="0" indent="-336550" algn="l" rtl="0">
              <a:spcBef>
                <a:spcPts val="0"/>
              </a:spcBef>
              <a:spcAft>
                <a:spcPts val="0"/>
              </a:spcAft>
              <a:buSzPts val="1700"/>
              <a:buChar char="●"/>
            </a:pPr>
            <a:r>
              <a:rPr lang="en" sz="1700"/>
              <a:t>Can be used in conjunction with other qualitative methods, for a more robust understanding of the topic.</a:t>
            </a:r>
            <a:endParaRPr sz="1700"/>
          </a:p>
        </p:txBody>
      </p:sp>
      <p:pic>
        <p:nvPicPr>
          <p:cNvPr id="99" name="Google Shape;99;p17"/>
          <p:cNvPicPr preferRelativeResize="0"/>
          <p:nvPr/>
        </p:nvPicPr>
        <p:blipFill>
          <a:blip r:embed="rId3">
            <a:alphaModFix/>
          </a:blip>
          <a:stretch>
            <a:fillRect/>
          </a:stretch>
        </p:blipFill>
        <p:spPr>
          <a:xfrm>
            <a:off x="1263425" y="3906475"/>
            <a:ext cx="6617149" cy="1213925"/>
          </a:xfrm>
          <a:prstGeom prst="rect">
            <a:avLst/>
          </a:prstGeom>
          <a:noFill/>
          <a:ln>
            <a:noFill/>
          </a:ln>
        </p:spPr>
      </p:pic>
      <p:sp>
        <p:nvSpPr>
          <p:cNvPr id="100" name="Google Shape;100;p17"/>
          <p:cNvSpPr txBox="1"/>
          <p:nvPr/>
        </p:nvSpPr>
        <p:spPr>
          <a:xfrm>
            <a:off x="7753525" y="4868663"/>
            <a:ext cx="15174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u="sng">
                <a:solidFill>
                  <a:schemeClr val="hlink"/>
                </a:solidFill>
                <a:hlinkClick r:id="rId4"/>
              </a:rPr>
              <a:t>42466_2020_59_Fig2_HTML.png</a:t>
            </a:r>
            <a:endParaRPr sz="1000"/>
          </a:p>
        </p:txBody>
      </p:sp>
      <p:sp>
        <p:nvSpPr>
          <p:cNvPr id="101" name="Google Shape;101;p17"/>
          <p:cNvSpPr txBox="1"/>
          <p:nvPr/>
        </p:nvSpPr>
        <p:spPr>
          <a:xfrm>
            <a:off x="7880575" y="4631713"/>
            <a:ext cx="12633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Roboto"/>
                <a:ea typeface="Roboto"/>
                <a:cs typeface="Roboto"/>
                <a:sym typeface="Roboto"/>
              </a:rPr>
              <a:t>Busetto et al., 2020</a:t>
            </a:r>
            <a:endParaRPr sz="1000">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8"/>
          <p:cNvSpPr txBox="1">
            <a:spLocks noGrp="1"/>
          </p:cNvSpPr>
          <p:nvPr>
            <p:ph type="title"/>
          </p:nvPr>
        </p:nvSpPr>
        <p:spPr>
          <a:xfrm>
            <a:off x="265500" y="1751650"/>
            <a:ext cx="4045200" cy="1482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What is a Focus Group?</a:t>
            </a:r>
            <a:endParaRPr/>
          </a:p>
        </p:txBody>
      </p:sp>
      <p:sp>
        <p:nvSpPr>
          <p:cNvPr id="107" name="Google Shape;107;p18"/>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p>
            <a:pPr marL="0" lvl="0" indent="0" algn="l" rtl="0">
              <a:spcBef>
                <a:spcPts val="0"/>
              </a:spcBef>
              <a:spcAft>
                <a:spcPts val="1200"/>
              </a:spcAft>
              <a:buNone/>
            </a:pPr>
            <a:r>
              <a:rPr lang="en" b="1" u="sng"/>
              <a:t>Definition:</a:t>
            </a:r>
            <a:r>
              <a:rPr lang="en"/>
              <a:t> </a:t>
            </a:r>
            <a:r>
              <a:rPr lang="en">
                <a:highlight>
                  <a:srgbClr val="C27BA0"/>
                </a:highlight>
              </a:rPr>
              <a:t>“an informal, guided,  discussion among selected individuals about a specific topic. Facilitated by a moderator and a form of a semi-structured interview”</a:t>
            </a:r>
            <a:r>
              <a:rPr lang="en"/>
              <a:t> (Beck et al., 1986 Chestnutt and Robson, 2001; Plummer-D’Amato, 2008; Wilkinson, 1998).</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9"/>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What is a Focus Group?</a:t>
            </a:r>
            <a:endParaRPr/>
          </a:p>
        </p:txBody>
      </p:sp>
      <p:sp>
        <p:nvSpPr>
          <p:cNvPr id="113" name="Google Shape;113;p19"/>
          <p:cNvSpPr txBox="1">
            <a:spLocks noGrp="1"/>
          </p:cNvSpPr>
          <p:nvPr>
            <p:ph type="body" idx="1"/>
          </p:nvPr>
        </p:nvSpPr>
        <p:spPr>
          <a:xfrm>
            <a:off x="471900" y="1919075"/>
            <a:ext cx="3919200" cy="2943600"/>
          </a:xfrm>
          <a:prstGeom prst="rect">
            <a:avLst/>
          </a:prstGeom>
        </p:spPr>
        <p:txBody>
          <a:bodyPr spcFirstLastPara="1" wrap="square" lIns="91425" tIns="91425" rIns="91425" bIns="91425" anchor="t" anchorCtr="0">
            <a:normAutofit fontScale="92500" lnSpcReduction="20000"/>
          </a:bodyPr>
          <a:lstStyle/>
          <a:p>
            <a:pPr marL="457200" lvl="0" indent="-334327" algn="l" rtl="0">
              <a:spcBef>
                <a:spcPts val="0"/>
              </a:spcBef>
              <a:spcAft>
                <a:spcPts val="0"/>
              </a:spcAft>
              <a:buClr>
                <a:srgbClr val="858585"/>
              </a:buClr>
              <a:buSzPct val="100000"/>
              <a:buChar char="●"/>
            </a:pPr>
            <a:r>
              <a:rPr lang="en">
                <a:solidFill>
                  <a:srgbClr val="858585"/>
                </a:solidFill>
              </a:rPr>
              <a:t>Focus groups allow participants to interact with each other, fostering conversation and potentially generating new ideas. This can be beneficial when compared to other forms of qualitative research, like semi-structured interviews, which do not have inter-participant interactions like this (Plummer-D’Amato, 2008).</a:t>
            </a:r>
            <a:endParaRPr>
              <a:solidFill>
                <a:srgbClr val="858585"/>
              </a:solidFill>
            </a:endParaRPr>
          </a:p>
        </p:txBody>
      </p:sp>
      <p:pic>
        <p:nvPicPr>
          <p:cNvPr id="114" name="Google Shape;114;p19"/>
          <p:cNvPicPr preferRelativeResize="0"/>
          <p:nvPr/>
        </p:nvPicPr>
        <p:blipFill>
          <a:blip r:embed="rId3">
            <a:alphaModFix/>
          </a:blip>
          <a:stretch>
            <a:fillRect/>
          </a:stretch>
        </p:blipFill>
        <p:spPr>
          <a:xfrm>
            <a:off x="5186625" y="2124900"/>
            <a:ext cx="3507375" cy="2338250"/>
          </a:xfrm>
          <a:prstGeom prst="rect">
            <a:avLst/>
          </a:prstGeom>
          <a:noFill/>
          <a:ln>
            <a:noFill/>
          </a:ln>
        </p:spPr>
      </p:pic>
      <p:sp>
        <p:nvSpPr>
          <p:cNvPr id="115" name="Google Shape;115;p19"/>
          <p:cNvSpPr txBox="1"/>
          <p:nvPr/>
        </p:nvSpPr>
        <p:spPr>
          <a:xfrm>
            <a:off x="5440313" y="4463150"/>
            <a:ext cx="30000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t>https://ctb.ku.edu/sites/default/files/chapter_files/womenfocusgroup.jpg</a:t>
            </a:r>
            <a:endParaRPr sz="9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0"/>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Focus Group Basics</a:t>
            </a:r>
            <a:endParaRPr/>
          </a:p>
        </p:txBody>
      </p:sp>
      <p:sp>
        <p:nvSpPr>
          <p:cNvPr id="121" name="Google Shape;121;p20"/>
          <p:cNvSpPr txBox="1">
            <a:spLocks noGrp="1"/>
          </p:cNvSpPr>
          <p:nvPr>
            <p:ph type="body" idx="1"/>
          </p:nvPr>
        </p:nvSpPr>
        <p:spPr>
          <a:xfrm>
            <a:off x="471900" y="1919075"/>
            <a:ext cx="4518300" cy="2943600"/>
          </a:xfrm>
          <a:prstGeom prst="rect">
            <a:avLst/>
          </a:prstGeom>
          <a:ln>
            <a:noFill/>
          </a:ln>
        </p:spPr>
        <p:txBody>
          <a:bodyPr spcFirstLastPara="1" wrap="square" lIns="91425" tIns="91425" rIns="91425" bIns="91425" anchor="t" anchorCtr="0">
            <a:normAutofit lnSpcReduction="10000"/>
          </a:bodyPr>
          <a:lstStyle/>
          <a:p>
            <a:pPr marL="457200" lvl="0" indent="-342900" algn="l" rtl="0">
              <a:spcBef>
                <a:spcPts val="0"/>
              </a:spcBef>
              <a:spcAft>
                <a:spcPts val="0"/>
              </a:spcAft>
              <a:buClr>
                <a:srgbClr val="858585"/>
              </a:buClr>
              <a:buSzPts val="1800"/>
              <a:buChar char="●"/>
            </a:pPr>
            <a:r>
              <a:rPr lang="en">
                <a:solidFill>
                  <a:srgbClr val="858585"/>
                </a:solidFill>
              </a:rPr>
              <a:t>The selected groups are a small subset of the broader target population. </a:t>
            </a:r>
            <a:endParaRPr>
              <a:solidFill>
                <a:srgbClr val="858585"/>
              </a:solidFill>
            </a:endParaRPr>
          </a:p>
          <a:p>
            <a:pPr marL="457200" lvl="0" indent="-342900" algn="l" rtl="0">
              <a:spcBef>
                <a:spcPts val="0"/>
              </a:spcBef>
              <a:spcAft>
                <a:spcPts val="0"/>
              </a:spcAft>
              <a:buClr>
                <a:srgbClr val="858585"/>
              </a:buClr>
              <a:buSzPts val="1800"/>
              <a:buChar char="●"/>
            </a:pPr>
            <a:r>
              <a:rPr lang="en">
                <a:solidFill>
                  <a:srgbClr val="858585"/>
                </a:solidFill>
              </a:rPr>
              <a:t>Focus groups are usually comprised of 6-8 participants, but no more than 12. </a:t>
            </a:r>
            <a:endParaRPr>
              <a:solidFill>
                <a:srgbClr val="858585"/>
              </a:solidFill>
            </a:endParaRPr>
          </a:p>
          <a:p>
            <a:pPr marL="457200" lvl="0" indent="-342900" algn="l" rtl="0">
              <a:spcBef>
                <a:spcPts val="0"/>
              </a:spcBef>
              <a:spcAft>
                <a:spcPts val="0"/>
              </a:spcAft>
              <a:buClr>
                <a:srgbClr val="858585"/>
              </a:buClr>
              <a:buSzPts val="1800"/>
              <a:buChar char="●"/>
            </a:pPr>
            <a:r>
              <a:rPr lang="en">
                <a:solidFill>
                  <a:srgbClr val="858585"/>
                </a:solidFill>
              </a:rPr>
              <a:t>The groups can have a pre-existing relationship with one another or be brought together by the researchers.</a:t>
            </a:r>
            <a:endParaRPr>
              <a:solidFill>
                <a:srgbClr val="858585"/>
              </a:solidFill>
            </a:endParaRPr>
          </a:p>
        </p:txBody>
      </p:sp>
      <p:pic>
        <p:nvPicPr>
          <p:cNvPr id="122" name="Google Shape;122;p20"/>
          <p:cNvPicPr preferRelativeResize="0"/>
          <p:nvPr/>
        </p:nvPicPr>
        <p:blipFill>
          <a:blip r:embed="rId3">
            <a:alphaModFix/>
          </a:blip>
          <a:stretch>
            <a:fillRect/>
          </a:stretch>
        </p:blipFill>
        <p:spPr>
          <a:xfrm>
            <a:off x="5255538" y="2007875"/>
            <a:ext cx="3438475" cy="2578851"/>
          </a:xfrm>
          <a:prstGeom prst="rect">
            <a:avLst/>
          </a:prstGeom>
          <a:noFill/>
          <a:ln>
            <a:noFill/>
          </a:ln>
        </p:spPr>
      </p:pic>
      <p:sp>
        <p:nvSpPr>
          <p:cNvPr id="123" name="Google Shape;123;p20"/>
          <p:cNvSpPr txBox="1"/>
          <p:nvPr/>
        </p:nvSpPr>
        <p:spPr>
          <a:xfrm>
            <a:off x="5474775" y="4497925"/>
            <a:ext cx="30000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t>https://post.healthline.com/wp-content/uploads/2020/07/Male_Farm_732x549-thumbnail-732x549.jpg</a:t>
            </a:r>
            <a:endParaRPr sz="1200"/>
          </a:p>
        </p:txBody>
      </p:sp>
      <p:sp>
        <p:nvSpPr>
          <p:cNvPr id="124" name="Google Shape;124;p20"/>
          <p:cNvSpPr txBox="1"/>
          <p:nvPr/>
        </p:nvSpPr>
        <p:spPr>
          <a:xfrm>
            <a:off x="7581925" y="4743300"/>
            <a:ext cx="147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Wilkinson, 1998</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1"/>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Ujamaa’s Research Approach</a:t>
            </a:r>
            <a:endParaRPr/>
          </a:p>
        </p:txBody>
      </p:sp>
      <p:sp>
        <p:nvSpPr>
          <p:cNvPr id="130" name="Google Shape;130;p21"/>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100"/>
              <a:t>Ujamaa is using the common practice of </a:t>
            </a:r>
            <a:r>
              <a:rPr lang="en" sz="2100" b="1"/>
              <a:t>combining</a:t>
            </a:r>
            <a:r>
              <a:rPr lang="en" sz="2100"/>
              <a:t> focus groups with other quantitative research methods. </a:t>
            </a:r>
            <a:endParaRPr sz="2100"/>
          </a:p>
          <a:p>
            <a:pPr marL="0" lvl="0" indent="0" algn="l" rtl="0">
              <a:spcBef>
                <a:spcPts val="1200"/>
              </a:spcBef>
              <a:spcAft>
                <a:spcPts val="1200"/>
              </a:spcAft>
              <a:buNone/>
            </a:pPr>
            <a:r>
              <a:rPr lang="en" sz="2100" b="1"/>
              <a:t>Focus groups</a:t>
            </a:r>
            <a:r>
              <a:rPr lang="en" sz="2100"/>
              <a:t> are being used to understand complexities and barriers in the culturally meaningful seed market. These results will be used to guide and inform </a:t>
            </a:r>
            <a:r>
              <a:rPr lang="en" sz="2100" b="1"/>
              <a:t>surveys</a:t>
            </a:r>
            <a:r>
              <a:rPr lang="en" sz="2100"/>
              <a:t> for various value chain shareholder groups.</a:t>
            </a:r>
            <a:endParaRPr sz="2100"/>
          </a:p>
        </p:txBody>
      </p:sp>
    </p:spTree>
  </p:cSld>
  <p:clrMapOvr>
    <a:masterClrMapping/>
  </p:clrMapOvr>
</p:sld>
</file>

<file path=ppt/theme/theme1.xml><?xml version="1.0" encoding="utf-8"?>
<a:theme xmlns:a="http://schemas.openxmlformats.org/drawingml/2006/main" name="Material">
  <a:themeElements>
    <a:clrScheme name="Material">
      <a:dk1>
        <a:srgbClr val="55913B"/>
      </a:dk1>
      <a:lt1>
        <a:srgbClr val="FFFFFF"/>
      </a:lt1>
      <a:dk2>
        <a:srgbClr val="424242"/>
      </a:dk2>
      <a:lt2>
        <a:srgbClr val="737373"/>
      </a:lt2>
      <a:accent1>
        <a:srgbClr val="0277BD"/>
      </a:accent1>
      <a:accent2>
        <a:srgbClr val="0F9D58"/>
      </a:accent2>
      <a:accent3>
        <a:srgbClr val="DB4437"/>
      </a:accent3>
      <a:accent4>
        <a:srgbClr val="FAFAFA"/>
      </a:accent4>
      <a:accent5>
        <a:srgbClr val="1A237E"/>
      </a:accent5>
      <a:accent6>
        <a:srgbClr val="F4B400"/>
      </a:accent6>
      <a:hlink>
        <a:srgbClr val="1A237E"/>
      </a:hlink>
      <a:folHlink>
        <a:srgbClr val="1A23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4564</Words>
  <Application>Microsoft Office PowerPoint</Application>
  <PresentationFormat>On-screen Show (16:9)</PresentationFormat>
  <Paragraphs>373</Paragraphs>
  <Slides>35</Slides>
  <Notes>35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Times New Roman</vt:lpstr>
      <vt:lpstr>Roboto</vt:lpstr>
      <vt:lpstr>Material</vt:lpstr>
      <vt:lpstr>Ujamaa NESARE  Focus Groups Training</vt:lpstr>
      <vt:lpstr>Data Collection: Qualitative vs. Quantitative</vt:lpstr>
      <vt:lpstr>Qualitative Research</vt:lpstr>
      <vt:lpstr>Qualitative Forms of Research</vt:lpstr>
      <vt:lpstr>Choosing the Appropriate Method</vt:lpstr>
      <vt:lpstr>What is a Focus Group?</vt:lpstr>
      <vt:lpstr>What is a Focus Group?</vt:lpstr>
      <vt:lpstr>Focus Group Basics</vt:lpstr>
      <vt:lpstr>Ujamaa’s Research Approach</vt:lpstr>
      <vt:lpstr>Overall Focus Group Process</vt:lpstr>
      <vt:lpstr>Early Planning</vt:lpstr>
      <vt:lpstr>Early Planning</vt:lpstr>
      <vt:lpstr>Group Composition</vt:lpstr>
      <vt:lpstr>Overall Focus Group Process</vt:lpstr>
      <vt:lpstr>Drafting a Question Set</vt:lpstr>
      <vt:lpstr>Drafting a Question Set</vt:lpstr>
      <vt:lpstr>Ujamaa’s Question Set</vt:lpstr>
      <vt:lpstr>Virtual vs. In-person</vt:lpstr>
      <vt:lpstr>Online: Focus Groups in the Age of Covid</vt:lpstr>
      <vt:lpstr>Overall Focus Group Process</vt:lpstr>
      <vt:lpstr>Recruitment</vt:lpstr>
      <vt:lpstr>Overall Focus Group Process</vt:lpstr>
      <vt:lpstr>The Role of a Facilitator</vt:lpstr>
      <vt:lpstr>Using Probes &amp; Clarifying Questions</vt:lpstr>
      <vt:lpstr>Tips for Managing Group Dynamics</vt:lpstr>
      <vt:lpstr>Role of Notetaker/Observer</vt:lpstr>
      <vt:lpstr>Role of Technical Support Person</vt:lpstr>
      <vt:lpstr>Overall Focus Group Process</vt:lpstr>
      <vt:lpstr>Analysis</vt:lpstr>
      <vt:lpstr>Analysis </vt:lpstr>
      <vt:lpstr>Resources (Ones we’re sharing)</vt:lpstr>
      <vt:lpstr>Literature Cited</vt:lpstr>
      <vt:lpstr>Questions?</vt:lpstr>
      <vt:lpstr>Practice Focus Group</vt:lpstr>
      <vt:lpstr>Homework Assignment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Focus Groups Training</dc:title>
  <dc:creator>Daniel Tobin</dc:creator>
  <cp:lastModifiedBy>Author</cp:lastModifiedBy>
  <cp:revision>2</cp:revision>
  <dcterms:modified xsi:type="dcterms:W3CDTF">2022-12-23T17:22:46Z</dcterms:modified>
</cp:coreProperties>
</file>