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1" r:id="rId2"/>
    <p:sldMasterId id="2147483745" r:id="rId3"/>
    <p:sldMasterId id="2147483757" r:id="rId4"/>
    <p:sldMasterId id="2147483781" r:id="rId5"/>
    <p:sldMasterId id="2147483794" r:id="rId6"/>
    <p:sldMasterId id="2147483806" r:id="rId7"/>
    <p:sldMasterId id="2147483830" r:id="rId8"/>
    <p:sldMasterId id="2147483843" r:id="rId9"/>
  </p:sldMasterIdLst>
  <p:notesMasterIdLst>
    <p:notesMasterId r:id="rId66"/>
  </p:notesMasterIdLst>
  <p:sldIdLst>
    <p:sldId id="256" r:id="rId10"/>
    <p:sldId id="297" r:id="rId11"/>
    <p:sldId id="300" r:id="rId12"/>
    <p:sldId id="311" r:id="rId13"/>
    <p:sldId id="312" r:id="rId14"/>
    <p:sldId id="301" r:id="rId15"/>
    <p:sldId id="302" r:id="rId16"/>
    <p:sldId id="303" r:id="rId17"/>
    <p:sldId id="304" r:id="rId18"/>
    <p:sldId id="307" r:id="rId19"/>
    <p:sldId id="305" r:id="rId20"/>
    <p:sldId id="308" r:id="rId21"/>
    <p:sldId id="306" r:id="rId22"/>
    <p:sldId id="268" r:id="rId23"/>
    <p:sldId id="288" r:id="rId24"/>
    <p:sldId id="287" r:id="rId25"/>
    <p:sldId id="289" r:id="rId26"/>
    <p:sldId id="290" r:id="rId27"/>
    <p:sldId id="267" r:id="rId28"/>
    <p:sldId id="293" r:id="rId29"/>
    <p:sldId id="327" r:id="rId30"/>
    <p:sldId id="328" r:id="rId31"/>
    <p:sldId id="329" r:id="rId32"/>
    <p:sldId id="330" r:id="rId33"/>
    <p:sldId id="315" r:id="rId34"/>
    <p:sldId id="316" r:id="rId35"/>
    <p:sldId id="317" r:id="rId36"/>
    <p:sldId id="318" r:id="rId37"/>
    <p:sldId id="272" r:id="rId38"/>
    <p:sldId id="273" r:id="rId39"/>
    <p:sldId id="277" r:id="rId40"/>
    <p:sldId id="282" r:id="rId41"/>
    <p:sldId id="283" r:id="rId42"/>
    <p:sldId id="314" r:id="rId43"/>
    <p:sldId id="280" r:id="rId44"/>
    <p:sldId id="294" r:id="rId45"/>
    <p:sldId id="295" r:id="rId46"/>
    <p:sldId id="274" r:id="rId47"/>
    <p:sldId id="284" r:id="rId48"/>
    <p:sldId id="264" r:id="rId49"/>
    <p:sldId id="263" r:id="rId50"/>
    <p:sldId id="266" r:id="rId51"/>
    <p:sldId id="310" r:id="rId52"/>
    <p:sldId id="276" r:id="rId53"/>
    <p:sldId id="257" r:id="rId54"/>
    <p:sldId id="320" r:id="rId55"/>
    <p:sldId id="258" r:id="rId56"/>
    <p:sldId id="322" r:id="rId57"/>
    <p:sldId id="321" r:id="rId58"/>
    <p:sldId id="324" r:id="rId59"/>
    <p:sldId id="325" r:id="rId60"/>
    <p:sldId id="281" r:id="rId61"/>
    <p:sldId id="296" r:id="rId62"/>
    <p:sldId id="291" r:id="rId63"/>
    <p:sldId id="292" r:id="rId64"/>
    <p:sldId id="32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28340901831715"/>
          <c:y val="4.2244932183493324E-2"/>
          <c:w val="0.65858767654043249"/>
          <c:h val="0.85260352327228484"/>
        </c:manualLayout>
      </c:layout>
      <c:barChart>
        <c:barDir val="col"/>
        <c:grouping val="clustered"/>
        <c:varyColors val="0"/>
        <c:ser>
          <c:idx val="0"/>
          <c:order val="0"/>
          <c:tx>
            <c:strRef>
              <c:f>Sheet1!$B$1</c:f>
              <c:strCache>
                <c:ptCount val="1"/>
                <c:pt idx="0">
                  <c:v>Argentine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Sheet1!$A$2:$A$3</c:f>
              <c:numCache>
                <c:formatCode>General</c:formatCode>
                <c:ptCount val="2"/>
                <c:pt idx="0">
                  <c:v>2010</c:v>
                </c:pt>
                <c:pt idx="1">
                  <c:v>2011</c:v>
                </c:pt>
              </c:numCache>
            </c:numRef>
          </c:cat>
          <c:val>
            <c:numRef>
              <c:f>Sheet1!$B$2:$B$3</c:f>
              <c:numCache>
                <c:formatCode>General</c:formatCode>
                <c:ptCount val="2"/>
                <c:pt idx="0">
                  <c:v>5710</c:v>
                </c:pt>
                <c:pt idx="1">
                  <c:v>3840</c:v>
                </c:pt>
              </c:numCache>
            </c:numRef>
          </c:val>
        </c:ser>
        <c:ser>
          <c:idx val="1"/>
          <c:order val="1"/>
          <c:tx>
            <c:strRef>
              <c:f>Sheet1!$C$1</c:f>
              <c:strCache>
                <c:ptCount val="1"/>
                <c:pt idx="0">
                  <c:v>Pensacola</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Sheet1!$A$2:$A$3</c:f>
              <c:numCache>
                <c:formatCode>General</c:formatCode>
                <c:ptCount val="2"/>
                <c:pt idx="0">
                  <c:v>2010</c:v>
                </c:pt>
                <c:pt idx="1">
                  <c:v>2011</c:v>
                </c:pt>
              </c:numCache>
            </c:numRef>
          </c:cat>
          <c:val>
            <c:numRef>
              <c:f>Sheet1!$C$2:$C$3</c:f>
              <c:numCache>
                <c:formatCode>General</c:formatCode>
                <c:ptCount val="2"/>
                <c:pt idx="0">
                  <c:v>5262</c:v>
                </c:pt>
                <c:pt idx="1">
                  <c:v>3000</c:v>
                </c:pt>
              </c:numCache>
            </c:numRef>
          </c:val>
        </c:ser>
        <c:ser>
          <c:idx val="2"/>
          <c:order val="2"/>
          <c:tx>
            <c:strRef>
              <c:f>Sheet1!$D$1</c:f>
              <c:strCache>
                <c:ptCount val="1"/>
                <c:pt idx="0">
                  <c:v>Tifton 9</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Sheet1!$A$2:$A$3</c:f>
              <c:numCache>
                <c:formatCode>General</c:formatCode>
                <c:ptCount val="2"/>
                <c:pt idx="0">
                  <c:v>2010</c:v>
                </c:pt>
                <c:pt idx="1">
                  <c:v>2011</c:v>
                </c:pt>
              </c:numCache>
            </c:numRef>
          </c:cat>
          <c:val>
            <c:numRef>
              <c:f>Sheet1!$D$2:$D$3</c:f>
              <c:numCache>
                <c:formatCode>General</c:formatCode>
                <c:ptCount val="2"/>
                <c:pt idx="0">
                  <c:v>6150</c:v>
                </c:pt>
                <c:pt idx="1">
                  <c:v>3300</c:v>
                </c:pt>
              </c:numCache>
            </c:numRef>
          </c:val>
        </c:ser>
        <c:ser>
          <c:idx val="3"/>
          <c:order val="3"/>
          <c:tx>
            <c:strRef>
              <c:f>Sheet1!$E$1</c:f>
              <c:strCache>
                <c:ptCount val="1"/>
                <c:pt idx="0">
                  <c:v>UF Riata</c:v>
                </c:pt>
              </c:strCache>
            </c:strRef>
          </c:tx>
          <c:spPr>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Sheet1!$A$2:$A$3</c:f>
              <c:numCache>
                <c:formatCode>General</c:formatCode>
                <c:ptCount val="2"/>
                <c:pt idx="0">
                  <c:v>2010</c:v>
                </c:pt>
                <c:pt idx="1">
                  <c:v>2011</c:v>
                </c:pt>
              </c:numCache>
            </c:numRef>
          </c:cat>
          <c:val>
            <c:numRef>
              <c:f>Sheet1!$E$2:$E$3</c:f>
              <c:numCache>
                <c:formatCode>General</c:formatCode>
                <c:ptCount val="2"/>
                <c:pt idx="0">
                  <c:v>6245</c:v>
                </c:pt>
                <c:pt idx="1">
                  <c:v>3570</c:v>
                </c:pt>
              </c:numCache>
            </c:numRef>
          </c:val>
        </c:ser>
        <c:dLbls>
          <c:showLegendKey val="0"/>
          <c:showVal val="0"/>
          <c:showCatName val="0"/>
          <c:showSerName val="0"/>
          <c:showPercent val="0"/>
          <c:showBubbleSize val="0"/>
        </c:dLbls>
        <c:gapWidth val="150"/>
        <c:axId val="164833536"/>
        <c:axId val="164847616"/>
      </c:barChart>
      <c:catAx>
        <c:axId val="164833536"/>
        <c:scaling>
          <c:orientation val="minMax"/>
        </c:scaling>
        <c:delete val="0"/>
        <c:axPos val="b"/>
        <c:numFmt formatCode="General" sourceLinked="1"/>
        <c:majorTickMark val="out"/>
        <c:minorTickMark val="none"/>
        <c:tickLblPos val="nextTo"/>
        <c:crossAx val="164847616"/>
        <c:crosses val="autoZero"/>
        <c:auto val="1"/>
        <c:lblAlgn val="ctr"/>
        <c:lblOffset val="100"/>
        <c:noMultiLvlLbl val="0"/>
      </c:catAx>
      <c:valAx>
        <c:axId val="164847616"/>
        <c:scaling>
          <c:orientation val="minMax"/>
        </c:scaling>
        <c:delete val="0"/>
        <c:axPos val="l"/>
        <c:title>
          <c:tx>
            <c:rich>
              <a:bodyPr rot="-5400000" vert="horz"/>
              <a:lstStyle/>
              <a:p>
                <a:pPr>
                  <a:defRPr/>
                </a:pPr>
                <a:r>
                  <a:rPr lang="en-US" dirty="0" smtClean="0"/>
                  <a:t>Herbage</a:t>
                </a:r>
                <a:r>
                  <a:rPr lang="en-US" baseline="0" dirty="0" smtClean="0"/>
                  <a:t> Accumulation, </a:t>
                </a:r>
                <a:r>
                  <a:rPr lang="en-US" baseline="0" dirty="0" err="1" smtClean="0"/>
                  <a:t>lb</a:t>
                </a:r>
                <a:r>
                  <a:rPr lang="en-US" baseline="0" dirty="0" smtClean="0"/>
                  <a:t> DM/acre</a:t>
                </a:r>
                <a:endParaRPr lang="en-US" dirty="0"/>
              </a:p>
            </c:rich>
          </c:tx>
          <c:layout/>
          <c:overlay val="0"/>
        </c:title>
        <c:numFmt formatCode="General" sourceLinked="1"/>
        <c:majorTickMark val="out"/>
        <c:minorTickMark val="none"/>
        <c:tickLblPos val="nextTo"/>
        <c:crossAx val="164833536"/>
        <c:crosses val="autoZero"/>
        <c:crossBetween val="between"/>
      </c:valAx>
      <c:spPr>
        <a:ln>
          <a:solidFill>
            <a:schemeClr val="tx1"/>
          </a:solidFill>
        </a:ln>
      </c:spPr>
    </c:plotArea>
    <c:legend>
      <c:legendPos val="r"/>
      <c:layout>
        <c:manualLayout>
          <c:xMode val="edge"/>
          <c:yMode val="edge"/>
          <c:x val="0.5954412122095849"/>
          <c:y val="8.5218328121551168E-2"/>
          <c:w val="0.19074796206029801"/>
          <c:h val="0.29080485191770239"/>
        </c:manualLayout>
      </c:layout>
      <c:overlay val="0"/>
      <c:spPr>
        <a:solidFill>
          <a:schemeClr val="bg2"/>
        </a:solidFill>
      </c:spPr>
    </c:legend>
    <c:plotVisOnly val="1"/>
    <c:dispBlanksAs val="gap"/>
    <c:showDLblsOverMax val="0"/>
  </c:chart>
  <c:spPr>
    <a:solidFill>
      <a:schemeClr val="bg1">
        <a:lumMod val="95000"/>
      </a:schemeClr>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0"/>
          <c:order val="0"/>
          <c:tx>
            <c:strRef>
              <c:f>'[Chart in Microsoft PowerPoint]Sheet1'!$C$1</c:f>
              <c:strCache>
                <c:ptCount val="1"/>
                <c:pt idx="0">
                  <c:v>1,200 lb</c:v>
                </c:pt>
              </c:strCache>
            </c:strRef>
          </c:tx>
          <c:spPr>
            <a:ln w="38100">
              <a:solidFill>
                <a:schemeClr val="tx1"/>
              </a:solidFill>
            </a:ln>
          </c:spPr>
          <c:marker>
            <c:spPr>
              <a:solidFill>
                <a:schemeClr val="tx1"/>
              </a:solidFill>
              <a:ln w="38100">
                <a:solidFill>
                  <a:schemeClr val="tx1"/>
                </a:solidFill>
              </a:ln>
            </c:spPr>
          </c:marker>
          <c:val>
            <c:numRef>
              <c:f>'[Chart in Microsoft PowerPoint]Sheet1'!$C$2:$C$13</c:f>
              <c:numCache>
                <c:formatCode>General</c:formatCode>
                <c:ptCount val="12"/>
                <c:pt idx="0">
                  <c:v>15.73</c:v>
                </c:pt>
                <c:pt idx="1">
                  <c:v>16.649999999999999</c:v>
                </c:pt>
                <c:pt idx="2">
                  <c:v>16.36</c:v>
                </c:pt>
                <c:pt idx="3">
                  <c:v>15.4</c:v>
                </c:pt>
                <c:pt idx="4">
                  <c:v>14.5</c:v>
                </c:pt>
                <c:pt idx="5">
                  <c:v>13.72</c:v>
                </c:pt>
                <c:pt idx="6">
                  <c:v>10.87</c:v>
                </c:pt>
                <c:pt idx="7">
                  <c:v>11.04</c:v>
                </c:pt>
                <c:pt idx="8">
                  <c:v>11.3</c:v>
                </c:pt>
                <c:pt idx="9">
                  <c:v>11.78</c:v>
                </c:pt>
                <c:pt idx="10">
                  <c:v>11.19</c:v>
                </c:pt>
                <c:pt idx="11">
                  <c:v>13.83</c:v>
                </c:pt>
              </c:numCache>
            </c:numRef>
          </c:val>
          <c:smooth val="0"/>
        </c:ser>
        <c:dLbls>
          <c:showLegendKey val="0"/>
          <c:showVal val="0"/>
          <c:showCatName val="0"/>
          <c:showSerName val="0"/>
          <c:showPercent val="0"/>
          <c:showBubbleSize val="0"/>
        </c:dLbls>
        <c:marker val="1"/>
        <c:smooth val="0"/>
        <c:axId val="165299328"/>
        <c:axId val="165301248"/>
      </c:lineChart>
      <c:catAx>
        <c:axId val="165299328"/>
        <c:scaling>
          <c:orientation val="minMax"/>
        </c:scaling>
        <c:delete val="0"/>
        <c:axPos val="b"/>
        <c:majorTickMark val="out"/>
        <c:minorTickMark val="none"/>
        <c:tickLblPos val="nextTo"/>
        <c:spPr>
          <a:ln>
            <a:solidFill>
              <a:schemeClr val="tx1"/>
            </a:solidFill>
          </a:ln>
        </c:spPr>
        <c:crossAx val="165301248"/>
        <c:crosses val="autoZero"/>
        <c:auto val="1"/>
        <c:lblAlgn val="ctr"/>
        <c:lblOffset val="100"/>
        <c:noMultiLvlLbl val="0"/>
      </c:catAx>
      <c:valAx>
        <c:axId val="165301248"/>
        <c:scaling>
          <c:orientation val="minMax"/>
        </c:scaling>
        <c:delete val="0"/>
        <c:axPos val="l"/>
        <c:title>
          <c:tx>
            <c:rich>
              <a:bodyPr rot="-5400000" vert="horz"/>
              <a:lstStyle/>
              <a:p>
                <a:pPr>
                  <a:defRPr/>
                </a:pPr>
                <a:r>
                  <a:rPr lang="en-US"/>
                  <a:t>Pounds of TDN per day (lb/day)</a:t>
                </a:r>
              </a:p>
            </c:rich>
          </c:tx>
          <c:layout>
            <c:manualLayout>
              <c:xMode val="edge"/>
              <c:yMode val="edge"/>
              <c:x val="1.8518518518518517E-2"/>
              <c:y val="0.15754933010052408"/>
            </c:manualLayout>
          </c:layout>
          <c:overlay val="0"/>
        </c:title>
        <c:numFmt formatCode="General" sourceLinked="1"/>
        <c:majorTickMark val="out"/>
        <c:minorTickMark val="none"/>
        <c:tickLblPos val="nextTo"/>
        <c:crossAx val="165299328"/>
        <c:crosses val="autoZero"/>
        <c:crossBetween val="between"/>
      </c:valAx>
      <c:spPr>
        <a:ln>
          <a:solidFill>
            <a:schemeClr val="tx1"/>
          </a:solidFill>
        </a:ln>
      </c:spPr>
    </c:plotArea>
    <c:plotVisOnly val="1"/>
    <c:dispBlanksAs val="zero"/>
    <c:showDLblsOverMax val="0"/>
  </c:chart>
  <c:spPr>
    <a:solidFill>
      <a:sysClr val="window" lastClr="FFFFFF">
        <a:lumMod val="85000"/>
      </a:sysClr>
    </a:solidFill>
  </c:spPr>
  <c:txPr>
    <a:bodyPr/>
    <a:lstStyle/>
    <a:p>
      <a:pPr>
        <a:defRPr sz="20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'[Chart in Microsoft PowerPoint]Sheet1'!$B$1</c:f>
              <c:strCache>
                <c:ptCount val="1"/>
                <c:pt idx="0">
                  <c:v>Start</c:v>
                </c:pt>
              </c:strCache>
            </c:strRef>
          </c:tx>
          <c:spPr>
            <a:noFill/>
            <a:ln>
              <a:noFill/>
            </a:ln>
          </c:spPr>
          <c:invertIfNegative val="0"/>
          <c:cat>
            <c:strRef>
              <c:f>'[Chart in Microsoft PowerPoint]Sheet1'!$A$2:$A$6</c:f>
              <c:strCache>
                <c:ptCount val="5"/>
                <c:pt idx="0">
                  <c:v>Stockpiled Tall Fescue</c:v>
                </c:pt>
                <c:pt idx="1">
                  <c:v>Stockpiled Bermudagrass</c:v>
                </c:pt>
                <c:pt idx="2">
                  <c:v>Cool-Season Annuals</c:v>
                </c:pt>
                <c:pt idx="3">
                  <c:v>Tall Fescue</c:v>
                </c:pt>
                <c:pt idx="4">
                  <c:v>Bermudagrass/Bahiagrass</c:v>
                </c:pt>
              </c:strCache>
            </c:strRef>
          </c:cat>
          <c:val>
            <c:numRef>
              <c:f>'[Chart in Microsoft PowerPoint]Sheet1'!$B$2:$B$6</c:f>
              <c:numCache>
                <c:formatCode>General</c:formatCode>
                <c:ptCount val="5"/>
                <c:pt idx="0">
                  <c:v>0</c:v>
                </c:pt>
                <c:pt idx="1">
                  <c:v>0</c:v>
                </c:pt>
                <c:pt idx="2">
                  <c:v>3</c:v>
                </c:pt>
                <c:pt idx="3">
                  <c:v>3</c:v>
                </c:pt>
                <c:pt idx="4">
                  <c:v>6</c:v>
                </c:pt>
              </c:numCache>
            </c:numRef>
          </c:val>
        </c:ser>
        <c:ser>
          <c:idx val="1"/>
          <c:order val="1"/>
          <c:tx>
            <c:strRef>
              <c:f>'[Chart in Microsoft PowerPoint]Sheet1'!$C$1</c:f>
              <c:strCache>
                <c:ptCount val="1"/>
                <c:pt idx="0">
                  <c:v>End</c:v>
                </c:pt>
              </c:strCache>
            </c:strRef>
          </c:tx>
          <c:spPr>
            <a:solidFill>
              <a:srgbClr val="002060"/>
            </a:solidFill>
          </c:spPr>
          <c:invertIfNegative val="0"/>
          <c:cat>
            <c:strRef>
              <c:f>'[Chart in Microsoft PowerPoint]Sheet1'!$A$2:$A$6</c:f>
              <c:strCache>
                <c:ptCount val="5"/>
                <c:pt idx="0">
                  <c:v>Stockpiled Tall Fescue</c:v>
                </c:pt>
                <c:pt idx="1">
                  <c:v>Stockpiled Bermudagrass</c:v>
                </c:pt>
                <c:pt idx="2">
                  <c:v>Cool-Season Annuals</c:v>
                </c:pt>
                <c:pt idx="3">
                  <c:v>Tall Fescue</c:v>
                </c:pt>
                <c:pt idx="4">
                  <c:v>Bermudagrass/Bahiagrass</c:v>
                </c:pt>
              </c:strCache>
            </c:strRef>
          </c:cat>
          <c:val>
            <c:numRef>
              <c:f>'[Chart in Microsoft PowerPoint]Sheet1'!$C$2:$C$6</c:f>
              <c:numCache>
                <c:formatCode>General</c:formatCode>
                <c:ptCount val="5"/>
                <c:pt idx="0">
                  <c:v>3</c:v>
                </c:pt>
                <c:pt idx="1">
                  <c:v>2</c:v>
                </c:pt>
                <c:pt idx="2">
                  <c:v>4</c:v>
                </c:pt>
                <c:pt idx="3">
                  <c:v>7</c:v>
                </c:pt>
                <c:pt idx="4">
                  <c:v>8</c:v>
                </c:pt>
              </c:numCache>
            </c:numRef>
          </c:val>
        </c:ser>
        <c:dLbls>
          <c:showLegendKey val="0"/>
          <c:showVal val="0"/>
          <c:showCatName val="0"/>
          <c:showSerName val="0"/>
          <c:showPercent val="0"/>
          <c:showBubbleSize val="0"/>
        </c:dLbls>
        <c:gapWidth val="150"/>
        <c:overlap val="100"/>
        <c:axId val="165036800"/>
        <c:axId val="165038336"/>
      </c:barChart>
      <c:catAx>
        <c:axId val="165036800"/>
        <c:scaling>
          <c:orientation val="minMax"/>
        </c:scaling>
        <c:delete val="0"/>
        <c:axPos val="l"/>
        <c:majorTickMark val="out"/>
        <c:minorTickMark val="none"/>
        <c:tickLblPos val="nextTo"/>
        <c:crossAx val="165038336"/>
        <c:crosses val="autoZero"/>
        <c:auto val="1"/>
        <c:lblAlgn val="ctr"/>
        <c:lblOffset val="100"/>
        <c:noMultiLvlLbl val="0"/>
      </c:catAx>
      <c:valAx>
        <c:axId val="165038336"/>
        <c:scaling>
          <c:orientation val="minMax"/>
        </c:scaling>
        <c:delete val="0"/>
        <c:axPos val="b"/>
        <c:majorGridlines/>
        <c:numFmt formatCode="General" sourceLinked="1"/>
        <c:majorTickMark val="out"/>
        <c:minorTickMark val="none"/>
        <c:tickLblPos val="nextTo"/>
        <c:crossAx val="16503680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stockChart>
        <c:ser>
          <c:idx val="0"/>
          <c:order val="0"/>
          <c:tx>
            <c:strRef>
              <c:f>Sheet1!$B$1</c:f>
              <c:strCache>
                <c:ptCount val="1"/>
                <c:pt idx="0">
                  <c:v>Open</c:v>
                </c:pt>
              </c:strCache>
            </c:strRef>
          </c:tx>
          <c:spPr>
            <a:ln w="28575">
              <a:noFill/>
            </a:ln>
          </c:spPr>
          <c:marker>
            <c:symbol val="none"/>
          </c:marker>
          <c:dLbls>
            <c:delete val="1"/>
          </c:dLbls>
          <c:cat>
            <c:strRef>
              <c:f>Sheet1!$A$2:$A$5</c:f>
              <c:strCache>
                <c:ptCount val="4"/>
                <c:pt idx="0">
                  <c:v>Warm-season perennial grasses</c:v>
                </c:pt>
                <c:pt idx="1">
                  <c:v>Cool-season perennial grasses</c:v>
                </c:pt>
                <c:pt idx="2">
                  <c:v>Cool-season annual grasses</c:v>
                </c:pt>
                <c:pt idx="3">
                  <c:v>Legumes</c:v>
                </c:pt>
              </c:strCache>
            </c:strRef>
          </c:cat>
          <c:val>
            <c:numRef>
              <c:f>Sheet1!$B$2:$B$5</c:f>
              <c:numCache>
                <c:formatCode>General</c:formatCode>
                <c:ptCount val="4"/>
                <c:pt idx="0">
                  <c:v>62</c:v>
                </c:pt>
                <c:pt idx="1">
                  <c:v>72</c:v>
                </c:pt>
                <c:pt idx="2">
                  <c:v>76</c:v>
                </c:pt>
                <c:pt idx="3">
                  <c:v>80</c:v>
                </c:pt>
              </c:numCache>
            </c:numRef>
          </c:val>
          <c:smooth val="0"/>
        </c:ser>
        <c:ser>
          <c:idx val="1"/>
          <c:order val="1"/>
          <c:tx>
            <c:strRef>
              <c:f>Sheet1!$C$1</c:f>
              <c:strCache>
                <c:ptCount val="1"/>
                <c:pt idx="0">
                  <c:v>High</c:v>
                </c:pt>
              </c:strCache>
            </c:strRef>
          </c:tx>
          <c:spPr>
            <a:ln w="28575">
              <a:noFill/>
            </a:ln>
          </c:spPr>
          <c:marker>
            <c:symbol val="none"/>
          </c:marker>
          <c:dLbls>
            <c:delete val="1"/>
          </c:dLbls>
          <c:cat>
            <c:strRef>
              <c:f>Sheet1!$A$2:$A$5</c:f>
              <c:strCache>
                <c:ptCount val="4"/>
                <c:pt idx="0">
                  <c:v>Warm-season perennial grasses</c:v>
                </c:pt>
                <c:pt idx="1">
                  <c:v>Cool-season perennial grasses</c:v>
                </c:pt>
                <c:pt idx="2">
                  <c:v>Cool-season annual grasses</c:v>
                </c:pt>
                <c:pt idx="3">
                  <c:v>Legumes</c:v>
                </c:pt>
              </c:strCache>
            </c:strRef>
          </c:cat>
          <c:val>
            <c:numRef>
              <c:f>Sheet1!$C$2:$C$5</c:f>
              <c:numCache>
                <c:formatCode>General</c:formatCode>
                <c:ptCount val="4"/>
                <c:pt idx="0">
                  <c:v>62</c:v>
                </c:pt>
                <c:pt idx="1">
                  <c:v>72</c:v>
                </c:pt>
                <c:pt idx="2">
                  <c:v>76</c:v>
                </c:pt>
                <c:pt idx="3">
                  <c:v>80</c:v>
                </c:pt>
              </c:numCache>
            </c:numRef>
          </c:val>
          <c:smooth val="0"/>
        </c:ser>
        <c:ser>
          <c:idx val="2"/>
          <c:order val="2"/>
          <c:tx>
            <c:strRef>
              <c:f>Sheet1!$D$1</c:f>
              <c:strCache>
                <c:ptCount val="1"/>
                <c:pt idx="0">
                  <c:v>Low</c:v>
                </c:pt>
              </c:strCache>
            </c:strRef>
          </c:tx>
          <c:spPr>
            <a:ln w="28575">
              <a:noFill/>
            </a:ln>
          </c:spPr>
          <c:marker>
            <c:symbol val="none"/>
          </c:marker>
          <c:dLbls>
            <c:delete val="1"/>
          </c:dLbls>
          <c:cat>
            <c:strRef>
              <c:f>Sheet1!$A$2:$A$5</c:f>
              <c:strCache>
                <c:ptCount val="4"/>
                <c:pt idx="0">
                  <c:v>Warm-season perennial grasses</c:v>
                </c:pt>
                <c:pt idx="1">
                  <c:v>Cool-season perennial grasses</c:v>
                </c:pt>
                <c:pt idx="2">
                  <c:v>Cool-season annual grasses</c:v>
                </c:pt>
                <c:pt idx="3">
                  <c:v>Legumes</c:v>
                </c:pt>
              </c:strCache>
            </c:strRef>
          </c:cat>
          <c:val>
            <c:numRef>
              <c:f>Sheet1!$D$2:$D$5</c:f>
              <c:numCache>
                <c:formatCode>General</c:formatCode>
                <c:ptCount val="4"/>
                <c:pt idx="0">
                  <c:v>43</c:v>
                </c:pt>
                <c:pt idx="1">
                  <c:v>52</c:v>
                </c:pt>
                <c:pt idx="2">
                  <c:v>55</c:v>
                </c:pt>
                <c:pt idx="3">
                  <c:v>56</c:v>
                </c:pt>
              </c:numCache>
            </c:numRef>
          </c:val>
          <c:smooth val="0"/>
        </c:ser>
        <c:ser>
          <c:idx val="3"/>
          <c:order val="3"/>
          <c:tx>
            <c:strRef>
              <c:f>Sheet1!$E$1</c:f>
              <c:strCache>
                <c:ptCount val="1"/>
                <c:pt idx="0">
                  <c:v>Close</c:v>
                </c:pt>
              </c:strCache>
            </c:strRef>
          </c:tx>
          <c:spPr>
            <a:ln w="28575">
              <a:noFill/>
            </a:ln>
          </c:spPr>
          <c:marker>
            <c:symbol val="none"/>
          </c:marker>
          <c:dLbls>
            <c:delete val="1"/>
          </c:dLbls>
          <c:cat>
            <c:strRef>
              <c:f>Sheet1!$A$2:$A$5</c:f>
              <c:strCache>
                <c:ptCount val="4"/>
                <c:pt idx="0">
                  <c:v>Warm-season perennial grasses</c:v>
                </c:pt>
                <c:pt idx="1">
                  <c:v>Cool-season perennial grasses</c:v>
                </c:pt>
                <c:pt idx="2">
                  <c:v>Cool-season annual grasses</c:v>
                </c:pt>
                <c:pt idx="3">
                  <c:v>Legumes</c:v>
                </c:pt>
              </c:strCache>
            </c:strRef>
          </c:cat>
          <c:val>
            <c:numRef>
              <c:f>Sheet1!$E$2:$E$5</c:f>
              <c:numCache>
                <c:formatCode>General</c:formatCode>
                <c:ptCount val="4"/>
                <c:pt idx="0">
                  <c:v>43</c:v>
                </c:pt>
                <c:pt idx="1">
                  <c:v>52</c:v>
                </c:pt>
                <c:pt idx="2">
                  <c:v>55</c:v>
                </c:pt>
                <c:pt idx="3">
                  <c:v>56</c:v>
                </c:pt>
              </c:numCache>
            </c:numRef>
          </c:val>
          <c:smooth val="0"/>
        </c:ser>
        <c:dLbls>
          <c:dLblPos val="r"/>
          <c:showLegendKey val="0"/>
          <c:showVal val="1"/>
          <c:showCatName val="0"/>
          <c:showSerName val="0"/>
          <c:showPercent val="0"/>
          <c:showBubbleSize val="0"/>
        </c:dLbls>
        <c:hiLowLines/>
        <c:upDownBars>
          <c:gapWidth val="150"/>
          <c:upBars/>
          <c:downBars>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ownBars>
        </c:upDownBars>
        <c:axId val="167202176"/>
        <c:axId val="167208064"/>
      </c:stockChart>
      <c:catAx>
        <c:axId val="167202176"/>
        <c:scaling>
          <c:orientation val="minMax"/>
        </c:scaling>
        <c:delete val="0"/>
        <c:axPos val="b"/>
        <c:numFmt formatCode="m/d/yyyy" sourceLinked="1"/>
        <c:majorTickMark val="none"/>
        <c:minorTickMark val="none"/>
        <c:tickLblPos val="nextTo"/>
        <c:txPr>
          <a:bodyPr/>
          <a:lstStyle/>
          <a:p>
            <a:pPr>
              <a:defRPr b="1"/>
            </a:pPr>
            <a:endParaRPr lang="en-US"/>
          </a:p>
        </c:txPr>
        <c:crossAx val="167208064"/>
        <c:crosses val="autoZero"/>
        <c:auto val="1"/>
        <c:lblAlgn val="ctr"/>
        <c:lblOffset val="100"/>
        <c:noMultiLvlLbl val="0"/>
      </c:catAx>
      <c:valAx>
        <c:axId val="167208064"/>
        <c:scaling>
          <c:orientation val="minMax"/>
          <c:max val="85"/>
          <c:min val="30"/>
        </c:scaling>
        <c:delete val="0"/>
        <c:axPos val="l"/>
        <c:title>
          <c:tx>
            <c:rich>
              <a:bodyPr rot="-5400000" vert="horz"/>
              <a:lstStyle/>
              <a:p>
                <a:pPr>
                  <a:defRPr/>
                </a:pPr>
                <a:r>
                  <a:rPr lang="en-US" dirty="0"/>
                  <a:t>Digestibility, %</a:t>
                </a:r>
              </a:p>
            </c:rich>
          </c:tx>
          <c:layout/>
          <c:overlay val="0"/>
        </c:title>
        <c:numFmt formatCode="General" sourceLinked="1"/>
        <c:majorTickMark val="none"/>
        <c:minorTickMark val="none"/>
        <c:tickLblPos val="nextTo"/>
        <c:crossAx val="167202176"/>
        <c:crosses val="autoZero"/>
        <c:crossBetween val="between"/>
      </c:valAx>
      <c:spPr>
        <a:solidFill>
          <a:schemeClr val="accent1">
            <a:lumMod val="20000"/>
            <a:lumOff val="80000"/>
          </a:schemeClr>
        </a:solidFill>
        <a:ln>
          <a:solidFill>
            <a:schemeClr val="tx1"/>
          </a:solidFill>
        </a:ln>
      </c:spPr>
    </c:plotArea>
    <c:plotVisOnly val="1"/>
    <c:dispBlanksAs val="gap"/>
    <c:showDLblsOverMax val="0"/>
  </c:chart>
  <c:txPr>
    <a:bodyPr/>
    <a:lstStyle/>
    <a:p>
      <a:pPr>
        <a:defRPr sz="16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028A9-C8CC-4CFE-B353-0A724E65AAB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8A4348A7-AC69-4C70-AB24-44ACB8AA255E}">
      <dgm:prSet phldrT="[Text]"/>
      <dgm:spPr/>
      <dgm:t>
        <a:bodyPr/>
        <a:lstStyle/>
        <a:p>
          <a:r>
            <a:rPr lang="en-US" dirty="0" smtClean="0"/>
            <a:t>Visual appraisal</a:t>
          </a:r>
          <a:endParaRPr lang="en-US" dirty="0"/>
        </a:p>
      </dgm:t>
    </dgm:pt>
    <dgm:pt modelId="{98B226E4-19D9-4407-A44B-497499C63DE4}" type="parTrans" cxnId="{6F7C1121-2F20-4359-90DC-3E9B51BDE7DF}">
      <dgm:prSet/>
      <dgm:spPr/>
      <dgm:t>
        <a:bodyPr/>
        <a:lstStyle/>
        <a:p>
          <a:endParaRPr lang="en-US"/>
        </a:p>
      </dgm:t>
    </dgm:pt>
    <dgm:pt modelId="{52AA398D-982B-4BC1-B03C-56F73BA89F7E}" type="sibTrans" cxnId="{6F7C1121-2F20-4359-90DC-3E9B51BDE7DF}">
      <dgm:prSet/>
      <dgm:spPr/>
      <dgm:t>
        <a:bodyPr/>
        <a:lstStyle/>
        <a:p>
          <a:endParaRPr lang="en-US"/>
        </a:p>
      </dgm:t>
    </dgm:pt>
    <dgm:pt modelId="{BBD8ED8B-FCBD-4C3C-AAB0-4E72C733DE18}">
      <dgm:prSet phldrT="[Text]"/>
      <dgm:spPr/>
      <dgm:t>
        <a:bodyPr/>
        <a:lstStyle/>
        <a:p>
          <a:r>
            <a:rPr lang="en-US" dirty="0" smtClean="0"/>
            <a:t>Start with soils</a:t>
          </a:r>
          <a:endParaRPr lang="en-US" dirty="0"/>
        </a:p>
      </dgm:t>
    </dgm:pt>
    <dgm:pt modelId="{0CD6E374-0D07-40B6-A0A5-A1BE39DAAE96}" type="parTrans" cxnId="{E60DDB92-9A70-4E81-B7F1-03073160F7E4}">
      <dgm:prSet/>
      <dgm:spPr/>
      <dgm:t>
        <a:bodyPr/>
        <a:lstStyle/>
        <a:p>
          <a:endParaRPr lang="en-US"/>
        </a:p>
      </dgm:t>
    </dgm:pt>
    <dgm:pt modelId="{2364B827-6CBD-4C57-878E-F12D281CA25F}" type="sibTrans" cxnId="{E60DDB92-9A70-4E81-B7F1-03073160F7E4}">
      <dgm:prSet/>
      <dgm:spPr/>
      <dgm:t>
        <a:bodyPr/>
        <a:lstStyle/>
        <a:p>
          <a:endParaRPr lang="en-US"/>
        </a:p>
      </dgm:t>
    </dgm:pt>
    <dgm:pt modelId="{B663556F-0A12-49F2-8586-B0C1CDF42110}">
      <dgm:prSet phldrT="[Text]"/>
      <dgm:spPr/>
      <dgm:t>
        <a:bodyPr/>
        <a:lstStyle/>
        <a:p>
          <a:r>
            <a:rPr lang="en-US" dirty="0" smtClean="0"/>
            <a:t>Secondary Factors</a:t>
          </a:r>
          <a:endParaRPr lang="en-US" dirty="0"/>
        </a:p>
      </dgm:t>
    </dgm:pt>
    <dgm:pt modelId="{7C49F23D-394D-4824-9F17-A8F530A66D9C}" type="parTrans" cxnId="{B383F426-FBF8-4F58-A609-D3B3D22D2685}">
      <dgm:prSet/>
      <dgm:spPr/>
      <dgm:t>
        <a:bodyPr/>
        <a:lstStyle/>
        <a:p>
          <a:endParaRPr lang="en-US"/>
        </a:p>
      </dgm:t>
    </dgm:pt>
    <dgm:pt modelId="{6B0DBDD0-2742-4FA6-8F84-3D1E42FA8E4B}" type="sibTrans" cxnId="{B383F426-FBF8-4F58-A609-D3B3D22D2685}">
      <dgm:prSet/>
      <dgm:spPr/>
      <dgm:t>
        <a:bodyPr/>
        <a:lstStyle/>
        <a:p>
          <a:endParaRPr lang="en-US"/>
        </a:p>
      </dgm:t>
    </dgm:pt>
    <dgm:pt modelId="{1E0DE8F5-9852-4EEE-BC7F-F6A79F750DD7}" type="pres">
      <dgm:prSet presAssocID="{DAC028A9-C8CC-4CFE-B353-0A724E65AABC}" presName="rootnode" presStyleCnt="0">
        <dgm:presLayoutVars>
          <dgm:chMax/>
          <dgm:chPref/>
          <dgm:dir/>
          <dgm:animLvl val="lvl"/>
        </dgm:presLayoutVars>
      </dgm:prSet>
      <dgm:spPr/>
      <dgm:t>
        <a:bodyPr/>
        <a:lstStyle/>
        <a:p>
          <a:endParaRPr lang="en-US"/>
        </a:p>
      </dgm:t>
    </dgm:pt>
    <dgm:pt modelId="{20434E3E-A4D5-48A1-B1BB-14CDE81C5A3A}" type="pres">
      <dgm:prSet presAssocID="{8A4348A7-AC69-4C70-AB24-44ACB8AA255E}" presName="composite" presStyleCnt="0"/>
      <dgm:spPr/>
    </dgm:pt>
    <dgm:pt modelId="{D0B9CAD4-2531-499A-B423-4C33B878C446}" type="pres">
      <dgm:prSet presAssocID="{8A4348A7-AC69-4C70-AB24-44ACB8AA255E}" presName="LShape" presStyleLbl="alignNode1" presStyleIdx="0" presStyleCnt="5">
        <dgm:style>
          <a:lnRef idx="0">
            <a:schemeClr val="accent3"/>
          </a:lnRef>
          <a:fillRef idx="3">
            <a:schemeClr val="accent3"/>
          </a:fillRef>
          <a:effectRef idx="3">
            <a:schemeClr val="accent3"/>
          </a:effectRef>
          <a:fontRef idx="minor">
            <a:schemeClr val="lt1"/>
          </a:fontRef>
        </dgm:style>
      </dgm:prSet>
      <dgm:spPr/>
      <dgm:t>
        <a:bodyPr/>
        <a:lstStyle/>
        <a:p>
          <a:endParaRPr lang="en-US"/>
        </a:p>
      </dgm:t>
    </dgm:pt>
    <dgm:pt modelId="{89237CD6-780D-446A-859F-A2F72CE93884}" type="pres">
      <dgm:prSet presAssocID="{8A4348A7-AC69-4C70-AB24-44ACB8AA255E}" presName="ParentText" presStyleLbl="revTx" presStyleIdx="0" presStyleCnt="3">
        <dgm:presLayoutVars>
          <dgm:chMax val="0"/>
          <dgm:chPref val="0"/>
          <dgm:bulletEnabled val="1"/>
        </dgm:presLayoutVars>
      </dgm:prSet>
      <dgm:spPr/>
      <dgm:t>
        <a:bodyPr/>
        <a:lstStyle/>
        <a:p>
          <a:endParaRPr lang="en-US"/>
        </a:p>
      </dgm:t>
    </dgm:pt>
    <dgm:pt modelId="{14045FEC-D640-4B35-8D99-EF98BADF1F5D}" type="pres">
      <dgm:prSet presAssocID="{8A4348A7-AC69-4C70-AB24-44ACB8AA255E}" presName="Triangle" presStyleLbl="alignNode1" presStyleIdx="1" presStyleCnt="5"/>
      <dgm:spPr/>
    </dgm:pt>
    <dgm:pt modelId="{69BA22F1-398B-428A-A9BC-FC31404D77E0}" type="pres">
      <dgm:prSet presAssocID="{52AA398D-982B-4BC1-B03C-56F73BA89F7E}" presName="sibTrans" presStyleCnt="0"/>
      <dgm:spPr/>
    </dgm:pt>
    <dgm:pt modelId="{D124B40A-1857-4381-87B3-608A826E2865}" type="pres">
      <dgm:prSet presAssocID="{52AA398D-982B-4BC1-B03C-56F73BA89F7E}" presName="space" presStyleCnt="0"/>
      <dgm:spPr/>
    </dgm:pt>
    <dgm:pt modelId="{B5A6F789-D8EC-4323-9F88-47E36824D30D}" type="pres">
      <dgm:prSet presAssocID="{BBD8ED8B-FCBD-4C3C-AAB0-4E72C733DE18}" presName="composite" presStyleCnt="0"/>
      <dgm:spPr/>
    </dgm:pt>
    <dgm:pt modelId="{5DACC51D-3333-463C-8392-39544A19F02F}" type="pres">
      <dgm:prSet presAssocID="{BBD8ED8B-FCBD-4C3C-AAB0-4E72C733DE18}" presName="LShape" presStyleLbl="alignNode1" presStyleIdx="2" presStyleCnt="5">
        <dgm:style>
          <a:lnRef idx="0">
            <a:schemeClr val="accent6"/>
          </a:lnRef>
          <a:fillRef idx="3">
            <a:schemeClr val="accent6"/>
          </a:fillRef>
          <a:effectRef idx="3">
            <a:schemeClr val="accent6"/>
          </a:effectRef>
          <a:fontRef idx="minor">
            <a:schemeClr val="lt1"/>
          </a:fontRef>
        </dgm:style>
      </dgm:prSet>
      <dgm:spPr/>
      <dgm:t>
        <a:bodyPr/>
        <a:lstStyle/>
        <a:p>
          <a:endParaRPr lang="en-US"/>
        </a:p>
      </dgm:t>
    </dgm:pt>
    <dgm:pt modelId="{EBA54A2D-5A38-4EA3-B7E0-8FE303B19179}" type="pres">
      <dgm:prSet presAssocID="{BBD8ED8B-FCBD-4C3C-AAB0-4E72C733DE18}" presName="ParentText" presStyleLbl="revTx" presStyleIdx="1" presStyleCnt="3">
        <dgm:presLayoutVars>
          <dgm:chMax val="0"/>
          <dgm:chPref val="0"/>
          <dgm:bulletEnabled val="1"/>
        </dgm:presLayoutVars>
      </dgm:prSet>
      <dgm:spPr/>
      <dgm:t>
        <a:bodyPr/>
        <a:lstStyle/>
        <a:p>
          <a:endParaRPr lang="en-US"/>
        </a:p>
      </dgm:t>
    </dgm:pt>
    <dgm:pt modelId="{A5CB395B-0A42-488D-A4EE-ADA00A32C39C}" type="pres">
      <dgm:prSet presAssocID="{BBD8ED8B-FCBD-4C3C-AAB0-4E72C733DE18}" presName="Triangle" presStyleLbl="alignNode1" presStyleIdx="3" presStyleCnt="5"/>
      <dgm:spPr/>
    </dgm:pt>
    <dgm:pt modelId="{E8815F48-0570-41F8-9836-7DA0F2EE2494}" type="pres">
      <dgm:prSet presAssocID="{2364B827-6CBD-4C57-878E-F12D281CA25F}" presName="sibTrans" presStyleCnt="0"/>
      <dgm:spPr/>
    </dgm:pt>
    <dgm:pt modelId="{386FD3A8-25B2-45D2-8225-63AF95ED22AE}" type="pres">
      <dgm:prSet presAssocID="{2364B827-6CBD-4C57-878E-F12D281CA25F}" presName="space" presStyleCnt="0"/>
      <dgm:spPr/>
    </dgm:pt>
    <dgm:pt modelId="{11BD2C3D-1DE8-47C4-8C90-A7237B38AFE5}" type="pres">
      <dgm:prSet presAssocID="{B663556F-0A12-49F2-8586-B0C1CDF42110}" presName="composite" presStyleCnt="0"/>
      <dgm:spPr/>
    </dgm:pt>
    <dgm:pt modelId="{14620673-629E-4BE8-B132-3E13B4DE4CA8}" type="pres">
      <dgm:prSet presAssocID="{B663556F-0A12-49F2-8586-B0C1CDF42110}" presName="LShape" presStyleLbl="alignNode1" presStyleIdx="4" presStyleCnt="5">
        <dgm:style>
          <a:lnRef idx="0">
            <a:schemeClr val="accent1"/>
          </a:lnRef>
          <a:fillRef idx="3">
            <a:schemeClr val="accent1"/>
          </a:fillRef>
          <a:effectRef idx="3">
            <a:schemeClr val="accent1"/>
          </a:effectRef>
          <a:fontRef idx="minor">
            <a:schemeClr val="lt1"/>
          </a:fontRef>
        </dgm:style>
      </dgm:prSet>
      <dgm:spPr/>
      <dgm:t>
        <a:bodyPr/>
        <a:lstStyle/>
        <a:p>
          <a:endParaRPr lang="en-US"/>
        </a:p>
      </dgm:t>
    </dgm:pt>
    <dgm:pt modelId="{0D71555E-E220-460D-B5F3-5E4E520AFF1D}" type="pres">
      <dgm:prSet presAssocID="{B663556F-0A12-49F2-8586-B0C1CDF42110}" presName="ParentText" presStyleLbl="revTx" presStyleIdx="2" presStyleCnt="3">
        <dgm:presLayoutVars>
          <dgm:chMax val="0"/>
          <dgm:chPref val="0"/>
          <dgm:bulletEnabled val="1"/>
        </dgm:presLayoutVars>
      </dgm:prSet>
      <dgm:spPr/>
      <dgm:t>
        <a:bodyPr/>
        <a:lstStyle/>
        <a:p>
          <a:endParaRPr lang="en-US"/>
        </a:p>
      </dgm:t>
    </dgm:pt>
  </dgm:ptLst>
  <dgm:cxnLst>
    <dgm:cxn modelId="{B383F426-FBF8-4F58-A609-D3B3D22D2685}" srcId="{DAC028A9-C8CC-4CFE-B353-0A724E65AABC}" destId="{B663556F-0A12-49F2-8586-B0C1CDF42110}" srcOrd="2" destOrd="0" parTransId="{7C49F23D-394D-4824-9F17-A8F530A66D9C}" sibTransId="{6B0DBDD0-2742-4FA6-8F84-3D1E42FA8E4B}"/>
    <dgm:cxn modelId="{E60DDB92-9A70-4E81-B7F1-03073160F7E4}" srcId="{DAC028A9-C8CC-4CFE-B353-0A724E65AABC}" destId="{BBD8ED8B-FCBD-4C3C-AAB0-4E72C733DE18}" srcOrd="1" destOrd="0" parTransId="{0CD6E374-0D07-40B6-A0A5-A1BE39DAAE96}" sibTransId="{2364B827-6CBD-4C57-878E-F12D281CA25F}"/>
    <dgm:cxn modelId="{E19E5BDA-BBDA-4E0A-A3E3-B24A21E9D95E}" type="presOf" srcId="{DAC028A9-C8CC-4CFE-B353-0A724E65AABC}" destId="{1E0DE8F5-9852-4EEE-BC7F-F6A79F750DD7}" srcOrd="0" destOrd="0" presId="urn:microsoft.com/office/officeart/2009/3/layout/StepUpProcess"/>
    <dgm:cxn modelId="{EDABCB90-70D2-4B78-B6ED-D4A828E8C8A0}" type="presOf" srcId="{8A4348A7-AC69-4C70-AB24-44ACB8AA255E}" destId="{89237CD6-780D-446A-859F-A2F72CE93884}" srcOrd="0" destOrd="0" presId="urn:microsoft.com/office/officeart/2009/3/layout/StepUpProcess"/>
    <dgm:cxn modelId="{8F280CE1-10C7-44B8-9592-0A96F16CB56B}" type="presOf" srcId="{BBD8ED8B-FCBD-4C3C-AAB0-4E72C733DE18}" destId="{EBA54A2D-5A38-4EA3-B7E0-8FE303B19179}" srcOrd="0" destOrd="0" presId="urn:microsoft.com/office/officeart/2009/3/layout/StepUpProcess"/>
    <dgm:cxn modelId="{6F7C1121-2F20-4359-90DC-3E9B51BDE7DF}" srcId="{DAC028A9-C8CC-4CFE-B353-0A724E65AABC}" destId="{8A4348A7-AC69-4C70-AB24-44ACB8AA255E}" srcOrd="0" destOrd="0" parTransId="{98B226E4-19D9-4407-A44B-497499C63DE4}" sibTransId="{52AA398D-982B-4BC1-B03C-56F73BA89F7E}"/>
    <dgm:cxn modelId="{8AAA06B1-A081-4AE9-BC03-B9FB715E7395}" type="presOf" srcId="{B663556F-0A12-49F2-8586-B0C1CDF42110}" destId="{0D71555E-E220-460D-B5F3-5E4E520AFF1D}" srcOrd="0" destOrd="0" presId="urn:microsoft.com/office/officeart/2009/3/layout/StepUpProcess"/>
    <dgm:cxn modelId="{FDA44DB4-D9C3-444C-B1AA-E96878F69413}" type="presParOf" srcId="{1E0DE8F5-9852-4EEE-BC7F-F6A79F750DD7}" destId="{20434E3E-A4D5-48A1-B1BB-14CDE81C5A3A}" srcOrd="0" destOrd="0" presId="urn:microsoft.com/office/officeart/2009/3/layout/StepUpProcess"/>
    <dgm:cxn modelId="{F5248C9C-EE06-41D2-B70A-41C24B4C7082}" type="presParOf" srcId="{20434E3E-A4D5-48A1-B1BB-14CDE81C5A3A}" destId="{D0B9CAD4-2531-499A-B423-4C33B878C446}" srcOrd="0" destOrd="0" presId="urn:microsoft.com/office/officeart/2009/3/layout/StepUpProcess"/>
    <dgm:cxn modelId="{43061709-2E09-4666-88FC-1C570BFCB54B}" type="presParOf" srcId="{20434E3E-A4D5-48A1-B1BB-14CDE81C5A3A}" destId="{89237CD6-780D-446A-859F-A2F72CE93884}" srcOrd="1" destOrd="0" presId="urn:microsoft.com/office/officeart/2009/3/layout/StepUpProcess"/>
    <dgm:cxn modelId="{040D1E9B-B350-4A72-841F-C6BD4FB18C9D}" type="presParOf" srcId="{20434E3E-A4D5-48A1-B1BB-14CDE81C5A3A}" destId="{14045FEC-D640-4B35-8D99-EF98BADF1F5D}" srcOrd="2" destOrd="0" presId="urn:microsoft.com/office/officeart/2009/3/layout/StepUpProcess"/>
    <dgm:cxn modelId="{B3A67EBC-F098-4C55-9D7B-781D132CA3E9}" type="presParOf" srcId="{1E0DE8F5-9852-4EEE-BC7F-F6A79F750DD7}" destId="{69BA22F1-398B-428A-A9BC-FC31404D77E0}" srcOrd="1" destOrd="0" presId="urn:microsoft.com/office/officeart/2009/3/layout/StepUpProcess"/>
    <dgm:cxn modelId="{2D22AD7D-F36B-478B-867A-E8B64CF5CECC}" type="presParOf" srcId="{69BA22F1-398B-428A-A9BC-FC31404D77E0}" destId="{D124B40A-1857-4381-87B3-608A826E2865}" srcOrd="0" destOrd="0" presId="urn:microsoft.com/office/officeart/2009/3/layout/StepUpProcess"/>
    <dgm:cxn modelId="{9EB1BD6C-6A94-4476-9945-A848FA15E4CE}" type="presParOf" srcId="{1E0DE8F5-9852-4EEE-BC7F-F6A79F750DD7}" destId="{B5A6F789-D8EC-4323-9F88-47E36824D30D}" srcOrd="2" destOrd="0" presId="urn:microsoft.com/office/officeart/2009/3/layout/StepUpProcess"/>
    <dgm:cxn modelId="{9A8412A2-7FB1-4C8A-8970-CDC0F32C717B}" type="presParOf" srcId="{B5A6F789-D8EC-4323-9F88-47E36824D30D}" destId="{5DACC51D-3333-463C-8392-39544A19F02F}" srcOrd="0" destOrd="0" presId="urn:microsoft.com/office/officeart/2009/3/layout/StepUpProcess"/>
    <dgm:cxn modelId="{D5920769-2DEC-447F-8EDF-2DE274F05E92}" type="presParOf" srcId="{B5A6F789-D8EC-4323-9F88-47E36824D30D}" destId="{EBA54A2D-5A38-4EA3-B7E0-8FE303B19179}" srcOrd="1" destOrd="0" presId="urn:microsoft.com/office/officeart/2009/3/layout/StepUpProcess"/>
    <dgm:cxn modelId="{60CEBCCD-05DA-4813-B175-17A184240F2D}" type="presParOf" srcId="{B5A6F789-D8EC-4323-9F88-47E36824D30D}" destId="{A5CB395B-0A42-488D-A4EE-ADA00A32C39C}" srcOrd="2" destOrd="0" presId="urn:microsoft.com/office/officeart/2009/3/layout/StepUpProcess"/>
    <dgm:cxn modelId="{32700E9A-307C-41A7-B263-80680DF94427}" type="presParOf" srcId="{1E0DE8F5-9852-4EEE-BC7F-F6A79F750DD7}" destId="{E8815F48-0570-41F8-9836-7DA0F2EE2494}" srcOrd="3" destOrd="0" presId="urn:microsoft.com/office/officeart/2009/3/layout/StepUpProcess"/>
    <dgm:cxn modelId="{A900CEEC-7F7B-4E5C-8BA4-2F6B20244926}" type="presParOf" srcId="{E8815F48-0570-41F8-9836-7DA0F2EE2494}" destId="{386FD3A8-25B2-45D2-8225-63AF95ED22AE}" srcOrd="0" destOrd="0" presId="urn:microsoft.com/office/officeart/2009/3/layout/StepUpProcess"/>
    <dgm:cxn modelId="{192DE737-7192-4D34-BEE4-828B8864BBDA}" type="presParOf" srcId="{1E0DE8F5-9852-4EEE-BC7F-F6A79F750DD7}" destId="{11BD2C3D-1DE8-47C4-8C90-A7237B38AFE5}" srcOrd="4" destOrd="0" presId="urn:microsoft.com/office/officeart/2009/3/layout/StepUpProcess"/>
    <dgm:cxn modelId="{CD905211-7B72-402F-9D74-4E9A8C8739CC}" type="presParOf" srcId="{11BD2C3D-1DE8-47C4-8C90-A7237B38AFE5}" destId="{14620673-629E-4BE8-B132-3E13B4DE4CA8}" srcOrd="0" destOrd="0" presId="urn:microsoft.com/office/officeart/2009/3/layout/StepUpProcess"/>
    <dgm:cxn modelId="{2983950D-C425-4EF1-98A6-922FE99D5984}" type="presParOf" srcId="{11BD2C3D-1DE8-47C4-8C90-A7237B38AFE5}" destId="{0D71555E-E220-460D-B5F3-5E4E520AFF1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42AEE8-376D-46F3-8FA2-191351F1133C}" type="doc">
      <dgm:prSet loTypeId="urn:microsoft.com/office/officeart/2005/8/layout/matrix1" loCatId="matrix" qsTypeId="urn:microsoft.com/office/officeart/2005/8/quickstyle/simple1" qsCatId="simple" csTypeId="urn:microsoft.com/office/officeart/2005/8/colors/accent0_3" csCatId="mainScheme" phldr="1"/>
      <dgm:spPr/>
      <dgm:t>
        <a:bodyPr/>
        <a:lstStyle/>
        <a:p>
          <a:endParaRPr lang="en-US"/>
        </a:p>
      </dgm:t>
    </dgm:pt>
    <dgm:pt modelId="{95AB688B-2EFD-44D1-AF40-98DC8B369CB9}">
      <dgm:prSet phldrT="[Text]"/>
      <dgm:spPr/>
      <dgm:t>
        <a:bodyPr/>
        <a:lstStyle/>
        <a:p>
          <a:r>
            <a:rPr lang="en-US" dirty="0" smtClean="0"/>
            <a:t>Systems for Success</a:t>
          </a:r>
          <a:endParaRPr lang="en-US" dirty="0"/>
        </a:p>
      </dgm:t>
    </dgm:pt>
    <dgm:pt modelId="{16514DFD-EEDB-4FD6-BE24-4C38DC1DA0B5}" type="parTrans" cxnId="{2A65CEEA-09D9-489D-90A5-AF5545425305}">
      <dgm:prSet/>
      <dgm:spPr/>
      <dgm:t>
        <a:bodyPr/>
        <a:lstStyle/>
        <a:p>
          <a:endParaRPr lang="en-US"/>
        </a:p>
      </dgm:t>
    </dgm:pt>
    <dgm:pt modelId="{E9AF47FB-428C-4680-A76B-40CFBE05276D}" type="sibTrans" cxnId="{2A65CEEA-09D9-489D-90A5-AF5545425305}">
      <dgm:prSet/>
      <dgm:spPr/>
      <dgm:t>
        <a:bodyPr/>
        <a:lstStyle/>
        <a:p>
          <a:endParaRPr lang="en-US"/>
        </a:p>
      </dgm:t>
    </dgm:pt>
    <dgm:pt modelId="{0ECB13A4-54DC-4102-9744-6A6AB4AC0AC6}">
      <dgm:prSet phldrT="[Text]"/>
      <dgm:spPr>
        <a:solidFill>
          <a:schemeClr val="accent6">
            <a:lumMod val="75000"/>
          </a:schemeClr>
        </a:solidFill>
      </dgm:spPr>
      <dgm:t>
        <a:bodyPr/>
        <a:lstStyle/>
        <a:p>
          <a:r>
            <a:rPr lang="en-US" dirty="0" smtClean="0"/>
            <a:t>Cool-Season Annuals</a:t>
          </a:r>
          <a:endParaRPr lang="en-US" dirty="0"/>
        </a:p>
      </dgm:t>
    </dgm:pt>
    <dgm:pt modelId="{EFB6B3D4-23B8-4914-9336-F32157D9FCF7}" type="parTrans" cxnId="{ADEB4AFD-EA6A-447E-9EF6-38D840FE3C90}">
      <dgm:prSet/>
      <dgm:spPr/>
      <dgm:t>
        <a:bodyPr/>
        <a:lstStyle/>
        <a:p>
          <a:endParaRPr lang="en-US"/>
        </a:p>
      </dgm:t>
    </dgm:pt>
    <dgm:pt modelId="{3AB362D9-7C68-4EA2-84DD-8637871E00BF}" type="sibTrans" cxnId="{ADEB4AFD-EA6A-447E-9EF6-38D840FE3C90}">
      <dgm:prSet/>
      <dgm:spPr/>
      <dgm:t>
        <a:bodyPr/>
        <a:lstStyle/>
        <a:p>
          <a:endParaRPr lang="en-US"/>
        </a:p>
      </dgm:t>
    </dgm:pt>
    <dgm:pt modelId="{1208C757-ED86-47DF-B8E2-AAD175AB8A5C}">
      <dgm:prSet phldrT="[Text]"/>
      <dgm:spPr>
        <a:solidFill>
          <a:schemeClr val="accent3">
            <a:lumMod val="75000"/>
          </a:schemeClr>
        </a:solidFill>
      </dgm:spPr>
      <dgm:t>
        <a:bodyPr/>
        <a:lstStyle/>
        <a:p>
          <a:r>
            <a:rPr lang="en-US" dirty="0" smtClean="0"/>
            <a:t>Warm-Season Annuals</a:t>
          </a:r>
          <a:endParaRPr lang="en-US" dirty="0"/>
        </a:p>
      </dgm:t>
    </dgm:pt>
    <dgm:pt modelId="{0C791F86-D477-4D91-946E-16212F72FB0D}" type="parTrans" cxnId="{6DF657B8-DE2E-44F8-9DE8-0C7B32728869}">
      <dgm:prSet/>
      <dgm:spPr/>
      <dgm:t>
        <a:bodyPr/>
        <a:lstStyle/>
        <a:p>
          <a:endParaRPr lang="en-US"/>
        </a:p>
      </dgm:t>
    </dgm:pt>
    <dgm:pt modelId="{3D6A7657-8874-44D0-937F-B24ECC4CAB00}" type="sibTrans" cxnId="{6DF657B8-DE2E-44F8-9DE8-0C7B32728869}">
      <dgm:prSet/>
      <dgm:spPr/>
      <dgm:t>
        <a:bodyPr/>
        <a:lstStyle/>
        <a:p>
          <a:endParaRPr lang="en-US"/>
        </a:p>
      </dgm:t>
    </dgm:pt>
    <dgm:pt modelId="{2AF2D94E-114A-4715-9C3E-DA61C97E3103}">
      <dgm:prSet phldrT="[Text]"/>
      <dgm:spPr/>
      <dgm:t>
        <a:bodyPr/>
        <a:lstStyle/>
        <a:p>
          <a:r>
            <a:rPr lang="en-US" dirty="0" smtClean="0"/>
            <a:t>Cool-Season Perennials</a:t>
          </a:r>
          <a:endParaRPr lang="en-US" dirty="0"/>
        </a:p>
      </dgm:t>
    </dgm:pt>
    <dgm:pt modelId="{08F85DEF-B19F-4568-9524-F5B2FD5DA7A6}" type="parTrans" cxnId="{4676C6CA-8CFD-4E91-8E62-DB4B48472B99}">
      <dgm:prSet/>
      <dgm:spPr/>
      <dgm:t>
        <a:bodyPr/>
        <a:lstStyle/>
        <a:p>
          <a:endParaRPr lang="en-US"/>
        </a:p>
      </dgm:t>
    </dgm:pt>
    <dgm:pt modelId="{446650FC-429D-48DE-9230-51F6091BFCE6}" type="sibTrans" cxnId="{4676C6CA-8CFD-4E91-8E62-DB4B48472B99}">
      <dgm:prSet/>
      <dgm:spPr/>
      <dgm:t>
        <a:bodyPr/>
        <a:lstStyle/>
        <a:p>
          <a:endParaRPr lang="en-US"/>
        </a:p>
      </dgm:t>
    </dgm:pt>
    <dgm:pt modelId="{CA592E7E-E74B-4FF6-83EA-0ADF1DC9D375}">
      <dgm:prSet phldrT="[Text]"/>
      <dgm:spPr>
        <a:solidFill>
          <a:schemeClr val="bg1">
            <a:lumMod val="65000"/>
          </a:schemeClr>
        </a:solidFill>
      </dgm:spPr>
      <dgm:t>
        <a:bodyPr/>
        <a:lstStyle/>
        <a:p>
          <a:r>
            <a:rPr lang="en-US" dirty="0" smtClean="0"/>
            <a:t>Warm-Season Perennials</a:t>
          </a:r>
          <a:endParaRPr lang="en-US" dirty="0"/>
        </a:p>
      </dgm:t>
    </dgm:pt>
    <dgm:pt modelId="{7BE64300-CF74-4B9B-82ED-68E8F8BA23A5}" type="parTrans" cxnId="{99245922-3352-4D00-A735-EA9034F51E3C}">
      <dgm:prSet/>
      <dgm:spPr/>
      <dgm:t>
        <a:bodyPr/>
        <a:lstStyle/>
        <a:p>
          <a:endParaRPr lang="en-US"/>
        </a:p>
      </dgm:t>
    </dgm:pt>
    <dgm:pt modelId="{01CDCFC2-1B82-450D-BE79-B96425BBB1F0}" type="sibTrans" cxnId="{99245922-3352-4D00-A735-EA9034F51E3C}">
      <dgm:prSet/>
      <dgm:spPr/>
      <dgm:t>
        <a:bodyPr/>
        <a:lstStyle/>
        <a:p>
          <a:endParaRPr lang="en-US"/>
        </a:p>
      </dgm:t>
    </dgm:pt>
    <dgm:pt modelId="{D2C00E60-2175-4CBF-8E85-E75E9FAE4BDA}" type="pres">
      <dgm:prSet presAssocID="{0142AEE8-376D-46F3-8FA2-191351F1133C}" presName="diagram" presStyleCnt="0">
        <dgm:presLayoutVars>
          <dgm:chMax val="1"/>
          <dgm:dir/>
          <dgm:animLvl val="ctr"/>
          <dgm:resizeHandles val="exact"/>
        </dgm:presLayoutVars>
      </dgm:prSet>
      <dgm:spPr/>
      <dgm:t>
        <a:bodyPr/>
        <a:lstStyle/>
        <a:p>
          <a:endParaRPr lang="en-US"/>
        </a:p>
      </dgm:t>
    </dgm:pt>
    <dgm:pt modelId="{58A0038B-2599-487D-87B4-ABF694369114}" type="pres">
      <dgm:prSet presAssocID="{0142AEE8-376D-46F3-8FA2-191351F1133C}" presName="matrix" presStyleCnt="0"/>
      <dgm:spPr/>
    </dgm:pt>
    <dgm:pt modelId="{D65D1150-50A9-480B-B210-5DF270FA5B1F}" type="pres">
      <dgm:prSet presAssocID="{0142AEE8-376D-46F3-8FA2-191351F1133C}" presName="tile1" presStyleLbl="node1" presStyleIdx="0" presStyleCnt="4"/>
      <dgm:spPr/>
      <dgm:t>
        <a:bodyPr/>
        <a:lstStyle/>
        <a:p>
          <a:endParaRPr lang="en-US"/>
        </a:p>
      </dgm:t>
    </dgm:pt>
    <dgm:pt modelId="{52612865-7DD2-434D-B6FF-AB3F360A4EEF}" type="pres">
      <dgm:prSet presAssocID="{0142AEE8-376D-46F3-8FA2-191351F1133C}" presName="tile1text" presStyleLbl="node1" presStyleIdx="0" presStyleCnt="4">
        <dgm:presLayoutVars>
          <dgm:chMax val="0"/>
          <dgm:chPref val="0"/>
          <dgm:bulletEnabled val="1"/>
        </dgm:presLayoutVars>
      </dgm:prSet>
      <dgm:spPr/>
      <dgm:t>
        <a:bodyPr/>
        <a:lstStyle/>
        <a:p>
          <a:endParaRPr lang="en-US"/>
        </a:p>
      </dgm:t>
    </dgm:pt>
    <dgm:pt modelId="{D98F5615-3FFD-4457-B545-1BC9A303C4B1}" type="pres">
      <dgm:prSet presAssocID="{0142AEE8-376D-46F3-8FA2-191351F1133C}" presName="tile2" presStyleLbl="node1" presStyleIdx="1" presStyleCnt="4"/>
      <dgm:spPr/>
      <dgm:t>
        <a:bodyPr/>
        <a:lstStyle/>
        <a:p>
          <a:endParaRPr lang="en-US"/>
        </a:p>
      </dgm:t>
    </dgm:pt>
    <dgm:pt modelId="{CFD13C77-1D6D-48C4-844B-FB094407DC4F}" type="pres">
      <dgm:prSet presAssocID="{0142AEE8-376D-46F3-8FA2-191351F1133C}" presName="tile2text" presStyleLbl="node1" presStyleIdx="1" presStyleCnt="4">
        <dgm:presLayoutVars>
          <dgm:chMax val="0"/>
          <dgm:chPref val="0"/>
          <dgm:bulletEnabled val="1"/>
        </dgm:presLayoutVars>
      </dgm:prSet>
      <dgm:spPr/>
      <dgm:t>
        <a:bodyPr/>
        <a:lstStyle/>
        <a:p>
          <a:endParaRPr lang="en-US"/>
        </a:p>
      </dgm:t>
    </dgm:pt>
    <dgm:pt modelId="{000EA20F-E468-4727-B6FE-DCFAD39E336A}" type="pres">
      <dgm:prSet presAssocID="{0142AEE8-376D-46F3-8FA2-191351F1133C}" presName="tile3" presStyleLbl="node1" presStyleIdx="2" presStyleCnt="4"/>
      <dgm:spPr/>
      <dgm:t>
        <a:bodyPr/>
        <a:lstStyle/>
        <a:p>
          <a:endParaRPr lang="en-US"/>
        </a:p>
      </dgm:t>
    </dgm:pt>
    <dgm:pt modelId="{F4286DD7-8D1B-4239-9B6E-51984D29BE6A}" type="pres">
      <dgm:prSet presAssocID="{0142AEE8-376D-46F3-8FA2-191351F1133C}" presName="tile3text" presStyleLbl="node1" presStyleIdx="2" presStyleCnt="4">
        <dgm:presLayoutVars>
          <dgm:chMax val="0"/>
          <dgm:chPref val="0"/>
          <dgm:bulletEnabled val="1"/>
        </dgm:presLayoutVars>
      </dgm:prSet>
      <dgm:spPr/>
      <dgm:t>
        <a:bodyPr/>
        <a:lstStyle/>
        <a:p>
          <a:endParaRPr lang="en-US"/>
        </a:p>
      </dgm:t>
    </dgm:pt>
    <dgm:pt modelId="{62423C18-FF75-4228-A945-4F858D49E5CF}" type="pres">
      <dgm:prSet presAssocID="{0142AEE8-376D-46F3-8FA2-191351F1133C}" presName="tile4" presStyleLbl="node1" presStyleIdx="3" presStyleCnt="4"/>
      <dgm:spPr/>
      <dgm:t>
        <a:bodyPr/>
        <a:lstStyle/>
        <a:p>
          <a:endParaRPr lang="en-US"/>
        </a:p>
      </dgm:t>
    </dgm:pt>
    <dgm:pt modelId="{C394F357-1999-4C72-B78A-192A60977DB8}" type="pres">
      <dgm:prSet presAssocID="{0142AEE8-376D-46F3-8FA2-191351F1133C}" presName="tile4text" presStyleLbl="node1" presStyleIdx="3" presStyleCnt="4">
        <dgm:presLayoutVars>
          <dgm:chMax val="0"/>
          <dgm:chPref val="0"/>
          <dgm:bulletEnabled val="1"/>
        </dgm:presLayoutVars>
      </dgm:prSet>
      <dgm:spPr/>
      <dgm:t>
        <a:bodyPr/>
        <a:lstStyle/>
        <a:p>
          <a:endParaRPr lang="en-US"/>
        </a:p>
      </dgm:t>
    </dgm:pt>
    <dgm:pt modelId="{F90C7AFE-E648-4151-A926-040EFA7A3E4B}" type="pres">
      <dgm:prSet presAssocID="{0142AEE8-376D-46F3-8FA2-191351F1133C}" presName="centerTile" presStyleLbl="fgShp" presStyleIdx="0" presStyleCnt="1">
        <dgm:presLayoutVars>
          <dgm:chMax val="0"/>
          <dgm:chPref val="0"/>
        </dgm:presLayoutVars>
      </dgm:prSet>
      <dgm:spPr/>
      <dgm:t>
        <a:bodyPr/>
        <a:lstStyle/>
        <a:p>
          <a:endParaRPr lang="en-US"/>
        </a:p>
      </dgm:t>
    </dgm:pt>
  </dgm:ptLst>
  <dgm:cxnLst>
    <dgm:cxn modelId="{3F6F5725-EB5E-43F4-A76A-8FFD5B2FFB6A}" type="presOf" srcId="{2AF2D94E-114A-4715-9C3E-DA61C97E3103}" destId="{000EA20F-E468-4727-B6FE-DCFAD39E336A}" srcOrd="0" destOrd="0" presId="urn:microsoft.com/office/officeart/2005/8/layout/matrix1"/>
    <dgm:cxn modelId="{99245922-3352-4D00-A735-EA9034F51E3C}" srcId="{95AB688B-2EFD-44D1-AF40-98DC8B369CB9}" destId="{CA592E7E-E74B-4FF6-83EA-0ADF1DC9D375}" srcOrd="3" destOrd="0" parTransId="{7BE64300-CF74-4B9B-82ED-68E8F8BA23A5}" sibTransId="{01CDCFC2-1B82-450D-BE79-B96425BBB1F0}"/>
    <dgm:cxn modelId="{2A65CEEA-09D9-489D-90A5-AF5545425305}" srcId="{0142AEE8-376D-46F3-8FA2-191351F1133C}" destId="{95AB688B-2EFD-44D1-AF40-98DC8B369CB9}" srcOrd="0" destOrd="0" parTransId="{16514DFD-EEDB-4FD6-BE24-4C38DC1DA0B5}" sibTransId="{E9AF47FB-428C-4680-A76B-40CFBE05276D}"/>
    <dgm:cxn modelId="{A820F379-D14E-4DA1-808C-84BACB854393}" type="presOf" srcId="{CA592E7E-E74B-4FF6-83EA-0ADF1DC9D375}" destId="{C394F357-1999-4C72-B78A-192A60977DB8}" srcOrd="1" destOrd="0" presId="urn:microsoft.com/office/officeart/2005/8/layout/matrix1"/>
    <dgm:cxn modelId="{12264ECF-6003-4124-B9D1-B9B02FDDA913}" type="presOf" srcId="{0ECB13A4-54DC-4102-9744-6A6AB4AC0AC6}" destId="{52612865-7DD2-434D-B6FF-AB3F360A4EEF}" srcOrd="1" destOrd="0" presId="urn:microsoft.com/office/officeart/2005/8/layout/matrix1"/>
    <dgm:cxn modelId="{8A9405A7-4014-4348-ACC8-88062282A9DF}" type="presOf" srcId="{95AB688B-2EFD-44D1-AF40-98DC8B369CB9}" destId="{F90C7AFE-E648-4151-A926-040EFA7A3E4B}" srcOrd="0" destOrd="0" presId="urn:microsoft.com/office/officeart/2005/8/layout/matrix1"/>
    <dgm:cxn modelId="{6DF657B8-DE2E-44F8-9DE8-0C7B32728869}" srcId="{95AB688B-2EFD-44D1-AF40-98DC8B369CB9}" destId="{1208C757-ED86-47DF-B8E2-AAD175AB8A5C}" srcOrd="1" destOrd="0" parTransId="{0C791F86-D477-4D91-946E-16212F72FB0D}" sibTransId="{3D6A7657-8874-44D0-937F-B24ECC4CAB00}"/>
    <dgm:cxn modelId="{285FE9DA-073E-425C-A9AA-C925E4912C92}" type="presOf" srcId="{CA592E7E-E74B-4FF6-83EA-0ADF1DC9D375}" destId="{62423C18-FF75-4228-A945-4F858D49E5CF}" srcOrd="0" destOrd="0" presId="urn:microsoft.com/office/officeart/2005/8/layout/matrix1"/>
    <dgm:cxn modelId="{38697DF3-67E4-4B64-B4D2-4FEF04F54ED3}" type="presOf" srcId="{0ECB13A4-54DC-4102-9744-6A6AB4AC0AC6}" destId="{D65D1150-50A9-480B-B210-5DF270FA5B1F}" srcOrd="0" destOrd="0" presId="urn:microsoft.com/office/officeart/2005/8/layout/matrix1"/>
    <dgm:cxn modelId="{1D27FB8A-BC2B-491A-9FD7-CB003567D2E1}" type="presOf" srcId="{1208C757-ED86-47DF-B8E2-AAD175AB8A5C}" destId="{D98F5615-3FFD-4457-B545-1BC9A303C4B1}" srcOrd="0" destOrd="0" presId="urn:microsoft.com/office/officeart/2005/8/layout/matrix1"/>
    <dgm:cxn modelId="{4676C6CA-8CFD-4E91-8E62-DB4B48472B99}" srcId="{95AB688B-2EFD-44D1-AF40-98DC8B369CB9}" destId="{2AF2D94E-114A-4715-9C3E-DA61C97E3103}" srcOrd="2" destOrd="0" parTransId="{08F85DEF-B19F-4568-9524-F5B2FD5DA7A6}" sibTransId="{446650FC-429D-48DE-9230-51F6091BFCE6}"/>
    <dgm:cxn modelId="{38E15F0D-0547-474B-8D32-71358D1A9AFB}" type="presOf" srcId="{1208C757-ED86-47DF-B8E2-AAD175AB8A5C}" destId="{CFD13C77-1D6D-48C4-844B-FB094407DC4F}" srcOrd="1" destOrd="0" presId="urn:microsoft.com/office/officeart/2005/8/layout/matrix1"/>
    <dgm:cxn modelId="{ADEB4AFD-EA6A-447E-9EF6-38D840FE3C90}" srcId="{95AB688B-2EFD-44D1-AF40-98DC8B369CB9}" destId="{0ECB13A4-54DC-4102-9744-6A6AB4AC0AC6}" srcOrd="0" destOrd="0" parTransId="{EFB6B3D4-23B8-4914-9336-F32157D9FCF7}" sibTransId="{3AB362D9-7C68-4EA2-84DD-8637871E00BF}"/>
    <dgm:cxn modelId="{89FDB476-E816-4339-B15A-FE9DE04A20F4}" type="presOf" srcId="{0142AEE8-376D-46F3-8FA2-191351F1133C}" destId="{D2C00E60-2175-4CBF-8E85-E75E9FAE4BDA}" srcOrd="0" destOrd="0" presId="urn:microsoft.com/office/officeart/2005/8/layout/matrix1"/>
    <dgm:cxn modelId="{2372B880-FE39-43BD-86B0-550E78D7896F}" type="presOf" srcId="{2AF2D94E-114A-4715-9C3E-DA61C97E3103}" destId="{F4286DD7-8D1B-4239-9B6E-51984D29BE6A}" srcOrd="1" destOrd="0" presId="urn:microsoft.com/office/officeart/2005/8/layout/matrix1"/>
    <dgm:cxn modelId="{BF1B02D3-4C12-4978-9C96-51B28ACE7A2C}" type="presParOf" srcId="{D2C00E60-2175-4CBF-8E85-E75E9FAE4BDA}" destId="{58A0038B-2599-487D-87B4-ABF694369114}" srcOrd="0" destOrd="0" presId="urn:microsoft.com/office/officeart/2005/8/layout/matrix1"/>
    <dgm:cxn modelId="{73D9057D-776F-4612-8EEC-EB844A10D3A6}" type="presParOf" srcId="{58A0038B-2599-487D-87B4-ABF694369114}" destId="{D65D1150-50A9-480B-B210-5DF270FA5B1F}" srcOrd="0" destOrd="0" presId="urn:microsoft.com/office/officeart/2005/8/layout/matrix1"/>
    <dgm:cxn modelId="{2A420A5B-5E92-4AB1-BFC2-265CA498E375}" type="presParOf" srcId="{58A0038B-2599-487D-87B4-ABF694369114}" destId="{52612865-7DD2-434D-B6FF-AB3F360A4EEF}" srcOrd="1" destOrd="0" presId="urn:microsoft.com/office/officeart/2005/8/layout/matrix1"/>
    <dgm:cxn modelId="{3F2D0D99-01F8-4317-887E-3B14E368F28B}" type="presParOf" srcId="{58A0038B-2599-487D-87B4-ABF694369114}" destId="{D98F5615-3FFD-4457-B545-1BC9A303C4B1}" srcOrd="2" destOrd="0" presId="urn:microsoft.com/office/officeart/2005/8/layout/matrix1"/>
    <dgm:cxn modelId="{21C6EB49-4F5E-4725-8EB8-592E89CB5BF0}" type="presParOf" srcId="{58A0038B-2599-487D-87B4-ABF694369114}" destId="{CFD13C77-1D6D-48C4-844B-FB094407DC4F}" srcOrd="3" destOrd="0" presId="urn:microsoft.com/office/officeart/2005/8/layout/matrix1"/>
    <dgm:cxn modelId="{4B42BAC0-F9DF-4A90-A337-804AAB27E60F}" type="presParOf" srcId="{58A0038B-2599-487D-87B4-ABF694369114}" destId="{000EA20F-E468-4727-B6FE-DCFAD39E336A}" srcOrd="4" destOrd="0" presId="urn:microsoft.com/office/officeart/2005/8/layout/matrix1"/>
    <dgm:cxn modelId="{DFBE6B56-EF39-4577-8B9C-169ACBD26FF2}" type="presParOf" srcId="{58A0038B-2599-487D-87B4-ABF694369114}" destId="{F4286DD7-8D1B-4239-9B6E-51984D29BE6A}" srcOrd="5" destOrd="0" presId="urn:microsoft.com/office/officeart/2005/8/layout/matrix1"/>
    <dgm:cxn modelId="{ED8EE3AE-1A19-4038-B507-DA93212CCE79}" type="presParOf" srcId="{58A0038B-2599-487D-87B4-ABF694369114}" destId="{62423C18-FF75-4228-A945-4F858D49E5CF}" srcOrd="6" destOrd="0" presId="urn:microsoft.com/office/officeart/2005/8/layout/matrix1"/>
    <dgm:cxn modelId="{DF0DBD6C-3DF3-4238-92AA-422395B6930A}" type="presParOf" srcId="{58A0038B-2599-487D-87B4-ABF694369114}" destId="{C394F357-1999-4C72-B78A-192A60977DB8}" srcOrd="7" destOrd="0" presId="urn:microsoft.com/office/officeart/2005/8/layout/matrix1"/>
    <dgm:cxn modelId="{F7F6AC34-F2F6-4E70-A33C-82DFF0523D7D}" type="presParOf" srcId="{D2C00E60-2175-4CBF-8E85-E75E9FAE4BDA}" destId="{F90C7AFE-E648-4151-A926-040EFA7A3E4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9CAD4-2531-499A-B423-4C33B878C446}">
      <dsp:nvSpPr>
        <dsp:cNvPr id="0" name=""/>
        <dsp:cNvSpPr/>
      </dsp:nvSpPr>
      <dsp:spPr>
        <a:xfrm rot="5400000">
          <a:off x="454447" y="1465819"/>
          <a:ext cx="1368451" cy="2277072"/>
        </a:xfrm>
        <a:prstGeom prst="corner">
          <a:avLst>
            <a:gd name="adj1" fmla="val 16120"/>
            <a:gd name="adj2" fmla="val 1611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89237CD6-780D-446A-859F-A2F72CE93884}">
      <dsp:nvSpPr>
        <dsp:cNvPr id="0" name=""/>
        <dsp:cNvSpPr/>
      </dsp:nvSpPr>
      <dsp:spPr>
        <a:xfrm>
          <a:off x="226019" y="2146173"/>
          <a:ext cx="2055754" cy="1801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Visual appraisal</a:t>
          </a:r>
          <a:endParaRPr lang="en-US" sz="3100" kern="1200" dirty="0"/>
        </a:p>
      </dsp:txBody>
      <dsp:txXfrm>
        <a:off x="226019" y="2146173"/>
        <a:ext cx="2055754" cy="1801989"/>
      </dsp:txXfrm>
    </dsp:sp>
    <dsp:sp modelId="{14045FEC-D640-4B35-8D99-EF98BADF1F5D}">
      <dsp:nvSpPr>
        <dsp:cNvPr id="0" name=""/>
        <dsp:cNvSpPr/>
      </dsp:nvSpPr>
      <dsp:spPr>
        <a:xfrm>
          <a:off x="1893895" y="1298178"/>
          <a:ext cx="387878" cy="38787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ACC51D-3333-463C-8392-39544A19F02F}">
      <dsp:nvSpPr>
        <dsp:cNvPr id="0" name=""/>
        <dsp:cNvSpPr/>
      </dsp:nvSpPr>
      <dsp:spPr>
        <a:xfrm rot="5400000">
          <a:off x="2971092" y="843073"/>
          <a:ext cx="1368451" cy="2277072"/>
        </a:xfrm>
        <a:prstGeom prst="corner">
          <a:avLst>
            <a:gd name="adj1" fmla="val 16120"/>
            <a:gd name="adj2" fmla="val 1611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sp>
    <dsp:sp modelId="{EBA54A2D-5A38-4EA3-B7E0-8FE303B19179}">
      <dsp:nvSpPr>
        <dsp:cNvPr id="0" name=""/>
        <dsp:cNvSpPr/>
      </dsp:nvSpPr>
      <dsp:spPr>
        <a:xfrm>
          <a:off x="2742663" y="1523427"/>
          <a:ext cx="2055754" cy="1801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Start with soils</a:t>
          </a:r>
          <a:endParaRPr lang="en-US" sz="3100" kern="1200" dirty="0"/>
        </a:p>
      </dsp:txBody>
      <dsp:txXfrm>
        <a:off x="2742663" y="1523427"/>
        <a:ext cx="2055754" cy="1801989"/>
      </dsp:txXfrm>
    </dsp:sp>
    <dsp:sp modelId="{A5CB395B-0A42-488D-A4EE-ADA00A32C39C}">
      <dsp:nvSpPr>
        <dsp:cNvPr id="0" name=""/>
        <dsp:cNvSpPr/>
      </dsp:nvSpPr>
      <dsp:spPr>
        <a:xfrm>
          <a:off x="4410539" y="675432"/>
          <a:ext cx="387878" cy="38787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20673-629E-4BE8-B132-3E13B4DE4CA8}">
      <dsp:nvSpPr>
        <dsp:cNvPr id="0" name=""/>
        <dsp:cNvSpPr/>
      </dsp:nvSpPr>
      <dsp:spPr>
        <a:xfrm rot="5400000">
          <a:off x="5487737" y="220326"/>
          <a:ext cx="1368451" cy="2277072"/>
        </a:xfrm>
        <a:prstGeom prst="corner">
          <a:avLst>
            <a:gd name="adj1" fmla="val 16120"/>
            <a:gd name="adj2" fmla="val 1611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sp>
    <dsp:sp modelId="{0D71555E-E220-460D-B5F3-5E4E520AFF1D}">
      <dsp:nvSpPr>
        <dsp:cNvPr id="0" name=""/>
        <dsp:cNvSpPr/>
      </dsp:nvSpPr>
      <dsp:spPr>
        <a:xfrm>
          <a:off x="5259308" y="900681"/>
          <a:ext cx="2055754" cy="1801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t>Secondary Factors</a:t>
          </a:r>
          <a:endParaRPr lang="en-US" sz="3100" kern="1200" dirty="0"/>
        </a:p>
      </dsp:txBody>
      <dsp:txXfrm>
        <a:off x="5259308" y="900681"/>
        <a:ext cx="2055754" cy="1801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D1150-50A9-480B-B210-5DF270FA5B1F}">
      <dsp:nvSpPr>
        <dsp:cNvPr id="0" name=""/>
        <dsp:cNvSpPr/>
      </dsp:nvSpPr>
      <dsp:spPr>
        <a:xfrm rot="16200000">
          <a:off x="914400" y="-914400"/>
          <a:ext cx="2095499" cy="3924300"/>
        </a:xfrm>
        <a:prstGeom prst="round1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Cool-Season Annuals</a:t>
          </a:r>
          <a:endParaRPr lang="en-US" sz="2800" kern="1200" dirty="0"/>
        </a:p>
      </dsp:txBody>
      <dsp:txXfrm rot="5400000">
        <a:off x="-1" y="1"/>
        <a:ext cx="3924300" cy="1571624"/>
      </dsp:txXfrm>
    </dsp:sp>
    <dsp:sp modelId="{D98F5615-3FFD-4457-B545-1BC9A303C4B1}">
      <dsp:nvSpPr>
        <dsp:cNvPr id="0" name=""/>
        <dsp:cNvSpPr/>
      </dsp:nvSpPr>
      <dsp:spPr>
        <a:xfrm>
          <a:off x="3924300" y="0"/>
          <a:ext cx="3924300" cy="2095499"/>
        </a:xfrm>
        <a:prstGeom prst="round1Rect">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Warm-Season Annuals</a:t>
          </a:r>
          <a:endParaRPr lang="en-US" sz="2800" kern="1200" dirty="0"/>
        </a:p>
      </dsp:txBody>
      <dsp:txXfrm>
        <a:off x="3924300" y="0"/>
        <a:ext cx="3924300" cy="1571624"/>
      </dsp:txXfrm>
    </dsp:sp>
    <dsp:sp modelId="{000EA20F-E468-4727-B6FE-DCFAD39E336A}">
      <dsp:nvSpPr>
        <dsp:cNvPr id="0" name=""/>
        <dsp:cNvSpPr/>
      </dsp:nvSpPr>
      <dsp:spPr>
        <a:xfrm rot="10800000">
          <a:off x="0" y="2095499"/>
          <a:ext cx="3924300" cy="2095499"/>
        </a:xfrm>
        <a:prstGeom prst="round1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Cool-Season Perennials</a:t>
          </a:r>
          <a:endParaRPr lang="en-US" sz="2800" kern="1200" dirty="0"/>
        </a:p>
      </dsp:txBody>
      <dsp:txXfrm rot="10800000">
        <a:off x="0" y="2619374"/>
        <a:ext cx="3924300" cy="1571624"/>
      </dsp:txXfrm>
    </dsp:sp>
    <dsp:sp modelId="{62423C18-FF75-4228-A945-4F858D49E5CF}">
      <dsp:nvSpPr>
        <dsp:cNvPr id="0" name=""/>
        <dsp:cNvSpPr/>
      </dsp:nvSpPr>
      <dsp:spPr>
        <a:xfrm rot="5400000">
          <a:off x="4838700" y="1181099"/>
          <a:ext cx="2095499" cy="3924300"/>
        </a:xfrm>
        <a:prstGeom prst="round1Rect">
          <a:avLst/>
        </a:prstGeom>
        <a:solidFill>
          <a:schemeClr val="bg1">
            <a:lumMod val="6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Warm-Season Perennials</a:t>
          </a:r>
          <a:endParaRPr lang="en-US" sz="2800" kern="1200" dirty="0"/>
        </a:p>
      </dsp:txBody>
      <dsp:txXfrm rot="-5400000">
        <a:off x="3924299" y="2619374"/>
        <a:ext cx="3924300" cy="1571624"/>
      </dsp:txXfrm>
    </dsp:sp>
    <dsp:sp modelId="{F90C7AFE-E648-4151-A926-040EFA7A3E4B}">
      <dsp:nvSpPr>
        <dsp:cNvPr id="0" name=""/>
        <dsp:cNvSpPr/>
      </dsp:nvSpPr>
      <dsp:spPr>
        <a:xfrm>
          <a:off x="2747010" y="1571624"/>
          <a:ext cx="2354580" cy="1047749"/>
        </a:xfrm>
        <a:prstGeom prst="roundRect">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Systems for Success</a:t>
          </a:r>
          <a:endParaRPr lang="en-US" sz="2800" kern="1200" dirty="0"/>
        </a:p>
      </dsp:txBody>
      <dsp:txXfrm>
        <a:off x="2798157" y="1622771"/>
        <a:ext cx="2252286" cy="94545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cdr:x>
      <cdr:y>0.15198</cdr:y>
    </cdr:from>
    <cdr:to>
      <cdr:x>0.70474</cdr:x>
      <cdr:y>0.34895</cdr:y>
    </cdr:to>
    <cdr:sp macro="" textlink="">
      <cdr:nvSpPr>
        <cdr:cNvPr id="2" name="Up Arrow 1"/>
        <cdr:cNvSpPr/>
      </cdr:nvSpPr>
      <cdr:spPr>
        <a:xfrm xmlns:a="http://schemas.openxmlformats.org/drawingml/2006/main" rot="13263791">
          <a:off x="4369294" y="718018"/>
          <a:ext cx="678604" cy="930565"/>
        </a:xfrm>
        <a:prstGeom xmlns:a="http://schemas.openxmlformats.org/drawingml/2006/main" prst="upArrow">
          <a:avLst/>
        </a:prstGeom>
      </cdr:spPr>
      <cdr:style>
        <a:lnRef xmlns:a="http://schemas.openxmlformats.org/drawingml/2006/main" idx="0">
          <a:schemeClr val="accent1"/>
        </a:lnRef>
        <a:fillRef xmlns:a="http://schemas.openxmlformats.org/drawingml/2006/main" idx="3">
          <a:schemeClr val="accent1"/>
        </a:fillRef>
        <a:effectRef xmlns:a="http://schemas.openxmlformats.org/drawingml/2006/main" idx="3">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0.22858</cdr:x>
      <cdr:y>0.47198</cdr:y>
    </cdr:from>
    <cdr:to>
      <cdr:x>0.32858</cdr:x>
      <cdr:y>0.68166</cdr:y>
    </cdr:to>
    <cdr:sp macro="" textlink="">
      <cdr:nvSpPr>
        <cdr:cNvPr id="3" name="Up Arrow 2"/>
        <cdr:cNvSpPr/>
      </cdr:nvSpPr>
      <cdr:spPr>
        <a:xfrm xmlns:a="http://schemas.openxmlformats.org/drawingml/2006/main">
          <a:off x="1776614" y="2209800"/>
          <a:ext cx="777240" cy="981712"/>
        </a:xfrm>
        <a:prstGeom xmlns:a="http://schemas.openxmlformats.org/drawingml/2006/main" prst="upArrow">
          <a:avLst/>
        </a:prstGeom>
      </cdr:spPr>
      <cdr:style>
        <a:lnRef xmlns:a="http://schemas.openxmlformats.org/drawingml/2006/main" idx="0">
          <a:schemeClr val="accent1"/>
        </a:lnRef>
        <a:fillRef xmlns:a="http://schemas.openxmlformats.org/drawingml/2006/main" idx="3">
          <a:schemeClr val="accent1"/>
        </a:fillRef>
        <a:effectRef xmlns:a="http://schemas.openxmlformats.org/drawingml/2006/main" idx="3">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0.17647</cdr:x>
      <cdr:y>0.69984</cdr:y>
    </cdr:from>
    <cdr:to>
      <cdr:x>0.42092</cdr:x>
      <cdr:y>0.83665</cdr:y>
    </cdr:to>
    <cdr:sp macro="" textlink="">
      <cdr:nvSpPr>
        <cdr:cNvPr id="4" name="TextBox 8"/>
        <cdr:cNvSpPr txBox="1"/>
      </cdr:nvSpPr>
      <cdr:spPr>
        <a:xfrm xmlns:a="http://schemas.openxmlformats.org/drawingml/2006/main">
          <a:off x="1371600" y="3276600"/>
          <a:ext cx="1899963" cy="640538"/>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dirty="0" smtClean="0"/>
            <a:t>Peak milk production</a:t>
          </a:r>
          <a:endParaRPr lang="en-US" dirty="0"/>
        </a:p>
      </cdr:txBody>
    </cdr:sp>
  </cdr:relSizeAnchor>
  <cdr:relSizeAnchor xmlns:cdr="http://schemas.openxmlformats.org/drawingml/2006/chartDrawing">
    <cdr:from>
      <cdr:x>0.7234</cdr:x>
      <cdr:y>0.09677</cdr:y>
    </cdr:from>
    <cdr:to>
      <cdr:x>0.94563</cdr:x>
      <cdr:y>0.17495</cdr:y>
    </cdr:to>
    <cdr:sp macro="" textlink="">
      <cdr:nvSpPr>
        <cdr:cNvPr id="5" name="TextBox 9"/>
        <cdr:cNvSpPr txBox="1"/>
      </cdr:nvSpPr>
      <cdr:spPr>
        <a:xfrm xmlns:a="http://schemas.openxmlformats.org/drawingml/2006/main">
          <a:off x="5181600" y="457200"/>
          <a:ext cx="1591733" cy="369332"/>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dirty="0" smtClean="0"/>
            <a:t>Weaning</a:t>
          </a:r>
          <a:endParaRPr lang="en-US" dirty="0"/>
        </a:p>
      </cdr:txBody>
    </cdr:sp>
  </cdr:relSizeAnchor>
  <cdr:relSizeAnchor xmlns:cdr="http://schemas.openxmlformats.org/drawingml/2006/chartDrawing">
    <cdr:from>
      <cdr:x>0.22549</cdr:x>
      <cdr:y>0.30923</cdr:y>
    </cdr:from>
    <cdr:to>
      <cdr:x>0.41176</cdr:x>
      <cdr:y>0.42316</cdr:y>
    </cdr:to>
    <cdr:sp macro="" textlink="">
      <cdr:nvSpPr>
        <cdr:cNvPr id="6" name="TextBox 5"/>
        <cdr:cNvSpPr txBox="1"/>
      </cdr:nvSpPr>
      <cdr:spPr>
        <a:xfrm xmlns:a="http://schemas.openxmlformats.org/drawingml/2006/main">
          <a:off x="1752600" y="1447800"/>
          <a:ext cx="14478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t>Stockpiled tall fescue</a:t>
          </a:r>
          <a:endParaRPr 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1DF9B7-7D8B-4833-9873-17A1D7C8301A}" type="datetimeFigureOut">
              <a:rPr lang="en-US" smtClean="0"/>
              <a:t>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17B34-1A06-481E-A682-CC12F2FAA55A}" type="slidenum">
              <a:rPr lang="en-US" smtClean="0"/>
              <a:t>‹#›</a:t>
            </a:fld>
            <a:endParaRPr lang="en-US"/>
          </a:p>
        </p:txBody>
      </p:sp>
    </p:spTree>
    <p:extLst>
      <p:ext uri="{BB962C8B-B14F-4D97-AF65-F5344CB8AC3E}">
        <p14:creationId xmlns:p14="http://schemas.microsoft.com/office/powerpoint/2010/main" val="3189563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1</a:t>
            </a:fld>
            <a:endParaRPr lang="en-US"/>
          </a:p>
        </p:txBody>
      </p:sp>
    </p:spTree>
    <p:extLst>
      <p:ext uri="{BB962C8B-B14F-4D97-AF65-F5344CB8AC3E}">
        <p14:creationId xmlns:p14="http://schemas.microsoft.com/office/powerpoint/2010/main" val="350439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10</a:t>
            </a:fld>
            <a:endParaRPr lang="en-US"/>
          </a:p>
        </p:txBody>
      </p:sp>
    </p:spTree>
    <p:extLst>
      <p:ext uri="{BB962C8B-B14F-4D97-AF65-F5344CB8AC3E}">
        <p14:creationId xmlns:p14="http://schemas.microsoft.com/office/powerpoint/2010/main" val="43404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2171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12</a:t>
            </a:fld>
            <a:endParaRPr lang="en-US"/>
          </a:p>
        </p:txBody>
      </p:sp>
    </p:spTree>
    <p:extLst>
      <p:ext uri="{BB962C8B-B14F-4D97-AF65-F5344CB8AC3E}">
        <p14:creationId xmlns:p14="http://schemas.microsoft.com/office/powerpoint/2010/main" val="43404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46334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14</a:t>
            </a:fld>
            <a:endParaRPr lang="en-US"/>
          </a:p>
        </p:txBody>
      </p:sp>
    </p:spTree>
    <p:extLst>
      <p:ext uri="{BB962C8B-B14F-4D97-AF65-F5344CB8AC3E}">
        <p14:creationId xmlns:p14="http://schemas.microsoft.com/office/powerpoint/2010/main" val="109048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Alabama and Mississippi can</a:t>
            </a:r>
            <a:r>
              <a:rPr lang="en-US" baseline="0" dirty="0" smtClean="0"/>
              <a:t> be divided into several ecological regions with varying forage adaptation. The predominant perennial grasses in the upper portion of these states are tall fescue and </a:t>
            </a:r>
            <a:r>
              <a:rPr lang="en-US" baseline="0" dirty="0" err="1" smtClean="0"/>
              <a:t>bermudagrass</a:t>
            </a:r>
            <a:r>
              <a:rPr lang="en-US" baseline="0" dirty="0" smtClean="0"/>
              <a:t>/</a:t>
            </a:r>
            <a:r>
              <a:rPr lang="en-US" baseline="0" dirty="0" err="1" smtClean="0"/>
              <a:t>bahiagrass</a:t>
            </a:r>
            <a:r>
              <a:rPr lang="en-US" baseline="0" dirty="0" smtClean="0"/>
              <a:t>. The lower half of these states, where tall fescue is not adapted, rely on warm-season perennials </a:t>
            </a:r>
            <a:r>
              <a:rPr lang="en-US" baseline="0" dirty="0" err="1" smtClean="0"/>
              <a:t>bermudagrass</a:t>
            </a:r>
            <a:r>
              <a:rPr lang="en-US" baseline="0" dirty="0" smtClean="0"/>
              <a:t> and </a:t>
            </a:r>
            <a:r>
              <a:rPr lang="en-US" baseline="0" dirty="0" err="1" smtClean="0"/>
              <a:t>bahiagrass</a:t>
            </a:r>
            <a:r>
              <a:rPr lang="en-US" baseline="0" dirty="0" smtClean="0"/>
              <a:t>, as well as cool-season annuals in year round forage systems. The Black Belt region consists of largely tall fescue, and various warm-season perennials such as </a:t>
            </a:r>
            <a:r>
              <a:rPr lang="en-US" baseline="0" dirty="0" err="1" smtClean="0"/>
              <a:t>dallisgrass</a:t>
            </a:r>
            <a:r>
              <a:rPr lang="en-US" baseline="0" dirty="0" smtClean="0"/>
              <a:t>, </a:t>
            </a:r>
            <a:r>
              <a:rPr lang="en-US" baseline="0" dirty="0" err="1" smtClean="0"/>
              <a:t>bahiagrass</a:t>
            </a:r>
            <a:r>
              <a:rPr lang="en-US" baseline="0" dirty="0" smtClean="0"/>
              <a:t>, </a:t>
            </a:r>
            <a:r>
              <a:rPr lang="en-US" baseline="0" dirty="0" err="1" smtClean="0"/>
              <a:t>bermudagrass</a:t>
            </a:r>
            <a:r>
              <a:rPr lang="en-US" baseline="0" dirty="0" smtClean="0"/>
              <a:t>, and even </a:t>
            </a:r>
            <a:r>
              <a:rPr lang="en-US" baseline="0" dirty="0" err="1" smtClean="0"/>
              <a:t>Johnsongrass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49559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a grass-fed system,</a:t>
            </a:r>
            <a:r>
              <a:rPr lang="en-US" baseline="0" dirty="0" smtClean="0"/>
              <a:t> forage quantity and quality define production goals. Perennial forages form the base for our grazing systems, and additional forage species, such as annuals, can be used to fill in the quantity and quality gap.</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15298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Learning</a:t>
            </a:r>
            <a:r>
              <a:rPr lang="en-US" baseline="0" dirty="0" smtClean="0"/>
              <a:t> to manage the forages adapted in your region can lead to year-round grazing. Cool-season forages are most productive from late winter through early spring, while warm-season forages are most productive from late April through early October. Understanding forage production growth curves allows us to provide forages nearly year-round. </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2421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chart illustrates when</a:t>
            </a:r>
            <a:r>
              <a:rPr lang="en-US" baseline="0" dirty="0" smtClean="0"/>
              <a:t> forages are most productive as compared to calving season. The goal is to use the above forage systems to provide high-quality grazing to cattle from calving through harvest.</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102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0224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2</a:t>
            </a:fld>
            <a:endParaRPr lang="en-US"/>
          </a:p>
        </p:txBody>
      </p:sp>
    </p:spTree>
    <p:extLst>
      <p:ext uri="{BB962C8B-B14F-4D97-AF65-F5344CB8AC3E}">
        <p14:creationId xmlns:p14="http://schemas.microsoft.com/office/powerpoint/2010/main" val="63015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After</a:t>
            </a:r>
            <a:r>
              <a:rPr lang="en-US" baseline="0" dirty="0" smtClean="0"/>
              <a:t> determining how many days of grazing you can achieve with the current system, think about what forages/management practices can be added to your system to increase the number of days grazed per year. </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90963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8708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29</a:t>
            </a:fld>
            <a:endParaRPr lang="en-US"/>
          </a:p>
        </p:txBody>
      </p:sp>
    </p:spTree>
    <p:extLst>
      <p:ext uri="{BB962C8B-B14F-4D97-AF65-F5344CB8AC3E}">
        <p14:creationId xmlns:p14="http://schemas.microsoft.com/office/powerpoint/2010/main" val="237066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30</a:t>
            </a:fld>
            <a:endParaRPr lang="en-US"/>
          </a:p>
        </p:txBody>
      </p:sp>
    </p:spTree>
    <p:extLst>
      <p:ext uri="{BB962C8B-B14F-4D97-AF65-F5344CB8AC3E}">
        <p14:creationId xmlns:p14="http://schemas.microsoft.com/office/powerpoint/2010/main" val="143712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79555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32</a:t>
            </a:fld>
            <a:endParaRPr lang="en-US"/>
          </a:p>
        </p:txBody>
      </p:sp>
    </p:spTree>
    <p:extLst>
      <p:ext uri="{BB962C8B-B14F-4D97-AF65-F5344CB8AC3E}">
        <p14:creationId xmlns:p14="http://schemas.microsoft.com/office/powerpoint/2010/main" val="2782220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5574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35</a:t>
            </a:fld>
            <a:endParaRPr lang="en-US"/>
          </a:p>
        </p:txBody>
      </p:sp>
    </p:spTree>
    <p:extLst>
      <p:ext uri="{BB962C8B-B14F-4D97-AF65-F5344CB8AC3E}">
        <p14:creationId xmlns:p14="http://schemas.microsoft.com/office/powerpoint/2010/main" val="905840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Limit grazing allows cattle have access to a pasture for a short period of time (often hours per day), then move cattle back to a hay feeding area. This may be a good method to use when winter forages first become available.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8557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Strip grazing allocates sections of forage to animals (usually enough for a 3 to 5 day supply)</a:t>
            </a:r>
            <a:r>
              <a:rPr lang="en-US" baseline="0" dirty="0" smtClean="0"/>
              <a:t> using temporary fencing. This improves forage utilization, as well as creates a unique way to spread animal nutrients across the pasture (much like the concept of bale grazing). </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10943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3</a:t>
            </a:fld>
            <a:endParaRPr lang="en-US"/>
          </a:p>
        </p:txBody>
      </p:sp>
    </p:spTree>
    <p:extLst>
      <p:ext uri="{BB962C8B-B14F-4D97-AF65-F5344CB8AC3E}">
        <p14:creationId xmlns:p14="http://schemas.microsoft.com/office/powerpoint/2010/main" val="434047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38</a:t>
            </a:fld>
            <a:endParaRPr lang="en-US"/>
          </a:p>
        </p:txBody>
      </p:sp>
    </p:spTree>
    <p:extLst>
      <p:ext uri="{BB962C8B-B14F-4D97-AF65-F5344CB8AC3E}">
        <p14:creationId xmlns:p14="http://schemas.microsoft.com/office/powerpoint/2010/main" val="22481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39</a:t>
            </a:fld>
            <a:endParaRPr lang="en-US"/>
          </a:p>
        </p:txBody>
      </p:sp>
    </p:spTree>
    <p:extLst>
      <p:ext uri="{BB962C8B-B14F-4D97-AF65-F5344CB8AC3E}">
        <p14:creationId xmlns:p14="http://schemas.microsoft.com/office/powerpoint/2010/main" val="3479029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343079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84357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09973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A538E8-FF19-4D5F-9656-3C5E47591343}" type="slidenum">
              <a:rPr lang="en-US" smtClean="0"/>
              <a:t>43</a:t>
            </a:fld>
            <a:endParaRPr lang="en-US"/>
          </a:p>
        </p:txBody>
      </p:sp>
    </p:spTree>
    <p:extLst>
      <p:ext uri="{BB962C8B-B14F-4D97-AF65-F5344CB8AC3E}">
        <p14:creationId xmlns:p14="http://schemas.microsoft.com/office/powerpoint/2010/main" val="1247063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44</a:t>
            </a:fld>
            <a:endParaRPr lang="en-US"/>
          </a:p>
        </p:txBody>
      </p:sp>
    </p:spTree>
    <p:extLst>
      <p:ext uri="{BB962C8B-B14F-4D97-AF65-F5344CB8AC3E}">
        <p14:creationId xmlns:p14="http://schemas.microsoft.com/office/powerpoint/2010/main" val="3417719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t>45</a:t>
            </a:fld>
            <a:endParaRPr lang="en-US"/>
          </a:p>
        </p:txBody>
      </p:sp>
    </p:spTree>
    <p:extLst>
      <p:ext uri="{BB962C8B-B14F-4D97-AF65-F5344CB8AC3E}">
        <p14:creationId xmlns:p14="http://schemas.microsoft.com/office/powerpoint/2010/main" val="542235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4792-83BD-4B03-9AEF-5D75B2254F46}" type="slidenum">
              <a:rPr lang="en-US" smtClean="0"/>
              <a:t>47</a:t>
            </a:fld>
            <a:endParaRPr lang="en-US"/>
          </a:p>
        </p:txBody>
      </p:sp>
    </p:spTree>
    <p:extLst>
      <p:ext uri="{BB962C8B-B14F-4D97-AF65-F5344CB8AC3E}">
        <p14:creationId xmlns:p14="http://schemas.microsoft.com/office/powerpoint/2010/main" val="715829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3D0CF-B1F5-DD4B-9953-B1431E1053EF}" type="slidenum">
              <a:rPr lang="en-US" smtClean="0"/>
              <a:t>49</a:t>
            </a:fld>
            <a:endParaRPr lang="en-US"/>
          </a:p>
        </p:txBody>
      </p:sp>
    </p:spTree>
    <p:extLst>
      <p:ext uri="{BB962C8B-B14F-4D97-AF65-F5344CB8AC3E}">
        <p14:creationId xmlns:p14="http://schemas.microsoft.com/office/powerpoint/2010/main" val="252622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4</a:t>
            </a:fld>
            <a:endParaRPr lang="en-US"/>
          </a:p>
        </p:txBody>
      </p:sp>
    </p:spTree>
    <p:extLst>
      <p:ext uri="{BB962C8B-B14F-4D97-AF65-F5344CB8AC3E}">
        <p14:creationId xmlns:p14="http://schemas.microsoft.com/office/powerpoint/2010/main" val="825399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E17B34-1A06-481E-A682-CC12F2FAA55A}" type="slidenum">
              <a:rPr lang="en-US" smtClean="0"/>
              <a:t>52</a:t>
            </a:fld>
            <a:endParaRPr lang="en-US"/>
          </a:p>
        </p:txBody>
      </p:sp>
    </p:spTree>
    <p:extLst>
      <p:ext uri="{BB962C8B-B14F-4D97-AF65-F5344CB8AC3E}">
        <p14:creationId xmlns:p14="http://schemas.microsoft.com/office/powerpoint/2010/main" val="3891833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One of the biggest keys in forage management is having a plan – develop a strategy</a:t>
            </a:r>
            <a:r>
              <a:rPr lang="en-US" baseline="0" dirty="0" smtClean="0"/>
              <a:t> to manage pastures. Estimate forage supply/demand and determine how forage utilization can be improved. The greater production and utilization potential – the greater potential to gain pounds of beef per acre. </a:t>
            </a:r>
            <a:r>
              <a:rPr lang="en-US" dirty="0" smtClean="0"/>
              <a:t> </a:t>
            </a:r>
            <a:endParaRPr lang="en-US" dirty="0"/>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57998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94261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6D0D5-40A1-41BA-A805-160BA3AD070A}"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40677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73C361-1431-4F23-9D6C-7238A8A4A73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4806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870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Blue line represents yield without fertility. Yield achieved above the blue line was with 55 </a:t>
            </a:r>
            <a:r>
              <a:rPr lang="en-US" dirty="0" err="1" smtClean="0"/>
              <a:t>lb</a:t>
            </a:r>
            <a:r>
              <a:rPr lang="en-US" dirty="0" smtClean="0"/>
              <a:t> N/acre applied in the spring of each year when </a:t>
            </a:r>
            <a:r>
              <a:rPr lang="en-US" dirty="0" err="1" smtClean="0"/>
              <a:t>bahiagrass</a:t>
            </a:r>
            <a:r>
              <a:rPr lang="en-US" dirty="0" smtClean="0"/>
              <a:t> broke dormancy. </a:t>
            </a:r>
            <a:endParaRPr lang="en-US" dirty="0"/>
          </a:p>
        </p:txBody>
      </p:sp>
      <p:sp>
        <p:nvSpPr>
          <p:cNvPr id="4" name="Slide Number Placeholder 3"/>
          <p:cNvSpPr>
            <a:spLocks noGrp="1"/>
          </p:cNvSpPr>
          <p:nvPr>
            <p:ph type="sldNum" sz="quarter" idx="10"/>
          </p:nvPr>
        </p:nvSpPr>
        <p:spPr/>
        <p:txBody>
          <a:bodyPr/>
          <a:lstStyle/>
          <a:p>
            <a:fld id="{BE975D7A-F320-42DB-915C-DC63122A635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0976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8</a:t>
            </a:fld>
            <a:endParaRPr lang="en-US"/>
          </a:p>
        </p:txBody>
      </p:sp>
    </p:spTree>
    <p:extLst>
      <p:ext uri="{BB962C8B-B14F-4D97-AF65-F5344CB8AC3E}">
        <p14:creationId xmlns:p14="http://schemas.microsoft.com/office/powerpoint/2010/main" val="122598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75D7A-F320-42DB-915C-DC63122A6355}" type="slidenum">
              <a:rPr lang="en-US" smtClean="0"/>
              <a:t>9</a:t>
            </a:fld>
            <a:endParaRPr lang="en-US"/>
          </a:p>
        </p:txBody>
      </p:sp>
    </p:spTree>
    <p:extLst>
      <p:ext uri="{BB962C8B-B14F-4D97-AF65-F5344CB8AC3E}">
        <p14:creationId xmlns:p14="http://schemas.microsoft.com/office/powerpoint/2010/main" val="1294839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56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1612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mpleted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6242" r="905"/>
          <a:stretch/>
        </p:blipFill>
        <p:spPr>
          <a:xfrm>
            <a:off x="-1" y="0"/>
            <a:ext cx="9144001" cy="686998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29" y="3513940"/>
            <a:ext cx="1521228" cy="536021"/>
          </a:xfrm>
          <a:prstGeom prst="rect">
            <a:avLst/>
          </a:prstGeom>
        </p:spPr>
      </p:pic>
      <p:sp>
        <p:nvSpPr>
          <p:cNvPr id="12" name="Title 1"/>
          <p:cNvSpPr>
            <a:spLocks noGrp="1"/>
          </p:cNvSpPr>
          <p:nvPr>
            <p:ph type="ctrTitle" hasCustomPrompt="1"/>
          </p:nvPr>
        </p:nvSpPr>
        <p:spPr>
          <a:xfrm>
            <a:off x="2590800" y="754602"/>
            <a:ext cx="6088220" cy="1084469"/>
          </a:xfrm>
        </p:spPr>
        <p:txBody>
          <a:bodyPr anchor="t">
            <a:normAutofit/>
          </a:bodyPr>
          <a:lstStyle>
            <a:lvl1pPr algn="l">
              <a:defRPr sz="3600" baseline="0"/>
            </a:lvl1pPr>
          </a:lstStyle>
          <a:p>
            <a:r>
              <a:rPr lang="en-US" dirty="0" smtClean="0"/>
              <a:t>This Completes Section XX</a:t>
            </a:r>
            <a:endParaRPr lang="en-US" dirty="0"/>
          </a:p>
        </p:txBody>
      </p:sp>
      <p:sp>
        <p:nvSpPr>
          <p:cNvPr id="13" name="Subtitle 2"/>
          <p:cNvSpPr>
            <a:spLocks noGrp="1"/>
          </p:cNvSpPr>
          <p:nvPr>
            <p:ph type="subTitle" idx="1" hasCustomPrompt="1"/>
          </p:nvPr>
        </p:nvSpPr>
        <p:spPr>
          <a:xfrm>
            <a:off x="2590800" y="1848806"/>
            <a:ext cx="6088220" cy="1098269"/>
          </a:xfrm>
        </p:spPr>
        <p:txBody>
          <a:bodyPr anchor="t">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Of Beef Systems Management</a:t>
            </a:r>
            <a:endParaRPr lang="en-US" dirty="0"/>
          </a:p>
        </p:txBody>
      </p:sp>
      <p:sp>
        <p:nvSpPr>
          <p:cNvPr id="14" name="Date Placeholder 3"/>
          <p:cNvSpPr>
            <a:spLocks noGrp="1"/>
          </p:cNvSpPr>
          <p:nvPr>
            <p:ph type="dt" sz="half" idx="10"/>
          </p:nvPr>
        </p:nvSpPr>
        <p:spPr>
          <a:xfrm>
            <a:off x="457200" y="6474929"/>
            <a:ext cx="2133600" cy="246547"/>
          </a:xfrm>
        </p:spPr>
        <p:txBody>
          <a:bodyPr/>
          <a:lstStyle/>
          <a:p>
            <a:fld id="{C58D652C-9811-4215-BF2A-0414A612191D}" type="datetimeFigureOut">
              <a:rPr lang="en-US" smtClean="0"/>
              <a:t>1/4/2018</a:t>
            </a:fld>
            <a:endParaRPr lang="en-US"/>
          </a:p>
        </p:txBody>
      </p:sp>
      <p:sp>
        <p:nvSpPr>
          <p:cNvPr id="15" name="Slide Number Placeholder 5"/>
          <p:cNvSpPr>
            <a:spLocks noGrp="1"/>
          </p:cNvSpPr>
          <p:nvPr>
            <p:ph type="sldNum" sz="quarter" idx="12"/>
          </p:nvPr>
        </p:nvSpPr>
        <p:spPr>
          <a:xfrm>
            <a:off x="2705100" y="6474929"/>
            <a:ext cx="1756861" cy="246547"/>
          </a:xfrm>
        </p:spPr>
        <p:txBody>
          <a:bodyPr/>
          <a:lstStyle/>
          <a:p>
            <a:fld id="{47C7FB34-7AD6-4E6F-BBC4-9C35EBFB3AB2}" type="slidenum">
              <a:rPr lang="en-US" smtClean="0"/>
              <a:t>‹#›</a:t>
            </a:fld>
            <a:endParaRPr lang="en-US"/>
          </a:p>
        </p:txBody>
      </p:sp>
      <p:cxnSp>
        <p:nvCxnSpPr>
          <p:cNvPr id="16" name="Straight Connector 15"/>
          <p:cNvCxnSpPr/>
          <p:nvPr/>
        </p:nvCxnSpPr>
        <p:spPr>
          <a:xfrm>
            <a:off x="2487826" y="608825"/>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810" y="3094671"/>
            <a:ext cx="1118674" cy="1381079"/>
          </a:xfrm>
          <a:prstGeom prst="rect">
            <a:avLst/>
          </a:prstGeom>
        </p:spPr>
      </p:pic>
      <p:sp>
        <p:nvSpPr>
          <p:cNvPr id="4" name="Rectangle 3"/>
          <p:cNvSpPr/>
          <p:nvPr/>
        </p:nvSpPr>
        <p:spPr>
          <a:xfrm>
            <a:off x="0" y="4853557"/>
            <a:ext cx="9144000" cy="169277"/>
          </a:xfrm>
          <a:prstGeom prst="rect">
            <a:avLst/>
          </a:prstGeom>
        </p:spPr>
        <p:txBody>
          <a:bodyPr wrap="square">
            <a:spAutoFit/>
          </a:bodyPr>
          <a:lstStyle/>
          <a:p>
            <a:pPr algn="r"/>
            <a:r>
              <a:rPr lang="en-US" sz="500" b="0" i="0" dirty="0" smtClean="0">
                <a:solidFill>
                  <a:srgbClr val="000000"/>
                </a:solidFill>
                <a:effectLst/>
                <a:latin typeface="+mn-lt"/>
              </a:rPr>
              <a:t>The Alabama Cooperative Extension System (Alabama A&amp;M University and Auburn University) is an equal opportunity educator and employer.  Everyone is welcome! © 2017 Alabama Cooperative Extension System. All rights reserved.</a:t>
            </a:r>
            <a:endParaRPr lang="en-US" sz="500" b="0" dirty="0">
              <a:latin typeface="+mn-lt"/>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spTree>
    <p:extLst>
      <p:ext uri="{BB962C8B-B14F-4D97-AF65-F5344CB8AC3E}">
        <p14:creationId xmlns:p14="http://schemas.microsoft.com/office/powerpoint/2010/main" val="851558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53481"/>
            <a:ext cx="8229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C58D652C-9811-4215-BF2A-0414A612191D}" type="datetimeFigureOut">
              <a:rPr lang="en-US" smtClean="0"/>
              <a:t>1/4/2018</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a:xfrm>
            <a:off x="6553202" y="6356352"/>
            <a:ext cx="1756861" cy="365125"/>
          </a:xfrm>
        </p:spPr>
        <p:txBody>
          <a:bodyPr/>
          <a:lstStyle>
            <a:lvl1pPr>
              <a:defRPr>
                <a:solidFill>
                  <a:schemeClr val="tx1"/>
                </a:solidFill>
              </a:defRPr>
            </a:lvl1pPr>
          </a:lstStyle>
          <a:p>
            <a:fld id="{47C7FB34-7AD6-4E6F-BBC4-9C35EBFB3AB2}"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defRPr>
            </a:lvl1pPr>
          </a:lstStyle>
          <a:p>
            <a:fld id="{C58D652C-9811-4215-BF2A-0414A612191D}" type="datetimeFigureOut">
              <a:rPr lang="en-US" smtClean="0"/>
              <a:t>1/4/2018</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2" y="6356352"/>
            <a:ext cx="1756861" cy="365125"/>
          </a:xfrm>
        </p:spPr>
        <p:txBody>
          <a:bodyPr/>
          <a:lstStyle>
            <a:lvl1pPr>
              <a:defRPr>
                <a:solidFill>
                  <a:srgbClr val="000000"/>
                </a:solidFill>
              </a:defRPr>
            </a:lvl1pPr>
          </a:lstStyle>
          <a:p>
            <a:fld id="{47C7FB34-7AD6-4E6F-BBC4-9C35EBFB3AB2}"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572000"/>
          </a:xfrm>
        </p:spPr>
        <p:txBody>
          <a:bodyPr/>
          <a:lstStyle/>
          <a:p>
            <a:pPr lvl="0"/>
            <a:endParaRPr lang="en-US" noProof="0" smtClean="0"/>
          </a:p>
        </p:txBody>
      </p:sp>
    </p:spTree>
    <p:extLst>
      <p:ext uri="{BB962C8B-B14F-4D97-AF65-F5344CB8AC3E}">
        <p14:creationId xmlns:p14="http://schemas.microsoft.com/office/powerpoint/2010/main" val="302591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98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153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246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4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756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790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207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856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61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032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77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952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080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218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587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37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902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24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442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89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549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279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22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35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083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61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651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181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525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85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18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127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647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302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00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012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113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2" name="Title 1"/>
          <p:cNvSpPr>
            <a:spLocks noGrp="1"/>
          </p:cNvSpPr>
          <p:nvPr>
            <p:ph type="ctrTitle"/>
          </p:nvPr>
        </p:nvSpPr>
        <p:spPr>
          <a:xfrm>
            <a:off x="2632582" y="1496696"/>
            <a:ext cx="6088220" cy="1084469"/>
          </a:xfrm>
        </p:spPr>
        <p:txBody>
          <a:bodyPr anchor="t">
            <a:normAutofit/>
          </a:bodyPr>
          <a:lstStyle>
            <a:lvl1pPr algn="l">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2632582" y="2590900"/>
            <a:ext cx="6088220" cy="1702585"/>
          </a:xfrm>
        </p:spPr>
        <p:txBody>
          <a:bodyPr anchor="t">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3" name="Straight Connector 12"/>
          <p:cNvCxnSpPr/>
          <p:nvPr userDrawn="1"/>
        </p:nvCxnSpPr>
        <p:spPr>
          <a:xfrm>
            <a:off x="2487826" y="608826"/>
            <a:ext cx="0" cy="351976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descr="Beef-Systems-BASICS-Graphi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201" y="716638"/>
            <a:ext cx="1977383" cy="3411956"/>
          </a:xfrm>
          <a:prstGeom prst="rect">
            <a:avLst/>
          </a:prstGeom>
        </p:spPr>
      </p:pic>
    </p:spTree>
    <p:extLst>
      <p:ext uri="{BB962C8B-B14F-4D97-AF65-F5344CB8AC3E}">
        <p14:creationId xmlns:p14="http://schemas.microsoft.com/office/powerpoint/2010/main" val="3624104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57201" y="6474929"/>
            <a:ext cx="812768" cy="246547"/>
          </a:xfrm>
        </p:spPr>
        <p:txBody>
          <a:bodyPr/>
          <a:lstStyle/>
          <a:p>
            <a:fld id="{D955F904-C87C-474A-B810-98A916C0B914}" type="datetime1">
              <a:rPr lang="en-US" smtClean="0">
                <a:solidFill>
                  <a:prstClr val="white"/>
                </a:solidFill>
              </a:rPr>
              <a:pPr/>
              <a:t>1/4/2018</a:t>
            </a:fld>
            <a:endParaRPr lang="en-US" dirty="0">
              <a:solidFill>
                <a:prstClr val="white"/>
              </a:solidFill>
            </a:endParaRPr>
          </a:p>
        </p:txBody>
      </p:sp>
      <p:sp>
        <p:nvSpPr>
          <p:cNvPr id="12"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a:p>
        </p:txBody>
      </p:sp>
      <p:sp>
        <p:nvSpPr>
          <p:cNvPr id="13"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9" name="Picture 8"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543539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2" name="Title 1"/>
          <p:cNvSpPr>
            <a:spLocks noGrp="1"/>
          </p:cNvSpPr>
          <p:nvPr>
            <p:ph type="title" hasCustomPrompt="1"/>
          </p:nvPr>
        </p:nvSpPr>
        <p:spPr>
          <a:xfrm>
            <a:off x="2859060" y="2146216"/>
            <a:ext cx="5447018" cy="1805072"/>
          </a:xfrm>
        </p:spPr>
        <p:txBody>
          <a:bodyPr anchor="t"/>
          <a:lstStyle>
            <a:lvl1pPr algn="l">
              <a:defRPr sz="4000" b="1" cap="all" baseline="0"/>
            </a:lvl1pPr>
          </a:lstStyle>
          <a:p>
            <a:r>
              <a:rPr lang="en-US" dirty="0" smtClean="0"/>
              <a:t>Click to edit Master SECTION title style</a:t>
            </a:r>
            <a:endParaRPr lang="en-US" dirty="0"/>
          </a:p>
        </p:txBody>
      </p:sp>
      <p:sp>
        <p:nvSpPr>
          <p:cNvPr id="3" name="Text Placeholder 2"/>
          <p:cNvSpPr>
            <a:spLocks noGrp="1"/>
          </p:cNvSpPr>
          <p:nvPr>
            <p:ph type="body" idx="1"/>
          </p:nvPr>
        </p:nvSpPr>
        <p:spPr>
          <a:xfrm>
            <a:off x="2859060" y="1300095"/>
            <a:ext cx="5447018" cy="8461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0" name="Straight Connector 9"/>
          <p:cNvCxnSpPr/>
          <p:nvPr userDrawn="1"/>
        </p:nvCxnSpPr>
        <p:spPr>
          <a:xfrm>
            <a:off x="2719229" y="608826"/>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10"/>
          </p:nvPr>
        </p:nvSpPr>
        <p:spPr>
          <a:xfrm>
            <a:off x="457201" y="6474929"/>
            <a:ext cx="812768" cy="246547"/>
          </a:xfrm>
        </p:spPr>
        <p:txBody>
          <a:bodyPr/>
          <a:lstStyle/>
          <a:p>
            <a:fld id="{AF2BB0AF-921C-7B49-BA1B-75CFE6861F06}" type="datetime1">
              <a:rPr lang="en-US" smtClean="0">
                <a:solidFill>
                  <a:prstClr val="white"/>
                </a:solidFill>
              </a:rPr>
              <a:pPr/>
              <a:t>1/4/2018</a:t>
            </a:fld>
            <a:endParaRPr lang="en-US" dirty="0">
              <a:solidFill>
                <a:prstClr val="white"/>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15" name="Picture 14" descr="Beef-Systems-BASICS-Graphi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252" y="814806"/>
            <a:ext cx="1977383" cy="3411956"/>
          </a:xfrm>
          <a:prstGeom prst="rect">
            <a:avLst/>
          </a:prstGeom>
        </p:spPr>
      </p:pic>
    </p:spTree>
    <p:extLst>
      <p:ext uri="{BB962C8B-B14F-4D97-AF65-F5344CB8AC3E}">
        <p14:creationId xmlns:p14="http://schemas.microsoft.com/office/powerpoint/2010/main" val="64099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1" y="6474929"/>
            <a:ext cx="812768" cy="246547"/>
          </a:xfrm>
        </p:spPr>
        <p:txBody>
          <a:bodyPr/>
          <a:lstStyle/>
          <a:p>
            <a:fld id="{53136C69-857B-104C-AE3E-3B88F0AD35C4}" type="datetime1">
              <a:rPr lang="en-US" smtClean="0">
                <a:solidFill>
                  <a:prstClr val="white"/>
                </a:solidFill>
              </a:rPr>
              <a:pPr/>
              <a:t>1/4/2018</a:t>
            </a:fld>
            <a:endParaRPr lang="en-US" dirty="0">
              <a:solidFill>
                <a:prstClr val="white"/>
              </a:solidFill>
            </a:endParaRPr>
          </a:p>
        </p:txBody>
      </p:sp>
      <p:sp>
        <p:nvSpPr>
          <p:cNvPr id="14"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a:p>
        </p:txBody>
      </p:sp>
      <p:sp>
        <p:nvSpPr>
          <p:cNvPr id="15"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10" name="Picture 9"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2280483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2" name="Title 1"/>
          <p:cNvSpPr>
            <a:spLocks noGrp="1"/>
          </p:cNvSpPr>
          <p:nvPr>
            <p:ph type="title"/>
          </p:nvPr>
        </p:nvSpPr>
        <p:spPr>
          <a:xfrm>
            <a:off x="811800" y="274639"/>
            <a:ext cx="78750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3"/>
          <p:cNvSpPr>
            <a:spLocks noGrp="1"/>
          </p:cNvSpPr>
          <p:nvPr>
            <p:ph type="dt" sz="half" idx="10"/>
          </p:nvPr>
        </p:nvSpPr>
        <p:spPr>
          <a:xfrm>
            <a:off x="457201" y="6474929"/>
            <a:ext cx="812768" cy="246547"/>
          </a:xfrm>
        </p:spPr>
        <p:txBody>
          <a:bodyPr/>
          <a:lstStyle/>
          <a:p>
            <a:fld id="{DBDBE96D-5333-134F-BFD4-3545C965CCE1}" type="datetime1">
              <a:rPr lang="en-US" smtClean="0">
                <a:solidFill>
                  <a:prstClr val="white"/>
                </a:solidFill>
              </a:rPr>
              <a:pPr/>
              <a:t>1/4/2018</a:t>
            </a:fld>
            <a:endParaRPr lang="en-US" dirty="0">
              <a:solidFill>
                <a:prstClr val="white"/>
              </a:solidFill>
            </a:endParaRPr>
          </a:p>
        </p:txBody>
      </p:sp>
      <p:sp>
        <p:nvSpPr>
          <p:cNvPr id="15"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a:p>
        </p:txBody>
      </p:sp>
      <p:sp>
        <p:nvSpPr>
          <p:cNvPr id="16"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12" name="Picture 11"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22725913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930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1"/>
            <a:ext cx="9144000" cy="6858000"/>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a:p>
        </p:txBody>
      </p:sp>
      <p:sp>
        <p:nvSpPr>
          <p:cNvPr id="9" name="Date Placeholder 3"/>
          <p:cNvSpPr>
            <a:spLocks noGrp="1"/>
          </p:cNvSpPr>
          <p:nvPr>
            <p:ph type="dt" sz="half" idx="10"/>
          </p:nvPr>
        </p:nvSpPr>
        <p:spPr>
          <a:xfrm>
            <a:off x="457201" y="6474929"/>
            <a:ext cx="812768" cy="246547"/>
          </a:xfrm>
        </p:spPr>
        <p:txBody>
          <a:bodyPr/>
          <a:lstStyle/>
          <a:p>
            <a:fld id="{DBDBE96D-5333-134F-BFD4-3545C965CCE1}" type="datetime1">
              <a:rPr lang="en-US" smtClean="0">
                <a:solidFill>
                  <a:prstClr val="white"/>
                </a:solidFill>
              </a:rPr>
              <a:pPr/>
              <a:t>1/4/2018</a:t>
            </a:fld>
            <a:endParaRPr lang="en-US" dirty="0">
              <a:solidFill>
                <a:prstClr val="white"/>
              </a:solidFill>
            </a:endParaRPr>
          </a:p>
        </p:txBody>
      </p:sp>
      <p:sp>
        <p:nvSpPr>
          <p:cNvPr id="10"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dirty="0"/>
          </a:p>
        </p:txBody>
      </p:sp>
      <p:sp>
        <p:nvSpPr>
          <p:cNvPr id="11"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8" name="Picture 7"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3405128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75000"/>
                  </a:schemeClr>
                </a:solidFill>
              </a:defRPr>
            </a:lvl1pPr>
          </a:lstStyle>
          <a:p>
            <a:fld id="{FB7EC9AF-4B0F-7344-987B-03796E684500}" type="datetime1">
              <a:rPr lang="en-US" smtClean="0">
                <a:solidFill>
                  <a:prstClr val="white">
                    <a:lumMod val="75000"/>
                  </a:prstClr>
                </a:solidFill>
              </a:rPr>
              <a:pPr/>
              <a:t>1/4/2018</a:t>
            </a:fld>
            <a:endParaRPr lang="en-US">
              <a:solidFill>
                <a:prstClr val="white">
                  <a:lumMod val="75000"/>
                </a:prstClr>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schemeClr val="bg1">
                    <a:lumMod val="75000"/>
                  </a:schemeClr>
                </a:solidFill>
              </a:defRPr>
            </a:lvl1pPr>
          </a:lstStyle>
          <a:p>
            <a:endParaRPr lang="en-US">
              <a:solidFill>
                <a:prstClr val="white">
                  <a:lumMod val="75000"/>
                </a:prstClr>
              </a:solidFill>
            </a:endParaRPr>
          </a:p>
        </p:txBody>
      </p:sp>
      <p:sp>
        <p:nvSpPr>
          <p:cNvPr id="4" name="Slide Number Placeholder 3"/>
          <p:cNvSpPr>
            <a:spLocks noGrp="1"/>
          </p:cNvSpPr>
          <p:nvPr>
            <p:ph type="sldNum" sz="quarter" idx="12"/>
          </p:nvPr>
        </p:nvSpPr>
        <p:spPr>
          <a:xfrm>
            <a:off x="6553204" y="6356352"/>
            <a:ext cx="1756861" cy="365125"/>
          </a:xfrm>
        </p:spPr>
        <p:txBody>
          <a:bodyPr/>
          <a:lstStyle>
            <a:lvl1pPr>
              <a:defRPr>
                <a:solidFill>
                  <a:schemeClr val="bg1">
                    <a:lumMod val="75000"/>
                  </a:schemeClr>
                </a:solidFill>
              </a:defRPr>
            </a:lvl1pPr>
          </a:lstStyle>
          <a:p>
            <a:fld id="{2066355A-084C-D24E-9AD2-7E4FC41EA627}"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300901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1"/>
            <a:ext cx="9144000" cy="6858000"/>
          </a:xfrm>
          <a:prstGeom prst="rect">
            <a:avLst/>
          </a:prstGeom>
        </p:spPr>
      </p:pic>
      <p:sp>
        <p:nvSpPr>
          <p:cNvPr id="2" name="Title 1"/>
          <p:cNvSpPr>
            <a:spLocks noGrp="1"/>
          </p:cNvSpPr>
          <p:nvPr>
            <p:ph type="title"/>
          </p:nvPr>
        </p:nvSpPr>
        <p:spPr>
          <a:xfrm>
            <a:off x="811802" y="273049"/>
            <a:ext cx="3008313"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929650" y="273054"/>
            <a:ext cx="493252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18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DBDBE96D-5333-134F-BFD4-3545C965CCE1}" type="datetime1">
              <a:rPr lang="en-US" smtClean="0">
                <a:solidFill>
                  <a:prstClr val="white"/>
                </a:solidFill>
              </a:rPr>
              <a:pPr/>
              <a:t>1/4/2018</a:t>
            </a:fld>
            <a:endParaRPr lang="en-US" dirty="0">
              <a:solidFill>
                <a:prstClr val="white"/>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dirty="0"/>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10" name="Picture 9"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3347509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45214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26431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01888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DBDBE96D-5333-134F-BFD4-3545C965CCE1}" type="datetime1">
              <a:rPr lang="en-US" smtClean="0">
                <a:solidFill>
                  <a:prstClr val="white"/>
                </a:solidFill>
              </a:rPr>
              <a:pPr/>
              <a:t>1/4/2018</a:t>
            </a:fld>
            <a:endParaRPr lang="en-US" dirty="0">
              <a:solidFill>
                <a:prstClr val="white"/>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AF88E988-FB04-AB4E-BE5A-59F242AF7F7A}" type="slidenum">
              <a:rPr lang="en-US" smtClean="0"/>
              <a:pPr/>
              <a:t>‹#›</a:t>
            </a:fld>
            <a:endParaRPr lang="en-US" dirty="0"/>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dirty="0">
              <a:solidFill>
                <a:prstClr val="white"/>
              </a:solidFill>
            </a:endParaRPr>
          </a:p>
        </p:txBody>
      </p:sp>
      <p:pic>
        <p:nvPicPr>
          <p:cNvPr id="11" name="Picture 10" descr="Beef-Systems-BASICS-Graphi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72" y="153051"/>
            <a:ext cx="827658" cy="1428117"/>
          </a:xfrm>
          <a:prstGeom prst="rect">
            <a:avLst/>
          </a:prstGeom>
        </p:spPr>
      </p:pic>
    </p:spTree>
    <p:extLst>
      <p:ext uri="{BB962C8B-B14F-4D97-AF65-F5344CB8AC3E}">
        <p14:creationId xmlns:p14="http://schemas.microsoft.com/office/powerpoint/2010/main" val="1646769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leted_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83"/>
            <a:ext cx="9144000" cy="6858000"/>
          </a:xfrm>
          <a:prstGeom prst="rect">
            <a:avLst/>
          </a:prstGeom>
        </p:spPr>
      </p:pic>
      <p:sp>
        <p:nvSpPr>
          <p:cNvPr id="12" name="Title 1"/>
          <p:cNvSpPr>
            <a:spLocks noGrp="1"/>
          </p:cNvSpPr>
          <p:nvPr>
            <p:ph type="ctrTitle" hasCustomPrompt="1"/>
          </p:nvPr>
        </p:nvSpPr>
        <p:spPr>
          <a:xfrm>
            <a:off x="2632582" y="1496696"/>
            <a:ext cx="6088220" cy="1084469"/>
          </a:xfrm>
        </p:spPr>
        <p:txBody>
          <a:bodyPr anchor="t">
            <a:normAutofit/>
          </a:bodyPr>
          <a:lstStyle>
            <a:lvl1pPr algn="l">
              <a:defRPr sz="3600" baseline="0"/>
            </a:lvl1pPr>
          </a:lstStyle>
          <a:p>
            <a:r>
              <a:rPr lang="en-US" dirty="0" smtClean="0"/>
              <a:t>This Completes Section XX</a:t>
            </a:r>
            <a:endParaRPr lang="en-US" dirty="0"/>
          </a:p>
        </p:txBody>
      </p:sp>
      <p:sp>
        <p:nvSpPr>
          <p:cNvPr id="13" name="Subtitle 2"/>
          <p:cNvSpPr>
            <a:spLocks noGrp="1"/>
          </p:cNvSpPr>
          <p:nvPr>
            <p:ph type="subTitle" idx="1" hasCustomPrompt="1"/>
          </p:nvPr>
        </p:nvSpPr>
        <p:spPr>
          <a:xfrm>
            <a:off x="2632582" y="2590900"/>
            <a:ext cx="6088220" cy="1702585"/>
          </a:xfrm>
        </p:spPr>
        <p:txBody>
          <a:bodyPr anchor="t">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Of Beef Systems Basics</a:t>
            </a:r>
            <a:endParaRPr lang="en-US" dirty="0"/>
          </a:p>
        </p:txBody>
      </p:sp>
      <p:sp>
        <p:nvSpPr>
          <p:cNvPr id="14" name="Date Placeholder 3"/>
          <p:cNvSpPr>
            <a:spLocks noGrp="1"/>
          </p:cNvSpPr>
          <p:nvPr>
            <p:ph type="dt" sz="half" idx="10"/>
          </p:nvPr>
        </p:nvSpPr>
        <p:spPr>
          <a:xfrm>
            <a:off x="457200" y="6474929"/>
            <a:ext cx="2133600" cy="246547"/>
          </a:xfrm>
        </p:spPr>
        <p:txBody>
          <a:bodyPr/>
          <a:lstStyle/>
          <a:p>
            <a:fld id="{EA35ADB6-084D-234E-BF30-1A6E89FFED08}" type="datetime1">
              <a:rPr lang="en-US" smtClean="0">
                <a:solidFill>
                  <a:prstClr val="white"/>
                </a:solidFill>
              </a:rPr>
              <a:pPr/>
              <a:t>1/4/2018</a:t>
            </a:fld>
            <a:endParaRPr lang="en-US" dirty="0">
              <a:solidFill>
                <a:prstClr val="white"/>
              </a:solidFill>
            </a:endParaRPr>
          </a:p>
        </p:txBody>
      </p:sp>
      <p:sp>
        <p:nvSpPr>
          <p:cNvPr id="15" name="Slide Number Placeholder 5"/>
          <p:cNvSpPr>
            <a:spLocks noGrp="1"/>
          </p:cNvSpPr>
          <p:nvPr>
            <p:ph type="sldNum" sz="quarter" idx="12"/>
          </p:nvPr>
        </p:nvSpPr>
        <p:spPr>
          <a:xfrm>
            <a:off x="2705102" y="6474929"/>
            <a:ext cx="1756861" cy="246547"/>
          </a:xfrm>
        </p:spPr>
        <p:txBody>
          <a:bodyPr/>
          <a:lstStyle/>
          <a:p>
            <a:fld id="{AF88E988-FB04-AB4E-BE5A-59F242AF7F7A}" type="slidenum">
              <a:rPr lang="en-US" smtClean="0"/>
              <a:pPr/>
              <a:t>‹#›</a:t>
            </a:fld>
            <a:endParaRPr lang="en-US"/>
          </a:p>
        </p:txBody>
      </p:sp>
      <p:cxnSp>
        <p:nvCxnSpPr>
          <p:cNvPr id="16" name="Straight Connector 15"/>
          <p:cNvCxnSpPr/>
          <p:nvPr userDrawn="1"/>
        </p:nvCxnSpPr>
        <p:spPr>
          <a:xfrm>
            <a:off x="2487826" y="608826"/>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descr="Beef-Systems-BASICS-Graphi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201" y="716638"/>
            <a:ext cx="1977383" cy="3411956"/>
          </a:xfrm>
          <a:prstGeom prst="rect">
            <a:avLst/>
          </a:prstGeom>
        </p:spPr>
      </p:pic>
    </p:spTree>
    <p:extLst>
      <p:ext uri="{BB962C8B-B14F-4D97-AF65-F5344CB8AC3E}">
        <p14:creationId xmlns:p14="http://schemas.microsoft.com/office/powerpoint/2010/main" val="3849631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53481"/>
            <a:ext cx="8229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E6C87E2-CB21-B042-9AB5-EC68CD30E3DB}" type="datetime1">
              <a:rPr lang="en-US" smtClean="0">
                <a:solidFill>
                  <a:prstClr val="black"/>
                </a:solidFill>
              </a:rPr>
              <a:pPr/>
              <a:t>1/4/2018</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6553204" y="6356352"/>
            <a:ext cx="1756861" cy="365125"/>
          </a:xfrm>
        </p:spPr>
        <p:txBody>
          <a:bodyPr/>
          <a:lstStyle>
            <a:lvl1pPr>
              <a:defRPr>
                <a:solidFill>
                  <a:schemeClr val="tx1"/>
                </a:solidFill>
              </a:defRPr>
            </a:lvl1pPr>
          </a:lstStyle>
          <a:p>
            <a:fld id="{2066355A-084C-D24E-9AD2-7E4FC41EA6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2702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defRPr>
            </a:lvl1pPr>
          </a:lstStyle>
          <a:p>
            <a:fld id="{1DBCD972-CAB2-6746-8790-4B352510381C}" type="datetime1">
              <a:rPr lang="en-US" smtClean="0"/>
              <a:pPr/>
              <a:t>1/4/2018</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553204" y="6356352"/>
            <a:ext cx="1756861" cy="365125"/>
          </a:xfrm>
        </p:spPr>
        <p:txBody>
          <a:bodyPr/>
          <a:lstStyle>
            <a:lvl1pPr>
              <a:defRPr>
                <a:solidFill>
                  <a:srgbClr val="000000"/>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0015195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33216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spTree>
    <p:extLst>
      <p:ext uri="{BB962C8B-B14F-4D97-AF65-F5344CB8AC3E}">
        <p14:creationId xmlns:p14="http://schemas.microsoft.com/office/powerpoint/2010/main" val="44564010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spTree>
    <p:extLst>
      <p:ext uri="{BB962C8B-B14F-4D97-AF65-F5344CB8AC3E}">
        <p14:creationId xmlns:p14="http://schemas.microsoft.com/office/powerpoint/2010/main" val="27527594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473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cxnSp>
        <p:nvCxnSpPr>
          <p:cNvPr id="10" name="Straight Connector 9"/>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70867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65162"/>
            <a:ext cx="2490158" cy="89283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801" y="5757630"/>
            <a:ext cx="1158037" cy="1071711"/>
          </a:xfrm>
          <a:prstGeom prst="rect">
            <a:avLst/>
          </a:prstGeom>
        </p:spPr>
      </p:pic>
      <p:cxnSp>
        <p:nvCxnSpPr>
          <p:cNvPr id="12" name="Straight Connector 11"/>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98701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cxnSp>
        <p:nvCxnSpPr>
          <p:cNvPr id="8" name="Straight Connector 7"/>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87640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2274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83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059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502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03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28424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spTree>
    <p:extLst>
      <p:ext uri="{BB962C8B-B14F-4D97-AF65-F5344CB8AC3E}">
        <p14:creationId xmlns:p14="http://schemas.microsoft.com/office/powerpoint/2010/main" val="10606527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432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spTree>
    <p:extLst>
      <p:ext uri="{BB962C8B-B14F-4D97-AF65-F5344CB8AC3E}">
        <p14:creationId xmlns:p14="http://schemas.microsoft.com/office/powerpoint/2010/main" val="191997603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cxnSp>
        <p:nvCxnSpPr>
          <p:cNvPr id="10" name="Straight Connector 9"/>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4983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65162"/>
            <a:ext cx="2490158" cy="89283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801" y="5757630"/>
            <a:ext cx="1158037" cy="1071711"/>
          </a:xfrm>
          <a:prstGeom prst="rect">
            <a:avLst/>
          </a:prstGeom>
        </p:spPr>
      </p:pic>
      <p:cxnSp>
        <p:nvCxnSpPr>
          <p:cNvPr id="12" name="Straight Connector 11"/>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478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968"/>
            <a:ext cx="1905000" cy="6830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0317" y="6015402"/>
            <a:ext cx="893685" cy="827063"/>
          </a:xfrm>
          <a:prstGeom prst="rect">
            <a:avLst/>
          </a:prstGeom>
        </p:spPr>
      </p:pic>
      <p:cxnSp>
        <p:nvCxnSpPr>
          <p:cNvPr id="8" name="Straight Connector 7"/>
          <p:cNvCxnSpPr/>
          <p:nvPr userDrawn="1"/>
        </p:nvCxnSpPr>
        <p:spPr>
          <a:xfrm>
            <a:off x="457200" y="1371600"/>
            <a:ext cx="8305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24453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3168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5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064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02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554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8016"/>
            <a:ext cx="9143998" cy="8127999"/>
          </a:xfrm>
          <a:prstGeom prst="rect">
            <a:avLst/>
          </a:prstGeom>
        </p:spPr>
      </p:pic>
      <p:sp>
        <p:nvSpPr>
          <p:cNvPr id="2" name="Title 1"/>
          <p:cNvSpPr>
            <a:spLocks noGrp="1"/>
          </p:cNvSpPr>
          <p:nvPr>
            <p:ph type="ctrTitle"/>
          </p:nvPr>
        </p:nvSpPr>
        <p:spPr>
          <a:xfrm>
            <a:off x="2632582" y="1496696"/>
            <a:ext cx="6088220" cy="1084469"/>
          </a:xfrm>
        </p:spPr>
        <p:txBody>
          <a:bodyPr anchor="t">
            <a:normAutofit/>
          </a:bodyPr>
          <a:lstStyle>
            <a:lvl1pPr algn="l">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2632582" y="2590900"/>
            <a:ext cx="6088220" cy="1702585"/>
          </a:xfrm>
        </p:spPr>
        <p:txBody>
          <a:bodyPr anchor="t">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6" name="Slide Number Placeholder 5"/>
          <p:cNvSpPr>
            <a:spLocks noGrp="1"/>
          </p:cNvSpPr>
          <p:nvPr>
            <p:ph type="sldNum" sz="quarter" idx="12"/>
          </p:nvPr>
        </p:nvSpPr>
        <p:spPr>
          <a:xfrm>
            <a:off x="2705102" y="6474929"/>
            <a:ext cx="175686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cxnSp>
        <p:nvCxnSpPr>
          <p:cNvPr id="13" name="Straight Connector 12"/>
          <p:cNvCxnSpPr/>
          <p:nvPr/>
        </p:nvCxnSpPr>
        <p:spPr>
          <a:xfrm>
            <a:off x="2487826" y="608826"/>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6375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2"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3"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3220382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sp>
        <p:nvSpPr>
          <p:cNvPr id="2" name="Title 1"/>
          <p:cNvSpPr>
            <a:spLocks noGrp="1"/>
          </p:cNvSpPr>
          <p:nvPr>
            <p:ph type="title" hasCustomPrompt="1"/>
          </p:nvPr>
        </p:nvSpPr>
        <p:spPr>
          <a:xfrm>
            <a:off x="2725835" y="2146216"/>
            <a:ext cx="5447018" cy="1805072"/>
          </a:xfrm>
        </p:spPr>
        <p:txBody>
          <a:bodyPr anchor="t"/>
          <a:lstStyle>
            <a:lvl1pPr algn="l">
              <a:defRPr sz="4000" b="1" cap="all" baseline="0"/>
            </a:lvl1pPr>
          </a:lstStyle>
          <a:p>
            <a:r>
              <a:rPr lang="en-US" dirty="0" smtClean="0"/>
              <a:t>Click to edit Master SECTION title style</a:t>
            </a:r>
            <a:endParaRPr lang="en-US" dirty="0"/>
          </a:p>
        </p:txBody>
      </p:sp>
      <p:sp>
        <p:nvSpPr>
          <p:cNvPr id="3" name="Text Placeholder 2"/>
          <p:cNvSpPr>
            <a:spLocks noGrp="1"/>
          </p:cNvSpPr>
          <p:nvPr>
            <p:ph type="body" idx="1"/>
          </p:nvPr>
        </p:nvSpPr>
        <p:spPr>
          <a:xfrm>
            <a:off x="2725835" y="1300095"/>
            <a:ext cx="5447018" cy="8461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0" name="Straight Connector 9"/>
          <p:cNvCxnSpPr/>
          <p:nvPr/>
        </p:nvCxnSpPr>
        <p:spPr>
          <a:xfrm>
            <a:off x="2567837" y="608826"/>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spTree>
    <p:extLst>
      <p:ext uri="{BB962C8B-B14F-4D97-AF65-F5344CB8AC3E}">
        <p14:creationId xmlns:p14="http://schemas.microsoft.com/office/powerpoint/2010/main" val="1122394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4"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5"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1260594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
        <p:nvSpPr>
          <p:cNvPr id="2" name="Title 1"/>
          <p:cNvSpPr>
            <a:spLocks noGrp="1"/>
          </p:cNvSpPr>
          <p:nvPr>
            <p:ph type="title"/>
          </p:nvPr>
        </p:nvSpPr>
        <p:spPr>
          <a:xfrm>
            <a:off x="811800" y="274639"/>
            <a:ext cx="78750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5"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6"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2486824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a:p>
        </p:txBody>
      </p:sp>
      <p:sp>
        <p:nvSpPr>
          <p:cNvPr id="9"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0"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1"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1084712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75000"/>
                  </a:schemeClr>
                </a:solidFill>
              </a:defRPr>
            </a:lvl1p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schemeClr val="bg1">
                    <a:lumMod val="75000"/>
                  </a:schemeClr>
                </a:solidFill>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4" y="6356352"/>
            <a:ext cx="1756861" cy="365125"/>
          </a:xfrm>
        </p:spPr>
        <p:txBody>
          <a:bodyPr/>
          <a:lstStyle>
            <a:lvl1pPr>
              <a:defRPr>
                <a:solidFill>
                  <a:schemeClr val="bg1">
                    <a:lumMod val="75000"/>
                  </a:schemeClr>
                </a:solidFill>
              </a:defRPr>
            </a:lvl1p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224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
        <p:nvSpPr>
          <p:cNvPr id="2" name="Title 1"/>
          <p:cNvSpPr>
            <a:spLocks noGrp="1"/>
          </p:cNvSpPr>
          <p:nvPr>
            <p:ph type="title"/>
          </p:nvPr>
        </p:nvSpPr>
        <p:spPr>
          <a:xfrm>
            <a:off x="811802" y="273049"/>
            <a:ext cx="3008313"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929650" y="273054"/>
            <a:ext cx="493252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18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121822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2" y="2"/>
            <a:ext cx="9143999" cy="686998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90" y="6012135"/>
            <a:ext cx="1313415" cy="462796"/>
          </a:xfrm>
          <a:prstGeom prst="rect">
            <a:avLst/>
          </a:prstGeom>
        </p:spPr>
      </p:pic>
      <p:sp>
        <p:nvSpPr>
          <p:cNvPr id="2" name="Title 1"/>
          <p:cNvSpPr>
            <a:spLocks noGrp="1"/>
          </p:cNvSpPr>
          <p:nvPr>
            <p:ph type="title"/>
          </p:nvPr>
        </p:nvSpPr>
        <p:spPr>
          <a:xfrm>
            <a:off x="1792288" y="382611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264317"/>
            <a:ext cx="5486400" cy="35366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3928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3" name="Slide Number Placeholder 5"/>
          <p:cNvSpPr>
            <a:spLocks noGrp="1"/>
          </p:cNvSpPr>
          <p:nvPr>
            <p:ph type="sldNum" sz="quarter" idx="12"/>
          </p:nvPr>
        </p:nvSpPr>
        <p:spPr>
          <a:xfrm>
            <a:off x="4167029" y="6474929"/>
            <a:ext cx="90050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solidFill>
                <a:prstClr val="black">
                  <a:tint val="75000"/>
                </a:prstClr>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5"/>
            <a:ext cx="645798" cy="1126299"/>
          </a:xfrm>
          <a:prstGeom prst="rect">
            <a:avLst/>
          </a:prstGeom>
        </p:spPr>
      </p:pic>
    </p:spTree>
    <p:extLst>
      <p:ext uri="{BB962C8B-B14F-4D97-AF65-F5344CB8AC3E}">
        <p14:creationId xmlns:p14="http://schemas.microsoft.com/office/powerpoint/2010/main" val="3615983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leted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6242" r="905"/>
          <a:stretch/>
        </p:blipFill>
        <p:spPr>
          <a:xfrm>
            <a:off x="-1" y="0"/>
            <a:ext cx="9144001" cy="686998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29" y="3513940"/>
            <a:ext cx="1521228" cy="536021"/>
          </a:xfrm>
          <a:prstGeom prst="rect">
            <a:avLst/>
          </a:prstGeom>
        </p:spPr>
      </p:pic>
      <p:sp>
        <p:nvSpPr>
          <p:cNvPr id="12" name="Title 1"/>
          <p:cNvSpPr>
            <a:spLocks noGrp="1"/>
          </p:cNvSpPr>
          <p:nvPr>
            <p:ph type="ctrTitle" hasCustomPrompt="1"/>
          </p:nvPr>
        </p:nvSpPr>
        <p:spPr>
          <a:xfrm>
            <a:off x="2590800" y="754603"/>
            <a:ext cx="6088220" cy="1084469"/>
          </a:xfrm>
        </p:spPr>
        <p:txBody>
          <a:bodyPr anchor="t">
            <a:normAutofit/>
          </a:bodyPr>
          <a:lstStyle>
            <a:lvl1pPr algn="l">
              <a:defRPr sz="3600" baseline="0"/>
            </a:lvl1pPr>
          </a:lstStyle>
          <a:p>
            <a:r>
              <a:rPr lang="en-US" dirty="0" smtClean="0"/>
              <a:t>This Completes Section XX</a:t>
            </a:r>
            <a:endParaRPr lang="en-US" dirty="0"/>
          </a:p>
        </p:txBody>
      </p:sp>
      <p:sp>
        <p:nvSpPr>
          <p:cNvPr id="13" name="Subtitle 2"/>
          <p:cNvSpPr>
            <a:spLocks noGrp="1"/>
          </p:cNvSpPr>
          <p:nvPr>
            <p:ph type="subTitle" idx="1" hasCustomPrompt="1"/>
          </p:nvPr>
        </p:nvSpPr>
        <p:spPr>
          <a:xfrm>
            <a:off x="2590800" y="1848807"/>
            <a:ext cx="6088220" cy="1098269"/>
          </a:xfrm>
        </p:spPr>
        <p:txBody>
          <a:bodyPr anchor="t">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Of Beef Systems Management</a:t>
            </a:r>
            <a:endParaRPr lang="en-US" dirty="0"/>
          </a:p>
        </p:txBody>
      </p:sp>
      <p:sp>
        <p:nvSpPr>
          <p:cNvPr id="14" name="Date Placeholder 3"/>
          <p:cNvSpPr>
            <a:spLocks noGrp="1"/>
          </p:cNvSpPr>
          <p:nvPr>
            <p:ph type="dt" sz="half" idx="10"/>
          </p:nvPr>
        </p:nvSpPr>
        <p:spPr>
          <a:xfrm>
            <a:off x="457200" y="6474929"/>
            <a:ext cx="2133600" cy="246547"/>
          </a:xfrm>
        </p:spPr>
        <p:txBody>
          <a:body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15" name="Slide Number Placeholder 5"/>
          <p:cNvSpPr>
            <a:spLocks noGrp="1"/>
          </p:cNvSpPr>
          <p:nvPr>
            <p:ph type="sldNum" sz="quarter" idx="12"/>
          </p:nvPr>
        </p:nvSpPr>
        <p:spPr>
          <a:xfrm>
            <a:off x="2705102" y="6474929"/>
            <a:ext cx="1756861" cy="246547"/>
          </a:xfrm>
        </p:spPr>
        <p:txBody>
          <a:body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487826" y="608826"/>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810" y="3094673"/>
            <a:ext cx="1118674" cy="1381079"/>
          </a:xfrm>
          <a:prstGeom prst="rect">
            <a:avLst/>
          </a:prstGeom>
        </p:spPr>
      </p:pic>
      <p:sp>
        <p:nvSpPr>
          <p:cNvPr id="4" name="Rectangle 3"/>
          <p:cNvSpPr/>
          <p:nvPr/>
        </p:nvSpPr>
        <p:spPr>
          <a:xfrm>
            <a:off x="0" y="4853558"/>
            <a:ext cx="9144000" cy="169277"/>
          </a:xfrm>
          <a:prstGeom prst="rect">
            <a:avLst/>
          </a:prstGeom>
        </p:spPr>
        <p:txBody>
          <a:bodyPr wrap="square">
            <a:spAutoFit/>
          </a:bodyPr>
          <a:lstStyle/>
          <a:p>
            <a:pPr algn="r"/>
            <a:r>
              <a:rPr lang="en-US" sz="500" b="0" i="0" dirty="0" smtClean="0">
                <a:solidFill>
                  <a:srgbClr val="000000"/>
                </a:solidFill>
                <a:effectLst/>
                <a:latin typeface="+mn-lt"/>
              </a:rPr>
              <a:t>The Alabama Cooperative Extension System (Alabama A&amp;M University and Auburn University) is an equal opportunity educator and employer.  Everyone is welcome! © 2017 Alabama Cooperative Extension System. All rights reserved.</a:t>
            </a:r>
            <a:endParaRPr lang="en-US" sz="500" b="0" dirty="0">
              <a:latin typeface="+mn-lt"/>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spTree>
    <p:extLst>
      <p:ext uri="{BB962C8B-B14F-4D97-AF65-F5344CB8AC3E}">
        <p14:creationId xmlns:p14="http://schemas.microsoft.com/office/powerpoint/2010/main" val="851558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53481"/>
            <a:ext cx="8229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chemeClr val="tx1"/>
                </a:solidFil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4" y="6356352"/>
            <a:ext cx="1756861" cy="365125"/>
          </a:xfrm>
        </p:spPr>
        <p:txBody>
          <a:bodyPr/>
          <a:lstStyle>
            <a:lvl1pPr>
              <a:defRPr>
                <a:solidFill>
                  <a:schemeClr val="tx1"/>
                </a:solidFill>
              </a:defRPr>
            </a:lvl1p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317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534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defRPr>
            </a:lvl1pPr>
          </a:lstStyle>
          <a:p>
            <a:fld id="{5F0A1FC5-EB06-4D9C-B585-943F3A506FF2}"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rgbClr val="000000"/>
                </a:solidFil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4" y="6356352"/>
            <a:ext cx="1756861" cy="365125"/>
          </a:xfrm>
        </p:spPr>
        <p:txBody>
          <a:bodyPr/>
          <a:lstStyle>
            <a:lvl1pPr>
              <a:defRPr>
                <a:solidFill>
                  <a:srgbClr val="000000"/>
                </a:solidFill>
              </a:defRPr>
            </a:lvl1pPr>
          </a:lstStyle>
          <a:p>
            <a:fld id="{44A02AC7-D1CC-42ED-8E9F-371B37A40B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996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8016"/>
            <a:ext cx="9143998" cy="8127999"/>
          </a:xfrm>
          <a:prstGeom prst="rect">
            <a:avLst/>
          </a:prstGeom>
        </p:spPr>
      </p:pic>
      <p:sp>
        <p:nvSpPr>
          <p:cNvPr id="2" name="Title 1"/>
          <p:cNvSpPr>
            <a:spLocks noGrp="1"/>
          </p:cNvSpPr>
          <p:nvPr>
            <p:ph type="ctrTitle"/>
          </p:nvPr>
        </p:nvSpPr>
        <p:spPr>
          <a:xfrm>
            <a:off x="2632582" y="1496695"/>
            <a:ext cx="6088220" cy="1084469"/>
          </a:xfrm>
        </p:spPr>
        <p:txBody>
          <a:bodyPr anchor="t">
            <a:normAutofit/>
          </a:bodyPr>
          <a:lstStyle>
            <a:lvl1pPr algn="l">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2632582" y="2590898"/>
            <a:ext cx="6088220" cy="1702585"/>
          </a:xfrm>
        </p:spPr>
        <p:txBody>
          <a:bodyPr anchor="t">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8D652C-9811-4215-BF2A-0414A612191D}" type="datetimeFigureOut">
              <a:rPr lang="en-US" smtClean="0"/>
              <a:t>1/4/2018</a:t>
            </a:fld>
            <a:endParaRPr lang="en-US"/>
          </a:p>
        </p:txBody>
      </p:sp>
      <p:sp>
        <p:nvSpPr>
          <p:cNvPr id="6" name="Slide Number Placeholder 5"/>
          <p:cNvSpPr>
            <a:spLocks noGrp="1"/>
          </p:cNvSpPr>
          <p:nvPr>
            <p:ph type="sldNum" sz="quarter" idx="12"/>
          </p:nvPr>
        </p:nvSpPr>
        <p:spPr>
          <a:xfrm>
            <a:off x="2705100" y="6474929"/>
            <a:ext cx="1756861" cy="246547"/>
          </a:xfrm>
        </p:spPr>
        <p:txBody>
          <a:bodyPr/>
          <a:lstStyle/>
          <a:p>
            <a:fld id="{47C7FB34-7AD6-4E6F-BBC4-9C35EBFB3AB2}" type="slidenum">
              <a:rPr lang="en-US" smtClean="0"/>
              <a:t>‹#›</a:t>
            </a:fld>
            <a:endParaRPr lang="en-US"/>
          </a:p>
        </p:txBody>
      </p:sp>
      <p:cxnSp>
        <p:nvCxnSpPr>
          <p:cNvPr id="13" name="Straight Connector 12"/>
          <p:cNvCxnSpPr/>
          <p:nvPr/>
        </p:nvCxnSpPr>
        <p:spPr>
          <a:xfrm>
            <a:off x="2487826" y="608825"/>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2"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3"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3220382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sp>
        <p:nvSpPr>
          <p:cNvPr id="2" name="Title 1"/>
          <p:cNvSpPr>
            <a:spLocks noGrp="1"/>
          </p:cNvSpPr>
          <p:nvPr>
            <p:ph type="title" hasCustomPrompt="1"/>
          </p:nvPr>
        </p:nvSpPr>
        <p:spPr>
          <a:xfrm>
            <a:off x="2725835" y="2146216"/>
            <a:ext cx="5447018" cy="1805072"/>
          </a:xfrm>
        </p:spPr>
        <p:txBody>
          <a:bodyPr anchor="t"/>
          <a:lstStyle>
            <a:lvl1pPr algn="l">
              <a:defRPr sz="4000" b="1" cap="all" baseline="0"/>
            </a:lvl1pPr>
          </a:lstStyle>
          <a:p>
            <a:r>
              <a:rPr lang="en-US" dirty="0" smtClean="0"/>
              <a:t>Click to edit Master SECTION title style</a:t>
            </a:r>
            <a:endParaRPr lang="en-US" dirty="0"/>
          </a:p>
        </p:txBody>
      </p:sp>
      <p:sp>
        <p:nvSpPr>
          <p:cNvPr id="3" name="Text Placeholder 2"/>
          <p:cNvSpPr>
            <a:spLocks noGrp="1"/>
          </p:cNvSpPr>
          <p:nvPr>
            <p:ph type="body" idx="1"/>
          </p:nvPr>
        </p:nvSpPr>
        <p:spPr>
          <a:xfrm>
            <a:off x="2725835" y="1300095"/>
            <a:ext cx="5447018" cy="8461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0" name="Straight Connector 9"/>
          <p:cNvCxnSpPr/>
          <p:nvPr/>
        </p:nvCxnSpPr>
        <p:spPr>
          <a:xfrm>
            <a:off x="2567837" y="608825"/>
            <a:ext cx="0" cy="35197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3"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45" y="820694"/>
            <a:ext cx="1837024" cy="3203844"/>
          </a:xfrm>
          <a:prstGeom prst="rect">
            <a:avLst/>
          </a:prstGeom>
        </p:spPr>
      </p:pic>
    </p:spTree>
    <p:extLst>
      <p:ext uri="{BB962C8B-B14F-4D97-AF65-F5344CB8AC3E}">
        <p14:creationId xmlns:p14="http://schemas.microsoft.com/office/powerpoint/2010/main" val="1122394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4"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5"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1260594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
        <p:nvSpPr>
          <p:cNvPr id="2" name="Title 1"/>
          <p:cNvSpPr>
            <a:spLocks noGrp="1"/>
          </p:cNvSpPr>
          <p:nvPr>
            <p:ph type="title"/>
          </p:nvPr>
        </p:nvSpPr>
        <p:spPr>
          <a:xfrm>
            <a:off x="811800" y="274639"/>
            <a:ext cx="78750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5"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6"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2486824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
        <p:nvSpPr>
          <p:cNvPr id="2" name="Title 1"/>
          <p:cNvSpPr>
            <a:spLocks noGrp="1"/>
          </p:cNvSpPr>
          <p:nvPr>
            <p:ph type="title"/>
          </p:nvPr>
        </p:nvSpPr>
        <p:spPr>
          <a:xfrm>
            <a:off x="811800" y="274639"/>
            <a:ext cx="7875000" cy="1143000"/>
          </a:xfrm>
        </p:spPr>
        <p:txBody>
          <a:bodyPr/>
          <a:lstStyle/>
          <a:p>
            <a:r>
              <a:rPr lang="en-US" smtClean="0"/>
              <a:t>Click to edit Master title style</a:t>
            </a:r>
            <a:endParaRPr lang="en-US"/>
          </a:p>
        </p:txBody>
      </p:sp>
      <p:sp>
        <p:nvSpPr>
          <p:cNvPr id="9"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0"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1"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1084712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75000"/>
                  </a:schemeClr>
                </a:solidFill>
              </a:defRPr>
            </a:lvl1pPr>
          </a:lstStyle>
          <a:p>
            <a:fld id="{C58D652C-9811-4215-BF2A-0414A612191D}" type="datetimeFigureOut">
              <a:rPr lang="en-US" smtClean="0"/>
              <a:t>1/4/2018</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a:xfrm>
            <a:off x="6553202" y="6356352"/>
            <a:ext cx="1756861" cy="365125"/>
          </a:xfrm>
        </p:spPr>
        <p:txBody>
          <a:bodyPr/>
          <a:lstStyle>
            <a:lvl1pPr>
              <a:defRPr>
                <a:solidFill>
                  <a:schemeClr val="bg1">
                    <a:lumMod val="75000"/>
                  </a:schemeClr>
                </a:solidFill>
              </a:defRPr>
            </a:lvl1pPr>
          </a:lstStyle>
          <a:p>
            <a:fld id="{47C7FB34-7AD6-4E6F-BBC4-9C35EBFB3AB2}"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
        <p:nvSpPr>
          <p:cNvPr id="2" name="Title 1"/>
          <p:cNvSpPr>
            <a:spLocks noGrp="1"/>
          </p:cNvSpPr>
          <p:nvPr>
            <p:ph type="title"/>
          </p:nvPr>
        </p:nvSpPr>
        <p:spPr>
          <a:xfrm>
            <a:off x="811801" y="273049"/>
            <a:ext cx="3008313"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929648" y="273053"/>
            <a:ext cx="493252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18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3"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121822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5478"/>
          <a:stretch/>
        </p:blipFill>
        <p:spPr>
          <a:xfrm>
            <a:off x="1" y="1"/>
            <a:ext cx="9143999" cy="686998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388" y="6012134"/>
            <a:ext cx="1313415" cy="462796"/>
          </a:xfrm>
          <a:prstGeom prst="rect">
            <a:avLst/>
          </a:prstGeom>
        </p:spPr>
      </p:pic>
      <p:sp>
        <p:nvSpPr>
          <p:cNvPr id="2" name="Title 1"/>
          <p:cNvSpPr>
            <a:spLocks noGrp="1"/>
          </p:cNvSpPr>
          <p:nvPr>
            <p:ph type="title"/>
          </p:nvPr>
        </p:nvSpPr>
        <p:spPr>
          <a:xfrm>
            <a:off x="1792288" y="382611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264315"/>
            <a:ext cx="5486400" cy="35366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3928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3"/>
          <p:cNvSpPr>
            <a:spLocks noGrp="1"/>
          </p:cNvSpPr>
          <p:nvPr>
            <p:ph type="dt" sz="half" idx="10"/>
          </p:nvPr>
        </p:nvSpPr>
        <p:spPr>
          <a:xfrm>
            <a:off x="457201" y="6474929"/>
            <a:ext cx="812768" cy="246547"/>
          </a:xfrm>
        </p:spPr>
        <p:txBody>
          <a:bodyPr/>
          <a:lstStyle/>
          <a:p>
            <a:fld id="{C58D652C-9811-4215-BF2A-0414A612191D}" type="datetimeFigureOut">
              <a:rPr lang="en-US" smtClean="0"/>
              <a:t>1/4/2018</a:t>
            </a:fld>
            <a:endParaRPr lang="en-US"/>
          </a:p>
        </p:txBody>
      </p:sp>
      <p:sp>
        <p:nvSpPr>
          <p:cNvPr id="13" name="Slide Number Placeholder 5"/>
          <p:cNvSpPr>
            <a:spLocks noGrp="1"/>
          </p:cNvSpPr>
          <p:nvPr>
            <p:ph type="sldNum" sz="quarter" idx="12"/>
          </p:nvPr>
        </p:nvSpPr>
        <p:spPr>
          <a:xfrm>
            <a:off x="4167029" y="6474929"/>
            <a:ext cx="900501" cy="246547"/>
          </a:xfrm>
        </p:spPr>
        <p:txBody>
          <a:bodyPr/>
          <a:lstStyle/>
          <a:p>
            <a:fld id="{47C7FB34-7AD6-4E6F-BBC4-9C35EBFB3AB2}" type="slidenum">
              <a:rPr lang="en-US" smtClean="0"/>
              <a:t>‹#›</a:t>
            </a:fld>
            <a:endParaRPr lang="en-US"/>
          </a:p>
        </p:txBody>
      </p:sp>
      <p:sp>
        <p:nvSpPr>
          <p:cNvPr id="14" name="Footer Placeholder 5"/>
          <p:cNvSpPr>
            <a:spLocks noGrp="1"/>
          </p:cNvSpPr>
          <p:nvPr>
            <p:ph type="ftr" sz="quarter" idx="11"/>
          </p:nvPr>
        </p:nvSpPr>
        <p:spPr>
          <a:xfrm>
            <a:off x="1271429" y="6356352"/>
            <a:ext cx="2895600" cy="365125"/>
          </a:xfrm>
          <a:prstGeom prst="rect">
            <a:avLst/>
          </a:prstGeom>
          <a:effectLst>
            <a:outerShdw blurRad="50800" dist="38100" dir="5400000" algn="t" rotWithShape="0">
              <a:prstClr val="black">
                <a:alpha val="40000"/>
              </a:prstClr>
            </a:outerShdw>
          </a:effectLst>
        </p:spPr>
        <p:txBody>
          <a:bodyPr/>
          <a:lstStyle>
            <a:lvl1pPr>
              <a:defRPr i="0"/>
            </a:lvl1pPr>
          </a:lstStyle>
          <a:p>
            <a:endParaRPr lang="en-US"/>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9" y="291064"/>
            <a:ext cx="645798" cy="1126299"/>
          </a:xfrm>
          <a:prstGeom prst="rect">
            <a:avLst/>
          </a:prstGeom>
        </p:spPr>
      </p:pic>
    </p:spTree>
    <p:extLst>
      <p:ext uri="{BB962C8B-B14F-4D97-AF65-F5344CB8AC3E}">
        <p14:creationId xmlns:p14="http://schemas.microsoft.com/office/powerpoint/2010/main" val="3615983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image" Target="../media/image18.jpe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17.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0246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6130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63771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6AA5-641D-426E-9CE7-26AA4FC8AF87}"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6A090-D429-47EC-93D6-A4C4D53CE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36559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74929"/>
            <a:ext cx="2133600" cy="246547"/>
          </a:xfrm>
          <a:prstGeom prst="rect">
            <a:avLst/>
          </a:prstGeom>
        </p:spPr>
        <p:txBody>
          <a:bodyPr vert="horz" lIns="91440" tIns="45720" rIns="91440" bIns="45720" rtlCol="0" anchor="ctr"/>
          <a:lstStyle>
            <a:lvl1pPr algn="ctr">
              <a:defRPr sz="900">
                <a:solidFill>
                  <a:schemeClr val="bg1"/>
                </a:solidFill>
              </a:defRPr>
            </a:lvl1pPr>
          </a:lstStyle>
          <a:p>
            <a:pPr defTabSz="457200"/>
            <a:fld id="{020A46F0-4519-5849-AEF2-C539D80DD5A5}" type="datetime1">
              <a:rPr lang="en-US" smtClean="0">
                <a:solidFill>
                  <a:prstClr val="white"/>
                </a:solidFill>
              </a:rPr>
              <a:pPr defTabSz="457200"/>
              <a:t>1/4/2018</a:t>
            </a:fld>
            <a:endParaRPr lang="en-US" dirty="0">
              <a:solidFill>
                <a:prstClr val="white"/>
              </a:solidFill>
            </a:endParaRPr>
          </a:p>
        </p:txBody>
      </p:sp>
      <p:sp>
        <p:nvSpPr>
          <p:cNvPr id="6" name="Slide Number Placeholder 5"/>
          <p:cNvSpPr>
            <a:spLocks noGrp="1"/>
          </p:cNvSpPr>
          <p:nvPr>
            <p:ph type="sldNum" sz="quarter" idx="4"/>
          </p:nvPr>
        </p:nvSpPr>
        <p:spPr>
          <a:xfrm>
            <a:off x="6553204" y="6474929"/>
            <a:ext cx="1756861" cy="246547"/>
          </a:xfrm>
          <a:prstGeom prst="rect">
            <a:avLst/>
          </a:prstGeom>
        </p:spPr>
        <p:txBody>
          <a:bodyPr vert="horz" lIns="91440" tIns="45720" rIns="91440" bIns="45720" rtlCol="0" anchor="ctr"/>
          <a:lstStyle>
            <a:lvl1pPr algn="r">
              <a:defRPr sz="1200">
                <a:solidFill>
                  <a:srgbClr val="FFFFFF"/>
                </a:solidFill>
              </a:defRPr>
            </a:lvl1pPr>
          </a:lstStyle>
          <a:p>
            <a:pPr defTabSz="457200"/>
            <a:fld id="{2066355A-084C-D24E-9AD2-7E4FC41EA627}" type="slidenum">
              <a:rPr lang="en-US" smtClean="0"/>
              <a:pPr defTabSz="457200"/>
              <a:t>‹#›</a:t>
            </a:fld>
            <a:endParaRPr lang="en-US"/>
          </a:p>
        </p:txBody>
      </p:sp>
      <p:sp>
        <p:nvSpPr>
          <p:cNvPr id="5" name="Footer Placeholder 4"/>
          <p:cNvSpPr>
            <a:spLocks noGrp="1"/>
          </p:cNvSpPr>
          <p:nvPr>
            <p:ph type="ftr" sz="quarter" idx="3"/>
          </p:nvPr>
        </p:nvSpPr>
        <p:spPr>
          <a:xfrm>
            <a:off x="3124200" y="6356353"/>
            <a:ext cx="2895600" cy="366183"/>
          </a:xfrm>
          <a:prstGeom prst="rect">
            <a:avLst/>
          </a:prstGeom>
        </p:spPr>
        <p:txBody>
          <a:bodyPr vert="horz" lIns="91440" tIns="45720" rIns="91440" bIns="45720" rtlCol="0" anchor="ctr"/>
          <a:lstStyle>
            <a:lvl1pPr algn="ctr">
              <a:defRPr sz="1200" b="1">
                <a:solidFill>
                  <a:schemeClr val="bg1"/>
                </a:solidFill>
              </a:defRPr>
            </a:lvl1pPr>
          </a:lstStyle>
          <a:p>
            <a:pPr defTabSz="457200"/>
            <a:endParaRPr lang="en-US" dirty="0">
              <a:solidFill>
                <a:prstClr val="white"/>
              </a:solidFill>
            </a:endParaRPr>
          </a:p>
        </p:txBody>
      </p:sp>
    </p:spTree>
    <p:extLst>
      <p:ext uri="{BB962C8B-B14F-4D97-AF65-F5344CB8AC3E}">
        <p14:creationId xmlns:p14="http://schemas.microsoft.com/office/powerpoint/2010/main" val="290305985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41211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4DEC5-BAC6-4E4F-BB44-07C33D4C0421}" type="datetimeFigureOut">
              <a:rPr lang="en-US" smtClean="0">
                <a:solidFill>
                  <a:prstClr val="black">
                    <a:tint val="75000"/>
                  </a:prstClr>
                </a:solidFill>
              </a:rPr>
              <a:pPr/>
              <a:t>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8BAF6-4328-4DBB-8009-F2D84DA750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64440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74929"/>
            <a:ext cx="2133600" cy="246547"/>
          </a:xfrm>
          <a:prstGeom prst="rect">
            <a:avLst/>
          </a:prstGeom>
        </p:spPr>
        <p:txBody>
          <a:bodyPr vert="horz" lIns="91440" tIns="45720" rIns="91440" bIns="45720" rtlCol="0" anchor="ctr"/>
          <a:lstStyle>
            <a:lvl1pPr algn="ctr">
              <a:defRPr sz="900">
                <a:solidFill>
                  <a:schemeClr val="bg1"/>
                </a:solidFill>
              </a:defRPr>
            </a:lvl1pPr>
          </a:lstStyle>
          <a:p>
            <a:fld id="{C58D652C-9811-4215-BF2A-0414A612191D}" type="datetimeFigureOut">
              <a:rPr lang="en-US" smtClean="0"/>
              <a:t>1/4/2018</a:t>
            </a:fld>
            <a:endParaRPr lang="en-US"/>
          </a:p>
        </p:txBody>
      </p:sp>
      <p:sp>
        <p:nvSpPr>
          <p:cNvPr id="6" name="Slide Number Placeholder 5"/>
          <p:cNvSpPr>
            <a:spLocks noGrp="1"/>
          </p:cNvSpPr>
          <p:nvPr>
            <p:ph type="sldNum" sz="quarter" idx="4"/>
          </p:nvPr>
        </p:nvSpPr>
        <p:spPr>
          <a:xfrm>
            <a:off x="6553204" y="6474929"/>
            <a:ext cx="1756861" cy="246547"/>
          </a:xfrm>
          <a:prstGeom prst="rect">
            <a:avLst/>
          </a:prstGeom>
        </p:spPr>
        <p:txBody>
          <a:bodyPr vert="horz" lIns="91440" tIns="45720" rIns="91440" bIns="45720" rtlCol="0" anchor="ctr"/>
          <a:lstStyle>
            <a:lvl1pPr algn="r">
              <a:defRPr sz="1200">
                <a:solidFill>
                  <a:srgbClr val="FFFFFF"/>
                </a:solidFill>
              </a:defRPr>
            </a:lvl1pPr>
          </a:lstStyle>
          <a:p>
            <a:fld id="{47C7FB34-7AD6-4E6F-BBC4-9C35EBFB3AB2}" type="slidenum">
              <a:rPr lang="en-US" smtClean="0"/>
              <a:t>‹#›</a:t>
            </a:fld>
            <a:endParaRPr lang="en-US"/>
          </a:p>
        </p:txBody>
      </p:sp>
      <p:sp>
        <p:nvSpPr>
          <p:cNvPr id="5" name="Footer Placeholder 4"/>
          <p:cNvSpPr>
            <a:spLocks noGrp="1"/>
          </p:cNvSpPr>
          <p:nvPr>
            <p:ph type="ftr" sz="quarter" idx="3"/>
          </p:nvPr>
        </p:nvSpPr>
        <p:spPr>
          <a:xfrm>
            <a:off x="3124200" y="6356353"/>
            <a:ext cx="2895600" cy="366183"/>
          </a:xfrm>
          <a:prstGeom prst="rect">
            <a:avLst/>
          </a:prstGeom>
        </p:spPr>
        <p:txBody>
          <a:bodyPr vert="horz" lIns="91440" tIns="45720" rIns="91440" bIns="45720" rtlCol="0" anchor="ctr"/>
          <a:lstStyle>
            <a:lvl1pPr algn="ctr">
              <a:defRPr sz="1200" b="1">
                <a:solidFill>
                  <a:schemeClr val="bg1"/>
                </a:solidFill>
              </a:defRPr>
            </a:lvl1pPr>
          </a:lstStyle>
          <a:p>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74929"/>
            <a:ext cx="2133600" cy="246547"/>
          </a:xfrm>
          <a:prstGeom prst="rect">
            <a:avLst/>
          </a:prstGeom>
        </p:spPr>
        <p:txBody>
          <a:bodyPr vert="horz" lIns="91440" tIns="45720" rIns="91440" bIns="45720" rtlCol="0" anchor="ctr"/>
          <a:lstStyle>
            <a:lvl1pPr algn="ctr">
              <a:defRPr sz="900">
                <a:solidFill>
                  <a:schemeClr val="bg1"/>
                </a:solidFill>
              </a:defRPr>
            </a:lvl1pPr>
          </a:lstStyle>
          <a:p>
            <a:fld id="{C58D652C-9811-4215-BF2A-0414A612191D}" type="datetimeFigureOut">
              <a:rPr lang="en-US" smtClean="0"/>
              <a:t>1/4/2018</a:t>
            </a:fld>
            <a:endParaRPr lang="en-US"/>
          </a:p>
        </p:txBody>
      </p:sp>
      <p:sp>
        <p:nvSpPr>
          <p:cNvPr id="6" name="Slide Number Placeholder 5"/>
          <p:cNvSpPr>
            <a:spLocks noGrp="1"/>
          </p:cNvSpPr>
          <p:nvPr>
            <p:ph type="sldNum" sz="quarter" idx="4"/>
          </p:nvPr>
        </p:nvSpPr>
        <p:spPr>
          <a:xfrm>
            <a:off x="6553202" y="6474929"/>
            <a:ext cx="1756861" cy="246547"/>
          </a:xfrm>
          <a:prstGeom prst="rect">
            <a:avLst/>
          </a:prstGeom>
        </p:spPr>
        <p:txBody>
          <a:bodyPr vert="horz" lIns="91440" tIns="45720" rIns="91440" bIns="45720" rtlCol="0" anchor="ctr"/>
          <a:lstStyle>
            <a:lvl1pPr algn="r">
              <a:defRPr sz="1200">
                <a:solidFill>
                  <a:srgbClr val="FFFFFF"/>
                </a:solidFill>
              </a:defRPr>
            </a:lvl1pPr>
          </a:lstStyle>
          <a:p>
            <a:fld id="{47C7FB34-7AD6-4E6F-BBC4-9C35EBFB3AB2}" type="slidenum">
              <a:rPr lang="en-US" smtClean="0"/>
              <a:t>‹#›</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b="1">
                <a:solidFill>
                  <a:schemeClr val="bg1"/>
                </a:solidFill>
              </a:defRPr>
            </a:lvl1pPr>
          </a:lstStyle>
          <a:p>
            <a:endParaRPr 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17" y="5811008"/>
            <a:ext cx="1066800" cy="1046992"/>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122297" y="6135343"/>
            <a:ext cx="2021705" cy="724876"/>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9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94.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0.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5.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43.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2.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jpeg"/><Relationship Id="rId4" Type="http://schemas.openxmlformats.org/officeDocument/2006/relationships/diagramLayout" Target="../diagrams/layout1.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Forage Systems for </a:t>
            </a:r>
            <a:r>
              <a:rPr lang="en-US" dirty="0" smtClean="0"/>
              <a:t>Alabama Beef Producers</a:t>
            </a:r>
            <a:endParaRPr lang="en-US" dirty="0"/>
          </a:p>
        </p:txBody>
      </p:sp>
      <p:sp>
        <p:nvSpPr>
          <p:cNvPr id="3" name="Subtitle 2"/>
          <p:cNvSpPr>
            <a:spLocks noGrp="1"/>
          </p:cNvSpPr>
          <p:nvPr>
            <p:ph type="subTitle" idx="1"/>
          </p:nvPr>
        </p:nvSpPr>
        <p:spPr/>
        <p:txBody>
          <a:bodyPr>
            <a:normAutofit/>
          </a:bodyPr>
          <a:lstStyle/>
          <a:p>
            <a:r>
              <a:rPr lang="en-US" dirty="0" smtClean="0"/>
              <a:t>Kim Mullenix, Ph.D.</a:t>
            </a:r>
          </a:p>
          <a:p>
            <a:r>
              <a:rPr lang="en-US" dirty="0" smtClean="0"/>
              <a:t>Extension Beef Cattle Specialist</a:t>
            </a:r>
          </a:p>
          <a:p>
            <a:r>
              <a:rPr lang="en-US" dirty="0" smtClean="0"/>
              <a:t>Alabama Extension/Auburn </a:t>
            </a:r>
            <a:r>
              <a:rPr lang="en-US" dirty="0" smtClean="0"/>
              <a:t>University</a:t>
            </a:r>
            <a:endParaRPr lang="en-US" dirty="0" smtClean="0"/>
          </a:p>
        </p:txBody>
      </p:sp>
    </p:spTree>
    <p:extLst>
      <p:ext uri="{BB962C8B-B14F-4D97-AF65-F5344CB8AC3E}">
        <p14:creationId xmlns:p14="http://schemas.microsoft.com/office/powerpoint/2010/main" val="4257858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8229600" cy="1143000"/>
          </a:xfrm>
        </p:spPr>
        <p:txBody>
          <a:bodyPr>
            <a:normAutofit fontScale="90000"/>
          </a:bodyPr>
          <a:lstStyle/>
          <a:p>
            <a:r>
              <a:rPr lang="en-US" dirty="0" smtClean="0">
                <a:latin typeface="Arial Black" panose="020B0A04020102020204" pitchFamily="34" charset="0"/>
              </a:rPr>
              <a:t>Measures of Forage Production Efficiency - </a:t>
            </a:r>
            <a:r>
              <a:rPr lang="en-US" sz="4900" b="1" dirty="0" smtClean="0">
                <a:solidFill>
                  <a:schemeClr val="accent6"/>
                </a:solidFill>
                <a:latin typeface="Arial Black" panose="020B0A04020102020204" pitchFamily="34" charset="0"/>
              </a:rPr>
              <a:t>YDP</a:t>
            </a:r>
            <a:endParaRPr lang="en-US" sz="4900" b="1" dirty="0">
              <a:solidFill>
                <a:schemeClr val="accent6"/>
              </a:solidFill>
              <a:latin typeface="Arial Black" panose="020B0A040201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37350" y="1524000"/>
            <a:ext cx="4855295" cy="3420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289097" y="1447800"/>
            <a:ext cx="3579091" cy="4832092"/>
          </a:xfrm>
          <a:prstGeom prst="rect">
            <a:avLst/>
          </a:prstGeom>
          <a:solidFill>
            <a:schemeClr val="bg1">
              <a:lumMod val="95000"/>
              <a:alpha val="62000"/>
            </a:schemeClr>
          </a:solidFill>
        </p:spPr>
        <p:txBody>
          <a:bodyPr wrap="square" rtlCol="0">
            <a:spAutoFit/>
          </a:bodyPr>
          <a:lstStyle/>
          <a:p>
            <a:pPr algn="ctr"/>
            <a:r>
              <a:rPr lang="en-US" sz="2800" b="1" dirty="0" smtClean="0">
                <a:solidFill>
                  <a:schemeClr val="accent6"/>
                </a:solidFill>
              </a:rPr>
              <a:t>Yield</a:t>
            </a:r>
          </a:p>
          <a:p>
            <a:pPr algn="ctr"/>
            <a:r>
              <a:rPr lang="en-US" sz="2800" b="1" dirty="0" smtClean="0">
                <a:solidFill>
                  <a:srgbClr val="002060"/>
                </a:solidFill>
              </a:rPr>
              <a:t>Forage Production </a:t>
            </a:r>
          </a:p>
          <a:p>
            <a:pPr algn="ctr"/>
            <a:r>
              <a:rPr lang="en-US" sz="2800" b="1" dirty="0" smtClean="0">
                <a:solidFill>
                  <a:srgbClr val="002060"/>
                </a:solidFill>
              </a:rPr>
              <a:t>(</a:t>
            </a:r>
            <a:r>
              <a:rPr lang="en-US" sz="2800" b="1" dirty="0" err="1" smtClean="0">
                <a:solidFill>
                  <a:srgbClr val="002060"/>
                </a:solidFill>
              </a:rPr>
              <a:t>lb</a:t>
            </a:r>
            <a:r>
              <a:rPr lang="en-US" sz="2800" b="1" dirty="0" smtClean="0">
                <a:solidFill>
                  <a:srgbClr val="002060"/>
                </a:solidFill>
              </a:rPr>
              <a:t> per acre)</a:t>
            </a:r>
          </a:p>
          <a:p>
            <a:pPr algn="ctr"/>
            <a:endParaRPr lang="en-US" sz="2800" b="1" dirty="0" smtClean="0">
              <a:solidFill>
                <a:srgbClr val="002060"/>
              </a:solidFill>
            </a:endParaRPr>
          </a:p>
          <a:p>
            <a:pPr algn="ctr"/>
            <a:r>
              <a:rPr lang="en-US" sz="2800" b="1" dirty="0" smtClean="0">
                <a:solidFill>
                  <a:schemeClr val="accent6"/>
                </a:solidFill>
              </a:rPr>
              <a:t>Days</a:t>
            </a:r>
            <a:endParaRPr lang="en-US" sz="2800" b="1" dirty="0">
              <a:solidFill>
                <a:schemeClr val="accent6"/>
              </a:solidFill>
            </a:endParaRPr>
          </a:p>
          <a:p>
            <a:pPr algn="ctr"/>
            <a:r>
              <a:rPr lang="en-US" sz="2800" b="1" dirty="0" smtClean="0">
                <a:solidFill>
                  <a:srgbClr val="002060"/>
                </a:solidFill>
              </a:rPr>
              <a:t>Grazing days per year</a:t>
            </a:r>
          </a:p>
          <a:p>
            <a:pPr algn="ctr"/>
            <a:endParaRPr lang="en-US" sz="2800" b="1" dirty="0" smtClean="0">
              <a:solidFill>
                <a:srgbClr val="002060"/>
              </a:solidFill>
            </a:endParaRPr>
          </a:p>
          <a:p>
            <a:pPr algn="ctr"/>
            <a:r>
              <a:rPr lang="en-US" sz="2800" b="1" dirty="0" smtClean="0">
                <a:solidFill>
                  <a:schemeClr val="accent6"/>
                </a:solidFill>
              </a:rPr>
              <a:t>Pounds</a:t>
            </a:r>
            <a:endParaRPr lang="en-US" sz="2800" b="1" dirty="0">
              <a:solidFill>
                <a:schemeClr val="accent6"/>
              </a:solidFill>
            </a:endParaRPr>
          </a:p>
          <a:p>
            <a:pPr algn="ctr"/>
            <a:r>
              <a:rPr lang="en-US" sz="2800" b="1" dirty="0" smtClean="0">
                <a:solidFill>
                  <a:srgbClr val="002060"/>
                </a:solidFill>
              </a:rPr>
              <a:t>Pounds of beef production per acre</a:t>
            </a:r>
            <a:endParaRPr lang="en-US" sz="2800" b="1" dirty="0">
              <a:solidFill>
                <a:srgbClr val="002060"/>
              </a:solidFill>
            </a:endParaRPr>
          </a:p>
        </p:txBody>
      </p:sp>
    </p:spTree>
    <p:extLst>
      <p:ext uri="{BB962C8B-B14F-4D97-AF65-F5344CB8AC3E}">
        <p14:creationId xmlns:p14="http://schemas.microsoft.com/office/powerpoint/2010/main" val="18831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latin typeface="Arial Black" panose="020B0A04020102020204" pitchFamily="34" charset="0"/>
              </a:rPr>
              <a:t>Management to Improve Grazing Days Per Year</a:t>
            </a:r>
            <a:endParaRPr lang="en-US" dirty="0">
              <a:latin typeface="Arial Black" panose="020B0A04020102020204" pitchFamily="34" charset="0"/>
            </a:endParaRPr>
          </a:p>
        </p:txBody>
      </p:sp>
      <p:sp>
        <p:nvSpPr>
          <p:cNvPr id="5" name="Content Placeholder 4"/>
          <p:cNvSpPr>
            <a:spLocks noGrp="1"/>
          </p:cNvSpPr>
          <p:nvPr>
            <p:ph idx="1"/>
          </p:nvPr>
        </p:nvSpPr>
        <p:spPr/>
        <p:txBody>
          <a:bodyPr/>
          <a:lstStyle/>
          <a:p>
            <a:r>
              <a:rPr lang="en-US" dirty="0" smtClean="0"/>
              <a:t>Number of days you currently feed hay per year</a:t>
            </a:r>
          </a:p>
          <a:p>
            <a:pPr marL="0" indent="0">
              <a:buNone/>
            </a:pPr>
            <a:endParaRPr lang="en-US" dirty="0" smtClean="0"/>
          </a:p>
          <a:p>
            <a:r>
              <a:rPr lang="en-US" dirty="0" smtClean="0"/>
              <a:t>Look at your current stocking rate</a:t>
            </a:r>
          </a:p>
          <a:p>
            <a:pPr marL="0" indent="0">
              <a:buNone/>
            </a:pPr>
            <a:endParaRPr lang="en-US" dirty="0" smtClean="0"/>
          </a:p>
          <a:p>
            <a:r>
              <a:rPr lang="en-US" dirty="0" smtClean="0"/>
              <a:t>Select forages and practices to fill the gap</a:t>
            </a:r>
          </a:p>
          <a:p>
            <a:endParaRPr lang="en-US" dirty="0"/>
          </a:p>
        </p:txBody>
      </p:sp>
    </p:spTree>
    <p:extLst>
      <p:ext uri="{BB962C8B-B14F-4D97-AF65-F5344CB8AC3E}">
        <p14:creationId xmlns:p14="http://schemas.microsoft.com/office/powerpoint/2010/main" val="4032200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rgbClr val="E36C09"/>
                                        </p:clrVal>
                                      </p:to>
                                    </p:set>
                                    <p:set>
                                      <p:cBhvr>
                                        <p:cTn id="7" dur="500" fill="hold"/>
                                        <p:tgtEl>
                                          <p:spTgt spid="5">
                                            <p:txEl>
                                              <p:pRg st="0" end="0"/>
                                            </p:txEl>
                                          </p:spTgt>
                                        </p:tgtEl>
                                        <p:attrNameLst>
                                          <p:attrName>fillcolor</p:attrName>
                                        </p:attrNameLst>
                                      </p:cBhvr>
                                      <p:to>
                                        <p:clrVal>
                                          <a:srgbClr val="E36C09"/>
                                        </p:clrVal>
                                      </p:to>
                                    </p:set>
                                    <p:set>
                                      <p:cBhvr>
                                        <p:cTn id="8"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7350" y="152400"/>
            <a:ext cx="8229600" cy="1143000"/>
          </a:xfrm>
        </p:spPr>
        <p:txBody>
          <a:bodyPr>
            <a:normAutofit fontScale="90000"/>
          </a:bodyPr>
          <a:lstStyle/>
          <a:p>
            <a:r>
              <a:rPr lang="en-US" dirty="0" smtClean="0">
                <a:latin typeface="Arial Black" panose="020B0A04020102020204" pitchFamily="34" charset="0"/>
              </a:rPr>
              <a:t>Measures of Forage Production Efficiency - </a:t>
            </a:r>
            <a:r>
              <a:rPr lang="en-US" sz="4900" b="1" dirty="0" smtClean="0">
                <a:solidFill>
                  <a:schemeClr val="accent6"/>
                </a:solidFill>
                <a:latin typeface="Arial Black" panose="020B0A04020102020204" pitchFamily="34" charset="0"/>
              </a:rPr>
              <a:t>YDP</a:t>
            </a:r>
            <a:endParaRPr lang="en-US" sz="4900" b="1" dirty="0">
              <a:solidFill>
                <a:schemeClr val="accent6"/>
              </a:solidFill>
              <a:latin typeface="Arial Black" panose="020B0A040201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37350" y="1524000"/>
            <a:ext cx="4855295" cy="3420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289097" y="1447800"/>
            <a:ext cx="3579091" cy="4832092"/>
          </a:xfrm>
          <a:prstGeom prst="rect">
            <a:avLst/>
          </a:prstGeom>
          <a:solidFill>
            <a:schemeClr val="bg1">
              <a:lumMod val="95000"/>
              <a:alpha val="62000"/>
            </a:schemeClr>
          </a:solidFill>
        </p:spPr>
        <p:txBody>
          <a:bodyPr wrap="square" rtlCol="0">
            <a:spAutoFit/>
          </a:bodyPr>
          <a:lstStyle/>
          <a:p>
            <a:pPr algn="ctr"/>
            <a:r>
              <a:rPr lang="en-US" sz="2800" b="1" dirty="0" smtClean="0">
                <a:solidFill>
                  <a:schemeClr val="accent6"/>
                </a:solidFill>
              </a:rPr>
              <a:t>Yield</a:t>
            </a:r>
          </a:p>
          <a:p>
            <a:pPr algn="ctr"/>
            <a:r>
              <a:rPr lang="en-US" sz="2800" b="1" dirty="0" smtClean="0">
                <a:solidFill>
                  <a:srgbClr val="002060"/>
                </a:solidFill>
              </a:rPr>
              <a:t>Forage Production </a:t>
            </a:r>
          </a:p>
          <a:p>
            <a:pPr algn="ctr"/>
            <a:r>
              <a:rPr lang="en-US" sz="2800" b="1" dirty="0" smtClean="0">
                <a:solidFill>
                  <a:srgbClr val="002060"/>
                </a:solidFill>
              </a:rPr>
              <a:t>(</a:t>
            </a:r>
            <a:r>
              <a:rPr lang="en-US" sz="2800" b="1" dirty="0" err="1" smtClean="0">
                <a:solidFill>
                  <a:srgbClr val="002060"/>
                </a:solidFill>
              </a:rPr>
              <a:t>lb</a:t>
            </a:r>
            <a:r>
              <a:rPr lang="en-US" sz="2800" b="1" dirty="0" smtClean="0">
                <a:solidFill>
                  <a:srgbClr val="002060"/>
                </a:solidFill>
              </a:rPr>
              <a:t> per acre)</a:t>
            </a:r>
          </a:p>
          <a:p>
            <a:pPr algn="ctr"/>
            <a:endParaRPr lang="en-US" sz="2800" b="1" dirty="0" smtClean="0">
              <a:solidFill>
                <a:srgbClr val="002060"/>
              </a:solidFill>
            </a:endParaRPr>
          </a:p>
          <a:p>
            <a:pPr algn="ctr"/>
            <a:r>
              <a:rPr lang="en-US" sz="2800" b="1" dirty="0" smtClean="0">
                <a:solidFill>
                  <a:schemeClr val="accent6"/>
                </a:solidFill>
              </a:rPr>
              <a:t>Days</a:t>
            </a:r>
            <a:endParaRPr lang="en-US" sz="2800" b="1" dirty="0">
              <a:solidFill>
                <a:schemeClr val="accent6"/>
              </a:solidFill>
            </a:endParaRPr>
          </a:p>
          <a:p>
            <a:pPr algn="ctr"/>
            <a:r>
              <a:rPr lang="en-US" sz="2800" b="1" dirty="0" smtClean="0">
                <a:solidFill>
                  <a:srgbClr val="002060"/>
                </a:solidFill>
              </a:rPr>
              <a:t>Grazing days per year</a:t>
            </a:r>
          </a:p>
          <a:p>
            <a:pPr algn="ctr"/>
            <a:endParaRPr lang="en-US" sz="2800" b="1" dirty="0" smtClean="0">
              <a:solidFill>
                <a:srgbClr val="002060"/>
              </a:solidFill>
            </a:endParaRPr>
          </a:p>
          <a:p>
            <a:pPr algn="ctr"/>
            <a:r>
              <a:rPr lang="en-US" sz="2800" b="1" dirty="0" smtClean="0">
                <a:solidFill>
                  <a:schemeClr val="accent6"/>
                </a:solidFill>
              </a:rPr>
              <a:t>Pounds</a:t>
            </a:r>
            <a:endParaRPr lang="en-US" sz="2800" b="1" dirty="0">
              <a:solidFill>
                <a:schemeClr val="accent6"/>
              </a:solidFill>
            </a:endParaRPr>
          </a:p>
          <a:p>
            <a:pPr algn="ctr"/>
            <a:r>
              <a:rPr lang="en-US" sz="2800" b="1" dirty="0" smtClean="0">
                <a:solidFill>
                  <a:srgbClr val="002060"/>
                </a:solidFill>
              </a:rPr>
              <a:t>Pounds of beef production per acre</a:t>
            </a:r>
            <a:endParaRPr lang="en-US" sz="2800" b="1" dirty="0">
              <a:solidFill>
                <a:srgbClr val="002060"/>
              </a:solidFill>
            </a:endParaRPr>
          </a:p>
        </p:txBody>
      </p:sp>
    </p:spTree>
    <p:extLst>
      <p:ext uri="{BB962C8B-B14F-4D97-AF65-F5344CB8AC3E}">
        <p14:creationId xmlns:p14="http://schemas.microsoft.com/office/powerpoint/2010/main" val="1883150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672198141"/>
              </p:ext>
            </p:extLst>
          </p:nvPr>
        </p:nvGraphicFramePr>
        <p:xfrm>
          <a:off x="762000" y="1676400"/>
          <a:ext cx="7772400" cy="468195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05000" y="6029750"/>
            <a:ext cx="6553200" cy="338554"/>
          </a:xfrm>
          <a:prstGeom prst="rect">
            <a:avLst/>
          </a:prstGeom>
          <a:solidFill>
            <a:schemeClr val="accent6">
              <a:lumMod val="60000"/>
              <a:lumOff val="40000"/>
            </a:schemeClr>
          </a:solidFill>
        </p:spPr>
        <p:txBody>
          <a:bodyPr wrap="square" rtlCol="0">
            <a:spAutoFit/>
          </a:bodyPr>
          <a:lstStyle/>
          <a:p>
            <a:r>
              <a:rPr lang="en-US" sz="1600" dirty="0">
                <a:solidFill>
                  <a:prstClr val="black"/>
                </a:solidFill>
              </a:rPr>
              <a:t>Oct   Nov   Dec  </a:t>
            </a:r>
            <a:r>
              <a:rPr lang="en-US" sz="1600" dirty="0" smtClean="0">
                <a:solidFill>
                  <a:prstClr val="black"/>
                </a:solidFill>
              </a:rPr>
              <a:t> Jan    Feb   </a:t>
            </a:r>
            <a:r>
              <a:rPr lang="en-US" sz="1600" dirty="0">
                <a:solidFill>
                  <a:prstClr val="black"/>
                </a:solidFill>
              </a:rPr>
              <a:t>Mar   </a:t>
            </a:r>
            <a:r>
              <a:rPr lang="en-US" sz="1600" dirty="0" smtClean="0">
                <a:solidFill>
                  <a:prstClr val="black"/>
                </a:solidFill>
              </a:rPr>
              <a:t> Apr    May   Jun  Jul    Aug  Sept</a:t>
            </a:r>
            <a:endParaRPr lang="en-US" sz="1600" dirty="0">
              <a:solidFill>
                <a:prstClr val="black"/>
              </a:solidFill>
            </a:endParaRPr>
          </a:p>
        </p:txBody>
      </p:sp>
      <p:sp>
        <p:nvSpPr>
          <p:cNvPr id="3" name="Title 2"/>
          <p:cNvSpPr>
            <a:spLocks noGrp="1"/>
          </p:cNvSpPr>
          <p:nvPr>
            <p:ph type="title" idx="4294967295"/>
          </p:nvPr>
        </p:nvSpPr>
        <p:spPr>
          <a:xfrm>
            <a:off x="1268413" y="274638"/>
            <a:ext cx="7875587" cy="1143000"/>
          </a:xfrm>
        </p:spPr>
        <p:txBody>
          <a:bodyPr>
            <a:normAutofit fontScale="90000"/>
          </a:bodyPr>
          <a:lstStyle/>
          <a:p>
            <a:r>
              <a:rPr lang="en-US" sz="4000" dirty="0" smtClean="0">
                <a:latin typeface="Arial Black" panose="020B0A04020102020204" pitchFamily="34" charset="0"/>
              </a:rPr>
              <a:t>What is the key time that can be improved on your operation?</a:t>
            </a:r>
            <a:endParaRPr lang="en-US" i="1" dirty="0">
              <a:latin typeface="Arial Black" panose="020B0A04020102020204" pitchFamily="34" charset="0"/>
            </a:endParaRPr>
          </a:p>
        </p:txBody>
      </p:sp>
      <p:sp>
        <p:nvSpPr>
          <p:cNvPr id="6" name="TextBox 5"/>
          <p:cNvSpPr txBox="1"/>
          <p:nvPr/>
        </p:nvSpPr>
        <p:spPr>
          <a:xfrm>
            <a:off x="5715000" y="3733800"/>
            <a:ext cx="1524000" cy="1908215"/>
          </a:xfrm>
          <a:prstGeom prst="rect">
            <a:avLst/>
          </a:prstGeom>
          <a:noFill/>
        </p:spPr>
        <p:txBody>
          <a:bodyPr wrap="square" rtlCol="0">
            <a:spAutoFit/>
          </a:bodyPr>
          <a:lstStyle/>
          <a:p>
            <a:pPr algn="ctr"/>
            <a:r>
              <a:rPr lang="en-US" b="1" dirty="0" smtClean="0">
                <a:solidFill>
                  <a:prstClr val="black"/>
                </a:solidFill>
              </a:rPr>
              <a:t>1,200 </a:t>
            </a:r>
            <a:r>
              <a:rPr lang="en-US" b="1" dirty="0" err="1" smtClean="0">
                <a:solidFill>
                  <a:prstClr val="black"/>
                </a:solidFill>
              </a:rPr>
              <a:t>lb</a:t>
            </a:r>
            <a:r>
              <a:rPr lang="en-US" b="1" dirty="0" smtClean="0">
                <a:solidFill>
                  <a:prstClr val="black"/>
                </a:solidFill>
              </a:rPr>
              <a:t> cow</a:t>
            </a:r>
          </a:p>
          <a:p>
            <a:pPr algn="ctr"/>
            <a:endParaRPr lang="en-US" sz="1600" b="1" dirty="0">
              <a:solidFill>
                <a:prstClr val="black"/>
              </a:solidFill>
            </a:endParaRPr>
          </a:p>
          <a:p>
            <a:pPr algn="ctr"/>
            <a:endParaRPr lang="en-US" sz="1600" b="1" dirty="0">
              <a:solidFill>
                <a:prstClr val="black"/>
              </a:solidFill>
            </a:endParaRPr>
          </a:p>
          <a:p>
            <a:pPr algn="ctr"/>
            <a:endParaRPr lang="en-US" sz="1600" b="1" dirty="0">
              <a:solidFill>
                <a:prstClr val="black"/>
              </a:solidFill>
            </a:endParaRPr>
          </a:p>
          <a:p>
            <a:pPr algn="ctr"/>
            <a:endParaRPr lang="en-US" sz="1600" b="1" dirty="0">
              <a:solidFill>
                <a:prstClr val="black"/>
              </a:solidFill>
            </a:endParaRPr>
          </a:p>
          <a:p>
            <a:endParaRPr lang="en-US" b="1" dirty="0">
              <a:solidFill>
                <a:prstClr val="black"/>
              </a:solidFill>
            </a:endParaRPr>
          </a:p>
        </p:txBody>
      </p:sp>
      <p:sp>
        <p:nvSpPr>
          <p:cNvPr id="2" name="Freeform 1"/>
          <p:cNvSpPr/>
          <p:nvPr/>
        </p:nvSpPr>
        <p:spPr>
          <a:xfrm>
            <a:off x="2438401" y="2285999"/>
            <a:ext cx="1447800" cy="812929"/>
          </a:xfrm>
          <a:custGeom>
            <a:avLst/>
            <a:gdLst>
              <a:gd name="connsiteX0" fmla="*/ 0 w 1653309"/>
              <a:gd name="connsiteY0" fmla="*/ 101729 h 812929"/>
              <a:gd name="connsiteX1" fmla="*/ 554182 w 1653309"/>
              <a:gd name="connsiteY1" fmla="*/ 129 h 812929"/>
              <a:gd name="connsiteX2" fmla="*/ 1200728 w 1653309"/>
              <a:gd name="connsiteY2" fmla="*/ 120201 h 812929"/>
              <a:gd name="connsiteX3" fmla="*/ 1653309 w 1653309"/>
              <a:gd name="connsiteY3" fmla="*/ 812929 h 812929"/>
            </a:gdLst>
            <a:ahLst/>
            <a:cxnLst>
              <a:cxn ang="0">
                <a:pos x="connsiteX0" y="connsiteY0"/>
              </a:cxn>
              <a:cxn ang="0">
                <a:pos x="connsiteX1" y="connsiteY1"/>
              </a:cxn>
              <a:cxn ang="0">
                <a:pos x="connsiteX2" y="connsiteY2"/>
              </a:cxn>
              <a:cxn ang="0">
                <a:pos x="connsiteX3" y="connsiteY3"/>
              </a:cxn>
            </a:cxnLst>
            <a:rect l="l" t="t" r="r" b="b"/>
            <a:pathLst>
              <a:path w="1653309" h="812929">
                <a:moveTo>
                  <a:pt x="0" y="101729"/>
                </a:moveTo>
                <a:cubicBezTo>
                  <a:pt x="177030" y="49389"/>
                  <a:pt x="354061" y="-2950"/>
                  <a:pt x="554182" y="129"/>
                </a:cubicBezTo>
                <a:cubicBezTo>
                  <a:pt x="754303" y="3208"/>
                  <a:pt x="1017540" y="-15266"/>
                  <a:pt x="1200728" y="120201"/>
                </a:cubicBezTo>
                <a:cubicBezTo>
                  <a:pt x="1383916" y="255668"/>
                  <a:pt x="1518612" y="534298"/>
                  <a:pt x="1653309" y="812929"/>
                </a:cubicBezTo>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t="100000" r="100000"/>
            </a:path>
            <a:tileRect l="-100000" b="-100000"/>
          </a:gra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9605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Forage Systems in the Southeast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8546896"/>
              </p:ext>
            </p:extLst>
          </p:nvPr>
        </p:nvGraphicFramePr>
        <p:xfrm>
          <a:off x="685800" y="1676402"/>
          <a:ext cx="7848600" cy="4190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89811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labama mississippi georgia 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454" y="1295401"/>
            <a:ext cx="5304364" cy="454659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957121" y="2330542"/>
            <a:ext cx="7158181" cy="1617020"/>
          </a:xfrm>
          <a:custGeom>
            <a:avLst/>
            <a:gdLst>
              <a:gd name="connsiteX0" fmla="*/ 7158181 w 7158181"/>
              <a:gd name="connsiteY0" fmla="*/ 0 h 1617020"/>
              <a:gd name="connsiteX1" fmla="*/ 6345381 w 7158181"/>
              <a:gd name="connsiteY1" fmla="*/ 803564 h 1617020"/>
              <a:gd name="connsiteX2" fmla="*/ 6280727 w 7158181"/>
              <a:gd name="connsiteY2" fmla="*/ 849745 h 1617020"/>
              <a:gd name="connsiteX3" fmla="*/ 4775200 w 7158181"/>
              <a:gd name="connsiteY3" fmla="*/ 1302327 h 1617020"/>
              <a:gd name="connsiteX4" fmla="*/ 3445163 w 7158181"/>
              <a:gd name="connsiteY4" fmla="*/ 1450109 h 1617020"/>
              <a:gd name="connsiteX5" fmla="*/ 0 w 7158181"/>
              <a:gd name="connsiteY5" fmla="*/ 1616364 h 161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8181" h="1617020">
                <a:moveTo>
                  <a:pt x="7158181" y="0"/>
                </a:moveTo>
                <a:lnTo>
                  <a:pt x="6345381" y="803564"/>
                </a:lnTo>
                <a:cubicBezTo>
                  <a:pt x="6199139" y="945188"/>
                  <a:pt x="6542424" y="766618"/>
                  <a:pt x="6280727" y="849745"/>
                </a:cubicBezTo>
                <a:cubicBezTo>
                  <a:pt x="6019030" y="932872"/>
                  <a:pt x="5247794" y="1202266"/>
                  <a:pt x="4775200" y="1302327"/>
                </a:cubicBezTo>
                <a:cubicBezTo>
                  <a:pt x="4302606" y="1402388"/>
                  <a:pt x="4241030" y="1397770"/>
                  <a:pt x="3445163" y="1450109"/>
                </a:cubicBezTo>
                <a:cubicBezTo>
                  <a:pt x="2649296" y="1502449"/>
                  <a:pt x="652703" y="1627140"/>
                  <a:pt x="0" y="16163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858000" y="52430"/>
            <a:ext cx="1981200" cy="240065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solidFill>
                  <a:srgbClr val="1F497D"/>
                </a:solidFill>
                <a:effectLst>
                  <a:outerShdw blurRad="38100" dist="38100" dir="2700000" algn="tl">
                    <a:srgbClr val="000000">
                      <a:alpha val="43137"/>
                    </a:srgbClr>
                  </a:outerShdw>
                </a:effectLst>
              </a:rPr>
              <a:t>Upper:</a:t>
            </a:r>
          </a:p>
          <a:p>
            <a:pPr algn="ctr"/>
            <a:endParaRPr lang="en-US" dirty="0">
              <a:solidFill>
                <a:prstClr val="black"/>
              </a:solidFill>
            </a:endParaRPr>
          </a:p>
          <a:p>
            <a:pPr algn="ctr"/>
            <a:r>
              <a:rPr lang="en-US" dirty="0" smtClean="0">
                <a:solidFill>
                  <a:prstClr val="black"/>
                </a:solidFill>
              </a:rPr>
              <a:t>Tall fescue</a:t>
            </a:r>
          </a:p>
          <a:p>
            <a:pPr algn="ctr"/>
            <a:r>
              <a:rPr lang="en-US" dirty="0" err="1" smtClean="0">
                <a:solidFill>
                  <a:prstClr val="black"/>
                </a:solidFill>
              </a:rPr>
              <a:t>Bermudagrass</a:t>
            </a:r>
            <a:endParaRPr lang="en-US" dirty="0">
              <a:solidFill>
                <a:prstClr val="black"/>
              </a:solidFill>
            </a:endParaRPr>
          </a:p>
          <a:p>
            <a:pPr algn="ctr"/>
            <a:r>
              <a:rPr lang="en-US" dirty="0" err="1" smtClean="0">
                <a:solidFill>
                  <a:prstClr val="black"/>
                </a:solidFill>
              </a:rPr>
              <a:t>Bahiagrass</a:t>
            </a:r>
            <a:r>
              <a:rPr lang="en-US" dirty="0" smtClean="0">
                <a:solidFill>
                  <a:prstClr val="black"/>
                </a:solidFill>
              </a:rPr>
              <a:t>*</a:t>
            </a:r>
            <a:endParaRPr lang="en-US" dirty="0" smtClean="0">
              <a:solidFill>
                <a:prstClr val="black"/>
              </a:solidFill>
            </a:endParaRPr>
          </a:p>
          <a:p>
            <a:pPr algn="ctr"/>
            <a:r>
              <a:rPr lang="en-US" dirty="0" smtClean="0">
                <a:solidFill>
                  <a:prstClr val="black"/>
                </a:solidFill>
              </a:rPr>
              <a:t>Summer annuals</a:t>
            </a:r>
          </a:p>
          <a:p>
            <a:pPr algn="ctr"/>
            <a:r>
              <a:rPr lang="en-US" dirty="0" smtClean="0">
                <a:solidFill>
                  <a:prstClr val="black"/>
                </a:solidFill>
              </a:rPr>
              <a:t>Cool-season annuals</a:t>
            </a:r>
            <a:endParaRPr lang="en-US" dirty="0">
              <a:solidFill>
                <a:prstClr val="black"/>
              </a:solidFill>
            </a:endParaRPr>
          </a:p>
        </p:txBody>
      </p:sp>
      <p:sp>
        <p:nvSpPr>
          <p:cNvPr id="5" name="TextBox 4"/>
          <p:cNvSpPr txBox="1"/>
          <p:nvPr/>
        </p:nvSpPr>
        <p:spPr>
          <a:xfrm>
            <a:off x="304800" y="1639238"/>
            <a:ext cx="1905000"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rgbClr val="1F497D"/>
                </a:solidFill>
                <a:effectLst>
                  <a:outerShdw blurRad="38100" dist="38100" dir="2700000" algn="tl">
                    <a:srgbClr val="000000">
                      <a:alpha val="43137"/>
                    </a:srgbClr>
                  </a:outerShdw>
                </a:effectLst>
              </a:rPr>
              <a:t>Black Belt/Prairie Regions:</a:t>
            </a:r>
          </a:p>
          <a:p>
            <a:endParaRPr lang="en-US" dirty="0">
              <a:solidFill>
                <a:prstClr val="black"/>
              </a:solidFill>
            </a:endParaRPr>
          </a:p>
          <a:p>
            <a:r>
              <a:rPr lang="en-US" dirty="0" smtClean="0">
                <a:solidFill>
                  <a:prstClr val="black"/>
                </a:solidFill>
              </a:rPr>
              <a:t>Tall fescue</a:t>
            </a:r>
          </a:p>
          <a:p>
            <a:r>
              <a:rPr lang="en-US" dirty="0" err="1" smtClean="0">
                <a:solidFill>
                  <a:prstClr val="black"/>
                </a:solidFill>
              </a:rPr>
              <a:t>Dallisgrass</a:t>
            </a:r>
            <a:endParaRPr lang="en-US" dirty="0" smtClean="0">
              <a:solidFill>
                <a:prstClr val="black"/>
              </a:solidFill>
            </a:endParaRPr>
          </a:p>
          <a:p>
            <a:r>
              <a:rPr lang="en-US" dirty="0" smtClean="0">
                <a:solidFill>
                  <a:prstClr val="black"/>
                </a:solidFill>
              </a:rPr>
              <a:t>Some </a:t>
            </a:r>
            <a:r>
              <a:rPr lang="en-US" dirty="0" err="1" smtClean="0">
                <a:solidFill>
                  <a:prstClr val="black"/>
                </a:solidFill>
              </a:rPr>
              <a:t>bahia</a:t>
            </a:r>
            <a:r>
              <a:rPr lang="en-US" dirty="0" smtClean="0">
                <a:solidFill>
                  <a:prstClr val="black"/>
                </a:solidFill>
              </a:rPr>
              <a:t>/</a:t>
            </a:r>
            <a:r>
              <a:rPr lang="en-US" dirty="0" err="1" smtClean="0">
                <a:solidFill>
                  <a:prstClr val="black"/>
                </a:solidFill>
              </a:rPr>
              <a:t>bermuda</a:t>
            </a:r>
            <a:endParaRPr lang="en-US" dirty="0" smtClean="0">
              <a:solidFill>
                <a:prstClr val="black"/>
              </a:solidFill>
            </a:endParaRPr>
          </a:p>
          <a:p>
            <a:r>
              <a:rPr lang="en-US" dirty="0" smtClean="0">
                <a:solidFill>
                  <a:prstClr val="black"/>
                </a:solidFill>
              </a:rPr>
              <a:t>Summer annuals</a:t>
            </a:r>
            <a:endParaRPr lang="en-US" dirty="0" smtClean="0">
              <a:solidFill>
                <a:prstClr val="black"/>
              </a:solidFill>
            </a:endParaRPr>
          </a:p>
          <a:p>
            <a:r>
              <a:rPr lang="en-US" dirty="0" err="1" smtClean="0">
                <a:solidFill>
                  <a:prstClr val="black"/>
                </a:solidFill>
              </a:rPr>
              <a:t>Johnsongrass</a:t>
            </a:r>
            <a:endParaRPr lang="en-US" dirty="0">
              <a:solidFill>
                <a:prstClr val="black"/>
              </a:solidFill>
            </a:endParaRPr>
          </a:p>
        </p:txBody>
      </p:sp>
      <p:sp>
        <p:nvSpPr>
          <p:cNvPr id="6" name="TextBox 5"/>
          <p:cNvSpPr txBox="1"/>
          <p:nvPr/>
        </p:nvSpPr>
        <p:spPr>
          <a:xfrm>
            <a:off x="7178965" y="3657600"/>
            <a:ext cx="1872673" cy="184665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solidFill>
                  <a:srgbClr val="1F497D"/>
                </a:solidFill>
                <a:effectLst>
                  <a:outerShdw blurRad="38100" dist="38100" dir="2700000" algn="tl">
                    <a:srgbClr val="000000">
                      <a:alpha val="43137"/>
                    </a:srgbClr>
                  </a:outerShdw>
                </a:effectLst>
              </a:rPr>
              <a:t>Lower</a:t>
            </a:r>
            <a:r>
              <a:rPr lang="en-US" sz="2400" b="1" dirty="0" smtClean="0">
                <a:solidFill>
                  <a:srgbClr val="1F497D"/>
                </a:solidFill>
                <a:effectLst>
                  <a:outerShdw blurRad="38100" dist="38100" dir="2700000" algn="tl">
                    <a:srgbClr val="000000">
                      <a:alpha val="43137"/>
                    </a:srgbClr>
                  </a:outerShdw>
                </a:effectLst>
              </a:rPr>
              <a:t>:</a:t>
            </a:r>
            <a:endParaRPr lang="en-US" dirty="0">
              <a:solidFill>
                <a:prstClr val="black"/>
              </a:solidFill>
            </a:endParaRPr>
          </a:p>
          <a:p>
            <a:pPr algn="ctr"/>
            <a:r>
              <a:rPr lang="en-US" dirty="0" err="1" smtClean="0">
                <a:solidFill>
                  <a:prstClr val="black"/>
                </a:solidFill>
              </a:rPr>
              <a:t>Bermudagrass</a:t>
            </a:r>
            <a:endParaRPr lang="en-US" dirty="0" smtClean="0">
              <a:solidFill>
                <a:prstClr val="black"/>
              </a:solidFill>
            </a:endParaRPr>
          </a:p>
          <a:p>
            <a:pPr algn="ctr"/>
            <a:r>
              <a:rPr lang="en-US" dirty="0" err="1" smtClean="0">
                <a:solidFill>
                  <a:prstClr val="black"/>
                </a:solidFill>
              </a:rPr>
              <a:t>Bahiagrass</a:t>
            </a:r>
            <a:endParaRPr lang="en-US" dirty="0" smtClean="0">
              <a:solidFill>
                <a:prstClr val="black"/>
              </a:solidFill>
            </a:endParaRPr>
          </a:p>
          <a:p>
            <a:pPr algn="ctr"/>
            <a:r>
              <a:rPr lang="en-US" dirty="0" smtClean="0">
                <a:solidFill>
                  <a:prstClr val="black"/>
                </a:solidFill>
              </a:rPr>
              <a:t>Summer annuals</a:t>
            </a:r>
          </a:p>
          <a:p>
            <a:pPr algn="ctr"/>
            <a:r>
              <a:rPr lang="en-US" dirty="0" smtClean="0">
                <a:solidFill>
                  <a:prstClr val="black"/>
                </a:solidFill>
              </a:rPr>
              <a:t>Cool-season annuals</a:t>
            </a:r>
            <a:endParaRPr lang="en-US" dirty="0">
              <a:solidFill>
                <a:prstClr val="black"/>
              </a:solidFill>
            </a:endParaRPr>
          </a:p>
        </p:txBody>
      </p:sp>
      <p:sp>
        <p:nvSpPr>
          <p:cNvPr id="7" name="TextBox 6"/>
          <p:cNvSpPr txBox="1"/>
          <p:nvPr/>
        </p:nvSpPr>
        <p:spPr>
          <a:xfrm>
            <a:off x="1377180" y="228600"/>
            <a:ext cx="4795020" cy="954107"/>
          </a:xfrm>
          <a:prstGeom prst="rect">
            <a:avLst/>
          </a:prstGeom>
          <a:noFill/>
        </p:spPr>
        <p:txBody>
          <a:bodyPr wrap="square" rtlCol="0">
            <a:spAutoFit/>
          </a:bodyPr>
          <a:lstStyle/>
          <a:p>
            <a:pPr algn="ctr"/>
            <a:r>
              <a:rPr lang="en-US" sz="2800" b="1" dirty="0" smtClean="0"/>
              <a:t>Relative Adaptation of Forage Grasses in Alabama</a:t>
            </a:r>
            <a:endParaRPr lang="en-US" sz="2800" b="1" dirty="0"/>
          </a:p>
        </p:txBody>
      </p:sp>
    </p:spTree>
    <p:extLst>
      <p:ext uri="{BB962C8B-B14F-4D97-AF65-F5344CB8AC3E}">
        <p14:creationId xmlns:p14="http://schemas.microsoft.com/office/powerpoint/2010/main" val="1077754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Arial Black" panose="020B0A04020102020204" pitchFamily="34" charset="0"/>
              </a:rPr>
              <a:t>How can we work towards year round </a:t>
            </a:r>
            <a:r>
              <a:rPr lang="en-US" sz="3200" dirty="0" smtClean="0">
                <a:latin typeface="Arial Black" panose="020B0A04020102020204" pitchFamily="34" charset="0"/>
              </a:rPr>
              <a:t>grazing?</a:t>
            </a:r>
            <a:endParaRPr lang="en-US" sz="3200" dirty="0">
              <a:latin typeface="Arial Black" panose="020B0A04020102020204" pitchFamily="34" charset="0"/>
            </a:endParaRPr>
          </a:p>
        </p:txBody>
      </p:sp>
      <p:sp>
        <p:nvSpPr>
          <p:cNvPr id="3" name="Content Placeholder 2"/>
          <p:cNvSpPr>
            <a:spLocks noGrp="1"/>
          </p:cNvSpPr>
          <p:nvPr>
            <p:ph idx="1"/>
          </p:nvPr>
        </p:nvSpPr>
        <p:spPr>
          <a:xfrm>
            <a:off x="457200" y="1371600"/>
            <a:ext cx="8229600" cy="4525963"/>
          </a:xfrm>
        </p:spPr>
        <p:txBody>
          <a:bodyPr/>
          <a:lstStyle/>
          <a:p>
            <a:r>
              <a:rPr lang="en-US" b="1" dirty="0" smtClean="0">
                <a:solidFill>
                  <a:srgbClr val="00B050"/>
                </a:solidFill>
              </a:rPr>
              <a:t>Match</a:t>
            </a:r>
            <a:r>
              <a:rPr lang="en-US" dirty="0" smtClean="0"/>
              <a:t> quality with </a:t>
            </a:r>
            <a:r>
              <a:rPr lang="en-US" dirty="0" smtClean="0"/>
              <a:t>animal needs</a:t>
            </a:r>
            <a:endParaRPr lang="en-US" dirty="0" smtClean="0"/>
          </a:p>
          <a:p>
            <a:endParaRPr lang="en-US" dirty="0" smtClean="0"/>
          </a:p>
          <a:p>
            <a:r>
              <a:rPr lang="en-US" b="1" dirty="0" smtClean="0">
                <a:solidFill>
                  <a:srgbClr val="00B050"/>
                </a:solidFill>
              </a:rPr>
              <a:t>Perennial</a:t>
            </a:r>
            <a:r>
              <a:rPr lang="en-US" dirty="0" smtClean="0"/>
              <a:t> </a:t>
            </a:r>
            <a:r>
              <a:rPr lang="en-US" b="1" dirty="0" smtClean="0">
                <a:solidFill>
                  <a:srgbClr val="00B050"/>
                </a:solidFill>
              </a:rPr>
              <a:t>forages</a:t>
            </a:r>
            <a:r>
              <a:rPr lang="en-US" dirty="0" smtClean="0"/>
              <a:t> provide the base</a:t>
            </a:r>
          </a:p>
          <a:p>
            <a:endParaRPr lang="en-US" dirty="0" smtClean="0"/>
          </a:p>
          <a:p>
            <a:r>
              <a:rPr lang="en-US" b="1" dirty="0" smtClean="0">
                <a:solidFill>
                  <a:srgbClr val="00B050"/>
                </a:solidFill>
              </a:rPr>
              <a:t>Annual</a:t>
            </a:r>
            <a:r>
              <a:rPr lang="en-US" dirty="0" smtClean="0"/>
              <a:t> </a:t>
            </a:r>
            <a:r>
              <a:rPr lang="en-US" b="1" dirty="0" smtClean="0">
                <a:solidFill>
                  <a:srgbClr val="00B050"/>
                </a:solidFill>
              </a:rPr>
              <a:t>forages</a:t>
            </a:r>
            <a:r>
              <a:rPr lang="en-US" dirty="0" smtClean="0"/>
              <a:t> as a supplement – to fill in production gaps and/or provide higher quality</a:t>
            </a:r>
            <a:endParaRPr lang="en-US" dirty="0"/>
          </a:p>
        </p:txBody>
      </p:sp>
    </p:spTree>
    <p:extLst>
      <p:ext uri="{BB962C8B-B14F-4D97-AF65-F5344CB8AC3E}">
        <p14:creationId xmlns:p14="http://schemas.microsoft.com/office/powerpoint/2010/main" val="917215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3272" y="76200"/>
            <a:ext cx="8610600" cy="1143000"/>
          </a:xfrm>
        </p:spPr>
        <p:txBody>
          <a:bodyPr>
            <a:normAutofit/>
          </a:bodyPr>
          <a:lstStyle/>
          <a:p>
            <a:r>
              <a:rPr lang="en-US" b="1" dirty="0" smtClean="0">
                <a:latin typeface="Arial" panose="020B0604020202020204" pitchFamily="34" charset="0"/>
                <a:cs typeface="Arial" panose="020B0604020202020204" pitchFamily="34" charset="0"/>
              </a:rPr>
              <a:t>Forages as the </a:t>
            </a:r>
            <a:r>
              <a:rPr lang="en-US" b="1" dirty="0">
                <a:latin typeface="Arial" panose="020B0604020202020204" pitchFamily="34" charset="0"/>
                <a:cs typeface="Arial" panose="020B0604020202020204" pitchFamily="34" charset="0"/>
              </a:rPr>
              <a:t>F</a:t>
            </a:r>
            <a:r>
              <a:rPr lang="en-US" b="1" dirty="0" smtClean="0">
                <a:latin typeface="Arial" panose="020B0604020202020204" pitchFamily="34" charset="0"/>
                <a:cs typeface="Arial" panose="020B0604020202020204" pitchFamily="34" charset="0"/>
              </a:rPr>
              <a:t>oundation</a:t>
            </a:r>
            <a:endParaRPr lang="en-US" b="1" dirty="0">
              <a:latin typeface="Arial" panose="020B0604020202020204" pitchFamily="34" charset="0"/>
              <a:cs typeface="Arial" panose="020B0604020202020204" pitchFamily="34" charset="0"/>
            </a:endParaRPr>
          </a:p>
        </p:txBody>
      </p:sp>
      <p:cxnSp>
        <p:nvCxnSpPr>
          <p:cNvPr id="9" name="Straight Connector 8"/>
          <p:cNvCxnSpPr/>
          <p:nvPr/>
        </p:nvCxnSpPr>
        <p:spPr>
          <a:xfrm>
            <a:off x="664534" y="5874476"/>
            <a:ext cx="8001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Triangle 17"/>
          <p:cNvSpPr/>
          <p:nvPr/>
        </p:nvSpPr>
        <p:spPr>
          <a:xfrm>
            <a:off x="4655819" y="5365905"/>
            <a:ext cx="609600" cy="45097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5" name="Group 4"/>
          <p:cNvGrpSpPr/>
          <p:nvPr/>
        </p:nvGrpSpPr>
        <p:grpSpPr>
          <a:xfrm>
            <a:off x="86380" y="1247466"/>
            <a:ext cx="8607510" cy="5126928"/>
            <a:chOff x="86380" y="1158891"/>
            <a:chExt cx="8607510" cy="3845196"/>
          </a:xfrm>
        </p:grpSpPr>
        <p:cxnSp>
          <p:nvCxnSpPr>
            <p:cNvPr id="7" name="Straight Connector 6"/>
            <p:cNvCxnSpPr/>
            <p:nvPr/>
          </p:nvCxnSpPr>
          <p:spPr>
            <a:xfrm>
              <a:off x="685800" y="1314450"/>
              <a:ext cx="0" cy="33147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868680" y="1583471"/>
              <a:ext cx="7680960" cy="2891291"/>
            </a:xfrm>
            <a:custGeom>
              <a:avLst/>
              <a:gdLst>
                <a:gd name="connsiteX0" fmla="*/ 0 w 7635240"/>
                <a:gd name="connsiteY0" fmla="*/ 3209414 h 3483734"/>
                <a:gd name="connsiteX1" fmla="*/ 1219200 w 7635240"/>
                <a:gd name="connsiteY1" fmla="*/ 3163694 h 3483734"/>
                <a:gd name="connsiteX2" fmla="*/ 1813560 w 7635240"/>
                <a:gd name="connsiteY2" fmla="*/ 1929254 h 3483734"/>
                <a:gd name="connsiteX3" fmla="*/ 2788920 w 7635240"/>
                <a:gd name="connsiteY3" fmla="*/ 1289174 h 3483734"/>
                <a:gd name="connsiteX4" fmla="*/ 3352800 w 7635240"/>
                <a:gd name="connsiteY4" fmla="*/ 283334 h 3483734"/>
                <a:gd name="connsiteX5" fmla="*/ 4389120 w 7635240"/>
                <a:gd name="connsiteY5" fmla="*/ 39494 h 3483734"/>
                <a:gd name="connsiteX6" fmla="*/ 4815840 w 7635240"/>
                <a:gd name="connsiteY6" fmla="*/ 969134 h 3483734"/>
                <a:gd name="connsiteX7" fmla="*/ 5593080 w 7635240"/>
                <a:gd name="connsiteY7" fmla="*/ 1517774 h 3483734"/>
                <a:gd name="connsiteX8" fmla="*/ 6080760 w 7635240"/>
                <a:gd name="connsiteY8" fmla="*/ 2234054 h 3483734"/>
                <a:gd name="connsiteX9" fmla="*/ 6339840 w 7635240"/>
                <a:gd name="connsiteY9" fmla="*/ 2889374 h 3483734"/>
                <a:gd name="connsiteX10" fmla="*/ 6659880 w 7635240"/>
                <a:gd name="connsiteY10" fmla="*/ 3316094 h 3483734"/>
                <a:gd name="connsiteX11" fmla="*/ 7635240 w 7635240"/>
                <a:gd name="connsiteY11" fmla="*/ 3483734 h 3483734"/>
                <a:gd name="connsiteX0" fmla="*/ 0 w 7635240"/>
                <a:gd name="connsiteY0" fmla="*/ 3465421 h 3739741"/>
                <a:gd name="connsiteX1" fmla="*/ 1219200 w 7635240"/>
                <a:gd name="connsiteY1" fmla="*/ 3419701 h 3739741"/>
                <a:gd name="connsiteX2" fmla="*/ 1813560 w 7635240"/>
                <a:gd name="connsiteY2" fmla="*/ 2185261 h 3739741"/>
                <a:gd name="connsiteX3" fmla="*/ 2788920 w 7635240"/>
                <a:gd name="connsiteY3" fmla="*/ 1545181 h 3739741"/>
                <a:gd name="connsiteX4" fmla="*/ 3627120 w 7635240"/>
                <a:gd name="connsiteY4" fmla="*/ 82141 h 3739741"/>
                <a:gd name="connsiteX5" fmla="*/ 4389120 w 7635240"/>
                <a:gd name="connsiteY5" fmla="*/ 295501 h 3739741"/>
                <a:gd name="connsiteX6" fmla="*/ 4815840 w 7635240"/>
                <a:gd name="connsiteY6" fmla="*/ 1225141 h 3739741"/>
                <a:gd name="connsiteX7" fmla="*/ 5593080 w 7635240"/>
                <a:gd name="connsiteY7" fmla="*/ 1773781 h 3739741"/>
                <a:gd name="connsiteX8" fmla="*/ 6080760 w 7635240"/>
                <a:gd name="connsiteY8" fmla="*/ 2490061 h 3739741"/>
                <a:gd name="connsiteX9" fmla="*/ 6339840 w 7635240"/>
                <a:gd name="connsiteY9" fmla="*/ 3145381 h 3739741"/>
                <a:gd name="connsiteX10" fmla="*/ 6659880 w 7635240"/>
                <a:gd name="connsiteY10" fmla="*/ 3572101 h 3739741"/>
                <a:gd name="connsiteX11" fmla="*/ 7635240 w 7635240"/>
                <a:gd name="connsiteY11" fmla="*/ 3739741 h 3739741"/>
                <a:gd name="connsiteX0" fmla="*/ 0 w 7635240"/>
                <a:gd name="connsiteY0" fmla="*/ 3531567 h 3805887"/>
                <a:gd name="connsiteX1" fmla="*/ 1219200 w 7635240"/>
                <a:gd name="connsiteY1" fmla="*/ 3485847 h 3805887"/>
                <a:gd name="connsiteX2" fmla="*/ 1813560 w 7635240"/>
                <a:gd name="connsiteY2" fmla="*/ 2251407 h 3805887"/>
                <a:gd name="connsiteX3" fmla="*/ 2788920 w 7635240"/>
                <a:gd name="connsiteY3" fmla="*/ 1611327 h 3805887"/>
                <a:gd name="connsiteX4" fmla="*/ 3627120 w 7635240"/>
                <a:gd name="connsiteY4" fmla="*/ 148287 h 3805887"/>
                <a:gd name="connsiteX5" fmla="*/ 4572000 w 7635240"/>
                <a:gd name="connsiteY5" fmla="*/ 178767 h 3805887"/>
                <a:gd name="connsiteX6" fmla="*/ 4815840 w 7635240"/>
                <a:gd name="connsiteY6" fmla="*/ 1291287 h 3805887"/>
                <a:gd name="connsiteX7" fmla="*/ 5593080 w 7635240"/>
                <a:gd name="connsiteY7" fmla="*/ 1839927 h 3805887"/>
                <a:gd name="connsiteX8" fmla="*/ 6080760 w 7635240"/>
                <a:gd name="connsiteY8" fmla="*/ 2556207 h 3805887"/>
                <a:gd name="connsiteX9" fmla="*/ 6339840 w 7635240"/>
                <a:gd name="connsiteY9" fmla="*/ 3211527 h 3805887"/>
                <a:gd name="connsiteX10" fmla="*/ 6659880 w 7635240"/>
                <a:gd name="connsiteY10" fmla="*/ 3638247 h 3805887"/>
                <a:gd name="connsiteX11" fmla="*/ 7635240 w 7635240"/>
                <a:gd name="connsiteY11" fmla="*/ 3805887 h 3805887"/>
                <a:gd name="connsiteX0" fmla="*/ 0 w 7635240"/>
                <a:gd name="connsiteY0" fmla="*/ 3527506 h 3801826"/>
                <a:gd name="connsiteX1" fmla="*/ 1219200 w 7635240"/>
                <a:gd name="connsiteY1" fmla="*/ 3481786 h 3801826"/>
                <a:gd name="connsiteX2" fmla="*/ 1813560 w 7635240"/>
                <a:gd name="connsiteY2" fmla="*/ 2247346 h 3801826"/>
                <a:gd name="connsiteX3" fmla="*/ 2788920 w 7635240"/>
                <a:gd name="connsiteY3" fmla="*/ 1607266 h 3801826"/>
                <a:gd name="connsiteX4" fmla="*/ 3627120 w 7635240"/>
                <a:gd name="connsiteY4" fmla="*/ 144226 h 3801826"/>
                <a:gd name="connsiteX5" fmla="*/ 4572000 w 7635240"/>
                <a:gd name="connsiteY5" fmla="*/ 174706 h 3801826"/>
                <a:gd name="connsiteX6" fmla="*/ 4968240 w 7635240"/>
                <a:gd name="connsiteY6" fmla="*/ 1211026 h 3801826"/>
                <a:gd name="connsiteX7" fmla="*/ 5593080 w 7635240"/>
                <a:gd name="connsiteY7" fmla="*/ 1835866 h 3801826"/>
                <a:gd name="connsiteX8" fmla="*/ 6080760 w 7635240"/>
                <a:gd name="connsiteY8" fmla="*/ 2552146 h 3801826"/>
                <a:gd name="connsiteX9" fmla="*/ 6339840 w 7635240"/>
                <a:gd name="connsiteY9" fmla="*/ 3207466 h 3801826"/>
                <a:gd name="connsiteX10" fmla="*/ 6659880 w 7635240"/>
                <a:gd name="connsiteY10" fmla="*/ 3634186 h 3801826"/>
                <a:gd name="connsiteX11" fmla="*/ 7635240 w 7635240"/>
                <a:gd name="connsiteY11" fmla="*/ 3801826 h 3801826"/>
                <a:gd name="connsiteX0" fmla="*/ 0 w 7635240"/>
                <a:gd name="connsiteY0" fmla="*/ 3527506 h 3809726"/>
                <a:gd name="connsiteX1" fmla="*/ 1295400 w 7635240"/>
                <a:gd name="connsiteY1" fmla="*/ 3740866 h 3809726"/>
                <a:gd name="connsiteX2" fmla="*/ 1813560 w 7635240"/>
                <a:gd name="connsiteY2" fmla="*/ 2247346 h 3809726"/>
                <a:gd name="connsiteX3" fmla="*/ 2788920 w 7635240"/>
                <a:gd name="connsiteY3" fmla="*/ 1607266 h 3809726"/>
                <a:gd name="connsiteX4" fmla="*/ 3627120 w 7635240"/>
                <a:gd name="connsiteY4" fmla="*/ 144226 h 3809726"/>
                <a:gd name="connsiteX5" fmla="*/ 4572000 w 7635240"/>
                <a:gd name="connsiteY5" fmla="*/ 174706 h 3809726"/>
                <a:gd name="connsiteX6" fmla="*/ 4968240 w 7635240"/>
                <a:gd name="connsiteY6" fmla="*/ 1211026 h 3809726"/>
                <a:gd name="connsiteX7" fmla="*/ 5593080 w 7635240"/>
                <a:gd name="connsiteY7" fmla="*/ 1835866 h 3809726"/>
                <a:gd name="connsiteX8" fmla="*/ 6080760 w 7635240"/>
                <a:gd name="connsiteY8" fmla="*/ 2552146 h 3809726"/>
                <a:gd name="connsiteX9" fmla="*/ 6339840 w 7635240"/>
                <a:gd name="connsiteY9" fmla="*/ 3207466 h 3809726"/>
                <a:gd name="connsiteX10" fmla="*/ 6659880 w 7635240"/>
                <a:gd name="connsiteY10" fmla="*/ 3634186 h 3809726"/>
                <a:gd name="connsiteX11" fmla="*/ 7635240 w 7635240"/>
                <a:gd name="connsiteY11" fmla="*/ 3801826 h 3809726"/>
                <a:gd name="connsiteX0" fmla="*/ 0 w 7680960"/>
                <a:gd name="connsiteY0" fmla="*/ 3695146 h 3855055"/>
                <a:gd name="connsiteX1" fmla="*/ 1341120 w 7680960"/>
                <a:gd name="connsiteY1" fmla="*/ 3740866 h 3855055"/>
                <a:gd name="connsiteX2" fmla="*/ 1859280 w 7680960"/>
                <a:gd name="connsiteY2" fmla="*/ 2247346 h 3855055"/>
                <a:gd name="connsiteX3" fmla="*/ 2834640 w 7680960"/>
                <a:gd name="connsiteY3" fmla="*/ 1607266 h 3855055"/>
                <a:gd name="connsiteX4" fmla="*/ 3672840 w 7680960"/>
                <a:gd name="connsiteY4" fmla="*/ 144226 h 3855055"/>
                <a:gd name="connsiteX5" fmla="*/ 4617720 w 7680960"/>
                <a:gd name="connsiteY5" fmla="*/ 174706 h 3855055"/>
                <a:gd name="connsiteX6" fmla="*/ 5013960 w 7680960"/>
                <a:gd name="connsiteY6" fmla="*/ 1211026 h 3855055"/>
                <a:gd name="connsiteX7" fmla="*/ 5638800 w 7680960"/>
                <a:gd name="connsiteY7" fmla="*/ 1835866 h 3855055"/>
                <a:gd name="connsiteX8" fmla="*/ 6126480 w 7680960"/>
                <a:gd name="connsiteY8" fmla="*/ 2552146 h 3855055"/>
                <a:gd name="connsiteX9" fmla="*/ 6385560 w 7680960"/>
                <a:gd name="connsiteY9" fmla="*/ 3207466 h 3855055"/>
                <a:gd name="connsiteX10" fmla="*/ 6705600 w 7680960"/>
                <a:gd name="connsiteY10" fmla="*/ 3634186 h 3855055"/>
                <a:gd name="connsiteX11" fmla="*/ 7680960 w 7680960"/>
                <a:gd name="connsiteY11" fmla="*/ 3801826 h 385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0960" h="3855055">
                  <a:moveTo>
                    <a:pt x="0" y="3695146"/>
                  </a:moveTo>
                  <a:cubicBezTo>
                    <a:pt x="458470" y="3778966"/>
                    <a:pt x="1031240" y="3982166"/>
                    <a:pt x="1341120" y="3740866"/>
                  </a:cubicBezTo>
                  <a:cubicBezTo>
                    <a:pt x="1651000" y="3499566"/>
                    <a:pt x="1610360" y="2602946"/>
                    <a:pt x="1859280" y="2247346"/>
                  </a:cubicBezTo>
                  <a:cubicBezTo>
                    <a:pt x="2108200" y="1891746"/>
                    <a:pt x="2532380" y="1957786"/>
                    <a:pt x="2834640" y="1607266"/>
                  </a:cubicBezTo>
                  <a:cubicBezTo>
                    <a:pt x="3136900" y="1256746"/>
                    <a:pt x="3375660" y="382986"/>
                    <a:pt x="3672840" y="144226"/>
                  </a:cubicBezTo>
                  <a:cubicBezTo>
                    <a:pt x="3970020" y="-94534"/>
                    <a:pt x="4394200" y="-3094"/>
                    <a:pt x="4617720" y="174706"/>
                  </a:cubicBezTo>
                  <a:cubicBezTo>
                    <a:pt x="4841240" y="352506"/>
                    <a:pt x="4843780" y="934166"/>
                    <a:pt x="5013960" y="1211026"/>
                  </a:cubicBezTo>
                  <a:cubicBezTo>
                    <a:pt x="5184140" y="1487886"/>
                    <a:pt x="5453380" y="1612346"/>
                    <a:pt x="5638800" y="1835866"/>
                  </a:cubicBezTo>
                  <a:cubicBezTo>
                    <a:pt x="5824220" y="2059386"/>
                    <a:pt x="6002020" y="2323546"/>
                    <a:pt x="6126480" y="2552146"/>
                  </a:cubicBezTo>
                  <a:cubicBezTo>
                    <a:pt x="6250940" y="2780746"/>
                    <a:pt x="6289040" y="3027126"/>
                    <a:pt x="6385560" y="3207466"/>
                  </a:cubicBezTo>
                  <a:cubicBezTo>
                    <a:pt x="6482080" y="3387806"/>
                    <a:pt x="6489700" y="3535126"/>
                    <a:pt x="6705600" y="3634186"/>
                  </a:cubicBezTo>
                  <a:cubicBezTo>
                    <a:pt x="6921500" y="3733246"/>
                    <a:pt x="7515860" y="3763726"/>
                    <a:pt x="7680960" y="3801826"/>
                  </a:cubicBezTo>
                </a:path>
              </a:pathLst>
            </a:custGeom>
            <a:ln w="57150"/>
          </p:spPr>
          <p:style>
            <a:lnRef idx="3">
              <a:schemeClr val="accent2"/>
            </a:lnRef>
            <a:fillRef idx="0">
              <a:schemeClr val="accent2"/>
            </a:fillRef>
            <a:effectRef idx="2">
              <a:schemeClr val="accent2"/>
            </a:effectRef>
            <a:fontRef idx="minor">
              <a:schemeClr val="tx1"/>
            </a:fontRef>
          </p:style>
          <p:txBody>
            <a:bodyPr rtlCol="0" anchor="ctr"/>
            <a:lstStyle/>
            <a:p>
              <a:pPr algn="ctr" defTabSz="457200"/>
              <a:endParaRPr lang="en-US">
                <a:solidFill>
                  <a:prstClr val="black"/>
                </a:solidFill>
              </a:endParaRPr>
            </a:p>
          </p:txBody>
        </p:sp>
        <p:sp>
          <p:nvSpPr>
            <p:cNvPr id="21" name="TextBox 20"/>
            <p:cNvSpPr txBox="1"/>
            <p:nvPr/>
          </p:nvSpPr>
          <p:spPr>
            <a:xfrm rot="16200000">
              <a:off x="-1225838" y="2626668"/>
              <a:ext cx="3086101" cy="461665"/>
            </a:xfrm>
            <a:prstGeom prst="rect">
              <a:avLst/>
            </a:prstGeom>
            <a:noFill/>
          </p:spPr>
          <p:txBody>
            <a:bodyPr wrap="square" rtlCol="0">
              <a:spAutoFit/>
            </a:bodyPr>
            <a:lstStyle/>
            <a:p>
              <a:pPr algn="ctr" defTabSz="457200"/>
              <a:r>
                <a:rPr lang="en-US" sz="2400" dirty="0">
                  <a:solidFill>
                    <a:prstClr val="black"/>
                  </a:solidFill>
                  <a:effectLst>
                    <a:outerShdw blurRad="38100" dist="38100" dir="2700000" algn="tl">
                      <a:srgbClr val="000000">
                        <a:alpha val="43137"/>
                      </a:srgbClr>
                    </a:outerShdw>
                  </a:effectLst>
                  <a:cs typeface="Arial" panose="020B0604020202020204" pitchFamily="34" charset="0"/>
                </a:rPr>
                <a:t>% Total Annual Production</a:t>
              </a:r>
            </a:p>
          </p:txBody>
        </p:sp>
        <p:sp>
          <p:nvSpPr>
            <p:cNvPr id="22" name="TextBox 21"/>
            <p:cNvSpPr txBox="1"/>
            <p:nvPr/>
          </p:nvSpPr>
          <p:spPr>
            <a:xfrm>
              <a:off x="723900" y="4727088"/>
              <a:ext cx="7924800" cy="276999"/>
            </a:xfrm>
            <a:prstGeom prst="rect">
              <a:avLst/>
            </a:prstGeom>
            <a:noFill/>
          </p:spPr>
          <p:txBody>
            <a:bodyPr wrap="square" rtlCol="0">
              <a:spAutoFit/>
            </a:bodyPr>
            <a:lstStyle/>
            <a:p>
              <a:pPr defTabSz="457200"/>
              <a:r>
                <a:rPr lang="en-US" b="1" dirty="0">
                  <a:solidFill>
                    <a:prstClr val="black"/>
                  </a:solidFill>
                  <a:latin typeface="Arial" panose="020B0604020202020204" pitchFamily="34" charset="0"/>
                  <a:cs typeface="Arial" panose="020B0604020202020204" pitchFamily="34" charset="0"/>
                </a:rPr>
                <a:t>Jan    Feb    Mar   Apr    May   Jun    Jul   Aug    Sept    Oct     Nov    Dec</a:t>
              </a:r>
            </a:p>
          </p:txBody>
        </p:sp>
        <p:sp>
          <p:nvSpPr>
            <p:cNvPr id="23" name="TextBox 22"/>
            <p:cNvSpPr txBox="1"/>
            <p:nvPr/>
          </p:nvSpPr>
          <p:spPr>
            <a:xfrm>
              <a:off x="1790702" y="1158891"/>
              <a:ext cx="2705099" cy="623248"/>
            </a:xfrm>
            <a:prstGeom prst="rect">
              <a:avLst/>
            </a:prstGeom>
            <a:noFill/>
          </p:spPr>
          <p:txBody>
            <a:bodyPr wrap="square" rtlCol="0">
              <a:spAutoFit/>
            </a:bodyPr>
            <a:lstStyle/>
            <a:p>
              <a:pPr defTabSz="457200"/>
              <a:r>
                <a:rPr lang="en-US" sz="1600" b="1" dirty="0">
                  <a:solidFill>
                    <a:prstClr val="black"/>
                  </a:solidFill>
                  <a:cs typeface="Arial" panose="020B0604020202020204" pitchFamily="34" charset="0"/>
                </a:rPr>
                <a:t>Warm-Season Grasses</a:t>
              </a:r>
            </a:p>
            <a:p>
              <a:pPr defTabSz="457200"/>
              <a:endParaRPr lang="en-US" sz="1600" b="1" dirty="0">
                <a:solidFill>
                  <a:prstClr val="black"/>
                </a:solidFill>
                <a:cs typeface="Arial" panose="020B0604020202020204" pitchFamily="34" charset="0"/>
              </a:endParaRPr>
            </a:p>
            <a:p>
              <a:pPr defTabSz="457200"/>
              <a:r>
                <a:rPr lang="en-US" sz="1600" b="1" dirty="0">
                  <a:solidFill>
                    <a:prstClr val="black"/>
                  </a:solidFill>
                  <a:cs typeface="Arial" panose="020B0604020202020204" pitchFamily="34" charset="0"/>
                </a:rPr>
                <a:t>Cool-Season Grasses</a:t>
              </a:r>
            </a:p>
          </p:txBody>
        </p:sp>
        <p:cxnSp>
          <p:nvCxnSpPr>
            <p:cNvPr id="25" name="Straight Connector 24"/>
            <p:cNvCxnSpPr/>
            <p:nvPr/>
          </p:nvCxnSpPr>
          <p:spPr>
            <a:xfrm>
              <a:off x="869540" y="1417320"/>
              <a:ext cx="9592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869541" y="1771650"/>
              <a:ext cx="921161" cy="0"/>
            </a:xfrm>
            <a:prstGeom prst="line">
              <a:avLst/>
            </a:prstGeom>
            <a:ln/>
          </p:spPr>
          <p:style>
            <a:lnRef idx="3">
              <a:schemeClr val="accent3"/>
            </a:lnRef>
            <a:fillRef idx="0">
              <a:schemeClr val="accent3"/>
            </a:fillRef>
            <a:effectRef idx="2">
              <a:schemeClr val="accent3"/>
            </a:effectRef>
            <a:fontRef idx="minor">
              <a:schemeClr val="tx1"/>
            </a:fontRef>
          </p:style>
        </p:cxnSp>
        <p:sp>
          <p:nvSpPr>
            <p:cNvPr id="3" name="Freeform 2"/>
            <p:cNvSpPr/>
            <p:nvPr/>
          </p:nvSpPr>
          <p:spPr>
            <a:xfrm>
              <a:off x="815164" y="2060121"/>
              <a:ext cx="7878726" cy="2150649"/>
            </a:xfrm>
            <a:custGeom>
              <a:avLst/>
              <a:gdLst>
                <a:gd name="connsiteX0" fmla="*/ 0 w 7878726"/>
                <a:gd name="connsiteY0" fmla="*/ 1501238 h 2150649"/>
                <a:gd name="connsiteX1" fmla="*/ 584791 w 7878726"/>
                <a:gd name="connsiteY1" fmla="*/ 1490605 h 2150649"/>
                <a:gd name="connsiteX2" fmla="*/ 999461 w 7878726"/>
                <a:gd name="connsiteY2" fmla="*/ 1256689 h 2150649"/>
                <a:gd name="connsiteX3" fmla="*/ 1360968 w 7878726"/>
                <a:gd name="connsiteY3" fmla="*/ 725061 h 2150649"/>
                <a:gd name="connsiteX4" fmla="*/ 1690577 w 7878726"/>
                <a:gd name="connsiteY4" fmla="*/ 289126 h 2150649"/>
                <a:gd name="connsiteX5" fmla="*/ 1998921 w 7878726"/>
                <a:gd name="connsiteY5" fmla="*/ 87107 h 2150649"/>
                <a:gd name="connsiteX6" fmla="*/ 2307265 w 7878726"/>
                <a:gd name="connsiteY6" fmla="*/ 12679 h 2150649"/>
                <a:gd name="connsiteX7" fmla="*/ 2658140 w 7878726"/>
                <a:gd name="connsiteY7" fmla="*/ 23312 h 2150649"/>
                <a:gd name="connsiteX8" fmla="*/ 2998382 w 7878726"/>
                <a:gd name="connsiteY8" fmla="*/ 235963 h 2150649"/>
                <a:gd name="connsiteX9" fmla="*/ 3530010 w 7878726"/>
                <a:gd name="connsiteY9" fmla="*/ 1352382 h 2150649"/>
                <a:gd name="connsiteX10" fmla="*/ 3742661 w 7878726"/>
                <a:gd name="connsiteY10" fmla="*/ 1937172 h 2150649"/>
                <a:gd name="connsiteX11" fmla="*/ 4263656 w 7878726"/>
                <a:gd name="connsiteY11" fmla="*/ 2149824 h 2150649"/>
                <a:gd name="connsiteX12" fmla="*/ 5039833 w 7878726"/>
                <a:gd name="connsiteY12" fmla="*/ 1969070 h 2150649"/>
                <a:gd name="connsiteX13" fmla="*/ 5879805 w 7878726"/>
                <a:gd name="connsiteY13" fmla="*/ 1129098 h 2150649"/>
                <a:gd name="connsiteX14" fmla="*/ 6156251 w 7878726"/>
                <a:gd name="connsiteY14" fmla="*/ 1001507 h 2150649"/>
                <a:gd name="connsiteX15" fmla="*/ 6602819 w 7878726"/>
                <a:gd name="connsiteY15" fmla="*/ 1065303 h 2150649"/>
                <a:gd name="connsiteX16" fmla="*/ 6836735 w 7878726"/>
                <a:gd name="connsiteY16" fmla="*/ 1182261 h 2150649"/>
                <a:gd name="connsiteX17" fmla="*/ 7070651 w 7878726"/>
                <a:gd name="connsiteY17" fmla="*/ 1596931 h 2150649"/>
                <a:gd name="connsiteX18" fmla="*/ 7198242 w 7878726"/>
                <a:gd name="connsiteY18" fmla="*/ 1713889 h 2150649"/>
                <a:gd name="connsiteX19" fmla="*/ 7293935 w 7878726"/>
                <a:gd name="connsiteY19" fmla="*/ 1756419 h 2150649"/>
                <a:gd name="connsiteX20" fmla="*/ 7400261 w 7878726"/>
                <a:gd name="connsiteY20" fmla="*/ 1798949 h 2150649"/>
                <a:gd name="connsiteX21" fmla="*/ 7517219 w 7878726"/>
                <a:gd name="connsiteY21" fmla="*/ 1809582 h 2150649"/>
                <a:gd name="connsiteX22" fmla="*/ 7719238 w 7878726"/>
                <a:gd name="connsiteY22" fmla="*/ 1841479 h 2150649"/>
                <a:gd name="connsiteX23" fmla="*/ 7878726 w 7878726"/>
                <a:gd name="connsiteY23" fmla="*/ 1841479 h 215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78726" h="2150649">
                  <a:moveTo>
                    <a:pt x="0" y="1501238"/>
                  </a:moveTo>
                  <a:cubicBezTo>
                    <a:pt x="209107" y="1516300"/>
                    <a:pt x="418214" y="1531363"/>
                    <a:pt x="584791" y="1490605"/>
                  </a:cubicBezTo>
                  <a:cubicBezTo>
                    <a:pt x="751368" y="1449847"/>
                    <a:pt x="870098" y="1384280"/>
                    <a:pt x="999461" y="1256689"/>
                  </a:cubicBezTo>
                  <a:cubicBezTo>
                    <a:pt x="1128824" y="1129098"/>
                    <a:pt x="1245782" y="886321"/>
                    <a:pt x="1360968" y="725061"/>
                  </a:cubicBezTo>
                  <a:cubicBezTo>
                    <a:pt x="1476154" y="563801"/>
                    <a:pt x="1584252" y="395452"/>
                    <a:pt x="1690577" y="289126"/>
                  </a:cubicBezTo>
                  <a:cubicBezTo>
                    <a:pt x="1796902" y="182800"/>
                    <a:pt x="1896140" y="133181"/>
                    <a:pt x="1998921" y="87107"/>
                  </a:cubicBezTo>
                  <a:cubicBezTo>
                    <a:pt x="2101702" y="41033"/>
                    <a:pt x="2197395" y="23311"/>
                    <a:pt x="2307265" y="12679"/>
                  </a:cubicBezTo>
                  <a:cubicBezTo>
                    <a:pt x="2417135" y="2047"/>
                    <a:pt x="2542954" y="-13902"/>
                    <a:pt x="2658140" y="23312"/>
                  </a:cubicBezTo>
                  <a:cubicBezTo>
                    <a:pt x="2773326" y="60526"/>
                    <a:pt x="2853070" y="14451"/>
                    <a:pt x="2998382" y="235963"/>
                  </a:cubicBezTo>
                  <a:cubicBezTo>
                    <a:pt x="3143694" y="457475"/>
                    <a:pt x="3405964" y="1068847"/>
                    <a:pt x="3530010" y="1352382"/>
                  </a:cubicBezTo>
                  <a:cubicBezTo>
                    <a:pt x="3654056" y="1635917"/>
                    <a:pt x="3620387" y="1804265"/>
                    <a:pt x="3742661" y="1937172"/>
                  </a:cubicBezTo>
                  <a:cubicBezTo>
                    <a:pt x="3864935" y="2070079"/>
                    <a:pt x="4047461" y="2144508"/>
                    <a:pt x="4263656" y="2149824"/>
                  </a:cubicBezTo>
                  <a:cubicBezTo>
                    <a:pt x="4479851" y="2155140"/>
                    <a:pt x="4770475" y="2139191"/>
                    <a:pt x="5039833" y="1969070"/>
                  </a:cubicBezTo>
                  <a:cubicBezTo>
                    <a:pt x="5309191" y="1798949"/>
                    <a:pt x="5693735" y="1290358"/>
                    <a:pt x="5879805" y="1129098"/>
                  </a:cubicBezTo>
                  <a:cubicBezTo>
                    <a:pt x="6065875" y="967838"/>
                    <a:pt x="6035749" y="1012139"/>
                    <a:pt x="6156251" y="1001507"/>
                  </a:cubicBezTo>
                  <a:cubicBezTo>
                    <a:pt x="6276753" y="990875"/>
                    <a:pt x="6489405" y="1035177"/>
                    <a:pt x="6602819" y="1065303"/>
                  </a:cubicBezTo>
                  <a:cubicBezTo>
                    <a:pt x="6716233" y="1095429"/>
                    <a:pt x="6758763" y="1093656"/>
                    <a:pt x="6836735" y="1182261"/>
                  </a:cubicBezTo>
                  <a:cubicBezTo>
                    <a:pt x="6914707" y="1270866"/>
                    <a:pt x="7010400" y="1508326"/>
                    <a:pt x="7070651" y="1596931"/>
                  </a:cubicBezTo>
                  <a:cubicBezTo>
                    <a:pt x="7130902" y="1685536"/>
                    <a:pt x="7161028" y="1687308"/>
                    <a:pt x="7198242" y="1713889"/>
                  </a:cubicBezTo>
                  <a:cubicBezTo>
                    <a:pt x="7235456" y="1740470"/>
                    <a:pt x="7260265" y="1742242"/>
                    <a:pt x="7293935" y="1756419"/>
                  </a:cubicBezTo>
                  <a:cubicBezTo>
                    <a:pt x="7327605" y="1770596"/>
                    <a:pt x="7363047" y="1790089"/>
                    <a:pt x="7400261" y="1798949"/>
                  </a:cubicBezTo>
                  <a:cubicBezTo>
                    <a:pt x="7437475" y="1807809"/>
                    <a:pt x="7464056" y="1802494"/>
                    <a:pt x="7517219" y="1809582"/>
                  </a:cubicBezTo>
                  <a:cubicBezTo>
                    <a:pt x="7570382" y="1816670"/>
                    <a:pt x="7658987" y="1836163"/>
                    <a:pt x="7719238" y="1841479"/>
                  </a:cubicBezTo>
                  <a:cubicBezTo>
                    <a:pt x="7779489" y="1846795"/>
                    <a:pt x="7866322" y="1868060"/>
                    <a:pt x="7878726" y="1841479"/>
                  </a:cubicBezTo>
                </a:path>
              </a:pathLst>
            </a:custGeom>
            <a:ln w="57150"/>
          </p:spPr>
          <p:style>
            <a:lnRef idx="3">
              <a:schemeClr val="accent3"/>
            </a:lnRef>
            <a:fillRef idx="0">
              <a:schemeClr val="accent3"/>
            </a:fillRef>
            <a:effectRef idx="2">
              <a:schemeClr val="accent3"/>
            </a:effectRef>
            <a:fontRef idx="minor">
              <a:schemeClr val="tx1"/>
            </a:fontRef>
          </p:style>
          <p:txBody>
            <a:bodyPr rtlCol="0" anchor="ctr"/>
            <a:lstStyle/>
            <a:p>
              <a:pPr algn="ctr" defTabSz="457200"/>
              <a:endParaRPr lang="en-US">
                <a:solidFill>
                  <a:prstClr val="black"/>
                </a:solidFill>
              </a:endParaRPr>
            </a:p>
          </p:txBody>
        </p:sp>
      </p:grpSp>
    </p:spTree>
    <p:extLst>
      <p:ext uri="{BB962C8B-B14F-4D97-AF65-F5344CB8AC3E}">
        <p14:creationId xmlns:p14="http://schemas.microsoft.com/office/powerpoint/2010/main" val="1713100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Forage Growth Distribution and Calving Season </a:t>
            </a:r>
            <a:endParaRPr lang="en-US" dirty="0">
              <a:latin typeface="Arial Black" panose="020B0A04020102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547145397"/>
              </p:ext>
            </p:extLst>
          </p:nvPr>
        </p:nvGraphicFramePr>
        <p:xfrm>
          <a:off x="990600" y="1828800"/>
          <a:ext cx="70104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590800" y="5285602"/>
            <a:ext cx="5334000" cy="276999"/>
          </a:xfrm>
          <a:prstGeom prst="rect">
            <a:avLst/>
          </a:prstGeom>
          <a:solidFill>
            <a:schemeClr val="bg2"/>
          </a:solidFill>
        </p:spPr>
        <p:txBody>
          <a:bodyPr wrap="square" rtlCol="0">
            <a:spAutoFit/>
          </a:bodyPr>
          <a:lstStyle/>
          <a:p>
            <a:r>
              <a:rPr lang="en-US" sz="1200" dirty="0" smtClean="0">
                <a:solidFill>
                  <a:prstClr val="black"/>
                </a:solidFill>
              </a:rPr>
              <a:t>Nov       Jan        Mar             May                   Jul              Sep        Oct</a:t>
            </a:r>
            <a:endParaRPr lang="en-US" sz="1200" dirty="0">
              <a:solidFill>
                <a:prstClr val="black"/>
              </a:solidFill>
            </a:endParaRPr>
          </a:p>
        </p:txBody>
      </p:sp>
      <p:sp>
        <p:nvSpPr>
          <p:cNvPr id="13" name="TextBox 12"/>
          <p:cNvSpPr txBox="1"/>
          <p:nvPr/>
        </p:nvSpPr>
        <p:spPr>
          <a:xfrm>
            <a:off x="2743200" y="3786908"/>
            <a:ext cx="990600" cy="230832"/>
          </a:xfrm>
          <a:prstGeom prst="rect">
            <a:avLst/>
          </a:prstGeom>
          <a:solidFill>
            <a:schemeClr val="accent6">
              <a:lumMod val="60000"/>
              <a:lumOff val="40000"/>
            </a:schemeClr>
          </a:solidFill>
        </p:spPr>
        <p:txBody>
          <a:bodyPr wrap="square" rtlCol="0">
            <a:spAutoFit/>
          </a:bodyPr>
          <a:lstStyle/>
          <a:p>
            <a:pPr algn="ctr"/>
            <a:r>
              <a:rPr lang="en-US" sz="900" dirty="0" smtClean="0">
                <a:solidFill>
                  <a:prstClr val="black"/>
                </a:solidFill>
              </a:rPr>
              <a:t>Winter Calving</a:t>
            </a:r>
            <a:endParaRPr lang="en-US" sz="900" dirty="0">
              <a:solidFill>
                <a:prstClr val="black"/>
              </a:solidFill>
            </a:endParaRPr>
          </a:p>
        </p:txBody>
      </p:sp>
      <p:sp>
        <p:nvSpPr>
          <p:cNvPr id="14" name="TextBox 13"/>
          <p:cNvSpPr txBox="1"/>
          <p:nvPr/>
        </p:nvSpPr>
        <p:spPr>
          <a:xfrm>
            <a:off x="6885709" y="3207327"/>
            <a:ext cx="990600" cy="230832"/>
          </a:xfrm>
          <a:prstGeom prst="rect">
            <a:avLst/>
          </a:prstGeom>
          <a:solidFill>
            <a:schemeClr val="accent6">
              <a:lumMod val="60000"/>
              <a:lumOff val="40000"/>
            </a:schemeClr>
          </a:solidFill>
        </p:spPr>
        <p:txBody>
          <a:bodyPr wrap="square" rtlCol="0">
            <a:spAutoFit/>
          </a:bodyPr>
          <a:lstStyle/>
          <a:p>
            <a:pPr algn="ctr"/>
            <a:r>
              <a:rPr lang="en-US" sz="900" dirty="0" smtClean="0">
                <a:solidFill>
                  <a:prstClr val="black"/>
                </a:solidFill>
              </a:rPr>
              <a:t>Fall Calving</a:t>
            </a:r>
            <a:endParaRPr lang="en-US" sz="900" dirty="0">
              <a:solidFill>
                <a:prstClr val="black"/>
              </a:solidFill>
            </a:endParaRPr>
          </a:p>
        </p:txBody>
      </p:sp>
      <p:sp>
        <p:nvSpPr>
          <p:cNvPr id="15" name="TextBox 14"/>
          <p:cNvSpPr txBox="1"/>
          <p:nvPr/>
        </p:nvSpPr>
        <p:spPr>
          <a:xfrm>
            <a:off x="3657600" y="4535016"/>
            <a:ext cx="990600" cy="230832"/>
          </a:xfrm>
          <a:prstGeom prst="rect">
            <a:avLst/>
          </a:prstGeom>
          <a:solidFill>
            <a:schemeClr val="accent6">
              <a:lumMod val="60000"/>
              <a:lumOff val="40000"/>
            </a:schemeClr>
          </a:solidFill>
        </p:spPr>
        <p:txBody>
          <a:bodyPr wrap="square" rtlCol="0">
            <a:spAutoFit/>
          </a:bodyPr>
          <a:lstStyle/>
          <a:p>
            <a:pPr algn="ctr"/>
            <a:r>
              <a:rPr lang="en-US" sz="900" dirty="0" smtClean="0">
                <a:solidFill>
                  <a:prstClr val="black"/>
                </a:solidFill>
              </a:rPr>
              <a:t>Spring Calving</a:t>
            </a:r>
            <a:endParaRPr lang="en-US" sz="900" dirty="0">
              <a:solidFill>
                <a:prstClr val="black"/>
              </a:solidFill>
            </a:endParaRPr>
          </a:p>
        </p:txBody>
      </p:sp>
    </p:spTree>
    <p:extLst>
      <p:ext uri="{BB962C8B-B14F-4D97-AF65-F5344CB8AC3E}">
        <p14:creationId xmlns:p14="http://schemas.microsoft.com/office/powerpoint/2010/main" val="2591268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813457829"/>
              </p:ext>
            </p:extLst>
          </p:nvPr>
        </p:nvGraphicFramePr>
        <p:xfrm>
          <a:off x="1524000" y="1474113"/>
          <a:ext cx="6400800" cy="426720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76200" y="1828800"/>
            <a:ext cx="8001000" cy="2733020"/>
            <a:chOff x="76200" y="1828800"/>
            <a:chExt cx="8001000" cy="2733020"/>
          </a:xfrm>
        </p:grpSpPr>
        <p:grpSp>
          <p:nvGrpSpPr>
            <p:cNvPr id="3" name="Group 2"/>
            <p:cNvGrpSpPr/>
            <p:nvPr/>
          </p:nvGrpSpPr>
          <p:grpSpPr>
            <a:xfrm>
              <a:off x="76200" y="1828800"/>
              <a:ext cx="8001000" cy="2733020"/>
              <a:chOff x="76200" y="1828800"/>
              <a:chExt cx="8001000" cy="2733020"/>
            </a:xfrm>
          </p:grpSpPr>
          <p:cxnSp>
            <p:nvCxnSpPr>
              <p:cNvPr id="9" name="Straight Connector 8"/>
              <p:cNvCxnSpPr/>
              <p:nvPr/>
            </p:nvCxnSpPr>
            <p:spPr>
              <a:xfrm>
                <a:off x="1524000" y="2057400"/>
                <a:ext cx="6553200" cy="0"/>
              </a:xfrm>
              <a:prstGeom prst="line">
                <a:avLst/>
              </a:prstGeom>
              <a:ln w="317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0" y="2743200"/>
                <a:ext cx="6553200" cy="0"/>
              </a:xfrm>
              <a:prstGeom prst="line">
                <a:avLst/>
              </a:prstGeom>
              <a:ln w="317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24000" y="3352800"/>
                <a:ext cx="6553200" cy="0"/>
              </a:xfrm>
              <a:prstGeom prst="line">
                <a:avLst/>
              </a:prstGeom>
              <a:ln w="317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 y="1828800"/>
                <a:ext cx="1143000"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400" b="1" dirty="0">
                    <a:solidFill>
                      <a:prstClr val="black"/>
                    </a:solidFill>
                  </a:rPr>
                  <a:t>Dairy cow, 50 </a:t>
                </a:r>
                <a:r>
                  <a:rPr lang="en-US" sz="1400" b="1" dirty="0" err="1">
                    <a:solidFill>
                      <a:prstClr val="black"/>
                    </a:solidFill>
                  </a:rPr>
                  <a:t>lb</a:t>
                </a:r>
                <a:r>
                  <a:rPr lang="en-US" sz="1400" b="1" dirty="0">
                    <a:solidFill>
                      <a:prstClr val="black"/>
                    </a:solidFill>
                  </a:rPr>
                  <a:t> milk/day</a:t>
                </a:r>
              </a:p>
            </p:txBody>
          </p:sp>
          <p:sp>
            <p:nvSpPr>
              <p:cNvPr id="16" name="TextBox 15"/>
              <p:cNvSpPr txBox="1"/>
              <p:nvPr/>
            </p:nvSpPr>
            <p:spPr>
              <a:xfrm>
                <a:off x="152400" y="3313093"/>
                <a:ext cx="1219200"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b="1" dirty="0">
                    <a:solidFill>
                      <a:prstClr val="black"/>
                    </a:solidFill>
                  </a:rPr>
                  <a:t>450 </a:t>
                </a:r>
                <a:r>
                  <a:rPr lang="en-US" sz="1400" b="1" dirty="0" err="1">
                    <a:solidFill>
                      <a:prstClr val="black"/>
                    </a:solidFill>
                  </a:rPr>
                  <a:t>lb</a:t>
                </a:r>
                <a:r>
                  <a:rPr lang="en-US" sz="1400" b="1" dirty="0">
                    <a:solidFill>
                      <a:prstClr val="black"/>
                    </a:solidFill>
                  </a:rPr>
                  <a:t> steer, 1.5 </a:t>
                </a:r>
                <a:r>
                  <a:rPr lang="en-US" sz="1400" b="1" dirty="0" err="1">
                    <a:solidFill>
                      <a:prstClr val="black"/>
                    </a:solidFill>
                  </a:rPr>
                  <a:t>lb</a:t>
                </a:r>
                <a:r>
                  <a:rPr lang="en-US" sz="1400" b="1" dirty="0">
                    <a:solidFill>
                      <a:prstClr val="black"/>
                    </a:solidFill>
                  </a:rPr>
                  <a:t> per day average daily gain</a:t>
                </a:r>
              </a:p>
            </p:txBody>
          </p:sp>
          <p:sp>
            <p:nvSpPr>
              <p:cNvPr id="18" name="TextBox 17"/>
              <p:cNvSpPr txBox="1"/>
              <p:nvPr/>
            </p:nvSpPr>
            <p:spPr>
              <a:xfrm>
                <a:off x="5987473" y="4038600"/>
                <a:ext cx="1981200"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b="1" dirty="0">
                    <a:solidFill>
                      <a:prstClr val="black"/>
                    </a:solidFill>
                  </a:rPr>
                  <a:t>Dry, pregnant cow, gaining condition</a:t>
                </a:r>
              </a:p>
            </p:txBody>
          </p:sp>
          <p:cxnSp>
            <p:nvCxnSpPr>
              <p:cNvPr id="21" name="Straight Arrow Connector 20"/>
              <p:cNvCxnSpPr/>
              <p:nvPr/>
            </p:nvCxnSpPr>
            <p:spPr>
              <a:xfrm flipH="1" flipV="1">
                <a:off x="6019800" y="3429000"/>
                <a:ext cx="1143000" cy="609600"/>
              </a:xfrm>
              <a:prstGeom prst="straightConnector1">
                <a:avLst/>
              </a:prstGeom>
              <a:ln w="4762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47700" y="2819401"/>
                <a:ext cx="868829" cy="437345"/>
              </a:xfrm>
              <a:prstGeom prst="straightConnector1">
                <a:avLst/>
              </a:prstGeom>
              <a:ln w="4762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1143000" y="2064570"/>
              <a:ext cx="340659" cy="0"/>
            </a:xfrm>
            <a:prstGeom prst="straightConnector1">
              <a:avLst/>
            </a:prstGeom>
            <a:ln w="4762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idx="4294967295"/>
          </p:nvPr>
        </p:nvSpPr>
        <p:spPr>
          <a:xfrm>
            <a:off x="0" y="304800"/>
            <a:ext cx="8229600" cy="1143000"/>
          </a:xfrm>
        </p:spPr>
        <p:txBody>
          <a:bodyPr>
            <a:normAutofit fontScale="90000"/>
          </a:bodyPr>
          <a:lstStyle/>
          <a:p>
            <a:r>
              <a:rPr lang="en-US" dirty="0" smtClean="0"/>
              <a:t>Nutritional Requirements</a:t>
            </a:r>
            <a:br>
              <a:rPr lang="en-US" dirty="0" smtClean="0"/>
            </a:br>
            <a:r>
              <a:rPr lang="en-US" sz="3100" i="1" dirty="0" smtClean="0"/>
              <a:t>Forage quality and livestock needs</a:t>
            </a:r>
            <a:endParaRPr lang="en-US" sz="3100" i="1" dirty="0"/>
          </a:p>
        </p:txBody>
      </p:sp>
      <p:sp>
        <p:nvSpPr>
          <p:cNvPr id="30" name="TextBox 29"/>
          <p:cNvSpPr txBox="1"/>
          <p:nvPr/>
        </p:nvSpPr>
        <p:spPr>
          <a:xfrm>
            <a:off x="2590800" y="6477000"/>
            <a:ext cx="3962400" cy="261610"/>
          </a:xfrm>
          <a:prstGeom prst="rect">
            <a:avLst/>
          </a:prstGeom>
          <a:noFill/>
        </p:spPr>
        <p:txBody>
          <a:bodyPr wrap="square" rtlCol="0">
            <a:spAutoFit/>
          </a:bodyPr>
          <a:lstStyle/>
          <a:p>
            <a:r>
              <a:rPr lang="en-US" sz="1100" dirty="0">
                <a:solidFill>
                  <a:prstClr val="black"/>
                </a:solidFill>
              </a:rPr>
              <a:t>Adapted from </a:t>
            </a:r>
            <a:r>
              <a:rPr lang="en-US" sz="1100" dirty="0" err="1">
                <a:solidFill>
                  <a:prstClr val="black"/>
                </a:solidFill>
              </a:rPr>
              <a:t>Lippke</a:t>
            </a:r>
            <a:r>
              <a:rPr lang="en-US" sz="1100" dirty="0">
                <a:solidFill>
                  <a:prstClr val="black"/>
                </a:solidFill>
              </a:rPr>
              <a:t> and </a:t>
            </a:r>
            <a:r>
              <a:rPr lang="en-US" sz="1100" dirty="0" err="1">
                <a:solidFill>
                  <a:prstClr val="black"/>
                </a:solidFill>
              </a:rPr>
              <a:t>Riewe</a:t>
            </a:r>
            <a:r>
              <a:rPr lang="en-US" sz="1100" dirty="0">
                <a:solidFill>
                  <a:prstClr val="black"/>
                </a:solidFill>
              </a:rPr>
              <a:t> (1976) and Ball et al. (2001)</a:t>
            </a:r>
          </a:p>
        </p:txBody>
      </p:sp>
    </p:spTree>
    <p:extLst>
      <p:ext uri="{BB962C8B-B14F-4D97-AF65-F5344CB8AC3E}">
        <p14:creationId xmlns:p14="http://schemas.microsoft.com/office/powerpoint/2010/main" val="1685298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Forage Growth Keys</a:t>
            </a:r>
          </a:p>
          <a:p>
            <a:endParaRPr lang="en-US" dirty="0"/>
          </a:p>
          <a:p>
            <a:r>
              <a:rPr lang="en-US" dirty="0" smtClean="0"/>
              <a:t>Systems for the Southeast</a:t>
            </a:r>
          </a:p>
          <a:p>
            <a:endParaRPr lang="en-US" dirty="0"/>
          </a:p>
          <a:p>
            <a:r>
              <a:rPr lang="en-US" dirty="0" smtClean="0"/>
              <a:t>Putting it all Together</a:t>
            </a:r>
            <a:endParaRPr lang="en-US" dirty="0"/>
          </a:p>
        </p:txBody>
      </p:sp>
    </p:spTree>
    <p:extLst>
      <p:ext uri="{BB962C8B-B14F-4D97-AF65-F5344CB8AC3E}">
        <p14:creationId xmlns:p14="http://schemas.microsoft.com/office/powerpoint/2010/main" val="1437362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Black" panose="020B0A04020102020204" pitchFamily="34" charset="0"/>
              </a:rPr>
              <a:t>Steps to Increasing the Number of Grazing Days Per Year</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r>
              <a:rPr lang="en-US" b="1" dirty="0" smtClean="0">
                <a:solidFill>
                  <a:schemeClr val="tx2"/>
                </a:solidFill>
              </a:rPr>
              <a:t>Know</a:t>
            </a:r>
            <a:r>
              <a:rPr lang="en-US" dirty="0" smtClean="0"/>
              <a:t> your starting point</a:t>
            </a:r>
          </a:p>
          <a:p>
            <a:pPr marL="742950" lvl="2" indent="-342900"/>
            <a:r>
              <a:rPr lang="en-US" dirty="0"/>
              <a:t>What do I currently have? </a:t>
            </a:r>
          </a:p>
          <a:p>
            <a:endParaRPr lang="en-US" dirty="0" smtClean="0"/>
          </a:p>
          <a:p>
            <a:r>
              <a:rPr lang="en-US" b="1" dirty="0" smtClean="0">
                <a:solidFill>
                  <a:schemeClr val="tx2"/>
                </a:solidFill>
              </a:rPr>
              <a:t>Identify</a:t>
            </a:r>
            <a:r>
              <a:rPr lang="en-US" dirty="0" smtClean="0"/>
              <a:t> forages to fill in the gaps</a:t>
            </a:r>
          </a:p>
          <a:p>
            <a:endParaRPr lang="en-US" dirty="0" smtClean="0"/>
          </a:p>
          <a:p>
            <a:r>
              <a:rPr lang="en-US" b="1" dirty="0" smtClean="0">
                <a:solidFill>
                  <a:schemeClr val="tx2"/>
                </a:solidFill>
              </a:rPr>
              <a:t>Manage</a:t>
            </a:r>
            <a:r>
              <a:rPr lang="en-US" dirty="0" smtClean="0"/>
              <a:t>, manage, manage</a:t>
            </a:r>
          </a:p>
        </p:txBody>
      </p:sp>
    </p:spTree>
    <p:extLst>
      <p:ext uri="{BB962C8B-B14F-4D97-AF65-F5344CB8AC3E}">
        <p14:creationId xmlns:p14="http://schemas.microsoft.com/office/powerpoint/2010/main" val="351947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chemeClr val="accent2"/>
                                        </p:clrVal>
                                      </p:to>
                                    </p:set>
                                    <p:set>
                                      <p:cBhvr>
                                        <p:cTn id="7" dur="500" fill="hold"/>
                                        <p:tgtEl>
                                          <p:spTgt spid="3">
                                            <p:txEl>
                                              <p:pRg st="3" end="3"/>
                                            </p:txEl>
                                          </p:spTgt>
                                        </p:tgtEl>
                                        <p:attrNameLst>
                                          <p:attrName>fillcolor</p:attrName>
                                        </p:attrNameLst>
                                      </p:cBhvr>
                                      <p:to>
                                        <p:clrVal>
                                          <a:schemeClr val="accent2"/>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Warm-Season Perennial Grasses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52149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Common Warm-Season Perennial Grasses in the Southeast</a:t>
            </a:r>
            <a:endParaRPr lang="en-US" dirty="0"/>
          </a:p>
        </p:txBody>
      </p:sp>
      <p:sp>
        <p:nvSpPr>
          <p:cNvPr id="5" name="Content Placeholder 4"/>
          <p:cNvSpPr>
            <a:spLocks noGrp="1"/>
          </p:cNvSpPr>
          <p:nvPr>
            <p:ph idx="1"/>
          </p:nvPr>
        </p:nvSpPr>
        <p:spPr/>
        <p:txBody>
          <a:bodyPr/>
          <a:lstStyle/>
          <a:p>
            <a:r>
              <a:rPr lang="en-US" dirty="0" err="1" smtClean="0"/>
              <a:t>Bahiagrass</a:t>
            </a:r>
            <a:endParaRPr lang="en-US" dirty="0" smtClean="0"/>
          </a:p>
          <a:p>
            <a:r>
              <a:rPr lang="en-US" dirty="0" err="1" smtClean="0"/>
              <a:t>Bermudagrass</a:t>
            </a:r>
            <a:endParaRPr lang="en-US" dirty="0" smtClean="0"/>
          </a:p>
          <a:p>
            <a:r>
              <a:rPr lang="en-US" dirty="0" err="1" smtClean="0"/>
              <a:t>Dallisgrass</a:t>
            </a:r>
            <a:endParaRPr lang="en-US" dirty="0" smtClean="0"/>
          </a:p>
          <a:p>
            <a:r>
              <a:rPr lang="en-US" dirty="0" err="1" smtClean="0"/>
              <a:t>Johnsongrass</a:t>
            </a:r>
            <a:endParaRPr lang="en-US" dirty="0"/>
          </a:p>
        </p:txBody>
      </p:sp>
    </p:spTree>
    <p:extLst>
      <p:ext uri="{BB962C8B-B14F-4D97-AF65-F5344CB8AC3E}">
        <p14:creationId xmlns:p14="http://schemas.microsoft.com/office/powerpoint/2010/main" val="2936637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Production Potential – Warm-Season Grasses</a:t>
            </a:r>
            <a:endParaRPr lang="en-US" sz="3100" b="1" dirty="0"/>
          </a:p>
        </p:txBody>
      </p:sp>
      <p:sp>
        <p:nvSpPr>
          <p:cNvPr id="3" name="Content Placeholder 2"/>
          <p:cNvSpPr>
            <a:spLocks noGrp="1"/>
          </p:cNvSpPr>
          <p:nvPr>
            <p:ph idx="1"/>
          </p:nvPr>
        </p:nvSpPr>
        <p:spPr>
          <a:xfrm>
            <a:off x="457200" y="1600201"/>
            <a:ext cx="4191000" cy="3962399"/>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US" dirty="0" smtClean="0"/>
              <a:t>Yield Potential </a:t>
            </a:r>
            <a:endParaRPr lang="en-US" dirty="0" smtClean="0"/>
          </a:p>
          <a:p>
            <a:r>
              <a:rPr lang="en-US" dirty="0" err="1" smtClean="0"/>
              <a:t>Bahiagrass</a:t>
            </a:r>
            <a:r>
              <a:rPr lang="en-US" dirty="0" smtClean="0"/>
              <a:t> </a:t>
            </a:r>
            <a:r>
              <a:rPr lang="en-US" dirty="0" smtClean="0"/>
              <a:t>– 1,500 to 6,000 </a:t>
            </a:r>
            <a:r>
              <a:rPr lang="en-US" dirty="0" err="1" smtClean="0"/>
              <a:t>lb</a:t>
            </a:r>
            <a:r>
              <a:rPr lang="en-US" dirty="0" smtClean="0"/>
              <a:t>/ac</a:t>
            </a:r>
          </a:p>
          <a:p>
            <a:r>
              <a:rPr lang="en-US" dirty="0" err="1" smtClean="0"/>
              <a:t>Bermudagrass</a:t>
            </a:r>
            <a:r>
              <a:rPr lang="en-US" dirty="0" smtClean="0"/>
              <a:t> – 2,000 to </a:t>
            </a:r>
            <a:r>
              <a:rPr lang="en-US" dirty="0" smtClean="0"/>
              <a:t>12,000+ </a:t>
            </a:r>
            <a:r>
              <a:rPr lang="en-US" dirty="0" err="1" smtClean="0"/>
              <a:t>lb</a:t>
            </a:r>
            <a:r>
              <a:rPr lang="en-US" dirty="0" smtClean="0"/>
              <a:t>/ac</a:t>
            </a:r>
          </a:p>
          <a:p>
            <a:r>
              <a:rPr lang="en-US" dirty="0" err="1" smtClean="0"/>
              <a:t>Dallisgrass</a:t>
            </a:r>
            <a:r>
              <a:rPr lang="en-US" dirty="0" smtClean="0"/>
              <a:t> </a:t>
            </a:r>
            <a:r>
              <a:rPr lang="en-US" dirty="0" smtClean="0"/>
              <a:t>– 1,500 to 7,000 </a:t>
            </a:r>
            <a:r>
              <a:rPr lang="en-US" dirty="0" err="1" smtClean="0"/>
              <a:t>lb</a:t>
            </a:r>
            <a:r>
              <a:rPr lang="en-US" dirty="0" smtClean="0"/>
              <a:t>/ac</a:t>
            </a:r>
            <a:endParaRPr lang="en-US" dirty="0"/>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648200" y="1676400"/>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8615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Nutritive Value Characteristics of Warm-Season Perennials</a:t>
            </a:r>
            <a:endParaRPr lang="en-US" dirty="0"/>
          </a:p>
        </p:txBody>
      </p:sp>
      <p:sp>
        <p:nvSpPr>
          <p:cNvPr id="3" name="Content Placeholder 2"/>
          <p:cNvSpPr>
            <a:spLocks noGrp="1"/>
          </p:cNvSpPr>
          <p:nvPr>
            <p:ph idx="1"/>
          </p:nvPr>
        </p:nvSpPr>
        <p:spPr>
          <a:xfrm>
            <a:off x="457200" y="1600201"/>
            <a:ext cx="5105400" cy="4525963"/>
          </a:xfrm>
        </p:spPr>
        <p:txBody>
          <a:bodyPr/>
          <a:lstStyle/>
          <a:p>
            <a:r>
              <a:rPr lang="en-US" dirty="0" smtClean="0"/>
              <a:t>Early – high quality</a:t>
            </a:r>
          </a:p>
          <a:p>
            <a:pPr marL="0" indent="0">
              <a:buNone/>
            </a:pPr>
            <a:endParaRPr lang="en-US" dirty="0" smtClean="0"/>
          </a:p>
          <a:p>
            <a:r>
              <a:rPr lang="en-US" dirty="0" smtClean="0"/>
              <a:t>Mid – highest quality</a:t>
            </a:r>
          </a:p>
          <a:p>
            <a:endParaRPr lang="en-US" dirty="0" smtClean="0"/>
          </a:p>
          <a:p>
            <a:r>
              <a:rPr lang="en-US" dirty="0" smtClean="0"/>
              <a:t>Late-Season – decreasing quality</a:t>
            </a:r>
            <a:endParaRPr lang="en-US" dirty="0"/>
          </a:p>
        </p:txBody>
      </p:sp>
      <p:sp>
        <p:nvSpPr>
          <p:cNvPr id="4" name="TextBox 3"/>
          <p:cNvSpPr txBox="1"/>
          <p:nvPr/>
        </p:nvSpPr>
        <p:spPr>
          <a:xfrm>
            <a:off x="5867400" y="2590800"/>
            <a:ext cx="2667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General Range: </a:t>
            </a:r>
          </a:p>
          <a:p>
            <a:pPr algn="ctr"/>
            <a:r>
              <a:rPr lang="en-US" dirty="0" smtClean="0"/>
              <a:t>55 to 70% TDN</a:t>
            </a:r>
          </a:p>
          <a:p>
            <a:r>
              <a:rPr lang="en-US" dirty="0" smtClean="0"/>
              <a:t>             6 to 16% CP</a:t>
            </a:r>
            <a:endParaRPr lang="en-US" dirty="0"/>
          </a:p>
        </p:txBody>
      </p:sp>
    </p:spTree>
    <p:extLst>
      <p:ext uri="{BB962C8B-B14F-4D97-AF65-F5344CB8AC3E}">
        <p14:creationId xmlns:p14="http://schemas.microsoft.com/office/powerpoint/2010/main" val="41399348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Annuals</a:t>
            </a:r>
            <a:endParaRPr lang="en-US" dirty="0"/>
          </a:p>
        </p:txBody>
      </p:sp>
      <p:sp>
        <p:nvSpPr>
          <p:cNvPr id="4" name="Content Placeholder 3"/>
          <p:cNvSpPr>
            <a:spLocks noGrp="1"/>
          </p:cNvSpPr>
          <p:nvPr>
            <p:ph idx="1"/>
          </p:nvPr>
        </p:nvSpPr>
        <p:spPr/>
        <p:txBody>
          <a:bodyPr/>
          <a:lstStyle/>
          <a:p>
            <a:r>
              <a:rPr lang="en-US" dirty="0" smtClean="0"/>
              <a:t>More expensive than winter annuals</a:t>
            </a:r>
          </a:p>
          <a:p>
            <a:r>
              <a:rPr lang="en-US" dirty="0" smtClean="0"/>
              <a:t>Require improved grazing management to keep in vegetative state</a:t>
            </a:r>
          </a:p>
          <a:p>
            <a:r>
              <a:rPr lang="en-US" dirty="0" smtClean="0"/>
              <a:t>Can be grazed or hayed</a:t>
            </a:r>
          </a:p>
          <a:p>
            <a:r>
              <a:rPr lang="en-US" dirty="0" smtClean="0"/>
              <a:t>Some potential for prussic acid poisoning/nitrate toxicity</a:t>
            </a:r>
            <a:endParaRPr lang="en-US" dirty="0"/>
          </a:p>
        </p:txBody>
      </p:sp>
    </p:spTree>
    <p:extLst>
      <p:ext uri="{BB962C8B-B14F-4D97-AF65-F5344CB8AC3E}">
        <p14:creationId xmlns:p14="http://schemas.microsoft.com/office/powerpoint/2010/main" val="1929997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Summer Annuals?</a:t>
            </a:r>
            <a:endParaRPr lang="en-US" dirty="0"/>
          </a:p>
        </p:txBody>
      </p:sp>
      <p:sp>
        <p:nvSpPr>
          <p:cNvPr id="3" name="Content Placeholder 2"/>
          <p:cNvSpPr>
            <a:spLocks noGrp="1"/>
          </p:cNvSpPr>
          <p:nvPr>
            <p:ph idx="1"/>
          </p:nvPr>
        </p:nvSpPr>
        <p:spPr/>
        <p:txBody>
          <a:bodyPr/>
          <a:lstStyle/>
          <a:p>
            <a:r>
              <a:rPr lang="en-US" dirty="0" smtClean="0"/>
              <a:t>Temporary Pasture</a:t>
            </a:r>
          </a:p>
          <a:p>
            <a:r>
              <a:rPr lang="en-US" dirty="0" smtClean="0"/>
              <a:t>Fast forage when other forage sources may be limited (60 d establishment period)</a:t>
            </a:r>
          </a:p>
          <a:p>
            <a:r>
              <a:rPr lang="en-US" dirty="0" smtClean="0"/>
              <a:t>Quick emergence</a:t>
            </a:r>
          </a:p>
          <a:p>
            <a:r>
              <a:rPr lang="en-US" dirty="0" smtClean="0"/>
              <a:t>Good quality and yield potential</a:t>
            </a:r>
          </a:p>
          <a:p>
            <a:r>
              <a:rPr lang="en-US" dirty="0" smtClean="0"/>
              <a:t>Relative drought tolerance</a:t>
            </a:r>
            <a:endParaRPr lang="en-US" dirty="0"/>
          </a:p>
        </p:txBody>
      </p:sp>
    </p:spTree>
    <p:extLst>
      <p:ext uri="{BB962C8B-B14F-4D97-AF65-F5344CB8AC3E}">
        <p14:creationId xmlns:p14="http://schemas.microsoft.com/office/powerpoint/2010/main" val="37940153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to Consider Summer Annuals</a:t>
            </a:r>
            <a:endParaRPr lang="en-US" dirty="0"/>
          </a:p>
        </p:txBody>
      </p:sp>
      <p:sp>
        <p:nvSpPr>
          <p:cNvPr id="3" name="Content Placeholder 2"/>
          <p:cNvSpPr>
            <a:spLocks noGrp="1"/>
          </p:cNvSpPr>
          <p:nvPr>
            <p:ph idx="1"/>
          </p:nvPr>
        </p:nvSpPr>
        <p:spPr/>
        <p:txBody>
          <a:bodyPr>
            <a:normAutofit/>
          </a:bodyPr>
          <a:lstStyle/>
          <a:p>
            <a:r>
              <a:rPr lang="en-US" sz="2800" dirty="0" smtClean="0"/>
              <a:t>In an annual rotation of forages</a:t>
            </a:r>
          </a:p>
          <a:p>
            <a:pPr lvl="1"/>
            <a:r>
              <a:rPr lang="en-US" sz="2400" dirty="0"/>
              <a:t>Example: crabgrass/ryegrass </a:t>
            </a:r>
            <a:r>
              <a:rPr lang="en-US" sz="2400" dirty="0" smtClean="0"/>
              <a:t>rotation</a:t>
            </a:r>
          </a:p>
          <a:p>
            <a:r>
              <a:rPr lang="en-US" sz="2800" dirty="0" smtClean="0"/>
              <a:t>As an emergency forage option – when other forage supplies are low and quick growth is needed</a:t>
            </a:r>
          </a:p>
          <a:p>
            <a:r>
              <a:rPr lang="en-US" sz="2800" dirty="0" smtClean="0"/>
              <a:t>AKA – to meet a production gap in your forage production cycle</a:t>
            </a:r>
          </a:p>
        </p:txBody>
      </p:sp>
    </p:spTree>
    <p:extLst>
      <p:ext uri="{BB962C8B-B14F-4D97-AF65-F5344CB8AC3E}">
        <p14:creationId xmlns:p14="http://schemas.microsoft.com/office/powerpoint/2010/main" val="3245646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5 Summer Annuals in Alabama</a:t>
            </a:r>
            <a:endParaRPr lang="en-US" dirty="0"/>
          </a:p>
        </p:txBody>
      </p:sp>
      <p:sp>
        <p:nvSpPr>
          <p:cNvPr id="3" name="Content Placeholder 2"/>
          <p:cNvSpPr>
            <a:spLocks noGrp="1"/>
          </p:cNvSpPr>
          <p:nvPr>
            <p:ph idx="1"/>
          </p:nvPr>
        </p:nvSpPr>
        <p:spPr/>
        <p:txBody>
          <a:bodyPr/>
          <a:lstStyle/>
          <a:p>
            <a:r>
              <a:rPr lang="en-US" dirty="0" smtClean="0"/>
              <a:t>Pearl millet</a:t>
            </a:r>
          </a:p>
          <a:p>
            <a:r>
              <a:rPr lang="en-US" dirty="0" smtClean="0"/>
              <a:t>Sorghum-</a:t>
            </a:r>
            <a:r>
              <a:rPr lang="en-US" dirty="0" err="1" smtClean="0"/>
              <a:t>sudangrass</a:t>
            </a:r>
            <a:r>
              <a:rPr lang="en-US" dirty="0" smtClean="0"/>
              <a:t> hybrids</a:t>
            </a:r>
          </a:p>
          <a:p>
            <a:r>
              <a:rPr lang="en-US" dirty="0" err="1" smtClean="0"/>
              <a:t>Sudangrass</a:t>
            </a:r>
            <a:endParaRPr lang="en-US" dirty="0" smtClean="0"/>
          </a:p>
          <a:p>
            <a:r>
              <a:rPr lang="en-US" dirty="0" smtClean="0"/>
              <a:t>Sorghums</a:t>
            </a:r>
          </a:p>
          <a:p>
            <a:r>
              <a:rPr lang="en-US" dirty="0" smtClean="0"/>
              <a:t>Crabgrass</a:t>
            </a:r>
          </a:p>
          <a:p>
            <a:pPr marL="0" indent="0">
              <a:buNone/>
            </a:pPr>
            <a:endParaRPr lang="en-US" dirty="0"/>
          </a:p>
        </p:txBody>
      </p:sp>
    </p:spTree>
    <p:extLst>
      <p:ext uri="{BB962C8B-B14F-4D97-AF65-F5344CB8AC3E}">
        <p14:creationId xmlns:p14="http://schemas.microsoft.com/office/powerpoint/2010/main" val="38916237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Summer Annual Forages – What are my options?</a:t>
            </a:r>
            <a:endParaRPr lang="en-US" dirty="0">
              <a:latin typeface="Arial Black" panose="020B0A04020102020204" pitchFamily="34" charset="0"/>
            </a:endParaRPr>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63192118"/>
              </p:ext>
            </p:extLst>
          </p:nvPr>
        </p:nvGraphicFramePr>
        <p:xfrm>
          <a:off x="1143000" y="1905002"/>
          <a:ext cx="6629400" cy="3189708"/>
        </p:xfrm>
        <a:graphic>
          <a:graphicData uri="http://schemas.openxmlformats.org/drawingml/2006/table">
            <a:tbl>
              <a:tblPr firstRow="1" bandRow="1">
                <a:tableStyleId>{5C22544A-7EE6-4342-B048-85BDC9FD1C3A}</a:tableStyleId>
              </a:tblPr>
              <a:tblGrid>
                <a:gridCol w="2295896"/>
                <a:gridCol w="2295896"/>
                <a:gridCol w="2037608"/>
              </a:tblGrid>
              <a:tr h="606709">
                <a:tc>
                  <a:txBody>
                    <a:bodyPr/>
                    <a:lstStyle/>
                    <a:p>
                      <a:r>
                        <a:rPr lang="en-US" sz="1900" dirty="0" smtClean="0"/>
                        <a:t>Species</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t>2014 ADG</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t>2015 ADG</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solidFill>
                  </a:tcPr>
                </a:tc>
              </a:tr>
              <a:tr h="648724">
                <a:tc>
                  <a:txBody>
                    <a:bodyPr/>
                    <a:lstStyle/>
                    <a:p>
                      <a:r>
                        <a:rPr lang="en-US" sz="1900" dirty="0" smtClean="0"/>
                        <a:t>Sorghum</a:t>
                      </a:r>
                      <a:r>
                        <a:rPr lang="en-US" sz="1900" baseline="0" dirty="0" smtClean="0"/>
                        <a:t> x </a:t>
                      </a:r>
                      <a:r>
                        <a:rPr lang="en-US" sz="1900" baseline="0" dirty="0" err="1" smtClean="0"/>
                        <a:t>sudangrass</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1.83</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1.36</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r>
              <a:tr h="660400">
                <a:tc>
                  <a:txBody>
                    <a:bodyPr/>
                    <a:lstStyle/>
                    <a:p>
                      <a:r>
                        <a:rPr lang="en-US" sz="1900" dirty="0" smtClean="0"/>
                        <a:t>BMR sorghum</a:t>
                      </a:r>
                      <a:r>
                        <a:rPr lang="en-US" sz="1900" baseline="0" dirty="0" smtClean="0"/>
                        <a:t> x </a:t>
                      </a:r>
                      <a:r>
                        <a:rPr lang="en-US" sz="1900" baseline="0" dirty="0" err="1" smtClean="0"/>
                        <a:t>sudangrass</a:t>
                      </a:r>
                      <a:endParaRPr lang="en-US" sz="1900" dirty="0"/>
                    </a:p>
                  </a:txBody>
                  <a:tcPr anchor="ctr">
                    <a:solidFill>
                      <a:schemeClr val="bg1">
                        <a:lumMod val="85000"/>
                      </a:schemeClr>
                    </a:solidFill>
                  </a:tcPr>
                </a:tc>
                <a:tc>
                  <a:txBody>
                    <a:bodyPr/>
                    <a:lstStyle/>
                    <a:p>
                      <a:pPr algn="ctr"/>
                      <a:r>
                        <a:rPr lang="en-US" sz="1900" dirty="0" smtClean="0"/>
                        <a:t>1.89</a:t>
                      </a:r>
                      <a:endParaRPr lang="en-US" sz="1900" dirty="0"/>
                    </a:p>
                  </a:txBody>
                  <a:tcPr anchor="ctr">
                    <a:solidFill>
                      <a:schemeClr val="bg1">
                        <a:lumMod val="85000"/>
                      </a:schemeClr>
                    </a:solidFill>
                  </a:tcPr>
                </a:tc>
                <a:tc>
                  <a:txBody>
                    <a:bodyPr/>
                    <a:lstStyle/>
                    <a:p>
                      <a:pPr algn="ctr"/>
                      <a:r>
                        <a:rPr lang="en-US" sz="1900" dirty="0" smtClean="0"/>
                        <a:t>1.78</a:t>
                      </a:r>
                      <a:endParaRPr lang="en-US" sz="1900" dirty="0"/>
                    </a:p>
                  </a:txBody>
                  <a:tcPr anchor="ctr">
                    <a:solidFill>
                      <a:schemeClr val="bg1">
                        <a:lumMod val="85000"/>
                      </a:schemeClr>
                    </a:solidFill>
                  </a:tcPr>
                </a:tc>
              </a:tr>
              <a:tr h="571319">
                <a:tc>
                  <a:txBody>
                    <a:bodyPr/>
                    <a:lstStyle/>
                    <a:p>
                      <a:r>
                        <a:rPr lang="en-US" sz="1900" dirty="0" smtClean="0"/>
                        <a:t>Pearl millet</a:t>
                      </a:r>
                      <a:endParaRPr lang="en-US" sz="1900" dirty="0"/>
                    </a:p>
                  </a:txBody>
                  <a:tcPr anchor="ctr">
                    <a:solidFill>
                      <a:schemeClr val="bg1">
                        <a:lumMod val="85000"/>
                      </a:schemeClr>
                    </a:solidFill>
                  </a:tcPr>
                </a:tc>
                <a:tc>
                  <a:txBody>
                    <a:bodyPr/>
                    <a:lstStyle/>
                    <a:p>
                      <a:pPr algn="ctr"/>
                      <a:r>
                        <a:rPr lang="en-US" sz="1900" dirty="0" smtClean="0"/>
                        <a:t>1.87</a:t>
                      </a:r>
                      <a:endParaRPr lang="en-US" sz="1900" dirty="0"/>
                    </a:p>
                  </a:txBody>
                  <a:tcPr anchor="ctr">
                    <a:solidFill>
                      <a:schemeClr val="bg1">
                        <a:lumMod val="85000"/>
                      </a:schemeClr>
                    </a:solidFill>
                  </a:tcPr>
                </a:tc>
                <a:tc>
                  <a:txBody>
                    <a:bodyPr/>
                    <a:lstStyle/>
                    <a:p>
                      <a:pPr algn="ctr"/>
                      <a:r>
                        <a:rPr lang="en-US" sz="1900" dirty="0" smtClean="0"/>
                        <a:t>1.17</a:t>
                      </a:r>
                      <a:endParaRPr lang="en-US" sz="1900" dirty="0"/>
                    </a:p>
                  </a:txBody>
                  <a:tcPr anchor="ctr">
                    <a:solidFill>
                      <a:schemeClr val="bg1">
                        <a:lumMod val="85000"/>
                      </a:schemeClr>
                    </a:solidFill>
                  </a:tcPr>
                </a:tc>
              </a:tr>
              <a:tr h="648724">
                <a:tc>
                  <a:txBody>
                    <a:bodyPr/>
                    <a:lstStyle/>
                    <a:p>
                      <a:r>
                        <a:rPr lang="en-US" sz="1900" dirty="0" smtClean="0"/>
                        <a:t>Pearl millet + crabgrass</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1.84</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1.42</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5" name="TextBox 4"/>
          <p:cNvSpPr txBox="1"/>
          <p:nvPr/>
        </p:nvSpPr>
        <p:spPr>
          <a:xfrm>
            <a:off x="1371600" y="5257800"/>
            <a:ext cx="6172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Adapted from Harmon, 2015 – 70 d grazing period in 2014, 62 day grazing period in </a:t>
            </a:r>
            <a:r>
              <a:rPr lang="en-US" dirty="0" smtClean="0"/>
              <a:t>2015 for finishing cattle </a:t>
            </a:r>
            <a:endParaRPr lang="en-US" dirty="0"/>
          </a:p>
        </p:txBody>
      </p:sp>
    </p:spTree>
    <p:extLst>
      <p:ext uri="{BB962C8B-B14F-4D97-AF65-F5344CB8AC3E}">
        <p14:creationId xmlns:p14="http://schemas.microsoft.com/office/powerpoint/2010/main" val="653827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noAutofit/>
          </a:bodyPr>
          <a:lstStyle/>
          <a:p>
            <a:r>
              <a:rPr lang="en-US" sz="3600" dirty="0" smtClean="0">
                <a:latin typeface="Arial Black" panose="020B0A04020102020204" pitchFamily="34" charset="0"/>
              </a:rPr>
              <a:t>Measures of Forage Production Efficiency - </a:t>
            </a:r>
            <a:r>
              <a:rPr lang="en-US" sz="4000" b="1" dirty="0" smtClean="0">
                <a:solidFill>
                  <a:schemeClr val="accent6"/>
                </a:solidFill>
                <a:latin typeface="Arial Black" panose="020B0A04020102020204" pitchFamily="34" charset="0"/>
              </a:rPr>
              <a:t>YDP</a:t>
            </a:r>
            <a:endParaRPr lang="en-US" sz="4000" b="1" dirty="0">
              <a:solidFill>
                <a:schemeClr val="accent6"/>
              </a:solidFill>
              <a:latin typeface="Arial Black" panose="020B0A040201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37350" y="1524000"/>
            <a:ext cx="4855295" cy="3420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289097" y="1447801"/>
            <a:ext cx="3579091" cy="4401205"/>
          </a:xfrm>
          <a:prstGeom prst="rect">
            <a:avLst/>
          </a:prstGeom>
          <a:solidFill>
            <a:schemeClr val="bg1">
              <a:lumMod val="95000"/>
              <a:alpha val="62000"/>
            </a:schemeClr>
          </a:solidFill>
        </p:spPr>
        <p:txBody>
          <a:bodyPr wrap="square" rtlCol="0">
            <a:spAutoFit/>
          </a:bodyPr>
          <a:lstStyle/>
          <a:p>
            <a:pPr algn="ctr"/>
            <a:r>
              <a:rPr lang="en-US" sz="2800" b="1" dirty="0" smtClean="0">
                <a:solidFill>
                  <a:schemeClr val="accent6"/>
                </a:solidFill>
              </a:rPr>
              <a:t>Yield</a:t>
            </a:r>
          </a:p>
          <a:p>
            <a:pPr algn="ctr"/>
            <a:r>
              <a:rPr lang="en-US" sz="2800" b="1" dirty="0" smtClean="0">
                <a:solidFill>
                  <a:srgbClr val="002060"/>
                </a:solidFill>
              </a:rPr>
              <a:t>Forage Production </a:t>
            </a:r>
          </a:p>
          <a:p>
            <a:pPr algn="ctr"/>
            <a:r>
              <a:rPr lang="en-US" sz="2800" b="1" dirty="0" smtClean="0">
                <a:solidFill>
                  <a:srgbClr val="002060"/>
                </a:solidFill>
              </a:rPr>
              <a:t>(</a:t>
            </a:r>
            <a:r>
              <a:rPr lang="en-US" sz="2800" b="1" dirty="0" err="1" smtClean="0">
                <a:solidFill>
                  <a:srgbClr val="002060"/>
                </a:solidFill>
              </a:rPr>
              <a:t>lb</a:t>
            </a:r>
            <a:r>
              <a:rPr lang="en-US" sz="2800" b="1" dirty="0" smtClean="0">
                <a:solidFill>
                  <a:srgbClr val="002060"/>
                </a:solidFill>
              </a:rPr>
              <a:t> per acre)</a:t>
            </a:r>
          </a:p>
          <a:p>
            <a:pPr algn="ctr"/>
            <a:endParaRPr lang="en-US" sz="2800" b="1" dirty="0" smtClean="0">
              <a:solidFill>
                <a:srgbClr val="002060"/>
              </a:solidFill>
            </a:endParaRPr>
          </a:p>
          <a:p>
            <a:pPr algn="ctr"/>
            <a:r>
              <a:rPr lang="en-US" sz="2800" b="1" dirty="0" smtClean="0">
                <a:solidFill>
                  <a:schemeClr val="accent6"/>
                </a:solidFill>
              </a:rPr>
              <a:t>Days</a:t>
            </a:r>
            <a:endParaRPr lang="en-US" sz="2800" b="1" dirty="0">
              <a:solidFill>
                <a:schemeClr val="accent6"/>
              </a:solidFill>
            </a:endParaRPr>
          </a:p>
          <a:p>
            <a:pPr algn="ctr"/>
            <a:r>
              <a:rPr lang="en-US" sz="2800" b="1" dirty="0" smtClean="0">
                <a:solidFill>
                  <a:srgbClr val="002060"/>
                </a:solidFill>
              </a:rPr>
              <a:t>Grazing days per year</a:t>
            </a:r>
          </a:p>
          <a:p>
            <a:pPr algn="ctr"/>
            <a:endParaRPr lang="en-US" sz="2800" b="1" dirty="0" smtClean="0">
              <a:solidFill>
                <a:srgbClr val="002060"/>
              </a:solidFill>
            </a:endParaRPr>
          </a:p>
          <a:p>
            <a:pPr algn="ctr"/>
            <a:r>
              <a:rPr lang="en-US" sz="2800" b="1" dirty="0" smtClean="0">
                <a:solidFill>
                  <a:schemeClr val="accent6"/>
                </a:solidFill>
              </a:rPr>
              <a:t>Pounds</a:t>
            </a:r>
            <a:endParaRPr lang="en-US" sz="2800" b="1" dirty="0">
              <a:solidFill>
                <a:schemeClr val="accent6"/>
              </a:solidFill>
            </a:endParaRPr>
          </a:p>
          <a:p>
            <a:pPr algn="ctr"/>
            <a:r>
              <a:rPr lang="en-US" sz="2800" b="1" dirty="0" smtClean="0">
                <a:solidFill>
                  <a:srgbClr val="002060"/>
                </a:solidFill>
              </a:rPr>
              <a:t>Pounds of beef production per acre</a:t>
            </a:r>
            <a:endParaRPr lang="en-US" sz="2800" b="1" dirty="0">
              <a:solidFill>
                <a:srgbClr val="002060"/>
              </a:solidFill>
            </a:endParaRPr>
          </a:p>
        </p:txBody>
      </p:sp>
    </p:spTree>
    <p:extLst>
      <p:ext uri="{BB962C8B-B14F-4D97-AF65-F5344CB8AC3E}">
        <p14:creationId xmlns:p14="http://schemas.microsoft.com/office/powerpoint/2010/main" val="1473442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Transition from summer to fall</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52337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10600" cy="1143000"/>
          </a:xfrm>
        </p:spPr>
        <p:txBody>
          <a:bodyPr>
            <a:normAutofit/>
          </a:bodyPr>
          <a:lstStyle/>
          <a:p>
            <a:r>
              <a:rPr lang="en-US" b="1" dirty="0" smtClean="0">
                <a:latin typeface="Arial" panose="020B0604020202020204" pitchFamily="34" charset="0"/>
                <a:cs typeface="Arial" panose="020B0604020202020204" pitchFamily="34" charset="0"/>
              </a:rPr>
              <a:t>Fall-forage gap</a:t>
            </a:r>
            <a:endParaRPr 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57200" y="1295400"/>
            <a:ext cx="82296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5800" y="1752600"/>
            <a:ext cx="0" cy="44196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6172200"/>
            <a:ext cx="8001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868680" y="2111295"/>
            <a:ext cx="7680960" cy="3855055"/>
          </a:xfrm>
          <a:custGeom>
            <a:avLst/>
            <a:gdLst>
              <a:gd name="connsiteX0" fmla="*/ 0 w 7635240"/>
              <a:gd name="connsiteY0" fmla="*/ 3209414 h 3483734"/>
              <a:gd name="connsiteX1" fmla="*/ 1219200 w 7635240"/>
              <a:gd name="connsiteY1" fmla="*/ 3163694 h 3483734"/>
              <a:gd name="connsiteX2" fmla="*/ 1813560 w 7635240"/>
              <a:gd name="connsiteY2" fmla="*/ 1929254 h 3483734"/>
              <a:gd name="connsiteX3" fmla="*/ 2788920 w 7635240"/>
              <a:gd name="connsiteY3" fmla="*/ 1289174 h 3483734"/>
              <a:gd name="connsiteX4" fmla="*/ 3352800 w 7635240"/>
              <a:gd name="connsiteY4" fmla="*/ 283334 h 3483734"/>
              <a:gd name="connsiteX5" fmla="*/ 4389120 w 7635240"/>
              <a:gd name="connsiteY5" fmla="*/ 39494 h 3483734"/>
              <a:gd name="connsiteX6" fmla="*/ 4815840 w 7635240"/>
              <a:gd name="connsiteY6" fmla="*/ 969134 h 3483734"/>
              <a:gd name="connsiteX7" fmla="*/ 5593080 w 7635240"/>
              <a:gd name="connsiteY7" fmla="*/ 1517774 h 3483734"/>
              <a:gd name="connsiteX8" fmla="*/ 6080760 w 7635240"/>
              <a:gd name="connsiteY8" fmla="*/ 2234054 h 3483734"/>
              <a:gd name="connsiteX9" fmla="*/ 6339840 w 7635240"/>
              <a:gd name="connsiteY9" fmla="*/ 2889374 h 3483734"/>
              <a:gd name="connsiteX10" fmla="*/ 6659880 w 7635240"/>
              <a:gd name="connsiteY10" fmla="*/ 3316094 h 3483734"/>
              <a:gd name="connsiteX11" fmla="*/ 7635240 w 7635240"/>
              <a:gd name="connsiteY11" fmla="*/ 3483734 h 3483734"/>
              <a:gd name="connsiteX0" fmla="*/ 0 w 7635240"/>
              <a:gd name="connsiteY0" fmla="*/ 3465421 h 3739741"/>
              <a:gd name="connsiteX1" fmla="*/ 1219200 w 7635240"/>
              <a:gd name="connsiteY1" fmla="*/ 3419701 h 3739741"/>
              <a:gd name="connsiteX2" fmla="*/ 1813560 w 7635240"/>
              <a:gd name="connsiteY2" fmla="*/ 2185261 h 3739741"/>
              <a:gd name="connsiteX3" fmla="*/ 2788920 w 7635240"/>
              <a:gd name="connsiteY3" fmla="*/ 1545181 h 3739741"/>
              <a:gd name="connsiteX4" fmla="*/ 3627120 w 7635240"/>
              <a:gd name="connsiteY4" fmla="*/ 82141 h 3739741"/>
              <a:gd name="connsiteX5" fmla="*/ 4389120 w 7635240"/>
              <a:gd name="connsiteY5" fmla="*/ 295501 h 3739741"/>
              <a:gd name="connsiteX6" fmla="*/ 4815840 w 7635240"/>
              <a:gd name="connsiteY6" fmla="*/ 1225141 h 3739741"/>
              <a:gd name="connsiteX7" fmla="*/ 5593080 w 7635240"/>
              <a:gd name="connsiteY7" fmla="*/ 1773781 h 3739741"/>
              <a:gd name="connsiteX8" fmla="*/ 6080760 w 7635240"/>
              <a:gd name="connsiteY8" fmla="*/ 2490061 h 3739741"/>
              <a:gd name="connsiteX9" fmla="*/ 6339840 w 7635240"/>
              <a:gd name="connsiteY9" fmla="*/ 3145381 h 3739741"/>
              <a:gd name="connsiteX10" fmla="*/ 6659880 w 7635240"/>
              <a:gd name="connsiteY10" fmla="*/ 3572101 h 3739741"/>
              <a:gd name="connsiteX11" fmla="*/ 7635240 w 7635240"/>
              <a:gd name="connsiteY11" fmla="*/ 3739741 h 3739741"/>
              <a:gd name="connsiteX0" fmla="*/ 0 w 7635240"/>
              <a:gd name="connsiteY0" fmla="*/ 3531567 h 3805887"/>
              <a:gd name="connsiteX1" fmla="*/ 1219200 w 7635240"/>
              <a:gd name="connsiteY1" fmla="*/ 3485847 h 3805887"/>
              <a:gd name="connsiteX2" fmla="*/ 1813560 w 7635240"/>
              <a:gd name="connsiteY2" fmla="*/ 2251407 h 3805887"/>
              <a:gd name="connsiteX3" fmla="*/ 2788920 w 7635240"/>
              <a:gd name="connsiteY3" fmla="*/ 1611327 h 3805887"/>
              <a:gd name="connsiteX4" fmla="*/ 3627120 w 7635240"/>
              <a:gd name="connsiteY4" fmla="*/ 148287 h 3805887"/>
              <a:gd name="connsiteX5" fmla="*/ 4572000 w 7635240"/>
              <a:gd name="connsiteY5" fmla="*/ 178767 h 3805887"/>
              <a:gd name="connsiteX6" fmla="*/ 4815840 w 7635240"/>
              <a:gd name="connsiteY6" fmla="*/ 1291287 h 3805887"/>
              <a:gd name="connsiteX7" fmla="*/ 5593080 w 7635240"/>
              <a:gd name="connsiteY7" fmla="*/ 1839927 h 3805887"/>
              <a:gd name="connsiteX8" fmla="*/ 6080760 w 7635240"/>
              <a:gd name="connsiteY8" fmla="*/ 2556207 h 3805887"/>
              <a:gd name="connsiteX9" fmla="*/ 6339840 w 7635240"/>
              <a:gd name="connsiteY9" fmla="*/ 3211527 h 3805887"/>
              <a:gd name="connsiteX10" fmla="*/ 6659880 w 7635240"/>
              <a:gd name="connsiteY10" fmla="*/ 3638247 h 3805887"/>
              <a:gd name="connsiteX11" fmla="*/ 7635240 w 7635240"/>
              <a:gd name="connsiteY11" fmla="*/ 3805887 h 3805887"/>
              <a:gd name="connsiteX0" fmla="*/ 0 w 7635240"/>
              <a:gd name="connsiteY0" fmla="*/ 3527506 h 3801826"/>
              <a:gd name="connsiteX1" fmla="*/ 1219200 w 7635240"/>
              <a:gd name="connsiteY1" fmla="*/ 3481786 h 3801826"/>
              <a:gd name="connsiteX2" fmla="*/ 1813560 w 7635240"/>
              <a:gd name="connsiteY2" fmla="*/ 2247346 h 3801826"/>
              <a:gd name="connsiteX3" fmla="*/ 2788920 w 7635240"/>
              <a:gd name="connsiteY3" fmla="*/ 1607266 h 3801826"/>
              <a:gd name="connsiteX4" fmla="*/ 3627120 w 7635240"/>
              <a:gd name="connsiteY4" fmla="*/ 144226 h 3801826"/>
              <a:gd name="connsiteX5" fmla="*/ 4572000 w 7635240"/>
              <a:gd name="connsiteY5" fmla="*/ 174706 h 3801826"/>
              <a:gd name="connsiteX6" fmla="*/ 4968240 w 7635240"/>
              <a:gd name="connsiteY6" fmla="*/ 1211026 h 3801826"/>
              <a:gd name="connsiteX7" fmla="*/ 5593080 w 7635240"/>
              <a:gd name="connsiteY7" fmla="*/ 1835866 h 3801826"/>
              <a:gd name="connsiteX8" fmla="*/ 6080760 w 7635240"/>
              <a:gd name="connsiteY8" fmla="*/ 2552146 h 3801826"/>
              <a:gd name="connsiteX9" fmla="*/ 6339840 w 7635240"/>
              <a:gd name="connsiteY9" fmla="*/ 3207466 h 3801826"/>
              <a:gd name="connsiteX10" fmla="*/ 6659880 w 7635240"/>
              <a:gd name="connsiteY10" fmla="*/ 3634186 h 3801826"/>
              <a:gd name="connsiteX11" fmla="*/ 7635240 w 7635240"/>
              <a:gd name="connsiteY11" fmla="*/ 3801826 h 3801826"/>
              <a:gd name="connsiteX0" fmla="*/ 0 w 7635240"/>
              <a:gd name="connsiteY0" fmla="*/ 3527506 h 3809726"/>
              <a:gd name="connsiteX1" fmla="*/ 1295400 w 7635240"/>
              <a:gd name="connsiteY1" fmla="*/ 3740866 h 3809726"/>
              <a:gd name="connsiteX2" fmla="*/ 1813560 w 7635240"/>
              <a:gd name="connsiteY2" fmla="*/ 2247346 h 3809726"/>
              <a:gd name="connsiteX3" fmla="*/ 2788920 w 7635240"/>
              <a:gd name="connsiteY3" fmla="*/ 1607266 h 3809726"/>
              <a:gd name="connsiteX4" fmla="*/ 3627120 w 7635240"/>
              <a:gd name="connsiteY4" fmla="*/ 144226 h 3809726"/>
              <a:gd name="connsiteX5" fmla="*/ 4572000 w 7635240"/>
              <a:gd name="connsiteY5" fmla="*/ 174706 h 3809726"/>
              <a:gd name="connsiteX6" fmla="*/ 4968240 w 7635240"/>
              <a:gd name="connsiteY6" fmla="*/ 1211026 h 3809726"/>
              <a:gd name="connsiteX7" fmla="*/ 5593080 w 7635240"/>
              <a:gd name="connsiteY7" fmla="*/ 1835866 h 3809726"/>
              <a:gd name="connsiteX8" fmla="*/ 6080760 w 7635240"/>
              <a:gd name="connsiteY8" fmla="*/ 2552146 h 3809726"/>
              <a:gd name="connsiteX9" fmla="*/ 6339840 w 7635240"/>
              <a:gd name="connsiteY9" fmla="*/ 3207466 h 3809726"/>
              <a:gd name="connsiteX10" fmla="*/ 6659880 w 7635240"/>
              <a:gd name="connsiteY10" fmla="*/ 3634186 h 3809726"/>
              <a:gd name="connsiteX11" fmla="*/ 7635240 w 7635240"/>
              <a:gd name="connsiteY11" fmla="*/ 3801826 h 3809726"/>
              <a:gd name="connsiteX0" fmla="*/ 0 w 7680960"/>
              <a:gd name="connsiteY0" fmla="*/ 3695146 h 3855055"/>
              <a:gd name="connsiteX1" fmla="*/ 1341120 w 7680960"/>
              <a:gd name="connsiteY1" fmla="*/ 3740866 h 3855055"/>
              <a:gd name="connsiteX2" fmla="*/ 1859280 w 7680960"/>
              <a:gd name="connsiteY2" fmla="*/ 2247346 h 3855055"/>
              <a:gd name="connsiteX3" fmla="*/ 2834640 w 7680960"/>
              <a:gd name="connsiteY3" fmla="*/ 1607266 h 3855055"/>
              <a:gd name="connsiteX4" fmla="*/ 3672840 w 7680960"/>
              <a:gd name="connsiteY4" fmla="*/ 144226 h 3855055"/>
              <a:gd name="connsiteX5" fmla="*/ 4617720 w 7680960"/>
              <a:gd name="connsiteY5" fmla="*/ 174706 h 3855055"/>
              <a:gd name="connsiteX6" fmla="*/ 5013960 w 7680960"/>
              <a:gd name="connsiteY6" fmla="*/ 1211026 h 3855055"/>
              <a:gd name="connsiteX7" fmla="*/ 5638800 w 7680960"/>
              <a:gd name="connsiteY7" fmla="*/ 1835866 h 3855055"/>
              <a:gd name="connsiteX8" fmla="*/ 6126480 w 7680960"/>
              <a:gd name="connsiteY8" fmla="*/ 2552146 h 3855055"/>
              <a:gd name="connsiteX9" fmla="*/ 6385560 w 7680960"/>
              <a:gd name="connsiteY9" fmla="*/ 3207466 h 3855055"/>
              <a:gd name="connsiteX10" fmla="*/ 6705600 w 7680960"/>
              <a:gd name="connsiteY10" fmla="*/ 3634186 h 3855055"/>
              <a:gd name="connsiteX11" fmla="*/ 7680960 w 7680960"/>
              <a:gd name="connsiteY11" fmla="*/ 3801826 h 385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0960" h="3855055">
                <a:moveTo>
                  <a:pt x="0" y="3695146"/>
                </a:moveTo>
                <a:cubicBezTo>
                  <a:pt x="458470" y="3778966"/>
                  <a:pt x="1031240" y="3982166"/>
                  <a:pt x="1341120" y="3740866"/>
                </a:cubicBezTo>
                <a:cubicBezTo>
                  <a:pt x="1651000" y="3499566"/>
                  <a:pt x="1610360" y="2602946"/>
                  <a:pt x="1859280" y="2247346"/>
                </a:cubicBezTo>
                <a:cubicBezTo>
                  <a:pt x="2108200" y="1891746"/>
                  <a:pt x="2532380" y="1957786"/>
                  <a:pt x="2834640" y="1607266"/>
                </a:cubicBezTo>
                <a:cubicBezTo>
                  <a:pt x="3136900" y="1256746"/>
                  <a:pt x="3375660" y="382986"/>
                  <a:pt x="3672840" y="144226"/>
                </a:cubicBezTo>
                <a:cubicBezTo>
                  <a:pt x="3970020" y="-94534"/>
                  <a:pt x="4394200" y="-3094"/>
                  <a:pt x="4617720" y="174706"/>
                </a:cubicBezTo>
                <a:cubicBezTo>
                  <a:pt x="4841240" y="352506"/>
                  <a:pt x="4843780" y="934166"/>
                  <a:pt x="5013960" y="1211026"/>
                </a:cubicBezTo>
                <a:cubicBezTo>
                  <a:pt x="5184140" y="1487886"/>
                  <a:pt x="5453380" y="1612346"/>
                  <a:pt x="5638800" y="1835866"/>
                </a:cubicBezTo>
                <a:cubicBezTo>
                  <a:pt x="5824220" y="2059386"/>
                  <a:pt x="6002020" y="2323546"/>
                  <a:pt x="6126480" y="2552146"/>
                </a:cubicBezTo>
                <a:cubicBezTo>
                  <a:pt x="6250940" y="2780746"/>
                  <a:pt x="6289040" y="3027126"/>
                  <a:pt x="6385560" y="3207466"/>
                </a:cubicBezTo>
                <a:cubicBezTo>
                  <a:pt x="6482080" y="3387806"/>
                  <a:pt x="6489700" y="3535126"/>
                  <a:pt x="6705600" y="3634186"/>
                </a:cubicBezTo>
                <a:cubicBezTo>
                  <a:pt x="6921500" y="3733246"/>
                  <a:pt x="7515860" y="3763726"/>
                  <a:pt x="7680960" y="3801826"/>
                </a:cubicBezTo>
              </a:path>
            </a:pathLst>
          </a:custGeom>
          <a:noFill/>
          <a:ln w="666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914400" y="3144553"/>
            <a:ext cx="3840910" cy="2662455"/>
          </a:xfrm>
          <a:custGeom>
            <a:avLst/>
            <a:gdLst>
              <a:gd name="connsiteX0" fmla="*/ 0 w 3805011"/>
              <a:gd name="connsiteY0" fmla="*/ 1644890 h 2834740"/>
              <a:gd name="connsiteX1" fmla="*/ 640080 w 3805011"/>
              <a:gd name="connsiteY1" fmla="*/ 1660130 h 2834740"/>
              <a:gd name="connsiteX2" fmla="*/ 1813560 w 3805011"/>
              <a:gd name="connsiteY2" fmla="*/ 349490 h 2834740"/>
              <a:gd name="connsiteX3" fmla="*/ 2819400 w 3805011"/>
              <a:gd name="connsiteY3" fmla="*/ 181850 h 2834740"/>
              <a:gd name="connsiteX4" fmla="*/ 3733800 w 3805011"/>
              <a:gd name="connsiteY4" fmla="*/ 2650730 h 2834740"/>
              <a:gd name="connsiteX5" fmla="*/ 3749040 w 3805011"/>
              <a:gd name="connsiteY5" fmla="*/ 2665970 h 2834740"/>
              <a:gd name="connsiteX6" fmla="*/ 3779520 w 3805011"/>
              <a:gd name="connsiteY6" fmla="*/ 2757410 h 2834740"/>
              <a:gd name="connsiteX0" fmla="*/ 0 w 3805011"/>
              <a:gd name="connsiteY0" fmla="*/ 1659688 h 2849538"/>
              <a:gd name="connsiteX1" fmla="*/ 640080 w 3805011"/>
              <a:gd name="connsiteY1" fmla="*/ 2040688 h 2849538"/>
              <a:gd name="connsiteX2" fmla="*/ 1813560 w 3805011"/>
              <a:gd name="connsiteY2" fmla="*/ 364288 h 2849538"/>
              <a:gd name="connsiteX3" fmla="*/ 2819400 w 3805011"/>
              <a:gd name="connsiteY3" fmla="*/ 196648 h 2849538"/>
              <a:gd name="connsiteX4" fmla="*/ 3733800 w 3805011"/>
              <a:gd name="connsiteY4" fmla="*/ 2665528 h 2849538"/>
              <a:gd name="connsiteX5" fmla="*/ 3749040 w 3805011"/>
              <a:gd name="connsiteY5" fmla="*/ 2680768 h 2849538"/>
              <a:gd name="connsiteX6" fmla="*/ 3779520 w 3805011"/>
              <a:gd name="connsiteY6" fmla="*/ 2772208 h 2849538"/>
              <a:gd name="connsiteX0" fmla="*/ 0 w 3896451"/>
              <a:gd name="connsiteY0" fmla="*/ 1949248 h 2849538"/>
              <a:gd name="connsiteX1" fmla="*/ 731520 w 3896451"/>
              <a:gd name="connsiteY1" fmla="*/ 2040688 h 2849538"/>
              <a:gd name="connsiteX2" fmla="*/ 1905000 w 3896451"/>
              <a:gd name="connsiteY2" fmla="*/ 364288 h 2849538"/>
              <a:gd name="connsiteX3" fmla="*/ 2910840 w 3896451"/>
              <a:gd name="connsiteY3" fmla="*/ 196648 h 2849538"/>
              <a:gd name="connsiteX4" fmla="*/ 3825240 w 3896451"/>
              <a:gd name="connsiteY4" fmla="*/ 2665528 h 2849538"/>
              <a:gd name="connsiteX5" fmla="*/ 3840480 w 3896451"/>
              <a:gd name="connsiteY5" fmla="*/ 2680768 h 2849538"/>
              <a:gd name="connsiteX6" fmla="*/ 3870960 w 3896451"/>
              <a:gd name="connsiteY6" fmla="*/ 2772208 h 2849538"/>
              <a:gd name="connsiteX0" fmla="*/ 0 w 3896451"/>
              <a:gd name="connsiteY0" fmla="*/ 1949248 h 2849538"/>
              <a:gd name="connsiteX1" fmla="*/ 182880 w 3896451"/>
              <a:gd name="connsiteY1" fmla="*/ 2101648 h 2849538"/>
              <a:gd name="connsiteX2" fmla="*/ 731520 w 3896451"/>
              <a:gd name="connsiteY2" fmla="*/ 2040688 h 2849538"/>
              <a:gd name="connsiteX3" fmla="*/ 1905000 w 3896451"/>
              <a:gd name="connsiteY3" fmla="*/ 364288 h 2849538"/>
              <a:gd name="connsiteX4" fmla="*/ 2910840 w 3896451"/>
              <a:gd name="connsiteY4" fmla="*/ 196648 h 2849538"/>
              <a:gd name="connsiteX5" fmla="*/ 3825240 w 3896451"/>
              <a:gd name="connsiteY5" fmla="*/ 2665528 h 2849538"/>
              <a:gd name="connsiteX6" fmla="*/ 3840480 w 3896451"/>
              <a:gd name="connsiteY6" fmla="*/ 2680768 h 2849538"/>
              <a:gd name="connsiteX7" fmla="*/ 3870960 w 3896451"/>
              <a:gd name="connsiteY7" fmla="*/ 2772208 h 2849538"/>
              <a:gd name="connsiteX0" fmla="*/ 0 w 3896451"/>
              <a:gd name="connsiteY0" fmla="*/ 1944156 h 2844446"/>
              <a:gd name="connsiteX1" fmla="*/ 182880 w 3896451"/>
              <a:gd name="connsiteY1" fmla="*/ 2096556 h 2844446"/>
              <a:gd name="connsiteX2" fmla="*/ 975360 w 3896451"/>
              <a:gd name="connsiteY2" fmla="*/ 1913676 h 2844446"/>
              <a:gd name="connsiteX3" fmla="*/ 1905000 w 3896451"/>
              <a:gd name="connsiteY3" fmla="*/ 359196 h 2844446"/>
              <a:gd name="connsiteX4" fmla="*/ 2910840 w 3896451"/>
              <a:gd name="connsiteY4" fmla="*/ 191556 h 2844446"/>
              <a:gd name="connsiteX5" fmla="*/ 3825240 w 3896451"/>
              <a:gd name="connsiteY5" fmla="*/ 2660436 h 2844446"/>
              <a:gd name="connsiteX6" fmla="*/ 3840480 w 3896451"/>
              <a:gd name="connsiteY6" fmla="*/ 2675676 h 2844446"/>
              <a:gd name="connsiteX7" fmla="*/ 3870960 w 3896451"/>
              <a:gd name="connsiteY7" fmla="*/ 2767116 h 2844446"/>
              <a:gd name="connsiteX0" fmla="*/ 76031 w 3759122"/>
              <a:gd name="connsiteY0" fmla="*/ 2142276 h 2844446"/>
              <a:gd name="connsiteX1" fmla="*/ 45551 w 3759122"/>
              <a:gd name="connsiteY1" fmla="*/ 2096556 h 2844446"/>
              <a:gd name="connsiteX2" fmla="*/ 838031 w 3759122"/>
              <a:gd name="connsiteY2" fmla="*/ 1913676 h 2844446"/>
              <a:gd name="connsiteX3" fmla="*/ 1767671 w 3759122"/>
              <a:gd name="connsiteY3" fmla="*/ 359196 h 2844446"/>
              <a:gd name="connsiteX4" fmla="*/ 2773511 w 3759122"/>
              <a:gd name="connsiteY4" fmla="*/ 191556 h 2844446"/>
              <a:gd name="connsiteX5" fmla="*/ 3687911 w 3759122"/>
              <a:gd name="connsiteY5" fmla="*/ 2660436 h 2844446"/>
              <a:gd name="connsiteX6" fmla="*/ 3703151 w 3759122"/>
              <a:gd name="connsiteY6" fmla="*/ 2675676 h 2844446"/>
              <a:gd name="connsiteX7" fmla="*/ 3733631 w 3759122"/>
              <a:gd name="connsiteY7" fmla="*/ 2767116 h 2844446"/>
              <a:gd name="connsiteX0" fmla="*/ 76031 w 3840910"/>
              <a:gd name="connsiteY0" fmla="*/ 2142276 h 2844446"/>
              <a:gd name="connsiteX1" fmla="*/ 45551 w 3840910"/>
              <a:gd name="connsiteY1" fmla="*/ 2096556 h 2844446"/>
              <a:gd name="connsiteX2" fmla="*/ 838031 w 3840910"/>
              <a:gd name="connsiteY2" fmla="*/ 1913676 h 2844446"/>
              <a:gd name="connsiteX3" fmla="*/ 1767671 w 3840910"/>
              <a:gd name="connsiteY3" fmla="*/ 359196 h 2844446"/>
              <a:gd name="connsiteX4" fmla="*/ 2773511 w 3840910"/>
              <a:gd name="connsiteY4" fmla="*/ 191556 h 2844446"/>
              <a:gd name="connsiteX5" fmla="*/ 3687911 w 3840910"/>
              <a:gd name="connsiteY5" fmla="*/ 2660436 h 2844446"/>
              <a:gd name="connsiteX6" fmla="*/ 3703151 w 3840910"/>
              <a:gd name="connsiteY6" fmla="*/ 2675676 h 2844446"/>
              <a:gd name="connsiteX7" fmla="*/ 3840311 w 3840910"/>
              <a:gd name="connsiteY7" fmla="*/ 2767116 h 2844446"/>
              <a:gd name="connsiteX0" fmla="*/ 76031 w 3840910"/>
              <a:gd name="connsiteY0" fmla="*/ 2037049 h 2662455"/>
              <a:gd name="connsiteX1" fmla="*/ 45551 w 3840910"/>
              <a:gd name="connsiteY1" fmla="*/ 1991329 h 2662455"/>
              <a:gd name="connsiteX2" fmla="*/ 838031 w 3840910"/>
              <a:gd name="connsiteY2" fmla="*/ 1808449 h 2662455"/>
              <a:gd name="connsiteX3" fmla="*/ 1767671 w 3840910"/>
              <a:gd name="connsiteY3" fmla="*/ 253969 h 2662455"/>
              <a:gd name="connsiteX4" fmla="*/ 2773511 w 3840910"/>
              <a:gd name="connsiteY4" fmla="*/ 86329 h 2662455"/>
              <a:gd name="connsiteX5" fmla="*/ 3306910 w 3840910"/>
              <a:gd name="connsiteY5" fmla="*/ 1122649 h 2662455"/>
              <a:gd name="connsiteX6" fmla="*/ 3687911 w 3840910"/>
              <a:gd name="connsiteY6" fmla="*/ 2555209 h 2662455"/>
              <a:gd name="connsiteX7" fmla="*/ 3703151 w 3840910"/>
              <a:gd name="connsiteY7" fmla="*/ 2570449 h 2662455"/>
              <a:gd name="connsiteX8" fmla="*/ 3840311 w 3840910"/>
              <a:gd name="connsiteY8" fmla="*/ 2661889 h 26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0910" h="2662455">
                <a:moveTo>
                  <a:pt x="76031" y="2037049"/>
                </a:moveTo>
                <a:cubicBezTo>
                  <a:pt x="86191" y="2042129"/>
                  <a:pt x="-76369" y="1976089"/>
                  <a:pt x="45551" y="1991329"/>
                </a:cubicBezTo>
                <a:cubicBezTo>
                  <a:pt x="167471" y="2006569"/>
                  <a:pt x="551011" y="2098009"/>
                  <a:pt x="838031" y="1808449"/>
                </a:cubicBezTo>
                <a:cubicBezTo>
                  <a:pt x="1125051" y="1518889"/>
                  <a:pt x="1445091" y="540989"/>
                  <a:pt x="1767671" y="253969"/>
                </a:cubicBezTo>
                <a:cubicBezTo>
                  <a:pt x="2090251" y="-33051"/>
                  <a:pt x="2516971" y="-58451"/>
                  <a:pt x="2773511" y="86329"/>
                </a:cubicBezTo>
                <a:cubicBezTo>
                  <a:pt x="3030051" y="231109"/>
                  <a:pt x="3154510" y="711169"/>
                  <a:pt x="3306910" y="1122649"/>
                </a:cubicBezTo>
                <a:cubicBezTo>
                  <a:pt x="3459310" y="1534129"/>
                  <a:pt x="3621871" y="2313909"/>
                  <a:pt x="3687911" y="2555209"/>
                </a:cubicBezTo>
                <a:cubicBezTo>
                  <a:pt x="3753951" y="2796509"/>
                  <a:pt x="3677751" y="2552669"/>
                  <a:pt x="3703151" y="2570449"/>
                </a:cubicBezTo>
                <a:cubicBezTo>
                  <a:pt x="3728551" y="2588229"/>
                  <a:pt x="3850471" y="2552669"/>
                  <a:pt x="3840311" y="2661889"/>
                </a:cubicBezTo>
              </a:path>
            </a:pathLst>
          </a:cu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4495802" y="4479920"/>
            <a:ext cx="4177481" cy="1526565"/>
          </a:xfrm>
          <a:custGeom>
            <a:avLst/>
            <a:gdLst>
              <a:gd name="connsiteX0" fmla="*/ 5244 w 4181004"/>
              <a:gd name="connsiteY0" fmla="*/ 1939977 h 2203218"/>
              <a:gd name="connsiteX1" fmla="*/ 188124 w 4181004"/>
              <a:gd name="connsiteY1" fmla="*/ 2183817 h 2203218"/>
              <a:gd name="connsiteX2" fmla="*/ 1239684 w 4181004"/>
              <a:gd name="connsiteY2" fmla="*/ 2046657 h 2203218"/>
              <a:gd name="connsiteX3" fmla="*/ 1803564 w 4181004"/>
              <a:gd name="connsiteY3" fmla="*/ 934137 h 2203218"/>
              <a:gd name="connsiteX4" fmla="*/ 1803564 w 4181004"/>
              <a:gd name="connsiteY4" fmla="*/ 934137 h 2203218"/>
              <a:gd name="connsiteX5" fmla="*/ 2291244 w 4181004"/>
              <a:gd name="connsiteY5" fmla="*/ 95937 h 2203218"/>
              <a:gd name="connsiteX6" fmla="*/ 3007524 w 4181004"/>
              <a:gd name="connsiteY6" fmla="*/ 172137 h 2203218"/>
              <a:gd name="connsiteX7" fmla="*/ 3662844 w 4181004"/>
              <a:gd name="connsiteY7" fmla="*/ 1467537 h 2203218"/>
              <a:gd name="connsiteX8" fmla="*/ 4028604 w 4181004"/>
              <a:gd name="connsiteY8" fmla="*/ 1787577 h 2203218"/>
              <a:gd name="connsiteX9" fmla="*/ 4181004 w 4181004"/>
              <a:gd name="connsiteY9" fmla="*/ 1818057 h 2203218"/>
              <a:gd name="connsiteX0" fmla="*/ 309 w 4176069"/>
              <a:gd name="connsiteY0" fmla="*/ 1939977 h 2192837"/>
              <a:gd name="connsiteX1" fmla="*/ 503229 w 4176069"/>
              <a:gd name="connsiteY1" fmla="*/ 2168577 h 2192837"/>
              <a:gd name="connsiteX2" fmla="*/ 1234749 w 4176069"/>
              <a:gd name="connsiteY2" fmla="*/ 2046657 h 2192837"/>
              <a:gd name="connsiteX3" fmla="*/ 1798629 w 4176069"/>
              <a:gd name="connsiteY3" fmla="*/ 934137 h 2192837"/>
              <a:gd name="connsiteX4" fmla="*/ 1798629 w 4176069"/>
              <a:gd name="connsiteY4" fmla="*/ 934137 h 2192837"/>
              <a:gd name="connsiteX5" fmla="*/ 2286309 w 4176069"/>
              <a:gd name="connsiteY5" fmla="*/ 95937 h 2192837"/>
              <a:gd name="connsiteX6" fmla="*/ 3002589 w 4176069"/>
              <a:gd name="connsiteY6" fmla="*/ 172137 h 2192837"/>
              <a:gd name="connsiteX7" fmla="*/ 3657909 w 4176069"/>
              <a:gd name="connsiteY7" fmla="*/ 1467537 h 2192837"/>
              <a:gd name="connsiteX8" fmla="*/ 4023669 w 4176069"/>
              <a:gd name="connsiteY8" fmla="*/ 1787577 h 2192837"/>
              <a:gd name="connsiteX9" fmla="*/ 4176069 w 4176069"/>
              <a:gd name="connsiteY9" fmla="*/ 1818057 h 2192837"/>
              <a:gd name="connsiteX0" fmla="*/ 1721 w 4177481"/>
              <a:gd name="connsiteY0" fmla="*/ 1939977 h 2192837"/>
              <a:gd name="connsiteX1" fmla="*/ 62681 w 4177481"/>
              <a:gd name="connsiteY1" fmla="*/ 1939978 h 2192837"/>
              <a:gd name="connsiteX2" fmla="*/ 504641 w 4177481"/>
              <a:gd name="connsiteY2" fmla="*/ 2168577 h 2192837"/>
              <a:gd name="connsiteX3" fmla="*/ 1236161 w 4177481"/>
              <a:gd name="connsiteY3" fmla="*/ 2046657 h 2192837"/>
              <a:gd name="connsiteX4" fmla="*/ 1800041 w 4177481"/>
              <a:gd name="connsiteY4" fmla="*/ 934137 h 2192837"/>
              <a:gd name="connsiteX5" fmla="*/ 1800041 w 4177481"/>
              <a:gd name="connsiteY5" fmla="*/ 934137 h 2192837"/>
              <a:gd name="connsiteX6" fmla="*/ 2287721 w 4177481"/>
              <a:gd name="connsiteY6" fmla="*/ 95937 h 2192837"/>
              <a:gd name="connsiteX7" fmla="*/ 3004001 w 4177481"/>
              <a:gd name="connsiteY7" fmla="*/ 172137 h 2192837"/>
              <a:gd name="connsiteX8" fmla="*/ 3659321 w 4177481"/>
              <a:gd name="connsiteY8" fmla="*/ 1467537 h 2192837"/>
              <a:gd name="connsiteX9" fmla="*/ 4025081 w 4177481"/>
              <a:gd name="connsiteY9" fmla="*/ 1787577 h 2192837"/>
              <a:gd name="connsiteX10" fmla="*/ 4177481 w 4177481"/>
              <a:gd name="connsiteY10" fmla="*/ 1818057 h 2192837"/>
              <a:gd name="connsiteX0" fmla="*/ 1721 w 4177481"/>
              <a:gd name="connsiteY0" fmla="*/ 1822386 h 2075246"/>
              <a:gd name="connsiteX1" fmla="*/ 62681 w 4177481"/>
              <a:gd name="connsiteY1" fmla="*/ 1822387 h 2075246"/>
              <a:gd name="connsiteX2" fmla="*/ 504641 w 4177481"/>
              <a:gd name="connsiteY2" fmla="*/ 2050986 h 2075246"/>
              <a:gd name="connsiteX3" fmla="*/ 1236161 w 4177481"/>
              <a:gd name="connsiteY3" fmla="*/ 1929066 h 2075246"/>
              <a:gd name="connsiteX4" fmla="*/ 1800041 w 4177481"/>
              <a:gd name="connsiteY4" fmla="*/ 816546 h 2075246"/>
              <a:gd name="connsiteX5" fmla="*/ 1800041 w 4177481"/>
              <a:gd name="connsiteY5" fmla="*/ 816546 h 2075246"/>
              <a:gd name="connsiteX6" fmla="*/ 2242001 w 4177481"/>
              <a:gd name="connsiteY6" fmla="*/ 298386 h 2075246"/>
              <a:gd name="connsiteX7" fmla="*/ 3004001 w 4177481"/>
              <a:gd name="connsiteY7" fmla="*/ 54546 h 2075246"/>
              <a:gd name="connsiteX8" fmla="*/ 3659321 w 4177481"/>
              <a:gd name="connsiteY8" fmla="*/ 1349946 h 2075246"/>
              <a:gd name="connsiteX9" fmla="*/ 4025081 w 4177481"/>
              <a:gd name="connsiteY9" fmla="*/ 1669986 h 2075246"/>
              <a:gd name="connsiteX10" fmla="*/ 4177481 w 4177481"/>
              <a:gd name="connsiteY10" fmla="*/ 1700466 h 2075246"/>
              <a:gd name="connsiteX0" fmla="*/ 1721 w 4177481"/>
              <a:gd name="connsiteY0" fmla="*/ 1527988 h 1780848"/>
              <a:gd name="connsiteX1" fmla="*/ 62681 w 4177481"/>
              <a:gd name="connsiteY1" fmla="*/ 1527989 h 1780848"/>
              <a:gd name="connsiteX2" fmla="*/ 504641 w 4177481"/>
              <a:gd name="connsiteY2" fmla="*/ 1756588 h 1780848"/>
              <a:gd name="connsiteX3" fmla="*/ 1236161 w 4177481"/>
              <a:gd name="connsiteY3" fmla="*/ 1634668 h 1780848"/>
              <a:gd name="connsiteX4" fmla="*/ 1800041 w 4177481"/>
              <a:gd name="connsiteY4" fmla="*/ 522148 h 1780848"/>
              <a:gd name="connsiteX5" fmla="*/ 1800041 w 4177481"/>
              <a:gd name="connsiteY5" fmla="*/ 522148 h 1780848"/>
              <a:gd name="connsiteX6" fmla="*/ 2242001 w 4177481"/>
              <a:gd name="connsiteY6" fmla="*/ 3988 h 1780848"/>
              <a:gd name="connsiteX7" fmla="*/ 3186881 w 4177481"/>
              <a:gd name="connsiteY7" fmla="*/ 324028 h 1780848"/>
              <a:gd name="connsiteX8" fmla="*/ 3659321 w 4177481"/>
              <a:gd name="connsiteY8" fmla="*/ 1055548 h 1780848"/>
              <a:gd name="connsiteX9" fmla="*/ 4025081 w 4177481"/>
              <a:gd name="connsiteY9" fmla="*/ 1375588 h 1780848"/>
              <a:gd name="connsiteX10" fmla="*/ 4177481 w 4177481"/>
              <a:gd name="connsiteY10" fmla="*/ 1406068 h 1780848"/>
              <a:gd name="connsiteX0" fmla="*/ 1721 w 4177481"/>
              <a:gd name="connsiteY0" fmla="*/ 1468293 h 1721153"/>
              <a:gd name="connsiteX1" fmla="*/ 62681 w 4177481"/>
              <a:gd name="connsiteY1" fmla="*/ 1468294 h 1721153"/>
              <a:gd name="connsiteX2" fmla="*/ 504641 w 4177481"/>
              <a:gd name="connsiteY2" fmla="*/ 1696893 h 1721153"/>
              <a:gd name="connsiteX3" fmla="*/ 1236161 w 4177481"/>
              <a:gd name="connsiteY3" fmla="*/ 1574973 h 1721153"/>
              <a:gd name="connsiteX4" fmla="*/ 1800041 w 4177481"/>
              <a:gd name="connsiteY4" fmla="*/ 462453 h 1721153"/>
              <a:gd name="connsiteX5" fmla="*/ 1800041 w 4177481"/>
              <a:gd name="connsiteY5" fmla="*/ 462453 h 1721153"/>
              <a:gd name="connsiteX6" fmla="*/ 2409641 w 4177481"/>
              <a:gd name="connsiteY6" fmla="*/ 5253 h 1721153"/>
              <a:gd name="connsiteX7" fmla="*/ 3186881 w 4177481"/>
              <a:gd name="connsiteY7" fmla="*/ 264333 h 1721153"/>
              <a:gd name="connsiteX8" fmla="*/ 3659321 w 4177481"/>
              <a:gd name="connsiteY8" fmla="*/ 995853 h 1721153"/>
              <a:gd name="connsiteX9" fmla="*/ 4025081 w 4177481"/>
              <a:gd name="connsiteY9" fmla="*/ 1315893 h 1721153"/>
              <a:gd name="connsiteX10" fmla="*/ 4177481 w 4177481"/>
              <a:gd name="connsiteY10" fmla="*/ 1346373 h 1721153"/>
              <a:gd name="connsiteX0" fmla="*/ 1721 w 4177481"/>
              <a:gd name="connsiteY0" fmla="*/ 1484065 h 1736925"/>
              <a:gd name="connsiteX1" fmla="*/ 62681 w 4177481"/>
              <a:gd name="connsiteY1" fmla="*/ 1484066 h 1736925"/>
              <a:gd name="connsiteX2" fmla="*/ 504641 w 4177481"/>
              <a:gd name="connsiteY2" fmla="*/ 1712665 h 1736925"/>
              <a:gd name="connsiteX3" fmla="*/ 1236161 w 4177481"/>
              <a:gd name="connsiteY3" fmla="*/ 1590745 h 1736925"/>
              <a:gd name="connsiteX4" fmla="*/ 1800041 w 4177481"/>
              <a:gd name="connsiteY4" fmla="*/ 478225 h 1736925"/>
              <a:gd name="connsiteX5" fmla="*/ 1800041 w 4177481"/>
              <a:gd name="connsiteY5" fmla="*/ 478225 h 1736925"/>
              <a:gd name="connsiteX6" fmla="*/ 2409641 w 4177481"/>
              <a:gd name="connsiteY6" fmla="*/ 21025 h 1736925"/>
              <a:gd name="connsiteX7" fmla="*/ 2849880 w 4177481"/>
              <a:gd name="connsiteY7" fmla="*/ 97225 h 1736925"/>
              <a:gd name="connsiteX8" fmla="*/ 3186881 w 4177481"/>
              <a:gd name="connsiteY8" fmla="*/ 280105 h 1736925"/>
              <a:gd name="connsiteX9" fmla="*/ 3659321 w 4177481"/>
              <a:gd name="connsiteY9" fmla="*/ 1011625 h 1736925"/>
              <a:gd name="connsiteX10" fmla="*/ 4025081 w 4177481"/>
              <a:gd name="connsiteY10" fmla="*/ 1331665 h 1736925"/>
              <a:gd name="connsiteX11" fmla="*/ 4177481 w 4177481"/>
              <a:gd name="connsiteY11" fmla="*/ 1362145 h 1736925"/>
              <a:gd name="connsiteX0" fmla="*/ 1721 w 4177481"/>
              <a:gd name="connsiteY0" fmla="*/ 1427202 h 1680062"/>
              <a:gd name="connsiteX1" fmla="*/ 62681 w 4177481"/>
              <a:gd name="connsiteY1" fmla="*/ 1427203 h 1680062"/>
              <a:gd name="connsiteX2" fmla="*/ 504641 w 4177481"/>
              <a:gd name="connsiteY2" fmla="*/ 1655802 h 1680062"/>
              <a:gd name="connsiteX3" fmla="*/ 1236161 w 4177481"/>
              <a:gd name="connsiteY3" fmla="*/ 1533882 h 1680062"/>
              <a:gd name="connsiteX4" fmla="*/ 1800041 w 4177481"/>
              <a:gd name="connsiteY4" fmla="*/ 421362 h 1680062"/>
              <a:gd name="connsiteX5" fmla="*/ 1800041 w 4177481"/>
              <a:gd name="connsiteY5" fmla="*/ 421362 h 1680062"/>
              <a:gd name="connsiteX6" fmla="*/ 2318201 w 4177481"/>
              <a:gd name="connsiteY6" fmla="*/ 40362 h 1680062"/>
              <a:gd name="connsiteX7" fmla="*/ 2849880 w 4177481"/>
              <a:gd name="connsiteY7" fmla="*/ 40362 h 1680062"/>
              <a:gd name="connsiteX8" fmla="*/ 3186881 w 4177481"/>
              <a:gd name="connsiteY8" fmla="*/ 223242 h 1680062"/>
              <a:gd name="connsiteX9" fmla="*/ 3659321 w 4177481"/>
              <a:gd name="connsiteY9" fmla="*/ 954762 h 1680062"/>
              <a:gd name="connsiteX10" fmla="*/ 4025081 w 4177481"/>
              <a:gd name="connsiteY10" fmla="*/ 1274802 h 1680062"/>
              <a:gd name="connsiteX11" fmla="*/ 4177481 w 4177481"/>
              <a:gd name="connsiteY11" fmla="*/ 1305282 h 1680062"/>
              <a:gd name="connsiteX0" fmla="*/ 1721 w 4177481"/>
              <a:gd name="connsiteY0" fmla="*/ 1386840 h 1639700"/>
              <a:gd name="connsiteX1" fmla="*/ 62681 w 4177481"/>
              <a:gd name="connsiteY1" fmla="*/ 1386841 h 1639700"/>
              <a:gd name="connsiteX2" fmla="*/ 504641 w 4177481"/>
              <a:gd name="connsiteY2" fmla="*/ 1615440 h 1639700"/>
              <a:gd name="connsiteX3" fmla="*/ 1236161 w 4177481"/>
              <a:gd name="connsiteY3" fmla="*/ 1493520 h 1639700"/>
              <a:gd name="connsiteX4" fmla="*/ 1800041 w 4177481"/>
              <a:gd name="connsiteY4" fmla="*/ 381000 h 1639700"/>
              <a:gd name="connsiteX5" fmla="*/ 2043881 w 4177481"/>
              <a:gd name="connsiteY5" fmla="*/ 259080 h 1639700"/>
              <a:gd name="connsiteX6" fmla="*/ 2318201 w 4177481"/>
              <a:gd name="connsiteY6" fmla="*/ 0 h 1639700"/>
              <a:gd name="connsiteX7" fmla="*/ 2849880 w 4177481"/>
              <a:gd name="connsiteY7" fmla="*/ 0 h 1639700"/>
              <a:gd name="connsiteX8" fmla="*/ 3186881 w 4177481"/>
              <a:gd name="connsiteY8" fmla="*/ 182880 h 1639700"/>
              <a:gd name="connsiteX9" fmla="*/ 3659321 w 4177481"/>
              <a:gd name="connsiteY9" fmla="*/ 914400 h 1639700"/>
              <a:gd name="connsiteX10" fmla="*/ 4025081 w 4177481"/>
              <a:gd name="connsiteY10" fmla="*/ 1234440 h 1639700"/>
              <a:gd name="connsiteX11" fmla="*/ 4177481 w 4177481"/>
              <a:gd name="connsiteY11" fmla="*/ 1264920 h 1639700"/>
              <a:gd name="connsiteX0" fmla="*/ 1721 w 4177481"/>
              <a:gd name="connsiteY0" fmla="*/ 1412976 h 1665836"/>
              <a:gd name="connsiteX1" fmla="*/ 62681 w 4177481"/>
              <a:gd name="connsiteY1" fmla="*/ 1412977 h 1665836"/>
              <a:gd name="connsiteX2" fmla="*/ 504641 w 4177481"/>
              <a:gd name="connsiteY2" fmla="*/ 1641576 h 1665836"/>
              <a:gd name="connsiteX3" fmla="*/ 1236161 w 4177481"/>
              <a:gd name="connsiteY3" fmla="*/ 1519656 h 1665836"/>
              <a:gd name="connsiteX4" fmla="*/ 1800041 w 4177481"/>
              <a:gd name="connsiteY4" fmla="*/ 407136 h 1665836"/>
              <a:gd name="connsiteX5" fmla="*/ 1998161 w 4177481"/>
              <a:gd name="connsiteY5" fmla="*/ 178536 h 1665836"/>
              <a:gd name="connsiteX6" fmla="*/ 2318201 w 4177481"/>
              <a:gd name="connsiteY6" fmla="*/ 26136 h 1665836"/>
              <a:gd name="connsiteX7" fmla="*/ 2849880 w 4177481"/>
              <a:gd name="connsiteY7" fmla="*/ 26136 h 1665836"/>
              <a:gd name="connsiteX8" fmla="*/ 3186881 w 4177481"/>
              <a:gd name="connsiteY8" fmla="*/ 209016 h 1665836"/>
              <a:gd name="connsiteX9" fmla="*/ 3659321 w 4177481"/>
              <a:gd name="connsiteY9" fmla="*/ 940536 h 1665836"/>
              <a:gd name="connsiteX10" fmla="*/ 4025081 w 4177481"/>
              <a:gd name="connsiteY10" fmla="*/ 1260576 h 1665836"/>
              <a:gd name="connsiteX11" fmla="*/ 4177481 w 4177481"/>
              <a:gd name="connsiteY11" fmla="*/ 1291056 h 1665836"/>
              <a:gd name="connsiteX0" fmla="*/ 1721 w 4177481"/>
              <a:gd name="connsiteY0" fmla="*/ 1412976 h 1665836"/>
              <a:gd name="connsiteX1" fmla="*/ 62681 w 4177481"/>
              <a:gd name="connsiteY1" fmla="*/ 1412977 h 1665836"/>
              <a:gd name="connsiteX2" fmla="*/ 504641 w 4177481"/>
              <a:gd name="connsiteY2" fmla="*/ 1641576 h 1665836"/>
              <a:gd name="connsiteX3" fmla="*/ 1236161 w 4177481"/>
              <a:gd name="connsiteY3" fmla="*/ 1519656 h 1665836"/>
              <a:gd name="connsiteX4" fmla="*/ 1800041 w 4177481"/>
              <a:gd name="connsiteY4" fmla="*/ 407136 h 1665836"/>
              <a:gd name="connsiteX5" fmla="*/ 1998161 w 4177481"/>
              <a:gd name="connsiteY5" fmla="*/ 178536 h 1665836"/>
              <a:gd name="connsiteX6" fmla="*/ 2318201 w 4177481"/>
              <a:gd name="connsiteY6" fmla="*/ 26136 h 1665836"/>
              <a:gd name="connsiteX7" fmla="*/ 2849880 w 4177481"/>
              <a:gd name="connsiteY7" fmla="*/ 26136 h 1665836"/>
              <a:gd name="connsiteX8" fmla="*/ 3202121 w 4177481"/>
              <a:gd name="connsiteY8" fmla="*/ 376656 h 1665836"/>
              <a:gd name="connsiteX9" fmla="*/ 3659321 w 4177481"/>
              <a:gd name="connsiteY9" fmla="*/ 940536 h 1665836"/>
              <a:gd name="connsiteX10" fmla="*/ 4025081 w 4177481"/>
              <a:gd name="connsiteY10" fmla="*/ 1260576 h 1665836"/>
              <a:gd name="connsiteX11" fmla="*/ 4177481 w 4177481"/>
              <a:gd name="connsiteY11" fmla="*/ 1291056 h 1665836"/>
              <a:gd name="connsiteX0" fmla="*/ 1721 w 4177481"/>
              <a:gd name="connsiteY0" fmla="*/ 1412976 h 1665836"/>
              <a:gd name="connsiteX1" fmla="*/ 62681 w 4177481"/>
              <a:gd name="connsiteY1" fmla="*/ 1412977 h 1665836"/>
              <a:gd name="connsiteX2" fmla="*/ 504641 w 4177481"/>
              <a:gd name="connsiteY2" fmla="*/ 1641576 h 1665836"/>
              <a:gd name="connsiteX3" fmla="*/ 1236161 w 4177481"/>
              <a:gd name="connsiteY3" fmla="*/ 1519656 h 1665836"/>
              <a:gd name="connsiteX4" fmla="*/ 1800041 w 4177481"/>
              <a:gd name="connsiteY4" fmla="*/ 407136 h 1665836"/>
              <a:gd name="connsiteX5" fmla="*/ 1998161 w 4177481"/>
              <a:gd name="connsiteY5" fmla="*/ 178536 h 1665836"/>
              <a:gd name="connsiteX6" fmla="*/ 2318201 w 4177481"/>
              <a:gd name="connsiteY6" fmla="*/ 26136 h 1665836"/>
              <a:gd name="connsiteX7" fmla="*/ 2849880 w 4177481"/>
              <a:gd name="connsiteY7" fmla="*/ 26136 h 1665836"/>
              <a:gd name="connsiteX8" fmla="*/ 3202121 w 4177481"/>
              <a:gd name="connsiteY8" fmla="*/ 376656 h 1665836"/>
              <a:gd name="connsiteX9" fmla="*/ 3583121 w 4177481"/>
              <a:gd name="connsiteY9" fmla="*/ 1077696 h 1665836"/>
              <a:gd name="connsiteX10" fmla="*/ 4025081 w 4177481"/>
              <a:gd name="connsiteY10" fmla="*/ 1260576 h 1665836"/>
              <a:gd name="connsiteX11" fmla="*/ 4177481 w 4177481"/>
              <a:gd name="connsiteY11" fmla="*/ 1291056 h 1665836"/>
              <a:gd name="connsiteX0" fmla="*/ 1721 w 4177481"/>
              <a:gd name="connsiteY0" fmla="*/ 1412976 h 1662703"/>
              <a:gd name="connsiteX1" fmla="*/ 62681 w 4177481"/>
              <a:gd name="connsiteY1" fmla="*/ 1412977 h 1662703"/>
              <a:gd name="connsiteX2" fmla="*/ 504641 w 4177481"/>
              <a:gd name="connsiteY2" fmla="*/ 1641576 h 1662703"/>
              <a:gd name="connsiteX3" fmla="*/ 1236161 w 4177481"/>
              <a:gd name="connsiteY3" fmla="*/ 1519656 h 1662703"/>
              <a:gd name="connsiteX4" fmla="*/ 1982921 w 4177481"/>
              <a:gd name="connsiteY4" fmla="*/ 468096 h 1662703"/>
              <a:gd name="connsiteX5" fmla="*/ 1998161 w 4177481"/>
              <a:gd name="connsiteY5" fmla="*/ 178536 h 1662703"/>
              <a:gd name="connsiteX6" fmla="*/ 2318201 w 4177481"/>
              <a:gd name="connsiteY6" fmla="*/ 26136 h 1662703"/>
              <a:gd name="connsiteX7" fmla="*/ 2849880 w 4177481"/>
              <a:gd name="connsiteY7" fmla="*/ 26136 h 1662703"/>
              <a:gd name="connsiteX8" fmla="*/ 3202121 w 4177481"/>
              <a:gd name="connsiteY8" fmla="*/ 376656 h 1662703"/>
              <a:gd name="connsiteX9" fmla="*/ 3583121 w 4177481"/>
              <a:gd name="connsiteY9" fmla="*/ 1077696 h 1662703"/>
              <a:gd name="connsiteX10" fmla="*/ 4025081 w 4177481"/>
              <a:gd name="connsiteY10" fmla="*/ 1260576 h 1662703"/>
              <a:gd name="connsiteX11" fmla="*/ 4177481 w 4177481"/>
              <a:gd name="connsiteY11" fmla="*/ 1291056 h 1662703"/>
              <a:gd name="connsiteX0" fmla="*/ 1721 w 4177481"/>
              <a:gd name="connsiteY0" fmla="*/ 1407840 h 1657567"/>
              <a:gd name="connsiteX1" fmla="*/ 62681 w 4177481"/>
              <a:gd name="connsiteY1" fmla="*/ 1407841 h 1657567"/>
              <a:gd name="connsiteX2" fmla="*/ 504641 w 4177481"/>
              <a:gd name="connsiteY2" fmla="*/ 1636440 h 1657567"/>
              <a:gd name="connsiteX3" fmla="*/ 1236161 w 4177481"/>
              <a:gd name="connsiteY3" fmla="*/ 1514520 h 1657567"/>
              <a:gd name="connsiteX4" fmla="*/ 1982921 w 4177481"/>
              <a:gd name="connsiteY4" fmla="*/ 462960 h 1657567"/>
              <a:gd name="connsiteX5" fmla="*/ 2546801 w 4177481"/>
              <a:gd name="connsiteY5" fmla="*/ 66720 h 1657567"/>
              <a:gd name="connsiteX6" fmla="*/ 2318201 w 4177481"/>
              <a:gd name="connsiteY6" fmla="*/ 21000 h 1657567"/>
              <a:gd name="connsiteX7" fmla="*/ 2849880 w 4177481"/>
              <a:gd name="connsiteY7" fmla="*/ 21000 h 1657567"/>
              <a:gd name="connsiteX8" fmla="*/ 3202121 w 4177481"/>
              <a:gd name="connsiteY8" fmla="*/ 371520 h 1657567"/>
              <a:gd name="connsiteX9" fmla="*/ 3583121 w 4177481"/>
              <a:gd name="connsiteY9" fmla="*/ 1072560 h 1657567"/>
              <a:gd name="connsiteX10" fmla="*/ 4025081 w 4177481"/>
              <a:gd name="connsiteY10" fmla="*/ 1255440 h 1657567"/>
              <a:gd name="connsiteX11" fmla="*/ 4177481 w 4177481"/>
              <a:gd name="connsiteY11" fmla="*/ 1285920 h 1657567"/>
              <a:gd name="connsiteX0" fmla="*/ 1721 w 4177481"/>
              <a:gd name="connsiteY0" fmla="*/ 1411380 h 1661107"/>
              <a:gd name="connsiteX1" fmla="*/ 62681 w 4177481"/>
              <a:gd name="connsiteY1" fmla="*/ 1411381 h 1661107"/>
              <a:gd name="connsiteX2" fmla="*/ 504641 w 4177481"/>
              <a:gd name="connsiteY2" fmla="*/ 1639980 h 1661107"/>
              <a:gd name="connsiteX3" fmla="*/ 1236161 w 4177481"/>
              <a:gd name="connsiteY3" fmla="*/ 1518060 h 1661107"/>
              <a:gd name="connsiteX4" fmla="*/ 1982921 w 4177481"/>
              <a:gd name="connsiteY4" fmla="*/ 466500 h 1661107"/>
              <a:gd name="connsiteX5" fmla="*/ 2897321 w 4177481"/>
              <a:gd name="connsiteY5" fmla="*/ 146460 h 1661107"/>
              <a:gd name="connsiteX6" fmla="*/ 2318201 w 4177481"/>
              <a:gd name="connsiteY6" fmla="*/ 24540 h 1661107"/>
              <a:gd name="connsiteX7" fmla="*/ 2849880 w 4177481"/>
              <a:gd name="connsiteY7" fmla="*/ 24540 h 1661107"/>
              <a:gd name="connsiteX8" fmla="*/ 3202121 w 4177481"/>
              <a:gd name="connsiteY8" fmla="*/ 375060 h 1661107"/>
              <a:gd name="connsiteX9" fmla="*/ 3583121 w 4177481"/>
              <a:gd name="connsiteY9" fmla="*/ 1076100 h 1661107"/>
              <a:gd name="connsiteX10" fmla="*/ 4025081 w 4177481"/>
              <a:gd name="connsiteY10" fmla="*/ 1258980 h 1661107"/>
              <a:gd name="connsiteX11" fmla="*/ 4177481 w 4177481"/>
              <a:gd name="connsiteY11" fmla="*/ 1289460 h 1661107"/>
              <a:gd name="connsiteX0" fmla="*/ 1721 w 4177481"/>
              <a:gd name="connsiteY0" fmla="*/ 1408495 h 1658222"/>
              <a:gd name="connsiteX1" fmla="*/ 62681 w 4177481"/>
              <a:gd name="connsiteY1" fmla="*/ 1408496 h 1658222"/>
              <a:gd name="connsiteX2" fmla="*/ 504641 w 4177481"/>
              <a:gd name="connsiteY2" fmla="*/ 1637095 h 1658222"/>
              <a:gd name="connsiteX3" fmla="*/ 1236161 w 4177481"/>
              <a:gd name="connsiteY3" fmla="*/ 1515175 h 1658222"/>
              <a:gd name="connsiteX4" fmla="*/ 1982921 w 4177481"/>
              <a:gd name="connsiteY4" fmla="*/ 463615 h 1658222"/>
              <a:gd name="connsiteX5" fmla="*/ 2272481 w 4177481"/>
              <a:gd name="connsiteY5" fmla="*/ 82615 h 1658222"/>
              <a:gd name="connsiteX6" fmla="*/ 2318201 w 4177481"/>
              <a:gd name="connsiteY6" fmla="*/ 21655 h 1658222"/>
              <a:gd name="connsiteX7" fmla="*/ 2849880 w 4177481"/>
              <a:gd name="connsiteY7" fmla="*/ 21655 h 1658222"/>
              <a:gd name="connsiteX8" fmla="*/ 3202121 w 4177481"/>
              <a:gd name="connsiteY8" fmla="*/ 372175 h 1658222"/>
              <a:gd name="connsiteX9" fmla="*/ 3583121 w 4177481"/>
              <a:gd name="connsiteY9" fmla="*/ 1073215 h 1658222"/>
              <a:gd name="connsiteX10" fmla="*/ 4025081 w 4177481"/>
              <a:gd name="connsiteY10" fmla="*/ 1256095 h 1658222"/>
              <a:gd name="connsiteX11" fmla="*/ 4177481 w 4177481"/>
              <a:gd name="connsiteY11" fmla="*/ 1286575 h 1658222"/>
              <a:gd name="connsiteX0" fmla="*/ 1721 w 4177481"/>
              <a:gd name="connsiteY0" fmla="*/ 1393200 h 1642927"/>
              <a:gd name="connsiteX1" fmla="*/ 62681 w 4177481"/>
              <a:gd name="connsiteY1" fmla="*/ 1393201 h 1642927"/>
              <a:gd name="connsiteX2" fmla="*/ 504641 w 4177481"/>
              <a:gd name="connsiteY2" fmla="*/ 1621800 h 1642927"/>
              <a:gd name="connsiteX3" fmla="*/ 1236161 w 4177481"/>
              <a:gd name="connsiteY3" fmla="*/ 1499880 h 1642927"/>
              <a:gd name="connsiteX4" fmla="*/ 1982921 w 4177481"/>
              <a:gd name="connsiteY4" fmla="*/ 448320 h 1642927"/>
              <a:gd name="connsiteX5" fmla="*/ 2272481 w 4177481"/>
              <a:gd name="connsiteY5" fmla="*/ 67320 h 1642927"/>
              <a:gd name="connsiteX6" fmla="*/ 2318201 w 4177481"/>
              <a:gd name="connsiteY6" fmla="*/ 6360 h 1642927"/>
              <a:gd name="connsiteX7" fmla="*/ 2987040 w 4177481"/>
              <a:gd name="connsiteY7" fmla="*/ 143520 h 1642927"/>
              <a:gd name="connsiteX8" fmla="*/ 3202121 w 4177481"/>
              <a:gd name="connsiteY8" fmla="*/ 356880 h 1642927"/>
              <a:gd name="connsiteX9" fmla="*/ 3583121 w 4177481"/>
              <a:gd name="connsiteY9" fmla="*/ 1057920 h 1642927"/>
              <a:gd name="connsiteX10" fmla="*/ 4025081 w 4177481"/>
              <a:gd name="connsiteY10" fmla="*/ 1240800 h 1642927"/>
              <a:gd name="connsiteX11" fmla="*/ 4177481 w 4177481"/>
              <a:gd name="connsiteY11" fmla="*/ 1271280 h 1642927"/>
              <a:gd name="connsiteX0" fmla="*/ 1721 w 4177481"/>
              <a:gd name="connsiteY0" fmla="*/ 1387675 h 1637402"/>
              <a:gd name="connsiteX1" fmla="*/ 62681 w 4177481"/>
              <a:gd name="connsiteY1" fmla="*/ 1387676 h 1637402"/>
              <a:gd name="connsiteX2" fmla="*/ 504641 w 4177481"/>
              <a:gd name="connsiteY2" fmla="*/ 1616275 h 1637402"/>
              <a:gd name="connsiteX3" fmla="*/ 1236161 w 4177481"/>
              <a:gd name="connsiteY3" fmla="*/ 1494355 h 1637402"/>
              <a:gd name="connsiteX4" fmla="*/ 1982921 w 4177481"/>
              <a:gd name="connsiteY4" fmla="*/ 442795 h 1637402"/>
              <a:gd name="connsiteX5" fmla="*/ 2272481 w 4177481"/>
              <a:gd name="connsiteY5" fmla="*/ 61795 h 1637402"/>
              <a:gd name="connsiteX6" fmla="*/ 2318201 w 4177481"/>
              <a:gd name="connsiteY6" fmla="*/ 835 h 1637402"/>
              <a:gd name="connsiteX7" fmla="*/ 2514600 w 4177481"/>
              <a:gd name="connsiteY7" fmla="*/ 61794 h 1637402"/>
              <a:gd name="connsiteX8" fmla="*/ 2987040 w 4177481"/>
              <a:gd name="connsiteY8" fmla="*/ 137995 h 1637402"/>
              <a:gd name="connsiteX9" fmla="*/ 3202121 w 4177481"/>
              <a:gd name="connsiteY9" fmla="*/ 351355 h 1637402"/>
              <a:gd name="connsiteX10" fmla="*/ 3583121 w 4177481"/>
              <a:gd name="connsiteY10" fmla="*/ 1052395 h 1637402"/>
              <a:gd name="connsiteX11" fmla="*/ 4025081 w 4177481"/>
              <a:gd name="connsiteY11" fmla="*/ 1235275 h 1637402"/>
              <a:gd name="connsiteX12" fmla="*/ 4177481 w 4177481"/>
              <a:gd name="connsiteY12" fmla="*/ 1265755 h 1637402"/>
              <a:gd name="connsiteX0" fmla="*/ 1721 w 4177481"/>
              <a:gd name="connsiteY0" fmla="*/ 1392735 h 1642462"/>
              <a:gd name="connsiteX1" fmla="*/ 62681 w 4177481"/>
              <a:gd name="connsiteY1" fmla="*/ 1392736 h 1642462"/>
              <a:gd name="connsiteX2" fmla="*/ 504641 w 4177481"/>
              <a:gd name="connsiteY2" fmla="*/ 1621335 h 1642462"/>
              <a:gd name="connsiteX3" fmla="*/ 1236161 w 4177481"/>
              <a:gd name="connsiteY3" fmla="*/ 1499415 h 1642462"/>
              <a:gd name="connsiteX4" fmla="*/ 1982921 w 4177481"/>
              <a:gd name="connsiteY4" fmla="*/ 447855 h 1642462"/>
              <a:gd name="connsiteX5" fmla="*/ 2135321 w 4177481"/>
              <a:gd name="connsiteY5" fmla="*/ 219255 h 1642462"/>
              <a:gd name="connsiteX6" fmla="*/ 2318201 w 4177481"/>
              <a:gd name="connsiteY6" fmla="*/ 5895 h 1642462"/>
              <a:gd name="connsiteX7" fmla="*/ 2514600 w 4177481"/>
              <a:gd name="connsiteY7" fmla="*/ 66854 h 1642462"/>
              <a:gd name="connsiteX8" fmla="*/ 2987040 w 4177481"/>
              <a:gd name="connsiteY8" fmla="*/ 143055 h 1642462"/>
              <a:gd name="connsiteX9" fmla="*/ 3202121 w 4177481"/>
              <a:gd name="connsiteY9" fmla="*/ 356415 h 1642462"/>
              <a:gd name="connsiteX10" fmla="*/ 3583121 w 4177481"/>
              <a:gd name="connsiteY10" fmla="*/ 1057455 h 1642462"/>
              <a:gd name="connsiteX11" fmla="*/ 4025081 w 4177481"/>
              <a:gd name="connsiteY11" fmla="*/ 1240335 h 1642462"/>
              <a:gd name="connsiteX12" fmla="*/ 4177481 w 4177481"/>
              <a:gd name="connsiteY12" fmla="*/ 1270815 h 1642462"/>
              <a:gd name="connsiteX0" fmla="*/ 1721 w 4177481"/>
              <a:gd name="connsiteY0" fmla="*/ 1332344 h 1582071"/>
              <a:gd name="connsiteX1" fmla="*/ 62681 w 4177481"/>
              <a:gd name="connsiteY1" fmla="*/ 1332345 h 1582071"/>
              <a:gd name="connsiteX2" fmla="*/ 504641 w 4177481"/>
              <a:gd name="connsiteY2" fmla="*/ 1560944 h 1582071"/>
              <a:gd name="connsiteX3" fmla="*/ 1236161 w 4177481"/>
              <a:gd name="connsiteY3" fmla="*/ 1439024 h 1582071"/>
              <a:gd name="connsiteX4" fmla="*/ 1982921 w 4177481"/>
              <a:gd name="connsiteY4" fmla="*/ 387464 h 1582071"/>
              <a:gd name="connsiteX5" fmla="*/ 2135321 w 4177481"/>
              <a:gd name="connsiteY5" fmla="*/ 158864 h 1582071"/>
              <a:gd name="connsiteX6" fmla="*/ 2363921 w 4177481"/>
              <a:gd name="connsiteY6" fmla="*/ 52184 h 1582071"/>
              <a:gd name="connsiteX7" fmla="*/ 2514600 w 4177481"/>
              <a:gd name="connsiteY7" fmla="*/ 6463 h 1582071"/>
              <a:gd name="connsiteX8" fmla="*/ 2987040 w 4177481"/>
              <a:gd name="connsiteY8" fmla="*/ 82664 h 1582071"/>
              <a:gd name="connsiteX9" fmla="*/ 3202121 w 4177481"/>
              <a:gd name="connsiteY9" fmla="*/ 296024 h 1582071"/>
              <a:gd name="connsiteX10" fmla="*/ 3583121 w 4177481"/>
              <a:gd name="connsiteY10" fmla="*/ 997064 h 1582071"/>
              <a:gd name="connsiteX11" fmla="*/ 4025081 w 4177481"/>
              <a:gd name="connsiteY11" fmla="*/ 1179944 h 1582071"/>
              <a:gd name="connsiteX12" fmla="*/ 4177481 w 4177481"/>
              <a:gd name="connsiteY12" fmla="*/ 1210424 h 1582071"/>
              <a:gd name="connsiteX0" fmla="*/ 1721 w 4177481"/>
              <a:gd name="connsiteY0" fmla="*/ 1388359 h 1638086"/>
              <a:gd name="connsiteX1" fmla="*/ 62681 w 4177481"/>
              <a:gd name="connsiteY1" fmla="*/ 1388360 h 1638086"/>
              <a:gd name="connsiteX2" fmla="*/ 504641 w 4177481"/>
              <a:gd name="connsiteY2" fmla="*/ 1616959 h 1638086"/>
              <a:gd name="connsiteX3" fmla="*/ 1236161 w 4177481"/>
              <a:gd name="connsiteY3" fmla="*/ 1495039 h 1638086"/>
              <a:gd name="connsiteX4" fmla="*/ 1982921 w 4177481"/>
              <a:gd name="connsiteY4" fmla="*/ 443479 h 1638086"/>
              <a:gd name="connsiteX5" fmla="*/ 2135321 w 4177481"/>
              <a:gd name="connsiteY5" fmla="*/ 214879 h 1638086"/>
              <a:gd name="connsiteX6" fmla="*/ 2363921 w 4177481"/>
              <a:gd name="connsiteY6" fmla="*/ 108199 h 1638086"/>
              <a:gd name="connsiteX7" fmla="*/ 2514600 w 4177481"/>
              <a:gd name="connsiteY7" fmla="*/ 62478 h 1638086"/>
              <a:gd name="connsiteX8" fmla="*/ 2712720 w 4177481"/>
              <a:gd name="connsiteY8" fmla="*/ 1517 h 1638086"/>
              <a:gd name="connsiteX9" fmla="*/ 2987040 w 4177481"/>
              <a:gd name="connsiteY9" fmla="*/ 138679 h 1638086"/>
              <a:gd name="connsiteX10" fmla="*/ 3202121 w 4177481"/>
              <a:gd name="connsiteY10" fmla="*/ 352039 h 1638086"/>
              <a:gd name="connsiteX11" fmla="*/ 3583121 w 4177481"/>
              <a:gd name="connsiteY11" fmla="*/ 1053079 h 1638086"/>
              <a:gd name="connsiteX12" fmla="*/ 4025081 w 4177481"/>
              <a:gd name="connsiteY12" fmla="*/ 1235959 h 1638086"/>
              <a:gd name="connsiteX13" fmla="*/ 4177481 w 4177481"/>
              <a:gd name="connsiteY13" fmla="*/ 1266439 h 1638086"/>
              <a:gd name="connsiteX0" fmla="*/ 1721 w 4177481"/>
              <a:gd name="connsiteY0" fmla="*/ 1417538 h 1667265"/>
              <a:gd name="connsiteX1" fmla="*/ 62681 w 4177481"/>
              <a:gd name="connsiteY1" fmla="*/ 1417539 h 1667265"/>
              <a:gd name="connsiteX2" fmla="*/ 504641 w 4177481"/>
              <a:gd name="connsiteY2" fmla="*/ 1646138 h 1667265"/>
              <a:gd name="connsiteX3" fmla="*/ 1236161 w 4177481"/>
              <a:gd name="connsiteY3" fmla="*/ 1524218 h 1667265"/>
              <a:gd name="connsiteX4" fmla="*/ 1982921 w 4177481"/>
              <a:gd name="connsiteY4" fmla="*/ 472658 h 1667265"/>
              <a:gd name="connsiteX5" fmla="*/ 2135321 w 4177481"/>
              <a:gd name="connsiteY5" fmla="*/ 244058 h 1667265"/>
              <a:gd name="connsiteX6" fmla="*/ 2363921 w 4177481"/>
              <a:gd name="connsiteY6" fmla="*/ 137378 h 1667265"/>
              <a:gd name="connsiteX7" fmla="*/ 2407920 w 4177481"/>
              <a:gd name="connsiteY7" fmla="*/ 217 h 1667265"/>
              <a:gd name="connsiteX8" fmla="*/ 2712720 w 4177481"/>
              <a:gd name="connsiteY8" fmla="*/ 30696 h 1667265"/>
              <a:gd name="connsiteX9" fmla="*/ 2987040 w 4177481"/>
              <a:gd name="connsiteY9" fmla="*/ 167858 h 1667265"/>
              <a:gd name="connsiteX10" fmla="*/ 3202121 w 4177481"/>
              <a:gd name="connsiteY10" fmla="*/ 381218 h 1667265"/>
              <a:gd name="connsiteX11" fmla="*/ 3583121 w 4177481"/>
              <a:gd name="connsiteY11" fmla="*/ 1082258 h 1667265"/>
              <a:gd name="connsiteX12" fmla="*/ 4025081 w 4177481"/>
              <a:gd name="connsiteY12" fmla="*/ 1265138 h 1667265"/>
              <a:gd name="connsiteX13" fmla="*/ 4177481 w 4177481"/>
              <a:gd name="connsiteY13" fmla="*/ 1295618 h 1667265"/>
              <a:gd name="connsiteX0" fmla="*/ 1721 w 4177481"/>
              <a:gd name="connsiteY0" fmla="*/ 1417538 h 1667265"/>
              <a:gd name="connsiteX1" fmla="*/ 62681 w 4177481"/>
              <a:gd name="connsiteY1" fmla="*/ 1417539 h 1667265"/>
              <a:gd name="connsiteX2" fmla="*/ 504641 w 4177481"/>
              <a:gd name="connsiteY2" fmla="*/ 1646138 h 1667265"/>
              <a:gd name="connsiteX3" fmla="*/ 1236161 w 4177481"/>
              <a:gd name="connsiteY3" fmla="*/ 1524218 h 1667265"/>
              <a:gd name="connsiteX4" fmla="*/ 1982921 w 4177481"/>
              <a:gd name="connsiteY4" fmla="*/ 472658 h 1667265"/>
              <a:gd name="connsiteX5" fmla="*/ 2135321 w 4177481"/>
              <a:gd name="connsiteY5" fmla="*/ 244058 h 1667265"/>
              <a:gd name="connsiteX6" fmla="*/ 2194560 w 4177481"/>
              <a:gd name="connsiteY6" fmla="*/ 122137 h 1667265"/>
              <a:gd name="connsiteX7" fmla="*/ 2363921 w 4177481"/>
              <a:gd name="connsiteY7" fmla="*/ 137378 h 1667265"/>
              <a:gd name="connsiteX8" fmla="*/ 2407920 w 4177481"/>
              <a:gd name="connsiteY8" fmla="*/ 217 h 1667265"/>
              <a:gd name="connsiteX9" fmla="*/ 2712720 w 4177481"/>
              <a:gd name="connsiteY9" fmla="*/ 30696 h 1667265"/>
              <a:gd name="connsiteX10" fmla="*/ 2987040 w 4177481"/>
              <a:gd name="connsiteY10" fmla="*/ 167858 h 1667265"/>
              <a:gd name="connsiteX11" fmla="*/ 3202121 w 4177481"/>
              <a:gd name="connsiteY11" fmla="*/ 381218 h 1667265"/>
              <a:gd name="connsiteX12" fmla="*/ 3583121 w 4177481"/>
              <a:gd name="connsiteY12" fmla="*/ 1082258 h 1667265"/>
              <a:gd name="connsiteX13" fmla="*/ 4025081 w 4177481"/>
              <a:gd name="connsiteY13" fmla="*/ 1265138 h 1667265"/>
              <a:gd name="connsiteX14" fmla="*/ 4177481 w 4177481"/>
              <a:gd name="connsiteY14" fmla="*/ 1295618 h 1667265"/>
              <a:gd name="connsiteX0" fmla="*/ 1721 w 4177481"/>
              <a:gd name="connsiteY0" fmla="*/ 1417538 h 1667265"/>
              <a:gd name="connsiteX1" fmla="*/ 62681 w 4177481"/>
              <a:gd name="connsiteY1" fmla="*/ 1417539 h 1667265"/>
              <a:gd name="connsiteX2" fmla="*/ 504641 w 4177481"/>
              <a:gd name="connsiteY2" fmla="*/ 1646138 h 1667265"/>
              <a:gd name="connsiteX3" fmla="*/ 1236161 w 4177481"/>
              <a:gd name="connsiteY3" fmla="*/ 1524218 h 1667265"/>
              <a:gd name="connsiteX4" fmla="*/ 1982921 w 4177481"/>
              <a:gd name="connsiteY4" fmla="*/ 472658 h 1667265"/>
              <a:gd name="connsiteX5" fmla="*/ 2135321 w 4177481"/>
              <a:gd name="connsiteY5" fmla="*/ 244058 h 1667265"/>
              <a:gd name="connsiteX6" fmla="*/ 2194560 w 4177481"/>
              <a:gd name="connsiteY6" fmla="*/ 122137 h 1667265"/>
              <a:gd name="connsiteX7" fmla="*/ 2302961 w 4177481"/>
              <a:gd name="connsiteY7" fmla="*/ 61178 h 1667265"/>
              <a:gd name="connsiteX8" fmla="*/ 2407920 w 4177481"/>
              <a:gd name="connsiteY8" fmla="*/ 217 h 1667265"/>
              <a:gd name="connsiteX9" fmla="*/ 2712720 w 4177481"/>
              <a:gd name="connsiteY9" fmla="*/ 30696 h 1667265"/>
              <a:gd name="connsiteX10" fmla="*/ 2987040 w 4177481"/>
              <a:gd name="connsiteY10" fmla="*/ 167858 h 1667265"/>
              <a:gd name="connsiteX11" fmla="*/ 3202121 w 4177481"/>
              <a:gd name="connsiteY11" fmla="*/ 381218 h 1667265"/>
              <a:gd name="connsiteX12" fmla="*/ 3583121 w 4177481"/>
              <a:gd name="connsiteY12" fmla="*/ 1082258 h 1667265"/>
              <a:gd name="connsiteX13" fmla="*/ 4025081 w 4177481"/>
              <a:gd name="connsiteY13" fmla="*/ 1265138 h 1667265"/>
              <a:gd name="connsiteX14" fmla="*/ 4177481 w 4177481"/>
              <a:gd name="connsiteY14" fmla="*/ 1295618 h 1667265"/>
              <a:gd name="connsiteX0" fmla="*/ 1721 w 4177481"/>
              <a:gd name="connsiteY0" fmla="*/ 1429221 h 1678948"/>
              <a:gd name="connsiteX1" fmla="*/ 62681 w 4177481"/>
              <a:gd name="connsiteY1" fmla="*/ 1429222 h 1678948"/>
              <a:gd name="connsiteX2" fmla="*/ 504641 w 4177481"/>
              <a:gd name="connsiteY2" fmla="*/ 1657821 h 1678948"/>
              <a:gd name="connsiteX3" fmla="*/ 1236161 w 4177481"/>
              <a:gd name="connsiteY3" fmla="*/ 1535901 h 1678948"/>
              <a:gd name="connsiteX4" fmla="*/ 1982921 w 4177481"/>
              <a:gd name="connsiteY4" fmla="*/ 484341 h 1678948"/>
              <a:gd name="connsiteX5" fmla="*/ 2135321 w 4177481"/>
              <a:gd name="connsiteY5" fmla="*/ 255741 h 1678948"/>
              <a:gd name="connsiteX6" fmla="*/ 2194560 w 4177481"/>
              <a:gd name="connsiteY6" fmla="*/ 133820 h 1678948"/>
              <a:gd name="connsiteX7" fmla="*/ 2302961 w 4177481"/>
              <a:gd name="connsiteY7" fmla="*/ 72861 h 1678948"/>
              <a:gd name="connsiteX8" fmla="*/ 2407920 w 4177481"/>
              <a:gd name="connsiteY8" fmla="*/ 11900 h 1678948"/>
              <a:gd name="connsiteX9" fmla="*/ 2724595 w 4177481"/>
              <a:gd name="connsiteY9" fmla="*/ 327387 h 1678948"/>
              <a:gd name="connsiteX10" fmla="*/ 2987040 w 4177481"/>
              <a:gd name="connsiteY10" fmla="*/ 179541 h 1678948"/>
              <a:gd name="connsiteX11" fmla="*/ 3202121 w 4177481"/>
              <a:gd name="connsiteY11" fmla="*/ 392901 h 1678948"/>
              <a:gd name="connsiteX12" fmla="*/ 3583121 w 4177481"/>
              <a:gd name="connsiteY12" fmla="*/ 1093941 h 1678948"/>
              <a:gd name="connsiteX13" fmla="*/ 4025081 w 4177481"/>
              <a:gd name="connsiteY13" fmla="*/ 1276821 h 1678948"/>
              <a:gd name="connsiteX14" fmla="*/ 4177481 w 4177481"/>
              <a:gd name="connsiteY14" fmla="*/ 1307301 h 1678948"/>
              <a:gd name="connsiteX0" fmla="*/ 1721 w 4177481"/>
              <a:gd name="connsiteY0" fmla="*/ 1429221 h 1678948"/>
              <a:gd name="connsiteX1" fmla="*/ 62681 w 4177481"/>
              <a:gd name="connsiteY1" fmla="*/ 1429222 h 1678948"/>
              <a:gd name="connsiteX2" fmla="*/ 504641 w 4177481"/>
              <a:gd name="connsiteY2" fmla="*/ 1657821 h 1678948"/>
              <a:gd name="connsiteX3" fmla="*/ 1236161 w 4177481"/>
              <a:gd name="connsiteY3" fmla="*/ 1535901 h 1678948"/>
              <a:gd name="connsiteX4" fmla="*/ 1982921 w 4177481"/>
              <a:gd name="connsiteY4" fmla="*/ 484341 h 1678948"/>
              <a:gd name="connsiteX5" fmla="*/ 2135321 w 4177481"/>
              <a:gd name="connsiteY5" fmla="*/ 255741 h 1678948"/>
              <a:gd name="connsiteX6" fmla="*/ 2194560 w 4177481"/>
              <a:gd name="connsiteY6" fmla="*/ 133820 h 1678948"/>
              <a:gd name="connsiteX7" fmla="*/ 2302961 w 4177481"/>
              <a:gd name="connsiteY7" fmla="*/ 72861 h 1678948"/>
              <a:gd name="connsiteX8" fmla="*/ 2407920 w 4177481"/>
              <a:gd name="connsiteY8" fmla="*/ 11900 h 1678948"/>
              <a:gd name="connsiteX9" fmla="*/ 2724595 w 4177481"/>
              <a:gd name="connsiteY9" fmla="*/ 327387 h 1678948"/>
              <a:gd name="connsiteX10" fmla="*/ 3034541 w 4177481"/>
              <a:gd name="connsiteY10" fmla="*/ 357671 h 1678948"/>
              <a:gd name="connsiteX11" fmla="*/ 3202121 w 4177481"/>
              <a:gd name="connsiteY11" fmla="*/ 392901 h 1678948"/>
              <a:gd name="connsiteX12" fmla="*/ 3583121 w 4177481"/>
              <a:gd name="connsiteY12" fmla="*/ 1093941 h 1678948"/>
              <a:gd name="connsiteX13" fmla="*/ 4025081 w 4177481"/>
              <a:gd name="connsiteY13" fmla="*/ 1276821 h 1678948"/>
              <a:gd name="connsiteX14" fmla="*/ 4177481 w 4177481"/>
              <a:gd name="connsiteY14" fmla="*/ 1307301 h 1678948"/>
              <a:gd name="connsiteX0" fmla="*/ 1721 w 4177481"/>
              <a:gd name="connsiteY0" fmla="*/ 1360009 h 1609736"/>
              <a:gd name="connsiteX1" fmla="*/ 62681 w 4177481"/>
              <a:gd name="connsiteY1" fmla="*/ 1360010 h 1609736"/>
              <a:gd name="connsiteX2" fmla="*/ 504641 w 4177481"/>
              <a:gd name="connsiteY2" fmla="*/ 1588609 h 1609736"/>
              <a:gd name="connsiteX3" fmla="*/ 1236161 w 4177481"/>
              <a:gd name="connsiteY3" fmla="*/ 1466689 h 1609736"/>
              <a:gd name="connsiteX4" fmla="*/ 1982921 w 4177481"/>
              <a:gd name="connsiteY4" fmla="*/ 415129 h 1609736"/>
              <a:gd name="connsiteX5" fmla="*/ 2135321 w 4177481"/>
              <a:gd name="connsiteY5" fmla="*/ 186529 h 1609736"/>
              <a:gd name="connsiteX6" fmla="*/ 2194560 w 4177481"/>
              <a:gd name="connsiteY6" fmla="*/ 64608 h 1609736"/>
              <a:gd name="connsiteX7" fmla="*/ 2302961 w 4177481"/>
              <a:gd name="connsiteY7" fmla="*/ 3649 h 1609736"/>
              <a:gd name="connsiteX8" fmla="*/ 2491047 w 4177481"/>
              <a:gd name="connsiteY8" fmla="*/ 180194 h 1609736"/>
              <a:gd name="connsiteX9" fmla="*/ 2724595 w 4177481"/>
              <a:gd name="connsiteY9" fmla="*/ 258175 h 1609736"/>
              <a:gd name="connsiteX10" fmla="*/ 3034541 w 4177481"/>
              <a:gd name="connsiteY10" fmla="*/ 288459 h 1609736"/>
              <a:gd name="connsiteX11" fmla="*/ 3202121 w 4177481"/>
              <a:gd name="connsiteY11" fmla="*/ 323689 h 1609736"/>
              <a:gd name="connsiteX12" fmla="*/ 3583121 w 4177481"/>
              <a:gd name="connsiteY12" fmla="*/ 1024729 h 1609736"/>
              <a:gd name="connsiteX13" fmla="*/ 4025081 w 4177481"/>
              <a:gd name="connsiteY13" fmla="*/ 1207609 h 1609736"/>
              <a:gd name="connsiteX14" fmla="*/ 4177481 w 4177481"/>
              <a:gd name="connsiteY14" fmla="*/ 1238089 h 1609736"/>
              <a:gd name="connsiteX0" fmla="*/ 1721 w 4177481"/>
              <a:gd name="connsiteY0" fmla="*/ 1295607 h 1545334"/>
              <a:gd name="connsiteX1" fmla="*/ 62681 w 4177481"/>
              <a:gd name="connsiteY1" fmla="*/ 1295608 h 1545334"/>
              <a:gd name="connsiteX2" fmla="*/ 504641 w 4177481"/>
              <a:gd name="connsiteY2" fmla="*/ 1524207 h 1545334"/>
              <a:gd name="connsiteX3" fmla="*/ 1236161 w 4177481"/>
              <a:gd name="connsiteY3" fmla="*/ 1402287 h 1545334"/>
              <a:gd name="connsiteX4" fmla="*/ 1982921 w 4177481"/>
              <a:gd name="connsiteY4" fmla="*/ 350727 h 1545334"/>
              <a:gd name="connsiteX5" fmla="*/ 2135321 w 4177481"/>
              <a:gd name="connsiteY5" fmla="*/ 122127 h 1545334"/>
              <a:gd name="connsiteX6" fmla="*/ 2194560 w 4177481"/>
              <a:gd name="connsiteY6" fmla="*/ 206 h 1545334"/>
              <a:gd name="connsiteX7" fmla="*/ 2279211 w 4177481"/>
              <a:gd name="connsiteY7" fmla="*/ 93626 h 1545334"/>
              <a:gd name="connsiteX8" fmla="*/ 2491047 w 4177481"/>
              <a:gd name="connsiteY8" fmla="*/ 115792 h 1545334"/>
              <a:gd name="connsiteX9" fmla="*/ 2724595 w 4177481"/>
              <a:gd name="connsiteY9" fmla="*/ 193773 h 1545334"/>
              <a:gd name="connsiteX10" fmla="*/ 3034541 w 4177481"/>
              <a:gd name="connsiteY10" fmla="*/ 224057 h 1545334"/>
              <a:gd name="connsiteX11" fmla="*/ 3202121 w 4177481"/>
              <a:gd name="connsiteY11" fmla="*/ 259287 h 1545334"/>
              <a:gd name="connsiteX12" fmla="*/ 3583121 w 4177481"/>
              <a:gd name="connsiteY12" fmla="*/ 960327 h 1545334"/>
              <a:gd name="connsiteX13" fmla="*/ 4025081 w 4177481"/>
              <a:gd name="connsiteY13" fmla="*/ 1143207 h 1545334"/>
              <a:gd name="connsiteX14" fmla="*/ 4177481 w 4177481"/>
              <a:gd name="connsiteY14" fmla="*/ 1173687 h 1545334"/>
              <a:gd name="connsiteX0" fmla="*/ 1721 w 4177481"/>
              <a:gd name="connsiteY0" fmla="*/ 1204297 h 1454024"/>
              <a:gd name="connsiteX1" fmla="*/ 62681 w 4177481"/>
              <a:gd name="connsiteY1" fmla="*/ 1204298 h 1454024"/>
              <a:gd name="connsiteX2" fmla="*/ 504641 w 4177481"/>
              <a:gd name="connsiteY2" fmla="*/ 1432897 h 1454024"/>
              <a:gd name="connsiteX3" fmla="*/ 1236161 w 4177481"/>
              <a:gd name="connsiteY3" fmla="*/ 1310977 h 1454024"/>
              <a:gd name="connsiteX4" fmla="*/ 1982921 w 4177481"/>
              <a:gd name="connsiteY4" fmla="*/ 259417 h 1454024"/>
              <a:gd name="connsiteX5" fmla="*/ 2135321 w 4177481"/>
              <a:gd name="connsiteY5" fmla="*/ 30817 h 1454024"/>
              <a:gd name="connsiteX6" fmla="*/ 2253937 w 4177481"/>
              <a:gd name="connsiteY6" fmla="*/ 3899 h 1454024"/>
              <a:gd name="connsiteX7" fmla="*/ 2279211 w 4177481"/>
              <a:gd name="connsiteY7" fmla="*/ 2316 h 1454024"/>
              <a:gd name="connsiteX8" fmla="*/ 2491047 w 4177481"/>
              <a:gd name="connsiteY8" fmla="*/ 24482 h 1454024"/>
              <a:gd name="connsiteX9" fmla="*/ 2724595 w 4177481"/>
              <a:gd name="connsiteY9" fmla="*/ 102463 h 1454024"/>
              <a:gd name="connsiteX10" fmla="*/ 3034541 w 4177481"/>
              <a:gd name="connsiteY10" fmla="*/ 132747 h 1454024"/>
              <a:gd name="connsiteX11" fmla="*/ 3202121 w 4177481"/>
              <a:gd name="connsiteY11" fmla="*/ 167977 h 1454024"/>
              <a:gd name="connsiteX12" fmla="*/ 3583121 w 4177481"/>
              <a:gd name="connsiteY12" fmla="*/ 869017 h 1454024"/>
              <a:gd name="connsiteX13" fmla="*/ 4025081 w 4177481"/>
              <a:gd name="connsiteY13" fmla="*/ 1051897 h 1454024"/>
              <a:gd name="connsiteX14" fmla="*/ 4177481 w 4177481"/>
              <a:gd name="connsiteY14" fmla="*/ 1082377 h 1454024"/>
              <a:gd name="connsiteX0" fmla="*/ 1721 w 4177481"/>
              <a:gd name="connsiteY0" fmla="*/ 1211719 h 1461446"/>
              <a:gd name="connsiteX1" fmla="*/ 62681 w 4177481"/>
              <a:gd name="connsiteY1" fmla="*/ 1211720 h 1461446"/>
              <a:gd name="connsiteX2" fmla="*/ 504641 w 4177481"/>
              <a:gd name="connsiteY2" fmla="*/ 1440319 h 1461446"/>
              <a:gd name="connsiteX3" fmla="*/ 1236161 w 4177481"/>
              <a:gd name="connsiteY3" fmla="*/ 1318399 h 1461446"/>
              <a:gd name="connsiteX4" fmla="*/ 1982921 w 4177481"/>
              <a:gd name="connsiteY4" fmla="*/ 266839 h 1461446"/>
              <a:gd name="connsiteX5" fmla="*/ 2242199 w 4177481"/>
              <a:gd name="connsiteY5" fmla="*/ 145117 h 1461446"/>
              <a:gd name="connsiteX6" fmla="*/ 2253937 w 4177481"/>
              <a:gd name="connsiteY6" fmla="*/ 11321 h 1461446"/>
              <a:gd name="connsiteX7" fmla="*/ 2279211 w 4177481"/>
              <a:gd name="connsiteY7" fmla="*/ 9738 h 1461446"/>
              <a:gd name="connsiteX8" fmla="*/ 2491047 w 4177481"/>
              <a:gd name="connsiteY8" fmla="*/ 31904 h 1461446"/>
              <a:gd name="connsiteX9" fmla="*/ 2724595 w 4177481"/>
              <a:gd name="connsiteY9" fmla="*/ 109885 h 1461446"/>
              <a:gd name="connsiteX10" fmla="*/ 3034541 w 4177481"/>
              <a:gd name="connsiteY10" fmla="*/ 140169 h 1461446"/>
              <a:gd name="connsiteX11" fmla="*/ 3202121 w 4177481"/>
              <a:gd name="connsiteY11" fmla="*/ 175399 h 1461446"/>
              <a:gd name="connsiteX12" fmla="*/ 3583121 w 4177481"/>
              <a:gd name="connsiteY12" fmla="*/ 876439 h 1461446"/>
              <a:gd name="connsiteX13" fmla="*/ 4025081 w 4177481"/>
              <a:gd name="connsiteY13" fmla="*/ 1059319 h 1461446"/>
              <a:gd name="connsiteX14" fmla="*/ 4177481 w 4177481"/>
              <a:gd name="connsiteY14" fmla="*/ 1089799 h 1461446"/>
              <a:gd name="connsiteX0" fmla="*/ 1721 w 4177481"/>
              <a:gd name="connsiteY0" fmla="*/ 1211719 h 1457484"/>
              <a:gd name="connsiteX1" fmla="*/ 62681 w 4177481"/>
              <a:gd name="connsiteY1" fmla="*/ 1211720 h 1457484"/>
              <a:gd name="connsiteX2" fmla="*/ 504641 w 4177481"/>
              <a:gd name="connsiteY2" fmla="*/ 1440319 h 1457484"/>
              <a:gd name="connsiteX3" fmla="*/ 1236161 w 4177481"/>
              <a:gd name="connsiteY3" fmla="*/ 1318399 h 1457484"/>
              <a:gd name="connsiteX4" fmla="*/ 2077923 w 4177481"/>
              <a:gd name="connsiteY4" fmla="*/ 349966 h 1457484"/>
              <a:gd name="connsiteX5" fmla="*/ 2242199 w 4177481"/>
              <a:gd name="connsiteY5" fmla="*/ 145117 h 1457484"/>
              <a:gd name="connsiteX6" fmla="*/ 2253937 w 4177481"/>
              <a:gd name="connsiteY6" fmla="*/ 11321 h 1457484"/>
              <a:gd name="connsiteX7" fmla="*/ 2279211 w 4177481"/>
              <a:gd name="connsiteY7" fmla="*/ 9738 h 1457484"/>
              <a:gd name="connsiteX8" fmla="*/ 2491047 w 4177481"/>
              <a:gd name="connsiteY8" fmla="*/ 31904 h 1457484"/>
              <a:gd name="connsiteX9" fmla="*/ 2724595 w 4177481"/>
              <a:gd name="connsiteY9" fmla="*/ 109885 h 1457484"/>
              <a:gd name="connsiteX10" fmla="*/ 3034541 w 4177481"/>
              <a:gd name="connsiteY10" fmla="*/ 140169 h 1457484"/>
              <a:gd name="connsiteX11" fmla="*/ 3202121 w 4177481"/>
              <a:gd name="connsiteY11" fmla="*/ 175399 h 1457484"/>
              <a:gd name="connsiteX12" fmla="*/ 3583121 w 4177481"/>
              <a:gd name="connsiteY12" fmla="*/ 876439 h 1457484"/>
              <a:gd name="connsiteX13" fmla="*/ 4025081 w 4177481"/>
              <a:gd name="connsiteY13" fmla="*/ 1059319 h 1457484"/>
              <a:gd name="connsiteX14" fmla="*/ 4177481 w 4177481"/>
              <a:gd name="connsiteY14" fmla="*/ 1089799 h 1457484"/>
              <a:gd name="connsiteX0" fmla="*/ 1721 w 4177481"/>
              <a:gd name="connsiteY0" fmla="*/ 1206417 h 1452182"/>
              <a:gd name="connsiteX1" fmla="*/ 62681 w 4177481"/>
              <a:gd name="connsiteY1" fmla="*/ 1206418 h 1452182"/>
              <a:gd name="connsiteX2" fmla="*/ 504641 w 4177481"/>
              <a:gd name="connsiteY2" fmla="*/ 1435017 h 1452182"/>
              <a:gd name="connsiteX3" fmla="*/ 1236161 w 4177481"/>
              <a:gd name="connsiteY3" fmla="*/ 1313097 h 1452182"/>
              <a:gd name="connsiteX4" fmla="*/ 2077923 w 4177481"/>
              <a:gd name="connsiteY4" fmla="*/ 344664 h 1452182"/>
              <a:gd name="connsiteX5" fmla="*/ 2289700 w 4177481"/>
              <a:gd name="connsiteY5" fmla="*/ 32937 h 1452182"/>
              <a:gd name="connsiteX6" fmla="*/ 2253937 w 4177481"/>
              <a:gd name="connsiteY6" fmla="*/ 6019 h 1452182"/>
              <a:gd name="connsiteX7" fmla="*/ 2279211 w 4177481"/>
              <a:gd name="connsiteY7" fmla="*/ 4436 h 1452182"/>
              <a:gd name="connsiteX8" fmla="*/ 2491047 w 4177481"/>
              <a:gd name="connsiteY8" fmla="*/ 26602 h 1452182"/>
              <a:gd name="connsiteX9" fmla="*/ 2724595 w 4177481"/>
              <a:gd name="connsiteY9" fmla="*/ 104583 h 1452182"/>
              <a:gd name="connsiteX10" fmla="*/ 3034541 w 4177481"/>
              <a:gd name="connsiteY10" fmla="*/ 134867 h 1452182"/>
              <a:gd name="connsiteX11" fmla="*/ 3202121 w 4177481"/>
              <a:gd name="connsiteY11" fmla="*/ 170097 h 1452182"/>
              <a:gd name="connsiteX12" fmla="*/ 3583121 w 4177481"/>
              <a:gd name="connsiteY12" fmla="*/ 871137 h 1452182"/>
              <a:gd name="connsiteX13" fmla="*/ 4025081 w 4177481"/>
              <a:gd name="connsiteY13" fmla="*/ 1054017 h 1452182"/>
              <a:gd name="connsiteX14" fmla="*/ 4177481 w 4177481"/>
              <a:gd name="connsiteY14" fmla="*/ 1084497 h 1452182"/>
              <a:gd name="connsiteX0" fmla="*/ 1721 w 4177481"/>
              <a:gd name="connsiteY0" fmla="*/ 1272007 h 1517772"/>
              <a:gd name="connsiteX1" fmla="*/ 62681 w 4177481"/>
              <a:gd name="connsiteY1" fmla="*/ 1272008 h 1517772"/>
              <a:gd name="connsiteX2" fmla="*/ 504641 w 4177481"/>
              <a:gd name="connsiteY2" fmla="*/ 1500607 h 1517772"/>
              <a:gd name="connsiteX3" fmla="*/ 1236161 w 4177481"/>
              <a:gd name="connsiteY3" fmla="*/ 1378687 h 1517772"/>
              <a:gd name="connsiteX4" fmla="*/ 2077923 w 4177481"/>
              <a:gd name="connsiteY4" fmla="*/ 410254 h 1517772"/>
              <a:gd name="connsiteX5" fmla="*/ 2289700 w 4177481"/>
              <a:gd name="connsiteY5" fmla="*/ 98527 h 1517772"/>
              <a:gd name="connsiteX6" fmla="*/ 2253937 w 4177481"/>
              <a:gd name="connsiteY6" fmla="*/ 71609 h 1517772"/>
              <a:gd name="connsiteX7" fmla="*/ 2279211 w 4177481"/>
              <a:gd name="connsiteY7" fmla="*/ 70026 h 1517772"/>
              <a:gd name="connsiteX8" fmla="*/ 2546268 w 4177481"/>
              <a:gd name="connsiteY8" fmla="*/ 159 h 1517772"/>
              <a:gd name="connsiteX9" fmla="*/ 2491047 w 4177481"/>
              <a:gd name="connsiteY9" fmla="*/ 92192 h 1517772"/>
              <a:gd name="connsiteX10" fmla="*/ 2724595 w 4177481"/>
              <a:gd name="connsiteY10" fmla="*/ 170173 h 1517772"/>
              <a:gd name="connsiteX11" fmla="*/ 3034541 w 4177481"/>
              <a:gd name="connsiteY11" fmla="*/ 200457 h 1517772"/>
              <a:gd name="connsiteX12" fmla="*/ 3202121 w 4177481"/>
              <a:gd name="connsiteY12" fmla="*/ 235687 h 1517772"/>
              <a:gd name="connsiteX13" fmla="*/ 3583121 w 4177481"/>
              <a:gd name="connsiteY13" fmla="*/ 936727 h 1517772"/>
              <a:gd name="connsiteX14" fmla="*/ 4025081 w 4177481"/>
              <a:gd name="connsiteY14" fmla="*/ 1119607 h 1517772"/>
              <a:gd name="connsiteX15" fmla="*/ 4177481 w 4177481"/>
              <a:gd name="connsiteY15" fmla="*/ 1150087 h 1517772"/>
              <a:gd name="connsiteX0" fmla="*/ 1721 w 4177481"/>
              <a:gd name="connsiteY0" fmla="*/ 1272007 h 1517772"/>
              <a:gd name="connsiteX1" fmla="*/ 62681 w 4177481"/>
              <a:gd name="connsiteY1" fmla="*/ 1272008 h 1517772"/>
              <a:gd name="connsiteX2" fmla="*/ 504641 w 4177481"/>
              <a:gd name="connsiteY2" fmla="*/ 1500607 h 1517772"/>
              <a:gd name="connsiteX3" fmla="*/ 1236161 w 4177481"/>
              <a:gd name="connsiteY3" fmla="*/ 1378687 h 1517772"/>
              <a:gd name="connsiteX4" fmla="*/ 2077923 w 4177481"/>
              <a:gd name="connsiteY4" fmla="*/ 410254 h 1517772"/>
              <a:gd name="connsiteX5" fmla="*/ 2289700 w 4177481"/>
              <a:gd name="connsiteY5" fmla="*/ 98527 h 1517772"/>
              <a:gd name="connsiteX6" fmla="*/ 2253937 w 4177481"/>
              <a:gd name="connsiteY6" fmla="*/ 71609 h 1517772"/>
              <a:gd name="connsiteX7" fmla="*/ 2279211 w 4177481"/>
              <a:gd name="connsiteY7" fmla="*/ 70026 h 1517772"/>
              <a:gd name="connsiteX8" fmla="*/ 2546268 w 4177481"/>
              <a:gd name="connsiteY8" fmla="*/ 159 h 1517772"/>
              <a:gd name="connsiteX9" fmla="*/ 2491047 w 4177481"/>
              <a:gd name="connsiteY9" fmla="*/ 92192 h 1517772"/>
              <a:gd name="connsiteX10" fmla="*/ 2950226 w 4177481"/>
              <a:gd name="connsiteY10" fmla="*/ 87046 h 1517772"/>
              <a:gd name="connsiteX11" fmla="*/ 3034541 w 4177481"/>
              <a:gd name="connsiteY11" fmla="*/ 200457 h 1517772"/>
              <a:gd name="connsiteX12" fmla="*/ 3202121 w 4177481"/>
              <a:gd name="connsiteY12" fmla="*/ 235687 h 1517772"/>
              <a:gd name="connsiteX13" fmla="*/ 3583121 w 4177481"/>
              <a:gd name="connsiteY13" fmla="*/ 936727 h 1517772"/>
              <a:gd name="connsiteX14" fmla="*/ 4025081 w 4177481"/>
              <a:gd name="connsiteY14" fmla="*/ 1119607 h 1517772"/>
              <a:gd name="connsiteX15" fmla="*/ 4177481 w 4177481"/>
              <a:gd name="connsiteY15" fmla="*/ 1150087 h 1517772"/>
              <a:gd name="connsiteX0" fmla="*/ 1721 w 4177481"/>
              <a:gd name="connsiteY0" fmla="*/ 1279950 h 1525715"/>
              <a:gd name="connsiteX1" fmla="*/ 62681 w 4177481"/>
              <a:gd name="connsiteY1" fmla="*/ 1279951 h 1525715"/>
              <a:gd name="connsiteX2" fmla="*/ 504641 w 4177481"/>
              <a:gd name="connsiteY2" fmla="*/ 1508550 h 1525715"/>
              <a:gd name="connsiteX3" fmla="*/ 1236161 w 4177481"/>
              <a:gd name="connsiteY3" fmla="*/ 1386630 h 1525715"/>
              <a:gd name="connsiteX4" fmla="*/ 2077923 w 4177481"/>
              <a:gd name="connsiteY4" fmla="*/ 418197 h 1525715"/>
              <a:gd name="connsiteX5" fmla="*/ 2289700 w 4177481"/>
              <a:gd name="connsiteY5" fmla="*/ 106470 h 1525715"/>
              <a:gd name="connsiteX6" fmla="*/ 2253937 w 4177481"/>
              <a:gd name="connsiteY6" fmla="*/ 79552 h 1525715"/>
              <a:gd name="connsiteX7" fmla="*/ 2279211 w 4177481"/>
              <a:gd name="connsiteY7" fmla="*/ 77969 h 1525715"/>
              <a:gd name="connsiteX8" fmla="*/ 2546268 w 4177481"/>
              <a:gd name="connsiteY8" fmla="*/ 8102 h 1525715"/>
              <a:gd name="connsiteX9" fmla="*/ 2645426 w 4177481"/>
              <a:gd name="connsiteY9" fmla="*/ 5133 h 1525715"/>
              <a:gd name="connsiteX10" fmla="*/ 2950226 w 4177481"/>
              <a:gd name="connsiteY10" fmla="*/ 94989 h 1525715"/>
              <a:gd name="connsiteX11" fmla="*/ 3034541 w 4177481"/>
              <a:gd name="connsiteY11" fmla="*/ 208400 h 1525715"/>
              <a:gd name="connsiteX12" fmla="*/ 3202121 w 4177481"/>
              <a:gd name="connsiteY12" fmla="*/ 243630 h 1525715"/>
              <a:gd name="connsiteX13" fmla="*/ 3583121 w 4177481"/>
              <a:gd name="connsiteY13" fmla="*/ 944670 h 1525715"/>
              <a:gd name="connsiteX14" fmla="*/ 4025081 w 4177481"/>
              <a:gd name="connsiteY14" fmla="*/ 1127550 h 1525715"/>
              <a:gd name="connsiteX15" fmla="*/ 4177481 w 4177481"/>
              <a:gd name="connsiteY15" fmla="*/ 1158030 h 1525715"/>
              <a:gd name="connsiteX0" fmla="*/ 1721 w 4177481"/>
              <a:gd name="connsiteY0" fmla="*/ 1279950 h 1525715"/>
              <a:gd name="connsiteX1" fmla="*/ 62681 w 4177481"/>
              <a:gd name="connsiteY1" fmla="*/ 1279951 h 1525715"/>
              <a:gd name="connsiteX2" fmla="*/ 504641 w 4177481"/>
              <a:gd name="connsiteY2" fmla="*/ 1508550 h 1525715"/>
              <a:gd name="connsiteX3" fmla="*/ 1236161 w 4177481"/>
              <a:gd name="connsiteY3" fmla="*/ 1386630 h 1525715"/>
              <a:gd name="connsiteX4" fmla="*/ 2077923 w 4177481"/>
              <a:gd name="connsiteY4" fmla="*/ 418197 h 1525715"/>
              <a:gd name="connsiteX5" fmla="*/ 2289700 w 4177481"/>
              <a:gd name="connsiteY5" fmla="*/ 106470 h 1525715"/>
              <a:gd name="connsiteX6" fmla="*/ 2253937 w 4177481"/>
              <a:gd name="connsiteY6" fmla="*/ 79552 h 1525715"/>
              <a:gd name="connsiteX7" fmla="*/ 2279211 w 4177481"/>
              <a:gd name="connsiteY7" fmla="*/ 77969 h 1525715"/>
              <a:gd name="connsiteX8" fmla="*/ 2546268 w 4177481"/>
              <a:gd name="connsiteY8" fmla="*/ 8102 h 1525715"/>
              <a:gd name="connsiteX9" fmla="*/ 2645426 w 4177481"/>
              <a:gd name="connsiteY9" fmla="*/ 5133 h 1525715"/>
              <a:gd name="connsiteX10" fmla="*/ 2950226 w 4177481"/>
              <a:gd name="connsiteY10" fmla="*/ 94989 h 1525715"/>
              <a:gd name="connsiteX11" fmla="*/ 3129543 w 4177481"/>
              <a:gd name="connsiteY11" fmla="*/ 137148 h 1525715"/>
              <a:gd name="connsiteX12" fmla="*/ 3202121 w 4177481"/>
              <a:gd name="connsiteY12" fmla="*/ 243630 h 1525715"/>
              <a:gd name="connsiteX13" fmla="*/ 3583121 w 4177481"/>
              <a:gd name="connsiteY13" fmla="*/ 944670 h 1525715"/>
              <a:gd name="connsiteX14" fmla="*/ 4025081 w 4177481"/>
              <a:gd name="connsiteY14" fmla="*/ 1127550 h 1525715"/>
              <a:gd name="connsiteX15" fmla="*/ 4177481 w 4177481"/>
              <a:gd name="connsiteY15" fmla="*/ 1158030 h 1525715"/>
              <a:gd name="connsiteX0" fmla="*/ 1721 w 4177481"/>
              <a:gd name="connsiteY0" fmla="*/ 1277463 h 1523228"/>
              <a:gd name="connsiteX1" fmla="*/ 62681 w 4177481"/>
              <a:gd name="connsiteY1" fmla="*/ 1277464 h 1523228"/>
              <a:gd name="connsiteX2" fmla="*/ 504641 w 4177481"/>
              <a:gd name="connsiteY2" fmla="*/ 1506063 h 1523228"/>
              <a:gd name="connsiteX3" fmla="*/ 1236161 w 4177481"/>
              <a:gd name="connsiteY3" fmla="*/ 1384143 h 1523228"/>
              <a:gd name="connsiteX4" fmla="*/ 2077923 w 4177481"/>
              <a:gd name="connsiteY4" fmla="*/ 415710 h 1523228"/>
              <a:gd name="connsiteX5" fmla="*/ 2289700 w 4177481"/>
              <a:gd name="connsiteY5" fmla="*/ 103983 h 1523228"/>
              <a:gd name="connsiteX6" fmla="*/ 2253937 w 4177481"/>
              <a:gd name="connsiteY6" fmla="*/ 77065 h 1523228"/>
              <a:gd name="connsiteX7" fmla="*/ 2279211 w 4177481"/>
              <a:gd name="connsiteY7" fmla="*/ 75482 h 1523228"/>
              <a:gd name="connsiteX8" fmla="*/ 2546268 w 4177481"/>
              <a:gd name="connsiteY8" fmla="*/ 5615 h 1523228"/>
              <a:gd name="connsiteX9" fmla="*/ 2645426 w 4177481"/>
              <a:gd name="connsiteY9" fmla="*/ 2646 h 1523228"/>
              <a:gd name="connsiteX10" fmla="*/ 3021478 w 4177481"/>
              <a:gd name="connsiteY10" fmla="*/ 56876 h 1523228"/>
              <a:gd name="connsiteX11" fmla="*/ 3129543 w 4177481"/>
              <a:gd name="connsiteY11" fmla="*/ 134661 h 1523228"/>
              <a:gd name="connsiteX12" fmla="*/ 3202121 w 4177481"/>
              <a:gd name="connsiteY12" fmla="*/ 241143 h 1523228"/>
              <a:gd name="connsiteX13" fmla="*/ 3583121 w 4177481"/>
              <a:gd name="connsiteY13" fmla="*/ 942183 h 1523228"/>
              <a:gd name="connsiteX14" fmla="*/ 4025081 w 4177481"/>
              <a:gd name="connsiteY14" fmla="*/ 1125063 h 1523228"/>
              <a:gd name="connsiteX15" fmla="*/ 4177481 w 4177481"/>
              <a:gd name="connsiteY15" fmla="*/ 1155543 h 1523228"/>
              <a:gd name="connsiteX0" fmla="*/ 1721 w 4177481"/>
              <a:gd name="connsiteY0" fmla="*/ 1277463 h 1523228"/>
              <a:gd name="connsiteX1" fmla="*/ 62681 w 4177481"/>
              <a:gd name="connsiteY1" fmla="*/ 1277464 h 1523228"/>
              <a:gd name="connsiteX2" fmla="*/ 504641 w 4177481"/>
              <a:gd name="connsiteY2" fmla="*/ 1506063 h 1523228"/>
              <a:gd name="connsiteX3" fmla="*/ 1236161 w 4177481"/>
              <a:gd name="connsiteY3" fmla="*/ 1384143 h 1523228"/>
              <a:gd name="connsiteX4" fmla="*/ 2077923 w 4177481"/>
              <a:gd name="connsiteY4" fmla="*/ 415710 h 1523228"/>
              <a:gd name="connsiteX5" fmla="*/ 2289700 w 4177481"/>
              <a:gd name="connsiteY5" fmla="*/ 103983 h 1523228"/>
              <a:gd name="connsiteX6" fmla="*/ 2253937 w 4177481"/>
              <a:gd name="connsiteY6" fmla="*/ 77065 h 1523228"/>
              <a:gd name="connsiteX7" fmla="*/ 2386089 w 4177481"/>
              <a:gd name="connsiteY7" fmla="*/ 63607 h 1523228"/>
              <a:gd name="connsiteX8" fmla="*/ 2546268 w 4177481"/>
              <a:gd name="connsiteY8" fmla="*/ 5615 h 1523228"/>
              <a:gd name="connsiteX9" fmla="*/ 2645426 w 4177481"/>
              <a:gd name="connsiteY9" fmla="*/ 2646 h 1523228"/>
              <a:gd name="connsiteX10" fmla="*/ 3021478 w 4177481"/>
              <a:gd name="connsiteY10" fmla="*/ 56876 h 1523228"/>
              <a:gd name="connsiteX11" fmla="*/ 3129543 w 4177481"/>
              <a:gd name="connsiteY11" fmla="*/ 134661 h 1523228"/>
              <a:gd name="connsiteX12" fmla="*/ 3202121 w 4177481"/>
              <a:gd name="connsiteY12" fmla="*/ 241143 h 1523228"/>
              <a:gd name="connsiteX13" fmla="*/ 3583121 w 4177481"/>
              <a:gd name="connsiteY13" fmla="*/ 942183 h 1523228"/>
              <a:gd name="connsiteX14" fmla="*/ 4025081 w 4177481"/>
              <a:gd name="connsiteY14" fmla="*/ 1125063 h 1523228"/>
              <a:gd name="connsiteX15" fmla="*/ 4177481 w 4177481"/>
              <a:gd name="connsiteY15" fmla="*/ 1155543 h 1523228"/>
              <a:gd name="connsiteX0" fmla="*/ 1721 w 4177481"/>
              <a:gd name="connsiteY0" fmla="*/ 1277463 h 1523228"/>
              <a:gd name="connsiteX1" fmla="*/ 62681 w 4177481"/>
              <a:gd name="connsiteY1" fmla="*/ 1277464 h 1523228"/>
              <a:gd name="connsiteX2" fmla="*/ 504641 w 4177481"/>
              <a:gd name="connsiteY2" fmla="*/ 1506063 h 1523228"/>
              <a:gd name="connsiteX3" fmla="*/ 1236161 w 4177481"/>
              <a:gd name="connsiteY3" fmla="*/ 1384143 h 1523228"/>
              <a:gd name="connsiteX4" fmla="*/ 2077923 w 4177481"/>
              <a:gd name="connsiteY4" fmla="*/ 415710 h 1523228"/>
              <a:gd name="connsiteX5" fmla="*/ 2289700 w 4177481"/>
              <a:gd name="connsiteY5" fmla="*/ 103983 h 1523228"/>
              <a:gd name="connsiteX6" fmla="*/ 2337064 w 4177481"/>
              <a:gd name="connsiteY6" fmla="*/ 124566 h 1523228"/>
              <a:gd name="connsiteX7" fmla="*/ 2386089 w 4177481"/>
              <a:gd name="connsiteY7" fmla="*/ 63607 h 1523228"/>
              <a:gd name="connsiteX8" fmla="*/ 2546268 w 4177481"/>
              <a:gd name="connsiteY8" fmla="*/ 5615 h 1523228"/>
              <a:gd name="connsiteX9" fmla="*/ 2645426 w 4177481"/>
              <a:gd name="connsiteY9" fmla="*/ 2646 h 1523228"/>
              <a:gd name="connsiteX10" fmla="*/ 3021478 w 4177481"/>
              <a:gd name="connsiteY10" fmla="*/ 56876 h 1523228"/>
              <a:gd name="connsiteX11" fmla="*/ 3129543 w 4177481"/>
              <a:gd name="connsiteY11" fmla="*/ 134661 h 1523228"/>
              <a:gd name="connsiteX12" fmla="*/ 3202121 w 4177481"/>
              <a:gd name="connsiteY12" fmla="*/ 241143 h 1523228"/>
              <a:gd name="connsiteX13" fmla="*/ 3583121 w 4177481"/>
              <a:gd name="connsiteY13" fmla="*/ 942183 h 1523228"/>
              <a:gd name="connsiteX14" fmla="*/ 4025081 w 4177481"/>
              <a:gd name="connsiteY14" fmla="*/ 1125063 h 1523228"/>
              <a:gd name="connsiteX15" fmla="*/ 4177481 w 4177481"/>
              <a:gd name="connsiteY15" fmla="*/ 1155543 h 1523228"/>
              <a:gd name="connsiteX0" fmla="*/ 1721 w 4177481"/>
              <a:gd name="connsiteY0" fmla="*/ 1277463 h 1523228"/>
              <a:gd name="connsiteX1" fmla="*/ 62681 w 4177481"/>
              <a:gd name="connsiteY1" fmla="*/ 1277464 h 1523228"/>
              <a:gd name="connsiteX2" fmla="*/ 504641 w 4177481"/>
              <a:gd name="connsiteY2" fmla="*/ 1506063 h 1523228"/>
              <a:gd name="connsiteX3" fmla="*/ 1236161 w 4177481"/>
              <a:gd name="connsiteY3" fmla="*/ 1384143 h 1523228"/>
              <a:gd name="connsiteX4" fmla="*/ 2077923 w 4177481"/>
              <a:gd name="connsiteY4" fmla="*/ 415710 h 1523228"/>
              <a:gd name="connsiteX5" fmla="*/ 2289700 w 4177481"/>
              <a:gd name="connsiteY5" fmla="*/ 103983 h 1523228"/>
              <a:gd name="connsiteX6" fmla="*/ 2337064 w 4177481"/>
              <a:gd name="connsiteY6" fmla="*/ 77065 h 1523228"/>
              <a:gd name="connsiteX7" fmla="*/ 2386089 w 4177481"/>
              <a:gd name="connsiteY7" fmla="*/ 63607 h 1523228"/>
              <a:gd name="connsiteX8" fmla="*/ 2546268 w 4177481"/>
              <a:gd name="connsiteY8" fmla="*/ 5615 h 1523228"/>
              <a:gd name="connsiteX9" fmla="*/ 2645426 w 4177481"/>
              <a:gd name="connsiteY9" fmla="*/ 2646 h 1523228"/>
              <a:gd name="connsiteX10" fmla="*/ 3021478 w 4177481"/>
              <a:gd name="connsiteY10" fmla="*/ 56876 h 1523228"/>
              <a:gd name="connsiteX11" fmla="*/ 3129543 w 4177481"/>
              <a:gd name="connsiteY11" fmla="*/ 134661 h 1523228"/>
              <a:gd name="connsiteX12" fmla="*/ 3202121 w 4177481"/>
              <a:gd name="connsiteY12" fmla="*/ 241143 h 1523228"/>
              <a:gd name="connsiteX13" fmla="*/ 3583121 w 4177481"/>
              <a:gd name="connsiteY13" fmla="*/ 942183 h 1523228"/>
              <a:gd name="connsiteX14" fmla="*/ 4025081 w 4177481"/>
              <a:gd name="connsiteY14" fmla="*/ 1125063 h 1523228"/>
              <a:gd name="connsiteX15" fmla="*/ 4177481 w 4177481"/>
              <a:gd name="connsiteY15" fmla="*/ 1155543 h 1523228"/>
              <a:gd name="connsiteX0" fmla="*/ 1721 w 4177481"/>
              <a:gd name="connsiteY0" fmla="*/ 1286848 h 1532613"/>
              <a:gd name="connsiteX1" fmla="*/ 62681 w 4177481"/>
              <a:gd name="connsiteY1" fmla="*/ 1286849 h 1532613"/>
              <a:gd name="connsiteX2" fmla="*/ 504641 w 4177481"/>
              <a:gd name="connsiteY2" fmla="*/ 1515448 h 1532613"/>
              <a:gd name="connsiteX3" fmla="*/ 1236161 w 4177481"/>
              <a:gd name="connsiteY3" fmla="*/ 1393528 h 1532613"/>
              <a:gd name="connsiteX4" fmla="*/ 2077923 w 4177481"/>
              <a:gd name="connsiteY4" fmla="*/ 425095 h 1532613"/>
              <a:gd name="connsiteX5" fmla="*/ 2289700 w 4177481"/>
              <a:gd name="connsiteY5" fmla="*/ 113368 h 1532613"/>
              <a:gd name="connsiteX6" fmla="*/ 2337064 w 4177481"/>
              <a:gd name="connsiteY6" fmla="*/ 86450 h 1532613"/>
              <a:gd name="connsiteX7" fmla="*/ 2386089 w 4177481"/>
              <a:gd name="connsiteY7" fmla="*/ 72992 h 1532613"/>
              <a:gd name="connsiteX8" fmla="*/ 2546268 w 4177481"/>
              <a:gd name="connsiteY8" fmla="*/ 15000 h 1532613"/>
              <a:gd name="connsiteX9" fmla="*/ 2645426 w 4177481"/>
              <a:gd name="connsiteY9" fmla="*/ 12031 h 1532613"/>
              <a:gd name="connsiteX10" fmla="*/ 3009603 w 4177481"/>
              <a:gd name="connsiteY10" fmla="*/ 196889 h 1532613"/>
              <a:gd name="connsiteX11" fmla="*/ 3129543 w 4177481"/>
              <a:gd name="connsiteY11" fmla="*/ 144046 h 1532613"/>
              <a:gd name="connsiteX12" fmla="*/ 3202121 w 4177481"/>
              <a:gd name="connsiteY12" fmla="*/ 250528 h 1532613"/>
              <a:gd name="connsiteX13" fmla="*/ 3583121 w 4177481"/>
              <a:gd name="connsiteY13" fmla="*/ 951568 h 1532613"/>
              <a:gd name="connsiteX14" fmla="*/ 4025081 w 4177481"/>
              <a:gd name="connsiteY14" fmla="*/ 1134448 h 1532613"/>
              <a:gd name="connsiteX15" fmla="*/ 4177481 w 4177481"/>
              <a:gd name="connsiteY15" fmla="*/ 1164928 h 1532613"/>
              <a:gd name="connsiteX0" fmla="*/ 1721 w 4177481"/>
              <a:gd name="connsiteY0" fmla="*/ 1286848 h 1532613"/>
              <a:gd name="connsiteX1" fmla="*/ 62681 w 4177481"/>
              <a:gd name="connsiteY1" fmla="*/ 1286849 h 1532613"/>
              <a:gd name="connsiteX2" fmla="*/ 504641 w 4177481"/>
              <a:gd name="connsiteY2" fmla="*/ 1515448 h 1532613"/>
              <a:gd name="connsiteX3" fmla="*/ 1236161 w 4177481"/>
              <a:gd name="connsiteY3" fmla="*/ 1393528 h 1532613"/>
              <a:gd name="connsiteX4" fmla="*/ 2077923 w 4177481"/>
              <a:gd name="connsiteY4" fmla="*/ 425095 h 1532613"/>
              <a:gd name="connsiteX5" fmla="*/ 2289700 w 4177481"/>
              <a:gd name="connsiteY5" fmla="*/ 113368 h 1532613"/>
              <a:gd name="connsiteX6" fmla="*/ 2337064 w 4177481"/>
              <a:gd name="connsiteY6" fmla="*/ 86450 h 1532613"/>
              <a:gd name="connsiteX7" fmla="*/ 2386089 w 4177481"/>
              <a:gd name="connsiteY7" fmla="*/ 72992 h 1532613"/>
              <a:gd name="connsiteX8" fmla="*/ 2546268 w 4177481"/>
              <a:gd name="connsiteY8" fmla="*/ 15000 h 1532613"/>
              <a:gd name="connsiteX9" fmla="*/ 2645426 w 4177481"/>
              <a:gd name="connsiteY9" fmla="*/ 12031 h 1532613"/>
              <a:gd name="connsiteX10" fmla="*/ 3009603 w 4177481"/>
              <a:gd name="connsiteY10" fmla="*/ 196889 h 1532613"/>
              <a:gd name="connsiteX11" fmla="*/ 3129543 w 4177481"/>
              <a:gd name="connsiteY11" fmla="*/ 144046 h 1532613"/>
              <a:gd name="connsiteX12" fmla="*/ 3202121 w 4177481"/>
              <a:gd name="connsiteY12" fmla="*/ 250528 h 1532613"/>
              <a:gd name="connsiteX13" fmla="*/ 3583121 w 4177481"/>
              <a:gd name="connsiteY13" fmla="*/ 951568 h 1532613"/>
              <a:gd name="connsiteX14" fmla="*/ 4025081 w 4177481"/>
              <a:gd name="connsiteY14" fmla="*/ 1134448 h 1532613"/>
              <a:gd name="connsiteX15" fmla="*/ 4177481 w 4177481"/>
              <a:gd name="connsiteY15" fmla="*/ 1164928 h 1532613"/>
              <a:gd name="connsiteX0" fmla="*/ 1721 w 4177481"/>
              <a:gd name="connsiteY0" fmla="*/ 1280800 h 1526565"/>
              <a:gd name="connsiteX1" fmla="*/ 62681 w 4177481"/>
              <a:gd name="connsiteY1" fmla="*/ 1280801 h 1526565"/>
              <a:gd name="connsiteX2" fmla="*/ 504641 w 4177481"/>
              <a:gd name="connsiteY2" fmla="*/ 1509400 h 1526565"/>
              <a:gd name="connsiteX3" fmla="*/ 1236161 w 4177481"/>
              <a:gd name="connsiteY3" fmla="*/ 1387480 h 1526565"/>
              <a:gd name="connsiteX4" fmla="*/ 2077923 w 4177481"/>
              <a:gd name="connsiteY4" fmla="*/ 419047 h 1526565"/>
              <a:gd name="connsiteX5" fmla="*/ 2289700 w 4177481"/>
              <a:gd name="connsiteY5" fmla="*/ 107320 h 1526565"/>
              <a:gd name="connsiteX6" fmla="*/ 2337064 w 4177481"/>
              <a:gd name="connsiteY6" fmla="*/ 80402 h 1526565"/>
              <a:gd name="connsiteX7" fmla="*/ 2386089 w 4177481"/>
              <a:gd name="connsiteY7" fmla="*/ 66944 h 1526565"/>
              <a:gd name="connsiteX8" fmla="*/ 2546268 w 4177481"/>
              <a:gd name="connsiteY8" fmla="*/ 8952 h 1526565"/>
              <a:gd name="connsiteX9" fmla="*/ 2645426 w 4177481"/>
              <a:gd name="connsiteY9" fmla="*/ 5983 h 1526565"/>
              <a:gd name="connsiteX10" fmla="*/ 3033354 w 4177481"/>
              <a:gd name="connsiteY10" fmla="*/ 107714 h 1526565"/>
              <a:gd name="connsiteX11" fmla="*/ 3129543 w 4177481"/>
              <a:gd name="connsiteY11" fmla="*/ 137998 h 1526565"/>
              <a:gd name="connsiteX12" fmla="*/ 3202121 w 4177481"/>
              <a:gd name="connsiteY12" fmla="*/ 244480 h 1526565"/>
              <a:gd name="connsiteX13" fmla="*/ 3583121 w 4177481"/>
              <a:gd name="connsiteY13" fmla="*/ 945520 h 1526565"/>
              <a:gd name="connsiteX14" fmla="*/ 4025081 w 4177481"/>
              <a:gd name="connsiteY14" fmla="*/ 1128400 h 1526565"/>
              <a:gd name="connsiteX15" fmla="*/ 4177481 w 4177481"/>
              <a:gd name="connsiteY15" fmla="*/ 1158880 h 1526565"/>
              <a:gd name="connsiteX0" fmla="*/ 1721 w 4177481"/>
              <a:gd name="connsiteY0" fmla="*/ 1280800 h 1526565"/>
              <a:gd name="connsiteX1" fmla="*/ 62681 w 4177481"/>
              <a:gd name="connsiteY1" fmla="*/ 1280801 h 1526565"/>
              <a:gd name="connsiteX2" fmla="*/ 504641 w 4177481"/>
              <a:gd name="connsiteY2" fmla="*/ 1509400 h 1526565"/>
              <a:gd name="connsiteX3" fmla="*/ 1236161 w 4177481"/>
              <a:gd name="connsiteY3" fmla="*/ 1387480 h 1526565"/>
              <a:gd name="connsiteX4" fmla="*/ 2077923 w 4177481"/>
              <a:gd name="connsiteY4" fmla="*/ 419047 h 1526565"/>
              <a:gd name="connsiteX5" fmla="*/ 2289700 w 4177481"/>
              <a:gd name="connsiteY5" fmla="*/ 107320 h 1526565"/>
              <a:gd name="connsiteX6" fmla="*/ 2337064 w 4177481"/>
              <a:gd name="connsiteY6" fmla="*/ 80402 h 1526565"/>
              <a:gd name="connsiteX7" fmla="*/ 2386089 w 4177481"/>
              <a:gd name="connsiteY7" fmla="*/ 66944 h 1526565"/>
              <a:gd name="connsiteX8" fmla="*/ 2546268 w 4177481"/>
              <a:gd name="connsiteY8" fmla="*/ 8952 h 1526565"/>
              <a:gd name="connsiteX9" fmla="*/ 2645426 w 4177481"/>
              <a:gd name="connsiteY9" fmla="*/ 5983 h 1526565"/>
              <a:gd name="connsiteX10" fmla="*/ 3033354 w 4177481"/>
              <a:gd name="connsiteY10" fmla="*/ 107714 h 1526565"/>
              <a:gd name="connsiteX11" fmla="*/ 3129543 w 4177481"/>
              <a:gd name="connsiteY11" fmla="*/ 137998 h 1526565"/>
              <a:gd name="connsiteX12" fmla="*/ 3202121 w 4177481"/>
              <a:gd name="connsiteY12" fmla="*/ 244480 h 1526565"/>
              <a:gd name="connsiteX13" fmla="*/ 3583121 w 4177481"/>
              <a:gd name="connsiteY13" fmla="*/ 945520 h 1526565"/>
              <a:gd name="connsiteX14" fmla="*/ 4025081 w 4177481"/>
              <a:gd name="connsiteY14" fmla="*/ 1128400 h 1526565"/>
              <a:gd name="connsiteX15" fmla="*/ 4177481 w 4177481"/>
              <a:gd name="connsiteY15" fmla="*/ 1158880 h 15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7481" h="1526565">
                <a:moveTo>
                  <a:pt x="1721" y="1280800"/>
                </a:moveTo>
                <a:cubicBezTo>
                  <a:pt x="4261" y="1288420"/>
                  <a:pt x="-21139" y="1242701"/>
                  <a:pt x="62681" y="1280801"/>
                </a:cubicBezTo>
                <a:cubicBezTo>
                  <a:pt x="146501" y="1318901"/>
                  <a:pt x="309061" y="1491620"/>
                  <a:pt x="504641" y="1509400"/>
                </a:cubicBezTo>
                <a:cubicBezTo>
                  <a:pt x="700221" y="1527180"/>
                  <a:pt x="973947" y="1569205"/>
                  <a:pt x="1236161" y="1387480"/>
                </a:cubicBezTo>
                <a:cubicBezTo>
                  <a:pt x="1498375" y="1205755"/>
                  <a:pt x="1902333" y="632407"/>
                  <a:pt x="2077923" y="419047"/>
                </a:cubicBezTo>
                <a:cubicBezTo>
                  <a:pt x="2253513" y="205687"/>
                  <a:pt x="2246510" y="163761"/>
                  <a:pt x="2289700" y="107320"/>
                </a:cubicBezTo>
                <a:cubicBezTo>
                  <a:pt x="2332890" y="50879"/>
                  <a:pt x="2320999" y="87131"/>
                  <a:pt x="2337064" y="80402"/>
                </a:cubicBezTo>
                <a:cubicBezTo>
                  <a:pt x="2353129" y="73673"/>
                  <a:pt x="2351222" y="78852"/>
                  <a:pt x="2386089" y="66944"/>
                </a:cubicBezTo>
                <a:cubicBezTo>
                  <a:pt x="2420956" y="55036"/>
                  <a:pt x="2510962" y="5258"/>
                  <a:pt x="2546268" y="8952"/>
                </a:cubicBezTo>
                <a:cubicBezTo>
                  <a:pt x="2581574" y="12646"/>
                  <a:pt x="2564245" y="-10477"/>
                  <a:pt x="2645426" y="5983"/>
                </a:cubicBezTo>
                <a:cubicBezTo>
                  <a:pt x="2726607" y="22443"/>
                  <a:pt x="2881416" y="50087"/>
                  <a:pt x="3033354" y="107714"/>
                </a:cubicBezTo>
                <a:cubicBezTo>
                  <a:pt x="3185292" y="165341"/>
                  <a:pt x="3101415" y="115204"/>
                  <a:pt x="3129543" y="137998"/>
                </a:cubicBezTo>
                <a:cubicBezTo>
                  <a:pt x="3157671" y="160792"/>
                  <a:pt x="3126525" y="109893"/>
                  <a:pt x="3202121" y="244480"/>
                </a:cubicBezTo>
                <a:cubicBezTo>
                  <a:pt x="3277717" y="379067"/>
                  <a:pt x="3445961" y="798200"/>
                  <a:pt x="3583121" y="945520"/>
                </a:cubicBezTo>
                <a:cubicBezTo>
                  <a:pt x="3720281" y="1092840"/>
                  <a:pt x="3926021" y="1092840"/>
                  <a:pt x="4025081" y="1128400"/>
                </a:cubicBezTo>
                <a:cubicBezTo>
                  <a:pt x="4124141" y="1163960"/>
                  <a:pt x="4144461" y="1172850"/>
                  <a:pt x="4177481" y="1158880"/>
                </a:cubicBezTo>
              </a:path>
            </a:pathLst>
          </a:cu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Triangle 17"/>
          <p:cNvSpPr/>
          <p:nvPr/>
        </p:nvSpPr>
        <p:spPr>
          <a:xfrm>
            <a:off x="4655819" y="5365905"/>
            <a:ext cx="609600" cy="45097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4686302" y="5410201"/>
            <a:ext cx="382161" cy="3443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000499" y="5581516"/>
            <a:ext cx="609600" cy="450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rot="16200000">
            <a:off x="-1740188" y="3579169"/>
            <a:ext cx="4114801" cy="461665"/>
          </a:xfrm>
          <a:prstGeom prst="rect">
            <a:avLst/>
          </a:prstGeom>
          <a:noFill/>
        </p:spPr>
        <p:txBody>
          <a:bodyPr wrap="square" rtlCol="0">
            <a:spAutoFit/>
          </a:bodyPr>
          <a:lstStyle/>
          <a:p>
            <a:r>
              <a:rPr lang="en-US" sz="2400" b="1" dirty="0">
                <a:solidFill>
                  <a:prstClr val="black"/>
                </a:solidFill>
                <a:effectLst>
                  <a:outerShdw blurRad="38100" dist="38100" dir="2700000" algn="tl">
                    <a:srgbClr val="000000">
                      <a:alpha val="43137"/>
                    </a:srgbClr>
                  </a:outerShdw>
                </a:effectLst>
                <a:cs typeface="Arial" panose="020B0604020202020204" pitchFamily="34" charset="0"/>
              </a:rPr>
              <a:t>% Total Annual Production</a:t>
            </a:r>
          </a:p>
        </p:txBody>
      </p:sp>
      <p:sp>
        <p:nvSpPr>
          <p:cNvPr id="22" name="TextBox 21"/>
          <p:cNvSpPr txBox="1"/>
          <p:nvPr/>
        </p:nvSpPr>
        <p:spPr>
          <a:xfrm>
            <a:off x="838200" y="6260068"/>
            <a:ext cx="7924800" cy="369332"/>
          </a:xfrm>
          <a:prstGeom prst="rect">
            <a:avLst/>
          </a:prstGeom>
          <a:noFill/>
        </p:spPr>
        <p:txBody>
          <a:bodyPr wrap="square" rtlCol="0">
            <a:spAutoFit/>
          </a:bodyPr>
          <a:lstStyle/>
          <a:p>
            <a:r>
              <a:rPr lang="en-US" b="1" dirty="0">
                <a:solidFill>
                  <a:prstClr val="black"/>
                </a:solidFill>
                <a:cs typeface="Arial" panose="020B0604020202020204" pitchFamily="34" charset="0"/>
              </a:rPr>
              <a:t>Jan    Feb    Mar   Apr    May   Jun    Jul   Aug    Sept    Oct     Nov    Dec</a:t>
            </a:r>
          </a:p>
        </p:txBody>
      </p:sp>
      <p:sp>
        <p:nvSpPr>
          <p:cNvPr id="23" name="TextBox 22"/>
          <p:cNvSpPr txBox="1"/>
          <p:nvPr/>
        </p:nvSpPr>
        <p:spPr>
          <a:xfrm>
            <a:off x="1790702" y="1743671"/>
            <a:ext cx="2705099" cy="830997"/>
          </a:xfrm>
          <a:prstGeom prst="rect">
            <a:avLst/>
          </a:prstGeom>
          <a:noFill/>
        </p:spPr>
        <p:txBody>
          <a:bodyPr wrap="square" rtlCol="0">
            <a:spAutoFit/>
          </a:bodyPr>
          <a:lstStyle/>
          <a:p>
            <a:r>
              <a:rPr lang="en-US" sz="1600" b="1" dirty="0">
                <a:solidFill>
                  <a:prstClr val="black"/>
                </a:solidFill>
                <a:cs typeface="Arial" panose="020B0604020202020204" pitchFamily="34" charset="0"/>
              </a:rPr>
              <a:t>Warm-Season Grasses</a:t>
            </a:r>
          </a:p>
          <a:p>
            <a:endParaRPr lang="en-US" sz="1600" b="1" dirty="0">
              <a:solidFill>
                <a:prstClr val="black"/>
              </a:solidFill>
              <a:cs typeface="Arial" panose="020B0604020202020204" pitchFamily="34" charset="0"/>
            </a:endParaRPr>
          </a:p>
          <a:p>
            <a:r>
              <a:rPr lang="en-US" sz="1600" b="1" dirty="0">
                <a:solidFill>
                  <a:prstClr val="black"/>
                </a:solidFill>
                <a:cs typeface="Arial" panose="020B0604020202020204" pitchFamily="34" charset="0"/>
              </a:rPr>
              <a:t>Cool-Season Grasses</a:t>
            </a:r>
          </a:p>
        </p:txBody>
      </p:sp>
      <p:cxnSp>
        <p:nvCxnSpPr>
          <p:cNvPr id="25" name="Straight Connector 24"/>
          <p:cNvCxnSpPr/>
          <p:nvPr/>
        </p:nvCxnSpPr>
        <p:spPr>
          <a:xfrm>
            <a:off x="869540" y="1889760"/>
            <a:ext cx="959260" cy="0"/>
          </a:xfrm>
          <a:prstGeom prst="line">
            <a:avLst/>
          </a:prstGeom>
          <a:ln w="34925">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69540" y="2362200"/>
            <a:ext cx="921161" cy="0"/>
          </a:xfrm>
          <a:prstGeom prst="line">
            <a:avLst/>
          </a:prstGeom>
          <a:ln w="444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5791200" y="1447800"/>
            <a:ext cx="2133600" cy="4692135"/>
          </a:xfrm>
          <a:prstGeom prst="roundRect">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a:off x="6400800" y="1889760"/>
            <a:ext cx="1219200" cy="207264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6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Stockpiling Tall Fescue</a:t>
            </a:r>
            <a:endParaRPr lang="en-US" dirty="0">
              <a:latin typeface="Arial Black" panose="020B0A04020102020204" pitchFamily="34" charset="0"/>
            </a:endParaRPr>
          </a:p>
        </p:txBody>
      </p:sp>
      <p:pic>
        <p:nvPicPr>
          <p:cNvPr id="3" name="Content Placeholder 2"/>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105400" y="1447800"/>
            <a:ext cx="3502025"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33400" y="1524000"/>
            <a:ext cx="4191000"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Replacement heifers grazing stockpiled KY-31 tall fescue (Poore and Green, 1999)</a:t>
            </a:r>
          </a:p>
          <a:p>
            <a:pPr marL="285750" indent="-285750">
              <a:buFont typeface="Arial" panose="020B0604020202020204" pitchFamily="34" charset="0"/>
              <a:buChar char="•"/>
            </a:pPr>
            <a:r>
              <a:rPr lang="en-US" dirty="0" smtClean="0"/>
              <a:t>56-d – late November through mid-January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16 to 13% CP and 68% to 60% TDN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Unsupplemented</a:t>
            </a:r>
            <a:endParaRPr lang="en-US" dirty="0" smtClean="0"/>
          </a:p>
          <a:p>
            <a:pPr marL="742950" lvl="2" indent="-285750">
              <a:buFont typeface="Arial" panose="020B0604020202020204" pitchFamily="34" charset="0"/>
              <a:buChar char="•"/>
            </a:pPr>
            <a:r>
              <a:rPr lang="en-US" dirty="0"/>
              <a:t>1.0 </a:t>
            </a:r>
            <a:r>
              <a:rPr lang="en-US" dirty="0" err="1"/>
              <a:t>lb</a:t>
            </a:r>
            <a:r>
              <a:rPr lang="en-US" dirty="0"/>
              <a:t>/d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Supplemented (7 </a:t>
            </a:r>
            <a:r>
              <a:rPr lang="en-US" dirty="0" err="1" smtClean="0"/>
              <a:t>lb</a:t>
            </a:r>
            <a:r>
              <a:rPr lang="en-US" dirty="0" smtClean="0"/>
              <a:t>/d of high energy feed)</a:t>
            </a:r>
          </a:p>
          <a:p>
            <a:pPr marL="742950" lvl="1" indent="-285750">
              <a:buFont typeface="Arial" panose="020B0604020202020204" pitchFamily="34" charset="0"/>
              <a:buChar char="•"/>
            </a:pPr>
            <a:r>
              <a:rPr lang="en-US" dirty="0" smtClean="0"/>
              <a:t>1.7 </a:t>
            </a:r>
            <a:r>
              <a:rPr lang="en-US" dirty="0" err="1" smtClean="0"/>
              <a:t>lb</a:t>
            </a:r>
            <a:r>
              <a:rPr lang="en-US" dirty="0" smtClean="0"/>
              <a:t>/d, +0.5 BCS compared </a:t>
            </a:r>
            <a:r>
              <a:rPr lang="en-US" dirty="0" smtClean="0"/>
              <a:t>to </a:t>
            </a:r>
            <a:r>
              <a:rPr lang="en-US" dirty="0" err="1" smtClean="0"/>
              <a:t>unsupplemented</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1327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cs typeface="Arial" panose="020B0604020202020204" pitchFamily="34" charset="0"/>
              </a:rPr>
              <a:t>Stockpiling </a:t>
            </a:r>
            <a:r>
              <a:rPr lang="en-US" dirty="0" err="1" smtClean="0">
                <a:latin typeface="Arial Black" panose="020B0A04020102020204" pitchFamily="34" charset="0"/>
                <a:cs typeface="Arial" panose="020B0604020202020204" pitchFamily="34" charset="0"/>
              </a:rPr>
              <a:t>Bermudagrass</a:t>
            </a:r>
            <a:endParaRPr lang="en-US" dirty="0">
              <a:latin typeface="Arial Black" panose="020B0A040201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3733800" cy="4525963"/>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US" dirty="0" smtClean="0">
                <a:latin typeface="Arial" panose="020B0604020202020204" pitchFamily="34" charset="0"/>
                <a:cs typeface="Arial" panose="020B0604020202020204" pitchFamily="34" charset="0"/>
              </a:rPr>
              <a:t>Tifton 85 </a:t>
            </a:r>
          </a:p>
          <a:p>
            <a:r>
              <a:rPr lang="en-US" dirty="0" smtClean="0">
                <a:latin typeface="Arial" panose="020B0604020202020204" pitchFamily="34" charset="0"/>
                <a:cs typeface="Arial" panose="020B0604020202020204" pitchFamily="34" charset="0"/>
              </a:rPr>
              <a:t>Forage mass</a:t>
            </a:r>
          </a:p>
          <a:p>
            <a:pPr lvl="1"/>
            <a:r>
              <a:rPr lang="en-US" dirty="0" smtClean="0">
                <a:latin typeface="Arial" panose="020B0604020202020204" pitchFamily="34" charset="0"/>
                <a:cs typeface="Arial" panose="020B0604020202020204" pitchFamily="34" charset="0"/>
              </a:rPr>
              <a:t>4,700 </a:t>
            </a:r>
            <a:r>
              <a:rPr lang="en-US" dirty="0" err="1" smtClean="0">
                <a:latin typeface="Arial" panose="020B0604020202020204" pitchFamily="34" charset="0"/>
                <a:cs typeface="Arial" panose="020B0604020202020204" pitchFamily="34" charset="0"/>
              </a:rPr>
              <a:t>lb</a:t>
            </a:r>
            <a:r>
              <a:rPr lang="en-US" dirty="0" smtClean="0">
                <a:latin typeface="Arial" panose="020B0604020202020204" pitchFamily="34" charset="0"/>
                <a:cs typeface="Arial" panose="020B0604020202020204" pitchFamily="34" charset="0"/>
              </a:rPr>
              <a:t> DM/acre</a:t>
            </a:r>
          </a:p>
          <a:p>
            <a:pPr lvl="1"/>
            <a:r>
              <a:rPr lang="en-US" dirty="0" smtClean="0">
                <a:latin typeface="Arial" panose="020B0604020202020204" pitchFamily="34" charset="0"/>
                <a:cs typeface="Arial" panose="020B0604020202020204" pitchFamily="34" charset="0"/>
              </a:rPr>
              <a:t>50 </a:t>
            </a:r>
            <a:r>
              <a:rPr lang="en-US" dirty="0" err="1" smtClean="0">
                <a:latin typeface="Arial" panose="020B0604020202020204" pitchFamily="34" charset="0"/>
                <a:cs typeface="Arial" panose="020B0604020202020204" pitchFamily="34" charset="0"/>
              </a:rPr>
              <a:t>lb</a:t>
            </a:r>
            <a:r>
              <a:rPr lang="en-US" dirty="0" smtClean="0">
                <a:latin typeface="Arial" panose="020B0604020202020204" pitchFamily="34" charset="0"/>
                <a:cs typeface="Arial" panose="020B0604020202020204" pitchFamily="34" charset="0"/>
              </a:rPr>
              <a:t> N/acre sufficient</a:t>
            </a:r>
          </a:p>
          <a:p>
            <a:r>
              <a:rPr lang="en-US" dirty="0" smtClean="0">
                <a:latin typeface="Arial" panose="020B0604020202020204" pitchFamily="34" charset="0"/>
                <a:cs typeface="Arial" panose="020B0604020202020204" pitchFamily="34" charset="0"/>
              </a:rPr>
              <a:t>Nutritive value</a:t>
            </a:r>
          </a:p>
          <a:p>
            <a:r>
              <a:rPr lang="en-US" dirty="0" smtClean="0">
                <a:latin typeface="Arial" panose="020B0604020202020204" pitchFamily="34" charset="0"/>
                <a:cs typeface="Arial" panose="020B0604020202020204" pitchFamily="34" charset="0"/>
              </a:rPr>
              <a:t>Animal performance</a:t>
            </a:r>
          </a:p>
          <a:p>
            <a:pPr lvl="1"/>
            <a:r>
              <a:rPr lang="en-US" dirty="0" smtClean="0">
                <a:solidFill>
                  <a:schemeClr val="tx2"/>
                </a:solidFill>
                <a:latin typeface="Arial" panose="020B0604020202020204" pitchFamily="34" charset="0"/>
                <a:cs typeface="Arial" panose="020B0604020202020204" pitchFamily="34" charset="0"/>
              </a:rPr>
              <a:t>Requires supplementation of digestible fiber/protein to maintain gains in stocker cattle</a:t>
            </a:r>
          </a:p>
        </p:txBody>
      </p:sp>
      <p:graphicFrame>
        <p:nvGraphicFramePr>
          <p:cNvPr id="4" name="Table 3"/>
          <p:cNvGraphicFramePr>
            <a:graphicFrameLocks noGrp="1"/>
          </p:cNvGraphicFramePr>
          <p:nvPr>
            <p:extLst>
              <p:ext uri="{D42A27DB-BD31-4B8C-83A1-F6EECF244321}">
                <p14:modId xmlns:p14="http://schemas.microsoft.com/office/powerpoint/2010/main" val="198801037"/>
              </p:ext>
            </p:extLst>
          </p:nvPr>
        </p:nvGraphicFramePr>
        <p:xfrm>
          <a:off x="4572000" y="2468880"/>
          <a:ext cx="4267200" cy="2956560"/>
        </p:xfrm>
        <a:graphic>
          <a:graphicData uri="http://schemas.openxmlformats.org/drawingml/2006/table">
            <a:tbl>
              <a:tblPr firstRow="1" bandRow="1">
                <a:tableStyleId>{5C22544A-7EE6-4342-B048-85BDC9FD1C3A}</a:tableStyleId>
              </a:tblPr>
              <a:tblGrid>
                <a:gridCol w="1422400"/>
                <a:gridCol w="1422400"/>
                <a:gridCol w="1422400"/>
              </a:tblGrid>
              <a:tr h="670560">
                <a:tc>
                  <a:txBody>
                    <a:bodyPr/>
                    <a:lstStyle/>
                    <a:p>
                      <a:pPr algn="ctr"/>
                      <a:r>
                        <a:rPr lang="en-US" sz="1900" dirty="0" smtClean="0">
                          <a:solidFill>
                            <a:schemeClr val="tx1"/>
                          </a:solidFill>
                          <a:latin typeface="Arial" panose="020B0604020202020204" pitchFamily="34" charset="0"/>
                          <a:cs typeface="Arial" panose="020B0604020202020204" pitchFamily="34" charset="0"/>
                        </a:rPr>
                        <a:t>Sampling Date</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CP, %</a:t>
                      </a:r>
                      <a:endParaRPr lang="en-US" sz="1900" dirty="0">
                        <a:solidFill>
                          <a:schemeClr val="tx1"/>
                        </a:solidFill>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TDN, %</a:t>
                      </a:r>
                      <a:endParaRPr lang="en-US" sz="1900" dirty="0">
                        <a:solidFill>
                          <a:schemeClr val="tx1"/>
                        </a:solidFill>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Early-Nov</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17</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73</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Late-Nov</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12</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64</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Dec</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11</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58</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Early-Jan</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11</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53</a:t>
                      </a:r>
                      <a:endParaRPr lang="en-US" sz="1900" dirty="0">
                        <a:solidFill>
                          <a:schemeClr val="tx1"/>
                        </a:solidFill>
                        <a:latin typeface="Arial" panose="020B0604020202020204" pitchFamily="34" charset="0"/>
                        <a:cs typeface="Arial" panose="020B0604020202020204" pitchFamily="34" charset="0"/>
                      </a:endParaRPr>
                    </a:p>
                  </a:txBody>
                  <a:tcPr>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Late-Jan</a:t>
                      </a:r>
                      <a:endParaRPr lang="en-US" sz="1900" dirty="0">
                        <a:solidFill>
                          <a:schemeClr val="tx1"/>
                        </a:solidFill>
                        <a:latin typeface="Arial" panose="020B0604020202020204" pitchFamily="34" charset="0"/>
                        <a:cs typeface="Arial" panose="020B0604020202020204" pitchFamily="34" charset="0"/>
                      </a:endParaRPr>
                    </a:p>
                  </a:txBody>
                  <a:tcPr>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10</a:t>
                      </a:r>
                      <a:endParaRPr lang="en-US" sz="1900" dirty="0">
                        <a:solidFill>
                          <a:schemeClr val="tx1"/>
                        </a:solidFill>
                        <a:latin typeface="Arial" panose="020B0604020202020204" pitchFamily="34" charset="0"/>
                        <a:cs typeface="Arial" panose="020B0604020202020204" pitchFamily="34" charset="0"/>
                      </a:endParaRPr>
                    </a:p>
                  </a:txBody>
                  <a:tcPr>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53</a:t>
                      </a:r>
                    </a:p>
                  </a:txBody>
                  <a:tcPr>
                    <a:lnB w="28575" cap="flat" cmpd="sng" algn="ctr">
                      <a:solidFill>
                        <a:schemeClr val="tx1"/>
                      </a:solidFill>
                      <a:prstDash val="solid"/>
                      <a:round/>
                      <a:headEnd type="none" w="med" len="med"/>
                      <a:tailEnd type="none" w="med" len="med"/>
                    </a:lnB>
                    <a:solidFill>
                      <a:schemeClr val="accent6">
                        <a:lumMod val="60000"/>
                        <a:lumOff val="40000"/>
                      </a:schemeClr>
                    </a:solidFill>
                  </a:tcPr>
                </a:tc>
              </a:tr>
              <a:tr h="381000">
                <a:tc>
                  <a:txBody>
                    <a:bodyPr/>
                    <a:lstStyle/>
                    <a:p>
                      <a:pPr algn="ctr"/>
                      <a:r>
                        <a:rPr lang="en-US" sz="1900" dirty="0" smtClean="0">
                          <a:solidFill>
                            <a:schemeClr val="tx1"/>
                          </a:solidFill>
                          <a:latin typeface="Arial" panose="020B0604020202020204" pitchFamily="34" charset="0"/>
                          <a:cs typeface="Arial" panose="020B0604020202020204" pitchFamily="34" charset="0"/>
                        </a:rPr>
                        <a:t>Average</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12</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900" dirty="0" smtClean="0">
                          <a:solidFill>
                            <a:schemeClr val="tx1"/>
                          </a:solidFill>
                          <a:latin typeface="Arial" panose="020B0604020202020204" pitchFamily="34" charset="0"/>
                          <a:cs typeface="Arial" panose="020B0604020202020204" pitchFamily="34" charset="0"/>
                        </a:rPr>
                        <a:t>60</a:t>
                      </a:r>
                      <a:endParaRPr lang="en-US" sz="1900" dirty="0">
                        <a:solidFill>
                          <a:schemeClr val="tx1"/>
                        </a:solidFill>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
        <p:nvSpPr>
          <p:cNvPr id="5" name="TextBox 4"/>
          <p:cNvSpPr txBox="1"/>
          <p:nvPr/>
        </p:nvSpPr>
        <p:spPr>
          <a:xfrm>
            <a:off x="4572000" y="1676400"/>
            <a:ext cx="4267200" cy="738664"/>
          </a:xfrm>
          <a:prstGeom prst="rect">
            <a:avLst/>
          </a:prstGeom>
          <a:noFill/>
        </p:spPr>
        <p:txBody>
          <a:bodyPr wrap="square" rtlCol="0">
            <a:spAutoFit/>
          </a:bodyPr>
          <a:lstStyle/>
          <a:p>
            <a:pPr algn="ctr"/>
            <a:r>
              <a:rPr lang="en-US" sz="1400" b="1" dirty="0">
                <a:solidFill>
                  <a:prstClr val="black"/>
                </a:solidFill>
                <a:cs typeface="Arial" panose="020B0604020202020204" pitchFamily="34" charset="0"/>
              </a:rPr>
              <a:t>Table 1. Nutritive value of stockpiled Tifton 85 </a:t>
            </a:r>
            <a:r>
              <a:rPr lang="en-US" sz="1400" b="1" dirty="0" err="1">
                <a:solidFill>
                  <a:prstClr val="black"/>
                </a:solidFill>
                <a:cs typeface="Arial" panose="020B0604020202020204" pitchFamily="34" charset="0"/>
              </a:rPr>
              <a:t>bermudagrass</a:t>
            </a:r>
            <a:r>
              <a:rPr lang="en-US" sz="1400" b="1" dirty="0">
                <a:solidFill>
                  <a:prstClr val="black"/>
                </a:solidFill>
                <a:cs typeface="Arial" panose="020B0604020202020204" pitchFamily="34" charset="0"/>
              </a:rPr>
              <a:t> receiving different rates of N fertilization.</a:t>
            </a:r>
          </a:p>
        </p:txBody>
      </p:sp>
      <p:sp>
        <p:nvSpPr>
          <p:cNvPr id="6" name="TextBox 5"/>
          <p:cNvSpPr txBox="1"/>
          <p:nvPr/>
        </p:nvSpPr>
        <p:spPr>
          <a:xfrm>
            <a:off x="1676400" y="6400739"/>
            <a:ext cx="5181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prstClr val="black"/>
                </a:solidFill>
                <a:cs typeface="Arial" panose="020B0604020202020204" pitchFamily="34" charset="0"/>
              </a:rPr>
              <a:t>Sources: </a:t>
            </a:r>
            <a:r>
              <a:rPr lang="en-US" dirty="0">
                <a:solidFill>
                  <a:prstClr val="black"/>
                </a:solidFill>
                <a:cs typeface="Arial" panose="020B0604020202020204" pitchFamily="34" charset="0"/>
              </a:rPr>
              <a:t>Holland et al., </a:t>
            </a:r>
            <a:r>
              <a:rPr lang="en-US" dirty="0" smtClean="0">
                <a:solidFill>
                  <a:prstClr val="black"/>
                </a:solidFill>
                <a:cs typeface="Arial" panose="020B0604020202020204" pitchFamily="34" charset="0"/>
              </a:rPr>
              <a:t>2017; Bivens et al., 2017</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141451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Black" panose="020B0A04020102020204" pitchFamily="34" charset="0"/>
              </a:rPr>
              <a:t>Why is Stockpiling </a:t>
            </a:r>
            <a:r>
              <a:rPr lang="en-US" sz="3600" dirty="0" err="1" smtClean="0">
                <a:latin typeface="Arial Black" panose="020B0A04020102020204" pitchFamily="34" charset="0"/>
              </a:rPr>
              <a:t>Bahiagrass</a:t>
            </a:r>
            <a:r>
              <a:rPr lang="en-US" sz="3600" dirty="0" smtClean="0">
                <a:latin typeface="Arial Black" panose="020B0A04020102020204" pitchFamily="34" charset="0"/>
              </a:rPr>
              <a:t> Less Desirable?</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t>Yield and quality relatively low during stockpiling phase (less than 2,000 </a:t>
            </a:r>
            <a:r>
              <a:rPr lang="en-US" dirty="0" err="1" smtClean="0"/>
              <a:t>lb</a:t>
            </a:r>
            <a:r>
              <a:rPr lang="en-US" dirty="0" smtClean="0"/>
              <a:t> DM/acre accumulation after August)</a:t>
            </a:r>
          </a:p>
          <a:p>
            <a:r>
              <a:rPr lang="en-US" dirty="0" smtClean="0"/>
              <a:t>Leaf shatter and deterioration occurs quickly</a:t>
            </a:r>
          </a:p>
          <a:p>
            <a:r>
              <a:rPr lang="en-US" dirty="0" smtClean="0"/>
              <a:t>Less palatable relative to tall fescue and </a:t>
            </a:r>
            <a:r>
              <a:rPr lang="en-US" dirty="0" err="1" smtClean="0"/>
              <a:t>bermudagrass</a:t>
            </a:r>
            <a:r>
              <a:rPr lang="en-US" dirty="0" smtClean="0"/>
              <a:t> </a:t>
            </a:r>
            <a:endParaRPr lang="en-US" dirty="0"/>
          </a:p>
        </p:txBody>
      </p:sp>
    </p:spTree>
    <p:extLst>
      <p:ext uri="{BB962C8B-B14F-4D97-AF65-F5344CB8AC3E}">
        <p14:creationId xmlns:p14="http://schemas.microsoft.com/office/powerpoint/2010/main" val="2473602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75000" cy="1143000"/>
          </a:xfrm>
        </p:spPr>
        <p:txBody>
          <a:bodyPr>
            <a:normAutofit fontScale="90000"/>
          </a:bodyPr>
          <a:lstStyle/>
          <a:p>
            <a:r>
              <a:rPr lang="en-US" dirty="0" smtClean="0">
                <a:latin typeface="Arial Black" panose="020B0A04020102020204" pitchFamily="34" charset="0"/>
              </a:rPr>
              <a:t>Brassicas – Prepared Seedbed</a:t>
            </a:r>
            <a:endParaRPr lang="en-US" dirty="0">
              <a:latin typeface="Arial Black" panose="020B0A04020102020204" pitchFamily="34" charset="0"/>
            </a:endParaRP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241134" y="1478775"/>
            <a:ext cx="3144651" cy="2357581"/>
          </a:xfrm>
          <a:prstGeom prst="rect">
            <a:avLst/>
          </a:prstGeom>
          <a:ln>
            <a:noFill/>
          </a:ln>
          <a:effectLst>
            <a:softEdge rad="112500"/>
          </a:effectLst>
        </p:spPr>
      </p:pic>
      <p:sp>
        <p:nvSpPr>
          <p:cNvPr id="6" name="Content Placeholder 5"/>
          <p:cNvSpPr>
            <a:spLocks noGrp="1"/>
          </p:cNvSpPr>
          <p:nvPr>
            <p:ph sz="half" idx="2"/>
          </p:nvPr>
        </p:nvSpPr>
        <p:spPr>
          <a:xfrm>
            <a:off x="4343400" y="1371600"/>
            <a:ext cx="4038600" cy="4525963"/>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dirty="0" smtClean="0"/>
              <a:t>Turnips, hybrids, forage rape, kale, swede, radish</a:t>
            </a:r>
          </a:p>
          <a:p>
            <a:r>
              <a:rPr lang="en-US" dirty="0" smtClean="0"/>
              <a:t>5.5 to 6.8 pH range</a:t>
            </a:r>
          </a:p>
          <a:p>
            <a:r>
              <a:rPr lang="en-US" dirty="0" smtClean="0"/>
              <a:t>1 to 4 </a:t>
            </a:r>
            <a:r>
              <a:rPr lang="en-US" dirty="0" err="1" smtClean="0"/>
              <a:t>lb</a:t>
            </a:r>
            <a:r>
              <a:rPr lang="en-US" dirty="0" smtClean="0"/>
              <a:t> seed/acre depending on species</a:t>
            </a:r>
          </a:p>
          <a:p>
            <a:r>
              <a:rPr lang="en-US" dirty="0" smtClean="0"/>
              <a:t>High quality</a:t>
            </a:r>
          </a:p>
          <a:p>
            <a:r>
              <a:rPr lang="en-US" dirty="0" smtClean="0"/>
              <a:t>Cattle will trample – need to use limit or strip grazing approach</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64" y="3962400"/>
            <a:ext cx="2946400" cy="2209800"/>
          </a:xfrm>
          <a:prstGeom prst="rect">
            <a:avLst/>
          </a:prstGeom>
          <a:ln>
            <a:noFill/>
          </a:ln>
          <a:effectLst>
            <a:softEdge rad="112500"/>
          </a:effectLst>
        </p:spPr>
      </p:pic>
      <p:sp>
        <p:nvSpPr>
          <p:cNvPr id="7" name="TextBox 6"/>
          <p:cNvSpPr txBox="1"/>
          <p:nvPr/>
        </p:nvSpPr>
        <p:spPr>
          <a:xfrm>
            <a:off x="2543464" y="1600201"/>
            <a:ext cx="9906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Oats + Radish</a:t>
            </a:r>
          </a:p>
          <a:p>
            <a:pPr algn="ctr"/>
            <a:r>
              <a:rPr lang="en-US" dirty="0" smtClean="0"/>
              <a:t>Uriah, AL</a:t>
            </a:r>
            <a:endParaRPr lang="en-US" dirty="0"/>
          </a:p>
        </p:txBody>
      </p:sp>
      <p:sp>
        <p:nvSpPr>
          <p:cNvPr id="8" name="TextBox 7"/>
          <p:cNvSpPr txBox="1"/>
          <p:nvPr/>
        </p:nvSpPr>
        <p:spPr>
          <a:xfrm>
            <a:off x="1295400" y="6172202"/>
            <a:ext cx="320848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Triticale, T-raptor, Crimson Clover – Headland, AL </a:t>
            </a:r>
            <a:endParaRPr lang="en-US" dirty="0"/>
          </a:p>
        </p:txBody>
      </p:sp>
    </p:spTree>
    <p:extLst>
      <p:ext uri="{BB962C8B-B14F-4D97-AF65-F5344CB8AC3E}">
        <p14:creationId xmlns:p14="http://schemas.microsoft.com/office/powerpoint/2010/main" val="6780596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1">
            <a:schemeClr val="accent5"/>
          </a:lnRef>
          <a:fillRef idx="3">
            <a:schemeClr val="accent5"/>
          </a:fillRef>
          <a:effectRef idx="2">
            <a:schemeClr val="accent5"/>
          </a:effectRef>
          <a:fontRef idx="minor">
            <a:schemeClr val="lt1"/>
          </a:fontRef>
        </p:style>
        <p:txBody>
          <a:bodyPr>
            <a:normAutofit/>
          </a:bodyPr>
          <a:lstStyle/>
          <a:p>
            <a:r>
              <a:rPr lang="en-US" dirty="0" smtClean="0">
                <a:solidFill>
                  <a:schemeClr val="tx1"/>
                </a:solidFill>
                <a:latin typeface="Arial Black" panose="020B0A04020102020204" pitchFamily="34" charset="0"/>
              </a:rPr>
              <a:t>Limit Grazing</a:t>
            </a:r>
            <a:endParaRPr lang="en-US" i="1" dirty="0">
              <a:solidFill>
                <a:schemeClr val="tx1"/>
              </a:solidFill>
              <a:latin typeface="Arial Black" panose="020B0A04020102020204" pitchFamily="34" charset="0"/>
            </a:endParaRPr>
          </a:p>
        </p:txBody>
      </p:sp>
      <p:sp>
        <p:nvSpPr>
          <p:cNvPr id="3" name="Content Placeholder 2"/>
          <p:cNvSpPr>
            <a:spLocks noGrp="1"/>
          </p:cNvSpPr>
          <p:nvPr>
            <p:ph idx="1"/>
          </p:nvPr>
        </p:nvSpPr>
        <p:spPr/>
        <p:txBody>
          <a:bodyPr>
            <a:normAutofit fontScale="92500"/>
          </a:bodyPr>
          <a:lstStyle/>
          <a:p>
            <a:pPr marL="0" indent="0" algn="ctr">
              <a:buNone/>
            </a:pPr>
            <a:r>
              <a:rPr lang="en-US" dirty="0" smtClean="0"/>
              <a:t>Allow access to pasture for a short period of time to stretch available grazing</a:t>
            </a:r>
          </a:p>
          <a:p>
            <a:pPr marL="0" indent="0" algn="ctr">
              <a:buNone/>
            </a:pPr>
            <a:endParaRPr lang="en-US" dirty="0"/>
          </a:p>
          <a:p>
            <a:pPr marL="0" indent="0" algn="ctr">
              <a:buNone/>
            </a:pPr>
            <a:r>
              <a:rPr lang="en-US" dirty="0" smtClean="0"/>
              <a:t>Graze until cattle lay down – then move back</a:t>
            </a:r>
          </a:p>
          <a:p>
            <a:pPr marL="0" indent="0" algn="ctr">
              <a:buNone/>
            </a:pPr>
            <a:endParaRPr lang="en-US" dirty="0" smtClean="0"/>
          </a:p>
          <a:p>
            <a:pPr marL="0" indent="0" algn="ctr">
              <a:buNone/>
            </a:pPr>
            <a:r>
              <a:rPr lang="en-US" dirty="0" smtClean="0"/>
              <a:t>Usually 5 to 8 hours per day</a:t>
            </a:r>
          </a:p>
          <a:p>
            <a:pPr marL="0" indent="0" algn="ctr">
              <a:buNone/>
            </a:pPr>
            <a:endParaRPr lang="en-US" dirty="0"/>
          </a:p>
          <a:p>
            <a:pPr marL="0" indent="0" algn="ctr">
              <a:buNone/>
            </a:pPr>
            <a:r>
              <a:rPr lang="en-US" dirty="0" smtClean="0"/>
              <a:t>May decrease hay needs by 30%</a:t>
            </a:r>
            <a:endParaRPr lang="en-US" dirty="0"/>
          </a:p>
        </p:txBody>
      </p:sp>
      <p:sp>
        <p:nvSpPr>
          <p:cNvPr id="4" name="TextBox 3"/>
          <p:cNvSpPr txBox="1"/>
          <p:nvPr/>
        </p:nvSpPr>
        <p:spPr>
          <a:xfrm>
            <a:off x="1676400" y="6324600"/>
            <a:ext cx="5791200" cy="369332"/>
          </a:xfrm>
          <a:prstGeom prst="rect">
            <a:avLst/>
          </a:prstGeom>
          <a:noFill/>
        </p:spPr>
        <p:txBody>
          <a:bodyPr wrap="square" rtlCol="0">
            <a:spAutoFit/>
          </a:bodyPr>
          <a:lstStyle/>
          <a:p>
            <a:r>
              <a:rPr lang="en-US" dirty="0" smtClean="0">
                <a:solidFill>
                  <a:prstClr val="black"/>
                </a:solidFill>
              </a:rPr>
              <a:t>Source: Gunter et al., 2002; Lang and Broome, 2002</a:t>
            </a:r>
            <a:endParaRPr lang="en-US" dirty="0">
              <a:solidFill>
                <a:prstClr val="black"/>
              </a:solidFill>
            </a:endParaRPr>
          </a:p>
        </p:txBody>
      </p:sp>
    </p:spTree>
    <p:extLst>
      <p:ext uri="{BB962C8B-B14F-4D97-AF65-F5344CB8AC3E}">
        <p14:creationId xmlns:p14="http://schemas.microsoft.com/office/powerpoint/2010/main" val="23353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Using a strip grazing approach</a:t>
            </a:r>
            <a:endParaRPr lang="en-US" dirty="0">
              <a:latin typeface="Arial Black" panose="020B0A04020102020204" pitchFamily="34" charset="0"/>
            </a:endParaRPr>
          </a:p>
        </p:txBody>
      </p:sp>
      <p:pic>
        <p:nvPicPr>
          <p:cNvPr id="4" name="Picture 2" descr="C:\Users\clinemk\Pictures\Stockpiled Tall Fescue - Georg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39621"/>
            <a:ext cx="4286956" cy="2904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unrolling hay for cat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333979"/>
            <a:ext cx="4165600" cy="290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2700" y="6326090"/>
            <a:ext cx="4343400" cy="307777"/>
          </a:xfrm>
          <a:prstGeom prst="rect">
            <a:avLst/>
          </a:prstGeom>
          <a:noFill/>
        </p:spPr>
        <p:txBody>
          <a:bodyPr wrap="square" rtlCol="0">
            <a:spAutoFit/>
          </a:bodyPr>
          <a:lstStyle/>
          <a:p>
            <a:r>
              <a:rPr lang="en-US" sz="1400" dirty="0">
                <a:solidFill>
                  <a:prstClr val="black"/>
                </a:solidFill>
              </a:rPr>
              <a:t>Images from John Jennings, University of Arkansas</a:t>
            </a:r>
          </a:p>
        </p:txBody>
      </p:sp>
      <p:sp>
        <p:nvSpPr>
          <p:cNvPr id="6" name="TextBox 5"/>
          <p:cNvSpPr txBox="1"/>
          <p:nvPr/>
        </p:nvSpPr>
        <p:spPr>
          <a:xfrm>
            <a:off x="771878" y="1784867"/>
            <a:ext cx="3048000" cy="369332"/>
          </a:xfrm>
          <a:prstGeom prst="rect">
            <a:avLst/>
          </a:prstGeom>
          <a:noFill/>
        </p:spPr>
        <p:txBody>
          <a:bodyPr wrap="square" rtlCol="0">
            <a:spAutoFit/>
          </a:bodyPr>
          <a:lstStyle/>
          <a:p>
            <a:pPr algn="ctr"/>
            <a:r>
              <a:rPr lang="en-US" dirty="0">
                <a:solidFill>
                  <a:prstClr val="black"/>
                </a:solidFill>
              </a:rPr>
              <a:t>Strip-grazing tall fescue</a:t>
            </a:r>
          </a:p>
        </p:txBody>
      </p:sp>
      <p:sp>
        <p:nvSpPr>
          <p:cNvPr id="7" name="TextBox 6"/>
          <p:cNvSpPr txBox="1"/>
          <p:nvPr/>
        </p:nvSpPr>
        <p:spPr>
          <a:xfrm>
            <a:off x="5181600" y="1600203"/>
            <a:ext cx="3200400" cy="646331"/>
          </a:xfrm>
          <a:prstGeom prst="rect">
            <a:avLst/>
          </a:prstGeom>
          <a:noFill/>
        </p:spPr>
        <p:txBody>
          <a:bodyPr wrap="square" rtlCol="0">
            <a:spAutoFit/>
          </a:bodyPr>
          <a:lstStyle/>
          <a:p>
            <a:pPr algn="ctr"/>
            <a:r>
              <a:rPr lang="en-US" dirty="0">
                <a:solidFill>
                  <a:prstClr val="black"/>
                </a:solidFill>
              </a:rPr>
              <a:t>Bale-grazing to spread nutrients</a:t>
            </a:r>
          </a:p>
        </p:txBody>
      </p:sp>
    </p:spTree>
    <p:extLst>
      <p:ext uri="{BB962C8B-B14F-4D97-AF65-F5344CB8AC3E}">
        <p14:creationId xmlns:p14="http://schemas.microsoft.com/office/powerpoint/2010/main" val="3091983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Cool-Season Annual Forages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23036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Cool-Season Annuals Can Diversity Land Use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fld id="{D955F904-C87C-474A-B810-98A916C0B914}" type="datetime1">
              <a:rPr lang="en-US" smtClean="0">
                <a:solidFill>
                  <a:prstClr val="white"/>
                </a:solidFill>
              </a:rPr>
              <a:pPr/>
              <a:t>1/4/2018</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AF88E988-FB04-AB4E-BE5A-59F242AF7F7A}" type="slidenum">
              <a:rPr lang="en-US" smtClean="0"/>
              <a:pPr/>
              <a:t>39</a:t>
            </a:fld>
            <a:endParaRPr lang="en-US"/>
          </a:p>
        </p:txBody>
      </p:sp>
      <p:sp>
        <p:nvSpPr>
          <p:cNvPr id="6" name="Footer Placeholder 5"/>
          <p:cNvSpPr>
            <a:spLocks noGrp="1"/>
          </p:cNvSpPr>
          <p:nvPr>
            <p:ph type="ftr" sz="quarter" idx="11"/>
          </p:nvPr>
        </p:nvSpPr>
        <p:spPr/>
        <p:txBody>
          <a:bodyPr/>
          <a:lstStyle/>
          <a:p>
            <a:endParaRPr lang="en-US" dirty="0">
              <a:solidFill>
                <a:prstClr val="white"/>
              </a:solidFill>
            </a:endParaRPr>
          </a:p>
        </p:txBody>
      </p:sp>
      <p:pic>
        <p:nvPicPr>
          <p:cNvPr id="7" name="Picture 3" descr="C:\Users\Kim\Pictures\Research\BG Overseeded vs. N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484335"/>
            <a:ext cx="2641600"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484333"/>
            <a:ext cx="3048000" cy="20244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C:\Users\clinemk\Dropbox\Bivens Research\Photo Nov 06, 11 19 11 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600" y="3994281"/>
            <a:ext cx="2844800"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28600" y="3753111"/>
            <a:ext cx="8686800" cy="0"/>
          </a:xfrm>
          <a:prstGeom prst="line">
            <a:avLst/>
          </a:prstGeom>
          <a:ln w="53975"/>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a:off x="4114800" y="2077443"/>
            <a:ext cx="685800" cy="838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4229100" y="4641981"/>
            <a:ext cx="685800" cy="838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8" name="Picture 4" descr="C:\Users\clinemk\Pictures\Hereford heifer grazing high-quality for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994281"/>
            <a:ext cx="2819400" cy="2109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933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Yield is influenced by:</a:t>
            </a:r>
            <a:endParaRPr lang="en-US" dirty="0"/>
          </a:p>
        </p:txBody>
      </p:sp>
      <p:sp>
        <p:nvSpPr>
          <p:cNvPr id="3" name="Content Placeholder 2"/>
          <p:cNvSpPr>
            <a:spLocks noGrp="1"/>
          </p:cNvSpPr>
          <p:nvPr>
            <p:ph idx="1"/>
          </p:nvPr>
        </p:nvSpPr>
        <p:spPr>
          <a:xfrm>
            <a:off x="457200" y="1600201"/>
            <a:ext cx="4343400" cy="4525963"/>
          </a:xfrm>
        </p:spPr>
        <p:txBody>
          <a:bodyPr>
            <a:normAutofit/>
          </a:bodyPr>
          <a:lstStyle/>
          <a:p>
            <a:r>
              <a:rPr lang="en-US" dirty="0" smtClean="0"/>
              <a:t>Forage adaptation to your </a:t>
            </a:r>
            <a:r>
              <a:rPr lang="en-US" dirty="0" smtClean="0"/>
              <a:t>area</a:t>
            </a:r>
            <a:endParaRPr lang="en-US" dirty="0" smtClean="0"/>
          </a:p>
          <a:p>
            <a:r>
              <a:rPr lang="en-US" dirty="0" smtClean="0"/>
              <a:t>Forage </a:t>
            </a:r>
            <a:r>
              <a:rPr lang="en-US" dirty="0" smtClean="0"/>
              <a:t>variety</a:t>
            </a:r>
            <a:endParaRPr lang="en-US" dirty="0" smtClean="0"/>
          </a:p>
          <a:p>
            <a:r>
              <a:rPr lang="en-US" dirty="0" smtClean="0"/>
              <a:t>Fertility</a:t>
            </a:r>
            <a:endParaRPr lang="en-US" dirty="0" smtClean="0"/>
          </a:p>
          <a:p>
            <a:r>
              <a:rPr lang="en-US" dirty="0" smtClean="0"/>
              <a:t>Management </a:t>
            </a:r>
            <a:endParaRPr lang="en-US" dirty="0"/>
          </a:p>
        </p:txBody>
      </p:sp>
      <p:pic>
        <p:nvPicPr>
          <p:cNvPr id="4" name="Picture 2" descr="C:\Documents and Settings\Hancock\My Documents\My Pictures\forages\soils\soil pH nutrient availability.JPG"/>
          <p:cNvPicPr>
            <a:picLocks noChangeAspect="1" noChangeArrowheads="1"/>
          </p:cNvPicPr>
          <p:nvPr/>
        </p:nvPicPr>
        <p:blipFill>
          <a:blip r:embed="rId3"/>
          <a:srcRect/>
          <a:stretch>
            <a:fillRect/>
          </a:stretch>
        </p:blipFill>
        <p:spPr bwMode="auto">
          <a:xfrm>
            <a:off x="5562602" y="1371600"/>
            <a:ext cx="2556527" cy="4577967"/>
          </a:xfrm>
          <a:prstGeom prst="rect">
            <a:avLst/>
          </a:prstGeom>
          <a:ln>
            <a:noFill/>
          </a:ln>
          <a:effectLst>
            <a:softEdge rad="112500"/>
          </a:effectLst>
        </p:spPr>
      </p:pic>
    </p:spTree>
    <p:extLst>
      <p:ext uri="{BB962C8B-B14F-4D97-AF65-F5344CB8AC3E}">
        <p14:creationId xmlns:p14="http://schemas.microsoft.com/office/powerpoint/2010/main" val="923483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normAutofit fontScale="90000"/>
          </a:bodyPr>
          <a:lstStyle/>
          <a:p>
            <a:r>
              <a:rPr lang="en-US" dirty="0" smtClean="0"/>
              <a:t>Small-grain/ryegrass mixtures</a:t>
            </a:r>
            <a:br>
              <a:rPr lang="en-US" dirty="0" smtClean="0"/>
            </a:br>
            <a:r>
              <a:rPr lang="en-US" sz="3600" i="1" dirty="0" smtClean="0"/>
              <a:t>Growth distribution</a:t>
            </a:r>
            <a:endParaRPr lang="en-US" sz="3600" i="1" dirty="0"/>
          </a:p>
        </p:txBody>
      </p:sp>
      <p:cxnSp>
        <p:nvCxnSpPr>
          <p:cNvPr id="6" name="Straight Connector 5"/>
          <p:cNvCxnSpPr/>
          <p:nvPr/>
        </p:nvCxnSpPr>
        <p:spPr>
          <a:xfrm>
            <a:off x="762000" y="1828800"/>
            <a:ext cx="0" cy="426720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6096000"/>
            <a:ext cx="7924800" cy="1905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 y="6172200"/>
            <a:ext cx="7924800" cy="369332"/>
          </a:xfrm>
          <a:prstGeom prst="rect">
            <a:avLst/>
          </a:prstGeom>
          <a:noFill/>
        </p:spPr>
        <p:txBody>
          <a:bodyPr wrap="square" rtlCol="0">
            <a:spAutoFit/>
          </a:bodyPr>
          <a:lstStyle/>
          <a:p>
            <a:r>
              <a:rPr lang="en-US" dirty="0">
                <a:solidFill>
                  <a:prstClr val="black"/>
                </a:solidFill>
              </a:rPr>
              <a:t>Jan      Feb      Mar      Apr     May    Jun    Jul    Aug    Sep   Oct     Nov   Dec</a:t>
            </a:r>
          </a:p>
        </p:txBody>
      </p:sp>
      <p:sp>
        <p:nvSpPr>
          <p:cNvPr id="14" name="Freeform 13"/>
          <p:cNvSpPr/>
          <p:nvPr/>
        </p:nvSpPr>
        <p:spPr>
          <a:xfrm>
            <a:off x="1038227" y="2895600"/>
            <a:ext cx="3571875" cy="3219451"/>
          </a:xfrm>
          <a:custGeom>
            <a:avLst/>
            <a:gdLst>
              <a:gd name="connsiteX0" fmla="*/ 0 w 3362325"/>
              <a:gd name="connsiteY0" fmla="*/ 1335303 h 1339856"/>
              <a:gd name="connsiteX1" fmla="*/ 238125 w 3362325"/>
              <a:gd name="connsiteY1" fmla="*/ 1154328 h 1339856"/>
              <a:gd name="connsiteX2" fmla="*/ 952500 w 3362325"/>
              <a:gd name="connsiteY2" fmla="*/ 125628 h 1339856"/>
              <a:gd name="connsiteX3" fmla="*/ 1752600 w 3362325"/>
              <a:gd name="connsiteY3" fmla="*/ 125628 h 1339856"/>
              <a:gd name="connsiteX4" fmla="*/ 2914650 w 3362325"/>
              <a:gd name="connsiteY4" fmla="*/ 1106703 h 1339856"/>
              <a:gd name="connsiteX5" fmla="*/ 3362325 w 3362325"/>
              <a:gd name="connsiteY5" fmla="*/ 1325778 h 133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2325" h="1339856">
                <a:moveTo>
                  <a:pt x="0" y="1335303"/>
                </a:moveTo>
                <a:cubicBezTo>
                  <a:pt x="39687" y="1345621"/>
                  <a:pt x="79375" y="1355940"/>
                  <a:pt x="238125" y="1154328"/>
                </a:cubicBezTo>
                <a:cubicBezTo>
                  <a:pt x="396875" y="952716"/>
                  <a:pt x="700087" y="297078"/>
                  <a:pt x="952500" y="125628"/>
                </a:cubicBezTo>
                <a:cubicBezTo>
                  <a:pt x="1204913" y="-45822"/>
                  <a:pt x="1425575" y="-37884"/>
                  <a:pt x="1752600" y="125628"/>
                </a:cubicBezTo>
                <a:cubicBezTo>
                  <a:pt x="2079625" y="289140"/>
                  <a:pt x="2646363" y="906678"/>
                  <a:pt x="2914650" y="1106703"/>
                </a:cubicBezTo>
                <a:cubicBezTo>
                  <a:pt x="3182938" y="1306728"/>
                  <a:pt x="3290887" y="1289265"/>
                  <a:pt x="3362325" y="13257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6305550" y="5657461"/>
            <a:ext cx="2228850" cy="419489"/>
          </a:xfrm>
          <a:custGeom>
            <a:avLst/>
            <a:gdLst>
              <a:gd name="connsiteX0" fmla="*/ 0 w 2228850"/>
              <a:gd name="connsiteY0" fmla="*/ 503874 h 503874"/>
              <a:gd name="connsiteX1" fmla="*/ 342900 w 2228850"/>
              <a:gd name="connsiteY1" fmla="*/ 65724 h 503874"/>
              <a:gd name="connsiteX2" fmla="*/ 1095375 w 2228850"/>
              <a:gd name="connsiteY2" fmla="*/ 8574 h 503874"/>
              <a:gd name="connsiteX3" fmla="*/ 1771650 w 2228850"/>
              <a:gd name="connsiteY3" fmla="*/ 132399 h 503874"/>
              <a:gd name="connsiteX4" fmla="*/ 2228850 w 2228850"/>
              <a:gd name="connsiteY4" fmla="*/ 465774 h 50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503874">
                <a:moveTo>
                  <a:pt x="0" y="503874"/>
                </a:moveTo>
                <a:cubicBezTo>
                  <a:pt x="80169" y="326074"/>
                  <a:pt x="160338" y="148274"/>
                  <a:pt x="342900" y="65724"/>
                </a:cubicBezTo>
                <a:cubicBezTo>
                  <a:pt x="525463" y="-16826"/>
                  <a:pt x="857250" y="-2539"/>
                  <a:pt x="1095375" y="8574"/>
                </a:cubicBezTo>
                <a:cubicBezTo>
                  <a:pt x="1333500" y="19687"/>
                  <a:pt x="1582738" y="56199"/>
                  <a:pt x="1771650" y="132399"/>
                </a:cubicBezTo>
                <a:cubicBezTo>
                  <a:pt x="1960562" y="208599"/>
                  <a:pt x="2160588" y="408624"/>
                  <a:pt x="2228850" y="4657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762001" y="3254815"/>
            <a:ext cx="2752725" cy="2831661"/>
          </a:xfrm>
          <a:custGeom>
            <a:avLst/>
            <a:gdLst>
              <a:gd name="connsiteX0" fmla="*/ 0 w 2752725"/>
              <a:gd name="connsiteY0" fmla="*/ 2136336 h 2831661"/>
              <a:gd name="connsiteX1" fmla="*/ 695325 w 2752725"/>
              <a:gd name="connsiteY1" fmla="*/ 374211 h 2831661"/>
              <a:gd name="connsiteX2" fmla="*/ 1362075 w 2752725"/>
              <a:gd name="connsiteY2" fmla="*/ 12261 h 2831661"/>
              <a:gd name="connsiteX3" fmla="*/ 2019300 w 2752725"/>
              <a:gd name="connsiteY3" fmla="*/ 621861 h 2831661"/>
              <a:gd name="connsiteX4" fmla="*/ 2752725 w 2752725"/>
              <a:gd name="connsiteY4" fmla="*/ 2831661 h 283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25" h="2831661">
                <a:moveTo>
                  <a:pt x="0" y="2136336"/>
                </a:moveTo>
                <a:cubicBezTo>
                  <a:pt x="234156" y="1432279"/>
                  <a:pt x="468313" y="728223"/>
                  <a:pt x="695325" y="374211"/>
                </a:cubicBezTo>
                <a:cubicBezTo>
                  <a:pt x="922337" y="20199"/>
                  <a:pt x="1141413" y="-29014"/>
                  <a:pt x="1362075" y="12261"/>
                </a:cubicBezTo>
                <a:cubicBezTo>
                  <a:pt x="1582737" y="53536"/>
                  <a:pt x="1787525" y="151961"/>
                  <a:pt x="2019300" y="621861"/>
                </a:cubicBezTo>
                <a:cubicBezTo>
                  <a:pt x="2251075" y="1091761"/>
                  <a:pt x="2627313" y="2485586"/>
                  <a:pt x="2752725" y="2831661"/>
                </a:cubicBezTo>
              </a:path>
            </a:pathLst>
          </a:custGeom>
          <a:noFill/>
          <a:ln w="38100" cap="rnd" cmpd="thickThin">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762000" y="3347440"/>
            <a:ext cx="2400300" cy="2767611"/>
          </a:xfrm>
          <a:custGeom>
            <a:avLst/>
            <a:gdLst>
              <a:gd name="connsiteX0" fmla="*/ 0 w 2400300"/>
              <a:gd name="connsiteY0" fmla="*/ 2062760 h 2767610"/>
              <a:gd name="connsiteX1" fmla="*/ 847725 w 2400300"/>
              <a:gd name="connsiteY1" fmla="*/ 319685 h 2767610"/>
              <a:gd name="connsiteX2" fmla="*/ 1485900 w 2400300"/>
              <a:gd name="connsiteY2" fmla="*/ 233960 h 2767610"/>
              <a:gd name="connsiteX3" fmla="*/ 2400300 w 2400300"/>
              <a:gd name="connsiteY3" fmla="*/ 2767610 h 2767610"/>
            </a:gdLst>
            <a:ahLst/>
            <a:cxnLst>
              <a:cxn ang="0">
                <a:pos x="connsiteX0" y="connsiteY0"/>
              </a:cxn>
              <a:cxn ang="0">
                <a:pos x="connsiteX1" y="connsiteY1"/>
              </a:cxn>
              <a:cxn ang="0">
                <a:pos x="connsiteX2" y="connsiteY2"/>
              </a:cxn>
              <a:cxn ang="0">
                <a:pos x="connsiteX3" y="connsiteY3"/>
              </a:cxn>
            </a:cxnLst>
            <a:rect l="l" t="t" r="r" b="b"/>
            <a:pathLst>
              <a:path w="2400300" h="2767610">
                <a:moveTo>
                  <a:pt x="0" y="2062760"/>
                </a:moveTo>
                <a:cubicBezTo>
                  <a:pt x="300037" y="1343622"/>
                  <a:pt x="600075" y="624485"/>
                  <a:pt x="847725" y="319685"/>
                </a:cubicBezTo>
                <a:cubicBezTo>
                  <a:pt x="1095375" y="14885"/>
                  <a:pt x="1227138" y="-174028"/>
                  <a:pt x="1485900" y="233960"/>
                </a:cubicBezTo>
                <a:cubicBezTo>
                  <a:pt x="1744663" y="641947"/>
                  <a:pt x="2400300" y="2767610"/>
                  <a:pt x="2400300" y="2767610"/>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1085850" y="3557409"/>
            <a:ext cx="2857500" cy="2538593"/>
          </a:xfrm>
          <a:custGeom>
            <a:avLst/>
            <a:gdLst>
              <a:gd name="connsiteX0" fmla="*/ 0 w 2857500"/>
              <a:gd name="connsiteY0" fmla="*/ 2519543 h 2538593"/>
              <a:gd name="connsiteX1" fmla="*/ 981075 w 2857500"/>
              <a:gd name="connsiteY1" fmla="*/ 1814693 h 2538593"/>
              <a:gd name="connsiteX2" fmla="*/ 1371600 w 2857500"/>
              <a:gd name="connsiteY2" fmla="*/ 376418 h 2538593"/>
              <a:gd name="connsiteX3" fmla="*/ 1838325 w 2857500"/>
              <a:gd name="connsiteY3" fmla="*/ 166868 h 2538593"/>
              <a:gd name="connsiteX4" fmla="*/ 2857500 w 2857500"/>
              <a:gd name="connsiteY4" fmla="*/ 2538593 h 253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2538593">
                <a:moveTo>
                  <a:pt x="0" y="2519543"/>
                </a:moveTo>
                <a:cubicBezTo>
                  <a:pt x="376237" y="2345711"/>
                  <a:pt x="752475" y="2171880"/>
                  <a:pt x="981075" y="1814693"/>
                </a:cubicBezTo>
                <a:cubicBezTo>
                  <a:pt x="1209675" y="1457505"/>
                  <a:pt x="1228725" y="651056"/>
                  <a:pt x="1371600" y="376418"/>
                </a:cubicBezTo>
                <a:cubicBezTo>
                  <a:pt x="1514475" y="101780"/>
                  <a:pt x="1590675" y="-193494"/>
                  <a:pt x="1838325" y="166868"/>
                </a:cubicBezTo>
                <a:cubicBezTo>
                  <a:pt x="2085975" y="527230"/>
                  <a:pt x="2697163" y="2144893"/>
                  <a:pt x="2857500" y="2538593"/>
                </a:cubicBezTo>
              </a:path>
            </a:pathLst>
          </a:custGeom>
          <a:noFill/>
          <a:ln w="47625" cap="sq" cmpd="sng">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6286500" y="5666985"/>
            <a:ext cx="2171700" cy="419491"/>
          </a:xfrm>
          <a:custGeom>
            <a:avLst/>
            <a:gdLst>
              <a:gd name="connsiteX0" fmla="*/ 0 w 2171700"/>
              <a:gd name="connsiteY0" fmla="*/ 419490 h 419490"/>
              <a:gd name="connsiteX1" fmla="*/ 247650 w 2171700"/>
              <a:gd name="connsiteY1" fmla="*/ 76590 h 419490"/>
              <a:gd name="connsiteX2" fmla="*/ 1057275 w 2171700"/>
              <a:gd name="connsiteY2" fmla="*/ 9915 h 419490"/>
              <a:gd name="connsiteX3" fmla="*/ 1895475 w 2171700"/>
              <a:gd name="connsiteY3" fmla="*/ 228990 h 419490"/>
              <a:gd name="connsiteX4" fmla="*/ 2171700 w 2171700"/>
              <a:gd name="connsiteY4" fmla="*/ 400440 h 41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419490">
                <a:moveTo>
                  <a:pt x="0" y="419490"/>
                </a:moveTo>
                <a:cubicBezTo>
                  <a:pt x="35719" y="282171"/>
                  <a:pt x="71438" y="144852"/>
                  <a:pt x="247650" y="76590"/>
                </a:cubicBezTo>
                <a:cubicBezTo>
                  <a:pt x="423862" y="8328"/>
                  <a:pt x="782638" y="-15485"/>
                  <a:pt x="1057275" y="9915"/>
                </a:cubicBezTo>
                <a:cubicBezTo>
                  <a:pt x="1331912" y="35315"/>
                  <a:pt x="1709738" y="163903"/>
                  <a:pt x="1895475" y="228990"/>
                </a:cubicBezTo>
                <a:cubicBezTo>
                  <a:pt x="2081212" y="294077"/>
                  <a:pt x="2126456" y="347258"/>
                  <a:pt x="2171700" y="400440"/>
                </a:cubicBezTo>
              </a:path>
            </a:pathLst>
          </a:custGeom>
          <a:no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19"/>
          <p:cNvSpPr/>
          <p:nvPr/>
        </p:nvSpPr>
        <p:spPr>
          <a:xfrm>
            <a:off x="6324600" y="5774376"/>
            <a:ext cx="2133600" cy="321624"/>
          </a:xfrm>
          <a:custGeom>
            <a:avLst/>
            <a:gdLst>
              <a:gd name="connsiteX0" fmla="*/ 0 w 2133600"/>
              <a:gd name="connsiteY0" fmla="*/ 321624 h 321624"/>
              <a:gd name="connsiteX1" fmla="*/ 247650 w 2133600"/>
              <a:gd name="connsiteY1" fmla="*/ 35874 h 321624"/>
              <a:gd name="connsiteX2" fmla="*/ 990600 w 2133600"/>
              <a:gd name="connsiteY2" fmla="*/ 7299 h 321624"/>
              <a:gd name="connsiteX3" fmla="*/ 1714500 w 2133600"/>
              <a:gd name="connsiteY3" fmla="*/ 64449 h 321624"/>
              <a:gd name="connsiteX4" fmla="*/ 2133600 w 2133600"/>
              <a:gd name="connsiteY4" fmla="*/ 121599 h 32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21624">
                <a:moveTo>
                  <a:pt x="0" y="321624"/>
                </a:moveTo>
                <a:cubicBezTo>
                  <a:pt x="41275" y="204942"/>
                  <a:pt x="82550" y="88261"/>
                  <a:pt x="247650" y="35874"/>
                </a:cubicBezTo>
                <a:cubicBezTo>
                  <a:pt x="412750" y="-16513"/>
                  <a:pt x="746125" y="2536"/>
                  <a:pt x="990600" y="7299"/>
                </a:cubicBezTo>
                <a:cubicBezTo>
                  <a:pt x="1235075" y="12061"/>
                  <a:pt x="1524000" y="45399"/>
                  <a:pt x="1714500" y="64449"/>
                </a:cubicBezTo>
                <a:cubicBezTo>
                  <a:pt x="1905000" y="83499"/>
                  <a:pt x="2065338" y="115249"/>
                  <a:pt x="2133600" y="121599"/>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rot="16200000">
            <a:off x="-1491734" y="3490852"/>
            <a:ext cx="3810000" cy="523220"/>
          </a:xfrm>
          <a:prstGeom prst="rect">
            <a:avLst/>
          </a:prstGeom>
          <a:noFill/>
        </p:spPr>
        <p:txBody>
          <a:bodyPr wrap="square" rtlCol="0">
            <a:spAutoFit/>
          </a:bodyPr>
          <a:lstStyle/>
          <a:p>
            <a:pPr algn="ctr"/>
            <a:r>
              <a:rPr lang="en-US" sz="2800" dirty="0">
                <a:solidFill>
                  <a:prstClr val="black"/>
                </a:solidFill>
              </a:rPr>
              <a:t>% of total production</a:t>
            </a:r>
          </a:p>
        </p:txBody>
      </p:sp>
      <p:sp>
        <p:nvSpPr>
          <p:cNvPr id="23" name="Freeform 22"/>
          <p:cNvSpPr/>
          <p:nvPr/>
        </p:nvSpPr>
        <p:spPr>
          <a:xfrm>
            <a:off x="6362700" y="5733809"/>
            <a:ext cx="2114550" cy="352667"/>
          </a:xfrm>
          <a:custGeom>
            <a:avLst/>
            <a:gdLst>
              <a:gd name="connsiteX0" fmla="*/ 0 w 2114550"/>
              <a:gd name="connsiteY0" fmla="*/ 352666 h 352666"/>
              <a:gd name="connsiteX1" fmla="*/ 247650 w 2114550"/>
              <a:gd name="connsiteY1" fmla="*/ 133591 h 352666"/>
              <a:gd name="connsiteX2" fmla="*/ 847725 w 2114550"/>
              <a:gd name="connsiteY2" fmla="*/ 241 h 352666"/>
              <a:gd name="connsiteX3" fmla="*/ 1695450 w 2114550"/>
              <a:gd name="connsiteY3" fmla="*/ 105016 h 352666"/>
              <a:gd name="connsiteX4" fmla="*/ 2114550 w 2114550"/>
              <a:gd name="connsiteY4" fmla="*/ 257416 h 35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352666">
                <a:moveTo>
                  <a:pt x="0" y="352666"/>
                </a:moveTo>
                <a:cubicBezTo>
                  <a:pt x="53181" y="272497"/>
                  <a:pt x="106363" y="192328"/>
                  <a:pt x="247650" y="133591"/>
                </a:cubicBezTo>
                <a:cubicBezTo>
                  <a:pt x="388938" y="74853"/>
                  <a:pt x="606425" y="5003"/>
                  <a:pt x="847725" y="241"/>
                </a:cubicBezTo>
                <a:cubicBezTo>
                  <a:pt x="1089025" y="-4522"/>
                  <a:pt x="1484313" y="62154"/>
                  <a:pt x="1695450" y="105016"/>
                </a:cubicBezTo>
                <a:cubicBezTo>
                  <a:pt x="1906587" y="147878"/>
                  <a:pt x="2063750" y="225666"/>
                  <a:pt x="2114550" y="257416"/>
                </a:cubicBezTo>
              </a:path>
            </a:pathLst>
          </a:custGeom>
          <a:noFill/>
          <a:ln w="41275" cap="rnd" cmpd="db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5257800" y="1847462"/>
            <a:ext cx="1295400" cy="1200329"/>
          </a:xfrm>
          <a:prstGeom prst="rect">
            <a:avLst/>
          </a:prstGeom>
          <a:noFill/>
        </p:spPr>
        <p:txBody>
          <a:bodyPr wrap="square" rtlCol="0">
            <a:spAutoFit/>
          </a:bodyPr>
          <a:lstStyle/>
          <a:p>
            <a:r>
              <a:rPr lang="en-US" dirty="0">
                <a:solidFill>
                  <a:prstClr val="black"/>
                </a:solidFill>
              </a:rPr>
              <a:t> Ryegrass</a:t>
            </a:r>
          </a:p>
          <a:p>
            <a:r>
              <a:rPr lang="en-US" dirty="0">
                <a:solidFill>
                  <a:prstClr val="black"/>
                </a:solidFill>
              </a:rPr>
              <a:t> Wheat</a:t>
            </a:r>
          </a:p>
          <a:p>
            <a:r>
              <a:rPr lang="en-US" dirty="0">
                <a:solidFill>
                  <a:prstClr val="black"/>
                </a:solidFill>
              </a:rPr>
              <a:t> Oats</a:t>
            </a:r>
          </a:p>
          <a:p>
            <a:r>
              <a:rPr lang="en-US" dirty="0">
                <a:solidFill>
                  <a:prstClr val="black"/>
                </a:solidFill>
              </a:rPr>
              <a:t> Rye</a:t>
            </a:r>
          </a:p>
        </p:txBody>
      </p:sp>
      <p:cxnSp>
        <p:nvCxnSpPr>
          <p:cNvPr id="27" name="Straight Connector 26"/>
          <p:cNvCxnSpPr/>
          <p:nvPr/>
        </p:nvCxnSpPr>
        <p:spPr>
          <a:xfrm>
            <a:off x="4648200" y="2057400"/>
            <a:ext cx="6667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48200" y="2286000"/>
            <a:ext cx="704850" cy="0"/>
          </a:xfrm>
          <a:prstGeom prst="line">
            <a:avLst/>
          </a:prstGeom>
          <a:ln w="41275" cap="rnd" cmpd="dbl">
            <a:prstDash val="dash"/>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48200" y="2590800"/>
            <a:ext cx="666750" cy="0"/>
          </a:xfrm>
          <a:prstGeom prst="line">
            <a:avLst/>
          </a:prstGeom>
          <a:ln w="60325" cap="sq">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48200" y="2819400"/>
            <a:ext cx="666750" cy="0"/>
          </a:xfrm>
          <a:prstGeom prst="line">
            <a:avLst/>
          </a:prstGeom>
          <a:ln w="412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1449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rcRect t="7084" r="1515" b="7008"/>
          <a:stretch/>
        </p:blipFill>
        <p:spPr bwMode="auto">
          <a:xfrm rot="331143">
            <a:off x="-68585" y="1359229"/>
            <a:ext cx="4502727" cy="5294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en-US" dirty="0" smtClean="0"/>
              <a:t>Small-grain/ryegrass mixtures</a:t>
            </a:r>
            <a:endParaRPr lang="en-US" dirty="0"/>
          </a:p>
        </p:txBody>
      </p:sp>
      <p:cxnSp>
        <p:nvCxnSpPr>
          <p:cNvPr id="6" name="Straight Connector 5"/>
          <p:cNvCxnSpPr/>
          <p:nvPr/>
        </p:nvCxnSpPr>
        <p:spPr>
          <a:xfrm flipV="1">
            <a:off x="-152400" y="3657600"/>
            <a:ext cx="4953000" cy="609600"/>
          </a:xfrm>
          <a:prstGeom prst="lin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7347" y="2253128"/>
            <a:ext cx="5765652" cy="1600438"/>
            <a:chOff x="2997347" y="2253128"/>
            <a:chExt cx="5765652" cy="1600437"/>
          </a:xfrm>
        </p:grpSpPr>
        <p:sp>
          <p:nvSpPr>
            <p:cNvPr id="7" name="Right Arrow 6"/>
            <p:cNvSpPr/>
            <p:nvPr/>
          </p:nvSpPr>
          <p:spPr>
            <a:xfrm>
              <a:off x="3810000" y="2286000"/>
              <a:ext cx="1676400" cy="5334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8" name="TextBox 7"/>
            <p:cNvSpPr txBox="1"/>
            <p:nvPr/>
          </p:nvSpPr>
          <p:spPr>
            <a:xfrm>
              <a:off x="5731822" y="2253128"/>
              <a:ext cx="3031177" cy="1600437"/>
            </a:xfrm>
            <a:prstGeom prst="rect">
              <a:avLst/>
            </a:prstGeom>
            <a:noFill/>
          </p:spPr>
          <p:txBody>
            <a:bodyPr wrap="square" rtlCol="0">
              <a:spAutoFit/>
            </a:bodyPr>
            <a:lstStyle/>
            <a:p>
              <a:r>
                <a:rPr lang="en-US" sz="2000" b="1" dirty="0">
                  <a:solidFill>
                    <a:prstClr val="black"/>
                  </a:solidFill>
                </a:rPr>
                <a:t>Rye + ryegrass</a:t>
              </a:r>
            </a:p>
            <a:p>
              <a:pPr marL="342900" indent="-342900">
                <a:buFont typeface="Arial" panose="020B0604020202020204" pitchFamily="34" charset="0"/>
                <a:buChar char="•"/>
              </a:pPr>
              <a:r>
                <a:rPr lang="en-US" sz="2000" b="1" dirty="0">
                  <a:solidFill>
                    <a:prstClr val="black"/>
                  </a:solidFill>
                </a:rPr>
                <a:t>Earlier growth distribution for rye</a:t>
              </a:r>
            </a:p>
            <a:p>
              <a:pPr marL="342900" indent="-342900">
                <a:buFont typeface="Arial" panose="020B0604020202020204" pitchFamily="34" charset="0"/>
                <a:buChar char="•"/>
              </a:pPr>
              <a:r>
                <a:rPr lang="en-US" sz="2000" b="1" dirty="0">
                  <a:solidFill>
                    <a:prstClr val="black"/>
                  </a:solidFill>
                </a:rPr>
                <a:t>More cold tolerant</a:t>
              </a:r>
            </a:p>
            <a:p>
              <a:pPr algn="ctr"/>
              <a:endParaRPr lang="en-US" dirty="0">
                <a:solidFill>
                  <a:prstClr val="black"/>
                </a:solidFill>
              </a:endParaRPr>
            </a:p>
          </p:txBody>
        </p:sp>
        <p:sp>
          <p:nvSpPr>
            <p:cNvPr id="5" name="5-Point Star 4"/>
            <p:cNvSpPr/>
            <p:nvPr/>
          </p:nvSpPr>
          <p:spPr>
            <a:xfrm>
              <a:off x="2997347" y="2438400"/>
              <a:ext cx="304800" cy="33855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2997349" y="4495800"/>
            <a:ext cx="5765651" cy="1981200"/>
            <a:chOff x="2997347" y="4495800"/>
            <a:chExt cx="5765651" cy="1981200"/>
          </a:xfrm>
        </p:grpSpPr>
        <p:sp>
          <p:nvSpPr>
            <p:cNvPr id="9" name="Right Arrow 8"/>
            <p:cNvSpPr/>
            <p:nvPr/>
          </p:nvSpPr>
          <p:spPr>
            <a:xfrm>
              <a:off x="3868549" y="4495800"/>
              <a:ext cx="1676400" cy="5334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3" name="TextBox 2"/>
            <p:cNvSpPr txBox="1"/>
            <p:nvPr/>
          </p:nvSpPr>
          <p:spPr>
            <a:xfrm>
              <a:off x="5638799" y="4538008"/>
              <a:ext cx="3124199" cy="1938992"/>
            </a:xfrm>
            <a:prstGeom prst="rect">
              <a:avLst/>
            </a:prstGeom>
            <a:noFill/>
          </p:spPr>
          <p:txBody>
            <a:bodyPr wrap="square" rtlCol="0">
              <a:spAutoFit/>
            </a:bodyPr>
            <a:lstStyle/>
            <a:p>
              <a:r>
                <a:rPr lang="en-US" sz="2000" b="1" dirty="0">
                  <a:solidFill>
                    <a:prstClr val="black"/>
                  </a:solidFill>
                </a:rPr>
                <a:t>Oats + ryegrass</a:t>
              </a:r>
            </a:p>
            <a:p>
              <a:pPr marL="342900" indent="-342900">
                <a:buFont typeface="Arial" panose="020B0604020202020204" pitchFamily="34" charset="0"/>
                <a:buChar char="•"/>
              </a:pPr>
              <a:r>
                <a:rPr lang="en-US" sz="2000" b="1" dirty="0">
                  <a:solidFill>
                    <a:prstClr val="black"/>
                  </a:solidFill>
                </a:rPr>
                <a:t>Adapted to lower Coastal Plain region</a:t>
              </a:r>
            </a:p>
            <a:p>
              <a:pPr marL="342900" indent="-342900">
                <a:buFont typeface="Arial" panose="020B0604020202020204" pitchFamily="34" charset="0"/>
                <a:buChar char="•"/>
              </a:pPr>
              <a:r>
                <a:rPr lang="en-US" sz="2000" b="1" dirty="0">
                  <a:solidFill>
                    <a:prstClr val="black"/>
                  </a:solidFill>
                </a:rPr>
                <a:t>More risk of winterkill at northern latitudes</a:t>
              </a:r>
            </a:p>
          </p:txBody>
        </p:sp>
        <p:sp>
          <p:nvSpPr>
            <p:cNvPr id="12" name="5-Point Star 11"/>
            <p:cNvSpPr/>
            <p:nvPr/>
          </p:nvSpPr>
          <p:spPr>
            <a:xfrm>
              <a:off x="2997347" y="4502877"/>
              <a:ext cx="304800" cy="33855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6095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style>
          <a:lnRef idx="2">
            <a:schemeClr val="accent3"/>
          </a:lnRef>
          <a:fillRef idx="1">
            <a:schemeClr val="lt1"/>
          </a:fillRef>
          <a:effectRef idx="0">
            <a:schemeClr val="accent3"/>
          </a:effectRef>
          <a:fontRef idx="minor">
            <a:schemeClr val="dk1"/>
          </a:fontRef>
        </p:style>
        <p:txBody>
          <a:bodyPr>
            <a:normAutofit fontScale="90000"/>
          </a:bodyPr>
          <a:lstStyle/>
          <a:p>
            <a:r>
              <a:rPr lang="en-US" dirty="0" smtClean="0">
                <a:latin typeface="Arial Black" panose="020B0A04020102020204" pitchFamily="34" charset="0"/>
              </a:rPr>
              <a:t>Cereal rye and rye-based mixtures</a:t>
            </a:r>
            <a:endParaRPr lang="en-US" dirty="0">
              <a:latin typeface="Arial Black" panose="020B0A040201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32321868"/>
              </p:ext>
            </p:extLst>
          </p:nvPr>
        </p:nvGraphicFramePr>
        <p:xfrm>
          <a:off x="457200" y="1676400"/>
          <a:ext cx="8229600" cy="3535680"/>
        </p:xfrm>
        <a:graphic>
          <a:graphicData uri="http://schemas.openxmlformats.org/drawingml/2006/table">
            <a:tbl>
              <a:tblPr firstRow="1" bandRow="1">
                <a:tableStyleId>{21E4AEA4-8DFA-4A89-87EB-49C32662AFE0}</a:tableStyleId>
              </a:tblPr>
              <a:tblGrid>
                <a:gridCol w="1371600"/>
                <a:gridCol w="1219200"/>
                <a:gridCol w="1676400"/>
                <a:gridCol w="1295400"/>
                <a:gridCol w="1295400"/>
                <a:gridCol w="1371600"/>
              </a:tblGrid>
              <a:tr h="914400">
                <a:tc>
                  <a:txBody>
                    <a:bodyPr/>
                    <a:lstStyle/>
                    <a:p>
                      <a:endParaRPr lang="en-US" sz="1900" dirty="0"/>
                    </a:p>
                  </a:txBody>
                  <a:tcP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900" dirty="0" smtClean="0"/>
                        <a:t>Grazing</a:t>
                      </a:r>
                      <a:r>
                        <a:rPr lang="en-US" sz="1900" baseline="0" dirty="0" smtClean="0"/>
                        <a:t> days</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900" dirty="0" smtClean="0"/>
                        <a:t>Stocking rate, animals/acre</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900" dirty="0" smtClean="0"/>
                        <a:t>ADG, </a:t>
                      </a:r>
                      <a:r>
                        <a:rPr lang="en-US" sz="1900" dirty="0" err="1" smtClean="0"/>
                        <a:t>lb</a:t>
                      </a:r>
                      <a:r>
                        <a:rPr lang="en-US" sz="1900" dirty="0" smtClean="0"/>
                        <a:t>/d</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900" dirty="0" smtClean="0"/>
                        <a:t>Gain/acre</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900" dirty="0" smtClean="0"/>
                        <a:t>Cost of gain </a:t>
                      </a:r>
                    </a:p>
                    <a:p>
                      <a:pPr algn="ctr"/>
                      <a:r>
                        <a:rPr lang="en-US" sz="1900" dirty="0" smtClean="0"/>
                        <a:t>($/</a:t>
                      </a:r>
                      <a:r>
                        <a:rPr lang="en-US" sz="1900" dirty="0" err="1" smtClean="0"/>
                        <a:t>lb</a:t>
                      </a:r>
                      <a:r>
                        <a:rPr lang="en-US" sz="1900" dirty="0" smtClean="0"/>
                        <a:t> BW)</a:t>
                      </a:r>
                      <a:endParaRPr lang="en-US" sz="1900"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tx2">
                        <a:lumMod val="75000"/>
                      </a:schemeClr>
                    </a:solidFill>
                  </a:tcPr>
                </a:tc>
              </a:tr>
              <a:tr h="563880">
                <a:tc>
                  <a:txBody>
                    <a:bodyPr/>
                    <a:lstStyle/>
                    <a:p>
                      <a:r>
                        <a:rPr lang="en-US" sz="1900" dirty="0" smtClean="0"/>
                        <a:t>Rye</a:t>
                      </a:r>
                      <a:endParaRPr lang="en-US" sz="1900" dirty="0"/>
                    </a:p>
                  </a:txBody>
                  <a:tcP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84</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1.9</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2.7</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430</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900" dirty="0" smtClean="0"/>
                        <a:t>0.43</a:t>
                      </a:r>
                      <a:endParaRPr lang="en-US" sz="1900" dirty="0"/>
                    </a:p>
                  </a:txBody>
                  <a:tcPr anchor="ctr">
                    <a:lnT w="76200" cap="flat" cmpd="sng" algn="ctr">
                      <a:solidFill>
                        <a:schemeClr val="tx1"/>
                      </a:solidFill>
                      <a:prstDash val="solid"/>
                      <a:round/>
                      <a:headEnd type="none" w="med" len="med"/>
                      <a:tailEnd type="none" w="med" len="med"/>
                    </a:lnT>
                    <a:solidFill>
                      <a:schemeClr val="bg1">
                        <a:lumMod val="85000"/>
                      </a:schemeClr>
                    </a:solidFill>
                  </a:tcPr>
                </a:tc>
              </a:tr>
              <a:tr h="640080">
                <a:tc>
                  <a:txBody>
                    <a:bodyPr/>
                    <a:lstStyle/>
                    <a:p>
                      <a:r>
                        <a:rPr lang="en-US" sz="1900" dirty="0" smtClean="0"/>
                        <a:t>Rye</a:t>
                      </a:r>
                      <a:r>
                        <a:rPr lang="en-US" sz="1900" baseline="0" dirty="0" smtClean="0"/>
                        <a:t> + wheat</a:t>
                      </a:r>
                      <a:endParaRPr lang="en-US" sz="1900" dirty="0"/>
                    </a:p>
                  </a:txBody>
                  <a:tcPr>
                    <a:solidFill>
                      <a:schemeClr val="bg1">
                        <a:lumMod val="85000"/>
                      </a:schemeClr>
                    </a:solidFill>
                  </a:tcPr>
                </a:tc>
                <a:tc>
                  <a:txBody>
                    <a:bodyPr/>
                    <a:lstStyle/>
                    <a:p>
                      <a:pPr algn="ctr"/>
                      <a:r>
                        <a:rPr lang="en-US" sz="1900" dirty="0" smtClean="0"/>
                        <a:t>84</a:t>
                      </a:r>
                      <a:endParaRPr lang="en-US" sz="1900" dirty="0"/>
                    </a:p>
                  </a:txBody>
                  <a:tcPr anchor="ctr">
                    <a:solidFill>
                      <a:schemeClr val="bg1">
                        <a:lumMod val="85000"/>
                      </a:schemeClr>
                    </a:solidFill>
                  </a:tcPr>
                </a:tc>
                <a:tc>
                  <a:txBody>
                    <a:bodyPr/>
                    <a:lstStyle/>
                    <a:p>
                      <a:pPr algn="ctr"/>
                      <a:r>
                        <a:rPr lang="en-US" sz="1900" dirty="0" smtClean="0"/>
                        <a:t>1.9</a:t>
                      </a:r>
                      <a:endParaRPr lang="en-US" sz="1900" dirty="0"/>
                    </a:p>
                  </a:txBody>
                  <a:tcPr anchor="ctr">
                    <a:solidFill>
                      <a:schemeClr val="bg1">
                        <a:lumMod val="85000"/>
                      </a:schemeClr>
                    </a:solidFill>
                  </a:tcPr>
                </a:tc>
                <a:tc>
                  <a:txBody>
                    <a:bodyPr/>
                    <a:lstStyle/>
                    <a:p>
                      <a:pPr algn="ctr"/>
                      <a:r>
                        <a:rPr lang="en-US" sz="1900" dirty="0" smtClean="0"/>
                        <a:t>2.5</a:t>
                      </a:r>
                      <a:endParaRPr lang="en-US" sz="1900" dirty="0"/>
                    </a:p>
                  </a:txBody>
                  <a:tcPr anchor="ctr">
                    <a:solidFill>
                      <a:schemeClr val="bg1">
                        <a:lumMod val="85000"/>
                      </a:schemeClr>
                    </a:solidFill>
                  </a:tcPr>
                </a:tc>
                <a:tc>
                  <a:txBody>
                    <a:bodyPr/>
                    <a:lstStyle/>
                    <a:p>
                      <a:pPr algn="ctr"/>
                      <a:r>
                        <a:rPr lang="en-US" sz="1900" dirty="0" smtClean="0"/>
                        <a:t>400</a:t>
                      </a:r>
                      <a:endParaRPr lang="en-US" sz="1900" dirty="0"/>
                    </a:p>
                  </a:txBody>
                  <a:tcPr anchor="ctr">
                    <a:solidFill>
                      <a:schemeClr val="bg1">
                        <a:lumMod val="85000"/>
                      </a:schemeClr>
                    </a:solidFill>
                  </a:tcPr>
                </a:tc>
                <a:tc>
                  <a:txBody>
                    <a:bodyPr/>
                    <a:lstStyle/>
                    <a:p>
                      <a:pPr algn="ctr"/>
                      <a:r>
                        <a:rPr lang="en-US" sz="1900" dirty="0" smtClean="0"/>
                        <a:t>0.46</a:t>
                      </a:r>
                      <a:endParaRPr lang="en-US" sz="1900" dirty="0"/>
                    </a:p>
                  </a:txBody>
                  <a:tcPr anchor="ctr">
                    <a:solidFill>
                      <a:schemeClr val="bg1">
                        <a:lumMod val="85000"/>
                      </a:schemeClr>
                    </a:solidFill>
                  </a:tcPr>
                </a:tc>
              </a:tr>
              <a:tr h="660400">
                <a:tc>
                  <a:txBody>
                    <a:bodyPr/>
                    <a:lstStyle/>
                    <a:p>
                      <a:r>
                        <a:rPr lang="en-US" sz="1900" dirty="0" smtClean="0"/>
                        <a:t>Rye + ryegrass</a:t>
                      </a:r>
                      <a:endParaRPr lang="en-US" sz="1900" dirty="0"/>
                    </a:p>
                  </a:txBody>
                  <a:tcPr>
                    <a:solidFill>
                      <a:schemeClr val="bg1">
                        <a:lumMod val="85000"/>
                      </a:schemeClr>
                    </a:solidFill>
                  </a:tcPr>
                </a:tc>
                <a:tc>
                  <a:txBody>
                    <a:bodyPr/>
                    <a:lstStyle/>
                    <a:p>
                      <a:pPr algn="ctr"/>
                      <a:r>
                        <a:rPr lang="en-US" sz="1900" dirty="0" smtClean="0"/>
                        <a:t>134</a:t>
                      </a:r>
                      <a:endParaRPr lang="en-US" sz="1900" dirty="0"/>
                    </a:p>
                  </a:txBody>
                  <a:tcPr anchor="ctr">
                    <a:solidFill>
                      <a:schemeClr val="bg1">
                        <a:lumMod val="85000"/>
                      </a:schemeClr>
                    </a:solidFill>
                  </a:tcPr>
                </a:tc>
                <a:tc>
                  <a:txBody>
                    <a:bodyPr/>
                    <a:lstStyle/>
                    <a:p>
                      <a:pPr algn="ctr"/>
                      <a:r>
                        <a:rPr lang="en-US" sz="1900" dirty="0" smtClean="0"/>
                        <a:t>1.6</a:t>
                      </a:r>
                      <a:endParaRPr lang="en-US" sz="1900" dirty="0"/>
                    </a:p>
                  </a:txBody>
                  <a:tcPr anchor="ctr">
                    <a:solidFill>
                      <a:schemeClr val="bg1">
                        <a:lumMod val="85000"/>
                      </a:schemeClr>
                    </a:solidFill>
                  </a:tcPr>
                </a:tc>
                <a:tc>
                  <a:txBody>
                    <a:bodyPr/>
                    <a:lstStyle/>
                    <a:p>
                      <a:pPr algn="ctr"/>
                      <a:r>
                        <a:rPr lang="en-US" sz="1900" dirty="0" smtClean="0"/>
                        <a:t>1.9</a:t>
                      </a:r>
                      <a:endParaRPr lang="en-US" sz="1900" dirty="0"/>
                    </a:p>
                  </a:txBody>
                  <a:tcPr anchor="ctr">
                    <a:solidFill>
                      <a:schemeClr val="bg1">
                        <a:lumMod val="85000"/>
                      </a:schemeClr>
                    </a:solidFill>
                  </a:tcPr>
                </a:tc>
                <a:tc>
                  <a:txBody>
                    <a:bodyPr/>
                    <a:lstStyle/>
                    <a:p>
                      <a:pPr algn="ctr"/>
                      <a:r>
                        <a:rPr lang="en-US" sz="1900" dirty="0" smtClean="0"/>
                        <a:t>407</a:t>
                      </a:r>
                      <a:endParaRPr lang="en-US" sz="1900" dirty="0"/>
                    </a:p>
                  </a:txBody>
                  <a:tcPr anchor="ctr">
                    <a:solidFill>
                      <a:schemeClr val="bg1">
                        <a:lumMod val="85000"/>
                      </a:schemeClr>
                    </a:solidFill>
                  </a:tcPr>
                </a:tc>
                <a:tc>
                  <a:txBody>
                    <a:bodyPr/>
                    <a:lstStyle/>
                    <a:p>
                      <a:pPr algn="ctr"/>
                      <a:r>
                        <a:rPr lang="en-US" sz="1900" dirty="0" smtClean="0"/>
                        <a:t>0.53</a:t>
                      </a:r>
                      <a:endParaRPr lang="en-US" sz="1900" dirty="0"/>
                    </a:p>
                  </a:txBody>
                  <a:tcPr anchor="ctr">
                    <a:solidFill>
                      <a:schemeClr val="bg1">
                        <a:lumMod val="85000"/>
                      </a:schemeClr>
                    </a:solidFill>
                  </a:tcPr>
                </a:tc>
              </a:tr>
              <a:tr h="640080">
                <a:tc>
                  <a:txBody>
                    <a:bodyPr/>
                    <a:lstStyle/>
                    <a:p>
                      <a:r>
                        <a:rPr lang="en-US" sz="1900" dirty="0" smtClean="0"/>
                        <a:t>Rye +</a:t>
                      </a:r>
                      <a:r>
                        <a:rPr lang="en-US" sz="1900" baseline="0" dirty="0" smtClean="0"/>
                        <a:t> clover</a:t>
                      </a:r>
                      <a:endParaRPr lang="en-US" sz="1900" dirty="0"/>
                    </a:p>
                  </a:txBody>
                  <a:tcP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129</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1.5</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2.3</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445</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900" dirty="0" smtClean="0"/>
                        <a:t>0.42</a:t>
                      </a:r>
                      <a:endParaRPr lang="en-US" sz="1900" dirty="0"/>
                    </a:p>
                  </a:txBody>
                  <a:tcPr anchor="ctr">
                    <a:lnB w="762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6" name="TextBox 5"/>
          <p:cNvSpPr txBox="1"/>
          <p:nvPr/>
        </p:nvSpPr>
        <p:spPr>
          <a:xfrm>
            <a:off x="5638800" y="6324600"/>
            <a:ext cx="3276600" cy="369332"/>
          </a:xfrm>
          <a:prstGeom prst="rect">
            <a:avLst/>
          </a:prstGeom>
          <a:noFill/>
        </p:spPr>
        <p:txBody>
          <a:bodyPr wrap="square" rtlCol="0">
            <a:spAutoFit/>
          </a:bodyPr>
          <a:lstStyle/>
          <a:p>
            <a:r>
              <a:rPr lang="en-US" dirty="0">
                <a:solidFill>
                  <a:prstClr val="black"/>
                </a:solidFill>
              </a:rPr>
              <a:t>Source: Ford et al., (2014)</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04800" y="5431789"/>
            <a:ext cx="1905000" cy="1428751"/>
          </a:xfrm>
          <a:prstGeom prst="ellipse">
            <a:avLst/>
          </a:prstGeom>
          <a:ln>
            <a:noFill/>
          </a:ln>
          <a:effectLst>
            <a:softEdge rad="112500"/>
          </a:effectLst>
        </p:spPr>
      </p:pic>
      <p:sp>
        <p:nvSpPr>
          <p:cNvPr id="7" name="Rectangle 6"/>
          <p:cNvSpPr/>
          <p:nvPr/>
        </p:nvSpPr>
        <p:spPr>
          <a:xfrm>
            <a:off x="2057400" y="3821215"/>
            <a:ext cx="838200" cy="1371600"/>
          </a:xfrm>
          <a:prstGeom prst="rect">
            <a:avLst/>
          </a:prstGeom>
          <a:solidFill>
            <a:schemeClr val="accent1">
              <a:alpha val="0"/>
            </a:schemeClr>
          </a:solid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505200" y="2646053"/>
            <a:ext cx="838200" cy="1295400"/>
          </a:xfrm>
          <a:prstGeom prst="rect">
            <a:avLst/>
          </a:prstGeom>
          <a:solidFill>
            <a:schemeClr val="accent1">
              <a:alpha val="0"/>
            </a:schemeClr>
          </a:solid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7467600" y="2667000"/>
            <a:ext cx="1066800" cy="1144979"/>
          </a:xfrm>
          <a:prstGeom prst="rect">
            <a:avLst/>
          </a:prstGeom>
          <a:solidFill>
            <a:schemeClr val="accent1">
              <a:alpha val="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467600" y="4507015"/>
            <a:ext cx="1066800" cy="685800"/>
          </a:xfrm>
          <a:prstGeom prst="rect">
            <a:avLst/>
          </a:prstGeom>
          <a:solidFill>
            <a:schemeClr val="accent1">
              <a:alpha val="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077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smtClean="0">
                <a:latin typeface="Arial Black" panose="020B0A04020102020204" pitchFamily="34" charset="0"/>
              </a:rPr>
              <a:t>Use of prepared seedbed and </a:t>
            </a:r>
            <a:r>
              <a:rPr lang="en-US" sz="3200" dirty="0" err="1" smtClean="0">
                <a:latin typeface="Arial Black" panose="020B0A04020102020204" pitchFamily="34" charset="0"/>
              </a:rPr>
              <a:t>overseeding</a:t>
            </a:r>
            <a:r>
              <a:rPr lang="en-US" sz="3200" dirty="0" smtClean="0">
                <a:latin typeface="Arial Black" panose="020B0A04020102020204" pitchFamily="34" charset="0"/>
              </a:rPr>
              <a:t> perennial WSG sods</a:t>
            </a:r>
            <a:endParaRPr lang="en-US" sz="3200" dirty="0">
              <a:latin typeface="Arial Black" panose="020B0A04020102020204" pitchFamily="34" charset="0"/>
            </a:endParaRPr>
          </a:p>
        </p:txBody>
      </p:sp>
      <p:sp>
        <p:nvSpPr>
          <p:cNvPr id="8" name="Content Placeholder 7"/>
          <p:cNvSpPr>
            <a:spLocks noGrp="1"/>
          </p:cNvSpPr>
          <p:nvPr>
            <p:ph idx="1"/>
          </p:nvPr>
        </p:nvSpPr>
        <p:spPr/>
        <p:txBody>
          <a:bodyPr>
            <a:normAutofit/>
          </a:bodyPr>
          <a:lstStyle/>
          <a:p>
            <a:r>
              <a:rPr lang="en-US" dirty="0" smtClean="0"/>
              <a:t>How early is early?</a:t>
            </a:r>
          </a:p>
        </p:txBody>
      </p:sp>
      <p:sp>
        <p:nvSpPr>
          <p:cNvPr id="9" name="Content Placeholder 8"/>
          <p:cNvSpPr>
            <a:spLocks noGrp="1"/>
          </p:cNvSpPr>
          <p:nvPr>
            <p:ph sz="half" idx="4294967295"/>
          </p:nvPr>
        </p:nvSpPr>
        <p:spPr>
          <a:xfrm>
            <a:off x="5105400" y="1470025"/>
            <a:ext cx="4038600" cy="4525963"/>
          </a:xfrm>
        </p:spPr>
        <p:txBody>
          <a:bodyPr>
            <a:normAutofit fontScale="85000" lnSpcReduction="20000"/>
          </a:bodyPr>
          <a:lstStyle/>
          <a:p>
            <a:pPr marL="457200" lvl="1" indent="0">
              <a:buNone/>
            </a:pPr>
            <a:endParaRPr lang="en-US" dirty="0" smtClean="0"/>
          </a:p>
          <a:p>
            <a:r>
              <a:rPr lang="en-US" dirty="0" smtClean="0"/>
              <a:t>Goal is to have forage before Jan 1 for most</a:t>
            </a:r>
          </a:p>
          <a:p>
            <a:pPr marL="0" indent="0">
              <a:buNone/>
            </a:pPr>
            <a:endParaRPr lang="en-US" dirty="0" smtClean="0"/>
          </a:p>
          <a:p>
            <a:r>
              <a:rPr lang="en-US" dirty="0" smtClean="0"/>
              <a:t>Increasing potential for fall growth: Coastal Plain Region </a:t>
            </a:r>
          </a:p>
          <a:p>
            <a:pPr marL="0" indent="0">
              <a:buNone/>
            </a:pPr>
            <a:endParaRPr lang="en-US" dirty="0" smtClean="0"/>
          </a:p>
          <a:p>
            <a:r>
              <a:rPr lang="en-US" dirty="0" smtClean="0"/>
              <a:t>Seeding date – “early”</a:t>
            </a:r>
          </a:p>
          <a:p>
            <a:pPr lvl="1"/>
            <a:r>
              <a:rPr lang="en-US" dirty="0" smtClean="0"/>
              <a:t>Mid September to early October– Deep South </a:t>
            </a:r>
          </a:p>
          <a:p>
            <a:endParaRPr lang="en-US" dirty="0"/>
          </a:p>
        </p:txBody>
      </p:sp>
      <p:pic>
        <p:nvPicPr>
          <p:cNvPr id="2050" name="Picture 2" descr="Image result for map of southeast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8" y="2302165"/>
            <a:ext cx="4176280" cy="328136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219202" y="4364183"/>
            <a:ext cx="1242255" cy="369332"/>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2706130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does fescue fit into the picture?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577796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style>
          <a:lnRef idx="2">
            <a:schemeClr val="accent5"/>
          </a:lnRef>
          <a:fillRef idx="1">
            <a:schemeClr val="lt1"/>
          </a:fillRef>
          <a:effectRef idx="0">
            <a:schemeClr val="accent5"/>
          </a:effectRef>
          <a:fontRef idx="minor">
            <a:schemeClr val="dk1"/>
          </a:fontRef>
        </p:style>
        <p:txBody>
          <a:bodyPr>
            <a:normAutofit fontScale="90000"/>
          </a:bodyPr>
          <a:lstStyle/>
          <a:p>
            <a:r>
              <a:rPr lang="en-US" dirty="0" smtClean="0">
                <a:latin typeface="Arial Black" panose="020B0A04020102020204" pitchFamily="34" charset="0"/>
              </a:rPr>
              <a:t>Novel-</a:t>
            </a:r>
            <a:r>
              <a:rPr lang="en-US" dirty="0" err="1" smtClean="0">
                <a:latin typeface="Arial Black" panose="020B0A04020102020204" pitchFamily="34" charset="0"/>
              </a:rPr>
              <a:t>endophyte</a:t>
            </a:r>
            <a:r>
              <a:rPr lang="en-US" dirty="0" smtClean="0">
                <a:latin typeface="Arial Black" panose="020B0A04020102020204" pitchFamily="34" charset="0"/>
              </a:rPr>
              <a:t> tall fescue and animal performance</a:t>
            </a:r>
            <a:endParaRPr lang="en-US" dirty="0">
              <a:latin typeface="Arial Black" panose="020B0A04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36313879"/>
              </p:ext>
            </p:extLst>
          </p:nvPr>
        </p:nvGraphicFramePr>
        <p:xfrm>
          <a:off x="533400" y="1981200"/>
          <a:ext cx="8305800" cy="3097219"/>
        </p:xfrm>
        <a:graphic>
          <a:graphicData uri="http://schemas.openxmlformats.org/drawingml/2006/table">
            <a:tbl>
              <a:tblPr firstRow="1" bandRow="1">
                <a:tableStyleId>{2A488322-F2BA-4B5B-9748-0D474271808F}</a:tableStyleId>
              </a:tblPr>
              <a:tblGrid>
                <a:gridCol w="1661160"/>
                <a:gridCol w="1661160"/>
                <a:gridCol w="1935480"/>
                <a:gridCol w="1386840"/>
                <a:gridCol w="1661160"/>
              </a:tblGrid>
              <a:tr h="1188720">
                <a:tc>
                  <a:txBody>
                    <a:bodyPr/>
                    <a:lstStyle/>
                    <a:p>
                      <a:r>
                        <a:rPr lang="en-US" sz="2400" b="1" dirty="0" smtClean="0">
                          <a:solidFill>
                            <a:schemeClr val="bg1">
                              <a:lumMod val="95000"/>
                            </a:schemeClr>
                          </a:solidFill>
                        </a:rPr>
                        <a:t>System</a:t>
                      </a:r>
                      <a:endParaRPr lang="en-US" sz="2400" b="1" dirty="0">
                        <a:solidFill>
                          <a:schemeClr val="bg1">
                            <a:lumMod val="95000"/>
                          </a:schemeClr>
                        </a:solidFill>
                      </a:endParaRPr>
                    </a:p>
                  </a:txBody>
                  <a:tcPr anchor="ctr">
                    <a:solidFill>
                      <a:schemeClr val="tx2"/>
                    </a:solidFill>
                  </a:tcPr>
                </a:tc>
                <a:tc>
                  <a:txBody>
                    <a:bodyPr/>
                    <a:lstStyle/>
                    <a:p>
                      <a:pPr algn="ctr"/>
                      <a:r>
                        <a:rPr lang="en-US" sz="2400" b="1" dirty="0" smtClean="0">
                          <a:solidFill>
                            <a:schemeClr val="bg1">
                              <a:lumMod val="95000"/>
                            </a:schemeClr>
                          </a:solidFill>
                        </a:rPr>
                        <a:t>Grazing</a:t>
                      </a:r>
                      <a:r>
                        <a:rPr lang="en-US" sz="2400" b="1" baseline="0" dirty="0" smtClean="0">
                          <a:solidFill>
                            <a:schemeClr val="bg1">
                              <a:lumMod val="95000"/>
                            </a:schemeClr>
                          </a:solidFill>
                        </a:rPr>
                        <a:t> days</a:t>
                      </a:r>
                      <a:endParaRPr lang="en-US" sz="2400" b="1" dirty="0">
                        <a:solidFill>
                          <a:schemeClr val="bg1">
                            <a:lumMod val="95000"/>
                          </a:schemeClr>
                        </a:solidFill>
                      </a:endParaRPr>
                    </a:p>
                  </a:txBody>
                  <a:tcPr anchor="ctr">
                    <a:solidFill>
                      <a:schemeClr val="tx2"/>
                    </a:solidFill>
                  </a:tcPr>
                </a:tc>
                <a:tc>
                  <a:txBody>
                    <a:bodyPr/>
                    <a:lstStyle/>
                    <a:p>
                      <a:pPr algn="ctr"/>
                      <a:r>
                        <a:rPr lang="en-US" sz="2400" b="1" dirty="0" smtClean="0">
                          <a:solidFill>
                            <a:schemeClr val="bg1">
                              <a:lumMod val="95000"/>
                            </a:schemeClr>
                          </a:solidFill>
                        </a:rPr>
                        <a:t>Stocking rate, animals/</a:t>
                      </a:r>
                    </a:p>
                    <a:p>
                      <a:pPr algn="ctr"/>
                      <a:r>
                        <a:rPr lang="en-US" sz="2400" b="1" dirty="0" smtClean="0">
                          <a:solidFill>
                            <a:schemeClr val="bg1">
                              <a:lumMod val="95000"/>
                            </a:schemeClr>
                          </a:solidFill>
                        </a:rPr>
                        <a:t>acre</a:t>
                      </a:r>
                      <a:endParaRPr lang="en-US" sz="2400" b="1" dirty="0">
                        <a:solidFill>
                          <a:schemeClr val="bg1">
                            <a:lumMod val="95000"/>
                          </a:schemeClr>
                        </a:solidFill>
                      </a:endParaRPr>
                    </a:p>
                  </a:txBody>
                  <a:tcPr anchor="ctr">
                    <a:solidFill>
                      <a:schemeClr val="tx2"/>
                    </a:solidFill>
                  </a:tcPr>
                </a:tc>
                <a:tc>
                  <a:txBody>
                    <a:bodyPr/>
                    <a:lstStyle/>
                    <a:p>
                      <a:pPr algn="ctr"/>
                      <a:r>
                        <a:rPr lang="en-US" sz="2400" b="1" dirty="0" smtClean="0">
                          <a:solidFill>
                            <a:schemeClr val="bg1">
                              <a:lumMod val="95000"/>
                            </a:schemeClr>
                          </a:solidFill>
                        </a:rPr>
                        <a:t>ADG, </a:t>
                      </a:r>
                      <a:r>
                        <a:rPr lang="en-US" sz="2400" b="1" dirty="0" err="1" smtClean="0">
                          <a:solidFill>
                            <a:schemeClr val="bg1">
                              <a:lumMod val="95000"/>
                            </a:schemeClr>
                          </a:solidFill>
                        </a:rPr>
                        <a:t>lb</a:t>
                      </a:r>
                      <a:r>
                        <a:rPr lang="en-US" sz="2400" b="1" dirty="0" smtClean="0">
                          <a:solidFill>
                            <a:schemeClr val="bg1">
                              <a:lumMod val="95000"/>
                            </a:schemeClr>
                          </a:solidFill>
                        </a:rPr>
                        <a:t>/d</a:t>
                      </a:r>
                      <a:endParaRPr lang="en-US" sz="2400" b="1" dirty="0">
                        <a:solidFill>
                          <a:schemeClr val="bg1">
                            <a:lumMod val="95000"/>
                          </a:schemeClr>
                        </a:solidFill>
                      </a:endParaRPr>
                    </a:p>
                  </a:txBody>
                  <a:tcPr anchor="ctr">
                    <a:solidFill>
                      <a:schemeClr val="tx2"/>
                    </a:solidFill>
                  </a:tcPr>
                </a:tc>
                <a:tc>
                  <a:txBody>
                    <a:bodyPr/>
                    <a:lstStyle/>
                    <a:p>
                      <a:pPr algn="ctr"/>
                      <a:r>
                        <a:rPr lang="en-US" sz="2400" b="1" dirty="0" smtClean="0">
                          <a:solidFill>
                            <a:schemeClr val="bg1">
                              <a:lumMod val="95000"/>
                            </a:schemeClr>
                          </a:solidFill>
                        </a:rPr>
                        <a:t>Gain/acre</a:t>
                      </a:r>
                      <a:endParaRPr lang="en-US" sz="2400" b="1" dirty="0">
                        <a:solidFill>
                          <a:schemeClr val="bg1">
                            <a:lumMod val="95000"/>
                          </a:schemeClr>
                        </a:solidFill>
                      </a:endParaRPr>
                    </a:p>
                  </a:txBody>
                  <a:tcPr anchor="ctr">
                    <a:solidFill>
                      <a:schemeClr val="tx2"/>
                    </a:solidFill>
                  </a:tcPr>
                </a:tc>
              </a:tr>
              <a:tr h="552139">
                <a:tc>
                  <a:txBody>
                    <a:bodyPr/>
                    <a:lstStyle/>
                    <a:p>
                      <a:r>
                        <a:rPr lang="en-US" sz="2400" dirty="0" err="1" smtClean="0"/>
                        <a:t>Jesup</a:t>
                      </a:r>
                      <a:r>
                        <a:rPr lang="en-US" sz="2400" dirty="0" smtClean="0"/>
                        <a:t> E+</a:t>
                      </a:r>
                      <a:endParaRPr lang="en-US" sz="2400" dirty="0"/>
                    </a:p>
                  </a:txBody>
                  <a:tcPr/>
                </a:tc>
                <a:tc>
                  <a:txBody>
                    <a:bodyPr/>
                    <a:lstStyle/>
                    <a:p>
                      <a:pPr algn="ctr"/>
                      <a:r>
                        <a:rPr lang="en-US" sz="2400" dirty="0" smtClean="0"/>
                        <a:t>224</a:t>
                      </a:r>
                      <a:endParaRPr lang="en-US" sz="2400" dirty="0"/>
                    </a:p>
                  </a:txBody>
                  <a:tcPr anchor="ctr"/>
                </a:tc>
                <a:tc>
                  <a:txBody>
                    <a:bodyPr/>
                    <a:lstStyle/>
                    <a:p>
                      <a:pPr algn="ctr"/>
                      <a:r>
                        <a:rPr lang="en-US" sz="2400" dirty="0" smtClean="0"/>
                        <a:t>1.5</a:t>
                      </a:r>
                      <a:endParaRPr lang="en-US" sz="2400" dirty="0"/>
                    </a:p>
                  </a:txBody>
                  <a:tcPr anchor="ctr"/>
                </a:tc>
                <a:tc>
                  <a:txBody>
                    <a:bodyPr/>
                    <a:lstStyle/>
                    <a:p>
                      <a:pPr algn="ctr"/>
                      <a:r>
                        <a:rPr lang="en-US" sz="2400" dirty="0" smtClean="0"/>
                        <a:t>1.6</a:t>
                      </a:r>
                      <a:endParaRPr lang="en-US" sz="2400" dirty="0"/>
                    </a:p>
                  </a:txBody>
                  <a:tcPr anchor="ctr"/>
                </a:tc>
                <a:tc>
                  <a:txBody>
                    <a:bodyPr/>
                    <a:lstStyle/>
                    <a:p>
                      <a:pPr algn="ctr"/>
                      <a:r>
                        <a:rPr lang="en-US" sz="2400" dirty="0" smtClean="0"/>
                        <a:t>366</a:t>
                      </a:r>
                      <a:endParaRPr lang="en-US" sz="2400" dirty="0"/>
                    </a:p>
                  </a:txBody>
                  <a:tcPr anchor="ctr"/>
                </a:tc>
              </a:tr>
              <a:tr h="533400">
                <a:tc>
                  <a:txBody>
                    <a:bodyPr/>
                    <a:lstStyle/>
                    <a:p>
                      <a:r>
                        <a:rPr lang="en-US" sz="2400" dirty="0" err="1" smtClean="0"/>
                        <a:t>Jesup</a:t>
                      </a:r>
                      <a:r>
                        <a:rPr lang="en-US" sz="2400" dirty="0" smtClean="0"/>
                        <a:t> E-</a:t>
                      </a:r>
                      <a:endParaRPr lang="en-US" sz="2400" dirty="0"/>
                    </a:p>
                  </a:txBody>
                  <a:tcPr/>
                </a:tc>
                <a:tc>
                  <a:txBody>
                    <a:bodyPr/>
                    <a:lstStyle/>
                    <a:p>
                      <a:pPr algn="ctr"/>
                      <a:r>
                        <a:rPr lang="en-US" sz="2400" dirty="0" smtClean="0"/>
                        <a:t>224</a:t>
                      </a:r>
                      <a:endParaRPr lang="en-US" sz="2400" dirty="0"/>
                    </a:p>
                  </a:txBody>
                  <a:tcPr anchor="ctr"/>
                </a:tc>
                <a:tc>
                  <a:txBody>
                    <a:bodyPr/>
                    <a:lstStyle/>
                    <a:p>
                      <a:pPr algn="ctr"/>
                      <a:r>
                        <a:rPr lang="en-US" sz="2400" dirty="0" smtClean="0"/>
                        <a:t>1.5</a:t>
                      </a:r>
                      <a:endParaRPr lang="en-US" sz="2400" dirty="0"/>
                    </a:p>
                  </a:txBody>
                  <a:tcPr anchor="ctr"/>
                </a:tc>
                <a:tc>
                  <a:txBody>
                    <a:bodyPr/>
                    <a:lstStyle/>
                    <a:p>
                      <a:pPr algn="ctr"/>
                      <a:r>
                        <a:rPr lang="en-US" sz="2400" dirty="0" smtClean="0"/>
                        <a:t>2.2</a:t>
                      </a:r>
                      <a:endParaRPr lang="en-US" sz="2400" dirty="0"/>
                    </a:p>
                  </a:txBody>
                  <a:tcPr anchor="ctr"/>
                </a:tc>
                <a:tc>
                  <a:txBody>
                    <a:bodyPr/>
                    <a:lstStyle/>
                    <a:p>
                      <a:pPr algn="ctr"/>
                      <a:r>
                        <a:rPr lang="en-US" sz="2400" dirty="0" smtClean="0"/>
                        <a:t>436</a:t>
                      </a:r>
                      <a:endParaRPr lang="en-US" sz="2400" dirty="0"/>
                    </a:p>
                  </a:txBody>
                  <a:tcPr anchor="ctr"/>
                </a:tc>
              </a:tr>
              <a:tr h="457200">
                <a:tc>
                  <a:txBody>
                    <a:bodyPr/>
                    <a:lstStyle/>
                    <a:p>
                      <a:r>
                        <a:rPr lang="en-US" sz="2400" dirty="0" err="1" smtClean="0"/>
                        <a:t>Jesup</a:t>
                      </a:r>
                      <a:r>
                        <a:rPr lang="en-US" sz="2400" dirty="0" smtClean="0"/>
                        <a:t> NE</a:t>
                      </a:r>
                      <a:endParaRPr lang="en-US" sz="2400" dirty="0"/>
                    </a:p>
                  </a:txBody>
                  <a:tcPr/>
                </a:tc>
                <a:tc>
                  <a:txBody>
                    <a:bodyPr/>
                    <a:lstStyle/>
                    <a:p>
                      <a:pPr algn="ctr"/>
                      <a:r>
                        <a:rPr lang="en-US" sz="2400" dirty="0" smtClean="0"/>
                        <a:t>224</a:t>
                      </a:r>
                      <a:endParaRPr lang="en-US" sz="2400" dirty="0"/>
                    </a:p>
                  </a:txBody>
                  <a:tcPr anchor="ctr"/>
                </a:tc>
                <a:tc>
                  <a:txBody>
                    <a:bodyPr/>
                    <a:lstStyle/>
                    <a:p>
                      <a:pPr algn="ctr"/>
                      <a:r>
                        <a:rPr lang="en-US" sz="2400" dirty="0" smtClean="0"/>
                        <a:t>1.5</a:t>
                      </a:r>
                      <a:endParaRPr lang="en-US" sz="2400" dirty="0"/>
                    </a:p>
                  </a:txBody>
                  <a:tcPr anchor="ctr"/>
                </a:tc>
                <a:tc>
                  <a:txBody>
                    <a:bodyPr/>
                    <a:lstStyle/>
                    <a:p>
                      <a:pPr algn="ctr"/>
                      <a:r>
                        <a:rPr lang="en-US" sz="2400" dirty="0" smtClean="0"/>
                        <a:t>2.0</a:t>
                      </a:r>
                      <a:endParaRPr lang="en-US" sz="2400" dirty="0"/>
                    </a:p>
                  </a:txBody>
                  <a:tcPr anchor="ctr"/>
                </a:tc>
                <a:tc>
                  <a:txBody>
                    <a:bodyPr/>
                    <a:lstStyle/>
                    <a:p>
                      <a:pPr algn="ctr"/>
                      <a:r>
                        <a:rPr lang="en-US" sz="2400" dirty="0" smtClean="0"/>
                        <a:t>448</a:t>
                      </a:r>
                      <a:endParaRPr lang="en-US" sz="2400" dirty="0"/>
                    </a:p>
                  </a:txBody>
                  <a:tcPr anchor="ctr"/>
                </a:tc>
              </a:tr>
            </a:tbl>
          </a:graphicData>
        </a:graphic>
      </p:graphicFrame>
      <p:sp>
        <p:nvSpPr>
          <p:cNvPr id="5" name="TextBox 4"/>
          <p:cNvSpPr txBox="1"/>
          <p:nvPr/>
        </p:nvSpPr>
        <p:spPr>
          <a:xfrm>
            <a:off x="409577" y="6195628"/>
            <a:ext cx="240982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Bransby</a:t>
            </a:r>
            <a:r>
              <a:rPr lang="en-US" dirty="0" smtClean="0"/>
              <a:t> et al., 2002</a:t>
            </a:r>
            <a:endParaRPr lang="en-US" dirty="0"/>
          </a:p>
        </p:txBody>
      </p:sp>
      <p:sp>
        <p:nvSpPr>
          <p:cNvPr id="3" name="TextBox 2"/>
          <p:cNvSpPr txBox="1"/>
          <p:nvPr/>
        </p:nvSpPr>
        <p:spPr>
          <a:xfrm>
            <a:off x="914400" y="1524000"/>
            <a:ext cx="3810000" cy="369332"/>
          </a:xfrm>
          <a:prstGeom prst="rect">
            <a:avLst/>
          </a:prstGeom>
          <a:noFill/>
        </p:spPr>
        <p:txBody>
          <a:bodyPr wrap="square" rtlCol="0">
            <a:spAutoFit/>
          </a:bodyPr>
          <a:lstStyle/>
          <a:p>
            <a:r>
              <a:rPr lang="en-US" dirty="0" smtClean="0"/>
              <a:t>Location: Crossville, Alabama </a:t>
            </a:r>
            <a:endParaRPr lang="en-US" dirty="0"/>
          </a:p>
        </p:txBody>
      </p:sp>
      <p:grpSp>
        <p:nvGrpSpPr>
          <p:cNvPr id="11" name="Group 10"/>
          <p:cNvGrpSpPr/>
          <p:nvPr/>
        </p:nvGrpSpPr>
        <p:grpSpPr>
          <a:xfrm>
            <a:off x="7124700" y="3962400"/>
            <a:ext cx="1752600" cy="2233232"/>
            <a:chOff x="6705600" y="3810000"/>
            <a:chExt cx="1752600" cy="2523530"/>
          </a:xfrm>
        </p:grpSpPr>
        <p:sp>
          <p:nvSpPr>
            <p:cNvPr id="6" name="Oval 5"/>
            <p:cNvSpPr/>
            <p:nvPr/>
          </p:nvSpPr>
          <p:spPr>
            <a:xfrm>
              <a:off x="6934200" y="3810000"/>
              <a:ext cx="1219200" cy="152400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05600" y="5410200"/>
              <a:ext cx="17526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23% increase in BW gain for E- and NE types</a:t>
              </a:r>
              <a:endParaRPr lang="en-US" dirty="0"/>
            </a:p>
          </p:txBody>
        </p:sp>
      </p:grpSp>
      <p:grpSp>
        <p:nvGrpSpPr>
          <p:cNvPr id="10" name="Group 9"/>
          <p:cNvGrpSpPr/>
          <p:nvPr/>
        </p:nvGrpSpPr>
        <p:grpSpPr>
          <a:xfrm>
            <a:off x="4988791" y="3962400"/>
            <a:ext cx="2057400" cy="2233228"/>
            <a:chOff x="4724400" y="3810000"/>
            <a:chExt cx="2057400" cy="2523530"/>
          </a:xfrm>
        </p:grpSpPr>
        <p:sp>
          <p:nvSpPr>
            <p:cNvPr id="8" name="Oval 7"/>
            <p:cNvSpPr/>
            <p:nvPr/>
          </p:nvSpPr>
          <p:spPr>
            <a:xfrm>
              <a:off x="5562600" y="3810000"/>
              <a:ext cx="1219200" cy="152400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5410200"/>
              <a:ext cx="196215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25% increase in ADG for E- and NE types</a:t>
              </a:r>
              <a:endParaRPr lang="en-US" dirty="0"/>
            </a:p>
          </p:txBody>
        </p:sp>
      </p:grpSp>
    </p:spTree>
    <p:extLst>
      <p:ext uri="{BB962C8B-B14F-4D97-AF65-F5344CB8AC3E}">
        <p14:creationId xmlns:p14="http://schemas.microsoft.com/office/powerpoint/2010/main" val="4021028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Legumes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07243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315200" cy="1401763"/>
          </a:xfrm>
          <a:ln>
            <a:noFill/>
          </a:ln>
        </p:spPr>
        <p:style>
          <a:lnRef idx="2">
            <a:schemeClr val="accent3"/>
          </a:lnRef>
          <a:fillRef idx="1">
            <a:schemeClr val="lt1"/>
          </a:fillRef>
          <a:effectRef idx="0">
            <a:schemeClr val="accent3"/>
          </a:effectRef>
          <a:fontRef idx="minor">
            <a:schemeClr val="dk1"/>
          </a:fontRef>
        </p:style>
        <p:txBody>
          <a:bodyPr>
            <a:normAutofit fontScale="90000"/>
          </a:bodyPr>
          <a:lstStyle/>
          <a:p>
            <a:r>
              <a:rPr lang="en-US" dirty="0" smtClean="0">
                <a:latin typeface="Arial Black" panose="020B0A04020102020204" pitchFamily="34" charset="0"/>
              </a:rPr>
              <a:t>The addition of legumes</a:t>
            </a:r>
            <a:br>
              <a:rPr lang="en-US" dirty="0" smtClean="0">
                <a:latin typeface="Arial Black" panose="020B0A04020102020204" pitchFamily="34" charset="0"/>
              </a:rPr>
            </a:br>
            <a:r>
              <a:rPr lang="en-US" sz="3100" i="1" dirty="0" smtClean="0">
                <a:latin typeface="Arial Black" panose="020B0A04020102020204" pitchFamily="34" charset="0"/>
              </a:rPr>
              <a:t>Evaluation of 37 grazing experiments in Alabama….</a:t>
            </a:r>
            <a:endParaRPr lang="en-US" sz="3100" dirty="0">
              <a:latin typeface="Arial Black" panose="020B0A04020102020204" pitchFamily="34" charset="0"/>
            </a:endParaRPr>
          </a:p>
        </p:txBody>
      </p:sp>
      <p:sp>
        <p:nvSpPr>
          <p:cNvPr id="3" name="Content Placeholder 2"/>
          <p:cNvSpPr>
            <a:spLocks noGrp="1"/>
          </p:cNvSpPr>
          <p:nvPr>
            <p:ph idx="1"/>
          </p:nvPr>
        </p:nvSpPr>
        <p:spPr>
          <a:xfrm>
            <a:off x="609600" y="1600200"/>
            <a:ext cx="7772400" cy="4267200"/>
          </a:xfrm>
          <a:solidFill>
            <a:schemeClr val="accent3">
              <a:lumMod val="75000"/>
            </a:schemeClr>
          </a:solidFill>
        </p:spPr>
        <p:txBody>
          <a:bodyPr/>
          <a:lstStyle/>
          <a:p>
            <a:pPr marL="0" indent="0" algn="ctr">
              <a:buNone/>
            </a:pP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The most profitable (least cost/</a:t>
            </a:r>
            <a:r>
              <a:rPr lang="en-US" dirty="0" err="1" smtClean="0">
                <a:ln w="18415" cmpd="sng">
                  <a:solidFill>
                    <a:srgbClr val="FFFFFF"/>
                  </a:solidFill>
                  <a:prstDash val="solid"/>
                </a:ln>
                <a:solidFill>
                  <a:srgbClr val="FFFFFF"/>
                </a:solidFill>
                <a:effectLst>
                  <a:outerShdw blurRad="38100" dist="38100" dir="2700000" algn="tl">
                    <a:srgbClr val="000000">
                      <a:alpha val="43137"/>
                    </a:srgbClr>
                  </a:outerShdw>
                </a:effectLst>
              </a:rPr>
              <a:t>lb</a:t>
            </a: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 BW gain) system was tall fescue + white clover</a:t>
            </a:r>
          </a:p>
        </p:txBody>
      </p:sp>
      <p:graphicFrame>
        <p:nvGraphicFramePr>
          <p:cNvPr id="4" name="Table 3"/>
          <p:cNvGraphicFramePr>
            <a:graphicFrameLocks noGrp="1"/>
          </p:cNvGraphicFramePr>
          <p:nvPr>
            <p:extLst>
              <p:ext uri="{D42A27DB-BD31-4B8C-83A1-F6EECF244321}">
                <p14:modId xmlns:p14="http://schemas.microsoft.com/office/powerpoint/2010/main" val="1508881290"/>
              </p:ext>
            </p:extLst>
          </p:nvPr>
        </p:nvGraphicFramePr>
        <p:xfrm>
          <a:off x="1524000" y="3743960"/>
          <a:ext cx="6096000" cy="1981200"/>
        </p:xfrm>
        <a:graphic>
          <a:graphicData uri="http://schemas.openxmlformats.org/drawingml/2006/table">
            <a:tbl>
              <a:tblPr firstRow="1" bandRow="1">
                <a:tableStyleId>{1FECB4D8-DB02-4DC6-A0A2-4F2EBAE1DC90}</a:tableStyleId>
              </a:tblPr>
              <a:tblGrid>
                <a:gridCol w="4152900"/>
                <a:gridCol w="1943100"/>
              </a:tblGrid>
              <a:tr h="396240">
                <a:tc>
                  <a:txBody>
                    <a:bodyPr/>
                    <a:lstStyle/>
                    <a:p>
                      <a:r>
                        <a:rPr lang="en-US" sz="2000" dirty="0" smtClean="0">
                          <a:solidFill>
                            <a:schemeClr val="tx1"/>
                          </a:solidFill>
                        </a:rPr>
                        <a:t>Stocking</a:t>
                      </a:r>
                      <a:r>
                        <a:rPr lang="en-US" sz="2000" baseline="0" dirty="0" smtClean="0">
                          <a:solidFill>
                            <a:schemeClr val="tx1"/>
                          </a:solidFill>
                        </a:rPr>
                        <a:t> rate, head/acre</a:t>
                      </a:r>
                      <a:endParaRPr lang="en-US" sz="2000" dirty="0">
                        <a:solidFill>
                          <a:schemeClr val="tx1"/>
                        </a:solidFill>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2000" dirty="0" smtClean="0">
                          <a:solidFill>
                            <a:schemeClr val="tx1"/>
                          </a:solidFill>
                        </a:rPr>
                        <a:t>2.0</a:t>
                      </a:r>
                      <a:endParaRPr lang="en-US" sz="2000" dirty="0">
                        <a:solidFill>
                          <a:schemeClr val="tx1"/>
                        </a:solidFill>
                      </a:endParaRPr>
                    </a:p>
                  </a:txBody>
                  <a:tcPr>
                    <a:lnL w="12700" cap="flat" cmpd="sng" algn="ctr">
                      <a:solidFill>
                        <a:schemeClr val="tx1"/>
                      </a:solidFill>
                      <a:prstDash val="solid"/>
                      <a:round/>
                      <a:headEnd type="none" w="med" len="med"/>
                      <a:tailEnd type="none" w="med" len="med"/>
                    </a:lnL>
                    <a:solidFill>
                      <a:schemeClr val="bg1"/>
                    </a:solidFill>
                  </a:tcPr>
                </a:tc>
              </a:tr>
              <a:tr h="396240">
                <a:tc>
                  <a:txBody>
                    <a:bodyPr/>
                    <a:lstStyle/>
                    <a:p>
                      <a:r>
                        <a:rPr lang="en-US" sz="2000" b="1" dirty="0" smtClean="0"/>
                        <a:t>Average daily</a:t>
                      </a:r>
                      <a:r>
                        <a:rPr lang="en-US" sz="2000" b="1" baseline="0" dirty="0" smtClean="0"/>
                        <a:t> gain, </a:t>
                      </a:r>
                      <a:r>
                        <a:rPr lang="en-US" sz="2000" b="1" baseline="0" dirty="0" err="1" smtClean="0"/>
                        <a:t>lb</a:t>
                      </a:r>
                      <a:r>
                        <a:rPr lang="en-US" sz="2000" b="1" baseline="0" dirty="0" smtClean="0"/>
                        <a:t>/day</a:t>
                      </a:r>
                      <a:endParaRPr lang="en-US" sz="2000" b="1" dirty="0"/>
                    </a:p>
                  </a:txBody>
                  <a:tcPr>
                    <a:lnR w="12700" cap="flat" cmpd="sng" algn="ctr">
                      <a:solidFill>
                        <a:schemeClr val="tx1"/>
                      </a:solidFill>
                      <a:prstDash val="solid"/>
                      <a:round/>
                      <a:headEnd type="none" w="med" len="med"/>
                      <a:tailEnd type="none" w="med" len="med"/>
                    </a:lnR>
                  </a:tcPr>
                </a:tc>
                <a:tc>
                  <a:txBody>
                    <a:bodyPr/>
                    <a:lstStyle/>
                    <a:p>
                      <a:pPr algn="ctr"/>
                      <a:r>
                        <a:rPr lang="en-US" sz="2000" b="1" dirty="0" smtClean="0"/>
                        <a:t>1.6</a:t>
                      </a:r>
                      <a:endParaRPr lang="en-US" sz="2000" b="1" dirty="0"/>
                    </a:p>
                  </a:txBody>
                  <a:tcPr>
                    <a:lnL w="12700" cap="flat" cmpd="sng" algn="ctr">
                      <a:solidFill>
                        <a:schemeClr val="tx1"/>
                      </a:solidFill>
                      <a:prstDash val="solid"/>
                      <a:round/>
                      <a:headEnd type="none" w="med" len="med"/>
                      <a:tailEnd type="none" w="med" len="med"/>
                    </a:lnL>
                  </a:tcPr>
                </a:tc>
              </a:tr>
              <a:tr h="396240">
                <a:tc>
                  <a:txBody>
                    <a:bodyPr/>
                    <a:lstStyle/>
                    <a:p>
                      <a:r>
                        <a:rPr lang="en-US" sz="2000" b="1" dirty="0" smtClean="0"/>
                        <a:t>Gain/acre</a:t>
                      </a:r>
                      <a:endParaRPr lang="en-US" sz="2000" b="1" dirty="0"/>
                    </a:p>
                  </a:txBody>
                  <a:tcPr>
                    <a:lnR w="12700" cap="flat" cmpd="sng" algn="ctr">
                      <a:solidFill>
                        <a:schemeClr val="tx1"/>
                      </a:solidFill>
                      <a:prstDash val="solid"/>
                      <a:round/>
                      <a:headEnd type="none" w="med" len="med"/>
                      <a:tailEnd type="none" w="med" len="med"/>
                    </a:lnR>
                  </a:tcPr>
                </a:tc>
                <a:tc>
                  <a:txBody>
                    <a:bodyPr/>
                    <a:lstStyle/>
                    <a:p>
                      <a:pPr algn="ctr"/>
                      <a:r>
                        <a:rPr lang="en-US" sz="2000" b="1" dirty="0" smtClean="0"/>
                        <a:t>576</a:t>
                      </a:r>
                      <a:endParaRPr lang="en-US" sz="2000" b="1" dirty="0"/>
                    </a:p>
                  </a:txBody>
                  <a:tcPr>
                    <a:lnL w="12700" cap="flat" cmpd="sng" algn="ctr">
                      <a:solidFill>
                        <a:schemeClr val="tx1"/>
                      </a:solidFill>
                      <a:prstDash val="solid"/>
                      <a:round/>
                      <a:headEnd type="none" w="med" len="med"/>
                      <a:tailEnd type="none" w="med" len="med"/>
                    </a:lnL>
                  </a:tcPr>
                </a:tc>
              </a:tr>
              <a:tr h="396240">
                <a:tc>
                  <a:txBody>
                    <a:bodyPr/>
                    <a:lstStyle/>
                    <a:p>
                      <a:r>
                        <a:rPr lang="en-US" sz="2000" b="1" dirty="0" smtClean="0"/>
                        <a:t>Grazing</a:t>
                      </a:r>
                      <a:r>
                        <a:rPr lang="en-US" sz="2000" b="1" baseline="0" dirty="0" smtClean="0"/>
                        <a:t> season length</a:t>
                      </a:r>
                      <a:endParaRPr lang="en-US" sz="2000" b="1" dirty="0"/>
                    </a:p>
                  </a:txBody>
                  <a:tcPr>
                    <a:lnR w="12700" cap="flat" cmpd="sng" algn="ctr">
                      <a:solidFill>
                        <a:schemeClr val="tx1"/>
                      </a:solidFill>
                      <a:prstDash val="solid"/>
                      <a:round/>
                      <a:headEnd type="none" w="med" len="med"/>
                      <a:tailEnd type="none" w="med" len="med"/>
                    </a:lnR>
                  </a:tcPr>
                </a:tc>
                <a:tc>
                  <a:txBody>
                    <a:bodyPr/>
                    <a:lstStyle/>
                    <a:p>
                      <a:pPr algn="ctr"/>
                      <a:r>
                        <a:rPr lang="en-US" sz="2000" b="1" dirty="0" smtClean="0"/>
                        <a:t>205</a:t>
                      </a:r>
                      <a:endParaRPr lang="en-US" sz="2000" b="1" dirty="0"/>
                    </a:p>
                  </a:txBody>
                  <a:tcPr>
                    <a:lnL w="12700" cap="flat" cmpd="sng" algn="ctr">
                      <a:solidFill>
                        <a:schemeClr val="tx1"/>
                      </a:solidFill>
                      <a:prstDash val="solid"/>
                      <a:round/>
                      <a:headEnd type="none" w="med" len="med"/>
                      <a:tailEnd type="none" w="med" len="med"/>
                    </a:lnL>
                  </a:tcPr>
                </a:tc>
              </a:tr>
              <a:tr h="396240">
                <a:tc>
                  <a:txBody>
                    <a:bodyPr/>
                    <a:lstStyle/>
                    <a:p>
                      <a:r>
                        <a:rPr lang="en-US" sz="2000" b="1" dirty="0" smtClean="0"/>
                        <a:t>Total</a:t>
                      </a:r>
                      <a:r>
                        <a:rPr lang="en-US" sz="2000" b="1" baseline="0" dirty="0" smtClean="0"/>
                        <a:t> pasture cost ($)/</a:t>
                      </a:r>
                      <a:r>
                        <a:rPr lang="en-US" sz="2000" b="1" baseline="0" dirty="0" err="1" smtClean="0"/>
                        <a:t>lb</a:t>
                      </a:r>
                      <a:r>
                        <a:rPr lang="en-US" sz="2000" b="1" baseline="0" dirty="0" smtClean="0"/>
                        <a:t> of gain</a:t>
                      </a:r>
                      <a:endParaRPr lang="en-US" sz="2000" b="1" dirty="0"/>
                    </a:p>
                  </a:txBody>
                  <a:tcPr>
                    <a:lnR w="12700" cap="flat" cmpd="sng" algn="ctr">
                      <a:solidFill>
                        <a:schemeClr val="tx1"/>
                      </a:solidFill>
                      <a:prstDash val="solid"/>
                      <a:round/>
                      <a:headEnd type="none" w="med" len="med"/>
                      <a:tailEnd type="none" w="med" len="med"/>
                    </a:lnR>
                  </a:tcPr>
                </a:tc>
                <a:tc>
                  <a:txBody>
                    <a:bodyPr/>
                    <a:lstStyle/>
                    <a:p>
                      <a:pPr algn="ctr"/>
                      <a:r>
                        <a:rPr lang="en-US" sz="2000" b="1" dirty="0" smtClean="0"/>
                        <a:t>0.10</a:t>
                      </a:r>
                      <a:endParaRPr lang="en-US" sz="2000" b="1" dirty="0"/>
                    </a:p>
                  </a:txBody>
                  <a:tcPr>
                    <a:lnL w="12700" cap="flat" cmpd="sng" algn="ctr">
                      <a:solidFill>
                        <a:schemeClr val="tx1"/>
                      </a:solidFill>
                      <a:prstDash val="solid"/>
                      <a:round/>
                      <a:headEnd type="none" w="med" len="med"/>
                      <a:tailEnd type="none" w="med" len="med"/>
                    </a:lnL>
                  </a:tcPr>
                </a:tc>
              </a:tr>
            </a:tbl>
          </a:graphicData>
        </a:graphic>
      </p:graphicFrame>
      <p:sp>
        <p:nvSpPr>
          <p:cNvPr id="5" name="TextBox 4"/>
          <p:cNvSpPr txBox="1"/>
          <p:nvPr/>
        </p:nvSpPr>
        <p:spPr>
          <a:xfrm>
            <a:off x="1066800" y="3124201"/>
            <a:ext cx="7543800" cy="461665"/>
          </a:xfrm>
          <a:prstGeom prst="rect">
            <a:avLst/>
          </a:prstGeom>
          <a:noFill/>
        </p:spPr>
        <p:txBody>
          <a:bodyPr wrap="square" rtlCol="0">
            <a:spAutoFit/>
          </a:bodyPr>
          <a:lstStyle/>
          <a:p>
            <a:pPr algn="ctr"/>
            <a:r>
              <a:rPr lang="en-US" sz="2400" b="1" dirty="0" smtClean="0">
                <a:solidFill>
                  <a:schemeClr val="bg1">
                    <a:lumMod val="95000"/>
                  </a:schemeClr>
                </a:solidFill>
              </a:rPr>
              <a:t>Grazing dates: Oct. 15 to Jan. 15 and Mar. 15 to Jul. 19</a:t>
            </a:r>
            <a:endParaRPr lang="en-US" sz="2400" b="1" dirty="0">
              <a:solidFill>
                <a:schemeClr val="bg1">
                  <a:lumMod val="95000"/>
                </a:schemeClr>
              </a:solidFill>
            </a:endParaRPr>
          </a:p>
        </p:txBody>
      </p:sp>
      <p:sp>
        <p:nvSpPr>
          <p:cNvPr id="6" name="Oval 5"/>
          <p:cNvSpPr/>
          <p:nvPr/>
        </p:nvSpPr>
        <p:spPr>
          <a:xfrm>
            <a:off x="5872843" y="5334000"/>
            <a:ext cx="1600200" cy="533400"/>
          </a:xfrm>
          <a:prstGeom prst="ellipse">
            <a:avLst/>
          </a:prstGeom>
          <a:solidFill>
            <a:srgbClr val="FFFF00">
              <a:alpha val="0"/>
            </a:srgbClr>
          </a:solid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204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legumes fit?</a:t>
            </a:r>
            <a:endParaRPr lang="en-US" dirty="0"/>
          </a:p>
        </p:txBody>
      </p:sp>
      <p:sp>
        <p:nvSpPr>
          <p:cNvPr id="3" name="Content Placeholder 2"/>
          <p:cNvSpPr>
            <a:spLocks noGrp="1"/>
          </p:cNvSpPr>
          <p:nvPr>
            <p:ph idx="1"/>
          </p:nvPr>
        </p:nvSpPr>
        <p:spPr/>
        <p:txBody>
          <a:bodyPr/>
          <a:lstStyle/>
          <a:p>
            <a:r>
              <a:rPr lang="en-US" dirty="0" smtClean="0"/>
              <a:t>In general:</a:t>
            </a:r>
          </a:p>
          <a:p>
            <a:pPr lvl="1"/>
            <a:r>
              <a:rPr lang="en-US" dirty="0" smtClean="0"/>
              <a:t>Legumes are higher in digestibility and protein than grasses</a:t>
            </a:r>
          </a:p>
          <a:p>
            <a:pPr lvl="1"/>
            <a:r>
              <a:rPr lang="en-US" dirty="0" smtClean="0"/>
              <a:t>Legumes fix their own nitrogen and can release some N back to plant-soil ecosystem over time</a:t>
            </a:r>
          </a:p>
          <a:p>
            <a:pPr lvl="1"/>
            <a:r>
              <a:rPr lang="en-US" dirty="0" smtClean="0"/>
              <a:t>Often planted in mixtures with grasses</a:t>
            </a:r>
            <a:endParaRPr lang="en-US" dirty="0"/>
          </a:p>
        </p:txBody>
      </p:sp>
    </p:spTree>
    <p:extLst>
      <p:ext uri="{BB962C8B-B14F-4D97-AF65-F5344CB8AC3E}">
        <p14:creationId xmlns:p14="http://schemas.microsoft.com/office/powerpoint/2010/main" val="4284631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4294967295"/>
            <p:extLst>
              <p:ext uri="{D42A27DB-BD31-4B8C-83A1-F6EECF244321}">
                <p14:modId xmlns:p14="http://schemas.microsoft.com/office/powerpoint/2010/main" val="1657872689"/>
              </p:ext>
            </p:extLst>
          </p:nvPr>
        </p:nvGraphicFramePr>
        <p:xfrm>
          <a:off x="838200" y="1524001"/>
          <a:ext cx="8001000" cy="4278068"/>
        </p:xfrm>
        <a:graphic>
          <a:graphicData uri="http://schemas.openxmlformats.org/drawingml/2006/table">
            <a:tbl>
              <a:tblPr firstRow="1" bandRow="1">
                <a:tableStyleId>{306799F8-075E-4A3A-A7F6-7FBC6576F1A4}</a:tableStyleId>
              </a:tblPr>
              <a:tblGrid>
                <a:gridCol w="2187930"/>
                <a:gridCol w="1525195"/>
                <a:gridCol w="1389018"/>
                <a:gridCol w="1452568"/>
                <a:gridCol w="1446289"/>
              </a:tblGrid>
              <a:tr h="411999">
                <a:tc>
                  <a:txBody>
                    <a:bodyPr/>
                    <a:lstStyle/>
                    <a:p>
                      <a:endParaRPr lang="en-US" sz="1900" b="1" dirty="0">
                        <a:solidFill>
                          <a:schemeClr val="tx1"/>
                        </a:solidFill>
                      </a:endParaRPr>
                    </a:p>
                  </a:txBody>
                  <a:tcPr marL="68580" marR="68580">
                    <a:lnL w="9525" cap="flat" cmpd="sng" algn="ctr">
                      <a:noFill/>
                      <a:prstDash val="solid"/>
                    </a:lnL>
                    <a:lnR w="12700" cap="flat" cmpd="sng" algn="ctr">
                      <a:solidFill>
                        <a:schemeClr val="tx1"/>
                      </a:solidFill>
                      <a:prstDash val="solid"/>
                      <a:round/>
                      <a:headEnd type="none" w="med" len="med"/>
                      <a:tailEnd type="none" w="med" len="med"/>
                    </a:lnR>
                    <a:lnT w="9525" cap="flat" cmpd="sng" algn="ctr">
                      <a:noFill/>
                      <a:prstDash val="solid"/>
                    </a:lnT>
                    <a:lnB w="38100" cap="flat" cmpd="sng" algn="ctr">
                      <a:noFill/>
                      <a:prstDash val="solid"/>
                    </a:lnB>
                    <a:lnTlToBr w="12700" cmpd="sng">
                      <a:noFill/>
                      <a:prstDash val="solid"/>
                    </a:lnTlToBr>
                    <a:lnBlToTr w="12700" cmpd="sng">
                      <a:noFill/>
                      <a:prstDash val="solid"/>
                    </a:lnBlToTr>
                  </a:tcPr>
                </a:tc>
                <a:tc>
                  <a:txBody>
                    <a:bodyPr/>
                    <a:lstStyle/>
                    <a:p>
                      <a:pPr algn="ctr"/>
                      <a:r>
                        <a:rPr lang="en-US" sz="1900" b="1" dirty="0" smtClean="0">
                          <a:solidFill>
                            <a:schemeClr val="tx1"/>
                          </a:solidFill>
                        </a:rPr>
                        <a:t>N Fixed</a:t>
                      </a:r>
                      <a:endParaRPr lang="en-US" sz="1900" b="1"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38100" cap="flat" cmpd="sng" algn="ctr">
                      <a:noFill/>
                      <a:prstDash val="solid"/>
                    </a:lnB>
                    <a:lnTlToBr w="12700" cmpd="sng">
                      <a:noFill/>
                      <a:prstDash val="solid"/>
                    </a:lnTlToBr>
                    <a:lnBlToTr w="12700" cmpd="sng">
                      <a:noFill/>
                      <a:prstDash val="solid"/>
                    </a:lnBlToTr>
                  </a:tcPr>
                </a:tc>
                <a:tc gridSpan="3">
                  <a:txBody>
                    <a:bodyPr/>
                    <a:lstStyle/>
                    <a:p>
                      <a:pPr algn="ctr"/>
                      <a:r>
                        <a:rPr lang="en-US" sz="1900" b="1" dirty="0" smtClean="0">
                          <a:solidFill>
                            <a:schemeClr val="tx1"/>
                          </a:solidFill>
                        </a:rPr>
                        <a:t>N Value, $, @</a:t>
                      </a:r>
                      <a:endParaRPr lang="en-US" sz="1900" b="1"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38100" cap="flat" cmpd="sng" algn="ctr">
                      <a:noFill/>
                      <a:prstDash val="solid"/>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r>
              <a:tr h="361590">
                <a:tc>
                  <a:txBody>
                    <a:bodyPr/>
                    <a:lstStyle/>
                    <a:p>
                      <a:pPr algn="ctr"/>
                      <a:r>
                        <a:rPr lang="en-US" sz="1900" b="1" dirty="0" smtClean="0">
                          <a:solidFill>
                            <a:schemeClr val="tx1"/>
                          </a:solidFill>
                        </a:rPr>
                        <a:t>Crop</a:t>
                      </a:r>
                    </a:p>
                  </a:txBody>
                  <a:tcPr marL="68580" marR="68580">
                    <a:lnL w="9525" cap="flat" cmpd="sng" algn="ctr">
                      <a:noFill/>
                      <a:prstDash val="solid"/>
                    </a:lnL>
                    <a:lnR w="12700" cap="flat" cmpd="sng" algn="ctr">
                      <a:solidFill>
                        <a:schemeClr val="tx1"/>
                      </a:solidFill>
                      <a:prstDash val="solid"/>
                      <a:round/>
                      <a:headEnd type="none" w="med" len="med"/>
                      <a:tailEnd type="none" w="med" len="med"/>
                    </a:lnR>
                    <a:lnT w="381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dirty="0" err="1" smtClean="0">
                          <a:solidFill>
                            <a:schemeClr val="tx1"/>
                          </a:solidFill>
                        </a:rPr>
                        <a:t>lb</a:t>
                      </a:r>
                      <a:r>
                        <a:rPr lang="en-US" sz="1900" b="1" dirty="0" smtClean="0">
                          <a:solidFill>
                            <a:schemeClr val="tx1"/>
                          </a:solidFill>
                        </a:rPr>
                        <a:t>/A/year</a:t>
                      </a:r>
                      <a:endParaRPr lang="en-US" sz="1900" b="1" dirty="0">
                        <a:solidFill>
                          <a:schemeClr val="tx1"/>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dirty="0" smtClean="0">
                          <a:solidFill>
                            <a:schemeClr val="tx1"/>
                          </a:solidFill>
                        </a:rPr>
                        <a:t>$0.35/</a:t>
                      </a:r>
                      <a:r>
                        <a:rPr lang="en-US" sz="1900" b="1" dirty="0" err="1" smtClean="0">
                          <a:solidFill>
                            <a:schemeClr val="tx1"/>
                          </a:solidFill>
                        </a:rPr>
                        <a:t>lb</a:t>
                      </a:r>
                      <a:endParaRPr lang="en-US" sz="1900" b="1" dirty="0">
                        <a:solidFill>
                          <a:schemeClr val="tx1"/>
                        </a:solidFill>
                      </a:endParaRPr>
                    </a:p>
                  </a:txBody>
                  <a:tcPr marL="68580" marR="68580">
                    <a:lnL w="12700" cap="flat" cmpd="sng" algn="ctr">
                      <a:solidFill>
                        <a:schemeClr val="tx1"/>
                      </a:solidFill>
                      <a:prstDash val="solid"/>
                      <a:round/>
                      <a:headEnd type="none" w="med" len="med"/>
                      <a:tailEnd type="none" w="med" len="med"/>
                    </a:lnL>
                    <a:lnR>
                      <a:noFill/>
                    </a:lnR>
                    <a:lnT w="381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dirty="0" smtClean="0">
                          <a:solidFill>
                            <a:schemeClr val="tx1"/>
                          </a:solidFill>
                        </a:rPr>
                        <a:t>$0.45/</a:t>
                      </a:r>
                      <a:r>
                        <a:rPr lang="en-US" sz="1900" b="1" dirty="0" err="1" smtClean="0">
                          <a:solidFill>
                            <a:schemeClr val="tx1"/>
                          </a:solidFill>
                        </a:rPr>
                        <a:t>lb</a:t>
                      </a:r>
                      <a:endParaRPr lang="en-US" sz="1900" b="1" dirty="0">
                        <a:solidFill>
                          <a:schemeClr val="tx1"/>
                        </a:solidFill>
                      </a:endParaRPr>
                    </a:p>
                  </a:txBody>
                  <a:tcPr marL="68580" marR="68580">
                    <a:lnL>
                      <a:noFill/>
                    </a:lnL>
                    <a:lnR>
                      <a:noFill/>
                    </a:lnR>
                    <a:lnT w="381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dirty="0" smtClean="0">
                          <a:solidFill>
                            <a:schemeClr val="tx1"/>
                          </a:solidFill>
                        </a:rPr>
                        <a:t>$0.55/</a:t>
                      </a:r>
                      <a:r>
                        <a:rPr lang="en-US" sz="1900" b="1" dirty="0" err="1" smtClean="0">
                          <a:solidFill>
                            <a:schemeClr val="tx1"/>
                          </a:solidFill>
                        </a:rPr>
                        <a:t>lb</a:t>
                      </a:r>
                      <a:endParaRPr lang="en-US" sz="1900" b="1" dirty="0">
                        <a:solidFill>
                          <a:schemeClr val="tx1"/>
                        </a:solidFill>
                      </a:endParaRPr>
                    </a:p>
                  </a:txBody>
                  <a:tcPr marL="68580" marR="68580">
                    <a:lnL>
                      <a:noFill/>
                    </a:lnL>
                    <a:lnR w="12700" cap="flat" cmpd="sng" algn="ctr">
                      <a:noFill/>
                      <a:prstDash val="solid"/>
                      <a:round/>
                      <a:headEnd type="none" w="med" len="med"/>
                      <a:tailEnd type="none" w="med" len="med"/>
                    </a:lnR>
                    <a:lnT w="381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4133">
                <a:tc>
                  <a:txBody>
                    <a:bodyPr/>
                    <a:lstStyle/>
                    <a:p>
                      <a:r>
                        <a:rPr lang="en-US" sz="1900" b="1" dirty="0" smtClean="0">
                          <a:solidFill>
                            <a:schemeClr val="tx1"/>
                          </a:solidFill>
                        </a:rPr>
                        <a:t>Alfalfa</a:t>
                      </a:r>
                    </a:p>
                  </a:txBody>
                  <a:tcPr marL="68580" marR="685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900" b="1" dirty="0" smtClean="0">
                          <a:solidFill>
                            <a:schemeClr val="tx1"/>
                          </a:solidFill>
                        </a:rPr>
                        <a:t>150-250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900" b="1" dirty="0" smtClean="0">
                          <a:solidFill>
                            <a:schemeClr val="tx1"/>
                          </a:solidFill>
                        </a:rPr>
                        <a:t>53-88</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900" b="1" dirty="0" smtClean="0">
                          <a:solidFill>
                            <a:schemeClr val="tx1"/>
                          </a:solidFill>
                        </a:rPr>
                        <a:t>68-113</a:t>
                      </a:r>
                      <a:endParaRPr lang="en-US" sz="1900" b="1" dirty="0">
                        <a:solidFill>
                          <a:schemeClr val="tx1"/>
                        </a:solidFill>
                      </a:endParaRPr>
                    </a:p>
                  </a:txBody>
                  <a:tcPr marL="68580" marR="68580" anchor="ctr">
                    <a:lnT w="12700" cap="flat" cmpd="sng" algn="ctr">
                      <a:solidFill>
                        <a:schemeClr val="tx1"/>
                      </a:solidFill>
                      <a:prstDash val="solid"/>
                      <a:round/>
                      <a:headEnd type="none" w="med" len="med"/>
                      <a:tailEnd type="none" w="med" len="med"/>
                    </a:lnT>
                  </a:tcPr>
                </a:tc>
                <a:tc>
                  <a:txBody>
                    <a:bodyPr/>
                    <a:lstStyle/>
                    <a:p>
                      <a:pPr algn="ctr"/>
                      <a:r>
                        <a:rPr lang="en-US" sz="1900" b="1" dirty="0" smtClean="0">
                          <a:solidFill>
                            <a:schemeClr val="tx1"/>
                          </a:solidFill>
                        </a:rPr>
                        <a:t>83-138</a:t>
                      </a:r>
                      <a:endParaRPr lang="en-US" sz="1900" b="1" dirty="0">
                        <a:solidFill>
                          <a:schemeClr val="tx1"/>
                        </a:solidFill>
                      </a:endParaRPr>
                    </a:p>
                  </a:txBody>
                  <a:tcPr marL="68580" marR="68580" anchor="ctr">
                    <a:lnT w="12700" cap="flat" cmpd="sng" algn="ctr">
                      <a:solidFill>
                        <a:schemeClr val="tx1"/>
                      </a:solidFill>
                      <a:prstDash val="solid"/>
                      <a:round/>
                      <a:headEnd type="none" w="med" len="med"/>
                      <a:tailEnd type="none" w="med" len="med"/>
                    </a:lnT>
                  </a:tcPr>
                </a:tc>
              </a:tr>
              <a:tr h="755331">
                <a:tc>
                  <a:txBody>
                    <a:bodyPr/>
                    <a:lstStyle/>
                    <a:p>
                      <a:r>
                        <a:rPr lang="en-US" sz="1900" b="1" dirty="0" smtClean="0">
                          <a:solidFill>
                            <a:schemeClr val="tx1"/>
                          </a:solidFill>
                        </a:rPr>
                        <a:t>Red Clover</a:t>
                      </a:r>
                      <a:endParaRPr lang="en-US" sz="1900" b="1" dirty="0">
                        <a:solidFill>
                          <a:schemeClr val="tx1"/>
                        </a:solidFill>
                      </a:endParaRPr>
                    </a:p>
                  </a:txBody>
                  <a:tcPr marL="68580" marR="68580" anchor="ctr">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75-200</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26-70</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tcPr>
                </a:tc>
                <a:tc>
                  <a:txBody>
                    <a:bodyPr/>
                    <a:lstStyle/>
                    <a:p>
                      <a:pPr algn="ctr"/>
                      <a:r>
                        <a:rPr lang="en-US" sz="1900" b="1" dirty="0" smtClean="0">
                          <a:solidFill>
                            <a:schemeClr val="tx1"/>
                          </a:solidFill>
                        </a:rPr>
                        <a:t>34-90</a:t>
                      </a:r>
                      <a:endParaRPr lang="en-US" sz="1900" b="1" dirty="0">
                        <a:solidFill>
                          <a:schemeClr val="tx1"/>
                        </a:solidFill>
                      </a:endParaRPr>
                    </a:p>
                  </a:txBody>
                  <a:tcPr marL="68580" marR="68580" anchor="ctr"/>
                </a:tc>
                <a:tc>
                  <a:txBody>
                    <a:bodyPr/>
                    <a:lstStyle/>
                    <a:p>
                      <a:pPr algn="ctr"/>
                      <a:r>
                        <a:rPr lang="en-US" sz="1900" b="1" dirty="0" smtClean="0">
                          <a:solidFill>
                            <a:schemeClr val="tx1"/>
                          </a:solidFill>
                        </a:rPr>
                        <a:t>41-110</a:t>
                      </a:r>
                      <a:endParaRPr lang="en-US" sz="1900" b="1" dirty="0">
                        <a:solidFill>
                          <a:schemeClr val="tx1"/>
                        </a:solidFill>
                      </a:endParaRPr>
                    </a:p>
                  </a:txBody>
                  <a:tcPr marL="68580" marR="68580" anchor="ctr"/>
                </a:tc>
              </a:tr>
              <a:tr h="970933">
                <a:tc>
                  <a:txBody>
                    <a:bodyPr/>
                    <a:lstStyle/>
                    <a:p>
                      <a:r>
                        <a:rPr lang="en-US" sz="1900" b="1" dirty="0" smtClean="0">
                          <a:solidFill>
                            <a:schemeClr val="tx1"/>
                          </a:solidFill>
                        </a:rPr>
                        <a:t>White</a:t>
                      </a:r>
                      <a:r>
                        <a:rPr lang="en-US" sz="1900" b="1" baseline="0" dirty="0" smtClean="0">
                          <a:solidFill>
                            <a:schemeClr val="tx1"/>
                          </a:solidFill>
                        </a:rPr>
                        <a:t> Clover</a:t>
                      </a:r>
                      <a:endParaRPr lang="en-US" sz="1900" b="1" dirty="0">
                        <a:solidFill>
                          <a:schemeClr val="tx1"/>
                        </a:solidFill>
                      </a:endParaRPr>
                    </a:p>
                  </a:txBody>
                  <a:tcPr marL="68580" marR="68580" anchor="ctr">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75-150</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26-53</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tcPr>
                </a:tc>
                <a:tc>
                  <a:txBody>
                    <a:bodyPr/>
                    <a:lstStyle/>
                    <a:p>
                      <a:pPr algn="ctr"/>
                      <a:r>
                        <a:rPr lang="en-US" sz="1900" b="1" dirty="0" smtClean="0">
                          <a:solidFill>
                            <a:schemeClr val="tx1"/>
                          </a:solidFill>
                        </a:rPr>
                        <a:t>34-68</a:t>
                      </a:r>
                      <a:endParaRPr lang="en-US" sz="1900" b="1" dirty="0">
                        <a:solidFill>
                          <a:schemeClr val="tx1"/>
                        </a:solidFill>
                      </a:endParaRPr>
                    </a:p>
                  </a:txBody>
                  <a:tcPr marL="68580" marR="68580" anchor="ctr"/>
                </a:tc>
                <a:tc>
                  <a:txBody>
                    <a:bodyPr/>
                    <a:lstStyle/>
                    <a:p>
                      <a:pPr algn="ctr"/>
                      <a:r>
                        <a:rPr lang="en-US" sz="1900" b="1" dirty="0" smtClean="0">
                          <a:solidFill>
                            <a:schemeClr val="tx1"/>
                          </a:solidFill>
                        </a:rPr>
                        <a:t>41-83</a:t>
                      </a:r>
                      <a:endParaRPr lang="en-US" sz="1900" b="1" dirty="0">
                        <a:solidFill>
                          <a:schemeClr val="tx1"/>
                        </a:solidFill>
                      </a:endParaRPr>
                    </a:p>
                  </a:txBody>
                  <a:tcPr marL="68580" marR="68580" anchor="ctr"/>
                </a:tc>
              </a:tr>
              <a:tr h="1044672">
                <a:tc>
                  <a:txBody>
                    <a:bodyPr/>
                    <a:lstStyle/>
                    <a:p>
                      <a:r>
                        <a:rPr lang="en-US" sz="1900" b="1" dirty="0" smtClean="0">
                          <a:solidFill>
                            <a:schemeClr val="tx1"/>
                          </a:solidFill>
                        </a:rPr>
                        <a:t>Vetch, Lespedeza,</a:t>
                      </a:r>
                      <a:r>
                        <a:rPr lang="en-US" sz="1900" b="1" baseline="0" dirty="0" smtClean="0">
                          <a:solidFill>
                            <a:schemeClr val="tx1"/>
                          </a:solidFill>
                        </a:rPr>
                        <a:t> and other annual legumes</a:t>
                      </a:r>
                      <a:endParaRPr lang="en-US" sz="1900" b="1" dirty="0">
                        <a:solidFill>
                          <a:schemeClr val="tx1"/>
                        </a:solidFill>
                      </a:endParaRPr>
                    </a:p>
                  </a:txBody>
                  <a:tcPr marL="68580" marR="68580" anchor="ctr">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50-150</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900" b="1" dirty="0" smtClean="0">
                          <a:solidFill>
                            <a:schemeClr val="tx1"/>
                          </a:solidFill>
                        </a:rPr>
                        <a:t>18-53</a:t>
                      </a:r>
                      <a:endParaRPr lang="en-US" sz="1900" b="1" dirty="0">
                        <a:solidFill>
                          <a:schemeClr val="tx1"/>
                        </a:solidFill>
                      </a:endParaRPr>
                    </a:p>
                  </a:txBody>
                  <a:tcPr marL="68580" marR="68580" anchor="ctr">
                    <a:lnL w="12700" cap="flat" cmpd="sng" algn="ctr">
                      <a:solidFill>
                        <a:schemeClr val="tx1"/>
                      </a:solidFill>
                      <a:prstDash val="solid"/>
                      <a:round/>
                      <a:headEnd type="none" w="med" len="med"/>
                      <a:tailEnd type="none" w="med" len="med"/>
                    </a:lnL>
                  </a:tcPr>
                </a:tc>
                <a:tc>
                  <a:txBody>
                    <a:bodyPr/>
                    <a:lstStyle/>
                    <a:p>
                      <a:pPr algn="ctr"/>
                      <a:r>
                        <a:rPr lang="en-US" sz="1900" b="1" dirty="0" smtClean="0">
                          <a:solidFill>
                            <a:schemeClr val="tx1"/>
                          </a:solidFill>
                        </a:rPr>
                        <a:t>23-68</a:t>
                      </a:r>
                      <a:endParaRPr lang="en-US" sz="1900" b="1" dirty="0">
                        <a:solidFill>
                          <a:schemeClr val="tx1"/>
                        </a:solidFill>
                      </a:endParaRPr>
                    </a:p>
                  </a:txBody>
                  <a:tcPr marL="68580" marR="68580" anchor="ctr"/>
                </a:tc>
                <a:tc>
                  <a:txBody>
                    <a:bodyPr/>
                    <a:lstStyle/>
                    <a:p>
                      <a:pPr algn="ctr"/>
                      <a:r>
                        <a:rPr lang="en-US" sz="1900" b="1" dirty="0" smtClean="0">
                          <a:solidFill>
                            <a:schemeClr val="tx1"/>
                          </a:solidFill>
                        </a:rPr>
                        <a:t>28-83</a:t>
                      </a:r>
                      <a:endParaRPr lang="en-US" sz="1900" b="1" dirty="0">
                        <a:solidFill>
                          <a:schemeClr val="tx1"/>
                        </a:solidFill>
                      </a:endParaRPr>
                    </a:p>
                  </a:txBody>
                  <a:tcPr marL="68580" marR="68580" anchor="ctr"/>
                </a:tc>
              </a:tr>
            </a:tbl>
          </a:graphicData>
        </a:graphic>
      </p:graphicFrame>
      <p:sp>
        <p:nvSpPr>
          <p:cNvPr id="2" name="Title 1"/>
          <p:cNvSpPr>
            <a:spLocks noGrp="1"/>
          </p:cNvSpPr>
          <p:nvPr>
            <p:ph type="title" idx="4294967295"/>
          </p:nvPr>
        </p:nvSpPr>
        <p:spPr>
          <a:xfrm>
            <a:off x="762000" y="304800"/>
            <a:ext cx="7875587" cy="1143000"/>
          </a:xfrm>
        </p:spPr>
        <p:txBody>
          <a:bodyPr>
            <a:noAutofit/>
          </a:bodyPr>
          <a:lstStyle/>
          <a:p>
            <a:r>
              <a:rPr lang="en-US" sz="3200" dirty="0" smtClean="0"/>
              <a:t>Value and amount of Nitrogen </a:t>
            </a:r>
            <a:br>
              <a:rPr lang="en-US" sz="3200" dirty="0" smtClean="0"/>
            </a:br>
            <a:r>
              <a:rPr lang="en-US" sz="3200" dirty="0" smtClean="0"/>
              <a:t>fixed by various legumes </a:t>
            </a:r>
            <a:endParaRPr lang="en-US" sz="3200" dirty="0"/>
          </a:p>
        </p:txBody>
      </p:sp>
      <p:sp>
        <p:nvSpPr>
          <p:cNvPr id="4" name="TextBox 3"/>
          <p:cNvSpPr txBox="1"/>
          <p:nvPr/>
        </p:nvSpPr>
        <p:spPr>
          <a:xfrm>
            <a:off x="3124200" y="6457891"/>
            <a:ext cx="4229100" cy="253916"/>
          </a:xfrm>
          <a:prstGeom prst="rect">
            <a:avLst/>
          </a:prstGeom>
          <a:noFill/>
        </p:spPr>
        <p:txBody>
          <a:bodyPr wrap="square" rtlCol="0">
            <a:spAutoFit/>
          </a:bodyPr>
          <a:lstStyle/>
          <a:p>
            <a:r>
              <a:rPr lang="en-US" sz="1050" dirty="0">
                <a:latin typeface="Arial Black" panose="020B0A04020102020204" pitchFamily="34" charset="0"/>
              </a:rPr>
              <a:t>Source: Southern Forages </a:t>
            </a:r>
            <a:r>
              <a:rPr lang="en-US" sz="1050" dirty="0" smtClean="0">
                <a:latin typeface="Arial Black" panose="020B0A04020102020204" pitchFamily="34" charset="0"/>
              </a:rPr>
              <a:t>5</a:t>
            </a:r>
            <a:r>
              <a:rPr lang="en-US" sz="1050" baseline="30000" dirty="0" smtClean="0">
                <a:latin typeface="Arial Black" panose="020B0A04020102020204" pitchFamily="34" charset="0"/>
              </a:rPr>
              <a:t>th</a:t>
            </a:r>
            <a:r>
              <a:rPr lang="en-US" sz="1050" dirty="0" smtClean="0">
                <a:latin typeface="Arial Black" panose="020B0A04020102020204" pitchFamily="34" charset="0"/>
              </a:rPr>
              <a:t> </a:t>
            </a:r>
            <a:r>
              <a:rPr lang="en-US" sz="1050" dirty="0">
                <a:latin typeface="Arial Black" panose="020B0A04020102020204" pitchFamily="34" charset="0"/>
              </a:rPr>
              <a:t>edition </a:t>
            </a:r>
          </a:p>
        </p:txBody>
      </p:sp>
      <p:sp>
        <p:nvSpPr>
          <p:cNvPr id="3" name="Rectangle 2"/>
          <p:cNvSpPr/>
          <p:nvPr/>
        </p:nvSpPr>
        <p:spPr>
          <a:xfrm>
            <a:off x="2971800" y="1524001"/>
            <a:ext cx="1643743" cy="426719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18516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Understanding Your Soil Conditions</a:t>
            </a:r>
            <a:endParaRPr lang="en-US" dirty="0"/>
          </a:p>
        </p:txBody>
      </p:sp>
      <p:sp>
        <p:nvSpPr>
          <p:cNvPr id="5" name="Content Placeholder 4"/>
          <p:cNvSpPr>
            <a:spLocks noGrp="1"/>
          </p:cNvSpPr>
          <p:nvPr>
            <p:ph idx="1"/>
          </p:nvPr>
        </p:nvSpPr>
        <p:spPr>
          <a:xfrm>
            <a:off x="457200" y="1371600"/>
            <a:ext cx="5105400" cy="4525963"/>
          </a:xfrm>
        </p:spPr>
        <p:style>
          <a:lnRef idx="2">
            <a:schemeClr val="dk1"/>
          </a:lnRef>
          <a:fillRef idx="1">
            <a:schemeClr val="lt1"/>
          </a:fillRef>
          <a:effectRef idx="0">
            <a:schemeClr val="dk1"/>
          </a:effectRef>
          <a:fontRef idx="minor">
            <a:schemeClr val="dk1"/>
          </a:fontRef>
        </p:style>
        <p:txBody>
          <a:bodyPr>
            <a:normAutofit fontScale="92500"/>
          </a:bodyPr>
          <a:lstStyle/>
          <a:p>
            <a:r>
              <a:rPr lang="en-US" dirty="0" smtClean="0"/>
              <a:t>Soil fertility is key to successful forage production</a:t>
            </a:r>
          </a:p>
          <a:p>
            <a:r>
              <a:rPr lang="en-US" dirty="0" smtClean="0"/>
              <a:t>Soil testing – hayfields every year, pastures every 2-3 years</a:t>
            </a:r>
          </a:p>
          <a:p>
            <a:pPr lvl="1"/>
            <a:r>
              <a:rPr lang="en-US" dirty="0" smtClean="0"/>
              <a:t>Requires adequate pH – lime!</a:t>
            </a:r>
          </a:p>
          <a:p>
            <a:pPr lvl="1"/>
            <a:r>
              <a:rPr lang="en-US" dirty="0" smtClean="0"/>
              <a:t>Requires fertilization with N, P, K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636" t="10102" r="29899" b="-1"/>
          <a:stretch/>
        </p:blipFill>
        <p:spPr>
          <a:xfrm>
            <a:off x="6467766" y="1524002"/>
            <a:ext cx="2310543" cy="33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952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adapted to Alabama</a:t>
            </a:r>
            <a:endParaRPr lang="en-US" dirty="0"/>
          </a:p>
        </p:txBody>
      </p:sp>
      <p:sp>
        <p:nvSpPr>
          <p:cNvPr id="4" name="Text Placeholder 3"/>
          <p:cNvSpPr>
            <a:spLocks noGrp="1"/>
          </p:cNvSpPr>
          <p:nvPr>
            <p:ph type="body" idx="1"/>
          </p:nvPr>
        </p:nvSpPr>
        <p:spPr/>
        <p:txBody>
          <a:bodyPr/>
          <a:lstStyle/>
          <a:p>
            <a:r>
              <a:rPr lang="en-US" dirty="0" smtClean="0"/>
              <a:t>Warm-Season	</a:t>
            </a:r>
            <a:endParaRPr lang="en-US" dirty="0"/>
          </a:p>
        </p:txBody>
      </p:sp>
      <p:sp>
        <p:nvSpPr>
          <p:cNvPr id="5" name="Content Placeholder 4"/>
          <p:cNvSpPr>
            <a:spLocks noGrp="1"/>
          </p:cNvSpPr>
          <p:nvPr>
            <p:ph sz="half" idx="2"/>
          </p:nvPr>
        </p:nvSpPr>
        <p:spPr/>
        <p:txBody>
          <a:bodyPr>
            <a:normAutofit/>
          </a:bodyPr>
          <a:lstStyle/>
          <a:p>
            <a:r>
              <a:rPr lang="en-US" sz="2000" dirty="0" err="1" smtClean="0"/>
              <a:t>Sericea</a:t>
            </a:r>
            <a:r>
              <a:rPr lang="en-US" sz="2000" dirty="0" smtClean="0"/>
              <a:t> Lespedeza*</a:t>
            </a:r>
          </a:p>
          <a:p>
            <a:r>
              <a:rPr lang="en-US" sz="2000" dirty="0" smtClean="0"/>
              <a:t>Perennial Peanut*</a:t>
            </a:r>
          </a:p>
          <a:p>
            <a:r>
              <a:rPr lang="en-US" sz="2000" dirty="0" err="1" smtClean="0"/>
              <a:t>Birdsfoot</a:t>
            </a:r>
            <a:r>
              <a:rPr lang="en-US" sz="2000" dirty="0" smtClean="0"/>
              <a:t> Trefoil*</a:t>
            </a:r>
          </a:p>
          <a:p>
            <a:r>
              <a:rPr lang="en-US" sz="2000" dirty="0" smtClean="0"/>
              <a:t>Cowpea</a:t>
            </a:r>
            <a:endParaRPr lang="en-US" sz="2000" dirty="0"/>
          </a:p>
        </p:txBody>
      </p:sp>
      <p:sp>
        <p:nvSpPr>
          <p:cNvPr id="6" name="Text Placeholder 5"/>
          <p:cNvSpPr>
            <a:spLocks noGrp="1"/>
          </p:cNvSpPr>
          <p:nvPr>
            <p:ph type="body" sz="quarter" idx="3"/>
          </p:nvPr>
        </p:nvSpPr>
        <p:spPr/>
        <p:txBody>
          <a:bodyPr/>
          <a:lstStyle/>
          <a:p>
            <a:r>
              <a:rPr lang="en-US" dirty="0" smtClean="0"/>
              <a:t>Cool-Season</a:t>
            </a:r>
            <a:endParaRPr lang="en-US" dirty="0"/>
          </a:p>
        </p:txBody>
      </p:sp>
      <p:sp>
        <p:nvSpPr>
          <p:cNvPr id="7" name="Content Placeholder 6"/>
          <p:cNvSpPr>
            <a:spLocks noGrp="1"/>
          </p:cNvSpPr>
          <p:nvPr>
            <p:ph sz="quarter" idx="4"/>
          </p:nvPr>
        </p:nvSpPr>
        <p:spPr/>
        <p:txBody>
          <a:bodyPr>
            <a:normAutofit/>
          </a:bodyPr>
          <a:lstStyle/>
          <a:p>
            <a:r>
              <a:rPr lang="en-US" sz="2000" dirty="0" err="1" smtClean="0"/>
              <a:t>Arrowleaf</a:t>
            </a:r>
            <a:r>
              <a:rPr lang="en-US" sz="2000" dirty="0" smtClean="0"/>
              <a:t> clover</a:t>
            </a:r>
          </a:p>
          <a:p>
            <a:r>
              <a:rPr lang="en-US" sz="2000" dirty="0" smtClean="0"/>
              <a:t>Ball Clover</a:t>
            </a:r>
          </a:p>
          <a:p>
            <a:r>
              <a:rPr lang="en-US" sz="2000" dirty="0" smtClean="0"/>
              <a:t>Berseem Clover</a:t>
            </a:r>
          </a:p>
          <a:p>
            <a:r>
              <a:rPr lang="en-US" sz="2000" dirty="0" smtClean="0"/>
              <a:t>Crimson Clover</a:t>
            </a:r>
          </a:p>
          <a:p>
            <a:r>
              <a:rPr lang="en-US" sz="2000" dirty="0" smtClean="0"/>
              <a:t>Red Clover*</a:t>
            </a:r>
          </a:p>
          <a:p>
            <a:r>
              <a:rPr lang="en-US" sz="2000" dirty="0" smtClean="0"/>
              <a:t>White Clover*</a:t>
            </a:r>
          </a:p>
          <a:p>
            <a:r>
              <a:rPr lang="en-US" sz="2000" dirty="0" smtClean="0"/>
              <a:t>Hairy vetch</a:t>
            </a:r>
          </a:p>
          <a:p>
            <a:r>
              <a:rPr lang="en-US" sz="2000" dirty="0" smtClean="0"/>
              <a:t>Alfalfa*</a:t>
            </a:r>
            <a:endParaRPr lang="en-US" sz="2000" dirty="0"/>
          </a:p>
        </p:txBody>
      </p:sp>
      <p:sp>
        <p:nvSpPr>
          <p:cNvPr id="8" name="TextBox 7"/>
          <p:cNvSpPr txBox="1"/>
          <p:nvPr/>
        </p:nvSpPr>
        <p:spPr>
          <a:xfrm>
            <a:off x="533400" y="4311134"/>
            <a:ext cx="3505200" cy="369332"/>
          </a:xfrm>
          <a:prstGeom prst="rect">
            <a:avLst/>
          </a:prstGeom>
          <a:noFill/>
        </p:spPr>
        <p:txBody>
          <a:bodyPr wrap="square" rtlCol="0">
            <a:spAutoFit/>
          </a:bodyPr>
          <a:lstStyle/>
          <a:p>
            <a:r>
              <a:rPr lang="en-US" dirty="0" smtClean="0"/>
              <a:t>*Act as a perennial or biennial</a:t>
            </a:r>
            <a:endParaRPr lang="en-US" dirty="0"/>
          </a:p>
        </p:txBody>
      </p:sp>
    </p:spTree>
    <p:extLst>
      <p:ext uri="{BB962C8B-B14F-4D97-AF65-F5344CB8AC3E}">
        <p14:creationId xmlns:p14="http://schemas.microsoft.com/office/powerpoint/2010/main" val="18078014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Challenges of Legumes</a:t>
            </a:r>
            <a:endParaRPr lang="en-US" dirty="0"/>
          </a:p>
        </p:txBody>
      </p:sp>
      <p:sp>
        <p:nvSpPr>
          <p:cNvPr id="8" name="Content Placeholder 7"/>
          <p:cNvSpPr>
            <a:spLocks noGrp="1"/>
          </p:cNvSpPr>
          <p:nvPr>
            <p:ph idx="1"/>
          </p:nvPr>
        </p:nvSpPr>
        <p:spPr>
          <a:xfrm>
            <a:off x="457200" y="1371600"/>
            <a:ext cx="8229600" cy="4525963"/>
          </a:xfrm>
        </p:spPr>
        <p:txBody>
          <a:bodyPr/>
          <a:lstStyle/>
          <a:p>
            <a:r>
              <a:rPr lang="en-US" dirty="0" smtClean="0"/>
              <a:t>Establishment</a:t>
            </a:r>
          </a:p>
          <a:p>
            <a:r>
              <a:rPr lang="en-US" dirty="0" smtClean="0"/>
              <a:t>Management</a:t>
            </a:r>
          </a:p>
          <a:p>
            <a:pPr lvl="1"/>
            <a:r>
              <a:rPr lang="en-US" dirty="0" smtClean="0"/>
              <a:t>Cattle will selectively graze legumes</a:t>
            </a:r>
          </a:p>
          <a:p>
            <a:pPr lvl="1"/>
            <a:r>
              <a:rPr lang="en-US" dirty="0" smtClean="0"/>
              <a:t>Need at least 30% in stand for measurable N contribution </a:t>
            </a:r>
          </a:p>
          <a:p>
            <a:r>
              <a:rPr lang="en-US" dirty="0" smtClean="0"/>
              <a:t>Weed Control – limited options when legumes are in the system</a:t>
            </a:r>
            <a:endParaRPr lang="en-US" dirty="0"/>
          </a:p>
        </p:txBody>
      </p:sp>
    </p:spTree>
    <p:extLst>
      <p:ext uri="{BB962C8B-B14F-4D97-AF65-F5344CB8AC3E}">
        <p14:creationId xmlns:p14="http://schemas.microsoft.com/office/powerpoint/2010/main" val="9530457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4" name="Rectangle 3"/>
          <p:cNvSpPr/>
          <p:nvPr/>
        </p:nvSpPr>
        <p:spPr>
          <a:xfrm>
            <a:off x="549564" y="4800600"/>
            <a:ext cx="20574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t>Summer Perennials/Annuals</a:t>
            </a:r>
            <a:endParaRPr lang="en-US" sz="1600" dirty="0"/>
          </a:p>
        </p:txBody>
      </p:sp>
      <p:sp>
        <p:nvSpPr>
          <p:cNvPr id="5" name="Rectangle 4"/>
          <p:cNvSpPr/>
          <p:nvPr/>
        </p:nvSpPr>
        <p:spPr>
          <a:xfrm>
            <a:off x="2606964" y="4200236"/>
            <a:ext cx="20574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Fall Transition – Stockpiled Forage or Brassicas</a:t>
            </a:r>
            <a:endParaRPr lang="en-US" sz="1400" dirty="0"/>
          </a:p>
        </p:txBody>
      </p:sp>
      <p:sp>
        <p:nvSpPr>
          <p:cNvPr id="6" name="Rectangle 5"/>
          <p:cNvSpPr/>
          <p:nvPr/>
        </p:nvSpPr>
        <p:spPr>
          <a:xfrm>
            <a:off x="4648200" y="3604491"/>
            <a:ext cx="2057400" cy="60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smtClean="0"/>
              <a:t>Cool-Season Annuals/Perennials</a:t>
            </a:r>
            <a:endParaRPr lang="en-US" sz="1600" dirty="0"/>
          </a:p>
        </p:txBody>
      </p:sp>
      <p:sp>
        <p:nvSpPr>
          <p:cNvPr id="7" name="Rectangle 6"/>
          <p:cNvSpPr/>
          <p:nvPr/>
        </p:nvSpPr>
        <p:spPr>
          <a:xfrm>
            <a:off x="6705600" y="2994891"/>
            <a:ext cx="2057400" cy="6096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t>Summer </a:t>
            </a:r>
            <a:r>
              <a:rPr lang="en-US" sz="1600" dirty="0" smtClean="0"/>
              <a:t>Perennials/Annuals</a:t>
            </a:r>
            <a:endParaRPr lang="en-US" sz="1600" dirty="0"/>
          </a:p>
        </p:txBody>
      </p:sp>
      <p:cxnSp>
        <p:nvCxnSpPr>
          <p:cNvPr id="10" name="Straight Connector 9"/>
          <p:cNvCxnSpPr/>
          <p:nvPr/>
        </p:nvCxnSpPr>
        <p:spPr>
          <a:xfrm>
            <a:off x="549564" y="5638800"/>
            <a:ext cx="82896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6800" y="5867400"/>
            <a:ext cx="1066800" cy="369332"/>
          </a:xfrm>
          <a:prstGeom prst="rect">
            <a:avLst/>
          </a:prstGeom>
          <a:noFill/>
        </p:spPr>
        <p:txBody>
          <a:bodyPr wrap="square" rtlCol="0">
            <a:spAutoFit/>
          </a:bodyPr>
          <a:lstStyle/>
          <a:p>
            <a:r>
              <a:rPr lang="en-US" dirty="0" smtClean="0"/>
              <a:t>Weaning</a:t>
            </a:r>
            <a:endParaRPr lang="en-US" dirty="0"/>
          </a:p>
        </p:txBody>
      </p:sp>
      <p:sp>
        <p:nvSpPr>
          <p:cNvPr id="12" name="TextBox 11"/>
          <p:cNvSpPr txBox="1"/>
          <p:nvPr/>
        </p:nvSpPr>
        <p:spPr>
          <a:xfrm>
            <a:off x="7543800" y="5791200"/>
            <a:ext cx="1066800" cy="369332"/>
          </a:xfrm>
          <a:prstGeom prst="rect">
            <a:avLst/>
          </a:prstGeom>
          <a:noFill/>
        </p:spPr>
        <p:txBody>
          <a:bodyPr wrap="square" rtlCol="0">
            <a:spAutoFit/>
          </a:bodyPr>
          <a:lstStyle/>
          <a:p>
            <a:r>
              <a:rPr lang="en-US" dirty="0" smtClean="0"/>
              <a:t>Finishing</a:t>
            </a:r>
            <a:endParaRPr lang="en-US" dirty="0"/>
          </a:p>
        </p:txBody>
      </p:sp>
      <p:pic>
        <p:nvPicPr>
          <p:cNvPr id="1026" name="Picture 2" descr="Image result for steer 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18" y="4038600"/>
            <a:ext cx="957695" cy="687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teer 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3162905"/>
            <a:ext cx="1219201" cy="8756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steer 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2"/>
            <a:ext cx="1600200" cy="11493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steer 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23332"/>
            <a:ext cx="1828800" cy="131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1809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smtClean="0">
                <a:latin typeface="Arial Black" panose="020B0A04020102020204" pitchFamily="34" charset="0"/>
              </a:rPr>
              <a:t>Establish a grazing management plan</a:t>
            </a:r>
            <a:endParaRPr lang="en-US" sz="3600" dirty="0">
              <a:latin typeface="Arial Black" panose="020B0A04020102020204" pitchFamily="34"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14400"/>
            <a:ext cx="2613572" cy="548640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1219200" y="3429000"/>
            <a:ext cx="1524000" cy="1676400"/>
            <a:chOff x="4038600" y="3657600"/>
            <a:chExt cx="1524000" cy="1676400"/>
          </a:xfrm>
        </p:grpSpPr>
        <p:cxnSp>
          <p:nvCxnSpPr>
            <p:cNvPr id="7" name="Straight Connector 6"/>
            <p:cNvCxnSpPr/>
            <p:nvPr/>
          </p:nvCxnSpPr>
          <p:spPr>
            <a:xfrm>
              <a:off x="4114800" y="3657600"/>
              <a:ext cx="1447800" cy="152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038600" y="4876800"/>
              <a:ext cx="1371600" cy="457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38600" y="3657600"/>
              <a:ext cx="76200" cy="167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410200" y="3810000"/>
              <a:ext cx="152400" cy="1066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327727" y="4702675"/>
            <a:ext cx="1295400" cy="1659603"/>
            <a:chOff x="4114800" y="4914097"/>
            <a:chExt cx="1295400" cy="1659603"/>
          </a:xfrm>
        </p:grpSpPr>
        <p:sp>
          <p:nvSpPr>
            <p:cNvPr id="12" name="TextBox 11"/>
            <p:cNvSpPr txBox="1"/>
            <p:nvPr/>
          </p:nvSpPr>
          <p:spPr>
            <a:xfrm>
              <a:off x="4275975" y="5549973"/>
              <a:ext cx="1066800" cy="646331"/>
            </a:xfrm>
            <a:prstGeom prst="rect">
              <a:avLst/>
            </a:prstGeom>
            <a:noFill/>
          </p:spPr>
          <p:txBody>
            <a:bodyPr wrap="square" rtlCol="0">
              <a:spAutoFit/>
            </a:bodyPr>
            <a:lstStyle/>
            <a:p>
              <a:pPr algn="ctr"/>
              <a:r>
                <a:rPr lang="en-US" dirty="0">
                  <a:solidFill>
                    <a:prstClr val="white"/>
                  </a:solidFill>
                </a:rPr>
                <a:t>Pasture 2</a:t>
              </a:r>
            </a:p>
          </p:txBody>
        </p:sp>
        <p:cxnSp>
          <p:nvCxnSpPr>
            <p:cNvPr id="13" name="Straight Connector 12"/>
            <p:cNvCxnSpPr>
              <a:endCxn id="15" idx="0"/>
            </p:cNvCxnSpPr>
            <p:nvPr/>
          </p:nvCxnSpPr>
          <p:spPr>
            <a:xfrm>
              <a:off x="4114800" y="5334000"/>
              <a:ext cx="170873" cy="12238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5" idx="3"/>
            </p:cNvCxnSpPr>
            <p:nvPr/>
          </p:nvCxnSpPr>
          <p:spPr>
            <a:xfrm flipH="1">
              <a:off x="5301673" y="4914097"/>
              <a:ext cx="108527" cy="115419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285673" y="5818909"/>
              <a:ext cx="1047405" cy="754791"/>
            </a:xfrm>
            <a:custGeom>
              <a:avLst/>
              <a:gdLst>
                <a:gd name="connsiteX0" fmla="*/ 0 w 1047405"/>
                <a:gd name="connsiteY0" fmla="*/ 738909 h 754791"/>
                <a:gd name="connsiteX1" fmla="*/ 452582 w 1047405"/>
                <a:gd name="connsiteY1" fmla="*/ 720436 h 754791"/>
                <a:gd name="connsiteX2" fmla="*/ 895927 w 1047405"/>
                <a:gd name="connsiteY2" fmla="*/ 434109 h 754791"/>
                <a:gd name="connsiteX3" fmla="*/ 1016000 w 1047405"/>
                <a:gd name="connsiteY3" fmla="*/ 249382 h 754791"/>
                <a:gd name="connsiteX4" fmla="*/ 1043709 w 1047405"/>
                <a:gd name="connsiteY4" fmla="*/ 0 h 75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05" h="754791">
                  <a:moveTo>
                    <a:pt x="0" y="738909"/>
                  </a:moveTo>
                  <a:cubicBezTo>
                    <a:pt x="151630" y="755072"/>
                    <a:pt x="303261" y="771236"/>
                    <a:pt x="452582" y="720436"/>
                  </a:cubicBezTo>
                  <a:cubicBezTo>
                    <a:pt x="601903" y="669636"/>
                    <a:pt x="802024" y="512618"/>
                    <a:pt x="895927" y="434109"/>
                  </a:cubicBezTo>
                  <a:cubicBezTo>
                    <a:pt x="989830" y="355600"/>
                    <a:pt x="991370" y="321734"/>
                    <a:pt x="1016000" y="249382"/>
                  </a:cubicBezTo>
                  <a:cubicBezTo>
                    <a:pt x="1040630" y="177030"/>
                    <a:pt x="1054485" y="41564"/>
                    <a:pt x="1043709"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p:nvGrpSpPr>
        <p:grpSpPr>
          <a:xfrm>
            <a:off x="1219202" y="1524000"/>
            <a:ext cx="1676399" cy="1981200"/>
            <a:chOff x="4114800" y="1752600"/>
            <a:chExt cx="1600200" cy="1981200"/>
          </a:xfrm>
        </p:grpSpPr>
        <p:sp>
          <p:nvSpPr>
            <p:cNvPr id="17" name="TextBox 16"/>
            <p:cNvSpPr txBox="1"/>
            <p:nvPr/>
          </p:nvSpPr>
          <p:spPr>
            <a:xfrm>
              <a:off x="4572000" y="2743200"/>
              <a:ext cx="990600" cy="646331"/>
            </a:xfrm>
            <a:prstGeom prst="rect">
              <a:avLst/>
            </a:prstGeom>
            <a:noFill/>
            <a:ln>
              <a:solidFill>
                <a:schemeClr val="accent3"/>
              </a:solidFill>
            </a:ln>
          </p:spPr>
          <p:txBody>
            <a:bodyPr wrap="square" rtlCol="0">
              <a:spAutoFit/>
            </a:bodyPr>
            <a:lstStyle/>
            <a:p>
              <a:pPr algn="ctr"/>
              <a:r>
                <a:rPr lang="en-US" dirty="0">
                  <a:solidFill>
                    <a:prstClr val="white"/>
                  </a:solidFill>
                </a:rPr>
                <a:t>Pasture 1</a:t>
              </a:r>
            </a:p>
          </p:txBody>
        </p:sp>
        <p:cxnSp>
          <p:nvCxnSpPr>
            <p:cNvPr id="18" name="Straight Connector 17"/>
            <p:cNvCxnSpPr/>
            <p:nvPr/>
          </p:nvCxnSpPr>
          <p:spPr>
            <a:xfrm flipV="1">
              <a:off x="4114800" y="1752600"/>
              <a:ext cx="838200" cy="190500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562600" y="1981200"/>
              <a:ext cx="152400" cy="175260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53000" y="1752600"/>
              <a:ext cx="762000" cy="2286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81000" y="2895600"/>
            <a:ext cx="914400" cy="3466677"/>
            <a:chOff x="6096000" y="3124200"/>
            <a:chExt cx="914400" cy="3466677"/>
          </a:xfrm>
        </p:grpSpPr>
        <p:sp>
          <p:nvSpPr>
            <p:cNvPr id="22" name="TextBox 21"/>
            <p:cNvSpPr txBox="1"/>
            <p:nvPr/>
          </p:nvSpPr>
          <p:spPr>
            <a:xfrm rot="5400000">
              <a:off x="5061466" y="4470461"/>
              <a:ext cx="2743200" cy="369332"/>
            </a:xfrm>
            <a:prstGeom prst="rect">
              <a:avLst/>
            </a:prstGeom>
            <a:noFill/>
          </p:spPr>
          <p:txBody>
            <a:bodyPr wrap="square" rtlCol="0">
              <a:spAutoFit/>
            </a:bodyPr>
            <a:lstStyle/>
            <a:p>
              <a:pPr algn="ctr"/>
              <a:r>
                <a:rPr lang="en-US" dirty="0">
                  <a:solidFill>
                    <a:prstClr val="white"/>
                  </a:solidFill>
                </a:rPr>
                <a:t>Stockpiled tall fescue</a:t>
              </a:r>
            </a:p>
          </p:txBody>
        </p:sp>
        <p:grpSp>
          <p:nvGrpSpPr>
            <p:cNvPr id="23" name="Group 22"/>
            <p:cNvGrpSpPr/>
            <p:nvPr/>
          </p:nvGrpSpPr>
          <p:grpSpPr>
            <a:xfrm>
              <a:off x="6096000" y="3124200"/>
              <a:ext cx="914400" cy="3466677"/>
              <a:chOff x="6096000" y="3124200"/>
              <a:chExt cx="914400" cy="3466677"/>
            </a:xfrm>
          </p:grpSpPr>
          <p:cxnSp>
            <p:nvCxnSpPr>
              <p:cNvPr id="24" name="Straight Connector 23"/>
              <p:cNvCxnSpPr/>
              <p:nvPr/>
            </p:nvCxnSpPr>
            <p:spPr>
              <a:xfrm flipH="1">
                <a:off x="6096000" y="3124200"/>
                <a:ext cx="152400" cy="34666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553202" y="3124200"/>
                <a:ext cx="457198" cy="1219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4343400"/>
                <a:ext cx="241816" cy="914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781800" y="5257800"/>
                <a:ext cx="13216" cy="130001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8400" y="3124200"/>
                <a:ext cx="76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096000" y="6573700"/>
                <a:ext cx="685800" cy="171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3" name="TextBox 2"/>
          <p:cNvSpPr txBox="1"/>
          <p:nvPr/>
        </p:nvSpPr>
        <p:spPr>
          <a:xfrm>
            <a:off x="3429000" y="1863451"/>
            <a:ext cx="53231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rPr>
              <a:t>Estimate supply and demand with available resources</a:t>
            </a:r>
          </a:p>
          <a:p>
            <a:endParaRPr lang="en-US" sz="2400" dirty="0">
              <a:solidFill>
                <a:prstClr val="black"/>
              </a:solidFill>
            </a:endParaRPr>
          </a:p>
          <a:p>
            <a:endParaRPr lang="en-US" sz="2400" dirty="0">
              <a:solidFill>
                <a:prstClr val="black"/>
              </a:solidFill>
            </a:endParaRPr>
          </a:p>
          <a:p>
            <a:pPr marL="285750" indent="-285750">
              <a:buFont typeface="Arial" panose="020B0604020202020204" pitchFamily="34" charset="0"/>
              <a:buChar char="•"/>
            </a:pPr>
            <a:r>
              <a:rPr lang="en-US" sz="2400" dirty="0" smtClean="0">
                <a:solidFill>
                  <a:prstClr val="black"/>
                </a:solidFill>
              </a:rPr>
              <a:t>Make adjustments to the system to improve grazing efficiency</a:t>
            </a:r>
            <a:endParaRPr lang="en-US" sz="2400" dirty="0">
              <a:solidFill>
                <a:prstClr val="black"/>
              </a:solidFill>
            </a:endParaRPr>
          </a:p>
          <a:p>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Maintain pastures in adequate condition</a:t>
            </a:r>
            <a:endParaRPr lang="en-US" sz="2400" dirty="0">
              <a:solidFill>
                <a:prstClr val="black"/>
              </a:solidFill>
            </a:endParaRPr>
          </a:p>
        </p:txBody>
      </p:sp>
      <p:sp>
        <p:nvSpPr>
          <p:cNvPr id="30" name="TextBox 29"/>
          <p:cNvSpPr txBox="1"/>
          <p:nvPr/>
        </p:nvSpPr>
        <p:spPr>
          <a:xfrm>
            <a:off x="1453072" y="3853191"/>
            <a:ext cx="1037771" cy="523220"/>
          </a:xfrm>
          <a:prstGeom prst="rect">
            <a:avLst/>
          </a:prstGeom>
          <a:noFill/>
          <a:ln>
            <a:noFill/>
          </a:ln>
        </p:spPr>
        <p:txBody>
          <a:bodyPr wrap="square" rtlCol="0">
            <a:spAutoFit/>
          </a:bodyPr>
          <a:lstStyle/>
          <a:p>
            <a:pPr algn="ctr"/>
            <a:r>
              <a:rPr lang="en-US" sz="1400" dirty="0" smtClean="0">
                <a:solidFill>
                  <a:prstClr val="white"/>
                </a:solidFill>
              </a:rPr>
              <a:t>Sacrifice area</a:t>
            </a:r>
            <a:endParaRPr lang="en-US" sz="1400" dirty="0">
              <a:solidFill>
                <a:prstClr val="white"/>
              </a:solidFill>
            </a:endParaRPr>
          </a:p>
        </p:txBody>
      </p:sp>
    </p:spTree>
    <p:extLst>
      <p:ext uri="{BB962C8B-B14F-4D97-AF65-F5344CB8AC3E}">
        <p14:creationId xmlns:p14="http://schemas.microsoft.com/office/powerpoint/2010/main" val="3457017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676400"/>
            <a:ext cx="3429000" cy="2895600"/>
          </a:xfrm>
        </p:spPr>
        <p:style>
          <a:lnRef idx="0">
            <a:schemeClr val="dk1"/>
          </a:lnRef>
          <a:fillRef idx="3">
            <a:schemeClr val="dk1"/>
          </a:fillRef>
          <a:effectRef idx="3">
            <a:schemeClr val="dk1"/>
          </a:effectRef>
          <a:fontRef idx="minor">
            <a:schemeClr val="lt1"/>
          </a:fontRef>
        </p:style>
        <p:txBody>
          <a:bodyPr>
            <a:normAutofit/>
          </a:bodyPr>
          <a:lstStyle/>
          <a:p>
            <a:pPr marL="0" indent="0" algn="ctr">
              <a:buNone/>
            </a:pPr>
            <a:endParaRPr lang="en-US" dirty="0" smtClean="0"/>
          </a:p>
          <a:p>
            <a:pPr marL="0" indent="0" algn="ctr">
              <a:buNone/>
            </a:pPr>
            <a:r>
              <a:rPr lang="en-US" dirty="0" smtClean="0"/>
              <a:t>Understanding Stocking Rates in Grazing Systems</a:t>
            </a:r>
          </a:p>
          <a:p>
            <a:pPr marL="0" indent="0" algn="ctr">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176" y="0"/>
            <a:ext cx="53214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clinemk\Pictures\Beef Systems QR Co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9530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35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idx="1"/>
          </p:nvPr>
        </p:nvSpPr>
        <p:spPr>
          <a:xfrm>
            <a:off x="76200" y="1905000"/>
            <a:ext cx="3429000" cy="2895600"/>
          </a:xfrm>
        </p:spPr>
        <p:style>
          <a:lnRef idx="0">
            <a:schemeClr val="dk1"/>
          </a:lnRef>
          <a:fillRef idx="3">
            <a:schemeClr val="dk1"/>
          </a:fillRef>
          <a:effectRef idx="3">
            <a:schemeClr val="dk1"/>
          </a:effectRef>
          <a:fontRef idx="minor">
            <a:schemeClr val="lt1"/>
          </a:fontRef>
        </p:style>
        <p:txBody>
          <a:bodyPr>
            <a:normAutofit/>
          </a:bodyPr>
          <a:lstStyle/>
          <a:p>
            <a:pPr marL="0" indent="0" algn="ctr">
              <a:buNone/>
            </a:pPr>
            <a:endParaRPr lang="en-US" dirty="0" smtClean="0"/>
          </a:p>
          <a:p>
            <a:pPr marL="0" indent="0" algn="ctr">
              <a:buNone/>
            </a:pPr>
            <a:r>
              <a:rPr lang="en-US" dirty="0" smtClean="0"/>
              <a:t>Determining Forage Demand and Animal Intake</a:t>
            </a:r>
          </a:p>
          <a:p>
            <a:pPr marL="0" indent="0" algn="ctr">
              <a:buNone/>
            </a:pP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510" y="785"/>
            <a:ext cx="5562853" cy="6324600"/>
          </a:xfrm>
          <a:prstGeom prst="rect">
            <a:avLst/>
          </a:prstGeom>
        </p:spPr>
      </p:pic>
      <p:pic>
        <p:nvPicPr>
          <p:cNvPr id="1026" name="Picture 2" descr="C:\Users\clinemk\Pictures\Beef Systems QR Co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0292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630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lstStyle/>
          <a:p>
            <a:r>
              <a:rPr lang="en-US" dirty="0" smtClean="0"/>
              <a:t>Visit www.aces.edu/beefsystems</a:t>
            </a:r>
            <a:endParaRPr lang="en-US" dirty="0"/>
          </a:p>
        </p:txBody>
      </p:sp>
    </p:spTree>
    <p:extLst>
      <p:ext uri="{BB962C8B-B14F-4D97-AF65-F5344CB8AC3E}">
        <p14:creationId xmlns:p14="http://schemas.microsoft.com/office/powerpoint/2010/main" val="3969478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Fertility </a:t>
            </a:r>
            <a:r>
              <a:rPr lang="en-US" dirty="0">
                <a:latin typeface="Arial Black" panose="020B0A04020102020204" pitchFamily="34" charset="0"/>
              </a:rPr>
              <a:t/>
            </a:r>
            <a:br>
              <a:rPr lang="en-US" dirty="0">
                <a:latin typeface="Arial Black" panose="020B0A04020102020204" pitchFamily="34" charset="0"/>
              </a:rPr>
            </a:br>
            <a:r>
              <a:rPr lang="en-US" sz="3100" b="1" dirty="0" smtClean="0">
                <a:latin typeface="+mn-lt"/>
              </a:rPr>
              <a:t>An Input Cost with a Measurable Return</a:t>
            </a:r>
            <a:endParaRPr lang="en-US" sz="3100" b="1" dirty="0">
              <a:latin typeface="+mn-lt"/>
            </a:endParaRPr>
          </a:p>
        </p:txBody>
      </p:sp>
      <p:sp>
        <p:nvSpPr>
          <p:cNvPr id="3" name="Content Placeholder 2"/>
          <p:cNvSpPr>
            <a:spLocks noGrp="1"/>
          </p:cNvSpPr>
          <p:nvPr>
            <p:ph idx="1"/>
          </p:nvPr>
        </p:nvSpPr>
        <p:spPr>
          <a:xfrm>
            <a:off x="457200" y="1600201"/>
            <a:ext cx="3886200" cy="4525963"/>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buNone/>
            </a:pPr>
            <a:r>
              <a:rPr lang="en-US" dirty="0" smtClean="0"/>
              <a:t>Yield Potential of Major Perennial Forages Adapted to Alabama</a:t>
            </a:r>
          </a:p>
          <a:p>
            <a:r>
              <a:rPr lang="en-US" dirty="0" err="1" smtClean="0"/>
              <a:t>Bahiagrass</a:t>
            </a:r>
            <a:r>
              <a:rPr lang="en-US" dirty="0" smtClean="0"/>
              <a:t> – 1,500 to 6,000 </a:t>
            </a:r>
            <a:r>
              <a:rPr lang="en-US" dirty="0" err="1" smtClean="0"/>
              <a:t>lb</a:t>
            </a:r>
            <a:r>
              <a:rPr lang="en-US" dirty="0" smtClean="0"/>
              <a:t>/ac</a:t>
            </a:r>
          </a:p>
          <a:p>
            <a:r>
              <a:rPr lang="en-US" dirty="0" err="1" smtClean="0"/>
              <a:t>Bermudagrass</a:t>
            </a:r>
            <a:r>
              <a:rPr lang="en-US" dirty="0" smtClean="0"/>
              <a:t> – 2,000 </a:t>
            </a:r>
            <a:r>
              <a:rPr lang="en-US" smtClean="0"/>
              <a:t>to </a:t>
            </a:r>
            <a:r>
              <a:rPr lang="en-US" smtClean="0"/>
              <a:t>10,000+ </a:t>
            </a:r>
            <a:r>
              <a:rPr lang="en-US" dirty="0" err="1" smtClean="0"/>
              <a:t>lb</a:t>
            </a:r>
            <a:r>
              <a:rPr lang="en-US" dirty="0" smtClean="0"/>
              <a:t>/ac</a:t>
            </a:r>
          </a:p>
          <a:p>
            <a:r>
              <a:rPr lang="en-US" dirty="0" smtClean="0"/>
              <a:t>Tall Fescue – 1,500 to 8,000 </a:t>
            </a:r>
            <a:r>
              <a:rPr lang="en-US" dirty="0" err="1" smtClean="0"/>
              <a:t>lb</a:t>
            </a:r>
            <a:r>
              <a:rPr lang="en-US" dirty="0" smtClean="0"/>
              <a:t>/ac</a:t>
            </a:r>
          </a:p>
          <a:p>
            <a:r>
              <a:rPr lang="en-US" dirty="0" err="1" smtClean="0"/>
              <a:t>Dallisgrass</a:t>
            </a:r>
            <a:r>
              <a:rPr lang="en-US" dirty="0" smtClean="0"/>
              <a:t> – 1,500 to 7,000 </a:t>
            </a:r>
            <a:r>
              <a:rPr lang="en-US" dirty="0" err="1" smtClean="0"/>
              <a:t>lb</a:t>
            </a:r>
            <a:r>
              <a:rPr lang="en-US" dirty="0" smtClean="0"/>
              <a:t>/ac</a:t>
            </a:r>
            <a:endParaRPr lang="en-US" dirty="0"/>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105400" y="1752600"/>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5709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Fertility</a:t>
            </a:r>
            <a:br>
              <a:rPr lang="en-US" dirty="0" smtClean="0">
                <a:latin typeface="Arial Black" panose="020B0A04020102020204" pitchFamily="34" charset="0"/>
              </a:rPr>
            </a:br>
            <a:r>
              <a:rPr lang="en-US" sz="3100" b="1" dirty="0" smtClean="0">
                <a:latin typeface="+mn-lt"/>
              </a:rPr>
              <a:t>How Does it Improve Efficiency? </a:t>
            </a:r>
            <a:endParaRPr lang="en-US" b="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3514707"/>
              </p:ext>
            </p:extLst>
          </p:nvPr>
        </p:nvGraphicFramePr>
        <p:xfrm>
          <a:off x="5715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14600" y="6391625"/>
            <a:ext cx="4343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prstClr val="black"/>
                </a:solidFill>
              </a:rPr>
              <a:t>Source: Vendramini </a:t>
            </a:r>
            <a:r>
              <a:rPr lang="en-US" dirty="0" smtClean="0">
                <a:solidFill>
                  <a:prstClr val="black"/>
                </a:solidFill>
              </a:rPr>
              <a:t>et al., 2013</a:t>
            </a:r>
            <a:endParaRPr lang="en-US" dirty="0">
              <a:solidFill>
                <a:prstClr val="black"/>
              </a:solidFill>
            </a:endParaRPr>
          </a:p>
        </p:txBody>
      </p:sp>
      <p:cxnSp>
        <p:nvCxnSpPr>
          <p:cNvPr id="8" name="Straight Connector 7"/>
          <p:cNvCxnSpPr/>
          <p:nvPr/>
        </p:nvCxnSpPr>
        <p:spPr>
          <a:xfrm>
            <a:off x="1752600" y="4343400"/>
            <a:ext cx="5105400" cy="0"/>
          </a:xfrm>
          <a:prstGeom prst="line">
            <a:avLst/>
          </a:prstGeom>
          <a:ln w="57150">
            <a:prstDash val="sysDash"/>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41426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Pasture Stand Health</a:t>
            </a:r>
            <a:endParaRPr lang="en-US"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t>Measure of desirable forage production in the current </a:t>
            </a:r>
            <a:r>
              <a:rPr lang="en-US" dirty="0" smtClean="0"/>
              <a:t>system</a:t>
            </a:r>
            <a:endParaRPr lang="en-US" dirty="0" smtClean="0"/>
          </a:p>
          <a:p>
            <a:r>
              <a:rPr lang="en-US" dirty="0" smtClean="0"/>
              <a:t>G-O-A-L</a:t>
            </a:r>
          </a:p>
          <a:p>
            <a:pPr lvl="1"/>
            <a:r>
              <a:rPr lang="en-US" u="sng" dirty="0" smtClean="0"/>
              <a:t>G</a:t>
            </a:r>
            <a:r>
              <a:rPr lang="en-US" dirty="0" smtClean="0"/>
              <a:t>et </a:t>
            </a:r>
            <a:r>
              <a:rPr lang="en-US" u="sng" dirty="0" smtClean="0"/>
              <a:t>o</a:t>
            </a:r>
            <a:r>
              <a:rPr lang="en-US" dirty="0" smtClean="0"/>
              <a:t>ut </a:t>
            </a:r>
            <a:r>
              <a:rPr lang="en-US" u="sng" dirty="0" smtClean="0"/>
              <a:t>a</a:t>
            </a:r>
            <a:r>
              <a:rPr lang="en-US" dirty="0" smtClean="0"/>
              <a:t>nd </a:t>
            </a:r>
            <a:r>
              <a:rPr lang="en-US" u="sng" dirty="0" smtClean="0"/>
              <a:t>l</a:t>
            </a:r>
            <a:r>
              <a:rPr lang="en-US" dirty="0" smtClean="0"/>
              <a:t>ook</a:t>
            </a:r>
            <a:endParaRPr lang="en-US" dirty="0" smtClean="0"/>
          </a:p>
          <a:p>
            <a:r>
              <a:rPr lang="en-US" dirty="0" smtClean="0"/>
              <a:t>Actual vs. perceived</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051" r="5152" b="11713"/>
          <a:stretch/>
        </p:blipFill>
        <p:spPr>
          <a:xfrm>
            <a:off x="5791200" y="2481204"/>
            <a:ext cx="2881746" cy="242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5847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anose="020B0A04020102020204" pitchFamily="34" charset="0"/>
              </a:rPr>
              <a:t>Pasture Stand Health </a:t>
            </a:r>
            <a:br>
              <a:rPr lang="en-US" dirty="0" smtClean="0">
                <a:latin typeface="Arial Black" panose="020B0A04020102020204" pitchFamily="34" charset="0"/>
              </a:rPr>
            </a:br>
            <a:r>
              <a:rPr lang="en-US" sz="3100" dirty="0" smtClean="0">
                <a:latin typeface="+mn-lt"/>
              </a:rPr>
              <a:t>How Does it Improve Efficiency?</a:t>
            </a:r>
            <a:endParaRPr lang="en-US" sz="3100" dirty="0">
              <a:latin typeface="+mn-lt"/>
            </a:endParaRPr>
          </a:p>
        </p:txBody>
      </p:sp>
      <p:sp>
        <p:nvSpPr>
          <p:cNvPr id="6" name="Content Placeholder 5"/>
          <p:cNvSpPr>
            <a:spLocks noGrp="1"/>
          </p:cNvSpPr>
          <p:nvPr>
            <p:ph idx="1"/>
          </p:nvPr>
        </p:nvSpPr>
        <p:spPr/>
        <p:txBody>
          <a:bodyPr/>
          <a:lstStyle/>
          <a:p>
            <a:endParaRPr lang="en-US"/>
          </a:p>
        </p:txBody>
      </p:sp>
      <p:graphicFrame>
        <p:nvGraphicFramePr>
          <p:cNvPr id="8" name="Diagram 7"/>
          <p:cNvGraphicFramePr/>
          <p:nvPr>
            <p:extLst>
              <p:ext uri="{D42A27DB-BD31-4B8C-83A1-F6EECF244321}">
                <p14:modId xmlns:p14="http://schemas.microsoft.com/office/powerpoint/2010/main" val="190701300"/>
              </p:ext>
            </p:extLst>
          </p:nvPr>
        </p:nvGraphicFramePr>
        <p:xfrm>
          <a:off x="990600" y="1371600"/>
          <a:ext cx="73152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0404" t="19428" r="22424" b="8519"/>
          <a:stretch/>
        </p:blipFill>
        <p:spPr>
          <a:xfrm>
            <a:off x="3657600" y="4267201"/>
            <a:ext cx="2209800" cy="17778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C:\Users\clinemk\AppData\Local\Microsoft\Windows\Temporary Internet Files\Content.IE5\F6ZILJ49\cloud_3[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200" y="3206496"/>
            <a:ext cx="1014984" cy="1060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oble.org/Global/ag/news-views/2014/07/fl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01383" y="4495802"/>
            <a:ext cx="487726" cy="4478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orestryimages.org/images/768x512/1120232.jpg"/>
          <p:cNvPicPr>
            <a:picLocks noChangeAspect="1" noChangeArrowheads="1"/>
          </p:cNvPicPr>
          <p:nvPr/>
        </p:nvPicPr>
        <p:blipFill rotWithShape="1">
          <a:blip r:embed="rId11">
            <a:extLst>
              <a:ext uri="{28A0092B-C50C-407E-A947-70E740481C1C}">
                <a14:useLocalDpi xmlns:a14="http://schemas.microsoft.com/office/drawing/2010/main" val="0"/>
              </a:ext>
            </a:extLst>
          </a:blip>
          <a:srcRect t="46998" r="59673"/>
          <a:stretch/>
        </p:blipFill>
        <p:spPr bwMode="auto">
          <a:xfrm>
            <a:off x="6172202" y="3510071"/>
            <a:ext cx="1364781" cy="1209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6443" y="4800601"/>
            <a:ext cx="1252812" cy="939609"/>
          </a:xfrm>
          <a:prstGeom prst="rect">
            <a:avLst/>
          </a:prstGeom>
        </p:spPr>
      </p:pic>
      <p:sp>
        <p:nvSpPr>
          <p:cNvPr id="5" name="TextBox 4"/>
          <p:cNvSpPr txBox="1"/>
          <p:nvPr/>
        </p:nvSpPr>
        <p:spPr>
          <a:xfrm>
            <a:off x="152400" y="2421667"/>
            <a:ext cx="8915400"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smtClean="0">
                <a:solidFill>
                  <a:schemeClr val="tx1"/>
                </a:solidFill>
              </a:rPr>
              <a:t>Identifies pastures that need renovation, rest, etc. – increasing potential pounds of forage per acre produced</a:t>
            </a:r>
            <a:endParaRPr lang="en-US" sz="3200" dirty="0">
              <a:solidFill>
                <a:schemeClr val="tx1"/>
              </a:solidFill>
            </a:endParaRPr>
          </a:p>
        </p:txBody>
      </p:sp>
    </p:spTree>
    <p:extLst>
      <p:ext uri="{BB962C8B-B14F-4D97-AF65-F5344CB8AC3E}">
        <p14:creationId xmlns:p14="http://schemas.microsoft.com/office/powerpoint/2010/main" val="1933777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L-Beef-Systems-PowerpointTemplate-Final">
  <a:themeElements>
    <a:clrScheme name="AL Extension Them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AL BEEF SYSTEMS TEMPLATE-6">
  <a:themeElements>
    <a:clrScheme name="AL Extension Them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AL BEEF SYSTEMS TEMPLATE-6">
  <a:themeElements>
    <a:clrScheme name="AL Extension Them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262</TotalTime>
  <Words>2155</Words>
  <Application>Microsoft Office PowerPoint</Application>
  <PresentationFormat>On-screen Show (4:3)</PresentationFormat>
  <Paragraphs>509</Paragraphs>
  <Slides>56</Slides>
  <Notes>43</Notes>
  <HiddenSlides>0</HiddenSlides>
  <MMClips>0</MMClips>
  <ScaleCrop>false</ScaleCrop>
  <HeadingPairs>
    <vt:vector size="4" baseType="variant">
      <vt:variant>
        <vt:lpstr>Theme</vt:lpstr>
      </vt:variant>
      <vt:variant>
        <vt:i4>9</vt:i4>
      </vt:variant>
      <vt:variant>
        <vt:lpstr>Slide Titles</vt:lpstr>
      </vt:variant>
      <vt:variant>
        <vt:i4>56</vt:i4>
      </vt:variant>
    </vt:vector>
  </HeadingPairs>
  <TitlesOfParts>
    <vt:vector size="65" baseType="lpstr">
      <vt:lpstr>4_Office Theme</vt:lpstr>
      <vt:lpstr>5_Office Theme</vt:lpstr>
      <vt:lpstr>8_Office Theme</vt:lpstr>
      <vt:lpstr>9_Office Theme</vt:lpstr>
      <vt:lpstr>AL-Beef-Systems-PowerpointTemplate-Final</vt:lpstr>
      <vt:lpstr>1_Office Theme</vt:lpstr>
      <vt:lpstr>2_Office Theme</vt:lpstr>
      <vt:lpstr>AL BEEF SYSTEMS TEMPLATE-6</vt:lpstr>
      <vt:lpstr>1_AL BEEF SYSTEMS TEMPLATE-6</vt:lpstr>
      <vt:lpstr>Forage Systems for Alabama Beef Producers</vt:lpstr>
      <vt:lpstr>Outline</vt:lpstr>
      <vt:lpstr>Measures of Forage Production Efficiency - YDP</vt:lpstr>
      <vt:lpstr>Yield is influenced by:</vt:lpstr>
      <vt:lpstr>Understanding Your Soil Conditions</vt:lpstr>
      <vt:lpstr>Fertility  An Input Cost with a Measurable Return</vt:lpstr>
      <vt:lpstr>Fertility How Does it Improve Efficiency? </vt:lpstr>
      <vt:lpstr>Pasture Stand Health</vt:lpstr>
      <vt:lpstr>Pasture Stand Health  How Does it Improve Efficiency?</vt:lpstr>
      <vt:lpstr>Measures of Forage Production Efficiency - YDP</vt:lpstr>
      <vt:lpstr>Management to Improve Grazing Days Per Year</vt:lpstr>
      <vt:lpstr>Measures of Forage Production Efficiency - YDP</vt:lpstr>
      <vt:lpstr>What is the key time that can be improved on your operation?</vt:lpstr>
      <vt:lpstr>Forage Systems in the Southeast</vt:lpstr>
      <vt:lpstr>PowerPoint Presentation</vt:lpstr>
      <vt:lpstr>How can we work towards year round grazing?</vt:lpstr>
      <vt:lpstr>Forages as the Foundation</vt:lpstr>
      <vt:lpstr>Forage Growth Distribution and Calving Season </vt:lpstr>
      <vt:lpstr>Nutritional Requirements Forage quality and livestock needs</vt:lpstr>
      <vt:lpstr>Steps to Increasing the Number of Grazing Days Per Year</vt:lpstr>
      <vt:lpstr>Warm-Season Perennial Grasses</vt:lpstr>
      <vt:lpstr>Common Warm-Season Perennial Grasses in the Southeast</vt:lpstr>
      <vt:lpstr>Production Potential – Warm-Season Grasses</vt:lpstr>
      <vt:lpstr>Nutritive Value Characteristics of Warm-Season Perennials</vt:lpstr>
      <vt:lpstr>Summer Annuals</vt:lpstr>
      <vt:lpstr>Why Use Summer Annuals?</vt:lpstr>
      <vt:lpstr>When to Consider Summer Annuals</vt:lpstr>
      <vt:lpstr>Top 5 Summer Annuals in Alabama</vt:lpstr>
      <vt:lpstr>Summer Annual Forages – What are my options?</vt:lpstr>
      <vt:lpstr>Transition from summer to fall</vt:lpstr>
      <vt:lpstr>Fall-forage gap</vt:lpstr>
      <vt:lpstr>Stockpiling Tall Fescue</vt:lpstr>
      <vt:lpstr>Stockpiling Bermudagrass</vt:lpstr>
      <vt:lpstr>Why is Stockpiling Bahiagrass Less Desirable?</vt:lpstr>
      <vt:lpstr>Brassicas – Prepared Seedbed</vt:lpstr>
      <vt:lpstr>Limit Grazing</vt:lpstr>
      <vt:lpstr>Using a strip grazing approach</vt:lpstr>
      <vt:lpstr>Cool-Season Annual Forages</vt:lpstr>
      <vt:lpstr>Cool-Season Annuals Can Diversity Land Use</vt:lpstr>
      <vt:lpstr>Small-grain/ryegrass mixtures Growth distribution</vt:lpstr>
      <vt:lpstr>Small-grain/ryegrass mixtures</vt:lpstr>
      <vt:lpstr>Cereal rye and rye-based mixtures</vt:lpstr>
      <vt:lpstr>Use of prepared seedbed and overseeding perennial WSG sods</vt:lpstr>
      <vt:lpstr>Where does fescue fit into the picture?</vt:lpstr>
      <vt:lpstr>Novel-endophyte tall fescue and animal performance</vt:lpstr>
      <vt:lpstr>Legumes</vt:lpstr>
      <vt:lpstr>The addition of legumes Evaluation of 37 grazing experiments in Alabama….</vt:lpstr>
      <vt:lpstr>Where do legumes fit?</vt:lpstr>
      <vt:lpstr>Value and amount of Nitrogen  fixed by various legumes </vt:lpstr>
      <vt:lpstr>Most adapted to Alabama</vt:lpstr>
      <vt:lpstr>Challenges of Legumes</vt:lpstr>
      <vt:lpstr>Putting it all together</vt:lpstr>
      <vt:lpstr>Establish a grazing management plan</vt:lpstr>
      <vt:lpstr>PowerPoint Presentation</vt:lpstr>
      <vt:lpstr>PowerPoint Presentation</vt:lpstr>
      <vt:lpstr>Questions?</vt:lpstr>
    </vt:vector>
  </TitlesOfParts>
  <Company>ACES/CoAg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Mullenix</dc:creator>
  <cp:lastModifiedBy>Kim Mullenix</cp:lastModifiedBy>
  <cp:revision>23</cp:revision>
  <dcterms:created xsi:type="dcterms:W3CDTF">2017-12-05T15:59:08Z</dcterms:created>
  <dcterms:modified xsi:type="dcterms:W3CDTF">2018-01-04T21:12:50Z</dcterms:modified>
</cp:coreProperties>
</file>