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9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ylan Morton" userId="ff39e7e5c54dd2e7" providerId="LiveId" clId="{8EF7C936-F1AE-42EB-B0D5-325F47446312}"/>
    <pc:docChg chg="undo custSel modSld">
      <pc:chgData name="Rylan Morton" userId="ff39e7e5c54dd2e7" providerId="LiveId" clId="{8EF7C936-F1AE-42EB-B0D5-325F47446312}" dt="2020-12-10T02:36:21.226" v="7" actId="478"/>
      <pc:docMkLst>
        <pc:docMk/>
      </pc:docMkLst>
      <pc:sldChg chg="addSp delSp modSp mod">
        <pc:chgData name="Rylan Morton" userId="ff39e7e5c54dd2e7" providerId="LiveId" clId="{8EF7C936-F1AE-42EB-B0D5-325F47446312}" dt="2020-12-10T02:36:21.226" v="7" actId="478"/>
        <pc:sldMkLst>
          <pc:docMk/>
          <pc:sldMk cId="3428225086" sldId="257"/>
        </pc:sldMkLst>
        <pc:spChg chg="add del mod">
          <ac:chgData name="Rylan Morton" userId="ff39e7e5c54dd2e7" providerId="LiveId" clId="{8EF7C936-F1AE-42EB-B0D5-325F47446312}" dt="2020-12-10T02:36:21.226" v="7" actId="478"/>
          <ac:spMkLst>
            <pc:docMk/>
            <pc:sldMk cId="3428225086" sldId="257"/>
            <ac:spMk id="6" creationId="{8484B1E0-8022-4943-84A3-A62625D5BA2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BFA91-B49B-43AB-B4CA-8C82EA57FACB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3313A-FF36-424F-BE6B-1EBE84A95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583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BFA91-B49B-43AB-B4CA-8C82EA57FACB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3313A-FF36-424F-BE6B-1EBE84A95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100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BFA91-B49B-43AB-B4CA-8C82EA57FACB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3313A-FF36-424F-BE6B-1EBE84A95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560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BFA91-B49B-43AB-B4CA-8C82EA57FACB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3313A-FF36-424F-BE6B-1EBE84A95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714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BFA91-B49B-43AB-B4CA-8C82EA57FACB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3313A-FF36-424F-BE6B-1EBE84A95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12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BFA91-B49B-43AB-B4CA-8C82EA57FACB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3313A-FF36-424F-BE6B-1EBE84A95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726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BFA91-B49B-43AB-B4CA-8C82EA57FACB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3313A-FF36-424F-BE6B-1EBE84A95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008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BFA91-B49B-43AB-B4CA-8C82EA57FACB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3313A-FF36-424F-BE6B-1EBE84A95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242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BFA91-B49B-43AB-B4CA-8C82EA57FACB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3313A-FF36-424F-BE6B-1EBE84A95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150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BFA91-B49B-43AB-B4CA-8C82EA57FACB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3313A-FF36-424F-BE6B-1EBE84A95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363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BFA91-B49B-43AB-B4CA-8C82EA57FACB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3313A-FF36-424F-BE6B-1EBE84A95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576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BFA91-B49B-43AB-B4CA-8C82EA57FACB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3313A-FF36-424F-BE6B-1EBE84A95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593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189B7EBA-DEF4-4F11-8280-891EF2BAD8B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4985796"/>
              </p:ext>
            </p:extLst>
          </p:nvPr>
        </p:nvGraphicFramePr>
        <p:xfrm>
          <a:off x="1252538" y="912813"/>
          <a:ext cx="6867525" cy="414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SPW 12.0 Graph" r:id="rId2" imgW="6865200" imgH="4142880" progId="SigmaPlotGraphicObject.11">
                  <p:embed/>
                </p:oleObj>
              </mc:Choice>
              <mc:Fallback>
                <p:oleObj name="SPW 12.0 Graph" r:id="rId2" imgW="6865200" imgH="4142880" progId="SigmaPlotGraphicObject.11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189B7EBA-DEF4-4F11-8280-891EF2BAD8B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252538" y="912813"/>
                        <a:ext cx="6867525" cy="4143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47B89C4-2D84-4228-B999-D70504B5F17A}"/>
              </a:ext>
            </a:extLst>
          </p:cNvPr>
          <p:cNvSpPr txBox="1"/>
          <p:nvPr/>
        </p:nvSpPr>
        <p:spPr>
          <a:xfrm>
            <a:off x="1013954" y="5345022"/>
            <a:ext cx="813004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Figure 1.  Average </a:t>
            </a:r>
            <a:r>
              <a:rPr lang="en-US" dirty="0" err="1"/>
              <a:t>lbs</a:t>
            </a:r>
            <a:r>
              <a:rPr lang="en-US" dirty="0"/>
              <a:t> of kale harvested per </a:t>
            </a:r>
            <a:r>
              <a:rPr lang="en-US" dirty="0" err="1"/>
              <a:t>sq</a:t>
            </a:r>
            <a:r>
              <a:rPr lang="en-US" dirty="0"/>
              <a:t>/ft of growing space with and without </a:t>
            </a:r>
          </a:p>
          <a:p>
            <a:r>
              <a:rPr lang="en-US" dirty="0"/>
              <a:t>addition of fish nutrients.  Each point represents the average data from 40</a:t>
            </a:r>
          </a:p>
          <a:p>
            <a:r>
              <a:rPr lang="en-US" dirty="0"/>
              <a:t>replicates pots.  Error bars represent 95% confidence intervals.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497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9E3003F-5E17-45A1-97D5-8B68ADE712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507" y="1712624"/>
            <a:ext cx="5943893" cy="398511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12EE97D-2F5E-4792-A5D4-0DE4B6DCAD54}"/>
              </a:ext>
            </a:extLst>
          </p:cNvPr>
          <p:cNvSpPr txBox="1"/>
          <p:nvPr/>
        </p:nvSpPr>
        <p:spPr>
          <a:xfrm>
            <a:off x="1663700" y="723900"/>
            <a:ext cx="64563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Or this one if you like it better – its directly from the </a:t>
            </a:r>
          </a:p>
          <a:p>
            <a:r>
              <a:rPr lang="en-US" dirty="0"/>
              <a:t>Stats package software – but shows the variance in each pot better.</a:t>
            </a:r>
          </a:p>
        </p:txBody>
      </p:sp>
    </p:spTree>
    <p:extLst>
      <p:ext uri="{BB962C8B-B14F-4D97-AF65-F5344CB8AC3E}">
        <p14:creationId xmlns:p14="http://schemas.microsoft.com/office/powerpoint/2010/main" val="4149402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90AF1E7-59EC-422F-9ECF-05B5329A87AE}"/>
              </a:ext>
            </a:extLst>
          </p:cNvPr>
          <p:cNvSpPr/>
          <p:nvPr/>
        </p:nvSpPr>
        <p:spPr>
          <a:xfrm>
            <a:off x="1892300" y="1029985"/>
            <a:ext cx="4572000" cy="7848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900" b="1" dirty="0">
                <a:solidFill>
                  <a:srgbClr val="000000"/>
                </a:solidFill>
                <a:latin typeface="Segoe UI" panose="020B0502040204020203" pitchFamily="34" charset="0"/>
              </a:rPr>
              <a:t>Level	Number	Mean	Std Error	Lower 95%	Upper 95%	</a:t>
            </a:r>
          </a:p>
          <a:p>
            <a:pPr algn="r"/>
            <a:r>
              <a:rPr lang="en-US" sz="900" dirty="0">
                <a:solidFill>
                  <a:srgbClr val="000000"/>
                </a:solidFill>
                <a:latin typeface="Segoe UI" panose="020B0502040204020203" pitchFamily="34" charset="0"/>
              </a:rPr>
              <a:t>4 inch Control	40	0.198750	0.00477	0.18933	0.20817	</a:t>
            </a:r>
          </a:p>
          <a:p>
            <a:pPr algn="r"/>
            <a:r>
              <a:rPr lang="en-US" sz="900" dirty="0">
                <a:solidFill>
                  <a:srgbClr val="000000"/>
                </a:solidFill>
                <a:latin typeface="Segoe UI" panose="020B0502040204020203" pitchFamily="34" charset="0"/>
              </a:rPr>
              <a:t>6 inch Control	39	0.247949	0.00483	0.23841	0.25749	</a:t>
            </a:r>
          </a:p>
          <a:p>
            <a:pPr algn="r"/>
            <a:r>
              <a:rPr lang="en-US" sz="900" dirty="0">
                <a:solidFill>
                  <a:srgbClr val="000000"/>
                </a:solidFill>
                <a:latin typeface="Segoe UI" panose="020B0502040204020203" pitchFamily="34" charset="0"/>
              </a:rPr>
              <a:t>Fish 4 inch pots	40	0.499250	0.00477	0.48983	0.50867	</a:t>
            </a:r>
          </a:p>
          <a:p>
            <a:pPr algn="r"/>
            <a:r>
              <a:rPr lang="en-US" sz="900" dirty="0">
                <a:solidFill>
                  <a:srgbClr val="000000"/>
                </a:solidFill>
                <a:latin typeface="Segoe UI" panose="020B0502040204020203" pitchFamily="34" charset="0"/>
              </a:rPr>
              <a:t>Fish 6 inch pots	39	0.550513	0.00483	0.54097	0.56006	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2853B91-69A2-40B9-B910-D2B272B5E2ED}"/>
              </a:ext>
            </a:extLst>
          </p:cNvPr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900" b="1" dirty="0">
                <a:solidFill>
                  <a:srgbClr val="000000"/>
                </a:solidFill>
                <a:latin typeface="Segoe UI" panose="020B0502040204020203" pitchFamily="34" charset="0"/>
              </a:rPr>
              <a:t>Source	DF	Sum of Squares	Mean Square	F Ratio	Prob &gt; F	</a:t>
            </a:r>
          </a:p>
          <a:p>
            <a:pPr algn="r"/>
            <a:r>
              <a:rPr lang="en-US" sz="900" dirty="0">
                <a:solidFill>
                  <a:srgbClr val="000000"/>
                </a:solidFill>
                <a:latin typeface="Segoe UI" panose="020B0502040204020203" pitchFamily="34" charset="0"/>
              </a:rPr>
              <a:t>Treatment	3	3.6907809	1.23026	1351.928	&lt;.0001*	</a:t>
            </a:r>
          </a:p>
          <a:p>
            <a:pPr algn="r"/>
            <a:r>
              <a:rPr lang="en-US" sz="900" dirty="0">
                <a:solidFill>
                  <a:srgbClr val="000000"/>
                </a:solidFill>
                <a:latin typeface="Segoe UI" panose="020B0502040204020203" pitchFamily="34" charset="0"/>
              </a:rPr>
              <a:t>Error	154	0.1401406	0.00091			</a:t>
            </a:r>
          </a:p>
          <a:p>
            <a:pPr algn="r"/>
            <a:r>
              <a:rPr lang="en-US" sz="900" dirty="0">
                <a:solidFill>
                  <a:srgbClr val="000000"/>
                </a:solidFill>
                <a:latin typeface="Segoe UI" panose="020B0502040204020203" pitchFamily="34" charset="0"/>
              </a:rPr>
              <a:t>C. Total	157	3.8309215				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AC96FD4-639E-42C3-90C5-B4627AB598F1}"/>
              </a:ext>
            </a:extLst>
          </p:cNvPr>
          <p:cNvSpPr/>
          <p:nvPr/>
        </p:nvSpPr>
        <p:spPr>
          <a:xfrm>
            <a:off x="1054100" y="42754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900" b="1" dirty="0">
                <a:solidFill>
                  <a:srgbClr val="000000"/>
                </a:solidFill>
                <a:latin typeface="Segoe UI" panose="020B0502040204020203" pitchFamily="34" charset="0"/>
              </a:rPr>
              <a:t> 	 	</a:t>
            </a:r>
          </a:p>
          <a:p>
            <a:pPr algn="r"/>
            <a:r>
              <a:rPr lang="en-US" sz="900" dirty="0" err="1">
                <a:solidFill>
                  <a:srgbClr val="000000"/>
                </a:solidFill>
                <a:latin typeface="Segoe UI" panose="020B0502040204020203" pitchFamily="34" charset="0"/>
              </a:rPr>
              <a:t>Rsquare</a:t>
            </a:r>
            <a:r>
              <a:rPr lang="en-US" sz="900" dirty="0">
                <a:solidFill>
                  <a:srgbClr val="000000"/>
                </a:solidFill>
                <a:latin typeface="Segoe UI" panose="020B0502040204020203" pitchFamily="34" charset="0"/>
              </a:rPr>
              <a:t>	0.963419	</a:t>
            </a:r>
          </a:p>
          <a:p>
            <a:pPr algn="r"/>
            <a:r>
              <a:rPr lang="en-US" sz="900" dirty="0">
                <a:solidFill>
                  <a:srgbClr val="000000"/>
                </a:solidFill>
                <a:latin typeface="Segoe UI" panose="020B0502040204020203" pitchFamily="34" charset="0"/>
              </a:rPr>
              <a:t>Adj </a:t>
            </a:r>
            <a:r>
              <a:rPr lang="en-US" sz="900" dirty="0" err="1">
                <a:solidFill>
                  <a:srgbClr val="000000"/>
                </a:solidFill>
                <a:latin typeface="Segoe UI" panose="020B0502040204020203" pitchFamily="34" charset="0"/>
              </a:rPr>
              <a:t>Rsquare</a:t>
            </a:r>
            <a:r>
              <a:rPr lang="en-US" sz="900" dirty="0">
                <a:solidFill>
                  <a:srgbClr val="000000"/>
                </a:solidFill>
                <a:latin typeface="Segoe UI" panose="020B0502040204020203" pitchFamily="34" charset="0"/>
              </a:rPr>
              <a:t>	0.962706	</a:t>
            </a:r>
          </a:p>
          <a:p>
            <a:pPr algn="r"/>
            <a:r>
              <a:rPr lang="en-US" sz="900" dirty="0">
                <a:solidFill>
                  <a:srgbClr val="000000"/>
                </a:solidFill>
                <a:latin typeface="Segoe UI" panose="020B0502040204020203" pitchFamily="34" charset="0"/>
              </a:rPr>
              <a:t>Root Mean Square Error	0.030166	</a:t>
            </a:r>
          </a:p>
          <a:p>
            <a:pPr algn="r"/>
            <a:r>
              <a:rPr lang="en-US" sz="900" dirty="0">
                <a:solidFill>
                  <a:srgbClr val="000000"/>
                </a:solidFill>
                <a:latin typeface="Segoe UI" panose="020B0502040204020203" pitchFamily="34" charset="0"/>
              </a:rPr>
              <a:t>Mean of Response	0.373797	</a:t>
            </a:r>
          </a:p>
          <a:p>
            <a:pPr algn="r"/>
            <a:r>
              <a:rPr lang="en-US" sz="900" dirty="0">
                <a:solidFill>
                  <a:srgbClr val="000000"/>
                </a:solidFill>
                <a:latin typeface="Segoe UI" panose="020B0502040204020203" pitchFamily="34" charset="0"/>
              </a:rPr>
              <a:t>Observations (or Sum </a:t>
            </a:r>
            <a:r>
              <a:rPr lang="en-US" sz="900" dirty="0" err="1">
                <a:solidFill>
                  <a:srgbClr val="000000"/>
                </a:solidFill>
                <a:latin typeface="Segoe UI" panose="020B0502040204020203" pitchFamily="34" charset="0"/>
              </a:rPr>
              <a:t>Wgts</a:t>
            </a:r>
            <a:r>
              <a:rPr lang="en-US" sz="900" dirty="0">
                <a:solidFill>
                  <a:srgbClr val="000000"/>
                </a:solidFill>
                <a:latin typeface="Segoe UI" panose="020B0502040204020203" pitchFamily="34" charset="0"/>
              </a:rPr>
              <a:t>)	158	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6B652FF0-ABC9-4E92-851E-C11454194D00}"/>
              </a:ext>
            </a:extLst>
          </p:cNvPr>
          <p:cNvSpPr/>
          <p:nvPr/>
        </p:nvSpPr>
        <p:spPr>
          <a:xfrm>
            <a:off x="6057900" y="2882900"/>
            <a:ext cx="1320800" cy="821943"/>
          </a:xfrm>
          <a:custGeom>
            <a:avLst/>
            <a:gdLst>
              <a:gd name="connsiteX0" fmla="*/ 355600 w 1320800"/>
              <a:gd name="connsiteY0" fmla="*/ 114300 h 821943"/>
              <a:gd name="connsiteX1" fmla="*/ 292100 w 1320800"/>
              <a:gd name="connsiteY1" fmla="*/ 139700 h 821943"/>
              <a:gd name="connsiteX2" fmla="*/ 254000 w 1320800"/>
              <a:gd name="connsiteY2" fmla="*/ 152400 h 821943"/>
              <a:gd name="connsiteX3" fmla="*/ 177800 w 1320800"/>
              <a:gd name="connsiteY3" fmla="*/ 203200 h 821943"/>
              <a:gd name="connsiteX4" fmla="*/ 101600 w 1320800"/>
              <a:gd name="connsiteY4" fmla="*/ 266700 h 821943"/>
              <a:gd name="connsiteX5" fmla="*/ 88900 w 1320800"/>
              <a:gd name="connsiteY5" fmla="*/ 304800 h 821943"/>
              <a:gd name="connsiteX6" fmla="*/ 63500 w 1320800"/>
              <a:gd name="connsiteY6" fmla="*/ 342900 h 821943"/>
              <a:gd name="connsiteX7" fmla="*/ 25400 w 1320800"/>
              <a:gd name="connsiteY7" fmla="*/ 419100 h 821943"/>
              <a:gd name="connsiteX8" fmla="*/ 12700 w 1320800"/>
              <a:gd name="connsiteY8" fmla="*/ 469900 h 821943"/>
              <a:gd name="connsiteX9" fmla="*/ 0 w 1320800"/>
              <a:gd name="connsiteY9" fmla="*/ 508000 h 821943"/>
              <a:gd name="connsiteX10" fmla="*/ 12700 w 1320800"/>
              <a:gd name="connsiteY10" fmla="*/ 698500 h 821943"/>
              <a:gd name="connsiteX11" fmla="*/ 25400 w 1320800"/>
              <a:gd name="connsiteY11" fmla="*/ 736600 h 821943"/>
              <a:gd name="connsiteX12" fmla="*/ 63500 w 1320800"/>
              <a:gd name="connsiteY12" fmla="*/ 762000 h 821943"/>
              <a:gd name="connsiteX13" fmla="*/ 114300 w 1320800"/>
              <a:gd name="connsiteY13" fmla="*/ 787400 h 821943"/>
              <a:gd name="connsiteX14" fmla="*/ 482600 w 1320800"/>
              <a:gd name="connsiteY14" fmla="*/ 800100 h 821943"/>
              <a:gd name="connsiteX15" fmla="*/ 1079500 w 1320800"/>
              <a:gd name="connsiteY15" fmla="*/ 787400 h 821943"/>
              <a:gd name="connsiteX16" fmla="*/ 1155700 w 1320800"/>
              <a:gd name="connsiteY16" fmla="*/ 762000 h 821943"/>
              <a:gd name="connsiteX17" fmla="*/ 1206500 w 1320800"/>
              <a:gd name="connsiteY17" fmla="*/ 749300 h 821943"/>
              <a:gd name="connsiteX18" fmla="*/ 1244600 w 1320800"/>
              <a:gd name="connsiteY18" fmla="*/ 711200 h 821943"/>
              <a:gd name="connsiteX19" fmla="*/ 1282700 w 1320800"/>
              <a:gd name="connsiteY19" fmla="*/ 685800 h 821943"/>
              <a:gd name="connsiteX20" fmla="*/ 1320800 w 1320800"/>
              <a:gd name="connsiteY20" fmla="*/ 609600 h 821943"/>
              <a:gd name="connsiteX21" fmla="*/ 1308100 w 1320800"/>
              <a:gd name="connsiteY21" fmla="*/ 457200 h 821943"/>
              <a:gd name="connsiteX22" fmla="*/ 1270000 w 1320800"/>
              <a:gd name="connsiteY22" fmla="*/ 444500 h 821943"/>
              <a:gd name="connsiteX23" fmla="*/ 1206500 w 1320800"/>
              <a:gd name="connsiteY23" fmla="*/ 355600 h 821943"/>
              <a:gd name="connsiteX24" fmla="*/ 1193800 w 1320800"/>
              <a:gd name="connsiteY24" fmla="*/ 317500 h 821943"/>
              <a:gd name="connsiteX25" fmla="*/ 1168400 w 1320800"/>
              <a:gd name="connsiteY25" fmla="*/ 279400 h 821943"/>
              <a:gd name="connsiteX26" fmla="*/ 1143000 w 1320800"/>
              <a:gd name="connsiteY26" fmla="*/ 190500 h 821943"/>
              <a:gd name="connsiteX27" fmla="*/ 1092200 w 1320800"/>
              <a:gd name="connsiteY27" fmla="*/ 114300 h 821943"/>
              <a:gd name="connsiteX28" fmla="*/ 1041400 w 1320800"/>
              <a:gd name="connsiteY28" fmla="*/ 76200 h 821943"/>
              <a:gd name="connsiteX29" fmla="*/ 1016000 w 1320800"/>
              <a:gd name="connsiteY29" fmla="*/ 38100 h 821943"/>
              <a:gd name="connsiteX30" fmla="*/ 939800 w 1320800"/>
              <a:gd name="connsiteY30" fmla="*/ 12700 h 821943"/>
              <a:gd name="connsiteX31" fmla="*/ 901700 w 1320800"/>
              <a:gd name="connsiteY31" fmla="*/ 0 h 821943"/>
              <a:gd name="connsiteX32" fmla="*/ 419100 w 1320800"/>
              <a:gd name="connsiteY32" fmla="*/ 25400 h 821943"/>
              <a:gd name="connsiteX33" fmla="*/ 381000 w 1320800"/>
              <a:gd name="connsiteY33" fmla="*/ 38100 h 821943"/>
              <a:gd name="connsiteX34" fmla="*/ 304800 w 1320800"/>
              <a:gd name="connsiteY34" fmla="*/ 50800 h 821943"/>
              <a:gd name="connsiteX35" fmla="*/ 266700 w 1320800"/>
              <a:gd name="connsiteY35" fmla="*/ 63500 h 821943"/>
              <a:gd name="connsiteX36" fmla="*/ 203200 w 1320800"/>
              <a:gd name="connsiteY36" fmla="*/ 76200 h 821943"/>
              <a:gd name="connsiteX37" fmla="*/ 215900 w 1320800"/>
              <a:gd name="connsiteY37" fmla="*/ 127000 h 821943"/>
              <a:gd name="connsiteX38" fmla="*/ 304800 w 1320800"/>
              <a:gd name="connsiteY38" fmla="*/ 177800 h 821943"/>
              <a:gd name="connsiteX39" fmla="*/ 330200 w 1320800"/>
              <a:gd name="connsiteY39" fmla="*/ 177800 h 821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320800" h="821943">
                <a:moveTo>
                  <a:pt x="355600" y="114300"/>
                </a:moveTo>
                <a:cubicBezTo>
                  <a:pt x="334433" y="122767"/>
                  <a:pt x="313446" y="131695"/>
                  <a:pt x="292100" y="139700"/>
                </a:cubicBezTo>
                <a:cubicBezTo>
                  <a:pt x="279565" y="144400"/>
                  <a:pt x="265702" y="145899"/>
                  <a:pt x="254000" y="152400"/>
                </a:cubicBezTo>
                <a:cubicBezTo>
                  <a:pt x="227315" y="167225"/>
                  <a:pt x="177800" y="203200"/>
                  <a:pt x="177800" y="203200"/>
                </a:cubicBezTo>
                <a:cubicBezTo>
                  <a:pt x="89935" y="334997"/>
                  <a:pt x="230504" y="137796"/>
                  <a:pt x="101600" y="266700"/>
                </a:cubicBezTo>
                <a:cubicBezTo>
                  <a:pt x="92134" y="276166"/>
                  <a:pt x="94887" y="292826"/>
                  <a:pt x="88900" y="304800"/>
                </a:cubicBezTo>
                <a:cubicBezTo>
                  <a:pt x="82074" y="318452"/>
                  <a:pt x="70326" y="329248"/>
                  <a:pt x="63500" y="342900"/>
                </a:cubicBezTo>
                <a:cubicBezTo>
                  <a:pt x="10920" y="448060"/>
                  <a:pt x="98193" y="309911"/>
                  <a:pt x="25400" y="419100"/>
                </a:cubicBezTo>
                <a:cubicBezTo>
                  <a:pt x="21167" y="436033"/>
                  <a:pt x="17495" y="453117"/>
                  <a:pt x="12700" y="469900"/>
                </a:cubicBezTo>
                <a:cubicBezTo>
                  <a:pt x="9022" y="482772"/>
                  <a:pt x="0" y="494613"/>
                  <a:pt x="0" y="508000"/>
                </a:cubicBezTo>
                <a:cubicBezTo>
                  <a:pt x="0" y="571641"/>
                  <a:pt x="5672" y="635248"/>
                  <a:pt x="12700" y="698500"/>
                </a:cubicBezTo>
                <a:cubicBezTo>
                  <a:pt x="14178" y="711805"/>
                  <a:pt x="17037" y="726147"/>
                  <a:pt x="25400" y="736600"/>
                </a:cubicBezTo>
                <a:cubicBezTo>
                  <a:pt x="34935" y="748519"/>
                  <a:pt x="50248" y="754427"/>
                  <a:pt x="63500" y="762000"/>
                </a:cubicBezTo>
                <a:cubicBezTo>
                  <a:pt x="79938" y="771393"/>
                  <a:pt x="95446" y="785686"/>
                  <a:pt x="114300" y="787400"/>
                </a:cubicBezTo>
                <a:cubicBezTo>
                  <a:pt x="236635" y="798521"/>
                  <a:pt x="359833" y="795867"/>
                  <a:pt x="482600" y="800100"/>
                </a:cubicBezTo>
                <a:cubicBezTo>
                  <a:pt x="724069" y="834596"/>
                  <a:pt x="628103" y="826652"/>
                  <a:pt x="1079500" y="787400"/>
                </a:cubicBezTo>
                <a:cubicBezTo>
                  <a:pt x="1106173" y="785081"/>
                  <a:pt x="1129725" y="768494"/>
                  <a:pt x="1155700" y="762000"/>
                </a:cubicBezTo>
                <a:lnTo>
                  <a:pt x="1206500" y="749300"/>
                </a:lnTo>
                <a:cubicBezTo>
                  <a:pt x="1219200" y="736600"/>
                  <a:pt x="1230802" y="722698"/>
                  <a:pt x="1244600" y="711200"/>
                </a:cubicBezTo>
                <a:cubicBezTo>
                  <a:pt x="1256326" y="701429"/>
                  <a:pt x="1271907" y="696593"/>
                  <a:pt x="1282700" y="685800"/>
                </a:cubicBezTo>
                <a:cubicBezTo>
                  <a:pt x="1307319" y="661181"/>
                  <a:pt x="1310471" y="640588"/>
                  <a:pt x="1320800" y="609600"/>
                </a:cubicBezTo>
                <a:cubicBezTo>
                  <a:pt x="1316567" y="558800"/>
                  <a:pt x="1323091" y="505922"/>
                  <a:pt x="1308100" y="457200"/>
                </a:cubicBezTo>
                <a:cubicBezTo>
                  <a:pt x="1304163" y="444405"/>
                  <a:pt x="1280284" y="453070"/>
                  <a:pt x="1270000" y="444500"/>
                </a:cubicBezTo>
                <a:cubicBezTo>
                  <a:pt x="1265069" y="440391"/>
                  <a:pt x="1213119" y="368837"/>
                  <a:pt x="1206500" y="355600"/>
                </a:cubicBezTo>
                <a:cubicBezTo>
                  <a:pt x="1200513" y="343626"/>
                  <a:pt x="1199787" y="329474"/>
                  <a:pt x="1193800" y="317500"/>
                </a:cubicBezTo>
                <a:cubicBezTo>
                  <a:pt x="1186974" y="303848"/>
                  <a:pt x="1176867" y="292100"/>
                  <a:pt x="1168400" y="279400"/>
                </a:cubicBezTo>
                <a:cubicBezTo>
                  <a:pt x="1165411" y="267443"/>
                  <a:pt x="1151282" y="205407"/>
                  <a:pt x="1143000" y="190500"/>
                </a:cubicBezTo>
                <a:cubicBezTo>
                  <a:pt x="1128175" y="163815"/>
                  <a:pt x="1116622" y="132616"/>
                  <a:pt x="1092200" y="114300"/>
                </a:cubicBezTo>
                <a:cubicBezTo>
                  <a:pt x="1075267" y="101600"/>
                  <a:pt x="1056367" y="91167"/>
                  <a:pt x="1041400" y="76200"/>
                </a:cubicBezTo>
                <a:cubicBezTo>
                  <a:pt x="1030607" y="65407"/>
                  <a:pt x="1028943" y="46190"/>
                  <a:pt x="1016000" y="38100"/>
                </a:cubicBezTo>
                <a:cubicBezTo>
                  <a:pt x="993296" y="23910"/>
                  <a:pt x="965200" y="21167"/>
                  <a:pt x="939800" y="12700"/>
                </a:cubicBezTo>
                <a:lnTo>
                  <a:pt x="901700" y="0"/>
                </a:lnTo>
                <a:cubicBezTo>
                  <a:pt x="828224" y="3061"/>
                  <a:pt x="528476" y="12532"/>
                  <a:pt x="419100" y="25400"/>
                </a:cubicBezTo>
                <a:cubicBezTo>
                  <a:pt x="405805" y="26964"/>
                  <a:pt x="394068" y="35196"/>
                  <a:pt x="381000" y="38100"/>
                </a:cubicBezTo>
                <a:cubicBezTo>
                  <a:pt x="355863" y="43686"/>
                  <a:pt x="329937" y="45214"/>
                  <a:pt x="304800" y="50800"/>
                </a:cubicBezTo>
                <a:cubicBezTo>
                  <a:pt x="291732" y="53704"/>
                  <a:pt x="279687" y="60253"/>
                  <a:pt x="266700" y="63500"/>
                </a:cubicBezTo>
                <a:cubicBezTo>
                  <a:pt x="245759" y="68735"/>
                  <a:pt x="224367" y="71967"/>
                  <a:pt x="203200" y="76200"/>
                </a:cubicBezTo>
                <a:cubicBezTo>
                  <a:pt x="207433" y="93133"/>
                  <a:pt x="205755" y="112797"/>
                  <a:pt x="215900" y="127000"/>
                </a:cubicBezTo>
                <a:cubicBezTo>
                  <a:pt x="233871" y="152159"/>
                  <a:pt x="274156" y="171671"/>
                  <a:pt x="304800" y="177800"/>
                </a:cubicBezTo>
                <a:cubicBezTo>
                  <a:pt x="313102" y="179460"/>
                  <a:pt x="321733" y="177800"/>
                  <a:pt x="330200" y="1778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225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EF09729-53EE-4201-A8AB-85B29D6B3A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415" y="673768"/>
            <a:ext cx="4191585" cy="281026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8DBEE18-9EF8-4A83-BB1D-7B5BC13EC2ED}"/>
              </a:ext>
            </a:extLst>
          </p:cNvPr>
          <p:cNvSpPr txBox="1"/>
          <p:nvPr/>
        </p:nvSpPr>
        <p:spPr>
          <a:xfrm>
            <a:off x="1828983" y="179427"/>
            <a:ext cx="914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Arugula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9FA7DB-F9D1-4CA1-AEAC-E4F4167BDAAE}"/>
              </a:ext>
            </a:extLst>
          </p:cNvPr>
          <p:cNvSpPr/>
          <p:nvPr/>
        </p:nvSpPr>
        <p:spPr>
          <a:xfrm>
            <a:off x="585168" y="3878794"/>
            <a:ext cx="4572000" cy="7848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900" b="1" dirty="0">
                <a:solidFill>
                  <a:srgbClr val="000000"/>
                </a:solidFill>
                <a:latin typeface="Segoe UI" panose="020B0502040204020203" pitchFamily="34" charset="0"/>
              </a:rPr>
              <a:t>Level	Number	Mean	Std Error	Lower 95%	Upper 95%	</a:t>
            </a:r>
          </a:p>
          <a:p>
            <a:pPr algn="r"/>
            <a:r>
              <a:rPr lang="en-US" sz="900" dirty="0">
                <a:solidFill>
                  <a:srgbClr val="000000"/>
                </a:solidFill>
                <a:latin typeface="Segoe UI" panose="020B0502040204020203" pitchFamily="34" charset="0"/>
              </a:rPr>
              <a:t>4 inch Control	40	0.102000	0.00369	0.09471	0.10929	</a:t>
            </a:r>
          </a:p>
          <a:p>
            <a:pPr algn="r"/>
            <a:r>
              <a:rPr lang="en-US" sz="900" dirty="0">
                <a:solidFill>
                  <a:srgbClr val="000000"/>
                </a:solidFill>
                <a:latin typeface="Segoe UI" panose="020B0502040204020203" pitchFamily="34" charset="0"/>
              </a:rPr>
              <a:t>6 inch Control	39	0.100000	0.00374	0.09262	0.10738	</a:t>
            </a:r>
          </a:p>
          <a:p>
            <a:pPr algn="r"/>
            <a:r>
              <a:rPr lang="en-US" sz="900" dirty="0">
                <a:solidFill>
                  <a:srgbClr val="000000"/>
                </a:solidFill>
                <a:latin typeface="Segoe UI" panose="020B0502040204020203" pitchFamily="34" charset="0"/>
              </a:rPr>
              <a:t>Fish 4 inch pots	40	0.603250	0.00369	0.59596	0.61054	</a:t>
            </a:r>
          </a:p>
          <a:p>
            <a:pPr algn="r"/>
            <a:r>
              <a:rPr lang="en-US" sz="900" dirty="0">
                <a:solidFill>
                  <a:srgbClr val="000000"/>
                </a:solidFill>
                <a:latin typeface="Segoe UI" panose="020B0502040204020203" pitchFamily="34" charset="0"/>
              </a:rPr>
              <a:t>Fish 6 inch pots	39	0.551026	0.00374	0.54364	0.55841	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2AEF4CE-B0E8-4E52-8FB1-9D93139FDACE}"/>
              </a:ext>
            </a:extLst>
          </p:cNvPr>
          <p:cNvSpPr/>
          <p:nvPr/>
        </p:nvSpPr>
        <p:spPr>
          <a:xfrm>
            <a:off x="922421" y="529703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900" b="1" dirty="0">
                <a:solidFill>
                  <a:srgbClr val="000000"/>
                </a:solidFill>
                <a:latin typeface="Segoe UI" panose="020B0502040204020203" pitchFamily="34" charset="0"/>
              </a:rPr>
              <a:t>Source	DF	Sum of Squares	Mean Square	F Ratio	Prob &gt; F	</a:t>
            </a:r>
          </a:p>
          <a:p>
            <a:pPr algn="r"/>
            <a:r>
              <a:rPr lang="pt-BR" sz="900" dirty="0">
                <a:solidFill>
                  <a:srgbClr val="000000"/>
                </a:solidFill>
                <a:latin typeface="Segoe UI" panose="020B0502040204020203" pitchFamily="34" charset="0"/>
              </a:rPr>
              <a:t>Arugula	3	9.0208324	3.00694	5520.850	&lt;.0001*	</a:t>
            </a:r>
          </a:p>
          <a:p>
            <a:pPr algn="r"/>
            <a:r>
              <a:rPr lang="en-US" sz="900" dirty="0">
                <a:solidFill>
                  <a:srgbClr val="000000"/>
                </a:solidFill>
                <a:latin typeface="Segoe UI" panose="020B0502040204020203" pitchFamily="34" charset="0"/>
              </a:rPr>
              <a:t>Error	154	0.0838765	0.00054			</a:t>
            </a:r>
          </a:p>
          <a:p>
            <a:pPr algn="r"/>
            <a:r>
              <a:rPr lang="en-US" sz="900" dirty="0">
                <a:solidFill>
                  <a:srgbClr val="000000"/>
                </a:solidFill>
                <a:latin typeface="Segoe UI" panose="020B0502040204020203" pitchFamily="34" charset="0"/>
              </a:rPr>
              <a:t>C. Total	157	9.1047089				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A76383D5-95A0-4BE2-999B-E1ED3E7FA3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4209588"/>
              </p:ext>
            </p:extLst>
          </p:nvPr>
        </p:nvGraphicFramePr>
        <p:xfrm>
          <a:off x="5082804" y="968540"/>
          <a:ext cx="3680781" cy="22207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SPW 12.0 Graph" r:id="rId3" imgW="6867323" imgH="4143475" progId="SigmaPlotGraphicObject.11">
                  <p:embed/>
                </p:oleObj>
              </mc:Choice>
              <mc:Fallback>
                <p:oleObj name="SPW 12.0 Graph" r:id="rId3" imgW="6867323" imgH="4143475" progId="SigmaPlotGraphicObject.11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A76383D5-95A0-4BE2-999B-E1ED3E7FA37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82804" y="968540"/>
                        <a:ext cx="3680781" cy="22207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636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1EFE348-5A54-4411-AE38-E79A8BCEE4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391" y="618733"/>
            <a:ext cx="4239217" cy="281026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73BA7F8-C311-46EE-A750-C458FEB45A52}"/>
              </a:ext>
            </a:extLst>
          </p:cNvPr>
          <p:cNvSpPr txBox="1"/>
          <p:nvPr/>
        </p:nvSpPr>
        <p:spPr>
          <a:xfrm>
            <a:off x="3384884" y="237284"/>
            <a:ext cx="882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Lettuce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65EABAF-0A92-4432-9EEB-FA39CC167F75}"/>
              </a:ext>
            </a:extLst>
          </p:cNvPr>
          <p:cNvSpPr/>
          <p:nvPr/>
        </p:nvSpPr>
        <p:spPr>
          <a:xfrm>
            <a:off x="503276" y="4503436"/>
            <a:ext cx="4572000" cy="7848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900" b="1" dirty="0">
                <a:solidFill>
                  <a:srgbClr val="000000"/>
                </a:solidFill>
                <a:latin typeface="Segoe UI" panose="020B0502040204020203" pitchFamily="34" charset="0"/>
              </a:rPr>
              <a:t>Level	Number	Mean	Std Error	Lower 95%	Upper 95%	</a:t>
            </a:r>
          </a:p>
          <a:p>
            <a:pPr algn="r"/>
            <a:r>
              <a:rPr lang="en-US" sz="900" dirty="0">
                <a:solidFill>
                  <a:srgbClr val="000000"/>
                </a:solidFill>
                <a:latin typeface="Segoe UI" panose="020B0502040204020203" pitchFamily="34" charset="0"/>
              </a:rPr>
              <a:t>4 inch Control	40	0.101000	0.00508	0.09096	0.11104	</a:t>
            </a:r>
          </a:p>
          <a:p>
            <a:pPr algn="r"/>
            <a:r>
              <a:rPr lang="en-US" sz="900" dirty="0">
                <a:solidFill>
                  <a:srgbClr val="000000"/>
                </a:solidFill>
                <a:latin typeface="Segoe UI" panose="020B0502040204020203" pitchFamily="34" charset="0"/>
              </a:rPr>
              <a:t>6 inch Control	39	0.101026	0.00515	0.09086	0.11120	</a:t>
            </a:r>
          </a:p>
          <a:p>
            <a:pPr algn="r"/>
            <a:r>
              <a:rPr lang="en-US" sz="900" dirty="0">
                <a:solidFill>
                  <a:srgbClr val="000000"/>
                </a:solidFill>
                <a:latin typeface="Segoe UI" panose="020B0502040204020203" pitchFamily="34" charset="0"/>
              </a:rPr>
              <a:t>Fish 4 inch pots	40	0.902250	0.00508	0.89221	0.91229	</a:t>
            </a:r>
          </a:p>
          <a:p>
            <a:pPr algn="r"/>
            <a:r>
              <a:rPr lang="en-US" sz="900" dirty="0">
                <a:solidFill>
                  <a:srgbClr val="000000"/>
                </a:solidFill>
                <a:latin typeface="Segoe UI" panose="020B0502040204020203" pitchFamily="34" charset="0"/>
              </a:rPr>
              <a:t>Fish 6 inch pots	39	0.902564	0.00515	0.89239	0.91273	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87F2F6C-FF9E-4413-BCDD-BB1C1A656AAA}"/>
              </a:ext>
            </a:extLst>
          </p:cNvPr>
          <p:cNvSpPr/>
          <p:nvPr/>
        </p:nvSpPr>
        <p:spPr>
          <a:xfrm>
            <a:off x="585537" y="344111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900" b="1" dirty="0">
                <a:solidFill>
                  <a:srgbClr val="000000"/>
                </a:solidFill>
                <a:latin typeface="Segoe UI" panose="020B0502040204020203" pitchFamily="34" charset="0"/>
              </a:rPr>
              <a:t>Source	DF	Sum of Squares	Mean Square	F Ratio	Prob &gt; F	</a:t>
            </a:r>
          </a:p>
          <a:p>
            <a:pPr algn="r"/>
            <a:r>
              <a:rPr lang="it-IT" sz="900" dirty="0">
                <a:solidFill>
                  <a:srgbClr val="000000"/>
                </a:solidFill>
                <a:latin typeface="Segoe UI" panose="020B0502040204020203" pitchFamily="34" charset="0"/>
              </a:rPr>
              <a:t>Lettuce	3	25.368079	8.45603	8181.877	&lt;.0001*	</a:t>
            </a:r>
          </a:p>
          <a:p>
            <a:pPr algn="r"/>
            <a:r>
              <a:rPr lang="en-US" sz="900" dirty="0">
                <a:solidFill>
                  <a:srgbClr val="000000"/>
                </a:solidFill>
                <a:latin typeface="Segoe UI" panose="020B0502040204020203" pitchFamily="34" charset="0"/>
              </a:rPr>
              <a:t>Error	154	0.159160	0.00103			</a:t>
            </a:r>
          </a:p>
          <a:p>
            <a:pPr algn="r"/>
            <a:r>
              <a:rPr lang="en-US" sz="900" dirty="0">
                <a:solidFill>
                  <a:srgbClr val="000000"/>
                </a:solidFill>
                <a:latin typeface="Segoe UI" panose="020B0502040204020203" pitchFamily="34" charset="0"/>
              </a:rPr>
              <a:t>C. Total	157	25.527239				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88080DD-4255-4E6B-8E42-EC8FAD4A9C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9244581"/>
              </p:ext>
            </p:extLst>
          </p:nvPr>
        </p:nvGraphicFramePr>
        <p:xfrm>
          <a:off x="4738394" y="696040"/>
          <a:ext cx="3860398" cy="23290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SPW 12.0 Graph" r:id="rId3" imgW="6867323" imgH="4143475" progId="SigmaPlotGraphicObject.11">
                  <p:embed/>
                </p:oleObj>
              </mc:Choice>
              <mc:Fallback>
                <p:oleObj name="SPW 12.0 Graph" r:id="rId3" imgW="6867323" imgH="4143475" progId="SigmaPlotGraphicObject.11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688080DD-4255-4E6B-8E42-EC8FAD4A9C2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38394" y="696040"/>
                        <a:ext cx="3860398" cy="23290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12293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489</Words>
  <Application>Microsoft Office PowerPoint</Application>
  <PresentationFormat>On-screen Show (4:3)</PresentationFormat>
  <Paragraphs>40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Segoe UI</vt:lpstr>
      <vt:lpstr>Office Theme</vt:lpstr>
      <vt:lpstr>SPW 12.0 Graph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Ward, David L</dc:creator>
  <cp:lastModifiedBy>Rylan Morton</cp:lastModifiedBy>
  <cp:revision>6</cp:revision>
  <dcterms:created xsi:type="dcterms:W3CDTF">2020-11-30T18:28:48Z</dcterms:created>
  <dcterms:modified xsi:type="dcterms:W3CDTF">2020-12-10T02:36:40Z</dcterms:modified>
</cp:coreProperties>
</file>