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41"/>
  </p:notesMasterIdLst>
  <p:handoutMasterIdLst>
    <p:handoutMasterId r:id="rId42"/>
  </p:handoutMasterIdLst>
  <p:sldIdLst>
    <p:sldId id="256" r:id="rId3"/>
    <p:sldId id="306" r:id="rId4"/>
    <p:sldId id="455" r:id="rId5"/>
    <p:sldId id="258" r:id="rId6"/>
    <p:sldId id="259" r:id="rId7"/>
    <p:sldId id="424" r:id="rId8"/>
    <p:sldId id="416" r:id="rId9"/>
    <p:sldId id="421" r:id="rId10"/>
    <p:sldId id="429" r:id="rId11"/>
    <p:sldId id="430" r:id="rId12"/>
    <p:sldId id="451" r:id="rId13"/>
    <p:sldId id="460" r:id="rId14"/>
    <p:sldId id="459" r:id="rId15"/>
    <p:sldId id="427" r:id="rId16"/>
    <p:sldId id="428" r:id="rId17"/>
    <p:sldId id="461" r:id="rId18"/>
    <p:sldId id="443" r:id="rId19"/>
    <p:sldId id="435" r:id="rId20"/>
    <p:sldId id="426" r:id="rId21"/>
    <p:sldId id="436" r:id="rId22"/>
    <p:sldId id="425" r:id="rId23"/>
    <p:sldId id="438" r:id="rId24"/>
    <p:sldId id="450" r:id="rId25"/>
    <p:sldId id="462" r:id="rId26"/>
    <p:sldId id="463" r:id="rId27"/>
    <p:sldId id="423" r:id="rId28"/>
    <p:sldId id="440" r:id="rId29"/>
    <p:sldId id="441" r:id="rId30"/>
    <p:sldId id="442" r:id="rId31"/>
    <p:sldId id="434" r:id="rId32"/>
    <p:sldId id="419" r:id="rId33"/>
    <p:sldId id="465" r:id="rId34"/>
    <p:sldId id="1450" r:id="rId35"/>
    <p:sldId id="1449" r:id="rId36"/>
    <p:sldId id="1451" r:id="rId37"/>
    <p:sldId id="1452" r:id="rId38"/>
    <p:sldId id="1453" r:id="rId39"/>
    <p:sldId id="1448" r:id="rId40"/>
  </p:sldIdLst>
  <p:sldSz cx="12192000" cy="6858000"/>
  <p:notesSz cx="68580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99FFCC"/>
    <a:srgbClr val="66FFFF"/>
    <a:srgbClr val="FFFF66"/>
    <a:srgbClr val="FFFFCC"/>
    <a:srgbClr val="CCFFCC"/>
    <a:srgbClr val="66FF33"/>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p:cViewPr varScale="1">
        <p:scale>
          <a:sx n="17" d="100"/>
          <a:sy n="17" d="100"/>
        </p:scale>
        <p:origin x="2868" y="1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90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F89A0D-B1BD-48EB-A82B-BA17C76E52EE}"/>
              </a:ext>
            </a:extLst>
          </p:cNvPr>
          <p:cNvSpPr>
            <a:spLocks noGrp="1"/>
          </p:cNvSpPr>
          <p:nvPr>
            <p:ph type="hdr" sz="quarter"/>
          </p:nvPr>
        </p:nvSpPr>
        <p:spPr>
          <a:xfrm>
            <a:off x="0" y="0"/>
            <a:ext cx="2971800" cy="465138"/>
          </a:xfrm>
          <a:prstGeom prst="rect">
            <a:avLst/>
          </a:prstGeom>
        </p:spPr>
        <p:txBody>
          <a:bodyPr vert="horz" lIns="91440" tIns="45720" rIns="91440" bIns="45720" rtlCol="0"/>
          <a:lstStyle>
            <a:lvl1pPr algn="l" eaLnBrk="1" hangingPunct="1">
              <a:defRPr sz="1200">
                <a:latin typeface="Arial" charset="0"/>
                <a:cs typeface="+mn-cs"/>
              </a:defRPr>
            </a:lvl1pPr>
          </a:lstStyle>
          <a:p>
            <a:pPr>
              <a:defRPr/>
            </a:pPr>
            <a:endParaRPr lang="en-US"/>
          </a:p>
        </p:txBody>
      </p:sp>
      <p:sp>
        <p:nvSpPr>
          <p:cNvPr id="3" name="Date Placeholder 2">
            <a:extLst>
              <a:ext uri="{FF2B5EF4-FFF2-40B4-BE49-F238E27FC236}">
                <a16:creationId xmlns:a16="http://schemas.microsoft.com/office/drawing/2014/main" id="{637CF80D-DCF5-4D47-9757-3EA124CEFF2B}"/>
              </a:ext>
            </a:extLst>
          </p:cNvPr>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eaLnBrk="1" hangingPunct="1">
              <a:defRPr sz="1200">
                <a:latin typeface="Arial" charset="0"/>
                <a:cs typeface="+mn-cs"/>
              </a:defRPr>
            </a:lvl1pPr>
          </a:lstStyle>
          <a:p>
            <a:pPr>
              <a:defRPr/>
            </a:pPr>
            <a:fld id="{81450ED8-F573-4AE9-A501-BB406667A2E8}" type="datetimeFigureOut">
              <a:rPr lang="en-US"/>
              <a:pPr>
                <a:defRPr/>
              </a:pPr>
              <a:t>12/22/2023</a:t>
            </a:fld>
            <a:endParaRPr lang="en-US"/>
          </a:p>
        </p:txBody>
      </p:sp>
      <p:sp>
        <p:nvSpPr>
          <p:cNvPr id="4" name="Footer Placeholder 3">
            <a:extLst>
              <a:ext uri="{FF2B5EF4-FFF2-40B4-BE49-F238E27FC236}">
                <a16:creationId xmlns:a16="http://schemas.microsoft.com/office/drawing/2014/main" id="{3ED20E86-A89F-41D1-B8DE-C3FAD02CA641}"/>
              </a:ext>
            </a:extLst>
          </p:cNvPr>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eaLnBrk="1" hangingPunct="1">
              <a:defRPr sz="1200">
                <a:latin typeface="Arial" charset="0"/>
                <a:cs typeface="+mn-cs"/>
              </a:defRPr>
            </a:lvl1pPr>
          </a:lstStyle>
          <a:p>
            <a:pPr>
              <a:defRPr/>
            </a:pPr>
            <a:endParaRPr lang="en-US"/>
          </a:p>
        </p:txBody>
      </p:sp>
      <p:sp>
        <p:nvSpPr>
          <p:cNvPr id="5" name="Slide Number Placeholder 4">
            <a:extLst>
              <a:ext uri="{FF2B5EF4-FFF2-40B4-BE49-F238E27FC236}">
                <a16:creationId xmlns:a16="http://schemas.microsoft.com/office/drawing/2014/main" id="{F5839EBF-C22C-4F9A-AA7A-C7D8EF9B0709}"/>
              </a:ext>
            </a:extLst>
          </p:cNvPr>
          <p:cNvSpPr>
            <a:spLocks noGrp="1"/>
          </p:cNvSpPr>
          <p:nvPr>
            <p:ph type="sldNum" sz="quarter" idx="3"/>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F820654-8EBA-4A05-BFFE-F1FB33FE296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8746DCA8-A4AD-4EBB-B16F-FF36E0ACB0A6}" type="datetimeFigureOut">
              <a:rPr lang="en-US" smtClean="0"/>
              <a:t>12/22/2023</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6725"/>
          </a:xfrm>
          <a:prstGeom prst="rect">
            <a:avLst/>
          </a:prstGeom>
        </p:spPr>
        <p:txBody>
          <a:bodyPr vert="horz" lIns="91440" tIns="45720" rIns="91440" bIns="45720" rtlCol="0" anchor="b"/>
          <a:lstStyle>
            <a:lvl1pPr algn="r">
              <a:defRPr sz="1200"/>
            </a:lvl1pPr>
          </a:lstStyle>
          <a:p>
            <a:fld id="{DA0251BE-0D60-4C7D-8DB2-6F14A7EA8394}" type="slidenum">
              <a:rPr lang="en-US" smtClean="0"/>
              <a:t>‹#›</a:t>
            </a:fld>
            <a:endParaRPr lang="en-US"/>
          </a:p>
        </p:txBody>
      </p:sp>
    </p:spTree>
    <p:extLst>
      <p:ext uri="{BB962C8B-B14F-4D97-AF65-F5344CB8AC3E}">
        <p14:creationId xmlns:p14="http://schemas.microsoft.com/office/powerpoint/2010/main" val="716770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308B2DA-246F-42E3-AF5E-72A54D5068D4}"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108"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Geneva" pitchFamily="-108" charset="-128"/>
              <a:cs typeface="+mn-cs"/>
            </a:endParaRPr>
          </a:p>
        </p:txBody>
      </p:sp>
    </p:spTree>
    <p:extLst>
      <p:ext uri="{BB962C8B-B14F-4D97-AF65-F5344CB8AC3E}">
        <p14:creationId xmlns:p14="http://schemas.microsoft.com/office/powerpoint/2010/main" val="2345922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308B2DA-246F-42E3-AF5E-72A54D5068D4}"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108"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Geneva" pitchFamily="-108" charset="-128"/>
              <a:cs typeface="+mn-cs"/>
            </a:endParaRPr>
          </a:p>
        </p:txBody>
      </p:sp>
    </p:spTree>
    <p:extLst>
      <p:ext uri="{BB962C8B-B14F-4D97-AF65-F5344CB8AC3E}">
        <p14:creationId xmlns:p14="http://schemas.microsoft.com/office/powerpoint/2010/main" val="1091132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308B2DA-246F-42E3-AF5E-72A54D5068D4}"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108"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Geneva" pitchFamily="-108" charset="-128"/>
              <a:cs typeface="+mn-cs"/>
            </a:endParaRPr>
          </a:p>
        </p:txBody>
      </p:sp>
    </p:spTree>
    <p:extLst>
      <p:ext uri="{BB962C8B-B14F-4D97-AF65-F5344CB8AC3E}">
        <p14:creationId xmlns:p14="http://schemas.microsoft.com/office/powerpoint/2010/main" val="1723193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0011847-A451-448C-90F4-986AC2542C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E4C943-D246-468D-A74D-35164D0CB8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EF4101E-C126-43A8-AA99-11802719A5A8}"/>
              </a:ext>
            </a:extLst>
          </p:cNvPr>
          <p:cNvSpPr>
            <a:spLocks noGrp="1" noChangeArrowheads="1"/>
          </p:cNvSpPr>
          <p:nvPr>
            <p:ph type="sldNum" sz="quarter" idx="12"/>
          </p:nvPr>
        </p:nvSpPr>
        <p:spPr>
          <a:ln/>
        </p:spPr>
        <p:txBody>
          <a:bodyPr/>
          <a:lstStyle>
            <a:lvl1pPr>
              <a:defRPr/>
            </a:lvl1pPr>
          </a:lstStyle>
          <a:p>
            <a:pPr>
              <a:defRPr/>
            </a:pPr>
            <a:fld id="{3E3EE391-64FE-4014-9B91-09F3C74A3678}" type="slidenum">
              <a:rPr lang="en-US" altLang="en-US"/>
              <a:pPr>
                <a:defRPr/>
              </a:pPr>
              <a:t>‹#›</a:t>
            </a:fld>
            <a:endParaRPr lang="en-US" altLang="en-US"/>
          </a:p>
        </p:txBody>
      </p:sp>
    </p:spTree>
    <p:extLst>
      <p:ext uri="{BB962C8B-B14F-4D97-AF65-F5344CB8AC3E}">
        <p14:creationId xmlns:p14="http://schemas.microsoft.com/office/powerpoint/2010/main" val="912614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B5CD3D-D65E-40E5-A2F3-6792DE195A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F79E85-AA4A-4087-AD75-7D88EA2720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CDDFAB-7FB6-4F8B-A75E-78EEA5F2BC93}"/>
              </a:ext>
            </a:extLst>
          </p:cNvPr>
          <p:cNvSpPr>
            <a:spLocks noGrp="1" noChangeArrowheads="1"/>
          </p:cNvSpPr>
          <p:nvPr>
            <p:ph type="sldNum" sz="quarter" idx="12"/>
          </p:nvPr>
        </p:nvSpPr>
        <p:spPr>
          <a:ln/>
        </p:spPr>
        <p:txBody>
          <a:bodyPr/>
          <a:lstStyle>
            <a:lvl1pPr>
              <a:defRPr/>
            </a:lvl1pPr>
          </a:lstStyle>
          <a:p>
            <a:pPr>
              <a:defRPr/>
            </a:pPr>
            <a:fld id="{AD5B45EA-8CCB-4072-AFFA-DABBFA0EA3DA}" type="slidenum">
              <a:rPr lang="en-US" altLang="en-US"/>
              <a:pPr>
                <a:defRPr/>
              </a:pPr>
              <a:t>‹#›</a:t>
            </a:fld>
            <a:endParaRPr lang="en-US" altLang="en-US"/>
          </a:p>
        </p:txBody>
      </p:sp>
    </p:spTree>
    <p:extLst>
      <p:ext uri="{BB962C8B-B14F-4D97-AF65-F5344CB8AC3E}">
        <p14:creationId xmlns:p14="http://schemas.microsoft.com/office/powerpoint/2010/main" val="340552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3F1391-F97E-4102-A6C8-1E01FA3C9B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D8FE62-8677-4E29-9DEA-AF0936DFCE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E21EF4-37F2-409B-8F01-9018328E1EC3}"/>
              </a:ext>
            </a:extLst>
          </p:cNvPr>
          <p:cNvSpPr>
            <a:spLocks noGrp="1" noChangeArrowheads="1"/>
          </p:cNvSpPr>
          <p:nvPr>
            <p:ph type="sldNum" sz="quarter" idx="12"/>
          </p:nvPr>
        </p:nvSpPr>
        <p:spPr>
          <a:ln/>
        </p:spPr>
        <p:txBody>
          <a:bodyPr/>
          <a:lstStyle>
            <a:lvl1pPr>
              <a:defRPr/>
            </a:lvl1pPr>
          </a:lstStyle>
          <a:p>
            <a:pPr>
              <a:defRPr/>
            </a:pPr>
            <a:fld id="{EC6A42F5-D594-4180-A875-2E0BF26D438D}" type="slidenum">
              <a:rPr lang="en-US" altLang="en-US"/>
              <a:pPr>
                <a:defRPr/>
              </a:pPr>
              <a:t>‹#›</a:t>
            </a:fld>
            <a:endParaRPr lang="en-US" altLang="en-US"/>
          </a:p>
        </p:txBody>
      </p:sp>
    </p:spTree>
    <p:extLst>
      <p:ext uri="{BB962C8B-B14F-4D97-AF65-F5344CB8AC3E}">
        <p14:creationId xmlns:p14="http://schemas.microsoft.com/office/powerpoint/2010/main" val="28757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AB6BC76-903E-4058-B59F-0A541C935B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2DBE4D-EE01-47D0-89E1-D57B1077EE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769758D-2575-4DE7-84D1-4DC7CD252860}"/>
              </a:ext>
            </a:extLst>
          </p:cNvPr>
          <p:cNvSpPr>
            <a:spLocks noGrp="1" noChangeArrowheads="1"/>
          </p:cNvSpPr>
          <p:nvPr>
            <p:ph type="sldNum" sz="quarter" idx="12"/>
          </p:nvPr>
        </p:nvSpPr>
        <p:spPr>
          <a:ln/>
        </p:spPr>
        <p:txBody>
          <a:bodyPr/>
          <a:lstStyle>
            <a:lvl1pPr>
              <a:defRPr/>
            </a:lvl1pPr>
          </a:lstStyle>
          <a:p>
            <a:pPr>
              <a:defRPr/>
            </a:pPr>
            <a:fld id="{E89906B7-90D7-4460-A340-5A75874E6667}" type="slidenum">
              <a:rPr lang="en-US" altLang="en-US"/>
              <a:pPr>
                <a:defRPr/>
              </a:pPr>
              <a:t>‹#›</a:t>
            </a:fld>
            <a:endParaRPr lang="en-US" altLang="en-US"/>
          </a:p>
        </p:txBody>
      </p:sp>
    </p:spTree>
    <p:extLst>
      <p:ext uri="{BB962C8B-B14F-4D97-AF65-F5344CB8AC3E}">
        <p14:creationId xmlns:p14="http://schemas.microsoft.com/office/powerpoint/2010/main" val="2556147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C5E28F8-8003-451A-AAE6-A8C73FFFD5B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0AC764-6565-49A5-BB95-4E398EE45D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FEEEA9-F2E7-485F-9C26-3356288258BC}"/>
              </a:ext>
            </a:extLst>
          </p:cNvPr>
          <p:cNvSpPr>
            <a:spLocks noGrp="1" noChangeArrowheads="1"/>
          </p:cNvSpPr>
          <p:nvPr>
            <p:ph type="sldNum" sz="quarter" idx="12"/>
          </p:nvPr>
        </p:nvSpPr>
        <p:spPr>
          <a:ln/>
        </p:spPr>
        <p:txBody>
          <a:bodyPr/>
          <a:lstStyle>
            <a:lvl1pPr>
              <a:defRPr/>
            </a:lvl1pPr>
          </a:lstStyle>
          <a:p>
            <a:pPr>
              <a:defRPr/>
            </a:pPr>
            <a:fld id="{FA5116F6-177D-4324-A09C-CDD620084530}" type="slidenum">
              <a:rPr lang="en-US" altLang="en-US"/>
              <a:pPr>
                <a:defRPr/>
              </a:pPr>
              <a:t>‹#›</a:t>
            </a:fld>
            <a:endParaRPr lang="en-US" altLang="en-US"/>
          </a:p>
        </p:txBody>
      </p:sp>
    </p:spTree>
    <p:extLst>
      <p:ext uri="{BB962C8B-B14F-4D97-AF65-F5344CB8AC3E}">
        <p14:creationId xmlns:p14="http://schemas.microsoft.com/office/powerpoint/2010/main" val="1966729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C2998DB-8A95-43A8-9C72-E373F52C667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1E42E0-B084-4B85-9356-5DDB8FAB99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795B59-BAD8-47D4-B47B-412BB0C010D0}"/>
              </a:ext>
            </a:extLst>
          </p:cNvPr>
          <p:cNvSpPr>
            <a:spLocks noGrp="1" noChangeArrowheads="1"/>
          </p:cNvSpPr>
          <p:nvPr>
            <p:ph type="sldNum" sz="quarter" idx="12"/>
          </p:nvPr>
        </p:nvSpPr>
        <p:spPr>
          <a:ln/>
        </p:spPr>
        <p:txBody>
          <a:bodyPr/>
          <a:lstStyle>
            <a:lvl1pPr>
              <a:defRPr/>
            </a:lvl1pPr>
          </a:lstStyle>
          <a:p>
            <a:pPr>
              <a:defRPr/>
            </a:pPr>
            <a:fld id="{4FC0D9D8-77D6-4C29-9223-83ABD6BD25CC}" type="slidenum">
              <a:rPr lang="en-US" altLang="en-US"/>
              <a:pPr>
                <a:defRPr/>
              </a:pPr>
              <a:t>‹#›</a:t>
            </a:fld>
            <a:endParaRPr lang="en-US" altLang="en-US"/>
          </a:p>
        </p:txBody>
      </p:sp>
    </p:spTree>
    <p:extLst>
      <p:ext uri="{BB962C8B-B14F-4D97-AF65-F5344CB8AC3E}">
        <p14:creationId xmlns:p14="http://schemas.microsoft.com/office/powerpoint/2010/main" val="3556506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03F3A9D-0CD7-4831-88D1-8649753CECB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60FB6C0-EFB0-42EA-B70E-2108C910C4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808FBCA-1110-476D-96AB-43671A9425B4}"/>
              </a:ext>
            </a:extLst>
          </p:cNvPr>
          <p:cNvSpPr>
            <a:spLocks noGrp="1" noChangeArrowheads="1"/>
          </p:cNvSpPr>
          <p:nvPr>
            <p:ph type="sldNum" sz="quarter" idx="12"/>
          </p:nvPr>
        </p:nvSpPr>
        <p:spPr>
          <a:ln/>
        </p:spPr>
        <p:txBody>
          <a:bodyPr/>
          <a:lstStyle>
            <a:lvl1pPr>
              <a:defRPr/>
            </a:lvl1pPr>
          </a:lstStyle>
          <a:p>
            <a:pPr>
              <a:defRPr/>
            </a:pPr>
            <a:fld id="{C956DD45-7BBC-4D24-AFB2-F8FECF96F38B}" type="slidenum">
              <a:rPr lang="en-US" altLang="en-US"/>
              <a:pPr>
                <a:defRPr/>
              </a:pPr>
              <a:t>‹#›</a:t>
            </a:fld>
            <a:endParaRPr lang="en-US" altLang="en-US"/>
          </a:p>
        </p:txBody>
      </p:sp>
    </p:spTree>
    <p:extLst>
      <p:ext uri="{BB962C8B-B14F-4D97-AF65-F5344CB8AC3E}">
        <p14:creationId xmlns:p14="http://schemas.microsoft.com/office/powerpoint/2010/main" val="4142531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EE669175-B561-46AB-98EF-F99E135746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FA677B-204A-48A9-926C-210447CB0C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02BE1B-9931-4C32-8B07-4FF3626F8A53}"/>
              </a:ext>
            </a:extLst>
          </p:cNvPr>
          <p:cNvSpPr>
            <a:spLocks noGrp="1" noChangeArrowheads="1"/>
          </p:cNvSpPr>
          <p:nvPr>
            <p:ph type="sldNum" sz="quarter" idx="12"/>
          </p:nvPr>
        </p:nvSpPr>
        <p:spPr>
          <a:ln/>
        </p:spPr>
        <p:txBody>
          <a:bodyPr/>
          <a:lstStyle>
            <a:lvl1pPr>
              <a:defRPr/>
            </a:lvl1pPr>
          </a:lstStyle>
          <a:p>
            <a:pPr>
              <a:defRPr/>
            </a:pPr>
            <a:fld id="{BC520957-B6B6-4EA5-BBD4-B20F7784412B}" type="slidenum">
              <a:rPr lang="en-US" altLang="en-US"/>
              <a:pPr>
                <a:defRPr/>
              </a:pPr>
              <a:t>‹#›</a:t>
            </a:fld>
            <a:endParaRPr lang="en-US" altLang="en-US"/>
          </a:p>
        </p:txBody>
      </p:sp>
    </p:spTree>
    <p:extLst>
      <p:ext uri="{BB962C8B-B14F-4D97-AF65-F5344CB8AC3E}">
        <p14:creationId xmlns:p14="http://schemas.microsoft.com/office/powerpoint/2010/main" val="2351506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D4A0AC5-C331-4141-9D4E-8E6DD66861A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B0B2B13-A817-4C6E-B00E-A730568970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5FE6A3-E49A-4D23-A06E-A45315D6EBC9}"/>
              </a:ext>
            </a:extLst>
          </p:cNvPr>
          <p:cNvSpPr>
            <a:spLocks noGrp="1" noChangeArrowheads="1"/>
          </p:cNvSpPr>
          <p:nvPr>
            <p:ph type="sldNum" sz="quarter" idx="12"/>
          </p:nvPr>
        </p:nvSpPr>
        <p:spPr>
          <a:ln/>
        </p:spPr>
        <p:txBody>
          <a:bodyPr/>
          <a:lstStyle>
            <a:lvl1pPr>
              <a:defRPr/>
            </a:lvl1pPr>
          </a:lstStyle>
          <a:p>
            <a:pPr>
              <a:defRPr/>
            </a:pPr>
            <a:fld id="{E2C23FB3-2F94-4E3A-9CC6-57E85FD61E34}" type="slidenum">
              <a:rPr lang="en-US" altLang="en-US"/>
              <a:pPr>
                <a:defRPr/>
              </a:pPr>
              <a:t>‹#›</a:t>
            </a:fld>
            <a:endParaRPr lang="en-US" altLang="en-US"/>
          </a:p>
        </p:txBody>
      </p:sp>
    </p:spTree>
    <p:extLst>
      <p:ext uri="{BB962C8B-B14F-4D97-AF65-F5344CB8AC3E}">
        <p14:creationId xmlns:p14="http://schemas.microsoft.com/office/powerpoint/2010/main" val="3427706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College or Department name here</a:t>
            </a:r>
          </a:p>
        </p:txBody>
      </p:sp>
      <p:sp>
        <p:nvSpPr>
          <p:cNvPr id="4" name="Slide Number Placeholder 5"/>
          <p:cNvSpPr>
            <a:spLocks noGrp="1"/>
          </p:cNvSpPr>
          <p:nvPr>
            <p:ph type="sldNum" sz="quarter" idx="11"/>
          </p:nvPr>
        </p:nvSpPr>
        <p:spPr/>
        <p:txBody>
          <a:bodyPr/>
          <a:lstStyle>
            <a:lvl1pPr>
              <a:defRPr/>
            </a:lvl1pPr>
          </a:lstStyle>
          <a:p>
            <a:pPr>
              <a:defRPr/>
            </a:pPr>
            <a:fld id="{989654A5-6F67-400C-BDF8-DF23815E882E}" type="slidenum">
              <a:rPr lang="en-US"/>
              <a:pPr>
                <a:defRPr/>
              </a:pPr>
              <a:t>‹#›</a:t>
            </a:fld>
            <a:endParaRPr lang="en-US"/>
          </a:p>
        </p:txBody>
      </p:sp>
    </p:spTree>
    <p:extLst>
      <p:ext uri="{BB962C8B-B14F-4D97-AF65-F5344CB8AC3E}">
        <p14:creationId xmlns:p14="http://schemas.microsoft.com/office/powerpoint/2010/main" val="10256457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4BCFC8-6469-44C1-B0D5-3889E65189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163D87-48D0-4120-8521-005DD0F6E9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59CD08-CB04-4F41-973B-C6EDEB3641FA}"/>
              </a:ext>
            </a:extLst>
          </p:cNvPr>
          <p:cNvSpPr>
            <a:spLocks noGrp="1" noChangeArrowheads="1"/>
          </p:cNvSpPr>
          <p:nvPr>
            <p:ph type="sldNum" sz="quarter" idx="12"/>
          </p:nvPr>
        </p:nvSpPr>
        <p:spPr>
          <a:ln/>
        </p:spPr>
        <p:txBody>
          <a:bodyPr/>
          <a:lstStyle>
            <a:lvl1pPr>
              <a:defRPr/>
            </a:lvl1pPr>
          </a:lstStyle>
          <a:p>
            <a:pPr>
              <a:defRPr/>
            </a:pPr>
            <a:fld id="{83861A77-2113-4ECB-9996-BD1004EF6883}" type="slidenum">
              <a:rPr lang="en-US" altLang="en-US"/>
              <a:pPr>
                <a:defRPr/>
              </a:pPr>
              <a:t>‹#›</a:t>
            </a:fld>
            <a:endParaRPr lang="en-US" altLang="en-US"/>
          </a:p>
        </p:txBody>
      </p:sp>
    </p:spTree>
    <p:extLst>
      <p:ext uri="{BB962C8B-B14F-4D97-AF65-F5344CB8AC3E}">
        <p14:creationId xmlns:p14="http://schemas.microsoft.com/office/powerpoint/2010/main" val="1772979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3208A59-AE5D-466B-A766-367CCD2518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12C038-35E4-45D2-A891-FD38CFC975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778D3B-F58D-4818-B4A8-892B70515F68}"/>
              </a:ext>
            </a:extLst>
          </p:cNvPr>
          <p:cNvSpPr>
            <a:spLocks noGrp="1" noChangeArrowheads="1"/>
          </p:cNvSpPr>
          <p:nvPr>
            <p:ph type="sldNum" sz="quarter" idx="12"/>
          </p:nvPr>
        </p:nvSpPr>
        <p:spPr>
          <a:ln/>
        </p:spPr>
        <p:txBody>
          <a:bodyPr/>
          <a:lstStyle>
            <a:lvl1pPr>
              <a:defRPr/>
            </a:lvl1pPr>
          </a:lstStyle>
          <a:p>
            <a:pPr>
              <a:defRPr/>
            </a:pPr>
            <a:fld id="{18AF40F7-42D1-4FE8-9E6E-2CE847F6C96C}" type="slidenum">
              <a:rPr lang="en-US" altLang="en-US"/>
              <a:pPr>
                <a:defRPr/>
              </a:pPr>
              <a:t>‹#›</a:t>
            </a:fld>
            <a:endParaRPr lang="en-US" altLang="en-US"/>
          </a:p>
        </p:txBody>
      </p:sp>
    </p:spTree>
    <p:extLst>
      <p:ext uri="{BB962C8B-B14F-4D97-AF65-F5344CB8AC3E}">
        <p14:creationId xmlns:p14="http://schemas.microsoft.com/office/powerpoint/2010/main" val="38202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2653F98-322B-4044-95AA-5694252DE7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8835AA-7547-4725-BCCE-E4F12EF26F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3DBC0C-B138-4EF4-A7B3-60FE9B329A8E}"/>
              </a:ext>
            </a:extLst>
          </p:cNvPr>
          <p:cNvSpPr>
            <a:spLocks noGrp="1" noChangeArrowheads="1"/>
          </p:cNvSpPr>
          <p:nvPr>
            <p:ph type="sldNum" sz="quarter" idx="12"/>
          </p:nvPr>
        </p:nvSpPr>
        <p:spPr>
          <a:ln/>
        </p:spPr>
        <p:txBody>
          <a:bodyPr/>
          <a:lstStyle>
            <a:lvl1pPr>
              <a:defRPr/>
            </a:lvl1pPr>
          </a:lstStyle>
          <a:p>
            <a:pPr>
              <a:defRPr/>
            </a:pPr>
            <a:fld id="{B973E272-1E57-4334-AFD0-2BCC4F295DB3}" type="slidenum">
              <a:rPr lang="en-US" altLang="en-US"/>
              <a:pPr>
                <a:defRPr/>
              </a:pPr>
              <a:t>‹#›</a:t>
            </a:fld>
            <a:endParaRPr lang="en-US" altLang="en-US"/>
          </a:p>
        </p:txBody>
      </p:sp>
    </p:spTree>
    <p:extLst>
      <p:ext uri="{BB962C8B-B14F-4D97-AF65-F5344CB8AC3E}">
        <p14:creationId xmlns:p14="http://schemas.microsoft.com/office/powerpoint/2010/main" val="930022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AD4ED67-DBB9-48F7-BEBD-E35D3C80C10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4BC989D-8A23-47F4-9F18-A6991D348C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D5B251C-B37A-4EAA-9594-C18F296BAFD4}"/>
              </a:ext>
            </a:extLst>
          </p:cNvPr>
          <p:cNvSpPr>
            <a:spLocks noGrp="1" noChangeArrowheads="1"/>
          </p:cNvSpPr>
          <p:nvPr>
            <p:ph type="sldNum" sz="quarter" idx="12"/>
          </p:nvPr>
        </p:nvSpPr>
        <p:spPr>
          <a:ln/>
        </p:spPr>
        <p:txBody>
          <a:bodyPr/>
          <a:lstStyle>
            <a:lvl1pPr>
              <a:defRPr/>
            </a:lvl1pPr>
          </a:lstStyle>
          <a:p>
            <a:pPr>
              <a:defRPr/>
            </a:pPr>
            <a:fld id="{0750AF3A-A009-46B1-AAB2-94C4EDBF67B8}" type="slidenum">
              <a:rPr lang="en-US" altLang="en-US"/>
              <a:pPr>
                <a:defRPr/>
              </a:pPr>
              <a:t>‹#›</a:t>
            </a:fld>
            <a:endParaRPr lang="en-US" altLang="en-US"/>
          </a:p>
        </p:txBody>
      </p:sp>
    </p:spTree>
    <p:extLst>
      <p:ext uri="{BB962C8B-B14F-4D97-AF65-F5344CB8AC3E}">
        <p14:creationId xmlns:p14="http://schemas.microsoft.com/office/powerpoint/2010/main" val="78627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F3152FE-772D-4C39-BD94-D4E4C003BBB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B83B242-5922-4071-BEC6-089407834D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93EEA9-CE39-4575-B090-84F11AF36188}"/>
              </a:ext>
            </a:extLst>
          </p:cNvPr>
          <p:cNvSpPr>
            <a:spLocks noGrp="1" noChangeArrowheads="1"/>
          </p:cNvSpPr>
          <p:nvPr>
            <p:ph type="sldNum" sz="quarter" idx="12"/>
          </p:nvPr>
        </p:nvSpPr>
        <p:spPr>
          <a:ln/>
        </p:spPr>
        <p:txBody>
          <a:bodyPr/>
          <a:lstStyle>
            <a:lvl1pPr>
              <a:defRPr/>
            </a:lvl1pPr>
          </a:lstStyle>
          <a:p>
            <a:pPr>
              <a:defRPr/>
            </a:pPr>
            <a:fld id="{2BB819F0-E8C5-4F17-AE0E-56617C9E4814}" type="slidenum">
              <a:rPr lang="en-US" altLang="en-US"/>
              <a:pPr>
                <a:defRPr/>
              </a:pPr>
              <a:t>‹#›</a:t>
            </a:fld>
            <a:endParaRPr lang="en-US" altLang="en-US"/>
          </a:p>
        </p:txBody>
      </p:sp>
    </p:spTree>
    <p:extLst>
      <p:ext uri="{BB962C8B-B14F-4D97-AF65-F5344CB8AC3E}">
        <p14:creationId xmlns:p14="http://schemas.microsoft.com/office/powerpoint/2010/main" val="349448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D8D4AE1-F51C-441D-9CB7-EA7A338805B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FE8A927-BF6F-4680-AAA9-90CBD84AF7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5254F14-0124-4AEC-80C2-28A43A4EBD04}"/>
              </a:ext>
            </a:extLst>
          </p:cNvPr>
          <p:cNvSpPr>
            <a:spLocks noGrp="1" noChangeArrowheads="1"/>
          </p:cNvSpPr>
          <p:nvPr>
            <p:ph type="sldNum" sz="quarter" idx="12"/>
          </p:nvPr>
        </p:nvSpPr>
        <p:spPr>
          <a:ln/>
        </p:spPr>
        <p:txBody>
          <a:bodyPr/>
          <a:lstStyle>
            <a:lvl1pPr>
              <a:defRPr/>
            </a:lvl1pPr>
          </a:lstStyle>
          <a:p>
            <a:pPr>
              <a:defRPr/>
            </a:pPr>
            <a:fld id="{1C72F937-BF46-4DC9-A57F-1030B05186BA}" type="slidenum">
              <a:rPr lang="en-US" altLang="en-US"/>
              <a:pPr>
                <a:defRPr/>
              </a:pPr>
              <a:t>‹#›</a:t>
            </a:fld>
            <a:endParaRPr lang="en-US" altLang="en-US"/>
          </a:p>
        </p:txBody>
      </p:sp>
    </p:spTree>
    <p:extLst>
      <p:ext uri="{BB962C8B-B14F-4D97-AF65-F5344CB8AC3E}">
        <p14:creationId xmlns:p14="http://schemas.microsoft.com/office/powerpoint/2010/main" val="1590277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3C316C1-E998-4B31-8EF3-B0361C1912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D7FD09-A781-4F97-A601-F113C7F804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271A2F-4420-4747-9088-F67C640915B3}"/>
              </a:ext>
            </a:extLst>
          </p:cNvPr>
          <p:cNvSpPr>
            <a:spLocks noGrp="1" noChangeArrowheads="1"/>
          </p:cNvSpPr>
          <p:nvPr>
            <p:ph type="sldNum" sz="quarter" idx="12"/>
          </p:nvPr>
        </p:nvSpPr>
        <p:spPr>
          <a:ln/>
        </p:spPr>
        <p:txBody>
          <a:bodyPr/>
          <a:lstStyle>
            <a:lvl1pPr>
              <a:defRPr/>
            </a:lvl1pPr>
          </a:lstStyle>
          <a:p>
            <a:pPr>
              <a:defRPr/>
            </a:pPr>
            <a:fld id="{5F8BEA07-4C5A-4B6F-9A26-5BD2B0F81DEE}" type="slidenum">
              <a:rPr lang="en-US" altLang="en-US"/>
              <a:pPr>
                <a:defRPr/>
              </a:pPr>
              <a:t>‹#›</a:t>
            </a:fld>
            <a:endParaRPr lang="en-US" altLang="en-US"/>
          </a:p>
        </p:txBody>
      </p:sp>
    </p:spTree>
    <p:extLst>
      <p:ext uri="{BB962C8B-B14F-4D97-AF65-F5344CB8AC3E}">
        <p14:creationId xmlns:p14="http://schemas.microsoft.com/office/powerpoint/2010/main" val="2271068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B79EB5-A5EF-4596-86C1-CB8B5E85DA7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C0010F-95EB-4F80-B5E7-D0516F6DF0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20706D7-BE47-43C2-9376-6472FC5EBC49}"/>
              </a:ext>
            </a:extLst>
          </p:cNvPr>
          <p:cNvSpPr>
            <a:spLocks noGrp="1" noChangeArrowheads="1"/>
          </p:cNvSpPr>
          <p:nvPr>
            <p:ph type="sldNum" sz="quarter" idx="12"/>
          </p:nvPr>
        </p:nvSpPr>
        <p:spPr>
          <a:ln/>
        </p:spPr>
        <p:txBody>
          <a:bodyPr/>
          <a:lstStyle>
            <a:lvl1pPr>
              <a:defRPr/>
            </a:lvl1pPr>
          </a:lstStyle>
          <a:p>
            <a:pPr>
              <a:defRPr/>
            </a:pPr>
            <a:fld id="{EFB86400-7DB3-4A16-95B8-9804775C2723}" type="slidenum">
              <a:rPr lang="en-US" altLang="en-US"/>
              <a:pPr>
                <a:defRPr/>
              </a:pPr>
              <a:t>‹#›</a:t>
            </a:fld>
            <a:endParaRPr lang="en-US" altLang="en-US"/>
          </a:p>
        </p:txBody>
      </p:sp>
    </p:spTree>
    <p:extLst>
      <p:ext uri="{BB962C8B-B14F-4D97-AF65-F5344CB8AC3E}">
        <p14:creationId xmlns:p14="http://schemas.microsoft.com/office/powerpoint/2010/main" val="3586045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A53AD4E-3A15-4113-B00B-F66F6F430E2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71867E6-0C5B-4A26-A832-F8C7C84255B3}"/>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BE6D624-3D83-46C6-8621-88ED654C3E9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4A927384-97C4-4536-A2AE-D0DDBA9DC869}"/>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8F3F4AEE-7C59-47D7-B8EF-BC82C2050362}"/>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20C4E8B-2222-425E-9035-13596A2E0C5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143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2590803"/>
            <a:ext cx="10972800"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4165600" y="6356353"/>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a:solidFill>
                  <a:srgbClr val="898989"/>
                </a:solidFill>
                <a:latin typeface="Helvetica Neue" pitchFamily="-108" charset="0"/>
              </a:defRPr>
            </a:lvl1pPr>
          </a:lstStyle>
          <a:p>
            <a:pPr>
              <a:defRPr/>
            </a:pPr>
            <a:r>
              <a:rPr lang="en-US"/>
              <a:t>College or Department name here</a:t>
            </a:r>
          </a:p>
        </p:txBody>
      </p:sp>
      <p:sp>
        <p:nvSpPr>
          <p:cNvPr id="6" name="Slide Number Placeholder 5"/>
          <p:cNvSpPr>
            <a:spLocks noGrp="1"/>
          </p:cNvSpPr>
          <p:nvPr>
            <p:ph type="sldNum" sz="quarter" idx="4"/>
          </p:nvPr>
        </p:nvSpPr>
        <p:spPr>
          <a:xfrm>
            <a:off x="10566400" y="6416678"/>
            <a:ext cx="1117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948A54"/>
                </a:solidFill>
                <a:latin typeface="Helvetica Neue" pitchFamily="-108" charset="0"/>
              </a:defRPr>
            </a:lvl1pPr>
          </a:lstStyle>
          <a:p>
            <a:pPr>
              <a:defRPr/>
            </a:pPr>
            <a:fld id="{AD6F77E0-A3E5-4030-9957-68C8021944FB}" type="slidenum">
              <a:rPr lang="en-US" smtClean="0"/>
              <a:pPr>
                <a:defRPr/>
              </a:pPr>
              <a:t>‹#›</a:t>
            </a:fld>
            <a:endParaRPr lang="en-US"/>
          </a:p>
        </p:txBody>
      </p:sp>
    </p:spTree>
    <p:extLst>
      <p:ext uri="{BB962C8B-B14F-4D97-AF65-F5344CB8AC3E}">
        <p14:creationId xmlns:p14="http://schemas.microsoft.com/office/powerpoint/2010/main" val="3073910504"/>
      </p:ext>
    </p:extLst>
  </p:cSld>
  <p:clrMap bg1="lt1" tx1="dk1" bg2="lt2" tx2="dk2" accent1="accent1" accent2="accent2" accent3="accent3" accent4="accent4" accent5="accent5" accent6="accent6" hlink="hlink" folHlink="folHlink"/>
  <p:sldLayoutIdLst>
    <p:sldLayoutId id="2147483669" r:id="rId1"/>
  </p:sldLayoutIdLst>
  <p:transition/>
  <p:hf hdr="0" dt="0"/>
  <p:txStyles>
    <p:titleStyle>
      <a:lvl1pPr algn="ctr" defTabSz="342900" rtl="0" eaLnBrk="1" fontAlgn="base" hangingPunct="1">
        <a:spcBef>
          <a:spcPct val="0"/>
        </a:spcBef>
        <a:spcAft>
          <a:spcPct val="0"/>
        </a:spcAft>
        <a:defRPr sz="2400" kern="1200">
          <a:solidFill>
            <a:schemeClr val="tx1"/>
          </a:solidFill>
          <a:latin typeface="Helvetica Neue"/>
          <a:ea typeface="Geneva" pitchFamily="-65" charset="-128"/>
          <a:cs typeface="Geneva" pitchFamily="-65" charset="-128"/>
        </a:defRPr>
      </a:lvl1pPr>
      <a:lvl2pPr algn="ctr" defTabSz="342900" rtl="0" eaLnBrk="1" fontAlgn="base" hangingPunct="1">
        <a:spcBef>
          <a:spcPct val="0"/>
        </a:spcBef>
        <a:spcAft>
          <a:spcPct val="0"/>
        </a:spcAft>
        <a:defRPr sz="2400">
          <a:solidFill>
            <a:schemeClr val="tx1"/>
          </a:solidFill>
          <a:latin typeface="Helvetica Neue" pitchFamily="-65" charset="0"/>
          <a:ea typeface="Geneva" pitchFamily="-65" charset="-128"/>
          <a:cs typeface="Geneva" pitchFamily="-65" charset="-128"/>
        </a:defRPr>
      </a:lvl2pPr>
      <a:lvl3pPr algn="ctr" defTabSz="342900" rtl="0" eaLnBrk="1" fontAlgn="base" hangingPunct="1">
        <a:spcBef>
          <a:spcPct val="0"/>
        </a:spcBef>
        <a:spcAft>
          <a:spcPct val="0"/>
        </a:spcAft>
        <a:defRPr sz="2400">
          <a:solidFill>
            <a:schemeClr val="tx1"/>
          </a:solidFill>
          <a:latin typeface="Helvetica Neue" pitchFamily="-65" charset="0"/>
          <a:ea typeface="Geneva" pitchFamily="-65" charset="-128"/>
          <a:cs typeface="Geneva" pitchFamily="-65" charset="-128"/>
        </a:defRPr>
      </a:lvl3pPr>
      <a:lvl4pPr algn="ctr" defTabSz="342900" rtl="0" eaLnBrk="1" fontAlgn="base" hangingPunct="1">
        <a:spcBef>
          <a:spcPct val="0"/>
        </a:spcBef>
        <a:spcAft>
          <a:spcPct val="0"/>
        </a:spcAft>
        <a:defRPr sz="2400">
          <a:solidFill>
            <a:schemeClr val="tx1"/>
          </a:solidFill>
          <a:latin typeface="Helvetica Neue" pitchFamily="-65" charset="0"/>
          <a:ea typeface="Geneva" pitchFamily="-65" charset="-128"/>
          <a:cs typeface="Geneva" pitchFamily="-65" charset="-128"/>
        </a:defRPr>
      </a:lvl4pPr>
      <a:lvl5pPr algn="ctr" defTabSz="342900" rtl="0" eaLnBrk="1" fontAlgn="base" hangingPunct="1">
        <a:spcBef>
          <a:spcPct val="0"/>
        </a:spcBef>
        <a:spcAft>
          <a:spcPct val="0"/>
        </a:spcAft>
        <a:defRPr sz="2400">
          <a:solidFill>
            <a:schemeClr val="tx1"/>
          </a:solidFill>
          <a:latin typeface="Helvetica Neue" pitchFamily="-65" charset="0"/>
          <a:ea typeface="Geneva" pitchFamily="-65" charset="-128"/>
          <a:cs typeface="Geneva" pitchFamily="-65" charset="-128"/>
        </a:defRPr>
      </a:lvl5pPr>
      <a:lvl6pPr marL="342900" algn="ctr" defTabSz="342900" rtl="0" eaLnBrk="1" fontAlgn="base" hangingPunct="1">
        <a:spcBef>
          <a:spcPct val="0"/>
        </a:spcBef>
        <a:spcAft>
          <a:spcPct val="0"/>
        </a:spcAft>
        <a:defRPr sz="2400">
          <a:solidFill>
            <a:schemeClr val="tx1"/>
          </a:solidFill>
          <a:latin typeface="Helvetica Neue" pitchFamily="-65" charset="0"/>
          <a:ea typeface="Geneva" pitchFamily="-65" charset="-128"/>
          <a:cs typeface="Geneva" pitchFamily="-65" charset="-128"/>
        </a:defRPr>
      </a:lvl6pPr>
      <a:lvl7pPr marL="685800" algn="ctr" defTabSz="342900" rtl="0" eaLnBrk="1" fontAlgn="base" hangingPunct="1">
        <a:spcBef>
          <a:spcPct val="0"/>
        </a:spcBef>
        <a:spcAft>
          <a:spcPct val="0"/>
        </a:spcAft>
        <a:defRPr sz="2400">
          <a:solidFill>
            <a:schemeClr val="tx1"/>
          </a:solidFill>
          <a:latin typeface="Helvetica Neue" pitchFamily="-65" charset="0"/>
          <a:ea typeface="Geneva" pitchFamily="-65" charset="-128"/>
          <a:cs typeface="Geneva" pitchFamily="-65" charset="-128"/>
        </a:defRPr>
      </a:lvl7pPr>
      <a:lvl8pPr marL="1028700" algn="ctr" defTabSz="342900" rtl="0" eaLnBrk="1" fontAlgn="base" hangingPunct="1">
        <a:spcBef>
          <a:spcPct val="0"/>
        </a:spcBef>
        <a:spcAft>
          <a:spcPct val="0"/>
        </a:spcAft>
        <a:defRPr sz="2400">
          <a:solidFill>
            <a:schemeClr val="tx1"/>
          </a:solidFill>
          <a:latin typeface="Helvetica Neue" pitchFamily="-65" charset="0"/>
          <a:ea typeface="Geneva" pitchFamily="-65" charset="-128"/>
          <a:cs typeface="Geneva" pitchFamily="-65" charset="-128"/>
        </a:defRPr>
      </a:lvl8pPr>
      <a:lvl9pPr marL="1371600" algn="ctr" defTabSz="342900" rtl="0" eaLnBrk="1" fontAlgn="base" hangingPunct="1">
        <a:spcBef>
          <a:spcPct val="0"/>
        </a:spcBef>
        <a:spcAft>
          <a:spcPct val="0"/>
        </a:spcAft>
        <a:defRPr sz="2400">
          <a:solidFill>
            <a:schemeClr val="tx1"/>
          </a:solidFill>
          <a:latin typeface="Helvetica Neue" pitchFamily="-65" charset="0"/>
          <a:ea typeface="Geneva" pitchFamily="-65" charset="-128"/>
          <a:cs typeface="Geneva" pitchFamily="-65" charset="-128"/>
        </a:defRPr>
      </a:lvl9pPr>
    </p:titleStyle>
    <p:bodyStyle>
      <a:lvl1pPr marL="257175" indent="-257175"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Helvetica Neue"/>
          <a:ea typeface="Geneva" pitchFamily="-65" charset="-128"/>
          <a:cs typeface="Geneva" pitchFamily="-65" charset="-128"/>
        </a:defRPr>
      </a:lvl1pPr>
      <a:lvl2pPr marL="557213" indent="-214313"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Helvetica Neue"/>
          <a:ea typeface="Geneva" pitchFamily="-65" charset="-128"/>
          <a:cs typeface="+mn-cs"/>
        </a:defRPr>
      </a:lvl2pPr>
      <a:lvl3pPr marL="8572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Helvetica Neue"/>
          <a:ea typeface="Geneva" pitchFamily="-65" charset="-128"/>
          <a:cs typeface="+mn-cs"/>
        </a:defRPr>
      </a:lvl3pPr>
      <a:lvl4pPr marL="12001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Helvetica Neue"/>
          <a:ea typeface="Geneva" pitchFamily="-65" charset="-128"/>
          <a:cs typeface="+mn-cs"/>
        </a:defRPr>
      </a:lvl4pPr>
      <a:lvl5pPr marL="15430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Helvetica Neue"/>
          <a:ea typeface="Geneva" pitchFamily="-65"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00.png"/><Relationship Id="rId4" Type="http://schemas.openxmlformats.org/officeDocument/2006/relationships/slide" Target="slide2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hyperlink" Target="mailto:gcjohn@udel.edu"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B62C0ED-853B-4494-A10C-3C9C7D559EEA}"/>
              </a:ext>
            </a:extLst>
          </p:cNvPr>
          <p:cNvSpPr>
            <a:spLocks noGrp="1" noChangeArrowheads="1"/>
          </p:cNvSpPr>
          <p:nvPr>
            <p:ph type="ctrTitle"/>
          </p:nvPr>
        </p:nvSpPr>
        <p:spPr>
          <a:xfrm>
            <a:off x="1905000" y="457200"/>
            <a:ext cx="8305800" cy="2438400"/>
          </a:xfrm>
          <a:solidFill>
            <a:schemeClr val="accent1"/>
          </a:solidFill>
        </p:spPr>
        <p:txBody>
          <a:bodyPr/>
          <a:lstStyle/>
          <a:p>
            <a:pPr eaLnBrk="1" hangingPunct="1"/>
            <a:r>
              <a:rPr lang="en-US" altLang="en-US" sz="4000" b="1" dirty="0"/>
              <a:t>Converting Retired Poultry Houses Into Indoor Vegetable Growing Facilities – Growing Strawberries</a:t>
            </a:r>
            <a:endParaRPr lang="en-US" altLang="en-US" sz="4000" dirty="0"/>
          </a:p>
        </p:txBody>
      </p:sp>
      <p:sp>
        <p:nvSpPr>
          <p:cNvPr id="3075" name="Rectangle 3">
            <a:extLst>
              <a:ext uri="{FF2B5EF4-FFF2-40B4-BE49-F238E27FC236}">
                <a16:creationId xmlns:a16="http://schemas.microsoft.com/office/drawing/2014/main" id="{CB0CBF4F-98A9-40FD-A620-14185D78E70C}"/>
              </a:ext>
            </a:extLst>
          </p:cNvPr>
          <p:cNvSpPr>
            <a:spLocks noGrp="1" noChangeArrowheads="1"/>
          </p:cNvSpPr>
          <p:nvPr>
            <p:ph type="subTitle" idx="1"/>
          </p:nvPr>
        </p:nvSpPr>
        <p:spPr>
          <a:xfrm>
            <a:off x="2895600" y="3124200"/>
            <a:ext cx="6400800" cy="1752600"/>
          </a:xfrm>
          <a:solidFill>
            <a:srgbClr val="99FFCC"/>
          </a:solidFill>
        </p:spPr>
        <p:txBody>
          <a:bodyPr/>
          <a:lstStyle/>
          <a:p>
            <a:pPr eaLnBrk="1" hangingPunct="1">
              <a:lnSpc>
                <a:spcPct val="80000"/>
              </a:lnSpc>
            </a:pPr>
            <a:r>
              <a:rPr lang="en-US" altLang="en-US" sz="2800"/>
              <a:t>Gordon Johnson</a:t>
            </a:r>
          </a:p>
          <a:p>
            <a:pPr eaLnBrk="1" hangingPunct="1">
              <a:lnSpc>
                <a:spcPct val="80000"/>
              </a:lnSpc>
            </a:pPr>
            <a:r>
              <a:rPr lang="en-US" altLang="en-US" sz="2800"/>
              <a:t>Department of Plant and Soil Sciences</a:t>
            </a:r>
          </a:p>
          <a:p>
            <a:pPr eaLnBrk="1" hangingPunct="1">
              <a:lnSpc>
                <a:spcPct val="80000"/>
              </a:lnSpc>
            </a:pPr>
            <a:r>
              <a:rPr lang="en-US" altLang="en-US" sz="2800"/>
              <a:t>And Cooperative Extension</a:t>
            </a:r>
          </a:p>
          <a:p>
            <a:pPr eaLnBrk="1" hangingPunct="1">
              <a:lnSpc>
                <a:spcPct val="80000"/>
              </a:lnSpc>
            </a:pPr>
            <a:r>
              <a:rPr lang="en-US" altLang="en-US" sz="2800"/>
              <a:t>University of Delaware</a:t>
            </a:r>
          </a:p>
        </p:txBody>
      </p:sp>
      <p:pic>
        <p:nvPicPr>
          <p:cNvPr id="3076" name="Picture 4" descr="pp_CEUD_CMYK300">
            <a:extLst>
              <a:ext uri="{FF2B5EF4-FFF2-40B4-BE49-F238E27FC236}">
                <a16:creationId xmlns:a16="http://schemas.microsoft.com/office/drawing/2014/main" id="{B5E96AED-7AEC-46D6-A6D0-03758B040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5410201"/>
            <a:ext cx="30480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18434" name="Title 3">
            <a:extLst>
              <a:ext uri="{FF2B5EF4-FFF2-40B4-BE49-F238E27FC236}">
                <a16:creationId xmlns:a16="http://schemas.microsoft.com/office/drawing/2014/main" id="{EDC94EE8-9048-4709-8872-DA8C8FD61FA5}"/>
              </a:ext>
            </a:extLst>
          </p:cNvPr>
          <p:cNvSpPr>
            <a:spLocks noGrp="1" noChangeArrowheads="1"/>
          </p:cNvSpPr>
          <p:nvPr>
            <p:ph type="title"/>
          </p:nvPr>
        </p:nvSpPr>
        <p:spPr/>
        <p:txBody>
          <a:bodyPr/>
          <a:lstStyle/>
          <a:p>
            <a:r>
              <a:rPr lang="en-US" altLang="en-US"/>
              <a:t>Conversion Process</a:t>
            </a:r>
          </a:p>
        </p:txBody>
      </p:sp>
      <p:sp>
        <p:nvSpPr>
          <p:cNvPr id="18435" name="Content Placeholder 4">
            <a:extLst>
              <a:ext uri="{FF2B5EF4-FFF2-40B4-BE49-F238E27FC236}">
                <a16:creationId xmlns:a16="http://schemas.microsoft.com/office/drawing/2014/main" id="{DCD6D7E9-C59D-4377-A24C-F5C22D0AD1D2}"/>
              </a:ext>
            </a:extLst>
          </p:cNvPr>
          <p:cNvSpPr>
            <a:spLocks noGrp="1" noChangeArrowheads="1"/>
          </p:cNvSpPr>
          <p:nvPr>
            <p:ph sz="half" idx="1"/>
          </p:nvPr>
        </p:nvSpPr>
        <p:spPr/>
        <p:txBody>
          <a:bodyPr/>
          <a:lstStyle/>
          <a:p>
            <a:r>
              <a:rPr lang="en-US" altLang="en-US" dirty="0"/>
              <a:t>Determine type of production</a:t>
            </a:r>
          </a:p>
          <a:p>
            <a:pPr lvl="1"/>
            <a:r>
              <a:rPr lang="en-US" altLang="en-US" dirty="0"/>
              <a:t>Greenhouse</a:t>
            </a:r>
          </a:p>
          <a:p>
            <a:pPr lvl="1"/>
            <a:r>
              <a:rPr lang="en-US" altLang="en-US" dirty="0"/>
              <a:t>Lighted warehouse</a:t>
            </a:r>
          </a:p>
          <a:p>
            <a:r>
              <a:rPr lang="en-US" altLang="en-US" dirty="0"/>
              <a:t>Test for Salmonella</a:t>
            </a:r>
          </a:p>
          <a:p>
            <a:r>
              <a:rPr lang="en-US" altLang="en-US" dirty="0"/>
              <a:t>Remove litter</a:t>
            </a:r>
          </a:p>
          <a:p>
            <a:r>
              <a:rPr lang="en-US" altLang="en-US" dirty="0"/>
              <a:t>Remove unnecessary equipment</a:t>
            </a:r>
          </a:p>
          <a:p>
            <a:r>
              <a:rPr lang="en-US" altLang="en-US" dirty="0"/>
              <a:t>Clean and sanitize</a:t>
            </a:r>
          </a:p>
        </p:txBody>
      </p:sp>
      <p:sp>
        <p:nvSpPr>
          <p:cNvPr id="18436" name="Content Placeholder 5">
            <a:extLst>
              <a:ext uri="{FF2B5EF4-FFF2-40B4-BE49-F238E27FC236}">
                <a16:creationId xmlns:a16="http://schemas.microsoft.com/office/drawing/2014/main" id="{06CDFF6B-521D-4723-A84C-89ADD125EC73}"/>
              </a:ext>
            </a:extLst>
          </p:cNvPr>
          <p:cNvSpPr>
            <a:spLocks noGrp="1" noChangeArrowheads="1"/>
          </p:cNvSpPr>
          <p:nvPr>
            <p:ph sz="half" idx="2"/>
          </p:nvPr>
        </p:nvSpPr>
        <p:spPr>
          <a:xfrm>
            <a:off x="6172200" y="1600201"/>
            <a:ext cx="4267200" cy="4525963"/>
          </a:xfrm>
        </p:spPr>
        <p:txBody>
          <a:bodyPr/>
          <a:lstStyle/>
          <a:p>
            <a:r>
              <a:rPr lang="en-US" altLang="en-US"/>
              <a:t>Make modifications</a:t>
            </a:r>
          </a:p>
          <a:p>
            <a:pPr lvl="1"/>
            <a:r>
              <a:rPr lang="en-US" altLang="en-US"/>
              <a:t>Floors, ceilings, walls, doors, fans, heating</a:t>
            </a:r>
          </a:p>
          <a:p>
            <a:r>
              <a:rPr lang="en-US" altLang="en-US"/>
              <a:t>Install growing equipment</a:t>
            </a:r>
          </a:p>
          <a:p>
            <a:pPr lvl="1"/>
            <a:r>
              <a:rPr lang="en-US" altLang="en-US"/>
              <a:t>Lighting</a:t>
            </a:r>
          </a:p>
          <a:p>
            <a:pPr lvl="1"/>
            <a:r>
              <a:rPr lang="en-US" altLang="en-US"/>
              <a:t>Benches</a:t>
            </a:r>
          </a:p>
          <a:p>
            <a:pPr lvl="1"/>
            <a:r>
              <a:rPr lang="en-US" altLang="en-US"/>
              <a:t>Growing units</a:t>
            </a:r>
          </a:p>
          <a:p>
            <a:pPr lvl="1"/>
            <a:r>
              <a:rPr lang="en-US" altLang="en-US"/>
              <a:t>Water/nutrient systems</a:t>
            </a:r>
          </a:p>
          <a:p>
            <a:r>
              <a:rPr lang="en-US" altLang="en-US"/>
              <a:t>Establish a monitoring program</a:t>
            </a:r>
          </a:p>
          <a:p>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19458" name="Title 3">
            <a:extLst>
              <a:ext uri="{FF2B5EF4-FFF2-40B4-BE49-F238E27FC236}">
                <a16:creationId xmlns:a16="http://schemas.microsoft.com/office/drawing/2014/main" id="{56755514-BEBA-4C91-9C38-7B822355D4E7}"/>
              </a:ext>
            </a:extLst>
          </p:cNvPr>
          <p:cNvSpPr>
            <a:spLocks noGrp="1" noChangeArrowheads="1"/>
          </p:cNvSpPr>
          <p:nvPr>
            <p:ph type="title"/>
          </p:nvPr>
        </p:nvSpPr>
        <p:spPr/>
        <p:txBody>
          <a:bodyPr/>
          <a:lstStyle/>
          <a:p>
            <a:r>
              <a:rPr lang="en-US" altLang="en-US" dirty="0"/>
              <a:t>Testing</a:t>
            </a:r>
          </a:p>
        </p:txBody>
      </p:sp>
      <p:sp>
        <p:nvSpPr>
          <p:cNvPr id="19459" name="Content Placeholder 4">
            <a:extLst>
              <a:ext uri="{FF2B5EF4-FFF2-40B4-BE49-F238E27FC236}">
                <a16:creationId xmlns:a16="http://schemas.microsoft.com/office/drawing/2014/main" id="{20E5D79E-8571-4B2B-931F-327E72764CA5}"/>
              </a:ext>
            </a:extLst>
          </p:cNvPr>
          <p:cNvSpPr>
            <a:spLocks noGrp="1" noChangeArrowheads="1"/>
          </p:cNvSpPr>
          <p:nvPr>
            <p:ph idx="1"/>
          </p:nvPr>
        </p:nvSpPr>
        <p:spPr/>
        <p:txBody>
          <a:bodyPr/>
          <a:lstStyle/>
          <a:p>
            <a:r>
              <a:rPr lang="en-US" altLang="en-US" sz="2000" dirty="0"/>
              <a:t>Because these facilities were used for poultry production there is some concern of the facilities harboring pathogens that are of concern for produce food safety and food borne illness. </a:t>
            </a:r>
          </a:p>
          <a:p>
            <a:r>
              <a:rPr lang="en-US" altLang="en-US" sz="2000" dirty="0"/>
              <a:t>In most cases, the houses have been out of production for a significant period and therefore pathogen loads should be low or non-existent. </a:t>
            </a:r>
          </a:p>
          <a:p>
            <a:r>
              <a:rPr lang="en-US" altLang="en-US" sz="2000" dirty="0"/>
              <a:t>The one pathogen group with ability to survive in the environment for a longer time are the Salmonella species. Pre and post testing for Salmonella is recommended (floors and surfaces).</a:t>
            </a:r>
          </a:p>
          <a:p>
            <a:r>
              <a:rPr lang="en-US" altLang="en-US" sz="2000" dirty="0"/>
              <a:t>Take floor samples paying attention to any wet areas and entrance areas. Swabs should be taken from ceiling and walls.</a:t>
            </a:r>
          </a:p>
          <a:p>
            <a:r>
              <a:rPr lang="en-US" altLang="en-US" sz="2000" dirty="0"/>
              <a:t>Another issue is rodents. Rodents can also carry pathogens of concern. Active rodent infestations must be controlled prior to any conversion.</a:t>
            </a:r>
          </a:p>
        </p:txBody>
      </p:sp>
    </p:spTree>
    <p:extLst>
      <p:ext uri="{BB962C8B-B14F-4D97-AF65-F5344CB8AC3E}">
        <p14:creationId xmlns:p14="http://schemas.microsoft.com/office/powerpoint/2010/main" val="3034308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19458" name="Title 3">
            <a:extLst>
              <a:ext uri="{FF2B5EF4-FFF2-40B4-BE49-F238E27FC236}">
                <a16:creationId xmlns:a16="http://schemas.microsoft.com/office/drawing/2014/main" id="{56755514-BEBA-4C91-9C38-7B822355D4E7}"/>
              </a:ext>
            </a:extLst>
          </p:cNvPr>
          <p:cNvSpPr>
            <a:spLocks noGrp="1" noChangeArrowheads="1"/>
          </p:cNvSpPr>
          <p:nvPr>
            <p:ph type="title"/>
          </p:nvPr>
        </p:nvSpPr>
        <p:spPr/>
        <p:txBody>
          <a:bodyPr/>
          <a:lstStyle/>
          <a:p>
            <a:r>
              <a:rPr lang="en-US" altLang="en-US" dirty="0"/>
              <a:t>Converted house</a:t>
            </a:r>
          </a:p>
        </p:txBody>
      </p:sp>
      <p:pic>
        <p:nvPicPr>
          <p:cNvPr id="3" name="Picture 2">
            <a:extLst>
              <a:ext uri="{FF2B5EF4-FFF2-40B4-BE49-F238E27FC236}">
                <a16:creationId xmlns:a16="http://schemas.microsoft.com/office/drawing/2014/main" id="{DEDF8C0F-821E-01C3-5F76-F4B55C8DBD20}"/>
              </a:ext>
            </a:extLst>
          </p:cNvPr>
          <p:cNvPicPr>
            <a:picLocks noChangeAspect="1"/>
          </p:cNvPicPr>
          <p:nvPr/>
        </p:nvPicPr>
        <p:blipFill>
          <a:blip r:embed="rId2"/>
          <a:stretch>
            <a:fillRect/>
          </a:stretch>
        </p:blipFill>
        <p:spPr>
          <a:xfrm>
            <a:off x="1676400" y="1579959"/>
            <a:ext cx="8209436" cy="3698082"/>
          </a:xfrm>
          <a:prstGeom prst="rect">
            <a:avLst/>
          </a:prstGeom>
        </p:spPr>
      </p:pic>
    </p:spTree>
    <p:extLst>
      <p:ext uri="{BB962C8B-B14F-4D97-AF65-F5344CB8AC3E}">
        <p14:creationId xmlns:p14="http://schemas.microsoft.com/office/powerpoint/2010/main" val="28804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19458" name="Title 3">
            <a:extLst>
              <a:ext uri="{FF2B5EF4-FFF2-40B4-BE49-F238E27FC236}">
                <a16:creationId xmlns:a16="http://schemas.microsoft.com/office/drawing/2014/main" id="{56755514-BEBA-4C91-9C38-7B822355D4E7}"/>
              </a:ext>
            </a:extLst>
          </p:cNvPr>
          <p:cNvSpPr>
            <a:spLocks noGrp="1" noChangeArrowheads="1"/>
          </p:cNvSpPr>
          <p:nvPr>
            <p:ph type="title"/>
          </p:nvPr>
        </p:nvSpPr>
        <p:spPr/>
        <p:txBody>
          <a:bodyPr/>
          <a:lstStyle/>
          <a:p>
            <a:r>
              <a:rPr lang="en-US" altLang="en-US" dirty="0"/>
              <a:t>1) Prior to renovation</a:t>
            </a:r>
          </a:p>
        </p:txBody>
      </p:sp>
      <p:sp>
        <p:nvSpPr>
          <p:cNvPr id="19459" name="Content Placeholder 4">
            <a:extLst>
              <a:ext uri="{FF2B5EF4-FFF2-40B4-BE49-F238E27FC236}">
                <a16:creationId xmlns:a16="http://schemas.microsoft.com/office/drawing/2014/main" id="{20E5D79E-8571-4B2B-931F-327E72764CA5}"/>
              </a:ext>
            </a:extLst>
          </p:cNvPr>
          <p:cNvSpPr>
            <a:spLocks noGrp="1" noChangeArrowheads="1"/>
          </p:cNvSpPr>
          <p:nvPr>
            <p:ph idx="1"/>
          </p:nvPr>
        </p:nvSpPr>
        <p:spPr/>
        <p:txBody>
          <a:bodyPr/>
          <a:lstStyle/>
          <a:p>
            <a:r>
              <a:rPr lang="en-US" altLang="en-US"/>
              <a:t>Remove all feeders, brooders, and waterers and associated cables and pulleys</a:t>
            </a:r>
          </a:p>
          <a:p>
            <a:r>
              <a:rPr lang="en-US" altLang="en-US"/>
              <a:t>Determine what wiring will be kept and remove any that will not be used.</a:t>
            </a:r>
          </a:p>
          <a:p>
            <a:endParaRPr lang="en-US" altLang="en-US"/>
          </a:p>
        </p:txBody>
      </p:sp>
    </p:spTree>
    <p:extLst>
      <p:ext uri="{BB962C8B-B14F-4D97-AF65-F5344CB8AC3E}">
        <p14:creationId xmlns:p14="http://schemas.microsoft.com/office/powerpoint/2010/main" val="702613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pic>
        <p:nvPicPr>
          <p:cNvPr id="20482" name="Picture 3">
            <a:extLst>
              <a:ext uri="{FF2B5EF4-FFF2-40B4-BE49-F238E27FC236}">
                <a16:creationId xmlns:a16="http://schemas.microsoft.com/office/drawing/2014/main" id="{DA07DD69-B3D5-4FB5-8D31-BD47B9227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048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21506" name="Title 2">
            <a:extLst>
              <a:ext uri="{FF2B5EF4-FFF2-40B4-BE49-F238E27FC236}">
                <a16:creationId xmlns:a16="http://schemas.microsoft.com/office/drawing/2014/main" id="{E3E0DFE2-B7C3-487B-86E8-35D3E307758C}"/>
              </a:ext>
            </a:extLst>
          </p:cNvPr>
          <p:cNvSpPr>
            <a:spLocks noGrp="1" noChangeArrowheads="1"/>
          </p:cNvSpPr>
          <p:nvPr>
            <p:ph type="title"/>
          </p:nvPr>
        </p:nvSpPr>
        <p:spPr/>
        <p:txBody>
          <a:bodyPr/>
          <a:lstStyle/>
          <a:p>
            <a:r>
              <a:rPr lang="en-US" altLang="en-US"/>
              <a:t>2) Floors </a:t>
            </a:r>
          </a:p>
        </p:txBody>
      </p:sp>
      <p:sp>
        <p:nvSpPr>
          <p:cNvPr id="21507" name="Content Placeholder 1">
            <a:extLst>
              <a:ext uri="{FF2B5EF4-FFF2-40B4-BE49-F238E27FC236}">
                <a16:creationId xmlns:a16="http://schemas.microsoft.com/office/drawing/2014/main" id="{AC83EB30-0B42-44E0-B4FC-422F198DD38F}"/>
              </a:ext>
            </a:extLst>
          </p:cNvPr>
          <p:cNvSpPr>
            <a:spLocks noGrp="1" noChangeArrowheads="1"/>
          </p:cNvSpPr>
          <p:nvPr>
            <p:ph idx="1"/>
          </p:nvPr>
        </p:nvSpPr>
        <p:spPr/>
        <p:txBody>
          <a:bodyPr/>
          <a:lstStyle/>
          <a:p>
            <a:r>
              <a:rPr lang="en-US" altLang="en-US" sz="2800" dirty="0"/>
              <a:t>Poultry house floors are of concern for several reasons. During poultry production ammonium, nitrate, potassium, sodium, and other salts migrate into the floor.  This results in a very caustic condition that damaging to equipment.  In addition, ammonia can be released from the floor when wetted that can be damaging to plant health and worker safety.  A third issue is the possible persistence of microbes that are of concern for produce food safety and food borne illness (Salmonella specifically)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21506" name="Title 2">
            <a:extLst>
              <a:ext uri="{FF2B5EF4-FFF2-40B4-BE49-F238E27FC236}">
                <a16:creationId xmlns:a16="http://schemas.microsoft.com/office/drawing/2014/main" id="{E3E0DFE2-B7C3-487B-86E8-35D3E307758C}"/>
              </a:ext>
            </a:extLst>
          </p:cNvPr>
          <p:cNvSpPr>
            <a:spLocks noGrp="1" noChangeArrowheads="1"/>
          </p:cNvSpPr>
          <p:nvPr>
            <p:ph type="title"/>
          </p:nvPr>
        </p:nvSpPr>
        <p:spPr/>
        <p:txBody>
          <a:bodyPr/>
          <a:lstStyle/>
          <a:p>
            <a:r>
              <a:rPr lang="en-US" altLang="en-US"/>
              <a:t>2) Floors </a:t>
            </a:r>
          </a:p>
        </p:txBody>
      </p:sp>
      <p:sp>
        <p:nvSpPr>
          <p:cNvPr id="21507" name="Content Placeholder 1">
            <a:extLst>
              <a:ext uri="{FF2B5EF4-FFF2-40B4-BE49-F238E27FC236}">
                <a16:creationId xmlns:a16="http://schemas.microsoft.com/office/drawing/2014/main" id="{AC83EB30-0B42-44E0-B4FC-422F198DD38F}"/>
              </a:ext>
            </a:extLst>
          </p:cNvPr>
          <p:cNvSpPr>
            <a:spLocks noGrp="1" noChangeArrowheads="1"/>
          </p:cNvSpPr>
          <p:nvPr>
            <p:ph idx="1"/>
          </p:nvPr>
        </p:nvSpPr>
        <p:spPr/>
        <p:txBody>
          <a:bodyPr/>
          <a:lstStyle/>
          <a:p>
            <a:r>
              <a:rPr lang="en-US" altLang="en-US" dirty="0"/>
              <a:t>Remove all litter completely with attention paid to sides </a:t>
            </a:r>
          </a:p>
          <a:p>
            <a:r>
              <a:rPr lang="en-US" altLang="en-US" dirty="0"/>
              <a:t>Then remove the top 2-6 inches of fill soil</a:t>
            </a:r>
          </a:p>
          <a:p>
            <a:r>
              <a:rPr lang="en-US" altLang="en-US" dirty="0"/>
              <a:t>Apply ammonia control – gypsum or alum</a:t>
            </a:r>
          </a:p>
          <a:p>
            <a:r>
              <a:rPr lang="en-US" altLang="en-US" dirty="0"/>
              <a:t>Then cover with the floor area with 2-6 inches of clean fill</a:t>
            </a:r>
          </a:p>
          <a:p>
            <a:r>
              <a:rPr lang="en-US" altLang="en-US" dirty="0"/>
              <a:t>Then cover the whole area with impervious geotextile fabric</a:t>
            </a:r>
          </a:p>
          <a:p>
            <a:r>
              <a:rPr lang="en-US" altLang="en-US" dirty="0"/>
              <a:t>Pouring cement floor is another option but expensive</a:t>
            </a:r>
          </a:p>
          <a:p>
            <a:endParaRPr lang="en-US" altLang="en-US" dirty="0"/>
          </a:p>
        </p:txBody>
      </p:sp>
    </p:spTree>
    <p:extLst>
      <p:ext uri="{BB962C8B-B14F-4D97-AF65-F5344CB8AC3E}">
        <p14:creationId xmlns:p14="http://schemas.microsoft.com/office/powerpoint/2010/main" val="2129928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pic>
        <p:nvPicPr>
          <p:cNvPr id="22530" name="Picture 1">
            <a:extLst>
              <a:ext uri="{FF2B5EF4-FFF2-40B4-BE49-F238E27FC236}">
                <a16:creationId xmlns:a16="http://schemas.microsoft.com/office/drawing/2014/main" id="{FA56C733-6D1A-4584-A9EC-3A5A42E54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990600"/>
            <a:ext cx="76200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27FF6FDD-3382-4EDC-8F69-01E161441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62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6">
            <a:extLst>
              <a:ext uri="{FF2B5EF4-FFF2-40B4-BE49-F238E27FC236}">
                <a16:creationId xmlns:a16="http://schemas.microsoft.com/office/drawing/2014/main" id="{2010F31E-EAF1-46DF-B6B7-FD9627673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703638"/>
            <a:ext cx="8153400"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38A8073D-90AC-4ABF-85F4-2168DAF8BE8A}"/>
              </a:ext>
            </a:extLst>
          </p:cNvPr>
          <p:cNvSpPr>
            <a:spLocks noGrp="1" noChangeArrowheads="1"/>
          </p:cNvSpPr>
          <p:nvPr>
            <p:ph type="title"/>
          </p:nvPr>
        </p:nvSpPr>
        <p:spPr/>
        <p:txBody>
          <a:bodyPr/>
          <a:lstStyle/>
          <a:p>
            <a:r>
              <a:rPr lang="en-US" altLang="en-US"/>
              <a:t>3) Ceiling </a:t>
            </a:r>
          </a:p>
        </p:txBody>
      </p:sp>
      <p:sp>
        <p:nvSpPr>
          <p:cNvPr id="26627" name="Content Placeholder 3">
            <a:extLst>
              <a:ext uri="{FF2B5EF4-FFF2-40B4-BE49-F238E27FC236}">
                <a16:creationId xmlns:a16="http://schemas.microsoft.com/office/drawing/2014/main" id="{92301DBE-9850-49FD-9DB1-CD2EBEFD545B}"/>
              </a:ext>
            </a:extLst>
          </p:cNvPr>
          <p:cNvSpPr>
            <a:spLocks noGrp="1" noChangeArrowheads="1"/>
          </p:cNvSpPr>
          <p:nvPr>
            <p:ph idx="1"/>
          </p:nvPr>
        </p:nvSpPr>
        <p:spPr/>
        <p:txBody>
          <a:bodyPr/>
          <a:lstStyle/>
          <a:p>
            <a:r>
              <a:rPr lang="en-US" altLang="en-US" dirty="0"/>
              <a:t>Evaluate current ceiling</a:t>
            </a:r>
          </a:p>
          <a:p>
            <a:r>
              <a:rPr lang="en-US" altLang="en-US" dirty="0"/>
              <a:t>Using commercial grade vacuum remove all loose dust, cobwebs, and other loose materials or power wash</a:t>
            </a:r>
          </a:p>
          <a:p>
            <a:r>
              <a:rPr lang="en-US" altLang="en-US" dirty="0"/>
              <a:t>Sanitize with dry sanitizers</a:t>
            </a:r>
          </a:p>
          <a:p>
            <a:pPr lvl="1"/>
            <a:r>
              <a:rPr lang="en-US" altLang="en-US" dirty="0"/>
              <a:t>Liquid possible if it is intact and wettable</a:t>
            </a:r>
          </a:p>
          <a:p>
            <a:r>
              <a:rPr lang="en-US" altLang="en-US" dirty="0"/>
              <a:t>Cover the ceiling with 6 mil poly plastic </a:t>
            </a:r>
          </a:p>
          <a:p>
            <a:r>
              <a:rPr lang="en-US" altLang="en-US" dirty="0"/>
              <a:t>Run new wiring in plastic conduit (optional)</a:t>
            </a:r>
          </a:p>
          <a:p>
            <a:endParaRPr lang="en-US"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a16="http://schemas.microsoft.com/office/drawing/2014/main" id="{F3B406C8-AECD-441F-9C79-70A7A9117A37}"/>
              </a:ext>
            </a:extLst>
          </p:cNvPr>
          <p:cNvSpPr>
            <a:spLocks noGrp="1" noChangeArrowheads="1"/>
          </p:cNvSpPr>
          <p:nvPr>
            <p:ph type="title"/>
          </p:nvPr>
        </p:nvSpPr>
        <p:spPr>
          <a:xfrm>
            <a:off x="1981200" y="274638"/>
            <a:ext cx="3962400" cy="1143000"/>
          </a:xfrm>
        </p:spPr>
        <p:txBody>
          <a:bodyPr/>
          <a:lstStyle/>
          <a:p>
            <a:pPr eaLnBrk="1" hangingPunct="1"/>
            <a:r>
              <a:rPr lang="en-US" altLang="en-US"/>
              <a:t>Situation</a:t>
            </a:r>
          </a:p>
        </p:txBody>
      </p:sp>
      <p:sp>
        <p:nvSpPr>
          <p:cNvPr id="4099" name="Rectangle 7">
            <a:extLst>
              <a:ext uri="{FF2B5EF4-FFF2-40B4-BE49-F238E27FC236}">
                <a16:creationId xmlns:a16="http://schemas.microsoft.com/office/drawing/2014/main" id="{F2FCC03F-1F12-4A6A-9F8B-F6378B96F167}"/>
              </a:ext>
            </a:extLst>
          </p:cNvPr>
          <p:cNvSpPr>
            <a:spLocks noGrp="1" noChangeArrowheads="1"/>
          </p:cNvSpPr>
          <p:nvPr>
            <p:ph type="body" sz="half" idx="2"/>
          </p:nvPr>
        </p:nvSpPr>
        <p:spPr>
          <a:xfrm>
            <a:off x="6335713" y="990600"/>
            <a:ext cx="4191000" cy="5638800"/>
          </a:xfrm>
        </p:spPr>
        <p:txBody>
          <a:bodyPr/>
          <a:lstStyle/>
          <a:p>
            <a:pPr eaLnBrk="1" hangingPunct="1">
              <a:lnSpc>
                <a:spcPct val="90000"/>
              </a:lnSpc>
            </a:pPr>
            <a:r>
              <a:rPr lang="en-US" altLang="en-US" sz="2800" b="1">
                <a:solidFill>
                  <a:srgbClr val="FF0000"/>
                </a:solidFill>
              </a:rPr>
              <a:t>Over 2400 empty poultry houses on Delmarva</a:t>
            </a:r>
          </a:p>
          <a:p>
            <a:pPr lvl="1" eaLnBrk="1" hangingPunct="1">
              <a:lnSpc>
                <a:spcPct val="90000"/>
              </a:lnSpc>
            </a:pPr>
            <a:r>
              <a:rPr lang="en-US" altLang="en-US" sz="2400" b="1">
                <a:solidFill>
                  <a:srgbClr val="FF0000"/>
                </a:solidFill>
              </a:rPr>
              <a:t>Over 1000 houses in DE</a:t>
            </a:r>
          </a:p>
          <a:p>
            <a:pPr lvl="1" eaLnBrk="1" hangingPunct="1">
              <a:lnSpc>
                <a:spcPct val="90000"/>
              </a:lnSpc>
            </a:pPr>
            <a:r>
              <a:rPr lang="en-US" altLang="en-US" sz="2400" b="1">
                <a:solidFill>
                  <a:srgbClr val="FF0000"/>
                </a:solidFill>
              </a:rPr>
              <a:t>2x in 20 years </a:t>
            </a:r>
          </a:p>
        </p:txBody>
      </p:sp>
      <p:pic>
        <p:nvPicPr>
          <p:cNvPr id="4100" name="Picture 1">
            <a:extLst>
              <a:ext uri="{FF2B5EF4-FFF2-40B4-BE49-F238E27FC236}">
                <a16:creationId xmlns:a16="http://schemas.microsoft.com/office/drawing/2014/main" id="{D4715FFC-168E-4717-8C05-CC40CF029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450" y="1585914"/>
            <a:ext cx="456565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79AE2B9B-1825-4DE8-A421-1040D437790F}"/>
              </a:ext>
            </a:extLst>
          </p:cNvPr>
          <p:cNvSpPr>
            <a:spLocks noGrp="1" noChangeArrowheads="1"/>
          </p:cNvSpPr>
          <p:nvPr>
            <p:ph type="title"/>
          </p:nvPr>
        </p:nvSpPr>
        <p:spPr/>
        <p:txBody>
          <a:bodyPr/>
          <a:lstStyle/>
          <a:p>
            <a:r>
              <a:rPr lang="en-US" altLang="en-US"/>
              <a:t>Ceilings – Clean, Cover?</a:t>
            </a:r>
          </a:p>
        </p:txBody>
      </p:sp>
      <p:pic>
        <p:nvPicPr>
          <p:cNvPr id="28675" name="Content Placeholder 3">
            <a:extLst>
              <a:ext uri="{FF2B5EF4-FFF2-40B4-BE49-F238E27FC236}">
                <a16:creationId xmlns:a16="http://schemas.microsoft.com/office/drawing/2014/main" id="{50F957CD-81F0-460F-B440-A1E145834F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57589" y="1957388"/>
            <a:ext cx="5076825" cy="38100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31746" name="Title 2">
            <a:extLst>
              <a:ext uri="{FF2B5EF4-FFF2-40B4-BE49-F238E27FC236}">
                <a16:creationId xmlns:a16="http://schemas.microsoft.com/office/drawing/2014/main" id="{20660B74-42DA-46F2-984B-AA693E9D639F}"/>
              </a:ext>
            </a:extLst>
          </p:cNvPr>
          <p:cNvSpPr>
            <a:spLocks noGrp="1" noChangeArrowheads="1"/>
          </p:cNvSpPr>
          <p:nvPr>
            <p:ph type="title"/>
          </p:nvPr>
        </p:nvSpPr>
        <p:spPr/>
        <p:txBody>
          <a:bodyPr/>
          <a:lstStyle/>
          <a:p>
            <a:r>
              <a:rPr lang="en-US" altLang="en-US"/>
              <a:t>4) Walls, doors</a:t>
            </a:r>
          </a:p>
        </p:txBody>
      </p:sp>
      <p:sp>
        <p:nvSpPr>
          <p:cNvPr id="2" name="Content Placeholder 1">
            <a:extLst>
              <a:ext uri="{FF2B5EF4-FFF2-40B4-BE49-F238E27FC236}">
                <a16:creationId xmlns:a16="http://schemas.microsoft.com/office/drawing/2014/main" id="{9B4685A9-ADA3-4065-8AF5-C046A1BE8A49}"/>
              </a:ext>
            </a:extLst>
          </p:cNvPr>
          <p:cNvSpPr>
            <a:spLocks noGrp="1"/>
          </p:cNvSpPr>
          <p:nvPr>
            <p:ph idx="1"/>
          </p:nvPr>
        </p:nvSpPr>
        <p:spPr/>
        <p:txBody>
          <a:bodyPr/>
          <a:lstStyle/>
          <a:p>
            <a:pPr>
              <a:defRPr/>
            </a:pPr>
            <a:r>
              <a:rPr lang="en-US" dirty="0"/>
              <a:t>Evaluate current walls</a:t>
            </a:r>
          </a:p>
          <a:p>
            <a:pPr>
              <a:defRPr/>
            </a:pPr>
            <a:r>
              <a:rPr lang="en-US" dirty="0"/>
              <a:t>Using commercial grade vacuum, remove all loose dust and other loose materials or power wash</a:t>
            </a:r>
          </a:p>
          <a:p>
            <a:pPr>
              <a:defRPr/>
            </a:pPr>
            <a:r>
              <a:rPr lang="en-US" dirty="0"/>
              <a:t>Sanitize with dry sanitizers</a:t>
            </a:r>
          </a:p>
          <a:p>
            <a:pPr lvl="1">
              <a:defRPr/>
            </a:pPr>
            <a:r>
              <a:rPr lang="en-US" dirty="0"/>
              <a:t>Liquid possible if intact and wettable </a:t>
            </a:r>
          </a:p>
          <a:p>
            <a:pPr>
              <a:defRPr/>
            </a:pPr>
            <a:r>
              <a:rPr lang="en-US" dirty="0"/>
              <a:t>Cover walls with 6 mil poly plastic or seal in another fashion</a:t>
            </a:r>
          </a:p>
          <a:p>
            <a:pPr>
              <a:defRPr/>
            </a:pPr>
            <a:r>
              <a:rPr lang="en-US" dirty="0"/>
              <a:t>Doors should be replaced or boarded over if not being used</a:t>
            </a:r>
          </a:p>
          <a:p>
            <a:pPr>
              <a:defRPr/>
            </a:pPr>
            <a:endParaRPr lang="en-US" dirty="0"/>
          </a:p>
          <a:p>
            <a:pPr marL="0" indent="0">
              <a:buNone/>
              <a:defRPr/>
            </a:pP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32DE3352-FFD8-49E3-B927-4742A7BB9660}"/>
              </a:ext>
            </a:extLst>
          </p:cNvPr>
          <p:cNvSpPr>
            <a:spLocks noGrp="1" noChangeArrowheads="1"/>
          </p:cNvSpPr>
          <p:nvPr>
            <p:ph type="title"/>
          </p:nvPr>
        </p:nvSpPr>
        <p:spPr/>
        <p:txBody>
          <a:bodyPr/>
          <a:lstStyle/>
          <a:p>
            <a:r>
              <a:rPr lang="en-US" altLang="en-US"/>
              <a:t>Evaluate Walls</a:t>
            </a:r>
          </a:p>
        </p:txBody>
      </p:sp>
      <p:pic>
        <p:nvPicPr>
          <p:cNvPr id="32771" name="Picture 1">
            <a:extLst>
              <a:ext uri="{FF2B5EF4-FFF2-40B4-BE49-F238E27FC236}">
                <a16:creationId xmlns:a16="http://schemas.microsoft.com/office/drawing/2014/main" id="{A54B13F5-AEBF-470C-878A-688FA8B53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427164"/>
            <a:ext cx="51054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CC2D5B04-75D4-4065-89FE-7D9038B4B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889" y="1600200"/>
            <a:ext cx="86582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0A3975-AA11-AD71-898F-CE52DFB0A427}"/>
              </a:ext>
            </a:extLst>
          </p:cNvPr>
          <p:cNvPicPr>
            <a:picLocks noChangeAspect="1"/>
          </p:cNvPicPr>
          <p:nvPr/>
        </p:nvPicPr>
        <p:blipFill>
          <a:blip r:embed="rId2"/>
          <a:stretch>
            <a:fillRect/>
          </a:stretch>
        </p:blipFill>
        <p:spPr>
          <a:xfrm>
            <a:off x="2523398" y="136273"/>
            <a:ext cx="6925403" cy="5169913"/>
          </a:xfrm>
          <a:prstGeom prst="rect">
            <a:avLst/>
          </a:prstGeom>
        </p:spPr>
      </p:pic>
      <p:sp>
        <p:nvSpPr>
          <p:cNvPr id="8" name="TextBox 7">
            <a:extLst>
              <a:ext uri="{FF2B5EF4-FFF2-40B4-BE49-F238E27FC236}">
                <a16:creationId xmlns:a16="http://schemas.microsoft.com/office/drawing/2014/main" id="{AE6869B0-C32F-FF8E-7D07-B63662004836}"/>
              </a:ext>
            </a:extLst>
          </p:cNvPr>
          <p:cNvSpPr txBox="1"/>
          <p:nvPr/>
        </p:nvSpPr>
        <p:spPr>
          <a:xfrm>
            <a:off x="1981200" y="5306185"/>
            <a:ext cx="8686800" cy="1754326"/>
          </a:xfrm>
          <a:prstGeom prst="rect">
            <a:avLst/>
          </a:prstGeom>
          <a:noFill/>
        </p:spPr>
        <p:txBody>
          <a:bodyPr wrap="square">
            <a:spAutoFit/>
          </a:bodyPr>
          <a:lstStyle/>
          <a:p>
            <a:r>
              <a:rPr lang="en-US" sz="1800" dirty="0"/>
              <a:t>Poultry house mid conversion.  Floor has been excavated and replaced with sand/clay mix.  Walls and ceilings have been cleaned.  Walls are being covered with 6 mil white poly plastic. Note that the house is clear span without curtains, intact ceiling in good repair. Walls are in fair-good condition.  All poultry equipment has been removed.</a:t>
            </a:r>
          </a:p>
          <a:p>
            <a:r>
              <a:rPr lang="en-US" sz="1800" dirty="0"/>
              <a:t> </a:t>
            </a:r>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3B5B0C1E-A949-28C8-2A8A-36025FC0FA16}"/>
                  </a:ext>
                </a:extLst>
              </p:cNvPr>
              <p:cNvGraphicFramePr>
                <a:graphicFrameLocks noChangeAspect="1"/>
              </p:cNvGraphicFramePr>
              <p:nvPr>
                <p:extLst>
                  <p:ext uri="{D42A27DB-BD31-4B8C-83A1-F6EECF244321}">
                    <p14:modId xmlns:p14="http://schemas.microsoft.com/office/powerpoint/2010/main" val="4070026580"/>
                  </p:ext>
                </p:extLst>
              </p:nvPr>
            </p:nvGraphicFramePr>
            <p:xfrm>
              <a:off x="-2901462" y="4229100"/>
              <a:ext cx="2286000" cy="1714500"/>
            </p:xfrm>
            <a:graphic>
              <a:graphicData uri="http://schemas.microsoft.com/office/powerpoint/2016/slidezoom">
                <pslz:sldZm>
                  <pslz:sldZmObj sldId="462" cId="424255717">
                    <pslz:zmPr id="{74CD3031-3BE5-4EAA-9A46-F0F249860EDC}" returnToParent="0" transitionDur="1000">
                      <p166:blipFill xmlns:p166="http://schemas.microsoft.com/office/powerpoint/2016/6/main">
                        <a:blip r:embed="rId3"/>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7" name="Slide Zoom 6">
                <a:hlinkClick r:id="rId4" action="ppaction://hlinksldjump"/>
                <a:extLst>
                  <a:ext uri="{FF2B5EF4-FFF2-40B4-BE49-F238E27FC236}">
                    <a16:creationId xmlns:a16="http://schemas.microsoft.com/office/drawing/2014/main" id="{3B5B0C1E-A949-28C8-2A8A-36025FC0FA16}"/>
                  </a:ext>
                </a:extLst>
              </p:cNvPr>
              <p:cNvPicPr>
                <a:picLocks noGrp="1" noRot="1" noChangeAspect="1" noMove="1" noResize="1" noEditPoints="1" noAdjustHandles="1" noChangeArrowheads="1" noChangeShapeType="1"/>
              </p:cNvPicPr>
              <p:nvPr/>
            </p:nvPicPr>
            <p:blipFill>
              <a:blip r:embed="rId5"/>
              <a:stretch>
                <a:fillRect/>
              </a:stretch>
            </p:blipFill>
            <p:spPr>
              <a:xfrm>
                <a:off x="-2901462" y="4229100"/>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424255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191DD4-CAE4-B3BA-28CC-4A8A43A0D296}"/>
              </a:ext>
            </a:extLst>
          </p:cNvPr>
          <p:cNvPicPr>
            <a:picLocks noChangeAspect="1"/>
          </p:cNvPicPr>
          <p:nvPr/>
        </p:nvPicPr>
        <p:blipFill>
          <a:blip r:embed="rId2"/>
          <a:stretch>
            <a:fillRect/>
          </a:stretch>
        </p:blipFill>
        <p:spPr>
          <a:xfrm>
            <a:off x="2362200" y="294749"/>
            <a:ext cx="6934200" cy="5281795"/>
          </a:xfrm>
          <a:prstGeom prst="rect">
            <a:avLst/>
          </a:prstGeom>
        </p:spPr>
      </p:pic>
      <p:sp>
        <p:nvSpPr>
          <p:cNvPr id="5" name="TextBox 4">
            <a:extLst>
              <a:ext uri="{FF2B5EF4-FFF2-40B4-BE49-F238E27FC236}">
                <a16:creationId xmlns:a16="http://schemas.microsoft.com/office/drawing/2014/main" id="{D440B9C1-234C-B075-0F70-96D4BFC1F2B1}"/>
              </a:ext>
            </a:extLst>
          </p:cNvPr>
          <p:cNvSpPr txBox="1"/>
          <p:nvPr/>
        </p:nvSpPr>
        <p:spPr>
          <a:xfrm>
            <a:off x="2667000" y="5735773"/>
            <a:ext cx="4572000" cy="830997"/>
          </a:xfrm>
          <a:prstGeom prst="rect">
            <a:avLst/>
          </a:prstGeom>
          <a:noFill/>
        </p:spPr>
        <p:txBody>
          <a:bodyPr wrap="square">
            <a:spAutoFit/>
          </a:bodyPr>
          <a:lstStyle/>
          <a:p>
            <a:r>
              <a:rPr lang="en-US" dirty="0"/>
              <a:t>Ceiling being covered with white poly plastic.</a:t>
            </a:r>
          </a:p>
        </p:txBody>
      </p:sp>
    </p:spTree>
    <p:extLst>
      <p:ext uri="{BB962C8B-B14F-4D97-AF65-F5344CB8AC3E}">
        <p14:creationId xmlns:p14="http://schemas.microsoft.com/office/powerpoint/2010/main" val="2730094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35842" name="Title 5">
            <a:extLst>
              <a:ext uri="{FF2B5EF4-FFF2-40B4-BE49-F238E27FC236}">
                <a16:creationId xmlns:a16="http://schemas.microsoft.com/office/drawing/2014/main" id="{13BC07A3-FB6C-4297-958D-0E168EF2D461}"/>
              </a:ext>
            </a:extLst>
          </p:cNvPr>
          <p:cNvSpPr>
            <a:spLocks noGrp="1" noChangeArrowheads="1"/>
          </p:cNvSpPr>
          <p:nvPr>
            <p:ph type="title"/>
          </p:nvPr>
        </p:nvSpPr>
        <p:spPr/>
        <p:txBody>
          <a:bodyPr/>
          <a:lstStyle/>
          <a:p>
            <a:r>
              <a:rPr lang="en-US" altLang="en-US"/>
              <a:t>5) vents, fans, and heaters</a:t>
            </a:r>
          </a:p>
        </p:txBody>
      </p:sp>
      <p:sp>
        <p:nvSpPr>
          <p:cNvPr id="35843" name="Content Placeholder 6">
            <a:extLst>
              <a:ext uri="{FF2B5EF4-FFF2-40B4-BE49-F238E27FC236}">
                <a16:creationId xmlns:a16="http://schemas.microsoft.com/office/drawing/2014/main" id="{74BA5DFD-DC13-4BD5-A1D6-2D4BEA0A9D76}"/>
              </a:ext>
            </a:extLst>
          </p:cNvPr>
          <p:cNvSpPr>
            <a:spLocks noGrp="1" noChangeArrowheads="1"/>
          </p:cNvSpPr>
          <p:nvPr>
            <p:ph idx="1"/>
          </p:nvPr>
        </p:nvSpPr>
        <p:spPr/>
        <p:txBody>
          <a:bodyPr/>
          <a:lstStyle/>
          <a:p>
            <a:r>
              <a:rPr lang="en-US" altLang="en-US" sz="2800" dirty="0"/>
              <a:t>If side vents are to be used, vacuum and dry sanitize vent boxes, cables, and pulleys</a:t>
            </a:r>
          </a:p>
          <a:p>
            <a:r>
              <a:rPr lang="en-US" altLang="en-US" sz="2800" dirty="0"/>
              <a:t>If retained, cool pad vents should be replaced with new pads and water systems should be sanitized by running sanitizer in the water</a:t>
            </a:r>
          </a:p>
          <a:p>
            <a:r>
              <a:rPr lang="en-US" altLang="en-US" sz="2800" dirty="0"/>
              <a:t>If retained, fans and fan housings should be cleaned completely and then dry sanitized</a:t>
            </a:r>
          </a:p>
          <a:p>
            <a:r>
              <a:rPr lang="en-US" altLang="en-US" sz="2800" dirty="0"/>
              <a:t>Heaters should be removed and replaced with new vented heaters or other alternative heating, if reused should be cleaned and sanitized</a:t>
            </a:r>
          </a:p>
          <a:p>
            <a:endParaRPr lang="en-US" altLang="en-US" sz="2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0511E460-EA38-4BE4-8DF5-E8A0DB70A8D5}"/>
              </a:ext>
            </a:extLst>
          </p:cNvPr>
          <p:cNvSpPr>
            <a:spLocks noGrp="1" noChangeArrowheads="1"/>
          </p:cNvSpPr>
          <p:nvPr>
            <p:ph type="title"/>
          </p:nvPr>
        </p:nvSpPr>
        <p:spPr>
          <a:xfrm>
            <a:off x="1981200" y="274638"/>
            <a:ext cx="8915400" cy="1401762"/>
          </a:xfrm>
        </p:spPr>
        <p:txBody>
          <a:bodyPr/>
          <a:lstStyle/>
          <a:p>
            <a:r>
              <a:rPr lang="en-US" altLang="en-US" dirty="0"/>
              <a:t>Replace Heaters?</a:t>
            </a:r>
          </a:p>
        </p:txBody>
      </p:sp>
      <p:pic>
        <p:nvPicPr>
          <p:cNvPr id="37891" name="Content Placeholder 5">
            <a:extLst>
              <a:ext uri="{FF2B5EF4-FFF2-40B4-BE49-F238E27FC236}">
                <a16:creationId xmlns:a16="http://schemas.microsoft.com/office/drawing/2014/main" id="{8954FC50-2060-4377-A24F-AAD3DC3B76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1" y="2438400"/>
            <a:ext cx="9129713" cy="2503488"/>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AF0F05C6-33AB-4E2C-BD83-21155E8F74DB}"/>
              </a:ext>
            </a:extLst>
          </p:cNvPr>
          <p:cNvSpPr>
            <a:spLocks noGrp="1" noChangeArrowheads="1"/>
          </p:cNvSpPr>
          <p:nvPr>
            <p:ph type="title"/>
          </p:nvPr>
        </p:nvSpPr>
        <p:spPr>
          <a:xfrm>
            <a:off x="1981200" y="287338"/>
            <a:ext cx="8229600" cy="1143000"/>
          </a:xfrm>
        </p:spPr>
        <p:txBody>
          <a:bodyPr/>
          <a:lstStyle/>
          <a:p>
            <a:r>
              <a:rPr lang="en-US" altLang="en-US"/>
              <a:t>Fans, Clean or Replace, Side Vents Clean or Seal </a:t>
            </a:r>
          </a:p>
        </p:txBody>
      </p:sp>
      <p:pic>
        <p:nvPicPr>
          <p:cNvPr id="36867" name="Content Placeholder 4">
            <a:extLst>
              <a:ext uri="{FF2B5EF4-FFF2-40B4-BE49-F238E27FC236}">
                <a16:creationId xmlns:a16="http://schemas.microsoft.com/office/drawing/2014/main" id="{9C633357-C183-45F2-B14D-24D320755EE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722439"/>
            <a:ext cx="6400800" cy="4276725"/>
          </a:xfrm>
        </p:spPr>
      </p:pic>
      <p:pic>
        <p:nvPicPr>
          <p:cNvPr id="36868" name="Picture 5">
            <a:extLst>
              <a:ext uri="{FF2B5EF4-FFF2-40B4-BE49-F238E27FC236}">
                <a16:creationId xmlns:a16="http://schemas.microsoft.com/office/drawing/2014/main" id="{8118043F-3577-4B20-B018-BCF033162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5405438"/>
            <a:ext cx="2286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C73D63B5-5CA2-4584-A837-147A9F4DBE46}"/>
              </a:ext>
            </a:extLst>
          </p:cNvPr>
          <p:cNvSpPr>
            <a:spLocks noGrp="1" noChangeArrowheads="1"/>
          </p:cNvSpPr>
          <p:nvPr>
            <p:ph type="title"/>
          </p:nvPr>
        </p:nvSpPr>
        <p:spPr/>
        <p:txBody>
          <a:bodyPr/>
          <a:lstStyle/>
          <a:p>
            <a:r>
              <a:rPr lang="en-US" altLang="en-US"/>
              <a:t>Replace or Remove</a:t>
            </a:r>
          </a:p>
        </p:txBody>
      </p:sp>
      <p:pic>
        <p:nvPicPr>
          <p:cNvPr id="38915" name="Content Placeholder 2">
            <a:extLst>
              <a:ext uri="{FF2B5EF4-FFF2-40B4-BE49-F238E27FC236}">
                <a16:creationId xmlns:a16="http://schemas.microsoft.com/office/drawing/2014/main" id="{38391AE9-1DD1-4A6D-A8A7-C3DD21FF56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78164" y="1600201"/>
            <a:ext cx="6035675" cy="4525963"/>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4B623C5F-4179-44EA-A01C-B4C699817822}"/>
              </a:ext>
            </a:extLst>
          </p:cNvPr>
          <p:cNvSpPr>
            <a:spLocks noGrp="1" noChangeArrowheads="1"/>
          </p:cNvSpPr>
          <p:nvPr>
            <p:ph type="title"/>
          </p:nvPr>
        </p:nvSpPr>
        <p:spPr>
          <a:xfrm>
            <a:off x="5867400" y="274638"/>
            <a:ext cx="4343400" cy="1935162"/>
          </a:xfrm>
        </p:spPr>
        <p:txBody>
          <a:bodyPr/>
          <a:lstStyle/>
          <a:p>
            <a:pPr eaLnBrk="1" hangingPunct="1"/>
            <a:r>
              <a:rPr lang="en-US" altLang="en-US" sz="4000" dirty="0"/>
              <a:t>Appropriate houses for conversions</a:t>
            </a:r>
          </a:p>
        </p:txBody>
      </p:sp>
      <p:sp>
        <p:nvSpPr>
          <p:cNvPr id="6147" name="Rectangle 6">
            <a:extLst>
              <a:ext uri="{FF2B5EF4-FFF2-40B4-BE49-F238E27FC236}">
                <a16:creationId xmlns:a16="http://schemas.microsoft.com/office/drawing/2014/main" id="{9E2F33E5-8386-41FE-96F4-CD0AB847222A}"/>
              </a:ext>
            </a:extLst>
          </p:cNvPr>
          <p:cNvSpPr>
            <a:spLocks noGrp="1" noChangeArrowheads="1"/>
          </p:cNvSpPr>
          <p:nvPr>
            <p:ph type="body" sz="half" idx="1"/>
          </p:nvPr>
        </p:nvSpPr>
        <p:spPr/>
        <p:txBody>
          <a:bodyPr/>
          <a:lstStyle/>
          <a:p>
            <a:pPr eaLnBrk="1" hangingPunct="1"/>
            <a:endParaRPr lang="en-US" altLang="en-US" sz="2800"/>
          </a:p>
          <a:p>
            <a:pPr eaLnBrk="1" hangingPunct="1"/>
            <a:endParaRPr lang="en-US" altLang="en-US" sz="2800"/>
          </a:p>
        </p:txBody>
      </p:sp>
      <p:sp>
        <p:nvSpPr>
          <p:cNvPr id="6148" name="Rectangle 15">
            <a:extLst>
              <a:ext uri="{FF2B5EF4-FFF2-40B4-BE49-F238E27FC236}">
                <a16:creationId xmlns:a16="http://schemas.microsoft.com/office/drawing/2014/main" id="{C3FB6511-1CE4-41C2-8188-0E5341A00C8D}"/>
              </a:ext>
            </a:extLst>
          </p:cNvPr>
          <p:cNvSpPr>
            <a:spLocks noChangeArrowheads="1"/>
          </p:cNvSpPr>
          <p:nvPr/>
        </p:nvSpPr>
        <p:spPr bwMode="auto">
          <a:xfrm>
            <a:off x="1676400" y="381000"/>
            <a:ext cx="4572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400" dirty="0"/>
              <a:t>More modern houses that are clear span would be preferred over houses with interior posts. Houses should not have curtains. </a:t>
            </a:r>
          </a:p>
          <a:p>
            <a:pPr eaLnBrk="1" hangingPunct="1"/>
            <a:r>
              <a:rPr lang="en-US" altLang="en-US" sz="2400" dirty="0"/>
              <a:t>Houses should have an intact well-maintained roof with no leaks. </a:t>
            </a:r>
          </a:p>
          <a:p>
            <a:pPr eaLnBrk="1" hangingPunct="1"/>
            <a:r>
              <a:rPr lang="en-US" altLang="en-US" sz="2400" dirty="0"/>
              <a:t>Ceilings and walls in the house interior should be in good condition with no holes and should be well insulated. </a:t>
            </a:r>
          </a:p>
          <a:p>
            <a:pPr eaLnBrk="1" hangingPunct="1"/>
            <a:r>
              <a:rPr lang="en-US" altLang="en-US" sz="2400" dirty="0"/>
              <a:t>Houses should not have areas where water collects or have floors that stay wet.? </a:t>
            </a:r>
          </a:p>
        </p:txBody>
      </p:sp>
      <p:pic>
        <p:nvPicPr>
          <p:cNvPr id="10" name="Picture 2">
            <a:extLst>
              <a:ext uri="{FF2B5EF4-FFF2-40B4-BE49-F238E27FC236}">
                <a16:creationId xmlns:a16="http://schemas.microsoft.com/office/drawing/2014/main" id="{FA201C20-21B7-F9A0-8D70-69780981E8C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516981"/>
            <a:ext cx="40386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927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39938" name="Title 5">
            <a:extLst>
              <a:ext uri="{FF2B5EF4-FFF2-40B4-BE49-F238E27FC236}">
                <a16:creationId xmlns:a16="http://schemas.microsoft.com/office/drawing/2014/main" id="{CD44770B-A28A-4EE2-9A40-BC7CB483A1E0}"/>
              </a:ext>
            </a:extLst>
          </p:cNvPr>
          <p:cNvSpPr>
            <a:spLocks noGrp="1" noChangeArrowheads="1"/>
          </p:cNvSpPr>
          <p:nvPr>
            <p:ph type="title"/>
          </p:nvPr>
        </p:nvSpPr>
        <p:spPr/>
        <p:txBody>
          <a:bodyPr/>
          <a:lstStyle/>
          <a:p>
            <a:r>
              <a:rPr lang="en-US" altLang="en-US"/>
              <a:t>6) Other Treatments</a:t>
            </a:r>
          </a:p>
        </p:txBody>
      </p:sp>
      <p:sp>
        <p:nvSpPr>
          <p:cNvPr id="39939" name="Content Placeholder 6">
            <a:extLst>
              <a:ext uri="{FF2B5EF4-FFF2-40B4-BE49-F238E27FC236}">
                <a16:creationId xmlns:a16="http://schemas.microsoft.com/office/drawing/2014/main" id="{CCF0CCBC-8878-41AE-80D7-1AD36AC21155}"/>
              </a:ext>
            </a:extLst>
          </p:cNvPr>
          <p:cNvSpPr>
            <a:spLocks noGrp="1" noChangeArrowheads="1"/>
          </p:cNvSpPr>
          <p:nvPr>
            <p:ph idx="1"/>
          </p:nvPr>
        </p:nvSpPr>
        <p:spPr/>
        <p:txBody>
          <a:bodyPr/>
          <a:lstStyle/>
          <a:p>
            <a:r>
              <a:rPr lang="en-US" altLang="en-US" sz="2800" dirty="0"/>
              <a:t>Heat house to high temperature – above 120 F  if possible</a:t>
            </a:r>
          </a:p>
          <a:p>
            <a:pPr lvl="1"/>
            <a:r>
              <a:rPr lang="en-US" altLang="en-US" sz="2400" dirty="0"/>
              <a:t>4-7 days</a:t>
            </a:r>
          </a:p>
          <a:p>
            <a:r>
              <a:rPr lang="en-US" altLang="en-US" sz="2800" dirty="0"/>
              <a:t>Fumigation???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41987" name="Title 1">
            <a:extLst>
              <a:ext uri="{FF2B5EF4-FFF2-40B4-BE49-F238E27FC236}">
                <a16:creationId xmlns:a16="http://schemas.microsoft.com/office/drawing/2014/main" id="{3C2389EC-0A60-4BD7-9201-2CD38B37E292}"/>
              </a:ext>
            </a:extLst>
          </p:cNvPr>
          <p:cNvSpPr>
            <a:spLocks noGrp="1" noChangeArrowheads="1"/>
          </p:cNvSpPr>
          <p:nvPr>
            <p:ph type="title"/>
          </p:nvPr>
        </p:nvSpPr>
        <p:spPr/>
        <p:txBody>
          <a:bodyPr/>
          <a:lstStyle/>
          <a:p>
            <a:r>
              <a:rPr lang="en-US" altLang="en-US" dirty="0"/>
              <a:t>Costs</a:t>
            </a:r>
          </a:p>
        </p:txBody>
      </p:sp>
      <p:pic>
        <p:nvPicPr>
          <p:cNvPr id="3" name="Picture 2">
            <a:extLst>
              <a:ext uri="{FF2B5EF4-FFF2-40B4-BE49-F238E27FC236}">
                <a16:creationId xmlns:a16="http://schemas.microsoft.com/office/drawing/2014/main" id="{912039FF-1CDC-1070-2C4F-B9115437633E}"/>
              </a:ext>
            </a:extLst>
          </p:cNvPr>
          <p:cNvPicPr>
            <a:picLocks noChangeAspect="1"/>
          </p:cNvPicPr>
          <p:nvPr/>
        </p:nvPicPr>
        <p:blipFill>
          <a:blip r:embed="rId2"/>
          <a:stretch>
            <a:fillRect/>
          </a:stretch>
        </p:blipFill>
        <p:spPr>
          <a:xfrm>
            <a:off x="2116688" y="1519255"/>
            <a:ext cx="8094113" cy="509224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41987" name="Title 1">
            <a:extLst>
              <a:ext uri="{FF2B5EF4-FFF2-40B4-BE49-F238E27FC236}">
                <a16:creationId xmlns:a16="http://schemas.microsoft.com/office/drawing/2014/main" id="{3C2389EC-0A60-4BD7-9201-2CD38B37E292}"/>
              </a:ext>
            </a:extLst>
          </p:cNvPr>
          <p:cNvSpPr>
            <a:spLocks noGrp="1" noChangeArrowheads="1"/>
          </p:cNvSpPr>
          <p:nvPr>
            <p:ph type="title"/>
          </p:nvPr>
        </p:nvSpPr>
        <p:spPr>
          <a:xfrm>
            <a:off x="2084691" y="-247650"/>
            <a:ext cx="8229600" cy="1143000"/>
          </a:xfrm>
        </p:spPr>
        <p:txBody>
          <a:bodyPr/>
          <a:lstStyle/>
          <a:p>
            <a:r>
              <a:rPr lang="en-US" altLang="en-US" dirty="0"/>
              <a:t>Growing system</a:t>
            </a:r>
          </a:p>
        </p:txBody>
      </p:sp>
      <p:sp>
        <p:nvSpPr>
          <p:cNvPr id="7" name="TextBox 6">
            <a:extLst>
              <a:ext uri="{FF2B5EF4-FFF2-40B4-BE49-F238E27FC236}">
                <a16:creationId xmlns:a16="http://schemas.microsoft.com/office/drawing/2014/main" id="{8CE99B10-CBD3-88F4-4D5E-9DBE7CDF63D4}"/>
              </a:ext>
            </a:extLst>
          </p:cNvPr>
          <p:cNvSpPr txBox="1"/>
          <p:nvPr/>
        </p:nvSpPr>
        <p:spPr>
          <a:xfrm>
            <a:off x="3505201" y="1255424"/>
            <a:ext cx="6297309" cy="4347152"/>
          </a:xfrm>
          <a:prstGeom prst="rect">
            <a:avLst/>
          </a:prstGeom>
          <a:noFill/>
        </p:spPr>
        <p:txBody>
          <a:bodyPr wrap="square">
            <a:spAutoFit/>
          </a:bodyPr>
          <a:lstStyle/>
          <a:p>
            <a:pPr>
              <a:lnSpc>
                <a:spcPct val="107000"/>
              </a:lnSpc>
              <a:spcBef>
                <a:spcPts val="0"/>
              </a:spcBef>
              <a:spcAft>
                <a:spcPts val="800"/>
              </a:spcAft>
            </a:pPr>
            <a:r>
              <a:rPr lang="en-US" u="sng" dirty="0">
                <a:solidFill>
                  <a:srgbClr val="000000"/>
                </a:solidFill>
                <a:ea typeface="Calibri" panose="020F0502020204030204" pitchFamily="34" charset="0"/>
                <a:cs typeface="Times New Roman" panose="02020603050405020304" pitchFamily="18" charset="0"/>
              </a:rPr>
              <a:t>Hydroponic facility costs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dirty="0">
                <a:solidFill>
                  <a:srgbClr val="000000"/>
                </a:solidFill>
                <a:ea typeface="Calibri" panose="020F0502020204030204" pitchFamily="34" charset="0"/>
                <a:cs typeface="Times New Roman" panose="02020603050405020304" pitchFamily="18" charset="0"/>
              </a:rPr>
              <a:t>Air Circulation System $7,000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dirty="0">
                <a:solidFill>
                  <a:srgbClr val="000000"/>
                </a:solidFill>
                <a:ea typeface="Calibri" panose="020F0502020204030204" pitchFamily="34" charset="0"/>
                <a:cs typeface="Times New Roman" panose="02020603050405020304" pitchFamily="18" charset="0"/>
              </a:rPr>
              <a:t>Overhead Vented Unit Heaters $15,000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dirty="0">
                <a:solidFill>
                  <a:srgbClr val="000000"/>
                </a:solidFill>
                <a:ea typeface="Calibri" panose="020F0502020204030204" pitchFamily="34" charset="0"/>
                <a:cs typeface="Times New Roman" panose="02020603050405020304" pitchFamily="18" charset="0"/>
              </a:rPr>
              <a:t>Environmental Controls $5,000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dirty="0">
                <a:solidFill>
                  <a:srgbClr val="000000"/>
                </a:solidFill>
                <a:ea typeface="Calibri" panose="020F0502020204030204" pitchFamily="34" charset="0"/>
                <a:cs typeface="Times New Roman" panose="02020603050405020304" pitchFamily="18" charset="0"/>
              </a:rPr>
              <a:t>NFT Growing System $60,000 (tank type systems would be less expensive)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dirty="0">
                <a:solidFill>
                  <a:srgbClr val="000000"/>
                </a:solidFill>
                <a:ea typeface="Calibri" panose="020F0502020204030204" pitchFamily="34" charset="0"/>
                <a:cs typeface="Times New Roman" panose="02020603050405020304" pitchFamily="18" charset="0"/>
              </a:rPr>
              <a:t>Growing Supplies (approx. 1 year) $14,000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dirty="0">
                <a:solidFill>
                  <a:srgbClr val="000000"/>
                </a:solidFill>
                <a:ea typeface="Calibri" panose="020F0502020204030204" pitchFamily="34" charset="0"/>
                <a:cs typeface="Times New Roman" panose="02020603050405020304" pitchFamily="18" charset="0"/>
              </a:rPr>
              <a:t>Grow Lights $150,000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dirty="0">
                <a:solidFill>
                  <a:srgbClr val="000000"/>
                </a:solidFill>
                <a:ea typeface="Calibri" panose="020F0502020204030204" pitchFamily="34" charset="0"/>
                <a:cs typeface="Times New Roman" panose="02020603050405020304" pitchFamily="18" charset="0"/>
              </a:rPr>
              <a:t>Total $251,000</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6117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601AD1-4562-1966-DFA3-ED717C227326}"/>
              </a:ext>
            </a:extLst>
          </p:cNvPr>
          <p:cNvSpPr>
            <a:spLocks noGrp="1"/>
          </p:cNvSpPr>
          <p:nvPr>
            <p:ph type="title"/>
          </p:nvPr>
        </p:nvSpPr>
        <p:spPr>
          <a:solidFill>
            <a:srgbClr val="FFFF00"/>
          </a:solidFill>
        </p:spPr>
        <p:txBody>
          <a:bodyPr/>
          <a:lstStyle/>
          <a:p>
            <a:r>
              <a:rPr lang="en-US" dirty="0"/>
              <a:t>Current conversions</a:t>
            </a:r>
          </a:p>
        </p:txBody>
      </p:sp>
      <p:sp>
        <p:nvSpPr>
          <p:cNvPr id="6" name="Content Placeholder 5">
            <a:extLst>
              <a:ext uri="{FF2B5EF4-FFF2-40B4-BE49-F238E27FC236}">
                <a16:creationId xmlns:a16="http://schemas.microsoft.com/office/drawing/2014/main" id="{89ACD8DA-B591-786B-5FAF-20A75BB5E7EA}"/>
              </a:ext>
            </a:extLst>
          </p:cNvPr>
          <p:cNvSpPr>
            <a:spLocks noGrp="1"/>
          </p:cNvSpPr>
          <p:nvPr>
            <p:ph idx="1"/>
          </p:nvPr>
        </p:nvSpPr>
        <p:spPr>
          <a:solidFill>
            <a:schemeClr val="accent3">
              <a:lumMod val="85000"/>
            </a:schemeClr>
          </a:solidFill>
        </p:spPr>
        <p:txBody>
          <a:bodyPr/>
          <a:lstStyle/>
          <a:p>
            <a:r>
              <a:rPr lang="en-US" dirty="0"/>
              <a:t>Spirulina</a:t>
            </a:r>
          </a:p>
          <a:p>
            <a:r>
              <a:rPr lang="en-US" dirty="0"/>
              <a:t>Greens</a:t>
            </a:r>
          </a:p>
          <a:p>
            <a:r>
              <a:rPr lang="en-US" dirty="0"/>
              <a:t>Baby Ginger</a:t>
            </a:r>
          </a:p>
          <a:p>
            <a:r>
              <a:rPr lang="en-US" dirty="0"/>
              <a:t>Medical Cannabis</a:t>
            </a:r>
          </a:p>
          <a:p>
            <a:r>
              <a:rPr lang="en-US" dirty="0"/>
              <a:t>Future Strawberries</a:t>
            </a:r>
          </a:p>
          <a:p>
            <a:endParaRPr lang="en-US" dirty="0"/>
          </a:p>
        </p:txBody>
      </p:sp>
      <p:sp>
        <p:nvSpPr>
          <p:cNvPr id="4" name="Slide Number Placeholder 3">
            <a:extLst>
              <a:ext uri="{FF2B5EF4-FFF2-40B4-BE49-F238E27FC236}">
                <a16:creationId xmlns:a16="http://schemas.microsoft.com/office/drawing/2014/main" id="{CF6B83C8-9569-4457-AE3E-AAB3060FE94C}"/>
              </a:ext>
            </a:extLst>
          </p:cNvPr>
          <p:cNvSpPr>
            <a:spLocks noGrp="1"/>
          </p:cNvSpPr>
          <p:nvPr>
            <p:ph type="sldNum" sz="quarter" idx="12"/>
          </p:nvPr>
        </p:nvSpPr>
        <p:spPr/>
        <p:txBody>
          <a:bodyPr/>
          <a:lstStyle/>
          <a:p>
            <a:pPr defTabSz="342900">
              <a:defRPr/>
            </a:pPr>
            <a:fld id="{3961664A-8D3C-477E-9031-04BF7213ED07}" type="slidenum">
              <a:rPr lang="en-US">
                <a:ea typeface="Geneva" pitchFamily="-108" charset="-128"/>
                <a:cs typeface="+mn-cs"/>
              </a:rPr>
              <a:pPr defTabSz="342900">
                <a:defRPr/>
              </a:pPr>
              <a:t>33</a:t>
            </a:fld>
            <a:endParaRPr lang="en-US">
              <a:ea typeface="Geneva" pitchFamily="-108" charset="-128"/>
              <a:cs typeface="+mn-cs"/>
            </a:endParaRPr>
          </a:p>
        </p:txBody>
      </p:sp>
      <p:pic>
        <p:nvPicPr>
          <p:cNvPr id="8" name="Picture 7">
            <a:extLst>
              <a:ext uri="{FF2B5EF4-FFF2-40B4-BE49-F238E27FC236}">
                <a16:creationId xmlns:a16="http://schemas.microsoft.com/office/drawing/2014/main" id="{DD6BE9AC-6728-19B0-8A2D-033A194A9C05}"/>
              </a:ext>
            </a:extLst>
          </p:cNvPr>
          <p:cNvPicPr>
            <a:picLocks noChangeAspect="1"/>
          </p:cNvPicPr>
          <p:nvPr/>
        </p:nvPicPr>
        <p:blipFill>
          <a:blip r:embed="rId3"/>
          <a:stretch>
            <a:fillRect/>
          </a:stretch>
        </p:blipFill>
        <p:spPr>
          <a:xfrm>
            <a:off x="5715000" y="1777532"/>
            <a:ext cx="5648325" cy="4171299"/>
          </a:xfrm>
          <a:prstGeom prst="rect">
            <a:avLst/>
          </a:prstGeom>
        </p:spPr>
      </p:pic>
    </p:spTree>
    <p:extLst>
      <p:ext uri="{BB962C8B-B14F-4D97-AF65-F5344CB8AC3E}">
        <p14:creationId xmlns:p14="http://schemas.microsoft.com/office/powerpoint/2010/main" val="4064247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6B83C8-9569-4457-AE3E-AAB3060FE94C}"/>
              </a:ext>
            </a:extLst>
          </p:cNvPr>
          <p:cNvSpPr>
            <a:spLocks noGrp="1"/>
          </p:cNvSpPr>
          <p:nvPr>
            <p:ph type="sldNum" sz="quarter" idx="11"/>
          </p:nvPr>
        </p:nvSpPr>
        <p:spPr/>
        <p:txBody>
          <a:bodyPr/>
          <a:lstStyle/>
          <a:p>
            <a:pPr defTabSz="342900">
              <a:defRPr/>
            </a:pPr>
            <a:fld id="{3961664A-8D3C-477E-9031-04BF7213ED07}" type="slidenum">
              <a:rPr lang="en-US">
                <a:ea typeface="Geneva" pitchFamily="-108" charset="-128"/>
                <a:cs typeface="+mn-cs"/>
              </a:rPr>
              <a:pPr defTabSz="342900">
                <a:defRPr/>
              </a:pPr>
              <a:t>34</a:t>
            </a:fld>
            <a:endParaRPr lang="en-US">
              <a:ea typeface="Geneva" pitchFamily="-108" charset="-128"/>
              <a:cs typeface="+mn-cs"/>
            </a:endParaRPr>
          </a:p>
        </p:txBody>
      </p:sp>
      <p:sp>
        <p:nvSpPr>
          <p:cNvPr id="3" name="Title 2">
            <a:extLst>
              <a:ext uri="{FF2B5EF4-FFF2-40B4-BE49-F238E27FC236}">
                <a16:creationId xmlns:a16="http://schemas.microsoft.com/office/drawing/2014/main" id="{FF5D2276-033A-5F3A-0F3E-567824AAD437}"/>
              </a:ext>
            </a:extLst>
          </p:cNvPr>
          <p:cNvSpPr>
            <a:spLocks noGrp="1"/>
          </p:cNvSpPr>
          <p:nvPr>
            <p:ph type="title"/>
          </p:nvPr>
        </p:nvSpPr>
        <p:spPr/>
        <p:txBody>
          <a:bodyPr/>
          <a:lstStyle/>
          <a:p>
            <a:r>
              <a:rPr lang="en-US" sz="3600" dirty="0"/>
              <a:t>Factsheet</a:t>
            </a:r>
          </a:p>
        </p:txBody>
      </p:sp>
      <p:sp>
        <p:nvSpPr>
          <p:cNvPr id="6" name="TextBox 5">
            <a:extLst>
              <a:ext uri="{FF2B5EF4-FFF2-40B4-BE49-F238E27FC236}">
                <a16:creationId xmlns:a16="http://schemas.microsoft.com/office/drawing/2014/main" id="{ED9961C9-0DC7-2342-EBA0-A576E738FE62}"/>
              </a:ext>
            </a:extLst>
          </p:cNvPr>
          <p:cNvSpPr txBox="1"/>
          <p:nvPr/>
        </p:nvSpPr>
        <p:spPr>
          <a:xfrm>
            <a:off x="990600" y="3009985"/>
            <a:ext cx="10439400" cy="461665"/>
          </a:xfrm>
          <a:prstGeom prst="rect">
            <a:avLst/>
          </a:prstGeom>
          <a:noFill/>
        </p:spPr>
        <p:txBody>
          <a:bodyPr wrap="square">
            <a:spAutoFit/>
          </a:bodyPr>
          <a:lstStyle/>
          <a:p>
            <a:r>
              <a:rPr lang="en-US" dirty="0"/>
              <a:t>http://croppers.farm/converting-poultry-houses-into-indoor-growing-facilities/</a:t>
            </a:r>
          </a:p>
        </p:txBody>
      </p:sp>
    </p:spTree>
    <p:extLst>
      <p:ext uri="{BB962C8B-B14F-4D97-AF65-F5344CB8AC3E}">
        <p14:creationId xmlns:p14="http://schemas.microsoft.com/office/powerpoint/2010/main" val="409435295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DF4D7-4CFE-E0F0-E30D-E28B44A9ECF5}"/>
              </a:ext>
            </a:extLst>
          </p:cNvPr>
          <p:cNvSpPr>
            <a:spLocks noGrp="1"/>
          </p:cNvSpPr>
          <p:nvPr>
            <p:ph type="title"/>
          </p:nvPr>
        </p:nvSpPr>
        <p:spPr>
          <a:xfrm>
            <a:off x="609600" y="838199"/>
            <a:ext cx="10972800" cy="892325"/>
          </a:xfrm>
          <a:solidFill>
            <a:srgbClr val="FFFF00"/>
          </a:solidFill>
        </p:spPr>
        <p:txBody>
          <a:bodyPr/>
          <a:lstStyle/>
          <a:p>
            <a:r>
              <a:rPr lang="en-US" sz="2800" dirty="0"/>
              <a:t>Strawberry Project – Bill Owens, Roxana Delaware</a:t>
            </a:r>
            <a:br>
              <a:rPr lang="en-US" sz="2800" dirty="0"/>
            </a:br>
            <a:r>
              <a:rPr lang="en-US" sz="2800" dirty="0"/>
              <a:t>SARE and USDA Specialty Crop Block Grants</a:t>
            </a:r>
          </a:p>
        </p:txBody>
      </p:sp>
      <p:sp>
        <p:nvSpPr>
          <p:cNvPr id="4" name="Slide Number Placeholder 3">
            <a:extLst>
              <a:ext uri="{FF2B5EF4-FFF2-40B4-BE49-F238E27FC236}">
                <a16:creationId xmlns:a16="http://schemas.microsoft.com/office/drawing/2014/main" id="{605FA9FE-1281-D727-99AB-C0BE0F851F51}"/>
              </a:ext>
            </a:extLst>
          </p:cNvPr>
          <p:cNvSpPr>
            <a:spLocks noGrp="1"/>
          </p:cNvSpPr>
          <p:nvPr>
            <p:ph type="sldNum" sz="quarter" idx="11"/>
          </p:nvPr>
        </p:nvSpPr>
        <p:spPr/>
        <p:txBody>
          <a:bodyPr/>
          <a:lstStyle/>
          <a:p>
            <a:pPr>
              <a:defRPr/>
            </a:pPr>
            <a:fld id="{989654A5-6F67-400C-BDF8-DF23815E882E}" type="slidenum">
              <a:rPr lang="en-US" smtClean="0"/>
              <a:pPr>
                <a:defRPr/>
              </a:pPr>
              <a:t>35</a:t>
            </a:fld>
            <a:endParaRPr lang="en-US"/>
          </a:p>
        </p:txBody>
      </p:sp>
      <p:sp>
        <p:nvSpPr>
          <p:cNvPr id="5" name="TextBox 4">
            <a:extLst>
              <a:ext uri="{FF2B5EF4-FFF2-40B4-BE49-F238E27FC236}">
                <a16:creationId xmlns:a16="http://schemas.microsoft.com/office/drawing/2014/main" id="{76F942B8-4279-2210-E708-725DF5F73117}"/>
              </a:ext>
            </a:extLst>
          </p:cNvPr>
          <p:cNvSpPr txBox="1"/>
          <p:nvPr/>
        </p:nvSpPr>
        <p:spPr>
          <a:xfrm>
            <a:off x="381000" y="1892363"/>
            <a:ext cx="7153232" cy="4154984"/>
          </a:xfrm>
          <a:prstGeom prst="rect">
            <a:avLst/>
          </a:prstGeom>
          <a:noFill/>
        </p:spPr>
        <p:txBody>
          <a:bodyPr wrap="square" rtlCol="0">
            <a:spAutoFit/>
          </a:bodyPr>
          <a:lstStyle/>
          <a:p>
            <a:pPr marL="342900" indent="-342900">
              <a:buFont typeface="Arial" panose="020B0604020202020204" pitchFamily="34" charset="0"/>
              <a:buChar char="•"/>
            </a:pPr>
            <a:r>
              <a:rPr lang="en-US" dirty="0"/>
              <a:t>Indoor lighted production, hydroponics</a:t>
            </a:r>
          </a:p>
          <a:p>
            <a:pPr marL="342900" indent="-342900">
              <a:buFont typeface="Arial" panose="020B0604020202020204" pitchFamily="34" charset="0"/>
              <a:buChar char="•"/>
            </a:pPr>
            <a:r>
              <a:rPr lang="en-US" dirty="0"/>
              <a:t>Growing propagation tips currently</a:t>
            </a:r>
          </a:p>
          <a:p>
            <a:pPr marL="342900" indent="-342900">
              <a:buFont typeface="Arial" panose="020B0604020202020204" pitchFamily="34" charset="0"/>
              <a:buChar char="•"/>
            </a:pPr>
            <a:r>
              <a:rPr lang="en-US" dirty="0"/>
              <a:t>Yield study – Strawberry Varieties</a:t>
            </a:r>
          </a:p>
          <a:p>
            <a:pPr marL="800100" lvl="1" indent="-342900">
              <a:buFont typeface="Arial" panose="020B0604020202020204" pitchFamily="34" charset="0"/>
              <a:buChar char="•"/>
            </a:pPr>
            <a:r>
              <a:rPr lang="en-US" dirty="0"/>
              <a:t>Day neutral – Albion, San Andreas, Cabrillo, Sweet Ann, Royal Royce, Monterey</a:t>
            </a:r>
          </a:p>
          <a:p>
            <a:pPr marL="800100" lvl="1" indent="-342900">
              <a:buFont typeface="Arial" panose="020B0604020202020204" pitchFamily="34" charset="0"/>
              <a:buChar char="•"/>
            </a:pPr>
            <a:r>
              <a:rPr lang="en-US" dirty="0"/>
              <a:t>June Bearer – Keepsake, </a:t>
            </a:r>
            <a:r>
              <a:rPr lang="en-US" dirty="0" err="1"/>
              <a:t>Camarosa</a:t>
            </a:r>
            <a:r>
              <a:rPr lang="en-US" dirty="0"/>
              <a:t>, Fronteras, Ruby June, Camino Real, </a:t>
            </a:r>
            <a:r>
              <a:rPr lang="en-US" dirty="0" err="1"/>
              <a:t>Flavorfest</a:t>
            </a:r>
            <a:endParaRPr lang="en-US" dirty="0"/>
          </a:p>
          <a:p>
            <a:pPr marL="342900" indent="-342900">
              <a:buFont typeface="Arial" panose="020B0604020202020204" pitchFamily="34" charset="0"/>
              <a:buChar char="•"/>
            </a:pPr>
            <a:r>
              <a:rPr lang="en-US" dirty="0"/>
              <a:t>Lighting study – different light levels</a:t>
            </a:r>
          </a:p>
          <a:p>
            <a:pPr marL="342900" indent="-342900">
              <a:buFont typeface="Arial" panose="020B0604020202020204" pitchFamily="34" charset="0"/>
              <a:buChar char="•"/>
            </a:pPr>
            <a:r>
              <a:rPr lang="en-US" dirty="0"/>
              <a:t>Vision – multiple growers with converted poultry houses growing strawberries</a:t>
            </a:r>
          </a:p>
        </p:txBody>
      </p:sp>
      <p:pic>
        <p:nvPicPr>
          <p:cNvPr id="7" name="Picture 6">
            <a:extLst>
              <a:ext uri="{FF2B5EF4-FFF2-40B4-BE49-F238E27FC236}">
                <a16:creationId xmlns:a16="http://schemas.microsoft.com/office/drawing/2014/main" id="{8AB1D921-E27C-2736-0F26-5F244D27D55F}"/>
              </a:ext>
            </a:extLst>
          </p:cNvPr>
          <p:cNvPicPr>
            <a:picLocks noChangeAspect="1"/>
          </p:cNvPicPr>
          <p:nvPr/>
        </p:nvPicPr>
        <p:blipFill>
          <a:blip r:embed="rId2"/>
          <a:stretch>
            <a:fillRect/>
          </a:stretch>
        </p:blipFill>
        <p:spPr>
          <a:xfrm>
            <a:off x="8382000" y="1730525"/>
            <a:ext cx="3552825" cy="4676775"/>
          </a:xfrm>
          <a:prstGeom prst="rect">
            <a:avLst/>
          </a:prstGeom>
        </p:spPr>
      </p:pic>
    </p:spTree>
    <p:extLst>
      <p:ext uri="{BB962C8B-B14F-4D97-AF65-F5344CB8AC3E}">
        <p14:creationId xmlns:p14="http://schemas.microsoft.com/office/powerpoint/2010/main" val="374238541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0000A-0B0D-1805-FCB2-2EF213ED8461}"/>
              </a:ext>
            </a:extLst>
          </p:cNvPr>
          <p:cNvSpPr>
            <a:spLocks noGrp="1"/>
          </p:cNvSpPr>
          <p:nvPr>
            <p:ph type="title"/>
          </p:nvPr>
        </p:nvSpPr>
        <p:spPr>
          <a:xfrm>
            <a:off x="609600" y="609600"/>
            <a:ext cx="10972800" cy="1143000"/>
          </a:xfrm>
        </p:spPr>
        <p:txBody>
          <a:bodyPr/>
          <a:lstStyle/>
          <a:p>
            <a:r>
              <a:rPr lang="en-US" dirty="0"/>
              <a:t>Gutter production, hydroponics, LED lights</a:t>
            </a:r>
          </a:p>
        </p:txBody>
      </p:sp>
      <p:sp>
        <p:nvSpPr>
          <p:cNvPr id="4" name="Slide Number Placeholder 3">
            <a:extLst>
              <a:ext uri="{FF2B5EF4-FFF2-40B4-BE49-F238E27FC236}">
                <a16:creationId xmlns:a16="http://schemas.microsoft.com/office/drawing/2014/main" id="{507F21AB-E598-963E-6F9C-586B4C27F094}"/>
              </a:ext>
            </a:extLst>
          </p:cNvPr>
          <p:cNvSpPr>
            <a:spLocks noGrp="1"/>
          </p:cNvSpPr>
          <p:nvPr>
            <p:ph type="sldNum" sz="quarter" idx="11"/>
          </p:nvPr>
        </p:nvSpPr>
        <p:spPr/>
        <p:txBody>
          <a:bodyPr/>
          <a:lstStyle/>
          <a:p>
            <a:pPr>
              <a:defRPr/>
            </a:pPr>
            <a:fld id="{989654A5-6F67-400C-BDF8-DF23815E882E}" type="slidenum">
              <a:rPr lang="en-US" smtClean="0"/>
              <a:pPr>
                <a:defRPr/>
              </a:pPr>
              <a:t>36</a:t>
            </a:fld>
            <a:endParaRPr lang="en-US"/>
          </a:p>
        </p:txBody>
      </p:sp>
      <p:pic>
        <p:nvPicPr>
          <p:cNvPr id="7" name="Picture 6">
            <a:extLst>
              <a:ext uri="{FF2B5EF4-FFF2-40B4-BE49-F238E27FC236}">
                <a16:creationId xmlns:a16="http://schemas.microsoft.com/office/drawing/2014/main" id="{F3CC7D32-586F-2EB6-3D9E-CC43BB99C198}"/>
              </a:ext>
            </a:extLst>
          </p:cNvPr>
          <p:cNvPicPr>
            <a:picLocks noChangeAspect="1"/>
          </p:cNvPicPr>
          <p:nvPr/>
        </p:nvPicPr>
        <p:blipFill>
          <a:blip r:embed="rId2"/>
          <a:stretch>
            <a:fillRect/>
          </a:stretch>
        </p:blipFill>
        <p:spPr>
          <a:xfrm>
            <a:off x="1128786" y="1720853"/>
            <a:ext cx="3524250" cy="4695825"/>
          </a:xfrm>
          <a:prstGeom prst="rect">
            <a:avLst/>
          </a:prstGeom>
        </p:spPr>
      </p:pic>
      <p:sp>
        <p:nvSpPr>
          <p:cNvPr id="8" name="TextBox 7">
            <a:extLst>
              <a:ext uri="{FF2B5EF4-FFF2-40B4-BE49-F238E27FC236}">
                <a16:creationId xmlns:a16="http://schemas.microsoft.com/office/drawing/2014/main" id="{FEA57BBA-A946-6CE7-A44D-8E90307B4F78}"/>
              </a:ext>
            </a:extLst>
          </p:cNvPr>
          <p:cNvSpPr txBox="1"/>
          <p:nvPr/>
        </p:nvSpPr>
        <p:spPr>
          <a:xfrm>
            <a:off x="5172222" y="1905000"/>
            <a:ext cx="6098344" cy="1200329"/>
          </a:xfrm>
          <a:prstGeom prst="rect">
            <a:avLst/>
          </a:prstGeom>
          <a:noFill/>
        </p:spPr>
        <p:txBody>
          <a:bodyPr wrap="square">
            <a:spAutoFit/>
          </a:bodyPr>
          <a:lstStyle/>
          <a:p>
            <a:r>
              <a:rPr lang="en-US" dirty="0"/>
              <a:t>Providing a Research Base for Indoor Lighted Production of Strawberries in a Repurposed Poultry House.</a:t>
            </a:r>
          </a:p>
        </p:txBody>
      </p:sp>
      <p:pic>
        <p:nvPicPr>
          <p:cNvPr id="10" name="Picture 9">
            <a:extLst>
              <a:ext uri="{FF2B5EF4-FFF2-40B4-BE49-F238E27FC236}">
                <a16:creationId xmlns:a16="http://schemas.microsoft.com/office/drawing/2014/main" id="{FE55367E-59FA-CFCE-F9E1-618E19059C98}"/>
              </a:ext>
            </a:extLst>
          </p:cNvPr>
          <p:cNvPicPr>
            <a:picLocks noChangeAspect="1"/>
          </p:cNvPicPr>
          <p:nvPr/>
        </p:nvPicPr>
        <p:blipFill>
          <a:blip r:embed="rId3"/>
          <a:stretch>
            <a:fillRect/>
          </a:stretch>
        </p:blipFill>
        <p:spPr>
          <a:xfrm>
            <a:off x="4628418" y="3437206"/>
            <a:ext cx="7072099" cy="1560510"/>
          </a:xfrm>
          <a:prstGeom prst="rect">
            <a:avLst/>
          </a:prstGeom>
        </p:spPr>
      </p:pic>
    </p:spTree>
    <p:extLst>
      <p:ext uri="{BB962C8B-B14F-4D97-AF65-F5344CB8AC3E}">
        <p14:creationId xmlns:p14="http://schemas.microsoft.com/office/powerpoint/2010/main" val="23574995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F719-6549-2C78-1D40-0ECD3C1E5F3D}"/>
              </a:ext>
            </a:extLst>
          </p:cNvPr>
          <p:cNvSpPr>
            <a:spLocks noGrp="1"/>
          </p:cNvSpPr>
          <p:nvPr>
            <p:ph type="title"/>
          </p:nvPr>
        </p:nvSpPr>
        <p:spPr>
          <a:xfrm>
            <a:off x="609600" y="854078"/>
            <a:ext cx="10972800" cy="1143000"/>
          </a:xfrm>
        </p:spPr>
        <p:txBody>
          <a:bodyPr/>
          <a:lstStyle/>
          <a:p>
            <a:r>
              <a:rPr lang="en-US" dirty="0"/>
              <a:t>Tip Production and Rooting</a:t>
            </a:r>
          </a:p>
        </p:txBody>
      </p:sp>
      <p:sp>
        <p:nvSpPr>
          <p:cNvPr id="4" name="Slide Number Placeholder 3">
            <a:extLst>
              <a:ext uri="{FF2B5EF4-FFF2-40B4-BE49-F238E27FC236}">
                <a16:creationId xmlns:a16="http://schemas.microsoft.com/office/drawing/2014/main" id="{DD4726F9-92AE-0D48-A0D9-612A624A61D3}"/>
              </a:ext>
            </a:extLst>
          </p:cNvPr>
          <p:cNvSpPr>
            <a:spLocks noGrp="1"/>
          </p:cNvSpPr>
          <p:nvPr>
            <p:ph type="sldNum" sz="quarter" idx="11"/>
          </p:nvPr>
        </p:nvSpPr>
        <p:spPr/>
        <p:txBody>
          <a:bodyPr/>
          <a:lstStyle/>
          <a:p>
            <a:pPr>
              <a:defRPr/>
            </a:pPr>
            <a:fld id="{989654A5-6F67-400C-BDF8-DF23815E882E}" type="slidenum">
              <a:rPr lang="en-US" smtClean="0"/>
              <a:pPr>
                <a:defRPr/>
              </a:pPr>
              <a:t>37</a:t>
            </a:fld>
            <a:endParaRPr lang="en-US"/>
          </a:p>
        </p:txBody>
      </p:sp>
      <p:pic>
        <p:nvPicPr>
          <p:cNvPr id="6" name="Picture 5">
            <a:extLst>
              <a:ext uri="{FF2B5EF4-FFF2-40B4-BE49-F238E27FC236}">
                <a16:creationId xmlns:a16="http://schemas.microsoft.com/office/drawing/2014/main" id="{BFAF8C32-8B3D-C1B2-BCCE-7FD6DD5A8EE2}"/>
              </a:ext>
            </a:extLst>
          </p:cNvPr>
          <p:cNvPicPr>
            <a:picLocks noChangeAspect="1"/>
          </p:cNvPicPr>
          <p:nvPr/>
        </p:nvPicPr>
        <p:blipFill>
          <a:blip r:embed="rId2"/>
          <a:stretch>
            <a:fillRect/>
          </a:stretch>
        </p:blipFill>
        <p:spPr>
          <a:xfrm>
            <a:off x="7600950" y="1844678"/>
            <a:ext cx="3524250" cy="4724400"/>
          </a:xfrm>
          <a:prstGeom prst="rect">
            <a:avLst/>
          </a:prstGeom>
        </p:spPr>
      </p:pic>
      <p:pic>
        <p:nvPicPr>
          <p:cNvPr id="8" name="Picture 7">
            <a:extLst>
              <a:ext uri="{FF2B5EF4-FFF2-40B4-BE49-F238E27FC236}">
                <a16:creationId xmlns:a16="http://schemas.microsoft.com/office/drawing/2014/main" id="{36CB90A4-CB2B-5592-35A3-79F279E1A06D}"/>
              </a:ext>
            </a:extLst>
          </p:cNvPr>
          <p:cNvPicPr>
            <a:picLocks noChangeAspect="1"/>
          </p:cNvPicPr>
          <p:nvPr/>
        </p:nvPicPr>
        <p:blipFill>
          <a:blip r:embed="rId3"/>
          <a:stretch>
            <a:fillRect/>
          </a:stretch>
        </p:blipFill>
        <p:spPr>
          <a:xfrm>
            <a:off x="1752600" y="1844678"/>
            <a:ext cx="3409950" cy="4648200"/>
          </a:xfrm>
          <a:prstGeom prst="rect">
            <a:avLst/>
          </a:prstGeom>
        </p:spPr>
      </p:pic>
    </p:spTree>
    <p:extLst>
      <p:ext uri="{BB962C8B-B14F-4D97-AF65-F5344CB8AC3E}">
        <p14:creationId xmlns:p14="http://schemas.microsoft.com/office/powerpoint/2010/main" val="401821917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0587E-EE84-4891-BD23-052E928A6A7C}"/>
              </a:ext>
            </a:extLst>
          </p:cNvPr>
          <p:cNvSpPr>
            <a:spLocks noGrp="1"/>
          </p:cNvSpPr>
          <p:nvPr>
            <p:ph type="title"/>
          </p:nvPr>
        </p:nvSpPr>
        <p:spPr>
          <a:xfrm>
            <a:off x="2209800" y="2857500"/>
            <a:ext cx="8229600" cy="857250"/>
          </a:xfrm>
        </p:spPr>
        <p:txBody>
          <a:bodyPr/>
          <a:lstStyle/>
          <a:p>
            <a:r>
              <a:rPr lang="en-US" dirty="0"/>
              <a:t>Questions??</a:t>
            </a:r>
            <a:br>
              <a:rPr lang="en-US" dirty="0"/>
            </a:br>
            <a:br>
              <a:rPr lang="en-US" dirty="0"/>
            </a:br>
            <a:r>
              <a:rPr lang="en-US" dirty="0"/>
              <a:t>Gordon C. Johnson, PhD</a:t>
            </a:r>
            <a:br>
              <a:rPr lang="en-US" dirty="0"/>
            </a:br>
            <a:r>
              <a:rPr lang="en-US" dirty="0"/>
              <a:t>Extension Fruit and Vegetable Specialist</a:t>
            </a:r>
            <a:br>
              <a:rPr lang="en-US" dirty="0"/>
            </a:br>
            <a:r>
              <a:rPr lang="en-US" dirty="0"/>
              <a:t>Department of Plant and Soil Sciences</a:t>
            </a:r>
            <a:br>
              <a:rPr lang="en-US" dirty="0"/>
            </a:br>
            <a:r>
              <a:rPr lang="en-US" dirty="0"/>
              <a:t>University of Delaware</a:t>
            </a:r>
            <a:br>
              <a:rPr lang="en-US" dirty="0"/>
            </a:br>
            <a:r>
              <a:rPr lang="en-US" dirty="0"/>
              <a:t>Carvel Research and Education Center</a:t>
            </a:r>
            <a:br>
              <a:rPr lang="en-US" dirty="0"/>
            </a:br>
            <a:r>
              <a:rPr lang="en-US" dirty="0"/>
              <a:t>16483 County Seat Highway</a:t>
            </a:r>
            <a:br>
              <a:rPr lang="en-US" dirty="0"/>
            </a:br>
            <a:r>
              <a:rPr lang="en-US" dirty="0"/>
              <a:t>Georgetown, DE  19947</a:t>
            </a:r>
            <a:br>
              <a:rPr lang="en-US" dirty="0"/>
            </a:br>
            <a:r>
              <a:rPr lang="en-US" dirty="0">
                <a:hlinkClick r:id="rId3"/>
              </a:rPr>
              <a:t>gcjohn@udel.edu</a:t>
            </a:r>
            <a:br>
              <a:rPr lang="en-US" dirty="0"/>
            </a:br>
            <a:r>
              <a:rPr lang="en-US" dirty="0"/>
              <a:t>Office: (302) 856-2585 ext. 590</a:t>
            </a:r>
            <a:br>
              <a:rPr lang="en-US" dirty="0"/>
            </a:br>
            <a:r>
              <a:rPr lang="en-US" dirty="0"/>
              <a:t>Cell: (302) 545-2397</a:t>
            </a:r>
          </a:p>
        </p:txBody>
      </p:sp>
      <p:sp>
        <p:nvSpPr>
          <p:cNvPr id="4" name="Slide Number Placeholder 3">
            <a:extLst>
              <a:ext uri="{FF2B5EF4-FFF2-40B4-BE49-F238E27FC236}">
                <a16:creationId xmlns:a16="http://schemas.microsoft.com/office/drawing/2014/main" id="{CF6B83C8-9569-4457-AE3E-AAB3060FE94C}"/>
              </a:ext>
            </a:extLst>
          </p:cNvPr>
          <p:cNvSpPr>
            <a:spLocks noGrp="1"/>
          </p:cNvSpPr>
          <p:nvPr>
            <p:ph type="sldNum" sz="quarter" idx="11"/>
          </p:nvPr>
        </p:nvSpPr>
        <p:spPr/>
        <p:txBody>
          <a:bodyPr/>
          <a:lstStyle/>
          <a:p>
            <a:pPr defTabSz="342900">
              <a:defRPr/>
            </a:pPr>
            <a:fld id="{3961664A-8D3C-477E-9031-04BF7213ED07}" type="slidenum">
              <a:rPr lang="en-US">
                <a:ea typeface="Geneva" pitchFamily="-108" charset="-128"/>
                <a:cs typeface="+mn-cs"/>
              </a:rPr>
              <a:pPr defTabSz="342900">
                <a:defRPr/>
              </a:pPr>
              <a:t>38</a:t>
            </a:fld>
            <a:endParaRPr lang="en-US">
              <a:ea typeface="Geneva" pitchFamily="-108" charset="-128"/>
              <a:cs typeface="+mn-cs"/>
            </a:endParaRPr>
          </a:p>
        </p:txBody>
      </p:sp>
    </p:spTree>
    <p:extLst>
      <p:ext uri="{BB962C8B-B14F-4D97-AF65-F5344CB8AC3E}">
        <p14:creationId xmlns:p14="http://schemas.microsoft.com/office/powerpoint/2010/main" val="275669294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41A85D85-E77B-42B7-8E11-72CE25D31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066801"/>
            <a:ext cx="7316788"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1">
            <a:extLst>
              <a:ext uri="{FF2B5EF4-FFF2-40B4-BE49-F238E27FC236}">
                <a16:creationId xmlns:a16="http://schemas.microsoft.com/office/drawing/2014/main" id="{51992F35-80C7-4FBC-A430-E55C70EEEB0A}"/>
              </a:ext>
            </a:extLst>
          </p:cNvPr>
          <p:cNvSpPr>
            <a:spLocks noGrp="1" noChangeArrowheads="1"/>
          </p:cNvSpPr>
          <p:nvPr>
            <p:ph type="title"/>
          </p:nvPr>
        </p:nvSpPr>
        <p:spPr>
          <a:xfrm>
            <a:off x="1981200" y="0"/>
            <a:ext cx="8229600" cy="1066800"/>
          </a:xfrm>
        </p:spPr>
        <p:txBody>
          <a:bodyPr/>
          <a:lstStyle/>
          <a:p>
            <a:r>
              <a:rPr lang="en-US" altLang="en-US"/>
              <a:t>Not a good choice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2B0BBCC2-E6D8-4FCF-A126-C0BBD4A55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1066800"/>
            <a:ext cx="7470775"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a:extLst>
              <a:ext uri="{FF2B5EF4-FFF2-40B4-BE49-F238E27FC236}">
                <a16:creationId xmlns:a16="http://schemas.microsoft.com/office/drawing/2014/main" id="{D9BD6151-4CCD-44F4-BC84-CC48EEE15972}"/>
              </a:ext>
            </a:extLst>
          </p:cNvPr>
          <p:cNvSpPr>
            <a:spLocks noGrp="1" noChangeArrowheads="1"/>
          </p:cNvSpPr>
          <p:nvPr>
            <p:ph type="title"/>
          </p:nvPr>
        </p:nvSpPr>
        <p:spPr>
          <a:xfrm>
            <a:off x="2133600" y="260350"/>
            <a:ext cx="8001000" cy="730250"/>
          </a:xfrm>
        </p:spPr>
        <p:txBody>
          <a:bodyPr/>
          <a:lstStyle/>
          <a:p>
            <a:r>
              <a:rPr lang="en-US" altLang="en-US"/>
              <a:t>Some potential but not ideal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pic>
        <p:nvPicPr>
          <p:cNvPr id="9218" name="Picture 1">
            <a:extLst>
              <a:ext uri="{FF2B5EF4-FFF2-40B4-BE49-F238E27FC236}">
                <a16:creationId xmlns:a16="http://schemas.microsoft.com/office/drawing/2014/main" id="{CEB0376B-57A5-477B-AB39-72220BC1C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a:extLst>
              <a:ext uri="{FF2B5EF4-FFF2-40B4-BE49-F238E27FC236}">
                <a16:creationId xmlns:a16="http://schemas.microsoft.com/office/drawing/2014/main" id="{3D3A2398-1918-4855-8AE5-9142756AF794}"/>
              </a:ext>
            </a:extLst>
          </p:cNvPr>
          <p:cNvSpPr>
            <a:spLocks noGrp="1" noChangeArrowheads="1"/>
          </p:cNvSpPr>
          <p:nvPr>
            <p:ph type="title"/>
          </p:nvPr>
        </p:nvSpPr>
        <p:spPr/>
        <p:txBody>
          <a:bodyPr/>
          <a:lstStyle/>
          <a:p>
            <a:r>
              <a:rPr lang="en-US" altLang="en-US"/>
              <a:t>Good Potential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D0359DFE-8895-4271-8A27-3E1E4419F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066801"/>
            <a:ext cx="8686800" cy="578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1">
            <a:extLst>
              <a:ext uri="{FF2B5EF4-FFF2-40B4-BE49-F238E27FC236}">
                <a16:creationId xmlns:a16="http://schemas.microsoft.com/office/drawing/2014/main" id="{34A15D58-0E36-4FFD-BDCA-B0DA98A55F6D}"/>
              </a:ext>
            </a:extLst>
          </p:cNvPr>
          <p:cNvSpPr>
            <a:spLocks noGrp="1" noChangeArrowheads="1"/>
          </p:cNvSpPr>
          <p:nvPr>
            <p:ph type="title"/>
          </p:nvPr>
        </p:nvSpPr>
        <p:spPr>
          <a:xfrm>
            <a:off x="1981200" y="274638"/>
            <a:ext cx="8229600" cy="792162"/>
          </a:xfrm>
        </p:spPr>
        <p:txBody>
          <a:bodyPr/>
          <a:lstStyle/>
          <a:p>
            <a:r>
              <a:rPr lang="en-US" altLang="en-US"/>
              <a:t>Current Modern House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A7201D23-E76D-4284-BC75-DC8AF0A25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889" y="34925"/>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1">
            <a:extLst>
              <a:ext uri="{FF2B5EF4-FFF2-40B4-BE49-F238E27FC236}">
                <a16:creationId xmlns:a16="http://schemas.microsoft.com/office/drawing/2014/main" id="{23A9E8DC-5CB1-44E7-A60B-F1E1CAD15144}"/>
              </a:ext>
            </a:extLst>
          </p:cNvPr>
          <p:cNvSpPr txBox="1">
            <a:spLocks noChangeArrowheads="1"/>
          </p:cNvSpPr>
          <p:nvPr/>
        </p:nvSpPr>
        <p:spPr bwMode="auto">
          <a:xfrm>
            <a:off x="6781800" y="2286001"/>
            <a:ext cx="386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Conversion to Greenhouse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5135F0D9-A0D0-450B-94BD-EC2552D3FFE6}"/>
              </a:ext>
            </a:extLst>
          </p:cNvPr>
          <p:cNvSpPr>
            <a:spLocks noGrp="1" noChangeArrowheads="1"/>
          </p:cNvSpPr>
          <p:nvPr>
            <p:ph type="title"/>
          </p:nvPr>
        </p:nvSpPr>
        <p:spPr/>
        <p:txBody>
          <a:bodyPr/>
          <a:lstStyle/>
          <a:p>
            <a:r>
              <a:rPr lang="en-US" altLang="en-US"/>
              <a:t>Can you convert to this</a:t>
            </a:r>
          </a:p>
        </p:txBody>
      </p:sp>
      <p:pic>
        <p:nvPicPr>
          <p:cNvPr id="2" name="Picture 1">
            <a:extLst>
              <a:ext uri="{FF2B5EF4-FFF2-40B4-BE49-F238E27FC236}">
                <a16:creationId xmlns:a16="http://schemas.microsoft.com/office/drawing/2014/main" id="{7E5D10DB-49C3-32E9-F087-91C56019AF34}"/>
              </a:ext>
            </a:extLst>
          </p:cNvPr>
          <p:cNvPicPr>
            <a:picLocks noChangeAspect="1"/>
          </p:cNvPicPr>
          <p:nvPr/>
        </p:nvPicPr>
        <p:blipFill>
          <a:blip r:embed="rId2"/>
          <a:stretch>
            <a:fillRect/>
          </a:stretch>
        </p:blipFill>
        <p:spPr>
          <a:xfrm>
            <a:off x="2819400" y="1600200"/>
            <a:ext cx="7010400" cy="5257800"/>
          </a:xfrm>
          <a:prstGeom prst="rect">
            <a:avLst/>
          </a:prstGeom>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pt9040.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2575</TotalTime>
  <Words>1072</Words>
  <Application>Microsoft Office PowerPoint</Application>
  <PresentationFormat>Widescreen</PresentationFormat>
  <Paragraphs>125</Paragraphs>
  <Slides>38</Slides>
  <Notes>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38</vt:i4>
      </vt:variant>
    </vt:vector>
  </HeadingPairs>
  <TitlesOfParts>
    <vt:vector size="43" baseType="lpstr">
      <vt:lpstr>Arial</vt:lpstr>
      <vt:lpstr>Calibri</vt:lpstr>
      <vt:lpstr>Helvetica Neue</vt:lpstr>
      <vt:lpstr>Default Design</vt:lpstr>
      <vt:lpstr>ppt9040.tmp</vt:lpstr>
      <vt:lpstr>Converting Retired Poultry Houses Into Indoor Vegetable Growing Facilities – Growing Strawberries</vt:lpstr>
      <vt:lpstr>Situation</vt:lpstr>
      <vt:lpstr>Appropriate houses for conversions</vt:lpstr>
      <vt:lpstr>Not a good choice</vt:lpstr>
      <vt:lpstr>Some potential but not ideal</vt:lpstr>
      <vt:lpstr>Good Potential</vt:lpstr>
      <vt:lpstr>Current Modern House</vt:lpstr>
      <vt:lpstr>PowerPoint Presentation</vt:lpstr>
      <vt:lpstr>Can you convert to this</vt:lpstr>
      <vt:lpstr>Conversion Process</vt:lpstr>
      <vt:lpstr>Testing</vt:lpstr>
      <vt:lpstr>Converted house</vt:lpstr>
      <vt:lpstr>1) Prior to renovation</vt:lpstr>
      <vt:lpstr>PowerPoint Presentation</vt:lpstr>
      <vt:lpstr>2) Floors </vt:lpstr>
      <vt:lpstr>2) Floors </vt:lpstr>
      <vt:lpstr>PowerPoint Presentation</vt:lpstr>
      <vt:lpstr>PowerPoint Presentation</vt:lpstr>
      <vt:lpstr>3) Ceiling </vt:lpstr>
      <vt:lpstr>Ceilings – Clean, Cover?</vt:lpstr>
      <vt:lpstr>4) Walls, doors</vt:lpstr>
      <vt:lpstr>Evaluate Walls</vt:lpstr>
      <vt:lpstr>PowerPoint Presentation</vt:lpstr>
      <vt:lpstr>PowerPoint Presentation</vt:lpstr>
      <vt:lpstr>PowerPoint Presentation</vt:lpstr>
      <vt:lpstr>5) vents, fans, and heaters</vt:lpstr>
      <vt:lpstr>Replace Heaters?</vt:lpstr>
      <vt:lpstr>Fans, Clean or Replace, Side Vents Clean or Seal </vt:lpstr>
      <vt:lpstr>Replace or Remove</vt:lpstr>
      <vt:lpstr>6) Other Treatments</vt:lpstr>
      <vt:lpstr>Costs</vt:lpstr>
      <vt:lpstr>Growing system</vt:lpstr>
      <vt:lpstr>Current conversions</vt:lpstr>
      <vt:lpstr>Factsheet</vt:lpstr>
      <vt:lpstr>Strawberry Project – Bill Owens, Roxana Delaware SARE and USDA Specialty Crop Block Grants</vt:lpstr>
      <vt:lpstr>Gutter production, hydroponics, LED lights</vt:lpstr>
      <vt:lpstr>Tip Production and Rooting</vt:lpstr>
      <vt:lpstr>Questions??  Gordon C. Johnson, PhD Extension Fruit and Vegetable Specialist Department of Plant and Soil Sciences University of Delaware Carvel Research and Education Center 16483 County Seat Highway Georgetown, DE  19947 gcjohn@udel.edu Office: (302) 856-2585 ext. 590 Cell: (302) 545-2397</vt:lpstr>
    </vt:vector>
  </TitlesOfParts>
  <Company>University of Delaware Cooperative Extension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Characterization and Remediation of Derelict Poultry House Pads</dc:title>
  <dc:creator>Gordon C. Johnson</dc:creator>
  <cp:lastModifiedBy>Candice Huber</cp:lastModifiedBy>
  <cp:revision>157</cp:revision>
  <dcterms:created xsi:type="dcterms:W3CDTF">2007-12-13T15:04:43Z</dcterms:created>
  <dcterms:modified xsi:type="dcterms:W3CDTF">2023-12-22T17:07:05Z</dcterms:modified>
</cp:coreProperties>
</file>