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9" r:id="rId3"/>
    <p:sldId id="260" r:id="rId4"/>
    <p:sldId id="257" r:id="rId5"/>
    <p:sldId id="261" r:id="rId6"/>
    <p:sldId id="264" r:id="rId7"/>
    <p:sldId id="266" r:id="rId8"/>
    <p:sldId id="258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5"/>
    <p:restoredTop sz="94681"/>
  </p:normalViewPr>
  <p:slideViewPr>
    <p:cSldViewPr snapToGrid="0">
      <p:cViewPr varScale="1">
        <p:scale>
          <a:sx n="98" d="100"/>
          <a:sy n="98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30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6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40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630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182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22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929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4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08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59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5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6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7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0C8EB-26BD-133D-0440-B82773261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7" y="787068"/>
            <a:ext cx="4850054" cy="1455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/>
              <a:t>Soil Fungal Diversity Shift – DNA Analysis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9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1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6E1A94-789B-A505-97A3-E0FCBEA6FF8D}"/>
              </a:ext>
            </a:extLst>
          </p:cNvPr>
          <p:cNvSpPr txBox="1"/>
          <p:nvPr/>
        </p:nvSpPr>
        <p:spPr>
          <a:xfrm>
            <a:off x="525717" y="2796427"/>
            <a:ext cx="4663649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</a:pPr>
            <a:r>
              <a:rPr lang="en-US" dirty="0"/>
              <a:t>Biome Makers DNA analysis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US" sz="1600" dirty="0"/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US" sz="1600" dirty="0"/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US" sz="1600" dirty="0"/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US" sz="1600" dirty="0"/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US" sz="1050" dirty="0"/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r>
              <a:rPr lang="en-US" sz="1600" dirty="0"/>
              <a:t>Trial conducted by </a:t>
            </a:r>
            <a:br>
              <a:rPr lang="en-US" sz="1600" dirty="0"/>
            </a:br>
            <a:r>
              <a:rPr lang="en-US" sz="1600" dirty="0"/>
              <a:t>Herb Young</a:t>
            </a:r>
            <a:br>
              <a:rPr lang="en-US" sz="1600" dirty="0"/>
            </a:br>
            <a:r>
              <a:rPr lang="en-US" sz="1600" dirty="0"/>
              <a:t>Squeeze Citrus LLC  2021-23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US" sz="1600" dirty="0"/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F8C89-C542-C69A-DEEB-C342604E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80" y="1282168"/>
            <a:ext cx="5660211" cy="4202706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oogle Shape;823;p11" descr="https://biomemakers.com/wp-content/uploads/2020/05/becropMesa-de-trabajo-1@4x-100-300x300.jpg">
            <a:extLst>
              <a:ext uri="{FF2B5EF4-FFF2-40B4-BE49-F238E27FC236}">
                <a16:creationId xmlns:a16="http://schemas.microsoft.com/office/drawing/2014/main" id="{97C9DBDD-E5D4-8652-F0B3-D4AE407CE7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674" y="3165991"/>
            <a:ext cx="1131853" cy="11226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523338-D901-6396-4E50-C227A60B51A5}"/>
              </a:ext>
            </a:extLst>
          </p:cNvPr>
          <p:cNvSpPr txBox="1"/>
          <p:nvPr/>
        </p:nvSpPr>
        <p:spPr>
          <a:xfrm>
            <a:off x="6349286" y="5516668"/>
            <a:ext cx="30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Each circle represents a unique </a:t>
            </a:r>
            <a:r>
              <a:rPr lang="en-US" sz="1000" dirty="0" err="1"/>
              <a:t>funga</a:t>
            </a:r>
            <a:r>
              <a:rPr lang="en-US" sz="1000" dirty="0"/>
              <a:t> </a:t>
            </a:r>
            <a:r>
              <a:rPr lang="en-US" sz="1000" dirty="0" err="1"/>
              <a:t>species.The</a:t>
            </a:r>
            <a:r>
              <a:rPr lang="en-US" sz="1000" dirty="0"/>
              <a:t> size indicates the fungal Biomass proportion of that species in the soil.</a:t>
            </a:r>
          </a:p>
          <a:p>
            <a:pPr algn="ctr"/>
            <a:endParaRPr lang="en-US" sz="1000" dirty="0"/>
          </a:p>
        </p:txBody>
      </p:sp>
      <p:pic>
        <p:nvPicPr>
          <p:cNvPr id="3" name="Picture 2" descr="A logo of a lemon&#10;&#10;Description automatically generated">
            <a:extLst>
              <a:ext uri="{FF2B5EF4-FFF2-40B4-BE49-F238E27FC236}">
                <a16:creationId xmlns:a16="http://schemas.microsoft.com/office/drawing/2014/main" id="{D56687D1-4665-08A0-3391-AC4477187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08" y="5532473"/>
            <a:ext cx="964135" cy="9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4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152B-47CC-1F7D-E9FC-EF9AC6EC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8" y="471384"/>
            <a:ext cx="10077557" cy="6607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Evolution of the </a:t>
            </a:r>
            <a:r>
              <a:rPr lang="en-US" sz="2400" dirty="0" err="1"/>
              <a:t>Ecotomycorrhiza</a:t>
            </a:r>
            <a:r>
              <a:rPr lang="en-US" sz="2400" dirty="0"/>
              <a:t> population in REGENERATIVE plots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F226F-7E75-4EA3-3BEA-CF4239C32324}"/>
              </a:ext>
            </a:extLst>
          </p:cNvPr>
          <p:cNvSpPr txBox="1"/>
          <p:nvPr/>
        </p:nvSpPr>
        <p:spPr>
          <a:xfrm>
            <a:off x="781878" y="5764696"/>
            <a:ext cx="1217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 – 2/2021                                 Fall 2021                                  Summer 2022                         Summer 2023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0A41E-BC78-859C-717B-064FBDAEE92E}"/>
              </a:ext>
            </a:extLst>
          </p:cNvPr>
          <p:cNvSpPr txBox="1"/>
          <p:nvPr/>
        </p:nvSpPr>
        <p:spPr>
          <a:xfrm>
            <a:off x="197423" y="6357089"/>
            <a:ext cx="3478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&lt;&lt; Winter fallow.          Citrus Planted 4/8/2021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2C227-3A59-6895-B48E-E0D2E61A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3" y="2438400"/>
            <a:ext cx="2830296" cy="2964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F4690-115A-90AA-B323-181FDE92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50" y="2337962"/>
            <a:ext cx="3526064" cy="2951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F3C45-0F45-551A-C468-5C23F623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490" y="2337962"/>
            <a:ext cx="2795803" cy="2953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84EF56-7F82-A529-C9EB-8C8700D1B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105" y="2337962"/>
            <a:ext cx="2961520" cy="30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152B-47CC-1F7D-E9FC-EF9AC6EC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9"/>
            <a:ext cx="10077557" cy="660732"/>
          </a:xfrm>
        </p:spPr>
        <p:txBody>
          <a:bodyPr>
            <a:normAutofit/>
          </a:bodyPr>
          <a:lstStyle/>
          <a:p>
            <a:r>
              <a:rPr lang="en-US" sz="2400" dirty="0"/>
              <a:t>Evolution of the fungal population in REGENERATIVE plots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9E127-0C86-8E4D-7CF5-61135273F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6" y="1978202"/>
            <a:ext cx="2869740" cy="3052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9F226F-7E75-4EA3-3BEA-CF4239C32324}"/>
              </a:ext>
            </a:extLst>
          </p:cNvPr>
          <p:cNvSpPr txBox="1"/>
          <p:nvPr/>
        </p:nvSpPr>
        <p:spPr>
          <a:xfrm>
            <a:off x="525717" y="5060166"/>
            <a:ext cx="1303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PREPLANT – 2/2021                          Fall 2021                                  Summer 2022                         Summer 2023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0A41E-BC78-859C-717B-064FBDAEE92E}"/>
              </a:ext>
            </a:extLst>
          </p:cNvPr>
          <p:cNvSpPr txBox="1"/>
          <p:nvPr/>
        </p:nvSpPr>
        <p:spPr>
          <a:xfrm>
            <a:off x="197423" y="5412714"/>
            <a:ext cx="11008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&lt;&lt; Winter fallow.           Citrus Planted 4/9/21          Cover Crops (10 species) planted each spring and fall ---------------------------------------------------------------------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5CAC6-29C5-43F1-49BF-946F98ED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078" y="1978202"/>
            <a:ext cx="2894135" cy="3052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8827D3-A483-2351-8DCC-1B9FB4E46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91" y="1978202"/>
            <a:ext cx="2879700" cy="3052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511A96-3CEC-29B5-7A4F-20E39CFB4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901" y="1989088"/>
            <a:ext cx="2894135" cy="3052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051FD-537B-17D0-70C8-6AAD8C26B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351" y="4714893"/>
            <a:ext cx="1015095" cy="1675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988E9F-A8D7-B6A5-2E69-AAD5D6E6A7E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9321899" y="4257207"/>
            <a:ext cx="226835" cy="45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AB6853-CA5B-7356-3153-C46C1D1E382A}"/>
              </a:ext>
            </a:extLst>
          </p:cNvPr>
          <p:cNvSpPr txBox="1"/>
          <p:nvPr/>
        </p:nvSpPr>
        <p:spPr>
          <a:xfrm>
            <a:off x="781878" y="5734684"/>
            <a:ext cx="19749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effectLst/>
                <a:latin typeface="Helvetica" pitchFamily="2" charset="0"/>
              </a:rPr>
              <a:t>*45% of fungal biomass</a:t>
            </a:r>
            <a:r>
              <a:rPr lang="en-US" sz="1100" i="1" u="sng" dirty="0">
                <a:effectLst/>
                <a:latin typeface="Helvetica" pitchFamily="2" charset="0"/>
              </a:rPr>
              <a:t>:</a:t>
            </a:r>
          </a:p>
          <a:p>
            <a:r>
              <a:rPr lang="en-US" sz="1100" i="1" dirty="0">
                <a:effectLst/>
                <a:latin typeface="Helvetica" pitchFamily="2" charset="0"/>
              </a:rPr>
              <a:t>Penicillium </a:t>
            </a:r>
            <a:r>
              <a:rPr lang="en-US" sz="1100" i="1" dirty="0" err="1">
                <a:effectLst/>
                <a:latin typeface="Helvetica" pitchFamily="2" charset="0"/>
              </a:rPr>
              <a:t>brasilianum</a:t>
            </a:r>
            <a:r>
              <a:rPr lang="en-US" sz="1100" i="1" dirty="0">
                <a:effectLst/>
                <a:latin typeface="Helvetica" pitchFamily="2" charset="0"/>
              </a:rPr>
              <a:t>, </a:t>
            </a:r>
            <a:r>
              <a:rPr lang="en-US" sz="1100" i="1" dirty="0" err="1">
                <a:effectLst/>
                <a:latin typeface="Helvetica" pitchFamily="2" charset="0"/>
              </a:rPr>
              <a:t>Hannaella</a:t>
            </a:r>
            <a:r>
              <a:rPr lang="en-US" sz="1100" i="1" dirty="0"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effectLst/>
                <a:latin typeface="Helvetica" pitchFamily="2" charset="0"/>
              </a:rPr>
              <a:t>oryzae</a:t>
            </a:r>
            <a:r>
              <a:rPr lang="en-US" sz="1100" i="1" dirty="0">
                <a:effectLst/>
                <a:latin typeface="Helvetica" pitchFamily="2" charset="0"/>
              </a:rPr>
              <a:t>, </a:t>
            </a:r>
            <a:r>
              <a:rPr lang="en-US" sz="1100" i="1" dirty="0" err="1">
                <a:effectLst/>
                <a:latin typeface="Helvetica" pitchFamily="2" charset="0"/>
              </a:rPr>
              <a:t>Gibellulopsisens</a:t>
            </a:r>
            <a:r>
              <a:rPr lang="en-US" sz="1100" i="1" dirty="0"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effectLst/>
                <a:latin typeface="Helvetica" pitchFamily="2" charset="0"/>
              </a:rPr>
              <a:t>nigrescens</a:t>
            </a:r>
            <a:r>
              <a:rPr lang="en-US" sz="1100" i="1" dirty="0">
                <a:effectLst/>
                <a:latin typeface="Helvetica" pitchFamily="2" charset="0"/>
              </a:rPr>
              <a:t>, Cryptococcus</a:t>
            </a:r>
            <a:r>
              <a:rPr lang="en-US" sz="1100" dirty="0">
                <a:effectLst/>
                <a:latin typeface="Helvetica" pitchFamily="2" charset="0"/>
              </a:rPr>
              <a:t> sp.</a:t>
            </a:r>
          </a:p>
          <a:p>
            <a:r>
              <a:rPr lang="en-US" sz="1100" dirty="0">
                <a:effectLst/>
                <a:latin typeface="Helvetica" pitchFamily="2" charset="0"/>
              </a:rPr>
              <a:t>	</a:t>
            </a:r>
          </a:p>
          <a:p>
            <a:endParaRPr lang="en-US" sz="1100" dirty="0">
              <a:effectLst/>
              <a:latin typeface="Helvetica" pitchFamily="2" charset="0"/>
            </a:endParaRPr>
          </a:p>
          <a:p>
            <a:endParaRPr lang="en-US" sz="1100" dirty="0">
              <a:effectLst/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2777-D357-2773-2AA4-B88E35C1E70D}"/>
              </a:ext>
            </a:extLst>
          </p:cNvPr>
          <p:cNvSpPr txBox="1"/>
          <p:nvPr/>
        </p:nvSpPr>
        <p:spPr>
          <a:xfrm>
            <a:off x="1334124" y="3462726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161E86-15FB-A82D-74EC-59669221605D}"/>
              </a:ext>
            </a:extLst>
          </p:cNvPr>
          <p:cNvSpPr txBox="1"/>
          <p:nvPr/>
        </p:nvSpPr>
        <p:spPr>
          <a:xfrm>
            <a:off x="322120" y="3357796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2EB0D8-0830-2360-5B58-17F979F8D01A}"/>
              </a:ext>
            </a:extLst>
          </p:cNvPr>
          <p:cNvSpPr txBox="1"/>
          <p:nvPr/>
        </p:nvSpPr>
        <p:spPr>
          <a:xfrm>
            <a:off x="2266012" y="407023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A24CF0-174C-B649-5BDE-7A05FCF8AAD7}"/>
              </a:ext>
            </a:extLst>
          </p:cNvPr>
          <p:cNvSpPr txBox="1"/>
          <p:nvPr/>
        </p:nvSpPr>
        <p:spPr>
          <a:xfrm>
            <a:off x="2816792" y="3768487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8003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152B-47CC-1F7D-E9FC-EF9AC6EC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9"/>
            <a:ext cx="10679976" cy="6607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Evolution of the fungal population in INDIGENOUS plots (no inoculants)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9E127-0C86-8E4D-7CF5-61135273F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6" y="1978202"/>
            <a:ext cx="2869740" cy="3052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9F226F-7E75-4EA3-3BEA-CF4239C32324}"/>
              </a:ext>
            </a:extLst>
          </p:cNvPr>
          <p:cNvSpPr txBox="1"/>
          <p:nvPr/>
        </p:nvSpPr>
        <p:spPr>
          <a:xfrm>
            <a:off x="525717" y="5060166"/>
            <a:ext cx="1303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PREPLANT – 2/2021                          Fall 2021                                  Summer 2022                         Summer 2023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0A41E-BC78-859C-717B-064FBDAEE92E}"/>
              </a:ext>
            </a:extLst>
          </p:cNvPr>
          <p:cNvSpPr txBox="1"/>
          <p:nvPr/>
        </p:nvSpPr>
        <p:spPr>
          <a:xfrm>
            <a:off x="197423" y="5412714"/>
            <a:ext cx="11008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&lt;&lt; Winter fallow.           Citrus Planted 4/9/21          Cover Crops (10 species) planted each spring and fall ---------------------------------------------------------------------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AB6853-CA5B-7356-3153-C46C1D1E382A}"/>
              </a:ext>
            </a:extLst>
          </p:cNvPr>
          <p:cNvSpPr txBox="1"/>
          <p:nvPr/>
        </p:nvSpPr>
        <p:spPr>
          <a:xfrm>
            <a:off x="781878" y="5734684"/>
            <a:ext cx="19749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effectLst/>
                <a:latin typeface="Helvetica" pitchFamily="2" charset="0"/>
              </a:rPr>
              <a:t>*45% of fungal biomass</a:t>
            </a:r>
            <a:r>
              <a:rPr lang="en-US" sz="1100" i="1" u="sng" dirty="0">
                <a:effectLst/>
                <a:latin typeface="Helvetica" pitchFamily="2" charset="0"/>
              </a:rPr>
              <a:t>:</a:t>
            </a:r>
          </a:p>
          <a:p>
            <a:r>
              <a:rPr lang="en-US" sz="1100" i="1" dirty="0">
                <a:effectLst/>
                <a:latin typeface="Helvetica" pitchFamily="2" charset="0"/>
              </a:rPr>
              <a:t>Penicillium </a:t>
            </a:r>
            <a:r>
              <a:rPr lang="en-US" sz="1100" i="1" dirty="0" err="1">
                <a:effectLst/>
                <a:latin typeface="Helvetica" pitchFamily="2" charset="0"/>
              </a:rPr>
              <a:t>brasilianum</a:t>
            </a:r>
            <a:r>
              <a:rPr lang="en-US" sz="1100" i="1" dirty="0">
                <a:effectLst/>
                <a:latin typeface="Helvetica" pitchFamily="2" charset="0"/>
              </a:rPr>
              <a:t>, </a:t>
            </a:r>
            <a:r>
              <a:rPr lang="en-US" sz="1100" i="1" dirty="0" err="1">
                <a:effectLst/>
                <a:latin typeface="Helvetica" pitchFamily="2" charset="0"/>
              </a:rPr>
              <a:t>Hannaella</a:t>
            </a:r>
            <a:r>
              <a:rPr lang="en-US" sz="1100" i="1" dirty="0"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effectLst/>
                <a:latin typeface="Helvetica" pitchFamily="2" charset="0"/>
              </a:rPr>
              <a:t>oryzae</a:t>
            </a:r>
            <a:r>
              <a:rPr lang="en-US" sz="1100" i="1" dirty="0">
                <a:effectLst/>
                <a:latin typeface="Helvetica" pitchFamily="2" charset="0"/>
              </a:rPr>
              <a:t>, </a:t>
            </a:r>
            <a:r>
              <a:rPr lang="en-US" sz="1100" i="1" dirty="0" err="1">
                <a:effectLst/>
                <a:latin typeface="Helvetica" pitchFamily="2" charset="0"/>
              </a:rPr>
              <a:t>Gibellulopsisens</a:t>
            </a:r>
            <a:r>
              <a:rPr lang="en-US" sz="1100" i="1" dirty="0"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effectLst/>
                <a:latin typeface="Helvetica" pitchFamily="2" charset="0"/>
              </a:rPr>
              <a:t>nigrescens</a:t>
            </a:r>
            <a:r>
              <a:rPr lang="en-US" sz="1100" i="1" dirty="0">
                <a:effectLst/>
                <a:latin typeface="Helvetica" pitchFamily="2" charset="0"/>
              </a:rPr>
              <a:t>, Cryptococcus</a:t>
            </a:r>
            <a:r>
              <a:rPr lang="en-US" sz="1100" dirty="0">
                <a:effectLst/>
                <a:latin typeface="Helvetica" pitchFamily="2" charset="0"/>
              </a:rPr>
              <a:t> sp.</a:t>
            </a:r>
          </a:p>
          <a:p>
            <a:r>
              <a:rPr lang="en-US" sz="1100" dirty="0">
                <a:effectLst/>
                <a:latin typeface="Helvetica" pitchFamily="2" charset="0"/>
              </a:rPr>
              <a:t>	</a:t>
            </a:r>
          </a:p>
          <a:p>
            <a:endParaRPr lang="en-US" sz="1100" dirty="0">
              <a:effectLst/>
              <a:latin typeface="Helvetica" pitchFamily="2" charset="0"/>
            </a:endParaRPr>
          </a:p>
          <a:p>
            <a:endParaRPr lang="en-US" sz="1100" dirty="0">
              <a:effectLst/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2777-D357-2773-2AA4-B88E35C1E70D}"/>
              </a:ext>
            </a:extLst>
          </p:cNvPr>
          <p:cNvSpPr txBox="1"/>
          <p:nvPr/>
        </p:nvSpPr>
        <p:spPr>
          <a:xfrm>
            <a:off x="1334124" y="3462726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161E86-15FB-A82D-74EC-59669221605D}"/>
              </a:ext>
            </a:extLst>
          </p:cNvPr>
          <p:cNvSpPr txBox="1"/>
          <p:nvPr/>
        </p:nvSpPr>
        <p:spPr>
          <a:xfrm>
            <a:off x="322120" y="3357796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2EB0D8-0830-2360-5B58-17F979F8D01A}"/>
              </a:ext>
            </a:extLst>
          </p:cNvPr>
          <p:cNvSpPr txBox="1"/>
          <p:nvPr/>
        </p:nvSpPr>
        <p:spPr>
          <a:xfrm>
            <a:off x="2266012" y="407023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A24CF0-174C-B649-5BDE-7A05FCF8AAD7}"/>
              </a:ext>
            </a:extLst>
          </p:cNvPr>
          <p:cNvSpPr txBox="1"/>
          <p:nvPr/>
        </p:nvSpPr>
        <p:spPr>
          <a:xfrm>
            <a:off x="2816792" y="3768487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794CC-61A5-2E36-10B9-6868CAE9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860" y="1978202"/>
            <a:ext cx="2936930" cy="3081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CFA7F-C23A-42FD-3A05-1F73B5EE5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51" y="1978202"/>
            <a:ext cx="2908739" cy="30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69E6C-351E-EA33-E037-2AB29B914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994" y="2016247"/>
            <a:ext cx="2885980" cy="30439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07FF02-76C1-4B87-B05F-CDFD9A7F8444}"/>
              </a:ext>
            </a:extLst>
          </p:cNvPr>
          <p:cNvSpPr txBox="1"/>
          <p:nvPr/>
        </p:nvSpPr>
        <p:spPr>
          <a:xfrm>
            <a:off x="7483680" y="2529280"/>
            <a:ext cx="9605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Cladosporium </a:t>
            </a:r>
          </a:p>
          <a:p>
            <a:pPr algn="ctr"/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9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erbarum</a:t>
            </a:r>
            <a:r>
              <a:rPr lang="en-US" sz="9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38%</a:t>
            </a:r>
          </a:p>
          <a:p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CDC575-A1ED-67CF-28B7-2D52E50C6EB3}"/>
              </a:ext>
            </a:extLst>
          </p:cNvPr>
          <p:cNvSpPr txBox="1"/>
          <p:nvPr/>
        </p:nvSpPr>
        <p:spPr>
          <a:xfrm>
            <a:off x="7545181" y="447539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Epicoccum</a:t>
            </a:r>
            <a:endParaRPr lang="en-US" sz="9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nigrum 21%</a:t>
            </a:r>
          </a:p>
        </p:txBody>
      </p:sp>
    </p:spTree>
    <p:extLst>
      <p:ext uri="{BB962C8B-B14F-4D97-AF65-F5344CB8AC3E}">
        <p14:creationId xmlns:p14="http://schemas.microsoft.com/office/powerpoint/2010/main" val="337399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152B-47CC-1F7D-E9FC-EF9AC6EC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9"/>
            <a:ext cx="10077557" cy="660732"/>
          </a:xfrm>
        </p:spPr>
        <p:txBody>
          <a:bodyPr>
            <a:normAutofit/>
          </a:bodyPr>
          <a:lstStyle/>
          <a:p>
            <a:r>
              <a:rPr lang="en-US" sz="2400" dirty="0"/>
              <a:t>Evolution of the fungal population in CONVENTIONAL plots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9E127-0C86-8E4D-7CF5-61135273F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6" y="2337962"/>
            <a:ext cx="2869740" cy="3052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41A9E-1249-E36F-AEB5-27C039921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16" y="2337962"/>
            <a:ext cx="2869740" cy="3042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860000-85AA-7E93-9EB1-8823B4483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221" y="2337962"/>
            <a:ext cx="2891673" cy="3042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D8296-E8CE-628E-3EBD-C18434876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649" y="2337962"/>
            <a:ext cx="2891673" cy="3065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9F226F-7E75-4EA3-3BEA-CF4239C32324}"/>
              </a:ext>
            </a:extLst>
          </p:cNvPr>
          <p:cNvSpPr txBox="1"/>
          <p:nvPr/>
        </p:nvSpPr>
        <p:spPr>
          <a:xfrm>
            <a:off x="781878" y="5764696"/>
            <a:ext cx="1217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 – 2/2021                                 Fall 2021                                  Summer 2022                         Summer 2023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D1E1C-104A-AB2D-C187-3197CDA931B6}"/>
              </a:ext>
            </a:extLst>
          </p:cNvPr>
          <p:cNvSpPr txBox="1"/>
          <p:nvPr/>
        </p:nvSpPr>
        <p:spPr>
          <a:xfrm>
            <a:off x="10100592" y="4320733"/>
            <a:ext cx="1083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Dwarf Puffball</a:t>
            </a:r>
          </a:p>
          <a:p>
            <a:pPr algn="ctr"/>
            <a:r>
              <a:rPr lang="en-US" sz="1100" dirty="0"/>
              <a:t>89%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0A41E-BC78-859C-717B-064FBDAEE92E}"/>
              </a:ext>
            </a:extLst>
          </p:cNvPr>
          <p:cNvSpPr txBox="1"/>
          <p:nvPr/>
        </p:nvSpPr>
        <p:spPr>
          <a:xfrm>
            <a:off x="197423" y="6357089"/>
            <a:ext cx="10780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&lt;&lt; Winter fallow.           Citrus Planted                        Bare ground herbicide strip maintained with RU &gt;&gt;&gt;&gt;&gt;&gt;&gt;&gt;&gt;&gt;&gt;&gt;&gt;&gt;&gt;&gt;&gt;&gt;&gt;&gt;&gt;&gt;&gt;&gt;&gt;&gt;&gt;&gt;&gt;&gt;&gt;&gt;&gt;&gt;&gt;&gt;&gt;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9DE30-932E-F21A-5DD1-35E69F08409B}"/>
              </a:ext>
            </a:extLst>
          </p:cNvPr>
          <p:cNvSpPr txBox="1"/>
          <p:nvPr/>
        </p:nvSpPr>
        <p:spPr>
          <a:xfrm>
            <a:off x="9637358" y="3909897"/>
            <a:ext cx="1954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 err="1">
                <a:effectLst/>
                <a:latin typeface="Helvetica" pitchFamily="2" charset="0"/>
              </a:rPr>
              <a:t>Lycoperdon</a:t>
            </a:r>
            <a:r>
              <a:rPr lang="en-US" sz="1000" i="1" dirty="0">
                <a:effectLst/>
                <a:latin typeface="Helvetica" pitchFamily="2" charset="0"/>
              </a:rPr>
              <a:t> </a:t>
            </a:r>
          </a:p>
          <a:p>
            <a:pPr algn="ctr"/>
            <a:r>
              <a:rPr lang="en-US" sz="1000" i="1" dirty="0" err="1">
                <a:effectLst/>
                <a:latin typeface="Helvetica" pitchFamily="2" charset="0"/>
              </a:rPr>
              <a:t>dermoxanthum</a:t>
            </a:r>
            <a:endParaRPr lang="en-US" sz="1000" i="1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0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DC4C-AF03-9A3C-49FB-16C697EE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384295"/>
            <a:ext cx="11267354" cy="1155791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Season</a:t>
            </a:r>
            <a:br>
              <a:rPr lang="en-US" dirty="0"/>
            </a:br>
            <a:r>
              <a:rPr lang="en-US" dirty="0"/>
              <a:t>       </a:t>
            </a:r>
            <a:r>
              <a:rPr lang="en-US" sz="2200" dirty="0"/>
              <a:t>Regenerative                                       Indigenous                                   Conventional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E7E08-3F7C-A9D6-6E9F-1CC5D3A8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8" y="1560708"/>
            <a:ext cx="3716593" cy="3920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A8E7B-981B-BDB4-9E08-0D7E29520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29" y="1582480"/>
            <a:ext cx="3717073" cy="3920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3687F-D048-4F34-8E92-45D11A87B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60" y="1582480"/>
            <a:ext cx="3698581" cy="3920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905DFC-CFB3-BA7F-1644-44357D9E904C}"/>
              </a:ext>
            </a:extLst>
          </p:cNvPr>
          <p:cNvSpPr txBox="1"/>
          <p:nvPr/>
        </p:nvSpPr>
        <p:spPr>
          <a:xfrm>
            <a:off x="9508924" y="3621489"/>
            <a:ext cx="1083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Dwarf Puffball</a:t>
            </a:r>
          </a:p>
          <a:p>
            <a:pPr algn="ctr"/>
            <a:r>
              <a:rPr lang="en-US" sz="1100" dirty="0"/>
              <a:t>89%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1B08-4F74-5D54-F311-5935ABA44C48}"/>
              </a:ext>
            </a:extLst>
          </p:cNvPr>
          <p:cNvSpPr txBox="1"/>
          <p:nvPr/>
        </p:nvSpPr>
        <p:spPr>
          <a:xfrm>
            <a:off x="8262460" y="5951275"/>
            <a:ext cx="3524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Bare ground herbicide strip maintained with 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358E3-955E-B28E-1E1A-4464618FC4FD}"/>
              </a:ext>
            </a:extLst>
          </p:cNvPr>
          <p:cNvSpPr txBox="1"/>
          <p:nvPr/>
        </p:nvSpPr>
        <p:spPr>
          <a:xfrm>
            <a:off x="706850" y="5940389"/>
            <a:ext cx="2684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Organic + Cover crops + Inoculants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4194E-DECC-F0F0-5EC8-EAAFA49F8EC3}"/>
              </a:ext>
            </a:extLst>
          </p:cNvPr>
          <p:cNvSpPr txBox="1"/>
          <p:nvPr/>
        </p:nvSpPr>
        <p:spPr>
          <a:xfrm>
            <a:off x="5213540" y="5940389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Organic + Cover crops</a:t>
            </a:r>
          </a:p>
        </p:txBody>
      </p:sp>
    </p:spTree>
    <p:extLst>
      <p:ext uri="{BB962C8B-B14F-4D97-AF65-F5344CB8AC3E}">
        <p14:creationId xmlns:p14="http://schemas.microsoft.com/office/powerpoint/2010/main" val="7179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DC4C-AF03-9A3C-49FB-16C697EE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384295"/>
            <a:ext cx="11267354" cy="1155791"/>
          </a:xfrm>
        </p:spPr>
        <p:txBody>
          <a:bodyPr>
            <a:normAutofit fontScale="90000"/>
          </a:bodyPr>
          <a:lstStyle/>
          <a:p>
            <a:r>
              <a:rPr lang="en-US" dirty="0"/>
              <a:t>				3</a:t>
            </a:r>
            <a:r>
              <a:rPr lang="en-US" baseline="30000" dirty="0"/>
              <a:t>rd</a:t>
            </a:r>
            <a:r>
              <a:rPr lang="en-US" dirty="0"/>
              <a:t> Season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sz="2200" dirty="0"/>
              <a:t>Regenerative                                     Conventional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E7E08-3F7C-A9D6-6E9F-1CC5D3A8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4" y="1560708"/>
            <a:ext cx="3716593" cy="3920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3687F-D048-4F34-8E92-45D11A87B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60" y="1560709"/>
            <a:ext cx="3793423" cy="4021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905DFC-CFB3-BA7F-1644-44357D9E904C}"/>
              </a:ext>
            </a:extLst>
          </p:cNvPr>
          <p:cNvSpPr txBox="1"/>
          <p:nvPr/>
        </p:nvSpPr>
        <p:spPr>
          <a:xfrm>
            <a:off x="6711296" y="3904517"/>
            <a:ext cx="1083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Dwarf Puffball</a:t>
            </a:r>
          </a:p>
          <a:p>
            <a:pPr algn="ctr"/>
            <a:r>
              <a:rPr lang="en-US" sz="1100" dirty="0"/>
              <a:t>89%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1B08-4F74-5D54-F311-5935ABA44C48}"/>
              </a:ext>
            </a:extLst>
          </p:cNvPr>
          <p:cNvSpPr txBox="1"/>
          <p:nvPr/>
        </p:nvSpPr>
        <p:spPr>
          <a:xfrm>
            <a:off x="5470210" y="5940389"/>
            <a:ext cx="3921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Bare ground herbicide strip maintained </a:t>
            </a:r>
            <a:br>
              <a:rPr lang="en-US" sz="1600" dirty="0"/>
            </a:br>
            <a:r>
              <a:rPr lang="en-US" sz="1600" dirty="0"/>
              <a:t>with glyphosate and synthetic fertilizers.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358E3-955E-B28E-1E1A-4464618FC4FD}"/>
              </a:ext>
            </a:extLst>
          </p:cNvPr>
          <p:cNvSpPr txBox="1"/>
          <p:nvPr/>
        </p:nvSpPr>
        <p:spPr>
          <a:xfrm>
            <a:off x="1632136" y="5940389"/>
            <a:ext cx="2361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Organic + Cover crops </a:t>
            </a:r>
            <a:br>
              <a:rPr lang="en-US" sz="1600" dirty="0"/>
            </a:br>
            <a:r>
              <a:rPr lang="en-US" sz="1600" dirty="0"/>
              <a:t>+ Inoculants</a:t>
            </a:r>
          </a:p>
        </p:txBody>
      </p:sp>
    </p:spTree>
    <p:extLst>
      <p:ext uri="{BB962C8B-B14F-4D97-AF65-F5344CB8AC3E}">
        <p14:creationId xmlns:p14="http://schemas.microsoft.com/office/powerpoint/2010/main" val="166730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7F44-A310-DCCD-B928-24CC0F83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130630"/>
            <a:ext cx="10077557" cy="953588"/>
          </a:xfrm>
        </p:spPr>
        <p:txBody>
          <a:bodyPr>
            <a:normAutofit/>
          </a:bodyPr>
          <a:lstStyle/>
          <a:p>
            <a:r>
              <a:rPr lang="en-US" dirty="0"/>
              <a:t>Conventional Soil Rebound:  3</a:t>
            </a:r>
            <a:r>
              <a:rPr lang="en-US" baseline="30000" dirty="0"/>
              <a:t>rd</a:t>
            </a:r>
            <a:r>
              <a:rPr lang="en-US" dirty="0"/>
              <a:t> &gt;&gt;4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CD267-6821-CEDB-693B-80AAEC16A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74" y="1740658"/>
            <a:ext cx="4537415" cy="4809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CC78F-BE05-FB4A-CCDD-E230D462005E}"/>
              </a:ext>
            </a:extLst>
          </p:cNvPr>
          <p:cNvSpPr txBox="1"/>
          <p:nvPr/>
        </p:nvSpPr>
        <p:spPr>
          <a:xfrm>
            <a:off x="2201090" y="1368311"/>
            <a:ext cx="2664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Season fungal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F506F-3DBB-7F3A-8F51-6C545024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5"/>
          <a:stretch/>
        </p:blipFill>
        <p:spPr>
          <a:xfrm>
            <a:off x="5782533" y="1740657"/>
            <a:ext cx="4700462" cy="4809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90A4C-8882-485F-2596-A272D893D4F1}"/>
              </a:ext>
            </a:extLst>
          </p:cNvPr>
          <p:cNvSpPr txBox="1"/>
          <p:nvPr/>
        </p:nvSpPr>
        <p:spPr>
          <a:xfrm>
            <a:off x="6494415" y="1271349"/>
            <a:ext cx="2664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 Season fungal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1B88D-1CCE-70FD-BF3C-D96416239920}"/>
              </a:ext>
            </a:extLst>
          </p:cNvPr>
          <p:cNvSpPr txBox="1"/>
          <p:nvPr/>
        </p:nvSpPr>
        <p:spPr>
          <a:xfrm>
            <a:off x="2100089" y="4060792"/>
            <a:ext cx="1954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 err="1">
                <a:effectLst/>
                <a:latin typeface="Helvetica" pitchFamily="2" charset="0"/>
              </a:rPr>
              <a:t>Lycoperdon</a:t>
            </a:r>
            <a:r>
              <a:rPr lang="en-US" sz="1000" i="1" dirty="0">
                <a:effectLst/>
                <a:latin typeface="Helvetica" pitchFamily="2" charset="0"/>
              </a:rPr>
              <a:t> </a:t>
            </a:r>
          </a:p>
          <a:p>
            <a:pPr algn="ctr"/>
            <a:r>
              <a:rPr lang="en-US" sz="1000" i="1" dirty="0" err="1">
                <a:effectLst/>
                <a:latin typeface="Helvetica" pitchFamily="2" charset="0"/>
              </a:rPr>
              <a:t>dermoxanthum</a:t>
            </a:r>
            <a:endParaRPr lang="en-US" sz="1000" i="1" dirty="0">
              <a:effectLst/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F6B73-442B-980D-80DC-75C63A50B617}"/>
              </a:ext>
            </a:extLst>
          </p:cNvPr>
          <p:cNvSpPr txBox="1"/>
          <p:nvPr/>
        </p:nvSpPr>
        <p:spPr>
          <a:xfrm>
            <a:off x="2449551" y="4991216"/>
            <a:ext cx="1083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Dwarf Puffball</a:t>
            </a:r>
          </a:p>
          <a:p>
            <a:pPr algn="ctr"/>
            <a:r>
              <a:rPr lang="en-US" sz="1100" dirty="0"/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381992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535C-9D5B-0A58-7993-4AD8128D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801889"/>
          </a:xfrm>
        </p:spPr>
        <p:txBody>
          <a:bodyPr/>
          <a:lstStyle/>
          <a:p>
            <a:r>
              <a:rPr lang="en-US" dirty="0"/>
              <a:t>Methods and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5531-0CA1-FD30-E539-00506833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014545"/>
            <a:ext cx="11226572" cy="430898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Soil DNA analysis was provided as a </a:t>
            </a:r>
            <a:r>
              <a:rPr lang="en-US" i="1" dirty="0"/>
              <a:t>Fields4Ever</a:t>
            </a:r>
            <a:r>
              <a:rPr lang="en-US" dirty="0"/>
              <a:t> grant from Biome Makers</a:t>
            </a:r>
          </a:p>
          <a:p>
            <a:pPr marL="457200" indent="-457200">
              <a:buAutoNum type="arabicPeriod"/>
            </a:pPr>
            <a:r>
              <a:rPr lang="en-US" dirty="0"/>
              <a:t>Trial is on </a:t>
            </a:r>
            <a:r>
              <a:rPr lang="en-US" dirty="0" err="1"/>
              <a:t>Shiranui</a:t>
            </a:r>
            <a:r>
              <a:rPr lang="en-US" dirty="0"/>
              <a:t> mandarins.  15 trees/plot.  3 Replications (one row).  All trees have Tree</a:t>
            </a:r>
          </a:p>
          <a:p>
            <a:pPr marL="457200" indent="-457200">
              <a:buAutoNum type="arabicPeriod"/>
            </a:pPr>
            <a:r>
              <a:rPr lang="en-US" b="1" dirty="0"/>
              <a:t>Conventional</a:t>
            </a:r>
            <a:r>
              <a:rPr lang="en-US" dirty="0"/>
              <a:t> treatment:  herbicide strip (RU), synthetic fertilizer (2X/</a:t>
            </a:r>
            <a:r>
              <a:rPr lang="en-US" dirty="0" err="1"/>
              <a:t>yr</a:t>
            </a:r>
            <a:r>
              <a:rPr lang="en-US" dirty="0"/>
              <a:t> 2021-22, 3X 2023), limited insecticide &amp; fungicide.</a:t>
            </a:r>
            <a:br>
              <a:rPr lang="en-US" dirty="0"/>
            </a:br>
            <a:r>
              <a:rPr lang="en-US" b="1" dirty="0"/>
              <a:t>Regenerative</a:t>
            </a:r>
            <a:r>
              <a:rPr lang="en-US" dirty="0"/>
              <a:t> treatment:  Cover crops (spring and fall planting = 10spp.), Organic fertility (foliar alternated with </a:t>
            </a:r>
            <a:r>
              <a:rPr lang="en-US" dirty="0" err="1"/>
              <a:t>irrig</a:t>
            </a:r>
            <a:r>
              <a:rPr lang="en-US" dirty="0"/>
              <a:t> injection biweekly), added microbes (mycorrhizae and bacteria).</a:t>
            </a:r>
          </a:p>
          <a:p>
            <a:pPr marL="457200" indent="-457200">
              <a:buAutoNum type="arabicPeriod"/>
            </a:pPr>
            <a:r>
              <a:rPr lang="en-US" dirty="0"/>
              <a:t>Tree growth is &gt;2X in the Conventional treatment.</a:t>
            </a:r>
          </a:p>
          <a:p>
            <a:pPr marL="457200" indent="-457200">
              <a:buAutoNum type="arabicPeriod"/>
            </a:pPr>
            <a:r>
              <a:rPr lang="en-US" dirty="0"/>
              <a:t>Soil Penetration with a Penetrometer (200 psi) is 12.8” in the Conventional </a:t>
            </a:r>
            <a:r>
              <a:rPr lang="en-US" dirty="0" err="1"/>
              <a:t>trt</a:t>
            </a:r>
            <a:r>
              <a:rPr lang="en-US" dirty="0"/>
              <a:t> and 24.4” in the Regenerative and Indigenous treatments.</a:t>
            </a:r>
          </a:p>
          <a:p>
            <a:pPr marL="457200" indent="-457200">
              <a:buAutoNum type="arabicPeriod"/>
            </a:pPr>
            <a:r>
              <a:rPr lang="en-US" dirty="0"/>
              <a:t>Winter 2022-23, the Conventional site was &gt;80% winter weeds vs. &lt;5% for Regenerative.</a:t>
            </a:r>
          </a:p>
          <a:p>
            <a:pPr marL="457200" indent="-457200">
              <a:buAutoNum type="arabicPeriod"/>
            </a:pPr>
            <a:r>
              <a:rPr lang="en-US" dirty="0"/>
              <a:t>Soil in Regen &amp; Indigenous plots (8” from </a:t>
            </a:r>
            <a:r>
              <a:rPr lang="en-US" dirty="0" err="1"/>
              <a:t>Tpee</a:t>
            </a:r>
            <a:r>
              <a:rPr lang="en-US" dirty="0"/>
              <a:t>) with cover crops was more porous assumingly from cover crop roots and microbial population.  They both had a high level of fungal diversity.  The Convention plot had extensive bacterial population but fungal </a:t>
            </a:r>
            <a:r>
              <a:rPr lang="en-US" dirty="0" err="1"/>
              <a:t>popn</a:t>
            </a:r>
            <a:r>
              <a:rPr lang="en-US" dirty="0"/>
              <a:t>. was dominated by the single species – dwarf puffball. </a:t>
            </a:r>
          </a:p>
          <a:p>
            <a:pPr marL="457200" indent="-457200">
              <a:buAutoNum type="arabicPeriod"/>
            </a:pPr>
            <a:r>
              <a:rPr lang="en-US" dirty="0"/>
              <a:t>Conclusion:  Regenerative practices lead to soil diversity, especially fungi and soil permeability. </a:t>
            </a:r>
          </a:p>
        </p:txBody>
      </p:sp>
      <p:pic>
        <p:nvPicPr>
          <p:cNvPr id="6" name="Picture 5" descr="A logo of a lemon&#10;&#10;Description automatically generated">
            <a:extLst>
              <a:ext uri="{FF2B5EF4-FFF2-40B4-BE49-F238E27FC236}">
                <a16:creationId xmlns:a16="http://schemas.microsoft.com/office/drawing/2014/main" id="{A3BE227F-1042-5CD6-F2A0-D76FC9D2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589" y="482600"/>
            <a:ext cx="1568694" cy="15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152B-47CC-1F7D-E9FC-EF9AC6EC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9"/>
            <a:ext cx="10077557" cy="660732"/>
          </a:xfrm>
        </p:spPr>
        <p:txBody>
          <a:bodyPr>
            <a:normAutofit/>
          </a:bodyPr>
          <a:lstStyle/>
          <a:p>
            <a:r>
              <a:rPr lang="en-US" sz="2400" dirty="0"/>
              <a:t>ECTOMYCORRHIZA             versus           ENDOMYCORRHIZE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EEADAE-683B-6A3D-CD02-2DCDE49F6307}"/>
              </a:ext>
            </a:extLst>
          </p:cNvPr>
          <p:cNvSpPr txBox="1">
            <a:spLocks/>
          </p:cNvSpPr>
          <p:nvPr/>
        </p:nvSpPr>
        <p:spPr>
          <a:xfrm>
            <a:off x="8088086" y="3203216"/>
            <a:ext cx="3961092" cy="660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in REGENERATIVE plots</a:t>
            </a:r>
          </a:p>
        </p:txBody>
      </p:sp>
      <p:pic>
        <p:nvPicPr>
          <p:cNvPr id="6" name="Picture 5" descr="A diagram of a cell structure&#10;&#10;Description automatically generated">
            <a:extLst>
              <a:ext uri="{FF2B5EF4-FFF2-40B4-BE49-F238E27FC236}">
                <a16:creationId xmlns:a16="http://schemas.microsoft.com/office/drawing/2014/main" id="{06F3DCFD-230F-C148-E6A2-DA93F99C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43" y="1715952"/>
            <a:ext cx="4169228" cy="51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6675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70283</TotalTime>
  <Words>544</Words>
  <Application>Microsoft Macintosh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Avenir Next LT Pro Light</vt:lpstr>
      <vt:lpstr>Georgia Pro Semibold</vt:lpstr>
      <vt:lpstr>Helvetica</vt:lpstr>
      <vt:lpstr>RocaVTI</vt:lpstr>
      <vt:lpstr>Soil Fungal Diversity Shift – DNA Analysis</vt:lpstr>
      <vt:lpstr>Evolution of the fungal population in REGENERATIVE plots</vt:lpstr>
      <vt:lpstr>Evolution of the fungal population in INDIGENOUS plots (no inoculants)</vt:lpstr>
      <vt:lpstr>Evolution of the fungal population in CONVENTIONAL plots</vt:lpstr>
      <vt:lpstr>3rd Season        Regenerative                                       Indigenous                                   Conventional</vt:lpstr>
      <vt:lpstr>    3rd Season                  Regenerative                                     Conventional</vt:lpstr>
      <vt:lpstr>Conventional Soil Rebound:  3rd &gt;&gt;4th year</vt:lpstr>
      <vt:lpstr>Methods and Observations</vt:lpstr>
      <vt:lpstr>ECTOMYCORRHIZA             versus           ENDOMYCORRHIZE</vt:lpstr>
      <vt:lpstr>Evolution of the Ecotomycorrhiza population in REGENERATIVE plots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Fungal Diversity Shift - DNA</dc:title>
  <dc:creator>Herbert Young</dc:creator>
  <cp:lastModifiedBy>Herb Young</cp:lastModifiedBy>
  <cp:revision>25</cp:revision>
  <cp:lastPrinted>2025-01-09T12:19:32Z</cp:lastPrinted>
  <dcterms:created xsi:type="dcterms:W3CDTF">2023-08-10T10:45:55Z</dcterms:created>
  <dcterms:modified xsi:type="dcterms:W3CDTF">2025-01-12T23:39:55Z</dcterms:modified>
</cp:coreProperties>
</file>