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507" autoAdjust="0"/>
    <p:restoredTop sz="93792" autoAdjust="0"/>
  </p:normalViewPr>
  <p:slideViewPr>
    <p:cSldViewPr snapToGrid="0">
      <p:cViewPr>
        <p:scale>
          <a:sx n="50" d="100"/>
          <a:sy n="50" d="100"/>
        </p:scale>
        <p:origin x="-2789" y="-43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https://ashlanduniversity-my.sharepoint.com/personal/botto_ashland_edu/Documents/2022_ORIP_internship/2022_ORIP_mulch-project_data/2022_Mulch%20Project%20Data%20Standard%20Deviation%20and%20Standard%20Error.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buckeyemailosu-my.sharepoint.com/personal/soehnlen_39_osu_edu/Documents/SAS%20Files%20-%202021%20FrostShield,%20KDL,%20Mulch%20Projects/Mulch%20Project%20-%202021/2021_Mulch%20Project_Weed%20Results_CH%202-28-NC230362.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https://ashlanduniversity-my.sharepoint.com/personal/botto_ashland_edu/Documents/2022_ORIP_internship/2022_ORIP_mulch-project_data/2022_Mulch%20Project%20Data%20Standard%20Deviation%20and%20Standard%20Erro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Wooster</a:t>
            </a:r>
            <a:r>
              <a:rPr lang="en-US" baseline="0" dirty="0"/>
              <a:t> – July </a:t>
            </a:r>
            <a:r>
              <a:rPr lang="en-US" dirty="0"/>
              <a:t>2022</a:t>
            </a:r>
            <a:r>
              <a:rPr lang="en-US" baseline="0" dirty="0"/>
              <a:t> -</a:t>
            </a:r>
            <a:r>
              <a:rPr lang="en-US" dirty="0"/>
              <a:t> Soil Water Content (%)</a:t>
            </a:r>
          </a:p>
        </c:rich>
      </c:tx>
      <c:overlay val="0"/>
      <c:spPr>
        <a:noFill/>
        <a:ln>
          <a:noFill/>
        </a:ln>
        <a:effectLst/>
      </c:spPr>
    </c:title>
    <c:autoTitleDeleted val="0"/>
    <c:plotArea>
      <c:layout>
        <c:manualLayout>
          <c:layoutTarget val="inner"/>
          <c:xMode val="edge"/>
          <c:yMode val="edge"/>
          <c:x val="0.12303626664784142"/>
          <c:y val="0.1378384592951522"/>
          <c:w val="0.82219697283079951"/>
          <c:h val="0.6367078498590919"/>
        </c:manualLayout>
      </c:layout>
      <c:barChart>
        <c:barDir val="col"/>
        <c:grouping val="clustered"/>
        <c:varyColors val="0"/>
        <c:ser>
          <c:idx val="0"/>
          <c:order val="0"/>
          <c:tx>
            <c:strRef>
              <c:f>'U2 Moisture'!$AI$3</c:f>
              <c:strCache>
                <c:ptCount val="1"/>
                <c:pt idx="0">
                  <c:v>Soil Hill</c:v>
                </c:pt>
              </c:strCache>
            </c:strRef>
          </c:tx>
          <c:spPr>
            <a:solidFill>
              <a:schemeClr val="accent2">
                <a:lumMod val="50000"/>
              </a:schemeClr>
            </a:solidFill>
            <a:ln>
              <a:noFill/>
            </a:ln>
            <a:effectLst/>
          </c:spPr>
          <c:invertIfNegative val="0"/>
          <c:dLbls>
            <c:dLbl>
              <c:idx val="0"/>
              <c:tx>
                <c:rich>
                  <a:bodyPr rot="0" vert="horz"/>
                  <a:lstStyle/>
                  <a:p>
                    <a:pPr>
                      <a:defRPr sz="1200"/>
                    </a:pPr>
                    <a:r>
                      <a:rPr lang="en-US" sz="1200"/>
                      <a:t>b</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C915-4F36-B31C-CFBB281DB71E}"/>
                </c:ext>
              </c:extLst>
            </c:dLbl>
            <c:dLbl>
              <c:idx val="1"/>
              <c:tx>
                <c:rich>
                  <a:bodyPr rot="0" vert="horz"/>
                  <a:lstStyle/>
                  <a:p>
                    <a:pPr>
                      <a:defRPr sz="1200"/>
                    </a:pPr>
                    <a:r>
                      <a:rPr lang="en-US" sz="1200"/>
                      <a:t>b</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C915-4F36-B31C-CFBB281DB71E}"/>
                </c:ext>
              </c:extLst>
            </c:dLbl>
            <c:dLbl>
              <c:idx val="2"/>
              <c:tx>
                <c:rich>
                  <a:bodyPr rot="0" vert="horz"/>
                  <a:lstStyle/>
                  <a:p>
                    <a:pPr>
                      <a:defRPr sz="1200"/>
                    </a:pPr>
                    <a:r>
                      <a:rPr lang="en-US" sz="1200"/>
                      <a:t>c</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C915-4F36-B31C-CFBB281DB71E}"/>
                </c:ext>
              </c:extLst>
            </c:dLbl>
            <c:dLbl>
              <c:idx val="3"/>
              <c:tx>
                <c:rich>
                  <a:bodyPr rot="0" vert="horz"/>
                  <a:lstStyle/>
                  <a:p>
                    <a:pPr>
                      <a:defRPr sz="1200"/>
                    </a:pPr>
                    <a:r>
                      <a:rPr lang="en-US" sz="1200"/>
                      <a:t>b</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C915-4F36-B31C-CFBB281DB71E}"/>
                </c:ext>
              </c:extLst>
            </c:dLbl>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Moisture'!$AM$4:$AM$7</c:f>
                <c:numCache>
                  <c:formatCode>General</c:formatCode>
                  <c:ptCount val="4"/>
                  <c:pt idx="0">
                    <c:v>2.5286002935308782</c:v>
                  </c:pt>
                  <c:pt idx="1">
                    <c:v>2.4443955171871123</c:v>
                  </c:pt>
                  <c:pt idx="2">
                    <c:v>2.4144673900837383</c:v>
                  </c:pt>
                  <c:pt idx="3">
                    <c:v>9.0963858818275263</c:v>
                  </c:pt>
                </c:numCache>
              </c:numRef>
            </c:plus>
            <c:minus>
              <c:numRef>
                <c:f>'U2 Moisture'!$AM$4:$AM$7</c:f>
                <c:numCache>
                  <c:formatCode>General</c:formatCode>
                  <c:ptCount val="4"/>
                  <c:pt idx="0">
                    <c:v>2.5286002935308782</c:v>
                  </c:pt>
                  <c:pt idx="1">
                    <c:v>2.4443955171871123</c:v>
                  </c:pt>
                  <c:pt idx="2">
                    <c:v>2.4144673900837383</c:v>
                  </c:pt>
                  <c:pt idx="3">
                    <c:v>9.0963858818275263</c:v>
                  </c:pt>
                </c:numCache>
              </c:numRef>
            </c:minus>
            <c:spPr>
              <a:noFill/>
              <a:ln w="9525" cap="flat" cmpd="sng" algn="ctr">
                <a:solidFill>
                  <a:schemeClr val="tx1">
                    <a:lumMod val="65000"/>
                    <a:lumOff val="35000"/>
                  </a:schemeClr>
                </a:solidFill>
                <a:round/>
              </a:ln>
              <a:effectLst/>
            </c:spPr>
          </c:errBars>
          <c:cat>
            <c:strRef>
              <c:f>'U2 Moisture'!$AH$4:$AH$7</c:f>
              <c:strCache>
                <c:ptCount val="4"/>
                <c:pt idx="0">
                  <c:v>1.5"</c:v>
                </c:pt>
                <c:pt idx="1">
                  <c:v>3"</c:v>
                </c:pt>
                <c:pt idx="2">
                  <c:v>4.8"</c:v>
                </c:pt>
                <c:pt idx="3">
                  <c:v>8"</c:v>
                </c:pt>
              </c:strCache>
            </c:strRef>
          </c:cat>
          <c:val>
            <c:numRef>
              <c:f>'U2 Moisture'!$AI$4:$AI$7</c:f>
              <c:numCache>
                <c:formatCode>General</c:formatCode>
                <c:ptCount val="4"/>
                <c:pt idx="0">
                  <c:v>24.258333333333336</c:v>
                </c:pt>
                <c:pt idx="1">
                  <c:v>41.05833333333333</c:v>
                </c:pt>
                <c:pt idx="2">
                  <c:v>56.883333333333333</c:v>
                </c:pt>
                <c:pt idx="3">
                  <c:v>69.333333333333329</c:v>
                </c:pt>
              </c:numCache>
            </c:numRef>
          </c:val>
          <c:extLst>
            <c:ext xmlns:c16="http://schemas.microsoft.com/office/drawing/2014/chart" uri="{C3380CC4-5D6E-409C-BE32-E72D297353CC}">
              <c16:uniqueId val="{00000004-C915-4F36-B31C-CFBB281DB71E}"/>
            </c:ext>
          </c:extLst>
        </c:ser>
        <c:ser>
          <c:idx val="1"/>
          <c:order val="1"/>
          <c:tx>
            <c:strRef>
              <c:f>'U2 Moisture'!$AJ$3</c:f>
              <c:strCache>
                <c:ptCount val="1"/>
                <c:pt idx="0">
                  <c:v>Miscanthus (chopped)</c:v>
                </c:pt>
              </c:strCache>
            </c:strRef>
          </c:tx>
          <c:spPr>
            <a:solidFill>
              <a:srgbClr val="00B050"/>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915-4F36-B31C-CFBB281DB71E}"/>
                </c:ext>
              </c:extLst>
            </c:dLbl>
            <c:dLbl>
              <c:idx val="1"/>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C915-4F36-B31C-CFBB281DB71E}"/>
                </c:ext>
              </c:extLst>
            </c:dLbl>
            <c:dLbl>
              <c:idx val="2"/>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7-C915-4F36-B31C-CFBB281DB71E}"/>
                </c:ext>
              </c:extLst>
            </c:dLbl>
            <c:dLbl>
              <c:idx val="3"/>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C915-4F36-B31C-CFBB281DB71E}"/>
                </c:ext>
              </c:extLst>
            </c:dLbl>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Moisture'!$AN$4:$AN$7</c:f>
                <c:numCache>
                  <c:formatCode>General</c:formatCode>
                  <c:ptCount val="4"/>
                  <c:pt idx="0">
                    <c:v>0.50518148554092257</c:v>
                  </c:pt>
                  <c:pt idx="1">
                    <c:v>0.30629959915815225</c:v>
                  </c:pt>
                  <c:pt idx="2">
                    <c:v>1.8795500348044309</c:v>
                  </c:pt>
                  <c:pt idx="3">
                    <c:v>4.8557597528891199</c:v>
                  </c:pt>
                </c:numCache>
              </c:numRef>
            </c:plus>
            <c:minus>
              <c:numRef>
                <c:f>'U2 Moisture'!$AN$4:$AN$7</c:f>
                <c:numCache>
                  <c:formatCode>General</c:formatCode>
                  <c:ptCount val="4"/>
                  <c:pt idx="0">
                    <c:v>0.50518148554092257</c:v>
                  </c:pt>
                  <c:pt idx="1">
                    <c:v>0.30629959915815225</c:v>
                  </c:pt>
                  <c:pt idx="2">
                    <c:v>1.8795500348044309</c:v>
                  </c:pt>
                  <c:pt idx="3">
                    <c:v>4.8557597528891199</c:v>
                  </c:pt>
                </c:numCache>
              </c:numRef>
            </c:minus>
            <c:spPr>
              <a:noFill/>
              <a:ln w="9525" cap="flat" cmpd="sng" algn="ctr">
                <a:solidFill>
                  <a:schemeClr val="tx1">
                    <a:lumMod val="65000"/>
                    <a:lumOff val="35000"/>
                  </a:schemeClr>
                </a:solidFill>
                <a:round/>
              </a:ln>
              <a:effectLst/>
            </c:spPr>
          </c:errBars>
          <c:cat>
            <c:strRef>
              <c:f>'U2 Moisture'!$AH$4:$AH$7</c:f>
              <c:strCache>
                <c:ptCount val="4"/>
                <c:pt idx="0">
                  <c:v>1.5"</c:v>
                </c:pt>
                <c:pt idx="1">
                  <c:v>3"</c:v>
                </c:pt>
                <c:pt idx="2">
                  <c:v>4.8"</c:v>
                </c:pt>
                <c:pt idx="3">
                  <c:v>8"</c:v>
                </c:pt>
              </c:strCache>
            </c:strRef>
          </c:cat>
          <c:val>
            <c:numRef>
              <c:f>'U2 Moisture'!$AJ$4:$AJ$7</c:f>
              <c:numCache>
                <c:formatCode>General</c:formatCode>
                <c:ptCount val="4"/>
                <c:pt idx="0">
                  <c:v>33.625</c:v>
                </c:pt>
                <c:pt idx="1">
                  <c:v>56.241666666666667</c:v>
                </c:pt>
                <c:pt idx="2">
                  <c:v>74.5</c:v>
                </c:pt>
                <c:pt idx="3">
                  <c:v>95.991666666666674</c:v>
                </c:pt>
              </c:numCache>
            </c:numRef>
          </c:val>
          <c:extLst>
            <c:ext xmlns:c16="http://schemas.microsoft.com/office/drawing/2014/chart" uri="{C3380CC4-5D6E-409C-BE32-E72D297353CC}">
              <c16:uniqueId val="{00000009-C915-4F36-B31C-CFBB281DB71E}"/>
            </c:ext>
          </c:extLst>
        </c:ser>
        <c:ser>
          <c:idx val="2"/>
          <c:order val="2"/>
          <c:tx>
            <c:strRef>
              <c:f>'U2 Moisture'!$AK$3</c:f>
              <c:strCache>
                <c:ptCount val="1"/>
                <c:pt idx="0">
                  <c:v>Wheat Straw</c:v>
                </c:pt>
              </c:strCache>
            </c:strRef>
          </c:tx>
          <c:spPr>
            <a:solidFill>
              <a:schemeClr val="accent4"/>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915-4F36-B31C-CFBB281DB71E}"/>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915-4F36-B31C-CFBB281DB71E}"/>
                </c:ext>
              </c:extLst>
            </c:dLbl>
            <c:dLbl>
              <c:idx val="2"/>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C-C915-4F36-B31C-CFBB281DB71E}"/>
                </c:ext>
              </c:extLst>
            </c:dLbl>
            <c:dLbl>
              <c:idx val="3"/>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D-C915-4F36-B31C-CFBB281DB71E}"/>
                </c:ext>
              </c:extLst>
            </c:dLbl>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Moisture'!$AO$4:$AO$7</c:f>
                <c:numCache>
                  <c:formatCode>General</c:formatCode>
                  <c:ptCount val="4"/>
                  <c:pt idx="0">
                    <c:v>0.72865112356859552</c:v>
                  </c:pt>
                  <c:pt idx="1">
                    <c:v>1.0880266611776246</c:v>
                  </c:pt>
                  <c:pt idx="2">
                    <c:v>0.41411185269736617</c:v>
                  </c:pt>
                  <c:pt idx="3">
                    <c:v>2.2598259062468613</c:v>
                  </c:pt>
                </c:numCache>
              </c:numRef>
            </c:plus>
            <c:minus>
              <c:numRef>
                <c:f>'U2 Moisture'!$AO$4:$AO$7</c:f>
                <c:numCache>
                  <c:formatCode>General</c:formatCode>
                  <c:ptCount val="4"/>
                  <c:pt idx="0">
                    <c:v>0.72865112356859552</c:v>
                  </c:pt>
                  <c:pt idx="1">
                    <c:v>1.0880266611776246</c:v>
                  </c:pt>
                  <c:pt idx="2">
                    <c:v>0.41411185269736617</c:v>
                  </c:pt>
                  <c:pt idx="3">
                    <c:v>2.2598259062468613</c:v>
                  </c:pt>
                </c:numCache>
              </c:numRef>
            </c:minus>
            <c:spPr>
              <a:noFill/>
              <a:ln w="9525" cap="flat" cmpd="sng" algn="ctr">
                <a:solidFill>
                  <a:schemeClr val="tx1">
                    <a:lumMod val="65000"/>
                    <a:lumOff val="35000"/>
                  </a:schemeClr>
                </a:solidFill>
                <a:round/>
              </a:ln>
              <a:effectLst/>
            </c:spPr>
          </c:errBars>
          <c:cat>
            <c:strRef>
              <c:f>'U2 Moisture'!$AH$4:$AH$7</c:f>
              <c:strCache>
                <c:ptCount val="4"/>
                <c:pt idx="0">
                  <c:v>1.5"</c:v>
                </c:pt>
                <c:pt idx="1">
                  <c:v>3"</c:v>
                </c:pt>
                <c:pt idx="2">
                  <c:v>4.8"</c:v>
                </c:pt>
                <c:pt idx="3">
                  <c:v>8"</c:v>
                </c:pt>
              </c:strCache>
            </c:strRef>
          </c:cat>
          <c:val>
            <c:numRef>
              <c:f>'U2 Moisture'!$AK$4:$AK$7</c:f>
              <c:numCache>
                <c:formatCode>General</c:formatCode>
                <c:ptCount val="4"/>
                <c:pt idx="0">
                  <c:v>34.869443333333336</c:v>
                </c:pt>
                <c:pt idx="1">
                  <c:v>56.536110000000008</c:v>
                </c:pt>
                <c:pt idx="2">
                  <c:v>75.919443333333319</c:v>
                </c:pt>
                <c:pt idx="3">
                  <c:v>96.602776666666671</c:v>
                </c:pt>
              </c:numCache>
            </c:numRef>
          </c:val>
          <c:extLst>
            <c:ext xmlns:c16="http://schemas.microsoft.com/office/drawing/2014/chart" uri="{C3380CC4-5D6E-409C-BE32-E72D297353CC}">
              <c16:uniqueId val="{0000000E-C915-4F36-B31C-CFBB281DB71E}"/>
            </c:ext>
          </c:extLst>
        </c:ser>
        <c:ser>
          <c:idx val="3"/>
          <c:order val="3"/>
          <c:tx>
            <c:strRef>
              <c:f>'U2 Moisture'!$AL$3</c:f>
              <c:strCache>
                <c:ptCount val="1"/>
                <c:pt idx="0">
                  <c:v>Corn Stover</c:v>
                </c:pt>
              </c:strCache>
            </c:strRef>
          </c:tx>
          <c:spPr>
            <a:solidFill>
              <a:schemeClr val="accent2"/>
            </a:solidFill>
            <a:ln>
              <a:noFill/>
            </a:ln>
            <a:effectLst/>
          </c:spPr>
          <c:invertIfNegative val="0"/>
          <c:dLbls>
            <c:dLbl>
              <c:idx val="0"/>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F-C915-4F36-B31C-CFBB281DB71E}"/>
                </c:ext>
              </c:extLst>
            </c:dLbl>
            <c:dLbl>
              <c:idx val="1"/>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10-C915-4F36-B31C-CFBB281DB71E}"/>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C915-4F36-B31C-CFBB281DB71E}"/>
                </c:ext>
              </c:extLst>
            </c:dLbl>
            <c:dLbl>
              <c:idx val="3"/>
              <c:tx>
                <c:rich>
                  <a:bodyPr rot="0" vert="horz"/>
                  <a:lstStyle/>
                  <a:p>
                    <a:pPr>
                      <a:defRPr sz="1200"/>
                    </a:pPr>
                    <a:r>
                      <a:rPr lang="en-US" sz="12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12-C915-4F36-B31C-CFBB281DB71E}"/>
                </c:ext>
              </c:extLst>
            </c:dLbl>
            <c:spPr>
              <a:noFill/>
              <a:ln>
                <a:noFill/>
              </a:ln>
              <a:effectLst/>
            </c:spPr>
            <c:txPr>
              <a:bodyPr rot="0" vert="horz"/>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Moisture'!$AP$4:$AP$7</c:f>
                <c:numCache>
                  <c:formatCode>General</c:formatCode>
                  <c:ptCount val="4"/>
                  <c:pt idx="0">
                    <c:v>0.36705534534242151</c:v>
                  </c:pt>
                  <c:pt idx="1">
                    <c:v>0.99874921777190762</c:v>
                  </c:pt>
                  <c:pt idx="2">
                    <c:v>0.45539392797152684</c:v>
                  </c:pt>
                  <c:pt idx="3">
                    <c:v>5.8464077445413691</c:v>
                  </c:pt>
                </c:numCache>
              </c:numRef>
            </c:plus>
            <c:minus>
              <c:numRef>
                <c:f>'U2 Moisture'!$AP$4:$AP$7</c:f>
                <c:numCache>
                  <c:formatCode>General</c:formatCode>
                  <c:ptCount val="4"/>
                  <c:pt idx="0">
                    <c:v>0.36705534534242151</c:v>
                  </c:pt>
                  <c:pt idx="1">
                    <c:v>0.99874921777190762</c:v>
                  </c:pt>
                  <c:pt idx="2">
                    <c:v>0.45539392797152684</c:v>
                  </c:pt>
                  <c:pt idx="3">
                    <c:v>5.8464077445413691</c:v>
                  </c:pt>
                </c:numCache>
              </c:numRef>
            </c:minus>
            <c:spPr>
              <a:noFill/>
              <a:ln w="9525" cap="flat" cmpd="sng" algn="ctr">
                <a:solidFill>
                  <a:schemeClr val="tx1">
                    <a:lumMod val="65000"/>
                    <a:lumOff val="35000"/>
                  </a:schemeClr>
                </a:solidFill>
                <a:round/>
              </a:ln>
              <a:effectLst/>
            </c:spPr>
          </c:errBars>
          <c:cat>
            <c:strRef>
              <c:f>'U2 Moisture'!$AH$4:$AH$7</c:f>
              <c:strCache>
                <c:ptCount val="4"/>
                <c:pt idx="0">
                  <c:v>1.5"</c:v>
                </c:pt>
                <c:pt idx="1">
                  <c:v>3"</c:v>
                </c:pt>
                <c:pt idx="2">
                  <c:v>4.8"</c:v>
                </c:pt>
                <c:pt idx="3">
                  <c:v>8"</c:v>
                </c:pt>
              </c:strCache>
            </c:strRef>
          </c:cat>
          <c:val>
            <c:numRef>
              <c:f>'U2 Moisture'!$AL$4:$AL$7</c:f>
              <c:numCache>
                <c:formatCode>General</c:formatCode>
                <c:ptCount val="4"/>
                <c:pt idx="0">
                  <c:v>32.052776666666666</c:v>
                </c:pt>
                <c:pt idx="1">
                  <c:v>52.15</c:v>
                </c:pt>
                <c:pt idx="2">
                  <c:v>65.825000000000003</c:v>
                </c:pt>
                <c:pt idx="3">
                  <c:v>91.386109999999988</c:v>
                </c:pt>
              </c:numCache>
            </c:numRef>
          </c:val>
          <c:extLst>
            <c:ext xmlns:c16="http://schemas.microsoft.com/office/drawing/2014/chart" uri="{C3380CC4-5D6E-409C-BE32-E72D297353CC}">
              <c16:uniqueId val="{00000013-C915-4F36-B31C-CFBB281DB71E}"/>
            </c:ext>
          </c:extLst>
        </c:ser>
        <c:dLbls>
          <c:dLblPos val="outEnd"/>
          <c:showLegendKey val="0"/>
          <c:showVal val="1"/>
          <c:showCatName val="0"/>
          <c:showSerName val="0"/>
          <c:showPercent val="0"/>
          <c:showBubbleSize val="0"/>
        </c:dLbls>
        <c:gapWidth val="219"/>
        <c:overlap val="-27"/>
        <c:axId val="1288169503"/>
        <c:axId val="1311565775"/>
      </c:barChart>
      <c:catAx>
        <c:axId val="1288169503"/>
        <c:scaling>
          <c:orientation val="minMax"/>
        </c:scaling>
        <c:delete val="0"/>
        <c:axPos val="b"/>
        <c:title>
          <c:tx>
            <c:rich>
              <a:bodyPr/>
              <a:lstStyle/>
              <a:p>
                <a:pPr>
                  <a:defRPr sz="1400"/>
                </a:pPr>
                <a:r>
                  <a:rPr lang="en-US" sz="1400" dirty="0"/>
                  <a:t>Depth (inches)</a:t>
                </a:r>
              </a:p>
            </c:rich>
          </c:tx>
          <c:layout>
            <c:manualLayout>
              <c:xMode val="edge"/>
              <c:yMode val="edge"/>
              <c:x val="0.43044112239593241"/>
              <c:y val="0.84160498081433921"/>
            </c:manualLayout>
          </c:layout>
          <c:overlay val="0"/>
        </c:title>
        <c:numFmt formatCode="General" sourceLinked="1"/>
        <c:majorTickMark val="none"/>
        <c:minorTickMark val="none"/>
        <c:tickLblPos val="nextTo"/>
        <c:spPr>
          <a:noFill/>
          <a:ln w="9525" cap="flat" cmpd="sng" algn="ctr">
            <a:solidFill>
              <a:schemeClr val="accent5"/>
            </a:solidFill>
            <a:round/>
          </a:ln>
          <a:effectLst/>
        </c:spPr>
        <c:txPr>
          <a:bodyPr rot="-60000000" vert="horz"/>
          <a:lstStyle/>
          <a:p>
            <a:pPr>
              <a:defRPr sz="1200"/>
            </a:pPr>
            <a:endParaRPr lang="en-US"/>
          </a:p>
        </c:txPr>
        <c:crossAx val="1311565775"/>
        <c:crosses val="autoZero"/>
        <c:auto val="1"/>
        <c:lblAlgn val="ctr"/>
        <c:lblOffset val="100"/>
        <c:noMultiLvlLbl val="0"/>
      </c:catAx>
      <c:valAx>
        <c:axId val="1311565775"/>
        <c:scaling>
          <c:orientation val="minMax"/>
        </c:scaling>
        <c:delete val="0"/>
        <c:axPos val="l"/>
        <c:title>
          <c:tx>
            <c:rich>
              <a:bodyPr rot="-5400000" vert="horz"/>
              <a:lstStyle/>
              <a:p>
                <a:pPr>
                  <a:defRPr sz="1600"/>
                </a:pPr>
                <a:r>
                  <a:rPr lang="en-US" sz="1600" dirty="0"/>
                  <a:t>Soil</a:t>
                </a:r>
                <a:r>
                  <a:rPr lang="en-US" sz="1600" baseline="0" dirty="0"/>
                  <a:t> Water Content (%)</a:t>
                </a:r>
                <a:endParaRPr lang="en-US" sz="1600" dirty="0"/>
              </a:p>
            </c:rich>
          </c:tx>
          <c:layout>
            <c:manualLayout>
              <c:xMode val="edge"/>
              <c:yMode val="edge"/>
              <c:x val="1.7419199411667745E-2"/>
              <c:y val="0.16219836717498012"/>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sz="1200"/>
            </a:pPr>
            <a:endParaRPr lang="en-US"/>
          </a:p>
        </c:txPr>
        <c:crossAx val="1288169503"/>
        <c:crosses val="autoZero"/>
        <c:crossBetween val="between"/>
      </c:valAx>
      <c:spPr>
        <a:noFill/>
        <a:ln>
          <a:solidFill>
            <a:schemeClr val="accent5"/>
          </a:solidFill>
        </a:ln>
        <a:effectLst/>
      </c:spPr>
    </c:plotArea>
    <c:legend>
      <c:legendPos val="b"/>
      <c:overlay val="0"/>
      <c:spPr>
        <a:noFill/>
        <a:ln>
          <a:noFill/>
        </a:ln>
        <a:effectLst/>
      </c:spPr>
      <c:txPr>
        <a:bodyPr rot="0" vert="horz"/>
        <a:lstStyle/>
        <a:p>
          <a:pPr>
            <a:defRPr sz="1400"/>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50000"/>
          <a:lumOff val="50000"/>
        </a:schemeClr>
      </a:solidFill>
      <a:round/>
    </a:ln>
    <a:effectLst/>
  </c:spPr>
  <c:txPr>
    <a:bodyPr/>
    <a:lstStyle/>
    <a:p>
      <a:pPr>
        <a:defRPr b="0">
          <a:solidFill>
            <a:schemeClr val="tx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dirty="0"/>
              <a:t>Wooster - July 2021 - Weed Cover (%)</a:t>
            </a:r>
          </a:p>
        </c:rich>
      </c:tx>
      <c:layout>
        <c:manualLayout>
          <c:xMode val="edge"/>
          <c:yMode val="edge"/>
          <c:x val="0.23601706810592415"/>
          <c:y val="1.865069423170741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628558927507626"/>
          <c:y val="0.13840694874936083"/>
          <c:w val="0.82953563245764728"/>
          <c:h val="0.7122691315737456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1-5EA4-425D-82A7-ECDEE791A207}"/>
              </c:ext>
            </c:extLst>
          </c:dPt>
          <c:dPt>
            <c:idx val="1"/>
            <c:invertIfNegative val="0"/>
            <c:bubble3D val="0"/>
            <c:spPr>
              <a:solidFill>
                <a:srgbClr val="00B050"/>
              </a:solidFill>
              <a:ln>
                <a:noFill/>
              </a:ln>
              <a:effectLst/>
            </c:spPr>
            <c:extLst>
              <c:ext xmlns:c16="http://schemas.microsoft.com/office/drawing/2014/chart" uri="{C3380CC4-5D6E-409C-BE32-E72D297353CC}">
                <c16:uniqueId val="{00000003-5EA4-425D-82A7-ECDEE791A207}"/>
              </c:ext>
            </c:extLst>
          </c:dPt>
          <c:dPt>
            <c:idx val="2"/>
            <c:invertIfNegative val="0"/>
            <c:bubble3D val="0"/>
            <c:spPr>
              <a:solidFill>
                <a:srgbClr val="FFC000"/>
              </a:solidFill>
              <a:ln>
                <a:noFill/>
              </a:ln>
              <a:effectLst/>
            </c:spPr>
            <c:extLst>
              <c:ext xmlns:c16="http://schemas.microsoft.com/office/drawing/2014/chart" uri="{C3380CC4-5D6E-409C-BE32-E72D297353CC}">
                <c16:uniqueId val="{00000005-5EA4-425D-82A7-ECDEE791A207}"/>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5EA4-425D-82A7-ECDEE791A207}"/>
              </c:ext>
            </c:extLst>
          </c:dPt>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EA4-425D-82A7-ECDEE791A207}"/>
                </c:ext>
              </c:extLst>
            </c:dLbl>
            <c:dLbl>
              <c:idx val="1"/>
              <c:layout>
                <c:manualLayout>
                  <c:x val="2.0551684898330652E-3"/>
                  <c:y val="-7.5452438642233541E-2"/>
                </c:manualLayout>
              </c:layout>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EA4-425D-82A7-ECDEE791A207}"/>
                </c:ext>
              </c:extLst>
            </c:dLbl>
            <c:dLbl>
              <c:idx val="2"/>
              <c:layout>
                <c:manualLayout>
                  <c:x val="0"/>
                  <c:y val="-7.0316932347212355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EA4-425D-82A7-ECDEE791A207}"/>
                </c:ext>
              </c:extLst>
            </c:dLbl>
            <c:dLbl>
              <c:idx val="3"/>
              <c:layout>
                <c:manualLayout>
                  <c:x val="2.0551684898330652E-3"/>
                  <c:y val="-8.4769776525213905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EA4-425D-82A7-ECDEE791A20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'Weed Results SAS-HU2-Poster'!$AU$6:$AU$9</c:f>
                <c:numCache>
                  <c:formatCode>General</c:formatCode>
                  <c:ptCount val="4"/>
                  <c:pt idx="0">
                    <c:v>0</c:v>
                  </c:pt>
                  <c:pt idx="1">
                    <c:v>10</c:v>
                  </c:pt>
                  <c:pt idx="2">
                    <c:v>10.408329999999999</c:v>
                  </c:pt>
                  <c:pt idx="3">
                    <c:v>11.5470054</c:v>
                  </c:pt>
                </c:numCache>
              </c:numRef>
            </c:plus>
            <c:minus>
              <c:numRef>
                <c:f>'Weed Results SAS-HU2-Poster'!$AU$6:$AU$9</c:f>
                <c:numCache>
                  <c:formatCode>General</c:formatCode>
                  <c:ptCount val="4"/>
                  <c:pt idx="0">
                    <c:v>0</c:v>
                  </c:pt>
                  <c:pt idx="1">
                    <c:v>10</c:v>
                  </c:pt>
                  <c:pt idx="2">
                    <c:v>10.408329999999999</c:v>
                  </c:pt>
                  <c:pt idx="3">
                    <c:v>11.5470054</c:v>
                  </c:pt>
                </c:numCache>
              </c:numRef>
            </c:minus>
            <c:spPr>
              <a:noFill/>
              <a:ln w="9525" cap="flat" cmpd="sng" algn="ctr">
                <a:solidFill>
                  <a:schemeClr val="tx1">
                    <a:lumMod val="65000"/>
                    <a:lumOff val="35000"/>
                  </a:schemeClr>
                </a:solidFill>
                <a:round/>
              </a:ln>
              <a:effectLst/>
            </c:spPr>
          </c:errBars>
          <c:cat>
            <c:strRef>
              <c:f>'Weed Results SAS-HU2-Poster'!$AS$6:$AS$9</c:f>
              <c:strCache>
                <c:ptCount val="4"/>
                <c:pt idx="0">
                  <c:v>Soil Hill</c:v>
                </c:pt>
                <c:pt idx="1">
                  <c:v>Miscanthus</c:v>
                </c:pt>
                <c:pt idx="2">
                  <c:v>Wheat Straw</c:v>
                </c:pt>
                <c:pt idx="3">
                  <c:v>Corn Stover</c:v>
                </c:pt>
              </c:strCache>
            </c:strRef>
          </c:cat>
          <c:val>
            <c:numRef>
              <c:f>'Weed Results SAS-HU2-Poster'!$AT$6:$AT$9</c:f>
              <c:numCache>
                <c:formatCode>0</c:formatCode>
                <c:ptCount val="4"/>
                <c:pt idx="0">
                  <c:v>100</c:v>
                </c:pt>
                <c:pt idx="1">
                  <c:v>50</c:v>
                </c:pt>
                <c:pt idx="2">
                  <c:v>18.333333</c:v>
                </c:pt>
                <c:pt idx="3">
                  <c:v>88.333332999999996</c:v>
                </c:pt>
              </c:numCache>
            </c:numRef>
          </c:val>
          <c:extLst>
            <c:ext xmlns:c16="http://schemas.microsoft.com/office/drawing/2014/chart" uri="{C3380CC4-5D6E-409C-BE32-E72D297353CC}">
              <c16:uniqueId val="{00000008-5EA4-425D-82A7-ECDEE791A207}"/>
            </c:ext>
          </c:extLst>
        </c:ser>
        <c:dLbls>
          <c:showLegendKey val="0"/>
          <c:showVal val="0"/>
          <c:showCatName val="0"/>
          <c:showSerName val="0"/>
          <c:showPercent val="0"/>
          <c:showBubbleSize val="0"/>
        </c:dLbls>
        <c:gapWidth val="219"/>
        <c:overlap val="-27"/>
        <c:axId val="1551783696"/>
        <c:axId val="1551782864"/>
      </c:barChart>
      <c:catAx>
        <c:axId val="155178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51782864"/>
        <c:crosses val="autoZero"/>
        <c:auto val="1"/>
        <c:lblAlgn val="ctr"/>
        <c:lblOffset val="100"/>
        <c:noMultiLvlLbl val="0"/>
      </c:catAx>
      <c:valAx>
        <c:axId val="155178286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800" dirty="0"/>
                  <a:t>% Weed Cover</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51783696"/>
        <c:crosses val="autoZero"/>
        <c:crossBetween val="between"/>
      </c:valAx>
      <c:spPr>
        <a:noFill/>
        <a:ln>
          <a:solidFill>
            <a:schemeClr val="accent5">
              <a:lumMod val="60000"/>
              <a:lumOff val="4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dirty="0">
                <a:latin typeface="Arial" panose="020B0604020202020204" pitchFamily="34" charset="0"/>
                <a:cs typeface="Arial" panose="020B0604020202020204" pitchFamily="34" charset="0"/>
              </a:rPr>
              <a:t>Wooster - July 2022 - Soil Compaction (PSI) by</a:t>
            </a:r>
            <a:r>
              <a:rPr lang="en-US" sz="1600" baseline="0" dirty="0">
                <a:latin typeface="Arial" panose="020B0604020202020204" pitchFamily="34" charset="0"/>
                <a:cs typeface="Arial" panose="020B0604020202020204" pitchFamily="34" charset="0"/>
              </a:rPr>
              <a:t> Depth</a:t>
            </a:r>
            <a:endParaRPr lang="en-US" sz="1600" dirty="0">
              <a:latin typeface="Arial" panose="020B0604020202020204" pitchFamily="34" charset="0"/>
              <a:cs typeface="Arial" panose="020B0604020202020204" pitchFamily="34" charset="0"/>
            </a:endParaRPr>
          </a:p>
        </c:rich>
      </c:tx>
      <c:overlay val="0"/>
      <c:spPr>
        <a:noFill/>
        <a:ln>
          <a:noFill/>
        </a:ln>
        <a:effectLst/>
      </c:spPr>
    </c:title>
    <c:autoTitleDeleted val="0"/>
    <c:plotArea>
      <c:layout>
        <c:manualLayout>
          <c:layoutTarget val="inner"/>
          <c:xMode val="edge"/>
          <c:yMode val="edge"/>
          <c:x val="9.5136639482742855E-2"/>
          <c:y val="0.11522258523590707"/>
          <c:w val="0.88797114999073767"/>
          <c:h val="0.65867263203172743"/>
        </c:manualLayout>
      </c:layout>
      <c:barChart>
        <c:barDir val="col"/>
        <c:grouping val="clustered"/>
        <c:varyColors val="0"/>
        <c:ser>
          <c:idx val="0"/>
          <c:order val="0"/>
          <c:tx>
            <c:strRef>
              <c:f>'U2 Compaction'!$AL$3</c:f>
              <c:strCache>
                <c:ptCount val="1"/>
                <c:pt idx="0">
                  <c:v>Soil Hill</c:v>
                </c:pt>
              </c:strCache>
            </c:strRef>
          </c:tx>
          <c:spPr>
            <a:solidFill>
              <a:schemeClr val="accent2">
                <a:lumMod val="50000"/>
              </a:schemeClr>
            </a:solidFill>
            <a:ln>
              <a:noFill/>
            </a:ln>
            <a:effectLst/>
          </c:spPr>
          <c:invertIfNegative val="0"/>
          <c:dLbls>
            <c:dLbl>
              <c:idx val="0"/>
              <c:tx>
                <c:rich>
                  <a:bodyPr rot="0" spcFirstLastPara="1" vertOverflow="ellipsis" vert="horz" wrap="square" lIns="38100" tIns="9144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300"/>
                      <a:t>a</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6018-4BDC-8364-D664E191A5CA}"/>
                </c:ext>
              </c:extLst>
            </c:dLbl>
            <c:dLbl>
              <c:idx val="1"/>
              <c:delete val="1"/>
              <c:extLst>
                <c:ext xmlns:c15="http://schemas.microsoft.com/office/drawing/2012/chart" uri="{CE6537A1-D6FC-4f65-9D91-7224C49458BB}"/>
                <c:ext xmlns:c16="http://schemas.microsoft.com/office/drawing/2014/chart" uri="{C3380CC4-5D6E-409C-BE32-E72D297353CC}">
                  <c16:uniqueId val="{00000001-6018-4BDC-8364-D664E191A5CA}"/>
                </c:ext>
              </c:extLst>
            </c:dLbl>
            <c:dLbl>
              <c:idx val="2"/>
              <c:delete val="1"/>
              <c:extLst>
                <c:ext xmlns:c15="http://schemas.microsoft.com/office/drawing/2012/chart" uri="{CE6537A1-D6FC-4f65-9D91-7224C49458BB}"/>
                <c:ext xmlns:c16="http://schemas.microsoft.com/office/drawing/2014/chart" uri="{C3380CC4-5D6E-409C-BE32-E72D297353CC}">
                  <c16:uniqueId val="{00000002-6018-4BDC-8364-D664E191A5CA}"/>
                </c:ext>
              </c:extLst>
            </c:dLbl>
            <c:dLbl>
              <c:idx val="3"/>
              <c:delete val="1"/>
              <c:extLst>
                <c:ext xmlns:c15="http://schemas.microsoft.com/office/drawing/2012/chart" uri="{CE6537A1-D6FC-4f65-9D91-7224C49458BB}"/>
                <c:ext xmlns:c16="http://schemas.microsoft.com/office/drawing/2014/chart" uri="{C3380CC4-5D6E-409C-BE32-E72D297353CC}">
                  <c16:uniqueId val="{00000003-6018-4BDC-8364-D664E191A5CA}"/>
                </c:ext>
              </c:extLst>
            </c:dLbl>
            <c:dLbl>
              <c:idx val="4"/>
              <c:delete val="1"/>
              <c:extLst>
                <c:ext xmlns:c15="http://schemas.microsoft.com/office/drawing/2012/chart" uri="{CE6537A1-D6FC-4f65-9D91-7224C49458BB}"/>
                <c:ext xmlns:c16="http://schemas.microsoft.com/office/drawing/2014/chart" uri="{C3380CC4-5D6E-409C-BE32-E72D297353CC}">
                  <c16:uniqueId val="{00000004-6018-4BDC-8364-D664E191A5CA}"/>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Compaction'!$AP$4:$AP$8</c:f>
                <c:numCache>
                  <c:formatCode>General</c:formatCode>
                  <c:ptCount val="5"/>
                  <c:pt idx="0">
                    <c:v>7.9494933451412146</c:v>
                  </c:pt>
                  <c:pt idx="1">
                    <c:v>12.754356554178306</c:v>
                  </c:pt>
                  <c:pt idx="2">
                    <c:v>3.7034143405481621</c:v>
                  </c:pt>
                  <c:pt idx="3">
                    <c:v>21.143524093942126</c:v>
                  </c:pt>
                  <c:pt idx="4">
                    <c:v>31.183262070112765</c:v>
                  </c:pt>
                </c:numCache>
              </c:numRef>
            </c:plus>
            <c:minus>
              <c:numRef>
                <c:f>'U2 Compaction'!$AP$4:$AP$8</c:f>
                <c:numCache>
                  <c:formatCode>General</c:formatCode>
                  <c:ptCount val="5"/>
                  <c:pt idx="0">
                    <c:v>7.9494933451412146</c:v>
                  </c:pt>
                  <c:pt idx="1">
                    <c:v>12.754356554178306</c:v>
                  </c:pt>
                  <c:pt idx="2">
                    <c:v>3.7034143405481621</c:v>
                  </c:pt>
                  <c:pt idx="3">
                    <c:v>21.143524093942126</c:v>
                  </c:pt>
                  <c:pt idx="4">
                    <c:v>31.183262070112765</c:v>
                  </c:pt>
                </c:numCache>
              </c:numRef>
            </c:minus>
            <c:spPr>
              <a:noFill/>
              <a:ln w="9525" cap="flat" cmpd="sng" algn="ctr">
                <a:solidFill>
                  <a:schemeClr val="tx1">
                    <a:lumMod val="65000"/>
                    <a:lumOff val="35000"/>
                  </a:schemeClr>
                </a:solidFill>
                <a:round/>
              </a:ln>
              <a:effectLst/>
            </c:spPr>
          </c:errBars>
          <c:cat>
            <c:strRef>
              <c:f>'U2 Compaction'!$AK$4:$AK$8</c:f>
              <c:strCache>
                <c:ptCount val="5"/>
                <c:pt idx="0">
                  <c:v>2"</c:v>
                </c:pt>
                <c:pt idx="1">
                  <c:v>4"</c:v>
                </c:pt>
                <c:pt idx="2">
                  <c:v>6"</c:v>
                </c:pt>
                <c:pt idx="3">
                  <c:v>8"</c:v>
                </c:pt>
                <c:pt idx="4">
                  <c:v>10"</c:v>
                </c:pt>
              </c:strCache>
            </c:strRef>
          </c:cat>
          <c:val>
            <c:numRef>
              <c:f>'U2 Compaction'!$AL$4:$AL$8</c:f>
              <c:numCache>
                <c:formatCode>General</c:formatCode>
                <c:ptCount val="5"/>
                <c:pt idx="0">
                  <c:v>110.83333333333333</c:v>
                </c:pt>
                <c:pt idx="1">
                  <c:v>130.41666666666666</c:v>
                </c:pt>
                <c:pt idx="2">
                  <c:v>156.66666666666666</c:v>
                </c:pt>
                <c:pt idx="3">
                  <c:v>161.66666666666666</c:v>
                </c:pt>
                <c:pt idx="4">
                  <c:v>146.25</c:v>
                </c:pt>
              </c:numCache>
            </c:numRef>
          </c:val>
          <c:extLst>
            <c:ext xmlns:c16="http://schemas.microsoft.com/office/drawing/2014/chart" uri="{C3380CC4-5D6E-409C-BE32-E72D297353CC}">
              <c16:uniqueId val="{00000005-6018-4BDC-8364-D664E191A5CA}"/>
            </c:ext>
          </c:extLst>
        </c:ser>
        <c:ser>
          <c:idx val="1"/>
          <c:order val="1"/>
          <c:tx>
            <c:strRef>
              <c:f>'U2 Compaction'!$AM$3</c:f>
              <c:strCache>
                <c:ptCount val="1"/>
                <c:pt idx="0">
                  <c:v>Miscanthus (chopped)</c:v>
                </c:pt>
              </c:strCache>
            </c:strRef>
          </c:tx>
          <c:spPr>
            <a:solidFill>
              <a:schemeClr val="accent6"/>
            </a:solidFill>
            <a:ln>
              <a:noFill/>
            </a:ln>
            <a:effectLst/>
          </c:spPr>
          <c:invertIfNegative val="0"/>
          <c:dLbls>
            <c:dLbl>
              <c:idx val="0"/>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018-4BDC-8364-D664E191A5CA}"/>
                </c:ext>
              </c:extLst>
            </c:dLbl>
            <c:dLbl>
              <c:idx val="1"/>
              <c:delete val="1"/>
              <c:extLst>
                <c:ext xmlns:c15="http://schemas.microsoft.com/office/drawing/2012/chart" uri="{CE6537A1-D6FC-4f65-9D91-7224C49458BB}"/>
                <c:ext xmlns:c16="http://schemas.microsoft.com/office/drawing/2014/chart" uri="{C3380CC4-5D6E-409C-BE32-E72D297353CC}">
                  <c16:uniqueId val="{00000007-6018-4BDC-8364-D664E191A5CA}"/>
                </c:ext>
              </c:extLst>
            </c:dLbl>
            <c:dLbl>
              <c:idx val="2"/>
              <c:delete val="1"/>
              <c:extLst>
                <c:ext xmlns:c15="http://schemas.microsoft.com/office/drawing/2012/chart" uri="{CE6537A1-D6FC-4f65-9D91-7224C49458BB}"/>
                <c:ext xmlns:c16="http://schemas.microsoft.com/office/drawing/2014/chart" uri="{C3380CC4-5D6E-409C-BE32-E72D297353CC}">
                  <c16:uniqueId val="{00000008-6018-4BDC-8364-D664E191A5CA}"/>
                </c:ext>
              </c:extLst>
            </c:dLbl>
            <c:dLbl>
              <c:idx val="3"/>
              <c:delete val="1"/>
              <c:extLst>
                <c:ext xmlns:c15="http://schemas.microsoft.com/office/drawing/2012/chart" uri="{CE6537A1-D6FC-4f65-9D91-7224C49458BB}"/>
                <c:ext xmlns:c16="http://schemas.microsoft.com/office/drawing/2014/chart" uri="{C3380CC4-5D6E-409C-BE32-E72D297353CC}">
                  <c16:uniqueId val="{00000009-6018-4BDC-8364-D664E191A5CA}"/>
                </c:ext>
              </c:extLst>
            </c:dLbl>
            <c:dLbl>
              <c:idx val="4"/>
              <c:delete val="1"/>
              <c:extLst>
                <c:ext xmlns:c15="http://schemas.microsoft.com/office/drawing/2012/chart" uri="{CE6537A1-D6FC-4f65-9D91-7224C49458BB}"/>
                <c:ext xmlns:c16="http://schemas.microsoft.com/office/drawing/2014/chart" uri="{C3380CC4-5D6E-409C-BE32-E72D297353CC}">
                  <c16:uniqueId val="{0000000A-6018-4BDC-8364-D664E191A5CA}"/>
                </c:ext>
              </c:extLst>
            </c:dLbl>
            <c:spPr>
              <a:noFill/>
              <a:ln>
                <a:noFill/>
              </a:ln>
              <a:effectLst/>
            </c:spPr>
            <c:txPr>
              <a:bodyPr rot="0" spcFirstLastPara="1" vertOverflow="ellipsis" vert="horz" wrap="square" lIns="38100" tIns="9144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Compaction'!$AQ$4:$AQ$8</c:f>
                <c:numCache>
                  <c:formatCode>General</c:formatCode>
                  <c:ptCount val="5"/>
                  <c:pt idx="0">
                    <c:v>6.4684061234416763</c:v>
                  </c:pt>
                  <c:pt idx="1">
                    <c:v>5.2208183692256949</c:v>
                  </c:pt>
                  <c:pt idx="2">
                    <c:v>11.614466553971964</c:v>
                  </c:pt>
                  <c:pt idx="3">
                    <c:v>14.25828219355723</c:v>
                  </c:pt>
                  <c:pt idx="4">
                    <c:v>4.6955948623269359</c:v>
                  </c:pt>
                </c:numCache>
              </c:numRef>
            </c:plus>
            <c:minus>
              <c:numRef>
                <c:f>'U2 Compaction'!$AQ$4:$AQ$8</c:f>
                <c:numCache>
                  <c:formatCode>General</c:formatCode>
                  <c:ptCount val="5"/>
                  <c:pt idx="0">
                    <c:v>6.4684061234416763</c:v>
                  </c:pt>
                  <c:pt idx="1">
                    <c:v>5.2208183692256949</c:v>
                  </c:pt>
                  <c:pt idx="2">
                    <c:v>11.614466553971964</c:v>
                  </c:pt>
                  <c:pt idx="3">
                    <c:v>14.25828219355723</c:v>
                  </c:pt>
                  <c:pt idx="4">
                    <c:v>4.6955948623269359</c:v>
                  </c:pt>
                </c:numCache>
              </c:numRef>
            </c:minus>
            <c:spPr>
              <a:noFill/>
              <a:ln w="9525" cap="flat" cmpd="sng" algn="ctr">
                <a:solidFill>
                  <a:schemeClr val="tx1">
                    <a:lumMod val="65000"/>
                    <a:lumOff val="35000"/>
                  </a:schemeClr>
                </a:solidFill>
                <a:round/>
              </a:ln>
              <a:effectLst/>
            </c:spPr>
          </c:errBars>
          <c:cat>
            <c:strRef>
              <c:f>'U2 Compaction'!$AK$4:$AK$8</c:f>
              <c:strCache>
                <c:ptCount val="5"/>
                <c:pt idx="0">
                  <c:v>2"</c:v>
                </c:pt>
                <c:pt idx="1">
                  <c:v>4"</c:v>
                </c:pt>
                <c:pt idx="2">
                  <c:v>6"</c:v>
                </c:pt>
                <c:pt idx="3">
                  <c:v>8"</c:v>
                </c:pt>
                <c:pt idx="4">
                  <c:v>10"</c:v>
                </c:pt>
              </c:strCache>
            </c:strRef>
          </c:cat>
          <c:val>
            <c:numRef>
              <c:f>'U2 Compaction'!$AM$4:$AM$8</c:f>
              <c:numCache>
                <c:formatCode>General</c:formatCode>
                <c:ptCount val="5"/>
                <c:pt idx="0">
                  <c:v>33.333333333333336</c:v>
                </c:pt>
                <c:pt idx="1">
                  <c:v>82.916666666666671</c:v>
                </c:pt>
                <c:pt idx="2">
                  <c:v>138.75</c:v>
                </c:pt>
                <c:pt idx="3">
                  <c:v>168.33333333333334</c:v>
                </c:pt>
                <c:pt idx="4">
                  <c:v>134.16666666666666</c:v>
                </c:pt>
              </c:numCache>
            </c:numRef>
          </c:val>
          <c:extLst>
            <c:ext xmlns:c16="http://schemas.microsoft.com/office/drawing/2014/chart" uri="{C3380CC4-5D6E-409C-BE32-E72D297353CC}">
              <c16:uniqueId val="{0000000B-6018-4BDC-8364-D664E191A5CA}"/>
            </c:ext>
          </c:extLst>
        </c:ser>
        <c:ser>
          <c:idx val="2"/>
          <c:order val="2"/>
          <c:tx>
            <c:strRef>
              <c:f>'U2 Compaction'!$AN$3</c:f>
              <c:strCache>
                <c:ptCount val="1"/>
                <c:pt idx="0">
                  <c:v>Wheat Straw</c:v>
                </c:pt>
              </c:strCache>
            </c:strRef>
          </c:tx>
          <c:spPr>
            <a:solidFill>
              <a:schemeClr val="accent4"/>
            </a:solidFill>
            <a:ln>
              <a:noFill/>
            </a:ln>
            <a:effectLst/>
          </c:spPr>
          <c:invertIfNegative val="0"/>
          <c:dLbls>
            <c:dLbl>
              <c:idx val="0"/>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018-4BDC-8364-D664E191A5CA}"/>
                </c:ext>
              </c:extLst>
            </c:dLbl>
            <c:dLbl>
              <c:idx val="1"/>
              <c:delete val="1"/>
              <c:extLst>
                <c:ext xmlns:c15="http://schemas.microsoft.com/office/drawing/2012/chart" uri="{CE6537A1-D6FC-4f65-9D91-7224C49458BB}"/>
                <c:ext xmlns:c16="http://schemas.microsoft.com/office/drawing/2014/chart" uri="{C3380CC4-5D6E-409C-BE32-E72D297353CC}">
                  <c16:uniqueId val="{0000000D-6018-4BDC-8364-D664E191A5CA}"/>
                </c:ext>
              </c:extLst>
            </c:dLbl>
            <c:dLbl>
              <c:idx val="2"/>
              <c:delete val="1"/>
              <c:extLst>
                <c:ext xmlns:c15="http://schemas.microsoft.com/office/drawing/2012/chart" uri="{CE6537A1-D6FC-4f65-9D91-7224C49458BB}"/>
                <c:ext xmlns:c16="http://schemas.microsoft.com/office/drawing/2014/chart" uri="{C3380CC4-5D6E-409C-BE32-E72D297353CC}">
                  <c16:uniqueId val="{0000000E-6018-4BDC-8364-D664E191A5CA}"/>
                </c:ext>
              </c:extLst>
            </c:dLbl>
            <c:dLbl>
              <c:idx val="3"/>
              <c:delete val="1"/>
              <c:extLst>
                <c:ext xmlns:c15="http://schemas.microsoft.com/office/drawing/2012/chart" uri="{CE6537A1-D6FC-4f65-9D91-7224C49458BB}"/>
                <c:ext xmlns:c16="http://schemas.microsoft.com/office/drawing/2014/chart" uri="{C3380CC4-5D6E-409C-BE32-E72D297353CC}">
                  <c16:uniqueId val="{0000000F-6018-4BDC-8364-D664E191A5CA}"/>
                </c:ext>
              </c:extLst>
            </c:dLbl>
            <c:dLbl>
              <c:idx val="4"/>
              <c:delete val="1"/>
              <c:extLst>
                <c:ext xmlns:c15="http://schemas.microsoft.com/office/drawing/2012/chart" uri="{CE6537A1-D6FC-4f65-9D91-7224C49458BB}"/>
                <c:ext xmlns:c16="http://schemas.microsoft.com/office/drawing/2014/chart" uri="{C3380CC4-5D6E-409C-BE32-E72D297353CC}">
                  <c16:uniqueId val="{00000010-6018-4BDC-8364-D664E191A5CA}"/>
                </c:ext>
              </c:extLst>
            </c:dLbl>
            <c:spPr>
              <a:noFill/>
              <a:ln>
                <a:noFill/>
              </a:ln>
              <a:effectLst/>
            </c:spPr>
            <c:txPr>
              <a:bodyPr rot="0" spcFirstLastPara="1" vertOverflow="ellipsis" vert="horz" wrap="square" lIns="38100" tIns="27432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Compaction'!$AR$4:$AR$8</c:f>
                <c:numCache>
                  <c:formatCode>General</c:formatCode>
                  <c:ptCount val="5"/>
                  <c:pt idx="0">
                    <c:v>19.910672459205834</c:v>
                  </c:pt>
                  <c:pt idx="1">
                    <c:v>28.635035843836093</c:v>
                  </c:pt>
                  <c:pt idx="2">
                    <c:v>1.4088569046492214</c:v>
                  </c:pt>
                  <c:pt idx="3">
                    <c:v>15.781763033465067</c:v>
                  </c:pt>
                  <c:pt idx="4">
                    <c:v>8.7002554240921253</c:v>
                  </c:pt>
                </c:numCache>
              </c:numRef>
            </c:plus>
            <c:minus>
              <c:numRef>
                <c:f>'U2 Compaction'!$AR$4:$AR$8</c:f>
                <c:numCache>
                  <c:formatCode>General</c:formatCode>
                  <c:ptCount val="5"/>
                  <c:pt idx="0">
                    <c:v>19.910672459205834</c:v>
                  </c:pt>
                  <c:pt idx="1">
                    <c:v>28.635035843836093</c:v>
                  </c:pt>
                  <c:pt idx="2">
                    <c:v>1.4088569046492214</c:v>
                  </c:pt>
                  <c:pt idx="3">
                    <c:v>15.781763033465067</c:v>
                  </c:pt>
                  <c:pt idx="4">
                    <c:v>8.7002554240921253</c:v>
                  </c:pt>
                </c:numCache>
              </c:numRef>
            </c:minus>
            <c:spPr>
              <a:noFill/>
              <a:ln w="9525" cap="flat" cmpd="sng" algn="ctr">
                <a:solidFill>
                  <a:schemeClr val="tx1">
                    <a:lumMod val="65000"/>
                    <a:lumOff val="35000"/>
                  </a:schemeClr>
                </a:solidFill>
                <a:round/>
              </a:ln>
              <a:effectLst/>
            </c:spPr>
          </c:errBars>
          <c:cat>
            <c:strRef>
              <c:f>'U2 Compaction'!$AK$4:$AK$8</c:f>
              <c:strCache>
                <c:ptCount val="5"/>
                <c:pt idx="0">
                  <c:v>2"</c:v>
                </c:pt>
                <c:pt idx="1">
                  <c:v>4"</c:v>
                </c:pt>
                <c:pt idx="2">
                  <c:v>6"</c:v>
                </c:pt>
                <c:pt idx="3">
                  <c:v>8"</c:v>
                </c:pt>
                <c:pt idx="4">
                  <c:v>10"</c:v>
                </c:pt>
              </c:strCache>
            </c:strRef>
          </c:cat>
          <c:val>
            <c:numRef>
              <c:f>'U2 Compaction'!$AN$4:$AN$8</c:f>
              <c:numCache>
                <c:formatCode>General</c:formatCode>
                <c:ptCount val="5"/>
                <c:pt idx="0">
                  <c:v>56.526666666666664</c:v>
                </c:pt>
                <c:pt idx="1">
                  <c:v>104.58333333333333</c:v>
                </c:pt>
                <c:pt idx="2">
                  <c:v>133.47333333333333</c:v>
                </c:pt>
                <c:pt idx="3">
                  <c:v>123.05666666666667</c:v>
                </c:pt>
                <c:pt idx="4">
                  <c:v>136.66666666666666</c:v>
                </c:pt>
              </c:numCache>
            </c:numRef>
          </c:val>
          <c:extLst>
            <c:ext xmlns:c16="http://schemas.microsoft.com/office/drawing/2014/chart" uri="{C3380CC4-5D6E-409C-BE32-E72D297353CC}">
              <c16:uniqueId val="{00000011-6018-4BDC-8364-D664E191A5CA}"/>
            </c:ext>
          </c:extLst>
        </c:ser>
        <c:ser>
          <c:idx val="3"/>
          <c:order val="3"/>
          <c:tx>
            <c:strRef>
              <c:f>'U2 Compaction'!$AO$3</c:f>
              <c:strCache>
                <c:ptCount val="1"/>
                <c:pt idx="0">
                  <c:v>Corn Stover</c:v>
                </c:pt>
              </c:strCache>
            </c:strRef>
          </c:tx>
          <c:spPr>
            <a:solidFill>
              <a:schemeClr val="accent2"/>
            </a:solidFill>
            <a:ln>
              <a:noFill/>
            </a:ln>
            <a:effectLst/>
          </c:spPr>
          <c:invertIfNegative val="0"/>
          <c:dLbls>
            <c:dLbl>
              <c:idx val="0"/>
              <c:tx>
                <c:rich>
                  <a:bodyPr rot="0" spcFirstLastPara="1" vertOverflow="ellipsis" vert="horz" wrap="square" lIns="38100" tIns="9144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300"/>
                      <a:t>b</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12-6018-4BDC-8364-D664E191A5CA}"/>
                </c:ext>
              </c:extLst>
            </c:dLbl>
            <c:dLbl>
              <c:idx val="1"/>
              <c:delete val="1"/>
              <c:extLst>
                <c:ext xmlns:c15="http://schemas.microsoft.com/office/drawing/2012/chart" uri="{CE6537A1-D6FC-4f65-9D91-7224C49458BB}"/>
                <c:ext xmlns:c16="http://schemas.microsoft.com/office/drawing/2014/chart" uri="{C3380CC4-5D6E-409C-BE32-E72D297353CC}">
                  <c16:uniqueId val="{00000013-6018-4BDC-8364-D664E191A5CA}"/>
                </c:ext>
              </c:extLst>
            </c:dLbl>
            <c:dLbl>
              <c:idx val="2"/>
              <c:delete val="1"/>
              <c:extLst>
                <c:ext xmlns:c15="http://schemas.microsoft.com/office/drawing/2012/chart" uri="{CE6537A1-D6FC-4f65-9D91-7224C49458BB}"/>
                <c:ext xmlns:c16="http://schemas.microsoft.com/office/drawing/2014/chart" uri="{C3380CC4-5D6E-409C-BE32-E72D297353CC}">
                  <c16:uniqueId val="{00000014-6018-4BDC-8364-D664E191A5CA}"/>
                </c:ext>
              </c:extLst>
            </c:dLbl>
            <c:dLbl>
              <c:idx val="3"/>
              <c:delete val="1"/>
              <c:extLst>
                <c:ext xmlns:c15="http://schemas.microsoft.com/office/drawing/2012/chart" uri="{CE6537A1-D6FC-4f65-9D91-7224C49458BB}"/>
                <c:ext xmlns:c16="http://schemas.microsoft.com/office/drawing/2014/chart" uri="{C3380CC4-5D6E-409C-BE32-E72D297353CC}">
                  <c16:uniqueId val="{00000015-6018-4BDC-8364-D664E191A5CA}"/>
                </c:ext>
              </c:extLst>
            </c:dLbl>
            <c:dLbl>
              <c:idx val="4"/>
              <c:delete val="1"/>
              <c:extLst>
                <c:ext xmlns:c15="http://schemas.microsoft.com/office/drawing/2012/chart" uri="{CE6537A1-D6FC-4f65-9D91-7224C49458BB}"/>
                <c:ext xmlns:c16="http://schemas.microsoft.com/office/drawing/2014/chart" uri="{C3380CC4-5D6E-409C-BE32-E72D297353CC}">
                  <c16:uniqueId val="{00000016-6018-4BDC-8364-D664E191A5CA}"/>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'U2 Compaction'!$AS$4:$AS$8</c:f>
                <c:numCache>
                  <c:formatCode>General</c:formatCode>
                  <c:ptCount val="5"/>
                  <c:pt idx="0">
                    <c:v>5.6375615295977042</c:v>
                  </c:pt>
                  <c:pt idx="1">
                    <c:v>6.4064975697420747</c:v>
                  </c:pt>
                  <c:pt idx="2">
                    <c:v>8.2829402991932763</c:v>
                  </c:pt>
                  <c:pt idx="3">
                    <c:v>15.42411243619692</c:v>
                  </c:pt>
                  <c:pt idx="4">
                    <c:v>27.160147479553771</c:v>
                  </c:pt>
                </c:numCache>
              </c:numRef>
            </c:plus>
            <c:minus>
              <c:numRef>
                <c:f>'U2 Compaction'!$AS$4:$AS$8</c:f>
                <c:numCache>
                  <c:formatCode>General</c:formatCode>
                  <c:ptCount val="5"/>
                  <c:pt idx="0">
                    <c:v>5.6375615295977042</c:v>
                  </c:pt>
                  <c:pt idx="1">
                    <c:v>6.4064975697420747</c:v>
                  </c:pt>
                  <c:pt idx="2">
                    <c:v>8.2829402991932763</c:v>
                  </c:pt>
                  <c:pt idx="3">
                    <c:v>15.42411243619692</c:v>
                  </c:pt>
                  <c:pt idx="4">
                    <c:v>27.160147479553771</c:v>
                  </c:pt>
                </c:numCache>
              </c:numRef>
            </c:minus>
            <c:spPr>
              <a:noFill/>
              <a:ln w="9525" cap="flat" cmpd="sng" algn="ctr">
                <a:solidFill>
                  <a:schemeClr val="tx1">
                    <a:lumMod val="65000"/>
                    <a:lumOff val="35000"/>
                  </a:schemeClr>
                </a:solidFill>
                <a:round/>
              </a:ln>
              <a:effectLst/>
            </c:spPr>
          </c:errBars>
          <c:cat>
            <c:strRef>
              <c:f>'U2 Compaction'!$AK$4:$AK$8</c:f>
              <c:strCache>
                <c:ptCount val="5"/>
                <c:pt idx="0">
                  <c:v>2"</c:v>
                </c:pt>
                <c:pt idx="1">
                  <c:v>4"</c:v>
                </c:pt>
                <c:pt idx="2">
                  <c:v>6"</c:v>
                </c:pt>
                <c:pt idx="3">
                  <c:v>8"</c:v>
                </c:pt>
                <c:pt idx="4">
                  <c:v>10"</c:v>
                </c:pt>
              </c:strCache>
            </c:strRef>
          </c:cat>
          <c:val>
            <c:numRef>
              <c:f>'U2 Compaction'!$AO$4:$AO$8</c:f>
              <c:numCache>
                <c:formatCode>General</c:formatCode>
                <c:ptCount val="5"/>
                <c:pt idx="0">
                  <c:v>36.11</c:v>
                </c:pt>
                <c:pt idx="1">
                  <c:v>80.553333333333327</c:v>
                </c:pt>
                <c:pt idx="2">
                  <c:v>128.60999999999999</c:v>
                </c:pt>
                <c:pt idx="3">
                  <c:v>157.08333333333334</c:v>
                </c:pt>
                <c:pt idx="4">
                  <c:v>152.08333333333334</c:v>
                </c:pt>
              </c:numCache>
            </c:numRef>
          </c:val>
          <c:extLst>
            <c:ext xmlns:c16="http://schemas.microsoft.com/office/drawing/2014/chart" uri="{C3380CC4-5D6E-409C-BE32-E72D297353CC}">
              <c16:uniqueId val="{00000017-6018-4BDC-8364-D664E191A5CA}"/>
            </c:ext>
          </c:extLst>
        </c:ser>
        <c:dLbls>
          <c:dLblPos val="outEnd"/>
          <c:showLegendKey val="0"/>
          <c:showVal val="1"/>
          <c:showCatName val="0"/>
          <c:showSerName val="0"/>
          <c:showPercent val="0"/>
          <c:showBubbleSize val="0"/>
        </c:dLbls>
        <c:gapWidth val="219"/>
        <c:overlap val="-27"/>
        <c:axId val="1287089711"/>
        <c:axId val="1317044143"/>
      </c:barChart>
      <c:catAx>
        <c:axId val="1287089711"/>
        <c:scaling>
          <c:orientation val="minMax"/>
        </c:scaling>
        <c:delete val="0"/>
        <c:axPos val="b"/>
        <c:title>
          <c:tx>
            <c:rich>
              <a:bodyPr/>
              <a:lstStyle/>
              <a:p>
                <a:pPr>
                  <a:defRPr sz="1400" b="0">
                    <a:latin typeface="Arial" panose="020B0604020202020204" pitchFamily="34" charset="0"/>
                    <a:cs typeface="Arial" panose="020B0604020202020204" pitchFamily="34" charset="0"/>
                  </a:defRPr>
                </a:pPr>
                <a:r>
                  <a:rPr lang="en-US" sz="1400" b="0">
                    <a:latin typeface="Arial" panose="020B0604020202020204" pitchFamily="34" charset="0"/>
                    <a:cs typeface="Arial" panose="020B0604020202020204" pitchFamily="34" charset="0"/>
                  </a:rPr>
                  <a:t>Depth (inches)</a:t>
                </a:r>
              </a:p>
            </c:rich>
          </c:tx>
          <c:overlay val="0"/>
        </c:title>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7044143"/>
        <c:crosses val="autoZero"/>
        <c:auto val="1"/>
        <c:lblAlgn val="ctr"/>
        <c:lblOffset val="100"/>
        <c:noMultiLvlLbl val="0"/>
      </c:catAx>
      <c:valAx>
        <c:axId val="1317044143"/>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sz="1600" dirty="0">
                    <a:latin typeface="Arial" panose="020B0604020202020204" pitchFamily="34" charset="0"/>
                    <a:cs typeface="Arial" panose="020B0604020202020204" pitchFamily="34" charset="0"/>
                  </a:rPr>
                  <a:t>Soil Compaction (PSI)</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87089711"/>
        <c:crosses val="autoZero"/>
        <c:crossBetween val="between"/>
        <c:majorUnit val="40"/>
      </c:valAx>
      <c:spPr>
        <a:noFill/>
        <a:ln>
          <a:solidFill>
            <a:schemeClr val="accent5"/>
          </a:solid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50000"/>
          <a:lumOff val="50000"/>
        </a:schemeClr>
      </a:solid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AAD39-E3FD-4694-9EF9-BFBDAB36C43C}" type="datetimeFigureOut">
              <a:rPr lang="en-US" smtClean="0"/>
              <a:t>7/9/2023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40812-7F7F-461F-B2F8-16807487E27B}" type="slidenum">
              <a:rPr lang="en-US" smtClean="0"/>
              <a:t>‹#›</a:t>
            </a:fld>
            <a:endParaRPr lang="en-US"/>
          </a:p>
        </p:txBody>
      </p:sp>
    </p:spTree>
    <p:extLst>
      <p:ext uri="{BB962C8B-B14F-4D97-AF65-F5344CB8AC3E}">
        <p14:creationId xmlns:p14="http://schemas.microsoft.com/office/powerpoint/2010/main" val="214253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0812-7F7F-461F-B2F8-16807487E27B}" type="slidenum">
              <a:rPr lang="en-US" smtClean="0"/>
              <a:t>1</a:t>
            </a:fld>
            <a:endParaRPr lang="en-US"/>
          </a:p>
        </p:txBody>
      </p:sp>
    </p:spTree>
    <p:extLst>
      <p:ext uri="{BB962C8B-B14F-4D97-AF65-F5344CB8AC3E}">
        <p14:creationId xmlns:p14="http://schemas.microsoft.com/office/powerpoint/2010/main" val="176987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CF9F61-FC59-4771-91A5-0F0E50F1F5A7}"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195297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F9F61-FC59-4771-91A5-0F0E50F1F5A7}"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158819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F9F61-FC59-4771-91A5-0F0E50F1F5A7}"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252345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F9F61-FC59-4771-91A5-0F0E50F1F5A7}"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90880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CF9F61-FC59-4771-91A5-0F0E50F1F5A7}"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1324756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CF9F61-FC59-4771-91A5-0F0E50F1F5A7}"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4226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CF9F61-FC59-4771-91A5-0F0E50F1F5A7}" type="datetimeFigureOut">
              <a:rPr lang="en-US" smtClean="0"/>
              <a:t>7/9/2023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180091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CF9F61-FC59-4771-91A5-0F0E50F1F5A7}" type="datetimeFigureOut">
              <a:rPr lang="en-US" smtClean="0"/>
              <a:t>7/9/2023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13885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F9F61-FC59-4771-91A5-0F0E50F1F5A7}" type="datetimeFigureOut">
              <a:rPr lang="en-US" smtClean="0"/>
              <a:t>7/9/2023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78861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6CF9F61-FC59-4771-91A5-0F0E50F1F5A7}"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311113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C6CF9F61-FC59-4771-91A5-0F0E50F1F5A7}"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5587A-8B62-4B44-9F91-C7B7A2E87740}" type="slidenum">
              <a:rPr lang="en-US" smtClean="0"/>
              <a:t>‹#›</a:t>
            </a:fld>
            <a:endParaRPr lang="en-US"/>
          </a:p>
        </p:txBody>
      </p:sp>
    </p:spTree>
    <p:extLst>
      <p:ext uri="{BB962C8B-B14F-4D97-AF65-F5344CB8AC3E}">
        <p14:creationId xmlns:p14="http://schemas.microsoft.com/office/powerpoint/2010/main" val="32180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C6CF9F61-FC59-4771-91A5-0F0E50F1F5A7}" type="datetimeFigureOut">
              <a:rPr lang="en-US" smtClean="0"/>
              <a:t>7/9/2023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0F05587A-8B62-4B44-9F91-C7B7A2E87740}" type="slidenum">
              <a:rPr lang="en-US" smtClean="0"/>
              <a:t>‹#›</a:t>
            </a:fld>
            <a:endParaRPr lang="en-US"/>
          </a:p>
        </p:txBody>
      </p:sp>
    </p:spTree>
    <p:extLst>
      <p:ext uri="{BB962C8B-B14F-4D97-AF65-F5344CB8AC3E}">
        <p14:creationId xmlns:p14="http://schemas.microsoft.com/office/powerpoint/2010/main" val="1837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10.png"/><Relationship Id="rId18" Type="http://schemas.openxmlformats.org/officeDocument/2006/relationships/image" Target="../media/image13.jpeg"/><Relationship Id="rId26" Type="http://schemas.openxmlformats.org/officeDocument/2006/relationships/image" Target="../media/image19.png"/><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9.jpg"/><Relationship Id="rId17" Type="http://schemas.openxmlformats.org/officeDocument/2006/relationships/image" Target="../media/image12.jpeg"/><Relationship Id="rId25" Type="http://schemas.openxmlformats.org/officeDocument/2006/relationships/image" Target="../media/image18.JPG"/><Relationship Id="rId2" Type="http://schemas.openxmlformats.org/officeDocument/2006/relationships/notesSlide" Target="../notesSlides/notesSlide1.xml"/><Relationship Id="rId16" Type="http://schemas.microsoft.com/office/2007/relationships/hdphoto" Target="../media/hdphoto2.wdp"/><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jpg"/><Relationship Id="rId24" Type="http://schemas.openxmlformats.org/officeDocument/2006/relationships/image" Target="../media/image17.jpe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chart" Target="../charts/chart3.xml"/><Relationship Id="rId10" Type="http://schemas.openxmlformats.org/officeDocument/2006/relationships/image" Target="../media/image7.jpg"/><Relationship Id="rId19" Type="http://schemas.openxmlformats.org/officeDocument/2006/relationships/chart" Target="../charts/chart2.xml"/><Relationship Id="rId4" Type="http://schemas.openxmlformats.org/officeDocument/2006/relationships/image" Target="../media/image2.png"/><Relationship Id="rId9" Type="http://schemas.openxmlformats.org/officeDocument/2006/relationships/image" Target="../media/image6.jpg"/><Relationship Id="rId14" Type="http://schemas.microsoft.com/office/2007/relationships/hdphoto" Target="../media/hdphoto1.wdp"/><Relationship Id="rId22" Type="http://schemas.openxmlformats.org/officeDocument/2006/relationships/image" Target="../media/image16.jpg"/><Relationship Id="rId2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AF9C8ECD-C21A-5250-8B86-ECACE14849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33076" y="8689831"/>
            <a:ext cx="5041900" cy="3683000"/>
          </a:xfrm>
          <a:prstGeom prst="rect">
            <a:avLst/>
          </a:prstGeom>
          <a:noFill/>
        </p:spPr>
      </p:pic>
      <p:pic>
        <p:nvPicPr>
          <p:cNvPr id="95" name="Picture 94">
            <a:extLst>
              <a:ext uri="{FF2B5EF4-FFF2-40B4-BE49-F238E27FC236}">
                <a16:creationId xmlns:a16="http://schemas.microsoft.com/office/drawing/2014/main" id="{917F2551-14BE-5A90-B8E2-74DC16A605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5744" y="4806048"/>
            <a:ext cx="5041900" cy="3683000"/>
          </a:xfrm>
          <a:prstGeom prst="rect">
            <a:avLst/>
          </a:prstGeom>
          <a:noFill/>
        </p:spPr>
      </p:pic>
      <p:pic>
        <p:nvPicPr>
          <p:cNvPr id="96" name="Picture 95">
            <a:extLst>
              <a:ext uri="{FF2B5EF4-FFF2-40B4-BE49-F238E27FC236}">
                <a16:creationId xmlns:a16="http://schemas.microsoft.com/office/drawing/2014/main" id="{A9D2E6D7-2521-1683-98C8-5818849349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21664" y="4806048"/>
            <a:ext cx="5041900" cy="3683000"/>
          </a:xfrm>
          <a:prstGeom prst="rect">
            <a:avLst/>
          </a:prstGeom>
          <a:noFill/>
        </p:spPr>
      </p:pic>
      <p:pic>
        <p:nvPicPr>
          <p:cNvPr id="97" name="Picture 96">
            <a:extLst>
              <a:ext uri="{FF2B5EF4-FFF2-40B4-BE49-F238E27FC236}">
                <a16:creationId xmlns:a16="http://schemas.microsoft.com/office/drawing/2014/main" id="{EC282B14-4C8B-5DAF-1344-4456D8B42A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86121" y="8689831"/>
            <a:ext cx="5041900" cy="3683000"/>
          </a:xfrm>
          <a:prstGeom prst="rect">
            <a:avLst/>
          </a:prstGeom>
          <a:noFill/>
        </p:spPr>
      </p:pic>
      <p:sp>
        <p:nvSpPr>
          <p:cNvPr id="2" name="Rectangle 1">
            <a:extLst>
              <a:ext uri="{FF2B5EF4-FFF2-40B4-BE49-F238E27FC236}">
                <a16:creationId xmlns:a16="http://schemas.microsoft.com/office/drawing/2014/main" id="{75DD510D-E2BF-FAE0-88E2-5DE91A571E98}"/>
              </a:ext>
            </a:extLst>
          </p:cNvPr>
          <p:cNvSpPr/>
          <p:nvPr/>
        </p:nvSpPr>
        <p:spPr>
          <a:xfrm>
            <a:off x="0" y="-13402"/>
            <a:ext cx="43891200" cy="41564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9CD5E1D-6A12-BC4B-5ACD-B405808EB6BE}"/>
              </a:ext>
            </a:extLst>
          </p:cNvPr>
          <p:cNvSpPr/>
          <p:nvPr/>
        </p:nvSpPr>
        <p:spPr>
          <a:xfrm>
            <a:off x="457200" y="457200"/>
            <a:ext cx="42976800" cy="32004000"/>
          </a:xfrm>
          <a:prstGeom prst="rect">
            <a:avLst/>
          </a:prstGeom>
          <a:noFill/>
          <a:ln w="254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1BE2C2-009F-A238-6E35-D4DC90F28958}"/>
              </a:ext>
            </a:extLst>
          </p:cNvPr>
          <p:cNvSpPr txBox="1"/>
          <p:nvPr/>
        </p:nvSpPr>
        <p:spPr>
          <a:xfrm>
            <a:off x="7678694" y="1061734"/>
            <a:ext cx="28538073" cy="873637"/>
          </a:xfrm>
          <a:prstGeom prst="rect">
            <a:avLst/>
          </a:prstGeom>
          <a:noFill/>
        </p:spPr>
        <p:txBody>
          <a:bodyPr wrap="square" rtlCol="0">
            <a:spAutoFit/>
          </a:bodyPr>
          <a:lstStyle/>
          <a:p>
            <a:pPr algn="ctr">
              <a:lnSpc>
                <a:spcPts val="5800"/>
              </a:lnSpc>
            </a:pPr>
            <a:r>
              <a:rPr lang="en-US" sz="6600" b="1" dirty="0"/>
              <a:t>Vineyard Mulching Offers Many Benefits Beyond Winter Protection</a:t>
            </a:r>
          </a:p>
        </p:txBody>
      </p:sp>
      <p:sp>
        <p:nvSpPr>
          <p:cNvPr id="5" name="TextBox 4">
            <a:extLst>
              <a:ext uri="{FF2B5EF4-FFF2-40B4-BE49-F238E27FC236}">
                <a16:creationId xmlns:a16="http://schemas.microsoft.com/office/drawing/2014/main" id="{AFD59AA1-4E88-3875-2D5A-8AB0694E6240}"/>
              </a:ext>
            </a:extLst>
          </p:cNvPr>
          <p:cNvSpPr txBox="1"/>
          <p:nvPr/>
        </p:nvSpPr>
        <p:spPr>
          <a:xfrm>
            <a:off x="7290629" y="2073356"/>
            <a:ext cx="29498804" cy="1308050"/>
          </a:xfrm>
          <a:prstGeom prst="rect">
            <a:avLst/>
          </a:prstGeom>
          <a:noFill/>
        </p:spPr>
        <p:txBody>
          <a:bodyPr wrap="square" rtlCol="0">
            <a:spAutoFit/>
          </a:bodyPr>
          <a:lstStyle/>
          <a:p>
            <a:pPr algn="ctr">
              <a:spcAft>
                <a:spcPts val="600"/>
              </a:spcAft>
            </a:pPr>
            <a:r>
              <a:rPr lang="en-US" sz="4400" dirty="0" err="1"/>
              <a:t>Imed</a:t>
            </a:r>
            <a:r>
              <a:rPr lang="en-US" sz="4400" dirty="0"/>
              <a:t> Dami</a:t>
            </a:r>
            <a:r>
              <a:rPr lang="en-US" sz="4400" baseline="30000" dirty="0"/>
              <a:t>1</a:t>
            </a:r>
            <a:r>
              <a:rPr lang="en-US" sz="4400" dirty="0"/>
              <a:t>, Cathy Herms</a:t>
            </a:r>
            <a:r>
              <a:rPr lang="en-US" sz="4400" baseline="30000" dirty="0"/>
              <a:t>1</a:t>
            </a:r>
            <a:r>
              <a:rPr lang="en-US" sz="4400" dirty="0"/>
              <a:t>, Megan Soehnlen</a:t>
            </a:r>
            <a:r>
              <a:rPr lang="en-US" sz="4400" baseline="30000" dirty="0"/>
              <a:t>1</a:t>
            </a:r>
            <a:r>
              <a:rPr lang="en-US" sz="4400" dirty="0"/>
              <a:t>, Diane Kinney</a:t>
            </a:r>
            <a:r>
              <a:rPr lang="en-US" sz="4400" baseline="30000" dirty="0"/>
              <a:t>1</a:t>
            </a:r>
            <a:r>
              <a:rPr lang="en-US" sz="4400" dirty="0"/>
              <a:t>, Anirudh Akula</a:t>
            </a:r>
            <a:r>
              <a:rPr lang="en-US" sz="4400" baseline="30000" dirty="0"/>
              <a:t>2</a:t>
            </a:r>
            <a:r>
              <a:rPr lang="en-US" sz="4400" dirty="0"/>
              <a:t> &amp; Ajay Shah</a:t>
            </a:r>
            <a:r>
              <a:rPr lang="en-US" sz="4400" baseline="30000" dirty="0"/>
              <a:t>2</a:t>
            </a:r>
          </a:p>
          <a:p>
            <a:pPr algn="ctr"/>
            <a:r>
              <a:rPr lang="en-US" sz="3000" baseline="30000" dirty="0"/>
              <a:t>1</a:t>
            </a:r>
            <a:r>
              <a:rPr lang="en-US" sz="3000" dirty="0"/>
              <a:t>Horticulture &amp; Crop Science or </a:t>
            </a:r>
            <a:r>
              <a:rPr lang="en-US" sz="3000" baseline="30000" dirty="0"/>
              <a:t>2</a:t>
            </a:r>
            <a:r>
              <a:rPr lang="en-US" sz="3000" dirty="0"/>
              <a:t>Food, Agricultural &amp; Biological Engineering, The Ohio State University/OARDC, 1680 Madison Ave., Wooster OH 44691</a:t>
            </a:r>
          </a:p>
        </p:txBody>
      </p:sp>
      <p:sp>
        <p:nvSpPr>
          <p:cNvPr id="6" name="TextBox 5">
            <a:extLst>
              <a:ext uri="{FF2B5EF4-FFF2-40B4-BE49-F238E27FC236}">
                <a16:creationId xmlns:a16="http://schemas.microsoft.com/office/drawing/2014/main" id="{6844881C-6510-6A5E-73BF-62E518C8C004}"/>
              </a:ext>
            </a:extLst>
          </p:cNvPr>
          <p:cNvSpPr txBox="1"/>
          <p:nvPr/>
        </p:nvSpPr>
        <p:spPr>
          <a:xfrm>
            <a:off x="591348" y="4492591"/>
            <a:ext cx="9222205" cy="646331"/>
          </a:xfrm>
          <a:prstGeom prst="rect">
            <a:avLst/>
          </a:prstGeom>
          <a:noFill/>
        </p:spPr>
        <p:txBody>
          <a:bodyPr wrap="square" rtlCol="0">
            <a:spAutoFit/>
          </a:bodyPr>
          <a:lstStyle/>
          <a:p>
            <a:r>
              <a:rPr lang="en-US" sz="3600" b="1" dirty="0"/>
              <a:t>Context &amp; Purpose</a:t>
            </a:r>
          </a:p>
        </p:txBody>
      </p:sp>
      <p:sp>
        <p:nvSpPr>
          <p:cNvPr id="7" name="TextBox 6">
            <a:extLst>
              <a:ext uri="{FF2B5EF4-FFF2-40B4-BE49-F238E27FC236}">
                <a16:creationId xmlns:a16="http://schemas.microsoft.com/office/drawing/2014/main" id="{D443EBFB-9373-6CCF-D1B9-EDC4EBA659C4}"/>
              </a:ext>
            </a:extLst>
          </p:cNvPr>
          <p:cNvSpPr txBox="1"/>
          <p:nvPr/>
        </p:nvSpPr>
        <p:spPr>
          <a:xfrm>
            <a:off x="677486" y="23696013"/>
            <a:ext cx="9222205" cy="646331"/>
          </a:xfrm>
          <a:prstGeom prst="rect">
            <a:avLst/>
          </a:prstGeom>
          <a:noFill/>
        </p:spPr>
        <p:txBody>
          <a:bodyPr wrap="square" rtlCol="0">
            <a:spAutoFit/>
          </a:bodyPr>
          <a:lstStyle/>
          <a:p>
            <a:r>
              <a:rPr lang="en-US" sz="3600" b="1" dirty="0">
                <a:cs typeface="Arial" panose="020B0604020202020204" pitchFamily="34" charset="0"/>
              </a:rPr>
              <a:t>Results</a:t>
            </a:r>
          </a:p>
        </p:txBody>
      </p:sp>
      <p:sp>
        <p:nvSpPr>
          <p:cNvPr id="8" name="TextBox 7">
            <a:extLst>
              <a:ext uri="{FF2B5EF4-FFF2-40B4-BE49-F238E27FC236}">
                <a16:creationId xmlns:a16="http://schemas.microsoft.com/office/drawing/2014/main" id="{448ADBA6-63AE-E1ED-ED84-15A0117EC343}"/>
              </a:ext>
            </a:extLst>
          </p:cNvPr>
          <p:cNvSpPr txBox="1"/>
          <p:nvPr/>
        </p:nvSpPr>
        <p:spPr>
          <a:xfrm>
            <a:off x="30009012" y="25369882"/>
            <a:ext cx="8485975" cy="646331"/>
          </a:xfrm>
          <a:prstGeom prst="rect">
            <a:avLst/>
          </a:prstGeom>
          <a:noFill/>
        </p:spPr>
        <p:txBody>
          <a:bodyPr wrap="square" rtlCol="0">
            <a:spAutoFit/>
          </a:bodyPr>
          <a:lstStyle/>
          <a:p>
            <a:r>
              <a:rPr lang="en-US" sz="3600" b="1" dirty="0"/>
              <a:t>Summary</a:t>
            </a:r>
          </a:p>
        </p:txBody>
      </p:sp>
      <p:sp>
        <p:nvSpPr>
          <p:cNvPr id="9" name="TextBox 8">
            <a:extLst>
              <a:ext uri="{FF2B5EF4-FFF2-40B4-BE49-F238E27FC236}">
                <a16:creationId xmlns:a16="http://schemas.microsoft.com/office/drawing/2014/main" id="{B3A30416-64C2-995D-07E3-1C3C47FCBD42}"/>
              </a:ext>
            </a:extLst>
          </p:cNvPr>
          <p:cNvSpPr txBox="1"/>
          <p:nvPr/>
        </p:nvSpPr>
        <p:spPr>
          <a:xfrm>
            <a:off x="15987992" y="25610104"/>
            <a:ext cx="9222205" cy="553998"/>
          </a:xfrm>
          <a:prstGeom prst="rect">
            <a:avLst/>
          </a:prstGeom>
          <a:noFill/>
        </p:spPr>
        <p:txBody>
          <a:bodyPr wrap="square" rtlCol="0">
            <a:spAutoFit/>
          </a:bodyPr>
          <a:lstStyle/>
          <a:p>
            <a:r>
              <a:rPr lang="en-US" sz="3000" u="sng" dirty="0"/>
              <a:t>Impact of Mulching on Soil Moisture</a:t>
            </a:r>
          </a:p>
        </p:txBody>
      </p:sp>
      <p:sp>
        <p:nvSpPr>
          <p:cNvPr id="11" name="TextBox 10">
            <a:extLst>
              <a:ext uri="{FF2B5EF4-FFF2-40B4-BE49-F238E27FC236}">
                <a16:creationId xmlns:a16="http://schemas.microsoft.com/office/drawing/2014/main" id="{FD673853-92F0-4580-F05C-96610FB82B93}"/>
              </a:ext>
            </a:extLst>
          </p:cNvPr>
          <p:cNvSpPr txBox="1"/>
          <p:nvPr/>
        </p:nvSpPr>
        <p:spPr>
          <a:xfrm>
            <a:off x="497718" y="5241213"/>
            <a:ext cx="13350240" cy="2677656"/>
          </a:xfrm>
          <a:prstGeom prst="rect">
            <a:avLst/>
          </a:prstGeom>
          <a:noFill/>
        </p:spPr>
        <p:txBody>
          <a:bodyPr wrap="square" rtlCol="0">
            <a:spAutoFit/>
          </a:bodyPr>
          <a:lstStyle/>
          <a:p>
            <a:r>
              <a:rPr lang="en-US" sz="2800" dirty="0"/>
              <a:t>	Grapevines are susceptible to freezing damage at temperatures below -20°C. Preventing winter injury is a major challenge in many cold regions of the U.S. Hilling-up soil over the vine graft union is a conventional method for preventing winter vine loss. However, this practice can cause soil erosion, vine damage and crown gall development. We evaluated the method of mulching with organic materials as a sustainable alternative to soil hilling for winter protection of grafted grapevines in Ohio.</a:t>
            </a:r>
          </a:p>
        </p:txBody>
      </p:sp>
      <p:pic>
        <p:nvPicPr>
          <p:cNvPr id="12" name="Picture 11" descr="Diagram&#10;&#10;Description automatically generated">
            <a:extLst>
              <a:ext uri="{FF2B5EF4-FFF2-40B4-BE49-F238E27FC236}">
                <a16:creationId xmlns:a16="http://schemas.microsoft.com/office/drawing/2014/main" id="{CC4BFD8F-5623-AEDF-CC45-C7E5F92A51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2539"/>
          <a:stretch/>
        </p:blipFill>
        <p:spPr bwMode="auto">
          <a:xfrm>
            <a:off x="1199753" y="19236223"/>
            <a:ext cx="5517583" cy="2403467"/>
          </a:xfrm>
          <a:prstGeom prst="rect">
            <a:avLst/>
          </a:prstGeom>
          <a:noFill/>
          <a:ln>
            <a:noFill/>
          </a:ln>
        </p:spPr>
      </p:pic>
      <p:sp>
        <p:nvSpPr>
          <p:cNvPr id="13" name="TextBox 12">
            <a:extLst>
              <a:ext uri="{FF2B5EF4-FFF2-40B4-BE49-F238E27FC236}">
                <a16:creationId xmlns:a16="http://schemas.microsoft.com/office/drawing/2014/main" id="{8D1E48EF-01DC-F710-EA47-75D7A38D6EF4}"/>
              </a:ext>
            </a:extLst>
          </p:cNvPr>
          <p:cNvSpPr txBox="1"/>
          <p:nvPr/>
        </p:nvSpPr>
        <p:spPr>
          <a:xfrm>
            <a:off x="651438" y="8390811"/>
            <a:ext cx="9222205" cy="646331"/>
          </a:xfrm>
          <a:prstGeom prst="rect">
            <a:avLst/>
          </a:prstGeom>
          <a:noFill/>
        </p:spPr>
        <p:txBody>
          <a:bodyPr wrap="square" rtlCol="0">
            <a:spAutoFit/>
          </a:bodyPr>
          <a:lstStyle/>
          <a:p>
            <a:r>
              <a:rPr lang="en-US" sz="3600" b="1" dirty="0"/>
              <a:t>Methods</a:t>
            </a:r>
          </a:p>
        </p:txBody>
      </p:sp>
      <p:graphicFrame>
        <p:nvGraphicFramePr>
          <p:cNvPr id="15" name="Chart 14">
            <a:extLst>
              <a:ext uri="{FF2B5EF4-FFF2-40B4-BE49-F238E27FC236}">
                <a16:creationId xmlns:a16="http://schemas.microsoft.com/office/drawing/2014/main" id="{443741CC-9108-B160-48E4-17DA058D6645}"/>
              </a:ext>
            </a:extLst>
          </p:cNvPr>
          <p:cNvGraphicFramePr>
            <a:graphicFrameLocks noChangeAspect="1"/>
          </p:cNvGraphicFramePr>
          <p:nvPr>
            <p:extLst>
              <p:ext uri="{D42A27DB-BD31-4B8C-83A1-F6EECF244321}">
                <p14:modId xmlns:p14="http://schemas.microsoft.com/office/powerpoint/2010/main" val="1721487695"/>
              </p:ext>
            </p:extLst>
          </p:nvPr>
        </p:nvGraphicFramePr>
        <p:xfrm>
          <a:off x="15783799" y="26447835"/>
          <a:ext cx="8229600" cy="4233571"/>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a:extLst>
              <a:ext uri="{FF2B5EF4-FFF2-40B4-BE49-F238E27FC236}">
                <a16:creationId xmlns:a16="http://schemas.microsoft.com/office/drawing/2014/main" id="{B3CAFDA8-F9EB-833E-6480-331B25B3C4C0}"/>
              </a:ext>
            </a:extLst>
          </p:cNvPr>
          <p:cNvSpPr txBox="1"/>
          <p:nvPr/>
        </p:nvSpPr>
        <p:spPr>
          <a:xfrm>
            <a:off x="30009011" y="26073902"/>
            <a:ext cx="1335024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Mulch treatments provided similar thermal protection for grapevines as soil hilling during the winter months.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Mulching reduced weed problems in the vineyard compared with hilling.</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Soil properties such as moisture and compaction were improved when using mulches as compared to soil hilling.</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Mulches did not have any negative effect on yield or fruit quality.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 summary, mulching for winter protection provides additional benefits compared with soil hilling and should be considered in commercial vineyards to create a more sustainable grape production system.</a:t>
            </a:r>
          </a:p>
        </p:txBody>
      </p:sp>
      <p:sp>
        <p:nvSpPr>
          <p:cNvPr id="17" name="TextBox 16">
            <a:extLst>
              <a:ext uri="{FF2B5EF4-FFF2-40B4-BE49-F238E27FC236}">
                <a16:creationId xmlns:a16="http://schemas.microsoft.com/office/drawing/2014/main" id="{35D89238-65E7-6A7D-72CE-415E29DC6EE4}"/>
              </a:ext>
            </a:extLst>
          </p:cNvPr>
          <p:cNvSpPr txBox="1"/>
          <p:nvPr/>
        </p:nvSpPr>
        <p:spPr>
          <a:xfrm>
            <a:off x="520802" y="9138218"/>
            <a:ext cx="1335024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Plant-based mulches (miscanthus, wheat straw, corn stover) were compared to soil hilling (Figure 1 &amp; 2) at two Ohio vineyard sites (Wooster, Geneva).</a:t>
            </a:r>
          </a:p>
          <a:p>
            <a:pPr marL="457200" indent="-457200">
              <a:buFont typeface="Arial" panose="020B0604020202020204" pitchFamily="34" charset="0"/>
              <a:buChar char="•"/>
            </a:pPr>
            <a:r>
              <a:rPr lang="en-US" sz="2800" dirty="0"/>
              <a:t>For mulch treatments, mulch was applied in November 2019 and re-applied in December 2021. For soil hilling treatments, soil was hilled 8” around the vines each December and de-hilled the following April.</a:t>
            </a:r>
          </a:p>
          <a:p>
            <a:pPr marL="457200" indent="-457200">
              <a:buFont typeface="Arial" panose="020B0604020202020204" pitchFamily="34" charset="0"/>
              <a:buChar char="•"/>
            </a:pPr>
            <a:r>
              <a:rPr lang="en-US" sz="2800" dirty="0"/>
              <a:t>Temperatures were monitored at 0” and 4” above ground level within the soil and mulch mounds around the grapevine from November 2019 to March 2021 and compared with ambient temperature monitored at 5’ above the ground. </a:t>
            </a:r>
          </a:p>
          <a:p>
            <a:pPr marL="457200" indent="-457200">
              <a:buFont typeface="Arial" panose="020B0604020202020204" pitchFamily="34" charset="0"/>
              <a:buChar char="•"/>
            </a:pPr>
            <a:r>
              <a:rPr lang="en-US" sz="2800" dirty="0"/>
              <a:t>Other data collected included weed cover, soil moisture, soil compaction, vine yield and fruit quality.</a:t>
            </a:r>
          </a:p>
        </p:txBody>
      </p:sp>
      <p:pic>
        <p:nvPicPr>
          <p:cNvPr id="18" name="Picture 17" descr="A picture containing grass, outdoor, plant&#10;&#10;Description automatically generated">
            <a:extLst>
              <a:ext uri="{FF2B5EF4-FFF2-40B4-BE49-F238E27FC236}">
                <a16:creationId xmlns:a16="http://schemas.microsoft.com/office/drawing/2014/main" id="{0CAC06D9-C336-8B2E-9966-69F21FE920BF}"/>
              </a:ext>
            </a:extLst>
          </p:cNvPr>
          <p:cNvPicPr>
            <a:picLocks noChangeAspect="1"/>
          </p:cNvPicPr>
          <p:nvPr/>
        </p:nvPicPr>
        <p:blipFill rotWithShape="1">
          <a:blip r:embed="rId9"/>
          <a:srcRect r="1" b="6564"/>
          <a:stretch/>
        </p:blipFill>
        <p:spPr>
          <a:xfrm>
            <a:off x="7944813" y="14177092"/>
            <a:ext cx="1942725" cy="2298473"/>
          </a:xfrm>
          <a:prstGeom prst="rect">
            <a:avLst/>
          </a:prstGeom>
        </p:spPr>
      </p:pic>
      <p:pic>
        <p:nvPicPr>
          <p:cNvPr id="19" name="Picture 18" descr="A picture containing grass, hay, outdoor, dry&#10;&#10;Description automatically generated">
            <a:extLst>
              <a:ext uri="{FF2B5EF4-FFF2-40B4-BE49-F238E27FC236}">
                <a16:creationId xmlns:a16="http://schemas.microsoft.com/office/drawing/2014/main" id="{684857F3-24CF-7E3B-660E-71006A96191E}"/>
              </a:ext>
            </a:extLst>
          </p:cNvPr>
          <p:cNvPicPr>
            <a:picLocks noChangeAspect="1"/>
          </p:cNvPicPr>
          <p:nvPr/>
        </p:nvPicPr>
        <p:blipFill rotWithShape="1">
          <a:blip r:embed="rId10"/>
          <a:srcRect t="3524" r="1" b="1680"/>
          <a:stretch/>
        </p:blipFill>
        <p:spPr>
          <a:xfrm>
            <a:off x="5687633" y="14177092"/>
            <a:ext cx="1953290" cy="2298473"/>
          </a:xfrm>
          <a:prstGeom prst="rect">
            <a:avLst/>
          </a:prstGeom>
        </p:spPr>
      </p:pic>
      <p:pic>
        <p:nvPicPr>
          <p:cNvPr id="20" name="Picture 19" descr="A picture containing grass, outdoor&#10;&#10;Description automatically generated">
            <a:extLst>
              <a:ext uri="{FF2B5EF4-FFF2-40B4-BE49-F238E27FC236}">
                <a16:creationId xmlns:a16="http://schemas.microsoft.com/office/drawing/2014/main" id="{5C039EE7-EF42-1A54-4280-4796D32A2DD5}"/>
              </a:ext>
            </a:extLst>
          </p:cNvPr>
          <p:cNvPicPr>
            <a:picLocks noChangeAspect="1"/>
          </p:cNvPicPr>
          <p:nvPr/>
        </p:nvPicPr>
        <p:blipFill rotWithShape="1">
          <a:blip r:embed="rId11"/>
          <a:srcRect t="4593" r="1" b="6417"/>
          <a:stretch/>
        </p:blipFill>
        <p:spPr>
          <a:xfrm>
            <a:off x="1199753" y="14177092"/>
            <a:ext cx="1940801" cy="2302824"/>
          </a:xfrm>
          <a:prstGeom prst="rect">
            <a:avLst/>
          </a:prstGeom>
        </p:spPr>
      </p:pic>
      <p:pic>
        <p:nvPicPr>
          <p:cNvPr id="21" name="Picture 20" descr="A picture containing grass, outdoor, hay, plant&#10;&#10;Description automatically generated">
            <a:extLst>
              <a:ext uri="{FF2B5EF4-FFF2-40B4-BE49-F238E27FC236}">
                <a16:creationId xmlns:a16="http://schemas.microsoft.com/office/drawing/2014/main" id="{4E0D1CD8-FB6E-1A7E-8C2D-704595F9C1FE}"/>
              </a:ext>
            </a:extLst>
          </p:cNvPr>
          <p:cNvPicPr>
            <a:picLocks noChangeAspect="1"/>
          </p:cNvPicPr>
          <p:nvPr/>
        </p:nvPicPr>
        <p:blipFill rotWithShape="1">
          <a:blip r:embed="rId12"/>
          <a:srcRect r="1" b="5940"/>
          <a:stretch/>
        </p:blipFill>
        <p:spPr>
          <a:xfrm>
            <a:off x="3442630" y="14177092"/>
            <a:ext cx="1940765" cy="2302824"/>
          </a:xfrm>
          <a:prstGeom prst="rect">
            <a:avLst/>
          </a:prstGeom>
        </p:spPr>
      </p:pic>
      <p:sp>
        <p:nvSpPr>
          <p:cNvPr id="22" name="TextBox 21">
            <a:extLst>
              <a:ext uri="{FF2B5EF4-FFF2-40B4-BE49-F238E27FC236}">
                <a16:creationId xmlns:a16="http://schemas.microsoft.com/office/drawing/2014/main" id="{76AB422A-A85D-3A7D-7F39-479A83D98C36}"/>
              </a:ext>
            </a:extLst>
          </p:cNvPr>
          <p:cNvSpPr txBox="1"/>
          <p:nvPr/>
        </p:nvSpPr>
        <p:spPr>
          <a:xfrm>
            <a:off x="15436103" y="15806524"/>
            <a:ext cx="9222205" cy="553998"/>
          </a:xfrm>
          <a:prstGeom prst="rect">
            <a:avLst/>
          </a:prstGeom>
          <a:noFill/>
        </p:spPr>
        <p:txBody>
          <a:bodyPr wrap="square" rtlCol="0">
            <a:spAutoFit/>
          </a:bodyPr>
          <a:lstStyle/>
          <a:p>
            <a:r>
              <a:rPr lang="en-US" sz="3000" u="sng" dirty="0"/>
              <a:t>Impact of Mulching on Weeds</a:t>
            </a:r>
          </a:p>
        </p:txBody>
      </p:sp>
      <p:pic>
        <p:nvPicPr>
          <p:cNvPr id="23" name="Picture 22">
            <a:extLst>
              <a:ext uri="{FF2B5EF4-FFF2-40B4-BE49-F238E27FC236}">
                <a16:creationId xmlns:a16="http://schemas.microsoft.com/office/drawing/2014/main" id="{111B58A1-138B-FA97-F7F9-FD43BFCAE212}"/>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5000"/>
                    </a14:imgEffect>
                  </a14:imgLayer>
                </a14:imgProps>
              </a:ext>
              <a:ext uri="{28A0092B-C50C-407E-A947-70E740481C1C}">
                <a14:useLocalDpi xmlns:a14="http://schemas.microsoft.com/office/drawing/2010/main"/>
              </a:ext>
            </a:extLst>
          </a:blip>
          <a:srcRect/>
          <a:stretch/>
        </p:blipFill>
        <p:spPr>
          <a:xfrm>
            <a:off x="22845590" y="22085525"/>
            <a:ext cx="2364607" cy="1554480"/>
          </a:xfrm>
          <a:prstGeom prst="rect">
            <a:avLst/>
          </a:prstGeom>
        </p:spPr>
      </p:pic>
      <p:pic>
        <p:nvPicPr>
          <p:cNvPr id="24" name="Picture 23">
            <a:extLst>
              <a:ext uri="{FF2B5EF4-FFF2-40B4-BE49-F238E27FC236}">
                <a16:creationId xmlns:a16="http://schemas.microsoft.com/office/drawing/2014/main" id="{BA487596-9614-D89B-02DC-6272DA194952}"/>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
                    </a14:imgEffect>
                  </a14:imgLayer>
                </a14:imgProps>
              </a:ext>
              <a:ext uri="{28A0092B-C50C-407E-A947-70E740481C1C}">
                <a14:useLocalDpi xmlns:a14="http://schemas.microsoft.com/office/drawing/2010/main"/>
              </a:ext>
            </a:extLst>
          </a:blip>
          <a:stretch>
            <a:fillRect/>
          </a:stretch>
        </p:blipFill>
        <p:spPr>
          <a:xfrm>
            <a:off x="20426273" y="22085525"/>
            <a:ext cx="2344434" cy="1554480"/>
          </a:xfrm>
          <a:prstGeom prst="rect">
            <a:avLst/>
          </a:prstGeom>
        </p:spPr>
      </p:pic>
      <p:pic>
        <p:nvPicPr>
          <p:cNvPr id="25" name="Picture 24">
            <a:extLst>
              <a:ext uri="{FF2B5EF4-FFF2-40B4-BE49-F238E27FC236}">
                <a16:creationId xmlns:a16="http://schemas.microsoft.com/office/drawing/2014/main" id="{87516764-7190-DD92-EC52-1417062229D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7989214" y="22085525"/>
            <a:ext cx="2364609" cy="1554480"/>
          </a:xfrm>
          <a:prstGeom prst="rect">
            <a:avLst/>
          </a:prstGeom>
        </p:spPr>
      </p:pic>
      <p:pic>
        <p:nvPicPr>
          <p:cNvPr id="26" name="Picture 25">
            <a:extLst>
              <a:ext uri="{FF2B5EF4-FFF2-40B4-BE49-F238E27FC236}">
                <a16:creationId xmlns:a16="http://schemas.microsoft.com/office/drawing/2014/main" id="{57C524AD-6509-AA3E-37D9-DCB12FF42F6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5552033" y="22085525"/>
            <a:ext cx="2334251" cy="1554480"/>
          </a:xfrm>
          <a:prstGeom prst="rect">
            <a:avLst/>
          </a:prstGeom>
        </p:spPr>
      </p:pic>
      <p:graphicFrame>
        <p:nvGraphicFramePr>
          <p:cNvPr id="27" name="Chart 26">
            <a:extLst>
              <a:ext uri="{FF2B5EF4-FFF2-40B4-BE49-F238E27FC236}">
                <a16:creationId xmlns:a16="http://schemas.microsoft.com/office/drawing/2014/main" id="{4D97FEA4-D2AD-B7B4-C3F0-CCE681BEFF6F}"/>
              </a:ext>
            </a:extLst>
          </p:cNvPr>
          <p:cNvGraphicFramePr>
            <a:graphicFrameLocks/>
          </p:cNvGraphicFramePr>
          <p:nvPr>
            <p:extLst>
              <p:ext uri="{D42A27DB-BD31-4B8C-83A1-F6EECF244321}">
                <p14:modId xmlns:p14="http://schemas.microsoft.com/office/powerpoint/2010/main" val="1817550148"/>
              </p:ext>
            </p:extLst>
          </p:nvPr>
        </p:nvGraphicFramePr>
        <p:xfrm>
          <a:off x="21250057" y="16708465"/>
          <a:ext cx="6858000" cy="3404699"/>
        </p:xfrm>
        <a:graphic>
          <a:graphicData uri="http://schemas.openxmlformats.org/drawingml/2006/chart">
            <c:chart xmlns:c="http://schemas.openxmlformats.org/drawingml/2006/chart" xmlns:r="http://schemas.openxmlformats.org/officeDocument/2006/relationships" r:id="rId19"/>
          </a:graphicData>
        </a:graphic>
      </p:graphicFrame>
      <p:sp>
        <p:nvSpPr>
          <p:cNvPr id="28" name="Content Placeholder 1">
            <a:extLst>
              <a:ext uri="{FF2B5EF4-FFF2-40B4-BE49-F238E27FC236}">
                <a16:creationId xmlns:a16="http://schemas.microsoft.com/office/drawing/2014/main" id="{39DC70EA-509F-3AD9-CDEA-EA9964648070}"/>
              </a:ext>
            </a:extLst>
          </p:cNvPr>
          <p:cNvSpPr txBox="1">
            <a:spLocks/>
          </p:cNvSpPr>
          <p:nvPr/>
        </p:nvSpPr>
        <p:spPr>
          <a:xfrm>
            <a:off x="15449741" y="16658476"/>
            <a:ext cx="4828896" cy="3454688"/>
          </a:xfrm>
          <a:prstGeom prst="rect">
            <a:avLst/>
          </a:prstGeom>
          <a:ln>
            <a:no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schemeClr val="tx1"/>
                </a:solidFill>
              </a:rPr>
              <a:t>Weed cover was lower in grapevine panels that were mulched compared to those that were hilled even two summers after mulching (Figures 5 &amp; 6).</a:t>
            </a:r>
          </a:p>
          <a:p>
            <a:pPr marL="457200" indent="-457200">
              <a:buFont typeface="Arial" panose="020B0604020202020204" pitchFamily="34" charset="0"/>
              <a:buChar char="•"/>
            </a:pPr>
            <a:r>
              <a:rPr lang="en-US" sz="2800" dirty="0">
                <a:solidFill>
                  <a:schemeClr val="tx1"/>
                </a:solidFill>
              </a:rPr>
              <a:t>Corn stover decayed more quickly than miscanthus and wheat straw, providing less of a barrier to weed growth.</a:t>
            </a:r>
          </a:p>
        </p:txBody>
      </p:sp>
      <p:sp>
        <p:nvSpPr>
          <p:cNvPr id="29" name="TextBox 28">
            <a:extLst>
              <a:ext uri="{FF2B5EF4-FFF2-40B4-BE49-F238E27FC236}">
                <a16:creationId xmlns:a16="http://schemas.microsoft.com/office/drawing/2014/main" id="{D9654FA8-F56D-2A24-B7AC-E094781728FC}"/>
              </a:ext>
            </a:extLst>
          </p:cNvPr>
          <p:cNvSpPr txBox="1"/>
          <p:nvPr/>
        </p:nvSpPr>
        <p:spPr>
          <a:xfrm>
            <a:off x="778540" y="24580668"/>
            <a:ext cx="10317655" cy="553998"/>
          </a:xfrm>
          <a:prstGeom prst="rect">
            <a:avLst/>
          </a:prstGeom>
          <a:noFill/>
        </p:spPr>
        <p:txBody>
          <a:bodyPr wrap="square" rtlCol="0">
            <a:spAutoFit/>
          </a:bodyPr>
          <a:lstStyle/>
          <a:p>
            <a:r>
              <a:rPr lang="en-US" sz="3000" u="sng" dirty="0">
                <a:cs typeface="Arial" panose="020B0604020202020204" pitchFamily="34" charset="0"/>
              </a:rPr>
              <a:t>Impact of Mulching on Temperature around Grapevines</a:t>
            </a:r>
          </a:p>
        </p:txBody>
      </p:sp>
      <p:sp>
        <p:nvSpPr>
          <p:cNvPr id="30" name="Content Placeholder 1">
            <a:extLst>
              <a:ext uri="{FF2B5EF4-FFF2-40B4-BE49-F238E27FC236}">
                <a16:creationId xmlns:a16="http://schemas.microsoft.com/office/drawing/2014/main" id="{2A358CBC-DE36-1A8E-EC21-C6554D09B9EB}"/>
              </a:ext>
            </a:extLst>
          </p:cNvPr>
          <p:cNvSpPr txBox="1">
            <a:spLocks/>
          </p:cNvSpPr>
          <p:nvPr/>
        </p:nvSpPr>
        <p:spPr>
          <a:xfrm>
            <a:off x="651438" y="25422592"/>
            <a:ext cx="13350240" cy="3213829"/>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Bef>
                <a:spcPts val="0"/>
              </a:spcBef>
              <a:buFont typeface="Arial" panose="020B0604020202020204" pitchFamily="34" charset="0"/>
              <a:buChar char="•"/>
            </a:pPr>
            <a:r>
              <a:rPr lang="en-US" sz="2800" dirty="0">
                <a:solidFill>
                  <a:prstClr val="black"/>
                </a:solidFill>
                <a:cs typeface="Arial" panose="020B0604020202020204" pitchFamily="34" charset="0"/>
              </a:rPr>
              <a:t>During the study period, the lowest air temperature recorded at each study site was 3°F.</a:t>
            </a:r>
          </a:p>
          <a:p>
            <a:pPr marL="457200" indent="-457200">
              <a:spcBef>
                <a:spcPts val="0"/>
              </a:spcBef>
              <a:buFont typeface="Arial" panose="020B0604020202020204" pitchFamily="34" charset="0"/>
              <a:buChar char="•"/>
            </a:pPr>
            <a:r>
              <a:rPr lang="en-US" sz="2800" dirty="0">
                <a:solidFill>
                  <a:prstClr val="black"/>
                </a:solidFill>
                <a:cs typeface="Arial" panose="020B0604020202020204" pitchFamily="34" charset="0"/>
              </a:rPr>
              <a:t>Mulches provided adequate winter protection to the grapevine graft union similar to soil hilling (Figures 3 &amp; 4):</a:t>
            </a:r>
          </a:p>
          <a:p>
            <a:pPr marL="1371600" indent="-457200">
              <a:spcBef>
                <a:spcPts val="0"/>
              </a:spcBef>
              <a:buFont typeface="Courier New" panose="02070309020205020404" pitchFamily="49" charset="0"/>
              <a:buChar char="o"/>
            </a:pPr>
            <a:r>
              <a:rPr lang="en-US" sz="2800" dirty="0">
                <a:solidFill>
                  <a:prstClr val="black"/>
                </a:solidFill>
                <a:cs typeface="Arial" panose="020B0604020202020204" pitchFamily="34" charset="0"/>
              </a:rPr>
              <a:t>Temperatures under the soil and mulch treatments were warmer at ground level (0”) than at 4” above ground.</a:t>
            </a:r>
          </a:p>
          <a:p>
            <a:pPr marL="1371600" indent="-457200">
              <a:spcBef>
                <a:spcPts val="0"/>
              </a:spcBef>
              <a:buFont typeface="Courier New" panose="02070309020205020404" pitchFamily="49" charset="0"/>
              <a:buChar char="o"/>
            </a:pPr>
            <a:r>
              <a:rPr lang="en-US" sz="2800" dirty="0">
                <a:solidFill>
                  <a:prstClr val="black"/>
                </a:solidFill>
                <a:cs typeface="Arial" panose="020B0604020202020204" pitchFamily="34" charset="0"/>
              </a:rPr>
              <a:t>During the coldest winter period, temperatures under the soil hills and mulch mounds remained constant and above 28°F.</a:t>
            </a:r>
          </a:p>
        </p:txBody>
      </p:sp>
      <p:sp>
        <p:nvSpPr>
          <p:cNvPr id="32" name="Content Placeholder 1">
            <a:extLst>
              <a:ext uri="{FF2B5EF4-FFF2-40B4-BE49-F238E27FC236}">
                <a16:creationId xmlns:a16="http://schemas.microsoft.com/office/drawing/2014/main" id="{EB742768-2C7B-D32E-B409-A0B7A794305A}"/>
              </a:ext>
            </a:extLst>
          </p:cNvPr>
          <p:cNvSpPr txBox="1">
            <a:spLocks/>
          </p:cNvSpPr>
          <p:nvPr/>
        </p:nvSpPr>
        <p:spPr>
          <a:xfrm>
            <a:off x="23991878" y="26471527"/>
            <a:ext cx="4546313" cy="2777877"/>
          </a:xfrm>
          <a:prstGeom prst="rect">
            <a:avLst/>
          </a:prstGeom>
          <a:ln>
            <a:no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schemeClr val="tx1"/>
                </a:solidFill>
                <a:cs typeface="Arial" panose="020B0604020202020204" pitchFamily="34" charset="0"/>
              </a:rPr>
              <a:t>Mulching increased water retention in the soil compared to soil hilling, which would make vines less susceptible to water stress during periods of drought (Figure 7).</a:t>
            </a:r>
          </a:p>
        </p:txBody>
      </p:sp>
      <p:sp>
        <p:nvSpPr>
          <p:cNvPr id="33" name="TextBox 32">
            <a:extLst>
              <a:ext uri="{FF2B5EF4-FFF2-40B4-BE49-F238E27FC236}">
                <a16:creationId xmlns:a16="http://schemas.microsoft.com/office/drawing/2014/main" id="{28583FC1-4A94-240B-CE8A-45AE593F0D7F}"/>
              </a:ext>
            </a:extLst>
          </p:cNvPr>
          <p:cNvSpPr txBox="1"/>
          <p:nvPr/>
        </p:nvSpPr>
        <p:spPr>
          <a:xfrm>
            <a:off x="29605393" y="30990362"/>
            <a:ext cx="13350240" cy="954107"/>
          </a:xfrm>
          <a:prstGeom prst="rect">
            <a:avLst/>
          </a:prstGeom>
          <a:noFill/>
        </p:spPr>
        <p:txBody>
          <a:bodyPr wrap="square" rtlCol="0">
            <a:spAutoFit/>
          </a:bodyPr>
          <a:lstStyle/>
          <a:p>
            <a:r>
              <a:rPr lang="en-US" sz="2800" b="1" dirty="0"/>
              <a:t>Acknowledgements:</a:t>
            </a:r>
            <a:r>
              <a:rPr lang="en-US" sz="2800" dirty="0"/>
              <a:t> This project was funded by a SARE Research and Education Grant (LNC19-417). </a:t>
            </a:r>
            <a:endParaRPr lang="en-US" sz="2800" b="1" dirty="0"/>
          </a:p>
        </p:txBody>
      </p:sp>
      <p:sp>
        <p:nvSpPr>
          <p:cNvPr id="69" name="Content Placeholder 1">
            <a:extLst>
              <a:ext uri="{FF2B5EF4-FFF2-40B4-BE49-F238E27FC236}">
                <a16:creationId xmlns:a16="http://schemas.microsoft.com/office/drawing/2014/main" id="{319F81C4-5EA7-46F6-523B-FE94678E7369}"/>
              </a:ext>
            </a:extLst>
          </p:cNvPr>
          <p:cNvSpPr txBox="1">
            <a:spLocks/>
          </p:cNvSpPr>
          <p:nvPr/>
        </p:nvSpPr>
        <p:spPr>
          <a:xfrm>
            <a:off x="21250057" y="20222328"/>
            <a:ext cx="6855093" cy="1226366"/>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cs typeface="Arial" panose="020B0604020202020204" pitchFamily="34" charset="0"/>
              </a:rPr>
              <a:t>Figure 5. Weed cover (%) in soil hilling vs mulching treatments in summer 2021. Note: Columns with different letters are significantly different from each other.</a:t>
            </a:r>
          </a:p>
        </p:txBody>
      </p:sp>
      <p:sp>
        <p:nvSpPr>
          <p:cNvPr id="70" name="Content Placeholder 1">
            <a:extLst>
              <a:ext uri="{FF2B5EF4-FFF2-40B4-BE49-F238E27FC236}">
                <a16:creationId xmlns:a16="http://schemas.microsoft.com/office/drawing/2014/main" id="{3E206861-C310-9514-6C62-AB908EC84C22}"/>
              </a:ext>
            </a:extLst>
          </p:cNvPr>
          <p:cNvSpPr txBox="1">
            <a:spLocks/>
          </p:cNvSpPr>
          <p:nvPr/>
        </p:nvSpPr>
        <p:spPr>
          <a:xfrm>
            <a:off x="15783799" y="30862468"/>
            <a:ext cx="8229600" cy="1200004"/>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latin typeface="Arial" panose="020B0604020202020204" pitchFamily="34" charset="0"/>
                <a:cs typeface="Arial" panose="020B0604020202020204" pitchFamily="34" charset="0"/>
              </a:rPr>
              <a:t>Figure 7. Soil water content (%) from 1.5 to 8” depth in soil-hilled treatments compared to </a:t>
            </a:r>
            <a:r>
              <a:rPr lang="en-US" sz="2000" i="1" dirty="0">
                <a:solidFill>
                  <a:prstClr val="black"/>
                </a:solidFill>
                <a:cs typeface="Arial" panose="020B0604020202020204" pitchFamily="34" charset="0"/>
              </a:rPr>
              <a:t>mulched</a:t>
            </a:r>
            <a:r>
              <a:rPr lang="en-US" sz="2000" i="1" dirty="0">
                <a:solidFill>
                  <a:prstClr val="black"/>
                </a:solidFill>
                <a:latin typeface="Arial" panose="020B0604020202020204" pitchFamily="34" charset="0"/>
                <a:cs typeface="Arial" panose="020B0604020202020204" pitchFamily="34" charset="0"/>
              </a:rPr>
              <a:t> treatments in July 2022. Note: Columns with different letters are significantly different from each other.</a:t>
            </a:r>
          </a:p>
        </p:txBody>
      </p:sp>
      <p:pic>
        <p:nvPicPr>
          <p:cNvPr id="71" name="Picture 70" descr="Icon&#10;&#10;Description automatically generated">
            <a:extLst>
              <a:ext uri="{FF2B5EF4-FFF2-40B4-BE49-F238E27FC236}">
                <a16:creationId xmlns:a16="http://schemas.microsoft.com/office/drawing/2014/main" id="{3A1F1236-83BA-1FF4-66C0-63BC965E695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81791" y="1104432"/>
            <a:ext cx="3797976" cy="2345250"/>
          </a:xfrm>
          <a:prstGeom prst="rect">
            <a:avLst/>
          </a:prstGeom>
        </p:spPr>
      </p:pic>
      <p:pic>
        <p:nvPicPr>
          <p:cNvPr id="72" name="Picture 71" descr="A picture containing text, sign&#10;&#10;Description automatically generated">
            <a:extLst>
              <a:ext uri="{FF2B5EF4-FFF2-40B4-BE49-F238E27FC236}">
                <a16:creationId xmlns:a16="http://schemas.microsoft.com/office/drawing/2014/main" id="{11055C2C-8041-1069-CAC2-A452AD0A42C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486894" y="1104432"/>
            <a:ext cx="3035031" cy="2377440"/>
          </a:xfrm>
          <a:prstGeom prst="rect">
            <a:avLst/>
          </a:prstGeom>
        </p:spPr>
      </p:pic>
      <p:sp>
        <p:nvSpPr>
          <p:cNvPr id="73" name="TextBox 72">
            <a:extLst>
              <a:ext uri="{FF2B5EF4-FFF2-40B4-BE49-F238E27FC236}">
                <a16:creationId xmlns:a16="http://schemas.microsoft.com/office/drawing/2014/main" id="{45D0AB1F-FF20-731B-626B-930F6C667C12}"/>
              </a:ext>
            </a:extLst>
          </p:cNvPr>
          <p:cNvSpPr txBox="1"/>
          <p:nvPr/>
        </p:nvSpPr>
        <p:spPr>
          <a:xfrm>
            <a:off x="1123587" y="16649052"/>
            <a:ext cx="8936207" cy="707886"/>
          </a:xfrm>
          <a:prstGeom prst="rect">
            <a:avLst/>
          </a:prstGeom>
          <a:noFill/>
        </p:spPr>
        <p:txBody>
          <a:bodyPr wrap="square">
            <a:spAutoFit/>
          </a:bodyPr>
          <a:lstStyle/>
          <a:p>
            <a:r>
              <a:rPr lang="en-US" sz="2000" i="1" dirty="0">
                <a:cs typeface="Arial" panose="020B0604020202020204" pitchFamily="34" charset="0"/>
              </a:rPr>
              <a:t>Figure 1. Example of a grapevine that was hilled/</a:t>
            </a:r>
            <a:r>
              <a:rPr lang="en-US" sz="2000" i="1">
                <a:cs typeface="Arial" panose="020B0604020202020204" pitchFamily="34" charset="0"/>
              </a:rPr>
              <a:t>de-hilled (</a:t>
            </a:r>
            <a:r>
              <a:rPr lang="en-US" sz="2000" i="1" dirty="0">
                <a:cs typeface="Arial" panose="020B0604020202020204" pitchFamily="34" charset="0"/>
              </a:rPr>
              <a:t>a) compared with one that was mulched with miscanthus (b), wheat straw (c) or corn stover (d). </a:t>
            </a:r>
          </a:p>
        </p:txBody>
      </p:sp>
      <p:sp>
        <p:nvSpPr>
          <p:cNvPr id="74" name="TextBox 73">
            <a:extLst>
              <a:ext uri="{FF2B5EF4-FFF2-40B4-BE49-F238E27FC236}">
                <a16:creationId xmlns:a16="http://schemas.microsoft.com/office/drawing/2014/main" id="{26FF748E-EE0F-0A7F-23CD-4FD0F2E1CB42}"/>
              </a:ext>
            </a:extLst>
          </p:cNvPr>
          <p:cNvSpPr txBox="1"/>
          <p:nvPr/>
        </p:nvSpPr>
        <p:spPr>
          <a:xfrm>
            <a:off x="899673" y="22053927"/>
            <a:ext cx="13650687" cy="1015663"/>
          </a:xfrm>
          <a:prstGeom prst="rect">
            <a:avLst/>
          </a:prstGeom>
          <a:noFill/>
        </p:spPr>
        <p:txBody>
          <a:bodyPr wrap="square">
            <a:spAutoFit/>
          </a:bodyPr>
          <a:lstStyle/>
          <a:p>
            <a:r>
              <a:rPr lang="en-US" sz="2000" i="1" dirty="0">
                <a:cs typeface="Arial" panose="020B0604020202020204" pitchFamily="34" charset="0"/>
              </a:rPr>
              <a:t>Figure 2. A plot consisted of a panel with 4 vines (a). For mulching treatments (b), mulch was applied to a depth of 8” around the vine and 3” between vines in fall 2019, with some re-application in fall 2021 to maintain the desired mulch heights. For soil hilling treatments (c), soil was hilled to a depth of 8” uniformly across the panel each fall and de-hilled each spring.</a:t>
            </a:r>
          </a:p>
        </p:txBody>
      </p:sp>
      <p:sp>
        <p:nvSpPr>
          <p:cNvPr id="75" name="TextBox 74">
            <a:extLst>
              <a:ext uri="{FF2B5EF4-FFF2-40B4-BE49-F238E27FC236}">
                <a16:creationId xmlns:a16="http://schemas.microsoft.com/office/drawing/2014/main" id="{E2089B2C-CDF5-CA3B-3B8F-A97F78EF9E3D}"/>
              </a:ext>
            </a:extLst>
          </p:cNvPr>
          <p:cNvSpPr txBox="1"/>
          <p:nvPr/>
        </p:nvSpPr>
        <p:spPr>
          <a:xfrm>
            <a:off x="1177672" y="14180395"/>
            <a:ext cx="704736" cy="461665"/>
          </a:xfrm>
          <a:prstGeom prst="rect">
            <a:avLst/>
          </a:prstGeom>
          <a:noFill/>
        </p:spPr>
        <p:txBody>
          <a:bodyPr wrap="square">
            <a:spAutoFit/>
          </a:bodyPr>
          <a:lstStyle/>
          <a:p>
            <a:r>
              <a:rPr lang="en-US" sz="2400" dirty="0">
                <a:solidFill>
                  <a:schemeClr val="bg1"/>
                </a:solidFill>
              </a:rPr>
              <a:t>(a)</a:t>
            </a:r>
          </a:p>
        </p:txBody>
      </p:sp>
      <p:sp>
        <p:nvSpPr>
          <p:cNvPr id="76" name="TextBox 75">
            <a:extLst>
              <a:ext uri="{FF2B5EF4-FFF2-40B4-BE49-F238E27FC236}">
                <a16:creationId xmlns:a16="http://schemas.microsoft.com/office/drawing/2014/main" id="{CAC34743-A049-B00E-8758-453BCBFB5A8F}"/>
              </a:ext>
            </a:extLst>
          </p:cNvPr>
          <p:cNvSpPr txBox="1"/>
          <p:nvPr/>
        </p:nvSpPr>
        <p:spPr>
          <a:xfrm>
            <a:off x="3451984" y="14180395"/>
            <a:ext cx="704736" cy="461665"/>
          </a:xfrm>
          <a:prstGeom prst="rect">
            <a:avLst/>
          </a:prstGeom>
          <a:noFill/>
        </p:spPr>
        <p:txBody>
          <a:bodyPr wrap="square">
            <a:spAutoFit/>
          </a:bodyPr>
          <a:lstStyle/>
          <a:p>
            <a:r>
              <a:rPr lang="en-US" sz="2400" dirty="0">
                <a:solidFill>
                  <a:schemeClr val="bg1"/>
                </a:solidFill>
              </a:rPr>
              <a:t>(b)</a:t>
            </a:r>
          </a:p>
        </p:txBody>
      </p:sp>
      <p:sp>
        <p:nvSpPr>
          <p:cNvPr id="77" name="TextBox 76">
            <a:extLst>
              <a:ext uri="{FF2B5EF4-FFF2-40B4-BE49-F238E27FC236}">
                <a16:creationId xmlns:a16="http://schemas.microsoft.com/office/drawing/2014/main" id="{BE9713AC-CFCD-0C28-B525-E3DCEF05277E}"/>
              </a:ext>
            </a:extLst>
          </p:cNvPr>
          <p:cNvSpPr txBox="1"/>
          <p:nvPr/>
        </p:nvSpPr>
        <p:spPr>
          <a:xfrm>
            <a:off x="5658492" y="14180395"/>
            <a:ext cx="704736" cy="461665"/>
          </a:xfrm>
          <a:prstGeom prst="rect">
            <a:avLst/>
          </a:prstGeom>
          <a:noFill/>
        </p:spPr>
        <p:txBody>
          <a:bodyPr wrap="square">
            <a:spAutoFit/>
          </a:bodyPr>
          <a:lstStyle/>
          <a:p>
            <a:r>
              <a:rPr lang="en-US" sz="2400" dirty="0">
                <a:solidFill>
                  <a:schemeClr val="bg1"/>
                </a:solidFill>
              </a:rPr>
              <a:t>(c)</a:t>
            </a:r>
          </a:p>
        </p:txBody>
      </p:sp>
      <p:sp>
        <p:nvSpPr>
          <p:cNvPr id="78" name="TextBox 77">
            <a:extLst>
              <a:ext uri="{FF2B5EF4-FFF2-40B4-BE49-F238E27FC236}">
                <a16:creationId xmlns:a16="http://schemas.microsoft.com/office/drawing/2014/main" id="{ADB06E5F-70B1-F1E5-C8BF-F3938F335ED5}"/>
              </a:ext>
            </a:extLst>
          </p:cNvPr>
          <p:cNvSpPr txBox="1"/>
          <p:nvPr/>
        </p:nvSpPr>
        <p:spPr>
          <a:xfrm>
            <a:off x="7938559" y="14180395"/>
            <a:ext cx="704736" cy="461665"/>
          </a:xfrm>
          <a:prstGeom prst="rect">
            <a:avLst/>
          </a:prstGeom>
          <a:noFill/>
        </p:spPr>
        <p:txBody>
          <a:bodyPr wrap="square">
            <a:spAutoFit/>
          </a:bodyPr>
          <a:lstStyle/>
          <a:p>
            <a:r>
              <a:rPr lang="en-US" sz="2400" dirty="0">
                <a:solidFill>
                  <a:schemeClr val="bg1"/>
                </a:solidFill>
              </a:rPr>
              <a:t>(d)</a:t>
            </a:r>
          </a:p>
        </p:txBody>
      </p:sp>
      <p:sp>
        <p:nvSpPr>
          <p:cNvPr id="79" name="TextBox 78">
            <a:extLst>
              <a:ext uri="{FF2B5EF4-FFF2-40B4-BE49-F238E27FC236}">
                <a16:creationId xmlns:a16="http://schemas.microsoft.com/office/drawing/2014/main" id="{60F4D4BF-E0B9-6BB0-1C3B-DDAC8E63DF44}"/>
              </a:ext>
            </a:extLst>
          </p:cNvPr>
          <p:cNvSpPr txBox="1"/>
          <p:nvPr/>
        </p:nvSpPr>
        <p:spPr>
          <a:xfrm>
            <a:off x="16718752" y="5536628"/>
            <a:ext cx="704736" cy="461665"/>
          </a:xfrm>
          <a:prstGeom prst="rect">
            <a:avLst/>
          </a:prstGeom>
          <a:noFill/>
        </p:spPr>
        <p:txBody>
          <a:bodyPr wrap="square">
            <a:spAutoFit/>
          </a:bodyPr>
          <a:lstStyle/>
          <a:p>
            <a:r>
              <a:rPr lang="en-US" sz="2400" dirty="0"/>
              <a:t>(a)</a:t>
            </a:r>
          </a:p>
        </p:txBody>
      </p:sp>
      <p:sp>
        <p:nvSpPr>
          <p:cNvPr id="80" name="TextBox 79">
            <a:extLst>
              <a:ext uri="{FF2B5EF4-FFF2-40B4-BE49-F238E27FC236}">
                <a16:creationId xmlns:a16="http://schemas.microsoft.com/office/drawing/2014/main" id="{19130D9D-D42A-ED30-B9F8-AB0EEA9EFCC3}"/>
              </a:ext>
            </a:extLst>
          </p:cNvPr>
          <p:cNvSpPr txBox="1"/>
          <p:nvPr/>
        </p:nvSpPr>
        <p:spPr>
          <a:xfrm>
            <a:off x="22516704" y="5765847"/>
            <a:ext cx="704736" cy="461665"/>
          </a:xfrm>
          <a:prstGeom prst="rect">
            <a:avLst/>
          </a:prstGeom>
          <a:noFill/>
        </p:spPr>
        <p:txBody>
          <a:bodyPr wrap="square">
            <a:spAutoFit/>
          </a:bodyPr>
          <a:lstStyle/>
          <a:p>
            <a:r>
              <a:rPr lang="en-US" sz="2400" dirty="0"/>
              <a:t>(b)</a:t>
            </a:r>
          </a:p>
        </p:txBody>
      </p:sp>
      <p:sp>
        <p:nvSpPr>
          <p:cNvPr id="81" name="TextBox 80">
            <a:extLst>
              <a:ext uri="{FF2B5EF4-FFF2-40B4-BE49-F238E27FC236}">
                <a16:creationId xmlns:a16="http://schemas.microsoft.com/office/drawing/2014/main" id="{29062702-64D6-BE8B-100A-F232DA93B33A}"/>
              </a:ext>
            </a:extLst>
          </p:cNvPr>
          <p:cNvSpPr txBox="1"/>
          <p:nvPr/>
        </p:nvSpPr>
        <p:spPr>
          <a:xfrm>
            <a:off x="16718752" y="9496589"/>
            <a:ext cx="704736" cy="461665"/>
          </a:xfrm>
          <a:prstGeom prst="rect">
            <a:avLst/>
          </a:prstGeom>
          <a:noFill/>
        </p:spPr>
        <p:txBody>
          <a:bodyPr wrap="square">
            <a:spAutoFit/>
          </a:bodyPr>
          <a:lstStyle/>
          <a:p>
            <a:r>
              <a:rPr lang="en-US" sz="2400" dirty="0"/>
              <a:t>(c)</a:t>
            </a:r>
          </a:p>
        </p:txBody>
      </p:sp>
      <p:sp>
        <p:nvSpPr>
          <p:cNvPr id="82" name="TextBox 81">
            <a:extLst>
              <a:ext uri="{FF2B5EF4-FFF2-40B4-BE49-F238E27FC236}">
                <a16:creationId xmlns:a16="http://schemas.microsoft.com/office/drawing/2014/main" id="{63BD7D86-8D83-8DA3-19A5-15D2BA290BB8}"/>
              </a:ext>
            </a:extLst>
          </p:cNvPr>
          <p:cNvSpPr txBox="1"/>
          <p:nvPr/>
        </p:nvSpPr>
        <p:spPr>
          <a:xfrm>
            <a:off x="22477903" y="9499399"/>
            <a:ext cx="704736" cy="461665"/>
          </a:xfrm>
          <a:prstGeom prst="rect">
            <a:avLst/>
          </a:prstGeom>
          <a:noFill/>
        </p:spPr>
        <p:txBody>
          <a:bodyPr wrap="square">
            <a:spAutoFit/>
          </a:bodyPr>
          <a:lstStyle/>
          <a:p>
            <a:r>
              <a:rPr lang="en-US" sz="2400" dirty="0"/>
              <a:t>(d)</a:t>
            </a:r>
          </a:p>
        </p:txBody>
      </p:sp>
      <p:sp>
        <p:nvSpPr>
          <p:cNvPr id="83" name="TextBox 82">
            <a:extLst>
              <a:ext uri="{FF2B5EF4-FFF2-40B4-BE49-F238E27FC236}">
                <a16:creationId xmlns:a16="http://schemas.microsoft.com/office/drawing/2014/main" id="{1FF3CD32-5AE9-4EF3-B5B9-EF958AE56E73}"/>
              </a:ext>
            </a:extLst>
          </p:cNvPr>
          <p:cNvSpPr txBox="1"/>
          <p:nvPr/>
        </p:nvSpPr>
        <p:spPr>
          <a:xfrm>
            <a:off x="15617466" y="22064441"/>
            <a:ext cx="704736" cy="461665"/>
          </a:xfrm>
          <a:prstGeom prst="rect">
            <a:avLst/>
          </a:prstGeom>
          <a:noFill/>
        </p:spPr>
        <p:txBody>
          <a:bodyPr wrap="square">
            <a:spAutoFit/>
          </a:bodyPr>
          <a:lstStyle/>
          <a:p>
            <a:r>
              <a:rPr lang="en-US" sz="2400" dirty="0">
                <a:solidFill>
                  <a:schemeClr val="bg1"/>
                </a:solidFill>
              </a:rPr>
              <a:t>(a)</a:t>
            </a:r>
          </a:p>
        </p:txBody>
      </p:sp>
      <p:sp>
        <p:nvSpPr>
          <p:cNvPr id="84" name="TextBox 83">
            <a:extLst>
              <a:ext uri="{FF2B5EF4-FFF2-40B4-BE49-F238E27FC236}">
                <a16:creationId xmlns:a16="http://schemas.microsoft.com/office/drawing/2014/main" id="{59CA5A43-3CE3-6E71-C724-691A6CF6F525}"/>
              </a:ext>
            </a:extLst>
          </p:cNvPr>
          <p:cNvSpPr txBox="1"/>
          <p:nvPr/>
        </p:nvSpPr>
        <p:spPr>
          <a:xfrm>
            <a:off x="18004072" y="22064441"/>
            <a:ext cx="704736" cy="461665"/>
          </a:xfrm>
          <a:prstGeom prst="rect">
            <a:avLst/>
          </a:prstGeom>
          <a:noFill/>
        </p:spPr>
        <p:txBody>
          <a:bodyPr wrap="square">
            <a:spAutoFit/>
          </a:bodyPr>
          <a:lstStyle/>
          <a:p>
            <a:r>
              <a:rPr lang="en-US" sz="2400" dirty="0">
                <a:solidFill>
                  <a:schemeClr val="bg1"/>
                </a:solidFill>
              </a:rPr>
              <a:t>(b)</a:t>
            </a:r>
          </a:p>
        </p:txBody>
      </p:sp>
      <p:sp>
        <p:nvSpPr>
          <p:cNvPr id="85" name="TextBox 84">
            <a:extLst>
              <a:ext uri="{FF2B5EF4-FFF2-40B4-BE49-F238E27FC236}">
                <a16:creationId xmlns:a16="http://schemas.microsoft.com/office/drawing/2014/main" id="{4886F422-9DD7-02B4-B3C3-4128453CDF5C}"/>
              </a:ext>
            </a:extLst>
          </p:cNvPr>
          <p:cNvSpPr txBox="1"/>
          <p:nvPr/>
        </p:nvSpPr>
        <p:spPr>
          <a:xfrm>
            <a:off x="20419126" y="22064441"/>
            <a:ext cx="704736" cy="461665"/>
          </a:xfrm>
          <a:prstGeom prst="rect">
            <a:avLst/>
          </a:prstGeom>
          <a:noFill/>
        </p:spPr>
        <p:txBody>
          <a:bodyPr wrap="square">
            <a:spAutoFit/>
          </a:bodyPr>
          <a:lstStyle/>
          <a:p>
            <a:r>
              <a:rPr lang="en-US" sz="2400" dirty="0">
                <a:solidFill>
                  <a:schemeClr val="bg1"/>
                </a:solidFill>
              </a:rPr>
              <a:t>(c)</a:t>
            </a:r>
          </a:p>
        </p:txBody>
      </p:sp>
      <p:sp>
        <p:nvSpPr>
          <p:cNvPr id="86" name="TextBox 85">
            <a:extLst>
              <a:ext uri="{FF2B5EF4-FFF2-40B4-BE49-F238E27FC236}">
                <a16:creationId xmlns:a16="http://schemas.microsoft.com/office/drawing/2014/main" id="{038FB96B-AB83-F802-1664-809AFA88666C}"/>
              </a:ext>
            </a:extLst>
          </p:cNvPr>
          <p:cNvSpPr txBox="1"/>
          <p:nvPr/>
        </p:nvSpPr>
        <p:spPr>
          <a:xfrm>
            <a:off x="22875655" y="22064441"/>
            <a:ext cx="704736" cy="461665"/>
          </a:xfrm>
          <a:prstGeom prst="rect">
            <a:avLst/>
          </a:prstGeom>
          <a:noFill/>
        </p:spPr>
        <p:txBody>
          <a:bodyPr wrap="square">
            <a:spAutoFit/>
          </a:bodyPr>
          <a:lstStyle/>
          <a:p>
            <a:r>
              <a:rPr lang="en-US" sz="2400" dirty="0">
                <a:solidFill>
                  <a:schemeClr val="bg1"/>
                </a:solidFill>
              </a:rPr>
              <a:t>(d)</a:t>
            </a:r>
          </a:p>
        </p:txBody>
      </p:sp>
      <p:sp>
        <p:nvSpPr>
          <p:cNvPr id="87" name="Content Placeholder 1">
            <a:extLst>
              <a:ext uri="{FF2B5EF4-FFF2-40B4-BE49-F238E27FC236}">
                <a16:creationId xmlns:a16="http://schemas.microsoft.com/office/drawing/2014/main" id="{176F6F30-EDCF-1E6A-8035-E029A0A843DB}"/>
              </a:ext>
            </a:extLst>
          </p:cNvPr>
          <p:cNvSpPr txBox="1">
            <a:spLocks/>
          </p:cNvSpPr>
          <p:nvPr/>
        </p:nvSpPr>
        <p:spPr>
          <a:xfrm>
            <a:off x="15488075" y="23629841"/>
            <a:ext cx="9722122" cy="713918"/>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cs typeface="Arial" panose="020B0604020202020204" pitchFamily="34" charset="0"/>
              </a:rPr>
              <a:t>Figure 6. A grapevine from a panel that was hilled (a) compared with one that was mulched with miscanthus (b), wheat straw (c) or corn stover (d). </a:t>
            </a:r>
          </a:p>
        </p:txBody>
      </p:sp>
      <p:sp>
        <p:nvSpPr>
          <p:cNvPr id="88" name="TextBox 87">
            <a:extLst>
              <a:ext uri="{FF2B5EF4-FFF2-40B4-BE49-F238E27FC236}">
                <a16:creationId xmlns:a16="http://schemas.microsoft.com/office/drawing/2014/main" id="{760C1B77-3F01-4641-CF0F-058F0DC0A131}"/>
              </a:ext>
            </a:extLst>
          </p:cNvPr>
          <p:cNvSpPr txBox="1"/>
          <p:nvPr/>
        </p:nvSpPr>
        <p:spPr>
          <a:xfrm>
            <a:off x="29349573" y="12844108"/>
            <a:ext cx="9222205" cy="553998"/>
          </a:xfrm>
          <a:prstGeom prst="rect">
            <a:avLst/>
          </a:prstGeom>
          <a:noFill/>
        </p:spPr>
        <p:txBody>
          <a:bodyPr wrap="square" rtlCol="0">
            <a:spAutoFit/>
          </a:bodyPr>
          <a:lstStyle/>
          <a:p>
            <a:r>
              <a:rPr lang="en-US" sz="3000" u="sng" dirty="0"/>
              <a:t>Impact of Mulching on Yield &amp; Fruit Quality</a:t>
            </a:r>
          </a:p>
        </p:txBody>
      </p:sp>
      <p:sp>
        <p:nvSpPr>
          <p:cNvPr id="89" name="Content Placeholder 1">
            <a:extLst>
              <a:ext uri="{FF2B5EF4-FFF2-40B4-BE49-F238E27FC236}">
                <a16:creationId xmlns:a16="http://schemas.microsoft.com/office/drawing/2014/main" id="{5EE0428A-6A27-8E33-EA6B-F06B13CF6D6C}"/>
              </a:ext>
            </a:extLst>
          </p:cNvPr>
          <p:cNvSpPr txBox="1">
            <a:spLocks/>
          </p:cNvSpPr>
          <p:nvPr/>
        </p:nvSpPr>
        <p:spPr>
          <a:xfrm>
            <a:off x="29500952" y="13636770"/>
            <a:ext cx="9580839" cy="1640144"/>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Grapevine yield (Table 1) and fruit quality (Table 2) of Regent did not differ between soil-hilled and mulched treatments.</a:t>
            </a:r>
          </a:p>
          <a:p>
            <a:pPr marL="457200" indent="-457200">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Fruit pH was slightly lower for mulched vines compared to those that were soil-hilled (Table 2).</a:t>
            </a:r>
          </a:p>
        </p:txBody>
      </p:sp>
      <p:sp>
        <p:nvSpPr>
          <p:cNvPr id="90" name="Content Placeholder 1">
            <a:extLst>
              <a:ext uri="{FF2B5EF4-FFF2-40B4-BE49-F238E27FC236}">
                <a16:creationId xmlns:a16="http://schemas.microsoft.com/office/drawing/2014/main" id="{3D19736B-1C12-E277-9EA9-21E838870762}"/>
              </a:ext>
            </a:extLst>
          </p:cNvPr>
          <p:cNvSpPr txBox="1">
            <a:spLocks/>
          </p:cNvSpPr>
          <p:nvPr/>
        </p:nvSpPr>
        <p:spPr>
          <a:xfrm>
            <a:off x="29875771" y="15942542"/>
            <a:ext cx="10022935" cy="523220"/>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cs typeface="Arial" panose="020B0604020202020204" pitchFamily="34" charset="0"/>
              </a:rPr>
              <a:t>Table 1. Yield of Regent in the soil-hilled compared with mulched treatments in 2022. Note: For each variable, means with different letters are significantly different from each other.</a:t>
            </a:r>
          </a:p>
        </p:txBody>
      </p:sp>
      <p:sp>
        <p:nvSpPr>
          <p:cNvPr id="102" name="Content Placeholder 1">
            <a:extLst>
              <a:ext uri="{FF2B5EF4-FFF2-40B4-BE49-F238E27FC236}">
                <a16:creationId xmlns:a16="http://schemas.microsoft.com/office/drawing/2014/main" id="{6C136EB4-DF30-FBBD-2404-B6CC6C7C1231}"/>
              </a:ext>
            </a:extLst>
          </p:cNvPr>
          <p:cNvSpPr txBox="1">
            <a:spLocks/>
          </p:cNvSpPr>
          <p:nvPr/>
        </p:nvSpPr>
        <p:spPr>
          <a:xfrm>
            <a:off x="16172271" y="12541796"/>
            <a:ext cx="10022310" cy="764596"/>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i="1" dirty="0">
                <a:solidFill>
                  <a:prstClr val="black"/>
                </a:solidFill>
                <a:latin typeface="Arial" panose="020B0604020202020204" pitchFamily="34" charset="0"/>
                <a:cs typeface="Arial" panose="020B0604020202020204" pitchFamily="34" charset="0"/>
              </a:rPr>
              <a:t>Figure 4. Temperature at 0” and 4” above the ground for soil hilling (a), miscanthus (b), wheat straw (c), and corn stover treatments (d). Note: Colored lines indicate temperature at 0” to 4” aboveground. The black line indicates air temperature.</a:t>
            </a:r>
          </a:p>
        </p:txBody>
      </p:sp>
      <p:sp>
        <p:nvSpPr>
          <p:cNvPr id="110" name="Rectangle 109">
            <a:extLst>
              <a:ext uri="{FF2B5EF4-FFF2-40B4-BE49-F238E27FC236}">
                <a16:creationId xmlns:a16="http://schemas.microsoft.com/office/drawing/2014/main" id="{D6C161A5-C5B3-D2AA-16A5-61361B07A5A3}"/>
              </a:ext>
            </a:extLst>
          </p:cNvPr>
          <p:cNvSpPr/>
          <p:nvPr/>
        </p:nvSpPr>
        <p:spPr>
          <a:xfrm>
            <a:off x="14845937" y="4143030"/>
            <a:ext cx="14264640" cy="28346767"/>
          </a:xfrm>
          <a:prstGeom prst="rect">
            <a:avLst/>
          </a:prstGeom>
          <a:noFill/>
          <a:ln w="254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B17C9447-F517-38E7-AE84-5F4CFE076E64}"/>
              </a:ext>
            </a:extLst>
          </p:cNvPr>
          <p:cNvSpPr/>
          <p:nvPr/>
        </p:nvSpPr>
        <p:spPr>
          <a:xfrm>
            <a:off x="497718" y="4143030"/>
            <a:ext cx="14264640" cy="28346767"/>
          </a:xfrm>
          <a:prstGeom prst="rect">
            <a:avLst/>
          </a:prstGeom>
          <a:noFill/>
          <a:ln w="254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87D610C-1CD3-61D6-9025-DE7120B50E94}"/>
              </a:ext>
            </a:extLst>
          </p:cNvPr>
          <p:cNvSpPr/>
          <p:nvPr/>
        </p:nvSpPr>
        <p:spPr>
          <a:xfrm>
            <a:off x="29148193" y="4143030"/>
            <a:ext cx="14264640" cy="28346767"/>
          </a:xfrm>
          <a:prstGeom prst="rect">
            <a:avLst/>
          </a:prstGeom>
          <a:noFill/>
          <a:ln w="254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3" name="Table 112">
            <a:extLst>
              <a:ext uri="{FF2B5EF4-FFF2-40B4-BE49-F238E27FC236}">
                <a16:creationId xmlns:a16="http://schemas.microsoft.com/office/drawing/2014/main" id="{0E0FB1B5-7864-0387-3CB7-9A4CCF351B0E}"/>
              </a:ext>
            </a:extLst>
          </p:cNvPr>
          <p:cNvGraphicFramePr>
            <a:graphicFrameLocks noGrp="1"/>
          </p:cNvGraphicFramePr>
          <p:nvPr>
            <p:extLst>
              <p:ext uri="{D42A27DB-BD31-4B8C-83A1-F6EECF244321}">
                <p14:modId xmlns:p14="http://schemas.microsoft.com/office/powerpoint/2010/main" val="2821320398"/>
              </p:ext>
            </p:extLst>
          </p:nvPr>
        </p:nvGraphicFramePr>
        <p:xfrm>
          <a:off x="29974233" y="16837438"/>
          <a:ext cx="9924473" cy="3095875"/>
        </p:xfrm>
        <a:graphic>
          <a:graphicData uri="http://schemas.openxmlformats.org/drawingml/2006/table">
            <a:tbl>
              <a:tblPr>
                <a:tableStyleId>{5C22544A-7EE6-4342-B048-85BDC9FD1C3A}</a:tableStyleId>
              </a:tblPr>
              <a:tblGrid>
                <a:gridCol w="2700380">
                  <a:extLst>
                    <a:ext uri="{9D8B030D-6E8A-4147-A177-3AD203B41FA5}">
                      <a16:colId xmlns:a16="http://schemas.microsoft.com/office/drawing/2014/main" val="2247856444"/>
                    </a:ext>
                  </a:extLst>
                </a:gridCol>
                <a:gridCol w="1154008">
                  <a:extLst>
                    <a:ext uri="{9D8B030D-6E8A-4147-A177-3AD203B41FA5}">
                      <a16:colId xmlns:a16="http://schemas.microsoft.com/office/drawing/2014/main" val="3808724990"/>
                    </a:ext>
                  </a:extLst>
                </a:gridCol>
                <a:gridCol w="1661773">
                  <a:extLst>
                    <a:ext uri="{9D8B030D-6E8A-4147-A177-3AD203B41FA5}">
                      <a16:colId xmlns:a16="http://schemas.microsoft.com/office/drawing/2014/main" val="4204663104"/>
                    </a:ext>
                  </a:extLst>
                </a:gridCol>
                <a:gridCol w="1246329">
                  <a:extLst>
                    <a:ext uri="{9D8B030D-6E8A-4147-A177-3AD203B41FA5}">
                      <a16:colId xmlns:a16="http://schemas.microsoft.com/office/drawing/2014/main" val="628776478"/>
                    </a:ext>
                  </a:extLst>
                </a:gridCol>
                <a:gridCol w="1915654">
                  <a:extLst>
                    <a:ext uri="{9D8B030D-6E8A-4147-A177-3AD203B41FA5}">
                      <a16:colId xmlns:a16="http://schemas.microsoft.com/office/drawing/2014/main" val="182738998"/>
                    </a:ext>
                  </a:extLst>
                </a:gridCol>
                <a:gridCol w="1246329">
                  <a:extLst>
                    <a:ext uri="{9D8B030D-6E8A-4147-A177-3AD203B41FA5}">
                      <a16:colId xmlns:a16="http://schemas.microsoft.com/office/drawing/2014/main" val="1551022500"/>
                    </a:ext>
                  </a:extLst>
                </a:gridCol>
              </a:tblGrid>
              <a:tr h="1007959">
                <a:tc>
                  <a:txBody>
                    <a:bodyPr/>
                    <a:lstStyle/>
                    <a:p>
                      <a:pPr algn="ctr" fontAlgn="ctr"/>
                      <a:r>
                        <a:rPr lang="en-US" sz="1800" u="none" strike="noStrike">
                          <a:effectLst/>
                          <a:latin typeface="Arial" panose="020B0604020202020204" pitchFamily="34" charset="0"/>
                          <a:cs typeface="Arial" panose="020B0604020202020204" pitchFamily="34" charset="0"/>
                        </a:rPr>
                        <a:t>Treatment</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 Cluster No./ Vine</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 Crop Weight/ Vine (</a:t>
                      </a:r>
                      <a:r>
                        <a:rPr lang="en-US" sz="1800" u="none" strike="noStrike" dirty="0" err="1">
                          <a:effectLst/>
                          <a:latin typeface="Arial" panose="020B0604020202020204" pitchFamily="34" charset="0"/>
                          <a:cs typeface="Arial" panose="020B0604020202020204" pitchFamily="34" charset="0"/>
                        </a:rPr>
                        <a:t>lb</a:t>
                      </a:r>
                      <a:r>
                        <a:rPr lang="en-US" sz="1800" u="none" strike="noStrike" dirty="0">
                          <a:effectLst/>
                          <a:latin typeface="Arial" panose="020B0604020202020204" pitchFamily="34" charset="0"/>
                          <a:cs typeface="Arial" panose="020B0604020202020204" pitchFamily="34" charset="0"/>
                        </a:rPr>
                        <a:t>)</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Yield (t/a)</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 Cluster Weight/ Vine (lb)</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100-Berry Weight (g)</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942437"/>
                  </a:ext>
                </a:extLst>
              </a:tr>
              <a:tr h="347986">
                <a:tc>
                  <a:txBody>
                    <a:bodyPr/>
                    <a:lstStyle/>
                    <a:p>
                      <a:pPr algn="l" fontAlgn="ctr"/>
                      <a:r>
                        <a:rPr lang="en-US" sz="1800" u="none" strike="noStrike">
                          <a:effectLst/>
                          <a:latin typeface="Arial" panose="020B0604020202020204" pitchFamily="34" charset="0"/>
                          <a:cs typeface="Arial" panose="020B0604020202020204" pitchFamily="34" charset="0"/>
                        </a:rPr>
                        <a:t>Soil Hill</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1800" u="none" strike="noStrike">
                          <a:effectLst/>
                          <a:latin typeface="Arial" panose="020B0604020202020204" pitchFamily="34" charset="0"/>
                          <a:cs typeface="Arial" panose="020B0604020202020204" pitchFamily="34" charset="0"/>
                        </a:rPr>
                        <a:t>35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13.5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a:effectLst/>
                          <a:latin typeface="Arial" panose="020B0604020202020204" pitchFamily="34" charset="0"/>
                          <a:cs typeface="Arial" panose="020B0604020202020204" pitchFamily="34" charset="0"/>
                        </a:rPr>
                        <a:t>5.4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ctr"/>
                      <a:r>
                        <a:rPr lang="en-US" sz="1800" u="none" strike="noStrike">
                          <a:effectLst/>
                          <a:latin typeface="Arial" panose="020B0604020202020204" pitchFamily="34" charset="0"/>
                          <a:cs typeface="Arial" panose="020B0604020202020204" pitchFamily="34" charset="0"/>
                        </a:rPr>
                        <a:t>0.39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noFill/>
                  </a:tcPr>
                </a:tc>
                <a:tc>
                  <a:txBody>
                    <a:bodyPr/>
                    <a:lstStyle/>
                    <a:p>
                      <a:pPr algn="ctr" fontAlgn="ctr"/>
                      <a:r>
                        <a:rPr lang="en-US" sz="1800" u="none" strike="noStrike">
                          <a:effectLst/>
                          <a:latin typeface="Arial" panose="020B0604020202020204" pitchFamily="34" charset="0"/>
                          <a:cs typeface="Arial" panose="020B0604020202020204" pitchFamily="34" charset="0"/>
                        </a:rPr>
                        <a:t>249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659860319"/>
                  </a:ext>
                </a:extLst>
              </a:tr>
              <a:tr h="347986">
                <a:tc>
                  <a:txBody>
                    <a:bodyPr/>
                    <a:lstStyle/>
                    <a:p>
                      <a:pPr algn="l" fontAlgn="ctr"/>
                      <a:r>
                        <a:rPr lang="en-US" sz="1800" u="none" strike="noStrike">
                          <a:effectLst/>
                          <a:latin typeface="Arial" panose="020B0604020202020204" pitchFamily="34" charset="0"/>
                          <a:cs typeface="Arial" panose="020B0604020202020204" pitchFamily="34" charset="0"/>
                        </a:rPr>
                        <a:t>Miscanthus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34</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11.8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4.7</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0.35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254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extLst>
                  <a:ext uri="{0D108BD9-81ED-4DB2-BD59-A6C34878D82A}">
                    <a16:rowId xmlns:a16="http://schemas.microsoft.com/office/drawing/2014/main" val="318385111"/>
                  </a:ext>
                </a:extLst>
              </a:tr>
              <a:tr h="347986">
                <a:tc>
                  <a:txBody>
                    <a:bodyPr/>
                    <a:lstStyle/>
                    <a:p>
                      <a:pPr algn="l" fontAlgn="ctr"/>
                      <a:r>
                        <a:rPr lang="en-US" sz="1800" u="none" strike="noStrike">
                          <a:effectLst/>
                          <a:latin typeface="Arial" panose="020B0604020202020204" pitchFamily="34" charset="0"/>
                          <a:cs typeface="Arial" panose="020B0604020202020204" pitchFamily="34" charset="0"/>
                        </a:rPr>
                        <a:t>Wheat Straw</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36</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12.8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b"/>
                      <a:r>
                        <a:rPr lang="en-US" sz="1800" u="none" strike="noStrike">
                          <a:effectLst/>
                          <a:latin typeface="Arial" panose="020B0604020202020204" pitchFamily="34" charset="0"/>
                          <a:cs typeface="Arial" panose="020B0604020202020204" pitchFamily="34" charset="0"/>
                        </a:rPr>
                        <a:t>5.2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0.35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253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extLst>
                  <a:ext uri="{0D108BD9-81ED-4DB2-BD59-A6C34878D82A}">
                    <a16:rowId xmlns:a16="http://schemas.microsoft.com/office/drawing/2014/main" val="3822296350"/>
                  </a:ext>
                </a:extLst>
              </a:tr>
              <a:tr h="347986">
                <a:tc>
                  <a:txBody>
                    <a:bodyPr/>
                    <a:lstStyle/>
                    <a:p>
                      <a:pPr algn="l" fontAlgn="ctr"/>
                      <a:r>
                        <a:rPr lang="en-US" sz="1800" u="none" strike="noStrike">
                          <a:effectLst/>
                          <a:latin typeface="Arial" panose="020B0604020202020204" pitchFamily="34" charset="0"/>
                          <a:cs typeface="Arial" panose="020B0604020202020204" pitchFamily="34" charset="0"/>
                        </a:rPr>
                        <a:t>Corn Stover</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35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13.1</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b"/>
                      <a:r>
                        <a:rPr lang="en-US" sz="1800" u="none" strike="noStrike">
                          <a:effectLst/>
                          <a:latin typeface="Arial" panose="020B0604020202020204" pitchFamily="34" charset="0"/>
                          <a:cs typeface="Arial" panose="020B0604020202020204" pitchFamily="34" charset="0"/>
                        </a:rPr>
                        <a:t>5.3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ctr"/>
                      <a:r>
                        <a:rPr lang="en-US" sz="1800" u="none" strike="noStrike">
                          <a:effectLst/>
                          <a:latin typeface="Arial" panose="020B0604020202020204" pitchFamily="34" charset="0"/>
                          <a:cs typeface="Arial" panose="020B0604020202020204" pitchFamily="34" charset="0"/>
                        </a:rPr>
                        <a:t>0.37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r>
                        <a:rPr lang="en-US" sz="1800" u="none" strike="noStrike">
                          <a:effectLst/>
                          <a:latin typeface="Arial" panose="020B0604020202020204" pitchFamily="34" charset="0"/>
                          <a:cs typeface="Arial" panose="020B0604020202020204" pitchFamily="34" charset="0"/>
                        </a:rPr>
                        <a:t>247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extLst>
                  <a:ext uri="{0D108BD9-81ED-4DB2-BD59-A6C34878D82A}">
                    <a16:rowId xmlns:a16="http://schemas.microsoft.com/office/drawing/2014/main" val="3252422399"/>
                  </a:ext>
                </a:extLst>
              </a:tr>
              <a:tr h="347986">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extLst>
                  <a:ext uri="{0D108BD9-81ED-4DB2-BD59-A6C34878D82A}">
                    <a16:rowId xmlns:a16="http://schemas.microsoft.com/office/drawing/2014/main" val="3131110526"/>
                  </a:ext>
                </a:extLst>
              </a:tr>
              <a:tr h="347986">
                <a:tc>
                  <a:txBody>
                    <a:bodyPr/>
                    <a:lstStyle/>
                    <a:p>
                      <a:pPr algn="l" fontAlgn="b"/>
                      <a:r>
                        <a:rPr lang="en-US" sz="1800" u="none" strike="noStrike">
                          <a:effectLst/>
                          <a:latin typeface="Arial" panose="020B0604020202020204" pitchFamily="34" charset="0"/>
                          <a:cs typeface="Arial" panose="020B0604020202020204" pitchFamily="34" charset="0"/>
                        </a:rPr>
                        <a:t>Significance (p-value)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0.56</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a:effectLst/>
                          <a:latin typeface="Arial" panose="020B0604020202020204" pitchFamily="34" charset="0"/>
                          <a:cs typeface="Arial" panose="020B0604020202020204" pitchFamily="34" charset="0"/>
                        </a:rPr>
                        <a:t>0.30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a:effectLst/>
                          <a:latin typeface="Arial" panose="020B0604020202020204" pitchFamily="34" charset="0"/>
                          <a:cs typeface="Arial" panose="020B0604020202020204" pitchFamily="34" charset="0"/>
                        </a:rPr>
                        <a:t>0.30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a:effectLst/>
                          <a:latin typeface="Arial" panose="020B0604020202020204" pitchFamily="34" charset="0"/>
                          <a:cs typeface="Arial" panose="020B0604020202020204" pitchFamily="34" charset="0"/>
                        </a:rPr>
                        <a:t>0.18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0.74</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649106"/>
                  </a:ext>
                </a:extLst>
              </a:tr>
            </a:tbl>
          </a:graphicData>
        </a:graphic>
      </p:graphicFrame>
      <p:graphicFrame>
        <p:nvGraphicFramePr>
          <p:cNvPr id="114" name="Table 113">
            <a:extLst>
              <a:ext uri="{FF2B5EF4-FFF2-40B4-BE49-F238E27FC236}">
                <a16:creationId xmlns:a16="http://schemas.microsoft.com/office/drawing/2014/main" id="{AC4EB95B-235D-ACF8-3E68-393764A6676D}"/>
              </a:ext>
            </a:extLst>
          </p:cNvPr>
          <p:cNvGraphicFramePr>
            <a:graphicFrameLocks noGrp="1"/>
          </p:cNvGraphicFramePr>
          <p:nvPr>
            <p:extLst>
              <p:ext uri="{D42A27DB-BD31-4B8C-83A1-F6EECF244321}">
                <p14:modId xmlns:p14="http://schemas.microsoft.com/office/powerpoint/2010/main" val="1439291718"/>
              </p:ext>
            </p:extLst>
          </p:nvPr>
        </p:nvGraphicFramePr>
        <p:xfrm>
          <a:off x="29988806" y="21255935"/>
          <a:ext cx="9970315" cy="2513330"/>
        </p:xfrm>
        <a:graphic>
          <a:graphicData uri="http://schemas.openxmlformats.org/drawingml/2006/table">
            <a:tbl>
              <a:tblPr>
                <a:tableStyleId>{5C22544A-7EE6-4342-B048-85BDC9FD1C3A}</a:tableStyleId>
              </a:tblPr>
              <a:tblGrid>
                <a:gridCol w="3102464">
                  <a:extLst>
                    <a:ext uri="{9D8B030D-6E8A-4147-A177-3AD203B41FA5}">
                      <a16:colId xmlns:a16="http://schemas.microsoft.com/office/drawing/2014/main" val="3435566249"/>
                    </a:ext>
                  </a:extLst>
                </a:gridCol>
                <a:gridCol w="1325840">
                  <a:extLst>
                    <a:ext uri="{9D8B030D-6E8A-4147-A177-3AD203B41FA5}">
                      <a16:colId xmlns:a16="http://schemas.microsoft.com/office/drawing/2014/main" val="2337919218"/>
                    </a:ext>
                  </a:extLst>
                </a:gridCol>
                <a:gridCol w="1909209">
                  <a:extLst>
                    <a:ext uri="{9D8B030D-6E8A-4147-A177-3AD203B41FA5}">
                      <a16:colId xmlns:a16="http://schemas.microsoft.com/office/drawing/2014/main" val="1461506017"/>
                    </a:ext>
                  </a:extLst>
                </a:gridCol>
                <a:gridCol w="1431908">
                  <a:extLst>
                    <a:ext uri="{9D8B030D-6E8A-4147-A177-3AD203B41FA5}">
                      <a16:colId xmlns:a16="http://schemas.microsoft.com/office/drawing/2014/main" val="3678808891"/>
                    </a:ext>
                  </a:extLst>
                </a:gridCol>
                <a:gridCol w="2200894">
                  <a:extLst>
                    <a:ext uri="{9D8B030D-6E8A-4147-A177-3AD203B41FA5}">
                      <a16:colId xmlns:a16="http://schemas.microsoft.com/office/drawing/2014/main" val="3914764621"/>
                    </a:ext>
                  </a:extLst>
                </a:gridCol>
              </a:tblGrid>
              <a:tr h="184150">
                <a:tc>
                  <a:txBody>
                    <a:bodyPr/>
                    <a:lstStyle/>
                    <a:p>
                      <a:pPr algn="l" fontAlgn="b"/>
                      <a:endParaRPr lang="en-US" sz="1800" u="none" strike="noStrike" dirty="0">
                        <a:effectLst/>
                        <a:latin typeface="Arial" panose="020B0604020202020204" pitchFamily="34" charset="0"/>
                        <a:cs typeface="Arial" panose="020B0604020202020204" pitchFamily="34" charset="0"/>
                      </a:endParaRPr>
                    </a:p>
                    <a:p>
                      <a:pPr algn="l" fontAlgn="b"/>
                      <a:r>
                        <a:rPr lang="en-US" sz="1800" u="none" strike="noStrike" dirty="0">
                          <a:effectLst/>
                          <a:latin typeface="Arial" panose="020B0604020202020204" pitchFamily="34" charset="0"/>
                          <a:cs typeface="Arial" panose="020B0604020202020204" pitchFamily="34" charset="0"/>
                        </a:rPr>
                        <a:t>Treatment</a:t>
                      </a:r>
                    </a:p>
                    <a:p>
                      <a:pPr algn="l" fontAlgn="b"/>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800" u="none" strike="noStrike" dirty="0">
                        <a:effectLst/>
                        <a:latin typeface="Arial" panose="020B0604020202020204" pitchFamily="34" charset="0"/>
                        <a:cs typeface="Arial" panose="020B0604020202020204" pitchFamily="34" charset="0"/>
                      </a:endParaRPr>
                    </a:p>
                    <a:p>
                      <a:pPr algn="ctr" fontAlgn="b"/>
                      <a:r>
                        <a:rPr lang="en-US" sz="1800" u="none" strike="noStrike" dirty="0">
                          <a:effectLst/>
                          <a:latin typeface="Arial" panose="020B0604020202020204" pitchFamily="34" charset="0"/>
                          <a:cs typeface="Arial" panose="020B0604020202020204" pitchFamily="34" charset="0"/>
                        </a:rPr>
                        <a:t>SS (%)</a:t>
                      </a:r>
                    </a:p>
                    <a:p>
                      <a:pPr algn="ctr" fontAlgn="b"/>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pH</a:t>
                      </a:r>
                    </a:p>
                    <a:p>
                      <a:pPr algn="ctr" fontAlgn="b"/>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TA (g/L)</a:t>
                      </a:r>
                    </a:p>
                    <a:p>
                      <a:pPr algn="ctr" fontAlgn="b"/>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SS/TA*10</a:t>
                      </a:r>
                    </a:p>
                    <a:p>
                      <a:pPr algn="ctr" fontAlgn="b"/>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869617"/>
                  </a:ext>
                </a:extLst>
              </a:tr>
              <a:tr h="184150">
                <a:tc>
                  <a:txBody>
                    <a:bodyPr/>
                    <a:lstStyle/>
                    <a:p>
                      <a:pPr algn="l" fontAlgn="b"/>
                      <a:r>
                        <a:rPr lang="en-US" sz="1800" u="none" strike="noStrike" dirty="0">
                          <a:effectLst/>
                          <a:latin typeface="Arial" panose="020B0604020202020204" pitchFamily="34" charset="0"/>
                          <a:cs typeface="Arial" panose="020B0604020202020204" pitchFamily="34" charset="0"/>
                        </a:rPr>
                        <a:t>Soil Hill</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a:effectLst/>
                          <a:latin typeface="Arial" panose="020B0604020202020204" pitchFamily="34" charset="0"/>
                          <a:cs typeface="Arial" panose="020B0604020202020204" pitchFamily="34" charset="0"/>
                        </a:rPr>
                        <a:t>19.9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a:effectLst/>
                          <a:latin typeface="Arial" panose="020B0604020202020204" pitchFamily="34" charset="0"/>
                          <a:cs typeface="Arial" panose="020B0604020202020204" pitchFamily="34" charset="0"/>
                        </a:rPr>
                        <a:t>3.3 a</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7.2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28</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95804158"/>
                  </a:ext>
                </a:extLst>
              </a:tr>
              <a:tr h="184150">
                <a:tc>
                  <a:txBody>
                    <a:bodyPr/>
                    <a:lstStyle/>
                    <a:p>
                      <a:pPr algn="l" fontAlgn="b"/>
                      <a:r>
                        <a:rPr lang="en-US" sz="1800" u="none" strike="noStrike">
                          <a:effectLst/>
                          <a:latin typeface="Arial" panose="020B0604020202020204" pitchFamily="34" charset="0"/>
                          <a:cs typeface="Arial" panose="020B0604020202020204" pitchFamily="34" charset="0"/>
                        </a:rPr>
                        <a:t>Miscanthus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19.5</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3.0 b</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7.3</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27</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extLst>
                  <a:ext uri="{0D108BD9-81ED-4DB2-BD59-A6C34878D82A}">
                    <a16:rowId xmlns:a16="http://schemas.microsoft.com/office/drawing/2014/main" val="2741236866"/>
                  </a:ext>
                </a:extLst>
              </a:tr>
              <a:tr h="184150">
                <a:tc>
                  <a:txBody>
                    <a:bodyPr/>
                    <a:lstStyle/>
                    <a:p>
                      <a:pPr algn="l" fontAlgn="b"/>
                      <a:r>
                        <a:rPr lang="en-US" sz="1800" u="none" strike="noStrike">
                          <a:effectLst/>
                          <a:latin typeface="Arial" panose="020B0604020202020204" pitchFamily="34" charset="0"/>
                          <a:cs typeface="Arial" panose="020B0604020202020204" pitchFamily="34" charset="0"/>
                        </a:rPr>
                        <a:t>Wheat Straw</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19.8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3.0 b</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7.2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28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extLst>
                  <a:ext uri="{0D108BD9-81ED-4DB2-BD59-A6C34878D82A}">
                    <a16:rowId xmlns:a16="http://schemas.microsoft.com/office/drawing/2014/main" val="4017184353"/>
                  </a:ext>
                </a:extLst>
              </a:tr>
              <a:tr h="184150">
                <a:tc>
                  <a:txBody>
                    <a:bodyPr/>
                    <a:lstStyle/>
                    <a:p>
                      <a:pPr algn="l" fontAlgn="b"/>
                      <a:r>
                        <a:rPr lang="en-US" sz="1800" u="none" strike="noStrike">
                          <a:effectLst/>
                          <a:latin typeface="Arial" panose="020B0604020202020204" pitchFamily="34" charset="0"/>
                          <a:cs typeface="Arial" panose="020B0604020202020204" pitchFamily="34" charset="0"/>
                        </a:rPr>
                        <a:t>Corn Stover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20.0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3.0 b</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7.0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ctr" fontAlgn="b"/>
                      <a:r>
                        <a:rPr lang="en-US" sz="1800" u="none" strike="noStrike">
                          <a:effectLst/>
                          <a:latin typeface="Arial" panose="020B0604020202020204" pitchFamily="34" charset="0"/>
                          <a:cs typeface="Arial" panose="020B0604020202020204" pitchFamily="34" charset="0"/>
                        </a:rPr>
                        <a:t>29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extLst>
                  <a:ext uri="{0D108BD9-81ED-4DB2-BD59-A6C34878D82A}">
                    <a16:rowId xmlns:a16="http://schemas.microsoft.com/office/drawing/2014/main" val="153839119"/>
                  </a:ext>
                </a:extLst>
              </a:tr>
              <a:tr h="184150">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tc>
                  <a:txBody>
                    <a:bodyPr/>
                    <a:lstStyle/>
                    <a:p>
                      <a:pPr algn="l" fontAlgn="b"/>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noFill/>
                  </a:tcPr>
                </a:tc>
                <a:extLst>
                  <a:ext uri="{0D108BD9-81ED-4DB2-BD59-A6C34878D82A}">
                    <a16:rowId xmlns:a16="http://schemas.microsoft.com/office/drawing/2014/main" val="1428576500"/>
                  </a:ext>
                </a:extLst>
              </a:tr>
              <a:tr h="0">
                <a:tc>
                  <a:txBody>
                    <a:bodyPr/>
                    <a:lstStyle/>
                    <a:p>
                      <a:pPr algn="l" fontAlgn="b"/>
                      <a:r>
                        <a:rPr lang="en-US" sz="1800" u="none" strike="noStrike">
                          <a:effectLst/>
                          <a:latin typeface="Arial" panose="020B0604020202020204" pitchFamily="34" charset="0"/>
                          <a:cs typeface="Arial" panose="020B0604020202020204" pitchFamily="34" charset="0"/>
                        </a:rPr>
                        <a:t>Significance (p-value)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Arial" panose="020B0604020202020204" pitchFamily="34" charset="0"/>
                          <a:cs typeface="Arial" panose="020B0604020202020204" pitchFamily="34" charset="0"/>
                        </a:rPr>
                        <a:t>0.40</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Arial" panose="020B0604020202020204" pitchFamily="34" charset="0"/>
                          <a:cs typeface="Arial" panose="020B0604020202020204" pitchFamily="34" charset="0"/>
                        </a:rPr>
                        <a:t>0.02</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Arial" panose="020B0604020202020204" pitchFamily="34" charset="0"/>
                          <a:cs typeface="Arial" panose="020B0604020202020204" pitchFamily="34" charset="0"/>
                        </a:rPr>
                        <a:t>0.19</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dirty="0">
                          <a:effectLst/>
                          <a:latin typeface="Arial" panose="020B0604020202020204" pitchFamily="34" charset="0"/>
                          <a:cs typeface="Arial" panose="020B0604020202020204" pitchFamily="34" charset="0"/>
                        </a:rPr>
                        <a:t>0.20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984466"/>
                  </a:ext>
                </a:extLst>
              </a:tr>
            </a:tbl>
          </a:graphicData>
        </a:graphic>
      </p:graphicFrame>
      <p:sp>
        <p:nvSpPr>
          <p:cNvPr id="115" name="Content Placeholder 1">
            <a:extLst>
              <a:ext uri="{FF2B5EF4-FFF2-40B4-BE49-F238E27FC236}">
                <a16:creationId xmlns:a16="http://schemas.microsoft.com/office/drawing/2014/main" id="{B2535A66-5369-A9DB-ABC5-85987A078598}"/>
              </a:ext>
            </a:extLst>
          </p:cNvPr>
          <p:cNvSpPr txBox="1">
            <a:spLocks/>
          </p:cNvSpPr>
          <p:nvPr/>
        </p:nvSpPr>
        <p:spPr>
          <a:xfrm>
            <a:off x="29988806" y="20283768"/>
            <a:ext cx="9970314" cy="523220"/>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cs typeface="Arial" panose="020B0604020202020204" pitchFamily="34" charset="0"/>
              </a:rPr>
              <a:t>Table 2. Fruit quality of Regent in the soil-hilled compared with mulched treatments in 2022. Note: For each variable, means with different letters are significantly different from each other.</a:t>
            </a:r>
          </a:p>
        </p:txBody>
      </p:sp>
      <p:pic>
        <p:nvPicPr>
          <p:cNvPr id="116" name="Content Placeholder 6" descr="A picture containing grass, outdoor, field, grassy&#10;&#10;Description automatically generated">
            <a:extLst>
              <a:ext uri="{FF2B5EF4-FFF2-40B4-BE49-F238E27FC236}">
                <a16:creationId xmlns:a16="http://schemas.microsoft.com/office/drawing/2014/main" id="{3609805B-A661-6185-E5F4-00FB381B316F}"/>
              </a:ext>
            </a:extLst>
          </p:cNvPr>
          <p:cNvPicPr>
            <a:picLocks noChangeAspect="1"/>
          </p:cNvPicPr>
          <p:nvPr/>
        </p:nvPicPr>
        <p:blipFill rotWithShape="1">
          <a:blip r:embed="rId22"/>
          <a:srcRect r="295" b="11013"/>
          <a:stretch/>
        </p:blipFill>
        <p:spPr>
          <a:xfrm>
            <a:off x="1223891" y="738031"/>
            <a:ext cx="6046512" cy="3007286"/>
          </a:xfrm>
          <a:prstGeom prst="rect">
            <a:avLst/>
          </a:prstGeom>
        </p:spPr>
      </p:pic>
      <p:sp>
        <p:nvSpPr>
          <p:cNvPr id="117" name="TextBox 116">
            <a:extLst>
              <a:ext uri="{FF2B5EF4-FFF2-40B4-BE49-F238E27FC236}">
                <a16:creationId xmlns:a16="http://schemas.microsoft.com/office/drawing/2014/main" id="{1EDE67B8-706A-7FAB-176A-ABC3ED807A5E}"/>
              </a:ext>
            </a:extLst>
          </p:cNvPr>
          <p:cNvSpPr txBox="1"/>
          <p:nvPr/>
        </p:nvSpPr>
        <p:spPr>
          <a:xfrm>
            <a:off x="29875771" y="4285078"/>
            <a:ext cx="9222205" cy="553998"/>
          </a:xfrm>
          <a:prstGeom prst="rect">
            <a:avLst/>
          </a:prstGeom>
          <a:noFill/>
        </p:spPr>
        <p:txBody>
          <a:bodyPr wrap="square" rtlCol="0">
            <a:spAutoFit/>
          </a:bodyPr>
          <a:lstStyle/>
          <a:p>
            <a:r>
              <a:rPr lang="en-US" sz="3000" u="sng" dirty="0"/>
              <a:t>Impact of Mulching on Soil Compaction</a:t>
            </a:r>
          </a:p>
        </p:txBody>
      </p:sp>
      <p:graphicFrame>
        <p:nvGraphicFramePr>
          <p:cNvPr id="118" name="Chart 117">
            <a:extLst>
              <a:ext uri="{FF2B5EF4-FFF2-40B4-BE49-F238E27FC236}">
                <a16:creationId xmlns:a16="http://schemas.microsoft.com/office/drawing/2014/main" id="{69D32083-A0C2-9D6D-E4FB-36BA4697FCCD}"/>
              </a:ext>
            </a:extLst>
          </p:cNvPr>
          <p:cNvGraphicFramePr>
            <a:graphicFrameLocks noChangeAspect="1"/>
          </p:cNvGraphicFramePr>
          <p:nvPr>
            <p:extLst>
              <p:ext uri="{D42A27DB-BD31-4B8C-83A1-F6EECF244321}">
                <p14:modId xmlns:p14="http://schemas.microsoft.com/office/powerpoint/2010/main" val="4051886485"/>
              </p:ext>
            </p:extLst>
          </p:nvPr>
        </p:nvGraphicFramePr>
        <p:xfrm>
          <a:off x="34726033" y="5449402"/>
          <a:ext cx="8229600" cy="4289114"/>
        </p:xfrm>
        <a:graphic>
          <a:graphicData uri="http://schemas.openxmlformats.org/drawingml/2006/chart">
            <c:chart xmlns:c="http://schemas.openxmlformats.org/drawingml/2006/chart" xmlns:r="http://schemas.openxmlformats.org/officeDocument/2006/relationships" r:id="rId23"/>
          </a:graphicData>
        </a:graphic>
      </p:graphicFrame>
      <p:sp>
        <p:nvSpPr>
          <p:cNvPr id="119" name="Content Placeholder 1">
            <a:extLst>
              <a:ext uri="{FF2B5EF4-FFF2-40B4-BE49-F238E27FC236}">
                <a16:creationId xmlns:a16="http://schemas.microsoft.com/office/drawing/2014/main" id="{29DA3834-516C-1B11-1CCF-5CFAFAB6FA07}"/>
              </a:ext>
            </a:extLst>
          </p:cNvPr>
          <p:cNvSpPr txBox="1">
            <a:spLocks/>
          </p:cNvSpPr>
          <p:nvPr/>
        </p:nvSpPr>
        <p:spPr>
          <a:xfrm>
            <a:off x="29705686" y="5410021"/>
            <a:ext cx="4546314" cy="2980789"/>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By the third summer following mulch application, mulching reduced soil compaction compared with soil hilling at a depth of 2” (Figure 8).</a:t>
            </a:r>
          </a:p>
        </p:txBody>
      </p:sp>
      <p:sp>
        <p:nvSpPr>
          <p:cNvPr id="120" name="Content Placeholder 1">
            <a:extLst>
              <a:ext uri="{FF2B5EF4-FFF2-40B4-BE49-F238E27FC236}">
                <a16:creationId xmlns:a16="http://schemas.microsoft.com/office/drawing/2014/main" id="{2205A5AC-8F51-9099-4A58-6D6EDA723A36}"/>
              </a:ext>
            </a:extLst>
          </p:cNvPr>
          <p:cNvSpPr txBox="1">
            <a:spLocks/>
          </p:cNvSpPr>
          <p:nvPr/>
        </p:nvSpPr>
        <p:spPr>
          <a:xfrm>
            <a:off x="34698963" y="9841201"/>
            <a:ext cx="8229600" cy="1031665"/>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solidFill>
                  <a:prstClr val="black"/>
                </a:solidFill>
                <a:cs typeface="Arial" panose="020B0604020202020204" pitchFamily="34" charset="0"/>
              </a:rPr>
              <a:t>Figure 8. Soil compaction (PSI) from 2” to 10” depth in soil-hilled treatments compared with those that were mulched in July 2022. Note: Columns with different letters are significantly different from each other.</a:t>
            </a:r>
          </a:p>
        </p:txBody>
      </p:sp>
      <p:pic>
        <p:nvPicPr>
          <p:cNvPr id="121" name="Picture 7" descr="Fig14A">
            <a:extLst>
              <a:ext uri="{FF2B5EF4-FFF2-40B4-BE49-F238E27FC236}">
                <a16:creationId xmlns:a16="http://schemas.microsoft.com/office/drawing/2014/main" id="{AB1620FC-38F4-7FC7-105F-A11BBDC105FD}"/>
              </a:ext>
            </a:extLst>
          </p:cNvPr>
          <p:cNvPicPr>
            <a:picLocks noChangeAspect="1" noChangeArrowheads="1"/>
          </p:cNvPicPr>
          <p:nvPr/>
        </p:nvPicPr>
        <p:blipFill rotWithShape="1">
          <a:blip r:embed="rId24" cstate="email">
            <a:extLst>
              <a:ext uri="{28A0092B-C50C-407E-A947-70E740481C1C}">
                <a14:useLocalDpi xmlns:a14="http://schemas.microsoft.com/office/drawing/2010/main" val="0"/>
              </a:ext>
            </a:extLst>
          </a:blip>
          <a:srcRect r="16642"/>
          <a:stretch/>
        </p:blipFill>
        <p:spPr bwMode="auto">
          <a:xfrm>
            <a:off x="10791184" y="19175793"/>
            <a:ext cx="3435179"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descr="A picture containing grass, outdoor, outdoor object, farm machine&#10;&#10;Description automatically generated">
            <a:extLst>
              <a:ext uri="{FF2B5EF4-FFF2-40B4-BE49-F238E27FC236}">
                <a16:creationId xmlns:a16="http://schemas.microsoft.com/office/drawing/2014/main" id="{5CFBCDBF-BFE0-6931-7FC2-C28ED1544AE8}"/>
              </a:ext>
            </a:extLst>
          </p:cNvPr>
          <p:cNvPicPr>
            <a:picLocks noChangeAspect="1"/>
          </p:cNvPicPr>
          <p:nvPr/>
        </p:nvPicPr>
        <p:blipFill rotWithShape="1">
          <a:blip r:embed="rId25"/>
          <a:srcRect l="9829" t="3421" r="12196" b="13562"/>
          <a:stretch/>
        </p:blipFill>
        <p:spPr>
          <a:xfrm>
            <a:off x="7002252" y="19175793"/>
            <a:ext cx="3607297" cy="2560320"/>
          </a:xfrm>
          <a:prstGeom prst="rect">
            <a:avLst/>
          </a:prstGeom>
        </p:spPr>
      </p:pic>
      <p:pic>
        <p:nvPicPr>
          <p:cNvPr id="123" name="Picture 122">
            <a:extLst>
              <a:ext uri="{FF2B5EF4-FFF2-40B4-BE49-F238E27FC236}">
                <a16:creationId xmlns:a16="http://schemas.microsoft.com/office/drawing/2014/main" id="{4C0F13A5-8647-3D6E-5A7A-E2F354BEB0C7}"/>
              </a:ext>
            </a:extLst>
          </p:cNvPr>
          <p:cNvPicPr>
            <a:picLocks noChangeAspect="1"/>
          </p:cNvPicPr>
          <p:nvPr/>
        </p:nvPicPr>
        <p:blipFill rotWithShape="1">
          <a:blip r:embed="rId26"/>
          <a:srcRect l="17238" t="22137" r="22238" b="-5007"/>
          <a:stretch/>
        </p:blipFill>
        <p:spPr>
          <a:xfrm>
            <a:off x="39060887" y="12935149"/>
            <a:ext cx="3867676" cy="2978796"/>
          </a:xfrm>
          <a:prstGeom prst="rect">
            <a:avLst/>
          </a:prstGeom>
        </p:spPr>
      </p:pic>
      <p:pic>
        <p:nvPicPr>
          <p:cNvPr id="125" name="Picture 6">
            <a:extLst>
              <a:ext uri="{FF2B5EF4-FFF2-40B4-BE49-F238E27FC236}">
                <a16:creationId xmlns:a16="http://schemas.microsoft.com/office/drawing/2014/main" id="{5B2E6990-15BA-FD23-B28A-9CDA6975E70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00916" y="28928338"/>
            <a:ext cx="7136278" cy="263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6" name="Table 13">
            <a:extLst>
              <a:ext uri="{FF2B5EF4-FFF2-40B4-BE49-F238E27FC236}">
                <a16:creationId xmlns:a16="http://schemas.microsoft.com/office/drawing/2014/main" id="{66EEEB13-860E-0A01-5BB0-2758CB1743A2}"/>
              </a:ext>
            </a:extLst>
          </p:cNvPr>
          <p:cNvGraphicFramePr>
            <a:graphicFrameLocks noGrp="1"/>
          </p:cNvGraphicFramePr>
          <p:nvPr>
            <p:extLst>
              <p:ext uri="{D42A27DB-BD31-4B8C-83A1-F6EECF244321}">
                <p14:modId xmlns:p14="http://schemas.microsoft.com/office/powerpoint/2010/main" val="2299309118"/>
              </p:ext>
            </p:extLst>
          </p:nvPr>
        </p:nvGraphicFramePr>
        <p:xfrm>
          <a:off x="8797100" y="29181105"/>
          <a:ext cx="1605851" cy="1083822"/>
        </p:xfrm>
        <a:graphic>
          <a:graphicData uri="http://schemas.openxmlformats.org/drawingml/2006/table">
            <a:tbl>
              <a:tblPr firstRow="1" bandRow="1">
                <a:tableStyleId>{5C22544A-7EE6-4342-B048-85BDC9FD1C3A}</a:tableStyleId>
              </a:tblPr>
              <a:tblGrid>
                <a:gridCol w="1031243">
                  <a:extLst>
                    <a:ext uri="{9D8B030D-6E8A-4147-A177-3AD203B41FA5}">
                      <a16:colId xmlns:a16="http://schemas.microsoft.com/office/drawing/2014/main" val="20000"/>
                    </a:ext>
                  </a:extLst>
                </a:gridCol>
                <a:gridCol w="574608">
                  <a:extLst>
                    <a:ext uri="{9D8B030D-6E8A-4147-A177-3AD203B41FA5}">
                      <a16:colId xmlns:a16="http://schemas.microsoft.com/office/drawing/2014/main" val="20001"/>
                    </a:ext>
                  </a:extLst>
                </a:gridCol>
              </a:tblGrid>
              <a:tr h="245734">
                <a:tc>
                  <a:txBody>
                    <a:bodyPr/>
                    <a:lstStyle/>
                    <a:p>
                      <a:pPr algn="l"/>
                      <a:r>
                        <a:rPr lang="en-US" sz="900" b="0" dirty="0">
                          <a:solidFill>
                            <a:schemeClr val="tx1"/>
                          </a:solidFill>
                          <a:latin typeface="+mn-lt"/>
                        </a:rPr>
                        <a:t>Sp3 (trunk)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900" b="1" dirty="0">
                          <a:solidFill>
                            <a:schemeClr val="tx1"/>
                          </a:solidFill>
                          <a:highlight>
                            <a:srgbClr val="00FF00"/>
                          </a:highlight>
                          <a:latin typeface="+mn-lt"/>
                        </a:rPr>
                        <a:t>32.5 </a:t>
                      </a:r>
                      <a:r>
                        <a:rPr lang="en-US" sz="900" b="1" kern="1200" dirty="0">
                          <a:solidFill>
                            <a:schemeClr val="tx1"/>
                          </a:solidFill>
                          <a:highlight>
                            <a:srgbClr val="00FF00"/>
                          </a:highlight>
                          <a:latin typeface="+mn-lt"/>
                          <a:ea typeface="+mn-ea"/>
                          <a:cs typeface="Calibri" panose="020F0502020204030204" pitchFamily="34" charset="0"/>
                        </a:rPr>
                        <a:t>°F</a:t>
                      </a:r>
                      <a:endParaRPr lang="en-US" sz="900" b="1" dirty="0">
                        <a:solidFill>
                          <a:schemeClr val="tx1"/>
                        </a:solidFill>
                        <a:highlight>
                          <a:srgbClr val="00FF00"/>
                        </a:highlight>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0"/>
                  </a:ext>
                </a:extLst>
              </a:tr>
              <a:tr h="247594">
                <a:tc>
                  <a:txBody>
                    <a:bodyPr/>
                    <a:lstStyle/>
                    <a:p>
                      <a:pPr algn="l"/>
                      <a:r>
                        <a:rPr lang="en-US" sz="900" b="0" kern="1200" dirty="0">
                          <a:solidFill>
                            <a:schemeClr val="tx1"/>
                          </a:solidFill>
                          <a:latin typeface="+mn-lt"/>
                          <a:ea typeface="+mn-ea"/>
                          <a:cs typeface="Calibri" panose="020F0502020204030204" pitchFamily="34" charset="0"/>
                        </a:rPr>
                        <a:t>Sp2 (graft union)</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900" b="1" kern="1200" dirty="0">
                          <a:solidFill>
                            <a:schemeClr val="tx1"/>
                          </a:solidFill>
                          <a:highlight>
                            <a:srgbClr val="00FF00"/>
                          </a:highlight>
                          <a:latin typeface="+mn-lt"/>
                          <a:ea typeface="+mn-ea"/>
                          <a:cs typeface="Calibri" panose="020F0502020204030204" pitchFamily="34" charset="0"/>
                        </a:rPr>
                        <a:t>27.1 °F</a:t>
                      </a:r>
                      <a:endParaRPr lang="en-US" sz="900" b="1" dirty="0">
                        <a:solidFill>
                          <a:schemeClr val="tx1"/>
                        </a:solidFill>
                        <a:highlight>
                          <a:srgbClr val="00FF00"/>
                        </a:highlight>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1"/>
                  </a:ext>
                </a:extLst>
              </a:tr>
              <a:tr h="247594">
                <a:tc>
                  <a:txBody>
                    <a:bodyPr/>
                    <a:lstStyle/>
                    <a:p>
                      <a:pPr algn="l"/>
                      <a:r>
                        <a:rPr lang="en-US" sz="900" b="0" kern="1200" dirty="0">
                          <a:solidFill>
                            <a:schemeClr val="tx1"/>
                          </a:solidFill>
                          <a:latin typeface="+mn-lt"/>
                          <a:ea typeface="+mn-ea"/>
                          <a:cs typeface="Calibri" panose="020F0502020204030204" pitchFamily="34" charset="0"/>
                        </a:rPr>
                        <a:t>Sp5 (graft union)</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highlight>
                            <a:srgbClr val="00FF00"/>
                          </a:highlight>
                          <a:latin typeface="+mn-lt"/>
                          <a:ea typeface="+mn-ea"/>
                          <a:cs typeface="Calibri" panose="020F0502020204030204" pitchFamily="34" charset="0"/>
                        </a:rPr>
                        <a:t>24.8 °F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2"/>
                  </a:ext>
                </a:extLst>
              </a:tr>
              <a:tr h="342900">
                <a:tc>
                  <a:txBody>
                    <a:bodyPr/>
                    <a:lstStyle/>
                    <a:p>
                      <a:pPr algn="l"/>
                      <a:r>
                        <a:rPr lang="en-US" sz="900" b="0" kern="1200" dirty="0">
                          <a:solidFill>
                            <a:schemeClr val="tx1"/>
                          </a:solidFill>
                          <a:latin typeface="+mn-lt"/>
                          <a:ea typeface="+mn-ea"/>
                          <a:cs typeface="Calibri" panose="020F0502020204030204" pitchFamily="34" charset="0"/>
                        </a:rPr>
                        <a:t>Sp4 (surface below mulch)</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highlight>
                            <a:srgbClr val="00FF00"/>
                          </a:highlight>
                          <a:latin typeface="+mn-lt"/>
                          <a:ea typeface="+mn-ea"/>
                          <a:cs typeface="Calibri" panose="020F0502020204030204" pitchFamily="34" charset="0"/>
                        </a:rPr>
                        <a:t>29.6 °F</a:t>
                      </a:r>
                      <a:endParaRPr lang="en-US" sz="900" b="1" kern="1200" dirty="0">
                        <a:solidFill>
                          <a:schemeClr val="tx1"/>
                        </a:solidFill>
                        <a:highlight>
                          <a:srgbClr val="00FF00"/>
                        </a:highligh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3"/>
                  </a:ext>
                </a:extLst>
              </a:tr>
            </a:tbl>
          </a:graphicData>
        </a:graphic>
      </p:graphicFrame>
      <p:graphicFrame>
        <p:nvGraphicFramePr>
          <p:cNvPr id="127" name="Table 13">
            <a:extLst>
              <a:ext uri="{FF2B5EF4-FFF2-40B4-BE49-F238E27FC236}">
                <a16:creationId xmlns:a16="http://schemas.microsoft.com/office/drawing/2014/main" id="{FC22EA2D-2042-74F5-34AC-D76995D954C1}"/>
              </a:ext>
            </a:extLst>
          </p:cNvPr>
          <p:cNvGraphicFramePr>
            <a:graphicFrameLocks noGrp="1"/>
          </p:cNvGraphicFramePr>
          <p:nvPr>
            <p:extLst>
              <p:ext uri="{D42A27DB-BD31-4B8C-83A1-F6EECF244321}">
                <p14:modId xmlns:p14="http://schemas.microsoft.com/office/powerpoint/2010/main" val="2426420707"/>
              </p:ext>
            </p:extLst>
          </p:nvPr>
        </p:nvGraphicFramePr>
        <p:xfrm>
          <a:off x="8797100" y="30429572"/>
          <a:ext cx="1606014" cy="1083821"/>
        </p:xfrm>
        <a:graphic>
          <a:graphicData uri="http://schemas.openxmlformats.org/drawingml/2006/table">
            <a:tbl>
              <a:tblPr firstRow="1" bandRow="1">
                <a:tableStyleId>{5C22544A-7EE6-4342-B048-85BDC9FD1C3A}</a:tableStyleId>
              </a:tblPr>
              <a:tblGrid>
                <a:gridCol w="1031348">
                  <a:extLst>
                    <a:ext uri="{9D8B030D-6E8A-4147-A177-3AD203B41FA5}">
                      <a16:colId xmlns:a16="http://schemas.microsoft.com/office/drawing/2014/main" val="20000"/>
                    </a:ext>
                  </a:extLst>
                </a:gridCol>
                <a:gridCol w="574666">
                  <a:extLst>
                    <a:ext uri="{9D8B030D-6E8A-4147-A177-3AD203B41FA5}">
                      <a16:colId xmlns:a16="http://schemas.microsoft.com/office/drawing/2014/main" val="20001"/>
                    </a:ext>
                  </a:extLst>
                </a:gridCol>
              </a:tblGrid>
              <a:tr h="269426">
                <a:tc>
                  <a:txBody>
                    <a:bodyPr/>
                    <a:lstStyle/>
                    <a:p>
                      <a:pPr algn="l"/>
                      <a:r>
                        <a:rPr lang="en-US" sz="900" b="0" dirty="0">
                          <a:solidFill>
                            <a:schemeClr val="tx1"/>
                          </a:solidFill>
                          <a:latin typeface="+mn-lt"/>
                        </a:rPr>
                        <a:t>Bx1 (min.)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900" b="1" dirty="0">
                          <a:solidFill>
                            <a:schemeClr val="tx1"/>
                          </a:solidFill>
                          <a:highlight>
                            <a:srgbClr val="00FFFF"/>
                          </a:highlight>
                          <a:latin typeface="+mn-lt"/>
                        </a:rPr>
                        <a:t>8.0 </a:t>
                      </a:r>
                      <a:r>
                        <a:rPr lang="en-US" sz="900" b="1" kern="1200" dirty="0">
                          <a:solidFill>
                            <a:schemeClr val="tx1"/>
                          </a:solidFill>
                          <a:highlight>
                            <a:srgbClr val="00FFFF"/>
                          </a:highlight>
                          <a:latin typeface="+mn-lt"/>
                          <a:ea typeface="+mn-ea"/>
                          <a:cs typeface="Calibri" panose="020F0502020204030204" pitchFamily="34" charset="0"/>
                        </a:rPr>
                        <a:t>°F</a:t>
                      </a:r>
                      <a:endParaRPr lang="en-US" sz="900" b="1" dirty="0">
                        <a:solidFill>
                          <a:schemeClr val="tx1"/>
                        </a:solidFill>
                        <a:highlight>
                          <a:srgbClr val="00FFFF"/>
                        </a:highlight>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0"/>
                  </a:ext>
                </a:extLst>
              </a:tr>
              <a:tr h="271465">
                <a:tc>
                  <a:txBody>
                    <a:bodyPr/>
                    <a:lstStyle/>
                    <a:p>
                      <a:pPr algn="l"/>
                      <a:r>
                        <a:rPr lang="en-US" sz="900" b="0" kern="1200" dirty="0">
                          <a:solidFill>
                            <a:schemeClr val="tx1"/>
                          </a:solidFill>
                          <a:latin typeface="+mn-lt"/>
                          <a:ea typeface="+mn-ea"/>
                          <a:cs typeface="Calibri" panose="020F0502020204030204" pitchFamily="34" charset="0"/>
                        </a:rPr>
                        <a:t>Bx1 (max.)</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algn="ctr"/>
                      <a:r>
                        <a:rPr lang="en-US" sz="900" b="1" kern="1200" dirty="0">
                          <a:solidFill>
                            <a:schemeClr val="tx1"/>
                          </a:solidFill>
                          <a:highlight>
                            <a:srgbClr val="FF6600"/>
                          </a:highlight>
                          <a:latin typeface="+mn-lt"/>
                          <a:ea typeface="+mn-ea"/>
                          <a:cs typeface="Calibri" panose="020F0502020204030204" pitchFamily="34" charset="0"/>
                        </a:rPr>
                        <a:t>31.5 °F</a:t>
                      </a:r>
                      <a:endParaRPr lang="en-US" sz="900" b="1" dirty="0">
                        <a:solidFill>
                          <a:schemeClr val="tx1"/>
                        </a:solidFill>
                        <a:highlight>
                          <a:srgbClr val="FF6600"/>
                        </a:highlight>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1"/>
                  </a:ext>
                </a:extLst>
              </a:tr>
              <a:tr h="271465">
                <a:tc>
                  <a:txBody>
                    <a:bodyPr/>
                    <a:lstStyle/>
                    <a:p>
                      <a:pPr algn="l"/>
                      <a:r>
                        <a:rPr lang="en-US" sz="900" b="0" kern="1200" dirty="0">
                          <a:solidFill>
                            <a:schemeClr val="tx1"/>
                          </a:solidFill>
                          <a:latin typeface="+mn-lt"/>
                          <a:ea typeface="+mn-ea"/>
                          <a:cs typeface="Calibri" panose="020F0502020204030204" pitchFamily="34" charset="0"/>
                        </a:rPr>
                        <a:t>Bx2 (min.)</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highlight>
                            <a:srgbClr val="00FFFF"/>
                          </a:highlight>
                          <a:latin typeface="+mn-lt"/>
                          <a:ea typeface="+mn-ea"/>
                          <a:cs typeface="Calibri" panose="020F0502020204030204" pitchFamily="34" charset="0"/>
                        </a:rPr>
                        <a:t>15.1 °F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2"/>
                  </a:ext>
                </a:extLst>
              </a:tr>
              <a:tr h="2714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Calibri" panose="020F0502020204030204" pitchFamily="34" charset="0"/>
                        </a:rPr>
                        <a:t>Bx2 (max.)</a:t>
                      </a:r>
                      <a:endParaRPr lang="en-US" sz="900" b="0" dirty="0">
                        <a:solidFill>
                          <a:schemeClr val="tx1"/>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highlight>
                            <a:srgbClr val="FF6600"/>
                          </a:highlight>
                          <a:latin typeface="+mn-lt"/>
                          <a:ea typeface="+mn-ea"/>
                          <a:cs typeface="Calibri" panose="020F0502020204030204" pitchFamily="34" charset="0"/>
                        </a:rPr>
                        <a:t>30.1 °F</a:t>
                      </a:r>
                      <a:endParaRPr lang="en-US" sz="900" b="1" kern="1200" dirty="0">
                        <a:solidFill>
                          <a:schemeClr val="tx1"/>
                        </a:solidFill>
                        <a:highlight>
                          <a:srgbClr val="FF6600"/>
                        </a:highligh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solidFill>
                  </a:tcPr>
                </a:tc>
                <a:extLst>
                  <a:ext uri="{0D108BD9-81ED-4DB2-BD59-A6C34878D82A}">
                    <a16:rowId xmlns:a16="http://schemas.microsoft.com/office/drawing/2014/main" val="10003"/>
                  </a:ext>
                </a:extLst>
              </a:tr>
            </a:tbl>
          </a:graphicData>
        </a:graphic>
      </p:graphicFrame>
      <p:sp>
        <p:nvSpPr>
          <p:cNvPr id="128" name="Rectangle 127">
            <a:extLst>
              <a:ext uri="{FF2B5EF4-FFF2-40B4-BE49-F238E27FC236}">
                <a16:creationId xmlns:a16="http://schemas.microsoft.com/office/drawing/2014/main" id="{42BD48F9-2869-3694-8065-3CC840F75EFF}"/>
              </a:ext>
            </a:extLst>
          </p:cNvPr>
          <p:cNvSpPr/>
          <p:nvPr/>
        </p:nvSpPr>
        <p:spPr>
          <a:xfrm>
            <a:off x="1040008" y="14004837"/>
            <a:ext cx="9019786" cy="26185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FC2F836-8B11-AD6A-C4AC-0A05F5EDEAA6}"/>
              </a:ext>
            </a:extLst>
          </p:cNvPr>
          <p:cNvSpPr/>
          <p:nvPr/>
        </p:nvSpPr>
        <p:spPr>
          <a:xfrm>
            <a:off x="950976" y="18822705"/>
            <a:ext cx="13604995" cy="32312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D2B09360-2AD6-1975-A4E3-A65E4667B911}"/>
              </a:ext>
            </a:extLst>
          </p:cNvPr>
          <p:cNvSpPr txBox="1"/>
          <p:nvPr/>
        </p:nvSpPr>
        <p:spPr>
          <a:xfrm>
            <a:off x="1245836" y="31718772"/>
            <a:ext cx="10317655" cy="400110"/>
          </a:xfrm>
          <a:prstGeom prst="rect">
            <a:avLst/>
          </a:prstGeom>
          <a:noFill/>
        </p:spPr>
        <p:txBody>
          <a:bodyPr wrap="square">
            <a:spAutoFit/>
          </a:bodyPr>
          <a:lstStyle/>
          <a:p>
            <a:r>
              <a:rPr lang="en-US" sz="2000" i="1" dirty="0">
                <a:cs typeface="Arial" panose="020B0604020202020204" pitchFamily="34" charset="0"/>
              </a:rPr>
              <a:t>Figure 3. Thermal imaging of the winter insulation provided by wheat straw in January 2021.</a:t>
            </a:r>
          </a:p>
        </p:txBody>
      </p:sp>
      <p:sp>
        <p:nvSpPr>
          <p:cNvPr id="131" name="Rectangle 130">
            <a:extLst>
              <a:ext uri="{FF2B5EF4-FFF2-40B4-BE49-F238E27FC236}">
                <a16:creationId xmlns:a16="http://schemas.microsoft.com/office/drawing/2014/main" id="{62471B4F-B806-3DBF-7760-531E64CA6A9C}"/>
              </a:ext>
            </a:extLst>
          </p:cNvPr>
          <p:cNvSpPr/>
          <p:nvPr/>
        </p:nvSpPr>
        <p:spPr>
          <a:xfrm>
            <a:off x="1245836" y="28888341"/>
            <a:ext cx="9530048" cy="2758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470A9CE1-0277-C3DB-0E2D-E82A82CDE218}"/>
              </a:ext>
            </a:extLst>
          </p:cNvPr>
          <p:cNvSpPr/>
          <p:nvPr/>
        </p:nvSpPr>
        <p:spPr>
          <a:xfrm>
            <a:off x="15314599" y="21824544"/>
            <a:ext cx="12532072" cy="26242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F7F43E8A-9272-ECC2-BB1C-0D758005EC45}"/>
              </a:ext>
            </a:extLst>
          </p:cNvPr>
          <p:cNvSpPr txBox="1"/>
          <p:nvPr/>
        </p:nvSpPr>
        <p:spPr>
          <a:xfrm>
            <a:off x="1040008" y="19090639"/>
            <a:ext cx="573493" cy="461665"/>
          </a:xfrm>
          <a:prstGeom prst="rect">
            <a:avLst/>
          </a:prstGeom>
          <a:noFill/>
        </p:spPr>
        <p:txBody>
          <a:bodyPr wrap="square">
            <a:spAutoFit/>
          </a:bodyPr>
          <a:lstStyle/>
          <a:p>
            <a:r>
              <a:rPr lang="en-US" sz="2400" dirty="0"/>
              <a:t>(a)</a:t>
            </a:r>
          </a:p>
        </p:txBody>
      </p:sp>
      <p:sp>
        <p:nvSpPr>
          <p:cNvPr id="139" name="TextBox 138">
            <a:extLst>
              <a:ext uri="{FF2B5EF4-FFF2-40B4-BE49-F238E27FC236}">
                <a16:creationId xmlns:a16="http://schemas.microsoft.com/office/drawing/2014/main" id="{B0D7BFA1-6000-41AC-97DD-1C210CBE94E1}"/>
              </a:ext>
            </a:extLst>
          </p:cNvPr>
          <p:cNvSpPr txBox="1"/>
          <p:nvPr/>
        </p:nvSpPr>
        <p:spPr>
          <a:xfrm>
            <a:off x="7194564" y="19321471"/>
            <a:ext cx="704736" cy="461665"/>
          </a:xfrm>
          <a:prstGeom prst="rect">
            <a:avLst/>
          </a:prstGeom>
          <a:noFill/>
        </p:spPr>
        <p:txBody>
          <a:bodyPr wrap="square">
            <a:spAutoFit/>
          </a:bodyPr>
          <a:lstStyle/>
          <a:p>
            <a:r>
              <a:rPr lang="en-US" sz="2400" dirty="0">
                <a:solidFill>
                  <a:schemeClr val="bg1"/>
                </a:solidFill>
              </a:rPr>
              <a:t>(b)</a:t>
            </a:r>
          </a:p>
        </p:txBody>
      </p:sp>
      <p:sp>
        <p:nvSpPr>
          <p:cNvPr id="140" name="TextBox 139">
            <a:extLst>
              <a:ext uri="{FF2B5EF4-FFF2-40B4-BE49-F238E27FC236}">
                <a16:creationId xmlns:a16="http://schemas.microsoft.com/office/drawing/2014/main" id="{8012BD24-E5EF-77A9-2C29-69F44108BC35}"/>
              </a:ext>
            </a:extLst>
          </p:cNvPr>
          <p:cNvSpPr txBox="1"/>
          <p:nvPr/>
        </p:nvSpPr>
        <p:spPr>
          <a:xfrm>
            <a:off x="10858755" y="19235872"/>
            <a:ext cx="704736" cy="461665"/>
          </a:xfrm>
          <a:prstGeom prst="rect">
            <a:avLst/>
          </a:prstGeom>
          <a:noFill/>
        </p:spPr>
        <p:txBody>
          <a:bodyPr wrap="square">
            <a:spAutoFit/>
          </a:bodyPr>
          <a:lstStyle/>
          <a:p>
            <a:r>
              <a:rPr lang="en-US" sz="2400" dirty="0">
                <a:solidFill>
                  <a:schemeClr val="bg1"/>
                </a:solidFill>
              </a:rPr>
              <a:t>(c)</a:t>
            </a:r>
          </a:p>
        </p:txBody>
      </p:sp>
    </p:spTree>
    <p:extLst>
      <p:ext uri="{BB962C8B-B14F-4D97-AF65-F5344CB8AC3E}">
        <p14:creationId xmlns:p14="http://schemas.microsoft.com/office/powerpoint/2010/main" val="7414659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1220</TotalTime>
  <Words>1338</Words>
  <Application>Microsoft Office PowerPoint</Application>
  <PresentationFormat>Custom</PresentationFormat>
  <Paragraphs>175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Courier New</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Herms, Catherine</dc:creator>
  <cp:lastModifiedBy>Dami, Imed</cp:lastModifiedBy>
  <cp:revision>3</cp:revision>
  <dcterms:created xsi:type="dcterms:W3CDTF">2023-07-07T21:14:41Z</dcterms:created>
  <dcterms:modified xsi:type="dcterms:W3CDTF">2023-07-09T18:03:33Z</dcterms:modified>
</cp:coreProperties>
</file>