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12"/>
  </p:notesMasterIdLst>
  <p:sldIdLst>
    <p:sldId id="784" r:id="rId2"/>
    <p:sldId id="783" r:id="rId3"/>
    <p:sldId id="791" r:id="rId4"/>
    <p:sldId id="788" r:id="rId5"/>
    <p:sldId id="785" r:id="rId6"/>
    <p:sldId id="793" r:id="rId7"/>
    <p:sldId id="789" r:id="rId8"/>
    <p:sldId id="790" r:id="rId9"/>
    <p:sldId id="795" r:id="rId10"/>
    <p:sldId id="792" r:id="rId11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10A"/>
    <a:srgbClr val="E9DFC9"/>
    <a:srgbClr val="CD010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5"/>
    <p:restoredTop sz="93130" autoAdjust="0"/>
  </p:normalViewPr>
  <p:slideViewPr>
    <p:cSldViewPr>
      <p:cViewPr>
        <p:scale>
          <a:sx n="115" d="100"/>
          <a:sy n="115" d="100"/>
        </p:scale>
        <p:origin x="-856" y="-1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BA6EB-C2F8-433A-B120-2990536428E7}" type="datetimeFigureOut">
              <a:rPr lang="es-UY" smtClean="0"/>
              <a:t>27/11/17</a:t>
            </a:fld>
            <a:endParaRPr lang="es-U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E8BD-75A6-49F3-AAFC-A44BA2867288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4387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Spring grazing did not reduce grain yield, but increased weed biomass in Morris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Fall-planted red-clover reduced grain yield in Lancaster by 17% but </a:t>
            </a:r>
            <a:r>
              <a:rPr lang="en-US" b="1" dirty="0" smtClean="0"/>
              <a:t>tripled</a:t>
            </a:r>
            <a:r>
              <a:rPr lang="en-US" dirty="0" smtClean="0"/>
              <a:t> the amount of fall forage.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A forage production of 2.000 kg.ha</a:t>
            </a:r>
            <a:r>
              <a:rPr lang="en-US" baseline="30000" dirty="0" smtClean="0"/>
              <a:t>-1 </a:t>
            </a:r>
            <a:r>
              <a:rPr lang="en-US" dirty="0" smtClean="0"/>
              <a:t>after grain harvest can be achieved in a well fertilized monoculture stand with plenty of rainfall or with a legume intercrop.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E8BD-75A6-49F3-AAFC-A44BA2867288}" type="slidenum">
              <a:rPr lang="es-UY" smtClean="0"/>
              <a:t>10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3577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D93D-13F5-1547-8AB9-E36A1A5A8AC5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PP_cover1a_redonl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PP_cover1a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BAA7-8792-3249-95E1-68306673F8EB}" type="datetime1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4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98D8-2452-384D-B8B1-90E6D75151B9}" type="datetime1">
              <a:rPr lang="en-US" smtClean="0"/>
              <a:t>11/27/17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7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8" y="567133"/>
            <a:ext cx="7141589" cy="628777"/>
          </a:xfrm>
        </p:spPr>
        <p:txBody>
          <a:bodyPr anchor="t" anchorCtr="0">
            <a:noAutofit/>
          </a:bodyPr>
          <a:lstStyle>
            <a:lvl1pPr algn="l">
              <a:defRPr sz="2800" b="0" i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861" y="1380846"/>
            <a:ext cx="3994816" cy="4745316"/>
          </a:xfrm>
        </p:spPr>
        <p:txBody>
          <a:bodyPr/>
          <a:lstStyle>
            <a:lvl1pPr marL="182880" indent="-192024">
              <a:spcBef>
                <a:spcPts val="800"/>
              </a:spcBef>
              <a:defRPr sz="2400" baseline="0"/>
            </a:lvl1pPr>
            <a:lvl2pPr marL="457200" indent="-201168">
              <a:spcBef>
                <a:spcPts val="600"/>
              </a:spcBef>
              <a:defRPr sz="2200"/>
            </a:lvl2pPr>
            <a:lvl3pPr marL="640080" indent="-182880">
              <a:spcBef>
                <a:spcPts val="600"/>
              </a:spcBef>
              <a:defRPr sz="2000"/>
            </a:lvl3pPr>
            <a:lvl4pPr marL="914400" indent="-182880">
              <a:spcBef>
                <a:spcPts val="500"/>
              </a:spcBef>
              <a:defRPr sz="1800" baseline="0"/>
            </a:lvl4pPr>
            <a:lvl5pPr marL="1097280" indent="-164592"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88" y="1380846"/>
            <a:ext cx="2838531" cy="4745317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F9AA-5288-E245-A061-C8C655E66BB5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7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74070"/>
            <a:ext cx="5486400" cy="6981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CCDF-4423-C34E-B6B9-5F907660D86A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7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6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8408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43892"/>
            <a:ext cx="7086600" cy="249490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7598-CB3A-844D-B240-19CDAEF6B021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WISCONSIN–MADISON</a:t>
            </a:r>
            <a:endParaRPr lang="en-US" dirty="0"/>
          </a:p>
        </p:txBody>
      </p:sp>
      <p:pic>
        <p:nvPicPr>
          <p:cNvPr id="8" name="Picture 7" descr="PP_side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66" y="0"/>
            <a:ext cx="861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6310" y="0"/>
            <a:ext cx="8356046" cy="6858000"/>
          </a:xfrm>
          <a:prstGeom prst="rect">
            <a:avLst/>
          </a:prstGeom>
          <a:gradFill flip="none" rotWithShape="1">
            <a:gsLst>
              <a:gs pos="63000">
                <a:srgbClr val="C3020B"/>
              </a:gs>
              <a:gs pos="92000">
                <a:srgbClr val="9F0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840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43892"/>
            <a:ext cx="7086600" cy="249490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PP_side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66" y="0"/>
            <a:ext cx="861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t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02793" y="6509705"/>
            <a:ext cx="7086660" cy="3482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C3020B"/>
                </a:solidFill>
                <a:effectLst/>
                <a:latin typeface="Times New Roman"/>
                <a:ea typeface="+mj-ea"/>
                <a:cs typeface="Georgia"/>
              </a:defRPr>
            </a:lvl1pPr>
          </a:lstStyle>
          <a:p>
            <a:pPr algn="r"/>
            <a:r>
              <a:rPr lang="en-US" sz="1050" cap="all" spc="70" smtClean="0">
                <a:solidFill>
                  <a:srgbClr val="BEA06D"/>
                </a:solidFill>
              </a:rPr>
              <a:t>University of Wisconsin-Madison </a:t>
            </a:r>
            <a:endParaRPr lang="en-US" sz="1050" cap="all" spc="70" dirty="0">
              <a:solidFill>
                <a:srgbClr val="BEA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2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702793" y="6509705"/>
            <a:ext cx="7086660" cy="3482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C3020B"/>
                </a:solidFill>
                <a:effectLst/>
                <a:latin typeface="Times New Roman"/>
                <a:ea typeface="+mj-ea"/>
                <a:cs typeface="Georgia"/>
              </a:defRPr>
            </a:lvl1pPr>
          </a:lstStyle>
          <a:p>
            <a:pPr algn="r"/>
            <a:r>
              <a:rPr lang="en-US" sz="1050" cap="all" spc="70" smtClean="0">
                <a:solidFill>
                  <a:srgbClr val="BEA06D"/>
                </a:solidFill>
              </a:rPr>
              <a:t>University of Wisconsin-Madison </a:t>
            </a:r>
            <a:endParaRPr lang="en-US" sz="1050" cap="all" spc="70" dirty="0">
              <a:solidFill>
                <a:srgbClr val="BEA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2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t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880B-AA47-5D42-ABDC-9241961D08C6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0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2" y="2249328"/>
            <a:ext cx="7422468" cy="1362075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792" y="1713730"/>
            <a:ext cx="7422468" cy="517818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E44D-17DC-6740-9B20-E06BD0C3A845}" type="datetime1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2792" y="1600200"/>
            <a:ext cx="3415322" cy="4525963"/>
          </a:xfrm>
        </p:spPr>
        <p:txBody>
          <a:bodyPr/>
          <a:lstStyle>
            <a:lvl1pPr marL="182880" indent="-182880">
              <a:spcBef>
                <a:spcPts val="800"/>
              </a:spcBef>
              <a:defRPr sz="2200" kern="1400" spc="20"/>
            </a:lvl1pPr>
            <a:lvl2pPr marL="548640" indent="-182880">
              <a:spcBef>
                <a:spcPts val="700"/>
              </a:spcBef>
              <a:defRPr sz="2000"/>
            </a:lvl2pPr>
            <a:lvl3pPr marL="822960" indent="-164592">
              <a:spcBef>
                <a:spcPts val="5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8686" y="1600200"/>
            <a:ext cx="3402992" cy="4525963"/>
          </a:xfrm>
        </p:spPr>
        <p:txBody>
          <a:bodyPr/>
          <a:lstStyle>
            <a:lvl1pPr marL="182880" indent="-182880">
              <a:spcBef>
                <a:spcPts val="800"/>
              </a:spcBef>
              <a:defRPr sz="2200"/>
            </a:lvl1pPr>
            <a:lvl2pPr marL="548640" indent="-182880">
              <a:spcBef>
                <a:spcPts val="700"/>
              </a:spcBef>
              <a:defRPr sz="2000"/>
            </a:lvl2pPr>
            <a:lvl3pPr marL="822960" indent="-164592">
              <a:spcBef>
                <a:spcPts val="5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C0D-BD5A-AD44-AA74-521B5A282F79}" type="datetime1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6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792" y="1535113"/>
            <a:ext cx="3439981" cy="52382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 baseline="0">
                <a:solidFill>
                  <a:srgbClr val="B6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792" y="2174875"/>
            <a:ext cx="3439981" cy="3951288"/>
          </a:xfrm>
        </p:spPr>
        <p:txBody>
          <a:bodyPr/>
          <a:lstStyle>
            <a:lvl1pPr marL="182880" indent="-182880">
              <a:spcBef>
                <a:spcPts val="800"/>
              </a:spcBef>
              <a:defRPr sz="2000" baseline="0"/>
            </a:lvl1pPr>
            <a:lvl2pPr marL="457200" indent="-182880">
              <a:spcBef>
                <a:spcPts val="600"/>
              </a:spcBef>
              <a:defRPr sz="1800" baseline="0"/>
            </a:lvl2pPr>
            <a:lvl3pPr marL="640080" indent="-182880">
              <a:spcBef>
                <a:spcPts val="6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1697" y="1535113"/>
            <a:ext cx="3439980" cy="52382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 baseline="0">
                <a:solidFill>
                  <a:srgbClr val="B6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1697" y="2174875"/>
            <a:ext cx="3439980" cy="3951288"/>
          </a:xfrm>
        </p:spPr>
        <p:txBody>
          <a:bodyPr/>
          <a:lstStyle>
            <a:lvl1pPr marL="182880" indent="-182880">
              <a:defRPr sz="2000" baseline="0"/>
            </a:lvl1pPr>
            <a:lvl2pPr marL="548640" indent="-182880">
              <a:spcBef>
                <a:spcPts val="600"/>
              </a:spcBef>
              <a:defRPr sz="1800" baseline="0"/>
            </a:lvl2pPr>
            <a:lvl3pPr marL="640080" indent="-182880">
              <a:spcBef>
                <a:spcPts val="6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B51-1B61-3A43-A508-D0F8C216A386}" type="datetime1">
              <a:rPr lang="en-US" smtClean="0"/>
              <a:t>11/27/17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97D-D2BB-5B47-8B21-CD5063D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7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1D3B6">
                <a:alpha val="80000"/>
              </a:srgbClr>
            </a:gs>
            <a:gs pos="32000">
              <a:srgbClr val="F1EEE4"/>
            </a:gs>
          </a:gsLst>
          <a:lin ang="2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side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66" y="0"/>
            <a:ext cx="861934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792" y="543307"/>
            <a:ext cx="7138885" cy="85962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791" y="1491808"/>
            <a:ext cx="7138886" cy="44370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1934" y="6393337"/>
            <a:ext cx="2368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fld id="{8F3DC7A6-F700-1B45-B3D9-3BD4EDB9E8C9}" type="datetime1">
              <a:rPr lang="en-US" smtClean="0"/>
              <a:pPr/>
              <a:t>11/27/17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1870" y="6393337"/>
            <a:ext cx="4854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393337"/>
            <a:ext cx="2326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fld id="{572B097D-D2BB-5B47-8B21-CD5063D60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2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C3020B"/>
          </a:solidFill>
          <a:effectLst/>
          <a:latin typeface="+mj-lt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C3020B"/>
        </a:buClr>
        <a:buFont typeface="Arial"/>
        <a:buChar char="•"/>
        <a:defRPr sz="30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3020B"/>
        </a:buClr>
        <a:buFont typeface="Arial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3020B"/>
        </a:buClr>
        <a:buSzPct val="100000"/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/>
        </a:defRPr>
      </a:lvl3pPr>
      <a:lvl4pPr marL="1554480" indent="-219456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100000"/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/>
        </a:defRPr>
      </a:lvl4pPr>
      <a:lvl5pPr marL="1828800" indent="-182880" algn="l" defTabSz="4572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100000"/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Grain and forage yield of “Kernza” managed as a dual-purpose crop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676400"/>
            <a:ext cx="5961527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233" y="4879331"/>
            <a:ext cx="5954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Jeremie</a:t>
            </a:r>
            <a:r>
              <a:rPr lang="en-US" b="1" dirty="0" smtClean="0"/>
              <a:t> Favre</a:t>
            </a:r>
            <a:r>
              <a:rPr lang="en-US" b="1" baseline="30000" dirty="0" smtClean="0"/>
              <a:t>1</a:t>
            </a:r>
            <a:r>
              <a:rPr lang="en-US" b="1" dirty="0" smtClean="0"/>
              <a:t>, Nicole Tautges</a:t>
            </a:r>
            <a:r>
              <a:rPr lang="en-US" b="1" baseline="30000" dirty="0" smtClean="0"/>
              <a:t>2</a:t>
            </a:r>
            <a:r>
              <a:rPr lang="en-US" b="1" dirty="0"/>
              <a:t> </a:t>
            </a:r>
            <a:r>
              <a:rPr lang="en-US" b="1" dirty="0" smtClean="0"/>
              <a:t>and Valentin Picasso</a:t>
            </a:r>
            <a:r>
              <a:rPr lang="en-US" b="1" baseline="30000" dirty="0" smtClean="0"/>
              <a:t>1</a:t>
            </a:r>
            <a:endParaRPr lang="en-US" b="1" dirty="0" smtClean="0"/>
          </a:p>
          <a:p>
            <a:endParaRPr lang="en-US" dirty="0"/>
          </a:p>
          <a:p>
            <a:r>
              <a:rPr lang="en-US" baseline="30000" dirty="0" smtClean="0"/>
              <a:t>1</a:t>
            </a:r>
            <a:r>
              <a:rPr lang="en-US" dirty="0" smtClean="0"/>
              <a:t> University of Wisconsin-Madison, Agronomy Dept.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 University of Minnesota, Agronomy and Plant Genetics Dept.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13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93050"/>
            <a:ext cx="3393157" cy="3128464"/>
          </a:xfrm>
        </p:spPr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en-US" dirty="0"/>
              <a:t>Spring grazing did not reduce grain yield, but increased weed biomass in </a:t>
            </a:r>
            <a:r>
              <a:rPr lang="en-US" dirty="0" smtClean="0"/>
              <a:t>Morris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Red-clover: trade-offs between grain yield and fall forage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2,000 </a:t>
            </a:r>
            <a:r>
              <a:rPr lang="en-US" dirty="0" err="1" smtClean="0"/>
              <a:t>lbs</a:t>
            </a:r>
            <a:r>
              <a:rPr lang="en-US" dirty="0" smtClean="0"/>
              <a:t>/ac</a:t>
            </a:r>
            <a:r>
              <a:rPr lang="en-US" baseline="30000" dirty="0" smtClean="0"/>
              <a:t> </a:t>
            </a:r>
            <a:r>
              <a:rPr lang="en-US" dirty="0" smtClean="0"/>
              <a:t>of forage can be accumulated after grain harvest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050" y="461682"/>
            <a:ext cx="4343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“Kernza dual-use = double the fun”</a:t>
            </a:r>
            <a:br>
              <a:rPr lang="en-US" dirty="0" smtClean="0"/>
            </a:b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2792" y="1402937"/>
            <a:ext cx="6917208" cy="2254664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Why dual-purpose?</a:t>
            </a:r>
            <a:endParaRPr lang="en-US" sz="2500" b="1" dirty="0"/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/>
              <a:t>Additional source of income from forage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/>
              <a:t>Reduce the decline in grain yield after year 1?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/>
              <a:t>Maximizing the use of the </a:t>
            </a:r>
            <a:r>
              <a:rPr lang="en-US" sz="2500" dirty="0" smtClean="0"/>
              <a:t>crop</a:t>
            </a:r>
          </a:p>
          <a:p>
            <a:pPr marL="342900" indent="-342900">
              <a:buFont typeface="Arial" charset="0"/>
              <a:buChar char="•"/>
            </a:pPr>
            <a:endParaRPr lang="en-US" sz="2500" dirty="0"/>
          </a:p>
          <a:p>
            <a:endParaRPr lang="en-US" sz="2500" b="1" dirty="0"/>
          </a:p>
          <a:p>
            <a:endParaRPr lang="en-US" sz="2500" b="1" dirty="0"/>
          </a:p>
          <a:p>
            <a:endParaRPr lang="en-US" sz="2500" b="1" dirty="0"/>
          </a:p>
          <a:p>
            <a:pPr marL="342900" indent="-342900">
              <a:buFont typeface="Arial" charset="0"/>
              <a:buChar char="•"/>
            </a:pPr>
            <a:endParaRPr lang="en-US" sz="2500" dirty="0"/>
          </a:p>
          <a:p>
            <a:pPr marL="342900" indent="-342900">
              <a:buFont typeface="Arial" charset="0"/>
              <a:buChar char="•"/>
            </a:pPr>
            <a:endParaRPr lang="en-US" sz="25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048000"/>
            <a:ext cx="2691009" cy="3099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792" y="3974524"/>
            <a:ext cx="409780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Preliminary data shows that grain yield is not affected by a spring or a fall forage harvest. </a:t>
            </a:r>
          </a:p>
        </p:txBody>
      </p:sp>
    </p:spTree>
    <p:extLst>
      <p:ext uri="{BB962C8B-B14F-4D97-AF65-F5344CB8AC3E}">
        <p14:creationId xmlns:p14="http://schemas.microsoft.com/office/powerpoint/2010/main" val="6558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Agricultural research stations in</a:t>
            </a:r>
          </a:p>
          <a:p>
            <a:r>
              <a:rPr lang="en-US" dirty="0"/>
              <a:t>	</a:t>
            </a:r>
            <a:r>
              <a:rPr lang="en-US" dirty="0" smtClean="0"/>
              <a:t>a) Morris, MN (4 acres)</a:t>
            </a:r>
          </a:p>
          <a:p>
            <a:r>
              <a:rPr lang="en-US" dirty="0"/>
              <a:t>	</a:t>
            </a:r>
            <a:r>
              <a:rPr lang="en-US" dirty="0" smtClean="0"/>
              <a:t>b) Lancaster, WI (10 acres)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34" y="2743200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493" y="1246287"/>
            <a:ext cx="3983508" cy="484971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Grain harvest from every plot</a:t>
            </a:r>
          </a:p>
          <a:p>
            <a:endParaRPr lang="en-US" sz="1000" dirty="0"/>
          </a:p>
          <a:p>
            <a:r>
              <a:rPr lang="en-US" sz="2000" dirty="0" smtClean="0"/>
              <a:t>Vegetation (2 treatments):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a) Kernza monoculture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b) Kernza + legume intercrop</a:t>
            </a:r>
          </a:p>
          <a:p>
            <a:r>
              <a:rPr lang="en-US" sz="2000" dirty="0" smtClean="0"/>
              <a:t>	</a:t>
            </a:r>
            <a:endParaRPr lang="en-US" sz="1000" dirty="0" smtClean="0"/>
          </a:p>
          <a:p>
            <a:r>
              <a:rPr lang="en-US" sz="2000" dirty="0" smtClean="0"/>
              <a:t>Grazing (4 treatments):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a) Spring grazing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b) Fall grazing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c) Spring and fall grazing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d) No grazing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0864" y="304800"/>
            <a:ext cx="3623990" cy="48881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502050"/>
            <a:ext cx="8144754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Sept          Oct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[</a:t>
            </a:r>
            <a:r>
              <a:rPr lang="mr-IN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        April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June          July           Aug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Sept          Oct </a:t>
            </a:r>
            <a:endParaRPr 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162830"/>
            <a:ext cx="691408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Planting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6165469"/>
            <a:ext cx="654475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Grazing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3833" y="5978164"/>
            <a:ext cx="658052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Grain harvest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6479" y="6162829"/>
            <a:ext cx="654475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Grazing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5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8" y="1066800"/>
            <a:ext cx="8096502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3" y="314707"/>
            <a:ext cx="7138885" cy="859629"/>
          </a:xfrm>
        </p:spPr>
        <p:txBody>
          <a:bodyPr/>
          <a:lstStyle/>
          <a:p>
            <a:r>
              <a:rPr lang="en-US" dirty="0" smtClean="0"/>
              <a:t>Spring grazing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103577"/>
              </p:ext>
            </p:extLst>
          </p:nvPr>
        </p:nvGraphicFramePr>
        <p:xfrm>
          <a:off x="1533975" y="1416383"/>
          <a:ext cx="5413248" cy="1473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3312"/>
                <a:gridCol w="1353312"/>
                <a:gridCol w="1353312"/>
                <a:gridCol w="1353312"/>
              </a:tblGrid>
              <a:tr h="392574"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Biomass above 4’’ 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</a:t>
                      </a:r>
                      <a:r>
                        <a:rPr lang="sk-SK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lbs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sk-SK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397"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Kernza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Red-clover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3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Lancaster WI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</a:rPr>
                        <a:t>500 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</a:rPr>
                        <a:t>130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3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Morris MN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526 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5-Point Star 2"/>
          <p:cNvSpPr/>
          <p:nvPr/>
        </p:nvSpPr>
        <p:spPr>
          <a:xfrm>
            <a:off x="6569662" y="150993"/>
            <a:ext cx="2544029" cy="1810063"/>
          </a:xfrm>
          <a:prstGeom prst="star5">
            <a:avLst>
              <a:gd name="adj" fmla="val 25377"/>
              <a:gd name="hf" fmla="val 105146"/>
              <a:gd name="vf" fmla="val 110557"/>
            </a:avLst>
          </a:prstGeom>
          <a:solidFill>
            <a:srgbClr val="CD010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Before stem elongation!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6200" y="6502050"/>
            <a:ext cx="8144754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Sept          Oct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[</a:t>
            </a:r>
            <a:r>
              <a:rPr lang="mr-IN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        April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June          July           Aug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Sept          Oct </a:t>
            </a:r>
            <a:endParaRPr 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6165469"/>
            <a:ext cx="654475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Grazing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52400" y="914400"/>
            <a:ext cx="8001000" cy="578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3" y="297137"/>
            <a:ext cx="7138885" cy="859629"/>
          </a:xfrm>
        </p:spPr>
        <p:txBody>
          <a:bodyPr/>
          <a:lstStyle/>
          <a:p>
            <a:r>
              <a:rPr lang="en-US" dirty="0" smtClean="0"/>
              <a:t>Grain harvest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053801"/>
              </p:ext>
            </p:extLst>
          </p:nvPr>
        </p:nvGraphicFramePr>
        <p:xfrm>
          <a:off x="583456" y="1078153"/>
          <a:ext cx="7138888" cy="1394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4722"/>
                <a:gridCol w="1784722"/>
                <a:gridCol w="1784722"/>
                <a:gridCol w="1784722"/>
              </a:tblGrid>
              <a:tr h="338328">
                <a:tc>
                  <a:txBody>
                    <a:bodyPr/>
                    <a:lstStyle/>
                    <a:p>
                      <a:pPr algn="ctr" fontAlgn="b"/>
                      <a:endParaRPr lang="sk-SK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500" b="1" u="none" strike="noStrike" dirty="0" smtClean="0">
                          <a:effectLst/>
                        </a:rPr>
                        <a:t> </a:t>
                      </a:r>
                      <a:r>
                        <a:rPr lang="sk-SK" sz="1500" b="1" u="none" strike="noStrike" dirty="0" err="1" smtClean="0">
                          <a:effectLst/>
                        </a:rPr>
                        <a:t>Grain</a:t>
                      </a:r>
                      <a:r>
                        <a:rPr lang="sk-SK" sz="1500" b="1" u="none" strike="noStrike" dirty="0" smtClean="0">
                          <a:effectLst/>
                        </a:rPr>
                        <a:t> 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</a:t>
                      </a:r>
                      <a:r>
                        <a:rPr lang="sk-SK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lbs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sk-SK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32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 smtClean="0">
                          <a:effectLst/>
                        </a:rPr>
                        <a:t>  Vegetation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Lancaster, WI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Kernza + 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838 </a:t>
                      </a:r>
                      <a:r>
                        <a:rPr lang="is-I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is-I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338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 smtClean="0">
                          <a:effectLst/>
                        </a:rPr>
                        <a:t> Kernza +</a:t>
                      </a:r>
                      <a:r>
                        <a:rPr lang="en-US" sz="1500" b="1" u="none" strike="noStrike" baseline="0" dirty="0" smtClean="0">
                          <a:effectLst/>
                        </a:rPr>
                        <a:t> red-clover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697 </a:t>
                      </a:r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3800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Morris, MN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Kernza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268</a:t>
                      </a:r>
                      <a:endParaRPr lang="is-I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52900" y="2475318"/>
            <a:ext cx="22888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 effect of spring grazing!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2375555" y="2092750"/>
            <a:ext cx="5346789" cy="380397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6502050"/>
            <a:ext cx="8144754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Sept          Oct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[</a:t>
            </a:r>
            <a:r>
              <a:rPr lang="mr-IN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        April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June          July           Aug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Sept          Oct </a:t>
            </a:r>
            <a:endParaRPr 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6165469"/>
            <a:ext cx="654475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Grazing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14400"/>
            <a:ext cx="8035365" cy="5797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53" y="291353"/>
            <a:ext cx="7138885" cy="859629"/>
          </a:xfrm>
        </p:spPr>
        <p:txBody>
          <a:bodyPr/>
          <a:lstStyle/>
          <a:p>
            <a:r>
              <a:rPr lang="en-US" dirty="0" smtClean="0"/>
              <a:t>Summer forage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216053"/>
              </p:ext>
            </p:extLst>
          </p:nvPr>
        </p:nvGraphicFramePr>
        <p:xfrm>
          <a:off x="672353" y="1133048"/>
          <a:ext cx="6736975" cy="2067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7395"/>
                <a:gridCol w="1347395"/>
                <a:gridCol w="1347395"/>
                <a:gridCol w="1347395"/>
                <a:gridCol w="1347395"/>
              </a:tblGrid>
              <a:tr h="360151">
                <a:tc>
                  <a:txBody>
                    <a:bodyPr/>
                    <a:lstStyle/>
                    <a:p>
                      <a:pPr algn="ctr" fontAlgn="b"/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Biomass</a:t>
                      </a:r>
                      <a:r>
                        <a:rPr lang="sk-SK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</a:t>
                      </a:r>
                      <a:r>
                        <a:rPr lang="sk-SK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lbs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sk-SK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</a:tr>
              <a:tr h="360151">
                <a:tc>
                  <a:txBody>
                    <a:bodyPr/>
                    <a:lstStyle/>
                    <a:p>
                      <a:pPr algn="l" fontAlgn="ctr"/>
                      <a:r>
                        <a:rPr lang="sk-SK" sz="1500" u="none" strike="noStrike" dirty="0">
                          <a:effectLst/>
                        </a:rPr>
                        <a:t> 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500" u="none" strike="noStrike" dirty="0">
                          <a:effectLst/>
                        </a:rPr>
                        <a:t> 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Kernza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Red-clover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Weeds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34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Lancaster, WI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 AVG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7557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smtClean="0">
                          <a:effectLst/>
                        </a:rPr>
                        <a:t>1804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effectLst/>
                        </a:rPr>
                        <a:t>339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15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Morris, MN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 No grazing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</a:rPr>
                        <a:t>1842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smtClean="0">
                          <a:effectLst/>
                        </a:rPr>
                        <a:t>46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1072 </a:t>
                      </a:r>
                      <a:r>
                        <a:rPr lang="is-I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is-I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4934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 Spring grazing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1865 </a:t>
                      </a:r>
                      <a:r>
                        <a:rPr lang="is-I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is-I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2362200"/>
            <a:ext cx="5455919" cy="82296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31360" y="3154680"/>
            <a:ext cx="2993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effect of spring grazing!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76200" y="6502050"/>
            <a:ext cx="8144754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Sept          Oct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[</a:t>
            </a:r>
            <a:r>
              <a:rPr lang="mr-IN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        April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June          July           Aug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Sept          Oct </a:t>
            </a:r>
            <a:endParaRPr 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3833" y="5978164"/>
            <a:ext cx="658052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Grain harvest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15" y="926906"/>
            <a:ext cx="8050305" cy="5822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98" y="314707"/>
            <a:ext cx="7138885" cy="859629"/>
          </a:xfrm>
        </p:spPr>
        <p:txBody>
          <a:bodyPr/>
          <a:lstStyle/>
          <a:p>
            <a:r>
              <a:rPr lang="en-US" dirty="0" smtClean="0"/>
              <a:t>Fall grazing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694998"/>
              </p:ext>
            </p:extLst>
          </p:nvPr>
        </p:nvGraphicFramePr>
        <p:xfrm>
          <a:off x="738036" y="1026887"/>
          <a:ext cx="6730170" cy="1600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695"/>
                <a:gridCol w="1121695"/>
                <a:gridCol w="1121695"/>
                <a:gridCol w="1121695"/>
                <a:gridCol w="1121695"/>
                <a:gridCol w="1121695"/>
              </a:tblGrid>
              <a:tr h="461597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Biomass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above 4’’ 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</a:t>
                      </a:r>
                      <a:r>
                        <a:rPr lang="sk-SK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lbs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sk-SK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284651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Kernza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Red-clover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Weeds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</a:rPr>
                        <a:t>Total forage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65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Lancaster, WI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Kernza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516 </a:t>
                      </a:r>
                      <a:r>
                        <a:rPr lang="is-I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is-I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500" u="none" strike="noStrike" dirty="0">
                          <a:effectLst/>
                        </a:rPr>
                        <a:t> 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 smtClean="0">
                          <a:effectLst/>
                        </a:rPr>
                        <a:t>163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680 b</a:t>
                      </a:r>
                      <a:endParaRPr lang="cs-CZ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84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 Kernza + leg.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552 a</a:t>
                      </a:r>
                      <a:endParaRPr lang="is-IS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effectLst/>
                        </a:rPr>
                        <a:t>1744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2316</a:t>
                      </a:r>
                      <a:r>
                        <a:rPr lang="ru-RU" sz="15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84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Morris, MN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 Kernza + leg.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effectLst/>
                        </a:rPr>
                        <a:t>1958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u="none" strike="noStrike" dirty="0" smtClean="0">
                          <a:effectLst/>
                        </a:rPr>
                        <a:t>38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500" u="none" strike="noStrike" dirty="0" smtClean="0">
                          <a:effectLst/>
                        </a:rPr>
                        <a:t>11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500" u="none" strike="noStrike" dirty="0" smtClean="0">
                          <a:effectLst/>
                        </a:rPr>
                        <a:t>2279</a:t>
                      </a:r>
                      <a:r>
                        <a:rPr lang="sk-SK" sz="1500" u="none" strike="noStrike" dirty="0">
                          <a:effectLst/>
                        </a:rPr>
                        <a:t> 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17691" y="2613285"/>
            <a:ext cx="3050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effect of spring grazing!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976305" y="2353353"/>
            <a:ext cx="4491902" cy="265176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40366" y="1785042"/>
            <a:ext cx="1123480" cy="548255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6502050"/>
            <a:ext cx="8144754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Sept          Oct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[</a:t>
            </a:r>
            <a:r>
              <a:rPr lang="mr-IN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        April           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June          July           Aug</a:t>
            </a:r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Sept          Oct </a:t>
            </a:r>
            <a:endParaRPr lang="en-US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6479" y="6162829"/>
            <a:ext cx="654475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Grazing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Forage quality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888074"/>
              </p:ext>
            </p:extLst>
          </p:nvPr>
        </p:nvGraphicFramePr>
        <p:xfrm>
          <a:off x="526478" y="1295400"/>
          <a:ext cx="7315200" cy="205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</a:tblGrid>
              <a:tr h="636267">
                <a:tc>
                  <a:txBody>
                    <a:bodyPr/>
                    <a:lstStyle/>
                    <a:p>
                      <a:pPr algn="l" fontAlgn="ctr"/>
                      <a:r>
                        <a:rPr lang="sk-SK" sz="1500" u="none" strike="noStrike" dirty="0">
                          <a:effectLst/>
                        </a:rPr>
                        <a:t> </a:t>
                      </a:r>
                      <a:r>
                        <a:rPr lang="sk-SK" sz="1500" u="none" strike="noStrike" dirty="0" err="1" smtClean="0">
                          <a:effectLst/>
                        </a:rPr>
                        <a:t>Lancaster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500" u="none" strike="noStrike" dirty="0">
                          <a:effectLst/>
                        </a:rPr>
                        <a:t> </a:t>
                      </a:r>
                      <a:endParaRPr lang="sk-SK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Crude</a:t>
                      </a:r>
                      <a:r>
                        <a:rPr lang="en-US" sz="15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Protein (%)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</a:rPr>
                        <a:t>NDF</a:t>
                      </a:r>
                      <a:r>
                        <a:rPr lang="en-US" sz="1500" u="none" strike="noStrike" baseline="0" dirty="0" smtClean="0">
                          <a:effectLst/>
                        </a:rPr>
                        <a:t> (%)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</a:rPr>
                        <a:t>RFQ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67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Spring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Kernza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42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230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831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Summer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Kernza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65</a:t>
                      </a:r>
                      <a:endParaRPr lang="is-I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6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Kernza + red-clover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70</a:t>
                      </a:r>
                      <a:endParaRPr lang="is-I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77" y="3581400"/>
            <a:ext cx="7315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W_PP1_UW_int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5357484-08FE-1840-A6AD-39D2FDB3A7B7}" vid="{1F274706-15BB-8E4B-B95A-AF80870E623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UW</Template>
  <TotalTime>543</TotalTime>
  <Words>454</Words>
  <Application>Microsoft Macintosh PowerPoint</Application>
  <PresentationFormat>On-screen Show (4:3)</PresentationFormat>
  <Paragraphs>141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Georgia</vt:lpstr>
      <vt:lpstr>Mangal</vt:lpstr>
      <vt:lpstr>Times New Roman</vt:lpstr>
      <vt:lpstr>Arial</vt:lpstr>
      <vt:lpstr>UW_PP1_UW_intro</vt:lpstr>
      <vt:lpstr>Grain and forage yield of “Kernza” managed as a dual-purpose crop</vt:lpstr>
      <vt:lpstr>“Kernza dual-use = double the fun” </vt:lpstr>
      <vt:lpstr>Experiment locations</vt:lpstr>
      <vt:lpstr>Management</vt:lpstr>
      <vt:lpstr>Spring grazing</vt:lpstr>
      <vt:lpstr>Grain harvest</vt:lpstr>
      <vt:lpstr>Summer forage</vt:lpstr>
      <vt:lpstr>Fall grazing</vt:lpstr>
      <vt:lpstr>Forage quality</vt:lpstr>
      <vt:lpstr>Conclusion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Kernza dual-use = double the ful Steve Culman, Kernza conference 2017</dc:title>
  <dc:creator>JEREMIE RONALD FAVRE</dc:creator>
  <cp:lastModifiedBy>Valentin Picasso Risso</cp:lastModifiedBy>
  <cp:revision>39</cp:revision>
  <dcterms:created xsi:type="dcterms:W3CDTF">2017-11-21T21:03:42Z</dcterms:created>
  <dcterms:modified xsi:type="dcterms:W3CDTF">2017-11-28T02:57:13Z</dcterms:modified>
</cp:coreProperties>
</file>