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notesMasterIdLst>
    <p:notesMasterId r:id="rId49"/>
  </p:notesMasterIdLst>
  <p:sldIdLst>
    <p:sldId id="256" r:id="rId2"/>
    <p:sldId id="279" r:id="rId3"/>
    <p:sldId id="258" r:id="rId4"/>
    <p:sldId id="303" r:id="rId5"/>
    <p:sldId id="257" r:id="rId6"/>
    <p:sldId id="285" r:id="rId7"/>
    <p:sldId id="295" r:id="rId8"/>
    <p:sldId id="296" r:id="rId9"/>
    <p:sldId id="297" r:id="rId10"/>
    <p:sldId id="294" r:id="rId11"/>
    <p:sldId id="315" r:id="rId12"/>
    <p:sldId id="293" r:id="rId13"/>
    <p:sldId id="288" r:id="rId14"/>
    <p:sldId id="304" r:id="rId15"/>
    <p:sldId id="259" r:id="rId16"/>
    <p:sldId id="277" r:id="rId17"/>
    <p:sldId id="276" r:id="rId18"/>
    <p:sldId id="292" r:id="rId19"/>
    <p:sldId id="290" r:id="rId20"/>
    <p:sldId id="291" r:id="rId21"/>
    <p:sldId id="289" r:id="rId22"/>
    <p:sldId id="282" r:id="rId23"/>
    <p:sldId id="287" r:id="rId24"/>
    <p:sldId id="316" r:id="rId25"/>
    <p:sldId id="318" r:id="rId26"/>
    <p:sldId id="266" r:id="rId27"/>
    <p:sldId id="300" r:id="rId28"/>
    <p:sldId id="302" r:id="rId29"/>
    <p:sldId id="301" r:id="rId30"/>
    <p:sldId id="271" r:id="rId31"/>
    <p:sldId id="286" r:id="rId32"/>
    <p:sldId id="280" r:id="rId33"/>
    <p:sldId id="305" r:id="rId34"/>
    <p:sldId id="284" r:id="rId35"/>
    <p:sldId id="306" r:id="rId36"/>
    <p:sldId id="307" r:id="rId37"/>
    <p:sldId id="308" r:id="rId38"/>
    <p:sldId id="309" r:id="rId39"/>
    <p:sldId id="310" r:id="rId40"/>
    <p:sldId id="312" r:id="rId41"/>
    <p:sldId id="314" r:id="rId42"/>
    <p:sldId id="313" r:id="rId43"/>
    <p:sldId id="311" r:id="rId44"/>
    <p:sldId id="261" r:id="rId45"/>
    <p:sldId id="265" r:id="rId46"/>
    <p:sldId id="299" r:id="rId47"/>
    <p:sldId id="29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44" autoAdjust="0"/>
    <p:restoredTop sz="94364" autoAdjust="0"/>
  </p:normalViewPr>
  <p:slideViewPr>
    <p:cSldViewPr snapToGrid="0">
      <p:cViewPr varScale="1">
        <p:scale>
          <a:sx n="95" d="100"/>
          <a:sy n="95" d="100"/>
        </p:scale>
        <p:origin x="96" y="732"/>
      </p:cViewPr>
      <p:guideLst/>
    </p:cSldViewPr>
  </p:slideViewPr>
  <p:notesTextViewPr>
    <p:cViewPr>
      <p:scale>
        <a:sx n="1" d="1"/>
        <a:sy n="1" d="1"/>
      </p:scale>
      <p:origin x="0" y="0"/>
    </p:cViewPr>
  </p:notesTextViewPr>
  <p:sorterViewPr>
    <p:cViewPr>
      <p:scale>
        <a:sx n="114" d="100"/>
        <a:sy n="11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0CC33-7B80-435A-9A89-5D763AEE379A}" type="datetimeFigureOut">
              <a:rPr lang="en-US" smtClean="0"/>
              <a:t>11/30/2021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89A47B-BBFF-44EF-97E1-4C1C93D60029}" type="slidenum">
              <a:rPr lang="en-US" smtClean="0"/>
              <a:t>‹#›</a:t>
            </a:fld>
            <a:endParaRPr lang="en-US"/>
          </a:p>
        </p:txBody>
      </p:sp>
    </p:spTree>
    <p:extLst>
      <p:ext uri="{BB962C8B-B14F-4D97-AF65-F5344CB8AC3E}">
        <p14:creationId xmlns:p14="http://schemas.microsoft.com/office/powerpoint/2010/main" val="2824313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 the goods: Tall grass with deep roots</a:t>
            </a:r>
            <a:r>
              <a:rPr lang="en-US" baseline="0" dirty="0" smtClean="0"/>
              <a:t> provides:</a:t>
            </a:r>
            <a:r>
              <a:rPr lang="en-US" dirty="0" smtClean="0"/>
              <a:t> Adequate Feed per bite reduces walking, Soil protection</a:t>
            </a:r>
            <a:r>
              <a:rPr lang="en-US" baseline="0" dirty="0" smtClean="0"/>
              <a:t> from drying, and soil runoff. Rainfall percolation,</a:t>
            </a:r>
            <a:r>
              <a:rPr lang="en-US" dirty="0" smtClean="0"/>
              <a:t> Wildlife diversification</a:t>
            </a:r>
            <a:r>
              <a:rPr lang="en-US" baseline="0" dirty="0" smtClean="0"/>
              <a:t> helps with active biological cycle</a:t>
            </a:r>
          </a:p>
          <a:p>
            <a:r>
              <a:rPr lang="en-US" baseline="0" dirty="0" smtClean="0"/>
              <a:t>The Bad: Over grazing leads to exposed soil which allows less water retention, less feed available/acre. Water does not percolate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7E6EC0-074C-4885-BF6D-891E39DC8788}" type="slidenum">
              <a:rPr kumimoji="0" lang="en-US" sz="11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34074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soil was 50% Sand 30% Silt &amp; 20% Clay</a:t>
            </a:r>
            <a:endParaRPr lang="en-US" dirty="0"/>
          </a:p>
        </p:txBody>
      </p:sp>
      <p:sp>
        <p:nvSpPr>
          <p:cNvPr id="4" name="Slide Number Placeholder 3"/>
          <p:cNvSpPr>
            <a:spLocks noGrp="1"/>
          </p:cNvSpPr>
          <p:nvPr>
            <p:ph type="sldNum" sz="quarter" idx="10"/>
          </p:nvPr>
        </p:nvSpPr>
        <p:spPr/>
        <p:txBody>
          <a:bodyPr/>
          <a:lstStyle/>
          <a:p>
            <a:fld id="{0A89A47B-BBFF-44EF-97E1-4C1C93D60029}" type="slidenum">
              <a:rPr lang="en-US" smtClean="0"/>
              <a:t>23</a:t>
            </a:fld>
            <a:endParaRPr lang="en-US"/>
          </a:p>
        </p:txBody>
      </p:sp>
    </p:spTree>
    <p:extLst>
      <p:ext uri="{BB962C8B-B14F-4D97-AF65-F5344CB8AC3E}">
        <p14:creationId xmlns:p14="http://schemas.microsoft.com/office/powerpoint/2010/main" val="792750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material is included in “Pasture Soil</a:t>
            </a:r>
            <a:r>
              <a:rPr lang="en-US" baseline="0" dirty="0" smtClean="0"/>
              <a:t> Compaction” SARE manual</a:t>
            </a:r>
            <a:endParaRPr lang="en-US" dirty="0"/>
          </a:p>
        </p:txBody>
      </p:sp>
      <p:sp>
        <p:nvSpPr>
          <p:cNvPr id="4" name="Slide Number Placeholder 3"/>
          <p:cNvSpPr>
            <a:spLocks noGrp="1"/>
          </p:cNvSpPr>
          <p:nvPr>
            <p:ph type="sldNum" sz="quarter" idx="10"/>
          </p:nvPr>
        </p:nvSpPr>
        <p:spPr/>
        <p:txBody>
          <a:bodyPr/>
          <a:lstStyle/>
          <a:p>
            <a:fld id="{0A89A47B-BBFF-44EF-97E1-4C1C93D60029}" type="slidenum">
              <a:rPr lang="en-US" smtClean="0"/>
              <a:t>24</a:t>
            </a:fld>
            <a:endParaRPr lang="en-US"/>
          </a:p>
        </p:txBody>
      </p:sp>
    </p:spTree>
    <p:extLst>
      <p:ext uri="{BB962C8B-B14F-4D97-AF65-F5344CB8AC3E}">
        <p14:creationId xmlns:p14="http://schemas.microsoft.com/office/powerpoint/2010/main" val="1582536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material is included in “Pasture Soil</a:t>
            </a:r>
            <a:r>
              <a:rPr lang="en-US" baseline="0" dirty="0" smtClean="0"/>
              <a:t> Compaction” SARE manual</a:t>
            </a:r>
            <a:endParaRPr lang="en-US" dirty="0"/>
          </a:p>
        </p:txBody>
      </p:sp>
      <p:sp>
        <p:nvSpPr>
          <p:cNvPr id="4" name="Slide Number Placeholder 3"/>
          <p:cNvSpPr>
            <a:spLocks noGrp="1"/>
          </p:cNvSpPr>
          <p:nvPr>
            <p:ph type="sldNum" sz="quarter" idx="10"/>
          </p:nvPr>
        </p:nvSpPr>
        <p:spPr/>
        <p:txBody>
          <a:bodyPr/>
          <a:lstStyle/>
          <a:p>
            <a:fld id="{0A89A47B-BBFF-44EF-97E1-4C1C93D60029}" type="slidenum">
              <a:rPr lang="en-US" smtClean="0"/>
              <a:t>25</a:t>
            </a:fld>
            <a:endParaRPr lang="en-US"/>
          </a:p>
        </p:txBody>
      </p:sp>
    </p:spTree>
    <p:extLst>
      <p:ext uri="{BB962C8B-B14F-4D97-AF65-F5344CB8AC3E}">
        <p14:creationId xmlns:p14="http://schemas.microsoft.com/office/powerpoint/2010/main" val="2652182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0C3846-8D4C-4326-8BC7-9B455A036298}" type="slidenum">
              <a:rPr kumimoji="0" lang="en-US" sz="11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1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87369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bwMode="auto">
          <a:xfrm>
            <a:off x="2312988" y="536575"/>
            <a:ext cx="4613275" cy="2595563"/>
          </a:xfrm>
          <a:prstGeom prst="rect">
            <a:avLst/>
          </a:prstGeom>
          <a:solidFill>
            <a:srgbClr val="FFFFFF"/>
          </a:solidFill>
          <a:ln>
            <a:solidFill>
              <a:srgbClr val="000000"/>
            </a:solidFill>
            <a:miter lim="800000"/>
            <a:headEnd/>
            <a:tailEnd/>
          </a:ln>
        </p:spPr>
      </p:sp>
      <p:sp>
        <p:nvSpPr>
          <p:cNvPr id="131075" name="Rectangle 3"/>
          <p:cNvSpPr>
            <a:spLocks noGrp="1" noChangeArrowheads="1"/>
          </p:cNvSpPr>
          <p:nvPr>
            <p:ph type="body" idx="1"/>
          </p:nvPr>
        </p:nvSpPr>
        <p:spPr bwMode="auto">
          <a:xfrm>
            <a:off x="1222306" y="3361545"/>
            <a:ext cx="6871158" cy="3131695"/>
          </a:xfrm>
          <a:prstGeom prst="rect">
            <a:avLst/>
          </a:prstGeom>
          <a:solidFill>
            <a:srgbClr val="FFFFFF"/>
          </a:solidFill>
          <a:ln>
            <a:solidFill>
              <a:srgbClr val="000000"/>
            </a:solidFill>
            <a:miter lim="800000"/>
            <a:headEnd/>
            <a:tailEnd/>
          </a:ln>
        </p:spPr>
        <p:txBody>
          <a:bodyPr/>
          <a:lstStyle/>
          <a:p>
            <a:pPr eaLnBrk="1" hangingPunct="1">
              <a:spcBef>
                <a:spcPct val="0"/>
              </a:spcBef>
            </a:pPr>
            <a:r>
              <a:rPr lang="en-US" sz="2500" dirty="0"/>
              <a:t>Removing leaves also affects the plant below ground.  If too many leaves are removed, most of the stored energy to make new leaves is lost;  the roots do not grow.  As a rule, “taking half and leaving half” </a:t>
            </a:r>
            <a:r>
              <a:rPr lang="en-US" sz="2500" b="1" dirty="0"/>
              <a:t>OF THE LEAF VOLUME </a:t>
            </a:r>
            <a:r>
              <a:rPr lang="en-US" sz="2500" dirty="0"/>
              <a:t>allows some leaves to be removed while not slowing down root growth.  Source:  Dietz, 1999.</a:t>
            </a:r>
          </a:p>
        </p:txBody>
      </p:sp>
    </p:spTree>
    <p:extLst>
      <p:ext uri="{BB962C8B-B14F-4D97-AF65-F5344CB8AC3E}">
        <p14:creationId xmlns:p14="http://schemas.microsoft.com/office/powerpoint/2010/main" val="527963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 of SOM is Carbon</a:t>
            </a:r>
            <a:endParaRPr lang="en-US" dirty="0"/>
          </a:p>
        </p:txBody>
      </p:sp>
      <p:sp>
        <p:nvSpPr>
          <p:cNvPr id="4" name="Slide Number Placeholder 3"/>
          <p:cNvSpPr>
            <a:spLocks noGrp="1"/>
          </p:cNvSpPr>
          <p:nvPr>
            <p:ph type="sldNum" sz="quarter" idx="10"/>
          </p:nvPr>
        </p:nvSpPr>
        <p:spPr/>
        <p:txBody>
          <a:bodyPr/>
          <a:lstStyle/>
          <a:p>
            <a:fld id="{0A89A47B-BBFF-44EF-97E1-4C1C93D60029}" type="slidenum">
              <a:rPr lang="en-US" smtClean="0"/>
              <a:t>28</a:t>
            </a:fld>
            <a:endParaRPr lang="en-US"/>
          </a:p>
        </p:txBody>
      </p:sp>
    </p:spTree>
    <p:extLst>
      <p:ext uri="{BB962C8B-B14F-4D97-AF65-F5344CB8AC3E}">
        <p14:creationId xmlns:p14="http://schemas.microsoft.com/office/powerpoint/2010/main" val="1045260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9120B-EF30-469C-A3E0-AE5C6FAB2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Allowing a residual height</a:t>
            </a:r>
            <a:r>
              <a:rPr lang="en-US" baseline="0" dirty="0" smtClean="0"/>
              <a:t> of the pasture plants to produce leaves long enough for some of them to senesce and become litter will feed soil microbes, which helps plants take up more nutrients (minerals) to grow stronger and more nutrient dense for healthy food for cattle.  Increasing microbial activity and soil life will also build the organic matter.  </a:t>
            </a:r>
          </a:p>
          <a:p>
            <a:pPr eaLnBrk="1" hangingPunct="1"/>
            <a:r>
              <a:rPr lang="en-US" b="1" i="1" baseline="0" dirty="0" smtClean="0"/>
              <a:t>How much bare ground is on your pasture?  Can I do some of these things to keep all the rainfall on my pasture?</a:t>
            </a:r>
            <a:r>
              <a:rPr lang="en-US" baseline="0" dirty="0" smtClean="0"/>
              <a:t>    </a:t>
            </a:r>
          </a:p>
          <a:p>
            <a:pPr eaLnBrk="1" hangingPunct="1"/>
            <a:endParaRPr lang="en-US" baseline="0" dirty="0" smtClean="0"/>
          </a:p>
          <a:p>
            <a:pPr eaLnBrk="1" hangingPunct="1"/>
            <a:r>
              <a:rPr lang="en-US" baseline="0" dirty="0" smtClean="0"/>
              <a:t>“</a:t>
            </a:r>
            <a:r>
              <a:rPr lang="en-US" dirty="0" smtClean="0"/>
              <a:t>If I could sum up moisture management in one word, that word would be </a:t>
            </a:r>
            <a:r>
              <a:rPr lang="en-US" b="1" dirty="0" smtClean="0"/>
              <a:t>LITTER.  </a:t>
            </a:r>
            <a:r>
              <a:rPr lang="en-US" dirty="0" smtClean="0"/>
              <a:t>Litter is the plant parts that senesced (died) from the previous grazing or the 1/2 left</a:t>
            </a:r>
            <a:r>
              <a:rPr lang="en-US" baseline="0" dirty="0" smtClean="0"/>
              <a:t> from</a:t>
            </a:r>
            <a:r>
              <a:rPr lang="en-US" dirty="0" smtClean="0"/>
              <a:t> the year before.  It is old stems, leaves etc left from prior grazing rotations or prior years growth that is laying on the soil surface.</a:t>
            </a:r>
          </a:p>
          <a:p>
            <a:pPr eaLnBrk="1" hangingPunct="1"/>
            <a:r>
              <a:rPr lang="en-US" dirty="0" smtClean="0"/>
              <a:t>Look how important litter is to infiltration rates.  Litter accounts for 60%.  Where as grass only accounts for 20%, because if you remove all the grass and litter from the soil surface you will still infiltrate 20% of a 2.5 inch/hr rainfall event.  Litter accounts for 1 1/2  inches of the 2 1/2 inches/hr storm.”  Quote</a:t>
            </a:r>
            <a:r>
              <a:rPr lang="en-US" baseline="0" dirty="0" smtClean="0"/>
              <a:t> from North Dakota grazing specialist.  </a:t>
            </a:r>
            <a:endParaRPr lang="en-US" dirty="0" smtClean="0"/>
          </a:p>
          <a:p>
            <a:pPr eaLnBrk="1" hangingPunct="1"/>
            <a:r>
              <a:rPr lang="en-US" dirty="0" smtClean="0"/>
              <a:t>So what is the most common causes for loss of litter??  Grazing </a:t>
            </a:r>
            <a:r>
              <a:rPr lang="en-US" baseline="0" dirty="0" smtClean="0"/>
              <a:t> plants so short they could not produce leaves to last long enough to senesce to litter</a:t>
            </a:r>
            <a:r>
              <a:rPr lang="en-US" dirty="0" smtClean="0"/>
              <a:t>.  This takes place during severe</a:t>
            </a:r>
            <a:r>
              <a:rPr lang="en-US" baseline="0" dirty="0" smtClean="0"/>
              <a:t> overgrazing</a:t>
            </a:r>
            <a:r>
              <a:rPr lang="en-US" dirty="0" smtClean="0"/>
              <a:t>.  Remember </a:t>
            </a:r>
            <a:r>
              <a:rPr lang="en-US" b="1" dirty="0" smtClean="0"/>
              <a:t>Litter</a:t>
            </a:r>
            <a:r>
              <a:rPr lang="en-US" dirty="0" smtClean="0"/>
              <a:t> is the most important thing to manage for if you what production. Because it contributes to over 60% of managing for moisture. </a:t>
            </a:r>
          </a:p>
        </p:txBody>
      </p:sp>
    </p:spTree>
    <p:extLst>
      <p:ext uri="{BB962C8B-B14F-4D97-AF65-F5344CB8AC3E}">
        <p14:creationId xmlns:p14="http://schemas.microsoft.com/office/powerpoint/2010/main" val="1344098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9120B-EF30-469C-A3E0-AE5C6FAB2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914400" y="4343400"/>
            <a:ext cx="5029200" cy="4114800"/>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let’s look at the differences in erosion and runoff of differently managed pastures.  Read Slide.  </a:t>
            </a:r>
            <a:r>
              <a:rPr lang="en-US" dirty="0" smtClean="0"/>
              <a:t>Unfortunately</a:t>
            </a:r>
            <a:r>
              <a:rPr lang="en-US" baseline="0" dirty="0" smtClean="0"/>
              <a:t> most pastures in the U.S. are overgrazed and overstocked – poor.  </a:t>
            </a:r>
            <a:r>
              <a:rPr lang="en-US" b="1" i="1" baseline="0" dirty="0" smtClean="0"/>
              <a:t>How much of my pasture is at 50% ground cover?</a:t>
            </a:r>
            <a:endParaRPr lang="en-US" b="1" i="1" dirty="0" smtClean="0"/>
          </a:p>
          <a:p>
            <a:pPr eaLnBrk="1" hangingPunct="1"/>
            <a:endParaRPr lang="en-US" dirty="0" smtClean="0"/>
          </a:p>
        </p:txBody>
      </p:sp>
    </p:spTree>
    <p:extLst>
      <p:ext uri="{BB962C8B-B14F-4D97-AF65-F5344CB8AC3E}">
        <p14:creationId xmlns:p14="http://schemas.microsoft.com/office/powerpoint/2010/main" val="2920360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through September Very Dry. Readings were over 500 psi so not recorded</a:t>
            </a:r>
            <a:endParaRPr lang="en-US" dirty="0"/>
          </a:p>
        </p:txBody>
      </p:sp>
      <p:sp>
        <p:nvSpPr>
          <p:cNvPr id="4" name="Slide Number Placeholder 3"/>
          <p:cNvSpPr>
            <a:spLocks noGrp="1"/>
          </p:cNvSpPr>
          <p:nvPr>
            <p:ph type="sldNum" sz="quarter" idx="10"/>
          </p:nvPr>
        </p:nvSpPr>
        <p:spPr/>
        <p:txBody>
          <a:bodyPr/>
          <a:lstStyle/>
          <a:p>
            <a:fld id="{0A89A47B-BBFF-44EF-97E1-4C1C93D60029}" type="slidenum">
              <a:rPr lang="en-US" smtClean="0"/>
              <a:t>37</a:t>
            </a:fld>
            <a:endParaRPr lang="en-US"/>
          </a:p>
        </p:txBody>
      </p:sp>
    </p:spTree>
    <p:extLst>
      <p:ext uri="{BB962C8B-B14F-4D97-AF65-F5344CB8AC3E}">
        <p14:creationId xmlns:p14="http://schemas.microsoft.com/office/powerpoint/2010/main" val="2903466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differences between two photos. Increasing rest period allows roots to grow more robust </a:t>
            </a:r>
            <a:endParaRPr lang="en-US" dirty="0"/>
          </a:p>
        </p:txBody>
      </p:sp>
      <p:sp>
        <p:nvSpPr>
          <p:cNvPr id="4" name="Slide Number Placeholder 3"/>
          <p:cNvSpPr>
            <a:spLocks noGrp="1"/>
          </p:cNvSpPr>
          <p:nvPr>
            <p:ph type="sldNum" sz="quarter" idx="10"/>
          </p:nvPr>
        </p:nvSpPr>
        <p:spPr/>
        <p:txBody>
          <a:bodyPr/>
          <a:lstStyle/>
          <a:p>
            <a:fld id="{0A89A47B-BBFF-44EF-97E1-4C1C93D60029}" type="slidenum">
              <a:rPr lang="en-US" smtClean="0"/>
              <a:t>45</a:t>
            </a:fld>
            <a:endParaRPr lang="en-US"/>
          </a:p>
        </p:txBody>
      </p:sp>
    </p:spTree>
    <p:extLst>
      <p:ext uri="{BB962C8B-B14F-4D97-AF65-F5344CB8AC3E}">
        <p14:creationId xmlns:p14="http://schemas.microsoft.com/office/powerpoint/2010/main" val="316829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Armor- protects from sun, rain, wind,  No Disturbance maintains soil infrastructure, Diversity comes from seed bank, provides variable microbe interaction. </a:t>
            </a:r>
          </a:p>
          <a:p>
            <a:r>
              <a:rPr lang="en-US" dirty="0" smtClean="0"/>
              <a:t>Continual live</a:t>
            </a:r>
            <a:r>
              <a:rPr lang="en-US" baseline="0" dirty="0" smtClean="0"/>
              <a:t> roots provides energy transport from sun to microbes. Livestock integration provides faster carbon break down, faster return of macro nutrients to plants.</a:t>
            </a:r>
            <a:endParaRPr lang="en-US" dirty="0"/>
          </a:p>
        </p:txBody>
      </p:sp>
      <p:sp>
        <p:nvSpPr>
          <p:cNvPr id="4" name="Slide Number Placeholder 3"/>
          <p:cNvSpPr>
            <a:spLocks noGrp="1"/>
          </p:cNvSpPr>
          <p:nvPr>
            <p:ph type="sldNum" sz="quarter" idx="10"/>
          </p:nvPr>
        </p:nvSpPr>
        <p:spPr/>
        <p:txBody>
          <a:bodyPr/>
          <a:lstStyle/>
          <a:p>
            <a:fld id="{0A89A47B-BBFF-44EF-97E1-4C1C93D60029}" type="slidenum">
              <a:rPr lang="en-US" smtClean="0"/>
              <a:t>4</a:t>
            </a:fld>
            <a:endParaRPr lang="en-US"/>
          </a:p>
        </p:txBody>
      </p:sp>
    </p:spTree>
    <p:extLst>
      <p:ext uri="{BB962C8B-B14F-4D97-AF65-F5344CB8AC3E}">
        <p14:creationId xmlns:p14="http://schemas.microsoft.com/office/powerpoint/2010/main" val="3959198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Compaction happens over decades. Most</a:t>
            </a:r>
            <a:r>
              <a:rPr lang="en-US" baseline="0" dirty="0" smtClean="0"/>
              <a:t> farmers don’t realize they have it. Not only the functions of soil are impacted but also the types of plant which grow change.</a:t>
            </a:r>
            <a:endParaRPr lang="en-US" dirty="0"/>
          </a:p>
        </p:txBody>
      </p:sp>
      <p:sp>
        <p:nvSpPr>
          <p:cNvPr id="4" name="Slide Number Placeholder 3"/>
          <p:cNvSpPr>
            <a:spLocks noGrp="1"/>
          </p:cNvSpPr>
          <p:nvPr>
            <p:ph type="sldNum" sz="quarter" idx="10"/>
          </p:nvPr>
        </p:nvSpPr>
        <p:spPr/>
        <p:txBody>
          <a:bodyPr/>
          <a:lstStyle/>
          <a:p>
            <a:fld id="{0A89A47B-BBFF-44EF-97E1-4C1C93D60029}" type="slidenum">
              <a:rPr lang="en-US" smtClean="0"/>
              <a:t>5</a:t>
            </a:fld>
            <a:endParaRPr lang="en-US"/>
          </a:p>
        </p:txBody>
      </p:sp>
    </p:spTree>
    <p:extLst>
      <p:ext uri="{BB962C8B-B14F-4D97-AF65-F5344CB8AC3E}">
        <p14:creationId xmlns:p14="http://schemas.microsoft.com/office/powerpoint/2010/main" val="3647588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locations: Had educators from Maine, Vermont, New Hampshire, Pennsylvania, and NY</a:t>
            </a:r>
            <a:endParaRPr lang="en-US" dirty="0"/>
          </a:p>
        </p:txBody>
      </p:sp>
      <p:sp>
        <p:nvSpPr>
          <p:cNvPr id="4" name="Slide Number Placeholder 3"/>
          <p:cNvSpPr>
            <a:spLocks noGrp="1"/>
          </p:cNvSpPr>
          <p:nvPr>
            <p:ph type="sldNum" sz="quarter" idx="10"/>
          </p:nvPr>
        </p:nvSpPr>
        <p:spPr/>
        <p:txBody>
          <a:bodyPr/>
          <a:lstStyle/>
          <a:p>
            <a:fld id="{0A89A47B-BBFF-44EF-97E1-4C1C93D60029}" type="slidenum">
              <a:rPr lang="en-US" smtClean="0"/>
              <a:t>7</a:t>
            </a:fld>
            <a:endParaRPr lang="en-US"/>
          </a:p>
        </p:txBody>
      </p:sp>
    </p:spTree>
    <p:extLst>
      <p:ext uri="{BB962C8B-B14F-4D97-AF65-F5344CB8AC3E}">
        <p14:creationId xmlns:p14="http://schemas.microsoft.com/office/powerpoint/2010/main" val="5108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see water movement problems it also means there is a</a:t>
            </a:r>
            <a:r>
              <a:rPr lang="en-US" baseline="0" dirty="0" smtClean="0"/>
              <a:t> problem with air movement</a:t>
            </a:r>
            <a:endParaRPr lang="en-US" dirty="0"/>
          </a:p>
        </p:txBody>
      </p:sp>
      <p:sp>
        <p:nvSpPr>
          <p:cNvPr id="4" name="Slide Number Placeholder 3"/>
          <p:cNvSpPr>
            <a:spLocks noGrp="1"/>
          </p:cNvSpPr>
          <p:nvPr>
            <p:ph type="sldNum" sz="quarter" idx="10"/>
          </p:nvPr>
        </p:nvSpPr>
        <p:spPr/>
        <p:txBody>
          <a:bodyPr/>
          <a:lstStyle/>
          <a:p>
            <a:fld id="{0A89A47B-BBFF-44EF-97E1-4C1C93D60029}" type="slidenum">
              <a:rPr lang="en-US" smtClean="0"/>
              <a:t>12</a:t>
            </a:fld>
            <a:endParaRPr lang="en-US"/>
          </a:p>
        </p:txBody>
      </p:sp>
    </p:spTree>
    <p:extLst>
      <p:ext uri="{BB962C8B-B14F-4D97-AF65-F5344CB8AC3E}">
        <p14:creationId xmlns:p14="http://schemas.microsoft.com/office/powerpoint/2010/main" val="963117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Challenge to grasp the concept that there are 4-5 Billion living things in a Porosity relates to aeration, Water availability, permeability, root growth</a:t>
            </a:r>
          </a:p>
          <a:p>
            <a:r>
              <a:rPr lang="en-US" altLang="en-US" dirty="0" smtClean="0"/>
              <a:t>Biological habitat</a:t>
            </a:r>
          </a:p>
        </p:txBody>
      </p:sp>
      <p:sp>
        <p:nvSpPr>
          <p:cNvPr id="4" name="Slide Number Placeholder 3"/>
          <p:cNvSpPr>
            <a:spLocks noGrp="1"/>
          </p:cNvSpPr>
          <p:nvPr>
            <p:ph type="sldNum" sz="quarter" idx="10"/>
          </p:nvPr>
        </p:nvSpPr>
        <p:spPr/>
        <p:txBody>
          <a:bodyPr/>
          <a:lstStyle/>
          <a:p>
            <a:fld id="{0A89A47B-BBFF-44EF-97E1-4C1C93D60029}" type="slidenum">
              <a:rPr lang="en-US" smtClean="0"/>
              <a:t>13</a:t>
            </a:fld>
            <a:endParaRPr lang="en-US"/>
          </a:p>
        </p:txBody>
      </p:sp>
    </p:spTree>
    <p:extLst>
      <p:ext uri="{BB962C8B-B14F-4D97-AF65-F5344CB8AC3E}">
        <p14:creationId xmlns:p14="http://schemas.microsoft.com/office/powerpoint/2010/main" val="25642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Slake test</a:t>
            </a:r>
            <a:r>
              <a:rPr lang="en-US" baseline="0" dirty="0" smtClean="0"/>
              <a:t> was always first. Explained, water movement equals gas movements, Breakdown of aggregates. OM role in feeding biology, and providing nutrients.</a:t>
            </a:r>
          </a:p>
          <a:p>
            <a:r>
              <a:rPr lang="en-US" dirty="0" smtClean="0"/>
              <a:t>Each percent of organic matter in the soil releases 20 to 30 pounds of nitrogen, 4.5 to 6.6 pounds of P2O5, and 2 to 3 pounds of sulfur per year</a:t>
            </a:r>
          </a:p>
          <a:p>
            <a:r>
              <a:rPr lang="en-US" dirty="0" smtClean="0"/>
              <a:t>18-20 times its weight in water and recycles nutrients for plants to use. hold approximately 27,000 gallons of water per acre!</a:t>
            </a:r>
            <a:endParaRPr lang="en-US" dirty="0"/>
          </a:p>
        </p:txBody>
      </p:sp>
      <p:sp>
        <p:nvSpPr>
          <p:cNvPr id="4" name="Slide Number Placeholder 3"/>
          <p:cNvSpPr>
            <a:spLocks noGrp="1"/>
          </p:cNvSpPr>
          <p:nvPr>
            <p:ph type="sldNum" sz="quarter" idx="10"/>
          </p:nvPr>
        </p:nvSpPr>
        <p:spPr/>
        <p:txBody>
          <a:bodyPr/>
          <a:lstStyle/>
          <a:p>
            <a:fld id="{0A89A47B-BBFF-44EF-97E1-4C1C93D60029}" type="slidenum">
              <a:rPr lang="en-US" smtClean="0"/>
              <a:t>14</a:t>
            </a:fld>
            <a:endParaRPr lang="en-US"/>
          </a:p>
        </p:txBody>
      </p:sp>
    </p:spTree>
    <p:extLst>
      <p:ext uri="{BB962C8B-B14F-4D97-AF65-F5344CB8AC3E}">
        <p14:creationId xmlns:p14="http://schemas.microsoft.com/office/powerpoint/2010/main" val="172489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3a58e50687_17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3a58e50687_17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Most people think that roots just take. Not true. Roots Give</a:t>
            </a:r>
            <a:r>
              <a:rPr lang="en" dirty="0" smtClean="0">
                <a:solidFill>
                  <a:schemeClr val="dk1"/>
                </a:solidFill>
              </a:rPr>
              <a:t>! In the Rhizosphere is where this takes place.</a:t>
            </a:r>
            <a:r>
              <a:rPr lang="en" baseline="0" dirty="0" smtClean="0">
                <a:solidFill>
                  <a:schemeClr val="dk1"/>
                </a:solidFill>
              </a:rPr>
              <a:t> Another reason for strong aggrogates</a:t>
            </a:r>
            <a:r>
              <a:rPr lang="en" baseline="0" dirty="0" smtClean="0">
                <a:solidFill>
                  <a:schemeClr val="dk1"/>
                </a:solidFill>
              </a:rPr>
              <a:t>. Reducing this symbiotic exchange is one of the long term affects of compaction.</a:t>
            </a:r>
            <a:endParaRPr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524081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423d2e1539_13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423d2e1539_13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Tree created carbohydrates….</a:t>
            </a:r>
            <a:endParaRPr/>
          </a:p>
          <a:p>
            <a:pPr marL="0" lvl="0" indent="0" algn="l" rtl="0">
              <a:spcBef>
                <a:spcPts val="0"/>
              </a:spcBef>
              <a:spcAft>
                <a:spcPts val="0"/>
              </a:spcAft>
              <a:buNone/>
            </a:pPr>
            <a:r>
              <a:rPr lang="en"/>
              <a:t>Plant or tree shares 20-80% of their carbohydrates to feed soil organisms</a:t>
            </a:r>
            <a:endParaRPr/>
          </a:p>
          <a:p>
            <a:pPr marL="0" lvl="0" indent="0" algn="l" rtl="0">
              <a:spcBef>
                <a:spcPts val="0"/>
              </a:spcBef>
              <a:spcAft>
                <a:spcPts val="0"/>
              </a:spcAft>
              <a:buNone/>
            </a:pPr>
            <a:r>
              <a:rPr lang="en"/>
              <a:t>SO IMPORTANT </a:t>
            </a:r>
            <a:endParaRPr/>
          </a:p>
          <a:p>
            <a:pPr marL="0" lvl="0" indent="0" algn="l" rtl="0">
              <a:spcBef>
                <a:spcPts val="0"/>
              </a:spcBef>
              <a:spcAft>
                <a:spcPts val="0"/>
              </a:spcAft>
              <a:buNone/>
            </a:pPr>
            <a:r>
              <a:rPr lang="en"/>
              <a:t>Point - how we thought about soil building is not the case…...</a:t>
            </a:r>
            <a:endParaRPr/>
          </a:p>
        </p:txBody>
      </p:sp>
    </p:spTree>
    <p:extLst>
      <p:ext uri="{BB962C8B-B14F-4D97-AF65-F5344CB8AC3E}">
        <p14:creationId xmlns:p14="http://schemas.microsoft.com/office/powerpoint/2010/main" val="269603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6587310-3E0F-43F2-95B5-5E60F82220C5}"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6F7E0-DB8D-4D54-9F8D-EB5B09C7E97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790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587310-3E0F-43F2-95B5-5E60F82220C5}"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6F7E0-DB8D-4D54-9F8D-EB5B09C7E976}" type="slidenum">
              <a:rPr lang="en-US" smtClean="0"/>
              <a:t>‹#›</a:t>
            </a:fld>
            <a:endParaRPr lang="en-US"/>
          </a:p>
        </p:txBody>
      </p:sp>
    </p:spTree>
    <p:extLst>
      <p:ext uri="{BB962C8B-B14F-4D97-AF65-F5344CB8AC3E}">
        <p14:creationId xmlns:p14="http://schemas.microsoft.com/office/powerpoint/2010/main" val="60286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587310-3E0F-43F2-95B5-5E60F82220C5}"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6F7E0-DB8D-4D54-9F8D-EB5B09C7E976}" type="slidenum">
              <a:rPr lang="en-US" smtClean="0"/>
              <a:t>‹#›</a:t>
            </a:fld>
            <a:endParaRPr lang="en-US"/>
          </a:p>
        </p:txBody>
      </p:sp>
    </p:spTree>
    <p:extLst>
      <p:ext uri="{BB962C8B-B14F-4D97-AF65-F5344CB8AC3E}">
        <p14:creationId xmlns:p14="http://schemas.microsoft.com/office/powerpoint/2010/main" val="874706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6229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2469" y="635000"/>
            <a:ext cx="10972800" cy="8069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49087" y="1600201"/>
            <a:ext cx="1017563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Picture Placeholder 10"/>
          <p:cNvSpPr>
            <a:spLocks noGrp="1"/>
          </p:cNvSpPr>
          <p:nvPr>
            <p:ph type="pic" sz="quarter" idx="10"/>
          </p:nvPr>
        </p:nvSpPr>
        <p:spPr>
          <a:xfrm>
            <a:off x="10746155" y="1609726"/>
            <a:ext cx="1265604" cy="3792660"/>
          </a:xfrm>
        </p:spPr>
        <p:txBody>
          <a:bodyPr/>
          <a:lstStyle/>
          <a:p>
            <a:endParaRPr lang="en-US"/>
          </a:p>
        </p:txBody>
      </p:sp>
      <p:sp>
        <p:nvSpPr>
          <p:cNvPr id="10" name="Slide Number Placeholder 5"/>
          <p:cNvSpPr>
            <a:spLocks noGrp="1"/>
          </p:cNvSpPr>
          <p:nvPr>
            <p:ph type="sldNum" sz="quarter" idx="4"/>
          </p:nvPr>
        </p:nvSpPr>
        <p:spPr>
          <a:xfrm>
            <a:off x="922215" y="632362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60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2469" y="635000"/>
            <a:ext cx="10972800" cy="8069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49087" y="1600201"/>
            <a:ext cx="1017563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Picture Placeholder 10"/>
          <p:cNvSpPr>
            <a:spLocks noGrp="1"/>
          </p:cNvSpPr>
          <p:nvPr>
            <p:ph type="pic" sz="quarter" idx="10"/>
          </p:nvPr>
        </p:nvSpPr>
        <p:spPr>
          <a:xfrm>
            <a:off x="10746155" y="1609726"/>
            <a:ext cx="1265604" cy="3792660"/>
          </a:xfrm>
        </p:spPr>
        <p:txBody>
          <a:bodyPr/>
          <a:lstStyle/>
          <a:p>
            <a:endParaRPr lang="en-US"/>
          </a:p>
        </p:txBody>
      </p:sp>
      <p:sp>
        <p:nvSpPr>
          <p:cNvPr id="10" name="Slide Number Placeholder 5"/>
          <p:cNvSpPr>
            <a:spLocks noGrp="1"/>
          </p:cNvSpPr>
          <p:nvPr>
            <p:ph type="sldNum" sz="quarter" idx="4"/>
          </p:nvPr>
        </p:nvSpPr>
        <p:spPr>
          <a:xfrm>
            <a:off x="922215" y="632362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0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587310-3E0F-43F2-95B5-5E60F82220C5}"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6F7E0-DB8D-4D54-9F8D-EB5B09C7E976}" type="slidenum">
              <a:rPr lang="en-US" smtClean="0"/>
              <a:t>‹#›</a:t>
            </a:fld>
            <a:endParaRPr lang="en-US"/>
          </a:p>
        </p:txBody>
      </p:sp>
    </p:spTree>
    <p:extLst>
      <p:ext uri="{BB962C8B-B14F-4D97-AF65-F5344CB8AC3E}">
        <p14:creationId xmlns:p14="http://schemas.microsoft.com/office/powerpoint/2010/main" val="976938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587310-3E0F-43F2-95B5-5E60F82220C5}"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6F7E0-DB8D-4D54-9F8D-EB5B09C7E97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30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6587310-3E0F-43F2-95B5-5E60F82220C5}"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66F7E0-DB8D-4D54-9F8D-EB5B09C7E976}" type="slidenum">
              <a:rPr lang="en-US" smtClean="0"/>
              <a:t>‹#›</a:t>
            </a:fld>
            <a:endParaRPr lang="en-US"/>
          </a:p>
        </p:txBody>
      </p:sp>
    </p:spTree>
    <p:extLst>
      <p:ext uri="{BB962C8B-B14F-4D97-AF65-F5344CB8AC3E}">
        <p14:creationId xmlns:p14="http://schemas.microsoft.com/office/powerpoint/2010/main" val="148605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587310-3E0F-43F2-95B5-5E60F82220C5}" type="datetimeFigureOut">
              <a:rPr lang="en-US" smtClean="0"/>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66F7E0-DB8D-4D54-9F8D-EB5B09C7E976}" type="slidenum">
              <a:rPr lang="en-US" smtClean="0"/>
              <a:t>‹#›</a:t>
            </a:fld>
            <a:endParaRPr lang="en-US"/>
          </a:p>
        </p:txBody>
      </p:sp>
    </p:spTree>
    <p:extLst>
      <p:ext uri="{BB962C8B-B14F-4D97-AF65-F5344CB8AC3E}">
        <p14:creationId xmlns:p14="http://schemas.microsoft.com/office/powerpoint/2010/main" val="3928196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6587310-3E0F-43F2-95B5-5E60F82220C5}" type="datetimeFigureOut">
              <a:rPr lang="en-US" smtClean="0"/>
              <a:t>11/30/2021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66F7E0-DB8D-4D54-9F8D-EB5B09C7E976}" type="slidenum">
              <a:rPr lang="en-US" smtClean="0"/>
              <a:t>‹#›</a:t>
            </a:fld>
            <a:endParaRPr lang="en-US"/>
          </a:p>
        </p:txBody>
      </p:sp>
    </p:spTree>
    <p:extLst>
      <p:ext uri="{BB962C8B-B14F-4D97-AF65-F5344CB8AC3E}">
        <p14:creationId xmlns:p14="http://schemas.microsoft.com/office/powerpoint/2010/main" val="1570637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6587310-3E0F-43F2-95B5-5E60F82220C5}" type="datetimeFigureOut">
              <a:rPr lang="en-US" smtClean="0"/>
              <a:t>11/30/2021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F66F7E0-DB8D-4D54-9F8D-EB5B09C7E976}" type="slidenum">
              <a:rPr lang="en-US" smtClean="0"/>
              <a:t>‹#›</a:t>
            </a:fld>
            <a:endParaRPr lang="en-US"/>
          </a:p>
        </p:txBody>
      </p:sp>
    </p:spTree>
    <p:extLst>
      <p:ext uri="{BB962C8B-B14F-4D97-AF65-F5344CB8AC3E}">
        <p14:creationId xmlns:p14="http://schemas.microsoft.com/office/powerpoint/2010/main" val="2724434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6587310-3E0F-43F2-95B5-5E60F82220C5}" type="datetimeFigureOut">
              <a:rPr lang="en-US" smtClean="0"/>
              <a:t>11/30/2021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F66F7E0-DB8D-4D54-9F8D-EB5B09C7E976}" type="slidenum">
              <a:rPr lang="en-US" smtClean="0"/>
              <a:t>‹#›</a:t>
            </a:fld>
            <a:endParaRPr lang="en-US"/>
          </a:p>
        </p:txBody>
      </p:sp>
    </p:spTree>
    <p:extLst>
      <p:ext uri="{BB962C8B-B14F-4D97-AF65-F5344CB8AC3E}">
        <p14:creationId xmlns:p14="http://schemas.microsoft.com/office/powerpoint/2010/main" val="4123127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6587310-3E0F-43F2-95B5-5E60F82220C5}"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66F7E0-DB8D-4D54-9F8D-EB5B09C7E976}" type="slidenum">
              <a:rPr lang="en-US" smtClean="0"/>
              <a:t>‹#›</a:t>
            </a:fld>
            <a:endParaRPr lang="en-US"/>
          </a:p>
        </p:txBody>
      </p:sp>
    </p:spTree>
    <p:extLst>
      <p:ext uri="{BB962C8B-B14F-4D97-AF65-F5344CB8AC3E}">
        <p14:creationId xmlns:p14="http://schemas.microsoft.com/office/powerpoint/2010/main" val="242059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6587310-3E0F-43F2-95B5-5E60F82220C5}" type="datetimeFigureOut">
              <a:rPr lang="en-US" smtClean="0"/>
              <a:t>11/30/2021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F66F7E0-DB8D-4D54-9F8D-EB5B09C7E97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64299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787" r:id="rId13"/>
    <p:sldLayoutId id="2147483804" r:id="rId1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9497" y="134539"/>
            <a:ext cx="9144000" cy="2387600"/>
          </a:xfrm>
        </p:spPr>
        <p:txBody>
          <a:bodyPr/>
          <a:lstStyle/>
          <a:p>
            <a:r>
              <a:rPr lang="en-US" dirty="0" smtClean="0"/>
              <a:t>PASTURE SOIL COMPACTION</a:t>
            </a:r>
            <a:endParaRPr lang="en-US" dirty="0"/>
          </a:p>
        </p:txBody>
      </p:sp>
      <p:sp>
        <p:nvSpPr>
          <p:cNvPr id="3" name="Subtitle 2"/>
          <p:cNvSpPr>
            <a:spLocks noGrp="1"/>
          </p:cNvSpPr>
          <p:nvPr>
            <p:ph type="subTitle" idx="1"/>
          </p:nvPr>
        </p:nvSpPr>
        <p:spPr>
          <a:xfrm>
            <a:off x="3278776" y="3184026"/>
            <a:ext cx="6605451" cy="1391372"/>
          </a:xfrm>
        </p:spPr>
        <p:txBody>
          <a:bodyPr>
            <a:normAutofit/>
          </a:bodyPr>
          <a:lstStyle/>
          <a:p>
            <a:pPr algn="ctr"/>
            <a:r>
              <a:rPr lang="en-US" sz="3200" dirty="0" smtClean="0"/>
              <a:t>Fay Benson – Cornell COOPERATIVE Extension</a:t>
            </a:r>
            <a:endParaRPr lang="en-US" sz="3200" dirty="0"/>
          </a:p>
        </p:txBody>
      </p:sp>
      <p:pic>
        <p:nvPicPr>
          <p:cNvPr id="4" name="Picture 3"/>
          <p:cNvPicPr>
            <a:picLocks noChangeAspect="1"/>
          </p:cNvPicPr>
          <p:nvPr/>
        </p:nvPicPr>
        <p:blipFill>
          <a:blip r:embed="rId2"/>
          <a:stretch>
            <a:fillRect/>
          </a:stretch>
        </p:blipFill>
        <p:spPr>
          <a:xfrm>
            <a:off x="9103378" y="134539"/>
            <a:ext cx="2920237" cy="2651990"/>
          </a:xfrm>
          <a:prstGeom prst="rect">
            <a:avLst/>
          </a:prstGeom>
        </p:spPr>
      </p:pic>
      <p:pic>
        <p:nvPicPr>
          <p:cNvPr id="5" name="Picture 4"/>
          <p:cNvPicPr>
            <a:picLocks noChangeAspect="1"/>
          </p:cNvPicPr>
          <p:nvPr/>
        </p:nvPicPr>
        <p:blipFill>
          <a:blip r:embed="rId3"/>
          <a:stretch>
            <a:fillRect/>
          </a:stretch>
        </p:blipFill>
        <p:spPr>
          <a:xfrm>
            <a:off x="8122888" y="4839788"/>
            <a:ext cx="3900727" cy="1126059"/>
          </a:xfrm>
          <a:prstGeom prst="rect">
            <a:avLst/>
          </a:prstGeom>
        </p:spPr>
      </p:pic>
      <p:pic>
        <p:nvPicPr>
          <p:cNvPr id="9" name="Picture 8"/>
          <p:cNvPicPr>
            <a:picLocks noChangeAspect="1"/>
          </p:cNvPicPr>
          <p:nvPr/>
        </p:nvPicPr>
        <p:blipFill>
          <a:blip r:embed="rId4"/>
          <a:stretch>
            <a:fillRect/>
          </a:stretch>
        </p:blipFill>
        <p:spPr>
          <a:xfrm>
            <a:off x="254577" y="4259817"/>
            <a:ext cx="2857500" cy="2286000"/>
          </a:xfrm>
          <a:prstGeom prst="rect">
            <a:avLst/>
          </a:prstGeom>
        </p:spPr>
      </p:pic>
    </p:spTree>
    <p:extLst>
      <p:ext uri="{BB962C8B-B14F-4D97-AF65-F5344CB8AC3E}">
        <p14:creationId xmlns:p14="http://schemas.microsoft.com/office/powerpoint/2010/main" val="26396026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WHERE IT COMES FROM</a:t>
            </a:r>
            <a:endParaRPr lang="en-US" dirty="0"/>
          </a:p>
        </p:txBody>
      </p:sp>
      <p:sp>
        <p:nvSpPr>
          <p:cNvPr id="3" name="Content Placeholder 2"/>
          <p:cNvSpPr>
            <a:spLocks noGrp="1"/>
          </p:cNvSpPr>
          <p:nvPr>
            <p:ph sz="half" idx="1"/>
          </p:nvPr>
        </p:nvSpPr>
        <p:spPr/>
        <p:txBody>
          <a:bodyPr/>
          <a:lstStyle/>
          <a:p>
            <a:r>
              <a:rPr lang="en-US" sz="2800" dirty="0"/>
              <a:t>Animal hooves can exert pressure up to 200 </a:t>
            </a:r>
            <a:r>
              <a:rPr lang="en-US" sz="2800" dirty="0" err="1"/>
              <a:t>kPa</a:t>
            </a:r>
            <a:r>
              <a:rPr lang="en-US" sz="2800" dirty="0" smtClean="0"/>
              <a:t>, (29 psi) </a:t>
            </a:r>
            <a:r>
              <a:rPr lang="en-US" sz="2800" dirty="0"/>
              <a:t>which </a:t>
            </a:r>
            <a:r>
              <a:rPr lang="en-US" sz="2800" dirty="0" smtClean="0"/>
              <a:t>is considerably </a:t>
            </a:r>
            <a:r>
              <a:rPr lang="en-US" sz="2800" dirty="0"/>
              <a:t>greater than the pressure exerted on the </a:t>
            </a:r>
            <a:r>
              <a:rPr lang="en-US" sz="2800" dirty="0" smtClean="0"/>
              <a:t>soil surface </a:t>
            </a:r>
            <a:r>
              <a:rPr lang="en-US" sz="2800" dirty="0"/>
              <a:t>by a tractor, which can range from 30 to 150 </a:t>
            </a:r>
            <a:r>
              <a:rPr lang="en-US" sz="2800" dirty="0" err="1" smtClean="0"/>
              <a:t>kPa</a:t>
            </a:r>
            <a:r>
              <a:rPr lang="en-US" sz="2800" dirty="0" smtClean="0"/>
              <a:t>    (5-21 psi)</a:t>
            </a:r>
            <a:endParaRPr lang="en-US" sz="2800" dirty="0"/>
          </a:p>
          <a:p>
            <a:r>
              <a:rPr lang="en-US" dirty="0"/>
              <a:t>(</a:t>
            </a:r>
            <a:r>
              <a:rPr lang="en-US" dirty="0" err="1"/>
              <a:t>Profitt</a:t>
            </a:r>
            <a:r>
              <a:rPr lang="en-US" dirty="0"/>
              <a:t> et al. 1993).</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57925" y="1966913"/>
            <a:ext cx="4857750" cy="3781425"/>
          </a:xfrm>
        </p:spPr>
      </p:pic>
    </p:spTree>
    <p:extLst>
      <p:ext uri="{BB962C8B-B14F-4D97-AF65-F5344CB8AC3E}">
        <p14:creationId xmlns:p14="http://schemas.microsoft.com/office/powerpoint/2010/main" val="3527839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YOU CAN IMAGINE THE COMPACTION FROM RUNNING</a:t>
            </a:r>
            <a:endParaRPr lang="en-US" dirty="0"/>
          </a:p>
        </p:txBody>
      </p:sp>
      <p:pic>
        <p:nvPicPr>
          <p:cNvPr id="4" name="MOV0060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43288" y="1846263"/>
            <a:ext cx="5364162" cy="4022725"/>
          </a:xfrm>
        </p:spPr>
      </p:pic>
    </p:spTree>
    <p:extLst>
      <p:ext uri="{BB962C8B-B14F-4D97-AF65-F5344CB8AC3E}">
        <p14:creationId xmlns:p14="http://schemas.microsoft.com/office/powerpoint/2010/main" val="3502835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WHY IS COMPACTION A PROBLEM?</a:t>
            </a:r>
            <a:endParaRPr lang="en-US" dirty="0"/>
          </a:p>
        </p:txBody>
      </p:sp>
      <p:sp>
        <p:nvSpPr>
          <p:cNvPr id="5" name="Content Placeholder 4"/>
          <p:cNvSpPr>
            <a:spLocks noGrp="1"/>
          </p:cNvSpPr>
          <p:nvPr>
            <p:ph sz="half" idx="1"/>
          </p:nvPr>
        </p:nvSpPr>
        <p:spPr/>
        <p:txBody>
          <a:bodyPr/>
          <a:lstStyle/>
          <a:p>
            <a:endParaRPr lang="en-US" dirty="0" smtClean="0"/>
          </a:p>
          <a:p>
            <a:endParaRPr lang="en-US" dirty="0"/>
          </a:p>
          <a:p>
            <a:endParaRPr lang="en-US" dirty="0"/>
          </a:p>
        </p:txBody>
      </p:sp>
      <p:pic>
        <p:nvPicPr>
          <p:cNvPr id="9" name="Content Placeholder 8"/>
          <p:cNvPicPr>
            <a:picLocks noGrp="1" noChangeAspect="1"/>
          </p:cNvPicPr>
          <p:nvPr>
            <p:ph sz="half" idx="2"/>
          </p:nvPr>
        </p:nvPicPr>
        <p:blipFill rotWithShape="1">
          <a:blip r:embed="rId3"/>
          <a:srcRect l="13487" b="11120"/>
          <a:stretch/>
        </p:blipFill>
        <p:spPr>
          <a:xfrm>
            <a:off x="6235270" y="2210088"/>
            <a:ext cx="4920094" cy="3367752"/>
          </a:xfrm>
          <a:prstGeom prst="rect">
            <a:avLst/>
          </a:prstGeom>
        </p:spPr>
      </p:pic>
      <p:sp>
        <p:nvSpPr>
          <p:cNvPr id="3" name="Rectangle 2"/>
          <p:cNvSpPr/>
          <p:nvPr/>
        </p:nvSpPr>
        <p:spPr>
          <a:xfrm>
            <a:off x="1097278" y="2408441"/>
            <a:ext cx="4851007" cy="3323987"/>
          </a:xfrm>
          <a:prstGeom prst="rect">
            <a:avLst/>
          </a:prstGeom>
        </p:spPr>
        <p:txBody>
          <a:bodyPr wrap="square">
            <a:spAutoFit/>
          </a:bodyPr>
          <a:lstStyle/>
          <a:p>
            <a:r>
              <a:rPr lang="en-US" sz="2800" dirty="0" smtClean="0"/>
              <a:t>“Is </a:t>
            </a:r>
            <a:r>
              <a:rPr lang="en-US" sz="2800" dirty="0"/>
              <a:t>a problem when the increased soil</a:t>
            </a:r>
          </a:p>
          <a:p>
            <a:r>
              <a:rPr lang="en-US" sz="2800" dirty="0"/>
              <a:t>density and the decreased pore space limit water infiltration,</a:t>
            </a:r>
          </a:p>
          <a:p>
            <a:r>
              <a:rPr lang="en-US" sz="2800" dirty="0"/>
              <a:t>percolation, and storage; plant growth; or nutrient cycling</a:t>
            </a:r>
            <a:r>
              <a:rPr lang="en-US" sz="2800" dirty="0" smtClean="0"/>
              <a:t>.”</a:t>
            </a:r>
          </a:p>
          <a:p>
            <a:endParaRPr lang="en-US" sz="1400" dirty="0" smtClean="0"/>
          </a:p>
          <a:p>
            <a:r>
              <a:rPr lang="en-US" sz="1400" dirty="0" smtClean="0"/>
              <a:t>Rangeland </a:t>
            </a:r>
            <a:r>
              <a:rPr lang="en-US" sz="1400" dirty="0"/>
              <a:t>Soil Quality—Compaction</a:t>
            </a:r>
          </a:p>
          <a:p>
            <a:r>
              <a:rPr lang="en-US" sz="1400" dirty="0"/>
              <a:t>USDA, Natural Resources Conservation Service May 2001</a:t>
            </a:r>
          </a:p>
        </p:txBody>
      </p:sp>
    </p:spTree>
    <p:extLst>
      <p:ext uri="{BB962C8B-B14F-4D97-AF65-F5344CB8AC3E}">
        <p14:creationId xmlns:p14="http://schemas.microsoft.com/office/powerpoint/2010/main" val="3736056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32746"/>
          </a:xfrm>
        </p:spPr>
        <p:txBody>
          <a:bodyPr>
            <a:normAutofit fontScale="90000"/>
          </a:bodyPr>
          <a:lstStyle/>
          <a:p>
            <a:pPr algn="ctr"/>
            <a:r>
              <a:rPr lang="en-US" dirty="0" smtClean="0"/>
              <a:t>SOIL PORES WITHIN THE SOIL AGGREGATE</a:t>
            </a:r>
            <a:endParaRPr lang="en-US" dirty="0"/>
          </a:p>
        </p:txBody>
      </p:sp>
      <p:pic>
        <p:nvPicPr>
          <p:cNvPr id="5" name="Content Placeholder 4"/>
          <p:cNvPicPr>
            <a:picLocks noGrp="1" noChangeAspect="1"/>
          </p:cNvPicPr>
          <p:nvPr>
            <p:ph sz="half" idx="1"/>
          </p:nvPr>
        </p:nvPicPr>
        <p:blipFill>
          <a:blip r:embed="rId3"/>
          <a:stretch>
            <a:fillRect/>
          </a:stretch>
        </p:blipFill>
        <p:spPr>
          <a:xfrm>
            <a:off x="377487" y="1776549"/>
            <a:ext cx="5370805" cy="4263299"/>
          </a:xfrm>
          <a:prstGeom prst="rect">
            <a:avLst/>
          </a:prstGeom>
        </p:spPr>
      </p:pic>
      <p:sp>
        <p:nvSpPr>
          <p:cNvPr id="4" name="Content Placeholder 3"/>
          <p:cNvSpPr>
            <a:spLocks noGrp="1"/>
          </p:cNvSpPr>
          <p:nvPr>
            <p:ph sz="half" idx="2"/>
          </p:nvPr>
        </p:nvSpPr>
        <p:spPr>
          <a:xfrm>
            <a:off x="6135329" y="1776549"/>
            <a:ext cx="5668675" cy="4171859"/>
          </a:xfrm>
        </p:spPr>
        <p:txBody>
          <a:bodyPr>
            <a:noAutofit/>
          </a:bodyPr>
          <a:lstStyle/>
          <a:p>
            <a:pPr marL="0" indent="0" algn="ctr" eaLnBrk="0" fontAlgn="base" hangingPunct="0">
              <a:spcBef>
                <a:spcPct val="0"/>
              </a:spcBef>
              <a:spcAft>
                <a:spcPct val="0"/>
              </a:spcAft>
              <a:buNone/>
            </a:pPr>
            <a:r>
              <a:rPr lang="en-US" altLang="en-US" sz="3200" b="1" dirty="0" smtClean="0">
                <a:latin typeface="+mj-lt"/>
                <a:cs typeface="Times" charset="0"/>
              </a:rPr>
              <a:t>Aggregate </a:t>
            </a:r>
            <a:r>
              <a:rPr lang="en-US" altLang="en-US" sz="3200" b="1" dirty="0">
                <a:latin typeface="+mj-lt"/>
                <a:cs typeface="Times" charset="0"/>
              </a:rPr>
              <a:t>Stability is </a:t>
            </a:r>
            <a:endParaRPr lang="en-US" altLang="en-US" sz="3200" b="1" dirty="0" smtClean="0">
              <a:latin typeface="+mj-lt"/>
              <a:cs typeface="Times" charset="0"/>
            </a:endParaRPr>
          </a:p>
          <a:p>
            <a:pPr marL="0" indent="0" algn="ctr" eaLnBrk="0" fontAlgn="base" hangingPunct="0">
              <a:spcBef>
                <a:spcPct val="0"/>
              </a:spcBef>
              <a:spcAft>
                <a:spcPct val="0"/>
              </a:spcAft>
              <a:buNone/>
            </a:pPr>
            <a:r>
              <a:rPr lang="en-US" altLang="en-US" sz="3200" b="1" dirty="0" smtClean="0">
                <a:latin typeface="+mj-lt"/>
                <a:cs typeface="Times" charset="0"/>
              </a:rPr>
              <a:t>important </a:t>
            </a:r>
            <a:r>
              <a:rPr lang="en-US" altLang="en-US" sz="3200" b="1" dirty="0">
                <a:latin typeface="+mj-lt"/>
                <a:cs typeface="Times" charset="0"/>
              </a:rPr>
              <a:t>for</a:t>
            </a:r>
            <a:r>
              <a:rPr lang="en-US" altLang="en-US" sz="3200" b="1" dirty="0" smtClean="0">
                <a:latin typeface="+mj-lt"/>
                <a:cs typeface="Times" charset="0"/>
              </a:rPr>
              <a:t>:</a:t>
            </a:r>
          </a:p>
          <a:p>
            <a:pPr marL="0" indent="0" eaLnBrk="0" fontAlgn="base" hangingPunct="0">
              <a:spcBef>
                <a:spcPct val="0"/>
              </a:spcBef>
              <a:spcAft>
                <a:spcPct val="0"/>
              </a:spcAft>
              <a:buNone/>
            </a:pPr>
            <a:endParaRPr lang="en-US" altLang="en-US" b="1" dirty="0" smtClean="0">
              <a:latin typeface="+mj-lt"/>
              <a:cs typeface="Times" charset="0"/>
            </a:endParaRPr>
          </a:p>
          <a:p>
            <a:pPr eaLnBrk="0" fontAlgn="base" hangingPunct="0">
              <a:spcBef>
                <a:spcPct val="0"/>
              </a:spcBef>
              <a:spcAft>
                <a:spcPct val="0"/>
              </a:spcAft>
              <a:buFont typeface="Courier New" panose="02070309020205020404" pitchFamily="49" charset="0"/>
              <a:buChar char="o"/>
            </a:pPr>
            <a:endParaRPr lang="en-US" altLang="en-US" sz="2800" dirty="0" smtClean="0"/>
          </a:p>
          <a:p>
            <a:pPr lvl="1" eaLnBrk="0" fontAlgn="base" hangingPunct="0">
              <a:spcBef>
                <a:spcPct val="0"/>
              </a:spcBef>
              <a:spcAft>
                <a:spcPct val="0"/>
              </a:spcAft>
              <a:buFont typeface="Arial" panose="020B0604020202020204" pitchFamily="34" charset="0"/>
              <a:buChar char="•"/>
            </a:pPr>
            <a:r>
              <a:rPr lang="en-US" altLang="en-US" sz="2600" dirty="0" smtClean="0"/>
              <a:t>Small pores hold water for times of drought</a:t>
            </a:r>
          </a:p>
          <a:p>
            <a:pPr lvl="1" eaLnBrk="0" fontAlgn="base" hangingPunct="0">
              <a:spcBef>
                <a:spcPct val="0"/>
              </a:spcBef>
              <a:spcAft>
                <a:spcPct val="0"/>
              </a:spcAft>
            </a:pPr>
            <a:endParaRPr lang="en-US" altLang="en-US" sz="2600" dirty="0" smtClean="0"/>
          </a:p>
          <a:p>
            <a:pPr lvl="1" eaLnBrk="0" fontAlgn="base" hangingPunct="0">
              <a:spcBef>
                <a:spcPct val="0"/>
              </a:spcBef>
              <a:spcAft>
                <a:spcPct val="0"/>
              </a:spcAft>
              <a:buFont typeface="Arial" panose="020B0604020202020204" pitchFamily="34" charset="0"/>
              <a:buChar char="•"/>
            </a:pPr>
            <a:r>
              <a:rPr lang="en-US" altLang="en-US" sz="2600" dirty="0" smtClean="0"/>
              <a:t>Keep biology aerobic 45bil/T spoon)</a:t>
            </a:r>
          </a:p>
          <a:p>
            <a:pPr lvl="1" eaLnBrk="0" fontAlgn="base" hangingPunct="0">
              <a:spcBef>
                <a:spcPct val="0"/>
              </a:spcBef>
              <a:spcAft>
                <a:spcPct val="0"/>
              </a:spcAft>
              <a:buFont typeface="Arial" panose="020B0604020202020204" pitchFamily="34" charset="0"/>
              <a:buChar char="•"/>
            </a:pPr>
            <a:endParaRPr lang="en-US" altLang="en-US" sz="2600" dirty="0" smtClean="0"/>
          </a:p>
          <a:p>
            <a:pPr lvl="1" eaLnBrk="0" fontAlgn="base" hangingPunct="0">
              <a:spcBef>
                <a:spcPct val="0"/>
              </a:spcBef>
              <a:spcAft>
                <a:spcPct val="0"/>
              </a:spcAft>
              <a:buFont typeface="Arial" panose="020B0604020202020204" pitchFamily="34" charset="0"/>
              <a:buChar char="•"/>
            </a:pPr>
            <a:r>
              <a:rPr lang="en-US" altLang="en-US" sz="2600" dirty="0" smtClean="0"/>
              <a:t>Large pores allow water and air to move freely</a:t>
            </a:r>
          </a:p>
          <a:p>
            <a:pPr marL="0" indent="0" eaLnBrk="0" fontAlgn="base" hangingPunct="0">
              <a:spcBef>
                <a:spcPct val="0"/>
              </a:spcBef>
              <a:spcAft>
                <a:spcPct val="0"/>
              </a:spcAft>
              <a:buNone/>
            </a:pPr>
            <a:endParaRPr lang="en-US" altLang="en-US" sz="2800" b="1" dirty="0" smtClean="0"/>
          </a:p>
          <a:p>
            <a:pPr marL="342900" indent="-342900" eaLnBrk="0" fontAlgn="base" hangingPunct="0">
              <a:spcBef>
                <a:spcPct val="0"/>
              </a:spcBef>
              <a:spcAft>
                <a:spcPct val="0"/>
              </a:spcAft>
              <a:buFont typeface="Arial" panose="020B0604020202020204" pitchFamily="34" charset="0"/>
              <a:buChar char="•"/>
            </a:pPr>
            <a:endParaRPr lang="en-US" sz="2800" dirty="0" smtClean="0"/>
          </a:p>
          <a:p>
            <a:pPr marL="342900" indent="-342900" eaLnBrk="0" fontAlgn="base" hangingPunct="0">
              <a:spcBef>
                <a:spcPct val="0"/>
              </a:spcBef>
              <a:spcAft>
                <a:spcPct val="0"/>
              </a:spcAft>
              <a:buFont typeface="Arial" panose="020B0604020202020204" pitchFamily="34" charset="0"/>
              <a:buChar char="•"/>
            </a:pPr>
            <a:endParaRPr lang="en-US" altLang="en-US" sz="2400" dirty="0" smtClean="0"/>
          </a:p>
          <a:p>
            <a:pPr eaLnBrk="0" fontAlgn="base" hangingPunct="0">
              <a:spcBef>
                <a:spcPct val="0"/>
              </a:spcBef>
              <a:spcAft>
                <a:spcPct val="0"/>
              </a:spcAft>
            </a:pPr>
            <a:endParaRPr lang="en-US" altLang="en-US" sz="2400" dirty="0" smtClean="0">
              <a:latin typeface="+mj-lt"/>
              <a:cs typeface="Times" charset="0"/>
            </a:endParaRPr>
          </a:p>
        </p:txBody>
      </p:sp>
    </p:spTree>
    <p:extLst>
      <p:ext uri="{BB962C8B-B14F-4D97-AF65-F5344CB8AC3E}">
        <p14:creationId xmlns:p14="http://schemas.microsoft.com/office/powerpoint/2010/main" val="31206479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Demonstrations Helped Tell the Story</a:t>
            </a:r>
            <a:endParaRPr lang="en-US" dirty="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65672" y="2134396"/>
            <a:ext cx="5485746" cy="3656804"/>
          </a:xfrm>
        </p:spPr>
      </p:pic>
      <p:pic>
        <p:nvPicPr>
          <p:cNvPr id="7" name="Content Placeholder 6"/>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7251" t="40108" r="36662"/>
          <a:stretch/>
        </p:blipFill>
        <p:spPr>
          <a:xfrm>
            <a:off x="6497782" y="1833598"/>
            <a:ext cx="4558145" cy="4442588"/>
          </a:xfrm>
        </p:spPr>
      </p:pic>
    </p:spTree>
    <p:extLst>
      <p:ext uri="{BB962C8B-B14F-4D97-AF65-F5344CB8AC3E}">
        <p14:creationId xmlns:p14="http://schemas.microsoft.com/office/powerpoint/2010/main" val="1246190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281238" y="794"/>
            <a:ext cx="7629525" cy="6856413"/>
          </a:xfrm>
        </p:spPr>
      </p:pic>
    </p:spTree>
    <p:extLst>
      <p:ext uri="{BB962C8B-B14F-4D97-AF65-F5344CB8AC3E}">
        <p14:creationId xmlns:p14="http://schemas.microsoft.com/office/powerpoint/2010/main" val="1508762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6" name="Google Shape;866;p115" descr="Screen Shot 2016-09-07 at 9.53.12 PM.png"/>
          <p:cNvPicPr preferRelativeResize="0"/>
          <p:nvPr/>
        </p:nvPicPr>
        <p:blipFill rotWithShape="1">
          <a:blip r:embed="rId3">
            <a:alphaModFix/>
          </a:blip>
          <a:srcRect l="33352" t="4173" r="7506" b="4749"/>
          <a:stretch/>
        </p:blipFill>
        <p:spPr>
          <a:xfrm>
            <a:off x="6933362" y="1155560"/>
            <a:ext cx="4531807" cy="5264079"/>
          </a:xfrm>
          <a:prstGeom prst="rect">
            <a:avLst/>
          </a:prstGeom>
          <a:noFill/>
          <a:ln>
            <a:noFill/>
          </a:ln>
        </p:spPr>
      </p:pic>
      <p:sp>
        <p:nvSpPr>
          <p:cNvPr id="4" name="TextBox 3"/>
          <p:cNvSpPr txBox="1"/>
          <p:nvPr/>
        </p:nvSpPr>
        <p:spPr>
          <a:xfrm>
            <a:off x="363931" y="770839"/>
            <a:ext cx="7098342" cy="769441"/>
          </a:xfrm>
          <a:prstGeom prst="rect">
            <a:avLst/>
          </a:prstGeom>
          <a:noFill/>
          <a:ln w="28575">
            <a:solidFill>
              <a:schemeClr val="accent1"/>
            </a:solidFill>
          </a:ln>
        </p:spPr>
        <p:txBody>
          <a:bodyPr wrap="square" rtlCol="0">
            <a:spAutoFit/>
          </a:bodyPr>
          <a:lstStyle/>
          <a:p>
            <a:r>
              <a:rPr lang="en-US" sz="4400" dirty="0" smtClean="0"/>
              <a:t>Compaction = Loosing Space</a:t>
            </a:r>
            <a:endParaRPr lang="en-US" sz="4400" dirty="0"/>
          </a:p>
        </p:txBody>
      </p:sp>
      <p:sp>
        <p:nvSpPr>
          <p:cNvPr id="8" name="Text Placeholder 7"/>
          <p:cNvSpPr>
            <a:spLocks noGrp="1"/>
          </p:cNvSpPr>
          <p:nvPr>
            <p:ph type="body" idx="1"/>
          </p:nvPr>
        </p:nvSpPr>
        <p:spPr>
          <a:xfrm>
            <a:off x="2260879" y="5234208"/>
            <a:ext cx="3918857" cy="736282"/>
          </a:xfrm>
        </p:spPr>
        <p:txBody>
          <a:bodyPr>
            <a:normAutofit/>
          </a:bodyPr>
          <a:lstStyle/>
          <a:p>
            <a:pPr algn="ctr"/>
            <a:r>
              <a:rPr lang="en-US" sz="3600" dirty="0" smtClean="0"/>
              <a:t>RHIZOSPHERE</a:t>
            </a:r>
            <a:endParaRPr lang="en-US" sz="3600" dirty="0"/>
          </a:p>
        </p:txBody>
      </p:sp>
      <p:sp>
        <p:nvSpPr>
          <p:cNvPr id="5" name="Content Placeholder 4"/>
          <p:cNvSpPr>
            <a:spLocks noGrp="1"/>
          </p:cNvSpPr>
          <p:nvPr>
            <p:ph sz="half" idx="2"/>
          </p:nvPr>
        </p:nvSpPr>
        <p:spPr>
          <a:xfrm>
            <a:off x="464233" y="2224149"/>
            <a:ext cx="6097341" cy="3378200"/>
          </a:xfrm>
        </p:spPr>
        <p:txBody>
          <a:bodyPr/>
          <a:lstStyle/>
          <a:p>
            <a:endParaRPr lang="en-US" dirty="0" smtClean="0"/>
          </a:p>
          <a:p>
            <a:pPr>
              <a:buFont typeface="Wingdings" panose="05000000000000000000" pitchFamily="2" charset="2"/>
              <a:buChar char="§"/>
            </a:pPr>
            <a:r>
              <a:rPr lang="en-US" dirty="0" smtClean="0"/>
              <a:t>&lt;50% of Carbohydrates Produced During Photosynthesis 		              is “leaked” into the Rhizosphere</a:t>
            </a:r>
          </a:p>
          <a:p>
            <a:pPr>
              <a:buFont typeface="Wingdings" panose="05000000000000000000" pitchFamily="2" charset="2"/>
              <a:buChar char="§"/>
            </a:pPr>
            <a:r>
              <a:rPr lang="en-US" dirty="0" smtClean="0"/>
              <a:t>If Space is Reduced this Important Symbiotic Process is           				            Also Reduced </a:t>
            </a:r>
          </a:p>
          <a:p>
            <a:pPr>
              <a:buFont typeface="Wingdings" panose="05000000000000000000" pitchFamily="2" charset="2"/>
              <a:buChar char="§"/>
            </a:pPr>
            <a:r>
              <a:rPr lang="en-US" dirty="0" smtClean="0"/>
              <a:t>Water and Minerals to the Plants are Reduced</a:t>
            </a:r>
          </a:p>
          <a:p>
            <a:pPr>
              <a:buFont typeface="Wingdings" panose="05000000000000000000" pitchFamily="2" charset="2"/>
              <a:buChar char="§"/>
            </a:pPr>
            <a:r>
              <a:rPr lang="en-US" dirty="0" smtClean="0"/>
              <a:t>Important to “Terroir. </a:t>
            </a:r>
            <a:endParaRPr lang="en-US" dirty="0"/>
          </a:p>
        </p:txBody>
      </p:sp>
      <p:sp>
        <p:nvSpPr>
          <p:cNvPr id="11" name="Right Arrow 10"/>
          <p:cNvSpPr/>
          <p:nvPr/>
        </p:nvSpPr>
        <p:spPr>
          <a:xfrm rot="21180152">
            <a:off x="4398347" y="5596402"/>
            <a:ext cx="3562777" cy="2763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598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p114"/>
          <p:cNvPicPr preferRelativeResize="0"/>
          <p:nvPr/>
        </p:nvPicPr>
        <p:blipFill>
          <a:blip r:embed="rId3">
            <a:alphaModFix/>
          </a:blip>
          <a:stretch>
            <a:fillRect/>
          </a:stretch>
        </p:blipFill>
        <p:spPr>
          <a:xfrm>
            <a:off x="-501119" y="-10362"/>
            <a:ext cx="13194239" cy="6895934"/>
          </a:xfrm>
          <a:prstGeom prst="rect">
            <a:avLst/>
          </a:prstGeom>
          <a:noFill/>
          <a:ln>
            <a:noFill/>
          </a:ln>
        </p:spPr>
      </p:pic>
      <p:pic>
        <p:nvPicPr>
          <p:cNvPr id="849" name="Google Shape;849;p114"/>
          <p:cNvPicPr preferRelativeResize="0"/>
          <p:nvPr/>
        </p:nvPicPr>
        <p:blipFill>
          <a:blip r:embed="rId4">
            <a:alphaModFix/>
          </a:blip>
          <a:stretch>
            <a:fillRect/>
          </a:stretch>
        </p:blipFill>
        <p:spPr>
          <a:xfrm>
            <a:off x="4260296" y="305508"/>
            <a:ext cx="2857351" cy="6264194"/>
          </a:xfrm>
          <a:prstGeom prst="rect">
            <a:avLst/>
          </a:prstGeom>
          <a:noFill/>
          <a:ln>
            <a:noFill/>
          </a:ln>
        </p:spPr>
      </p:pic>
      <p:pic>
        <p:nvPicPr>
          <p:cNvPr id="850" name="Google Shape;850;p114"/>
          <p:cNvPicPr preferRelativeResize="0"/>
          <p:nvPr/>
        </p:nvPicPr>
        <p:blipFill>
          <a:blip r:embed="rId4">
            <a:alphaModFix/>
          </a:blip>
          <a:stretch>
            <a:fillRect/>
          </a:stretch>
        </p:blipFill>
        <p:spPr>
          <a:xfrm rot="1003272">
            <a:off x="3132088" y="-529904"/>
            <a:ext cx="2857353" cy="6264195"/>
          </a:xfrm>
          <a:prstGeom prst="rect">
            <a:avLst/>
          </a:prstGeom>
          <a:noFill/>
          <a:ln>
            <a:noFill/>
          </a:ln>
        </p:spPr>
      </p:pic>
      <p:pic>
        <p:nvPicPr>
          <p:cNvPr id="851" name="Google Shape;851;p114"/>
          <p:cNvPicPr preferRelativeResize="0"/>
          <p:nvPr/>
        </p:nvPicPr>
        <p:blipFill>
          <a:blip r:embed="rId4">
            <a:alphaModFix/>
          </a:blip>
          <a:stretch>
            <a:fillRect/>
          </a:stretch>
        </p:blipFill>
        <p:spPr>
          <a:xfrm flipH="1">
            <a:off x="6508186" y="469991"/>
            <a:ext cx="2589730" cy="5677509"/>
          </a:xfrm>
          <a:prstGeom prst="rect">
            <a:avLst/>
          </a:prstGeom>
          <a:noFill/>
          <a:ln>
            <a:noFill/>
          </a:ln>
        </p:spPr>
      </p:pic>
      <p:pic>
        <p:nvPicPr>
          <p:cNvPr id="852" name="Google Shape;852;p114"/>
          <p:cNvPicPr preferRelativeResize="0"/>
          <p:nvPr/>
        </p:nvPicPr>
        <p:blipFill>
          <a:blip r:embed="rId4">
            <a:alphaModFix/>
          </a:blip>
          <a:stretch>
            <a:fillRect/>
          </a:stretch>
        </p:blipFill>
        <p:spPr>
          <a:xfrm rot="21384030">
            <a:off x="4620725" y="74488"/>
            <a:ext cx="2950552" cy="6468515"/>
          </a:xfrm>
          <a:prstGeom prst="rect">
            <a:avLst/>
          </a:prstGeom>
          <a:noFill/>
          <a:ln>
            <a:noFill/>
          </a:ln>
        </p:spPr>
      </p:pic>
      <p:pic>
        <p:nvPicPr>
          <p:cNvPr id="853" name="Google Shape;853;p114"/>
          <p:cNvPicPr preferRelativeResize="0"/>
          <p:nvPr/>
        </p:nvPicPr>
        <p:blipFill>
          <a:blip r:embed="rId5">
            <a:alphaModFix/>
          </a:blip>
          <a:stretch>
            <a:fillRect/>
          </a:stretch>
        </p:blipFill>
        <p:spPr>
          <a:xfrm rot="459781">
            <a:off x="3511542" y="-182159"/>
            <a:ext cx="4782039" cy="6981810"/>
          </a:xfrm>
          <a:prstGeom prst="rect">
            <a:avLst/>
          </a:prstGeom>
          <a:noFill/>
          <a:ln>
            <a:noFill/>
          </a:ln>
        </p:spPr>
      </p:pic>
      <p:pic>
        <p:nvPicPr>
          <p:cNvPr id="854" name="Google Shape;854;p114"/>
          <p:cNvPicPr preferRelativeResize="0"/>
          <p:nvPr/>
        </p:nvPicPr>
        <p:blipFill>
          <a:blip r:embed="rId5">
            <a:alphaModFix/>
          </a:blip>
          <a:stretch>
            <a:fillRect/>
          </a:stretch>
        </p:blipFill>
        <p:spPr>
          <a:xfrm rot="20898872">
            <a:off x="4537284" y="186217"/>
            <a:ext cx="4782041" cy="6981810"/>
          </a:xfrm>
          <a:prstGeom prst="rect">
            <a:avLst/>
          </a:prstGeom>
          <a:noFill/>
          <a:ln>
            <a:noFill/>
          </a:ln>
        </p:spPr>
      </p:pic>
      <p:pic>
        <p:nvPicPr>
          <p:cNvPr id="855" name="Google Shape;855;p114"/>
          <p:cNvPicPr preferRelativeResize="0"/>
          <p:nvPr/>
        </p:nvPicPr>
        <p:blipFill>
          <a:blip r:embed="rId5">
            <a:alphaModFix/>
          </a:blip>
          <a:stretch>
            <a:fillRect/>
          </a:stretch>
        </p:blipFill>
        <p:spPr>
          <a:xfrm rot="21471019">
            <a:off x="4096052" y="475865"/>
            <a:ext cx="4746387" cy="6929752"/>
          </a:xfrm>
          <a:prstGeom prst="rect">
            <a:avLst/>
          </a:prstGeom>
          <a:noFill/>
          <a:ln>
            <a:noFill/>
          </a:ln>
        </p:spPr>
      </p:pic>
      <p:pic>
        <p:nvPicPr>
          <p:cNvPr id="856" name="Google Shape;856;p114" descr="KTG_Logo_cream.png"/>
          <p:cNvPicPr preferRelativeResize="0"/>
          <p:nvPr/>
        </p:nvPicPr>
        <p:blipFill>
          <a:blip r:embed="rId6">
            <a:alphaModFix/>
          </a:blip>
          <a:stretch>
            <a:fillRect/>
          </a:stretch>
        </p:blipFill>
        <p:spPr>
          <a:xfrm>
            <a:off x="10695430" y="507604"/>
            <a:ext cx="1098074" cy="576323"/>
          </a:xfrm>
          <a:prstGeom prst="rect">
            <a:avLst/>
          </a:prstGeom>
          <a:noFill/>
          <a:ln>
            <a:noFill/>
          </a:ln>
        </p:spPr>
      </p:pic>
      <p:pic>
        <p:nvPicPr>
          <p:cNvPr id="857" name="Google Shape;857;p114"/>
          <p:cNvPicPr preferRelativeResize="0"/>
          <p:nvPr/>
        </p:nvPicPr>
        <p:blipFill>
          <a:blip r:embed="rId5">
            <a:alphaModFix/>
          </a:blip>
          <a:stretch>
            <a:fillRect/>
          </a:stretch>
        </p:blipFill>
        <p:spPr>
          <a:xfrm rot="19364532">
            <a:off x="7039263" y="910395"/>
            <a:ext cx="3529493" cy="5153056"/>
          </a:xfrm>
          <a:prstGeom prst="rect">
            <a:avLst/>
          </a:prstGeom>
          <a:noFill/>
          <a:ln>
            <a:noFill/>
          </a:ln>
        </p:spPr>
      </p:pic>
      <p:sp>
        <p:nvSpPr>
          <p:cNvPr id="858" name="Google Shape;858;p114"/>
          <p:cNvSpPr txBox="1"/>
          <p:nvPr/>
        </p:nvSpPr>
        <p:spPr>
          <a:xfrm>
            <a:off x="-129487" y="4212500"/>
            <a:ext cx="11897851" cy="70347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algn="ctr" defTabSz="1219170">
              <a:buClr>
                <a:srgbClr val="000000"/>
              </a:buClr>
            </a:pPr>
            <a:r>
              <a:rPr lang="en" sz="8000" b="1" kern="0" dirty="0">
                <a:solidFill>
                  <a:srgbClr val="FFFFFF"/>
                </a:solidFill>
                <a:cs typeface="Arial"/>
                <a:sym typeface="Arial"/>
              </a:rPr>
              <a:t>Carbohydrates for</a:t>
            </a:r>
            <a:endParaRPr sz="8000" b="1" kern="0" dirty="0">
              <a:solidFill>
                <a:srgbClr val="FFFFFF"/>
              </a:solidFill>
              <a:cs typeface="Arial"/>
              <a:sym typeface="Arial"/>
            </a:endParaRPr>
          </a:p>
          <a:p>
            <a:pPr algn="ctr" defTabSz="1219170">
              <a:buClr>
                <a:srgbClr val="000000"/>
              </a:buClr>
            </a:pPr>
            <a:r>
              <a:rPr lang="en" sz="8000" b="1" kern="0" dirty="0">
                <a:solidFill>
                  <a:srgbClr val="7CB487"/>
                </a:solidFill>
                <a:cs typeface="Arial"/>
                <a:sym typeface="Arial"/>
              </a:rPr>
              <a:t>Minerals &amp; Water</a:t>
            </a:r>
            <a:endParaRPr sz="8000" b="1" kern="0" dirty="0">
              <a:solidFill>
                <a:srgbClr val="7CB487"/>
              </a:solidFill>
              <a:cs typeface="Arial"/>
              <a:sym typeface="Arial"/>
            </a:endParaRPr>
          </a:p>
        </p:txBody>
      </p:sp>
      <p:pic>
        <p:nvPicPr>
          <p:cNvPr id="859" name="Google Shape;859;p114"/>
          <p:cNvPicPr preferRelativeResize="0"/>
          <p:nvPr/>
        </p:nvPicPr>
        <p:blipFill>
          <a:blip r:embed="rId5">
            <a:alphaModFix/>
          </a:blip>
          <a:stretch>
            <a:fillRect/>
          </a:stretch>
        </p:blipFill>
        <p:spPr>
          <a:xfrm rot="1801432">
            <a:off x="1263978" y="22166"/>
            <a:ext cx="4782038" cy="6981810"/>
          </a:xfrm>
          <a:prstGeom prst="rect">
            <a:avLst/>
          </a:prstGeom>
          <a:noFill/>
          <a:ln>
            <a:noFill/>
          </a:ln>
        </p:spPr>
      </p:pic>
      <p:pic>
        <p:nvPicPr>
          <p:cNvPr id="860" name="Google Shape;860;p114"/>
          <p:cNvPicPr preferRelativeResize="0"/>
          <p:nvPr/>
        </p:nvPicPr>
        <p:blipFill>
          <a:blip r:embed="rId4">
            <a:alphaModFix/>
          </a:blip>
          <a:stretch>
            <a:fillRect/>
          </a:stretch>
        </p:blipFill>
        <p:spPr>
          <a:xfrm flipH="1">
            <a:off x="5777441" y="-836374"/>
            <a:ext cx="1744431" cy="6264194"/>
          </a:xfrm>
          <a:prstGeom prst="rect">
            <a:avLst/>
          </a:prstGeom>
          <a:noFill/>
          <a:ln>
            <a:noFill/>
          </a:ln>
        </p:spPr>
      </p:pic>
    </p:spTree>
    <p:extLst>
      <p:ext uri="{BB962C8B-B14F-4D97-AF65-F5344CB8AC3E}">
        <p14:creationId xmlns:p14="http://schemas.microsoft.com/office/powerpoint/2010/main" val="4156783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FF0000"/>
                </a:solidFill>
              </a:rPr>
              <a:t>COMPACTION</a:t>
            </a:r>
            <a:r>
              <a:rPr lang="en-US" dirty="0" smtClean="0"/>
              <a:t/>
            </a:r>
            <a:br>
              <a:rPr lang="en-US" dirty="0" smtClean="0"/>
            </a:br>
            <a:r>
              <a:rPr lang="en-US" dirty="0">
                <a:solidFill>
                  <a:srgbClr val="FF0000"/>
                </a:solidFill>
              </a:rPr>
              <a:t>IDENTIFICATION  </a:t>
            </a:r>
            <a:r>
              <a:rPr lang="en-US" dirty="0">
                <a:solidFill>
                  <a:schemeClr val="tx1"/>
                </a:solidFill>
              </a:rPr>
              <a:t>– High Bulk Density</a:t>
            </a:r>
          </a:p>
        </p:txBody>
      </p:sp>
      <p:sp>
        <p:nvSpPr>
          <p:cNvPr id="4" name="Content Placeholder 3"/>
          <p:cNvSpPr>
            <a:spLocks noGrp="1"/>
          </p:cNvSpPr>
          <p:nvPr>
            <p:ph sz="half" idx="1"/>
          </p:nvPr>
        </p:nvSpPr>
        <p:spPr/>
        <p:txBody>
          <a:bodyPr/>
          <a:lstStyle/>
          <a:p>
            <a:pPr>
              <a:buClr>
                <a:schemeClr val="tx1"/>
              </a:buClr>
              <a:buFont typeface="Arial" panose="020B0604020202020204" pitchFamily="34" charset="0"/>
              <a:buChar char="•"/>
            </a:pPr>
            <a:endParaRPr lang="en-US" sz="2800" dirty="0" smtClean="0"/>
          </a:p>
          <a:p>
            <a:pPr marL="0" indent="0">
              <a:buClr>
                <a:schemeClr val="tx1"/>
              </a:buClr>
              <a:buNone/>
            </a:pPr>
            <a:endParaRPr lang="en-US" sz="2800" dirty="0" smtClean="0"/>
          </a:p>
          <a:p>
            <a:endParaRPr lang="en-US" sz="2800" dirty="0"/>
          </a:p>
        </p:txBody>
      </p:sp>
      <p:pic>
        <p:nvPicPr>
          <p:cNvPr id="6" name="Picture 5"/>
          <p:cNvPicPr>
            <a:picLocks noChangeAspect="1"/>
          </p:cNvPicPr>
          <p:nvPr/>
        </p:nvPicPr>
        <p:blipFill>
          <a:blip r:embed="rId2"/>
          <a:stretch>
            <a:fillRect/>
          </a:stretch>
        </p:blipFill>
        <p:spPr>
          <a:xfrm>
            <a:off x="1585853" y="1845734"/>
            <a:ext cx="4316184" cy="4023709"/>
          </a:xfrm>
          <a:prstGeom prst="rect">
            <a:avLst/>
          </a:prstGeom>
        </p:spPr>
      </p:pic>
      <p:pic>
        <p:nvPicPr>
          <p:cNvPr id="8" name="Picture 7"/>
          <p:cNvPicPr>
            <a:picLocks noChangeAspect="1"/>
          </p:cNvPicPr>
          <p:nvPr/>
        </p:nvPicPr>
        <p:blipFill rotWithShape="1">
          <a:blip r:embed="rId3"/>
          <a:srcRect l="48938" b="31008"/>
          <a:stretch/>
        </p:blipFill>
        <p:spPr>
          <a:xfrm>
            <a:off x="1441763" y="1956570"/>
            <a:ext cx="3222601" cy="3912523"/>
          </a:xfrm>
          <a:prstGeom prst="rect">
            <a:avLst/>
          </a:prstGeom>
        </p:spPr>
      </p:pic>
      <p:pic>
        <p:nvPicPr>
          <p:cNvPr id="12" name="Content Placeholder 11"/>
          <p:cNvPicPr>
            <a:picLocks noGrp="1" noChangeAspect="1"/>
          </p:cNvPicPr>
          <p:nvPr>
            <p:ph sz="half" idx="2"/>
          </p:nvPr>
        </p:nvPicPr>
        <p:blipFill>
          <a:blip r:embed="rId4"/>
          <a:stretch>
            <a:fillRect/>
          </a:stretch>
        </p:blipFill>
        <p:spPr>
          <a:xfrm>
            <a:off x="6218238" y="2245212"/>
            <a:ext cx="4937125" cy="3224827"/>
          </a:xfrm>
          <a:prstGeom prst="rect">
            <a:avLst/>
          </a:prstGeom>
        </p:spPr>
      </p:pic>
    </p:spTree>
    <p:extLst>
      <p:ext uri="{BB962C8B-B14F-4D97-AF65-F5344CB8AC3E}">
        <p14:creationId xmlns:p14="http://schemas.microsoft.com/office/powerpoint/2010/main" val="489182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lvl="0">
              <a:lnSpc>
                <a:spcPct val="100000"/>
              </a:lnSpc>
              <a:spcBef>
                <a:spcPts val="0"/>
              </a:spcBef>
            </a:pPr>
            <a:r>
              <a:rPr lang="en-US" dirty="0">
                <a:solidFill>
                  <a:srgbClr val="FF0000"/>
                </a:solidFill>
                <a:ea typeface="+mn-ea"/>
                <a:cs typeface="+mn-cs"/>
              </a:rPr>
              <a:t>COMPACTION</a:t>
            </a:r>
            <a:r>
              <a:rPr lang="en-US" dirty="0">
                <a:solidFill>
                  <a:prstClr val="black">
                    <a:lumMod val="75000"/>
                    <a:lumOff val="25000"/>
                  </a:prstClr>
                </a:solidFill>
                <a:ea typeface="+mn-ea"/>
                <a:cs typeface="+mn-cs"/>
              </a:rPr>
              <a:t/>
            </a:r>
            <a:br>
              <a:rPr lang="en-US" dirty="0">
                <a:solidFill>
                  <a:prstClr val="black">
                    <a:lumMod val="75000"/>
                    <a:lumOff val="25000"/>
                  </a:prstClr>
                </a:solidFill>
                <a:ea typeface="+mn-ea"/>
                <a:cs typeface="+mn-cs"/>
              </a:rPr>
            </a:br>
            <a:r>
              <a:rPr lang="en-US" dirty="0">
                <a:solidFill>
                  <a:srgbClr val="FF0000"/>
                </a:solidFill>
                <a:ea typeface="+mn-ea"/>
                <a:cs typeface="+mn-cs"/>
              </a:rPr>
              <a:t>IDENTIFICATION </a:t>
            </a:r>
            <a:r>
              <a:rPr lang="en-US" dirty="0">
                <a:solidFill>
                  <a:prstClr val="black"/>
                </a:solidFill>
                <a:ea typeface="+mn-ea"/>
                <a:cs typeface="+mn-cs"/>
              </a:rPr>
              <a:t>-  Root Penetration </a:t>
            </a:r>
            <a:endParaRPr lang="en-US" sz="1800" spc="0" dirty="0">
              <a:solidFill>
                <a:prstClr val="black"/>
              </a:solidFill>
              <a:latin typeface="Calibri" panose="020F0502020204030204"/>
              <a:ea typeface="+mn-ea"/>
              <a:cs typeface="+mn-cs"/>
            </a:endParaRPr>
          </a:p>
        </p:txBody>
      </p:sp>
      <p:sp>
        <p:nvSpPr>
          <p:cNvPr id="4" name="Content Placeholder 3"/>
          <p:cNvSpPr>
            <a:spLocks noGrp="1"/>
          </p:cNvSpPr>
          <p:nvPr>
            <p:ph sz="half" idx="1"/>
          </p:nvPr>
        </p:nvSpPr>
        <p:spPr>
          <a:xfrm>
            <a:off x="1097278" y="1845734"/>
            <a:ext cx="5261958" cy="4023360"/>
          </a:xfrm>
        </p:spPr>
        <p:txBody>
          <a:bodyPr/>
          <a:lstStyle/>
          <a:p>
            <a:pPr>
              <a:buClr>
                <a:schemeClr val="tx1"/>
              </a:buClr>
              <a:buFont typeface="Arial" panose="020B0604020202020204" pitchFamily="34" charset="0"/>
              <a:buChar char="•"/>
            </a:pPr>
            <a:r>
              <a:rPr lang="en-US" sz="2800" dirty="0" smtClean="0"/>
              <a:t>Plant Roots</a:t>
            </a:r>
            <a:endParaRPr lang="en-US" sz="2800" dirty="0" smtClean="0"/>
          </a:p>
          <a:p>
            <a:pPr marL="0" indent="0">
              <a:buClr>
                <a:schemeClr val="tx1"/>
              </a:buClr>
              <a:buNone/>
            </a:pPr>
            <a:endParaRPr lang="en-US" sz="2800" dirty="0" smtClean="0"/>
          </a:p>
          <a:p>
            <a:pPr marL="0" indent="0">
              <a:buClr>
                <a:schemeClr val="tx1"/>
              </a:buClr>
              <a:buNone/>
            </a:pPr>
            <a:r>
              <a:rPr lang="en-US" sz="2800" dirty="0" smtClean="0"/>
              <a:t>Restricted</a:t>
            </a:r>
            <a:r>
              <a:rPr lang="en-US" sz="2800" dirty="0"/>
              <a:t>, flattened, turned</a:t>
            </a:r>
            <a:r>
              <a:rPr lang="en-US" sz="2800" dirty="0" smtClean="0"/>
              <a:t>, </a:t>
            </a:r>
            <a:r>
              <a:rPr lang="en-US" sz="2800" dirty="0"/>
              <a:t>or </a:t>
            </a:r>
            <a:r>
              <a:rPr lang="en-US" sz="2800" dirty="0" smtClean="0"/>
              <a:t>stubby;</a:t>
            </a:r>
            <a:endParaRPr lang="en-US" sz="2800" dirty="0" smtClean="0"/>
          </a:p>
          <a:p>
            <a:pPr>
              <a:buClr>
                <a:schemeClr val="tx1"/>
              </a:buClr>
              <a:buFont typeface="Arial" panose="020B0604020202020204" pitchFamily="34" charset="0"/>
              <a:buChar char="•"/>
            </a:pPr>
            <a:endParaRPr lang="en-US" sz="2800" dirty="0" smtClean="0"/>
          </a:p>
          <a:p>
            <a:endParaRPr lang="en-US" sz="2800" dirty="0"/>
          </a:p>
        </p:txBody>
      </p:sp>
      <p:pic>
        <p:nvPicPr>
          <p:cNvPr id="5" name="Content Placeholder 4"/>
          <p:cNvPicPr>
            <a:picLocks noGrp="1" noChangeAspect="1"/>
          </p:cNvPicPr>
          <p:nvPr>
            <p:ph sz="half" idx="2"/>
          </p:nvPr>
        </p:nvPicPr>
        <p:blipFill>
          <a:blip r:embed="rId2"/>
          <a:stretch>
            <a:fillRect/>
          </a:stretch>
        </p:blipFill>
        <p:spPr>
          <a:xfrm>
            <a:off x="6218238" y="1986623"/>
            <a:ext cx="4937125" cy="3742004"/>
          </a:xfrm>
          <a:prstGeom prst="rect">
            <a:avLst/>
          </a:prstGeom>
        </p:spPr>
      </p:pic>
      <p:pic>
        <p:nvPicPr>
          <p:cNvPr id="6" name="Picture 5"/>
          <p:cNvPicPr>
            <a:picLocks noChangeAspect="1"/>
          </p:cNvPicPr>
          <p:nvPr/>
        </p:nvPicPr>
        <p:blipFill>
          <a:blip r:embed="rId3"/>
          <a:stretch>
            <a:fillRect/>
          </a:stretch>
        </p:blipFill>
        <p:spPr>
          <a:xfrm>
            <a:off x="6218238" y="2566396"/>
            <a:ext cx="2103302" cy="445047"/>
          </a:xfrm>
          <a:prstGeom prst="rect">
            <a:avLst/>
          </a:prstGeom>
        </p:spPr>
      </p:pic>
    </p:spTree>
    <p:extLst>
      <p:ext uri="{BB962C8B-B14F-4D97-AF65-F5344CB8AC3E}">
        <p14:creationId xmlns:p14="http://schemas.microsoft.com/office/powerpoint/2010/main" val="4276317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283464"/>
            <a:ext cx="10058400" cy="1453896"/>
          </a:xfrm>
        </p:spPr>
        <p:txBody>
          <a:bodyPr anchor="b">
            <a:normAutofit/>
          </a:bodyPr>
          <a:lstStyle/>
          <a:p>
            <a:r>
              <a:rPr lang="en-US" sz="4300" dirty="0"/>
              <a:t/>
            </a:r>
            <a:br>
              <a:rPr lang="en-US" sz="4300" dirty="0"/>
            </a:br>
            <a:r>
              <a:rPr lang="en-US" sz="4300" dirty="0" smtClean="0"/>
              <a:t>TOPICS FOR TODAY</a:t>
            </a:r>
            <a:endParaRPr lang="en-US" sz="4300" dirty="0"/>
          </a:p>
        </p:txBody>
      </p:sp>
      <p:sp>
        <p:nvSpPr>
          <p:cNvPr id="4" name="Text Placeholder 3"/>
          <p:cNvSpPr>
            <a:spLocks noGrp="1"/>
          </p:cNvSpPr>
          <p:nvPr>
            <p:ph type="body" idx="1"/>
          </p:nvPr>
        </p:nvSpPr>
        <p:spPr>
          <a:xfrm>
            <a:off x="457200" y="1554480"/>
            <a:ext cx="11360800" cy="4555200"/>
          </a:xfrm>
        </p:spPr>
        <p:txBody>
          <a:bodyPr>
            <a:normAutofit/>
          </a:bodyPr>
          <a:lstStyle/>
          <a:p>
            <a:endParaRPr lang="en-US" sz="3200" dirty="0" smtClean="0"/>
          </a:p>
          <a:p>
            <a:r>
              <a:rPr lang="en-US" sz="3200" dirty="0" smtClean="0"/>
              <a:t>Identify indicators of soil compaction</a:t>
            </a:r>
          </a:p>
          <a:p>
            <a:endParaRPr lang="en-US" sz="3200" dirty="0" smtClean="0"/>
          </a:p>
          <a:p>
            <a:r>
              <a:rPr lang="en-US" sz="3200" dirty="0" smtClean="0"/>
              <a:t>How does compaction affect soil functions?</a:t>
            </a:r>
          </a:p>
          <a:p>
            <a:endParaRPr lang="en-US" sz="3200" dirty="0" smtClean="0"/>
          </a:p>
          <a:p>
            <a:r>
              <a:rPr lang="en-US" sz="3200" dirty="0" smtClean="0"/>
              <a:t>Remedies for compaction</a:t>
            </a:r>
          </a:p>
          <a:p>
            <a:endParaRPr lang="en-US" sz="3200" dirty="0" smtClean="0"/>
          </a:p>
          <a:p>
            <a:r>
              <a:rPr lang="en-US" sz="3200" dirty="0" smtClean="0"/>
              <a:t>About this grant and participation in compaction research</a:t>
            </a:r>
            <a:endParaRPr lang="en-US" sz="3200" dirty="0"/>
          </a:p>
        </p:txBody>
      </p:sp>
    </p:spTree>
    <p:extLst>
      <p:ext uri="{BB962C8B-B14F-4D97-AF65-F5344CB8AC3E}">
        <p14:creationId xmlns:p14="http://schemas.microsoft.com/office/powerpoint/2010/main" val="2623582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FF0000"/>
                </a:solidFill>
              </a:rPr>
              <a:t>COMPACTION</a:t>
            </a:r>
            <a:r>
              <a:rPr lang="en-US" dirty="0" smtClean="0">
                <a:solidFill>
                  <a:schemeClr val="tx1"/>
                </a:solidFill>
              </a:rPr>
              <a:t>			BLOCKY or</a:t>
            </a:r>
            <a:r>
              <a:rPr lang="en-US" dirty="0">
                <a:solidFill>
                  <a:prstClr val="black">
                    <a:lumMod val="75000"/>
                    <a:lumOff val="25000"/>
                  </a:prstClr>
                </a:solidFill>
              </a:rPr>
              <a:t/>
            </a:r>
            <a:br>
              <a:rPr lang="en-US" dirty="0">
                <a:solidFill>
                  <a:prstClr val="black">
                    <a:lumMod val="75000"/>
                    <a:lumOff val="25000"/>
                  </a:prstClr>
                </a:solidFill>
              </a:rPr>
            </a:br>
            <a:r>
              <a:rPr lang="en-US" dirty="0" smtClean="0">
                <a:solidFill>
                  <a:srgbClr val="FF0000"/>
                </a:solidFill>
              </a:rPr>
              <a:t>IDENTIFICATION</a:t>
            </a:r>
            <a:r>
              <a:rPr lang="en-US" dirty="0" smtClean="0">
                <a:solidFill>
                  <a:schemeClr val="tx1"/>
                </a:solidFill>
              </a:rPr>
              <a:t> – PLATEY STRUCTURE</a:t>
            </a:r>
            <a:endParaRPr lang="en-US" dirty="0"/>
          </a:p>
        </p:txBody>
      </p:sp>
      <p:sp>
        <p:nvSpPr>
          <p:cNvPr id="4" name="Content Placeholder 3"/>
          <p:cNvSpPr>
            <a:spLocks noGrp="1"/>
          </p:cNvSpPr>
          <p:nvPr>
            <p:ph sz="half" idx="1"/>
          </p:nvPr>
        </p:nvSpPr>
        <p:spPr>
          <a:xfrm>
            <a:off x="1097278" y="1845734"/>
            <a:ext cx="5261958" cy="4023360"/>
          </a:xfrm>
        </p:spPr>
        <p:txBody>
          <a:bodyPr/>
          <a:lstStyle/>
          <a:p>
            <a:pPr>
              <a:buClr>
                <a:schemeClr val="tx1"/>
              </a:buClr>
              <a:buFont typeface="Arial" panose="020B0604020202020204" pitchFamily="34" charset="0"/>
              <a:buChar char="•"/>
            </a:pPr>
            <a:endParaRPr lang="en-US" sz="2800" dirty="0" smtClean="0"/>
          </a:p>
          <a:p>
            <a:pPr>
              <a:buClr>
                <a:schemeClr val="tx1"/>
              </a:buClr>
              <a:buFont typeface="Arial" panose="020B0604020202020204" pitchFamily="34" charset="0"/>
              <a:buChar char="•"/>
            </a:pPr>
            <a:endParaRPr lang="en-US" sz="2800" dirty="0" smtClean="0"/>
          </a:p>
          <a:p>
            <a:endParaRPr lang="en-US"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260" y="2065561"/>
            <a:ext cx="5372794" cy="4029595"/>
          </a:xfrm>
          <a:prstGeom prst="rect">
            <a:avLst/>
          </a:prstGeom>
        </p:spPr>
      </p:pic>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0931" t="10049" r="7444" b="23825"/>
          <a:stretch/>
        </p:blipFill>
        <p:spPr>
          <a:xfrm rot="5400000">
            <a:off x="7047920" y="2722614"/>
            <a:ext cx="4469250" cy="2715491"/>
          </a:xfrm>
        </p:spPr>
      </p:pic>
    </p:spTree>
    <p:extLst>
      <p:ext uri="{BB962C8B-B14F-4D97-AF65-F5344CB8AC3E}">
        <p14:creationId xmlns:p14="http://schemas.microsoft.com/office/powerpoint/2010/main" val="2998202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FF0000"/>
                </a:solidFill>
              </a:rPr>
              <a:t>COMPACTION</a:t>
            </a:r>
            <a:br>
              <a:rPr lang="en-US" dirty="0">
                <a:solidFill>
                  <a:srgbClr val="FF0000"/>
                </a:solidFill>
              </a:rPr>
            </a:br>
            <a:r>
              <a:rPr lang="en-US" dirty="0">
                <a:solidFill>
                  <a:srgbClr val="FF0000"/>
                </a:solidFill>
              </a:rPr>
              <a:t>IDENTIFICATION </a:t>
            </a:r>
            <a:r>
              <a:rPr lang="en-US" dirty="0" smtClean="0">
                <a:solidFill>
                  <a:srgbClr val="FF0000"/>
                </a:solidFill>
              </a:rPr>
              <a:t> </a:t>
            </a:r>
            <a:r>
              <a:rPr lang="en-US" dirty="0" smtClean="0">
                <a:solidFill>
                  <a:schemeClr val="tx1"/>
                </a:solidFill>
              </a:rPr>
              <a:t>- Soil Resistance </a:t>
            </a:r>
            <a:endParaRPr lang="en-US" dirty="0">
              <a:solidFill>
                <a:schemeClr val="tx1"/>
              </a:solidFill>
            </a:endParaRPr>
          </a:p>
        </p:txBody>
      </p:sp>
      <p:sp>
        <p:nvSpPr>
          <p:cNvPr id="4" name="Content Placeholder 3"/>
          <p:cNvSpPr>
            <a:spLocks noGrp="1"/>
          </p:cNvSpPr>
          <p:nvPr>
            <p:ph sz="half" idx="1"/>
          </p:nvPr>
        </p:nvSpPr>
        <p:spPr>
          <a:xfrm>
            <a:off x="1097278" y="1845734"/>
            <a:ext cx="5261958" cy="4023360"/>
          </a:xfrm>
        </p:spPr>
        <p:txBody>
          <a:bodyPr/>
          <a:lstStyle/>
          <a:p>
            <a:pPr>
              <a:buClr>
                <a:schemeClr val="tx1"/>
              </a:buClr>
              <a:buFont typeface="Arial" panose="020B0604020202020204" pitchFamily="34" charset="0"/>
              <a:buChar char="•"/>
            </a:pPr>
            <a:endParaRPr lang="en-US" sz="2800" dirty="0" smtClean="0"/>
          </a:p>
          <a:p>
            <a:pPr>
              <a:buClr>
                <a:schemeClr val="tx1"/>
              </a:buClr>
              <a:buFont typeface="Arial" panose="020B0604020202020204" pitchFamily="34" charset="0"/>
              <a:buChar char="•"/>
            </a:pPr>
            <a:endParaRPr lang="en-US" sz="2800" dirty="0" smtClean="0"/>
          </a:p>
          <a:p>
            <a:endParaRPr lang="en-US" sz="2800" dirty="0"/>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31276" r="17799"/>
          <a:stretch/>
        </p:blipFill>
        <p:spPr>
          <a:xfrm>
            <a:off x="7994073" y="1724650"/>
            <a:ext cx="3307675" cy="4581320"/>
          </a:xfrm>
          <a:prstGeom prst="rect">
            <a:avLst/>
          </a:prstGeom>
        </p:spPr>
      </p:pic>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387348" y="1806871"/>
            <a:ext cx="2999398" cy="4499099"/>
          </a:xfrm>
        </p:spPr>
      </p:pic>
    </p:spTree>
    <p:extLst>
      <p:ext uri="{BB962C8B-B14F-4D97-AF65-F5344CB8AC3E}">
        <p14:creationId xmlns:p14="http://schemas.microsoft.com/office/powerpoint/2010/main" val="2120591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43" y="849337"/>
            <a:ext cx="1114425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1013874" y="26004"/>
            <a:ext cx="10058400" cy="1450757"/>
          </a:xfrm>
        </p:spPr>
        <p:txBody>
          <a:bodyPr/>
          <a:lstStyle/>
          <a:p>
            <a:r>
              <a:rPr lang="en-US" dirty="0" smtClean="0"/>
              <a:t>CHEMICAL SOIL TEST</a:t>
            </a:r>
            <a:endParaRPr lang="en-US" dirty="0"/>
          </a:p>
        </p:txBody>
      </p:sp>
      <p:pic>
        <p:nvPicPr>
          <p:cNvPr id="5" name="Content Placeholder 4"/>
          <p:cNvPicPr>
            <a:picLocks noGrp="1" noChangeAspect="1"/>
          </p:cNvPicPr>
          <p:nvPr>
            <p:ph sz="half" idx="1"/>
          </p:nvPr>
        </p:nvPicPr>
        <p:blipFill rotWithShape="1">
          <a:blip r:embed="rId2"/>
          <a:srcRect t="72924"/>
          <a:stretch/>
        </p:blipFill>
        <p:spPr>
          <a:xfrm>
            <a:off x="1013875" y="1737361"/>
            <a:ext cx="6260772" cy="2154674"/>
          </a:xfrm>
          <a:prstGeom prst="rect">
            <a:avLst/>
          </a:prstGeom>
        </p:spPr>
      </p:pic>
      <p:pic>
        <p:nvPicPr>
          <p:cNvPr id="8" name="Content Placeholder 7"/>
          <p:cNvPicPr>
            <a:picLocks noGrp="1" noChangeAspect="1"/>
          </p:cNvPicPr>
          <p:nvPr>
            <p:ph sz="half" idx="2"/>
          </p:nvPr>
        </p:nvPicPr>
        <p:blipFill rotWithShape="1">
          <a:blip r:embed="rId3"/>
          <a:srcRect t="72924"/>
          <a:stretch/>
        </p:blipFill>
        <p:spPr>
          <a:xfrm>
            <a:off x="1013874" y="3782291"/>
            <a:ext cx="6366669" cy="2195726"/>
          </a:xfrm>
          <a:prstGeom prst="rect">
            <a:avLst/>
          </a:prstGeom>
        </p:spPr>
      </p:pic>
      <p:pic>
        <p:nvPicPr>
          <p:cNvPr id="7" name="Picture 6"/>
          <p:cNvPicPr>
            <a:picLocks noChangeAspect="1"/>
          </p:cNvPicPr>
          <p:nvPr/>
        </p:nvPicPr>
        <p:blipFill>
          <a:blip r:embed="rId4"/>
          <a:stretch>
            <a:fillRect/>
          </a:stretch>
        </p:blipFill>
        <p:spPr>
          <a:xfrm>
            <a:off x="7691870" y="614473"/>
            <a:ext cx="3014223" cy="5363544"/>
          </a:xfrm>
          <a:prstGeom prst="rect">
            <a:avLst/>
          </a:prstGeom>
        </p:spPr>
      </p:pic>
      <p:sp>
        <p:nvSpPr>
          <p:cNvPr id="9" name="Left Arrow 8"/>
          <p:cNvSpPr/>
          <p:nvPr/>
        </p:nvSpPr>
        <p:spPr>
          <a:xfrm rot="9750017">
            <a:off x="5684201" y="4707391"/>
            <a:ext cx="4842234" cy="6557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rot="1298026">
            <a:off x="5830440" y="2262924"/>
            <a:ext cx="2829423" cy="2056649"/>
          </a:xfrm>
          <a:prstGeom prst="rect">
            <a:avLst/>
          </a:prstGeom>
        </p:spPr>
      </p:pic>
    </p:spTree>
    <p:extLst>
      <p:ext uri="{BB962C8B-B14F-4D97-AF65-F5344CB8AC3E}">
        <p14:creationId xmlns:p14="http://schemas.microsoft.com/office/powerpoint/2010/main" val="3140468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43" y="849337"/>
            <a:ext cx="1114425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sz="half" idx="1"/>
          </p:nvPr>
        </p:nvPicPr>
        <p:blipFill rotWithShape="1">
          <a:blip r:embed="rId3"/>
          <a:stretch/>
        </p:blipFill>
        <p:spPr>
          <a:xfrm>
            <a:off x="600075" y="228600"/>
            <a:ext cx="5006714" cy="6400800"/>
          </a:xfrm>
          <a:prstGeom prst="rect">
            <a:avLst/>
          </a:prstGeom>
        </p:spPr>
      </p:pic>
      <p:pic>
        <p:nvPicPr>
          <p:cNvPr id="8" name="Content Placeholder 7"/>
          <p:cNvPicPr>
            <a:picLocks noGrp="1" noChangeAspect="1"/>
          </p:cNvPicPr>
          <p:nvPr>
            <p:ph sz="half" idx="2"/>
          </p:nvPr>
        </p:nvPicPr>
        <p:blipFill>
          <a:blip r:embed="rId4"/>
          <a:stretch>
            <a:fillRect/>
          </a:stretch>
        </p:blipFill>
        <p:spPr>
          <a:xfrm>
            <a:off x="6562344" y="228600"/>
            <a:ext cx="5025090" cy="6400800"/>
          </a:xfrm>
          <a:prstGeom prst="rect">
            <a:avLst/>
          </a:prstGeom>
        </p:spPr>
      </p:pic>
      <p:sp>
        <p:nvSpPr>
          <p:cNvPr id="3" name="TextBox 2"/>
          <p:cNvSpPr txBox="1"/>
          <p:nvPr/>
        </p:nvSpPr>
        <p:spPr>
          <a:xfrm>
            <a:off x="6799385" y="1582615"/>
            <a:ext cx="4788049" cy="377539"/>
          </a:xfrm>
          <a:prstGeom prst="rect">
            <a:avLst/>
          </a:prstGeom>
          <a:solidFill>
            <a:schemeClr val="bg1"/>
          </a:solidFill>
        </p:spPr>
        <p:txBody>
          <a:bodyPr wrap="square" rtlCol="0">
            <a:spAutoFit/>
          </a:bodyPr>
          <a:lstStyle/>
          <a:p>
            <a:r>
              <a:rPr lang="en-US" dirty="0" smtClean="0"/>
              <a:t>Measured Soil Textural Class – Sandy Loam</a:t>
            </a:r>
            <a:endParaRPr lang="en-US" dirty="0"/>
          </a:p>
        </p:txBody>
      </p:sp>
      <p:pic>
        <p:nvPicPr>
          <p:cNvPr id="4" name="Picture 3"/>
          <p:cNvPicPr>
            <a:picLocks noChangeAspect="1"/>
          </p:cNvPicPr>
          <p:nvPr/>
        </p:nvPicPr>
        <p:blipFill>
          <a:blip r:embed="rId5"/>
          <a:stretch>
            <a:fillRect/>
          </a:stretch>
        </p:blipFill>
        <p:spPr>
          <a:xfrm>
            <a:off x="683110" y="1582615"/>
            <a:ext cx="4840644" cy="499915"/>
          </a:xfrm>
          <a:prstGeom prst="rect">
            <a:avLst/>
          </a:prstGeom>
        </p:spPr>
      </p:pic>
    </p:spTree>
    <p:extLst>
      <p:ext uri="{BB962C8B-B14F-4D97-AF65-F5344CB8AC3E}">
        <p14:creationId xmlns:p14="http://schemas.microsoft.com/office/powerpoint/2010/main" val="3914614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PREVENTING COMPACTION MUCH EASIER</a:t>
            </a:r>
            <a:endParaRPr lang="en-US" dirty="0"/>
          </a:p>
        </p:txBody>
      </p:sp>
      <p:sp>
        <p:nvSpPr>
          <p:cNvPr id="7" name="Content Placeholder 6"/>
          <p:cNvSpPr>
            <a:spLocks noGrp="1"/>
          </p:cNvSpPr>
          <p:nvPr>
            <p:ph sz="half" idx="1"/>
          </p:nvPr>
        </p:nvSpPr>
        <p:spPr/>
        <p:txBody>
          <a:bodyPr/>
          <a:lstStyle/>
          <a:p>
            <a:pPr>
              <a:buFont typeface="Wingdings" panose="05000000000000000000" pitchFamily="2" charset="2"/>
              <a:buChar char="§"/>
            </a:pPr>
            <a:r>
              <a:rPr lang="en-US" dirty="0" smtClean="0"/>
              <a:t>Good Walkways Centralize Compaction</a:t>
            </a:r>
          </a:p>
          <a:p>
            <a:pPr>
              <a:buFont typeface="Wingdings" panose="05000000000000000000" pitchFamily="2" charset="2"/>
              <a:buChar char="§"/>
            </a:pPr>
            <a:r>
              <a:rPr lang="en-US" dirty="0" smtClean="0"/>
              <a:t>Organic Matter in soil Helps Cushion Weight</a:t>
            </a:r>
          </a:p>
          <a:p>
            <a:pPr>
              <a:buFont typeface="Wingdings" panose="05000000000000000000" pitchFamily="2" charset="2"/>
              <a:buChar char="§"/>
            </a:pPr>
            <a:r>
              <a:rPr lang="en-US" dirty="0" smtClean="0"/>
              <a:t>Graze Mature Plants with Mature Roots</a:t>
            </a:r>
          </a:p>
          <a:p>
            <a:pPr>
              <a:buFont typeface="Wingdings" panose="05000000000000000000" pitchFamily="2" charset="2"/>
              <a:buChar char="§"/>
            </a:pPr>
            <a:r>
              <a:rPr lang="en-US" dirty="0" smtClean="0"/>
              <a:t>Monitor Fertility to Assure Healthy Plants</a:t>
            </a:r>
          </a:p>
          <a:p>
            <a:pPr>
              <a:buFont typeface="Wingdings" panose="05000000000000000000" pitchFamily="2" charset="2"/>
              <a:buChar char="§"/>
            </a:pPr>
            <a:r>
              <a:rPr lang="en-US" dirty="0" smtClean="0"/>
              <a:t>Short Residencies In Paddocks</a:t>
            </a:r>
          </a:p>
          <a:p>
            <a:pPr>
              <a:buFont typeface="Wingdings" panose="05000000000000000000" pitchFamily="2" charset="2"/>
              <a:buChar char="§"/>
            </a:pPr>
            <a:r>
              <a:rPr lang="en-US" dirty="0" smtClean="0"/>
              <a:t>Know which Soils are more Prone to Compaction, such as Sandy Soils</a:t>
            </a:r>
          </a:p>
          <a:p>
            <a:pPr>
              <a:buFont typeface="Wingdings" panose="05000000000000000000" pitchFamily="2" charset="2"/>
              <a:buChar char="§"/>
            </a:pPr>
            <a:r>
              <a:rPr lang="en-US" dirty="0" smtClean="0"/>
              <a:t>Switch to Hay Production for a Year</a:t>
            </a:r>
          </a:p>
          <a:p>
            <a:pPr>
              <a:buFont typeface="Wingdings" panose="05000000000000000000" pitchFamily="2" charset="2"/>
              <a:buChar char="§"/>
            </a:pPr>
            <a:r>
              <a:rPr lang="en-US" dirty="0" smtClean="0"/>
              <a:t>Drain Perennial Wet Spots</a:t>
            </a:r>
            <a:endParaRPr lang="en-US" dirty="0"/>
          </a:p>
        </p:txBody>
      </p:sp>
      <p:sp>
        <p:nvSpPr>
          <p:cNvPr id="11" name="Content Placeholder 10"/>
          <p:cNvSpPr>
            <a:spLocks noGrp="1"/>
          </p:cNvSpPr>
          <p:nvPr>
            <p:ph sz="half" idx="2"/>
          </p:nvPr>
        </p:nvSpPr>
        <p:spPr/>
        <p:txBody>
          <a:bodyPr/>
          <a:lstStyle/>
          <a:p>
            <a:endParaRPr lang="en-US" dirty="0" smtClean="0"/>
          </a:p>
          <a:p>
            <a:pPr>
              <a:buFont typeface="Wingdings" panose="05000000000000000000" pitchFamily="2" charset="2"/>
              <a:buChar char="§"/>
            </a:pPr>
            <a:endParaRPr lang="en-US" dirty="0" smtClean="0"/>
          </a:p>
          <a:p>
            <a:pPr>
              <a:buFont typeface="Wingdings" panose="05000000000000000000" pitchFamily="2" charset="2"/>
              <a:buChar char="§"/>
            </a:pPr>
            <a:endParaRPr lang="en-US" dirty="0"/>
          </a:p>
        </p:txBody>
      </p:sp>
      <p:pic>
        <p:nvPicPr>
          <p:cNvPr id="12" name="Picture 11"/>
          <p:cNvPicPr>
            <a:picLocks noChangeAspect="1"/>
          </p:cNvPicPr>
          <p:nvPr/>
        </p:nvPicPr>
        <p:blipFill>
          <a:blip r:embed="rId3"/>
          <a:stretch>
            <a:fillRect/>
          </a:stretch>
        </p:blipFill>
        <p:spPr>
          <a:xfrm>
            <a:off x="7887941" y="1845734"/>
            <a:ext cx="3267739" cy="1956986"/>
          </a:xfrm>
          <a:prstGeom prst="rect">
            <a:avLst/>
          </a:prstGeom>
        </p:spPr>
      </p:pic>
      <p:pic>
        <p:nvPicPr>
          <p:cNvPr id="13" name="Picture 12"/>
          <p:cNvPicPr>
            <a:picLocks noChangeAspect="1"/>
          </p:cNvPicPr>
          <p:nvPr/>
        </p:nvPicPr>
        <p:blipFill>
          <a:blip r:embed="rId4"/>
          <a:stretch>
            <a:fillRect/>
          </a:stretch>
        </p:blipFill>
        <p:spPr>
          <a:xfrm>
            <a:off x="5985824" y="3009823"/>
            <a:ext cx="1902117" cy="2859272"/>
          </a:xfrm>
          <a:prstGeom prst="rect">
            <a:avLst/>
          </a:prstGeom>
        </p:spPr>
      </p:pic>
      <p:pic>
        <p:nvPicPr>
          <p:cNvPr id="14" name="Picture 13"/>
          <p:cNvPicPr>
            <a:picLocks noChangeAspect="1"/>
          </p:cNvPicPr>
          <p:nvPr/>
        </p:nvPicPr>
        <p:blipFill>
          <a:blip r:embed="rId5"/>
          <a:stretch>
            <a:fillRect/>
          </a:stretch>
        </p:blipFill>
        <p:spPr>
          <a:xfrm>
            <a:off x="7887941" y="3802720"/>
            <a:ext cx="3676207" cy="2249619"/>
          </a:xfrm>
          <a:prstGeom prst="rect">
            <a:avLst/>
          </a:prstGeom>
        </p:spPr>
      </p:pic>
    </p:spTree>
    <p:extLst>
      <p:ext uri="{BB962C8B-B14F-4D97-AF65-F5344CB8AC3E}">
        <p14:creationId xmlns:p14="http://schemas.microsoft.com/office/powerpoint/2010/main" val="680497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CURRING COMPACTION - TIME AND MONEY CONSUMING</a:t>
            </a:r>
            <a:endParaRPr lang="en-US" dirty="0"/>
          </a:p>
        </p:txBody>
      </p:sp>
      <p:sp>
        <p:nvSpPr>
          <p:cNvPr id="7" name="Content Placeholder 6"/>
          <p:cNvSpPr>
            <a:spLocks noGrp="1"/>
          </p:cNvSpPr>
          <p:nvPr>
            <p:ph sz="half" idx="1"/>
          </p:nvPr>
        </p:nvSpPr>
        <p:spPr/>
        <p:txBody>
          <a:bodyPr/>
          <a:lstStyle/>
          <a:p>
            <a:pPr>
              <a:buFont typeface="Wingdings" panose="05000000000000000000" pitchFamily="2" charset="2"/>
              <a:buChar char="§"/>
            </a:pPr>
            <a:r>
              <a:rPr lang="en-US" dirty="0" smtClean="0"/>
              <a:t>Plowing and Reseeding – Effective but Costly</a:t>
            </a:r>
          </a:p>
          <a:p>
            <a:pPr>
              <a:buFont typeface="Wingdings" panose="05000000000000000000" pitchFamily="2" charset="2"/>
              <a:buChar char="§"/>
            </a:pPr>
            <a:r>
              <a:rPr lang="en-US" dirty="0" smtClean="0"/>
              <a:t>Zone Tilling – Temporary Fix Unless Roots 				         Enter Zone</a:t>
            </a:r>
          </a:p>
          <a:p>
            <a:pPr>
              <a:buFont typeface="Wingdings" panose="05000000000000000000" pitchFamily="2" charset="2"/>
              <a:buChar char="§"/>
            </a:pPr>
            <a:r>
              <a:rPr lang="en-US" dirty="0" smtClean="0"/>
              <a:t>Anytime Metal is Used to Fix – Chance of Soil 	           becoming “Addicted” to Tillage</a:t>
            </a:r>
          </a:p>
          <a:p>
            <a:pPr>
              <a:buFont typeface="Wingdings" panose="05000000000000000000" pitchFamily="2" charset="2"/>
              <a:buChar char="§"/>
            </a:pPr>
            <a:r>
              <a:rPr lang="en-US" dirty="0" smtClean="0"/>
              <a:t>Add Organic Matter with Bale Feeding “Stealing Nutrients From Your Neighbors”</a:t>
            </a:r>
          </a:p>
          <a:p>
            <a:pPr>
              <a:buFont typeface="Wingdings" panose="05000000000000000000" pitchFamily="2" charset="2"/>
              <a:buChar char="§"/>
            </a:pPr>
            <a:r>
              <a:rPr lang="en-US" dirty="0"/>
              <a:t> </a:t>
            </a:r>
            <a:r>
              <a:rPr lang="en-US" dirty="0" smtClean="0"/>
              <a:t>#1 Best because of the Hay also acts as a Cushion, But Takes More Time than #2</a:t>
            </a:r>
          </a:p>
          <a:p>
            <a:pPr>
              <a:buFont typeface="Wingdings" panose="05000000000000000000" pitchFamily="2" charset="2"/>
              <a:buChar char="§"/>
            </a:pPr>
            <a:r>
              <a:rPr lang="en-US" dirty="0" smtClean="0"/>
              <a:t>Inter Seed Deep Rooted Plants</a:t>
            </a:r>
          </a:p>
        </p:txBody>
      </p:sp>
      <p:sp>
        <p:nvSpPr>
          <p:cNvPr id="11" name="Content Placeholder 10"/>
          <p:cNvSpPr>
            <a:spLocks noGrp="1"/>
          </p:cNvSpPr>
          <p:nvPr>
            <p:ph sz="half" idx="2"/>
          </p:nvPr>
        </p:nvSpPr>
        <p:spPr/>
        <p:txBody>
          <a:bodyPr/>
          <a:lstStyle/>
          <a:p>
            <a:endParaRPr lang="en-US" dirty="0" smtClean="0"/>
          </a:p>
          <a:p>
            <a:pPr>
              <a:buFont typeface="Wingdings" panose="05000000000000000000" pitchFamily="2" charset="2"/>
              <a:buChar char="§"/>
            </a:pPr>
            <a:endParaRPr lang="en-US" dirty="0" smtClean="0"/>
          </a:p>
          <a:p>
            <a:pPr>
              <a:buFont typeface="Wingdings" panose="05000000000000000000" pitchFamily="2" charset="2"/>
              <a:buChar char="§"/>
            </a:pPr>
            <a:endParaRPr lang="en-US" dirty="0"/>
          </a:p>
        </p:txBody>
      </p:sp>
      <p:pic>
        <p:nvPicPr>
          <p:cNvPr id="3" name="Picture 2"/>
          <p:cNvPicPr>
            <a:picLocks noChangeAspect="1"/>
          </p:cNvPicPr>
          <p:nvPr/>
        </p:nvPicPr>
        <p:blipFill>
          <a:blip r:embed="rId3"/>
          <a:stretch>
            <a:fillRect/>
          </a:stretch>
        </p:blipFill>
        <p:spPr>
          <a:xfrm>
            <a:off x="9284642" y="1845734"/>
            <a:ext cx="2251494" cy="4465374"/>
          </a:xfrm>
          <a:prstGeom prst="rect">
            <a:avLst/>
          </a:prstGeom>
        </p:spPr>
      </p:pic>
      <p:pic>
        <p:nvPicPr>
          <p:cNvPr id="4" name="Picture 3"/>
          <p:cNvPicPr>
            <a:picLocks noChangeAspect="1"/>
          </p:cNvPicPr>
          <p:nvPr/>
        </p:nvPicPr>
        <p:blipFill>
          <a:blip r:embed="rId4"/>
          <a:stretch>
            <a:fillRect/>
          </a:stretch>
        </p:blipFill>
        <p:spPr>
          <a:xfrm>
            <a:off x="6096158" y="1845733"/>
            <a:ext cx="3188484" cy="2389839"/>
          </a:xfrm>
          <a:prstGeom prst="rect">
            <a:avLst/>
          </a:prstGeom>
        </p:spPr>
      </p:pic>
      <p:sp>
        <p:nvSpPr>
          <p:cNvPr id="5" name="TextBox 4"/>
          <p:cNvSpPr txBox="1"/>
          <p:nvPr/>
        </p:nvSpPr>
        <p:spPr>
          <a:xfrm>
            <a:off x="6871369" y="3040652"/>
            <a:ext cx="323557" cy="369332"/>
          </a:xfrm>
          <a:prstGeom prst="rect">
            <a:avLst/>
          </a:prstGeom>
          <a:solidFill>
            <a:schemeClr val="accent1">
              <a:alpha val="74000"/>
            </a:schemeClr>
          </a:solidFill>
        </p:spPr>
        <p:txBody>
          <a:bodyPr wrap="square" rtlCol="0">
            <a:spAutoFit/>
          </a:bodyPr>
          <a:lstStyle/>
          <a:p>
            <a:r>
              <a:rPr lang="en-US" dirty="0" smtClean="0"/>
              <a:t>1</a:t>
            </a:r>
            <a:endParaRPr lang="en-US" dirty="0"/>
          </a:p>
        </p:txBody>
      </p:sp>
      <p:pic>
        <p:nvPicPr>
          <p:cNvPr id="6" name="Picture 5"/>
          <p:cNvPicPr>
            <a:picLocks noChangeAspect="1"/>
          </p:cNvPicPr>
          <p:nvPr/>
        </p:nvPicPr>
        <p:blipFill rotWithShape="1">
          <a:blip r:embed="rId5"/>
          <a:srcRect r="42408"/>
          <a:stretch/>
        </p:blipFill>
        <p:spPr>
          <a:xfrm>
            <a:off x="7222240" y="4194367"/>
            <a:ext cx="2243622" cy="1950889"/>
          </a:xfrm>
          <a:prstGeom prst="rect">
            <a:avLst/>
          </a:prstGeom>
        </p:spPr>
      </p:pic>
      <p:sp>
        <p:nvSpPr>
          <p:cNvPr id="9" name="TextBox 8"/>
          <p:cNvSpPr txBox="1"/>
          <p:nvPr/>
        </p:nvSpPr>
        <p:spPr>
          <a:xfrm>
            <a:off x="7807766" y="5582689"/>
            <a:ext cx="362440" cy="369332"/>
          </a:xfrm>
          <a:prstGeom prst="rect">
            <a:avLst/>
          </a:prstGeom>
          <a:solidFill>
            <a:srgbClr val="63A537">
              <a:alpha val="59000"/>
            </a:srgbClr>
          </a:solidFill>
        </p:spPr>
        <p:txBody>
          <a:bodyPr wrap="square" rtlCol="0">
            <a:spAutoFit/>
          </a:bodyPr>
          <a:lstStyle/>
          <a:p>
            <a:r>
              <a:rPr lang="en-US" dirty="0" smtClean="0"/>
              <a:t>2</a:t>
            </a:r>
            <a:endParaRPr lang="en-US" dirty="0"/>
          </a:p>
        </p:txBody>
      </p:sp>
      <p:pic>
        <p:nvPicPr>
          <p:cNvPr id="10" name="Picture 9"/>
          <p:cNvPicPr>
            <a:picLocks noChangeAspect="1"/>
          </p:cNvPicPr>
          <p:nvPr/>
        </p:nvPicPr>
        <p:blipFill>
          <a:blip r:embed="rId6"/>
          <a:stretch>
            <a:fillRect/>
          </a:stretch>
        </p:blipFill>
        <p:spPr>
          <a:xfrm>
            <a:off x="5653979" y="3826319"/>
            <a:ext cx="1554604" cy="2331907"/>
          </a:xfrm>
          <a:prstGeom prst="rect">
            <a:avLst/>
          </a:prstGeom>
        </p:spPr>
      </p:pic>
    </p:spTree>
    <p:extLst>
      <p:ext uri="{BB962C8B-B14F-4D97-AF65-F5344CB8AC3E}">
        <p14:creationId xmlns:p14="http://schemas.microsoft.com/office/powerpoint/2010/main" val="1415509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97280" y="283464"/>
            <a:ext cx="10058400" cy="1453896"/>
          </a:xfrm>
        </p:spPr>
        <p:txBody>
          <a:bodyPr>
            <a:normAutofit/>
          </a:bodyPr>
          <a:lstStyle/>
          <a:p>
            <a:pPr algn="ctr"/>
            <a:r>
              <a:rPr lang="en-US" sz="4300" dirty="0" smtClean="0"/>
              <a:t>BRASSICAS GOOD TOOL PROVIDED SWARD IS CONTROLED</a:t>
            </a:r>
            <a:endParaRPr lang="en-US" sz="4300" dirty="0"/>
          </a:p>
        </p:txBody>
      </p:sp>
      <p:sp>
        <p:nvSpPr>
          <p:cNvPr id="4" name="Content Placeholder 3"/>
          <p:cNvSpPr>
            <a:spLocks noGrp="1"/>
          </p:cNvSpPr>
          <p:nvPr>
            <p:ph sz="half" idx="1"/>
          </p:nvPr>
        </p:nvSpPr>
        <p:spPr>
          <a:xfrm>
            <a:off x="457200" y="1828800"/>
            <a:ext cx="7267433" cy="4297363"/>
          </a:xfrm>
        </p:spPr>
        <p:txBody>
          <a:bodyPr>
            <a:normAutofit/>
          </a:bodyPr>
          <a:lstStyle/>
          <a:p>
            <a:pPr>
              <a:lnSpc>
                <a:spcPct val="100000"/>
              </a:lnSpc>
              <a:buFont typeface="Arial" panose="020B0604020202020204" pitchFamily="34" charset="0"/>
              <a:buChar char="•"/>
            </a:pPr>
            <a:r>
              <a:rPr lang="en-US" sz="2800" dirty="0" smtClean="0"/>
              <a:t>Heavy </a:t>
            </a:r>
            <a:r>
              <a:rPr lang="en-US" sz="2800" dirty="0" smtClean="0"/>
              <a:t>feeder </a:t>
            </a:r>
            <a:r>
              <a:rPr lang="en-US" sz="2800" dirty="0" smtClean="0"/>
              <a:t>to take up </a:t>
            </a:r>
            <a:r>
              <a:rPr lang="en-US" sz="2800" dirty="0" smtClean="0"/>
              <a:t>Excess </a:t>
            </a:r>
            <a:r>
              <a:rPr lang="en-US" sz="2800" dirty="0" smtClean="0"/>
              <a:t>nutrients </a:t>
            </a:r>
            <a:r>
              <a:rPr lang="en-US" sz="2800" dirty="0" smtClean="0"/>
              <a:t>in </a:t>
            </a:r>
            <a:r>
              <a:rPr lang="en-US" sz="2800" dirty="0" smtClean="0"/>
              <a:t>						sacrifice </a:t>
            </a:r>
            <a:r>
              <a:rPr lang="en-US" sz="2800" dirty="0" smtClean="0"/>
              <a:t>areas</a:t>
            </a:r>
          </a:p>
          <a:p>
            <a:pPr>
              <a:lnSpc>
                <a:spcPct val="150000"/>
              </a:lnSpc>
              <a:buFont typeface="Arial" panose="020B0604020202020204" pitchFamily="34" charset="0"/>
              <a:buChar char="•"/>
            </a:pPr>
            <a:r>
              <a:rPr lang="en-US" sz="2800" dirty="0" smtClean="0"/>
              <a:t>Non-Mycorrhizae, </a:t>
            </a:r>
            <a:r>
              <a:rPr lang="en-US" sz="2800" dirty="0" smtClean="0"/>
              <a:t>adds </a:t>
            </a:r>
            <a:r>
              <a:rPr lang="en-US" sz="2800" dirty="0" smtClean="0"/>
              <a:t>diversity to </a:t>
            </a:r>
            <a:r>
              <a:rPr lang="en-US" sz="2800" dirty="0" smtClean="0"/>
              <a:t>soil</a:t>
            </a:r>
          </a:p>
          <a:p>
            <a:pPr>
              <a:lnSpc>
                <a:spcPct val="150000"/>
              </a:lnSpc>
              <a:buFont typeface="Arial" panose="020B0604020202020204" pitchFamily="34" charset="0"/>
              <a:buChar char="•"/>
            </a:pPr>
            <a:r>
              <a:rPr lang="en-US" sz="2800" dirty="0" smtClean="0"/>
              <a:t>High in Nutrition, Good for Cool Season Slump</a:t>
            </a:r>
            <a:endParaRPr lang="en-US" sz="2800" dirty="0" smtClean="0"/>
          </a:p>
          <a:p>
            <a:pPr>
              <a:lnSpc>
                <a:spcPct val="150000"/>
              </a:lnSpc>
              <a:buFont typeface="Arial" panose="020B0604020202020204" pitchFamily="34" charset="0"/>
              <a:buChar char="•"/>
            </a:pPr>
            <a:r>
              <a:rPr lang="en-US" sz="2800" dirty="0" smtClean="0"/>
              <a:t>Tubers and Root </a:t>
            </a:r>
            <a:r>
              <a:rPr lang="en-US" sz="2800" dirty="0"/>
              <a:t>H</a:t>
            </a:r>
            <a:r>
              <a:rPr lang="en-US" sz="2800" dirty="0" smtClean="0"/>
              <a:t>airs loosen soil and feed biology </a:t>
            </a:r>
          </a:p>
          <a:p>
            <a:endParaRPr lang="en-US" dirty="0"/>
          </a:p>
        </p:txBody>
      </p:sp>
      <p:pic>
        <p:nvPicPr>
          <p:cNvPr id="7" name="Content Placeholder 6"/>
          <p:cNvPicPr>
            <a:picLocks noGrp="1" noChangeAspect="1"/>
          </p:cNvPicPr>
          <p:nvPr>
            <p:ph sz="half" idx="2"/>
          </p:nvPr>
        </p:nvPicPr>
        <p:blipFill>
          <a:blip r:embed="rId5" cstate="email">
            <a:extLst>
              <a:ext uri="{28A0092B-C50C-407E-A947-70E740481C1C}">
                <a14:useLocalDpi xmlns:a14="http://schemas.microsoft.com/office/drawing/2010/main" val="0"/>
              </a:ext>
            </a:extLst>
          </a:blip>
          <a:stretch>
            <a:fillRect/>
          </a:stretch>
        </p:blipFill>
        <p:spPr>
          <a:xfrm>
            <a:off x="8406967" y="1830388"/>
            <a:ext cx="2867025" cy="4295775"/>
          </a:xfrm>
        </p:spPr>
      </p:pic>
      <p:pic>
        <p:nvPicPr>
          <p:cNvPr id="3074"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767455" y="5914436"/>
            <a:ext cx="150653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94986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376488" y="1749185"/>
            <a:ext cx="7529512" cy="4556125"/>
            <a:chOff x="537" y="1248"/>
            <a:chExt cx="4743" cy="2870"/>
          </a:xfrm>
        </p:grpSpPr>
        <p:sp>
          <p:nvSpPr>
            <p:cNvPr id="130052" name="Rectangle 4"/>
            <p:cNvSpPr>
              <a:spLocks noChangeArrowheads="1"/>
            </p:cNvSpPr>
            <p:nvPr/>
          </p:nvSpPr>
          <p:spPr bwMode="auto">
            <a:xfrm>
              <a:off x="2448" y="3831"/>
              <a:ext cx="2832"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ea typeface="+mn-ea"/>
                  <a:cs typeface="+mn-cs"/>
                </a:rPr>
                <a:t>100</a:t>
              </a:r>
            </a:p>
          </p:txBody>
        </p:sp>
        <p:sp>
          <p:nvSpPr>
            <p:cNvPr id="130053" name="Rectangle 5"/>
            <p:cNvSpPr>
              <a:spLocks noChangeArrowheads="1"/>
            </p:cNvSpPr>
            <p:nvPr/>
          </p:nvSpPr>
          <p:spPr bwMode="auto">
            <a:xfrm>
              <a:off x="537" y="3831"/>
              <a:ext cx="1911"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ea typeface="+mn-ea"/>
                  <a:cs typeface="+mn-cs"/>
                </a:rPr>
                <a:t>90</a:t>
              </a:r>
            </a:p>
          </p:txBody>
        </p:sp>
        <p:sp>
          <p:nvSpPr>
            <p:cNvPr id="130054" name="Rectangle 6"/>
            <p:cNvSpPr>
              <a:spLocks noChangeArrowheads="1"/>
            </p:cNvSpPr>
            <p:nvPr/>
          </p:nvSpPr>
          <p:spPr bwMode="auto">
            <a:xfrm>
              <a:off x="2448" y="3544"/>
              <a:ext cx="2832"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ea typeface="+mn-ea"/>
                  <a:cs typeface="+mn-cs"/>
                </a:rPr>
                <a:t>100</a:t>
              </a:r>
            </a:p>
          </p:txBody>
        </p:sp>
        <p:sp>
          <p:nvSpPr>
            <p:cNvPr id="130055" name="Rectangle 7"/>
            <p:cNvSpPr>
              <a:spLocks noChangeArrowheads="1"/>
            </p:cNvSpPr>
            <p:nvPr/>
          </p:nvSpPr>
          <p:spPr bwMode="auto">
            <a:xfrm>
              <a:off x="537" y="3544"/>
              <a:ext cx="1911"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ea typeface="+mn-ea"/>
                  <a:cs typeface="+mn-cs"/>
                </a:rPr>
                <a:t>80</a:t>
              </a:r>
            </a:p>
          </p:txBody>
        </p:sp>
        <p:sp>
          <p:nvSpPr>
            <p:cNvPr id="130056" name="Rectangle 8"/>
            <p:cNvSpPr>
              <a:spLocks noChangeArrowheads="1"/>
            </p:cNvSpPr>
            <p:nvPr/>
          </p:nvSpPr>
          <p:spPr bwMode="auto">
            <a:xfrm>
              <a:off x="2448" y="3257"/>
              <a:ext cx="2832"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ea typeface="+mn-ea"/>
                  <a:cs typeface="+mn-cs"/>
                </a:rPr>
                <a:t>78</a:t>
              </a:r>
            </a:p>
          </p:txBody>
        </p:sp>
        <p:sp>
          <p:nvSpPr>
            <p:cNvPr id="130057" name="Rectangle 9"/>
            <p:cNvSpPr>
              <a:spLocks noChangeArrowheads="1"/>
            </p:cNvSpPr>
            <p:nvPr/>
          </p:nvSpPr>
          <p:spPr bwMode="auto">
            <a:xfrm>
              <a:off x="537" y="3257"/>
              <a:ext cx="1911"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ea typeface="+mn-ea"/>
                  <a:cs typeface="+mn-cs"/>
                </a:rPr>
                <a:t>70</a:t>
              </a:r>
            </a:p>
          </p:txBody>
        </p:sp>
        <p:sp>
          <p:nvSpPr>
            <p:cNvPr id="130058" name="Rectangle 10"/>
            <p:cNvSpPr>
              <a:spLocks noChangeArrowheads="1"/>
            </p:cNvSpPr>
            <p:nvPr/>
          </p:nvSpPr>
          <p:spPr bwMode="auto">
            <a:xfrm>
              <a:off x="2448" y="2970"/>
              <a:ext cx="2832"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ea typeface="+mn-ea"/>
                  <a:cs typeface="+mn-cs"/>
                </a:rPr>
                <a:t>50</a:t>
              </a:r>
            </a:p>
          </p:txBody>
        </p:sp>
        <p:sp>
          <p:nvSpPr>
            <p:cNvPr id="130059" name="Rectangle 11"/>
            <p:cNvSpPr>
              <a:spLocks noChangeArrowheads="1"/>
            </p:cNvSpPr>
            <p:nvPr/>
          </p:nvSpPr>
          <p:spPr bwMode="auto">
            <a:xfrm>
              <a:off x="537" y="2970"/>
              <a:ext cx="1911" cy="287"/>
            </a:xfrm>
            <a:prstGeom prst="rect">
              <a:avLst/>
            </a:prstGeom>
            <a:noFill/>
            <a:ln w="9525">
              <a:noFill/>
              <a:miter lim="800000"/>
              <a:headEnd/>
              <a:tailEnd/>
            </a:ln>
            <a:effectLst/>
          </p:spPr>
          <p:txBody>
            <a:bodyPr/>
            <a:lstStyle/>
            <a:p>
              <a:pPr lvl="0" algn="ctr">
                <a:spcBef>
                  <a:spcPct val="20000"/>
                </a:spcBef>
                <a:buClr>
                  <a:srgbClr val="DB5353"/>
                </a:buClr>
                <a:buSzPct val="90000"/>
                <a:defRPr/>
              </a:pPr>
              <a:r>
                <a:rPr lang="en-US" sz="2400" dirty="0" smtClean="0">
                  <a:solidFill>
                    <a:srgbClr val="FF0000"/>
                  </a:solidFill>
                  <a:effectLst>
                    <a:outerShdw blurRad="38100" dist="38100" dir="2700000" algn="tl">
                      <a:srgbClr val="000000"/>
                    </a:outerShdw>
                  </a:effectLst>
                </a:rPr>
                <a:t>60</a:t>
              </a:r>
              <a:endParaRPr lang="en-US" sz="2400" dirty="0">
                <a:solidFill>
                  <a:srgbClr val="FF0000"/>
                </a:solidFill>
                <a:effectLst>
                  <a:outerShdw blurRad="38100" dist="38100" dir="2700000" algn="tl">
                    <a:srgbClr val="000000"/>
                  </a:outerShdw>
                </a:effectLst>
              </a:endParaRPr>
            </a:p>
          </p:txBody>
        </p:sp>
        <p:sp>
          <p:nvSpPr>
            <p:cNvPr id="130060" name="Rectangle 12"/>
            <p:cNvSpPr>
              <a:spLocks noChangeArrowheads="1"/>
            </p:cNvSpPr>
            <p:nvPr/>
          </p:nvSpPr>
          <p:spPr bwMode="auto">
            <a:xfrm>
              <a:off x="2448" y="2683"/>
              <a:ext cx="2832"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srgbClr val="63A537"/>
                  </a:solidFill>
                  <a:uLnTx/>
                  <a:uFillTx/>
                  <a:ea typeface="+mn-ea"/>
                  <a:cs typeface="+mn-cs"/>
                </a:rPr>
                <a:t>2 to 4</a:t>
              </a:r>
            </a:p>
          </p:txBody>
        </p:sp>
        <p:sp>
          <p:nvSpPr>
            <p:cNvPr id="130061" name="Rectangle 13"/>
            <p:cNvSpPr>
              <a:spLocks noChangeArrowheads="1"/>
            </p:cNvSpPr>
            <p:nvPr/>
          </p:nvSpPr>
          <p:spPr bwMode="auto">
            <a:xfrm>
              <a:off x="537" y="2683"/>
              <a:ext cx="1911"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srgbClr val="63A537"/>
                  </a:solidFill>
                  <a:uLnTx/>
                  <a:uFillTx/>
                  <a:ea typeface="+mn-ea"/>
                  <a:cs typeface="+mn-cs"/>
                </a:rPr>
                <a:t>50</a:t>
              </a:r>
            </a:p>
          </p:txBody>
        </p:sp>
        <p:sp>
          <p:nvSpPr>
            <p:cNvPr id="130062" name="Rectangle 14"/>
            <p:cNvSpPr>
              <a:spLocks noChangeArrowheads="1"/>
            </p:cNvSpPr>
            <p:nvPr/>
          </p:nvSpPr>
          <p:spPr bwMode="auto">
            <a:xfrm>
              <a:off x="2448" y="2396"/>
              <a:ext cx="2832"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prstClr val="black"/>
                  </a:solidFill>
                  <a:uLnTx/>
                  <a:uFillTx/>
                  <a:ea typeface="+mn-ea"/>
                  <a:cs typeface="+mn-cs"/>
                </a:rPr>
                <a:t>0</a:t>
              </a:r>
            </a:p>
          </p:txBody>
        </p:sp>
        <p:sp>
          <p:nvSpPr>
            <p:cNvPr id="130063" name="Rectangle 15"/>
            <p:cNvSpPr>
              <a:spLocks noChangeArrowheads="1"/>
            </p:cNvSpPr>
            <p:nvPr/>
          </p:nvSpPr>
          <p:spPr bwMode="auto">
            <a:xfrm>
              <a:off x="537" y="2396"/>
              <a:ext cx="1911"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prstClr val="black"/>
                  </a:solidFill>
                  <a:uLnTx/>
                  <a:uFillTx/>
                  <a:ea typeface="+mn-ea"/>
                  <a:cs typeface="+mn-cs"/>
                </a:rPr>
                <a:t>40</a:t>
              </a:r>
            </a:p>
          </p:txBody>
        </p:sp>
        <p:sp>
          <p:nvSpPr>
            <p:cNvPr id="130064" name="Rectangle 16"/>
            <p:cNvSpPr>
              <a:spLocks noChangeArrowheads="1"/>
            </p:cNvSpPr>
            <p:nvPr/>
          </p:nvSpPr>
          <p:spPr bwMode="auto">
            <a:xfrm>
              <a:off x="2448" y="2109"/>
              <a:ext cx="2832"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prstClr val="black"/>
                  </a:solidFill>
                  <a:uLnTx/>
                  <a:uFillTx/>
                  <a:ea typeface="+mn-ea"/>
                  <a:cs typeface="+mn-cs"/>
                </a:rPr>
                <a:t>0</a:t>
              </a:r>
            </a:p>
          </p:txBody>
        </p:sp>
        <p:sp>
          <p:nvSpPr>
            <p:cNvPr id="130065" name="Rectangle 17"/>
            <p:cNvSpPr>
              <a:spLocks noChangeArrowheads="1"/>
            </p:cNvSpPr>
            <p:nvPr/>
          </p:nvSpPr>
          <p:spPr bwMode="auto">
            <a:xfrm>
              <a:off x="537" y="2109"/>
              <a:ext cx="1911"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prstClr val="black"/>
                  </a:solidFill>
                  <a:uLnTx/>
                  <a:uFillTx/>
                  <a:ea typeface="+mn-ea"/>
                  <a:cs typeface="+mn-cs"/>
                </a:rPr>
                <a:t>30</a:t>
              </a:r>
            </a:p>
          </p:txBody>
        </p:sp>
        <p:sp>
          <p:nvSpPr>
            <p:cNvPr id="130066" name="Rectangle 18"/>
            <p:cNvSpPr>
              <a:spLocks noChangeArrowheads="1"/>
            </p:cNvSpPr>
            <p:nvPr/>
          </p:nvSpPr>
          <p:spPr bwMode="auto">
            <a:xfrm>
              <a:off x="2448" y="1822"/>
              <a:ext cx="2832"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prstClr val="black"/>
                  </a:solidFill>
                  <a:uLnTx/>
                  <a:uFillTx/>
                  <a:ea typeface="+mn-ea"/>
                  <a:cs typeface="+mn-cs"/>
                </a:rPr>
                <a:t>0</a:t>
              </a:r>
            </a:p>
          </p:txBody>
        </p:sp>
        <p:sp>
          <p:nvSpPr>
            <p:cNvPr id="130067" name="Rectangle 19"/>
            <p:cNvSpPr>
              <a:spLocks noChangeArrowheads="1"/>
            </p:cNvSpPr>
            <p:nvPr/>
          </p:nvSpPr>
          <p:spPr bwMode="auto">
            <a:xfrm>
              <a:off x="537" y="1822"/>
              <a:ext cx="1911"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prstClr val="black"/>
                  </a:solidFill>
                  <a:uLnTx/>
                  <a:uFillTx/>
                  <a:ea typeface="+mn-ea"/>
                  <a:cs typeface="+mn-cs"/>
                </a:rPr>
                <a:t>20</a:t>
              </a:r>
            </a:p>
          </p:txBody>
        </p:sp>
        <p:sp>
          <p:nvSpPr>
            <p:cNvPr id="130068" name="Rectangle 20"/>
            <p:cNvSpPr>
              <a:spLocks noChangeArrowheads="1"/>
            </p:cNvSpPr>
            <p:nvPr/>
          </p:nvSpPr>
          <p:spPr bwMode="auto">
            <a:xfrm>
              <a:off x="2448" y="1535"/>
              <a:ext cx="2832"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prstClr val="black"/>
                  </a:solidFill>
                  <a:uLnTx/>
                  <a:uFillTx/>
                  <a:ea typeface="+mn-ea"/>
                  <a:cs typeface="+mn-cs"/>
                </a:rPr>
                <a:t>0</a:t>
              </a:r>
            </a:p>
          </p:txBody>
        </p:sp>
        <p:sp>
          <p:nvSpPr>
            <p:cNvPr id="130069" name="Rectangle 21"/>
            <p:cNvSpPr>
              <a:spLocks noChangeArrowheads="1"/>
            </p:cNvSpPr>
            <p:nvPr/>
          </p:nvSpPr>
          <p:spPr bwMode="auto">
            <a:xfrm>
              <a:off x="537" y="1535"/>
              <a:ext cx="1911"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0" i="0" u="none" strike="noStrike" kern="1200" cap="none" spc="0" normalizeH="0" baseline="0" noProof="0" dirty="0">
                  <a:ln>
                    <a:noFill/>
                  </a:ln>
                  <a:solidFill>
                    <a:prstClr val="black"/>
                  </a:solidFill>
                  <a:uLnTx/>
                  <a:uFillTx/>
                  <a:ea typeface="+mn-ea"/>
                  <a:cs typeface="+mn-cs"/>
                </a:rPr>
                <a:t>10</a:t>
              </a:r>
            </a:p>
          </p:txBody>
        </p:sp>
        <p:sp>
          <p:nvSpPr>
            <p:cNvPr id="130070" name="Rectangle 22" descr="Stationery"/>
            <p:cNvSpPr>
              <a:spLocks noChangeArrowheads="1"/>
            </p:cNvSpPr>
            <p:nvPr/>
          </p:nvSpPr>
          <p:spPr bwMode="auto">
            <a:xfrm>
              <a:off x="2448" y="1248"/>
              <a:ext cx="2832"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1" i="0" u="none" strike="noStrike" kern="1200" cap="none" spc="0" normalizeH="0" baseline="0" noProof="0" dirty="0">
                  <a:ln>
                    <a:noFill/>
                  </a:ln>
                  <a:solidFill>
                    <a:prstClr val="black"/>
                  </a:solidFill>
                  <a:effectLst/>
                  <a:uLnTx/>
                  <a:uFillTx/>
                  <a:ea typeface="+mn-ea"/>
                  <a:cs typeface="+mn-cs"/>
                </a:rPr>
                <a:t>% Root Growth Stopped</a:t>
              </a:r>
            </a:p>
          </p:txBody>
        </p:sp>
        <p:sp>
          <p:nvSpPr>
            <p:cNvPr id="130071" name="Rectangle 23" descr="Stationery"/>
            <p:cNvSpPr>
              <a:spLocks noChangeArrowheads="1"/>
            </p:cNvSpPr>
            <p:nvPr/>
          </p:nvSpPr>
          <p:spPr bwMode="auto">
            <a:xfrm>
              <a:off x="537" y="1248"/>
              <a:ext cx="1911" cy="287"/>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ct val="20000"/>
                </a:spcBef>
                <a:spcAft>
                  <a:spcPts val="0"/>
                </a:spcAft>
                <a:buClr>
                  <a:srgbClr val="DB5353"/>
                </a:buClr>
                <a:buSzPct val="90000"/>
                <a:buFontTx/>
                <a:buNone/>
                <a:tabLst/>
                <a:defRPr/>
              </a:pPr>
              <a:r>
                <a:rPr kumimoji="0" lang="en-US" sz="2400" b="1" i="0" u="none" strike="noStrike" kern="1200" cap="none" spc="0" normalizeH="0" baseline="0" noProof="0" dirty="0">
                  <a:ln>
                    <a:noFill/>
                  </a:ln>
                  <a:solidFill>
                    <a:prstClr val="black"/>
                  </a:solidFill>
                  <a:effectLst/>
                  <a:uLnTx/>
                  <a:uFillTx/>
                  <a:ea typeface="+mn-ea"/>
                  <a:cs typeface="+mn-cs"/>
                </a:rPr>
                <a:t>% Leaf Removed</a:t>
              </a:r>
            </a:p>
          </p:txBody>
        </p:sp>
        <p:sp>
          <p:nvSpPr>
            <p:cNvPr id="130072" name="Line 24"/>
            <p:cNvSpPr>
              <a:spLocks noChangeShapeType="1"/>
            </p:cNvSpPr>
            <p:nvPr/>
          </p:nvSpPr>
          <p:spPr bwMode="auto">
            <a:xfrm>
              <a:off x="537" y="1248"/>
              <a:ext cx="4743" cy="0"/>
            </a:xfrm>
            <a:prstGeom prst="line">
              <a:avLst/>
            </a:prstGeom>
            <a:noFill/>
            <a:ln w="127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73" name="Line 25"/>
            <p:cNvSpPr>
              <a:spLocks noChangeShapeType="1"/>
            </p:cNvSpPr>
            <p:nvPr/>
          </p:nvSpPr>
          <p:spPr bwMode="auto">
            <a:xfrm>
              <a:off x="537" y="4118"/>
              <a:ext cx="4743" cy="0"/>
            </a:xfrm>
            <a:prstGeom prst="line">
              <a:avLst/>
            </a:prstGeom>
            <a:noFill/>
            <a:ln w="127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74" name="Line 26"/>
            <p:cNvSpPr>
              <a:spLocks noChangeShapeType="1"/>
            </p:cNvSpPr>
            <p:nvPr/>
          </p:nvSpPr>
          <p:spPr bwMode="auto">
            <a:xfrm>
              <a:off x="537" y="1248"/>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75" name="Line 27"/>
            <p:cNvSpPr>
              <a:spLocks noChangeShapeType="1"/>
            </p:cNvSpPr>
            <p:nvPr/>
          </p:nvSpPr>
          <p:spPr bwMode="auto">
            <a:xfrm>
              <a:off x="5280" y="1248"/>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76" name="Line 28"/>
            <p:cNvSpPr>
              <a:spLocks noChangeShapeType="1"/>
            </p:cNvSpPr>
            <p:nvPr/>
          </p:nvSpPr>
          <p:spPr bwMode="auto">
            <a:xfrm>
              <a:off x="537" y="1535"/>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77" name="Line 29"/>
            <p:cNvSpPr>
              <a:spLocks noChangeShapeType="1"/>
            </p:cNvSpPr>
            <p:nvPr/>
          </p:nvSpPr>
          <p:spPr bwMode="auto">
            <a:xfrm>
              <a:off x="5280" y="1535"/>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78" name="Line 30"/>
            <p:cNvSpPr>
              <a:spLocks noChangeShapeType="1"/>
            </p:cNvSpPr>
            <p:nvPr/>
          </p:nvSpPr>
          <p:spPr bwMode="auto">
            <a:xfrm>
              <a:off x="537" y="1822"/>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79" name="Line 31"/>
            <p:cNvSpPr>
              <a:spLocks noChangeShapeType="1"/>
            </p:cNvSpPr>
            <p:nvPr/>
          </p:nvSpPr>
          <p:spPr bwMode="auto">
            <a:xfrm>
              <a:off x="5280" y="1822"/>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80" name="Line 32"/>
            <p:cNvSpPr>
              <a:spLocks noChangeShapeType="1"/>
            </p:cNvSpPr>
            <p:nvPr/>
          </p:nvSpPr>
          <p:spPr bwMode="auto">
            <a:xfrm>
              <a:off x="537" y="2109"/>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81" name="Line 33"/>
            <p:cNvSpPr>
              <a:spLocks noChangeShapeType="1"/>
            </p:cNvSpPr>
            <p:nvPr/>
          </p:nvSpPr>
          <p:spPr bwMode="auto">
            <a:xfrm>
              <a:off x="5280" y="2109"/>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82" name="Line 34"/>
            <p:cNvSpPr>
              <a:spLocks noChangeShapeType="1"/>
            </p:cNvSpPr>
            <p:nvPr/>
          </p:nvSpPr>
          <p:spPr bwMode="auto">
            <a:xfrm>
              <a:off x="537" y="2396"/>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83" name="Line 35"/>
            <p:cNvSpPr>
              <a:spLocks noChangeShapeType="1"/>
            </p:cNvSpPr>
            <p:nvPr/>
          </p:nvSpPr>
          <p:spPr bwMode="auto">
            <a:xfrm>
              <a:off x="5280" y="2396"/>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84" name="Line 36"/>
            <p:cNvSpPr>
              <a:spLocks noChangeShapeType="1"/>
            </p:cNvSpPr>
            <p:nvPr/>
          </p:nvSpPr>
          <p:spPr bwMode="auto">
            <a:xfrm>
              <a:off x="537" y="2683"/>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85" name="Line 37"/>
            <p:cNvSpPr>
              <a:spLocks noChangeShapeType="1"/>
            </p:cNvSpPr>
            <p:nvPr/>
          </p:nvSpPr>
          <p:spPr bwMode="auto">
            <a:xfrm>
              <a:off x="5280" y="2683"/>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86" name="Line 38"/>
            <p:cNvSpPr>
              <a:spLocks noChangeShapeType="1"/>
            </p:cNvSpPr>
            <p:nvPr/>
          </p:nvSpPr>
          <p:spPr bwMode="auto">
            <a:xfrm>
              <a:off x="537" y="2970"/>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87" name="Line 39"/>
            <p:cNvSpPr>
              <a:spLocks noChangeShapeType="1"/>
            </p:cNvSpPr>
            <p:nvPr/>
          </p:nvSpPr>
          <p:spPr bwMode="auto">
            <a:xfrm>
              <a:off x="5280" y="2970"/>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88" name="Line 40"/>
            <p:cNvSpPr>
              <a:spLocks noChangeShapeType="1"/>
            </p:cNvSpPr>
            <p:nvPr/>
          </p:nvSpPr>
          <p:spPr bwMode="auto">
            <a:xfrm>
              <a:off x="537" y="3257"/>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89" name="Line 41"/>
            <p:cNvSpPr>
              <a:spLocks noChangeShapeType="1"/>
            </p:cNvSpPr>
            <p:nvPr/>
          </p:nvSpPr>
          <p:spPr bwMode="auto">
            <a:xfrm>
              <a:off x="5280" y="3257"/>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90" name="Line 42"/>
            <p:cNvSpPr>
              <a:spLocks noChangeShapeType="1"/>
            </p:cNvSpPr>
            <p:nvPr/>
          </p:nvSpPr>
          <p:spPr bwMode="auto">
            <a:xfrm>
              <a:off x="537" y="3544"/>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91" name="Line 43"/>
            <p:cNvSpPr>
              <a:spLocks noChangeShapeType="1"/>
            </p:cNvSpPr>
            <p:nvPr/>
          </p:nvSpPr>
          <p:spPr bwMode="auto">
            <a:xfrm>
              <a:off x="5280" y="3544"/>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92" name="Line 44"/>
            <p:cNvSpPr>
              <a:spLocks noChangeShapeType="1"/>
            </p:cNvSpPr>
            <p:nvPr/>
          </p:nvSpPr>
          <p:spPr bwMode="auto">
            <a:xfrm>
              <a:off x="537" y="3831"/>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93" name="Line 45"/>
            <p:cNvSpPr>
              <a:spLocks noChangeShapeType="1"/>
            </p:cNvSpPr>
            <p:nvPr/>
          </p:nvSpPr>
          <p:spPr bwMode="auto">
            <a:xfrm>
              <a:off x="5280" y="3831"/>
              <a:ext cx="0" cy="287"/>
            </a:xfrm>
            <a:prstGeom prst="line">
              <a:avLst/>
            </a:prstGeom>
            <a:noFill/>
            <a:ln w="12700" cap="sq">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094" name="Line 46"/>
            <p:cNvSpPr>
              <a:spLocks noChangeShapeType="1"/>
            </p:cNvSpPr>
            <p:nvPr/>
          </p:nvSpPr>
          <p:spPr bwMode="auto">
            <a:xfrm>
              <a:off x="537" y="1535"/>
              <a:ext cx="4743" cy="0"/>
            </a:xfrm>
            <a:prstGeom prst="line">
              <a:avLst/>
            </a:prstGeom>
            <a:noFill/>
            <a:ln w="127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Title 2"/>
          <p:cNvSpPr>
            <a:spLocks noGrp="1"/>
          </p:cNvSpPr>
          <p:nvPr>
            <p:ph type="title"/>
          </p:nvPr>
        </p:nvSpPr>
        <p:spPr>
          <a:xfrm>
            <a:off x="1097280" y="286604"/>
            <a:ext cx="10058400" cy="803288"/>
          </a:xfrm>
        </p:spPr>
        <p:txBody>
          <a:bodyPr>
            <a:normAutofit/>
          </a:bodyPr>
          <a:lstStyle/>
          <a:p>
            <a:pPr algn="ctr"/>
            <a:r>
              <a:rPr lang="en-US" sz="4300" dirty="0" smtClean="0"/>
              <a:t>Grazing Management</a:t>
            </a:r>
            <a:endParaRPr lang="en-US" sz="4300" dirty="0"/>
          </a:p>
        </p:txBody>
      </p:sp>
      <p:sp>
        <p:nvSpPr>
          <p:cNvPr id="4" name="Rectangle 3"/>
          <p:cNvSpPr/>
          <p:nvPr/>
        </p:nvSpPr>
        <p:spPr>
          <a:xfrm>
            <a:off x="8659751" y="5166279"/>
            <a:ext cx="2049151" cy="369332"/>
          </a:xfrm>
          <a:prstGeom prst="rect">
            <a:avLst/>
          </a:prstGeom>
        </p:spPr>
        <p:txBody>
          <a:bodyPr wrap="none">
            <a:spAutoFit/>
          </a:bodyPr>
          <a:lstStyle/>
          <a:p>
            <a:r>
              <a:rPr lang="en-US" dirty="0"/>
              <a:t>Source:  Dietz, 1999</a:t>
            </a:r>
          </a:p>
        </p:txBody>
      </p:sp>
    </p:spTree>
    <p:extLst>
      <p:ext uri="{BB962C8B-B14F-4D97-AF65-F5344CB8AC3E}">
        <p14:creationId xmlns:p14="http://schemas.microsoft.com/office/powerpoint/2010/main" val="3132414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73" y="508277"/>
            <a:ext cx="11111345" cy="1431360"/>
          </a:xfrm>
        </p:spPr>
        <p:txBody>
          <a:bodyPr>
            <a:normAutofit fontScale="90000"/>
          </a:bodyPr>
          <a:lstStyle/>
          <a:p>
            <a:pPr algn="ctr"/>
            <a:r>
              <a:rPr lang="en-US" sz="3100" b="1" dirty="0"/>
              <a:t>Grazing triggers soil carbon loss by altering plant roots and their control on soil microbial community</a:t>
            </a:r>
            <a:r>
              <a:rPr lang="en-US" sz="3100" dirty="0"/>
              <a:t/>
            </a:r>
            <a:br>
              <a:rPr lang="en-US" sz="3100" dirty="0"/>
            </a:br>
            <a:r>
              <a:rPr lang="en-US" sz="1400" dirty="0" err="1"/>
              <a:t>Katja</a:t>
            </a:r>
            <a:r>
              <a:rPr lang="en-US" sz="1400" dirty="0"/>
              <a:t> Klumpp1‡, Se´ </a:t>
            </a:r>
            <a:r>
              <a:rPr lang="en-US" sz="1400" dirty="0" err="1"/>
              <a:t>bastien</a:t>
            </a:r>
            <a:r>
              <a:rPr lang="en-US" sz="1400" dirty="0"/>
              <a:t> Fontaine1*‡, </a:t>
            </a:r>
            <a:r>
              <a:rPr lang="en-US" sz="1400" dirty="0" err="1"/>
              <a:t>Ele</a:t>
            </a:r>
            <a:r>
              <a:rPr lang="en-US" sz="1400" dirty="0"/>
              <a:t>´ </a:t>
            </a:r>
            <a:r>
              <a:rPr lang="en-US" sz="1400" dirty="0" err="1"/>
              <a:t>onore</a:t>
            </a:r>
            <a:r>
              <a:rPr lang="en-US" sz="1400" dirty="0"/>
              <a:t> Attard2, Xavier Le Roux2†, </a:t>
            </a:r>
            <a:r>
              <a:rPr lang="en-US" sz="1400" dirty="0" err="1"/>
              <a:t>Gerd</a:t>
            </a:r>
            <a:r>
              <a:rPr lang="en-US" sz="1400" dirty="0"/>
              <a:t> Gleixner3 and Jean-Francois Soussana1</a:t>
            </a:r>
            <a:r>
              <a:rPr lang="en-US" dirty="0"/>
              <a:t/>
            </a:r>
            <a:br>
              <a:rPr lang="en-US" dirty="0"/>
            </a:br>
            <a:endParaRPr lang="en-US" dirty="0"/>
          </a:p>
        </p:txBody>
      </p:sp>
      <p:sp>
        <p:nvSpPr>
          <p:cNvPr id="3" name="Content Placeholder 2"/>
          <p:cNvSpPr>
            <a:spLocks noGrp="1"/>
          </p:cNvSpPr>
          <p:nvPr>
            <p:ph idx="1"/>
          </p:nvPr>
        </p:nvSpPr>
        <p:spPr>
          <a:xfrm>
            <a:off x="471055" y="2535382"/>
            <a:ext cx="10684625" cy="3333712"/>
          </a:xfrm>
        </p:spPr>
        <p:txBody>
          <a:bodyPr>
            <a:normAutofit fontScale="92500" lnSpcReduction="20000"/>
          </a:bodyPr>
          <a:lstStyle/>
          <a:p>
            <a:pPr>
              <a:buFont typeface="Wingdings" panose="05000000000000000000" pitchFamily="2" charset="2"/>
              <a:buChar char="§"/>
            </a:pPr>
            <a:r>
              <a:rPr lang="en-US" dirty="0"/>
              <a:t> After shift to </a:t>
            </a:r>
            <a:r>
              <a:rPr lang="en-US" dirty="0" smtClean="0"/>
              <a:t>high disturbance(Short Recovery Period) </a:t>
            </a:r>
            <a:r>
              <a:rPr lang="en-US" dirty="0"/>
              <a:t>, photosynthesis decreased followed by a decline in root biomass and a change in plant community </a:t>
            </a:r>
            <a:r>
              <a:rPr lang="en-US" dirty="0" smtClean="0"/>
              <a:t>structure</a:t>
            </a:r>
          </a:p>
          <a:p>
            <a:endParaRPr lang="en-US" dirty="0"/>
          </a:p>
          <a:p>
            <a:pPr>
              <a:buFont typeface="Wingdings" panose="05000000000000000000" pitchFamily="2" charset="2"/>
              <a:buChar char="§"/>
            </a:pPr>
            <a:r>
              <a:rPr lang="en-US" dirty="0" smtClean="0"/>
              <a:t>Showed that high intensity grazing (NZ style)  led to a decrease </a:t>
            </a:r>
            <a:r>
              <a:rPr lang="en-US" dirty="0"/>
              <a:t>of soil fungi, a proliferation of Gram(+ ) bacteria and accelerated decomposition of old particulate organic C (&lt;6 months). </a:t>
            </a:r>
            <a:endParaRPr lang="en-US" dirty="0" smtClean="0"/>
          </a:p>
          <a:p>
            <a:endParaRPr lang="en-US" dirty="0"/>
          </a:p>
          <a:p>
            <a:pPr>
              <a:buFont typeface="Wingdings" panose="05000000000000000000" pitchFamily="2" charset="2"/>
              <a:buChar char="§"/>
            </a:pPr>
            <a:r>
              <a:rPr lang="en-US" dirty="0"/>
              <a:t>Increased disturbance promotes bacteria in the soil which is less efficient at digesting SOM meaning that more CO2 is released. In Well managed grazing promotes fungal communities which are better at storing the carbon in the soil. Study exposed soil to 13C‐labelled CO2, which allowed them to trace both the incorporation of new litter C produced by a modified plant community in soil and the fate of old </a:t>
            </a:r>
            <a:r>
              <a:rPr lang="en-US" dirty="0" err="1"/>
              <a:t>unlabelled</a:t>
            </a:r>
            <a:r>
              <a:rPr lang="en-US" dirty="0"/>
              <a:t> litter C.</a:t>
            </a:r>
          </a:p>
          <a:p>
            <a:endParaRPr lang="en-US" dirty="0"/>
          </a:p>
        </p:txBody>
      </p:sp>
    </p:spTree>
    <p:extLst>
      <p:ext uri="{BB962C8B-B14F-4D97-AF65-F5344CB8AC3E}">
        <p14:creationId xmlns:p14="http://schemas.microsoft.com/office/powerpoint/2010/main" val="297758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097280" y="283464"/>
            <a:ext cx="10058400" cy="1453896"/>
          </a:xfrm>
        </p:spPr>
        <p:txBody>
          <a:bodyPr>
            <a:normAutofit/>
          </a:bodyPr>
          <a:lstStyle/>
          <a:p>
            <a:pPr algn="ctr" eaLnBrk="1" hangingPunct="1">
              <a:defRPr/>
            </a:pPr>
            <a:r>
              <a:rPr lang="en-US" sz="4300" dirty="0" smtClean="0"/>
              <a:t>More Roots=More OM=Less Compaction</a:t>
            </a:r>
          </a:p>
        </p:txBody>
      </p:sp>
      <p:sp>
        <p:nvSpPr>
          <p:cNvPr id="45060" name="Rectangle 4"/>
          <p:cNvSpPr>
            <a:spLocks noChangeArrowheads="1"/>
          </p:cNvSpPr>
          <p:nvPr/>
        </p:nvSpPr>
        <p:spPr bwMode="auto">
          <a:xfrm>
            <a:off x="7696200" y="2019300"/>
            <a:ext cx="4114800" cy="3124200"/>
          </a:xfrm>
          <a:prstGeom prst="rect">
            <a:avLst/>
          </a:prstGeom>
          <a:solidFill>
            <a:srgbClr val="33CCCC"/>
          </a:solidFill>
          <a:ln w="38100">
            <a:solidFill>
              <a:schemeClr val="bg1"/>
            </a:solidFill>
            <a:miter lim="800000"/>
            <a:headEnd/>
            <a:tailEnd/>
          </a:ln>
        </p:spPr>
        <p:txBody>
          <a:bodyPr wrap="none" anchor="ctr"/>
          <a:lstStyle/>
          <a:p>
            <a:endParaRPr lang="en-US">
              <a:solidFill>
                <a:prstClr val="white"/>
              </a:solidFill>
              <a:latin typeface="Calibri"/>
            </a:endParaRPr>
          </a:p>
        </p:txBody>
      </p:sp>
      <p:sp>
        <p:nvSpPr>
          <p:cNvPr id="45061" name="Line 5"/>
          <p:cNvSpPr>
            <a:spLocks noChangeShapeType="1"/>
          </p:cNvSpPr>
          <p:nvPr/>
        </p:nvSpPr>
        <p:spPr bwMode="auto">
          <a:xfrm>
            <a:off x="9144000" y="2019300"/>
            <a:ext cx="0" cy="3124200"/>
          </a:xfrm>
          <a:prstGeom prst="line">
            <a:avLst/>
          </a:prstGeom>
          <a:noFill/>
          <a:ln w="38100">
            <a:solidFill>
              <a:schemeClr val="bg1"/>
            </a:solidFill>
            <a:round/>
            <a:headEnd/>
            <a:tailEnd/>
          </a:ln>
        </p:spPr>
        <p:txBody>
          <a:bodyPr wrap="none" anchor="ctr"/>
          <a:lstStyle/>
          <a:p>
            <a:endParaRPr lang="en-US">
              <a:solidFill>
                <a:prstClr val="white"/>
              </a:solidFill>
              <a:latin typeface="Calibri"/>
            </a:endParaRPr>
          </a:p>
        </p:txBody>
      </p:sp>
      <p:sp>
        <p:nvSpPr>
          <p:cNvPr id="45062" name="Line 6"/>
          <p:cNvSpPr>
            <a:spLocks noChangeShapeType="1"/>
          </p:cNvSpPr>
          <p:nvPr/>
        </p:nvSpPr>
        <p:spPr bwMode="auto">
          <a:xfrm>
            <a:off x="10515600" y="2019300"/>
            <a:ext cx="0" cy="3124200"/>
          </a:xfrm>
          <a:prstGeom prst="line">
            <a:avLst/>
          </a:prstGeom>
          <a:noFill/>
          <a:ln w="38100">
            <a:solidFill>
              <a:schemeClr val="bg1"/>
            </a:solidFill>
            <a:round/>
            <a:headEnd/>
            <a:tailEnd/>
          </a:ln>
        </p:spPr>
        <p:txBody>
          <a:bodyPr wrap="none" anchor="ctr"/>
          <a:lstStyle/>
          <a:p>
            <a:endParaRPr lang="en-US">
              <a:solidFill>
                <a:prstClr val="white"/>
              </a:solidFill>
              <a:latin typeface="Calibri"/>
            </a:endParaRPr>
          </a:p>
        </p:txBody>
      </p:sp>
      <p:sp>
        <p:nvSpPr>
          <p:cNvPr id="45063" name="Rectangle 7"/>
          <p:cNvSpPr>
            <a:spLocks noChangeArrowheads="1"/>
          </p:cNvSpPr>
          <p:nvPr/>
        </p:nvSpPr>
        <p:spPr bwMode="auto">
          <a:xfrm>
            <a:off x="7696200" y="2476500"/>
            <a:ext cx="3505200" cy="457200"/>
          </a:xfrm>
          <a:prstGeom prst="rect">
            <a:avLst/>
          </a:prstGeom>
          <a:solidFill>
            <a:schemeClr val="tx2"/>
          </a:solidFill>
          <a:ln w="38100">
            <a:solidFill>
              <a:schemeClr val="bg1"/>
            </a:solidFill>
            <a:miter lim="800000"/>
            <a:headEnd/>
            <a:tailEnd/>
          </a:ln>
        </p:spPr>
        <p:txBody>
          <a:bodyPr wrap="none" anchor="ctr"/>
          <a:lstStyle/>
          <a:p>
            <a:endParaRPr lang="en-US">
              <a:solidFill>
                <a:prstClr val="white"/>
              </a:solidFill>
              <a:latin typeface="Calibri"/>
            </a:endParaRPr>
          </a:p>
        </p:txBody>
      </p:sp>
      <p:sp>
        <p:nvSpPr>
          <p:cNvPr id="45064" name="Rectangle 8"/>
          <p:cNvSpPr>
            <a:spLocks noChangeArrowheads="1"/>
          </p:cNvSpPr>
          <p:nvPr/>
        </p:nvSpPr>
        <p:spPr bwMode="auto">
          <a:xfrm>
            <a:off x="7696200" y="3619500"/>
            <a:ext cx="1447800" cy="457200"/>
          </a:xfrm>
          <a:prstGeom prst="rect">
            <a:avLst/>
          </a:prstGeom>
          <a:solidFill>
            <a:schemeClr val="tx2"/>
          </a:solidFill>
          <a:ln w="38100">
            <a:solidFill>
              <a:schemeClr val="bg1"/>
            </a:solidFill>
            <a:miter lim="800000"/>
            <a:headEnd/>
            <a:tailEnd/>
          </a:ln>
        </p:spPr>
        <p:txBody>
          <a:bodyPr wrap="none" anchor="ctr"/>
          <a:lstStyle/>
          <a:p>
            <a:endParaRPr lang="en-US">
              <a:solidFill>
                <a:prstClr val="white"/>
              </a:solidFill>
              <a:latin typeface="Calibri"/>
            </a:endParaRPr>
          </a:p>
        </p:txBody>
      </p:sp>
      <p:sp>
        <p:nvSpPr>
          <p:cNvPr id="45065" name="Rectangle 9"/>
          <p:cNvSpPr>
            <a:spLocks noChangeArrowheads="1"/>
          </p:cNvSpPr>
          <p:nvPr/>
        </p:nvSpPr>
        <p:spPr bwMode="auto">
          <a:xfrm>
            <a:off x="7696200" y="4686300"/>
            <a:ext cx="762000" cy="457200"/>
          </a:xfrm>
          <a:prstGeom prst="rect">
            <a:avLst/>
          </a:prstGeom>
          <a:solidFill>
            <a:schemeClr val="tx2"/>
          </a:solidFill>
          <a:ln w="38100">
            <a:solidFill>
              <a:schemeClr val="bg1"/>
            </a:solidFill>
            <a:miter lim="800000"/>
            <a:headEnd/>
            <a:tailEnd/>
          </a:ln>
        </p:spPr>
        <p:txBody>
          <a:bodyPr wrap="none" anchor="ctr"/>
          <a:lstStyle/>
          <a:p>
            <a:endParaRPr lang="en-US">
              <a:solidFill>
                <a:prstClr val="white"/>
              </a:solidFill>
              <a:latin typeface="Calibri"/>
            </a:endParaRPr>
          </a:p>
        </p:txBody>
      </p:sp>
      <p:sp>
        <p:nvSpPr>
          <p:cNvPr id="45066" name="Text Box 10"/>
          <p:cNvSpPr txBox="1">
            <a:spLocks noChangeArrowheads="1"/>
          </p:cNvSpPr>
          <p:nvPr/>
        </p:nvSpPr>
        <p:spPr bwMode="auto">
          <a:xfrm>
            <a:off x="7620000" y="5143500"/>
            <a:ext cx="4495800" cy="755271"/>
          </a:xfrm>
          <a:prstGeom prst="rect">
            <a:avLst/>
          </a:prstGeom>
          <a:noFill/>
          <a:ln w="9525">
            <a:noFill/>
            <a:miter lim="800000"/>
            <a:headEnd/>
            <a:tailEnd/>
          </a:ln>
        </p:spPr>
        <p:txBody>
          <a:bodyPr wrap="square">
            <a:spAutoFit/>
          </a:bodyPr>
          <a:lstStyle/>
          <a:p>
            <a:pPr eaLnBrk="0" hangingPunct="0">
              <a:spcBef>
                <a:spcPct val="50000"/>
              </a:spcBef>
            </a:pPr>
            <a:r>
              <a:rPr lang="en-US" sz="2400" dirty="0">
                <a:solidFill>
                  <a:prstClr val="black"/>
                </a:solidFill>
              </a:rPr>
              <a:t>0	      1		 2  	     3</a:t>
            </a:r>
          </a:p>
          <a:p>
            <a:pPr algn="ctr" eaLnBrk="0" hangingPunct="0">
              <a:lnSpc>
                <a:spcPct val="10000"/>
              </a:lnSpc>
              <a:spcBef>
                <a:spcPct val="50000"/>
              </a:spcBef>
            </a:pPr>
            <a:r>
              <a:rPr lang="en-US" sz="2400" dirty="0">
                <a:solidFill>
                  <a:prstClr val="black"/>
                </a:solidFill>
              </a:rPr>
              <a:t>Inches per hour</a:t>
            </a:r>
          </a:p>
        </p:txBody>
      </p:sp>
      <p:pic>
        <p:nvPicPr>
          <p:cNvPr id="11" name="Picture 4" descr="sambinghamgrassroots"/>
          <p:cNvPicPr>
            <a:picLocks noChangeAspect="1" noChangeArrowheads="1"/>
          </p:cNvPicPr>
          <p:nvPr/>
        </p:nvPicPr>
        <p:blipFill>
          <a:blip r:embed="rId3" cstate="screen"/>
          <a:stretch>
            <a:fillRect/>
          </a:stretch>
        </p:blipFill>
        <p:spPr>
          <a:xfrm>
            <a:off x="284189" y="1911927"/>
            <a:ext cx="3716311" cy="3581400"/>
          </a:xfrm>
          <a:prstGeom prst="rect">
            <a:avLst/>
          </a:prstGeom>
          <a:noFill/>
        </p:spPr>
      </p:pic>
      <p:sp>
        <p:nvSpPr>
          <p:cNvPr id="12" name="Line 5"/>
          <p:cNvSpPr>
            <a:spLocks noChangeShapeType="1"/>
          </p:cNvSpPr>
          <p:nvPr/>
        </p:nvSpPr>
        <p:spPr bwMode="auto">
          <a:xfrm>
            <a:off x="7696200" y="2019300"/>
            <a:ext cx="0" cy="3124200"/>
          </a:xfrm>
          <a:prstGeom prst="line">
            <a:avLst/>
          </a:prstGeom>
          <a:noFill/>
          <a:ln w="38100">
            <a:solidFill>
              <a:schemeClr val="bg1"/>
            </a:solidFill>
            <a:round/>
            <a:headEnd/>
            <a:tailEnd/>
          </a:ln>
        </p:spPr>
        <p:txBody>
          <a:bodyPr wrap="none" anchor="ctr"/>
          <a:lstStyle/>
          <a:p>
            <a:endParaRPr lang="en-US">
              <a:solidFill>
                <a:prstClr val="white"/>
              </a:solidFill>
              <a:latin typeface="Calibri"/>
            </a:endParaRPr>
          </a:p>
        </p:txBody>
      </p:sp>
      <p:cxnSp>
        <p:nvCxnSpPr>
          <p:cNvPr id="16" name="Elbow Connector 15"/>
          <p:cNvCxnSpPr/>
          <p:nvPr/>
        </p:nvCxnSpPr>
        <p:spPr>
          <a:xfrm rot="10800000">
            <a:off x="789797" y="3581404"/>
            <a:ext cx="3591702" cy="280912"/>
          </a:xfrm>
          <a:prstGeom prst="bentConnector3">
            <a:avLst>
              <a:gd name="adj1" fmla="val 91038"/>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22" name="TextBox 21"/>
          <p:cNvSpPr txBox="1"/>
          <p:nvPr/>
        </p:nvSpPr>
        <p:spPr>
          <a:xfrm>
            <a:off x="4381499" y="2509272"/>
            <a:ext cx="3314700" cy="3354765"/>
          </a:xfrm>
          <a:prstGeom prst="rect">
            <a:avLst/>
          </a:prstGeom>
          <a:noFill/>
        </p:spPr>
        <p:txBody>
          <a:bodyPr wrap="square" rtlCol="0">
            <a:spAutoFit/>
          </a:bodyPr>
          <a:lstStyle/>
          <a:p>
            <a:pPr algn="r"/>
            <a:r>
              <a:rPr lang="en-US" sz="2400" dirty="0" smtClean="0"/>
              <a:t>Grass and litter present</a:t>
            </a:r>
          </a:p>
          <a:p>
            <a:pPr algn="r"/>
            <a:endParaRPr lang="en-US" sz="4800" dirty="0" smtClean="0"/>
          </a:p>
          <a:p>
            <a:pPr algn="r"/>
            <a:r>
              <a:rPr lang="en-US" sz="2400" dirty="0" smtClean="0"/>
              <a:t>Grass with litter removed</a:t>
            </a:r>
          </a:p>
          <a:p>
            <a:pPr algn="r"/>
            <a:r>
              <a:rPr lang="en-US" sz="2400" dirty="0" smtClean="0"/>
              <a:t>Or Harvesting Hay</a:t>
            </a:r>
          </a:p>
          <a:p>
            <a:pPr algn="r"/>
            <a:endParaRPr lang="en-US" sz="4400" dirty="0"/>
          </a:p>
          <a:p>
            <a:pPr algn="r"/>
            <a:r>
              <a:rPr lang="en-US" sz="2400" dirty="0" smtClean="0"/>
              <a:t>Grass and liter removed (bare soil)</a:t>
            </a:r>
            <a:endParaRPr lang="en-US" sz="2400" dirty="0"/>
          </a:p>
        </p:txBody>
      </p:sp>
      <p:cxnSp>
        <p:nvCxnSpPr>
          <p:cNvPr id="24" name="Straight Arrow Connector 23"/>
          <p:cNvCxnSpPr/>
          <p:nvPr/>
        </p:nvCxnSpPr>
        <p:spPr>
          <a:xfrm flipH="1">
            <a:off x="3449782" y="2784143"/>
            <a:ext cx="1236518" cy="6864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018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3464"/>
            <a:ext cx="10058400" cy="1453896"/>
          </a:xfrm>
        </p:spPr>
        <p:txBody>
          <a:bodyPr anchor="b">
            <a:normAutofit/>
          </a:bodyPr>
          <a:lstStyle/>
          <a:p>
            <a:r>
              <a:rPr lang="en-US" dirty="0" smtClean="0"/>
              <a:t>GRAZING HAS MAJOR IMPACT </a:t>
            </a:r>
            <a:br>
              <a:rPr lang="en-US" dirty="0" smtClean="0"/>
            </a:br>
            <a:r>
              <a:rPr lang="en-US" dirty="0" smtClean="0"/>
              <a:t>ON SOIL HEALTH</a:t>
            </a:r>
            <a:endParaRPr lang="en-US" dirty="0"/>
          </a:p>
        </p:txBody>
      </p:sp>
      <p:sp>
        <p:nvSpPr>
          <p:cNvPr id="7" name="Text Placeholder 6"/>
          <p:cNvSpPr>
            <a:spLocks noGrp="1"/>
          </p:cNvSpPr>
          <p:nvPr>
            <p:ph type="body" idx="1"/>
          </p:nvPr>
        </p:nvSpPr>
        <p:spPr>
          <a:xfrm>
            <a:off x="2120848" y="1937339"/>
            <a:ext cx="1889257" cy="639762"/>
          </a:xfrm>
        </p:spPr>
        <p:txBody>
          <a:bodyPr>
            <a:normAutofit fontScale="47500" lnSpcReduction="20000"/>
          </a:bodyPr>
          <a:lstStyle/>
          <a:p>
            <a:endParaRPr lang="en-US" dirty="0" smtClean="0"/>
          </a:p>
          <a:p>
            <a:pPr algn="ctr"/>
            <a:r>
              <a:rPr lang="en-US" sz="4500" u="sng" dirty="0"/>
              <a:t>Either Good</a:t>
            </a:r>
          </a:p>
          <a:p>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7076" y="2577101"/>
            <a:ext cx="4876799" cy="3657600"/>
          </a:xfrm>
        </p:spPr>
      </p:pic>
      <p:sp>
        <p:nvSpPr>
          <p:cNvPr id="8" name="Text Placeholder 7"/>
          <p:cNvSpPr>
            <a:spLocks noGrp="1"/>
          </p:cNvSpPr>
          <p:nvPr>
            <p:ph type="body" sz="quarter" idx="3"/>
          </p:nvPr>
        </p:nvSpPr>
        <p:spPr>
          <a:xfrm>
            <a:off x="8075206" y="1937339"/>
            <a:ext cx="1677571" cy="639762"/>
          </a:xfrm>
        </p:spPr>
        <p:txBody>
          <a:bodyPr>
            <a:normAutofit fontScale="47500" lnSpcReduction="20000"/>
          </a:bodyPr>
          <a:lstStyle/>
          <a:p>
            <a:endParaRPr lang="en-US" dirty="0" smtClean="0"/>
          </a:p>
          <a:p>
            <a:pPr algn="ctr"/>
            <a:r>
              <a:rPr lang="en-US" sz="4500" u="sng" dirty="0"/>
              <a:t>Or Bad</a:t>
            </a:r>
          </a:p>
          <a:p>
            <a:endParaRPr lang="en-US" dirty="0"/>
          </a:p>
        </p:txBody>
      </p:sp>
      <p:pic>
        <p:nvPicPr>
          <p:cNvPr id="10" name="Content Placeholder 9"/>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tretch/>
        </p:blipFill>
        <p:spPr>
          <a:xfrm>
            <a:off x="6172200" y="2577101"/>
            <a:ext cx="5483582" cy="3657600"/>
          </a:xfrm>
        </p:spPr>
      </p:pic>
    </p:spTree>
    <p:extLst>
      <p:ext uri="{BB962C8B-B14F-4D97-AF65-F5344CB8AC3E}">
        <p14:creationId xmlns:p14="http://schemas.microsoft.com/office/powerpoint/2010/main" val="1085424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458" y="1482784"/>
            <a:ext cx="7334956" cy="4808471"/>
          </a:xfrm>
          <a:prstGeom prst="rect">
            <a:avLst/>
          </a:prstGeom>
        </p:spPr>
      </p:pic>
      <p:sp>
        <p:nvSpPr>
          <p:cNvPr id="3" name="TextBox 2"/>
          <p:cNvSpPr txBox="1"/>
          <p:nvPr/>
        </p:nvSpPr>
        <p:spPr>
          <a:xfrm>
            <a:off x="1097279" y="321588"/>
            <a:ext cx="8926483" cy="1415772"/>
          </a:xfrm>
          <a:prstGeom prst="rect">
            <a:avLst/>
          </a:prstGeom>
          <a:noFill/>
        </p:spPr>
        <p:txBody>
          <a:bodyPr wrap="none" rtlCol="0" anchor="b">
            <a:spAutoFit/>
          </a:bodyPr>
          <a:lstStyle/>
          <a:p>
            <a:r>
              <a:rPr lang="en-US" sz="4300" b="1" dirty="0">
                <a:solidFill>
                  <a:prstClr val="black"/>
                </a:solidFill>
                <a:latin typeface="+mj-lt"/>
              </a:rPr>
              <a:t>Diversity of plants </a:t>
            </a:r>
            <a:r>
              <a:rPr lang="en-US" sz="4300" b="1" dirty="0" smtClean="0">
                <a:solidFill>
                  <a:prstClr val="black"/>
                </a:solidFill>
                <a:latin typeface="+mj-lt"/>
              </a:rPr>
              <a:t>above ground </a:t>
            </a:r>
            <a:r>
              <a:rPr lang="en-US" sz="4300" b="1" dirty="0">
                <a:solidFill>
                  <a:prstClr val="black"/>
                </a:solidFill>
                <a:latin typeface="+mj-lt"/>
              </a:rPr>
              <a:t>feeds </a:t>
            </a:r>
          </a:p>
          <a:p>
            <a:r>
              <a:rPr lang="en-US" sz="4300" b="1" dirty="0">
                <a:solidFill>
                  <a:prstClr val="black"/>
                </a:solidFill>
                <a:latin typeface="+mj-lt"/>
              </a:rPr>
              <a:t>diversity of soil organisms belowground!</a:t>
            </a:r>
          </a:p>
        </p:txBody>
      </p:sp>
    </p:spTree>
    <p:extLst>
      <p:ext uri="{BB962C8B-B14F-4D97-AF65-F5344CB8AC3E}">
        <p14:creationId xmlns:p14="http://schemas.microsoft.com/office/powerpoint/2010/main" val="2936077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Line 5"/>
          <p:cNvSpPr>
            <a:spLocks noChangeShapeType="1"/>
          </p:cNvSpPr>
          <p:nvPr/>
        </p:nvSpPr>
        <p:spPr bwMode="auto">
          <a:xfrm>
            <a:off x="9144000" y="2019300"/>
            <a:ext cx="0" cy="3124200"/>
          </a:xfrm>
          <a:prstGeom prst="line">
            <a:avLst/>
          </a:prstGeom>
          <a:noFill/>
          <a:ln w="38100">
            <a:solidFill>
              <a:schemeClr val="bg1"/>
            </a:solidFill>
            <a:round/>
            <a:headEnd/>
            <a:tailEnd/>
          </a:ln>
        </p:spPr>
        <p:txBody>
          <a:bodyPr wrap="none" anchor="ctr"/>
          <a:lstStyle/>
          <a:p>
            <a:endParaRPr lang="en-US">
              <a:solidFill>
                <a:prstClr val="white"/>
              </a:solidFill>
              <a:latin typeface="Calibri"/>
            </a:endParaRPr>
          </a:p>
        </p:txBody>
      </p:sp>
      <p:sp>
        <p:nvSpPr>
          <p:cNvPr id="45062" name="Line 6"/>
          <p:cNvSpPr>
            <a:spLocks noChangeShapeType="1"/>
          </p:cNvSpPr>
          <p:nvPr/>
        </p:nvSpPr>
        <p:spPr bwMode="auto">
          <a:xfrm>
            <a:off x="10515600" y="2019300"/>
            <a:ext cx="0" cy="3124200"/>
          </a:xfrm>
          <a:prstGeom prst="line">
            <a:avLst/>
          </a:prstGeom>
          <a:noFill/>
          <a:ln w="38100">
            <a:solidFill>
              <a:schemeClr val="bg1"/>
            </a:solidFill>
            <a:round/>
            <a:headEnd/>
            <a:tailEnd/>
          </a:ln>
        </p:spPr>
        <p:txBody>
          <a:bodyPr wrap="none" anchor="ctr"/>
          <a:lstStyle/>
          <a:p>
            <a:endParaRPr lang="en-US">
              <a:solidFill>
                <a:prstClr val="white"/>
              </a:solidFill>
              <a:latin typeface="Calibri"/>
            </a:endParaRPr>
          </a:p>
        </p:txBody>
      </p:sp>
      <p:sp>
        <p:nvSpPr>
          <p:cNvPr id="12" name="Line 5"/>
          <p:cNvSpPr>
            <a:spLocks noChangeShapeType="1"/>
          </p:cNvSpPr>
          <p:nvPr/>
        </p:nvSpPr>
        <p:spPr bwMode="auto">
          <a:xfrm>
            <a:off x="7696200" y="2019300"/>
            <a:ext cx="0" cy="3124200"/>
          </a:xfrm>
          <a:prstGeom prst="line">
            <a:avLst/>
          </a:prstGeom>
          <a:noFill/>
          <a:ln w="38100">
            <a:solidFill>
              <a:schemeClr val="bg1"/>
            </a:solidFill>
            <a:round/>
            <a:headEnd/>
            <a:tailEnd/>
          </a:ln>
        </p:spPr>
        <p:txBody>
          <a:bodyPr wrap="none" anchor="ctr"/>
          <a:lstStyle/>
          <a:p>
            <a:endParaRPr lang="en-US">
              <a:solidFill>
                <a:prstClr val="white"/>
              </a:solidFill>
              <a:latin typeface="Calibri"/>
            </a:endParaRPr>
          </a:p>
        </p:txBody>
      </p:sp>
      <p:sp>
        <p:nvSpPr>
          <p:cNvPr id="17" name="Rectangle 2"/>
          <p:cNvSpPr>
            <a:spLocks noGrp="1" noChangeArrowheads="1"/>
          </p:cNvSpPr>
          <p:nvPr>
            <p:ph type="title"/>
          </p:nvPr>
        </p:nvSpPr>
        <p:spPr bwMode="auto">
          <a:xfrm>
            <a:off x="1097280" y="283464"/>
            <a:ext cx="9875520" cy="1450757"/>
          </a:xfrm>
          <a:prstGeom prst="rect">
            <a:avLst/>
          </a:prstGeom>
          <a:noFill/>
          <a:ln w="9525">
            <a:noFill/>
            <a:miter lim="800000"/>
            <a:headEnd/>
            <a:tailEnd/>
          </a:ln>
        </p:spPr>
        <p:txBody>
          <a:bodyPr lIns="92075" tIns="46038" rIns="92075" bIns="46038" anchorCtr="1">
            <a:normAutofit/>
          </a:bodyP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4300" i="0" u="none" strike="noStrike" kern="1200" cap="none" spc="0" normalizeH="0" baseline="0" noProof="0" dirty="0" smtClean="0">
                <a:ln>
                  <a:noFill/>
                </a:ln>
                <a:solidFill>
                  <a:schemeClr val="tx1">
                    <a:lumMod val="75000"/>
                    <a:lumOff val="25000"/>
                  </a:schemeClr>
                </a:solidFill>
                <a:uLnTx/>
                <a:uFillTx/>
                <a:ea typeface="+mn-ea"/>
                <a:cs typeface="+mn-cs"/>
              </a:rPr>
              <a:t>PASTURE COVER IMPACTS INFILTRATION AND RUNOFF</a:t>
            </a:r>
            <a:endParaRPr kumimoji="0" lang="en-US" sz="4300" i="0" u="none" strike="noStrike" kern="1200" cap="none" spc="0" normalizeH="0" baseline="0" noProof="0" dirty="0">
              <a:ln>
                <a:noFill/>
              </a:ln>
              <a:solidFill>
                <a:schemeClr val="tx1">
                  <a:lumMod val="75000"/>
                  <a:lumOff val="25000"/>
                </a:schemeClr>
              </a:solidFill>
              <a:uLnTx/>
              <a:uFillTx/>
              <a:ea typeface="+mn-ea"/>
              <a:cs typeface="+mn-cs"/>
            </a:endParaRPr>
          </a:p>
        </p:txBody>
      </p:sp>
      <p:sp>
        <p:nvSpPr>
          <p:cNvPr id="18" name="Line 3"/>
          <p:cNvSpPr>
            <a:spLocks noChangeShapeType="1"/>
          </p:cNvSpPr>
          <p:nvPr/>
        </p:nvSpPr>
        <p:spPr bwMode="auto">
          <a:xfrm>
            <a:off x="2514600" y="5638800"/>
            <a:ext cx="7391400" cy="0"/>
          </a:xfrm>
          <a:prstGeom prst="line">
            <a:avLst/>
          </a:prstGeom>
          <a:noFill/>
          <a:ln w="25400">
            <a:solidFill>
              <a:schemeClr val="tx1"/>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Line 4"/>
          <p:cNvSpPr>
            <a:spLocks noChangeShapeType="1"/>
          </p:cNvSpPr>
          <p:nvPr/>
        </p:nvSpPr>
        <p:spPr bwMode="auto">
          <a:xfrm flipV="1">
            <a:off x="6248400" y="2590800"/>
            <a:ext cx="0" cy="3048000"/>
          </a:xfrm>
          <a:prstGeom prst="line">
            <a:avLst/>
          </a:prstGeom>
          <a:noFill/>
          <a:ln w="12700">
            <a:solidFill>
              <a:schemeClr val="tx1"/>
            </a:solidFill>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5"/>
          <p:cNvSpPr>
            <a:spLocks noChangeArrowheads="1"/>
          </p:cNvSpPr>
          <p:nvPr/>
        </p:nvSpPr>
        <p:spPr bwMode="auto">
          <a:xfrm>
            <a:off x="3242938" y="5715000"/>
            <a:ext cx="6989135" cy="446918"/>
          </a:xfrm>
          <a:prstGeom prst="rect">
            <a:avLst/>
          </a:prstGeom>
          <a:noFill/>
          <a:ln w="9525">
            <a:noFill/>
            <a:miter lim="800000"/>
            <a:headEnd/>
            <a:tailEnd/>
          </a:ln>
        </p:spPr>
        <p:txBody>
          <a:bodyPr wrap="square" lIns="92075" tIns="46038" rIns="92075" bIns="46038">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ea typeface="+mn-ea"/>
                <a:cs typeface="+mn-cs"/>
              </a:rPr>
              <a:t>8   7   6   5   4    3   2   1   0  10  20  30  40  50  60  70 80</a:t>
            </a:r>
          </a:p>
        </p:txBody>
      </p:sp>
      <p:sp>
        <p:nvSpPr>
          <p:cNvPr id="21" name="Rectangle 6"/>
          <p:cNvSpPr>
            <a:spLocks noChangeArrowheads="1"/>
          </p:cNvSpPr>
          <p:nvPr/>
        </p:nvSpPr>
        <p:spPr bwMode="auto">
          <a:xfrm>
            <a:off x="3199514" y="6316938"/>
            <a:ext cx="6021572" cy="462307"/>
          </a:xfrm>
          <a:prstGeom prst="rect">
            <a:avLst/>
          </a:prstGeom>
          <a:noFill/>
          <a:ln w="9525">
            <a:noFill/>
            <a:miter lim="800000"/>
            <a:headEnd/>
            <a:tailEnd/>
          </a:ln>
        </p:spPr>
        <p:txBody>
          <a:bodyPr wrap="square" lIns="92075" tIns="46038" rIns="92075" bIns="46038">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      Soil loss (tons/A)                    Percent runoff</a:t>
            </a:r>
          </a:p>
        </p:txBody>
      </p:sp>
      <p:sp>
        <p:nvSpPr>
          <p:cNvPr id="23" name="Rectangle 7"/>
          <p:cNvSpPr>
            <a:spLocks noChangeArrowheads="1"/>
          </p:cNvSpPr>
          <p:nvPr/>
        </p:nvSpPr>
        <p:spPr bwMode="auto">
          <a:xfrm>
            <a:off x="6254750" y="4959350"/>
            <a:ext cx="3340100" cy="139700"/>
          </a:xfrm>
          <a:prstGeom prst="rect">
            <a:avLst/>
          </a:prstGeom>
          <a:solidFill>
            <a:srgbClr val="669900"/>
          </a:solidFill>
          <a:ln w="127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8"/>
          <p:cNvSpPr>
            <a:spLocks noChangeArrowheads="1"/>
          </p:cNvSpPr>
          <p:nvPr/>
        </p:nvSpPr>
        <p:spPr bwMode="auto">
          <a:xfrm>
            <a:off x="6254750" y="3968750"/>
            <a:ext cx="2273300" cy="139700"/>
          </a:xfrm>
          <a:prstGeom prst="rect">
            <a:avLst/>
          </a:prstGeom>
          <a:solidFill>
            <a:srgbClr val="669900"/>
          </a:solidFill>
          <a:ln w="127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9"/>
          <p:cNvSpPr>
            <a:spLocks noChangeArrowheads="1"/>
          </p:cNvSpPr>
          <p:nvPr/>
        </p:nvSpPr>
        <p:spPr bwMode="auto">
          <a:xfrm>
            <a:off x="6254750" y="3130550"/>
            <a:ext cx="596900" cy="139700"/>
          </a:xfrm>
          <a:prstGeom prst="rect">
            <a:avLst/>
          </a:prstGeom>
          <a:solidFill>
            <a:srgbClr val="669900"/>
          </a:solidFill>
          <a:ln w="127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0"/>
          <p:cNvSpPr>
            <a:spLocks noChangeArrowheads="1"/>
          </p:cNvSpPr>
          <p:nvPr/>
        </p:nvSpPr>
        <p:spPr bwMode="auto">
          <a:xfrm>
            <a:off x="4273550" y="4959350"/>
            <a:ext cx="1968500" cy="139700"/>
          </a:xfrm>
          <a:prstGeom prst="rect">
            <a:avLst/>
          </a:prstGeom>
          <a:solidFill>
            <a:srgbClr val="FFCC00"/>
          </a:solidFill>
          <a:ln w="127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11"/>
          <p:cNvSpPr>
            <a:spLocks noChangeArrowheads="1"/>
          </p:cNvSpPr>
          <p:nvPr/>
        </p:nvSpPr>
        <p:spPr bwMode="auto">
          <a:xfrm>
            <a:off x="6102350" y="3968750"/>
            <a:ext cx="139700" cy="139700"/>
          </a:xfrm>
          <a:prstGeom prst="rect">
            <a:avLst/>
          </a:prstGeom>
          <a:solidFill>
            <a:srgbClr val="FFCC00"/>
          </a:solidFill>
          <a:ln w="12700">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12"/>
          <p:cNvSpPr>
            <a:spLocks noChangeArrowheads="1"/>
          </p:cNvSpPr>
          <p:nvPr/>
        </p:nvSpPr>
        <p:spPr bwMode="auto">
          <a:xfrm>
            <a:off x="3352800" y="2667001"/>
            <a:ext cx="5943600" cy="462307"/>
          </a:xfrm>
          <a:prstGeom prst="rect">
            <a:avLst/>
          </a:prstGeom>
          <a:noFill/>
          <a:ln w="9525">
            <a:noFill/>
            <a:miter lim="800000"/>
            <a:headEnd/>
            <a:tailEnd/>
          </a:ln>
        </p:spPr>
        <p:txBody>
          <a:bodyPr lIns="92075" tIns="46038" rIns="92075" bIns="46038">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Excellent pasture          95% ground cover</a:t>
            </a:r>
          </a:p>
        </p:txBody>
      </p:sp>
      <p:sp>
        <p:nvSpPr>
          <p:cNvPr id="30" name="Rectangle 13"/>
          <p:cNvSpPr>
            <a:spLocks noChangeArrowheads="1"/>
          </p:cNvSpPr>
          <p:nvPr/>
        </p:nvSpPr>
        <p:spPr bwMode="auto">
          <a:xfrm>
            <a:off x="3352800" y="3429001"/>
            <a:ext cx="5943600" cy="462307"/>
          </a:xfrm>
          <a:prstGeom prst="rect">
            <a:avLst/>
          </a:prstGeom>
          <a:noFill/>
          <a:ln w="9525">
            <a:noFill/>
            <a:miter lim="800000"/>
            <a:headEnd/>
            <a:tailEnd/>
          </a:ln>
        </p:spPr>
        <p:txBody>
          <a:bodyPr lIns="92075" tIns="46038" rIns="92075" bIns="46038">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Fair pasture                    75% ground cover</a:t>
            </a:r>
          </a:p>
        </p:txBody>
      </p:sp>
      <p:sp>
        <p:nvSpPr>
          <p:cNvPr id="31" name="Rectangle 14"/>
          <p:cNvSpPr>
            <a:spLocks noChangeArrowheads="1"/>
          </p:cNvSpPr>
          <p:nvPr/>
        </p:nvSpPr>
        <p:spPr bwMode="auto">
          <a:xfrm>
            <a:off x="3352800" y="4267201"/>
            <a:ext cx="5943600" cy="462307"/>
          </a:xfrm>
          <a:prstGeom prst="rect">
            <a:avLst/>
          </a:prstGeom>
          <a:noFill/>
          <a:ln w="9525">
            <a:noFill/>
            <a:miter lim="800000"/>
            <a:headEnd/>
            <a:tailEnd/>
          </a:ln>
        </p:spPr>
        <p:txBody>
          <a:bodyPr lIns="92075" tIns="46038" rIns="92075" bIns="46038">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Poor pasture                  50% ground cover</a:t>
            </a:r>
          </a:p>
        </p:txBody>
      </p:sp>
      <p:sp>
        <p:nvSpPr>
          <p:cNvPr id="32" name="Rectangle 15"/>
          <p:cNvSpPr>
            <a:spLocks noChangeArrowheads="1"/>
          </p:cNvSpPr>
          <p:nvPr/>
        </p:nvSpPr>
        <p:spPr bwMode="auto">
          <a:xfrm>
            <a:off x="2057400" y="1796462"/>
            <a:ext cx="8229600" cy="778997"/>
          </a:xfrm>
          <a:prstGeom prst="rect">
            <a:avLst/>
          </a:prstGeom>
          <a:noFill/>
          <a:ln w="9525">
            <a:noFill/>
            <a:miter lim="800000"/>
            <a:headEnd/>
            <a:tailEnd/>
          </a:ln>
        </p:spPr>
        <p:txBody>
          <a:bodyPr wrap="square" lIns="92075" tIns="46038" rIns="92075" bIns="46038">
            <a:spAutoFit/>
          </a:bodyPr>
          <a:lstStyle/>
          <a:p>
            <a:pPr marL="0" marR="0" lvl="0" indent="0" algn="l" defTabSz="914400" rtl="0" eaLnBrk="0" fontAlgn="auto" latinLnBrk="0" hangingPunct="0">
              <a:lnSpc>
                <a:spcPct val="65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3 inches of rainfall in 90 minutes, 10% slope, silt loam soil</a:t>
            </a:r>
          </a:p>
          <a:p>
            <a:pPr marL="0" marR="0" lvl="0" indent="0" algn="l" defTabSz="914400" rtl="0" eaLnBrk="0" fontAlgn="auto" latinLnBrk="0" hangingPunct="0">
              <a:lnSpc>
                <a:spcPct val="65000"/>
              </a:lnSpc>
              <a:spcBef>
                <a:spcPct val="500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ea typeface="+mn-ea"/>
                <a:cs typeface="+mn-cs"/>
              </a:rPr>
              <a:t>	(University of Nebraska &amp; USDA-SCS, 1937)</a:t>
            </a:r>
          </a:p>
        </p:txBody>
      </p:sp>
    </p:spTree>
    <p:extLst>
      <p:ext uri="{BB962C8B-B14F-4D97-AF65-F5344CB8AC3E}">
        <p14:creationId xmlns:p14="http://schemas.microsoft.com/office/powerpoint/2010/main" val="368338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PASTURE COMPACTION RATIO – Improved use 						      of penetrometer</a:t>
            </a:r>
            <a:endParaRPr lang="en-US" sz="4300" dirty="0"/>
          </a:p>
        </p:txBody>
      </p:sp>
      <p:sp>
        <p:nvSpPr>
          <p:cNvPr id="3" name="Content Placeholder 2"/>
          <p:cNvSpPr>
            <a:spLocks noGrp="1"/>
          </p:cNvSpPr>
          <p:nvPr>
            <p:ph sz="half" idx="1"/>
          </p:nvPr>
        </p:nvSpPr>
        <p:spPr>
          <a:xfrm>
            <a:off x="457200" y="1910687"/>
            <a:ext cx="6561944" cy="4171618"/>
          </a:xfrm>
        </p:spPr>
        <p:txBody>
          <a:bodyPr>
            <a:noAutofit/>
          </a:bodyPr>
          <a:lstStyle/>
          <a:p>
            <a:pPr>
              <a:buFont typeface="Arial" panose="020B0604020202020204" pitchFamily="34" charset="0"/>
              <a:buChar char="•"/>
            </a:pPr>
            <a:r>
              <a:rPr lang="en-US" sz="2800" dirty="0" smtClean="0"/>
              <a:t>Penetrometer Readings Change with Soil Moisture.</a:t>
            </a:r>
          </a:p>
          <a:p>
            <a:pPr>
              <a:buFont typeface="Arial" panose="020B0604020202020204" pitchFamily="34" charset="0"/>
              <a:buChar char="•"/>
            </a:pPr>
            <a:r>
              <a:rPr lang="en-US" sz="2800" dirty="0" smtClean="0"/>
              <a:t>NE SARE Proposal Sought to Use the ratio between fenceline and pasture </a:t>
            </a:r>
          </a:p>
          <a:p>
            <a:pPr>
              <a:buFont typeface="Arial" panose="020B0604020202020204" pitchFamily="34" charset="0"/>
              <a:buChar char="•"/>
            </a:pPr>
            <a:r>
              <a:rPr lang="en-US" sz="2800" dirty="0" smtClean="0"/>
              <a:t>Retest as soil conditions change</a:t>
            </a:r>
          </a:p>
          <a:p>
            <a:pPr>
              <a:buFont typeface="Arial" panose="020B0604020202020204" pitchFamily="34" charset="0"/>
              <a:buChar char="•"/>
            </a:pPr>
            <a:r>
              <a:rPr lang="en-US" sz="2800" dirty="0" smtClean="0"/>
              <a:t>Hypothesis: The resistance readings of the two areas would change equally. So the ratio would remain constant.</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83168" y="2067396"/>
            <a:ext cx="4136536" cy="3973965"/>
          </a:xfrm>
        </p:spPr>
      </p:pic>
    </p:spTree>
    <p:extLst>
      <p:ext uri="{BB962C8B-B14F-4D97-AF65-F5344CB8AC3E}">
        <p14:creationId xmlns:p14="http://schemas.microsoft.com/office/powerpoint/2010/main" val="4049822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Design - PCR </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34723" y="2035105"/>
            <a:ext cx="4938712" cy="3704034"/>
          </a:xfrm>
        </p:spPr>
      </p:pic>
      <p:sp>
        <p:nvSpPr>
          <p:cNvPr id="4" name="Content Placeholder 3"/>
          <p:cNvSpPr>
            <a:spLocks noGrp="1"/>
          </p:cNvSpPr>
          <p:nvPr>
            <p:ph sz="half" idx="2"/>
          </p:nvPr>
        </p:nvSpPr>
        <p:spPr>
          <a:xfrm>
            <a:off x="947481" y="1875442"/>
            <a:ext cx="4937760" cy="4023360"/>
          </a:xfrm>
        </p:spPr>
        <p:txBody>
          <a:bodyPr/>
          <a:lstStyle/>
          <a:p>
            <a:endParaRPr lang="en-US" dirty="0" smtClean="0"/>
          </a:p>
          <a:p>
            <a:pPr>
              <a:buFont typeface="Wingdings" panose="05000000000000000000" pitchFamily="2" charset="2"/>
              <a:buChar char="§"/>
            </a:pPr>
            <a:r>
              <a:rPr lang="en-US" sz="2800" dirty="0" smtClean="0"/>
              <a:t>No Change in Pasture or Fence Line for Five Years.</a:t>
            </a:r>
          </a:p>
          <a:p>
            <a:pPr>
              <a:buFont typeface="Wingdings" panose="05000000000000000000" pitchFamily="2" charset="2"/>
              <a:buChar char="§"/>
            </a:pPr>
            <a:r>
              <a:rPr lang="en-US" sz="2800" dirty="0" smtClean="0"/>
              <a:t>Five Good (no Rocks) Readings for Each Test Area.</a:t>
            </a:r>
          </a:p>
          <a:p>
            <a:pPr>
              <a:buFont typeface="Wingdings" panose="05000000000000000000" pitchFamily="2" charset="2"/>
              <a:buChar char="§"/>
            </a:pPr>
            <a:r>
              <a:rPr lang="en-US" sz="2800" dirty="0" smtClean="0"/>
              <a:t>Average These Readings and Divide Fence Line Reading by the Pasture Reading = PCR.</a:t>
            </a:r>
            <a:endParaRPr lang="en-US" sz="2800" dirty="0"/>
          </a:p>
        </p:txBody>
      </p:sp>
    </p:spTree>
    <p:extLst>
      <p:ext uri="{BB962C8B-B14F-4D97-AF65-F5344CB8AC3E}">
        <p14:creationId xmlns:p14="http://schemas.microsoft.com/office/powerpoint/2010/main" val="4148038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97280" y="286604"/>
            <a:ext cx="10058400" cy="1154270"/>
          </a:xfrm>
        </p:spPr>
        <p:txBody>
          <a:bodyPr>
            <a:normAutofit fontScale="90000"/>
          </a:bodyPr>
          <a:lstStyle/>
          <a:p>
            <a:r>
              <a:rPr lang="en-US" sz="4300" dirty="0" smtClean="0"/>
              <a:t>PASTURE COMPACTION RATIO (PCR) AT SIX INCHES</a:t>
            </a:r>
            <a:endParaRPr lang="en-US" sz="4300" dirty="0"/>
          </a:p>
        </p:txBody>
      </p:sp>
      <p:sp>
        <p:nvSpPr>
          <p:cNvPr id="8" name="Content Placeholder 7"/>
          <p:cNvSpPr>
            <a:spLocks noGrp="1"/>
          </p:cNvSpPr>
          <p:nvPr>
            <p:ph sz="half" idx="1"/>
          </p:nvPr>
        </p:nvSpPr>
        <p:spPr>
          <a:xfrm>
            <a:off x="457200" y="1900326"/>
            <a:ext cx="4937760" cy="4023360"/>
          </a:xfrm>
        </p:spPr>
        <p:txBody>
          <a:bodyPr>
            <a:noAutofit/>
          </a:bodyPr>
          <a:lstStyle/>
          <a:p>
            <a:pPr>
              <a:buFont typeface="Arial" panose="020B0604020202020204" pitchFamily="34" charset="0"/>
              <a:buChar char="•"/>
            </a:pPr>
            <a:r>
              <a:rPr lang="en-US" sz="2800" dirty="0" err="1" smtClean="0"/>
              <a:t>Zufall</a:t>
            </a:r>
            <a:r>
              <a:rPr lang="en-US" sz="2800" dirty="0" smtClean="0"/>
              <a:t> Fence line = 200 psi</a:t>
            </a:r>
          </a:p>
          <a:p>
            <a:pPr>
              <a:buFont typeface="Arial" panose="020B0604020202020204" pitchFamily="34" charset="0"/>
              <a:buChar char="•"/>
            </a:pPr>
            <a:endParaRPr lang="en-US" sz="2800" dirty="0"/>
          </a:p>
          <a:p>
            <a:pPr>
              <a:buFont typeface="Arial" panose="020B0604020202020204" pitchFamily="34" charset="0"/>
              <a:buChar char="•"/>
            </a:pPr>
            <a:r>
              <a:rPr lang="en-US" sz="2800" dirty="0" err="1" smtClean="0"/>
              <a:t>Zufall</a:t>
            </a:r>
            <a:r>
              <a:rPr lang="en-US" sz="2800" dirty="0" smtClean="0"/>
              <a:t> Pasture = 300 psi</a:t>
            </a:r>
          </a:p>
          <a:p>
            <a:pPr>
              <a:buFont typeface="Arial" panose="020B0604020202020204" pitchFamily="34" charset="0"/>
              <a:buChar char="•"/>
            </a:pPr>
            <a:endParaRPr lang="en-US" sz="2800" dirty="0"/>
          </a:p>
          <a:p>
            <a:pPr>
              <a:buFont typeface="Arial" panose="020B0604020202020204" pitchFamily="34" charset="0"/>
              <a:buChar char="•"/>
            </a:pPr>
            <a:r>
              <a:rPr lang="en-US" sz="2800" dirty="0" smtClean="0"/>
              <a:t>PCR = 200/300 = .66</a:t>
            </a:r>
          </a:p>
          <a:p>
            <a:pPr>
              <a:buFont typeface="Arial" panose="020B0604020202020204" pitchFamily="34" charset="0"/>
              <a:buChar char="•"/>
            </a:pPr>
            <a:endParaRPr lang="en-US" sz="2800" dirty="0"/>
          </a:p>
          <a:p>
            <a:pPr>
              <a:buFont typeface="Arial" panose="020B0604020202020204" pitchFamily="34" charset="0"/>
              <a:buChar char="•"/>
            </a:pPr>
            <a:r>
              <a:rPr lang="en-US" sz="2800" dirty="0" smtClean="0"/>
              <a:t>A PCR of 1.0  Ideal</a:t>
            </a:r>
            <a:endParaRPr lang="en-US" sz="2800" dirty="0"/>
          </a:p>
        </p:txBody>
      </p:sp>
      <p:pic>
        <p:nvPicPr>
          <p:cNvPr id="3" name="Content Placeholder 2"/>
          <p:cNvPicPr>
            <a:picLocks noGrp="1" noChangeAspect="1"/>
          </p:cNvPicPr>
          <p:nvPr>
            <p:ph sz="half" idx="2"/>
          </p:nvPr>
        </p:nvPicPr>
        <p:blipFill>
          <a:blip r:embed="rId2"/>
          <a:stretch>
            <a:fillRect/>
          </a:stretch>
        </p:blipFill>
        <p:spPr>
          <a:xfrm>
            <a:off x="7259783" y="1846263"/>
            <a:ext cx="3283526" cy="4422275"/>
          </a:xfrm>
          <a:prstGeom prst="rect">
            <a:avLst/>
          </a:prstGeom>
        </p:spPr>
      </p:pic>
    </p:spTree>
    <p:extLst>
      <p:ext uri="{BB962C8B-B14F-4D97-AF65-F5344CB8AC3E}">
        <p14:creationId xmlns:p14="http://schemas.microsoft.com/office/powerpoint/2010/main" val="3708616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Continuous Graze</a:t>
            </a:r>
            <a:endParaRPr lang="en-US" dirty="0"/>
          </a:p>
        </p:txBody>
      </p:sp>
      <p:pic>
        <p:nvPicPr>
          <p:cNvPr id="9" name="Content Placeholder 8"/>
          <p:cNvPicPr>
            <a:picLocks noGrp="1" noChangeAspect="1"/>
          </p:cNvPicPr>
          <p:nvPr>
            <p:ph idx="1"/>
          </p:nvPr>
        </p:nvPicPr>
        <p:blipFill>
          <a:blip r:embed="rId2"/>
          <a:stretch>
            <a:fillRect/>
          </a:stretch>
        </p:blipFill>
        <p:spPr>
          <a:xfrm>
            <a:off x="412955" y="1769813"/>
            <a:ext cx="10742725" cy="4459433"/>
          </a:xfrm>
          <a:prstGeom prst="rect">
            <a:avLst/>
          </a:prstGeom>
        </p:spPr>
      </p:pic>
    </p:spTree>
    <p:extLst>
      <p:ext uri="{BB962C8B-B14F-4D97-AF65-F5344CB8AC3E}">
        <p14:creationId xmlns:p14="http://schemas.microsoft.com/office/powerpoint/2010/main" val="3616772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4" name="Content Placeholder 3"/>
          <p:cNvPicPr>
            <a:picLocks noGrp="1" noChangeAspect="1"/>
          </p:cNvPicPr>
          <p:nvPr>
            <p:ph idx="1"/>
          </p:nvPr>
        </p:nvPicPr>
        <p:blipFill>
          <a:blip r:embed="rId2"/>
          <a:stretch>
            <a:fillRect/>
          </a:stretch>
        </p:blipFill>
        <p:spPr>
          <a:xfrm>
            <a:off x="2595716" y="1732776"/>
            <a:ext cx="7669161" cy="4615794"/>
          </a:xfrm>
          <a:prstGeom prst="rect">
            <a:avLst/>
          </a:prstGeom>
        </p:spPr>
      </p:pic>
    </p:spTree>
    <p:extLst>
      <p:ext uri="{BB962C8B-B14F-4D97-AF65-F5344CB8AC3E}">
        <p14:creationId xmlns:p14="http://schemas.microsoft.com/office/powerpoint/2010/main" val="1639511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Carey</a:t>
            </a:r>
            <a:endParaRPr lang="en-US" dirty="0"/>
          </a:p>
        </p:txBody>
      </p:sp>
      <p:pic>
        <p:nvPicPr>
          <p:cNvPr id="4" name="Content Placeholder 3"/>
          <p:cNvPicPr>
            <a:picLocks noGrp="1" noChangeAspect="1"/>
          </p:cNvPicPr>
          <p:nvPr>
            <p:ph idx="1"/>
          </p:nvPr>
        </p:nvPicPr>
        <p:blipFill>
          <a:blip r:embed="rId3"/>
          <a:stretch>
            <a:fillRect/>
          </a:stretch>
        </p:blipFill>
        <p:spPr>
          <a:xfrm>
            <a:off x="2729345" y="1818632"/>
            <a:ext cx="7564582" cy="4540759"/>
          </a:xfrm>
          <a:prstGeom prst="rect">
            <a:avLst/>
          </a:prstGeom>
        </p:spPr>
      </p:pic>
    </p:spTree>
    <p:extLst>
      <p:ext uri="{BB962C8B-B14F-4D97-AF65-F5344CB8AC3E}">
        <p14:creationId xmlns:p14="http://schemas.microsoft.com/office/powerpoint/2010/main" val="2893148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Carey</a:t>
            </a:r>
            <a:endParaRPr lang="en-US" dirty="0"/>
          </a:p>
        </p:txBody>
      </p:sp>
      <p:pic>
        <p:nvPicPr>
          <p:cNvPr id="4" name="Content Placeholder 3"/>
          <p:cNvPicPr>
            <a:picLocks noGrp="1" noChangeAspect="1"/>
          </p:cNvPicPr>
          <p:nvPr>
            <p:ph idx="1"/>
          </p:nvPr>
        </p:nvPicPr>
        <p:blipFill>
          <a:blip r:embed="rId2"/>
          <a:stretch>
            <a:fillRect/>
          </a:stretch>
        </p:blipFill>
        <p:spPr>
          <a:xfrm>
            <a:off x="2618509" y="1682784"/>
            <a:ext cx="7564581" cy="4690248"/>
          </a:xfrm>
          <a:prstGeom prst="rect">
            <a:avLst/>
          </a:prstGeom>
        </p:spPr>
      </p:pic>
    </p:spTree>
    <p:extLst>
      <p:ext uri="{BB962C8B-B14F-4D97-AF65-F5344CB8AC3E}">
        <p14:creationId xmlns:p14="http://schemas.microsoft.com/office/powerpoint/2010/main" val="1037543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Carey</a:t>
            </a:r>
            <a:endParaRPr lang="en-US" dirty="0"/>
          </a:p>
        </p:txBody>
      </p:sp>
      <p:pic>
        <p:nvPicPr>
          <p:cNvPr id="5" name="Content Placeholder 4"/>
          <p:cNvPicPr>
            <a:picLocks noGrp="1" noChangeAspect="1"/>
          </p:cNvPicPr>
          <p:nvPr>
            <p:ph idx="1"/>
          </p:nvPr>
        </p:nvPicPr>
        <p:blipFill>
          <a:blip r:embed="rId2"/>
          <a:stretch>
            <a:fillRect/>
          </a:stretch>
        </p:blipFill>
        <p:spPr>
          <a:xfrm>
            <a:off x="2576945" y="1727152"/>
            <a:ext cx="7416675" cy="4451975"/>
          </a:xfrm>
          <a:prstGeom prst="rect">
            <a:avLst/>
          </a:prstGeom>
        </p:spPr>
      </p:pic>
    </p:spTree>
    <p:extLst>
      <p:ext uri="{BB962C8B-B14F-4D97-AF65-F5344CB8AC3E}">
        <p14:creationId xmlns:p14="http://schemas.microsoft.com/office/powerpoint/2010/main" val="1193469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GRAZING COVERS THE FIVE PRINCIPLES</a:t>
            </a:r>
            <a:endParaRPr lang="en-US" dirty="0"/>
          </a:p>
        </p:txBody>
      </p:sp>
      <p:sp>
        <p:nvSpPr>
          <p:cNvPr id="3" name="Content Placeholder 2"/>
          <p:cNvSpPr>
            <a:spLocks noGrp="1"/>
          </p:cNvSpPr>
          <p:nvPr>
            <p:ph sz="half" idx="1"/>
          </p:nvPr>
        </p:nvSpPr>
        <p:spPr>
          <a:xfrm>
            <a:off x="692727" y="1845734"/>
            <a:ext cx="5342311" cy="4023360"/>
          </a:xfrm>
        </p:spPr>
        <p:txBody>
          <a:bodyPr>
            <a:normAutofit/>
          </a:bodyPr>
          <a:lstStyle/>
          <a:p>
            <a:pPr>
              <a:lnSpc>
                <a:spcPct val="100000"/>
              </a:lnSpc>
            </a:pPr>
            <a:r>
              <a:rPr lang="en-US" sz="2800" dirty="0">
                <a:solidFill>
                  <a:schemeClr val="accent1">
                    <a:lumMod val="50000"/>
                  </a:schemeClr>
                </a:solidFill>
              </a:rPr>
              <a:t>Principle 1</a:t>
            </a:r>
            <a:r>
              <a:rPr lang="en-US" sz="2800" dirty="0"/>
              <a:t>: Soil </a:t>
            </a:r>
            <a:r>
              <a:rPr lang="en-US" sz="2800" dirty="0" smtClean="0"/>
              <a:t>Armor Or Cover</a:t>
            </a:r>
            <a:endParaRPr lang="en-US" sz="2800" dirty="0"/>
          </a:p>
          <a:p>
            <a:r>
              <a:rPr lang="en-US" sz="2800" dirty="0">
                <a:solidFill>
                  <a:schemeClr val="accent1">
                    <a:lumMod val="50000"/>
                  </a:schemeClr>
                </a:solidFill>
              </a:rPr>
              <a:t>Principle 2</a:t>
            </a:r>
            <a:r>
              <a:rPr lang="en-US" sz="2800" dirty="0"/>
              <a:t>: Minimizing Soil </a:t>
            </a:r>
            <a:r>
              <a:rPr lang="en-US" sz="2800" dirty="0" smtClean="0"/>
              <a:t>			Disturbance</a:t>
            </a:r>
            <a:endParaRPr lang="en-US" sz="2800" dirty="0"/>
          </a:p>
          <a:p>
            <a:r>
              <a:rPr lang="en-US" sz="2800" dirty="0">
                <a:solidFill>
                  <a:schemeClr val="accent1">
                    <a:lumMod val="50000"/>
                  </a:schemeClr>
                </a:solidFill>
              </a:rPr>
              <a:t>Principle 3</a:t>
            </a:r>
            <a:r>
              <a:rPr lang="en-US" sz="2800" dirty="0"/>
              <a:t>: Plant Diversity</a:t>
            </a:r>
          </a:p>
          <a:p>
            <a:r>
              <a:rPr lang="en-US" sz="2800" dirty="0">
                <a:solidFill>
                  <a:schemeClr val="accent1">
                    <a:lumMod val="50000"/>
                  </a:schemeClr>
                </a:solidFill>
              </a:rPr>
              <a:t>Principle 4</a:t>
            </a:r>
            <a:r>
              <a:rPr lang="en-US" sz="2800" dirty="0"/>
              <a:t>: Continual Live </a:t>
            </a:r>
            <a:r>
              <a:rPr lang="en-US" sz="2800" dirty="0" smtClean="0"/>
              <a:t>			Plant/Root</a:t>
            </a:r>
            <a:endParaRPr lang="en-US" sz="2800" dirty="0"/>
          </a:p>
          <a:p>
            <a:r>
              <a:rPr lang="en-US" sz="2800" dirty="0">
                <a:solidFill>
                  <a:schemeClr val="accent1">
                    <a:lumMod val="50000"/>
                  </a:schemeClr>
                </a:solidFill>
              </a:rPr>
              <a:t>Principle 5</a:t>
            </a:r>
            <a:r>
              <a:rPr lang="en-US" sz="2800" dirty="0"/>
              <a:t>: Livestock Integration</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18238" y="2006204"/>
            <a:ext cx="4937125" cy="3702843"/>
          </a:xfrm>
        </p:spPr>
      </p:pic>
    </p:spTree>
    <p:extLst>
      <p:ext uri="{BB962C8B-B14F-4D97-AF65-F5344CB8AC3E}">
        <p14:creationId xmlns:p14="http://schemas.microsoft.com/office/powerpoint/2010/main" val="994847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Adams 2019</a:t>
            </a:r>
            <a:endParaRPr lang="en-US" dirty="0"/>
          </a:p>
        </p:txBody>
      </p:sp>
      <p:pic>
        <p:nvPicPr>
          <p:cNvPr id="4" name="Content Placeholder 3"/>
          <p:cNvPicPr>
            <a:picLocks noGrp="1" noChangeAspect="1"/>
          </p:cNvPicPr>
          <p:nvPr>
            <p:ph idx="1"/>
          </p:nvPr>
        </p:nvPicPr>
        <p:blipFill>
          <a:blip r:embed="rId2"/>
          <a:stretch>
            <a:fillRect/>
          </a:stretch>
        </p:blipFill>
        <p:spPr>
          <a:xfrm>
            <a:off x="2367776" y="1706944"/>
            <a:ext cx="7219570" cy="4486038"/>
          </a:xfrm>
          <a:prstGeom prst="rect">
            <a:avLst/>
          </a:prstGeom>
        </p:spPr>
      </p:pic>
    </p:spTree>
    <p:extLst>
      <p:ext uri="{BB962C8B-B14F-4D97-AF65-F5344CB8AC3E}">
        <p14:creationId xmlns:p14="http://schemas.microsoft.com/office/powerpoint/2010/main" val="1432702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ADAMS </a:t>
            </a:r>
            <a:r>
              <a:rPr lang="en-US" dirty="0" smtClean="0"/>
              <a:t>PASTURE</a:t>
            </a:r>
            <a:r>
              <a:rPr lang="en-US" dirty="0" smtClean="0"/>
              <a:t> 2019</a:t>
            </a:r>
            <a:endParaRPr lang="en-US" dirty="0"/>
          </a:p>
        </p:txBody>
      </p:sp>
      <p:pic>
        <p:nvPicPr>
          <p:cNvPr id="6" name="Content Placeholder 5"/>
          <p:cNvPicPr>
            <a:picLocks noGrp="1" noChangeAspect="1"/>
          </p:cNvPicPr>
          <p:nvPr>
            <p:ph idx="1"/>
          </p:nvPr>
        </p:nvPicPr>
        <p:blipFill>
          <a:blip r:embed="rId2"/>
          <a:stretch>
            <a:fillRect/>
          </a:stretch>
        </p:blipFill>
        <p:spPr>
          <a:xfrm>
            <a:off x="1927666" y="1925026"/>
            <a:ext cx="7414415" cy="4455677"/>
          </a:xfrm>
          <a:prstGeom prst="rect">
            <a:avLst/>
          </a:prstGeom>
        </p:spPr>
      </p:pic>
    </p:spTree>
    <p:extLst>
      <p:ext uri="{BB962C8B-B14F-4D97-AF65-F5344CB8AC3E}">
        <p14:creationId xmlns:p14="http://schemas.microsoft.com/office/powerpoint/2010/main" val="2682219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Adams Enclosure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12860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PCR TAKE AWAY</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Tree>
    <p:extLst>
      <p:ext uri="{BB962C8B-B14F-4D97-AF65-F5344CB8AC3E}">
        <p14:creationId xmlns:p14="http://schemas.microsoft.com/office/powerpoint/2010/main" val="3479344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3464"/>
            <a:ext cx="8591465" cy="1453896"/>
          </a:xfrm>
        </p:spPr>
        <p:txBody>
          <a:bodyPr>
            <a:normAutofit fontScale="90000"/>
          </a:bodyPr>
          <a:lstStyle/>
          <a:p>
            <a:r>
              <a:rPr lang="en-US" sz="3600" dirty="0"/>
              <a:t/>
            </a:r>
            <a:br>
              <a:rPr lang="en-US" sz="3600" dirty="0"/>
            </a:br>
            <a:r>
              <a:rPr lang="en-US" dirty="0" smtClean="0"/>
              <a:t>COMPACTION AND EXPOSTED SURFACE SOILS</a:t>
            </a:r>
            <a:endParaRPr lang="en-US" sz="3600" dirty="0"/>
          </a:p>
        </p:txBody>
      </p:sp>
      <p:sp>
        <p:nvSpPr>
          <p:cNvPr id="3" name="Content Placeholder 2"/>
          <p:cNvSpPr>
            <a:spLocks noGrp="1"/>
          </p:cNvSpPr>
          <p:nvPr>
            <p:ph idx="1"/>
          </p:nvPr>
        </p:nvSpPr>
        <p:spPr>
          <a:xfrm>
            <a:off x="457200" y="1869744"/>
            <a:ext cx="8698245" cy="4480984"/>
          </a:xfrm>
        </p:spPr>
        <p:txBody>
          <a:bodyPr>
            <a:normAutofit fontScale="92500" lnSpcReduction="10000"/>
          </a:bodyPr>
          <a:lstStyle/>
          <a:p>
            <a:pPr lvl="1">
              <a:buFont typeface="Arial" panose="020B0604020202020204" pitchFamily="34" charset="0"/>
              <a:buChar char="•"/>
            </a:pPr>
            <a:r>
              <a:rPr lang="en-US" sz="2800" dirty="0"/>
              <a:t>Impedes active root growth</a:t>
            </a:r>
          </a:p>
          <a:p>
            <a:pPr lvl="1">
              <a:buFont typeface="Arial" panose="020B0604020202020204" pitchFamily="34" charset="0"/>
              <a:buChar char="•"/>
            </a:pPr>
            <a:r>
              <a:rPr lang="en-US" sz="2800" dirty="0"/>
              <a:t>Causes ponding, runoff, erosion, nutrient loss </a:t>
            </a:r>
          </a:p>
          <a:p>
            <a:pPr lvl="1">
              <a:buFont typeface="Arial" panose="020B0604020202020204" pitchFamily="34" charset="0"/>
              <a:buChar char="•"/>
            </a:pPr>
            <a:r>
              <a:rPr lang="en-US" sz="2800" dirty="0"/>
              <a:t>Limits soil aeration</a:t>
            </a:r>
          </a:p>
          <a:p>
            <a:pPr lvl="1">
              <a:buFont typeface="Arial" panose="020B0604020202020204" pitchFamily="34" charset="0"/>
              <a:buChar char="•"/>
            </a:pPr>
            <a:r>
              <a:rPr lang="en-US" sz="2800" dirty="0"/>
              <a:t>Limits water infiltration, and therefore drainage and storage, increases drought frequency/severity</a:t>
            </a:r>
          </a:p>
          <a:p>
            <a:pPr lvl="1">
              <a:buFont typeface="Arial" panose="020B0604020202020204" pitchFamily="34" charset="0"/>
              <a:buChar char="•"/>
            </a:pPr>
            <a:r>
              <a:rPr lang="en-US" sz="2800" dirty="0"/>
              <a:t>Causes stress for plants, leading to decreased yields &amp; quality and greater input expense</a:t>
            </a:r>
          </a:p>
          <a:p>
            <a:pPr lvl="1">
              <a:buFont typeface="Arial" panose="020B0604020202020204" pitchFamily="34" charset="0"/>
              <a:buChar char="•"/>
            </a:pPr>
            <a:endParaRPr lang="en-US" sz="2800" dirty="0"/>
          </a:p>
          <a:p>
            <a:pPr marL="0" indent="0">
              <a:buNone/>
            </a:pPr>
            <a:r>
              <a:rPr lang="en-US" sz="3200" dirty="0">
                <a:latin typeface="+mj-lt"/>
              </a:rPr>
              <a:t>Poor nutrient management</a:t>
            </a:r>
          </a:p>
          <a:p>
            <a:pPr lvl="1">
              <a:buFont typeface="Arial" panose="020B0604020202020204" pitchFamily="34" charset="0"/>
              <a:buChar char="•"/>
            </a:pPr>
            <a:r>
              <a:rPr lang="en-US" sz="2800" dirty="0"/>
              <a:t>Limits forage growth in case of nutrient deficiencies, affecting all of the above</a:t>
            </a:r>
          </a:p>
          <a:p>
            <a:pPr lvl="1"/>
            <a:endParaRPr lang="en-US" sz="2000" dirty="0"/>
          </a:p>
        </p:txBody>
      </p:sp>
      <p:pic>
        <p:nvPicPr>
          <p:cNvPr id="6146" name="Picture 2" descr="http://www.extension.umn.edu/agriculture/horse/pasture/managing-established-horse-pastures/img/pasture-management-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359994" y="260800"/>
            <a:ext cx="2664502" cy="5921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59994" y="6104506"/>
            <a:ext cx="2542684" cy="246221"/>
          </a:xfrm>
          <a:prstGeom prst="rect">
            <a:avLst/>
          </a:prstGeom>
          <a:noFill/>
        </p:spPr>
        <p:txBody>
          <a:bodyPr wrap="none" rtlCol="0">
            <a:spAutoFit/>
          </a:bodyPr>
          <a:lstStyle/>
          <a:p>
            <a:pPr algn="ctr" fontAlgn="base">
              <a:spcBef>
                <a:spcPct val="0"/>
              </a:spcBef>
              <a:spcAft>
                <a:spcPct val="0"/>
              </a:spcAft>
            </a:pPr>
            <a:r>
              <a:rPr lang="en-US" sz="1000" dirty="0">
                <a:solidFill>
                  <a:prstClr val="black"/>
                </a:solidFill>
                <a:latin typeface="Arial" charset="0"/>
              </a:rPr>
              <a:t>Bianca Moebius-Clune, Cornell University</a:t>
            </a:r>
          </a:p>
        </p:txBody>
      </p:sp>
    </p:spTree>
    <p:extLst>
      <p:ext uri="{BB962C8B-B14F-4D97-AF65-F5344CB8AC3E}">
        <p14:creationId xmlns:p14="http://schemas.microsoft.com/office/powerpoint/2010/main" val="2678769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12160"/>
            <a:ext cx="10058400" cy="1450757"/>
          </a:xfrm>
        </p:spPr>
        <p:txBody>
          <a:bodyPr>
            <a:normAutofit/>
          </a:bodyPr>
          <a:lstStyle/>
          <a:p>
            <a:pPr algn="ctr"/>
            <a:r>
              <a:rPr lang="en-US" sz="4300" dirty="0" smtClean="0"/>
              <a:t>Order of Remediation</a:t>
            </a:r>
            <a:endParaRPr lang="en-US" sz="4300" dirty="0"/>
          </a:p>
        </p:txBody>
      </p:sp>
      <p:sp>
        <p:nvSpPr>
          <p:cNvPr id="3" name="Content Placeholder 2"/>
          <p:cNvSpPr>
            <a:spLocks noGrp="1"/>
          </p:cNvSpPr>
          <p:nvPr>
            <p:ph sz="half" idx="2"/>
          </p:nvPr>
        </p:nvSpPr>
        <p:spPr>
          <a:xfrm>
            <a:off x="457200" y="1737359"/>
            <a:ext cx="6449932" cy="4732713"/>
          </a:xfrm>
        </p:spPr>
        <p:txBody>
          <a:bodyPr>
            <a:noAutofit/>
          </a:bodyPr>
          <a:lstStyle/>
          <a:p>
            <a:pPr marL="0" indent="0">
              <a:lnSpc>
                <a:spcPct val="200000"/>
              </a:lnSpc>
              <a:buNone/>
            </a:pPr>
            <a:r>
              <a:rPr lang="en-US" sz="3200" b="1" dirty="0" smtClean="0">
                <a:latin typeface="+mj-lt"/>
              </a:rPr>
              <a:t>Chemical: </a:t>
            </a:r>
            <a:r>
              <a:rPr lang="en-US" sz="2800" dirty="0" smtClean="0">
                <a:latin typeface="+mj-lt"/>
              </a:rPr>
              <a:t>Quickest response</a:t>
            </a:r>
          </a:p>
          <a:p>
            <a:pPr marL="0" indent="0">
              <a:lnSpc>
                <a:spcPct val="100000"/>
              </a:lnSpc>
              <a:buNone/>
            </a:pPr>
            <a:r>
              <a:rPr lang="en-US" sz="3200" b="1" dirty="0" smtClean="0">
                <a:latin typeface="+mj-lt"/>
              </a:rPr>
              <a:t>Biological: </a:t>
            </a:r>
            <a:r>
              <a:rPr lang="en-US" sz="2800" dirty="0" smtClean="0"/>
              <a:t>Bale Grazing - Composted  manure or “Sheet Compost”</a:t>
            </a:r>
          </a:p>
          <a:p>
            <a:pPr marL="0" indent="0">
              <a:lnSpc>
                <a:spcPct val="100000"/>
              </a:lnSpc>
              <a:buNone/>
            </a:pPr>
            <a:endParaRPr lang="en-US" sz="2800" dirty="0" smtClean="0"/>
          </a:p>
          <a:p>
            <a:pPr marL="0" indent="0">
              <a:lnSpc>
                <a:spcPct val="100000"/>
              </a:lnSpc>
              <a:buNone/>
            </a:pPr>
            <a:r>
              <a:rPr lang="en-US" sz="3200" b="1" dirty="0" smtClean="0">
                <a:latin typeface="+mj-lt"/>
              </a:rPr>
              <a:t>Physical: </a:t>
            </a:r>
            <a:r>
              <a:rPr lang="en-US" sz="2800" dirty="0" smtClean="0"/>
              <a:t>Longer Rest Periods, Tillage – (Short term fix), Plant Small Grain or Bio Drill Radish</a:t>
            </a:r>
            <a:endParaRPr lang="en-US" sz="2800" dirty="0"/>
          </a:p>
        </p:txBody>
      </p:sp>
      <p:sp>
        <p:nvSpPr>
          <p:cNvPr id="4" name="Content Placeholder 3"/>
          <p:cNvSpPr>
            <a:spLocks noGrp="1"/>
          </p:cNvSpPr>
          <p:nvPr>
            <p:ph sz="quarter" idx="4"/>
          </p:nvPr>
        </p:nvSpPr>
        <p:spPr/>
        <p:txBody>
          <a:bodyPr/>
          <a:lstStyle/>
          <a:p>
            <a:endParaRPr lang="en-US"/>
          </a:p>
        </p:txBody>
      </p:sp>
    </p:spTree>
    <p:extLst>
      <p:ext uri="{BB962C8B-B14F-4D97-AF65-F5344CB8AC3E}">
        <p14:creationId xmlns:p14="http://schemas.microsoft.com/office/powerpoint/2010/main" val="554957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9" y="0"/>
            <a:ext cx="10601498" cy="1450757"/>
          </a:xfrm>
        </p:spPr>
        <p:txBody>
          <a:bodyPr>
            <a:normAutofit/>
          </a:bodyPr>
          <a:lstStyle/>
          <a:p>
            <a:pPr algn="ctr"/>
            <a:r>
              <a:rPr lang="en-US" sz="4300" dirty="0" smtClean="0"/>
              <a:t>How you Feed on Pasture</a:t>
            </a:r>
            <a:endParaRPr lang="en-US" sz="4300" dirty="0"/>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8521" t="12618" b="27684"/>
          <a:stretch/>
        </p:blipFill>
        <p:spPr>
          <a:xfrm>
            <a:off x="665019" y="3722254"/>
            <a:ext cx="5219005" cy="2549237"/>
          </a:xfrm>
        </p:spPr>
      </p:pic>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53353" y="2173699"/>
            <a:ext cx="5113164" cy="3829937"/>
          </a:xfrm>
        </p:spPr>
      </p:pic>
      <p:pic>
        <p:nvPicPr>
          <p:cNvPr id="5122" name="Picture 2" descr="C:\Users\afb3\Documents\My Documents\grazing info\GLCI\2014\soil health CIG\Pictures\bale grazing.jpg"/>
          <p:cNvPicPr>
            <a:picLocks noChangeAspect="1" noChangeArrowheads="1"/>
          </p:cNvPicPr>
          <p:nvPr/>
        </p:nvPicPr>
        <p:blipFill rotWithShape="1">
          <a:blip r:embed="rId4">
            <a:extLst>
              <a:ext uri="{28A0092B-C50C-407E-A947-70E740481C1C}">
                <a14:useLocalDpi xmlns:a14="http://schemas.microsoft.com/office/drawing/2010/main" val="0"/>
              </a:ext>
            </a:extLst>
          </a:blip>
          <a:srcRect t="28105" r="4804" b="12872"/>
          <a:stretch/>
        </p:blipFill>
        <p:spPr bwMode="auto">
          <a:xfrm>
            <a:off x="508919" y="1838359"/>
            <a:ext cx="5421440" cy="168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613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Preventing Pasture Compaction</a:t>
            </a:r>
            <a:endParaRPr lang="en-US" dirty="0"/>
          </a:p>
        </p:txBody>
      </p:sp>
      <p:sp>
        <p:nvSpPr>
          <p:cNvPr id="3" name="Content Placeholder 2"/>
          <p:cNvSpPr>
            <a:spLocks noGrp="1"/>
          </p:cNvSpPr>
          <p:nvPr>
            <p:ph idx="1"/>
          </p:nvPr>
        </p:nvSpPr>
        <p:spPr/>
        <p:txBody>
          <a:bodyPr>
            <a:normAutofit fontScale="92500" lnSpcReduction="10000"/>
          </a:bodyPr>
          <a:lstStyle/>
          <a:p>
            <a:endParaRPr lang="en-US" dirty="0" smtClean="0"/>
          </a:p>
          <a:p>
            <a:r>
              <a:rPr lang="en-US" sz="2400" b="1" dirty="0" smtClean="0"/>
              <a:t>Infrastructure</a:t>
            </a:r>
          </a:p>
          <a:p>
            <a:pPr lvl="1"/>
            <a:r>
              <a:rPr lang="en-US" sz="2400" dirty="0" smtClean="0"/>
              <a:t>Good lane ways allow compaction to be kept in</a:t>
            </a:r>
          </a:p>
          <a:p>
            <a:pPr marL="201168" lvl="1" indent="0">
              <a:buNone/>
            </a:pPr>
            <a:r>
              <a:rPr lang="en-US" sz="2400" dirty="0" smtClean="0"/>
              <a:t>   specific area</a:t>
            </a:r>
          </a:p>
          <a:p>
            <a:pPr lvl="1"/>
            <a:endParaRPr lang="en-US" sz="2400" dirty="0"/>
          </a:p>
          <a:p>
            <a:pPr lvl="1"/>
            <a:r>
              <a:rPr lang="en-US" sz="2400" dirty="0" smtClean="0"/>
              <a:t>Drainage will decrease time soil is wet and prone</a:t>
            </a:r>
          </a:p>
          <a:p>
            <a:pPr marL="201168" lvl="1" indent="0">
              <a:buNone/>
            </a:pPr>
            <a:r>
              <a:rPr lang="en-US" sz="2400" dirty="0"/>
              <a:t> </a:t>
            </a:r>
            <a:r>
              <a:rPr lang="en-US" sz="2400" dirty="0" smtClean="0"/>
              <a:t>  to compaction</a:t>
            </a:r>
          </a:p>
          <a:p>
            <a:pPr lvl="1"/>
            <a:endParaRPr lang="en-US" sz="2400" dirty="0"/>
          </a:p>
          <a:p>
            <a:pPr lvl="1"/>
            <a:r>
              <a:rPr lang="en-US" sz="2400" dirty="0" smtClean="0"/>
              <a:t>Increase watering areas and move often</a:t>
            </a:r>
          </a:p>
          <a:p>
            <a:pPr lvl="1"/>
            <a:endParaRPr lang="en-US" sz="2400" dirty="0"/>
          </a:p>
          <a:p>
            <a:pPr lvl="1"/>
            <a:r>
              <a:rPr lang="en-US" sz="2400" dirty="0" smtClean="0"/>
              <a:t>Look into “No-Gate” system</a:t>
            </a:r>
          </a:p>
          <a:p>
            <a:pPr lvl="1"/>
            <a:endParaRPr lang="en-US" dirty="0"/>
          </a:p>
          <a:p>
            <a:pPr lvl="1"/>
            <a:endParaRPr lang="en-US" dirty="0"/>
          </a:p>
        </p:txBody>
      </p:sp>
      <p:pic>
        <p:nvPicPr>
          <p:cNvPr id="4" name="Picture 3"/>
          <p:cNvPicPr>
            <a:picLocks noChangeAspect="1"/>
          </p:cNvPicPr>
          <p:nvPr/>
        </p:nvPicPr>
        <p:blipFill>
          <a:blip r:embed="rId2"/>
          <a:stretch>
            <a:fillRect/>
          </a:stretch>
        </p:blipFill>
        <p:spPr>
          <a:xfrm>
            <a:off x="7479473" y="1737360"/>
            <a:ext cx="3676207" cy="224961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7005" y="4083499"/>
            <a:ext cx="3541142" cy="2360761"/>
          </a:xfrm>
          <a:prstGeom prst="rect">
            <a:avLst/>
          </a:prstGeom>
        </p:spPr>
      </p:pic>
    </p:spTree>
    <p:extLst>
      <p:ext uri="{BB962C8B-B14F-4D97-AF65-F5344CB8AC3E}">
        <p14:creationId xmlns:p14="http://schemas.microsoft.com/office/powerpoint/2010/main" val="133235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149721" y="111405"/>
            <a:ext cx="3731128" cy="6635190"/>
          </a:xfrm>
          <a:prstGeom prst="rect">
            <a:avLst/>
          </a:prstGeom>
        </p:spPr>
      </p:pic>
      <p:sp>
        <p:nvSpPr>
          <p:cNvPr id="5" name="Text Placeholder 4"/>
          <p:cNvSpPr>
            <a:spLocks noGrp="1"/>
          </p:cNvSpPr>
          <p:nvPr>
            <p:ph type="body" sz="half" idx="2"/>
          </p:nvPr>
        </p:nvSpPr>
        <p:spPr>
          <a:xfrm>
            <a:off x="4538171" y="1"/>
            <a:ext cx="6975231" cy="6635930"/>
          </a:xfrm>
        </p:spPr>
        <p:txBody>
          <a:bodyPr>
            <a:noAutofit/>
          </a:bodyPr>
          <a:lstStyle/>
          <a:p>
            <a:pPr marL="571500" indent="-571500" algn="ctr">
              <a:buFont typeface="Arial" panose="020B0604020202020204" pitchFamily="34" charset="0"/>
              <a:buChar char="•"/>
            </a:pPr>
            <a:r>
              <a:rPr lang="en-US" sz="3600" dirty="0" smtClean="0">
                <a:solidFill>
                  <a:schemeClr val="tx1">
                    <a:lumMod val="75000"/>
                    <a:lumOff val="25000"/>
                  </a:schemeClr>
                </a:solidFill>
                <a:ea typeface="+mj-ea"/>
                <a:cs typeface="+mj-cs"/>
              </a:rPr>
              <a:t>My First </a:t>
            </a:r>
            <a:r>
              <a:rPr lang="en-US" sz="3600" dirty="0">
                <a:solidFill>
                  <a:schemeClr val="tx1">
                    <a:lumMod val="75000"/>
                    <a:lumOff val="25000"/>
                  </a:schemeClr>
                </a:solidFill>
                <a:ea typeface="+mj-ea"/>
                <a:cs typeface="+mj-cs"/>
              </a:rPr>
              <a:t>Epiphany to </a:t>
            </a:r>
            <a:r>
              <a:rPr lang="en-US" sz="3600" dirty="0" smtClean="0">
                <a:solidFill>
                  <a:schemeClr val="tx1">
                    <a:lumMod val="75000"/>
                    <a:lumOff val="25000"/>
                  </a:schemeClr>
                </a:solidFill>
                <a:ea typeface="+mj-ea"/>
                <a:cs typeface="+mj-cs"/>
              </a:rPr>
              <a:t>Pasture Compaction Issue</a:t>
            </a:r>
          </a:p>
          <a:p>
            <a:pPr marL="571500" indent="-571500" algn="ctr">
              <a:buFont typeface="Arial" panose="020B0604020202020204" pitchFamily="34" charset="0"/>
              <a:buChar char="•"/>
            </a:pPr>
            <a:endParaRPr lang="en-US" sz="3600" dirty="0">
              <a:solidFill>
                <a:schemeClr val="tx1">
                  <a:lumMod val="75000"/>
                  <a:lumOff val="25000"/>
                </a:schemeClr>
              </a:solidFill>
              <a:ea typeface="+mj-ea"/>
              <a:cs typeface="+mj-cs"/>
            </a:endParaRPr>
          </a:p>
          <a:p>
            <a:pPr marL="571500" indent="-571500" algn="ctr">
              <a:buFont typeface="Arial" panose="020B0604020202020204" pitchFamily="34" charset="0"/>
              <a:buChar char="•"/>
            </a:pPr>
            <a:r>
              <a:rPr lang="en-US" sz="3600" dirty="0" smtClean="0">
                <a:solidFill>
                  <a:schemeClr val="tx1">
                    <a:lumMod val="75000"/>
                    <a:lumOff val="25000"/>
                  </a:schemeClr>
                </a:solidFill>
                <a:ea typeface="+mj-ea"/>
                <a:cs typeface="+mj-cs"/>
              </a:rPr>
              <a:t>My Second Epiphany was that the Farmer Never Noticed It</a:t>
            </a:r>
          </a:p>
          <a:p>
            <a:pPr marL="571500" indent="-571500" algn="ctr">
              <a:buFont typeface="Arial" panose="020B0604020202020204" pitchFamily="34" charset="0"/>
              <a:buChar char="•"/>
            </a:pPr>
            <a:endParaRPr lang="en-US" sz="3600" dirty="0" smtClean="0">
              <a:solidFill>
                <a:schemeClr val="tx1">
                  <a:lumMod val="75000"/>
                  <a:lumOff val="25000"/>
                </a:schemeClr>
              </a:solidFill>
              <a:ea typeface="+mj-ea"/>
              <a:cs typeface="+mj-cs"/>
            </a:endParaRPr>
          </a:p>
          <a:p>
            <a:pPr marL="571500" indent="-571500" algn="ctr">
              <a:buFont typeface="Arial" panose="020B0604020202020204" pitchFamily="34" charset="0"/>
              <a:buChar char="•"/>
            </a:pPr>
            <a:r>
              <a:rPr lang="en-US" sz="3600" dirty="0" smtClean="0">
                <a:solidFill>
                  <a:schemeClr val="tx1">
                    <a:lumMod val="75000"/>
                    <a:lumOff val="25000"/>
                  </a:schemeClr>
                </a:solidFill>
                <a:ea typeface="+mj-ea"/>
                <a:cs typeface="+mj-cs"/>
              </a:rPr>
              <a:t>Compaction is a Slow and Furtive </a:t>
            </a:r>
            <a:r>
              <a:rPr lang="en-US" sz="3600" dirty="0">
                <a:solidFill>
                  <a:schemeClr val="tx1">
                    <a:lumMod val="75000"/>
                    <a:lumOff val="25000"/>
                  </a:schemeClr>
                </a:solidFill>
                <a:ea typeface="+mj-ea"/>
                <a:cs typeface="+mj-cs"/>
              </a:rPr>
              <a:t>A</a:t>
            </a:r>
            <a:r>
              <a:rPr lang="en-US" sz="3600" dirty="0" smtClean="0">
                <a:solidFill>
                  <a:schemeClr val="tx1">
                    <a:lumMod val="75000"/>
                    <a:lumOff val="25000"/>
                  </a:schemeClr>
                </a:solidFill>
                <a:ea typeface="+mj-ea"/>
                <a:cs typeface="+mj-cs"/>
              </a:rPr>
              <a:t>ction</a:t>
            </a:r>
          </a:p>
          <a:p>
            <a:pPr marL="571500" indent="-571500" algn="ctr">
              <a:buFont typeface="Arial" panose="020B0604020202020204" pitchFamily="34" charset="0"/>
              <a:buChar char="•"/>
            </a:pPr>
            <a:endParaRPr lang="en-US" sz="4300" dirty="0" smtClean="0">
              <a:solidFill>
                <a:schemeClr val="tx1">
                  <a:lumMod val="75000"/>
                  <a:lumOff val="25000"/>
                </a:schemeClr>
              </a:solidFill>
            </a:endParaRPr>
          </a:p>
          <a:p>
            <a:pPr marL="571500" indent="-571500" algn="ctr">
              <a:buFont typeface="Arial" panose="020B0604020202020204" pitchFamily="34" charset="0"/>
              <a:buChar char="•"/>
            </a:pPr>
            <a:r>
              <a:rPr lang="en-US" sz="4300" dirty="0" smtClean="0">
                <a:solidFill>
                  <a:schemeClr val="tx1">
                    <a:lumMod val="75000"/>
                    <a:lumOff val="25000"/>
                  </a:schemeClr>
                </a:solidFill>
              </a:rPr>
              <a:t>Is a Disturbance to the Soil</a:t>
            </a:r>
          </a:p>
          <a:p>
            <a:pPr marL="571500" indent="-571500" algn="ctr">
              <a:buFont typeface="Arial" panose="020B0604020202020204" pitchFamily="34" charset="0"/>
              <a:buChar char="•"/>
            </a:pPr>
            <a:endParaRPr lang="en-US" sz="4300" dirty="0">
              <a:solidFill>
                <a:schemeClr val="tx1">
                  <a:lumMod val="75000"/>
                  <a:lumOff val="25000"/>
                </a:schemeClr>
              </a:solidFill>
            </a:endParaRPr>
          </a:p>
        </p:txBody>
      </p:sp>
      <p:sp>
        <p:nvSpPr>
          <p:cNvPr id="2" name="Left Arrow 1"/>
          <p:cNvSpPr/>
          <p:nvPr/>
        </p:nvSpPr>
        <p:spPr>
          <a:xfrm rot="21171834" flipV="1">
            <a:off x="4159212" y="1507173"/>
            <a:ext cx="3388207" cy="318437"/>
          </a:xfrm>
          <a:prstGeom prst="left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218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283464"/>
            <a:ext cx="10058400" cy="1453896"/>
          </a:xfrm>
        </p:spPr>
        <p:txBody>
          <a:bodyPr anchor="b">
            <a:normAutofit fontScale="90000"/>
          </a:bodyPr>
          <a:lstStyle/>
          <a:p>
            <a:r>
              <a:rPr lang="en-US" sz="4300" dirty="0" smtClean="0"/>
              <a:t>NE SARE GRANT- </a:t>
            </a:r>
            <a:br>
              <a:rPr lang="en-US" sz="4300" dirty="0" smtClean="0"/>
            </a:br>
            <a:r>
              <a:rPr lang="en-US" sz="4300" dirty="0" smtClean="0"/>
              <a:t>“</a:t>
            </a:r>
            <a:r>
              <a:rPr lang="en-US" sz="4300" i="1" dirty="0" smtClean="0"/>
              <a:t>IDENTIFICATION AND REMEDIATION OF COMPACTION ON NORTHEAST PASTURE SOILS”</a:t>
            </a:r>
            <a:endParaRPr lang="en-US" sz="4300" i="1" dirty="0"/>
          </a:p>
        </p:txBody>
      </p:sp>
      <p:sp>
        <p:nvSpPr>
          <p:cNvPr id="4" name="Text Placeholder 3"/>
          <p:cNvSpPr>
            <a:spLocks noGrp="1"/>
          </p:cNvSpPr>
          <p:nvPr>
            <p:ph type="body" idx="1"/>
          </p:nvPr>
        </p:nvSpPr>
        <p:spPr>
          <a:xfrm>
            <a:off x="457200" y="1554480"/>
            <a:ext cx="11360800" cy="4555200"/>
          </a:xfrm>
        </p:spPr>
        <p:txBody>
          <a:bodyPr>
            <a:normAutofit/>
          </a:bodyPr>
          <a:lstStyle/>
          <a:p>
            <a:endParaRPr lang="en-US" sz="3200" dirty="0" smtClean="0"/>
          </a:p>
          <a:p>
            <a:r>
              <a:rPr lang="en-US" sz="3200" dirty="0" smtClean="0"/>
              <a:t>Convene educators from the Northeast for a Train the Trainers on soil compaction</a:t>
            </a:r>
          </a:p>
          <a:p>
            <a:endParaRPr lang="en-US" sz="3200" dirty="0" smtClean="0"/>
          </a:p>
          <a:p>
            <a:r>
              <a:rPr lang="en-US" sz="3200" dirty="0" smtClean="0"/>
              <a:t>Provide educators with funds and equipment (Soil Health Trailer) for on farm education on soil compaction</a:t>
            </a:r>
          </a:p>
          <a:p>
            <a:endParaRPr lang="en-US" sz="3200" dirty="0" smtClean="0"/>
          </a:p>
          <a:p>
            <a:r>
              <a:rPr lang="en-US" sz="3200" dirty="0" smtClean="0"/>
              <a:t>Enlist farmers and educators to collect data for</a:t>
            </a:r>
          </a:p>
          <a:p>
            <a:pPr marL="152396" indent="0">
              <a:buNone/>
            </a:pPr>
            <a:r>
              <a:rPr lang="en-US" sz="3200" dirty="0"/>
              <a:t>	</a:t>
            </a:r>
            <a:r>
              <a:rPr lang="en-US" sz="3200" dirty="0" smtClean="0"/>
              <a:t> Pasture Compaction Ratio (PCR)</a:t>
            </a:r>
            <a:endParaRPr lang="en-US" sz="3200" dirty="0"/>
          </a:p>
        </p:txBody>
      </p:sp>
      <p:pic>
        <p:nvPicPr>
          <p:cNvPr id="5" name="Picture 4"/>
          <p:cNvPicPr>
            <a:picLocks noChangeAspect="1"/>
          </p:cNvPicPr>
          <p:nvPr/>
        </p:nvPicPr>
        <p:blipFill>
          <a:blip r:embed="rId2"/>
          <a:stretch>
            <a:fillRect/>
          </a:stretch>
        </p:blipFill>
        <p:spPr>
          <a:xfrm>
            <a:off x="9271763" y="4190888"/>
            <a:ext cx="2920237" cy="2651990"/>
          </a:xfrm>
          <a:prstGeom prst="rect">
            <a:avLst/>
          </a:prstGeom>
        </p:spPr>
      </p:pic>
    </p:spTree>
    <p:extLst>
      <p:ext uri="{BB962C8B-B14F-4D97-AF65-F5344CB8AC3E}">
        <p14:creationId xmlns:p14="http://schemas.microsoft.com/office/powerpoint/2010/main" val="1264467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EDUCATORS RECEIVED: </a:t>
            </a:r>
            <a:r>
              <a:rPr lang="en-US" sz="3200" dirty="0" smtClean="0"/>
              <a:t>½ DAY OF CLASSROOM 						 ½ DAY IN THE PASTURE</a:t>
            </a:r>
            <a:endParaRPr lang="en-US" sz="3200"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96963" y="2006087"/>
            <a:ext cx="4938712" cy="3703077"/>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6675438" y="2349104"/>
            <a:ext cx="4022725" cy="3017043"/>
          </a:xfrm>
        </p:spPr>
      </p:pic>
    </p:spTree>
    <p:extLst>
      <p:ext uri="{BB962C8B-B14F-4D97-AF65-F5344CB8AC3E}">
        <p14:creationId xmlns:p14="http://schemas.microsoft.com/office/powerpoint/2010/main" val="1591501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PASTURE EVENTS - 2019</a:t>
            </a:r>
            <a:endParaRPr lang="en-US" dirty="0"/>
          </a:p>
        </p:txBody>
      </p:sp>
      <p:sp>
        <p:nvSpPr>
          <p:cNvPr id="6" name="Text Placeholder 5"/>
          <p:cNvSpPr>
            <a:spLocks noGrp="1"/>
          </p:cNvSpPr>
          <p:nvPr>
            <p:ph type="body" idx="1"/>
          </p:nvPr>
        </p:nvSpPr>
        <p:spPr/>
        <p:txBody>
          <a:bodyPr/>
          <a:lstStyle/>
          <a:p>
            <a:pPr algn="ctr"/>
            <a:r>
              <a:rPr lang="en-US" dirty="0" smtClean="0"/>
              <a:t>Wolfe's NECK FARM, MAINE</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16081" y="2582863"/>
            <a:ext cx="4500475" cy="3378200"/>
          </a:xfrm>
        </p:spPr>
      </p:pic>
      <p:sp>
        <p:nvSpPr>
          <p:cNvPr id="7" name="Text Placeholder 6"/>
          <p:cNvSpPr>
            <a:spLocks noGrp="1"/>
          </p:cNvSpPr>
          <p:nvPr>
            <p:ph type="body" sz="quarter" idx="3"/>
          </p:nvPr>
        </p:nvSpPr>
        <p:spPr>
          <a:xfrm>
            <a:off x="6217919" y="1846052"/>
            <a:ext cx="5087389" cy="736282"/>
          </a:xfrm>
        </p:spPr>
        <p:txBody>
          <a:bodyPr/>
          <a:lstStyle/>
          <a:p>
            <a:r>
              <a:rPr lang="en-US" dirty="0" smtClean="0"/>
              <a:t>Musgrave Organic Field Days, Aurora NY </a:t>
            </a:r>
            <a:endParaRPr lang="en-US" dirty="0"/>
          </a:p>
        </p:txBody>
      </p:sp>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434667" y="2582863"/>
            <a:ext cx="4504266" cy="3378200"/>
          </a:xfrm>
        </p:spPr>
      </p:pic>
    </p:spTree>
    <p:extLst>
      <p:ext uri="{BB962C8B-B14F-4D97-AF65-F5344CB8AC3E}">
        <p14:creationId xmlns:p14="http://schemas.microsoft.com/office/powerpoint/2010/main" val="3927262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PASTURE EVENTS - 2019</a:t>
            </a:r>
            <a:endParaRPr lang="en-US" dirty="0"/>
          </a:p>
        </p:txBody>
      </p:sp>
      <p:sp>
        <p:nvSpPr>
          <p:cNvPr id="6" name="Text Placeholder 5"/>
          <p:cNvSpPr>
            <a:spLocks noGrp="1"/>
          </p:cNvSpPr>
          <p:nvPr>
            <p:ph type="body" idx="1"/>
          </p:nvPr>
        </p:nvSpPr>
        <p:spPr/>
        <p:txBody>
          <a:bodyPr/>
          <a:lstStyle/>
          <a:p>
            <a:pPr algn="ctr"/>
            <a:r>
              <a:rPr lang="en-US" dirty="0" err="1" smtClean="0"/>
              <a:t>Grasstravaganza</a:t>
            </a:r>
            <a:r>
              <a:rPr lang="en-US" dirty="0" smtClean="0"/>
              <a:t> – Cobleskill, NY</a:t>
            </a:r>
            <a:endParaRPr lang="en-US" dirty="0"/>
          </a:p>
        </p:txBody>
      </p:sp>
      <p:sp>
        <p:nvSpPr>
          <p:cNvPr id="7" name="Text Placeholder 6"/>
          <p:cNvSpPr>
            <a:spLocks noGrp="1"/>
          </p:cNvSpPr>
          <p:nvPr>
            <p:ph type="body" sz="quarter" idx="3"/>
          </p:nvPr>
        </p:nvSpPr>
        <p:spPr/>
        <p:txBody>
          <a:bodyPr/>
          <a:lstStyle/>
          <a:p>
            <a:endParaRPr lang="en-US" dirty="0"/>
          </a:p>
        </p:txBody>
      </p:sp>
      <p:pic>
        <p:nvPicPr>
          <p:cNvPr id="4" name="Content Placeholder 3"/>
          <p:cNvPicPr>
            <a:picLocks noGrp="1" noChangeAspect="1"/>
          </p:cNvPicPr>
          <p:nvPr>
            <p:ph sz="half" idx="2"/>
          </p:nvPr>
        </p:nvPicPr>
        <p:blipFill>
          <a:blip r:embed="rId2"/>
          <a:stretch>
            <a:fillRect/>
          </a:stretch>
        </p:blipFill>
        <p:spPr>
          <a:xfrm>
            <a:off x="1314186" y="2582863"/>
            <a:ext cx="4504266" cy="3378200"/>
          </a:xfrm>
          <a:prstGeom prst="rect">
            <a:avLst/>
          </a:prstGeom>
        </p:spPr>
      </p:pic>
      <p:pic>
        <p:nvPicPr>
          <p:cNvPr id="11" name="Content Placeholder 10"/>
          <p:cNvPicPr>
            <a:picLocks noGrp="1" noChangeAspect="1"/>
          </p:cNvPicPr>
          <p:nvPr>
            <p:ph sz="quarter" idx="4"/>
          </p:nvPr>
        </p:nvPicPr>
        <p:blipFill rotWithShape="1">
          <a:blip r:embed="rId3"/>
          <a:srcRect t="6568" b="22797"/>
          <a:stretch/>
        </p:blipFill>
        <p:spPr>
          <a:xfrm>
            <a:off x="6489815" y="1846053"/>
            <a:ext cx="4524549" cy="4475952"/>
          </a:xfrm>
          <a:prstGeom prst="rect">
            <a:avLst/>
          </a:prstGeom>
        </p:spPr>
      </p:pic>
    </p:spTree>
    <p:extLst>
      <p:ext uri="{BB962C8B-B14F-4D97-AF65-F5344CB8AC3E}">
        <p14:creationId xmlns:p14="http://schemas.microsoft.com/office/powerpoint/2010/main" val="6900453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2.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4619</TotalTime>
  <Words>1880</Words>
  <Application>Microsoft Office PowerPoint</Application>
  <PresentationFormat>Widescreen</PresentationFormat>
  <Paragraphs>263</Paragraphs>
  <Slides>47</Slides>
  <Notes>19</Notes>
  <HiddenSlides>3</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Courier New</vt:lpstr>
      <vt:lpstr>Times</vt:lpstr>
      <vt:lpstr>Wingdings</vt:lpstr>
      <vt:lpstr>Retrospect</vt:lpstr>
      <vt:lpstr>PASTURE SOIL COMPACTION</vt:lpstr>
      <vt:lpstr> TOPICS FOR TODAY</vt:lpstr>
      <vt:lpstr>GRAZING HAS MAJOR IMPACT  ON SOIL HEALTH</vt:lpstr>
      <vt:lpstr>GRAZING COVERS THE FIVE PRINCIPLES</vt:lpstr>
      <vt:lpstr>PowerPoint Presentation</vt:lpstr>
      <vt:lpstr>NE SARE GRANT-  “IDENTIFICATION AND REMEDIATION OF COMPACTION ON NORTHEAST PASTURE SOILS”</vt:lpstr>
      <vt:lpstr>EDUCATORS RECEIVED: ½ DAY OF CLASSROOM        ½ DAY IN THE PASTURE</vt:lpstr>
      <vt:lpstr>PASTURE EVENTS - 2019</vt:lpstr>
      <vt:lpstr>PASTURE EVENTS - 2019</vt:lpstr>
      <vt:lpstr>WHERE IT COMES FROM</vt:lpstr>
      <vt:lpstr>YOU CAN IMAGINE THE COMPACTION FROM RUNNING</vt:lpstr>
      <vt:lpstr>WHY IS COMPACTION A PROBLEM?</vt:lpstr>
      <vt:lpstr>SOIL PORES WITHIN THE SOIL AGGREGATE</vt:lpstr>
      <vt:lpstr>Demonstrations Helped Tell the Story</vt:lpstr>
      <vt:lpstr>PowerPoint Presentation</vt:lpstr>
      <vt:lpstr>PowerPoint Presentation</vt:lpstr>
      <vt:lpstr>PowerPoint Presentation</vt:lpstr>
      <vt:lpstr>COMPACTION IDENTIFICATION  – High Bulk Density</vt:lpstr>
      <vt:lpstr>COMPACTION IDENTIFICATION -  Root Penetration </vt:lpstr>
      <vt:lpstr>COMPACTION   BLOCKY or IDENTIFICATION – PLATEY STRUCTURE</vt:lpstr>
      <vt:lpstr>COMPACTION IDENTIFICATION  - Soil Resistance </vt:lpstr>
      <vt:lpstr>CHEMICAL SOIL TEST</vt:lpstr>
      <vt:lpstr>PowerPoint Presentation</vt:lpstr>
      <vt:lpstr>PREVENTING COMPACTION MUCH EASIER</vt:lpstr>
      <vt:lpstr>CURRING COMPACTION - TIME AND MONEY CONSUMING</vt:lpstr>
      <vt:lpstr>BRASSICAS GOOD TOOL PROVIDED SWARD IS CONTROLED</vt:lpstr>
      <vt:lpstr>Grazing Management</vt:lpstr>
      <vt:lpstr>Grazing triggers soil carbon loss by altering plant roots and their control on soil microbial community Katja Klumpp1‡, Se´ bastien Fontaine1*‡, Ele´ onore Attard2, Xavier Le Roux2†, Gerd Gleixner3 and Jean-Francois Soussana1 </vt:lpstr>
      <vt:lpstr>More Roots=More OM=Less Compaction</vt:lpstr>
      <vt:lpstr>PowerPoint Presentation</vt:lpstr>
      <vt:lpstr>PASTURE COVER IMPACTS INFILTRATION AND RUNOFF</vt:lpstr>
      <vt:lpstr>PASTURE COMPACTION RATIO – Improved use             of penetrometer</vt:lpstr>
      <vt:lpstr>Experiment Design - PCR </vt:lpstr>
      <vt:lpstr>PASTURE COMPACTION RATIO (PCR) AT SIX INCHES</vt:lpstr>
      <vt:lpstr>Results – Continuous Graze</vt:lpstr>
      <vt:lpstr>Results</vt:lpstr>
      <vt:lpstr>Results - Carey</vt:lpstr>
      <vt:lpstr>Results - Carey</vt:lpstr>
      <vt:lpstr>Results - Carey</vt:lpstr>
      <vt:lpstr>Results – Adams 2019</vt:lpstr>
      <vt:lpstr>ADAMS PASTURE 2019</vt:lpstr>
      <vt:lpstr>Results – Adams Enclosure</vt:lpstr>
      <vt:lpstr>PCR TAKE AWAY</vt:lpstr>
      <vt:lpstr> COMPACTION AND EXPOSTED SURFACE SOILS</vt:lpstr>
      <vt:lpstr>Order of Remediation</vt:lpstr>
      <vt:lpstr>How you Feed on Pasture</vt:lpstr>
      <vt:lpstr>Preventing Pasture Compaction</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Fay Benson</dc:creator>
  <cp:lastModifiedBy>A. Fay Benson</cp:lastModifiedBy>
  <cp:revision>102</cp:revision>
  <dcterms:created xsi:type="dcterms:W3CDTF">2019-04-20T11:53:12Z</dcterms:created>
  <dcterms:modified xsi:type="dcterms:W3CDTF">2021-11-30T20:50:44Z</dcterms:modified>
</cp:coreProperties>
</file>