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3" r:id="rId5"/>
    <p:sldId id="264" r:id="rId6"/>
    <p:sldId id="258" r:id="rId7"/>
    <p:sldId id="259" r:id="rId8"/>
    <p:sldId id="261" r:id="rId9"/>
    <p:sldId id="265" r:id="rId10"/>
    <p:sldId id="379" r:id="rId11"/>
    <p:sldId id="3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98" d="100"/>
          <a:sy n="98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CED5-EE53-9D50-C70B-B329B1510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E200F-54F7-A346-2647-8EC5669D2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23F8F-81B1-0499-F785-A259758C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9770-421E-2039-0443-E95D0A0A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4096-6A7B-6CE5-3A50-16FD3668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3AD4-948C-93FD-8C43-7D721593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C857D-0271-4A64-DAD5-9D1498A85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A803A-CAEB-1428-7561-093F1A80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ADF72-5AB9-9F44-063E-DA6ACFC3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04363-EB0A-BBAF-1479-4F4B0F9B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90D08-8FB6-4129-549F-AF26D7474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11C80-4EDE-9DD1-101D-5CB293F9E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F7E36-8E0F-3A83-58C0-AEA9B55A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8677E-172B-9A83-3AE7-4B6D84AA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B1C4-1CB2-5CA0-E00A-6F6C0D3B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A27C-109B-EB69-A736-D3085CBD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36E62-28B6-0F5A-719E-F39C0700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C6EA-C6A0-364C-8143-AEB2FE63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06E2-2DAD-D7DD-854C-47DFB719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A1C7-964C-DF68-E1D1-405952A3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734D-84BF-E5DC-E13A-853389E0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84027-9A1B-93C4-50DB-DB2D8E25B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2F9D-49FF-893F-DF86-7279EBA7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9D4E2-2A18-601D-20A0-AB1A44CF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14BC1-31B4-928D-BA52-E4655582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0489-6F01-946F-95F7-7889433D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3247-2799-0BD3-7A29-CB03034A1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A62A3-04AC-63B2-1A79-6563188ED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8D5CC-1E8D-6F15-3BA7-25C84449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27B12-108A-ED75-B876-449E8129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630C8-2BBC-FAD6-CEBF-A85C4DC7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9296-3D39-DE9C-48A1-75FB08F5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055CC-FF02-0C18-7389-59C9B6699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F1198-96FB-67F6-77F9-E253EE532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1465C-8DB1-14EA-1D8E-827C0E67A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7011B-F7DE-80FC-FB04-31984CBF7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DD8D9-9183-E620-C048-CFE69730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80E98-4867-93CC-C1AA-F977566F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89EAC-8EA7-89E7-DF87-B0A67F00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FAC5-8CA4-2C0C-A321-F8B701B8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93A3C-DA6D-44F3-05BE-7CF20493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E7350-06F4-1375-B589-285A7C75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5EFC-06B9-434C-78B4-7AA19794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08878-7332-D226-833C-029B735E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83570-C719-31FE-BCF6-E2708B82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D443-BCD0-CE61-FEE3-0B1B4D5F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7E42-17EE-41EE-C2E4-3E096E7D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4DDC-A631-601A-6668-F84DEB4A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DDEBF-14E0-FD5A-968E-B33BA2985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60C29-23E8-50C6-750F-74BB5FF1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43453-6C5F-2F54-6FFE-932FDBD7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3D737-0DA0-536E-9CA1-D135503B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A02-F7A8-5341-D326-48275E94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E1DA7-21BE-70A1-2583-3A0CE4CFD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550C-8D11-3FA0-AC5C-83D5BC634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A213-5CCF-0B31-B392-E017DD44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47370-955B-56DC-9F34-D9A469F1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1F541-29B4-B386-D4CD-2AB3C076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A172D-9DF8-2FE5-CCCF-2032CAFF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FC4C6-93D6-49BE-4430-7D01CD847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5B662-6D17-FABF-B6BD-B92FF44E7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873D-A6B0-1547-AAA2-D40F0152D8D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2F66-1F0A-CC78-36C7-54D7D3C1A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017-6632-3F76-92DC-ABBB4B298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EC06-1424-6C44-8E80-68CF2156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8E158B-362F-07A3-47C7-0CEC4BD96375}"/>
              </a:ext>
            </a:extLst>
          </p:cNvPr>
          <p:cNvSpPr txBox="1"/>
          <p:nvPr/>
        </p:nvSpPr>
        <p:spPr>
          <a:xfrm>
            <a:off x="777766" y="2213217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 and Graphs from ASD-Cover Crops Field Studies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3A12E-3CE0-EA6D-E70E-9E6E8055B24F}"/>
              </a:ext>
            </a:extLst>
          </p:cNvPr>
          <p:cNvSpPr txBox="1"/>
          <p:nvPr/>
        </p:nvSpPr>
        <p:spPr>
          <a:xfrm>
            <a:off x="2869324" y="45187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Gursewak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Singh and Matthew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Cutulle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0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grass, green, plant&#10;&#10;Description automatically generated">
            <a:extLst>
              <a:ext uri="{FF2B5EF4-FFF2-40B4-BE49-F238E27FC236}">
                <a16:creationId xmlns:a16="http://schemas.microsoft.com/office/drawing/2014/main" id="{93C3C540-6561-1744-A050-4C08BA600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5673" y="2297665"/>
            <a:ext cx="3246327" cy="432843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B0DFC-2497-0342-B0E1-436875E600CB}"/>
              </a:ext>
            </a:extLst>
          </p:cNvPr>
          <p:cNvSpPr/>
          <p:nvPr/>
        </p:nvSpPr>
        <p:spPr>
          <a:xfrm>
            <a:off x="10501082" y="5631280"/>
            <a:ext cx="636608" cy="5807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EEB06E-487C-564C-82D8-F289967A850B}"/>
              </a:ext>
            </a:extLst>
          </p:cNvPr>
          <p:cNvCxnSpPr>
            <a:cxnSpLocks/>
          </p:cNvCxnSpPr>
          <p:nvPr/>
        </p:nvCxnSpPr>
        <p:spPr>
          <a:xfrm flipH="1">
            <a:off x="8736084" y="5921669"/>
            <a:ext cx="1764998" cy="0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Content Placeholder 4" descr="A picture containing outdoor, grass, green, plant&#10;&#10;Description automatically generated">
            <a:extLst>
              <a:ext uri="{FF2B5EF4-FFF2-40B4-BE49-F238E27FC236}">
                <a16:creationId xmlns:a16="http://schemas.microsoft.com/office/drawing/2014/main" id="{5C47145F-4BD4-1E49-88F0-8151D312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756" y="4404413"/>
            <a:ext cx="2266349" cy="225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94E7B0-D35A-CA4B-9FB1-0A4CA0854105}"/>
              </a:ext>
            </a:extLst>
          </p:cNvPr>
          <p:cNvSpPr txBox="1"/>
          <p:nvPr/>
        </p:nvSpPr>
        <p:spPr>
          <a:xfrm>
            <a:off x="1657262" y="307692"/>
            <a:ext cx="916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a field fallow vs. growing cover crops</a:t>
            </a:r>
          </a:p>
        </p:txBody>
      </p:sp>
      <p:pic>
        <p:nvPicPr>
          <p:cNvPr id="27" name="Picture 26" descr="A sign in a field&#10;&#10;Description automatically generated with medium confidence">
            <a:extLst>
              <a:ext uri="{FF2B5EF4-FFF2-40B4-BE49-F238E27FC236}">
                <a16:creationId xmlns:a16="http://schemas.microsoft.com/office/drawing/2014/main" id="{D2FA86C1-85A8-214C-8BAF-53C44486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4493"/>
            <a:ext cx="3166778" cy="43415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A106D0E-7AFB-B148-AF52-D378EA157656}"/>
              </a:ext>
            </a:extLst>
          </p:cNvPr>
          <p:cNvSpPr/>
          <p:nvPr/>
        </p:nvSpPr>
        <p:spPr>
          <a:xfrm>
            <a:off x="2316572" y="4214756"/>
            <a:ext cx="636608" cy="58077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B05F83-22F6-C245-A8CD-0C499181973F}"/>
              </a:ext>
            </a:extLst>
          </p:cNvPr>
          <p:cNvCxnSpPr>
            <a:cxnSpLocks/>
          </p:cNvCxnSpPr>
          <p:nvPr/>
        </p:nvCxnSpPr>
        <p:spPr>
          <a:xfrm>
            <a:off x="2953180" y="4505145"/>
            <a:ext cx="930591" cy="1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255D4A8-2101-0844-908F-D89C90EFC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5528" y="2760188"/>
            <a:ext cx="2250443" cy="22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0B8543-2F91-9743-B136-D877D8F6B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713" y="2025366"/>
            <a:ext cx="3125411" cy="289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11771-065A-864D-AB4F-586D30AAB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124" y="3807860"/>
            <a:ext cx="3125411" cy="28961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D957C8-3016-5A40-A57D-C90B73236295}"/>
              </a:ext>
            </a:extLst>
          </p:cNvPr>
          <p:cNvSpPr txBox="1"/>
          <p:nvPr/>
        </p:nvSpPr>
        <p:spPr>
          <a:xfrm>
            <a:off x="0" y="296508"/>
            <a:ext cx="12379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Broadcasting seeds results to similar biomass as drilling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85311-5915-4F42-90B0-DAE42C680656}"/>
              </a:ext>
            </a:extLst>
          </p:cNvPr>
          <p:cNvSpPr txBox="1"/>
          <p:nvPr/>
        </p:nvSpPr>
        <p:spPr>
          <a:xfrm>
            <a:off x="66464" y="1238661"/>
            <a:ext cx="1054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cover crop biomass and germination were found with broadcasting seeds.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18B104-D09F-4445-9ED5-99B370793A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82816" y="2500846"/>
            <a:ext cx="4433321" cy="353476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F525B1-3538-4E4A-96BD-B38A24E234F6}"/>
              </a:ext>
            </a:extLst>
          </p:cNvPr>
          <p:cNvCxnSpPr>
            <a:cxnSpLocks/>
          </p:cNvCxnSpPr>
          <p:nvPr/>
        </p:nvCxnSpPr>
        <p:spPr>
          <a:xfrm>
            <a:off x="3899337" y="3797349"/>
            <a:ext cx="1345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0824E5-BA23-554B-95C4-E49221D14E13}"/>
              </a:ext>
            </a:extLst>
          </p:cNvPr>
          <p:cNvCxnSpPr>
            <a:cxnSpLocks/>
          </p:cNvCxnSpPr>
          <p:nvPr/>
        </p:nvCxnSpPr>
        <p:spPr>
          <a:xfrm>
            <a:off x="3899337" y="4240923"/>
            <a:ext cx="1345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6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5C2-F7B9-79AE-0B78-8CB9AC36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25407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CREC Field Studies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62562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63B76E-9485-EAF3-7321-81245EE96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627761"/>
              </p:ext>
            </p:extLst>
          </p:nvPr>
        </p:nvGraphicFramePr>
        <p:xfrm>
          <a:off x="643466" y="272955"/>
          <a:ext cx="10905068" cy="6083340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724096">
                  <a:extLst>
                    <a:ext uri="{9D8B030D-6E8A-4147-A177-3AD203B41FA5}">
                      <a16:colId xmlns:a16="http://schemas.microsoft.com/office/drawing/2014/main" val="2927847286"/>
                    </a:ext>
                  </a:extLst>
                </a:gridCol>
                <a:gridCol w="2590486">
                  <a:extLst>
                    <a:ext uri="{9D8B030D-6E8A-4147-A177-3AD203B41FA5}">
                      <a16:colId xmlns:a16="http://schemas.microsoft.com/office/drawing/2014/main" val="4171277081"/>
                    </a:ext>
                  </a:extLst>
                </a:gridCol>
                <a:gridCol w="2590486">
                  <a:extLst>
                    <a:ext uri="{9D8B030D-6E8A-4147-A177-3AD203B41FA5}">
                      <a16:colId xmlns:a16="http://schemas.microsoft.com/office/drawing/2014/main" val="1050078326"/>
                    </a:ext>
                  </a:extLst>
                </a:gridCol>
              </a:tblGrid>
              <a:tr h="114151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 </a:t>
                      </a:r>
                      <a:endParaRPr lang="en-US" sz="2500" b="1" cap="all" spc="15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2020</a:t>
                      </a:r>
                      <a:endParaRPr lang="en-US" sz="2500" b="1" cap="all" spc="15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cap="all" spc="15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2021</a:t>
                      </a:r>
                      <a:endParaRPr lang="en-US" sz="2500" b="1" cap="all" spc="15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1995"/>
                  </a:ext>
                </a:extLst>
              </a:tr>
              <a:tr h="10193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 seeding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28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16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28960"/>
                  </a:ext>
                </a:extLst>
              </a:tr>
              <a:tr h="10193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crops Termination and ASD Set up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16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7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68334"/>
                  </a:ext>
                </a:extLst>
              </a:tr>
              <a:tr h="10193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ASD end and Weed rating 1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16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August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925504"/>
                  </a:ext>
                </a:extLst>
              </a:tr>
              <a:tr h="10193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Tomato Transplantation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22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 15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249" marR="216249" marT="216249" marB="21624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30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885E8-B844-BE16-DECD-F3E40088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351" y="231227"/>
            <a:ext cx="6867483" cy="4370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61C7A-8C52-6895-8C34-FE57015A09B9}"/>
              </a:ext>
            </a:extLst>
          </p:cNvPr>
          <p:cNvSpPr txBox="1"/>
          <p:nvPr/>
        </p:nvSpPr>
        <p:spPr>
          <a:xfrm>
            <a:off x="1355834" y="5013776"/>
            <a:ext cx="8728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Daily average precipitation from planting through harvesting in both seasons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data were obtained from the South Carolina State Climatology Office,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division within the South Carolina Department of Natural Resources.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8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6B8A6-D5BC-A693-F8EB-4214219F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1" y="275604"/>
            <a:ext cx="7365741" cy="4563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7FEB0-9ADF-F7E8-065C-C66D6785F31A}"/>
              </a:ext>
            </a:extLst>
          </p:cNvPr>
          <p:cNvSpPr txBox="1"/>
          <p:nvPr/>
        </p:nvSpPr>
        <p:spPr>
          <a:xfrm>
            <a:off x="1355834" y="5118879"/>
            <a:ext cx="8516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Daily average temperature from planting through harvesting in both seasons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data were obtained from the South Carolina State Climatology Office,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division within the South Carolina Department of Natural Resources.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9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6AD28F7A-E82A-84DA-8FBC-FF5A9459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65" y="0"/>
            <a:ext cx="1051559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0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Fresh, dry biomass production and plant </a:t>
            </a:r>
            <a:r>
              <a:rPr lang="en-US" altLang="en-US" sz="3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density </a:t>
            </a:r>
            <a:r>
              <a:rPr kumimoji="0" lang="en-US" altLang="en-US" sz="30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cover crops in the field experiment.</a:t>
            </a:r>
            <a:endParaRPr kumimoji="0" lang="en-US" altLang="en-US" sz="3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4E9EFD-825E-D522-AC0D-0BECEC543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13291"/>
              </p:ext>
            </p:extLst>
          </p:nvPr>
        </p:nvGraphicFramePr>
        <p:xfrm>
          <a:off x="701565" y="1012463"/>
          <a:ext cx="10237075" cy="5708520"/>
        </p:xfrm>
        <a:graphic>
          <a:graphicData uri="http://schemas.openxmlformats.org/drawingml/2006/table">
            <a:tbl>
              <a:tblPr firstRow="1" firstCol="1" bandRow="1"/>
              <a:tblGrid>
                <a:gridCol w="4224602">
                  <a:extLst>
                    <a:ext uri="{9D8B030D-6E8A-4147-A177-3AD203B41FA5}">
                      <a16:colId xmlns:a16="http://schemas.microsoft.com/office/drawing/2014/main" val="1608108237"/>
                    </a:ext>
                  </a:extLst>
                </a:gridCol>
                <a:gridCol w="1999890">
                  <a:extLst>
                    <a:ext uri="{9D8B030D-6E8A-4147-A177-3AD203B41FA5}">
                      <a16:colId xmlns:a16="http://schemas.microsoft.com/office/drawing/2014/main" val="692540334"/>
                    </a:ext>
                  </a:extLst>
                </a:gridCol>
                <a:gridCol w="1833460">
                  <a:extLst>
                    <a:ext uri="{9D8B030D-6E8A-4147-A177-3AD203B41FA5}">
                      <a16:colId xmlns:a16="http://schemas.microsoft.com/office/drawing/2014/main" val="2714766154"/>
                    </a:ext>
                  </a:extLst>
                </a:gridCol>
                <a:gridCol w="2179123">
                  <a:extLst>
                    <a:ext uri="{9D8B030D-6E8A-4147-A177-3AD203B41FA5}">
                      <a16:colId xmlns:a16="http://schemas.microsoft.com/office/drawing/2014/main" val="912694142"/>
                    </a:ext>
                  </a:extLst>
                </a:gridCol>
              </a:tblGrid>
              <a:tr h="336880">
                <a:tc rowSpan="3"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243" marR="106243" marT="53122" marB="53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biomass 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Dry biomass 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 population 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159387"/>
                  </a:ext>
                </a:extLst>
              </a:tr>
              <a:tr h="432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(Kg ha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243" marR="106243" marT="53122" marB="53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(Plants m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73212"/>
                  </a:ext>
                </a:extLst>
              </a:tr>
              <a:tr h="432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1 (2020)</a:t>
                      </a:r>
                      <a:endParaRPr lang="en-US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243" marR="106243" marT="53122" marB="53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21315"/>
                  </a:ext>
                </a:extLst>
              </a:tr>
              <a:tr h="33688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55484 ± 4430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11218 ± 789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± 3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227644"/>
                  </a:ext>
                </a:extLst>
              </a:tr>
              <a:tr h="33688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Sunnhemp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38931 ± 2289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8284 ± 775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± 4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415720"/>
                  </a:ext>
                </a:extLst>
              </a:tr>
              <a:tr h="62019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Sunnhemp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41794 ± 2855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8281 ± 753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± 6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94966"/>
                  </a:ext>
                </a:extLst>
              </a:tr>
              <a:tr h="33688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26191"/>
                  </a:ext>
                </a:extLst>
              </a:tr>
              <a:tr h="432056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2 (2021)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243" marR="106243" marT="53122" marB="53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511996"/>
                  </a:ext>
                </a:extLst>
              </a:tr>
              <a:tr h="279996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57461 ± 3839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11496 ± 525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± 2 a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97637"/>
                  </a:ext>
                </a:extLst>
              </a:tr>
              <a:tr h="279996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Sunnhemp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39533 ± 2973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8648 ± 906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± 3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196149"/>
                  </a:ext>
                </a:extLst>
              </a:tr>
              <a:tr h="279996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Sunnhemp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42771 ± 3153 b 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8733 ± 537 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± 5 ab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91791"/>
                  </a:ext>
                </a:extLst>
              </a:tr>
              <a:tr h="33688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0.0001</a:t>
                      </a:r>
                      <a:endParaRPr lang="en-US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82" marR="79682" marT="11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15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6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064BF1-382D-DF94-7F3A-F4725DF83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5902"/>
              </p:ext>
            </p:extLst>
          </p:nvPr>
        </p:nvGraphicFramePr>
        <p:xfrm>
          <a:off x="596462" y="719708"/>
          <a:ext cx="10515604" cy="6098406"/>
        </p:xfrm>
        <a:graphic>
          <a:graphicData uri="http://schemas.openxmlformats.org/drawingml/2006/table">
            <a:tbl>
              <a:tblPr firstRow="1" firstCol="1" bandRow="1"/>
              <a:tblGrid>
                <a:gridCol w="2266068">
                  <a:extLst>
                    <a:ext uri="{9D8B030D-6E8A-4147-A177-3AD203B41FA5}">
                      <a16:colId xmlns:a16="http://schemas.microsoft.com/office/drawing/2014/main" val="852319945"/>
                    </a:ext>
                  </a:extLst>
                </a:gridCol>
                <a:gridCol w="1422157">
                  <a:extLst>
                    <a:ext uri="{9D8B030D-6E8A-4147-A177-3AD203B41FA5}">
                      <a16:colId xmlns:a16="http://schemas.microsoft.com/office/drawing/2014/main" val="405912663"/>
                    </a:ext>
                  </a:extLst>
                </a:gridCol>
                <a:gridCol w="1102383">
                  <a:extLst>
                    <a:ext uri="{9D8B030D-6E8A-4147-A177-3AD203B41FA5}">
                      <a16:colId xmlns:a16="http://schemas.microsoft.com/office/drawing/2014/main" val="1886466420"/>
                    </a:ext>
                  </a:extLst>
                </a:gridCol>
                <a:gridCol w="1205073">
                  <a:extLst>
                    <a:ext uri="{9D8B030D-6E8A-4147-A177-3AD203B41FA5}">
                      <a16:colId xmlns:a16="http://schemas.microsoft.com/office/drawing/2014/main" val="4086317680"/>
                    </a:ext>
                  </a:extLst>
                </a:gridCol>
                <a:gridCol w="1205073">
                  <a:extLst>
                    <a:ext uri="{9D8B030D-6E8A-4147-A177-3AD203B41FA5}">
                      <a16:colId xmlns:a16="http://schemas.microsoft.com/office/drawing/2014/main" val="2186766763"/>
                    </a:ext>
                  </a:extLst>
                </a:gridCol>
                <a:gridCol w="1089546">
                  <a:extLst>
                    <a:ext uri="{9D8B030D-6E8A-4147-A177-3AD203B41FA5}">
                      <a16:colId xmlns:a16="http://schemas.microsoft.com/office/drawing/2014/main" val="4002467078"/>
                    </a:ext>
                  </a:extLst>
                </a:gridCol>
                <a:gridCol w="1112652">
                  <a:extLst>
                    <a:ext uri="{9D8B030D-6E8A-4147-A177-3AD203B41FA5}">
                      <a16:colId xmlns:a16="http://schemas.microsoft.com/office/drawing/2014/main" val="3734438934"/>
                    </a:ext>
                  </a:extLst>
                </a:gridCol>
                <a:gridCol w="1112652">
                  <a:extLst>
                    <a:ext uri="{9D8B030D-6E8A-4147-A177-3AD203B41FA5}">
                      <a16:colId xmlns:a16="http://schemas.microsoft.com/office/drawing/2014/main" val="1407909416"/>
                    </a:ext>
                  </a:extLst>
                </a:gridCol>
              </a:tblGrid>
              <a:tr h="297456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Soil aeration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Yellow nutsedge counts per bed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Grasses counts per bed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4608"/>
                  </a:ext>
                </a:extLst>
              </a:tr>
              <a:tr h="24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87874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6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C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A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30710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B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BC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BC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11078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</a:t>
                      </a: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hemp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DE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95150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B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B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B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AB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488832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6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6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</a:t>
                      </a: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hemp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75508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B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CD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50751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Cover crop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CD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CDE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C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9291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AB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A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57370"/>
                  </a:ext>
                </a:extLst>
              </a:tr>
              <a:tr h="290201">
                <a:tc gridSpan="8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Values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3889"/>
                  </a:ext>
                </a:extLst>
              </a:tr>
              <a:tr h="491708">
                <a:tc grid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0.0396*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0.0005*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0.0003*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0.1549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0.4858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0.3633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387856"/>
                  </a:ext>
                </a:extLst>
              </a:tr>
              <a:tr h="491708">
                <a:tc grid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Plastic mulch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&lt;.0001*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0.0005*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0.4618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0.3900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233"/>
                  </a:ext>
                </a:extLst>
              </a:tr>
              <a:tr h="491708">
                <a:tc grid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crop*Plastic mulch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0.0571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0.0091*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0.0715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0.1549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0.6168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0.9592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0284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B6AFA6-901B-412E-20B8-81EB8023E741}"/>
              </a:ext>
            </a:extLst>
          </p:cNvPr>
          <p:cNvSpPr txBox="1"/>
          <p:nvPr/>
        </p:nvSpPr>
        <p:spPr>
          <a:xfrm>
            <a:off x="4165101" y="159799"/>
            <a:ext cx="263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 Counts 2020</a:t>
            </a:r>
          </a:p>
        </p:txBody>
      </p:sp>
    </p:spTree>
    <p:extLst>
      <p:ext uri="{BB962C8B-B14F-4D97-AF65-F5344CB8AC3E}">
        <p14:creationId xmlns:p14="http://schemas.microsoft.com/office/powerpoint/2010/main" val="19227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A4EE80-6469-9D1D-BA63-FFC6FB3C9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52834"/>
              </p:ext>
            </p:extLst>
          </p:nvPr>
        </p:nvGraphicFramePr>
        <p:xfrm>
          <a:off x="596462" y="719708"/>
          <a:ext cx="10515604" cy="5648855"/>
        </p:xfrm>
        <a:graphic>
          <a:graphicData uri="http://schemas.openxmlformats.org/drawingml/2006/table">
            <a:tbl>
              <a:tblPr firstRow="1" firstCol="1" bandRow="1"/>
              <a:tblGrid>
                <a:gridCol w="2266068">
                  <a:extLst>
                    <a:ext uri="{9D8B030D-6E8A-4147-A177-3AD203B41FA5}">
                      <a16:colId xmlns:a16="http://schemas.microsoft.com/office/drawing/2014/main" val="852319945"/>
                    </a:ext>
                  </a:extLst>
                </a:gridCol>
                <a:gridCol w="1422157">
                  <a:extLst>
                    <a:ext uri="{9D8B030D-6E8A-4147-A177-3AD203B41FA5}">
                      <a16:colId xmlns:a16="http://schemas.microsoft.com/office/drawing/2014/main" val="405912663"/>
                    </a:ext>
                  </a:extLst>
                </a:gridCol>
                <a:gridCol w="1102383">
                  <a:extLst>
                    <a:ext uri="{9D8B030D-6E8A-4147-A177-3AD203B41FA5}">
                      <a16:colId xmlns:a16="http://schemas.microsoft.com/office/drawing/2014/main" val="1886466420"/>
                    </a:ext>
                  </a:extLst>
                </a:gridCol>
                <a:gridCol w="1205073">
                  <a:extLst>
                    <a:ext uri="{9D8B030D-6E8A-4147-A177-3AD203B41FA5}">
                      <a16:colId xmlns:a16="http://schemas.microsoft.com/office/drawing/2014/main" val="4086317680"/>
                    </a:ext>
                  </a:extLst>
                </a:gridCol>
                <a:gridCol w="1205073">
                  <a:extLst>
                    <a:ext uri="{9D8B030D-6E8A-4147-A177-3AD203B41FA5}">
                      <a16:colId xmlns:a16="http://schemas.microsoft.com/office/drawing/2014/main" val="2186766763"/>
                    </a:ext>
                  </a:extLst>
                </a:gridCol>
                <a:gridCol w="1089546">
                  <a:extLst>
                    <a:ext uri="{9D8B030D-6E8A-4147-A177-3AD203B41FA5}">
                      <a16:colId xmlns:a16="http://schemas.microsoft.com/office/drawing/2014/main" val="4002467078"/>
                    </a:ext>
                  </a:extLst>
                </a:gridCol>
                <a:gridCol w="1112652">
                  <a:extLst>
                    <a:ext uri="{9D8B030D-6E8A-4147-A177-3AD203B41FA5}">
                      <a16:colId xmlns:a16="http://schemas.microsoft.com/office/drawing/2014/main" val="3734438934"/>
                    </a:ext>
                  </a:extLst>
                </a:gridCol>
                <a:gridCol w="1112652">
                  <a:extLst>
                    <a:ext uri="{9D8B030D-6E8A-4147-A177-3AD203B41FA5}">
                      <a16:colId xmlns:a16="http://schemas.microsoft.com/office/drawing/2014/main" val="1407909416"/>
                    </a:ext>
                  </a:extLst>
                </a:gridCol>
              </a:tblGrid>
              <a:tr h="297456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Soil aeration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Yellow nutsedge counts per bed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Grasses counts per bed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34608"/>
                  </a:ext>
                </a:extLst>
              </a:tr>
              <a:tr h="245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DAT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DAT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87874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C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C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D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30710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711078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hemp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95150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488832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Sorghum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sudangrass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200" b="1" i="0" u="none" strike="noStrike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Sunn</a:t>
                      </a: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hemp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D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75508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BC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50751"/>
                  </a:ext>
                </a:extLst>
              </a:tr>
              <a:tr h="238599">
                <a:tc rowSpan="2"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Cover crop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03" marR="57603" marT="28801" marB="28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Non-Aerated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9291"/>
                  </a:ext>
                </a:extLst>
              </a:tr>
              <a:tr h="238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Aerated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202" marR="43202" marT="60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A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AB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57370"/>
                  </a:ext>
                </a:extLst>
              </a:tr>
              <a:tr h="290201">
                <a:tc gridSpan="8"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Values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69" marR="108469" marT="54235" marB="542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3889"/>
                  </a:ext>
                </a:extLst>
              </a:tr>
              <a:tr h="491708">
                <a:tc gridSpan="2"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69" marR="108469" marT="54235" marB="542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0.199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0.3999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0.9910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387856"/>
                  </a:ext>
                </a:extLst>
              </a:tr>
              <a:tr h="491708">
                <a:tc gridSpan="2"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Plastic mulch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69" marR="108469" marT="54235" marB="542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&lt;0.0001*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0.005*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0.0866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0.1736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2233"/>
                  </a:ext>
                </a:extLst>
              </a:tr>
              <a:tr h="491708">
                <a:tc gridSpan="2"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Cover crop*Plastic mulch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69" marR="108469" marT="54235" marB="542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0.4594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0.4586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0.1768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0.241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0.4654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0.2885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52" marR="81352" marT="112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0284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59F14B-8431-0071-0501-792AABD7DE7F}"/>
              </a:ext>
            </a:extLst>
          </p:cNvPr>
          <p:cNvSpPr txBox="1"/>
          <p:nvPr/>
        </p:nvSpPr>
        <p:spPr>
          <a:xfrm>
            <a:off x="4165100" y="159799"/>
            <a:ext cx="263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Weed Counts 2021</a:t>
            </a:r>
          </a:p>
        </p:txBody>
      </p:sp>
    </p:spTree>
    <p:extLst>
      <p:ext uri="{BB962C8B-B14F-4D97-AF65-F5344CB8AC3E}">
        <p14:creationId xmlns:p14="http://schemas.microsoft.com/office/powerpoint/2010/main" val="17547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87948-E03F-0B82-9438-17C6B071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69" y="643466"/>
            <a:ext cx="8844462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EA517-8920-23AE-A602-8F77D8511704}"/>
              </a:ext>
            </a:extLst>
          </p:cNvPr>
          <p:cNvSpPr txBox="1"/>
          <p:nvPr/>
        </p:nvSpPr>
        <p:spPr>
          <a:xfrm>
            <a:off x="1106211" y="6396335"/>
            <a:ext cx="947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Tomato plant response 28 days POST-ASD with Cover Crops.  </a:t>
            </a:r>
          </a:p>
        </p:txBody>
      </p:sp>
    </p:spTree>
    <p:extLst>
      <p:ext uri="{BB962C8B-B14F-4D97-AF65-F5344CB8AC3E}">
        <p14:creationId xmlns:p14="http://schemas.microsoft.com/office/powerpoint/2010/main" val="57721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682</Words>
  <Application>Microsoft Office PowerPoint</Application>
  <PresentationFormat>Widescreen</PresentationFormat>
  <Paragraphs>264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CREC Field Studies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Gursewak Singh</dc:creator>
  <cp:lastModifiedBy>Matthew A Cutulle</cp:lastModifiedBy>
  <cp:revision>3</cp:revision>
  <dcterms:created xsi:type="dcterms:W3CDTF">2022-07-25T20:40:47Z</dcterms:created>
  <dcterms:modified xsi:type="dcterms:W3CDTF">2022-11-09T21:05:03Z</dcterms:modified>
</cp:coreProperties>
</file>