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4" r:id="rId6"/>
    <p:sldId id="296" r:id="rId7"/>
    <p:sldId id="320" r:id="rId8"/>
    <p:sldId id="321" r:id="rId9"/>
    <p:sldId id="317" r:id="rId10"/>
    <p:sldId id="277" r:id="rId11"/>
    <p:sldId id="318" r:id="rId12"/>
    <p:sldId id="319" r:id="rId13"/>
    <p:sldId id="288" r:id="rId14"/>
    <p:sldId id="285" r:id="rId15"/>
    <p:sldId id="287" r:id="rId16"/>
    <p:sldId id="286" r:id="rId17"/>
    <p:sldId id="289" r:id="rId18"/>
    <p:sldId id="282" r:id="rId19"/>
    <p:sldId id="290" r:id="rId20"/>
    <p:sldId id="283" r:id="rId21"/>
    <p:sldId id="291" r:id="rId22"/>
    <p:sldId id="292" r:id="rId23"/>
    <p:sldId id="299" r:id="rId24"/>
    <p:sldId id="300" r:id="rId25"/>
    <p:sldId id="293" r:id="rId26"/>
    <p:sldId id="310" r:id="rId27"/>
    <p:sldId id="313" r:id="rId28"/>
    <p:sldId id="311" r:id="rId29"/>
    <p:sldId id="312" r:id="rId30"/>
    <p:sldId id="303" r:id="rId31"/>
    <p:sldId id="295" r:id="rId32"/>
    <p:sldId id="308" r:id="rId33"/>
    <p:sldId id="309" r:id="rId34"/>
    <p:sldId id="305" r:id="rId35"/>
    <p:sldId id="294" r:id="rId36"/>
    <p:sldId id="316" r:id="rId37"/>
    <p:sldId id="315" r:id="rId38"/>
    <p:sldId id="32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54BA-CBA9-43B8-8494-B88EDBE5A39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28DB8-8F3D-40BA-89DA-19D8B333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95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3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7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0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8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1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4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0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8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0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3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0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67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5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0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9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4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4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1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64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8DB8-8F3D-40BA-89DA-19D8B3331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016"/>
            <a:ext cx="9143998" cy="812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582" y="1496695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582" y="2590898"/>
            <a:ext cx="6088220" cy="170258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r="905"/>
          <a:stretch/>
        </p:blipFill>
        <p:spPr>
          <a:xfrm>
            <a:off x="-1" y="0"/>
            <a:ext cx="9144001" cy="6869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29" y="3513940"/>
            <a:ext cx="1521228" cy="5360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754602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This Completes Section XX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1848806"/>
            <a:ext cx="6088220" cy="10982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Of Beef Systems Management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4929"/>
            <a:ext cx="2133600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0" y="3094671"/>
            <a:ext cx="1118674" cy="1381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53557"/>
            <a:ext cx="9144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" b="0" i="0" dirty="0" smtClean="0">
                <a:solidFill>
                  <a:srgbClr val="000000"/>
                </a:solidFill>
                <a:effectLst/>
                <a:latin typeface="+mn-lt"/>
              </a:rPr>
              <a:t>The Alabama Cooperative Extension System (Alabama A&amp;M University and Auburn University) is an equal opportunity educator and employer.  Everyone is welcome! © 2017 Alabama Cooperative Extension System. All rights reserved.</a:t>
            </a:r>
            <a:endParaRPr lang="en-US" sz="500" b="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53481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5835" y="2146216"/>
            <a:ext cx="5447018" cy="180507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edit Master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835" y="1300095"/>
            <a:ext cx="5447018" cy="846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67837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648" y="273053"/>
            <a:ext cx="493252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8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61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4315"/>
            <a:ext cx="5486400" cy="3536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928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5F0A1FC5-EB06-4D9C-B585-943F3A506F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44A02AC7-D1CC-42ED-8E9F-371B37A40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4929"/>
            <a:ext cx="2133600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36B905B-E507-4C6E-931E-BCBC3F7CDD4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474929"/>
            <a:ext cx="1756861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C6F2E48-ABBF-49B4-916D-9FBA95E82D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Grazing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Kim </a:t>
            </a:r>
            <a:r>
              <a:rPr lang="en-US" dirty="0" err="1" smtClean="0">
                <a:solidFill>
                  <a:schemeClr val="tx1"/>
                </a:solidFill>
              </a:rPr>
              <a:t>Mullenix</a:t>
            </a:r>
            <a:r>
              <a:rPr lang="en-US" dirty="0" smtClean="0">
                <a:solidFill>
                  <a:schemeClr val="tx1"/>
                </a:solidFill>
              </a:rPr>
              <a:t>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Assistant Professor/Extension Specialist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Beef Cattle Systems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Auburn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Defoliation – Animal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Ability to select the highest quality in the sward first</a:t>
            </a:r>
          </a:p>
          <a:p>
            <a:r>
              <a:rPr lang="en-US" sz="2800" dirty="0" smtClean="0"/>
              <a:t>Livestock have preferred plants in the system</a:t>
            </a:r>
          </a:p>
          <a:p>
            <a:pPr lvl="1"/>
            <a:r>
              <a:rPr lang="en-US" sz="2400" dirty="0" smtClean="0"/>
              <a:t>“Ice Cream Plants”</a:t>
            </a:r>
          </a:p>
          <a:p>
            <a:pPr lvl="1"/>
            <a:r>
              <a:rPr lang="en-US" sz="2400" dirty="0" smtClean="0"/>
              <a:t>These areas are visited the most often</a:t>
            </a:r>
          </a:p>
          <a:p>
            <a:r>
              <a:rPr lang="en-US" sz="2800" dirty="0" smtClean="0"/>
              <a:t>Legumes &gt; Grasses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Defoliation – Animal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Livestock prefer less mature plant tissue over </a:t>
            </a:r>
            <a:r>
              <a:rPr lang="en-US" sz="2800" dirty="0" err="1" smtClean="0"/>
              <a:t>stemmy</a:t>
            </a:r>
            <a:r>
              <a:rPr lang="en-US" sz="2800" dirty="0" smtClean="0"/>
              <a:t> material</a:t>
            </a:r>
          </a:p>
          <a:p>
            <a:r>
              <a:rPr lang="en-US" sz="2800" dirty="0" smtClean="0"/>
              <a:t>Prefer leaves over stems and </a:t>
            </a:r>
            <a:r>
              <a:rPr lang="en-US" sz="2800" dirty="0" err="1" smtClean="0"/>
              <a:t>infloresences</a:t>
            </a:r>
            <a:r>
              <a:rPr lang="en-US" sz="2800" dirty="0" smtClean="0"/>
              <a:t> specifically</a:t>
            </a:r>
          </a:p>
          <a:p>
            <a:r>
              <a:rPr lang="en-US" sz="2800" dirty="0" smtClean="0"/>
              <a:t>Preferences shift over the grazing season according to 1) plant availability and 2) changing maturity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4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Defoliation – Animal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dirty="0" smtClean="0"/>
              <a:t>Cattle and horses– grasses</a:t>
            </a:r>
          </a:p>
          <a:p>
            <a:endParaRPr lang="en-US" dirty="0" smtClean="0"/>
          </a:p>
          <a:p>
            <a:r>
              <a:rPr lang="en-US" dirty="0" smtClean="0"/>
              <a:t>Sheep – forbs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Goats – browse (shrubs and woody plants)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8"/>
          <a:stretch/>
        </p:blipFill>
        <p:spPr>
          <a:xfrm>
            <a:off x="6553200" y="1676400"/>
            <a:ext cx="2190750" cy="2195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2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Defoliation – The effect of forage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Bunch grasses</a:t>
            </a:r>
          </a:p>
          <a:p>
            <a:pPr lvl="1"/>
            <a:r>
              <a:rPr lang="en-US" sz="2400" dirty="0" smtClean="0"/>
              <a:t>Elevate their leaves and growing points higher in the canopy</a:t>
            </a:r>
          </a:p>
          <a:p>
            <a:r>
              <a:rPr lang="en-US" sz="2800" dirty="0" smtClean="0"/>
              <a:t>Low-growth habit grasses</a:t>
            </a:r>
          </a:p>
          <a:p>
            <a:pPr lvl="1"/>
            <a:r>
              <a:rPr lang="en-US" sz="2400" dirty="0" smtClean="0"/>
              <a:t>Growing points at the soil surface level or slightly below the soil </a:t>
            </a:r>
          </a:p>
          <a:p>
            <a:r>
              <a:rPr lang="en-US" sz="2800" dirty="0" smtClean="0"/>
              <a:t>Legumes</a:t>
            </a:r>
          </a:p>
          <a:p>
            <a:pPr lvl="1"/>
            <a:r>
              <a:rPr lang="en-US" sz="2400" dirty="0" smtClean="0"/>
              <a:t>Buds at the stem tip, crown buds – often where first and new growth comes from</a:t>
            </a:r>
          </a:p>
        </p:txBody>
      </p:sp>
    </p:spTree>
    <p:extLst>
      <p:ext uri="{BB962C8B-B14F-4D97-AF65-F5344CB8AC3E}">
        <p14:creationId xmlns:p14="http://schemas.microsoft.com/office/powerpoint/2010/main" val="10660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Defoliation - Grazing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close to graze</a:t>
            </a:r>
          </a:p>
          <a:p>
            <a:r>
              <a:rPr lang="en-US" sz="2800" dirty="0" smtClean="0"/>
              <a:t>Has the greatest impact on pasture and animal productivity</a:t>
            </a:r>
          </a:p>
          <a:p>
            <a:r>
              <a:rPr lang="en-US" sz="2800" dirty="0" smtClean="0"/>
              <a:t>Indicators of how close to graze:</a:t>
            </a:r>
          </a:p>
          <a:p>
            <a:pPr lvl="1"/>
            <a:r>
              <a:rPr lang="en-US" sz="2400" dirty="0" smtClean="0"/>
              <a:t>Grazing height</a:t>
            </a:r>
          </a:p>
          <a:p>
            <a:pPr lvl="1"/>
            <a:r>
              <a:rPr lang="en-US" sz="2400" dirty="0" smtClean="0"/>
              <a:t>Stocking rate (number of animals per acre)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5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Canopy Height and Grazing of Various Forage Crops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02290"/>
              </p:ext>
            </p:extLst>
          </p:nvPr>
        </p:nvGraphicFramePr>
        <p:xfrm>
          <a:off x="1600200" y="1600200"/>
          <a:ext cx="6096000" cy="3876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 Grazing (in.)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Grazing </a:t>
                      </a:r>
                    </a:p>
                    <a:p>
                      <a:pPr algn="ctr"/>
                      <a:r>
                        <a:rPr lang="en-US" dirty="0" smtClean="0"/>
                        <a:t>(in.)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Alfalfa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to 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Bahiagrass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Bermudagrass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Clover, white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Dallisgrass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Tall fescue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to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Annual ryegrass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grains (rye, wheat, oats)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to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Defoliation - Grazing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to graze a pasture area?</a:t>
            </a:r>
          </a:p>
          <a:p>
            <a:r>
              <a:rPr lang="en-US" dirty="0" smtClean="0"/>
              <a:t>Not a set answer!</a:t>
            </a:r>
          </a:p>
          <a:p>
            <a:pPr lvl="1"/>
            <a:r>
              <a:rPr lang="en-US" dirty="0" smtClean="0"/>
              <a:t>Can stock pastures continuously</a:t>
            </a:r>
          </a:p>
          <a:p>
            <a:pPr lvl="1"/>
            <a:r>
              <a:rPr lang="en-US" dirty="0" smtClean="0"/>
              <a:t>May rotate animals from pasture to pasture</a:t>
            </a:r>
          </a:p>
          <a:p>
            <a:pPr lvl="1"/>
            <a:r>
              <a:rPr lang="en-US" dirty="0" smtClean="0"/>
              <a:t>Largely depends on goals, objectives, and resources of the </a:t>
            </a:r>
            <a:r>
              <a:rPr lang="en-US" dirty="0" err="1" smtClean="0"/>
              <a:t>grazier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Defoliation – Weather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Wet</a:t>
            </a:r>
          </a:p>
          <a:p>
            <a:pPr lvl="1"/>
            <a:r>
              <a:rPr lang="en-US" sz="2000" dirty="0" smtClean="0"/>
              <a:t>Hoof action may cause damage to forage crops, cause soil compaction, and reduce water infiltration (dependent on soil type)</a:t>
            </a:r>
          </a:p>
          <a:p>
            <a:r>
              <a:rPr lang="en-US" sz="2400" dirty="0" smtClean="0"/>
              <a:t>Cold</a:t>
            </a:r>
          </a:p>
          <a:p>
            <a:pPr lvl="1"/>
            <a:r>
              <a:rPr lang="en-US" sz="2000" dirty="0" smtClean="0"/>
              <a:t>Reduces plant growth, Cool-season grasses 60 to 80°F, Warm-season grasses, 80 to 95°F, Legumes 70 to 90°F </a:t>
            </a:r>
          </a:p>
          <a:p>
            <a:r>
              <a:rPr lang="en-US" sz="2400" dirty="0" smtClean="0"/>
              <a:t>Drought</a:t>
            </a:r>
          </a:p>
          <a:p>
            <a:pPr lvl="1"/>
            <a:r>
              <a:rPr lang="en-US" sz="2000" dirty="0" smtClean="0"/>
              <a:t>Reduces plant growth, especially regrowth when grazed – rest period is important here</a:t>
            </a:r>
          </a:p>
          <a:p>
            <a:endParaRPr lang="en-US" sz="2400" dirty="0"/>
          </a:p>
        </p:txBody>
      </p:sp>
      <p:pic>
        <p:nvPicPr>
          <p:cNvPr id="1026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1293604" cy="13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Management – Nutrient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Cattle, sheep and goats recycle nutrients</a:t>
            </a:r>
          </a:p>
          <a:p>
            <a:pPr marL="742950" lvl="2" indent="-342900"/>
            <a:r>
              <a:rPr lang="en-US" dirty="0"/>
              <a:t>70 to 80% of nutrients can be returned to the </a:t>
            </a:r>
            <a:r>
              <a:rPr lang="en-US" dirty="0" smtClean="0"/>
              <a:t>soil</a:t>
            </a:r>
          </a:p>
          <a:p>
            <a:r>
              <a:rPr lang="en-US" dirty="0" smtClean="0"/>
              <a:t>Significant sources of N, P, and K return</a:t>
            </a:r>
          </a:p>
          <a:p>
            <a:pPr lvl="1"/>
            <a:r>
              <a:rPr lang="en-US" dirty="0"/>
              <a:t>Water, mineral, and shade – areas where animals </a:t>
            </a:r>
            <a:r>
              <a:rPr lang="en-US" dirty="0" smtClean="0"/>
              <a:t>congregate</a:t>
            </a:r>
          </a:p>
          <a:p>
            <a:r>
              <a:rPr lang="en-US" dirty="0" smtClean="0"/>
              <a:t>Can maximize returns depending on grazing method used, animal stocking rate</a:t>
            </a:r>
          </a:p>
        </p:txBody>
      </p:sp>
    </p:spTree>
    <p:extLst>
      <p:ext uri="{BB962C8B-B14F-4D97-AF65-F5344CB8AC3E}">
        <p14:creationId xmlns:p14="http://schemas.microsoft.com/office/powerpoint/2010/main" val="33311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Beef heifers grazing </a:t>
            </a:r>
            <a:r>
              <a:rPr lang="en-US" sz="3200" dirty="0" err="1"/>
              <a:t>bahiagrass</a:t>
            </a:r>
            <a:r>
              <a:rPr lang="en-US" sz="3200" dirty="0"/>
              <a:t> pastures – different grazing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2682" y="1917700"/>
            <a:ext cx="44958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793837" y="23622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124200" y="6060209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597727" y="61087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895600" y="327429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048000" y="409632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793837" y="341052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747655" y="4267199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793837" y="4190999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743200" y="485832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124200" y="477981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3352800" y="501072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3505200" y="5091544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3625274" y="4971471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3442856" y="54102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2895600" y="56388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971800" y="5624945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3322783" y="5775034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2699327" y="5932051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2895600" y="60325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3442856" y="6004791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3572164" y="5935518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900055" y="5818905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4052455" y="5877791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4389582" y="568959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4551219" y="5942445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4592782" y="565957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334000" y="280092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6477000" y="2269836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172200" y="402012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6019800" y="4627417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5105400" y="4532744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5257800" y="52578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945909" y="5592618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0" y="6336268"/>
            <a:ext cx="3364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Continuous grazing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27455" y="497031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 err="1" smtClean="0">
                <a:solidFill>
                  <a:prstClr val="black"/>
                </a:solidFill>
              </a:rPr>
              <a:t>Vendramini</a:t>
            </a:r>
            <a:r>
              <a:rPr lang="en-US" sz="1200" dirty="0" smtClean="0">
                <a:solidFill>
                  <a:prstClr val="black"/>
                </a:solidFill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</a:rPr>
              <a:t>Sollenberger</a:t>
            </a:r>
            <a:r>
              <a:rPr lang="en-US" sz="1200" dirty="0" smtClean="0">
                <a:solidFill>
                  <a:prstClr val="black"/>
                </a:solidFill>
              </a:rPr>
              <a:t> (2013)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3147"/>
            <a:ext cx="2065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Nutrients concentrated in about 20 to 30% of the total pasture area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124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grazing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Defined:</a:t>
            </a:r>
          </a:p>
          <a:p>
            <a:pPr lvl="1"/>
            <a:r>
              <a:rPr lang="en-US" dirty="0" smtClean="0"/>
              <a:t>The manipulation of the soil-plant-animal complex of grazing land in pursuit of a desired result</a:t>
            </a:r>
          </a:p>
          <a:p>
            <a:pPr lvl="1"/>
            <a:r>
              <a:rPr lang="en-US" dirty="0" smtClean="0"/>
              <a:t>The manipulation of grazing in pursuit of a defined set of objectives</a:t>
            </a:r>
          </a:p>
          <a:p>
            <a:pPr lvl="1"/>
            <a:r>
              <a:rPr lang="en-US" dirty="0" smtClean="0"/>
              <a:t>Requires labor, capital, land, forage and animal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Management – Trampling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Pugging – pressure of animal hooves on pasture</a:t>
            </a:r>
          </a:p>
          <a:p>
            <a:r>
              <a:rPr lang="en-US" sz="2800" dirty="0" smtClean="0"/>
              <a:t>Impacts pasture plant response and regrowth</a:t>
            </a:r>
          </a:p>
          <a:p>
            <a:r>
              <a:rPr lang="en-US" sz="2800" dirty="0" smtClean="0"/>
              <a:t>Main considerations:</a:t>
            </a:r>
          </a:p>
          <a:p>
            <a:pPr lvl="1"/>
            <a:r>
              <a:rPr lang="en-US" sz="2400" dirty="0" smtClean="0"/>
              <a:t>Number of animals</a:t>
            </a:r>
          </a:p>
          <a:p>
            <a:pPr lvl="1"/>
            <a:r>
              <a:rPr lang="en-US" sz="2400" dirty="0" smtClean="0"/>
              <a:t>Grazing tolerance of the plant – regrowth potential</a:t>
            </a:r>
          </a:p>
          <a:p>
            <a:pPr lvl="1"/>
            <a:r>
              <a:rPr lang="en-US" sz="2400" dirty="0" smtClean="0"/>
              <a:t>Pasture conditions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Management - Trampling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forage utilization </a:t>
            </a:r>
          </a:p>
          <a:p>
            <a:pPr marL="742950" lvl="2" indent="-342900"/>
            <a:r>
              <a:rPr lang="en-US" dirty="0"/>
              <a:t>The amount of available forage for </a:t>
            </a:r>
            <a:r>
              <a:rPr lang="en-US" dirty="0" smtClean="0"/>
              <a:t>grazing</a:t>
            </a:r>
          </a:p>
          <a:p>
            <a:r>
              <a:rPr lang="en-US" dirty="0" smtClean="0"/>
              <a:t>Soil type considerations</a:t>
            </a:r>
          </a:p>
          <a:p>
            <a:pPr lvl="1"/>
            <a:r>
              <a:rPr lang="en-US" dirty="0" smtClean="0"/>
              <a:t>Clay soils &gt; silt &gt; sand</a:t>
            </a:r>
          </a:p>
          <a:p>
            <a:pPr lvl="1"/>
            <a:r>
              <a:rPr lang="en-US" dirty="0" smtClean="0"/>
              <a:t>Amplified under wet conditions</a:t>
            </a:r>
          </a:p>
        </p:txBody>
      </p:sp>
    </p:spTree>
    <p:extLst>
      <p:ext uri="{BB962C8B-B14F-4D97-AF65-F5344CB8AC3E}">
        <p14:creationId xmlns:p14="http://schemas.microsoft.com/office/powerpoint/2010/main" val="42230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2514600"/>
            <a:ext cx="6248400" cy="1362075"/>
          </a:xfrm>
        </p:spPr>
        <p:txBody>
          <a:bodyPr/>
          <a:lstStyle/>
          <a:p>
            <a:r>
              <a:rPr lang="en-US" dirty="0" smtClean="0"/>
              <a:t>How plants respond to defoliation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Plant Growth – Foundations of Grazing Management </a:t>
            </a:r>
            <a:endParaRPr lang="en-US" dirty="0"/>
          </a:p>
        </p:txBody>
      </p:sp>
      <p:pic>
        <p:nvPicPr>
          <p:cNvPr id="2050" name="Picture 2" descr="http://www.cattlenetwork.com/sites/protein/files/styles/large/public/growth%20chart.png?itok=DGaOST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8934"/>
            <a:ext cx="6096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Early growth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221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Vegetative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764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Reproductive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562600" y="1948934"/>
            <a:ext cx="76200" cy="3766066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9745" y="367596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90% light interception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2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Phase 1 – Slow/transition growth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Phase 2 – Vegetative/rapid growth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Phase 3 – Reproductive/slow growth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Responses to Defoliation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1524000"/>
            <a:ext cx="0" cy="3505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5029200"/>
            <a:ext cx="60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119745" y="1851701"/>
            <a:ext cx="4613564" cy="2526014"/>
          </a:xfrm>
          <a:custGeom>
            <a:avLst/>
            <a:gdLst>
              <a:gd name="connsiteX0" fmla="*/ 0 w 4613564"/>
              <a:gd name="connsiteY0" fmla="*/ 2373935 h 2526014"/>
              <a:gd name="connsiteX1" fmla="*/ 803564 w 4613564"/>
              <a:gd name="connsiteY1" fmla="*/ 2304663 h 2526014"/>
              <a:gd name="connsiteX2" fmla="*/ 3214255 w 4613564"/>
              <a:gd name="connsiteY2" fmla="*/ 254190 h 2526014"/>
              <a:gd name="connsiteX3" fmla="*/ 4613564 w 4613564"/>
              <a:gd name="connsiteY3" fmla="*/ 18663 h 252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3564" h="2526014">
                <a:moveTo>
                  <a:pt x="0" y="2373935"/>
                </a:moveTo>
                <a:cubicBezTo>
                  <a:pt x="133927" y="2515944"/>
                  <a:pt x="267855" y="2657954"/>
                  <a:pt x="803564" y="2304663"/>
                </a:cubicBezTo>
                <a:cubicBezTo>
                  <a:pt x="1339273" y="1951372"/>
                  <a:pt x="2579255" y="635190"/>
                  <a:pt x="3214255" y="254190"/>
                </a:cubicBezTo>
                <a:cubicBezTo>
                  <a:pt x="3849255" y="-126810"/>
                  <a:pt x="4264891" y="39445"/>
                  <a:pt x="4613564" y="18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48735" y="3045767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Pounds of DM/acre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85800" y="2057400"/>
            <a:ext cx="0" cy="2590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94709" y="5334000"/>
            <a:ext cx="4038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2800" y="5546436"/>
            <a:ext cx="274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Days since defoliation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58291" y="3549134"/>
            <a:ext cx="106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 d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2745376"/>
            <a:ext cx="106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 d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1336" y="1740932"/>
            <a:ext cx="106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 d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70418" y="1371600"/>
            <a:ext cx="106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35 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89959" y="6248400"/>
            <a:ext cx="39433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Adapted from Holmes et al.,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Responses to Defoliation – Root Reserves</a:t>
            </a:r>
            <a:endParaRPr lang="en-US" dirty="0"/>
          </a:p>
        </p:txBody>
      </p:sp>
      <p:pic>
        <p:nvPicPr>
          <p:cNvPr id="2050" name="Picture 2" descr="https://www.wvu.edu/~agexten/pubnwsltr/TRIM/fig1.5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09074" cy="42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3937" y="5693078"/>
            <a:ext cx="5029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Changes in plant height and carbohydrate energy reserves in a forage plant during regrowth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33074" y="4492749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Adapted from Rayburn,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Defoliation on Root Growth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208864"/>
              </p:ext>
            </p:extLst>
          </p:nvPr>
        </p:nvGraphicFramePr>
        <p:xfrm>
          <a:off x="533400" y="2057400"/>
          <a:ext cx="8229600" cy="268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Leaf Volume Removed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Root Growth Stoppage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------------------------------------------------------------------</a:t>
                      </a:r>
                      <a:r>
                        <a:rPr lang="en-US" baseline="0" dirty="0" smtClean="0"/>
                        <a:t>-- </a:t>
                      </a:r>
                      <a:r>
                        <a:rPr lang="en-US" dirty="0" smtClean="0"/>
                        <a:t>%--------------------------------------------------------------------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to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to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to</a:t>
                      </a:r>
                      <a:r>
                        <a:rPr lang="en-US" baseline="0" dirty="0" smtClean="0"/>
                        <a:t>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Dietz,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Overgrazing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Allowing animals to </a:t>
            </a:r>
            <a:r>
              <a:rPr lang="en-US" sz="2800" dirty="0" err="1" smtClean="0"/>
              <a:t>regraze</a:t>
            </a:r>
            <a:r>
              <a:rPr lang="en-US" sz="2800" dirty="0" smtClean="0"/>
              <a:t> plants before they are able to replace root reserves used for regrowth</a:t>
            </a:r>
          </a:p>
          <a:p>
            <a:r>
              <a:rPr lang="en-US" sz="2800" dirty="0" smtClean="0"/>
              <a:t>Three Key Items:</a:t>
            </a:r>
          </a:p>
          <a:p>
            <a:pPr lvl="1"/>
            <a:r>
              <a:rPr lang="en-US" sz="2400" dirty="0" smtClean="0"/>
              <a:t>Reduces available leaf area for regrowth</a:t>
            </a:r>
          </a:p>
          <a:p>
            <a:pPr lvl="1"/>
            <a:r>
              <a:rPr lang="en-US" sz="2400" dirty="0" smtClean="0"/>
              <a:t>Reduces root reserve carbohydrates</a:t>
            </a:r>
          </a:p>
          <a:p>
            <a:pPr lvl="1"/>
            <a:r>
              <a:rPr lang="en-US" sz="2400" dirty="0" smtClean="0"/>
              <a:t>Impacts persistence of forage in stand, leads to species composition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0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Undergrazing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Increasing animal selectivity in pasture systems</a:t>
            </a:r>
          </a:p>
          <a:p>
            <a:pPr lvl="1"/>
            <a:r>
              <a:rPr lang="en-US" sz="2400" dirty="0" smtClean="0"/>
              <a:t>Spot-grazing</a:t>
            </a:r>
          </a:p>
          <a:p>
            <a:pPr lvl="1"/>
            <a:r>
              <a:rPr lang="en-US" sz="2400" dirty="0" smtClean="0"/>
              <a:t>Decreases total forage utilization </a:t>
            </a:r>
          </a:p>
          <a:p>
            <a:r>
              <a:rPr lang="en-US" sz="2800" dirty="0" smtClean="0"/>
              <a:t>Increasing forage maturity – less nutritive value</a:t>
            </a:r>
          </a:p>
          <a:p>
            <a:r>
              <a:rPr lang="en-US" sz="2800" dirty="0" smtClean="0"/>
              <a:t>Reduced regrowth potential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2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Forages as the Foundation of Grazing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from a crop perspective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Most plants are harvested after a reproductive stage of development – for fruit or seed</a:t>
            </a:r>
          </a:p>
          <a:p>
            <a:pPr lvl="1"/>
            <a:r>
              <a:rPr lang="en-US" dirty="0" smtClean="0"/>
              <a:t>Forages are harvested for their leaf area or the “solar panels” of the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Responses to Defoliation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to find a balance between plant growth and potential to maximize animal use</a:t>
            </a:r>
          </a:p>
          <a:p>
            <a:pPr lvl="1"/>
            <a:r>
              <a:rPr lang="en-US" dirty="0" smtClean="0"/>
              <a:t>Balance of plant regrowth and persistence</a:t>
            </a:r>
          </a:p>
          <a:p>
            <a:r>
              <a:rPr lang="en-US" dirty="0" smtClean="0"/>
              <a:t>Dependent on stage of growth </a:t>
            </a:r>
          </a:p>
        </p:txBody>
      </p:sp>
    </p:spTree>
    <p:extLst>
      <p:ext uri="{BB962C8B-B14F-4D97-AF65-F5344CB8AC3E}">
        <p14:creationId xmlns:p14="http://schemas.microsoft.com/office/powerpoint/2010/main" val="11422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17116"/>
              </p:ext>
            </p:extLst>
          </p:nvPr>
        </p:nvGraphicFramePr>
        <p:xfrm>
          <a:off x="609600" y="685800"/>
          <a:ext cx="8229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Grasses</a:t>
                      </a:r>
                      <a:endParaRPr lang="en-US" sz="2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Growth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Vegetative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Leaves only, stems not elongated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Stem elongation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Stems elongated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Infloresence</a:t>
                      </a:r>
                      <a:r>
                        <a:rPr lang="en-US" baseline="0" dirty="0" smtClean="0"/>
                        <a:t> enclosed in flag leaf and not showing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Infloresence</a:t>
                      </a:r>
                      <a:r>
                        <a:rPr lang="en-US" dirty="0" smtClean="0"/>
                        <a:t> emerging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Flowering stage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 immature, endosperm 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Dough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Well-developed seed, center is doughy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Ripe stage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Seeds ripe,</a:t>
                      </a:r>
                      <a:r>
                        <a:rPr lang="en-US" baseline="0" dirty="0" smtClean="0"/>
                        <a:t> leaves green to yellow brown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52400" y="2286000"/>
            <a:ext cx="8991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Response is largely dependent on plant stage of growth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1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Leaves and Regrowth are Good But Do Not Last 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Leaf area is good – increases yield potential</a:t>
            </a:r>
          </a:p>
          <a:p>
            <a:r>
              <a:rPr lang="en-US" dirty="0" smtClean="0"/>
              <a:t>Pasture leaf tissue cannot be stored over long periods of time – leaves live about 30 to 60 days</a:t>
            </a:r>
          </a:p>
          <a:p>
            <a:r>
              <a:rPr lang="en-US" dirty="0" smtClean="0"/>
              <a:t>Aging leaves do not use sunlight as efficiently and eventually 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Figure 2. Changing proportion of dead leaves over time – Ball et al. 2015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447800"/>
            <a:ext cx="0" cy="3657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90600" y="5105400"/>
            <a:ext cx="5867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579418" y="2202873"/>
            <a:ext cx="5015346" cy="2202872"/>
          </a:xfrm>
          <a:custGeom>
            <a:avLst/>
            <a:gdLst>
              <a:gd name="connsiteX0" fmla="*/ 0 w 5015346"/>
              <a:gd name="connsiteY0" fmla="*/ 2202872 h 2202872"/>
              <a:gd name="connsiteX1" fmla="*/ 429491 w 5015346"/>
              <a:gd name="connsiteY1" fmla="*/ 1066800 h 2202872"/>
              <a:gd name="connsiteX2" fmla="*/ 1551709 w 5015346"/>
              <a:gd name="connsiteY2" fmla="*/ 429491 h 2202872"/>
              <a:gd name="connsiteX3" fmla="*/ 5015346 w 5015346"/>
              <a:gd name="connsiteY3" fmla="*/ 0 h 22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346" h="2202872">
                <a:moveTo>
                  <a:pt x="0" y="2202872"/>
                </a:moveTo>
                <a:cubicBezTo>
                  <a:pt x="85436" y="1782617"/>
                  <a:pt x="170873" y="1362363"/>
                  <a:pt x="429491" y="1066800"/>
                </a:cubicBezTo>
                <a:cubicBezTo>
                  <a:pt x="688109" y="771237"/>
                  <a:pt x="787400" y="607291"/>
                  <a:pt x="1551709" y="429491"/>
                </a:cubicBezTo>
                <a:cubicBezTo>
                  <a:pt x="2316018" y="251691"/>
                  <a:pt x="3665682" y="125845"/>
                  <a:pt x="50153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39636" y="3200782"/>
            <a:ext cx="4932219" cy="1232673"/>
          </a:xfrm>
          <a:custGeom>
            <a:avLst/>
            <a:gdLst>
              <a:gd name="connsiteX0" fmla="*/ 0 w 4932219"/>
              <a:gd name="connsiteY0" fmla="*/ 1232673 h 1232673"/>
              <a:gd name="connsiteX1" fmla="*/ 290946 w 4932219"/>
              <a:gd name="connsiteY1" fmla="*/ 623073 h 1232673"/>
              <a:gd name="connsiteX2" fmla="*/ 872837 w 4932219"/>
              <a:gd name="connsiteY2" fmla="*/ 124309 h 1232673"/>
              <a:gd name="connsiteX3" fmla="*/ 1981200 w 4932219"/>
              <a:gd name="connsiteY3" fmla="*/ 41182 h 1232673"/>
              <a:gd name="connsiteX4" fmla="*/ 4932219 w 4932219"/>
              <a:gd name="connsiteY4" fmla="*/ 678491 h 12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219" h="1232673">
                <a:moveTo>
                  <a:pt x="0" y="1232673"/>
                </a:moveTo>
                <a:cubicBezTo>
                  <a:pt x="72736" y="1020236"/>
                  <a:pt x="145473" y="807800"/>
                  <a:pt x="290946" y="623073"/>
                </a:cubicBezTo>
                <a:cubicBezTo>
                  <a:pt x="436419" y="438346"/>
                  <a:pt x="591128" y="221291"/>
                  <a:pt x="872837" y="124309"/>
                </a:cubicBezTo>
                <a:cubicBezTo>
                  <a:pt x="1154546" y="27327"/>
                  <a:pt x="1304636" y="-51182"/>
                  <a:pt x="1981200" y="41182"/>
                </a:cubicBezTo>
                <a:cubicBezTo>
                  <a:pt x="2657764" y="133546"/>
                  <a:pt x="3794991" y="406018"/>
                  <a:pt x="4932219" y="678491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32219" y="27754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Dead leaves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422107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 forage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6910" y="16209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Growth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5410200"/>
            <a:ext cx="31242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9600" y="1805648"/>
            <a:ext cx="0" cy="260702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1263134" y="266244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Forage Production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5638800"/>
            <a:ext cx="21232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Leaf Area Units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15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Regrowth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management methods to keep forage in rapid growth phase</a:t>
            </a:r>
          </a:p>
          <a:p>
            <a:r>
              <a:rPr lang="en-US" dirty="0" smtClean="0"/>
              <a:t>“Take half leave half” – as a starting point</a:t>
            </a:r>
          </a:p>
          <a:p>
            <a:r>
              <a:rPr lang="en-US" dirty="0" smtClean="0"/>
              <a:t>Understanding the production range of the forage crop being grown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Regrowth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Cool-Season Forages</a:t>
            </a:r>
          </a:p>
          <a:p>
            <a:pPr lvl="1"/>
            <a:r>
              <a:rPr lang="en-US" dirty="0" smtClean="0"/>
              <a:t>Average yield between 1,000 to 1,500 </a:t>
            </a:r>
            <a:r>
              <a:rPr lang="en-US" dirty="0" err="1" smtClean="0"/>
              <a:t>lb</a:t>
            </a:r>
            <a:r>
              <a:rPr lang="en-US" dirty="0" smtClean="0"/>
              <a:t> DM/acre per harvest to 3,000 to 3,500 </a:t>
            </a:r>
            <a:r>
              <a:rPr lang="en-US" dirty="0" err="1" smtClean="0"/>
              <a:t>lb</a:t>
            </a:r>
            <a:r>
              <a:rPr lang="en-US" dirty="0" smtClean="0"/>
              <a:t> DM/acre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Cool-Season Forages Growth Response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1524000"/>
            <a:ext cx="0" cy="3505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5029200"/>
            <a:ext cx="60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119745" y="1851701"/>
            <a:ext cx="4613564" cy="2526014"/>
          </a:xfrm>
          <a:custGeom>
            <a:avLst/>
            <a:gdLst>
              <a:gd name="connsiteX0" fmla="*/ 0 w 4613564"/>
              <a:gd name="connsiteY0" fmla="*/ 2373935 h 2526014"/>
              <a:gd name="connsiteX1" fmla="*/ 803564 w 4613564"/>
              <a:gd name="connsiteY1" fmla="*/ 2304663 h 2526014"/>
              <a:gd name="connsiteX2" fmla="*/ 3214255 w 4613564"/>
              <a:gd name="connsiteY2" fmla="*/ 254190 h 2526014"/>
              <a:gd name="connsiteX3" fmla="*/ 4613564 w 4613564"/>
              <a:gd name="connsiteY3" fmla="*/ 18663 h 252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3564" h="2526014">
                <a:moveTo>
                  <a:pt x="0" y="2373935"/>
                </a:moveTo>
                <a:cubicBezTo>
                  <a:pt x="133927" y="2515944"/>
                  <a:pt x="267855" y="2657954"/>
                  <a:pt x="803564" y="2304663"/>
                </a:cubicBezTo>
                <a:cubicBezTo>
                  <a:pt x="1339273" y="1951372"/>
                  <a:pt x="2579255" y="635190"/>
                  <a:pt x="3214255" y="254190"/>
                </a:cubicBezTo>
                <a:cubicBezTo>
                  <a:pt x="3849255" y="-126810"/>
                  <a:pt x="4264891" y="39445"/>
                  <a:pt x="4613564" y="18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48735" y="3045767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Pounds of DM/acre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85800" y="2057400"/>
            <a:ext cx="0" cy="2590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94709" y="5334000"/>
            <a:ext cx="4038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5200" y="5562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Days since defoliation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47454" y="3276599"/>
            <a:ext cx="147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1,000 </a:t>
            </a:r>
            <a:r>
              <a:rPr lang="en-US" sz="2400" b="1" dirty="0" err="1" smtClean="0"/>
              <a:t>lb</a:t>
            </a:r>
            <a:r>
              <a:rPr lang="en-US" sz="2400" b="1" dirty="0" smtClean="0"/>
              <a:t> DM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70418" y="1371600"/>
            <a:ext cx="314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3500 </a:t>
            </a:r>
            <a:r>
              <a:rPr lang="en-US" sz="2400" b="1" dirty="0" err="1" smtClean="0"/>
              <a:t>lb</a:t>
            </a:r>
            <a:r>
              <a:rPr lang="en-US" sz="2400" b="1" dirty="0" smtClean="0"/>
              <a:t> DM/acre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89959" y="6248400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Holmes et al., 2007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175259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2,000 </a:t>
            </a:r>
            <a:r>
              <a:rPr lang="en-US" sz="2400" b="1" dirty="0" err="1" smtClean="0"/>
              <a:t>lb</a:t>
            </a:r>
            <a:r>
              <a:rPr lang="en-US" sz="2400" b="1" dirty="0" smtClean="0"/>
              <a:t> DM/acre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03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management tools available to maximize forage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forage availability in pasture systems</a:t>
            </a:r>
          </a:p>
          <a:p>
            <a:r>
              <a:rPr lang="en-US" dirty="0" smtClean="0"/>
              <a:t>Know the range of production expected of species selected</a:t>
            </a:r>
          </a:p>
          <a:p>
            <a:r>
              <a:rPr lang="en-US" dirty="0" smtClean="0"/>
              <a:t>Understand limitations – environmental, etc.</a:t>
            </a:r>
          </a:p>
          <a:p>
            <a:r>
              <a:rPr lang="en-US" dirty="0" smtClean="0"/>
              <a:t>Use grazing methods to improve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Visit www.aces.edu/beefsystems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grazing management different from other crops?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 Unique Job</a:t>
            </a:r>
          </a:p>
          <a:p>
            <a:pPr marL="742950" lvl="2" indent="-342900"/>
            <a:r>
              <a:rPr lang="en-US" dirty="0" smtClean="0"/>
              <a:t>Continuously or frequently removing leaf area, requiring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regrowth</a:t>
            </a:r>
            <a:r>
              <a:rPr lang="en-US" dirty="0" smtClean="0"/>
              <a:t> throughout the grazing season</a:t>
            </a:r>
          </a:p>
          <a:p>
            <a:pPr marL="742950" lvl="2" indent="-342900"/>
            <a:r>
              <a:rPr lang="en-US" dirty="0" smtClean="0"/>
              <a:t>Not just “one and done</a:t>
            </a:r>
            <a:r>
              <a:rPr lang="en-US" dirty="0" smtClean="0"/>
              <a:t>” like row crops</a:t>
            </a:r>
            <a:endParaRPr lang="en-US" dirty="0" smtClean="0"/>
          </a:p>
          <a:p>
            <a:r>
              <a:rPr lang="en-US" dirty="0" smtClean="0"/>
              <a:t>Job Requirements</a:t>
            </a:r>
          </a:p>
          <a:p>
            <a:pPr lvl="1"/>
            <a:r>
              <a:rPr lang="en-US" sz="2000" dirty="0" smtClean="0"/>
              <a:t>Yield </a:t>
            </a:r>
          </a:p>
          <a:p>
            <a:pPr lvl="1"/>
            <a:r>
              <a:rPr lang="en-US" sz="2000" dirty="0" smtClean="0"/>
              <a:t>Nutritional Value</a:t>
            </a:r>
          </a:p>
          <a:p>
            <a:pPr lvl="1"/>
            <a:r>
              <a:rPr lang="en-US" sz="2000" dirty="0" smtClean="0"/>
              <a:t>Regrow/Persist* Over Time</a:t>
            </a:r>
          </a:p>
          <a:p>
            <a:pPr lvl="1"/>
            <a:r>
              <a:rPr lang="en-US" sz="2000" dirty="0" smtClean="0"/>
              <a:t>Help me manage my input costs</a:t>
            </a:r>
          </a:p>
        </p:txBody>
      </p:sp>
    </p:spTree>
    <p:extLst>
      <p:ext uri="{BB962C8B-B14F-4D97-AF65-F5344CB8AC3E}">
        <p14:creationId xmlns:p14="http://schemas.microsoft.com/office/powerpoint/2010/main" val="32828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Requirement -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forage leaf production over an extended period of time depends on:</a:t>
            </a:r>
          </a:p>
          <a:p>
            <a:pPr lvl="1"/>
            <a:r>
              <a:rPr lang="en-US" sz="2400" dirty="0" smtClean="0"/>
              <a:t>Effective light interception and high photosynthetic efficiency</a:t>
            </a:r>
          </a:p>
          <a:p>
            <a:pPr lvl="1"/>
            <a:r>
              <a:rPr lang="en-US" sz="2400" dirty="0" smtClean="0"/>
              <a:t>Low extent of leaf aging and decomposition of leaves</a:t>
            </a:r>
          </a:p>
          <a:p>
            <a:pPr lvl="1"/>
            <a:r>
              <a:rPr lang="en-US" sz="2400" dirty="0" smtClean="0"/>
              <a:t>Maintenance of a vigorous tiller or shoot population for regrowth</a:t>
            </a:r>
          </a:p>
          <a:p>
            <a:pPr lvl="1"/>
            <a:r>
              <a:rPr lang="en-US" sz="2400" dirty="0" smtClean="0"/>
              <a:t>Maintenance of adequate levels of carbohydrates in plant food storage structures</a:t>
            </a:r>
          </a:p>
        </p:txBody>
      </p:sp>
    </p:spTree>
    <p:extLst>
      <p:ext uri="{BB962C8B-B14F-4D97-AF65-F5344CB8AC3E}">
        <p14:creationId xmlns:p14="http://schemas.microsoft.com/office/powerpoint/2010/main" val="13132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impacts on plants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Management – Animal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Understanding of what is required by the plants and animals to be productive</a:t>
            </a:r>
          </a:p>
          <a:p>
            <a:endParaRPr lang="en-US" sz="2800" dirty="0" smtClean="0"/>
          </a:p>
          <a:p>
            <a:r>
              <a:rPr lang="en-US" sz="2800" dirty="0" smtClean="0"/>
              <a:t>How the nutritional requirements of animals can be matched with the ability of the pasture to supply nutrients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45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Management - Defoliation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Defined: the removal of plant shoots/leaves by grazing</a:t>
            </a:r>
          </a:p>
          <a:p>
            <a:r>
              <a:rPr lang="en-US" sz="2400" dirty="0" smtClean="0"/>
              <a:t>Effects pasture management depending on:</a:t>
            </a:r>
          </a:p>
          <a:p>
            <a:pPr lvl="1"/>
            <a:r>
              <a:rPr lang="en-US" sz="2000" dirty="0" smtClean="0"/>
              <a:t>Forage species</a:t>
            </a:r>
          </a:p>
          <a:p>
            <a:pPr lvl="1"/>
            <a:r>
              <a:rPr lang="en-US" sz="2000" dirty="0" smtClean="0"/>
              <a:t>Selectivity</a:t>
            </a:r>
          </a:p>
          <a:p>
            <a:pPr lvl="1"/>
            <a:r>
              <a:rPr lang="en-US" sz="2000" dirty="0" smtClean="0"/>
              <a:t>Frequency of grazing</a:t>
            </a:r>
          </a:p>
          <a:p>
            <a:pPr lvl="1"/>
            <a:r>
              <a:rPr lang="en-US" sz="2000" dirty="0" smtClean="0"/>
              <a:t>Intensity of grazing</a:t>
            </a:r>
          </a:p>
          <a:p>
            <a:pPr lvl="1"/>
            <a:r>
              <a:rPr lang="en-US" sz="2000" dirty="0" smtClean="0"/>
              <a:t>Stage of development</a:t>
            </a:r>
          </a:p>
          <a:p>
            <a:pPr lvl="1"/>
            <a:r>
              <a:rPr lang="en-US" sz="2000" dirty="0" smtClean="0"/>
              <a:t>Weather conditions at time of defoliation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29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Animals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defoliates forage</a:t>
            </a:r>
          </a:p>
          <a:p>
            <a:r>
              <a:rPr lang="en-US" dirty="0" smtClean="0"/>
              <a:t>Commonly: cattle, sheep, goats, horses</a:t>
            </a:r>
          </a:p>
          <a:p>
            <a:r>
              <a:rPr lang="en-US" dirty="0" smtClean="0"/>
              <a:t>Less frequently: swine and poultry</a:t>
            </a:r>
          </a:p>
          <a:p>
            <a:r>
              <a:rPr lang="en-US" dirty="0" smtClean="0"/>
              <a:t>Wildlife: deer, turkeys, insects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 BEEF SYSTEMS TEMPLATE-6">
  <a:themeElements>
    <a:clrScheme name="AL Extension Them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1351</Words>
  <Application>Microsoft Office PowerPoint</Application>
  <PresentationFormat>On-screen Show (4:3)</PresentationFormat>
  <Paragraphs>284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AL BEEF SYSTEMS TEMPLATE-6</vt:lpstr>
      <vt:lpstr>Grazing Management</vt:lpstr>
      <vt:lpstr>What is grazing management?</vt:lpstr>
      <vt:lpstr>Forages as the Foundation of Grazing Management</vt:lpstr>
      <vt:lpstr>What makes grazing management different from other crops?</vt:lpstr>
      <vt:lpstr>Job Requirement - Yield</vt:lpstr>
      <vt:lpstr>Animal impacts on plants</vt:lpstr>
      <vt:lpstr>Grazing Management – Animal Perspectives</vt:lpstr>
      <vt:lpstr>Grazing Management - Defoliation</vt:lpstr>
      <vt:lpstr>Grazing Animals </vt:lpstr>
      <vt:lpstr>Defoliation – Animal Selectivity</vt:lpstr>
      <vt:lpstr>Defoliation – Animal Selectivity</vt:lpstr>
      <vt:lpstr>Defoliation – Animal Selectivity</vt:lpstr>
      <vt:lpstr>Defoliation – The effect of forage species</vt:lpstr>
      <vt:lpstr>Defoliation - Grazing Intensity</vt:lpstr>
      <vt:lpstr>Canopy Height and Grazing of Various Forage Crops</vt:lpstr>
      <vt:lpstr>Defoliation - Grazing Frequency</vt:lpstr>
      <vt:lpstr>Defoliation – Weather and Environment</vt:lpstr>
      <vt:lpstr>Grazing Management – Nutrient Distribution </vt:lpstr>
      <vt:lpstr>Beef heifers grazing bahiagrass pastures – different grazing methods</vt:lpstr>
      <vt:lpstr>Grazing Management – Trampling</vt:lpstr>
      <vt:lpstr>Grazing Management - Trampling</vt:lpstr>
      <vt:lpstr>How plants respond to defoliation </vt:lpstr>
      <vt:lpstr>Understanding Plant Growth – Foundations of Grazing Management </vt:lpstr>
      <vt:lpstr>Phases of Growth</vt:lpstr>
      <vt:lpstr>Plant Responses to Defoliation</vt:lpstr>
      <vt:lpstr>Plant Responses to Defoliation – Root Reserves</vt:lpstr>
      <vt:lpstr>Impacts of Defoliation on Root Growth</vt:lpstr>
      <vt:lpstr>Overgrazing</vt:lpstr>
      <vt:lpstr>Undergrazing</vt:lpstr>
      <vt:lpstr>Plant Responses to Defoliation </vt:lpstr>
      <vt:lpstr>PowerPoint Presentation</vt:lpstr>
      <vt:lpstr>Leaves and Regrowth are Good But Do Not Last Forever</vt:lpstr>
      <vt:lpstr>Figure 2. Changing proportion of dead leaves over time – Ball et al. 2015</vt:lpstr>
      <vt:lpstr>Maximizing Regrowth</vt:lpstr>
      <vt:lpstr>Maximizing Regrowth</vt:lpstr>
      <vt:lpstr>Cool-Season Forages Growth Response</vt:lpstr>
      <vt:lpstr>Use management tools available to maximize forage production</vt:lpstr>
      <vt:lpstr>Questions?</vt:lpstr>
    </vt:vector>
  </TitlesOfParts>
  <Company>ACES/CoAg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 Management</dc:title>
  <dc:creator>Kim Mullenix</dc:creator>
  <cp:lastModifiedBy>Kim Mullenix</cp:lastModifiedBy>
  <cp:revision>10</cp:revision>
  <dcterms:created xsi:type="dcterms:W3CDTF">2016-03-25T21:42:35Z</dcterms:created>
  <dcterms:modified xsi:type="dcterms:W3CDTF">2018-01-04T21:21:32Z</dcterms:modified>
</cp:coreProperties>
</file>