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3"/>
  </p:notesMasterIdLst>
  <p:sldIdLst>
    <p:sldId id="256" r:id="rId2"/>
    <p:sldId id="260" r:id="rId3"/>
    <p:sldId id="258" r:id="rId4"/>
    <p:sldId id="290" r:id="rId5"/>
    <p:sldId id="259" r:id="rId6"/>
    <p:sldId id="279" r:id="rId7"/>
    <p:sldId id="263" r:id="rId8"/>
    <p:sldId id="280" r:id="rId9"/>
    <p:sldId id="272" r:id="rId10"/>
    <p:sldId id="291" r:id="rId11"/>
    <p:sldId id="281" r:id="rId12"/>
    <p:sldId id="283" r:id="rId13"/>
    <p:sldId id="284" r:id="rId14"/>
    <p:sldId id="285" r:id="rId15"/>
    <p:sldId id="287" r:id="rId16"/>
    <p:sldId id="292" r:id="rId17"/>
    <p:sldId id="264" r:id="rId18"/>
    <p:sldId id="295" r:id="rId19"/>
    <p:sldId id="265" r:id="rId20"/>
    <p:sldId id="266" r:id="rId21"/>
    <p:sldId id="296" r:id="rId22"/>
    <p:sldId id="267" r:id="rId23"/>
    <p:sldId id="269" r:id="rId24"/>
    <p:sldId id="270" r:id="rId25"/>
    <p:sldId id="275" r:id="rId26"/>
    <p:sldId id="276" r:id="rId27"/>
    <p:sldId id="277" r:id="rId28"/>
    <p:sldId id="293" r:id="rId29"/>
    <p:sldId id="257" r:id="rId30"/>
    <p:sldId id="294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55470368835472E-2"/>
          <c:y val="1.4119851036840766E-2"/>
          <c:w val="0.9197530864197544"/>
          <c:h val="0.79895104895104896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Warm-season</c:v>
                </c:pt>
              </c:strCache>
            </c:strRef>
          </c:tx>
          <c:spPr>
            <a:ln w="28250">
              <a:noFill/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2">
                  <c:v>0</c:v>
                </c:pt>
                <c:pt idx="3">
                  <c:v>5</c:v>
                </c:pt>
                <c:pt idx="4">
                  <c:v>20</c:v>
                </c:pt>
                <c:pt idx="5">
                  <c:v>45</c:v>
                </c:pt>
                <c:pt idx="6">
                  <c:v>47.5</c:v>
                </c:pt>
                <c:pt idx="7">
                  <c:v>40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054336"/>
        <c:axId val="185056256"/>
      </c:lineChart>
      <c:catAx>
        <c:axId val="18505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56" b="1" i="0" u="none" strike="noStrike" baseline="0">
                    <a:solidFill>
                      <a:srgbClr val="FFFF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48148148148148223"/>
              <c:y val="0.91083916083915961"/>
            </c:manualLayout>
          </c:layout>
          <c:overlay val="0"/>
          <c:spPr>
            <a:noFill/>
            <a:ln w="251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55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rgbClr val="FFFF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505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56256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555">
            <a:solidFill>
              <a:srgbClr val="C0C0C0"/>
            </a:solidFill>
            <a:prstDash val="solid"/>
          </a:ln>
        </c:spPr>
        <c:crossAx val="185054336"/>
        <c:crosses val="autoZero"/>
        <c:crossBetween val="between"/>
        <c:majorUnit val="5"/>
      </c:valAx>
      <c:spPr>
        <a:noFill/>
        <a:ln w="25111">
          <a:noFill/>
        </a:ln>
      </c:spPr>
    </c:plotArea>
    <c:plotVisOnly val="1"/>
    <c:dispBlanksAs val="gap"/>
    <c:showDLblsOverMax val="0"/>
  </c:chart>
  <c:spPr>
    <a:solidFill>
      <a:srgbClr val="002060"/>
    </a:solidFill>
    <a:ln>
      <a:noFill/>
    </a:ln>
  </c:spPr>
  <c:txPr>
    <a:bodyPr/>
    <a:lstStyle/>
    <a:p>
      <a:pPr>
        <a:defRPr sz="1656" b="1" i="0" u="none" strike="noStrike" baseline="0">
          <a:solidFill>
            <a:srgbClr val="FFFF99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AC677-8C50-4927-8831-F63BE02EC30A}" type="doc">
      <dgm:prSet loTypeId="urn:microsoft.com/office/officeart/2008/layout/AlternatingPictureCircles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125E56-9F0A-4188-A26F-8CC3AD4ABD0D}">
      <dgm:prSet phldrT="[Text]" custT="1"/>
      <dgm:spPr/>
      <dgm:t>
        <a:bodyPr/>
        <a:lstStyle/>
        <a:p>
          <a:pPr algn="l"/>
          <a:r>
            <a:rPr lang="en-US" sz="4000" dirty="0" smtClean="0"/>
            <a:t>Animal</a:t>
          </a:r>
          <a:endParaRPr lang="en-US" sz="4000" dirty="0"/>
        </a:p>
      </dgm:t>
    </dgm:pt>
    <dgm:pt modelId="{75FBCC35-199A-4FFA-880D-C5A809EBA7DE}" type="parTrans" cxnId="{B820581A-4C92-4783-BFDC-6B847B2C2713}">
      <dgm:prSet/>
      <dgm:spPr/>
      <dgm:t>
        <a:bodyPr/>
        <a:lstStyle/>
        <a:p>
          <a:endParaRPr lang="en-US"/>
        </a:p>
      </dgm:t>
    </dgm:pt>
    <dgm:pt modelId="{080FD193-D4E2-4D9D-8285-99885A59B76C}" type="sibTrans" cxnId="{B820581A-4C92-4783-BFDC-6B847B2C2713}">
      <dgm:prSet/>
      <dgm:spPr/>
      <dgm:t>
        <a:bodyPr/>
        <a:lstStyle/>
        <a:p>
          <a:endParaRPr lang="en-US"/>
        </a:p>
      </dgm:t>
    </dgm:pt>
    <dgm:pt modelId="{ABA8E2F5-7764-4E92-9413-0B7E9A85E1E0}">
      <dgm:prSet phldrT="[Text]" custT="1"/>
      <dgm:spPr/>
      <dgm:t>
        <a:bodyPr/>
        <a:lstStyle/>
        <a:p>
          <a:pPr algn="ctr"/>
          <a:r>
            <a:rPr lang="en-US" sz="4000" dirty="0" smtClean="0"/>
            <a:t>Plant</a:t>
          </a:r>
          <a:endParaRPr lang="en-US" sz="4000" dirty="0"/>
        </a:p>
      </dgm:t>
    </dgm:pt>
    <dgm:pt modelId="{1A5BB13C-281E-4EB1-B32D-ED5ED13A70EC}" type="sibTrans" cxnId="{45D38229-4CC7-44CC-8913-5CB9982FBAB6}">
      <dgm:prSet/>
      <dgm:spPr/>
      <dgm:t>
        <a:bodyPr/>
        <a:lstStyle/>
        <a:p>
          <a:endParaRPr lang="en-US"/>
        </a:p>
      </dgm:t>
    </dgm:pt>
    <dgm:pt modelId="{C54502A5-008E-4330-BB76-889945179965}" type="parTrans" cxnId="{45D38229-4CC7-44CC-8913-5CB9982FBAB6}">
      <dgm:prSet/>
      <dgm:spPr/>
      <dgm:t>
        <a:bodyPr/>
        <a:lstStyle/>
        <a:p>
          <a:endParaRPr lang="en-US"/>
        </a:p>
      </dgm:t>
    </dgm:pt>
    <dgm:pt modelId="{D9823A44-63FF-4DE8-BAA4-4B86EF8E5897}" type="pres">
      <dgm:prSet presAssocID="{0BBAC677-8C50-4927-8831-F63BE02EC3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CFA928F-856E-49D6-868E-E07245A9F82D}" type="pres">
      <dgm:prSet presAssocID="{ABA8E2F5-7764-4E92-9413-0B7E9A85E1E0}" presName="composite" presStyleCnt="0"/>
      <dgm:spPr/>
      <dgm:t>
        <a:bodyPr/>
        <a:lstStyle/>
        <a:p>
          <a:endParaRPr lang="en-US"/>
        </a:p>
      </dgm:t>
    </dgm:pt>
    <dgm:pt modelId="{7E2EC82B-014D-44A4-88AF-8DB5214FE38F}" type="pres">
      <dgm:prSet presAssocID="{ABA8E2F5-7764-4E92-9413-0B7E9A85E1E0}" presName="Accent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F57E8F3-1930-44D8-A23F-099E96C8F017}" type="pres">
      <dgm:prSet presAssocID="{ABA8E2F5-7764-4E92-9413-0B7E9A85E1E0}" presName="Image" presStyleLbl="bgImgPlace1" presStyleIdx="0" presStyleCnt="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C53742EF-4368-49DE-816F-26C5750595D2}" type="pres">
      <dgm:prSet presAssocID="{ABA8E2F5-7764-4E92-9413-0B7E9A85E1E0}" presName="Parent" presStyleLbl="fgAccFollowNode1" presStyleIdx="0" presStyleCnt="2" custScaleX="111639" custScaleY="108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9567C-6A25-46FF-B857-40005385EEB5}" type="pres">
      <dgm:prSet presAssocID="{ABA8E2F5-7764-4E92-9413-0B7E9A85E1E0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595CE6-5181-4090-86A2-9581FBC6E68F}" type="pres">
      <dgm:prSet presAssocID="{1A5BB13C-281E-4EB1-B32D-ED5ED13A70EC}" presName="ConnectorComposite" presStyleCnt="0"/>
      <dgm:spPr/>
      <dgm:t>
        <a:bodyPr/>
        <a:lstStyle/>
        <a:p>
          <a:endParaRPr lang="en-US"/>
        </a:p>
      </dgm:t>
    </dgm:pt>
    <dgm:pt modelId="{A4E95DBC-3E0F-4A78-92F8-B22BC3555BDA}" type="pres">
      <dgm:prSet presAssocID="{1A5BB13C-281E-4EB1-B32D-ED5ED13A70EC}" presName="TopSpacing" presStyleCnt="0"/>
      <dgm:spPr/>
      <dgm:t>
        <a:bodyPr/>
        <a:lstStyle/>
        <a:p>
          <a:endParaRPr lang="en-US"/>
        </a:p>
      </dgm:t>
    </dgm:pt>
    <dgm:pt modelId="{E5B28C5E-F2A0-467C-8272-8077A2DC2D02}" type="pres">
      <dgm:prSet presAssocID="{1A5BB13C-281E-4EB1-B32D-ED5ED13A70EC}" presName="Connector" presStyleLbl="alignNode1" presStyleIdx="1" presStyleCnt="3"/>
      <dgm:spPr/>
      <dgm:t>
        <a:bodyPr/>
        <a:lstStyle/>
        <a:p>
          <a:endParaRPr lang="en-US"/>
        </a:p>
      </dgm:t>
    </dgm:pt>
    <dgm:pt modelId="{3171BC73-B7D2-426E-80CC-BDE5E1A50968}" type="pres">
      <dgm:prSet presAssocID="{1A5BB13C-281E-4EB1-B32D-ED5ED13A70EC}" presName="BottomSpacing" presStyleCnt="0"/>
      <dgm:spPr/>
      <dgm:t>
        <a:bodyPr/>
        <a:lstStyle/>
        <a:p>
          <a:endParaRPr lang="en-US"/>
        </a:p>
      </dgm:t>
    </dgm:pt>
    <dgm:pt modelId="{5BC5AB52-447F-4269-9999-4A490AF54BF2}" type="pres">
      <dgm:prSet presAssocID="{C4125E56-9F0A-4188-A26F-8CC3AD4ABD0D}" presName="composite" presStyleCnt="0"/>
      <dgm:spPr/>
      <dgm:t>
        <a:bodyPr/>
        <a:lstStyle/>
        <a:p>
          <a:endParaRPr lang="en-US"/>
        </a:p>
      </dgm:t>
    </dgm:pt>
    <dgm:pt modelId="{BFDA18AB-F382-4704-8666-1BAA88746FC9}" type="pres">
      <dgm:prSet presAssocID="{C4125E56-9F0A-4188-A26F-8CC3AD4ABD0D}" presName="Accent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D9F01D4-B3CB-45A1-A28C-4386C5324C26}" type="pres">
      <dgm:prSet presAssocID="{C4125E56-9F0A-4188-A26F-8CC3AD4ABD0D}" presName="Image" presStyleLbl="bgImgPlace1" presStyleIdx="1" presStyleCnt="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E59B114F-D94D-4C7F-8DE9-58A6D5A452F9}" type="pres">
      <dgm:prSet presAssocID="{C4125E56-9F0A-4188-A26F-8CC3AD4ABD0D}" presName="Parent" presStyleLbl="fgAccFollowNode1" presStyleIdx="1" presStyleCnt="2" custScaleX="120077" custScaleY="107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C012B-1DD7-4411-BB03-01C169BF7E54}" type="pres">
      <dgm:prSet presAssocID="{C4125E56-9F0A-4188-A26F-8CC3AD4ABD0D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0581A-4C92-4783-BFDC-6B847B2C2713}" srcId="{0BBAC677-8C50-4927-8831-F63BE02EC30A}" destId="{C4125E56-9F0A-4188-A26F-8CC3AD4ABD0D}" srcOrd="1" destOrd="0" parTransId="{75FBCC35-199A-4FFA-880D-C5A809EBA7DE}" sibTransId="{080FD193-D4E2-4D9D-8285-99885A59B76C}"/>
    <dgm:cxn modelId="{B8196E50-7B49-4C37-8787-B75AA112A35D}" type="presOf" srcId="{C4125E56-9F0A-4188-A26F-8CC3AD4ABD0D}" destId="{E59B114F-D94D-4C7F-8DE9-58A6D5A452F9}" srcOrd="0" destOrd="0" presId="urn:microsoft.com/office/officeart/2008/layout/AlternatingPictureCircles"/>
    <dgm:cxn modelId="{45D38229-4CC7-44CC-8913-5CB9982FBAB6}" srcId="{0BBAC677-8C50-4927-8831-F63BE02EC30A}" destId="{ABA8E2F5-7764-4E92-9413-0B7E9A85E1E0}" srcOrd="0" destOrd="0" parTransId="{C54502A5-008E-4330-BB76-889945179965}" sibTransId="{1A5BB13C-281E-4EB1-B32D-ED5ED13A70EC}"/>
    <dgm:cxn modelId="{206BC8CE-7EE4-4350-8F51-9F08FE64F34E}" type="presOf" srcId="{ABA8E2F5-7764-4E92-9413-0B7E9A85E1E0}" destId="{C53742EF-4368-49DE-816F-26C5750595D2}" srcOrd="0" destOrd="0" presId="urn:microsoft.com/office/officeart/2008/layout/AlternatingPictureCircles"/>
    <dgm:cxn modelId="{60E355FD-9DD3-4E0A-8DA4-609C1276D2F1}" type="presOf" srcId="{0BBAC677-8C50-4927-8831-F63BE02EC30A}" destId="{D9823A44-63FF-4DE8-BAA4-4B86EF8E5897}" srcOrd="0" destOrd="0" presId="urn:microsoft.com/office/officeart/2008/layout/AlternatingPictureCircles"/>
    <dgm:cxn modelId="{9C4C2EE9-8FE6-419F-97EF-6145EA367C1A}" type="presParOf" srcId="{D9823A44-63FF-4DE8-BAA4-4B86EF8E5897}" destId="{ECFA928F-856E-49D6-868E-E07245A9F82D}" srcOrd="0" destOrd="0" presId="urn:microsoft.com/office/officeart/2008/layout/AlternatingPictureCircles"/>
    <dgm:cxn modelId="{D6FD4108-B242-43D2-9E9E-F27CB99ECC83}" type="presParOf" srcId="{ECFA928F-856E-49D6-868E-E07245A9F82D}" destId="{7E2EC82B-014D-44A4-88AF-8DB5214FE38F}" srcOrd="0" destOrd="0" presId="urn:microsoft.com/office/officeart/2008/layout/AlternatingPictureCircles"/>
    <dgm:cxn modelId="{D8E817C7-F6ED-45D7-8647-DA1700F2B828}" type="presParOf" srcId="{ECFA928F-856E-49D6-868E-E07245A9F82D}" destId="{5F57E8F3-1930-44D8-A23F-099E96C8F017}" srcOrd="1" destOrd="0" presId="urn:microsoft.com/office/officeart/2008/layout/AlternatingPictureCircles"/>
    <dgm:cxn modelId="{E1E0A156-5D41-4258-84DD-3738582BA2CF}" type="presParOf" srcId="{ECFA928F-856E-49D6-868E-E07245A9F82D}" destId="{C53742EF-4368-49DE-816F-26C5750595D2}" srcOrd="2" destOrd="0" presId="urn:microsoft.com/office/officeart/2008/layout/AlternatingPictureCircles"/>
    <dgm:cxn modelId="{7A5D71A2-4425-4ED4-A47D-8A44EFB13DCC}" type="presParOf" srcId="{ECFA928F-856E-49D6-868E-E07245A9F82D}" destId="{3049567C-6A25-46FF-B857-40005385EEB5}" srcOrd="3" destOrd="0" presId="urn:microsoft.com/office/officeart/2008/layout/AlternatingPictureCircles"/>
    <dgm:cxn modelId="{C341A0B6-9DF1-4EAF-ADED-7B8ABE3BD946}" type="presParOf" srcId="{D9823A44-63FF-4DE8-BAA4-4B86EF8E5897}" destId="{6C595CE6-5181-4090-86A2-9581FBC6E68F}" srcOrd="1" destOrd="0" presId="urn:microsoft.com/office/officeart/2008/layout/AlternatingPictureCircles"/>
    <dgm:cxn modelId="{83C5F2FD-99DE-40E2-A467-E381AEA74373}" type="presParOf" srcId="{6C595CE6-5181-4090-86A2-9581FBC6E68F}" destId="{A4E95DBC-3E0F-4A78-92F8-B22BC3555BDA}" srcOrd="0" destOrd="0" presId="urn:microsoft.com/office/officeart/2008/layout/AlternatingPictureCircles"/>
    <dgm:cxn modelId="{A02DA7D3-FF38-4004-87EF-7A434029D433}" type="presParOf" srcId="{6C595CE6-5181-4090-86A2-9581FBC6E68F}" destId="{E5B28C5E-F2A0-467C-8272-8077A2DC2D02}" srcOrd="1" destOrd="0" presId="urn:microsoft.com/office/officeart/2008/layout/AlternatingPictureCircles"/>
    <dgm:cxn modelId="{E727ABBB-1F48-4984-A637-3A1F9A0DB61E}" type="presParOf" srcId="{6C595CE6-5181-4090-86A2-9581FBC6E68F}" destId="{3171BC73-B7D2-426E-80CC-BDE5E1A50968}" srcOrd="2" destOrd="0" presId="urn:microsoft.com/office/officeart/2008/layout/AlternatingPictureCircles"/>
    <dgm:cxn modelId="{559C3A78-0DAB-4916-91B9-6136DCD9EDC1}" type="presParOf" srcId="{D9823A44-63FF-4DE8-BAA4-4B86EF8E5897}" destId="{5BC5AB52-447F-4269-9999-4A490AF54BF2}" srcOrd="2" destOrd="0" presId="urn:microsoft.com/office/officeart/2008/layout/AlternatingPictureCircles"/>
    <dgm:cxn modelId="{E00BFC2F-57FA-404B-9695-7AEDCA464150}" type="presParOf" srcId="{5BC5AB52-447F-4269-9999-4A490AF54BF2}" destId="{BFDA18AB-F382-4704-8666-1BAA88746FC9}" srcOrd="0" destOrd="0" presId="urn:microsoft.com/office/officeart/2008/layout/AlternatingPictureCircles"/>
    <dgm:cxn modelId="{59D2012A-BF7A-43DA-B66C-77EF66E676A4}" type="presParOf" srcId="{5BC5AB52-447F-4269-9999-4A490AF54BF2}" destId="{7D9F01D4-B3CB-45A1-A28C-4386C5324C26}" srcOrd="1" destOrd="0" presId="urn:microsoft.com/office/officeart/2008/layout/AlternatingPictureCircles"/>
    <dgm:cxn modelId="{630D07A9-6271-4987-B555-34BF9A3AFEB7}" type="presParOf" srcId="{5BC5AB52-447F-4269-9999-4A490AF54BF2}" destId="{E59B114F-D94D-4C7F-8DE9-58A6D5A452F9}" srcOrd="2" destOrd="0" presId="urn:microsoft.com/office/officeart/2008/layout/AlternatingPictureCircles"/>
    <dgm:cxn modelId="{C3B483E5-1C77-4C16-9CB4-C752EDEBBC4E}" type="presParOf" srcId="{5BC5AB52-447F-4269-9999-4A490AF54BF2}" destId="{A16C012B-1DD7-4411-BB03-01C169BF7E5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42F7E-20B2-45EC-B368-F0F20BFED07E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CC33C-62CA-45B4-AB0D-15A8EE36378C}">
      <dgm:prSet phldrT="[Text]"/>
      <dgm:spPr/>
      <dgm:t>
        <a:bodyPr/>
        <a:lstStyle/>
        <a:p>
          <a:r>
            <a:rPr lang="en-US" dirty="0" smtClean="0"/>
            <a:t>Animal Performance</a:t>
          </a:r>
          <a:endParaRPr lang="en-US" dirty="0"/>
        </a:p>
      </dgm:t>
    </dgm:pt>
    <dgm:pt modelId="{5C8F0F16-FC75-41A9-84E4-CBCE5D389901}" type="parTrans" cxnId="{F79E9ABE-1657-43F8-8D15-68CC29538645}">
      <dgm:prSet/>
      <dgm:spPr/>
      <dgm:t>
        <a:bodyPr/>
        <a:lstStyle/>
        <a:p>
          <a:endParaRPr lang="en-US"/>
        </a:p>
      </dgm:t>
    </dgm:pt>
    <dgm:pt modelId="{E83C9FF4-9E8F-4166-8CF2-8881D070DEC2}" type="sibTrans" cxnId="{F79E9ABE-1657-43F8-8D15-68CC29538645}">
      <dgm:prSet/>
      <dgm:spPr/>
      <dgm:t>
        <a:bodyPr/>
        <a:lstStyle/>
        <a:p>
          <a:endParaRPr lang="en-US"/>
        </a:p>
      </dgm:t>
    </dgm:pt>
    <dgm:pt modelId="{516103A7-1073-4FD0-BDF8-A89EF70AC292}">
      <dgm:prSet phldrT="[Text]"/>
      <dgm:spPr/>
      <dgm:t>
        <a:bodyPr/>
        <a:lstStyle/>
        <a:p>
          <a:r>
            <a:rPr lang="en-US" dirty="0" smtClean="0"/>
            <a:t>Forage Intake </a:t>
          </a:r>
          <a:endParaRPr lang="en-US" dirty="0"/>
        </a:p>
      </dgm:t>
    </dgm:pt>
    <dgm:pt modelId="{E3125BB9-771B-4A25-AE7B-F3A150BDF9A7}" type="parTrans" cxnId="{F12C0F31-ADB4-4D71-A4EA-18E52D8293A3}">
      <dgm:prSet/>
      <dgm:spPr>
        <a:ln w="38100"/>
      </dgm:spPr>
      <dgm:t>
        <a:bodyPr/>
        <a:lstStyle/>
        <a:p>
          <a:endParaRPr lang="en-US"/>
        </a:p>
      </dgm:t>
    </dgm:pt>
    <dgm:pt modelId="{239DDB4C-71E3-4B7B-8E9F-C2B4A2FC9E90}" type="sibTrans" cxnId="{F12C0F31-ADB4-4D71-A4EA-18E52D8293A3}">
      <dgm:prSet/>
      <dgm:spPr/>
      <dgm:t>
        <a:bodyPr/>
        <a:lstStyle/>
        <a:p>
          <a:endParaRPr lang="en-US"/>
        </a:p>
      </dgm:t>
    </dgm:pt>
    <dgm:pt modelId="{CF07A92A-550E-4639-8022-C0F87394A6F8}">
      <dgm:prSet phldrT="[Text]"/>
      <dgm:spPr/>
      <dgm:t>
        <a:bodyPr/>
        <a:lstStyle/>
        <a:p>
          <a:r>
            <a:rPr lang="en-US" dirty="0" smtClean="0"/>
            <a:t>Nutritional Value</a:t>
          </a:r>
          <a:endParaRPr lang="en-US" dirty="0"/>
        </a:p>
      </dgm:t>
    </dgm:pt>
    <dgm:pt modelId="{0522B1F6-F133-4729-A78B-E240017B29BF}" type="parTrans" cxnId="{08D7DED4-A899-496F-A22F-4A1B5BE419D7}">
      <dgm:prSet/>
      <dgm:spPr>
        <a:ln w="38100"/>
      </dgm:spPr>
      <dgm:t>
        <a:bodyPr/>
        <a:lstStyle/>
        <a:p>
          <a:endParaRPr lang="en-US"/>
        </a:p>
      </dgm:t>
    </dgm:pt>
    <dgm:pt modelId="{ED1E186E-4A4B-4C75-AFAD-13264D808974}" type="sibTrans" cxnId="{08D7DED4-A899-496F-A22F-4A1B5BE419D7}">
      <dgm:prSet/>
      <dgm:spPr/>
      <dgm:t>
        <a:bodyPr/>
        <a:lstStyle/>
        <a:p>
          <a:endParaRPr lang="en-US"/>
        </a:p>
      </dgm:t>
    </dgm:pt>
    <dgm:pt modelId="{8602B916-1B59-46C8-9BA4-CEE6A94ADE1F}" type="pres">
      <dgm:prSet presAssocID="{22C42F7E-20B2-45EC-B368-F0F20BFED0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9C5DDA-BB36-405E-BFB9-E88C41A4920E}" type="pres">
      <dgm:prSet presAssocID="{020CC33C-62CA-45B4-AB0D-15A8EE36378C}" presName="hierRoot1" presStyleCnt="0"/>
      <dgm:spPr/>
    </dgm:pt>
    <dgm:pt modelId="{1A0FCA92-CF68-472E-814F-185873186247}" type="pres">
      <dgm:prSet presAssocID="{020CC33C-62CA-45B4-AB0D-15A8EE36378C}" presName="composite" presStyleCnt="0"/>
      <dgm:spPr/>
    </dgm:pt>
    <dgm:pt modelId="{F1E3E7A6-0D1C-437A-AC95-A531D6D8030E}" type="pres">
      <dgm:prSet presAssocID="{020CC33C-62CA-45B4-AB0D-15A8EE36378C}" presName="image" presStyleLbl="node0" presStyleIdx="0" presStyleCnt="1" custScaleX="210334" custScaleY="1971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169DE38-9182-4EBD-B5F2-DC933665353F}" type="pres">
      <dgm:prSet presAssocID="{020CC33C-62CA-45B4-AB0D-15A8EE36378C}" presName="text" presStyleLbl="revTx" presStyleIdx="0" presStyleCnt="3" custLinFactNeighborX="59543" custLinFactNeighborY="-8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C45A7-3FFA-4075-AFDE-0080132FDFF8}" type="pres">
      <dgm:prSet presAssocID="{020CC33C-62CA-45B4-AB0D-15A8EE36378C}" presName="hierChild2" presStyleCnt="0"/>
      <dgm:spPr/>
    </dgm:pt>
    <dgm:pt modelId="{3569F4D9-718A-42AF-B65A-78C33BA1FC4D}" type="pres">
      <dgm:prSet presAssocID="{E3125BB9-771B-4A25-AE7B-F3A150BDF9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D70189-AE4A-4036-917C-AD7F019913D2}" type="pres">
      <dgm:prSet presAssocID="{516103A7-1073-4FD0-BDF8-A89EF70AC292}" presName="hierRoot2" presStyleCnt="0"/>
      <dgm:spPr/>
    </dgm:pt>
    <dgm:pt modelId="{548051BC-3BF9-44CF-93E0-A69BF07F772E}" type="pres">
      <dgm:prSet presAssocID="{516103A7-1073-4FD0-BDF8-A89EF70AC292}" presName="composite2" presStyleCnt="0"/>
      <dgm:spPr/>
    </dgm:pt>
    <dgm:pt modelId="{01FCC63E-8405-4BF4-A4AA-41FB2C30438F}" type="pres">
      <dgm:prSet presAssocID="{516103A7-1073-4FD0-BDF8-A89EF70AC292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11F769F-C24B-4BF1-94B9-D2EE05455460}" type="pres">
      <dgm:prSet presAssocID="{516103A7-1073-4FD0-BDF8-A89EF70AC292}" presName="text2" presStyleLbl="revTx" presStyleIdx="1" presStyleCnt="3" custLinFactNeighborX="3308" custLinFactNeighborY="4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1CBE7-0B1B-47BE-93F6-8C5B57FC43A7}" type="pres">
      <dgm:prSet presAssocID="{516103A7-1073-4FD0-BDF8-A89EF70AC292}" presName="hierChild3" presStyleCnt="0"/>
      <dgm:spPr/>
    </dgm:pt>
    <dgm:pt modelId="{6286BCA8-34D9-4C9B-9563-FF4DC9C37A33}" type="pres">
      <dgm:prSet presAssocID="{0522B1F6-F133-4729-A78B-E240017B29B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F140C21-233C-4B56-BC2B-82634797A6F0}" type="pres">
      <dgm:prSet presAssocID="{CF07A92A-550E-4639-8022-C0F87394A6F8}" presName="hierRoot2" presStyleCnt="0"/>
      <dgm:spPr/>
    </dgm:pt>
    <dgm:pt modelId="{B61E4D09-A63E-4F4C-B08D-A835EEED9915}" type="pres">
      <dgm:prSet presAssocID="{CF07A92A-550E-4639-8022-C0F87394A6F8}" presName="composite2" presStyleCnt="0"/>
      <dgm:spPr/>
    </dgm:pt>
    <dgm:pt modelId="{43917ED8-B9FF-4427-9054-310B48293038}" type="pres">
      <dgm:prSet presAssocID="{CF07A92A-550E-4639-8022-C0F87394A6F8}" presName="image2" presStyleLbl="node2" presStyleIdx="1" presStyleCnt="2" custLinFactNeighborX="628" custLinFactNeighborY="153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F690E7D-A620-4581-9C56-ECDE98D96E54}" type="pres">
      <dgm:prSet presAssocID="{CF07A92A-550E-4639-8022-C0F87394A6F8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DABB22-C0BE-49F9-B441-B92C92288ABC}" type="pres">
      <dgm:prSet presAssocID="{CF07A92A-550E-4639-8022-C0F87394A6F8}" presName="hierChild3" presStyleCnt="0"/>
      <dgm:spPr/>
    </dgm:pt>
  </dgm:ptLst>
  <dgm:cxnLst>
    <dgm:cxn modelId="{F79E9ABE-1657-43F8-8D15-68CC29538645}" srcId="{22C42F7E-20B2-45EC-B368-F0F20BFED07E}" destId="{020CC33C-62CA-45B4-AB0D-15A8EE36378C}" srcOrd="0" destOrd="0" parTransId="{5C8F0F16-FC75-41A9-84E4-CBCE5D389901}" sibTransId="{E83C9FF4-9E8F-4166-8CF2-8881D070DEC2}"/>
    <dgm:cxn modelId="{47FD0600-0FC1-403B-90EE-305DE11D68D0}" type="presOf" srcId="{516103A7-1073-4FD0-BDF8-A89EF70AC292}" destId="{F11F769F-C24B-4BF1-94B9-D2EE05455460}" srcOrd="0" destOrd="0" presId="urn:microsoft.com/office/officeart/2009/layout/CirclePictureHierarchy"/>
    <dgm:cxn modelId="{08D7DED4-A899-496F-A22F-4A1B5BE419D7}" srcId="{020CC33C-62CA-45B4-AB0D-15A8EE36378C}" destId="{CF07A92A-550E-4639-8022-C0F87394A6F8}" srcOrd="1" destOrd="0" parTransId="{0522B1F6-F133-4729-A78B-E240017B29BF}" sibTransId="{ED1E186E-4A4B-4C75-AFAD-13264D808974}"/>
    <dgm:cxn modelId="{4DA8BD4B-7C18-4BED-93A8-3D8359ED5277}" type="presOf" srcId="{020CC33C-62CA-45B4-AB0D-15A8EE36378C}" destId="{8169DE38-9182-4EBD-B5F2-DC933665353F}" srcOrd="0" destOrd="0" presId="urn:microsoft.com/office/officeart/2009/layout/CirclePictureHierarchy"/>
    <dgm:cxn modelId="{355ED260-0079-4976-82DF-E1AF38480F23}" type="presOf" srcId="{22C42F7E-20B2-45EC-B368-F0F20BFED07E}" destId="{8602B916-1B59-46C8-9BA4-CEE6A94ADE1F}" srcOrd="0" destOrd="0" presId="urn:microsoft.com/office/officeart/2009/layout/CirclePictureHierarchy"/>
    <dgm:cxn modelId="{C197B2CE-FB68-4516-A80A-1DCA00897C47}" type="presOf" srcId="{E3125BB9-771B-4A25-AE7B-F3A150BDF9A7}" destId="{3569F4D9-718A-42AF-B65A-78C33BA1FC4D}" srcOrd="0" destOrd="0" presId="urn:microsoft.com/office/officeart/2009/layout/CirclePictureHierarchy"/>
    <dgm:cxn modelId="{0CCC7DF8-A956-4D64-A2F1-F412150EBE6A}" type="presOf" srcId="{CF07A92A-550E-4639-8022-C0F87394A6F8}" destId="{CF690E7D-A620-4581-9C56-ECDE98D96E54}" srcOrd="0" destOrd="0" presId="urn:microsoft.com/office/officeart/2009/layout/CirclePictureHierarchy"/>
    <dgm:cxn modelId="{F12C0F31-ADB4-4D71-A4EA-18E52D8293A3}" srcId="{020CC33C-62CA-45B4-AB0D-15A8EE36378C}" destId="{516103A7-1073-4FD0-BDF8-A89EF70AC292}" srcOrd="0" destOrd="0" parTransId="{E3125BB9-771B-4A25-AE7B-F3A150BDF9A7}" sibTransId="{239DDB4C-71E3-4B7B-8E9F-C2B4A2FC9E90}"/>
    <dgm:cxn modelId="{C63E718C-BB84-4473-9A23-AB628B739623}" type="presOf" srcId="{0522B1F6-F133-4729-A78B-E240017B29BF}" destId="{6286BCA8-34D9-4C9B-9563-FF4DC9C37A33}" srcOrd="0" destOrd="0" presId="urn:microsoft.com/office/officeart/2009/layout/CirclePictureHierarchy"/>
    <dgm:cxn modelId="{8EFAF323-5FCF-4BD0-A020-31AA7F5D2053}" type="presParOf" srcId="{8602B916-1B59-46C8-9BA4-CEE6A94ADE1F}" destId="{6D9C5DDA-BB36-405E-BFB9-E88C41A4920E}" srcOrd="0" destOrd="0" presId="urn:microsoft.com/office/officeart/2009/layout/CirclePictureHierarchy"/>
    <dgm:cxn modelId="{948FC430-16F0-42B4-807F-30DB30FE4C09}" type="presParOf" srcId="{6D9C5DDA-BB36-405E-BFB9-E88C41A4920E}" destId="{1A0FCA92-CF68-472E-814F-185873186247}" srcOrd="0" destOrd="0" presId="urn:microsoft.com/office/officeart/2009/layout/CirclePictureHierarchy"/>
    <dgm:cxn modelId="{7E9768F3-FE15-43B2-A794-BFCA192275BD}" type="presParOf" srcId="{1A0FCA92-CF68-472E-814F-185873186247}" destId="{F1E3E7A6-0D1C-437A-AC95-A531D6D8030E}" srcOrd="0" destOrd="0" presId="urn:microsoft.com/office/officeart/2009/layout/CirclePictureHierarchy"/>
    <dgm:cxn modelId="{97B2EBF3-A8C4-4DBB-8525-4944514B468E}" type="presParOf" srcId="{1A0FCA92-CF68-472E-814F-185873186247}" destId="{8169DE38-9182-4EBD-B5F2-DC933665353F}" srcOrd="1" destOrd="0" presId="urn:microsoft.com/office/officeart/2009/layout/CirclePictureHierarchy"/>
    <dgm:cxn modelId="{94941C86-192E-46C6-AF76-F6E63DBEFE55}" type="presParOf" srcId="{6D9C5DDA-BB36-405E-BFB9-E88C41A4920E}" destId="{8F1C45A7-3FFA-4075-AFDE-0080132FDFF8}" srcOrd="1" destOrd="0" presId="urn:microsoft.com/office/officeart/2009/layout/CirclePictureHierarchy"/>
    <dgm:cxn modelId="{3AE24941-A24E-4E40-A47B-3A75C31FF3B7}" type="presParOf" srcId="{8F1C45A7-3FFA-4075-AFDE-0080132FDFF8}" destId="{3569F4D9-718A-42AF-B65A-78C33BA1FC4D}" srcOrd="0" destOrd="0" presId="urn:microsoft.com/office/officeart/2009/layout/CirclePictureHierarchy"/>
    <dgm:cxn modelId="{C4B0507E-C56E-424E-8A3C-CD29D3CE78E7}" type="presParOf" srcId="{8F1C45A7-3FFA-4075-AFDE-0080132FDFF8}" destId="{30D70189-AE4A-4036-917C-AD7F019913D2}" srcOrd="1" destOrd="0" presId="urn:microsoft.com/office/officeart/2009/layout/CirclePictureHierarchy"/>
    <dgm:cxn modelId="{5283DFD3-C9F9-4C9A-918B-4F1E8C5FEF4B}" type="presParOf" srcId="{30D70189-AE4A-4036-917C-AD7F019913D2}" destId="{548051BC-3BF9-44CF-93E0-A69BF07F772E}" srcOrd="0" destOrd="0" presId="urn:microsoft.com/office/officeart/2009/layout/CirclePictureHierarchy"/>
    <dgm:cxn modelId="{5D0F270C-299A-4DF7-9CA5-EDBD1990E8CD}" type="presParOf" srcId="{548051BC-3BF9-44CF-93E0-A69BF07F772E}" destId="{01FCC63E-8405-4BF4-A4AA-41FB2C30438F}" srcOrd="0" destOrd="0" presId="urn:microsoft.com/office/officeart/2009/layout/CirclePictureHierarchy"/>
    <dgm:cxn modelId="{E81CB15E-B207-454A-BAD4-7CB3381641B7}" type="presParOf" srcId="{548051BC-3BF9-44CF-93E0-A69BF07F772E}" destId="{F11F769F-C24B-4BF1-94B9-D2EE05455460}" srcOrd="1" destOrd="0" presId="urn:microsoft.com/office/officeart/2009/layout/CirclePictureHierarchy"/>
    <dgm:cxn modelId="{C5702B96-62C4-42F7-B6B6-EF5B8859C160}" type="presParOf" srcId="{30D70189-AE4A-4036-917C-AD7F019913D2}" destId="{CA41CBE7-0B1B-47BE-93F6-8C5B57FC43A7}" srcOrd="1" destOrd="0" presId="urn:microsoft.com/office/officeart/2009/layout/CirclePictureHierarchy"/>
    <dgm:cxn modelId="{CF6AEB2A-FE2C-4929-8EF7-1EE4E180BE3F}" type="presParOf" srcId="{8F1C45A7-3FFA-4075-AFDE-0080132FDFF8}" destId="{6286BCA8-34D9-4C9B-9563-FF4DC9C37A33}" srcOrd="2" destOrd="0" presId="urn:microsoft.com/office/officeart/2009/layout/CirclePictureHierarchy"/>
    <dgm:cxn modelId="{7E06FA31-5E7E-4FBF-BA15-619F3B29BDFA}" type="presParOf" srcId="{8F1C45A7-3FFA-4075-AFDE-0080132FDFF8}" destId="{7F140C21-233C-4B56-BC2B-82634797A6F0}" srcOrd="3" destOrd="0" presId="urn:microsoft.com/office/officeart/2009/layout/CirclePictureHierarchy"/>
    <dgm:cxn modelId="{4E3DB581-BB7D-4EBA-9FB1-91BF605C26C5}" type="presParOf" srcId="{7F140C21-233C-4B56-BC2B-82634797A6F0}" destId="{B61E4D09-A63E-4F4C-B08D-A835EEED9915}" srcOrd="0" destOrd="0" presId="urn:microsoft.com/office/officeart/2009/layout/CirclePictureHierarchy"/>
    <dgm:cxn modelId="{246AB2E0-2E3F-40AB-8974-0FD744CD5444}" type="presParOf" srcId="{B61E4D09-A63E-4F4C-B08D-A835EEED9915}" destId="{43917ED8-B9FF-4427-9054-310B48293038}" srcOrd="0" destOrd="0" presId="urn:microsoft.com/office/officeart/2009/layout/CirclePictureHierarchy"/>
    <dgm:cxn modelId="{D3ECF49E-CED8-401D-8DE2-53AF890C7988}" type="presParOf" srcId="{B61E4D09-A63E-4F4C-B08D-A835EEED9915}" destId="{CF690E7D-A620-4581-9C56-ECDE98D96E54}" srcOrd="1" destOrd="0" presId="urn:microsoft.com/office/officeart/2009/layout/CirclePictureHierarchy"/>
    <dgm:cxn modelId="{27B8AD78-6C7F-4CDF-809F-88A27142C641}" type="presParOf" srcId="{7F140C21-233C-4B56-BC2B-82634797A6F0}" destId="{14DABB22-C0BE-49F9-B441-B92C92288AB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EC82B-014D-44A4-88AF-8DB5214FE38F}">
      <dsp:nvSpPr>
        <dsp:cNvPr id="0" name=""/>
        <dsp:cNvSpPr/>
      </dsp:nvSpPr>
      <dsp:spPr>
        <a:xfrm>
          <a:off x="3048793" y="613"/>
          <a:ext cx="2440933" cy="2440894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57E8F3-1930-44D8-A23F-099E96C8F017}">
      <dsp:nvSpPr>
        <dsp:cNvPr id="0" name=""/>
        <dsp:cNvSpPr/>
      </dsp:nvSpPr>
      <dsp:spPr>
        <a:xfrm>
          <a:off x="669062" y="86043"/>
          <a:ext cx="3001844" cy="22699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3742EF-4368-49DE-816F-26C5750595D2}">
      <dsp:nvSpPr>
        <dsp:cNvPr id="0" name=""/>
        <dsp:cNvSpPr/>
      </dsp:nvSpPr>
      <dsp:spPr>
        <a:xfrm>
          <a:off x="3206577" y="188217"/>
          <a:ext cx="2125365" cy="2065687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Plant</a:t>
          </a:r>
          <a:endParaRPr lang="en-US" sz="4000" kern="1200" dirty="0"/>
        </a:p>
      </dsp:txBody>
      <dsp:txXfrm>
        <a:off x="3517829" y="490730"/>
        <a:ext cx="1502861" cy="1460661"/>
      </dsp:txXfrm>
    </dsp:sp>
    <dsp:sp modelId="{E5B28C5E-F2A0-467C-8272-8077A2DC2D02}">
      <dsp:nvSpPr>
        <dsp:cNvPr id="0" name=""/>
        <dsp:cNvSpPr/>
      </dsp:nvSpPr>
      <dsp:spPr>
        <a:xfrm>
          <a:off x="4026606" y="2805488"/>
          <a:ext cx="485306" cy="485306"/>
        </a:xfrm>
        <a:prstGeom prst="flowChartConnector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A18AB-F382-4704-8666-1BAA88746FC9}">
      <dsp:nvSpPr>
        <dsp:cNvPr id="0" name=""/>
        <dsp:cNvSpPr/>
      </dsp:nvSpPr>
      <dsp:spPr>
        <a:xfrm>
          <a:off x="3048793" y="3654774"/>
          <a:ext cx="2440933" cy="2440894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9F01D4-B3CB-45A1-A28C-4386C5324C26}">
      <dsp:nvSpPr>
        <dsp:cNvPr id="0" name=""/>
        <dsp:cNvSpPr/>
      </dsp:nvSpPr>
      <dsp:spPr>
        <a:xfrm>
          <a:off x="4867612" y="3740204"/>
          <a:ext cx="3001844" cy="22699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9B114F-D94D-4C7F-8DE9-58A6D5A452F9}">
      <dsp:nvSpPr>
        <dsp:cNvPr id="0" name=""/>
        <dsp:cNvSpPr/>
      </dsp:nvSpPr>
      <dsp:spPr>
        <a:xfrm>
          <a:off x="3126256" y="3847927"/>
          <a:ext cx="2286007" cy="2054588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Animal</a:t>
          </a:r>
          <a:endParaRPr lang="en-US" sz="4000" kern="1200" dirty="0"/>
        </a:p>
      </dsp:txBody>
      <dsp:txXfrm>
        <a:off x="3461034" y="4148814"/>
        <a:ext cx="1616451" cy="1452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6BCA8-34D9-4C9B-9563-FF4DC9C37A33}">
      <dsp:nvSpPr>
        <dsp:cNvPr id="0" name=""/>
        <dsp:cNvSpPr/>
      </dsp:nvSpPr>
      <dsp:spPr>
        <a:xfrm>
          <a:off x="2497561" y="2412999"/>
          <a:ext cx="1283266" cy="38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40"/>
              </a:lnTo>
              <a:lnTo>
                <a:pt x="1283266" y="202140"/>
              </a:lnTo>
              <a:lnTo>
                <a:pt x="1283266" y="383524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9F4D9-718A-42AF-B65A-78C33BA1FC4D}">
      <dsp:nvSpPr>
        <dsp:cNvPr id="0" name=""/>
        <dsp:cNvSpPr/>
      </dsp:nvSpPr>
      <dsp:spPr>
        <a:xfrm>
          <a:off x="581173" y="2412999"/>
          <a:ext cx="1916387" cy="365670"/>
        </a:xfrm>
        <a:custGeom>
          <a:avLst/>
          <a:gdLst/>
          <a:ahLst/>
          <a:cxnLst/>
          <a:rect l="0" t="0" r="0" b="0"/>
          <a:pathLst>
            <a:path>
              <a:moveTo>
                <a:pt x="1916387" y="0"/>
              </a:moveTo>
              <a:lnTo>
                <a:pt x="1916387" y="184286"/>
              </a:lnTo>
              <a:lnTo>
                <a:pt x="0" y="184286"/>
              </a:lnTo>
              <a:lnTo>
                <a:pt x="0" y="36567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3E7A6-0D1C-437A-AC95-A531D6D8030E}">
      <dsp:nvSpPr>
        <dsp:cNvPr id="0" name=""/>
        <dsp:cNvSpPr/>
      </dsp:nvSpPr>
      <dsp:spPr>
        <a:xfrm>
          <a:off x="1276720" y="124470"/>
          <a:ext cx="2441681" cy="22885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DE38-9182-4EBD-B5F2-DC933665353F}">
      <dsp:nvSpPr>
        <dsp:cNvPr id="0" name=""/>
        <dsp:cNvSpPr/>
      </dsp:nvSpPr>
      <dsp:spPr>
        <a:xfrm>
          <a:off x="4114806" y="584199"/>
          <a:ext cx="174128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Animal Performance</a:t>
          </a:r>
          <a:endParaRPr lang="en-US" sz="2200" kern="1200" dirty="0"/>
        </a:p>
      </dsp:txBody>
      <dsp:txXfrm>
        <a:off x="4114806" y="584199"/>
        <a:ext cx="1741289" cy="1160859"/>
      </dsp:txXfrm>
    </dsp:sp>
    <dsp:sp modelId="{01FCC63E-8405-4BF4-A4AA-41FB2C30438F}">
      <dsp:nvSpPr>
        <dsp:cNvPr id="0" name=""/>
        <dsp:cNvSpPr/>
      </dsp:nvSpPr>
      <dsp:spPr>
        <a:xfrm>
          <a:off x="744" y="2778670"/>
          <a:ext cx="1160859" cy="11608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769F-C24B-4BF1-94B9-D2EE05455460}">
      <dsp:nvSpPr>
        <dsp:cNvPr id="0" name=""/>
        <dsp:cNvSpPr/>
      </dsp:nvSpPr>
      <dsp:spPr>
        <a:xfrm>
          <a:off x="1219205" y="2822980"/>
          <a:ext cx="174128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Forage Intake </a:t>
          </a:r>
          <a:endParaRPr lang="en-US" sz="2200" kern="1200" dirty="0"/>
        </a:p>
      </dsp:txBody>
      <dsp:txXfrm>
        <a:off x="1219205" y="2822980"/>
        <a:ext cx="1741289" cy="1160859"/>
      </dsp:txXfrm>
    </dsp:sp>
    <dsp:sp modelId="{43917ED8-B9FF-4427-9054-310B48293038}">
      <dsp:nvSpPr>
        <dsp:cNvPr id="0" name=""/>
        <dsp:cNvSpPr/>
      </dsp:nvSpPr>
      <dsp:spPr>
        <a:xfrm>
          <a:off x="3200397" y="2796524"/>
          <a:ext cx="1160859" cy="11608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90E7D-A620-4581-9C56-ECDE98D96E54}">
      <dsp:nvSpPr>
        <dsp:cNvPr id="0" name=""/>
        <dsp:cNvSpPr/>
      </dsp:nvSpPr>
      <dsp:spPr>
        <a:xfrm>
          <a:off x="4353966" y="2775768"/>
          <a:ext cx="174128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Nutritional Value</a:t>
          </a:r>
          <a:endParaRPr lang="en-US" sz="2200" kern="1200" dirty="0"/>
        </a:p>
      </dsp:txBody>
      <dsp:txXfrm>
        <a:off x="4353966" y="2775768"/>
        <a:ext cx="1741289" cy="116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86B5B-5F95-41B5-B1BB-2A3A0AEBD664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BD8C-3231-4B05-A473-1973BFC8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4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9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5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4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6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2BD6F-DEA2-414B-BB74-FA705882C526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2BD6F-DEA2-414B-BB74-FA705882C52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6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9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2BD6F-DEA2-414B-BB74-FA705882C52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910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0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1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54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2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4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1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C9E49-C9D0-4C55-96E3-1F7C39FB937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81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BD8C-3231-4B05-A473-1973BFC86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A6A2-4E60-4107-ACB3-710714A20C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9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8016"/>
            <a:ext cx="9143998" cy="812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582" y="1496695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582" y="2590898"/>
            <a:ext cx="6088220" cy="170258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r="905"/>
          <a:stretch/>
        </p:blipFill>
        <p:spPr>
          <a:xfrm>
            <a:off x="-1" y="0"/>
            <a:ext cx="9144001" cy="6869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29" y="3513940"/>
            <a:ext cx="1521228" cy="5360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754602"/>
            <a:ext cx="6088220" cy="1084469"/>
          </a:xfrm>
        </p:spPr>
        <p:txBody>
          <a:bodyPr anchor="t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This Completes Section XX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1848806"/>
            <a:ext cx="6088220" cy="10982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Of Beef Systems Management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4929"/>
            <a:ext cx="2133600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05100" y="6474929"/>
            <a:ext cx="175686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7826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0" y="3094671"/>
            <a:ext cx="1118674" cy="1381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53557"/>
            <a:ext cx="9144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b="0" i="0" dirty="0" smtClean="0">
                <a:solidFill>
                  <a:srgbClr val="000000"/>
                </a:solidFill>
                <a:effectLst/>
                <a:latin typeface="+mn-lt"/>
              </a:rPr>
              <a:t>The Alabama Cooperative Extension System (Alabama A&amp;M University and Auburn University) is an equal opportunity educator and employer.  Everyone is welcome! © 2017 Alabama Cooperative Extension System. All rights reserved.</a:t>
            </a:r>
            <a:endParaRPr lang="en-US" sz="500" b="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53481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879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5835" y="2146216"/>
            <a:ext cx="5447018" cy="1805072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 smtClean="0"/>
              <a:t>Click to edit Master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835" y="1300095"/>
            <a:ext cx="5447018" cy="846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67837" y="608825"/>
            <a:ext cx="0" cy="351976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" y="820694"/>
            <a:ext cx="1837024" cy="32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0" y="274639"/>
            <a:ext cx="787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1756861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648" y="273053"/>
            <a:ext cx="493252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8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/>
          <a:stretch/>
        </p:blipFill>
        <p:spPr>
          <a:xfrm>
            <a:off x="1" y="1"/>
            <a:ext cx="9143999" cy="6869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88" y="6012134"/>
            <a:ext cx="1313415" cy="462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61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4315"/>
            <a:ext cx="5486400" cy="3536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928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74929"/>
            <a:ext cx="812768" cy="246547"/>
          </a:xfrm>
        </p:spPr>
        <p:txBody>
          <a:bodyPr/>
          <a:lstStyle/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7029" y="6474929"/>
            <a:ext cx="900501" cy="246547"/>
          </a:xfrm>
        </p:spPr>
        <p:txBody>
          <a:bodyPr/>
          <a:lstStyle/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71429" y="6356352"/>
            <a:ext cx="2895600" cy="365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0"/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" y="291064"/>
            <a:ext cx="645798" cy="11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929"/>
            <a:ext cx="2133600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44A42EC-1E30-43D9-A1BA-87C587F61B5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474929"/>
            <a:ext cx="1756861" cy="246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1D9EC95-9B36-42EE-90FC-E317CE861D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990600"/>
            <a:ext cx="5410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Grazing Methods and Their Role in Pasture Management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Kim Mullenix, Ph.D., Extension Beef Specialist, Auburn University</a:t>
            </a:r>
          </a:p>
          <a:p>
            <a:r>
              <a:rPr lang="en-US" dirty="0" smtClean="0"/>
              <a:t>Jennifer J. Tucker, Ph.D., Extension Beef Specialist, University of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Stockpiling</a:t>
            </a:r>
          </a:p>
          <a:p>
            <a:pPr lvl="1"/>
            <a:r>
              <a:rPr lang="en-US" sz="2400" dirty="0" smtClean="0"/>
              <a:t>A planned management technique allowing forage to accumulate for a time of later use</a:t>
            </a:r>
          </a:p>
          <a:p>
            <a:pPr lvl="1"/>
            <a:r>
              <a:rPr lang="en-US" sz="2400" dirty="0" smtClean="0"/>
              <a:t>Common forage crops in AL: Tall fescue and </a:t>
            </a:r>
            <a:r>
              <a:rPr lang="en-US" sz="2400" dirty="0" err="1" smtClean="0"/>
              <a:t>bermudagrass</a:t>
            </a:r>
            <a:endParaRPr lang="en-US" sz="2400" dirty="0" smtClean="0"/>
          </a:p>
          <a:p>
            <a:pPr lvl="1"/>
            <a:r>
              <a:rPr lang="en-US" sz="2400" dirty="0" smtClean="0"/>
              <a:t>Harvest in early fall, remove dry matter from field, fertilize, accumulate 8 to 10 weeks</a:t>
            </a:r>
          </a:p>
          <a:p>
            <a:pPr lvl="1"/>
            <a:r>
              <a:rPr lang="en-US" sz="2400" dirty="0" smtClean="0"/>
              <a:t>Using improved grazing methods can help improve utilization of this standing forage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5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Animal Performance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Performance and Forage Quality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258878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7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Intake = consumption </a:t>
            </a:r>
          </a:p>
          <a:p>
            <a:endParaRPr lang="en-US" dirty="0"/>
          </a:p>
          <a:p>
            <a:r>
              <a:rPr lang="en-US" dirty="0" smtClean="0"/>
              <a:t>Influenced by:</a:t>
            </a:r>
          </a:p>
          <a:p>
            <a:pPr lvl="1"/>
            <a:r>
              <a:rPr lang="en-US" dirty="0" smtClean="0"/>
              <a:t>Bite size</a:t>
            </a:r>
          </a:p>
          <a:p>
            <a:pPr lvl="1"/>
            <a:r>
              <a:rPr lang="en-US" dirty="0" smtClean="0"/>
              <a:t>Bite rate</a:t>
            </a:r>
          </a:p>
          <a:p>
            <a:pPr lvl="1"/>
            <a:r>
              <a:rPr lang="en-US" dirty="0" smtClean="0"/>
              <a:t>Grazing time/time spent 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Intake and Forage Quality are Related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91" y="1752600"/>
            <a:ext cx="4048690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– Grazed Tall Fescue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324600"/>
            <a:ext cx="4495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Holloway et al., 1979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54035"/>
              </p:ext>
            </p:extLst>
          </p:nvPr>
        </p:nvGraphicFramePr>
        <p:xfrm>
          <a:off x="1295400" y="1397000"/>
          <a:ext cx="6629400" cy="452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362200"/>
                <a:gridCol w="2133600"/>
              </a:tblGrid>
              <a:tr h="62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Quality</a:t>
                      </a:r>
                    </a:p>
                    <a:p>
                      <a:pPr algn="ctr"/>
                      <a:r>
                        <a:rPr lang="en-US" baseline="0" dirty="0" smtClean="0"/>
                        <a:t>(+ Legumes, Mowed periodically)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Quality</a:t>
                      </a:r>
                    </a:p>
                    <a:p>
                      <a:pPr algn="ctr"/>
                      <a:r>
                        <a:rPr lang="en-US" dirty="0" smtClean="0"/>
                        <a:t>(Mowed once)</a:t>
                      </a:r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40709">
                <a:tc>
                  <a:txBody>
                    <a:bodyPr/>
                    <a:lstStyle/>
                    <a:p>
                      <a:r>
                        <a:rPr lang="en-US" dirty="0" smtClean="0"/>
                        <a:t>Intake,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hd</a:t>
                      </a:r>
                      <a:r>
                        <a:rPr lang="en-US" dirty="0" smtClean="0"/>
                        <a:t>/d</a:t>
                      </a:r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 a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 b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4322">
                <a:tc>
                  <a:txBody>
                    <a:bodyPr/>
                    <a:lstStyle/>
                    <a:p>
                      <a:r>
                        <a:rPr lang="en-US" dirty="0" smtClean="0"/>
                        <a:t>Digestible DM Intake, 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hd</a:t>
                      </a:r>
                      <a:r>
                        <a:rPr lang="en-US" dirty="0" smtClean="0"/>
                        <a:t>/d</a:t>
                      </a:r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 a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 b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6881">
                <a:tc>
                  <a:txBody>
                    <a:bodyPr/>
                    <a:lstStyle/>
                    <a:p>
                      <a:r>
                        <a:rPr lang="en-US" dirty="0" smtClean="0"/>
                        <a:t>Cow Weight, Final</a:t>
                      </a:r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1070 a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1015 b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9441">
                <a:tc>
                  <a:txBody>
                    <a:bodyPr/>
                    <a:lstStyle/>
                    <a:p>
                      <a:r>
                        <a:rPr lang="en-US" dirty="0" smtClean="0"/>
                        <a:t>Calf Weaning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508 a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470 b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775" y="2743200"/>
            <a:ext cx="99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150 d grazing</a:t>
            </a:r>
          </a:p>
        </p:txBody>
      </p:sp>
    </p:spTree>
    <p:extLst>
      <p:ext uri="{BB962C8B-B14F-4D97-AF65-F5344CB8AC3E}">
        <p14:creationId xmlns:p14="http://schemas.microsoft.com/office/powerpoint/2010/main" val="1361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Continuous Stocking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cs typeface="Arial" pitchFamily="34" charset="0"/>
              </a:rPr>
              <a:t>Simplest, most commonly used in </a:t>
            </a:r>
            <a:r>
              <a:rPr lang="en-US" sz="2000" dirty="0" smtClean="0">
                <a:cs typeface="Arial" pitchFamily="34" charset="0"/>
              </a:rPr>
              <a:t>Southeast</a:t>
            </a:r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Animals stocked on single pasture unit for duration of grazing season</a:t>
            </a:r>
            <a:r>
              <a:rPr lang="en-US" sz="2000" dirty="0" smtClean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Can work well with warm season perennials like </a:t>
            </a:r>
            <a:r>
              <a:rPr lang="en-US" sz="2000" dirty="0" err="1" smtClean="0">
                <a:cs typeface="Arial" pitchFamily="34" charset="0"/>
              </a:rPr>
              <a:t>bahiagrass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and </a:t>
            </a:r>
            <a:r>
              <a:rPr lang="en-US" sz="2000" dirty="0" err="1" smtClean="0">
                <a:cs typeface="Arial" pitchFamily="34" charset="0"/>
              </a:rPr>
              <a:t>bermudagrass</a:t>
            </a:r>
            <a:r>
              <a:rPr lang="en-US" sz="2000" dirty="0" smtClean="0">
                <a:cs typeface="Arial" pitchFamily="34" charset="0"/>
              </a:rPr>
              <a:t> </a:t>
            </a:r>
            <a:endParaRPr lang="en-US" sz="2000" dirty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5387"/>
            <a:ext cx="4038600" cy="1895589"/>
          </a:xfrm>
        </p:spPr>
      </p:pic>
    </p:spTree>
    <p:extLst>
      <p:ext uri="{BB962C8B-B14F-4D97-AF65-F5344CB8AC3E}">
        <p14:creationId xmlns:p14="http://schemas.microsoft.com/office/powerpoint/2010/main" val="9798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2179190" y="1538226"/>
            <a:ext cx="5067420" cy="471231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6821" y="2062860"/>
            <a:ext cx="1072259" cy="7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799" y="4374067"/>
            <a:ext cx="982239" cy="6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1258" y="4325804"/>
            <a:ext cx="982594" cy="6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0682" y="2010669"/>
            <a:ext cx="938317" cy="6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Stocking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Continuous Stocking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Simple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Animals are allowed to selectively graze</a:t>
            </a:r>
          </a:p>
          <a:p>
            <a:endParaRPr lang="en-US" sz="2000" dirty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May result in overall high individual animal performance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May lead to overstocking, overgrazing, decreased forage production</a:t>
            </a:r>
          </a:p>
          <a:p>
            <a:endParaRPr lang="en-US" dirty="0"/>
          </a:p>
          <a:p>
            <a:r>
              <a:rPr lang="en-US" dirty="0" smtClean="0"/>
              <a:t>Lowers overall potential for herd performance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Least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Management: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239000" cy="457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85763">
              <a:buFont typeface="+mj-lt"/>
              <a:buAutoNum type="arabicPeriod"/>
            </a:pPr>
            <a:r>
              <a:rPr lang="en-US" sz="2800" dirty="0">
                <a:cs typeface="Arial" pitchFamily="34" charset="0"/>
              </a:rPr>
              <a:t>To manage the pasture and other feed inputs to efficiently produce animal products</a:t>
            </a:r>
            <a:br>
              <a:rPr lang="en-US" sz="2800" dirty="0">
                <a:cs typeface="Arial" pitchFamily="34" charset="0"/>
              </a:rPr>
            </a:br>
            <a:endParaRPr lang="en-US" sz="2800" dirty="0">
              <a:cs typeface="Arial" pitchFamily="34" charset="0"/>
            </a:endParaRPr>
          </a:p>
          <a:p>
            <a:pPr marL="385763">
              <a:buFont typeface="+mj-lt"/>
              <a:buAutoNum type="arabicPeriod"/>
            </a:pPr>
            <a:r>
              <a:rPr lang="en-US" sz="2800" dirty="0">
                <a:cs typeface="Arial" pitchFamily="34" charset="0"/>
              </a:rPr>
              <a:t>To effectively managing </a:t>
            </a:r>
            <a:r>
              <a:rPr lang="en-US" sz="2800" b="1" i="1" dirty="0">
                <a:cs typeface="Arial" pitchFamily="34" charset="0"/>
              </a:rPr>
              <a:t>forage quantity </a:t>
            </a:r>
            <a:r>
              <a:rPr lang="en-US" sz="2800" dirty="0">
                <a:cs typeface="Arial" pitchFamily="34" charset="0"/>
              </a:rPr>
              <a:t>and </a:t>
            </a:r>
            <a:r>
              <a:rPr lang="en-US" sz="2800" b="1" i="1" dirty="0">
                <a:cs typeface="Arial" pitchFamily="34" charset="0"/>
              </a:rPr>
              <a:t>quality</a:t>
            </a:r>
            <a:r>
              <a:rPr lang="en-US" sz="2800" dirty="0">
                <a:cs typeface="Arial" pitchFamily="34" charset="0"/>
              </a:rPr>
              <a:t> over the grazing season, regardless of grazing method utilized </a:t>
            </a:r>
            <a:br>
              <a:rPr lang="en-US" sz="2800" dirty="0">
                <a:cs typeface="Arial" pitchFamily="34" charset="0"/>
              </a:rPr>
            </a:br>
            <a:endParaRPr lang="en-US" sz="2800" dirty="0"/>
          </a:p>
          <a:p>
            <a:pPr marL="385763">
              <a:buFont typeface="+mj-lt"/>
              <a:buAutoNum type="arabicPeriod"/>
            </a:pPr>
            <a:r>
              <a:rPr lang="en-US" sz="2800" dirty="0">
                <a:cs typeface="Arial" pitchFamily="34" charset="0"/>
              </a:rPr>
              <a:t>To adjust livestock stocking rates to improve grazing efficiency and animal production per unit of land</a:t>
            </a:r>
          </a:p>
        </p:txBody>
      </p:sp>
    </p:spTree>
    <p:extLst>
      <p:ext uri="{BB962C8B-B14F-4D97-AF65-F5344CB8AC3E}">
        <p14:creationId xmlns:p14="http://schemas.microsoft.com/office/powerpoint/2010/main" val="25297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Rotational Stocking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cs typeface="Arial" pitchFamily="34" charset="0"/>
              </a:rPr>
              <a:t>Grazing system in which the grazing area is divided into several small “paddocks.”  </a:t>
            </a:r>
            <a:endParaRPr lang="en-US" sz="2000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cs typeface="Arial" pitchFamily="34" charset="0"/>
            </a:endParaRPr>
          </a:p>
          <a:p>
            <a:r>
              <a:rPr lang="en-US" sz="2000" dirty="0">
                <a:cs typeface="Arial" pitchFamily="34" charset="0"/>
              </a:rPr>
              <a:t>Animals will rapidly graze plants to a desired height before “rotating” to a new paddock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12" y="2476341"/>
            <a:ext cx="3694176" cy="2773680"/>
          </a:xfrm>
        </p:spPr>
      </p:pic>
    </p:spTree>
    <p:extLst>
      <p:ext uri="{BB962C8B-B14F-4D97-AF65-F5344CB8AC3E}">
        <p14:creationId xmlns:p14="http://schemas.microsoft.com/office/powerpoint/2010/main" val="1258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2179190" y="1538226"/>
            <a:ext cx="5067420" cy="471231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1671511"/>
            <a:ext cx="915020" cy="6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9352" y="1671511"/>
            <a:ext cx="838200" cy="5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313779"/>
            <a:ext cx="838504" cy="5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7590" y="2267088"/>
            <a:ext cx="884554" cy="6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stCxn id="9221" idx="0"/>
          </p:cNvCxnSpPr>
          <p:nvPr/>
        </p:nvCxnSpPr>
        <p:spPr>
          <a:xfrm>
            <a:off x="4712900" y="1538226"/>
            <a:ext cx="0" cy="4712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79190" y="2895600"/>
            <a:ext cx="5067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79190" y="4028983"/>
            <a:ext cx="5067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9190" y="5181600"/>
            <a:ext cx="5067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2819400"/>
            <a:ext cx="0" cy="2971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5791200"/>
            <a:ext cx="2819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6000" y="2362200"/>
            <a:ext cx="0" cy="3429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2362200"/>
            <a:ext cx="1981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76600" y="2677382"/>
            <a:ext cx="0" cy="44681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Stocking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itchFamily="34" charset="0"/>
              </a:rPr>
              <a:t>Rotational Stocking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Potential increase in forage utilization compared to continuous</a:t>
            </a:r>
          </a:p>
          <a:p>
            <a:r>
              <a:rPr lang="en-US" dirty="0" smtClean="0"/>
              <a:t>Flexibility in managing excess</a:t>
            </a:r>
          </a:p>
          <a:p>
            <a:r>
              <a:rPr lang="en-US" dirty="0" smtClean="0"/>
              <a:t>Better matching of animal nutrient requirements</a:t>
            </a:r>
          </a:p>
          <a:p>
            <a:r>
              <a:rPr lang="en-US" dirty="0" smtClean="0"/>
              <a:t>Improved pasture management skills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Initial investment in fences, watering systems</a:t>
            </a:r>
          </a:p>
          <a:p>
            <a:r>
              <a:rPr lang="en-US" dirty="0" smtClean="0"/>
              <a:t>Labor availability</a:t>
            </a:r>
          </a:p>
          <a:p>
            <a:r>
              <a:rPr lang="en-US" dirty="0" smtClean="0"/>
              <a:t>More management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High Quality Forage Efficiently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Limit Grazing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 cows access to high quality forage for a few hours per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decrease hay needs in winter systems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9962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6C69-857B-104C-AE3E-3B88F0AD35C4}" type="datetime1">
              <a:rPr lang="en-US" smtClean="0">
                <a:solidFill>
                  <a:prstClr val="white"/>
                </a:solidFill>
              </a:rPr>
              <a:pPr/>
              <a:t>1/4/2018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2136224" y="2207903"/>
            <a:ext cx="5121830" cy="2935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defTabSz="457178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222" name="Line 20"/>
          <p:cNvSpPr>
            <a:spLocks noChangeShapeType="1"/>
          </p:cNvSpPr>
          <p:nvPr/>
        </p:nvSpPr>
        <p:spPr bwMode="auto">
          <a:xfrm>
            <a:off x="3385447" y="2207903"/>
            <a:ext cx="0" cy="293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178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39739" name="Line 27"/>
          <p:cNvSpPr>
            <a:spLocks noChangeShapeType="1"/>
          </p:cNvSpPr>
          <p:nvPr/>
        </p:nvSpPr>
        <p:spPr bwMode="auto">
          <a:xfrm>
            <a:off x="3449496" y="3817129"/>
            <a:ext cx="624614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</p:spPr>
        <p:txBody>
          <a:bodyPr/>
          <a:lstStyle/>
          <a:p>
            <a:pPr defTabSz="457178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Grazing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6221" y="2213405"/>
            <a:ext cx="1249227" cy="2935600"/>
          </a:xfrm>
          <a:prstGeom prst="rect">
            <a:avLst/>
          </a:prstGeom>
          <a:solidFill>
            <a:srgbClr val="A87C00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3366077" y="3436773"/>
            <a:ext cx="43974" cy="5834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64770" y="3269232"/>
            <a:ext cx="342900" cy="6715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Flowchart: Direct Access Storage 6"/>
          <p:cNvSpPr/>
          <p:nvPr/>
        </p:nvSpPr>
        <p:spPr>
          <a:xfrm>
            <a:off x="2514410" y="2643487"/>
            <a:ext cx="492849" cy="457200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Flowchart: Direct Access Storage 14"/>
          <p:cNvSpPr/>
          <p:nvPr/>
        </p:nvSpPr>
        <p:spPr>
          <a:xfrm>
            <a:off x="2580353" y="4044890"/>
            <a:ext cx="492849" cy="457200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6222" y="4246910"/>
            <a:ext cx="558272" cy="3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53" y="4398625"/>
            <a:ext cx="544570" cy="3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28" y="3020575"/>
            <a:ext cx="585752" cy="4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4342" y="2755357"/>
            <a:ext cx="486014" cy="3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57650" y="2213405"/>
            <a:ext cx="0" cy="293560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86350" y="2213405"/>
            <a:ext cx="0" cy="293560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27"/>
          <p:cNvSpPr>
            <a:spLocks noChangeShapeType="1"/>
          </p:cNvSpPr>
          <p:nvPr/>
        </p:nvSpPr>
        <p:spPr bwMode="auto">
          <a:xfrm flipH="1">
            <a:off x="3101828" y="3604991"/>
            <a:ext cx="69534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</p:spPr>
        <p:txBody>
          <a:bodyPr/>
          <a:lstStyle/>
          <a:p>
            <a:pPr defTabSz="457178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39" grpId="0" animBg="1"/>
      <p:bldP spid="5" grpId="0" animBg="1"/>
      <p:bldP spid="3" grpId="0" animBg="1"/>
      <p:bldP spid="7" grpId="0" animBg="1"/>
      <p:bldP spid="15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Arkansas – Limit Grazing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Free choice </a:t>
            </a:r>
            <a:r>
              <a:rPr lang="en-US" dirty="0" err="1" smtClean="0"/>
              <a:t>bermudagrass</a:t>
            </a:r>
            <a:r>
              <a:rPr lang="en-US" dirty="0" smtClean="0"/>
              <a:t>/</a:t>
            </a:r>
            <a:r>
              <a:rPr lang="en-US" dirty="0" err="1" smtClean="0"/>
              <a:t>dallisgrass</a:t>
            </a:r>
            <a:r>
              <a:rPr lang="en-US" dirty="0" smtClean="0"/>
              <a:t> hay and: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Corn gluten feed – fed 3x per week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Limit grazing – 7 </a:t>
            </a:r>
            <a:r>
              <a:rPr lang="en-US" dirty="0" err="1" smtClean="0"/>
              <a:t>hr</a:t>
            </a:r>
            <a:r>
              <a:rPr lang="en-US" dirty="0" smtClean="0"/>
              <a:t>/d, 2x per week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Limit grazing – 7 </a:t>
            </a:r>
            <a:r>
              <a:rPr lang="en-US" dirty="0" err="1" smtClean="0"/>
              <a:t>hr</a:t>
            </a:r>
            <a:r>
              <a:rPr lang="en-US" dirty="0" smtClean="0"/>
              <a:t>/d, 3x per week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Stocking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density</a:t>
            </a:r>
            <a:r>
              <a:rPr lang="en-US" dirty="0" smtClean="0"/>
              <a:t> = 0.1 acre per cow per day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Gunter et al. (2012)</a:t>
            </a:r>
          </a:p>
        </p:txBody>
      </p:sp>
    </p:spTree>
    <p:extLst>
      <p:ext uri="{BB962C8B-B14F-4D97-AF65-F5344CB8AC3E}">
        <p14:creationId xmlns:p14="http://schemas.microsoft.com/office/powerpoint/2010/main" val="19261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Arkansas – Limit Grazing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they find?</a:t>
            </a:r>
          </a:p>
          <a:p>
            <a:pPr lvl="1"/>
            <a:r>
              <a:rPr lang="en-US" dirty="0" smtClean="0"/>
              <a:t>Cows limit grazed maintained similar BCS compared to cows fed concentrate-based supplement (5+)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 difference between 2 vs. 3 days per week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Gunter et al. (2012)</a:t>
            </a:r>
          </a:p>
        </p:txBody>
      </p:sp>
    </p:spTree>
    <p:extLst>
      <p:ext uri="{BB962C8B-B14F-4D97-AF65-F5344CB8AC3E}">
        <p14:creationId xmlns:p14="http://schemas.microsoft.com/office/powerpoint/2010/main" val="36814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Arkansas – Limit Grazing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0.1 acre per cow per day</a:t>
            </a:r>
          </a:p>
          <a:p>
            <a:r>
              <a:rPr lang="en-US" dirty="0" smtClean="0"/>
              <a:t>2 days per week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30 cows x 0.1 acre per cow per day = 3 acres for each limit grazing event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 acres x 2 days per week = 6 acres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12 acres – come back to the same area every 2 </a:t>
            </a:r>
            <a:r>
              <a:rPr lang="en-US" dirty="0" err="1" smtClean="0"/>
              <a:t>wk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Gunter et al. (2012)</a:t>
            </a:r>
          </a:p>
        </p:txBody>
      </p:sp>
    </p:spTree>
    <p:extLst>
      <p:ext uri="{BB962C8B-B14F-4D97-AF65-F5344CB8AC3E}">
        <p14:creationId xmlns:p14="http://schemas.microsoft.com/office/powerpoint/2010/main" val="39468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Strip-Grazing/Frontal Grazing</a:t>
            </a:r>
            <a:endParaRPr lang="en-US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743450" y="2171700"/>
            <a:ext cx="3028950" cy="3200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482218" y="21717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626894" y="5372100"/>
            <a:ext cx="1531188" cy="3000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  <a:latin typeface="Tahoma" pitchFamily="34" charset="0"/>
              </a:rPr>
              <a:t>Frontal Grazing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482218" y="3942470"/>
            <a:ext cx="632832" cy="1552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0292" y="3076314"/>
            <a:ext cx="563221" cy="3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5756" y="3471699"/>
            <a:ext cx="552290" cy="3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7138" y="3863526"/>
            <a:ext cx="565975" cy="3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1860" y="4341336"/>
            <a:ext cx="566186" cy="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91330" y="2176321"/>
            <a:ext cx="2856608" cy="3200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297825" y="21717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994560" y="21717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691293" y="21717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22657" y="5372100"/>
            <a:ext cx="1350050" cy="3000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  <a:latin typeface="Tahoma" pitchFamily="34" charset="0"/>
              </a:rPr>
              <a:t>Strip-Grazing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158480" y="4238625"/>
            <a:ext cx="34836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855214" y="4238625"/>
            <a:ext cx="34836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551947" y="4238625"/>
            <a:ext cx="34836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158480" y="2638425"/>
            <a:ext cx="1881181" cy="355600"/>
          </a:xfrm>
          <a:custGeom>
            <a:avLst/>
            <a:gdLst/>
            <a:ahLst/>
            <a:cxnLst>
              <a:cxn ang="0">
                <a:pos x="1104" y="256"/>
              </a:cxn>
              <a:cxn ang="0">
                <a:pos x="576" y="16"/>
              </a:cxn>
              <a:cxn ang="0">
                <a:pos x="0" y="160"/>
              </a:cxn>
            </a:cxnLst>
            <a:rect l="0" t="0" r="r" b="b"/>
            <a:pathLst>
              <a:path w="1104" h="256">
                <a:moveTo>
                  <a:pt x="1104" y="256"/>
                </a:moveTo>
                <a:cubicBezTo>
                  <a:pt x="932" y="144"/>
                  <a:pt x="760" y="32"/>
                  <a:pt x="576" y="16"/>
                </a:cubicBezTo>
                <a:cubicBezTo>
                  <a:pt x="392" y="0"/>
                  <a:pt x="196" y="80"/>
                  <a:pt x="0" y="16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rgbClr val="1C1C1C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34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4081" y="2807838"/>
            <a:ext cx="531175" cy="3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237" y="3203222"/>
            <a:ext cx="520865" cy="3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0537" y="3595050"/>
            <a:ext cx="533772" cy="3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131" y="4072859"/>
            <a:ext cx="533971" cy="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643507" y="3166954"/>
            <a:ext cx="171450" cy="14718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08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Grazing/Frontal Grazing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4040188" cy="639763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4040188" cy="3951288"/>
          </a:xfrm>
        </p:spPr>
        <p:txBody>
          <a:bodyPr/>
          <a:lstStyle/>
          <a:p>
            <a:r>
              <a:rPr lang="en-US" dirty="0" smtClean="0"/>
              <a:t>Another form of rotational stocking</a:t>
            </a:r>
          </a:p>
          <a:p>
            <a:r>
              <a:rPr lang="en-US" dirty="0" smtClean="0"/>
              <a:t>Efficient use of forage</a:t>
            </a:r>
          </a:p>
          <a:p>
            <a:pPr lvl="1"/>
            <a:r>
              <a:rPr lang="en-US" dirty="0" smtClean="0"/>
              <a:t>Animals graze area for a period of a few days before fence is moved forward</a:t>
            </a:r>
          </a:p>
          <a:p>
            <a:pPr lvl="1"/>
            <a:r>
              <a:rPr lang="en-US" dirty="0" smtClean="0"/>
              <a:t>Especially good in stockpiled forage systems</a:t>
            </a:r>
          </a:p>
          <a:p>
            <a:pPr lvl="1"/>
            <a:r>
              <a:rPr lang="en-US" dirty="0" smtClean="0"/>
              <a:t>Decreases animal selectivity in pastures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3951288"/>
          </a:xfrm>
        </p:spPr>
        <p:txBody>
          <a:bodyPr/>
          <a:lstStyle/>
          <a:p>
            <a:r>
              <a:rPr lang="en-US" dirty="0" smtClean="0"/>
              <a:t>Labor – medium to high</a:t>
            </a:r>
          </a:p>
          <a:p>
            <a:r>
              <a:rPr lang="en-US" dirty="0" smtClean="0"/>
              <a:t>Adaptability to large operations – need to broken into manageable land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Efficient production and utilization of a forage base that is able to meet the needs of the livestock herd.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Can be achieved through:</a:t>
            </a:r>
          </a:p>
          <a:p>
            <a:pPr marL="457200" lvl="1" indent="0" algn="ctr">
              <a:buNone/>
            </a:pPr>
            <a:r>
              <a:rPr lang="en-US" dirty="0" smtClean="0"/>
              <a:t>Implementing </a:t>
            </a:r>
            <a:r>
              <a:rPr lang="en-US" sz="3200" b="1" dirty="0" smtClean="0"/>
              <a:t>grazing methods </a:t>
            </a:r>
            <a:r>
              <a:rPr lang="en-US" dirty="0" smtClean="0"/>
              <a:t>within a grazing system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F904-C87C-474A-B810-98A916C0B914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Review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using improved grazing </a:t>
            </a:r>
            <a:r>
              <a:rPr lang="en-US" dirty="0" smtClean="0"/>
              <a:t>methods</a:t>
            </a:r>
          </a:p>
          <a:p>
            <a:endParaRPr lang="en-US" dirty="0" smtClean="0"/>
          </a:p>
          <a:p>
            <a:r>
              <a:rPr lang="en-US" dirty="0" smtClean="0"/>
              <a:t>Potential efficiencies of grazing </a:t>
            </a:r>
            <a:r>
              <a:rPr lang="en-US" dirty="0" smtClean="0"/>
              <a:t>methods</a:t>
            </a:r>
          </a:p>
          <a:p>
            <a:endParaRPr lang="en-US" dirty="0" smtClean="0"/>
          </a:p>
          <a:p>
            <a:r>
              <a:rPr lang="en-US" dirty="0" smtClean="0"/>
              <a:t>Pros/Cons of </a:t>
            </a:r>
            <a:r>
              <a:rPr lang="en-US" dirty="0" smtClean="0"/>
              <a:t>Each for Your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Visit www.aces.edu/beefsystems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F904-C87C-474A-B810-98A916C0B914}" type="datetime1">
              <a:rPr lang="en-US" smtClean="0">
                <a:solidFill>
                  <a:prstClr val="white"/>
                </a:solidFill>
              </a:rPr>
              <a:pPr/>
              <a:t>1/4/2018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64111520"/>
              </p:ext>
            </p:extLst>
          </p:nvPr>
        </p:nvGraphicFramePr>
        <p:xfrm>
          <a:off x="302740" y="260067"/>
          <a:ext cx="8538520" cy="609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457200" y="667265"/>
            <a:ext cx="7994822" cy="5412259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Methods: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Improved grazing </a:t>
            </a:r>
            <a:r>
              <a:rPr lang="en-US" dirty="0">
                <a:cs typeface="Arial" pitchFamily="34" charset="0"/>
              </a:rPr>
              <a:t>e</a:t>
            </a:r>
            <a:r>
              <a:rPr lang="en-US" dirty="0" smtClean="0">
                <a:cs typeface="Arial" pitchFamily="34" charset="0"/>
              </a:rPr>
              <a:t>fficiency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Reduce pasture waste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Conserve surplus forage 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(hay or silage)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Increased animal performance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Improved forage quality at time of use</a:t>
            </a:r>
          </a:p>
        </p:txBody>
      </p:sp>
    </p:spTree>
    <p:extLst>
      <p:ext uri="{BB962C8B-B14F-4D97-AF65-F5344CB8AC3E}">
        <p14:creationId xmlns:p14="http://schemas.microsoft.com/office/powerpoint/2010/main" val="13774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Grazing Efficiency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926" name="Rectangle 54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5829300" cy="1143000"/>
          </a:xfrm>
        </p:spPr>
        <p:txBody>
          <a:bodyPr/>
          <a:lstStyle/>
          <a:p>
            <a:pPr>
              <a:defRPr/>
            </a:pPr>
            <a:r>
              <a:rPr lang="en-US" sz="2700" b="1" dirty="0"/>
              <a:t>Efficiencies of Grazing </a:t>
            </a:r>
            <a:r>
              <a:rPr lang="en-US" sz="2700" b="1" dirty="0" smtClean="0"/>
              <a:t>Methods</a:t>
            </a:r>
            <a:endParaRPr lang="en-US" sz="2700" b="1" dirty="0"/>
          </a:p>
        </p:txBody>
      </p:sp>
      <p:graphicFrame>
        <p:nvGraphicFramePr>
          <p:cNvPr id="46392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067"/>
              </p:ext>
            </p:extLst>
          </p:nvPr>
        </p:nvGraphicFramePr>
        <p:xfrm>
          <a:off x="990601" y="1143000"/>
          <a:ext cx="7010400" cy="4876801"/>
        </p:xfrm>
        <a:graphic>
          <a:graphicData uri="http://schemas.openxmlformats.org/drawingml/2006/table">
            <a:tbl>
              <a:tblPr/>
              <a:tblGrid>
                <a:gridCol w="5007429"/>
                <a:gridCol w="2002971"/>
              </a:tblGrid>
              <a:tr h="8441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itchFamily="18" charset="0"/>
                        </a:rPr>
                        <a:t>Grazing Methods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itchFamily="18" charset="0"/>
                        </a:rPr>
                        <a:t>Efficiency</a:t>
                      </a:r>
                    </a:p>
                  </a:txBody>
                  <a:tcPr marL="68580" marR="6858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84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ckwell" pitchFamily="18" charset="0"/>
                        </a:rPr>
                        <a:t>Continuous Stocking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Rockwell" pitchFamily="18" charset="0"/>
                        </a:rPr>
                        <a:t>30-40%</a:t>
                      </a:r>
                    </a:p>
                  </a:txBody>
                  <a:tcPr marL="68580" marR="6858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25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ckwell" pitchFamily="18" charset="0"/>
                        </a:rPr>
                        <a:t>Slow Rotation (3-4 paddocks)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Rockwell" pitchFamily="18" charset="0"/>
                        </a:rPr>
                        <a:t>50-60%</a:t>
                      </a:r>
                    </a:p>
                  </a:txBody>
                  <a:tcPr marL="68580" marR="6858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018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ckwell" pitchFamily="18" charset="0"/>
                        </a:rPr>
                        <a:t>Moderate Rotation (6-8 paddocks)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Rockwell" pitchFamily="18" charset="0"/>
                        </a:rPr>
                        <a:t>60-70%</a:t>
                      </a:r>
                    </a:p>
                  </a:txBody>
                  <a:tcPr marL="68580" marR="6858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1036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ckwell" pitchFamily="18" charset="0"/>
                        </a:rPr>
                        <a:t>Strip Grazing</a:t>
                      </a: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Rockwell" pitchFamily="18" charset="0"/>
                        </a:rPr>
                        <a:t>70-80%</a:t>
                      </a:r>
                    </a:p>
                  </a:txBody>
                  <a:tcPr marL="68580" marR="68580" anchor="ctr" horzOverflow="overflow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TextBox 8"/>
          <p:cNvSpPr txBox="1"/>
          <p:nvPr/>
        </p:nvSpPr>
        <p:spPr>
          <a:xfrm>
            <a:off x="1334151" y="6555451"/>
            <a:ext cx="2228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prstClr val="white"/>
                </a:solidFill>
              </a:rPr>
              <a:t>Adapted from  D. Hancock UGA</a:t>
            </a:r>
          </a:p>
          <a:p>
            <a:endParaRPr lang="en-US" sz="7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Conserving surplus forage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35"/>
          <p:cNvGraphicFramePr>
            <a:graphicFrameLocks noChangeAspect="1"/>
          </p:cNvGraphicFramePr>
          <p:nvPr>
            <p:extLst/>
          </p:nvPr>
        </p:nvGraphicFramePr>
        <p:xfrm>
          <a:off x="762000" y="838200"/>
          <a:ext cx="7704853" cy="554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143000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cs typeface="Tahoma" pitchFamily="34" charset="0"/>
              </a:rPr>
              <a:t>Forage Distribution</a:t>
            </a:r>
            <a:endParaRPr lang="en-US" sz="3600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 rot="16200000">
            <a:off x="-702746" y="3054205"/>
            <a:ext cx="3444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Relative Forage Provided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1683" y="266700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Ideal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382687" y="30480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10402" y="426720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Actual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1380378" y="3668773"/>
            <a:ext cx="6683426" cy="1997075"/>
            <a:chOff x="1219200" y="3581400"/>
            <a:chExt cx="6974086" cy="1997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11909" y="3581400"/>
              <a:ext cx="3796803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19200" y="4267200"/>
              <a:ext cx="1192709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228576" y="3641725"/>
              <a:ext cx="1964710" cy="153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055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 BEEF SYSTEMS TEMPLATE-6">
  <a:themeElements>
    <a:clrScheme name="AL Extension Them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765</Words>
  <Application>Microsoft Office PowerPoint</Application>
  <PresentationFormat>On-screen Show (4:3)</PresentationFormat>
  <Paragraphs>200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AL BEEF SYSTEMS TEMPLATE-6</vt:lpstr>
      <vt:lpstr>Grazing Methods and Their Role in Pasture Management</vt:lpstr>
      <vt:lpstr>Grazing Management: Objectives</vt:lpstr>
      <vt:lpstr>Overall Goal</vt:lpstr>
      <vt:lpstr>PowerPoint Presentation</vt:lpstr>
      <vt:lpstr>Grazing Methods: Goals</vt:lpstr>
      <vt:lpstr>Improving Grazing Efficiency</vt:lpstr>
      <vt:lpstr>Efficiencies of Grazing Methods</vt:lpstr>
      <vt:lpstr>Conserving surplus forage</vt:lpstr>
      <vt:lpstr>Forage Distribution</vt:lpstr>
      <vt:lpstr>Other Examples</vt:lpstr>
      <vt:lpstr>Increased Animal Performance</vt:lpstr>
      <vt:lpstr>Animal Performance and Forage Quality</vt:lpstr>
      <vt:lpstr>Intake</vt:lpstr>
      <vt:lpstr>Intake and Forage Quality are Related</vt:lpstr>
      <vt:lpstr>Intake – Grazed Tall Fescue</vt:lpstr>
      <vt:lpstr>Grazing methods</vt:lpstr>
      <vt:lpstr>Continuous Stocking</vt:lpstr>
      <vt:lpstr>Continuous Stocking</vt:lpstr>
      <vt:lpstr>Continuous Stocking</vt:lpstr>
      <vt:lpstr>Rotational Stocking</vt:lpstr>
      <vt:lpstr>Rotational Stocking</vt:lpstr>
      <vt:lpstr>Rotational Stocking</vt:lpstr>
      <vt:lpstr>Using High Quality Forage Efficiently</vt:lpstr>
      <vt:lpstr>Limit Grazing</vt:lpstr>
      <vt:lpstr>Arkansas – Limit Grazing</vt:lpstr>
      <vt:lpstr>Arkansas – Limit Grazing</vt:lpstr>
      <vt:lpstr>Arkansas – Limit Grazing</vt:lpstr>
      <vt:lpstr>Strip-Grazing/Frontal Grazing</vt:lpstr>
      <vt:lpstr>Strip Grazing/Frontal Grazing</vt:lpstr>
      <vt:lpstr>Concepts to Review</vt:lpstr>
      <vt:lpstr>Questions?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Methods and Their Role in Pasture Management</dc:title>
  <dc:creator>Kim Mullenix</dc:creator>
  <cp:lastModifiedBy>Kim Mullenix</cp:lastModifiedBy>
  <cp:revision>10</cp:revision>
  <dcterms:created xsi:type="dcterms:W3CDTF">2016-03-31T00:23:42Z</dcterms:created>
  <dcterms:modified xsi:type="dcterms:W3CDTF">2018-01-04T21:17:19Z</dcterms:modified>
</cp:coreProperties>
</file>