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Proxima Nova"/>
      <p:regular r:id="rId22"/>
      <p:bold r:id="rId23"/>
      <p:italic r:id="rId24"/>
      <p:boldItalic r:id="rId25"/>
    </p:embeddedFont>
    <p:embeddedFont>
      <p:font typeface="Lobster"/>
      <p:regular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hukurani Abdinek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roximaNova-regular.fntdata"/><Relationship Id="rId21" Type="http://schemas.openxmlformats.org/officeDocument/2006/relationships/slide" Target="slides/slide14.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font" Target="fonts/Lobster-regular.fntdata"/><Relationship Id="rId25" Type="http://schemas.openxmlformats.org/officeDocument/2006/relationships/font" Target="fonts/ProximaNova-bold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7-11T01:34:49.690">
    <p:pos x="6000" y="0"/>
    <p:text>@zonob27@icstudents.org  and the others, we should all add our names to the slide show.</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742e3e7cd_1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42e3e7c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702cf11eb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702cf11eb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6f1f615e2c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6f1f615e2c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02cf11eb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702cf11eb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42e3e7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42e3e7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6f1f615e2c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6f1f615e2c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bab3a369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bab3a369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4400e73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4400e73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9c40d9f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9c40d9f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b9a3abeb_0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b9a3abe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42e3e7cd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42e3e7cd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702cf11e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702cf11e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702cf11eb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702cf11eb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702cf11eb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702cf11e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22.gif"/><Relationship Id="rId4" Type="http://schemas.openxmlformats.org/officeDocument/2006/relationships/image" Target="../media/image2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8.gi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9.gif"/><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3.gif"/><Relationship Id="rId4" Type="http://schemas.openxmlformats.org/officeDocument/2006/relationships/image" Target="../media/image16.gif"/><Relationship Id="rId5" Type="http://schemas.openxmlformats.org/officeDocument/2006/relationships/image" Target="../media/image11.jpg"/><Relationship Id="rId6" Type="http://schemas.openxmlformats.org/officeDocument/2006/relationships/image" Target="../media/image2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8.gif"/><Relationship Id="rId4" Type="http://schemas.openxmlformats.org/officeDocument/2006/relationships/image" Target="../media/image9.jpg"/><Relationship Id="rId5" Type="http://schemas.openxmlformats.org/officeDocument/2006/relationships/image" Target="../media/image5.jpg"/><Relationship Id="rId6"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Windmill and haystacks on farm, Steamboat  Springs, Colorado, USA (provided by Getty Images)" id="104" name="Google Shape;104;p25"/>
          <p:cNvPicPr preferRelativeResize="0"/>
          <p:nvPr/>
        </p:nvPicPr>
        <p:blipFill rotWithShape="1">
          <a:blip r:embed="rId4">
            <a:alphaModFix/>
          </a:blip>
          <a:srcRect b="8074" l="0" r="0" t="8082"/>
          <a:stretch/>
        </p:blipFill>
        <p:spPr>
          <a:xfrm>
            <a:off x="0" y="0"/>
            <a:ext cx="9144003" cy="5143500"/>
          </a:xfrm>
          <a:prstGeom prst="rect">
            <a:avLst/>
          </a:prstGeom>
          <a:noFill/>
          <a:ln>
            <a:noFill/>
          </a:ln>
        </p:spPr>
      </p:pic>
      <p:sp>
        <p:nvSpPr>
          <p:cNvPr id="105" name="Google Shape;105;p25"/>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0"/>
              <a:t>Farm Internship Experience </a:t>
            </a:r>
            <a:endParaRPr sz="6000"/>
          </a:p>
        </p:txBody>
      </p:sp>
      <p:sp>
        <p:nvSpPr>
          <p:cNvPr id="106" name="Google Shape;106;p25"/>
          <p:cNvSpPr txBox="1"/>
          <p:nvPr>
            <p:ph idx="1" type="subTitle"/>
          </p:nvPr>
        </p:nvSpPr>
        <p:spPr>
          <a:xfrm>
            <a:off x="615150" y="3369388"/>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ICCSD Student Presentation to Community</a:t>
            </a:r>
            <a:endParaRPr/>
          </a:p>
        </p:txBody>
      </p:sp>
      <p:sp>
        <p:nvSpPr>
          <p:cNvPr id="107" name="Google Shape;107;p25"/>
          <p:cNvSpPr txBox="1"/>
          <p:nvPr>
            <p:ph idx="1" type="subTitle"/>
          </p:nvPr>
        </p:nvSpPr>
        <p:spPr>
          <a:xfrm>
            <a:off x="510450" y="4370773"/>
            <a:ext cx="8123100" cy="5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Cumulative Presentation</a:t>
            </a:r>
            <a:endParaRPr sz="1800"/>
          </a:p>
        </p:txBody>
      </p:sp>
      <p:cxnSp>
        <p:nvCxnSpPr>
          <p:cNvPr id="108" name="Google Shape;108;p25"/>
          <p:cNvCxnSpPr/>
          <p:nvPr/>
        </p:nvCxnSpPr>
        <p:spPr>
          <a:xfrm>
            <a:off x="615150" y="2998025"/>
            <a:ext cx="5004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4" title="IMG_3273.jpeg"/>
          <p:cNvPicPr preferRelativeResize="0"/>
          <p:nvPr/>
        </p:nvPicPr>
        <p:blipFill>
          <a:blip r:embed="rId3">
            <a:alphaModFix/>
          </a:blip>
          <a:stretch>
            <a:fillRect/>
          </a:stretch>
        </p:blipFill>
        <p:spPr>
          <a:xfrm>
            <a:off x="3559450" y="599500"/>
            <a:ext cx="5399700" cy="3944499"/>
          </a:xfrm>
          <a:prstGeom prst="rect">
            <a:avLst/>
          </a:prstGeom>
          <a:noFill/>
          <a:ln>
            <a:noFill/>
          </a:ln>
        </p:spPr>
      </p:pic>
      <p:sp>
        <p:nvSpPr>
          <p:cNvPr id="187" name="Google Shape;187;p34"/>
          <p:cNvSpPr txBox="1"/>
          <p:nvPr/>
        </p:nvSpPr>
        <p:spPr>
          <a:xfrm>
            <a:off x="3797450" y="0"/>
            <a:ext cx="6969900" cy="24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Lobster"/>
                <a:ea typeface="Lobster"/>
                <a:cs typeface="Lobster"/>
                <a:sym typeface="Lobster"/>
              </a:rPr>
              <a:t>Planted cauliflower in trays</a:t>
            </a:r>
            <a:r>
              <a:rPr lang="en" sz="3000">
                <a:solidFill>
                  <a:schemeClr val="dk1"/>
                </a:solidFill>
                <a:latin typeface="Proxima Nova"/>
                <a:ea typeface="Proxima Nova"/>
                <a:cs typeface="Proxima Nova"/>
                <a:sym typeface="Proxima Nova"/>
              </a:rPr>
              <a:t> </a:t>
            </a:r>
            <a:endParaRPr sz="3000">
              <a:solidFill>
                <a:schemeClr val="dk1"/>
              </a:solidFill>
              <a:latin typeface="Proxima Nova"/>
              <a:ea typeface="Proxima Nova"/>
              <a:cs typeface="Proxima Nova"/>
              <a:sym typeface="Proxima Nova"/>
            </a:endParaRPr>
          </a:p>
        </p:txBody>
      </p:sp>
      <p:sp>
        <p:nvSpPr>
          <p:cNvPr id="188" name="Google Shape;188;p34"/>
          <p:cNvSpPr txBox="1"/>
          <p:nvPr/>
        </p:nvSpPr>
        <p:spPr>
          <a:xfrm>
            <a:off x="110900" y="510500"/>
            <a:ext cx="3614400" cy="47439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chemeClr val="dk1"/>
                </a:solidFill>
                <a:latin typeface="Proxima Nova"/>
                <a:ea typeface="Proxima Nova"/>
                <a:cs typeface="Proxima Nova"/>
                <a:sym typeface="Proxima Nova"/>
              </a:rPr>
              <a:t>My favorite thing about the experience was planting seeds,  harvesting garlic and lettuce, and learning how food is grown. </a:t>
            </a:r>
            <a:endParaRPr b="1" sz="2100">
              <a:solidFill>
                <a:schemeClr val="dk1"/>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5"/>
          <p:cNvSpPr txBox="1"/>
          <p:nvPr>
            <p:ph type="title"/>
          </p:nvPr>
        </p:nvSpPr>
        <p:spPr>
          <a:xfrm>
            <a:off x="0" y="-15190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Thanks for the opportunity. </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6"/>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36"/>
          <p:cNvPicPr preferRelativeResize="0"/>
          <p:nvPr/>
        </p:nvPicPr>
        <p:blipFill>
          <a:blip r:embed="rId3">
            <a:alphaModFix/>
          </a:blip>
          <a:stretch>
            <a:fillRect/>
          </a:stretch>
        </p:blipFill>
        <p:spPr>
          <a:xfrm>
            <a:off x="3892200" y="-47100"/>
            <a:ext cx="5099398" cy="4885795"/>
          </a:xfrm>
          <a:prstGeom prst="rect">
            <a:avLst/>
          </a:prstGeom>
          <a:noFill/>
          <a:ln>
            <a:noFill/>
          </a:ln>
        </p:spPr>
      </p:pic>
      <p:pic>
        <p:nvPicPr>
          <p:cNvPr id="200" name="Google Shape;200;p36"/>
          <p:cNvPicPr preferRelativeResize="0"/>
          <p:nvPr/>
        </p:nvPicPr>
        <p:blipFill>
          <a:blip r:embed="rId4">
            <a:alphaModFix/>
          </a:blip>
          <a:stretch>
            <a:fillRect/>
          </a:stretch>
        </p:blipFill>
        <p:spPr>
          <a:xfrm>
            <a:off x="0" y="-197468"/>
            <a:ext cx="3892198" cy="51895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2C4C9"/>
        </a:solidFill>
      </p:bgPr>
    </p:bg>
    <p:spTree>
      <p:nvGrpSpPr>
        <p:cNvPr id="204" name="Shape 204"/>
        <p:cNvGrpSpPr/>
        <p:nvPr/>
      </p:nvGrpSpPr>
      <p:grpSpPr>
        <a:xfrm>
          <a:off x="0" y="0"/>
          <a:ext cx="0" cy="0"/>
          <a:chOff x="0" y="0"/>
          <a:chExt cx="0" cy="0"/>
        </a:xfrm>
      </p:grpSpPr>
      <p:sp>
        <p:nvSpPr>
          <p:cNvPr id="205" name="Google Shape;205;p37"/>
          <p:cNvSpPr txBox="1"/>
          <p:nvPr>
            <p:ph type="title"/>
          </p:nvPr>
        </p:nvSpPr>
        <p:spPr>
          <a:xfrm>
            <a:off x="242475"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u="sng">
                <a:solidFill>
                  <a:srgbClr val="FF0000"/>
                </a:solidFill>
                <a:latin typeface="Oswald"/>
                <a:ea typeface="Oswald"/>
                <a:cs typeface="Oswald"/>
                <a:sym typeface="Oswald"/>
              </a:rPr>
              <a:t>Conclusion</a:t>
            </a:r>
            <a:endParaRPr sz="3600" u="sng">
              <a:solidFill>
                <a:srgbClr val="FF0000"/>
              </a:solidFill>
              <a:latin typeface="Oswald"/>
              <a:ea typeface="Oswald"/>
              <a:cs typeface="Oswald"/>
              <a:sym typeface="Oswald"/>
            </a:endParaRPr>
          </a:p>
        </p:txBody>
      </p:sp>
      <p:sp>
        <p:nvSpPr>
          <p:cNvPr id="206" name="Google Shape;206;p37"/>
          <p:cNvSpPr txBox="1"/>
          <p:nvPr>
            <p:ph idx="1" type="body"/>
          </p:nvPr>
        </p:nvSpPr>
        <p:spPr>
          <a:xfrm>
            <a:off x="191800" y="1134800"/>
            <a:ext cx="8520600" cy="3172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dk1"/>
                </a:solidFill>
              </a:rPr>
              <a:t>Overall, the ICCSD Farm to Future Earth Summer Internship was a valuable experience that taught us about sustainable farming, community connection, and the importance of supporting local food systems. It gave us hands-on learning and new perspectives on agriculture and its impact on our future.</a:t>
            </a:r>
            <a:endParaRPr b="1" sz="2400">
              <a:solidFill>
                <a:schemeClr val="dk1"/>
              </a:solidFill>
            </a:endParaRPr>
          </a:p>
          <a:p>
            <a:pPr indent="0" lvl="0" marL="0" rtl="0" algn="l">
              <a:spcBef>
                <a:spcPts val="1200"/>
              </a:spcBef>
              <a:spcAft>
                <a:spcPts val="1600"/>
              </a:spcAft>
              <a:buNone/>
            </a:pPr>
            <a:r>
              <a:t/>
            </a:r>
            <a:endParaRPr sz="2400"/>
          </a:p>
        </p:txBody>
      </p:sp>
      <p:sp>
        <p:nvSpPr>
          <p:cNvPr id="207" name="Google Shape;207;p37"/>
          <p:cNvSpPr txBox="1"/>
          <p:nvPr/>
        </p:nvSpPr>
        <p:spPr>
          <a:xfrm>
            <a:off x="191800" y="1134800"/>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8"/>
          <p:cNvSpPr txBox="1"/>
          <p:nvPr>
            <p:ph type="title"/>
          </p:nvPr>
        </p:nvSpPr>
        <p:spPr>
          <a:xfrm>
            <a:off x="304720" y="261307"/>
            <a:ext cx="7818900" cy="12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800"/>
              <a:t>Thank you to our</a:t>
            </a:r>
            <a:r>
              <a:rPr lang="en" sz="3800"/>
              <a:t> hosts: Grow Johnson County Farm</a:t>
            </a:r>
            <a:endParaRPr sz="3800"/>
          </a:p>
        </p:txBody>
      </p:sp>
      <p:sp>
        <p:nvSpPr>
          <p:cNvPr id="213" name="Google Shape;213;p38"/>
          <p:cNvSpPr txBox="1"/>
          <p:nvPr/>
        </p:nvSpPr>
        <p:spPr>
          <a:xfrm>
            <a:off x="304725" y="1785725"/>
            <a:ext cx="2902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434343"/>
                </a:solidFill>
                <a:latin typeface="Proxima Nova"/>
                <a:ea typeface="Proxima Nova"/>
                <a:cs typeface="Proxima Nova"/>
                <a:sym typeface="Proxima Nova"/>
              </a:rPr>
              <a:t>Grow Johnson county is a non profit local farm that donated all of its crops. It also focuses on using  environmentally mindful practices, such as avoiding pesticides</a:t>
            </a:r>
            <a:r>
              <a:rPr lang="en" sz="1800">
                <a:solidFill>
                  <a:schemeClr val="accent3"/>
                </a:solidFill>
                <a:latin typeface="Proxima Nova"/>
                <a:ea typeface="Proxima Nova"/>
                <a:cs typeface="Proxima Nova"/>
                <a:sym typeface="Proxima Nova"/>
              </a:rPr>
              <a:t>.</a:t>
            </a:r>
            <a:endParaRPr sz="1800">
              <a:solidFill>
                <a:schemeClr val="accent3"/>
              </a:solidFill>
              <a:latin typeface="Proxima Nova"/>
              <a:ea typeface="Proxima Nova"/>
              <a:cs typeface="Proxima Nova"/>
              <a:sym typeface="Proxima Nova"/>
            </a:endParaRPr>
          </a:p>
        </p:txBody>
      </p:sp>
      <p:pic>
        <p:nvPicPr>
          <p:cNvPr id="214" name="Google Shape;214;p38"/>
          <p:cNvPicPr preferRelativeResize="0"/>
          <p:nvPr/>
        </p:nvPicPr>
        <p:blipFill rotWithShape="1">
          <a:blip r:embed="rId3">
            <a:alphaModFix/>
          </a:blip>
          <a:srcRect b="0" l="30657" r="22885" t="17532"/>
          <a:stretch/>
        </p:blipFill>
        <p:spPr>
          <a:xfrm>
            <a:off x="3312950" y="2279375"/>
            <a:ext cx="1145748" cy="2711722"/>
          </a:xfrm>
          <a:prstGeom prst="rect">
            <a:avLst/>
          </a:prstGeom>
          <a:noFill/>
          <a:ln>
            <a:noFill/>
          </a:ln>
        </p:spPr>
      </p:pic>
      <p:pic>
        <p:nvPicPr>
          <p:cNvPr id="215" name="Google Shape;215;p38"/>
          <p:cNvPicPr preferRelativeResize="0"/>
          <p:nvPr/>
        </p:nvPicPr>
        <p:blipFill rotWithShape="1">
          <a:blip r:embed="rId4">
            <a:alphaModFix/>
          </a:blip>
          <a:srcRect b="0" l="24664" r="28878" t="17532"/>
          <a:stretch/>
        </p:blipFill>
        <p:spPr>
          <a:xfrm>
            <a:off x="4678013" y="2279375"/>
            <a:ext cx="1145763" cy="2711722"/>
          </a:xfrm>
          <a:prstGeom prst="rect">
            <a:avLst/>
          </a:prstGeom>
          <a:noFill/>
          <a:ln>
            <a:noFill/>
          </a:ln>
        </p:spPr>
      </p:pic>
      <p:pic>
        <p:nvPicPr>
          <p:cNvPr id="216" name="Google Shape;216;p38"/>
          <p:cNvPicPr preferRelativeResize="0"/>
          <p:nvPr/>
        </p:nvPicPr>
        <p:blipFill rotWithShape="1">
          <a:blip r:embed="rId5">
            <a:alphaModFix/>
          </a:blip>
          <a:srcRect b="30347" l="29452" r="29806" t="15228"/>
          <a:stretch/>
        </p:blipFill>
        <p:spPr>
          <a:xfrm>
            <a:off x="7556600" y="2279375"/>
            <a:ext cx="1145748" cy="2711722"/>
          </a:xfrm>
          <a:prstGeom prst="rect">
            <a:avLst/>
          </a:prstGeom>
          <a:noFill/>
          <a:ln>
            <a:noFill/>
          </a:ln>
        </p:spPr>
      </p:pic>
      <p:pic>
        <p:nvPicPr>
          <p:cNvPr id="217" name="Google Shape;217;p38"/>
          <p:cNvPicPr preferRelativeResize="0"/>
          <p:nvPr/>
        </p:nvPicPr>
        <p:blipFill rotWithShape="1">
          <a:blip r:embed="rId6">
            <a:alphaModFix/>
          </a:blip>
          <a:srcRect b="23479" l="27239" r="28496" t="17003"/>
          <a:stretch/>
        </p:blipFill>
        <p:spPr>
          <a:xfrm>
            <a:off x="5970550" y="2279370"/>
            <a:ext cx="1439273" cy="27117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2" name="Shape 112"/>
        <p:cNvGrpSpPr/>
        <p:nvPr/>
      </p:nvGrpSpPr>
      <p:grpSpPr>
        <a:xfrm>
          <a:off x="0" y="0"/>
          <a:ext cx="0" cy="0"/>
          <a:chOff x="0" y="0"/>
          <a:chExt cx="0" cy="0"/>
        </a:xfrm>
      </p:grpSpPr>
      <p:sp>
        <p:nvSpPr>
          <p:cNvPr id="113" name="Google Shape;113;p26"/>
          <p:cNvSpPr txBox="1"/>
          <p:nvPr>
            <p:ph type="title"/>
          </p:nvPr>
        </p:nvSpPr>
        <p:spPr>
          <a:xfrm>
            <a:off x="208800" y="223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obster"/>
                <a:ea typeface="Lobster"/>
                <a:cs typeface="Lobster"/>
                <a:sym typeface="Lobster"/>
              </a:rPr>
              <a:t>Why We Chose This Internship</a:t>
            </a:r>
            <a:endParaRPr sz="3600">
              <a:latin typeface="Lobster"/>
              <a:ea typeface="Lobster"/>
              <a:cs typeface="Lobster"/>
              <a:sym typeface="Lobster"/>
            </a:endParaRPr>
          </a:p>
        </p:txBody>
      </p:sp>
      <p:sp>
        <p:nvSpPr>
          <p:cNvPr id="114" name="Google Shape;114;p26"/>
          <p:cNvSpPr txBox="1"/>
          <p:nvPr>
            <p:ph idx="1" type="body"/>
          </p:nvPr>
        </p:nvSpPr>
        <p:spPr>
          <a:xfrm>
            <a:off x="260250" y="1016300"/>
            <a:ext cx="8417700" cy="117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chemeClr val="dk1"/>
                </a:solidFill>
              </a:rPr>
              <a:t>Most of us chose it because of past curiosities, or experiences with gardening or farming.</a:t>
            </a:r>
            <a:endParaRPr b="1" sz="2400">
              <a:solidFill>
                <a:schemeClr val="dk1"/>
              </a:solidFill>
            </a:endParaRPr>
          </a:p>
        </p:txBody>
      </p:sp>
      <p:pic>
        <p:nvPicPr>
          <p:cNvPr descr="a cartoon drawing of a farmer driving a tractor (provided by Tenor)" id="115" name="Google Shape;115;p26"/>
          <p:cNvPicPr preferRelativeResize="0"/>
          <p:nvPr/>
        </p:nvPicPr>
        <p:blipFill>
          <a:blip r:embed="rId3">
            <a:alphaModFix/>
          </a:blip>
          <a:stretch>
            <a:fillRect/>
          </a:stretch>
        </p:blipFill>
        <p:spPr>
          <a:xfrm>
            <a:off x="779650" y="2128350"/>
            <a:ext cx="2412850" cy="2412850"/>
          </a:xfrm>
          <a:prstGeom prst="rect">
            <a:avLst/>
          </a:prstGeom>
          <a:noFill/>
          <a:ln>
            <a:noFill/>
          </a:ln>
        </p:spPr>
      </p:pic>
      <p:pic>
        <p:nvPicPr>
          <p:cNvPr id="116" name="Google Shape;116;p26"/>
          <p:cNvPicPr preferRelativeResize="0"/>
          <p:nvPr/>
        </p:nvPicPr>
        <p:blipFill>
          <a:blip r:embed="rId4">
            <a:alphaModFix/>
          </a:blip>
          <a:stretch>
            <a:fillRect/>
          </a:stretch>
        </p:blipFill>
        <p:spPr>
          <a:xfrm>
            <a:off x="4572000" y="2074625"/>
            <a:ext cx="3529334" cy="264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20" name="Shape 120"/>
        <p:cNvGrpSpPr/>
        <p:nvPr/>
      </p:nvGrpSpPr>
      <p:grpSpPr>
        <a:xfrm>
          <a:off x="0" y="0"/>
          <a:ext cx="0" cy="0"/>
          <a:chOff x="0" y="0"/>
          <a:chExt cx="0" cy="0"/>
        </a:xfrm>
      </p:grpSpPr>
      <p:sp>
        <p:nvSpPr>
          <p:cNvPr id="121" name="Google Shape;121;p27"/>
          <p:cNvSpPr txBox="1"/>
          <p:nvPr>
            <p:ph type="title"/>
          </p:nvPr>
        </p:nvSpPr>
        <p:spPr>
          <a:xfrm>
            <a:off x="373700" y="0"/>
            <a:ext cx="6479700" cy="101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Lobster"/>
                <a:ea typeface="Lobster"/>
                <a:cs typeface="Lobster"/>
                <a:sym typeface="Lobster"/>
              </a:rPr>
              <a:t>History</a:t>
            </a:r>
            <a:r>
              <a:rPr lang="en" sz="3000">
                <a:latin typeface="Lobster"/>
                <a:ea typeface="Lobster"/>
                <a:cs typeface="Lobster"/>
                <a:sym typeface="Lobster"/>
              </a:rPr>
              <a:t> of the Poor Farm:</a:t>
            </a:r>
            <a:endParaRPr sz="3000">
              <a:latin typeface="Lobster"/>
              <a:ea typeface="Lobster"/>
              <a:cs typeface="Lobster"/>
              <a:sym typeface="Lobster"/>
            </a:endParaRPr>
          </a:p>
        </p:txBody>
      </p:sp>
      <p:sp>
        <p:nvSpPr>
          <p:cNvPr id="122" name="Google Shape;122;p27"/>
          <p:cNvSpPr txBox="1"/>
          <p:nvPr/>
        </p:nvSpPr>
        <p:spPr>
          <a:xfrm>
            <a:off x="1619900" y="3219025"/>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pic>
        <p:nvPicPr>
          <p:cNvPr id="123" name="Google Shape;123;p27" title="tempImagezLF4xa.gif"/>
          <p:cNvPicPr preferRelativeResize="0"/>
          <p:nvPr/>
        </p:nvPicPr>
        <p:blipFill>
          <a:blip r:embed="rId3">
            <a:alphaModFix/>
          </a:blip>
          <a:stretch>
            <a:fillRect/>
          </a:stretch>
        </p:blipFill>
        <p:spPr>
          <a:xfrm>
            <a:off x="526825" y="2354924"/>
            <a:ext cx="2310972" cy="2504598"/>
          </a:xfrm>
          <a:prstGeom prst="rect">
            <a:avLst/>
          </a:prstGeom>
          <a:noFill/>
          <a:ln>
            <a:noFill/>
          </a:ln>
        </p:spPr>
      </p:pic>
      <p:pic>
        <p:nvPicPr>
          <p:cNvPr id="124" name="Google Shape;124;p27" title="tempImageWQx1Jt.gif"/>
          <p:cNvPicPr preferRelativeResize="0"/>
          <p:nvPr/>
        </p:nvPicPr>
        <p:blipFill>
          <a:blip r:embed="rId4">
            <a:alphaModFix/>
          </a:blip>
          <a:stretch>
            <a:fillRect/>
          </a:stretch>
        </p:blipFill>
        <p:spPr>
          <a:xfrm>
            <a:off x="3302425" y="2431150"/>
            <a:ext cx="2525247" cy="2504598"/>
          </a:xfrm>
          <a:prstGeom prst="rect">
            <a:avLst/>
          </a:prstGeom>
          <a:noFill/>
          <a:ln>
            <a:noFill/>
          </a:ln>
        </p:spPr>
      </p:pic>
      <p:sp>
        <p:nvSpPr>
          <p:cNvPr id="125" name="Google Shape;125;p27"/>
          <p:cNvSpPr txBox="1"/>
          <p:nvPr/>
        </p:nvSpPr>
        <p:spPr>
          <a:xfrm>
            <a:off x="350200" y="775350"/>
            <a:ext cx="7414200" cy="27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500">
                <a:solidFill>
                  <a:schemeClr val="dk1"/>
                </a:solidFill>
              </a:rPr>
              <a:t>The Johnson County Poor Farm was started in 1855 for residents who struggled with many deficients, such as health issues/</a:t>
            </a:r>
            <a:r>
              <a:rPr b="1" lang="en" sz="1500">
                <a:solidFill>
                  <a:schemeClr val="dk1"/>
                </a:solidFill>
              </a:rPr>
              <a:t>disabilities</a:t>
            </a:r>
            <a:r>
              <a:rPr b="1" lang="en" sz="1500">
                <a:solidFill>
                  <a:schemeClr val="dk1"/>
                </a:solidFill>
              </a:rPr>
              <a:t> and poverty. The Poor Farm was a way to support those surrounded by unjust situations. With residents contributing labor to its dairy and crop operations. It provided food for both residents and customers.</a:t>
            </a:r>
            <a:endParaRPr b="1" sz="1500">
              <a:solidFill>
                <a:schemeClr val="dk1"/>
              </a:solidFill>
            </a:endParaRPr>
          </a:p>
          <a:p>
            <a:pPr indent="0" lvl="0" marL="0" rtl="0" algn="l">
              <a:lnSpc>
                <a:spcPct val="115000"/>
              </a:lnSpc>
              <a:spcBef>
                <a:spcPts val="1200"/>
              </a:spcBef>
              <a:spcAft>
                <a:spcPts val="0"/>
              </a:spcAft>
              <a:buNone/>
            </a:pPr>
            <a:r>
              <a:t/>
            </a:r>
            <a:endParaRPr b="1"/>
          </a:p>
          <a:p>
            <a:pPr indent="0" lvl="0" marL="0" rtl="0" algn="l">
              <a:lnSpc>
                <a:spcPct val="115000"/>
              </a:lnSpc>
              <a:spcBef>
                <a:spcPts val="1200"/>
              </a:spcBef>
              <a:spcAft>
                <a:spcPts val="0"/>
              </a:spcAft>
              <a:buNone/>
            </a:pPr>
            <a:r>
              <a:t/>
            </a:r>
            <a:endParaRPr b="1"/>
          </a:p>
          <a:p>
            <a:pPr indent="0" lvl="0" marL="0" rtl="0" algn="l">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9" name="Shape 129"/>
        <p:cNvGrpSpPr/>
        <p:nvPr/>
      </p:nvGrpSpPr>
      <p:grpSpPr>
        <a:xfrm>
          <a:off x="0" y="0"/>
          <a:ext cx="0" cy="0"/>
          <a:chOff x="0" y="0"/>
          <a:chExt cx="0" cy="0"/>
        </a:xfrm>
      </p:grpSpPr>
      <p:sp>
        <p:nvSpPr>
          <p:cNvPr id="130" name="Google Shape;130;p28"/>
          <p:cNvSpPr txBox="1"/>
          <p:nvPr>
            <p:ph type="title"/>
          </p:nvPr>
        </p:nvSpPr>
        <p:spPr>
          <a:xfrm>
            <a:off x="311700" y="76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obster"/>
                <a:ea typeface="Lobster"/>
                <a:cs typeface="Lobster"/>
                <a:sym typeface="Lobster"/>
              </a:rPr>
              <a:t>Challenges</a:t>
            </a:r>
            <a:endParaRPr sz="3600">
              <a:latin typeface="Lobster"/>
              <a:ea typeface="Lobster"/>
              <a:cs typeface="Lobster"/>
              <a:sym typeface="Lobster"/>
            </a:endParaRPr>
          </a:p>
        </p:txBody>
      </p:sp>
      <p:sp>
        <p:nvSpPr>
          <p:cNvPr id="131" name="Google Shape;131;p28"/>
          <p:cNvSpPr txBox="1"/>
          <p:nvPr>
            <p:ph idx="1" type="body"/>
          </p:nvPr>
        </p:nvSpPr>
        <p:spPr>
          <a:xfrm>
            <a:off x="263225" y="704150"/>
            <a:ext cx="85206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300">
                <a:solidFill>
                  <a:schemeClr val="dk1"/>
                </a:solidFill>
              </a:rPr>
              <a:t>Working on the farm meant adapting to any form of weather, sometimes we found this  </a:t>
            </a:r>
            <a:r>
              <a:rPr b="1" lang="en" sz="2300">
                <a:solidFill>
                  <a:schemeClr val="dk1"/>
                </a:solidFill>
              </a:rPr>
              <a:t>unpleasant</a:t>
            </a:r>
            <a:r>
              <a:rPr b="1" lang="en" sz="2300">
                <a:solidFill>
                  <a:schemeClr val="dk1"/>
                </a:solidFill>
              </a:rPr>
              <a:t> but completed our tasks, Such as picking bugs off of plants/crops, cutting off dead stems, washing bins, and more. Any form of </a:t>
            </a:r>
            <a:r>
              <a:rPr b="1" lang="en" sz="2300">
                <a:solidFill>
                  <a:schemeClr val="dk1"/>
                </a:solidFill>
              </a:rPr>
              <a:t>contribution</a:t>
            </a:r>
            <a:r>
              <a:rPr b="1" lang="en" sz="2300">
                <a:solidFill>
                  <a:schemeClr val="dk1"/>
                </a:solidFill>
              </a:rPr>
              <a:t> towards the farm came with a challenge but </a:t>
            </a:r>
            <a:r>
              <a:rPr b="1" lang="en" sz="2300">
                <a:solidFill>
                  <a:schemeClr val="dk1"/>
                </a:solidFill>
              </a:rPr>
              <a:t>where</a:t>
            </a:r>
            <a:r>
              <a:rPr b="1" lang="en" sz="2300">
                <a:solidFill>
                  <a:schemeClr val="dk1"/>
                </a:solidFill>
              </a:rPr>
              <a:t> glad to have gotten it all done, no matter the circumstances.</a:t>
            </a:r>
            <a:endParaRPr b="1" sz="2300">
              <a:solidFill>
                <a:schemeClr val="dk1"/>
              </a:solidFill>
            </a:endParaRPr>
          </a:p>
        </p:txBody>
      </p:sp>
      <p:pic>
        <p:nvPicPr>
          <p:cNvPr id="132" name="Google Shape;132;p28" title="tempImage4xT0IW.gif"/>
          <p:cNvPicPr preferRelativeResize="0"/>
          <p:nvPr/>
        </p:nvPicPr>
        <p:blipFill>
          <a:blip r:embed="rId3">
            <a:alphaModFix/>
          </a:blip>
          <a:stretch>
            <a:fillRect/>
          </a:stretch>
        </p:blipFill>
        <p:spPr>
          <a:xfrm>
            <a:off x="7672500" y="3281325"/>
            <a:ext cx="1194147" cy="1592227"/>
          </a:xfrm>
          <a:prstGeom prst="rect">
            <a:avLst/>
          </a:prstGeom>
          <a:noFill/>
          <a:ln>
            <a:noFill/>
          </a:ln>
        </p:spPr>
      </p:pic>
      <p:sp>
        <p:nvSpPr>
          <p:cNvPr id="133" name="Google Shape;133;p28"/>
          <p:cNvSpPr txBox="1"/>
          <p:nvPr/>
        </p:nvSpPr>
        <p:spPr>
          <a:xfrm>
            <a:off x="3080550" y="346125"/>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pic>
        <p:nvPicPr>
          <p:cNvPr id="134" name="Google Shape;134;p28" title="IMG_8412.jpeg"/>
          <p:cNvPicPr preferRelativeResize="0"/>
          <p:nvPr/>
        </p:nvPicPr>
        <p:blipFill>
          <a:blip r:embed="rId4">
            <a:alphaModFix/>
          </a:blip>
          <a:stretch>
            <a:fillRect/>
          </a:stretch>
        </p:blipFill>
        <p:spPr>
          <a:xfrm>
            <a:off x="263225" y="3357535"/>
            <a:ext cx="1194152" cy="15922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8" name="Shape 138"/>
        <p:cNvGrpSpPr/>
        <p:nvPr/>
      </p:nvGrpSpPr>
      <p:grpSpPr>
        <a:xfrm>
          <a:off x="0" y="0"/>
          <a:ext cx="0" cy="0"/>
          <a:chOff x="0" y="0"/>
          <a:chExt cx="0" cy="0"/>
        </a:xfrm>
      </p:grpSpPr>
      <p:sp>
        <p:nvSpPr>
          <p:cNvPr id="139" name="Google Shape;139;p29"/>
          <p:cNvSpPr txBox="1"/>
          <p:nvPr>
            <p:ph type="title"/>
          </p:nvPr>
        </p:nvSpPr>
        <p:spPr>
          <a:xfrm>
            <a:off x="651950" y="545175"/>
            <a:ext cx="3216900" cy="52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Lobster"/>
                <a:ea typeface="Lobster"/>
                <a:cs typeface="Lobster"/>
                <a:sym typeface="Lobster"/>
              </a:rPr>
              <a:t>Farms</a:t>
            </a:r>
            <a:endParaRPr>
              <a:latin typeface="Lobster"/>
              <a:ea typeface="Lobster"/>
              <a:cs typeface="Lobster"/>
              <a:sym typeface="Lobster"/>
            </a:endParaRPr>
          </a:p>
        </p:txBody>
      </p:sp>
      <p:sp>
        <p:nvSpPr>
          <p:cNvPr id="140" name="Google Shape;140;p29"/>
          <p:cNvSpPr txBox="1"/>
          <p:nvPr>
            <p:ph idx="1" type="subTitle"/>
          </p:nvPr>
        </p:nvSpPr>
        <p:spPr>
          <a:xfrm>
            <a:off x="237800" y="1065976"/>
            <a:ext cx="4045200" cy="13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Visiting other farms gave us a better insight into how farming really works. We visited a farm in Solon that consisted of dogs, goats, chickens, etc. It was very different from the Poor Farm, and we found this really interesting—to be able to connect in different ways.</a:t>
            </a:r>
            <a:endParaRPr b="1">
              <a:solidFill>
                <a:schemeClr val="dk1"/>
              </a:solidFill>
            </a:endParaRPr>
          </a:p>
        </p:txBody>
      </p:sp>
      <p:sp>
        <p:nvSpPr>
          <p:cNvPr id="141" name="Google Shape;141;p29"/>
          <p:cNvSpPr txBox="1"/>
          <p:nvPr>
            <p:ph idx="2" type="body"/>
          </p:nvPr>
        </p:nvSpPr>
        <p:spPr>
          <a:xfrm>
            <a:off x="4572000" y="313500"/>
            <a:ext cx="3776700" cy="1763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1600"/>
              </a:spcAft>
              <a:buSzPts val="1800"/>
              <a:buChar char="●"/>
            </a:pPr>
            <a:r>
              <a:rPr lang="en"/>
              <a:t>The Solon farmers explained to us how they have built a connection with their customers, keeping them informed of their produce even though they’re not certified.</a:t>
            </a:r>
            <a:endParaRPr/>
          </a:p>
        </p:txBody>
      </p:sp>
      <p:pic>
        <p:nvPicPr>
          <p:cNvPr id="142" name="Google Shape;142;p29" title="tempImageKJFfEg.gif"/>
          <p:cNvPicPr preferRelativeResize="0"/>
          <p:nvPr/>
        </p:nvPicPr>
        <p:blipFill>
          <a:blip r:embed="rId3">
            <a:alphaModFix/>
          </a:blip>
          <a:stretch>
            <a:fillRect/>
          </a:stretch>
        </p:blipFill>
        <p:spPr>
          <a:xfrm>
            <a:off x="4836950" y="2540800"/>
            <a:ext cx="1604126" cy="2138825"/>
          </a:xfrm>
          <a:prstGeom prst="rect">
            <a:avLst/>
          </a:prstGeom>
          <a:noFill/>
          <a:ln>
            <a:noFill/>
          </a:ln>
        </p:spPr>
      </p:pic>
      <p:pic>
        <p:nvPicPr>
          <p:cNvPr id="143" name="Google Shape;143;p29" title="tempImageGBtLSJ.gif"/>
          <p:cNvPicPr preferRelativeResize="0"/>
          <p:nvPr/>
        </p:nvPicPr>
        <p:blipFill>
          <a:blip r:embed="rId4">
            <a:alphaModFix/>
          </a:blip>
          <a:stretch>
            <a:fillRect/>
          </a:stretch>
        </p:blipFill>
        <p:spPr>
          <a:xfrm>
            <a:off x="7130400" y="2571750"/>
            <a:ext cx="1604126" cy="21388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B8AF"/>
        </a:solidFill>
      </p:bgPr>
    </p:bg>
    <p:spTree>
      <p:nvGrpSpPr>
        <p:cNvPr id="147" name="Shape 147"/>
        <p:cNvGrpSpPr/>
        <p:nvPr/>
      </p:nvGrpSpPr>
      <p:grpSpPr>
        <a:xfrm>
          <a:off x="0" y="0"/>
          <a:ext cx="0" cy="0"/>
          <a:chOff x="0" y="0"/>
          <a:chExt cx="0" cy="0"/>
        </a:xfrm>
      </p:grpSpPr>
      <p:sp>
        <p:nvSpPr>
          <p:cNvPr id="148" name="Google Shape;148;p30"/>
          <p:cNvSpPr txBox="1"/>
          <p:nvPr>
            <p:ph type="title"/>
          </p:nvPr>
        </p:nvSpPr>
        <p:spPr>
          <a:xfrm>
            <a:off x="242300" y="699250"/>
            <a:ext cx="3987300" cy="73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Lobster"/>
                <a:ea typeface="Lobster"/>
                <a:cs typeface="Lobster"/>
                <a:sym typeface="Lobster"/>
              </a:rPr>
              <a:t>Things  We Learned</a:t>
            </a:r>
            <a:endParaRPr>
              <a:latin typeface="Lobster"/>
              <a:ea typeface="Lobster"/>
              <a:cs typeface="Lobster"/>
              <a:sym typeface="Lobster"/>
            </a:endParaRPr>
          </a:p>
        </p:txBody>
      </p:sp>
      <p:sp>
        <p:nvSpPr>
          <p:cNvPr id="149" name="Google Shape;149;p3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Photos from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1600"/>
              </a:spcAft>
              <a:buNone/>
            </a:pPr>
            <a:r>
              <a:rPr lang="en" sz="2400"/>
              <a:t>Kirkwood Field Trip etc.</a:t>
            </a:r>
            <a:endParaRPr sz="2400"/>
          </a:p>
        </p:txBody>
      </p:sp>
      <p:pic>
        <p:nvPicPr>
          <p:cNvPr id="150" name="Google Shape;150;p30" title="tempImageIqHJsa.gif"/>
          <p:cNvPicPr preferRelativeResize="0"/>
          <p:nvPr/>
        </p:nvPicPr>
        <p:blipFill rotWithShape="1">
          <a:blip r:embed="rId3">
            <a:alphaModFix/>
          </a:blip>
          <a:srcRect b="9049" l="0" r="0" t="-9049"/>
          <a:stretch/>
        </p:blipFill>
        <p:spPr>
          <a:xfrm>
            <a:off x="5062975" y="623051"/>
            <a:ext cx="1666647" cy="1460973"/>
          </a:xfrm>
          <a:prstGeom prst="rect">
            <a:avLst/>
          </a:prstGeom>
          <a:noFill/>
          <a:ln>
            <a:noFill/>
          </a:ln>
        </p:spPr>
      </p:pic>
      <p:sp>
        <p:nvSpPr>
          <p:cNvPr id="151" name="Google Shape;151;p30"/>
          <p:cNvSpPr txBox="1"/>
          <p:nvPr/>
        </p:nvSpPr>
        <p:spPr>
          <a:xfrm>
            <a:off x="3578975" y="2270600"/>
            <a:ext cx="1666800" cy="5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
        <p:nvSpPr>
          <p:cNvPr id="152" name="Google Shape;152;p30"/>
          <p:cNvSpPr txBox="1"/>
          <p:nvPr/>
        </p:nvSpPr>
        <p:spPr>
          <a:xfrm>
            <a:off x="242300" y="1273775"/>
            <a:ext cx="39873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dk1"/>
                </a:solidFill>
                <a:latin typeface="Proxima Nova"/>
                <a:ea typeface="Proxima Nova"/>
                <a:cs typeface="Proxima Nova"/>
                <a:sym typeface="Proxima Nova"/>
              </a:rPr>
              <a:t>This internship taught us the dedication it takes to farm. We learned how to tell the difference between naturally grown crops and GMOs, and how crops are maintained. We learned different harvesting techniques, natural pesticides as well as food safety procedures.</a:t>
            </a:r>
            <a:endParaRPr b="1" sz="2100">
              <a:solidFill>
                <a:schemeClr val="dk1"/>
              </a:solidFill>
              <a:latin typeface="Proxima Nova"/>
              <a:ea typeface="Proxima Nova"/>
              <a:cs typeface="Proxima Nova"/>
              <a:sym typeface="Proxima Nova"/>
            </a:endParaRPr>
          </a:p>
        </p:txBody>
      </p:sp>
      <p:sp>
        <p:nvSpPr>
          <p:cNvPr id="153" name="Google Shape;153;p30"/>
          <p:cNvSpPr txBox="1"/>
          <p:nvPr/>
        </p:nvSpPr>
        <p:spPr>
          <a:xfrm>
            <a:off x="169825" y="3274375"/>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Proxima Nova"/>
              <a:ea typeface="Proxima Nova"/>
              <a:cs typeface="Proxima Nova"/>
              <a:sym typeface="Proxima Nova"/>
            </a:endParaRPr>
          </a:p>
        </p:txBody>
      </p:sp>
      <p:pic>
        <p:nvPicPr>
          <p:cNvPr id="154" name="Google Shape;154;p30" title="tempImageHVhdzC.gif"/>
          <p:cNvPicPr preferRelativeResize="0"/>
          <p:nvPr/>
        </p:nvPicPr>
        <p:blipFill>
          <a:blip r:embed="rId4">
            <a:alphaModFix/>
          </a:blip>
          <a:stretch>
            <a:fillRect/>
          </a:stretch>
        </p:blipFill>
        <p:spPr>
          <a:xfrm>
            <a:off x="7109850" y="2270700"/>
            <a:ext cx="1666647" cy="2076772"/>
          </a:xfrm>
          <a:prstGeom prst="rect">
            <a:avLst/>
          </a:prstGeom>
          <a:noFill/>
          <a:ln>
            <a:noFill/>
          </a:ln>
        </p:spPr>
      </p:pic>
      <p:pic>
        <p:nvPicPr>
          <p:cNvPr id="155" name="Google Shape;155;p30" title="IMG_7988 (1).jpeg"/>
          <p:cNvPicPr preferRelativeResize="0"/>
          <p:nvPr/>
        </p:nvPicPr>
        <p:blipFill rotWithShape="1">
          <a:blip r:embed="rId5">
            <a:alphaModFix/>
          </a:blip>
          <a:srcRect b="0" l="0" r="0" t="0"/>
          <a:stretch/>
        </p:blipFill>
        <p:spPr>
          <a:xfrm>
            <a:off x="4939498" y="2270588"/>
            <a:ext cx="1557600" cy="2076800"/>
          </a:xfrm>
          <a:prstGeom prst="rect">
            <a:avLst/>
          </a:prstGeom>
          <a:noFill/>
          <a:ln>
            <a:noFill/>
          </a:ln>
        </p:spPr>
      </p:pic>
      <p:pic>
        <p:nvPicPr>
          <p:cNvPr id="156" name="Google Shape;156;p30" title="tempImageBBAWW1.gif"/>
          <p:cNvPicPr preferRelativeResize="0"/>
          <p:nvPr/>
        </p:nvPicPr>
        <p:blipFill>
          <a:blip r:embed="rId6">
            <a:alphaModFix/>
          </a:blip>
          <a:stretch>
            <a:fillRect/>
          </a:stretch>
        </p:blipFill>
        <p:spPr>
          <a:xfrm>
            <a:off x="7032850" y="751900"/>
            <a:ext cx="1557598" cy="13961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60" name="Shape 160"/>
        <p:cNvGrpSpPr/>
        <p:nvPr/>
      </p:nvGrpSpPr>
      <p:grpSpPr>
        <a:xfrm>
          <a:off x="0" y="0"/>
          <a:ext cx="0" cy="0"/>
          <a:chOff x="0" y="0"/>
          <a:chExt cx="0" cy="0"/>
        </a:xfrm>
      </p:grpSpPr>
      <p:sp>
        <p:nvSpPr>
          <p:cNvPr id="161" name="Google Shape;161;p3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obster"/>
                <a:ea typeface="Lobster"/>
                <a:cs typeface="Lobster"/>
                <a:sym typeface="Lobster"/>
              </a:rPr>
              <a:t>Supporting Local Farmers</a:t>
            </a:r>
            <a:endParaRPr sz="3600">
              <a:latin typeface="Lobster"/>
              <a:ea typeface="Lobster"/>
              <a:cs typeface="Lobster"/>
              <a:sym typeface="Lobster"/>
            </a:endParaRPr>
          </a:p>
        </p:txBody>
      </p:sp>
      <p:sp>
        <p:nvSpPr>
          <p:cNvPr id="162" name="Google Shape;162;p31"/>
          <p:cNvSpPr txBox="1"/>
          <p:nvPr>
            <p:ph idx="1" type="body"/>
          </p:nvPr>
        </p:nvSpPr>
        <p:spPr>
          <a:xfrm>
            <a:off x="263225" y="704150"/>
            <a:ext cx="85206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chemeClr val="dk1"/>
                </a:solidFill>
              </a:rPr>
              <a:t>As said previously, working on the farm meant adapting to the various circumstances presented. While we only had to do a few days worth of work, the farmers do it every day in order to give us fresh, local produce. The amount of hard work that goes into the upkeep and maintenance of the farm in unfathomable. Moving forward, we hope to be able to support these local farmers and all the work they do.</a:t>
            </a:r>
            <a:endParaRPr b="1" sz="2400">
              <a:solidFill>
                <a:schemeClr val="dk1"/>
              </a:solidFill>
            </a:endParaRPr>
          </a:p>
        </p:txBody>
      </p:sp>
      <p:pic>
        <p:nvPicPr>
          <p:cNvPr id="163" name="Google Shape;163;p31" title="tempImage4xT0IW.gif"/>
          <p:cNvPicPr preferRelativeResize="0"/>
          <p:nvPr/>
        </p:nvPicPr>
        <p:blipFill>
          <a:blip r:embed="rId3">
            <a:alphaModFix/>
          </a:blip>
          <a:stretch>
            <a:fillRect/>
          </a:stretch>
        </p:blipFill>
        <p:spPr>
          <a:xfrm>
            <a:off x="311700" y="3764650"/>
            <a:ext cx="841148" cy="1121551"/>
          </a:xfrm>
          <a:prstGeom prst="rect">
            <a:avLst/>
          </a:prstGeom>
          <a:noFill/>
          <a:ln>
            <a:noFill/>
          </a:ln>
        </p:spPr>
      </p:pic>
      <p:sp>
        <p:nvSpPr>
          <p:cNvPr id="164" name="Google Shape;164;p31"/>
          <p:cNvSpPr txBox="1"/>
          <p:nvPr/>
        </p:nvSpPr>
        <p:spPr>
          <a:xfrm>
            <a:off x="3080550" y="346125"/>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pic>
        <p:nvPicPr>
          <p:cNvPr id="165" name="Google Shape;165;p31" title="IMG_7295.jpeg"/>
          <p:cNvPicPr preferRelativeResize="0"/>
          <p:nvPr/>
        </p:nvPicPr>
        <p:blipFill>
          <a:blip r:embed="rId4">
            <a:alphaModFix/>
          </a:blip>
          <a:stretch>
            <a:fillRect/>
          </a:stretch>
        </p:blipFill>
        <p:spPr>
          <a:xfrm>
            <a:off x="1414325" y="3740050"/>
            <a:ext cx="916723" cy="1222349"/>
          </a:xfrm>
          <a:prstGeom prst="rect">
            <a:avLst/>
          </a:prstGeom>
          <a:noFill/>
          <a:ln>
            <a:noFill/>
          </a:ln>
        </p:spPr>
      </p:pic>
      <p:pic>
        <p:nvPicPr>
          <p:cNvPr id="166" name="Google Shape;166;p31" title="IMG_0577.jpeg"/>
          <p:cNvPicPr preferRelativeResize="0"/>
          <p:nvPr/>
        </p:nvPicPr>
        <p:blipFill>
          <a:blip r:embed="rId5">
            <a:alphaModFix/>
          </a:blip>
          <a:stretch>
            <a:fillRect/>
          </a:stretch>
        </p:blipFill>
        <p:spPr>
          <a:xfrm>
            <a:off x="2618300" y="3740050"/>
            <a:ext cx="916723" cy="1222318"/>
          </a:xfrm>
          <a:prstGeom prst="rect">
            <a:avLst/>
          </a:prstGeom>
          <a:noFill/>
          <a:ln>
            <a:noFill/>
          </a:ln>
        </p:spPr>
      </p:pic>
      <p:pic>
        <p:nvPicPr>
          <p:cNvPr id="167" name="Google Shape;167;p31" title="IMG_0576.jpeg"/>
          <p:cNvPicPr preferRelativeResize="0"/>
          <p:nvPr/>
        </p:nvPicPr>
        <p:blipFill>
          <a:blip r:embed="rId6">
            <a:alphaModFix/>
          </a:blip>
          <a:stretch>
            <a:fillRect/>
          </a:stretch>
        </p:blipFill>
        <p:spPr>
          <a:xfrm>
            <a:off x="3885624" y="3740060"/>
            <a:ext cx="916723" cy="12223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71" name="Shape 171"/>
        <p:cNvGrpSpPr/>
        <p:nvPr/>
      </p:nvGrpSpPr>
      <p:grpSpPr>
        <a:xfrm>
          <a:off x="0" y="0"/>
          <a:ext cx="0" cy="0"/>
          <a:chOff x="0" y="0"/>
          <a:chExt cx="0" cy="0"/>
        </a:xfrm>
      </p:grpSpPr>
      <p:sp>
        <p:nvSpPr>
          <p:cNvPr id="172" name="Google Shape;172;p32"/>
          <p:cNvSpPr txBox="1"/>
          <p:nvPr>
            <p:ph type="title"/>
          </p:nvPr>
        </p:nvSpPr>
        <p:spPr>
          <a:xfrm>
            <a:off x="208800" y="274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obster"/>
                <a:ea typeface="Lobster"/>
                <a:cs typeface="Lobster"/>
                <a:sym typeface="Lobster"/>
              </a:rPr>
              <a:t>Moving Forward</a:t>
            </a:r>
            <a:endParaRPr sz="3600">
              <a:latin typeface="Lobster"/>
              <a:ea typeface="Lobster"/>
              <a:cs typeface="Lobster"/>
              <a:sym typeface="Lobster"/>
            </a:endParaRPr>
          </a:p>
        </p:txBody>
      </p:sp>
      <p:sp>
        <p:nvSpPr>
          <p:cNvPr id="173" name="Google Shape;173;p32"/>
          <p:cNvSpPr txBox="1"/>
          <p:nvPr>
            <p:ph idx="1" type="body"/>
          </p:nvPr>
        </p:nvSpPr>
        <p:spPr>
          <a:xfrm>
            <a:off x="311700" y="902300"/>
            <a:ext cx="8417700" cy="117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chemeClr val="dk1"/>
                </a:solidFill>
              </a:rPr>
              <a:t>This internship taught us far more than ‘how to take care of plants’. It taught us the value of hard work and dedication. We were able to see through the life of our saplings we started in the greenhouse. This showed us that hard work </a:t>
            </a:r>
            <a:r>
              <a:rPr b="1" i="1" lang="en" sz="2400">
                <a:solidFill>
                  <a:schemeClr val="dk1"/>
                </a:solidFill>
              </a:rPr>
              <a:t>does,</a:t>
            </a:r>
            <a:r>
              <a:rPr b="1" lang="en" sz="2400">
                <a:solidFill>
                  <a:schemeClr val="dk1"/>
                </a:solidFill>
              </a:rPr>
              <a:t> in fact, pay off. We hope to take these lessons into future endeavors.</a:t>
            </a:r>
            <a:endParaRPr b="1" sz="2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77" name="Shape 177"/>
        <p:cNvGrpSpPr/>
        <p:nvPr/>
      </p:nvGrpSpPr>
      <p:grpSpPr>
        <a:xfrm>
          <a:off x="0" y="0"/>
          <a:ext cx="0" cy="0"/>
          <a:chOff x="0" y="0"/>
          <a:chExt cx="0" cy="0"/>
        </a:xfrm>
      </p:grpSpPr>
      <p:sp>
        <p:nvSpPr>
          <p:cNvPr id="178" name="Google Shape;178;p33"/>
          <p:cNvSpPr txBox="1"/>
          <p:nvPr>
            <p:ph type="title"/>
          </p:nvPr>
        </p:nvSpPr>
        <p:spPr>
          <a:xfrm>
            <a:off x="159250" y="0"/>
            <a:ext cx="6479700" cy="101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Lobster"/>
                <a:ea typeface="Lobster"/>
                <a:cs typeface="Lobster"/>
                <a:sym typeface="Lobster"/>
              </a:rPr>
              <a:t>Our Futures on the Farm</a:t>
            </a:r>
            <a:r>
              <a:rPr lang="en" sz="3000">
                <a:latin typeface="Lobster"/>
                <a:ea typeface="Lobster"/>
                <a:cs typeface="Lobster"/>
                <a:sym typeface="Lobster"/>
              </a:rPr>
              <a:t>:</a:t>
            </a:r>
            <a:endParaRPr sz="3000">
              <a:latin typeface="Lobster"/>
              <a:ea typeface="Lobster"/>
              <a:cs typeface="Lobster"/>
              <a:sym typeface="Lobster"/>
            </a:endParaRPr>
          </a:p>
        </p:txBody>
      </p:sp>
      <p:sp>
        <p:nvSpPr>
          <p:cNvPr id="179" name="Google Shape;179;p33"/>
          <p:cNvSpPr txBox="1"/>
          <p:nvPr/>
        </p:nvSpPr>
        <p:spPr>
          <a:xfrm>
            <a:off x="1619900" y="3219025"/>
            <a:ext cx="398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
        <p:nvSpPr>
          <p:cNvPr id="180" name="Google Shape;180;p33"/>
          <p:cNvSpPr txBox="1"/>
          <p:nvPr/>
        </p:nvSpPr>
        <p:spPr>
          <a:xfrm>
            <a:off x="159250" y="761075"/>
            <a:ext cx="8923200" cy="356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dk1"/>
                </a:solidFill>
              </a:rPr>
              <a:t>Even though some of us may not consider a full time job on the farm as our career, we will </a:t>
            </a:r>
            <a:r>
              <a:rPr b="1" lang="en" sz="2400">
                <a:solidFill>
                  <a:schemeClr val="dk1"/>
                </a:solidFill>
              </a:rPr>
              <a:t>definitely, in some way, be connected to local farms, and farmers. We hope to be able to support local farms as much as possible in our futures, whether that being eating more locally sourced foods, or even volunteering at a farm from time to time. </a:t>
            </a:r>
            <a:endParaRPr b="1" sz="2400">
              <a:solidFill>
                <a:schemeClr val="dk1"/>
              </a:solidFill>
            </a:endParaRPr>
          </a:p>
          <a:p>
            <a:pPr indent="0" lvl="0" marL="0" rtl="0" algn="l">
              <a:lnSpc>
                <a:spcPct val="115000"/>
              </a:lnSpc>
              <a:spcBef>
                <a:spcPts val="1200"/>
              </a:spcBef>
              <a:spcAft>
                <a:spcPts val="0"/>
              </a:spcAft>
              <a:buNone/>
            </a:pPr>
            <a:r>
              <a:t/>
            </a:r>
            <a:endParaRPr b="1"/>
          </a:p>
          <a:p>
            <a:pPr indent="0" lvl="0" marL="0" rtl="0" algn="l">
              <a:spcBef>
                <a:spcPts val="1200"/>
              </a:spcBef>
              <a:spcAft>
                <a:spcPts val="0"/>
              </a:spcAft>
              <a:buNone/>
            </a:pPr>
            <a:r>
              <a:t/>
            </a:r>
            <a:endParaRPr sz="1800">
              <a:solidFill>
                <a:schemeClr val="accent3"/>
              </a:solidFill>
              <a:latin typeface="Proxima Nova"/>
              <a:ea typeface="Proxima Nova"/>
              <a:cs typeface="Proxima Nova"/>
              <a:sym typeface="Proxima Nova"/>
            </a:endParaRPr>
          </a:p>
        </p:txBody>
      </p:sp>
      <p:pic>
        <p:nvPicPr>
          <p:cNvPr id="181" name="Google Shape;181;p33" title="IMG_8005.jpeg"/>
          <p:cNvPicPr preferRelativeResize="0"/>
          <p:nvPr/>
        </p:nvPicPr>
        <p:blipFill>
          <a:blip r:embed="rId3">
            <a:alphaModFix/>
          </a:blip>
          <a:stretch>
            <a:fillRect/>
          </a:stretch>
        </p:blipFill>
        <p:spPr>
          <a:xfrm>
            <a:off x="159241" y="3439026"/>
            <a:ext cx="1150476" cy="15339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