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9" r:id="rId5"/>
    <p:sldId id="261" r:id="rId6"/>
    <p:sldId id="263" r:id="rId7"/>
    <p:sldId id="265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3EBDC-2735-489F-8643-8C8236F3F02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2DBF-BEA6-445C-B638-6F20A19D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3D86-B21F-4696-8C99-2ED7725E0D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3D86-B21F-4696-8C99-2ED7725E0DC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6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EA4E-C388-4515-8AB2-9C81A887513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F708-4C2D-487E-A18F-CA6E0D37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gun@scenicvalleyfarms.com" TargetMode="External"/><Relationship Id="rId4" Type="http://schemas.openxmlformats.org/officeDocument/2006/relationships/hyperlink" Target="mailto:cegundacker@scenicvalleyfarm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boisag.com/en/proteknet-insect-nett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743274" y="685800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408000"/>
                </a:solidFill>
                <a:latin typeface="Georgia"/>
                <a:cs typeface="Georgia"/>
              </a:rPr>
              <a:t>Spotted Wing Drosophila Management using High Tunnels</a:t>
            </a:r>
            <a:endParaRPr lang="en-US" cap="none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467174" y="276755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eorgia"/>
                <a:cs typeface="Georgia"/>
              </a:rPr>
              <a:t>Erik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cs typeface="Georgia"/>
              </a:rPr>
              <a:t>Gundacker</a:t>
            </a:r>
            <a:r>
              <a:rPr lang="en-US" b="1" dirty="0" smtClean="0">
                <a:solidFill>
                  <a:srgbClr val="00B050"/>
                </a:solidFill>
                <a:latin typeface="Georgia"/>
                <a:cs typeface="Georgia"/>
              </a:rPr>
              <a:t>,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FNC14-948 </a:t>
            </a:r>
            <a:endParaRPr lang="en-US" b="1" dirty="0">
              <a:solidFill>
                <a:srgbClr val="00B050"/>
              </a:solidFill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7574" y="4520154"/>
            <a:ext cx="393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Georgia"/>
                <a:cs typeface="Georgia"/>
              </a:rPr>
              <a:t>NCR-SARE’s Farmers Forum, 2016</a:t>
            </a:r>
            <a:endParaRPr lang="en-US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pic>
        <p:nvPicPr>
          <p:cNvPr id="22" name="Picture 21" descr="NCR-25-sid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3" y="4889486"/>
            <a:ext cx="4239589" cy="162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9765" y="5020235"/>
            <a:ext cx="2330823" cy="78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ik Gundacker\Desktop\SHARE 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-76200"/>
            <a:ext cx="7575288" cy="6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80672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somewhere in SE MN or SW WI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838200" cy="5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600200" y="152400"/>
            <a:ext cx="5715000" cy="523220"/>
          </a:xfrm>
          <a:prstGeom prst="rect">
            <a:avLst/>
          </a:prstGeom>
          <a:noFill/>
          <a:ln w="50800" cmpd="tri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Contact Us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90600" cy="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1752600"/>
            <a:ext cx="2819400" cy="21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62400" y="2819400"/>
            <a:ext cx="5029200" cy="1200329"/>
          </a:xfrm>
          <a:prstGeom prst="rect">
            <a:avLst/>
          </a:prstGeom>
          <a:noFill/>
          <a:ln w="3175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Craig Gundacker</a:t>
            </a:r>
          </a:p>
          <a:p>
            <a:pPr algn="ctr"/>
            <a:r>
              <a:rPr lang="en-US" sz="2400" dirty="0" smtClean="0">
                <a:solidFill>
                  <a:srgbClr val="1C1C1C"/>
                </a:solidFill>
              </a:rPr>
              <a:t>(612) 961-3871</a:t>
            </a:r>
          </a:p>
          <a:p>
            <a:pPr algn="ctr"/>
            <a:r>
              <a:rPr lang="en-US" sz="2400" dirty="0" smtClean="0">
                <a:solidFill>
                  <a:srgbClr val="1C1C1C"/>
                </a:solidFill>
                <a:hlinkClick r:id="rId4"/>
              </a:rPr>
              <a:t>cegundacker@scenicvalleyfarms.com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62400" y="1219200"/>
            <a:ext cx="5029200" cy="1200329"/>
          </a:xfrm>
          <a:prstGeom prst="rect">
            <a:avLst/>
          </a:prstGeom>
          <a:noFill/>
          <a:ln w="3175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Erik Gundacker</a:t>
            </a:r>
          </a:p>
          <a:p>
            <a:pPr algn="ctr"/>
            <a:r>
              <a:rPr lang="en-US" sz="2400" dirty="0" smtClean="0">
                <a:solidFill>
                  <a:srgbClr val="1C1C1C"/>
                </a:solidFill>
              </a:rPr>
              <a:t>(563) 650-3654</a:t>
            </a:r>
          </a:p>
          <a:p>
            <a:pPr algn="ctr"/>
            <a:r>
              <a:rPr lang="en-US" sz="2400" dirty="0" smtClean="0">
                <a:solidFill>
                  <a:srgbClr val="1C1C1C"/>
                </a:solidFill>
                <a:hlinkClick r:id="rId5"/>
              </a:rPr>
              <a:t>gun@usinternet.com</a:t>
            </a:r>
            <a:endParaRPr lang="en-US" sz="2400" dirty="0" smtClean="0">
              <a:solidFill>
                <a:srgbClr val="1C1C1C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2400" y="4343400"/>
            <a:ext cx="5029200" cy="461665"/>
          </a:xfrm>
          <a:prstGeom prst="rect">
            <a:avLst/>
          </a:prstGeom>
          <a:noFill/>
          <a:ln w="3175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www.</a:t>
            </a:r>
            <a:r>
              <a:rPr lang="en-US" sz="2400" dirty="0" smtClean="0">
                <a:solidFill>
                  <a:srgbClr val="1C1C1C"/>
                </a:solidFill>
                <a:hlinkClick r:id="rId4"/>
              </a:rPr>
              <a:t>scenicvalleyfarms.com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</a:p>
        </p:txBody>
      </p:sp>
      <p:pic>
        <p:nvPicPr>
          <p:cNvPr id="11" name="Picture 3" descr="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5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Agenda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12192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SWD Management using high tunnels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Expanding growing season to 9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Growing  vertically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Vermicomposting for the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 b="1424"/>
          <a:stretch>
            <a:fillRect/>
          </a:stretch>
        </p:blipFill>
        <p:spPr bwMode="auto">
          <a:xfrm>
            <a:off x="1253652" y="304800"/>
            <a:ext cx="672304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lar collector.jpg"/>
          <p:cNvPicPr>
            <a:picLocks noChangeAspect="1"/>
          </p:cNvPicPr>
          <p:nvPr/>
        </p:nvPicPr>
        <p:blipFill>
          <a:blip r:embed="rId3" cstate="print"/>
          <a:srcRect l="32143"/>
          <a:stretch>
            <a:fillRect/>
          </a:stretch>
        </p:blipFill>
        <p:spPr>
          <a:xfrm>
            <a:off x="3733800" y="4038600"/>
            <a:ext cx="2413000" cy="2667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2400" y="914401"/>
            <a:ext cx="4648200" cy="2702278"/>
          </a:xfrm>
          <a:prstGeom prst="rect">
            <a:avLst/>
          </a:prstGeom>
          <a:noFill/>
          <a:ln w="31750" cmpd="tri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Designs and manages high tunnels, climate control systems, and solar thermal heating technology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Fifteen high tunnels on farms in Minnesota and Wisconsin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Produces organically certified tomatoes, peppers, blackberries, strawberries, cucumbers, herbs, leafy green produce, ginger, garlic,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Decades </a:t>
            </a:r>
            <a:r>
              <a:rPr lang="en-US" sz="1600" dirty="0"/>
              <a:t>o</a:t>
            </a:r>
            <a:r>
              <a:rPr lang="en-US" sz="1600" dirty="0" smtClean="0"/>
              <a:t>f agriculture and engineering experience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7600" y="68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629400" cy="584775"/>
          </a:xfrm>
          <a:prstGeom prst="rect">
            <a:avLst/>
          </a:prstGeom>
          <a:noFill/>
          <a:ln w="31750" cmpd="tri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Scenic Valley Farms</a:t>
            </a:r>
            <a:endParaRPr lang="en-US" sz="3200" b="1" dirty="0">
              <a:solidFill>
                <a:srgbClr val="FB9705"/>
              </a:solidFill>
              <a:latin typeface="Perpetua" pitchFamily="18" charset="0"/>
            </a:endParaRPr>
          </a:p>
        </p:txBody>
      </p:sp>
      <p:pic>
        <p:nvPicPr>
          <p:cNvPr id="7" name="Pictur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unset-l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838200"/>
            <a:ext cx="3581400" cy="238124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 descr="100_218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819400"/>
            <a:ext cx="2895791" cy="36220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 descr="bb bowl (s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038600"/>
            <a:ext cx="2961148" cy="239466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34679095"/>
      </p:ext>
    </p:extLst>
  </p:cSld>
  <p:clrMapOvr>
    <a:masterClrMapping/>
  </p:clrMapOvr>
  <p:transition advTm="70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dalesorganiclife.com/sites/rodalesorganiclife.com/files/images/goodbug-SWdrosophila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6" y="838200"/>
            <a:ext cx="85788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44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SWD management using high tunnel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 2 year SARE Grant to research management of Spotted Wing Drosophila using high tunnels</a:t>
            </a:r>
          </a:p>
          <a:p>
            <a:r>
              <a:rPr lang="en-US" sz="2400" dirty="0" smtClean="0"/>
              <a:t>In 2015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for SWD at SVF on blackberries, strawberries, peaches</a:t>
            </a:r>
          </a:p>
          <a:p>
            <a:r>
              <a:rPr lang="en-US" sz="2400" dirty="0" smtClean="0"/>
              <a:t>In 2014 research was limited due to brutal winter on blackberries</a:t>
            </a:r>
          </a:p>
          <a:p>
            <a:r>
              <a:rPr lang="en-US" sz="2400" dirty="0" smtClean="0"/>
              <a:t>In 2015 due to cold winter (normal winter) lost 90% of blackberries crop both Rosemount, MN and </a:t>
            </a:r>
            <a:r>
              <a:rPr lang="en-US" sz="2400" dirty="0" err="1" smtClean="0"/>
              <a:t>Readstown</a:t>
            </a:r>
            <a:r>
              <a:rPr lang="en-US" sz="2400" smtClean="0"/>
              <a:t>, WI</a:t>
            </a:r>
            <a:endParaRPr lang="en-US" sz="2400" dirty="0" smtClean="0"/>
          </a:p>
          <a:p>
            <a:r>
              <a:rPr lang="en-US" sz="2400" dirty="0" smtClean="0"/>
              <a:t>Installed insect netting on side walls, doors, and end walls</a:t>
            </a:r>
          </a:p>
          <a:p>
            <a:r>
              <a:rPr lang="en-US" sz="2400" dirty="0" smtClean="0"/>
              <a:t>Insect </a:t>
            </a:r>
            <a:r>
              <a:rPr lang="en-US" sz="2400" dirty="0"/>
              <a:t>netting bought from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www.duboisag.com/en/proteknet-insect-netting.html</a:t>
            </a:r>
            <a:endParaRPr lang="en-US" sz="2400" dirty="0" smtClean="0"/>
          </a:p>
          <a:p>
            <a:pPr lvl="1"/>
            <a:r>
              <a:rPr lang="en-US" sz="2000" dirty="0" smtClean="0"/>
              <a:t>6’6” x328’-80gr - $304, maybe local supplier</a:t>
            </a:r>
          </a:p>
          <a:p>
            <a:r>
              <a:rPr lang="en-US" sz="2400" dirty="0" smtClean="0"/>
              <a:t>Insect netting restricts air flow by 20%</a:t>
            </a:r>
          </a:p>
          <a:p>
            <a:r>
              <a:rPr lang="en-US" sz="2400" dirty="0" smtClean="0"/>
              <a:t>Traps – cedar cider vinegar, liquid dish soap or sugar water &amp; yeast</a:t>
            </a:r>
          </a:p>
          <a:p>
            <a:r>
              <a:rPr lang="en-US" sz="2400" dirty="0" smtClean="0"/>
              <a:t>Set two traps inside and two outside tunnels</a:t>
            </a:r>
          </a:p>
          <a:p>
            <a:r>
              <a:rPr lang="en-US" sz="2400" dirty="0" smtClean="0"/>
              <a:t>Install one Bumble Bee hive in each berry tunnel – close hive before spraying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2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47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SWD management using high tunnel </a:t>
            </a:r>
            <a:r>
              <a:rPr lang="en-US" sz="3200" dirty="0" smtClean="0"/>
              <a:t>(results)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00" dirty="0" smtClean="0"/>
              <a:t>Results:</a:t>
            </a:r>
          </a:p>
          <a:p>
            <a:r>
              <a:rPr lang="en-US" sz="2000" dirty="0" smtClean="0"/>
              <a:t>In 2014,2015 Noticed SWD in outside traps mid July</a:t>
            </a:r>
          </a:p>
          <a:p>
            <a:r>
              <a:rPr lang="en-US" sz="2000" dirty="0" smtClean="0"/>
              <a:t>Rosemount blackberry tunnel – No SWD entire season</a:t>
            </a:r>
          </a:p>
          <a:p>
            <a:r>
              <a:rPr lang="en-US" sz="2000" dirty="0" smtClean="0"/>
              <a:t>In 2014 </a:t>
            </a:r>
            <a:r>
              <a:rPr lang="en-US" sz="2000" dirty="0" err="1" smtClean="0"/>
              <a:t>Readstown</a:t>
            </a:r>
            <a:r>
              <a:rPr lang="en-US" sz="2000" dirty="0" smtClean="0"/>
              <a:t> blackberry tunnel – some SWD, came in thru door</a:t>
            </a:r>
          </a:p>
          <a:p>
            <a:r>
              <a:rPr lang="en-US" sz="2000" dirty="0" smtClean="0"/>
              <a:t>In 2014 </a:t>
            </a:r>
            <a:r>
              <a:rPr lang="en-US" sz="2000" dirty="0" err="1" smtClean="0"/>
              <a:t>Readstown</a:t>
            </a:r>
            <a:r>
              <a:rPr lang="en-US" sz="2000" dirty="0" smtClean="0"/>
              <a:t> strawberry tunnel –unintentionally let in SWD thru door. Proceeded to pick all ripe berries, applied </a:t>
            </a:r>
            <a:r>
              <a:rPr lang="en-US" sz="2000" dirty="0" err="1" smtClean="0"/>
              <a:t>Pyganic</a:t>
            </a:r>
            <a:r>
              <a:rPr lang="en-US" sz="2000" dirty="0" smtClean="0"/>
              <a:t> for three consecutive days, then two applications of Entrust seven days apart – in two weeks eradicate SWD </a:t>
            </a:r>
          </a:p>
          <a:p>
            <a:r>
              <a:rPr lang="en-US" sz="2000" dirty="0" smtClean="0"/>
              <a:t>Outside strawberry bed infected – picked clean, row cover hoops with netting attached using clothes pins, sprayed </a:t>
            </a:r>
            <a:r>
              <a:rPr lang="en-US" sz="2000" dirty="0" err="1" smtClean="0"/>
              <a:t>Pyganic</a:t>
            </a:r>
            <a:r>
              <a:rPr lang="en-US" sz="2000" dirty="0" smtClean="0"/>
              <a:t> and/or Entrust through netting. No sign of SWD after two weeks</a:t>
            </a:r>
          </a:p>
          <a:p>
            <a:r>
              <a:rPr lang="en-US" sz="2000" dirty="0" smtClean="0"/>
              <a:t>Field grown management – Entrust and </a:t>
            </a:r>
            <a:r>
              <a:rPr lang="en-US" sz="2000" dirty="0" err="1" smtClean="0"/>
              <a:t>Pyganic</a:t>
            </a:r>
            <a:r>
              <a:rPr lang="en-US" sz="2000" dirty="0" smtClean="0"/>
              <a:t> on a 3 day rotation possibly Mustang Max (Non OMRI)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Pollinators?</a:t>
            </a:r>
          </a:p>
          <a:p>
            <a:pPr algn="ctr"/>
            <a:r>
              <a:rPr lang="en-US" sz="2000" dirty="0" smtClean="0"/>
              <a:t>Insect netting repair</a:t>
            </a:r>
            <a:r>
              <a:rPr lang="en-US" sz="2000" dirty="0"/>
              <a:t> </a:t>
            </a:r>
            <a:r>
              <a:rPr lang="en-US" sz="2000" dirty="0" smtClean="0"/>
              <a:t>– 3M</a:t>
            </a:r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000" dirty="0" smtClean="0"/>
              <a:t>Use netting for cucumber beetle before beetle appears</a:t>
            </a:r>
          </a:p>
          <a:p>
            <a:r>
              <a:rPr lang="en-US" sz="2000" dirty="0"/>
              <a:t>SWD on culled </a:t>
            </a:r>
            <a:r>
              <a:rPr lang="en-US" sz="2000" dirty="0" smtClean="0"/>
              <a:t>tomatoes</a:t>
            </a:r>
          </a:p>
          <a:p>
            <a:r>
              <a:rPr lang="en-US" sz="2000" dirty="0" smtClean="0"/>
              <a:t>Lessons Learned – if SWD numbers significant in high tunnel, no eradication even with netting &amp; spraying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50" name="Picture 2" descr="C:\Users\Erik Gundacker\Desktop\Scenic Valley Farm\Pics of the Farm\photo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" y="2952745"/>
            <a:ext cx="1510553" cy="20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ik Gundacker\Desktop\Scenic Valley Farm\Pics of the Farm\photo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02097"/>
            <a:ext cx="1586206" cy="21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6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Automated Solar </a:t>
            </a:r>
            <a:r>
              <a:rPr lang="en-US" sz="2700" dirty="0"/>
              <a:t>T</a:t>
            </a:r>
            <a:r>
              <a:rPr lang="en-US" sz="2700" dirty="0" smtClean="0"/>
              <a:t>hermal </a:t>
            </a:r>
            <a:r>
              <a:rPr lang="en-US" sz="2700" dirty="0"/>
              <a:t>high tunnels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6" y="685802"/>
            <a:ext cx="7888938" cy="6095998"/>
          </a:xfrm>
        </p:spPr>
      </p:pic>
    </p:spTree>
    <p:extLst>
      <p:ext uri="{BB962C8B-B14F-4D97-AF65-F5344CB8AC3E}">
        <p14:creationId xmlns:p14="http://schemas.microsoft.com/office/powerpoint/2010/main" val="3331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Vertical </a:t>
            </a:r>
            <a:r>
              <a:rPr lang="en-US" sz="2700" dirty="0"/>
              <a:t>growing produce in tunnels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567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Grown in dirt not hydroponically using  6 - 8 sided stacked pots 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year 1 – day neutral strawberries in PVC pipe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- not very good yields, does not over winter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year 2 – day neutral strawberries, lettuce, herbs in PVC pipe,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 day neutral strawberries in 4 and 8 sided pots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year 3 – day neutral strawberries in 8 sided pots (goal ½# per plant,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actuals .21#s/plant July 23 to Nov 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) ) </a:t>
            </a:r>
          </a:p>
          <a:p>
            <a:pPr marL="0" indent="0">
              <a:buNone/>
            </a:pPr>
            <a:r>
              <a:rPr lang="en-US" sz="1400" dirty="0" smtClean="0"/>
              <a:t>	year 4, 2016 </a:t>
            </a:r>
            <a:r>
              <a:rPr lang="en-US" sz="1400" dirty="0"/>
              <a:t>– day neutral strawberries in </a:t>
            </a:r>
            <a:r>
              <a:rPr lang="en-US" sz="1400" dirty="0" smtClean="0"/>
              <a:t>8-16 </a:t>
            </a:r>
            <a:r>
              <a:rPr lang="en-US" sz="1400" dirty="0"/>
              <a:t>sided pots (goal ½# </a:t>
            </a:r>
            <a:r>
              <a:rPr lang="en-US" sz="1400" dirty="0" smtClean="0"/>
              <a:t>per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plant, plant by March 1, begin harvesting second week in May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Goal is 1# per plant for conventional market, organic certified, harvested for 7 months</a:t>
            </a:r>
          </a:p>
          <a:p>
            <a:pPr marL="0" indent="0">
              <a:buNone/>
            </a:pPr>
            <a:r>
              <a:rPr lang="en-US" sz="1400" dirty="0" smtClean="0"/>
              <a:t>Strawberries </a:t>
            </a:r>
            <a:r>
              <a:rPr lang="en-US" sz="1400" dirty="0"/>
              <a:t>– </a:t>
            </a:r>
            <a:r>
              <a:rPr lang="en-US" sz="1400" dirty="0" smtClean="0"/>
              <a:t>12K </a:t>
            </a:r>
            <a:r>
              <a:rPr lang="en-US" sz="1400" dirty="0"/>
              <a:t>plants per 30x96 </a:t>
            </a:r>
            <a:r>
              <a:rPr lang="en-US" sz="1400" dirty="0" smtClean="0"/>
              <a:t>at </a:t>
            </a:r>
            <a:r>
              <a:rPr lang="en-US" sz="1400" dirty="0"/>
              <a:t>1/2# per plant- </a:t>
            </a:r>
            <a:r>
              <a:rPr lang="en-US" sz="1400" dirty="0" smtClean="0"/>
              <a:t>10x </a:t>
            </a:r>
            <a:r>
              <a:rPr lang="en-US" sz="1400" dirty="0"/>
              <a:t>the plants vs bedded plants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smtClean="0"/>
              <a:t>  </a:t>
            </a:r>
            <a:r>
              <a:rPr lang="en-US" sz="1400" b="1" dirty="0" smtClean="0"/>
              <a:t>Revenue </a:t>
            </a:r>
            <a:r>
              <a:rPr lang="en-US" sz="1400" b="1" dirty="0"/>
              <a:t>$25k per 30x96 </a:t>
            </a:r>
            <a:r>
              <a:rPr lang="en-US" sz="1400" b="1" dirty="0" smtClean="0"/>
              <a:t>tunne</a:t>
            </a:r>
            <a:r>
              <a:rPr lang="en-US" sz="1400" dirty="0" smtClean="0"/>
              <a:t>l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endParaRPr lang="en-US" sz="14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3074" name="Picture 2" descr="C:\Users\Erik Gundacker\Desktop\Scenic Valley Farm\Pics of the Farm\Stacked along side bedded strawber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4700"/>
            <a:ext cx="2286000" cy="30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rik Gundacker\Desktop\Vertical Growing\photo8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685801"/>
            <a:ext cx="2383773" cy="17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ik Gundacker\Desktop\Vertical Growing\photo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4700"/>
            <a:ext cx="2388332" cy="30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ik Gundacker\Desktop\Vertical Growing\photo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7" y="3229366"/>
            <a:ext cx="261794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Vermicomposting using tunnels </a:t>
            </a:r>
            <a:r>
              <a:rPr lang="en-US" sz="3200" dirty="0" smtClean="0"/>
              <a:t>(Next year)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SVF uses 150-200 cu yards of horse compost per year</a:t>
            </a:r>
          </a:p>
          <a:p>
            <a:r>
              <a:rPr lang="en-US" sz="2400" dirty="0" smtClean="0"/>
              <a:t>Hard to get</a:t>
            </a:r>
          </a:p>
          <a:p>
            <a:r>
              <a:rPr lang="en-US" sz="2400" dirty="0" smtClean="0"/>
              <a:t>Commercial composts in these quantities cost prohibited </a:t>
            </a:r>
          </a:p>
          <a:p>
            <a:r>
              <a:rPr lang="en-US" sz="2400" dirty="0" smtClean="0"/>
              <a:t>Design and develop a </a:t>
            </a:r>
            <a:r>
              <a:rPr lang="en-US" sz="2400" dirty="0" err="1" smtClean="0"/>
              <a:t>vermicompost</a:t>
            </a:r>
            <a:r>
              <a:rPr lang="en-US" sz="2400" dirty="0" smtClean="0"/>
              <a:t> system to replace some of the horse compost</a:t>
            </a:r>
          </a:p>
          <a:p>
            <a:r>
              <a:rPr lang="en-US" sz="2400" dirty="0" smtClean="0"/>
              <a:t>Used farm’s pruned plant material and culled produce</a:t>
            </a:r>
          </a:p>
          <a:p>
            <a:r>
              <a:rPr lang="en-US" sz="2400" dirty="0" smtClean="0"/>
              <a:t>Use food waste from other sources</a:t>
            </a:r>
          </a:p>
          <a:p>
            <a:r>
              <a:rPr lang="en-US" sz="2400" dirty="0" smtClean="0"/>
              <a:t>Use high tunnel to pre-compost (hot compost) inputs</a:t>
            </a:r>
          </a:p>
          <a:p>
            <a:r>
              <a:rPr lang="en-US" sz="2400" dirty="0" smtClean="0"/>
              <a:t>Design a system that is available to other growers </a:t>
            </a:r>
          </a:p>
          <a:p>
            <a:endParaRPr lang="en-US" sz="2400" dirty="0"/>
          </a:p>
        </p:txBody>
      </p:sp>
      <p:pic>
        <p:nvPicPr>
          <p:cNvPr id="4" name="Pictur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1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potted Wing Drosophila Management using High Tunnel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 - &amp;quot;Them&amp;quot;&quot;/&gt;&lt;property id=&quot;20307&quot; value=&quot;269&quot;/&gt;&lt;/object&gt;&lt;object type=&quot;3&quot; unique_id=&quot;10007&quot;&gt;&lt;property id=&quot;20148&quot; value=&quot;5&quot;/&gt;&lt;property id=&quot;20300&quot; value=&quot;Slide 5 - &amp;quot;SWD management using high tunnel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SWD management using high tunnel (results)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  Automated Solar Thermal high tunnels &amp;quot;&quot;/&gt;&lt;property id=&quot;20307&quot; value=&quot;265&quot;/&gt;&lt;/object&gt;&lt;object type=&quot;3&quot; unique_id=&quot;10010&quot;&gt;&lt;property id=&quot;20148&quot; value=&quot;5&quot;/&gt;&lt;property id=&quot;20300&quot; value=&quot;Slide 8 - &amp;quot; Vertical growing produce in tunnels 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ermicomposting using tunnels (Next year) &amp;quot;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520</Words>
  <Application>Microsoft Office PowerPoint</Application>
  <PresentationFormat>On-screen Show (4:3)</PresentationFormat>
  <Paragraphs>99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Spotted Wing Drosophila Management using High Tunnels</vt:lpstr>
      <vt:lpstr>Agenda</vt:lpstr>
      <vt:lpstr>PowerPoint Presentation</vt:lpstr>
      <vt:lpstr>Them</vt:lpstr>
      <vt:lpstr>SWD management using high tunnel</vt:lpstr>
      <vt:lpstr>SWD management using high tunnel (results)</vt:lpstr>
      <vt:lpstr>  Automated Solar Thermal high tunnels </vt:lpstr>
      <vt:lpstr> Vertical growing produce in tunnels </vt:lpstr>
      <vt:lpstr>Vermicomposting using tunnels (Next year)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Spotted Wing Drosophila Management using High Tunnels</dc:title>
  <dc:creator>Erik Gundacker</dc:creator>
  <cp:lastModifiedBy>Jean M Andreasen</cp:lastModifiedBy>
  <cp:revision>23</cp:revision>
  <dcterms:created xsi:type="dcterms:W3CDTF">2016-01-13T21:41:07Z</dcterms:created>
  <dcterms:modified xsi:type="dcterms:W3CDTF">2016-01-20T21:00:45Z</dcterms:modified>
</cp:coreProperties>
</file>