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60" r:id="rId2"/>
  </p:sldIdLst>
  <p:sldSz cx="9144000" cy="6858000" type="letter"/>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8" d="100"/>
          <a:sy n="68" d="100"/>
        </p:scale>
        <p:origin x="1386"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B984993-7E70-4435-8103-7CD10447E889}" type="datetimeFigureOut">
              <a:rPr lang="en-US" smtClean="0"/>
              <a:t>2/20/2020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D47C18-B8E4-4AC1-A129-D706CD8C35DC}" type="slidenum">
              <a:rPr lang="en-US" smtClean="0"/>
              <a:t>‹#›</a:t>
            </a:fld>
            <a:endParaRPr lang="en-US"/>
          </a:p>
        </p:txBody>
      </p:sp>
    </p:spTree>
    <p:extLst>
      <p:ext uri="{BB962C8B-B14F-4D97-AF65-F5344CB8AC3E}">
        <p14:creationId xmlns:p14="http://schemas.microsoft.com/office/powerpoint/2010/main" val="32484662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B984993-7E70-4435-8103-7CD10447E889}" type="datetimeFigureOut">
              <a:rPr lang="en-US" smtClean="0"/>
              <a:t>2/20/2020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D47C18-B8E4-4AC1-A129-D706CD8C35DC}" type="slidenum">
              <a:rPr lang="en-US" smtClean="0"/>
              <a:t>‹#›</a:t>
            </a:fld>
            <a:endParaRPr lang="en-US"/>
          </a:p>
        </p:txBody>
      </p:sp>
    </p:spTree>
    <p:extLst>
      <p:ext uri="{BB962C8B-B14F-4D97-AF65-F5344CB8AC3E}">
        <p14:creationId xmlns:p14="http://schemas.microsoft.com/office/powerpoint/2010/main" val="5729721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B984993-7E70-4435-8103-7CD10447E889}" type="datetimeFigureOut">
              <a:rPr lang="en-US" smtClean="0"/>
              <a:t>2/20/2020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D47C18-B8E4-4AC1-A129-D706CD8C35DC}" type="slidenum">
              <a:rPr lang="en-US" smtClean="0"/>
              <a:t>‹#›</a:t>
            </a:fld>
            <a:endParaRPr lang="en-US"/>
          </a:p>
        </p:txBody>
      </p:sp>
    </p:spTree>
    <p:extLst>
      <p:ext uri="{BB962C8B-B14F-4D97-AF65-F5344CB8AC3E}">
        <p14:creationId xmlns:p14="http://schemas.microsoft.com/office/powerpoint/2010/main" val="16453203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B984993-7E70-4435-8103-7CD10447E889}" type="datetimeFigureOut">
              <a:rPr lang="en-US" smtClean="0"/>
              <a:t>2/20/2020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D47C18-B8E4-4AC1-A129-D706CD8C35DC}" type="slidenum">
              <a:rPr lang="en-US" smtClean="0"/>
              <a:t>‹#›</a:t>
            </a:fld>
            <a:endParaRPr lang="en-US"/>
          </a:p>
        </p:txBody>
      </p:sp>
    </p:spTree>
    <p:extLst>
      <p:ext uri="{BB962C8B-B14F-4D97-AF65-F5344CB8AC3E}">
        <p14:creationId xmlns:p14="http://schemas.microsoft.com/office/powerpoint/2010/main" val="30718084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B984993-7E70-4435-8103-7CD10447E889}" type="datetimeFigureOut">
              <a:rPr lang="en-US" smtClean="0"/>
              <a:t>2/20/2020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D47C18-B8E4-4AC1-A129-D706CD8C35DC}" type="slidenum">
              <a:rPr lang="en-US" smtClean="0"/>
              <a:t>‹#›</a:t>
            </a:fld>
            <a:endParaRPr lang="en-US"/>
          </a:p>
        </p:txBody>
      </p:sp>
    </p:spTree>
    <p:extLst>
      <p:ext uri="{BB962C8B-B14F-4D97-AF65-F5344CB8AC3E}">
        <p14:creationId xmlns:p14="http://schemas.microsoft.com/office/powerpoint/2010/main" val="32542736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B984993-7E70-4435-8103-7CD10447E889}" type="datetimeFigureOut">
              <a:rPr lang="en-US" smtClean="0"/>
              <a:t>2/20/2020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D47C18-B8E4-4AC1-A129-D706CD8C35DC}" type="slidenum">
              <a:rPr lang="en-US" smtClean="0"/>
              <a:t>‹#›</a:t>
            </a:fld>
            <a:endParaRPr lang="en-US"/>
          </a:p>
        </p:txBody>
      </p:sp>
    </p:spTree>
    <p:extLst>
      <p:ext uri="{BB962C8B-B14F-4D97-AF65-F5344CB8AC3E}">
        <p14:creationId xmlns:p14="http://schemas.microsoft.com/office/powerpoint/2010/main" val="12161612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B984993-7E70-4435-8103-7CD10447E889}" type="datetimeFigureOut">
              <a:rPr lang="en-US" smtClean="0"/>
              <a:t>2/20/2020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5D47C18-B8E4-4AC1-A129-D706CD8C35DC}" type="slidenum">
              <a:rPr lang="en-US" smtClean="0"/>
              <a:t>‹#›</a:t>
            </a:fld>
            <a:endParaRPr lang="en-US"/>
          </a:p>
        </p:txBody>
      </p:sp>
    </p:spTree>
    <p:extLst>
      <p:ext uri="{BB962C8B-B14F-4D97-AF65-F5344CB8AC3E}">
        <p14:creationId xmlns:p14="http://schemas.microsoft.com/office/powerpoint/2010/main" val="39174729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B984993-7E70-4435-8103-7CD10447E889}" type="datetimeFigureOut">
              <a:rPr lang="en-US" smtClean="0"/>
              <a:t>2/20/2020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5D47C18-B8E4-4AC1-A129-D706CD8C35DC}" type="slidenum">
              <a:rPr lang="en-US" smtClean="0"/>
              <a:t>‹#›</a:t>
            </a:fld>
            <a:endParaRPr lang="en-US"/>
          </a:p>
        </p:txBody>
      </p:sp>
    </p:spTree>
    <p:extLst>
      <p:ext uri="{BB962C8B-B14F-4D97-AF65-F5344CB8AC3E}">
        <p14:creationId xmlns:p14="http://schemas.microsoft.com/office/powerpoint/2010/main" val="17853167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B984993-7E70-4435-8103-7CD10447E889}" type="datetimeFigureOut">
              <a:rPr lang="en-US" smtClean="0"/>
              <a:t>2/20/2020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5D47C18-B8E4-4AC1-A129-D706CD8C35DC}" type="slidenum">
              <a:rPr lang="en-US" smtClean="0"/>
              <a:t>‹#›</a:t>
            </a:fld>
            <a:endParaRPr lang="en-US"/>
          </a:p>
        </p:txBody>
      </p:sp>
    </p:spTree>
    <p:extLst>
      <p:ext uri="{BB962C8B-B14F-4D97-AF65-F5344CB8AC3E}">
        <p14:creationId xmlns:p14="http://schemas.microsoft.com/office/powerpoint/2010/main" val="9965629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B984993-7E70-4435-8103-7CD10447E889}" type="datetimeFigureOut">
              <a:rPr lang="en-US" smtClean="0"/>
              <a:t>2/20/2020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D47C18-B8E4-4AC1-A129-D706CD8C35DC}" type="slidenum">
              <a:rPr lang="en-US" smtClean="0"/>
              <a:t>‹#›</a:t>
            </a:fld>
            <a:endParaRPr lang="en-US"/>
          </a:p>
        </p:txBody>
      </p:sp>
    </p:spTree>
    <p:extLst>
      <p:ext uri="{BB962C8B-B14F-4D97-AF65-F5344CB8AC3E}">
        <p14:creationId xmlns:p14="http://schemas.microsoft.com/office/powerpoint/2010/main" val="7667341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B984993-7E70-4435-8103-7CD10447E889}" type="datetimeFigureOut">
              <a:rPr lang="en-US" smtClean="0"/>
              <a:t>2/20/2020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D47C18-B8E4-4AC1-A129-D706CD8C35DC}" type="slidenum">
              <a:rPr lang="en-US" smtClean="0"/>
              <a:t>‹#›</a:t>
            </a:fld>
            <a:endParaRPr lang="en-US"/>
          </a:p>
        </p:txBody>
      </p:sp>
    </p:spTree>
    <p:extLst>
      <p:ext uri="{BB962C8B-B14F-4D97-AF65-F5344CB8AC3E}">
        <p14:creationId xmlns:p14="http://schemas.microsoft.com/office/powerpoint/2010/main" val="18405259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984993-7E70-4435-8103-7CD10447E889}" type="datetimeFigureOut">
              <a:rPr lang="en-US" smtClean="0"/>
              <a:t>2/20/2020</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D47C18-B8E4-4AC1-A129-D706CD8C35DC}" type="slidenum">
              <a:rPr lang="en-US" smtClean="0"/>
              <a:t>‹#›</a:t>
            </a:fld>
            <a:endParaRPr lang="en-US"/>
          </a:p>
        </p:txBody>
      </p:sp>
    </p:spTree>
    <p:extLst>
      <p:ext uri="{BB962C8B-B14F-4D97-AF65-F5344CB8AC3E}">
        <p14:creationId xmlns:p14="http://schemas.microsoft.com/office/powerpoint/2010/main" val="73738925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g"/><Relationship Id="rId13" Type="http://schemas.openxmlformats.org/officeDocument/2006/relationships/image" Target="../media/image12.png"/><Relationship Id="rId18" Type="http://schemas.openxmlformats.org/officeDocument/2006/relationships/image" Target="../media/image17.png"/><Relationship Id="rId3" Type="http://schemas.openxmlformats.org/officeDocument/2006/relationships/image" Target="../media/image2.jpg"/><Relationship Id="rId7" Type="http://schemas.openxmlformats.org/officeDocument/2006/relationships/image" Target="../media/image6.jpg"/><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image" Target="../media/image1.jpg"/><Relationship Id="rId16" Type="http://schemas.openxmlformats.org/officeDocument/2006/relationships/image" Target="../media/image15.png"/><Relationship Id="rId20"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5.jpeg"/><Relationship Id="rId11" Type="http://schemas.openxmlformats.org/officeDocument/2006/relationships/image" Target="../media/image10.jp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4221272-4AF7-405A-A1A4-1CAF9B3125F4}"/>
              </a:ext>
            </a:extLst>
          </p:cNvPr>
          <p:cNvGrpSpPr/>
          <p:nvPr/>
        </p:nvGrpSpPr>
        <p:grpSpPr>
          <a:xfrm>
            <a:off x="132139" y="641552"/>
            <a:ext cx="1720732" cy="3330294"/>
            <a:chOff x="626894" y="158477"/>
            <a:chExt cx="11012686" cy="21313895"/>
          </a:xfrm>
        </p:grpSpPr>
        <p:pic>
          <p:nvPicPr>
            <p:cNvPr id="5" name="Picture 4">
              <a:extLst>
                <a:ext uri="{FF2B5EF4-FFF2-40B4-BE49-F238E27FC236}">
                  <a16:creationId xmlns:a16="http://schemas.microsoft.com/office/drawing/2014/main" id="{172BBABF-47A5-41A6-AC3F-6BFDE46634D5}"/>
                </a:ext>
              </a:extLst>
            </p:cNvPr>
            <p:cNvPicPr>
              <a:picLocks noChangeAspect="1"/>
            </p:cNvPicPr>
            <p:nvPr/>
          </p:nvPicPr>
          <p:blipFill rotWithShape="1">
            <a:blip r:embed="rId2">
              <a:extLst>
                <a:ext uri="{28A0092B-C50C-407E-A947-70E740481C1C}">
                  <a14:useLocalDpi xmlns:a14="http://schemas.microsoft.com/office/drawing/2010/main" val="0"/>
                </a:ext>
              </a:extLst>
            </a:blip>
            <a:srcRect l="56028" t="9388" r="4553" b="48035"/>
            <a:stretch/>
          </p:blipFill>
          <p:spPr>
            <a:xfrm>
              <a:off x="3930153" y="158477"/>
              <a:ext cx="7541383" cy="6515857"/>
            </a:xfrm>
            <a:prstGeom prst="rect">
              <a:avLst/>
            </a:prstGeom>
          </p:spPr>
        </p:pic>
        <p:pic>
          <p:nvPicPr>
            <p:cNvPr id="6" name="Picture 5">
              <a:extLst>
                <a:ext uri="{FF2B5EF4-FFF2-40B4-BE49-F238E27FC236}">
                  <a16:creationId xmlns:a16="http://schemas.microsoft.com/office/drawing/2014/main" id="{550F8C2E-71A7-41BD-8D29-7B4CD5108E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439" y="3368904"/>
              <a:ext cx="7446534" cy="5595421"/>
            </a:xfrm>
            <a:prstGeom prst="rect">
              <a:avLst/>
            </a:prstGeom>
          </p:spPr>
        </p:pic>
        <p:grpSp>
          <p:nvGrpSpPr>
            <p:cNvPr id="7" name="Group 6">
              <a:extLst>
                <a:ext uri="{FF2B5EF4-FFF2-40B4-BE49-F238E27FC236}">
                  <a16:creationId xmlns:a16="http://schemas.microsoft.com/office/drawing/2014/main" id="{C5BB92BA-C586-4408-B337-84F1422B30BD}"/>
                </a:ext>
              </a:extLst>
            </p:cNvPr>
            <p:cNvGrpSpPr/>
            <p:nvPr/>
          </p:nvGrpSpPr>
          <p:grpSpPr>
            <a:xfrm>
              <a:off x="626894" y="709776"/>
              <a:ext cx="11012686" cy="20762596"/>
              <a:chOff x="120254" y="491710"/>
              <a:chExt cx="3059078" cy="5767390"/>
            </a:xfrm>
          </p:grpSpPr>
          <p:sp>
            <p:nvSpPr>
              <p:cNvPr id="8" name="TextBox 7">
                <a:extLst>
                  <a:ext uri="{FF2B5EF4-FFF2-40B4-BE49-F238E27FC236}">
                    <a16:creationId xmlns:a16="http://schemas.microsoft.com/office/drawing/2014/main" id="{47D3E70A-5B92-4060-8A04-7C61499FD7A5}"/>
                  </a:ext>
                </a:extLst>
              </p:cNvPr>
              <p:cNvSpPr txBox="1"/>
              <p:nvPr/>
            </p:nvSpPr>
            <p:spPr>
              <a:xfrm>
                <a:off x="120254" y="2784642"/>
                <a:ext cx="3059078" cy="3474458"/>
              </a:xfrm>
              <a:prstGeom prst="rect">
                <a:avLst/>
              </a:prstGeom>
              <a:noFill/>
              <a:ln>
                <a:solidFill>
                  <a:schemeClr val="tx1"/>
                </a:solidFill>
              </a:ln>
            </p:spPr>
            <p:txBody>
              <a:bodyPr wrap="square" rtlCol="0">
                <a:spAutoFit/>
              </a:bodyPr>
              <a:lstStyle/>
              <a:p>
                <a:pPr defTabSz="514307"/>
                <a:r>
                  <a:rPr lang="en-US" sz="1100" b="1" dirty="0">
                    <a:solidFill>
                      <a:prstClr val="black"/>
                    </a:solidFill>
                    <a:latin typeface="Calibri" panose="020F0502020204030204"/>
                  </a:rPr>
                  <a:t>Ladybird beetles </a:t>
                </a:r>
                <a:r>
                  <a:rPr lang="en-US" sz="1100" dirty="0">
                    <a:solidFill>
                      <a:prstClr val="black"/>
                    </a:solidFill>
                    <a:latin typeface="Calibri" panose="020F0502020204030204"/>
                  </a:rPr>
                  <a:t>and their larvae</a:t>
                </a:r>
                <a:r>
                  <a:rPr lang="en-US" sz="1100" b="1" dirty="0">
                    <a:solidFill>
                      <a:prstClr val="black"/>
                    </a:solidFill>
                    <a:latin typeface="Calibri" panose="020F0502020204030204"/>
                  </a:rPr>
                  <a:t> </a:t>
                </a:r>
                <a:r>
                  <a:rPr lang="en-US" sz="1100" dirty="0">
                    <a:solidFill>
                      <a:prstClr val="black"/>
                    </a:solidFill>
                    <a:latin typeface="Calibri" panose="020F0502020204030204"/>
                  </a:rPr>
                  <a:t>can eat over 5,000 aphids over their lifetime! They also eat pest larvae, spider mites, and whiteflies. The </a:t>
                </a:r>
                <a:r>
                  <a:rPr lang="en-US" sz="1100" dirty="0" err="1">
                    <a:solidFill>
                      <a:prstClr val="black"/>
                    </a:solidFill>
                    <a:latin typeface="Calibri" panose="020F0502020204030204"/>
                  </a:rPr>
                  <a:t>multispotted</a:t>
                </a:r>
                <a:r>
                  <a:rPr lang="en-US" sz="1100" dirty="0">
                    <a:solidFill>
                      <a:prstClr val="black"/>
                    </a:solidFill>
                    <a:latin typeface="Calibri" panose="020F0502020204030204"/>
                  </a:rPr>
                  <a:t> Asian lady beetle (above) is most common, but there are many other species that occur in this area.</a:t>
                </a:r>
              </a:p>
            </p:txBody>
          </p:sp>
          <p:sp>
            <p:nvSpPr>
              <p:cNvPr id="9" name="TextBox 8">
                <a:extLst>
                  <a:ext uri="{FF2B5EF4-FFF2-40B4-BE49-F238E27FC236}">
                    <a16:creationId xmlns:a16="http://schemas.microsoft.com/office/drawing/2014/main" id="{A2E99DCC-7F6F-4B19-9C02-A1008F916C9D}"/>
                  </a:ext>
                </a:extLst>
              </p:cNvPr>
              <p:cNvSpPr txBox="1"/>
              <p:nvPr/>
            </p:nvSpPr>
            <p:spPr>
              <a:xfrm>
                <a:off x="1095846" y="491710"/>
                <a:ext cx="919568" cy="492443"/>
              </a:xfrm>
              <a:prstGeom prst="rect">
                <a:avLst/>
              </a:prstGeom>
              <a:noFill/>
              <a:ln>
                <a:noFill/>
              </a:ln>
            </p:spPr>
            <p:txBody>
              <a:bodyPr wrap="none" rtlCol="0">
                <a:spAutoFit/>
              </a:bodyPr>
              <a:lstStyle/>
              <a:p>
                <a:pPr defTabSz="514307"/>
                <a:r>
                  <a:rPr lang="en-US" sz="1200" dirty="0">
                    <a:solidFill>
                      <a:prstClr val="white"/>
                    </a:solidFill>
                    <a:latin typeface="Calibri" panose="020F0502020204030204"/>
                  </a:rPr>
                  <a:t>Larva</a:t>
                </a:r>
              </a:p>
            </p:txBody>
          </p:sp>
          <p:sp>
            <p:nvSpPr>
              <p:cNvPr id="10" name="TextBox 9">
                <a:extLst>
                  <a:ext uri="{FF2B5EF4-FFF2-40B4-BE49-F238E27FC236}">
                    <a16:creationId xmlns:a16="http://schemas.microsoft.com/office/drawing/2014/main" id="{20DCB3C7-4BDE-4E2F-97F5-D441E45AF7D8}"/>
                  </a:ext>
                </a:extLst>
              </p:cNvPr>
              <p:cNvSpPr txBox="1"/>
              <p:nvPr/>
            </p:nvSpPr>
            <p:spPr>
              <a:xfrm>
                <a:off x="1163652" y="2271859"/>
                <a:ext cx="926750" cy="492443"/>
              </a:xfrm>
              <a:prstGeom prst="rect">
                <a:avLst/>
              </a:prstGeom>
              <a:noFill/>
              <a:ln>
                <a:noFill/>
              </a:ln>
            </p:spPr>
            <p:txBody>
              <a:bodyPr wrap="none" rtlCol="0">
                <a:spAutoFit/>
              </a:bodyPr>
              <a:lstStyle/>
              <a:p>
                <a:pPr defTabSz="514307"/>
                <a:r>
                  <a:rPr lang="en-US" sz="1200" dirty="0">
                    <a:solidFill>
                      <a:prstClr val="white"/>
                    </a:solidFill>
                    <a:latin typeface="Calibri" panose="020F0502020204030204"/>
                  </a:rPr>
                  <a:t>Adult</a:t>
                </a:r>
              </a:p>
            </p:txBody>
          </p:sp>
        </p:grpSp>
      </p:grpSp>
      <p:sp>
        <p:nvSpPr>
          <p:cNvPr id="11" name="Title 1">
            <a:extLst>
              <a:ext uri="{FF2B5EF4-FFF2-40B4-BE49-F238E27FC236}">
                <a16:creationId xmlns:a16="http://schemas.microsoft.com/office/drawing/2014/main" id="{715E66B2-D529-424A-8FC1-BD613C34A2BA}"/>
              </a:ext>
            </a:extLst>
          </p:cNvPr>
          <p:cNvSpPr>
            <a:spLocks noGrp="1"/>
          </p:cNvSpPr>
          <p:nvPr>
            <p:ph type="title"/>
          </p:nvPr>
        </p:nvSpPr>
        <p:spPr>
          <a:xfrm>
            <a:off x="26435" y="-85732"/>
            <a:ext cx="5934632" cy="593035"/>
          </a:xfrm>
        </p:spPr>
        <p:txBody>
          <a:bodyPr>
            <a:normAutofit fontScale="90000"/>
          </a:bodyPr>
          <a:lstStyle/>
          <a:p>
            <a:r>
              <a:rPr lang="en-US" sz="2656" b="1" dirty="0"/>
              <a:t>A quick guide to beneficial predacious insects</a:t>
            </a:r>
          </a:p>
        </p:txBody>
      </p:sp>
      <p:pic>
        <p:nvPicPr>
          <p:cNvPr id="12" name="Picture 11">
            <a:extLst>
              <a:ext uri="{FF2B5EF4-FFF2-40B4-BE49-F238E27FC236}">
                <a16:creationId xmlns:a16="http://schemas.microsoft.com/office/drawing/2014/main" id="{9BB635C0-BBE0-4CFF-A4F0-BB5C644734F6}"/>
              </a:ext>
            </a:extLst>
          </p:cNvPr>
          <p:cNvPicPr>
            <a:picLocks noChangeAspect="1"/>
          </p:cNvPicPr>
          <p:nvPr/>
        </p:nvPicPr>
        <p:blipFill>
          <a:blip r:embed="rId4"/>
          <a:stretch>
            <a:fillRect/>
          </a:stretch>
        </p:blipFill>
        <p:spPr>
          <a:xfrm>
            <a:off x="5664923" y="0"/>
            <a:ext cx="2960855" cy="590268"/>
          </a:xfrm>
          <a:prstGeom prst="rect">
            <a:avLst/>
          </a:prstGeom>
        </p:spPr>
      </p:pic>
      <p:grpSp>
        <p:nvGrpSpPr>
          <p:cNvPr id="13" name="Group 12">
            <a:extLst>
              <a:ext uri="{FF2B5EF4-FFF2-40B4-BE49-F238E27FC236}">
                <a16:creationId xmlns:a16="http://schemas.microsoft.com/office/drawing/2014/main" id="{E9E55BE3-FE3B-439E-84E2-A1D7A3AFEF82}"/>
              </a:ext>
            </a:extLst>
          </p:cNvPr>
          <p:cNvGrpSpPr/>
          <p:nvPr/>
        </p:nvGrpSpPr>
        <p:grpSpPr>
          <a:xfrm>
            <a:off x="2060522" y="641552"/>
            <a:ext cx="1312205" cy="2439395"/>
            <a:chOff x="9542915" y="3786624"/>
            <a:chExt cx="8398112" cy="15612140"/>
          </a:xfrm>
        </p:grpSpPr>
        <p:sp>
          <p:nvSpPr>
            <p:cNvPr id="14" name="TextBox 13">
              <a:extLst>
                <a:ext uri="{FF2B5EF4-FFF2-40B4-BE49-F238E27FC236}">
                  <a16:creationId xmlns:a16="http://schemas.microsoft.com/office/drawing/2014/main" id="{1C471AD0-EB4B-4B00-8C03-4D29F0EAFD15}"/>
                </a:ext>
              </a:extLst>
            </p:cNvPr>
            <p:cNvSpPr txBox="1"/>
            <p:nvPr/>
          </p:nvSpPr>
          <p:spPr>
            <a:xfrm>
              <a:off x="9542915" y="10140837"/>
              <a:ext cx="8390451" cy="9257927"/>
            </a:xfrm>
            <a:prstGeom prst="rect">
              <a:avLst/>
            </a:prstGeom>
            <a:noFill/>
            <a:ln>
              <a:solidFill>
                <a:schemeClr val="tx1"/>
              </a:solidFill>
            </a:ln>
          </p:spPr>
          <p:txBody>
            <a:bodyPr wrap="square" rtlCol="0">
              <a:spAutoFit/>
            </a:bodyPr>
            <a:lstStyle/>
            <a:p>
              <a:pPr defTabSz="514307"/>
              <a:r>
                <a:rPr lang="en-US" sz="1100" b="1" dirty="0">
                  <a:solidFill>
                    <a:prstClr val="black"/>
                  </a:solidFill>
                  <a:latin typeface="Calibri" panose="020F0502020204030204"/>
                </a:rPr>
                <a:t>Minute pirate bugs </a:t>
              </a:r>
              <a:r>
                <a:rPr lang="en-US" sz="1100" dirty="0">
                  <a:solidFill>
                    <a:prstClr val="black"/>
                  </a:solidFill>
                  <a:latin typeface="Calibri" panose="020F0502020204030204"/>
                </a:rPr>
                <a:t>will kill and eat corn earworm eggs, aphids, and small caterpillars by puncturing them with their needle-like beaks.</a:t>
              </a:r>
            </a:p>
          </p:txBody>
        </p:sp>
        <p:pic>
          <p:nvPicPr>
            <p:cNvPr id="15" name="Picture 14">
              <a:extLst>
                <a:ext uri="{FF2B5EF4-FFF2-40B4-BE49-F238E27FC236}">
                  <a16:creationId xmlns:a16="http://schemas.microsoft.com/office/drawing/2014/main" id="{7314027D-BDB3-4AB0-BAEC-FD75E2710FFA}"/>
                </a:ext>
              </a:extLst>
            </p:cNvPr>
            <p:cNvPicPr>
              <a:picLocks noChangeAspect="1"/>
            </p:cNvPicPr>
            <p:nvPr/>
          </p:nvPicPr>
          <p:blipFill>
            <a:blip r:embed="rId5"/>
            <a:stretch>
              <a:fillRect/>
            </a:stretch>
          </p:blipFill>
          <p:spPr>
            <a:xfrm rot="5400000">
              <a:off x="10568698" y="2768509"/>
              <a:ext cx="6354213" cy="8390444"/>
            </a:xfrm>
            <a:prstGeom prst="rect">
              <a:avLst/>
            </a:prstGeom>
          </p:spPr>
        </p:pic>
      </p:grpSp>
      <p:grpSp>
        <p:nvGrpSpPr>
          <p:cNvPr id="16" name="Group 15">
            <a:extLst>
              <a:ext uri="{FF2B5EF4-FFF2-40B4-BE49-F238E27FC236}">
                <a16:creationId xmlns:a16="http://schemas.microsoft.com/office/drawing/2014/main" id="{F4488395-3B31-4AC3-B999-CF6AA618F057}"/>
              </a:ext>
            </a:extLst>
          </p:cNvPr>
          <p:cNvGrpSpPr/>
          <p:nvPr/>
        </p:nvGrpSpPr>
        <p:grpSpPr>
          <a:xfrm>
            <a:off x="3590121" y="598364"/>
            <a:ext cx="1927307" cy="3409549"/>
            <a:chOff x="16707164" y="-206702"/>
            <a:chExt cx="12334765" cy="21821103"/>
          </a:xfrm>
        </p:grpSpPr>
        <p:pic>
          <p:nvPicPr>
            <p:cNvPr id="17" name="Picture 16">
              <a:extLst>
                <a:ext uri="{FF2B5EF4-FFF2-40B4-BE49-F238E27FC236}">
                  <a16:creationId xmlns:a16="http://schemas.microsoft.com/office/drawing/2014/main" id="{38B4181C-3CB0-4433-A51E-BEBC35B59756}"/>
                </a:ext>
              </a:extLst>
            </p:cNvPr>
            <p:cNvPicPr>
              <a:picLocks noChangeAspect="1"/>
            </p:cNvPicPr>
            <p:nvPr/>
          </p:nvPicPr>
          <p:blipFill rotWithShape="1">
            <a:blip r:embed="rId6">
              <a:extLst>
                <a:ext uri="{28A0092B-C50C-407E-A947-70E740481C1C}">
                  <a14:useLocalDpi xmlns:a14="http://schemas.microsoft.com/office/drawing/2010/main" val="0"/>
                </a:ext>
              </a:extLst>
            </a:blip>
            <a:srcRect l="32624" t="31357" r="44668" b="38613"/>
            <a:stretch/>
          </p:blipFill>
          <p:spPr>
            <a:xfrm>
              <a:off x="21458538" y="-206702"/>
              <a:ext cx="7554964" cy="6635575"/>
            </a:xfrm>
            <a:prstGeom prst="rect">
              <a:avLst/>
            </a:prstGeom>
          </p:spPr>
        </p:pic>
        <p:pic>
          <p:nvPicPr>
            <p:cNvPr id="18" name="Picture 17">
              <a:extLst>
                <a:ext uri="{FF2B5EF4-FFF2-40B4-BE49-F238E27FC236}">
                  <a16:creationId xmlns:a16="http://schemas.microsoft.com/office/drawing/2014/main" id="{CF55690F-23F8-449C-B398-03E8D47E3ADA}"/>
                </a:ext>
              </a:extLst>
            </p:cNvPr>
            <p:cNvPicPr>
              <a:picLocks noChangeAspect="1"/>
            </p:cNvPicPr>
            <p:nvPr/>
          </p:nvPicPr>
          <p:blipFill rotWithShape="1">
            <a:blip r:embed="rId7">
              <a:extLst>
                <a:ext uri="{28A0092B-C50C-407E-A947-70E740481C1C}">
                  <a14:useLocalDpi xmlns:a14="http://schemas.microsoft.com/office/drawing/2010/main" val="0"/>
                </a:ext>
              </a:extLst>
            </a:blip>
            <a:srcRect l="28179" t="29248" r="29542" b="33617"/>
            <a:stretch/>
          </p:blipFill>
          <p:spPr>
            <a:xfrm>
              <a:off x="16707164" y="4347766"/>
              <a:ext cx="6820282" cy="4791895"/>
            </a:xfrm>
            <a:prstGeom prst="rect">
              <a:avLst/>
            </a:prstGeom>
          </p:spPr>
        </p:pic>
        <p:grpSp>
          <p:nvGrpSpPr>
            <p:cNvPr id="19" name="Group 18">
              <a:extLst>
                <a:ext uri="{FF2B5EF4-FFF2-40B4-BE49-F238E27FC236}">
                  <a16:creationId xmlns:a16="http://schemas.microsoft.com/office/drawing/2014/main" id="{5A981765-3AFA-4EC3-AFB5-BCA0C614D4DB}"/>
                </a:ext>
              </a:extLst>
            </p:cNvPr>
            <p:cNvGrpSpPr/>
            <p:nvPr/>
          </p:nvGrpSpPr>
          <p:grpSpPr>
            <a:xfrm>
              <a:off x="16749174" y="-77351"/>
              <a:ext cx="12292755" cy="21691752"/>
              <a:chOff x="5183073" y="35865"/>
              <a:chExt cx="3414654" cy="6025488"/>
            </a:xfrm>
          </p:grpSpPr>
          <p:sp>
            <p:nvSpPr>
              <p:cNvPr id="20" name="TextBox 19">
                <a:extLst>
                  <a:ext uri="{FF2B5EF4-FFF2-40B4-BE49-F238E27FC236}">
                    <a16:creationId xmlns:a16="http://schemas.microsoft.com/office/drawing/2014/main" id="{30B67259-5D78-461D-A58F-FA035F7228CF}"/>
                  </a:ext>
                </a:extLst>
              </p:cNvPr>
              <p:cNvSpPr txBox="1"/>
              <p:nvPr/>
            </p:nvSpPr>
            <p:spPr>
              <a:xfrm>
                <a:off x="5183073" y="2586899"/>
                <a:ext cx="3414654" cy="3474454"/>
              </a:xfrm>
              <a:prstGeom prst="rect">
                <a:avLst/>
              </a:prstGeom>
              <a:noFill/>
              <a:ln>
                <a:solidFill>
                  <a:schemeClr val="tx1"/>
                </a:solidFill>
              </a:ln>
            </p:spPr>
            <p:txBody>
              <a:bodyPr wrap="square" rtlCol="0">
                <a:spAutoFit/>
              </a:bodyPr>
              <a:lstStyle/>
              <a:p>
                <a:pPr defTabSz="514307"/>
                <a:r>
                  <a:rPr lang="en-US" sz="1100" b="1" dirty="0">
                    <a:solidFill>
                      <a:prstClr val="black"/>
                    </a:solidFill>
                    <a:latin typeface="Calibri" panose="020F0502020204030204"/>
                  </a:rPr>
                  <a:t>Hoverflies</a:t>
                </a:r>
                <a:r>
                  <a:rPr lang="en-US" sz="1100" dirty="0">
                    <a:solidFill>
                      <a:prstClr val="black"/>
                    </a:solidFill>
                    <a:latin typeface="Calibri" panose="020F0502020204030204"/>
                  </a:rPr>
                  <a:t> are both pollinators and predators. Larvae are voracious predators of aphids, and adults pollinate many crops. They may look like bees and wasps, but they can’t sting. If you look closely you’ll notice they only have two wings while bees and wasps have four.</a:t>
                </a:r>
              </a:p>
            </p:txBody>
          </p:sp>
          <p:sp>
            <p:nvSpPr>
              <p:cNvPr id="21" name="TextBox 20">
                <a:extLst>
                  <a:ext uri="{FF2B5EF4-FFF2-40B4-BE49-F238E27FC236}">
                    <a16:creationId xmlns:a16="http://schemas.microsoft.com/office/drawing/2014/main" id="{81C4B01F-2B3E-4883-BE0C-DFD9C1150C81}"/>
                  </a:ext>
                </a:extLst>
              </p:cNvPr>
              <p:cNvSpPr txBox="1"/>
              <p:nvPr/>
            </p:nvSpPr>
            <p:spPr>
              <a:xfrm>
                <a:off x="5207485" y="2140849"/>
                <a:ext cx="1153984" cy="492443"/>
              </a:xfrm>
              <a:prstGeom prst="rect">
                <a:avLst/>
              </a:prstGeom>
              <a:noFill/>
            </p:spPr>
            <p:txBody>
              <a:bodyPr wrap="square" rtlCol="0">
                <a:spAutoFit/>
              </a:bodyPr>
              <a:lstStyle/>
              <a:p>
                <a:pPr defTabSz="514307"/>
                <a:r>
                  <a:rPr lang="en-US" sz="1200" dirty="0">
                    <a:solidFill>
                      <a:prstClr val="white"/>
                    </a:solidFill>
                    <a:latin typeface="Calibri" panose="020F0502020204030204"/>
                  </a:rPr>
                  <a:t>Larva</a:t>
                </a:r>
              </a:p>
            </p:txBody>
          </p:sp>
          <p:sp>
            <p:nvSpPr>
              <p:cNvPr id="22" name="TextBox 21">
                <a:extLst>
                  <a:ext uri="{FF2B5EF4-FFF2-40B4-BE49-F238E27FC236}">
                    <a16:creationId xmlns:a16="http://schemas.microsoft.com/office/drawing/2014/main" id="{5D863640-3931-4545-943A-680978239F0E}"/>
                  </a:ext>
                </a:extLst>
              </p:cNvPr>
              <p:cNvSpPr txBox="1"/>
              <p:nvPr/>
            </p:nvSpPr>
            <p:spPr>
              <a:xfrm>
                <a:off x="6491229" y="35865"/>
                <a:ext cx="926750" cy="492443"/>
              </a:xfrm>
              <a:prstGeom prst="rect">
                <a:avLst/>
              </a:prstGeom>
              <a:noFill/>
            </p:spPr>
            <p:txBody>
              <a:bodyPr wrap="none" rtlCol="0">
                <a:spAutoFit/>
              </a:bodyPr>
              <a:lstStyle/>
              <a:p>
                <a:pPr defTabSz="514307"/>
                <a:r>
                  <a:rPr lang="en-US" sz="1200" dirty="0">
                    <a:solidFill>
                      <a:prstClr val="white"/>
                    </a:solidFill>
                    <a:latin typeface="Calibri" panose="020F0502020204030204"/>
                  </a:rPr>
                  <a:t>Adult</a:t>
                </a:r>
              </a:p>
            </p:txBody>
          </p:sp>
        </p:grpSp>
      </p:grpSp>
      <p:grpSp>
        <p:nvGrpSpPr>
          <p:cNvPr id="23" name="Group 22">
            <a:extLst>
              <a:ext uri="{FF2B5EF4-FFF2-40B4-BE49-F238E27FC236}">
                <a16:creationId xmlns:a16="http://schemas.microsoft.com/office/drawing/2014/main" id="{6149D6EE-FAB9-4803-A50F-589AED04A05F}"/>
              </a:ext>
            </a:extLst>
          </p:cNvPr>
          <p:cNvGrpSpPr/>
          <p:nvPr/>
        </p:nvGrpSpPr>
        <p:grpSpPr>
          <a:xfrm>
            <a:off x="7573191" y="564896"/>
            <a:ext cx="1496177" cy="3377053"/>
            <a:chOff x="26671234" y="-177402"/>
            <a:chExt cx="9575532" cy="21613128"/>
          </a:xfrm>
        </p:grpSpPr>
        <p:sp>
          <p:nvSpPr>
            <p:cNvPr id="24" name="TextBox 23">
              <a:extLst>
                <a:ext uri="{FF2B5EF4-FFF2-40B4-BE49-F238E27FC236}">
                  <a16:creationId xmlns:a16="http://schemas.microsoft.com/office/drawing/2014/main" id="{3E34FF62-A238-42E2-9457-4C896DB00BEF}"/>
                </a:ext>
              </a:extLst>
            </p:cNvPr>
            <p:cNvSpPr txBox="1"/>
            <p:nvPr/>
          </p:nvSpPr>
          <p:spPr>
            <a:xfrm>
              <a:off x="26671234" y="7844322"/>
              <a:ext cx="9510751" cy="13591404"/>
            </a:xfrm>
            <a:prstGeom prst="rect">
              <a:avLst/>
            </a:prstGeom>
            <a:noFill/>
            <a:ln>
              <a:solidFill>
                <a:schemeClr val="tx1"/>
              </a:solidFill>
            </a:ln>
          </p:spPr>
          <p:txBody>
            <a:bodyPr wrap="square" rtlCol="0">
              <a:spAutoFit/>
            </a:bodyPr>
            <a:lstStyle/>
            <a:p>
              <a:pPr defTabSz="514307"/>
              <a:r>
                <a:rPr lang="en-US" sz="1100" dirty="0">
                  <a:solidFill>
                    <a:prstClr val="black"/>
                  </a:solidFill>
                  <a:latin typeface="Calibri" panose="020F0502020204030204"/>
                </a:rPr>
                <a:t>Almost every pest species has its own specialized </a:t>
              </a:r>
              <a:r>
                <a:rPr lang="en-US" sz="1100" b="1" dirty="0">
                  <a:solidFill>
                    <a:prstClr val="black"/>
                  </a:solidFill>
                  <a:latin typeface="Calibri" panose="020F0502020204030204"/>
                </a:rPr>
                <a:t>parasitoid wasp</a:t>
              </a:r>
              <a:r>
                <a:rPr lang="en-US" sz="1100" dirty="0">
                  <a:solidFill>
                    <a:prstClr val="black"/>
                  </a:solidFill>
                  <a:latin typeface="Calibri" panose="020F0502020204030204"/>
                </a:rPr>
                <a:t>. They lay their eggs inside the pest, which develop into larvae and eventually kill their host. While some species are large, most are very small, about the size of a pinhead.</a:t>
              </a:r>
            </a:p>
          </p:txBody>
        </p:sp>
        <p:pic>
          <p:nvPicPr>
            <p:cNvPr id="25" name="Picture 24">
              <a:extLst>
                <a:ext uri="{FF2B5EF4-FFF2-40B4-BE49-F238E27FC236}">
                  <a16:creationId xmlns:a16="http://schemas.microsoft.com/office/drawing/2014/main" id="{6930C945-CFA2-4839-A596-289EEAE40442}"/>
                </a:ext>
              </a:extLst>
            </p:cNvPr>
            <p:cNvPicPr>
              <a:picLocks noChangeAspect="1"/>
            </p:cNvPicPr>
            <p:nvPr/>
          </p:nvPicPr>
          <p:blipFill rotWithShape="1">
            <a:blip r:embed="rId8">
              <a:extLst>
                <a:ext uri="{28A0092B-C50C-407E-A947-70E740481C1C}">
                  <a14:useLocalDpi xmlns:a14="http://schemas.microsoft.com/office/drawing/2010/main" val="0"/>
                </a:ext>
              </a:extLst>
            </a:blip>
            <a:srcRect l="55252" b="53173"/>
            <a:stretch/>
          </p:blipFill>
          <p:spPr>
            <a:xfrm>
              <a:off x="26671234" y="-177402"/>
              <a:ext cx="9575532" cy="8015221"/>
            </a:xfrm>
            <a:prstGeom prst="rect">
              <a:avLst/>
            </a:prstGeom>
          </p:spPr>
        </p:pic>
      </p:grpSp>
      <p:grpSp>
        <p:nvGrpSpPr>
          <p:cNvPr id="26" name="Group 25">
            <a:extLst>
              <a:ext uri="{FF2B5EF4-FFF2-40B4-BE49-F238E27FC236}">
                <a16:creationId xmlns:a16="http://schemas.microsoft.com/office/drawing/2014/main" id="{CD3BE163-65F5-41DD-AFF1-2142E5383D50}"/>
              </a:ext>
            </a:extLst>
          </p:cNvPr>
          <p:cNvGrpSpPr/>
          <p:nvPr/>
        </p:nvGrpSpPr>
        <p:grpSpPr>
          <a:xfrm>
            <a:off x="5708050" y="763299"/>
            <a:ext cx="1651679" cy="3137678"/>
            <a:chOff x="34558498" y="1035997"/>
            <a:chExt cx="10570742" cy="20081149"/>
          </a:xfrm>
        </p:grpSpPr>
        <p:pic>
          <p:nvPicPr>
            <p:cNvPr id="28" name="Picture 27">
              <a:extLst>
                <a:ext uri="{FF2B5EF4-FFF2-40B4-BE49-F238E27FC236}">
                  <a16:creationId xmlns:a16="http://schemas.microsoft.com/office/drawing/2014/main" id="{2C199BAD-76AF-420D-932A-752371A3CD30}"/>
                </a:ext>
              </a:extLst>
            </p:cNvPr>
            <p:cNvPicPr>
              <a:picLocks noChangeAspect="1"/>
            </p:cNvPicPr>
            <p:nvPr/>
          </p:nvPicPr>
          <p:blipFill>
            <a:blip r:embed="rId9"/>
            <a:stretch>
              <a:fillRect/>
            </a:stretch>
          </p:blipFill>
          <p:spPr>
            <a:xfrm>
              <a:off x="38336350" y="1035997"/>
              <a:ext cx="6731773" cy="5696758"/>
            </a:xfrm>
            <a:prstGeom prst="rect">
              <a:avLst/>
            </a:prstGeom>
          </p:spPr>
        </p:pic>
        <p:pic>
          <p:nvPicPr>
            <p:cNvPr id="27" name="Picture 26">
              <a:extLst>
                <a:ext uri="{FF2B5EF4-FFF2-40B4-BE49-F238E27FC236}">
                  <a16:creationId xmlns:a16="http://schemas.microsoft.com/office/drawing/2014/main" id="{3B1256CF-4114-4035-8E80-0D1AD2D06B1C}"/>
                </a:ext>
              </a:extLst>
            </p:cNvPr>
            <p:cNvPicPr>
              <a:picLocks noChangeAspect="1"/>
            </p:cNvPicPr>
            <p:nvPr/>
          </p:nvPicPr>
          <p:blipFill>
            <a:blip r:embed="rId10"/>
            <a:stretch>
              <a:fillRect/>
            </a:stretch>
          </p:blipFill>
          <p:spPr>
            <a:xfrm>
              <a:off x="34651580" y="5166213"/>
              <a:ext cx="7812893" cy="4562172"/>
            </a:xfrm>
            <a:prstGeom prst="rect">
              <a:avLst/>
            </a:prstGeom>
          </p:spPr>
        </p:pic>
        <p:grpSp>
          <p:nvGrpSpPr>
            <p:cNvPr id="29" name="Group 28">
              <a:extLst>
                <a:ext uri="{FF2B5EF4-FFF2-40B4-BE49-F238E27FC236}">
                  <a16:creationId xmlns:a16="http://schemas.microsoft.com/office/drawing/2014/main" id="{BF5C5583-3826-460A-9216-649579660AAE}"/>
                </a:ext>
              </a:extLst>
            </p:cNvPr>
            <p:cNvGrpSpPr/>
            <p:nvPr/>
          </p:nvGrpSpPr>
          <p:grpSpPr>
            <a:xfrm>
              <a:off x="34558498" y="1108169"/>
              <a:ext cx="10570742" cy="20008977"/>
              <a:chOff x="9894507" y="483878"/>
              <a:chExt cx="2936317" cy="5558046"/>
            </a:xfrm>
          </p:grpSpPr>
          <p:sp>
            <p:nvSpPr>
              <p:cNvPr id="30" name="TextBox 29">
                <a:extLst>
                  <a:ext uri="{FF2B5EF4-FFF2-40B4-BE49-F238E27FC236}">
                    <a16:creationId xmlns:a16="http://schemas.microsoft.com/office/drawing/2014/main" id="{5B1005A9-0FC1-4A34-8DAB-EED66B659283}"/>
                  </a:ext>
                </a:extLst>
              </p:cNvPr>
              <p:cNvSpPr txBox="1"/>
              <p:nvPr/>
            </p:nvSpPr>
            <p:spPr>
              <a:xfrm>
                <a:off x="9922519" y="2868406"/>
                <a:ext cx="2891329" cy="3173518"/>
              </a:xfrm>
              <a:prstGeom prst="rect">
                <a:avLst/>
              </a:prstGeom>
              <a:noFill/>
              <a:ln>
                <a:solidFill>
                  <a:schemeClr val="tx1"/>
                </a:solidFill>
              </a:ln>
            </p:spPr>
            <p:txBody>
              <a:bodyPr wrap="square" rtlCol="0">
                <a:spAutoFit/>
              </a:bodyPr>
              <a:lstStyle/>
              <a:p>
                <a:pPr defTabSz="514307"/>
                <a:r>
                  <a:rPr lang="en-US" sz="1100" b="1" dirty="0">
                    <a:solidFill>
                      <a:prstClr val="black"/>
                    </a:solidFill>
                    <a:latin typeface="Calibri" panose="020F0502020204030204"/>
                  </a:rPr>
                  <a:t>Green lacewing </a:t>
                </a:r>
                <a:r>
                  <a:rPr lang="en-US" sz="1100" dirty="0">
                    <a:solidFill>
                      <a:prstClr val="black"/>
                    </a:solidFill>
                    <a:latin typeface="Calibri" panose="020F0502020204030204"/>
                  </a:rPr>
                  <a:t>larvae have large sickle-shaped jaws that are used to capture prey, which include aphids, small caterpillars, mites, whiteflies, scales, mealybugs, </a:t>
                </a:r>
                <a:r>
                  <a:rPr lang="en-US" sz="1100" dirty="0" err="1">
                    <a:solidFill>
                      <a:prstClr val="black"/>
                    </a:solidFill>
                    <a:latin typeface="Calibri" panose="020F0502020204030204"/>
                  </a:rPr>
                  <a:t>thrips</a:t>
                </a:r>
                <a:r>
                  <a:rPr lang="en-US" sz="1100" dirty="0">
                    <a:solidFill>
                      <a:prstClr val="black"/>
                    </a:solidFill>
                    <a:latin typeface="Calibri" panose="020F0502020204030204"/>
                  </a:rPr>
                  <a:t>, etc. They can consume up to 200 aphids in one week.</a:t>
                </a:r>
              </a:p>
            </p:txBody>
          </p:sp>
          <p:sp>
            <p:nvSpPr>
              <p:cNvPr id="31" name="TextBox 30">
                <a:extLst>
                  <a:ext uri="{FF2B5EF4-FFF2-40B4-BE49-F238E27FC236}">
                    <a16:creationId xmlns:a16="http://schemas.microsoft.com/office/drawing/2014/main" id="{05487442-B233-43D1-BB36-8D4A48DFBB2A}"/>
                  </a:ext>
                </a:extLst>
              </p:cNvPr>
              <p:cNvSpPr txBox="1"/>
              <p:nvPr/>
            </p:nvSpPr>
            <p:spPr>
              <a:xfrm>
                <a:off x="9894507" y="2369329"/>
                <a:ext cx="919568" cy="492443"/>
              </a:xfrm>
              <a:prstGeom prst="rect">
                <a:avLst/>
              </a:prstGeom>
              <a:noFill/>
            </p:spPr>
            <p:txBody>
              <a:bodyPr wrap="none" rtlCol="0">
                <a:spAutoFit/>
              </a:bodyPr>
              <a:lstStyle/>
              <a:p>
                <a:pPr defTabSz="514307"/>
                <a:r>
                  <a:rPr lang="en-US" sz="1200" dirty="0">
                    <a:solidFill>
                      <a:prstClr val="white"/>
                    </a:solidFill>
                    <a:latin typeface="Calibri" panose="020F0502020204030204"/>
                  </a:rPr>
                  <a:t>Larva</a:t>
                </a:r>
              </a:p>
            </p:txBody>
          </p:sp>
          <p:sp>
            <p:nvSpPr>
              <p:cNvPr id="32" name="TextBox 31">
                <a:extLst>
                  <a:ext uri="{FF2B5EF4-FFF2-40B4-BE49-F238E27FC236}">
                    <a16:creationId xmlns:a16="http://schemas.microsoft.com/office/drawing/2014/main" id="{8CEEFE16-2841-4E9D-9272-B8DC96E68E6B}"/>
                  </a:ext>
                </a:extLst>
              </p:cNvPr>
              <p:cNvSpPr txBox="1"/>
              <p:nvPr/>
            </p:nvSpPr>
            <p:spPr>
              <a:xfrm>
                <a:off x="11904074" y="483878"/>
                <a:ext cx="926750" cy="492443"/>
              </a:xfrm>
              <a:prstGeom prst="rect">
                <a:avLst/>
              </a:prstGeom>
              <a:noFill/>
            </p:spPr>
            <p:txBody>
              <a:bodyPr wrap="none" rtlCol="0">
                <a:spAutoFit/>
              </a:bodyPr>
              <a:lstStyle/>
              <a:p>
                <a:pPr defTabSz="514307"/>
                <a:r>
                  <a:rPr lang="en-US" sz="1200" dirty="0">
                    <a:solidFill>
                      <a:prstClr val="white"/>
                    </a:solidFill>
                    <a:latin typeface="Calibri" panose="020F0502020204030204"/>
                  </a:rPr>
                  <a:t>Adult</a:t>
                </a:r>
              </a:p>
            </p:txBody>
          </p:sp>
        </p:grpSp>
      </p:grpSp>
      <p:grpSp>
        <p:nvGrpSpPr>
          <p:cNvPr id="36" name="Group 35">
            <a:extLst>
              <a:ext uri="{FF2B5EF4-FFF2-40B4-BE49-F238E27FC236}">
                <a16:creationId xmlns:a16="http://schemas.microsoft.com/office/drawing/2014/main" id="{0D8C0E4B-CAE6-4ED3-9570-163AFECEDA8E}"/>
              </a:ext>
            </a:extLst>
          </p:cNvPr>
          <p:cNvGrpSpPr/>
          <p:nvPr/>
        </p:nvGrpSpPr>
        <p:grpSpPr>
          <a:xfrm>
            <a:off x="3633476" y="4142921"/>
            <a:ext cx="1505577" cy="2063704"/>
            <a:chOff x="38565466" y="12727551"/>
            <a:chExt cx="9635691" cy="13207704"/>
          </a:xfrm>
        </p:grpSpPr>
        <p:sp>
          <p:nvSpPr>
            <p:cNvPr id="37" name="TextBox 36">
              <a:extLst>
                <a:ext uri="{FF2B5EF4-FFF2-40B4-BE49-F238E27FC236}">
                  <a16:creationId xmlns:a16="http://schemas.microsoft.com/office/drawing/2014/main" id="{064E0EF2-5631-42FA-93D4-604F59A70E4C}"/>
                </a:ext>
              </a:extLst>
            </p:cNvPr>
            <p:cNvSpPr txBox="1"/>
            <p:nvPr/>
          </p:nvSpPr>
          <p:spPr>
            <a:xfrm>
              <a:off x="38639917" y="19927454"/>
              <a:ext cx="9561240" cy="6007801"/>
            </a:xfrm>
            <a:prstGeom prst="rect">
              <a:avLst/>
            </a:prstGeom>
            <a:noFill/>
            <a:ln>
              <a:solidFill>
                <a:schemeClr val="tx1"/>
              </a:solidFill>
            </a:ln>
          </p:spPr>
          <p:txBody>
            <a:bodyPr wrap="square" rtlCol="0">
              <a:spAutoFit/>
            </a:bodyPr>
            <a:lstStyle/>
            <a:p>
              <a:pPr defTabSz="514307"/>
              <a:r>
                <a:rPr lang="en-US" sz="1100" b="1" dirty="0">
                  <a:solidFill>
                    <a:prstClr val="black"/>
                  </a:solidFill>
                  <a:latin typeface="Calibri" panose="020F0502020204030204"/>
                </a:rPr>
                <a:t>Spiders</a:t>
              </a:r>
              <a:r>
                <a:rPr lang="en-US" sz="1100" dirty="0">
                  <a:solidFill>
                    <a:prstClr val="black"/>
                  </a:solidFill>
                  <a:latin typeface="Calibri" panose="020F0502020204030204"/>
                </a:rPr>
                <a:t> are not insects, but are capable of regulating populations of a wide variety of pests.</a:t>
              </a:r>
            </a:p>
          </p:txBody>
        </p:sp>
        <p:pic>
          <p:nvPicPr>
            <p:cNvPr id="38" name="Picture 37">
              <a:extLst>
                <a:ext uri="{FF2B5EF4-FFF2-40B4-BE49-F238E27FC236}">
                  <a16:creationId xmlns:a16="http://schemas.microsoft.com/office/drawing/2014/main" id="{4790BE60-53B4-4D6A-B431-BE8C19D2499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565466" y="12727551"/>
              <a:ext cx="9635691" cy="7240377"/>
            </a:xfrm>
            <a:prstGeom prst="rect">
              <a:avLst/>
            </a:prstGeom>
          </p:spPr>
        </p:pic>
      </p:grpSp>
      <p:grpSp>
        <p:nvGrpSpPr>
          <p:cNvPr id="39" name="Group 38">
            <a:extLst>
              <a:ext uri="{FF2B5EF4-FFF2-40B4-BE49-F238E27FC236}">
                <a16:creationId xmlns:a16="http://schemas.microsoft.com/office/drawing/2014/main" id="{8D4E94F1-A8A6-480A-A0CA-025F9E3E1A14}"/>
              </a:ext>
            </a:extLst>
          </p:cNvPr>
          <p:cNvGrpSpPr/>
          <p:nvPr/>
        </p:nvGrpSpPr>
        <p:grpSpPr>
          <a:xfrm>
            <a:off x="121633" y="4142920"/>
            <a:ext cx="1600154" cy="2597131"/>
            <a:chOff x="27883700" y="11264524"/>
            <a:chExt cx="10240977" cy="16621651"/>
          </a:xfrm>
        </p:grpSpPr>
        <p:sp>
          <p:nvSpPr>
            <p:cNvPr id="40" name="TextBox 39">
              <a:extLst>
                <a:ext uri="{FF2B5EF4-FFF2-40B4-BE49-F238E27FC236}">
                  <a16:creationId xmlns:a16="http://schemas.microsoft.com/office/drawing/2014/main" id="{051AF9D3-13DB-4D84-8F86-C16E4E6B032C}"/>
                </a:ext>
              </a:extLst>
            </p:cNvPr>
            <p:cNvSpPr txBox="1"/>
            <p:nvPr/>
          </p:nvSpPr>
          <p:spPr>
            <a:xfrm>
              <a:off x="27883710" y="19711623"/>
              <a:ext cx="10240967" cy="8174552"/>
            </a:xfrm>
            <a:prstGeom prst="rect">
              <a:avLst/>
            </a:prstGeom>
            <a:noFill/>
            <a:ln>
              <a:solidFill>
                <a:schemeClr val="tx1"/>
              </a:solidFill>
            </a:ln>
          </p:spPr>
          <p:txBody>
            <a:bodyPr wrap="square" rtlCol="0">
              <a:spAutoFit/>
            </a:bodyPr>
            <a:lstStyle/>
            <a:p>
              <a:pPr defTabSz="514307"/>
              <a:r>
                <a:rPr lang="en-US" sz="1100" b="1" dirty="0">
                  <a:solidFill>
                    <a:prstClr val="black"/>
                  </a:solidFill>
                  <a:latin typeface="Calibri" panose="020F0502020204030204"/>
                </a:rPr>
                <a:t>Paper wasps </a:t>
              </a:r>
              <a:r>
                <a:rPr lang="en-US" sz="1100" dirty="0">
                  <a:solidFill>
                    <a:prstClr val="black"/>
                  </a:solidFill>
                  <a:latin typeface="Calibri" panose="020F0502020204030204"/>
                </a:rPr>
                <a:t>eat caterpillar pests like corn earworms, armyworms, loopers, and hornworms. They are also great pollinators.</a:t>
              </a:r>
            </a:p>
          </p:txBody>
        </p:sp>
        <p:pic>
          <p:nvPicPr>
            <p:cNvPr id="41" name="Picture 40">
              <a:extLst>
                <a:ext uri="{FF2B5EF4-FFF2-40B4-BE49-F238E27FC236}">
                  <a16:creationId xmlns:a16="http://schemas.microsoft.com/office/drawing/2014/main" id="{348DADB8-1A08-4D29-B01D-0A645B37A8EC}"/>
                </a:ext>
              </a:extLst>
            </p:cNvPr>
            <p:cNvPicPr>
              <a:picLocks noChangeAspect="1"/>
            </p:cNvPicPr>
            <p:nvPr/>
          </p:nvPicPr>
          <p:blipFill rotWithShape="1">
            <a:blip r:embed="rId12"/>
            <a:srcRect l="22587" t="16787" r="10447" b="17221"/>
            <a:stretch/>
          </p:blipFill>
          <p:spPr>
            <a:xfrm rot="5400000">
              <a:off x="28780639" y="10367585"/>
              <a:ext cx="8447096" cy="10240973"/>
            </a:xfrm>
            <a:prstGeom prst="rect">
              <a:avLst/>
            </a:prstGeom>
          </p:spPr>
        </p:pic>
      </p:grpSp>
      <p:grpSp>
        <p:nvGrpSpPr>
          <p:cNvPr id="45" name="Group 44">
            <a:extLst>
              <a:ext uri="{FF2B5EF4-FFF2-40B4-BE49-F238E27FC236}">
                <a16:creationId xmlns:a16="http://schemas.microsoft.com/office/drawing/2014/main" id="{44CE54FF-E100-4783-8DAF-1DAC4B2B6819}"/>
              </a:ext>
            </a:extLst>
          </p:cNvPr>
          <p:cNvGrpSpPr/>
          <p:nvPr/>
        </p:nvGrpSpPr>
        <p:grpSpPr>
          <a:xfrm>
            <a:off x="5315753" y="4142921"/>
            <a:ext cx="1900772" cy="2007286"/>
            <a:chOff x="36941614" y="22079191"/>
            <a:chExt cx="12164941" cy="12846627"/>
          </a:xfrm>
        </p:grpSpPr>
        <p:sp>
          <p:nvSpPr>
            <p:cNvPr id="46" name="TextBox 45">
              <a:extLst>
                <a:ext uri="{FF2B5EF4-FFF2-40B4-BE49-F238E27FC236}">
                  <a16:creationId xmlns:a16="http://schemas.microsoft.com/office/drawing/2014/main" id="{A113030A-F5FB-4F31-BDCF-AC0F7A70133F}"/>
                </a:ext>
              </a:extLst>
            </p:cNvPr>
            <p:cNvSpPr txBox="1"/>
            <p:nvPr/>
          </p:nvSpPr>
          <p:spPr>
            <a:xfrm>
              <a:off x="36941614" y="28918018"/>
              <a:ext cx="12164941" cy="6007800"/>
            </a:xfrm>
            <a:prstGeom prst="rect">
              <a:avLst/>
            </a:prstGeom>
            <a:noFill/>
            <a:ln>
              <a:solidFill>
                <a:schemeClr val="tx1"/>
              </a:solidFill>
            </a:ln>
          </p:spPr>
          <p:txBody>
            <a:bodyPr wrap="square" rtlCol="0">
              <a:spAutoFit/>
            </a:bodyPr>
            <a:lstStyle/>
            <a:p>
              <a:pPr defTabSz="514307"/>
              <a:r>
                <a:rPr lang="en-US" sz="1100" b="1" dirty="0">
                  <a:solidFill>
                    <a:prstClr val="black"/>
                  </a:solidFill>
                  <a:latin typeface="Calibri" panose="020F0502020204030204"/>
                </a:rPr>
                <a:t>Assassin bugs </a:t>
              </a:r>
              <a:r>
                <a:rPr lang="en-US" sz="1100" dirty="0">
                  <a:solidFill>
                    <a:prstClr val="black"/>
                  </a:solidFill>
                  <a:latin typeface="Calibri" panose="020F0502020204030204"/>
                </a:rPr>
                <a:t>often sit on the edge of leaves waiting for unsuspecting prey like moths and beetles, but will also attack caterpillars.</a:t>
              </a:r>
            </a:p>
          </p:txBody>
        </p:sp>
        <p:pic>
          <p:nvPicPr>
            <p:cNvPr id="47" name="Picture 46">
              <a:extLst>
                <a:ext uri="{FF2B5EF4-FFF2-40B4-BE49-F238E27FC236}">
                  <a16:creationId xmlns:a16="http://schemas.microsoft.com/office/drawing/2014/main" id="{0DE1715E-5040-4778-A166-AC34BB1E9068}"/>
                </a:ext>
              </a:extLst>
            </p:cNvPr>
            <p:cNvPicPr>
              <a:picLocks noChangeAspect="1"/>
            </p:cNvPicPr>
            <p:nvPr/>
          </p:nvPicPr>
          <p:blipFill>
            <a:blip r:embed="rId13"/>
            <a:stretch>
              <a:fillRect/>
            </a:stretch>
          </p:blipFill>
          <p:spPr>
            <a:xfrm>
              <a:off x="36941620" y="22079191"/>
              <a:ext cx="12164935" cy="6828671"/>
            </a:xfrm>
            <a:prstGeom prst="rect">
              <a:avLst/>
            </a:prstGeom>
          </p:spPr>
        </p:pic>
      </p:grpSp>
      <p:sp>
        <p:nvSpPr>
          <p:cNvPr id="49" name="TextBox 48">
            <a:extLst>
              <a:ext uri="{FF2B5EF4-FFF2-40B4-BE49-F238E27FC236}">
                <a16:creationId xmlns:a16="http://schemas.microsoft.com/office/drawing/2014/main" id="{53ED4749-8A68-4BBF-8A51-3BA323BCB305}"/>
              </a:ext>
            </a:extLst>
          </p:cNvPr>
          <p:cNvSpPr txBox="1"/>
          <p:nvPr/>
        </p:nvSpPr>
        <p:spPr>
          <a:xfrm>
            <a:off x="3645109" y="6239994"/>
            <a:ext cx="4415679" cy="338554"/>
          </a:xfrm>
          <a:prstGeom prst="rect">
            <a:avLst/>
          </a:prstGeom>
          <a:noFill/>
          <a:ln>
            <a:solidFill>
              <a:schemeClr val="tx1"/>
            </a:solidFill>
          </a:ln>
        </p:spPr>
        <p:txBody>
          <a:bodyPr wrap="square" rtlCol="0">
            <a:spAutoFit/>
          </a:bodyPr>
          <a:lstStyle/>
          <a:p>
            <a:r>
              <a:rPr lang="en-US" sz="1600" b="1" dirty="0"/>
              <a:t>Questions?</a:t>
            </a:r>
            <a:r>
              <a:rPr lang="en-US" sz="1600" dirty="0"/>
              <a:t> Contact Scott Clem, carlc2@Illinois.edu</a:t>
            </a:r>
          </a:p>
        </p:txBody>
      </p:sp>
      <p:grpSp>
        <p:nvGrpSpPr>
          <p:cNvPr id="51" name="Group 50">
            <a:extLst>
              <a:ext uri="{FF2B5EF4-FFF2-40B4-BE49-F238E27FC236}">
                <a16:creationId xmlns:a16="http://schemas.microsoft.com/office/drawing/2014/main" id="{1877F158-0FDA-4997-862F-339457553E3A}"/>
              </a:ext>
            </a:extLst>
          </p:cNvPr>
          <p:cNvGrpSpPr/>
          <p:nvPr/>
        </p:nvGrpSpPr>
        <p:grpSpPr>
          <a:xfrm>
            <a:off x="1887792" y="3165501"/>
            <a:ext cx="1612866" cy="3578324"/>
            <a:chOff x="1912706" y="3208380"/>
            <a:chExt cx="1612866" cy="3578324"/>
          </a:xfrm>
        </p:grpSpPr>
        <p:pic>
          <p:nvPicPr>
            <p:cNvPr id="3" name="Picture 2">
              <a:extLst>
                <a:ext uri="{FF2B5EF4-FFF2-40B4-BE49-F238E27FC236}">
                  <a16:creationId xmlns:a16="http://schemas.microsoft.com/office/drawing/2014/main" id="{194905DC-3043-4427-A7A3-4CB20FEE5C34}"/>
                </a:ext>
              </a:extLst>
            </p:cNvPr>
            <p:cNvPicPr>
              <a:picLocks noChangeAspect="1"/>
            </p:cNvPicPr>
            <p:nvPr/>
          </p:nvPicPr>
          <p:blipFill rotWithShape="1">
            <a:blip r:embed="rId14"/>
            <a:srcRect t="9703" b="12180"/>
            <a:stretch/>
          </p:blipFill>
          <p:spPr>
            <a:xfrm>
              <a:off x="2336072" y="4072424"/>
              <a:ext cx="1189500" cy="713627"/>
            </a:xfrm>
            <a:prstGeom prst="rect">
              <a:avLst/>
            </a:prstGeom>
          </p:spPr>
        </p:pic>
        <p:sp>
          <p:nvSpPr>
            <p:cNvPr id="34" name="TextBox 33">
              <a:extLst>
                <a:ext uri="{FF2B5EF4-FFF2-40B4-BE49-F238E27FC236}">
                  <a16:creationId xmlns:a16="http://schemas.microsoft.com/office/drawing/2014/main" id="{D3E17BC7-426E-4EE1-B95B-EEC624D8311B}"/>
                </a:ext>
              </a:extLst>
            </p:cNvPr>
            <p:cNvSpPr txBox="1"/>
            <p:nvPr/>
          </p:nvSpPr>
          <p:spPr>
            <a:xfrm>
              <a:off x="1912706" y="5340154"/>
              <a:ext cx="1612866" cy="1446550"/>
            </a:xfrm>
            <a:prstGeom prst="rect">
              <a:avLst/>
            </a:prstGeom>
            <a:noFill/>
            <a:ln>
              <a:solidFill>
                <a:schemeClr val="tx1"/>
              </a:solidFill>
            </a:ln>
          </p:spPr>
          <p:txBody>
            <a:bodyPr wrap="square" rtlCol="0">
              <a:spAutoFit/>
            </a:bodyPr>
            <a:lstStyle/>
            <a:p>
              <a:pPr defTabSz="514307"/>
              <a:r>
                <a:rPr lang="en-US" sz="1100" b="1" dirty="0">
                  <a:solidFill>
                    <a:prstClr val="black"/>
                  </a:solidFill>
                  <a:latin typeface="Calibri" panose="020F0502020204030204"/>
                </a:rPr>
                <a:t>Ground beetles </a:t>
              </a:r>
              <a:r>
                <a:rPr lang="en-US" sz="1100" dirty="0">
                  <a:solidFill>
                    <a:prstClr val="black"/>
                  </a:solidFill>
                  <a:latin typeface="Calibri" panose="020F0502020204030204"/>
                </a:rPr>
                <a:t>like the three species above are ground-dwelling predators that have an appetite for weed seeds, slugs, corn rootworms, and caterpillars like corn earworms.</a:t>
              </a:r>
            </a:p>
          </p:txBody>
        </p:sp>
        <p:pic>
          <p:nvPicPr>
            <p:cNvPr id="35" name="Picture 34">
              <a:extLst>
                <a:ext uri="{FF2B5EF4-FFF2-40B4-BE49-F238E27FC236}">
                  <a16:creationId xmlns:a16="http://schemas.microsoft.com/office/drawing/2014/main" id="{807A91C9-E301-4F13-805A-7CCF7987A311}"/>
                </a:ext>
              </a:extLst>
            </p:cNvPr>
            <p:cNvPicPr>
              <a:picLocks noChangeAspect="1"/>
            </p:cNvPicPr>
            <p:nvPr/>
          </p:nvPicPr>
          <p:blipFill rotWithShape="1">
            <a:blip r:embed="rId15"/>
            <a:srcRect l="14581" r="5981"/>
            <a:stretch/>
          </p:blipFill>
          <p:spPr>
            <a:xfrm>
              <a:off x="1924467" y="4678650"/>
              <a:ext cx="1189500" cy="661504"/>
            </a:xfrm>
            <a:prstGeom prst="rect">
              <a:avLst/>
            </a:prstGeom>
          </p:spPr>
        </p:pic>
        <p:pic>
          <p:nvPicPr>
            <p:cNvPr id="50" name="Picture 49">
              <a:extLst>
                <a:ext uri="{FF2B5EF4-FFF2-40B4-BE49-F238E27FC236}">
                  <a16:creationId xmlns:a16="http://schemas.microsoft.com/office/drawing/2014/main" id="{73BCD06D-BB88-4F09-816B-DA0116979799}"/>
                </a:ext>
              </a:extLst>
            </p:cNvPr>
            <p:cNvPicPr>
              <a:picLocks noChangeAspect="1"/>
            </p:cNvPicPr>
            <p:nvPr/>
          </p:nvPicPr>
          <p:blipFill>
            <a:blip r:embed="rId16"/>
            <a:stretch>
              <a:fillRect/>
            </a:stretch>
          </p:blipFill>
          <p:spPr>
            <a:xfrm>
              <a:off x="2016938" y="3208380"/>
              <a:ext cx="1153560" cy="864044"/>
            </a:xfrm>
            <a:prstGeom prst="rect">
              <a:avLst/>
            </a:prstGeom>
          </p:spPr>
        </p:pic>
      </p:grpSp>
      <p:grpSp>
        <p:nvGrpSpPr>
          <p:cNvPr id="53" name="Group 52">
            <a:extLst>
              <a:ext uri="{FF2B5EF4-FFF2-40B4-BE49-F238E27FC236}">
                <a16:creationId xmlns:a16="http://schemas.microsoft.com/office/drawing/2014/main" id="{CE836EE2-B0D6-49B7-AA39-737AAD57281C}"/>
              </a:ext>
            </a:extLst>
          </p:cNvPr>
          <p:cNvGrpSpPr/>
          <p:nvPr/>
        </p:nvGrpSpPr>
        <p:grpSpPr>
          <a:xfrm>
            <a:off x="7393225" y="4007913"/>
            <a:ext cx="1618210" cy="2209162"/>
            <a:chOff x="3666918" y="4119788"/>
            <a:chExt cx="1618210" cy="2209162"/>
          </a:xfrm>
        </p:grpSpPr>
        <p:sp>
          <p:nvSpPr>
            <p:cNvPr id="43" name="TextBox 42">
              <a:extLst>
                <a:ext uri="{FF2B5EF4-FFF2-40B4-BE49-F238E27FC236}">
                  <a16:creationId xmlns:a16="http://schemas.microsoft.com/office/drawing/2014/main" id="{2D04A5BD-D259-4195-A8FC-0230523CCB38}"/>
                </a:ext>
              </a:extLst>
            </p:cNvPr>
            <p:cNvSpPr txBox="1"/>
            <p:nvPr/>
          </p:nvSpPr>
          <p:spPr>
            <a:xfrm>
              <a:off x="3666919" y="5220954"/>
              <a:ext cx="1612866" cy="1107996"/>
            </a:xfrm>
            <a:prstGeom prst="rect">
              <a:avLst/>
            </a:prstGeom>
            <a:noFill/>
            <a:ln>
              <a:solidFill>
                <a:schemeClr val="tx1"/>
              </a:solidFill>
            </a:ln>
          </p:spPr>
          <p:txBody>
            <a:bodyPr wrap="square" rtlCol="0">
              <a:spAutoFit/>
            </a:bodyPr>
            <a:lstStyle/>
            <a:p>
              <a:pPr defTabSz="514307"/>
              <a:r>
                <a:rPr lang="en-US" sz="1100" b="1" dirty="0">
                  <a:solidFill>
                    <a:prstClr val="black"/>
                  </a:solidFill>
                  <a:latin typeface="Calibri" panose="020F0502020204030204"/>
                </a:rPr>
                <a:t>Praying Mantises</a:t>
              </a:r>
              <a:r>
                <a:rPr lang="en-US" sz="1100" dirty="0">
                  <a:solidFill>
                    <a:prstClr val="black"/>
                  </a:solidFill>
                  <a:latin typeface="Calibri" panose="020F0502020204030204"/>
                </a:rPr>
                <a:t> will eat almost anything that crosses their path, but they are especially good at hunting larger pests like moths and beetles.</a:t>
              </a:r>
            </a:p>
          </p:txBody>
        </p:sp>
        <p:pic>
          <p:nvPicPr>
            <p:cNvPr id="52" name="Picture 51">
              <a:extLst>
                <a:ext uri="{FF2B5EF4-FFF2-40B4-BE49-F238E27FC236}">
                  <a16:creationId xmlns:a16="http://schemas.microsoft.com/office/drawing/2014/main" id="{E9BB4048-243D-4BF7-879B-E0B1D24FE288}"/>
                </a:ext>
              </a:extLst>
            </p:cNvPr>
            <p:cNvPicPr>
              <a:picLocks noChangeAspect="1"/>
            </p:cNvPicPr>
            <p:nvPr/>
          </p:nvPicPr>
          <p:blipFill rotWithShape="1">
            <a:blip r:embed="rId17"/>
            <a:srcRect l="21302" t="14872" r="13889" b="11935"/>
            <a:stretch/>
          </p:blipFill>
          <p:spPr>
            <a:xfrm>
              <a:off x="3666918" y="4119788"/>
              <a:ext cx="1618210" cy="1101166"/>
            </a:xfrm>
            <a:prstGeom prst="rect">
              <a:avLst/>
            </a:prstGeom>
          </p:spPr>
        </p:pic>
      </p:grpSp>
      <p:pic>
        <p:nvPicPr>
          <p:cNvPr id="54" name="Picture 53">
            <a:extLst>
              <a:ext uri="{FF2B5EF4-FFF2-40B4-BE49-F238E27FC236}">
                <a16:creationId xmlns:a16="http://schemas.microsoft.com/office/drawing/2014/main" id="{E44518AC-FAE9-475D-A869-E7AC3DA46D85}"/>
              </a:ext>
            </a:extLst>
          </p:cNvPr>
          <p:cNvPicPr>
            <a:picLocks noChangeAspect="1"/>
          </p:cNvPicPr>
          <p:nvPr/>
        </p:nvPicPr>
        <p:blipFill>
          <a:blip r:embed="rId18"/>
          <a:stretch>
            <a:fillRect/>
          </a:stretch>
        </p:blipFill>
        <p:spPr>
          <a:xfrm>
            <a:off x="8737284" y="-8100"/>
            <a:ext cx="406716" cy="563240"/>
          </a:xfrm>
          <a:prstGeom prst="rect">
            <a:avLst/>
          </a:prstGeom>
        </p:spPr>
      </p:pic>
      <p:sp>
        <p:nvSpPr>
          <p:cNvPr id="55" name="Rectangle 54">
            <a:extLst>
              <a:ext uri="{FF2B5EF4-FFF2-40B4-BE49-F238E27FC236}">
                <a16:creationId xmlns:a16="http://schemas.microsoft.com/office/drawing/2014/main" id="{316FE2DB-4769-4A81-8AF1-1CBEAFBC18F5}"/>
              </a:ext>
            </a:extLst>
          </p:cNvPr>
          <p:cNvSpPr/>
          <p:nvPr/>
        </p:nvSpPr>
        <p:spPr>
          <a:xfrm>
            <a:off x="762932" y="334413"/>
            <a:ext cx="4901991" cy="276999"/>
          </a:xfrm>
          <a:prstGeom prst="rect">
            <a:avLst/>
          </a:prstGeom>
        </p:spPr>
        <p:txBody>
          <a:bodyPr wrap="square">
            <a:spAutoFit/>
          </a:bodyPr>
          <a:lstStyle/>
          <a:p>
            <a:r>
              <a:rPr lang="en-US" sz="1200" b="1" dirty="0"/>
              <a:t>Arranged by</a:t>
            </a:r>
            <a:r>
              <a:rPr lang="en-US" sz="1200" dirty="0"/>
              <a:t>: Scott Clem, Entomology PhD Candidate</a:t>
            </a:r>
          </a:p>
        </p:txBody>
      </p:sp>
      <p:pic>
        <p:nvPicPr>
          <p:cNvPr id="56" name="Picture 55">
            <a:extLst>
              <a:ext uri="{FF2B5EF4-FFF2-40B4-BE49-F238E27FC236}">
                <a16:creationId xmlns:a16="http://schemas.microsoft.com/office/drawing/2014/main" id="{A531F367-7AB5-48DD-AA4A-B85682A80D10}"/>
              </a:ext>
            </a:extLst>
          </p:cNvPr>
          <p:cNvPicPr>
            <a:picLocks noChangeAspect="1"/>
          </p:cNvPicPr>
          <p:nvPr/>
        </p:nvPicPr>
        <p:blipFill>
          <a:blip r:embed="rId19"/>
          <a:stretch>
            <a:fillRect/>
          </a:stretch>
        </p:blipFill>
        <p:spPr>
          <a:xfrm>
            <a:off x="842501" y="4848268"/>
            <a:ext cx="874930" cy="627309"/>
          </a:xfrm>
          <a:prstGeom prst="rect">
            <a:avLst/>
          </a:prstGeom>
        </p:spPr>
      </p:pic>
      <p:pic>
        <p:nvPicPr>
          <p:cNvPr id="2" name="Picture 1">
            <a:extLst>
              <a:ext uri="{FF2B5EF4-FFF2-40B4-BE49-F238E27FC236}">
                <a16:creationId xmlns:a16="http://schemas.microsoft.com/office/drawing/2014/main" id="{85B6064B-C987-41C7-A002-EDDC8F1BC967}"/>
              </a:ext>
            </a:extLst>
          </p:cNvPr>
          <p:cNvPicPr>
            <a:picLocks noChangeAspect="1"/>
          </p:cNvPicPr>
          <p:nvPr/>
        </p:nvPicPr>
        <p:blipFill>
          <a:blip r:embed="rId20"/>
          <a:stretch>
            <a:fillRect/>
          </a:stretch>
        </p:blipFill>
        <p:spPr>
          <a:xfrm>
            <a:off x="8313223" y="6241286"/>
            <a:ext cx="691123" cy="623930"/>
          </a:xfrm>
          <a:prstGeom prst="rect">
            <a:avLst/>
          </a:prstGeom>
        </p:spPr>
      </p:pic>
      <p:sp>
        <p:nvSpPr>
          <p:cNvPr id="57" name="TextBox 56">
            <a:extLst>
              <a:ext uri="{FF2B5EF4-FFF2-40B4-BE49-F238E27FC236}">
                <a16:creationId xmlns:a16="http://schemas.microsoft.com/office/drawing/2014/main" id="{AAD5198E-07DE-45EA-BFF9-5C8E3ECA1735}"/>
              </a:ext>
            </a:extLst>
          </p:cNvPr>
          <p:cNvSpPr txBox="1"/>
          <p:nvPr/>
        </p:nvSpPr>
        <p:spPr>
          <a:xfrm>
            <a:off x="3897544" y="6578548"/>
            <a:ext cx="3720580" cy="261610"/>
          </a:xfrm>
          <a:prstGeom prst="rect">
            <a:avLst/>
          </a:prstGeom>
          <a:noFill/>
          <a:ln>
            <a:solidFill>
              <a:schemeClr val="tx1"/>
            </a:solidFill>
          </a:ln>
        </p:spPr>
        <p:txBody>
          <a:bodyPr wrap="square" rtlCol="0">
            <a:spAutoFit/>
          </a:bodyPr>
          <a:lstStyle/>
          <a:p>
            <a:r>
              <a:rPr lang="en-US" sz="1100" b="1" dirty="0"/>
              <a:t>Funding provided by North Central SARE project GNC17-238</a:t>
            </a:r>
            <a:endParaRPr lang="en-US" sz="1100" dirty="0"/>
          </a:p>
        </p:txBody>
      </p:sp>
    </p:spTree>
    <p:extLst>
      <p:ext uri="{BB962C8B-B14F-4D97-AF65-F5344CB8AC3E}">
        <p14:creationId xmlns:p14="http://schemas.microsoft.com/office/powerpoint/2010/main" val="357689441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98</TotalTime>
  <Words>375</Words>
  <Application>Microsoft Office PowerPoint</Application>
  <PresentationFormat>Letter Paper (8.5x11 in)</PresentationFormat>
  <Paragraphs>20</Paragraphs>
  <Slides>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vt:i4>
      </vt:variant>
    </vt:vector>
  </HeadingPairs>
  <TitlesOfParts>
    <vt:vector size="5" baseType="lpstr">
      <vt:lpstr>Arial</vt:lpstr>
      <vt:lpstr>Calibri</vt:lpstr>
      <vt:lpstr>Calibri Light</vt:lpstr>
      <vt:lpstr>Office Theme</vt:lpstr>
      <vt:lpstr>A quick guide to beneficial predacious insects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quick guide to beneficial insects</dc:title>
  <dc:creator>Scott Clem</dc:creator>
  <cp:lastModifiedBy>Scott Clem</cp:lastModifiedBy>
  <cp:revision>11</cp:revision>
  <dcterms:created xsi:type="dcterms:W3CDTF">2018-06-20T19:31:54Z</dcterms:created>
  <dcterms:modified xsi:type="dcterms:W3CDTF">2020-02-20T16:52:06Z</dcterms:modified>
</cp:coreProperties>
</file>