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96" r:id="rId4"/>
    <p:sldId id="259" r:id="rId5"/>
    <p:sldId id="262" r:id="rId6"/>
    <p:sldId id="263" r:id="rId7"/>
    <p:sldId id="267" r:id="rId8"/>
    <p:sldId id="295" r:id="rId9"/>
    <p:sldId id="269" r:id="rId10"/>
    <p:sldId id="270" r:id="rId11"/>
    <p:sldId id="311" r:id="rId12"/>
    <p:sldId id="306" r:id="rId13"/>
    <p:sldId id="307" r:id="rId14"/>
    <p:sldId id="308" r:id="rId15"/>
    <p:sldId id="309" r:id="rId16"/>
    <p:sldId id="310" r:id="rId17"/>
    <p:sldId id="277" r:id="rId18"/>
    <p:sldId id="279" r:id="rId19"/>
    <p:sldId id="297" r:id="rId20"/>
    <p:sldId id="299" r:id="rId21"/>
    <p:sldId id="291" r:id="rId22"/>
    <p:sldId id="302" r:id="rId23"/>
    <p:sldId id="292" r:id="rId24"/>
    <p:sldId id="293" r:id="rId25"/>
    <p:sldId id="294" r:id="rId26"/>
    <p:sldId id="305" r:id="rId27"/>
    <p:sldId id="287" r:id="rId28"/>
    <p:sldId id="304" r:id="rId29"/>
    <p:sldId id="290"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p:cViewPr varScale="1">
        <p:scale>
          <a:sx n="38" d="100"/>
          <a:sy n="38" d="100"/>
        </p:scale>
        <p:origin x="143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rrison\Desktop\Thesis\New%20Books%20(SARE,%20PC%20Trials)\Updated_12_29_18\Pea_crab_prev_lanterns_12_29_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arrison\Desktop\Thesis\New%20Books%20(SARE,%20PC%20Trials)\Netminder_Full_1_6_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rrison\Desktop\Thesis\New%20Books%20(SARE,%20PC%20Trials)\Netminder_Bag_weight_1_6_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rrison\Desktop\Thesis\Surface%20vs%20Bottom%20MB.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rrison\Desktop\Thesis\Surface%20vs%20Bottom%20MB.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arrison\Desktop\NACE_19_pres\SK_Growout_Condition_Index_HT_12_14_1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arrison\Desktop\Thesis\PC_trial_femal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Pea crab prevalence</c:v>
          </c:tx>
          <c:invertIfNegative val="0"/>
          <c:errBars>
            <c:errBarType val="both"/>
            <c:errValType val="cust"/>
            <c:noEndCap val="0"/>
            <c:plus>
              <c:numRef>
                <c:f>'Prevalence graph'!$F$2</c:f>
                <c:numCache>
                  <c:formatCode>General</c:formatCode>
                  <c:ptCount val="1"/>
                  <c:pt idx="0">
                    <c:v>15.096171311539518</c:v>
                  </c:pt>
                </c:numCache>
              </c:numRef>
            </c:plus>
            <c:minus>
              <c:numRef>
                <c:f>'Prevalence graph'!$F$2</c:f>
                <c:numCache>
                  <c:formatCode>General</c:formatCode>
                  <c:ptCount val="1"/>
                  <c:pt idx="0">
                    <c:v>15.096171311539518</c:v>
                  </c:pt>
                </c:numCache>
              </c:numRef>
            </c:minus>
          </c:errBars>
          <c:cat>
            <c:numRef>
              <c:f>'Prevalence graph'!$F$7</c:f>
              <c:numCache>
                <c:formatCode>General</c:formatCode>
                <c:ptCount val="1"/>
              </c:numCache>
            </c:numRef>
          </c:cat>
          <c:val>
            <c:numRef>
              <c:f>'Prevalence graph'!$E$2</c:f>
              <c:numCache>
                <c:formatCode>General</c:formatCode>
                <c:ptCount val="1"/>
                <c:pt idx="0">
                  <c:v>53.335923335923333</c:v>
                </c:pt>
              </c:numCache>
            </c:numRef>
          </c:val>
          <c:extLst>
            <c:ext xmlns:c16="http://schemas.microsoft.com/office/drawing/2014/chart" uri="{C3380CC4-5D6E-409C-BE32-E72D297353CC}">
              <c16:uniqueId val="{00000000-C0F8-4A59-916F-709B68902EF7}"/>
            </c:ext>
          </c:extLst>
        </c:ser>
        <c:ser>
          <c:idx val="1"/>
          <c:order val="1"/>
          <c:tx>
            <c:v>Mud blister prevalence</c:v>
          </c:tx>
          <c:invertIfNegative val="0"/>
          <c:errBars>
            <c:errBarType val="both"/>
            <c:errValType val="cust"/>
            <c:noEndCap val="0"/>
            <c:plus>
              <c:numRef>
                <c:f>'Prevalence graph'!$F$3</c:f>
                <c:numCache>
                  <c:formatCode>General</c:formatCode>
                  <c:ptCount val="1"/>
                  <c:pt idx="0">
                    <c:v>4.8555819269581644</c:v>
                  </c:pt>
                </c:numCache>
              </c:numRef>
            </c:plus>
            <c:minus>
              <c:numRef>
                <c:f>'Prevalence graph'!$F$3</c:f>
                <c:numCache>
                  <c:formatCode>General</c:formatCode>
                  <c:ptCount val="1"/>
                  <c:pt idx="0">
                    <c:v>4.8555819269581644</c:v>
                  </c:pt>
                </c:numCache>
              </c:numRef>
            </c:minus>
          </c:errBars>
          <c:cat>
            <c:numRef>
              <c:f>'Prevalence graph'!$F$7</c:f>
              <c:numCache>
                <c:formatCode>General</c:formatCode>
                <c:ptCount val="1"/>
              </c:numCache>
            </c:numRef>
          </c:cat>
          <c:val>
            <c:numRef>
              <c:f>'Prevalence graph'!$E$3</c:f>
              <c:numCache>
                <c:formatCode>General</c:formatCode>
                <c:ptCount val="1"/>
                <c:pt idx="0">
                  <c:v>96.767676767676761</c:v>
                </c:pt>
              </c:numCache>
            </c:numRef>
          </c:val>
          <c:extLst>
            <c:ext xmlns:c16="http://schemas.microsoft.com/office/drawing/2014/chart" uri="{C3380CC4-5D6E-409C-BE32-E72D297353CC}">
              <c16:uniqueId val="{00000001-C0F8-4A59-916F-709B68902EF7}"/>
            </c:ext>
          </c:extLst>
        </c:ser>
        <c:dLbls>
          <c:showLegendKey val="0"/>
          <c:showVal val="0"/>
          <c:showCatName val="0"/>
          <c:showSerName val="0"/>
          <c:showPercent val="0"/>
          <c:showBubbleSize val="0"/>
        </c:dLbls>
        <c:gapWidth val="150"/>
        <c:axId val="47121536"/>
        <c:axId val="47123072"/>
      </c:barChart>
      <c:catAx>
        <c:axId val="47121536"/>
        <c:scaling>
          <c:orientation val="minMax"/>
        </c:scaling>
        <c:delete val="0"/>
        <c:axPos val="b"/>
        <c:numFmt formatCode="General" sourceLinked="1"/>
        <c:majorTickMark val="out"/>
        <c:minorTickMark val="none"/>
        <c:tickLblPos val="nextTo"/>
        <c:spPr>
          <a:ln>
            <a:solidFill>
              <a:sysClr val="windowText" lastClr="000000"/>
            </a:solidFill>
          </a:ln>
        </c:spPr>
        <c:crossAx val="47123072"/>
        <c:crosses val="autoZero"/>
        <c:auto val="1"/>
        <c:lblAlgn val="ctr"/>
        <c:lblOffset val="100"/>
        <c:noMultiLvlLbl val="0"/>
      </c:catAx>
      <c:valAx>
        <c:axId val="47123072"/>
        <c:scaling>
          <c:orientation val="minMax"/>
          <c:max val="100"/>
        </c:scaling>
        <c:delete val="0"/>
        <c:axPos val="l"/>
        <c:numFmt formatCode="General" sourceLinked="1"/>
        <c:majorTickMark val="out"/>
        <c:minorTickMark val="none"/>
        <c:tickLblPos val="nextTo"/>
        <c:spPr>
          <a:ln>
            <a:solidFill>
              <a:sysClr val="windowText" lastClr="000000"/>
            </a:solidFill>
          </a:ln>
        </c:spPr>
        <c:crossAx val="47121536"/>
        <c:crosses val="autoZero"/>
        <c:crossBetween val="between"/>
      </c:valAx>
    </c:plotArea>
    <c:legend>
      <c:legendPos val="r"/>
      <c:overlay val="0"/>
    </c:legend>
    <c:plotVisOnly val="1"/>
    <c:dispBlanksAs val="gap"/>
    <c:showDLblsOverMax val="0"/>
  </c:chart>
  <c:spPr>
    <a:ln>
      <a:noFill/>
    </a:ln>
  </c:spPr>
  <c:txPr>
    <a:bodyPr/>
    <a:lstStyle/>
    <a:p>
      <a:pPr>
        <a:defRPr sz="1200">
          <a:latin typeface="+mj-lt"/>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Pea crabs</c:v>
          </c:tx>
          <c:invertIfNegative val="0"/>
          <c:errBars>
            <c:errBarType val="both"/>
            <c:errValType val="cust"/>
            <c:noEndCap val="0"/>
            <c:plus>
              <c:numRef>
                <c:f>Sheet1!$AW$3:$AW$4</c:f>
                <c:numCache>
                  <c:formatCode>General</c:formatCode>
                  <c:ptCount val="2"/>
                  <c:pt idx="0">
                    <c:v>3.3333333333333339</c:v>
                  </c:pt>
                  <c:pt idx="1">
                    <c:v>0</c:v>
                  </c:pt>
                </c:numCache>
              </c:numRef>
            </c:plus>
            <c:minus>
              <c:numRef>
                <c:f>Sheet1!$AW$3:$AW$4</c:f>
                <c:numCache>
                  <c:formatCode>General</c:formatCode>
                  <c:ptCount val="2"/>
                  <c:pt idx="0">
                    <c:v>3.3333333333333339</c:v>
                  </c:pt>
                  <c:pt idx="1">
                    <c:v>0</c:v>
                  </c:pt>
                </c:numCache>
              </c:numRef>
            </c:minus>
          </c:errBars>
          <c:cat>
            <c:strRef>
              <c:f>Sheet1!$AU$3:$AU$4</c:f>
              <c:strCache>
                <c:ptCount val="2"/>
                <c:pt idx="0">
                  <c:v>Netminder</c:v>
                </c:pt>
                <c:pt idx="1">
                  <c:v>Non-treated</c:v>
                </c:pt>
              </c:strCache>
            </c:strRef>
          </c:cat>
          <c:val>
            <c:numRef>
              <c:f>Sheet1!$AV$3:$AV$4</c:f>
              <c:numCache>
                <c:formatCode>General</c:formatCode>
                <c:ptCount val="2"/>
                <c:pt idx="0">
                  <c:v>3.3333333333333335</c:v>
                </c:pt>
                <c:pt idx="1">
                  <c:v>0</c:v>
                </c:pt>
              </c:numCache>
            </c:numRef>
          </c:val>
          <c:extLst>
            <c:ext xmlns:c16="http://schemas.microsoft.com/office/drawing/2014/chart" uri="{C3380CC4-5D6E-409C-BE32-E72D297353CC}">
              <c16:uniqueId val="{00000000-CE92-45F1-8C5A-4AE558B15180}"/>
            </c:ext>
          </c:extLst>
        </c:ser>
        <c:ser>
          <c:idx val="1"/>
          <c:order val="1"/>
          <c:tx>
            <c:v>Mud blister worm</c:v>
          </c:tx>
          <c:invertIfNegative val="0"/>
          <c:errBars>
            <c:errBarType val="both"/>
            <c:errValType val="cust"/>
            <c:noEndCap val="0"/>
            <c:plus>
              <c:numRef>
                <c:f>Sheet1!$AY$3:$AY$4</c:f>
                <c:numCache>
                  <c:formatCode>General</c:formatCode>
                  <c:ptCount val="2"/>
                  <c:pt idx="0">
                    <c:v>4.8112522432467975</c:v>
                  </c:pt>
                  <c:pt idx="1">
                    <c:v>10.844011831079541</c:v>
                  </c:pt>
                </c:numCache>
              </c:numRef>
            </c:plus>
            <c:minus>
              <c:numRef>
                <c:f>Sheet1!$AY$3:$AY$4</c:f>
                <c:numCache>
                  <c:formatCode>General</c:formatCode>
                  <c:ptCount val="2"/>
                  <c:pt idx="0">
                    <c:v>4.8112522432467975</c:v>
                  </c:pt>
                  <c:pt idx="1">
                    <c:v>10.844011831079541</c:v>
                  </c:pt>
                </c:numCache>
              </c:numRef>
            </c:minus>
          </c:errBars>
          <c:cat>
            <c:strRef>
              <c:f>Sheet1!$AU$3:$AU$4</c:f>
              <c:strCache>
                <c:ptCount val="2"/>
                <c:pt idx="0">
                  <c:v>Netminder</c:v>
                </c:pt>
                <c:pt idx="1">
                  <c:v>Non-treated</c:v>
                </c:pt>
              </c:strCache>
            </c:strRef>
          </c:cat>
          <c:val>
            <c:numRef>
              <c:f>Sheet1!$AX$3:$AX$4</c:f>
              <c:numCache>
                <c:formatCode>General</c:formatCode>
                <c:ptCount val="2"/>
                <c:pt idx="0">
                  <c:v>45.555555555555564</c:v>
                </c:pt>
                <c:pt idx="1">
                  <c:v>43.888888888888886</c:v>
                </c:pt>
              </c:numCache>
            </c:numRef>
          </c:val>
          <c:extLst>
            <c:ext xmlns:c16="http://schemas.microsoft.com/office/drawing/2014/chart" uri="{C3380CC4-5D6E-409C-BE32-E72D297353CC}">
              <c16:uniqueId val="{00000001-CE92-45F1-8C5A-4AE558B15180}"/>
            </c:ext>
          </c:extLst>
        </c:ser>
        <c:dLbls>
          <c:showLegendKey val="0"/>
          <c:showVal val="0"/>
          <c:showCatName val="0"/>
          <c:showSerName val="0"/>
          <c:showPercent val="0"/>
          <c:showBubbleSize val="0"/>
        </c:dLbls>
        <c:gapWidth val="150"/>
        <c:axId val="63167488"/>
        <c:axId val="63521536"/>
      </c:barChart>
      <c:catAx>
        <c:axId val="63167488"/>
        <c:scaling>
          <c:orientation val="minMax"/>
        </c:scaling>
        <c:delete val="0"/>
        <c:axPos val="b"/>
        <c:numFmt formatCode="General" sourceLinked="0"/>
        <c:majorTickMark val="out"/>
        <c:minorTickMark val="none"/>
        <c:tickLblPos val="nextTo"/>
        <c:spPr>
          <a:ln>
            <a:solidFill>
              <a:sysClr val="windowText" lastClr="000000"/>
            </a:solidFill>
          </a:ln>
        </c:spPr>
        <c:crossAx val="63521536"/>
        <c:crosses val="autoZero"/>
        <c:auto val="1"/>
        <c:lblAlgn val="ctr"/>
        <c:lblOffset val="100"/>
        <c:noMultiLvlLbl val="0"/>
      </c:catAx>
      <c:valAx>
        <c:axId val="63521536"/>
        <c:scaling>
          <c:orientation val="minMax"/>
          <c:max val="100"/>
          <c:min val="0"/>
        </c:scaling>
        <c:delete val="0"/>
        <c:axPos val="l"/>
        <c:title>
          <c:tx>
            <c:rich>
              <a:bodyPr rot="-5400000" vert="horz"/>
              <a:lstStyle/>
              <a:p>
                <a:pPr>
                  <a:defRPr b="0"/>
                </a:pPr>
                <a:r>
                  <a:rPr lang="en-US" b="0"/>
                  <a:t>Prevalence (%)</a:t>
                </a:r>
              </a:p>
            </c:rich>
          </c:tx>
          <c:overlay val="0"/>
        </c:title>
        <c:numFmt formatCode="General" sourceLinked="1"/>
        <c:majorTickMark val="out"/>
        <c:minorTickMark val="none"/>
        <c:tickLblPos val="nextTo"/>
        <c:spPr>
          <a:ln>
            <a:solidFill>
              <a:schemeClr val="tx1"/>
            </a:solidFill>
          </a:ln>
        </c:spPr>
        <c:crossAx val="63167488"/>
        <c:crosses val="autoZero"/>
        <c:crossBetween val="between"/>
      </c:valAx>
    </c:plotArea>
    <c:legend>
      <c:legendPos val="r"/>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Bag weight</c:v>
          </c:tx>
          <c:invertIfNegative val="0"/>
          <c:errBars>
            <c:errBarType val="both"/>
            <c:errValType val="cust"/>
            <c:noEndCap val="0"/>
            <c:plus>
              <c:numRef>
                <c:f>Sheet1!$X$18:$X$19</c:f>
                <c:numCache>
                  <c:formatCode>General</c:formatCode>
                  <c:ptCount val="2"/>
                  <c:pt idx="0">
                    <c:v>0.55205445417129861</c:v>
                  </c:pt>
                  <c:pt idx="1">
                    <c:v>0.77910754380561287</c:v>
                  </c:pt>
                </c:numCache>
              </c:numRef>
            </c:plus>
            <c:minus>
              <c:numRef>
                <c:f>Sheet1!$X$18:$X$19</c:f>
                <c:numCache>
                  <c:formatCode>General</c:formatCode>
                  <c:ptCount val="2"/>
                  <c:pt idx="0">
                    <c:v>0.55205445417129861</c:v>
                  </c:pt>
                  <c:pt idx="1">
                    <c:v>0.77910754380561287</c:v>
                  </c:pt>
                </c:numCache>
              </c:numRef>
            </c:minus>
          </c:errBars>
          <c:cat>
            <c:strRef>
              <c:f>Sheet1!$S$18:$S$19</c:f>
              <c:strCache>
                <c:ptCount val="2"/>
                <c:pt idx="0">
                  <c:v>Netminder</c:v>
                </c:pt>
                <c:pt idx="1">
                  <c:v>Non-treated</c:v>
                </c:pt>
              </c:strCache>
            </c:strRef>
          </c:cat>
          <c:val>
            <c:numRef>
              <c:f>Sheet1!$W$18:$W$19</c:f>
              <c:numCache>
                <c:formatCode>General</c:formatCode>
                <c:ptCount val="2"/>
                <c:pt idx="0">
                  <c:v>1.1202777777777781</c:v>
                </c:pt>
                <c:pt idx="1">
                  <c:v>1.9080555555555581</c:v>
                </c:pt>
              </c:numCache>
            </c:numRef>
          </c:val>
          <c:extLst>
            <c:ext xmlns:c16="http://schemas.microsoft.com/office/drawing/2014/chart" uri="{C3380CC4-5D6E-409C-BE32-E72D297353CC}">
              <c16:uniqueId val="{00000000-B914-4CCB-8DC1-5103C3939542}"/>
            </c:ext>
          </c:extLst>
        </c:ser>
        <c:dLbls>
          <c:showLegendKey val="0"/>
          <c:showVal val="0"/>
          <c:showCatName val="0"/>
          <c:showSerName val="0"/>
          <c:showPercent val="0"/>
          <c:showBubbleSize val="0"/>
        </c:dLbls>
        <c:gapWidth val="150"/>
        <c:axId val="122991744"/>
        <c:axId val="153732608"/>
      </c:barChart>
      <c:catAx>
        <c:axId val="122991744"/>
        <c:scaling>
          <c:orientation val="minMax"/>
        </c:scaling>
        <c:delete val="0"/>
        <c:axPos val="b"/>
        <c:numFmt formatCode="General" sourceLinked="0"/>
        <c:majorTickMark val="out"/>
        <c:minorTickMark val="none"/>
        <c:tickLblPos val="nextTo"/>
        <c:spPr>
          <a:ln>
            <a:solidFill>
              <a:sysClr val="windowText" lastClr="000000"/>
            </a:solidFill>
          </a:ln>
        </c:spPr>
        <c:crossAx val="153732608"/>
        <c:crosses val="autoZero"/>
        <c:auto val="1"/>
        <c:lblAlgn val="ctr"/>
        <c:lblOffset val="100"/>
        <c:noMultiLvlLbl val="0"/>
      </c:catAx>
      <c:valAx>
        <c:axId val="153732608"/>
        <c:scaling>
          <c:orientation val="minMax"/>
        </c:scaling>
        <c:delete val="0"/>
        <c:axPos val="l"/>
        <c:title>
          <c:tx>
            <c:rich>
              <a:bodyPr rot="-5400000" vert="horz"/>
              <a:lstStyle/>
              <a:p>
                <a:pPr>
                  <a:defRPr b="0"/>
                </a:pPr>
                <a:r>
                  <a:rPr lang="en-US" b="0"/>
                  <a:t>Weight gained (kg)</a:t>
                </a:r>
              </a:p>
            </c:rich>
          </c:tx>
          <c:overlay val="0"/>
        </c:title>
        <c:numFmt formatCode="General" sourceLinked="1"/>
        <c:majorTickMark val="out"/>
        <c:minorTickMark val="none"/>
        <c:tickLblPos val="nextTo"/>
        <c:spPr>
          <a:ln>
            <a:solidFill>
              <a:sysClr val="windowText" lastClr="000000"/>
            </a:solidFill>
          </a:ln>
        </c:spPr>
        <c:crossAx val="12299174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Bottom Cages</c:v>
          </c:tx>
          <c:invertIfNegative val="0"/>
          <c:cat>
            <c:strRef>
              <c:f>Sheet1!$N$121:$P$121</c:f>
              <c:strCache>
                <c:ptCount val="3"/>
                <c:pt idx="0">
                  <c:v>July</c:v>
                </c:pt>
                <c:pt idx="1">
                  <c:v>August </c:v>
                </c:pt>
                <c:pt idx="2">
                  <c:v>September</c:v>
                </c:pt>
              </c:strCache>
            </c:strRef>
          </c:cat>
          <c:val>
            <c:numRef>
              <c:f>Sheet1!$N$122:$P$122</c:f>
              <c:numCache>
                <c:formatCode>General</c:formatCode>
                <c:ptCount val="3"/>
                <c:pt idx="0">
                  <c:v>65</c:v>
                </c:pt>
                <c:pt idx="1">
                  <c:v>45</c:v>
                </c:pt>
                <c:pt idx="2">
                  <c:v>63.333333333333329</c:v>
                </c:pt>
              </c:numCache>
            </c:numRef>
          </c:val>
          <c:extLst>
            <c:ext xmlns:c16="http://schemas.microsoft.com/office/drawing/2014/chart" uri="{C3380CC4-5D6E-409C-BE32-E72D297353CC}">
              <c16:uniqueId val="{00000000-3EB8-4DC8-96BC-2C418A3F9C1D}"/>
            </c:ext>
          </c:extLst>
        </c:ser>
        <c:ser>
          <c:idx val="1"/>
          <c:order val="1"/>
          <c:tx>
            <c:v>Surface Cages</c:v>
          </c:tx>
          <c:invertIfNegative val="0"/>
          <c:cat>
            <c:strRef>
              <c:f>Sheet1!$N$121:$P$121</c:f>
              <c:strCache>
                <c:ptCount val="3"/>
                <c:pt idx="0">
                  <c:v>July</c:v>
                </c:pt>
                <c:pt idx="1">
                  <c:v>August </c:v>
                </c:pt>
                <c:pt idx="2">
                  <c:v>September</c:v>
                </c:pt>
              </c:strCache>
            </c:strRef>
          </c:cat>
          <c:val>
            <c:numRef>
              <c:f>Sheet1!$N$123:$P$123</c:f>
              <c:numCache>
                <c:formatCode>General</c:formatCode>
                <c:ptCount val="3"/>
                <c:pt idx="0">
                  <c:v>38.333333333333336</c:v>
                </c:pt>
                <c:pt idx="1">
                  <c:v>39.534883720930225</c:v>
                </c:pt>
                <c:pt idx="2">
                  <c:v>37.777777777777779</c:v>
                </c:pt>
              </c:numCache>
            </c:numRef>
          </c:val>
          <c:extLst>
            <c:ext xmlns:c16="http://schemas.microsoft.com/office/drawing/2014/chart" uri="{C3380CC4-5D6E-409C-BE32-E72D297353CC}">
              <c16:uniqueId val="{00000001-3EB8-4DC8-96BC-2C418A3F9C1D}"/>
            </c:ext>
          </c:extLst>
        </c:ser>
        <c:dLbls>
          <c:showLegendKey val="0"/>
          <c:showVal val="0"/>
          <c:showCatName val="0"/>
          <c:showSerName val="0"/>
          <c:showPercent val="0"/>
          <c:showBubbleSize val="0"/>
        </c:dLbls>
        <c:gapWidth val="150"/>
        <c:axId val="154358528"/>
        <c:axId val="154360064"/>
      </c:barChart>
      <c:catAx>
        <c:axId val="154358528"/>
        <c:scaling>
          <c:orientation val="minMax"/>
        </c:scaling>
        <c:delete val="0"/>
        <c:axPos val="b"/>
        <c:numFmt formatCode="General" sourceLinked="0"/>
        <c:majorTickMark val="out"/>
        <c:minorTickMark val="none"/>
        <c:tickLblPos val="nextTo"/>
        <c:spPr>
          <a:ln>
            <a:solidFill>
              <a:prstClr val="black"/>
            </a:solidFill>
          </a:ln>
        </c:spPr>
        <c:crossAx val="154360064"/>
        <c:crosses val="autoZero"/>
        <c:auto val="1"/>
        <c:lblAlgn val="ctr"/>
        <c:lblOffset val="100"/>
        <c:noMultiLvlLbl val="0"/>
      </c:catAx>
      <c:valAx>
        <c:axId val="154360064"/>
        <c:scaling>
          <c:orientation val="minMax"/>
          <c:max val="100"/>
        </c:scaling>
        <c:delete val="0"/>
        <c:axPos val="l"/>
        <c:numFmt formatCode="General" sourceLinked="1"/>
        <c:majorTickMark val="out"/>
        <c:minorTickMark val="none"/>
        <c:tickLblPos val="nextTo"/>
        <c:spPr>
          <a:ln>
            <a:solidFill>
              <a:schemeClr val="tx1"/>
            </a:solidFill>
          </a:ln>
        </c:spPr>
        <c:crossAx val="154358528"/>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PC!$L$122</c:f>
              <c:strCache>
                <c:ptCount val="1"/>
                <c:pt idx="0">
                  <c:v>Bottom cages</c:v>
                </c:pt>
              </c:strCache>
            </c:strRef>
          </c:tx>
          <c:invertIfNegative val="0"/>
          <c:cat>
            <c:strRef>
              <c:f>PC!$M$121:$O$121</c:f>
              <c:strCache>
                <c:ptCount val="3"/>
                <c:pt idx="0">
                  <c:v>July</c:v>
                </c:pt>
                <c:pt idx="1">
                  <c:v>August </c:v>
                </c:pt>
                <c:pt idx="2">
                  <c:v>September</c:v>
                </c:pt>
              </c:strCache>
            </c:strRef>
          </c:cat>
          <c:val>
            <c:numRef>
              <c:f>PC!$M$122:$O$122</c:f>
              <c:numCache>
                <c:formatCode>General</c:formatCode>
                <c:ptCount val="3"/>
                <c:pt idx="0">
                  <c:v>3.3333333333333335</c:v>
                </c:pt>
                <c:pt idx="1">
                  <c:v>6.666666666666667</c:v>
                </c:pt>
                <c:pt idx="2">
                  <c:v>1.6666666666666667</c:v>
                </c:pt>
              </c:numCache>
            </c:numRef>
          </c:val>
          <c:extLst>
            <c:ext xmlns:c16="http://schemas.microsoft.com/office/drawing/2014/chart" uri="{C3380CC4-5D6E-409C-BE32-E72D297353CC}">
              <c16:uniqueId val="{00000000-4B36-4011-BCAE-43C65E200016}"/>
            </c:ext>
          </c:extLst>
        </c:ser>
        <c:ser>
          <c:idx val="1"/>
          <c:order val="1"/>
          <c:tx>
            <c:strRef>
              <c:f>PC!$L$123</c:f>
              <c:strCache>
                <c:ptCount val="1"/>
                <c:pt idx="0">
                  <c:v>Surface cages</c:v>
                </c:pt>
              </c:strCache>
            </c:strRef>
          </c:tx>
          <c:invertIfNegative val="0"/>
          <c:cat>
            <c:strRef>
              <c:f>PC!$M$121:$O$121</c:f>
              <c:strCache>
                <c:ptCount val="3"/>
                <c:pt idx="0">
                  <c:v>July</c:v>
                </c:pt>
                <c:pt idx="1">
                  <c:v>August </c:v>
                </c:pt>
                <c:pt idx="2">
                  <c:v>September</c:v>
                </c:pt>
              </c:strCache>
            </c:strRef>
          </c:cat>
          <c:val>
            <c:numRef>
              <c:f>PC!$M$123:$O$123</c:f>
              <c:numCache>
                <c:formatCode>General</c:formatCode>
                <c:ptCount val="3"/>
                <c:pt idx="0">
                  <c:v>0</c:v>
                </c:pt>
                <c:pt idx="1">
                  <c:v>2.3255813953488373</c:v>
                </c:pt>
                <c:pt idx="2">
                  <c:v>2.2222222222222232</c:v>
                </c:pt>
              </c:numCache>
            </c:numRef>
          </c:val>
          <c:extLst>
            <c:ext xmlns:c16="http://schemas.microsoft.com/office/drawing/2014/chart" uri="{C3380CC4-5D6E-409C-BE32-E72D297353CC}">
              <c16:uniqueId val="{00000001-4B36-4011-BCAE-43C65E200016}"/>
            </c:ext>
          </c:extLst>
        </c:ser>
        <c:dLbls>
          <c:showLegendKey val="0"/>
          <c:showVal val="0"/>
          <c:showCatName val="0"/>
          <c:showSerName val="0"/>
          <c:showPercent val="0"/>
          <c:showBubbleSize val="0"/>
        </c:dLbls>
        <c:gapWidth val="150"/>
        <c:axId val="156569984"/>
        <c:axId val="156571520"/>
      </c:barChart>
      <c:catAx>
        <c:axId val="156569984"/>
        <c:scaling>
          <c:orientation val="minMax"/>
        </c:scaling>
        <c:delete val="0"/>
        <c:axPos val="b"/>
        <c:numFmt formatCode="General" sourceLinked="0"/>
        <c:majorTickMark val="out"/>
        <c:minorTickMark val="none"/>
        <c:tickLblPos val="nextTo"/>
        <c:spPr>
          <a:ln>
            <a:solidFill>
              <a:schemeClr val="tx1"/>
            </a:solidFill>
          </a:ln>
        </c:spPr>
        <c:crossAx val="156571520"/>
        <c:crosses val="autoZero"/>
        <c:auto val="1"/>
        <c:lblAlgn val="ctr"/>
        <c:lblOffset val="100"/>
        <c:noMultiLvlLbl val="0"/>
      </c:catAx>
      <c:valAx>
        <c:axId val="156571520"/>
        <c:scaling>
          <c:orientation val="minMax"/>
          <c:max val="100"/>
        </c:scaling>
        <c:delete val="0"/>
        <c:axPos val="l"/>
        <c:numFmt formatCode="General" sourceLinked="1"/>
        <c:majorTickMark val="out"/>
        <c:minorTickMark val="none"/>
        <c:tickLblPos val="nextTo"/>
        <c:spPr>
          <a:ln>
            <a:solidFill>
              <a:schemeClr val="tx1"/>
            </a:solidFill>
          </a:ln>
        </c:spPr>
        <c:crossAx val="156569984"/>
        <c:crosses val="autoZero"/>
        <c:crossBetween val="between"/>
      </c:valAx>
    </c:plotArea>
    <c:legend>
      <c:legendPos val="r"/>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Bottom cages</c:v>
          </c:tx>
          <c:invertIfNegative val="0"/>
          <c:errBars>
            <c:errBarType val="both"/>
            <c:errValType val="cust"/>
            <c:noEndCap val="0"/>
            <c:plus>
              <c:numRef>
                <c:f>('Woods Hole'!$L$40,'Woods Hole'!$N$40)</c:f>
                <c:numCache>
                  <c:formatCode>General</c:formatCode>
                  <c:ptCount val="2"/>
                  <c:pt idx="0">
                    <c:v>15.811388300841868</c:v>
                  </c:pt>
                  <c:pt idx="1">
                    <c:v>6.00925212577362</c:v>
                  </c:pt>
                </c:numCache>
              </c:numRef>
            </c:plus>
            <c:minus>
              <c:numRef>
                <c:f>('Woods Hole'!$L$40,'Woods Hole'!$N$40)</c:f>
                <c:numCache>
                  <c:formatCode>General</c:formatCode>
                  <c:ptCount val="2"/>
                  <c:pt idx="0">
                    <c:v>15.811388300841868</c:v>
                  </c:pt>
                  <c:pt idx="1">
                    <c:v>6.00925212577362</c:v>
                  </c:pt>
                </c:numCache>
              </c:numRef>
            </c:minus>
          </c:errBars>
          <c:cat>
            <c:strRef>
              <c:f>'Woods Hole'!$K$44:$L$44</c:f>
              <c:strCache>
                <c:ptCount val="2"/>
                <c:pt idx="0">
                  <c:v>Pea crabs</c:v>
                </c:pt>
                <c:pt idx="1">
                  <c:v>Mud blister worms</c:v>
                </c:pt>
              </c:strCache>
            </c:strRef>
          </c:cat>
          <c:val>
            <c:numRef>
              <c:f>('Woods Hole'!$K$40,'Woods Hole'!$M$40)</c:f>
              <c:numCache>
                <c:formatCode>General</c:formatCode>
                <c:ptCount val="2"/>
                <c:pt idx="0">
                  <c:v>70</c:v>
                </c:pt>
                <c:pt idx="1">
                  <c:v>88.888888888888644</c:v>
                </c:pt>
              </c:numCache>
            </c:numRef>
          </c:val>
          <c:extLst>
            <c:ext xmlns:c16="http://schemas.microsoft.com/office/drawing/2014/chart" uri="{C3380CC4-5D6E-409C-BE32-E72D297353CC}">
              <c16:uniqueId val="{00000000-BFBB-449B-8581-F6B1346CB220}"/>
            </c:ext>
          </c:extLst>
        </c:ser>
        <c:ser>
          <c:idx val="1"/>
          <c:order val="1"/>
          <c:tx>
            <c:v>Surface cages</c:v>
          </c:tx>
          <c:invertIfNegative val="0"/>
          <c:errBars>
            <c:errBarType val="both"/>
            <c:errValType val="cust"/>
            <c:noEndCap val="0"/>
            <c:plus>
              <c:numRef>
                <c:f>('Woods Hole'!$L$41,'Woods Hole'!$N$41)</c:f>
                <c:numCache>
                  <c:formatCode>General</c:formatCode>
                  <c:ptCount val="2"/>
                  <c:pt idx="0">
                    <c:v>3.3333333333333339</c:v>
                  </c:pt>
                  <c:pt idx="1">
                    <c:v>12.247448713915848</c:v>
                  </c:pt>
                </c:numCache>
              </c:numRef>
            </c:plus>
            <c:minus>
              <c:numRef>
                <c:f>('Woods Hole'!$L$41,'Woods Hole'!$N$41)</c:f>
                <c:numCache>
                  <c:formatCode>General</c:formatCode>
                  <c:ptCount val="2"/>
                  <c:pt idx="0">
                    <c:v>3.3333333333333339</c:v>
                  </c:pt>
                  <c:pt idx="1">
                    <c:v>12.247448713915848</c:v>
                  </c:pt>
                </c:numCache>
              </c:numRef>
            </c:minus>
          </c:errBars>
          <c:cat>
            <c:strRef>
              <c:f>'Woods Hole'!$K$44:$L$44</c:f>
              <c:strCache>
                <c:ptCount val="2"/>
                <c:pt idx="0">
                  <c:v>Pea crabs</c:v>
                </c:pt>
                <c:pt idx="1">
                  <c:v>Mud blister worms</c:v>
                </c:pt>
              </c:strCache>
            </c:strRef>
          </c:cat>
          <c:val>
            <c:numRef>
              <c:f>('Woods Hole'!$K$41,'Woods Hole'!$M$41)</c:f>
              <c:numCache>
                <c:formatCode>General</c:formatCode>
                <c:ptCount val="2"/>
                <c:pt idx="0">
                  <c:v>1.111111111111112</c:v>
                </c:pt>
                <c:pt idx="1">
                  <c:v>66.666666666666657</c:v>
                </c:pt>
              </c:numCache>
            </c:numRef>
          </c:val>
          <c:extLst>
            <c:ext xmlns:c16="http://schemas.microsoft.com/office/drawing/2014/chart" uri="{C3380CC4-5D6E-409C-BE32-E72D297353CC}">
              <c16:uniqueId val="{00000001-BFBB-449B-8581-F6B1346CB220}"/>
            </c:ext>
          </c:extLst>
        </c:ser>
        <c:dLbls>
          <c:showLegendKey val="0"/>
          <c:showVal val="0"/>
          <c:showCatName val="0"/>
          <c:showSerName val="0"/>
          <c:showPercent val="0"/>
          <c:showBubbleSize val="0"/>
        </c:dLbls>
        <c:gapWidth val="150"/>
        <c:axId val="156641152"/>
        <c:axId val="156642688"/>
      </c:barChart>
      <c:catAx>
        <c:axId val="156641152"/>
        <c:scaling>
          <c:orientation val="minMax"/>
        </c:scaling>
        <c:delete val="0"/>
        <c:axPos val="b"/>
        <c:numFmt formatCode="General" sourceLinked="0"/>
        <c:majorTickMark val="out"/>
        <c:minorTickMark val="none"/>
        <c:tickLblPos val="nextTo"/>
        <c:spPr>
          <a:ln>
            <a:solidFill>
              <a:sysClr val="windowText" lastClr="000000"/>
            </a:solidFill>
          </a:ln>
        </c:spPr>
        <c:crossAx val="156642688"/>
        <c:crosses val="autoZero"/>
        <c:auto val="1"/>
        <c:lblAlgn val="ctr"/>
        <c:lblOffset val="100"/>
        <c:noMultiLvlLbl val="0"/>
      </c:catAx>
      <c:valAx>
        <c:axId val="156642688"/>
        <c:scaling>
          <c:orientation val="minMax"/>
          <c:min val="0"/>
        </c:scaling>
        <c:delete val="0"/>
        <c:axPos val="l"/>
        <c:title>
          <c:tx>
            <c:rich>
              <a:bodyPr rot="-5400000" vert="horz"/>
              <a:lstStyle/>
              <a:p>
                <a:pPr>
                  <a:defRPr b="0"/>
                </a:pPr>
                <a:r>
                  <a:rPr lang="en-US" b="0"/>
                  <a:t>Prevalence (%)</a:t>
                </a:r>
              </a:p>
            </c:rich>
          </c:tx>
          <c:overlay val="0"/>
        </c:title>
        <c:numFmt formatCode="General" sourceLinked="1"/>
        <c:majorTickMark val="out"/>
        <c:minorTickMark val="none"/>
        <c:tickLblPos val="nextTo"/>
        <c:spPr>
          <a:ln>
            <a:solidFill>
              <a:sysClr val="windowText" lastClr="000000"/>
            </a:solidFill>
          </a:ln>
        </c:spPr>
        <c:crossAx val="156641152"/>
        <c:crosses val="autoZero"/>
        <c:crossBetween val="between"/>
      </c:valAx>
    </c:plotArea>
    <c:legend>
      <c:legendPos val="r"/>
      <c:overlay val="0"/>
    </c:legend>
    <c:plotVisOnly val="1"/>
    <c:dispBlanksAs val="gap"/>
    <c:showDLblsOverMax val="0"/>
  </c:chart>
  <c:txPr>
    <a:bodyPr/>
    <a:lstStyle/>
    <a:p>
      <a:pPr>
        <a:defRPr sz="1200">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804426473717818"/>
          <c:y val="5.4710557013706758E-2"/>
          <c:w val="0.68240618571327127"/>
          <c:h val="0.8181054972295142"/>
        </c:manualLayout>
      </c:layout>
      <c:barChart>
        <c:barDir val="col"/>
        <c:grouping val="clustered"/>
        <c:varyColors val="0"/>
        <c:ser>
          <c:idx val="0"/>
          <c:order val="0"/>
          <c:invertIfNegative val="0"/>
          <c:cat>
            <c:strRef>
              <c:f>Sheet1!$Q$5:$Q$6</c:f>
              <c:strCache>
                <c:ptCount val="2"/>
                <c:pt idx="0">
                  <c:v>Warm (20C)</c:v>
                </c:pt>
                <c:pt idx="1">
                  <c:v>Cold (15C)</c:v>
                </c:pt>
              </c:strCache>
            </c:strRef>
          </c:cat>
          <c:val>
            <c:numRef>
              <c:f>Sheet1!$S$5:$S$6</c:f>
              <c:numCache>
                <c:formatCode>General</c:formatCode>
                <c:ptCount val="2"/>
                <c:pt idx="0">
                  <c:v>58.490566037735853</c:v>
                </c:pt>
                <c:pt idx="1">
                  <c:v>12.5</c:v>
                </c:pt>
              </c:numCache>
            </c:numRef>
          </c:val>
          <c:extLst>
            <c:ext xmlns:c16="http://schemas.microsoft.com/office/drawing/2014/chart" uri="{C3380CC4-5D6E-409C-BE32-E72D297353CC}">
              <c16:uniqueId val="{00000000-8DE5-4C5F-A8F8-3F977C011798}"/>
            </c:ext>
          </c:extLst>
        </c:ser>
        <c:dLbls>
          <c:showLegendKey val="0"/>
          <c:showVal val="0"/>
          <c:showCatName val="0"/>
          <c:showSerName val="0"/>
          <c:showPercent val="0"/>
          <c:showBubbleSize val="0"/>
        </c:dLbls>
        <c:gapWidth val="150"/>
        <c:axId val="159032064"/>
        <c:axId val="159033600"/>
      </c:barChart>
      <c:catAx>
        <c:axId val="159032064"/>
        <c:scaling>
          <c:orientation val="minMax"/>
        </c:scaling>
        <c:delete val="0"/>
        <c:axPos val="b"/>
        <c:numFmt formatCode="General" sourceLinked="0"/>
        <c:majorTickMark val="out"/>
        <c:minorTickMark val="none"/>
        <c:tickLblPos val="nextTo"/>
        <c:spPr>
          <a:ln>
            <a:solidFill>
              <a:sysClr val="windowText" lastClr="000000"/>
            </a:solidFill>
          </a:ln>
        </c:spPr>
        <c:crossAx val="159033600"/>
        <c:crosses val="autoZero"/>
        <c:auto val="1"/>
        <c:lblAlgn val="ctr"/>
        <c:lblOffset val="100"/>
        <c:noMultiLvlLbl val="0"/>
      </c:catAx>
      <c:valAx>
        <c:axId val="159033600"/>
        <c:scaling>
          <c:orientation val="minMax"/>
          <c:max val="100"/>
        </c:scaling>
        <c:delete val="0"/>
        <c:axPos val="l"/>
        <c:title>
          <c:tx>
            <c:rich>
              <a:bodyPr rot="-5400000" vert="horz"/>
              <a:lstStyle/>
              <a:p>
                <a:pPr>
                  <a:defRPr b="0"/>
                </a:pPr>
                <a:r>
                  <a:rPr lang="en-US" b="0"/>
                  <a:t>Prevalence (% Infected)</a:t>
                </a:r>
              </a:p>
            </c:rich>
          </c:tx>
          <c:overlay val="0"/>
        </c:title>
        <c:numFmt formatCode="General" sourceLinked="1"/>
        <c:majorTickMark val="out"/>
        <c:minorTickMark val="none"/>
        <c:tickLblPos val="nextTo"/>
        <c:spPr>
          <a:ln>
            <a:solidFill>
              <a:schemeClr val="tx1"/>
            </a:solidFill>
          </a:ln>
        </c:spPr>
        <c:crossAx val="15903206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Sheet1!$Q$2:$Q$3</c:f>
              <c:strCache>
                <c:ptCount val="1"/>
                <c:pt idx="0">
                  <c:v>100 90.90909091</c:v>
                </c:pt>
              </c:strCache>
            </c:strRef>
          </c:tx>
          <c:invertIfNegative val="0"/>
          <c:cat>
            <c:strRef>
              <c:f>Sheet1!$O$2:$O$3</c:f>
              <c:strCache>
                <c:ptCount val="2"/>
                <c:pt idx="0">
                  <c:v>Warm (20C)</c:v>
                </c:pt>
                <c:pt idx="1">
                  <c:v>Cold (15C)</c:v>
                </c:pt>
              </c:strCache>
            </c:strRef>
          </c:cat>
          <c:val>
            <c:numRef>
              <c:f>Sheet1!$Q$2:$Q$3</c:f>
              <c:numCache>
                <c:formatCode>General</c:formatCode>
                <c:ptCount val="2"/>
                <c:pt idx="0">
                  <c:v>100</c:v>
                </c:pt>
                <c:pt idx="1">
                  <c:v>90.909090909090907</c:v>
                </c:pt>
              </c:numCache>
            </c:numRef>
          </c:val>
          <c:extLst>
            <c:ext xmlns:c16="http://schemas.microsoft.com/office/drawing/2014/chart" uri="{C3380CC4-5D6E-409C-BE32-E72D297353CC}">
              <c16:uniqueId val="{00000000-5089-4E81-8EFE-AD4D7D7D4882}"/>
            </c:ext>
          </c:extLst>
        </c:ser>
        <c:dLbls>
          <c:showLegendKey val="0"/>
          <c:showVal val="0"/>
          <c:showCatName val="0"/>
          <c:showSerName val="0"/>
          <c:showPercent val="0"/>
          <c:showBubbleSize val="0"/>
        </c:dLbls>
        <c:gapWidth val="150"/>
        <c:axId val="159164288"/>
        <c:axId val="159172096"/>
      </c:barChart>
      <c:catAx>
        <c:axId val="159164288"/>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159172096"/>
        <c:crosses val="autoZero"/>
        <c:auto val="1"/>
        <c:lblAlgn val="ctr"/>
        <c:lblOffset val="100"/>
        <c:noMultiLvlLbl val="0"/>
      </c:catAx>
      <c:valAx>
        <c:axId val="159172096"/>
        <c:scaling>
          <c:orientation val="minMax"/>
          <c:max val="100"/>
          <c:min val="0"/>
        </c:scaling>
        <c:delete val="0"/>
        <c:axPos val="l"/>
        <c:title>
          <c:tx>
            <c:rich>
              <a:bodyPr rot="-5400000" vert="horz"/>
              <a:lstStyle/>
              <a:p>
                <a:pPr>
                  <a:defRPr b="0"/>
                </a:pPr>
                <a:r>
                  <a:rPr lang="en-US" b="0"/>
                  <a:t>Prevalence (% Infected)</a:t>
                </a:r>
              </a:p>
            </c:rich>
          </c:tx>
          <c:overlay val="0"/>
        </c:title>
        <c:numFmt formatCode="General" sourceLinked="1"/>
        <c:majorTickMark val="out"/>
        <c:minorTickMark val="none"/>
        <c:tickLblPos val="nextTo"/>
        <c:spPr>
          <a:ln>
            <a:solidFill>
              <a:schemeClr val="tx1"/>
            </a:solidFill>
          </a:ln>
        </c:spPr>
        <c:crossAx val="159164288"/>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9CF2D-5480-41BD-96CD-A096551506C4}" type="datetimeFigureOut">
              <a:rPr lang="en-US" smtClean="0"/>
              <a:pPr/>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6389F-6741-4088-B2BD-FE19870470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baseline="0" dirty="0" err="1" smtClean="0"/>
              <a:t>netminder</a:t>
            </a:r>
            <a:r>
              <a:rPr lang="en-US" baseline="0" dirty="0" smtClean="0"/>
              <a:t> is a non-toxic antifouling paint, meaning it can be, and is used in current finfish and shellfish aquaculture operations</a:t>
            </a:r>
          </a:p>
          <a:p>
            <a:endParaRPr lang="en-US" baseline="0" dirty="0" smtClean="0"/>
          </a:p>
          <a:p>
            <a:r>
              <a:rPr lang="en-US" baseline="0" dirty="0" err="1" smtClean="0"/>
              <a:t>Netminder</a:t>
            </a:r>
            <a:r>
              <a:rPr lang="en-US" baseline="0" dirty="0" smtClean="0"/>
              <a:t> reduces the settlement and establishment of </a:t>
            </a:r>
            <a:r>
              <a:rPr lang="en-US" baseline="0" dirty="0" err="1" smtClean="0"/>
              <a:t>biofouling</a:t>
            </a:r>
            <a:r>
              <a:rPr lang="en-US" baseline="0" dirty="0" smtClean="0"/>
              <a:t> community members such as tunicates, barnacles, tube worms, and algae, as seen on the image to </a:t>
            </a:r>
            <a:r>
              <a:rPr lang="en-US" baseline="0" smtClean="0"/>
              <a:t>the right.</a:t>
            </a:r>
            <a:endParaRPr lang="en-US" baseline="0" dirty="0" smtClean="0"/>
          </a:p>
          <a:p>
            <a:endParaRPr lang="en-US" baseline="0" dirty="0" smtClean="0"/>
          </a:p>
          <a:p>
            <a:r>
              <a:rPr lang="en-US" baseline="0" dirty="0" smtClean="0"/>
              <a:t>Therefore, it may be able to prevent the settlement of larval mud blister worms and the infectious stage of pea crabs</a:t>
            </a:r>
          </a:p>
          <a:p>
            <a:endParaRPr lang="en-US" baseline="0" dirty="0" smtClean="0"/>
          </a:p>
          <a:p>
            <a:r>
              <a:rPr lang="en-US" baseline="0" dirty="0" smtClean="0"/>
              <a:t>Reducing mud blister worm and pea crab prevalence in bay scallops housed in gear treated with </a:t>
            </a:r>
            <a:r>
              <a:rPr lang="en-US" baseline="0" dirty="0" err="1" smtClean="0"/>
              <a:t>netminder</a:t>
            </a:r>
            <a:r>
              <a:rPr lang="en-US" baseline="0" dirty="0" smtClean="0"/>
              <a:t> compared to scallops housed in untreated gear</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objective one, I split it</a:t>
            </a:r>
            <a:r>
              <a:rPr lang="en-US" baseline="0" dirty="0" smtClean="0"/>
              <a:t> into two phases. The first phase dealt with overwintering. The research location used, which was </a:t>
            </a:r>
            <a:r>
              <a:rPr lang="en-US" baseline="0" dirty="0" err="1" smtClean="0"/>
              <a:t>Megansett</a:t>
            </a:r>
            <a:r>
              <a:rPr lang="en-US" baseline="0" dirty="0" smtClean="0"/>
              <a:t> Harbor on Cape Cod, can have very severe wave and wind activity, and actually froze over last winter for about a month. Therefore, in the overwintering, or phase one of objective one, only bottom gear was used. I will elaborate in more detail why this is relevant.</a:t>
            </a:r>
          </a:p>
          <a:p>
            <a:endParaRPr lang="en-US" baseline="0" dirty="0" smtClean="0"/>
          </a:p>
          <a:p>
            <a:r>
              <a:rPr lang="en-US" baseline="0" dirty="0" smtClean="0"/>
              <a:t>For phase one though, I deployed six bottom cages stocked with six commercial aquaculture bags at 40 scallops per square meter.</a:t>
            </a:r>
          </a:p>
          <a:p>
            <a:r>
              <a:rPr lang="en-US" baseline="0" dirty="0" smtClean="0"/>
              <a:t>Prior to deployment, a subsample of sixty scallops were shucked to confirmed naivety of mud blister worms and pea crabs</a:t>
            </a:r>
          </a:p>
          <a:p>
            <a:endParaRPr lang="en-US" dirty="0" smtClean="0"/>
          </a:p>
          <a:p>
            <a:r>
              <a:rPr lang="en-US" dirty="0" smtClean="0"/>
              <a:t>One</a:t>
            </a:r>
            <a:r>
              <a:rPr lang="en-US" baseline="0" dirty="0" smtClean="0"/>
              <a:t> cage, which housed the six bags, was pulled every month, from December 2017 through June 2018.</a:t>
            </a:r>
          </a:p>
          <a:p>
            <a:r>
              <a:rPr lang="en-US" baseline="0" dirty="0" smtClean="0"/>
              <a:t>Three bags from each cage were selected for subsample</a:t>
            </a:r>
          </a:p>
          <a:p>
            <a:r>
              <a:rPr lang="en-US" baseline="0" dirty="0" smtClean="0"/>
              <a:t>From each bag, ten scallops were destructively sampled, and presence/absence of mud blister worms and pea crabs was documented</a:t>
            </a:r>
          </a:p>
          <a:p>
            <a:r>
              <a:rPr lang="en-US" baseline="0" dirty="0" smtClean="0"/>
              <a:t>Each scallop was measured for shell height, and the shucked and dried to obtain dried meat weight</a:t>
            </a:r>
          </a:p>
          <a:p>
            <a:r>
              <a:rPr lang="en-US" baseline="0" dirty="0" smtClean="0"/>
              <a:t>The ratio of dried meat weight to shell height is used to as a proxy fitness</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cage, which housed the six bags, was pulled every month, from December 2017 through June 2018.</a:t>
            </a:r>
          </a:p>
          <a:p>
            <a:r>
              <a:rPr lang="en-US" baseline="0" dirty="0" smtClean="0"/>
              <a:t>Three bags from each cage were selected for subsample</a:t>
            </a:r>
          </a:p>
          <a:p>
            <a:r>
              <a:rPr lang="en-US" baseline="0" dirty="0" smtClean="0"/>
              <a:t>From each bag, ten scallops were destructively sampled, and presence/absence of mud blister worms and pea crabs was documented</a:t>
            </a:r>
          </a:p>
          <a:p>
            <a:r>
              <a:rPr lang="en-US" baseline="0" dirty="0" smtClean="0"/>
              <a:t>Each scallop was measured for shell height, and the shucked and dried to obtain dried meat weight</a:t>
            </a:r>
          </a:p>
          <a:p>
            <a:r>
              <a:rPr lang="en-US" baseline="0" dirty="0" smtClean="0"/>
              <a:t>The ratio of dried meat weight to shell height is used to as a proxy fitness</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given my last sampling point is at the end of the month, and I have seen increasing prevalence of both mud blister worms and pea crabs over the last two sampling periods, I expect to see a similar trend.</a:t>
            </a:r>
          </a:p>
          <a:p>
            <a:endParaRPr lang="en-US" baseline="0" dirty="0" smtClean="0"/>
          </a:p>
          <a:p>
            <a:r>
              <a:rPr lang="en-US" baseline="0" dirty="0" smtClean="0"/>
              <a:t>However, given that pea crabs have an infectious stage seasonally later than mud blister worms, I expect to specifically see greater pea crab prevalence in my last sampling period</a:t>
            </a:r>
          </a:p>
          <a:p>
            <a:endParaRPr lang="en-US" baseline="0" dirty="0" smtClean="0"/>
          </a:p>
          <a:p>
            <a:r>
              <a:rPr lang="en-US" baseline="0" dirty="0" smtClean="0"/>
              <a:t>Additionally, I expect to see higher prevalence of pea crabs in bay scallops that are also infected by mud blister worms.</a:t>
            </a:r>
          </a:p>
          <a:p>
            <a:endParaRPr lang="en-US" baseline="0" dirty="0" smtClean="0"/>
          </a:p>
          <a:p>
            <a:r>
              <a:rPr lang="en-US" baseline="0" dirty="0" smtClean="0"/>
              <a:t>I will test to see if  bay scallops infected by pea crabs were facilitated by previous infection by mud blister worms by seeing if mud blister worm infected bay scallops from previous months had lower fitness than naïve scallops from that same sampling period.</a:t>
            </a:r>
          </a:p>
          <a:p>
            <a:endParaRPr lang="en-US" baseline="0" dirty="0" smtClean="0"/>
          </a:p>
          <a:p>
            <a:r>
              <a:rPr lang="en-US" baseline="0" dirty="0" smtClean="0"/>
              <a:t>Infection by both mud blister worms and pea crabs, as well as reductions in fitness caused by mud blister worms will only suggest facilitated </a:t>
            </a:r>
            <a:r>
              <a:rPr lang="en-US" baseline="0" dirty="0" err="1" smtClean="0"/>
              <a:t>coinfection</a:t>
            </a:r>
            <a:r>
              <a:rPr lang="en-US" baseline="0" dirty="0" smtClean="0"/>
              <a:t> though.</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given my last sampling point is at the end of the month, and I have seen increasing prevalence of both mud blister worms and pea crabs over the last two sampling periods, I expect to see a similar trend.</a:t>
            </a:r>
          </a:p>
          <a:p>
            <a:endParaRPr lang="en-US" baseline="0" dirty="0" smtClean="0"/>
          </a:p>
          <a:p>
            <a:r>
              <a:rPr lang="en-US" baseline="0" dirty="0" smtClean="0"/>
              <a:t>However, given that pea crabs have an infectious stage seasonally later than mud blister worms, I expect to specifically see greater pea crab prevalence in my last sampling period</a:t>
            </a:r>
          </a:p>
          <a:p>
            <a:endParaRPr lang="en-US" baseline="0" dirty="0" smtClean="0"/>
          </a:p>
          <a:p>
            <a:r>
              <a:rPr lang="en-US" baseline="0" dirty="0" smtClean="0"/>
              <a:t>Additionally, I expect to see higher prevalence of pea crabs in bay scallops that are also infected by mud blister worms.</a:t>
            </a:r>
          </a:p>
          <a:p>
            <a:endParaRPr lang="en-US" baseline="0" dirty="0" smtClean="0"/>
          </a:p>
          <a:p>
            <a:r>
              <a:rPr lang="en-US" baseline="0" dirty="0" smtClean="0"/>
              <a:t>I will test to see if  bay scallops infected by pea crabs were facilitated by previous infection by mud blister worms by seeing if mud blister worm infected bay scallops from previous months had lower fitness than naïve scallops from that same sampling period.</a:t>
            </a:r>
          </a:p>
          <a:p>
            <a:endParaRPr lang="en-US" baseline="0" dirty="0" smtClean="0"/>
          </a:p>
          <a:p>
            <a:r>
              <a:rPr lang="en-US" baseline="0" dirty="0" smtClean="0"/>
              <a:t>Infection by both mud blister worms and pea crabs, as well as reductions in fitness caused by mud blister worms will only suggest facilitated </a:t>
            </a:r>
            <a:r>
              <a:rPr lang="en-US" baseline="0" dirty="0" err="1" smtClean="0"/>
              <a:t>coinfection</a:t>
            </a:r>
            <a:r>
              <a:rPr lang="en-US" baseline="0" dirty="0" smtClean="0"/>
              <a:t> though.</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given my last sampling point is at the end of the month, and I have seen increasing prevalence of both mud blister worms and pea crabs over the last two sampling periods, I expect to see a similar trend.</a:t>
            </a:r>
          </a:p>
          <a:p>
            <a:endParaRPr lang="en-US" baseline="0" dirty="0" smtClean="0"/>
          </a:p>
          <a:p>
            <a:r>
              <a:rPr lang="en-US" baseline="0" dirty="0" smtClean="0"/>
              <a:t>However, given that pea crabs have an infectious stage seasonally later than mud blister worms, I expect to specifically see greater pea crab prevalence in my last sampling period</a:t>
            </a:r>
          </a:p>
          <a:p>
            <a:endParaRPr lang="en-US" baseline="0" dirty="0" smtClean="0"/>
          </a:p>
          <a:p>
            <a:r>
              <a:rPr lang="en-US" baseline="0" dirty="0" smtClean="0"/>
              <a:t>Additionally, I expect to see higher prevalence of pea crabs in bay scallops that are also infected by mud blister worms.</a:t>
            </a:r>
          </a:p>
          <a:p>
            <a:endParaRPr lang="en-US" baseline="0" dirty="0" smtClean="0"/>
          </a:p>
          <a:p>
            <a:r>
              <a:rPr lang="en-US" baseline="0" dirty="0" smtClean="0"/>
              <a:t>I will test to see if  bay scallops infected by pea crabs were facilitated by previous infection by mud blister worms by seeing if mud blister worm infected bay scallops from previous months had lower fitness than naïve scallops from that same sampling period.</a:t>
            </a:r>
          </a:p>
          <a:p>
            <a:endParaRPr lang="en-US" baseline="0" dirty="0" smtClean="0"/>
          </a:p>
          <a:p>
            <a:r>
              <a:rPr lang="en-US" baseline="0" dirty="0" smtClean="0"/>
              <a:t>Infection by both mud blister worms and pea crabs, as well as reductions in fitness caused by mud blister worms will only suggest facilitated </a:t>
            </a:r>
            <a:r>
              <a:rPr lang="en-US" baseline="0" dirty="0" err="1" smtClean="0"/>
              <a:t>coinfection</a:t>
            </a:r>
            <a:r>
              <a:rPr lang="en-US" baseline="0" dirty="0" smtClean="0"/>
              <a:t> though.</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first objective is to describ</a:t>
            </a:r>
            <a:r>
              <a:rPr lang="en-US" baseline="0" dirty="0" smtClean="0"/>
              <a:t>e the natural infection dynamics of parasitic mud blister worms and pea crabs in host bay scallops</a:t>
            </a:r>
          </a:p>
          <a:p>
            <a:endParaRPr lang="en-US" baseline="0" dirty="0" smtClean="0"/>
          </a:p>
          <a:p>
            <a:r>
              <a:rPr lang="en-US" baseline="0" dirty="0" smtClean="0"/>
              <a:t>My second objective is to determine the effect of host bay scallop age, health, and shell height on parasitic pea crab infection success</a:t>
            </a:r>
          </a:p>
          <a:p>
            <a:endParaRPr lang="en-US" baseline="0" dirty="0" smtClean="0"/>
          </a:p>
          <a:p>
            <a:r>
              <a:rPr lang="en-US" baseline="0" dirty="0" smtClean="0"/>
              <a:t>And my third objective is to determine the effectiveness of anti-fouling paint on parasitic mud blister worm and pea crab infection success of host bay scallops</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Many forms aquaculture seek or currently use different techniques to aid in avoidance of fouling communities, such as algae and barnacles</a:t>
            </a:r>
          </a:p>
          <a:p>
            <a:endParaRPr lang="en-US" baseline="0" dirty="0" smtClean="0"/>
          </a:p>
          <a:p>
            <a:r>
              <a:rPr lang="en-US" baseline="0" dirty="0" smtClean="0"/>
              <a:t>One method is the use anti-fouling paints. Anti-fouling paints typically create an undesirable environment for most fouling organisms via the creation of slippery surfaces.</a:t>
            </a:r>
          </a:p>
          <a:p>
            <a:endParaRPr lang="en-US" baseline="0" dirty="0" smtClean="0"/>
          </a:p>
          <a:p>
            <a:r>
              <a:rPr lang="en-US" baseline="0" dirty="0" smtClean="0"/>
              <a:t>The use of anti-fouling paints could aid in </a:t>
            </a:r>
            <a:r>
              <a:rPr lang="en-US" baseline="0" dirty="0" err="1" smtClean="0"/>
              <a:t>mitgating</a:t>
            </a:r>
            <a:r>
              <a:rPr lang="en-US" baseline="0" dirty="0" smtClean="0"/>
              <a:t> the settlement of </a:t>
            </a:r>
            <a:r>
              <a:rPr lang="en-US" baseline="0" dirty="0" err="1" smtClean="0"/>
              <a:t>macroparasite</a:t>
            </a:r>
            <a:r>
              <a:rPr lang="en-US" baseline="0" dirty="0" smtClean="0"/>
              <a:t> larvae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a:t>
            </a:r>
            <a:r>
              <a:rPr lang="en-US" dirty="0" err="1" smtClean="0"/>
              <a:t>macroparasites</a:t>
            </a:r>
            <a:r>
              <a:rPr lang="en-US" dirty="0" smtClean="0"/>
              <a:t>, such as pea crabs and mud blister worms, have larval stages that actively</a:t>
            </a:r>
            <a:r>
              <a:rPr lang="en-US" baseline="0" dirty="0" smtClean="0"/>
              <a:t> settle on their host shellfish, and, in the case of aquaculture, the housing of cultured shellfish</a:t>
            </a:r>
          </a:p>
          <a:p>
            <a:endParaRPr lang="en-US" baseline="0" dirty="0" smtClean="0"/>
          </a:p>
        </p:txBody>
      </p:sp>
      <p:sp>
        <p:nvSpPr>
          <p:cNvPr id="4" name="Slide Number Placeholder 3"/>
          <p:cNvSpPr>
            <a:spLocks noGrp="1"/>
          </p:cNvSpPr>
          <p:nvPr>
            <p:ph type="sldNum" sz="quarter" idx="10"/>
          </p:nvPr>
        </p:nvSpPr>
        <p:spPr/>
        <p:txBody>
          <a:bodyPr/>
          <a:lstStyle/>
          <a:p>
            <a:fld id="{36F08C65-E86D-0C43-AAB5-70580094507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this objective, I will be using two year classes of bay scallops. Since they only have a two year lifespan, these are the only two age classes available for testing</a:t>
            </a:r>
          </a:p>
          <a:p>
            <a:endParaRPr lang="en-US" baseline="0" dirty="0" smtClean="0"/>
          </a:p>
          <a:p>
            <a:r>
              <a:rPr lang="en-US" baseline="0" dirty="0" smtClean="0"/>
              <a:t>Year two bay scallops will be obtained from the same naïve population used for Objective I.</a:t>
            </a:r>
          </a:p>
          <a:p>
            <a:endParaRPr lang="en-US" baseline="0" dirty="0" smtClean="0"/>
          </a:p>
          <a:p>
            <a:r>
              <a:rPr lang="en-US" baseline="0" dirty="0" smtClean="0"/>
              <a:t>Year one bay scallops will be obtained from the nursery system at Ward </a:t>
            </a:r>
            <a:r>
              <a:rPr lang="en-US" baseline="0" dirty="0" err="1" smtClean="0"/>
              <a:t>Aquafarms</a:t>
            </a:r>
            <a:r>
              <a:rPr lang="en-US" baseline="0" dirty="0" smtClean="0"/>
              <a:t>.</a:t>
            </a:r>
          </a:p>
          <a:p>
            <a:endParaRPr lang="en-US" baseline="0" dirty="0" smtClean="0"/>
          </a:p>
          <a:p>
            <a:r>
              <a:rPr lang="en-US" baseline="0" dirty="0" smtClean="0"/>
              <a:t>The pea crabs used will be obtained from infected bay scallops obtained from </a:t>
            </a:r>
            <a:r>
              <a:rPr lang="en-US" baseline="0" dirty="0" err="1" smtClean="0"/>
              <a:t>Megansett</a:t>
            </a:r>
            <a:r>
              <a:rPr lang="en-US" baseline="0" dirty="0" smtClean="0"/>
              <a:t> Harbor and Woods Hole. </a:t>
            </a:r>
          </a:p>
          <a:p>
            <a:endParaRPr lang="en-US" baseline="0" dirty="0" smtClean="0"/>
          </a:p>
          <a:p>
            <a:r>
              <a:rPr lang="en-US" baseline="0" dirty="0" smtClean="0"/>
              <a:t>Both of which are located on Cape Cod</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this objective, I will be using two year classes of bay scallops. Since they only have a two year lifespan, these are the only two age classes available for testing</a:t>
            </a:r>
          </a:p>
          <a:p>
            <a:endParaRPr lang="en-US" baseline="0" dirty="0" smtClean="0"/>
          </a:p>
          <a:p>
            <a:r>
              <a:rPr lang="en-US" baseline="0" dirty="0" smtClean="0"/>
              <a:t>Year two bay scallops will be obtained from the same naïve population used for Objective I.</a:t>
            </a:r>
          </a:p>
          <a:p>
            <a:endParaRPr lang="en-US" baseline="0" dirty="0" smtClean="0"/>
          </a:p>
          <a:p>
            <a:r>
              <a:rPr lang="en-US" baseline="0" dirty="0" smtClean="0"/>
              <a:t>Year one bay scallops will be obtained from the nursery system at Ward </a:t>
            </a:r>
            <a:r>
              <a:rPr lang="en-US" baseline="0" dirty="0" err="1" smtClean="0"/>
              <a:t>Aquafarms</a:t>
            </a:r>
            <a:r>
              <a:rPr lang="en-US" baseline="0" dirty="0" smtClean="0"/>
              <a:t>.</a:t>
            </a:r>
          </a:p>
          <a:p>
            <a:endParaRPr lang="en-US" baseline="0" dirty="0" smtClean="0"/>
          </a:p>
          <a:p>
            <a:r>
              <a:rPr lang="en-US" baseline="0" dirty="0" smtClean="0"/>
              <a:t>The pea crabs used will be obtained from infected bay scallops obtained from </a:t>
            </a:r>
            <a:r>
              <a:rPr lang="en-US" baseline="0" dirty="0" err="1" smtClean="0"/>
              <a:t>Megansett</a:t>
            </a:r>
            <a:r>
              <a:rPr lang="en-US" baseline="0" dirty="0" smtClean="0"/>
              <a:t> Harbor and Woods Hole. </a:t>
            </a:r>
          </a:p>
          <a:p>
            <a:endParaRPr lang="en-US" baseline="0" dirty="0" smtClean="0"/>
          </a:p>
          <a:p>
            <a:r>
              <a:rPr lang="en-US" baseline="0" dirty="0" smtClean="0"/>
              <a:t>Both of which are located on Cape Cod</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experimental design</a:t>
            </a:r>
            <a:r>
              <a:rPr lang="en-US" baseline="0" dirty="0" smtClean="0"/>
              <a:t> to test pea crab susceptibility in bay scallops consists of eight 1 liter </a:t>
            </a:r>
            <a:r>
              <a:rPr lang="en-US" baseline="0" dirty="0" err="1" smtClean="0"/>
              <a:t>mesocosms</a:t>
            </a:r>
            <a:r>
              <a:rPr lang="en-US" baseline="0" dirty="0" smtClean="0"/>
              <a:t> housed in a 38 liter aquarium, as seen in the red box on the right. I have multiple of these 38 liter aquaria set up to run as many trials as my pea crab collecting permits.</a:t>
            </a:r>
          </a:p>
          <a:p>
            <a:endParaRPr lang="en-US" baseline="0" dirty="0" smtClean="0"/>
          </a:p>
          <a:p>
            <a:r>
              <a:rPr lang="en-US" baseline="0" dirty="0" smtClean="0"/>
              <a:t>Within each </a:t>
            </a:r>
            <a:r>
              <a:rPr lang="en-US" baseline="0" dirty="0" err="1" smtClean="0"/>
              <a:t>mesocosm</a:t>
            </a:r>
            <a:r>
              <a:rPr lang="en-US" baseline="0" dirty="0" smtClean="0"/>
              <a:t>, seen in the red circle, I will place one bay scallop and one male and one female pea crab</a:t>
            </a:r>
          </a:p>
          <a:p>
            <a:endParaRPr lang="en-US" baseline="0" dirty="0" smtClean="0"/>
          </a:p>
        </p:txBody>
      </p:sp>
      <p:sp>
        <p:nvSpPr>
          <p:cNvPr id="4" name="Slide Number Placeholder 3"/>
          <p:cNvSpPr>
            <a:spLocks noGrp="1"/>
          </p:cNvSpPr>
          <p:nvPr>
            <p:ph type="sldNum" sz="quarter" idx="10"/>
          </p:nvPr>
        </p:nvSpPr>
        <p:spPr/>
        <p:txBody>
          <a:bodyPr/>
          <a:lstStyle/>
          <a:p>
            <a:fld id="{36F08C65-E86D-0C43-AAB5-70580094507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a:t>
            </a:r>
            <a:r>
              <a:rPr lang="en-US" baseline="0" dirty="0" smtClean="0"/>
              <a:t> check to see if pea crabs have entered the host bay scallop every 12 hours, for 48 hours</a:t>
            </a:r>
          </a:p>
          <a:p>
            <a:endParaRPr lang="en-US" baseline="0" dirty="0" smtClean="0"/>
          </a:p>
          <a:p>
            <a:r>
              <a:rPr lang="en-US" baseline="0" dirty="0" smtClean="0"/>
              <a:t>At the end of the 48 hour period, I will obtain the shell height of the scallop, then shuck it, and dry the viscera to obtain dry meat weight to assess fitness via condition index</a:t>
            </a:r>
          </a:p>
          <a:p>
            <a:endParaRPr lang="en-US" baseline="0" dirty="0" smtClean="0"/>
          </a:p>
          <a:p>
            <a:r>
              <a:rPr lang="en-US" baseline="0" dirty="0" smtClean="0"/>
              <a:t>For the pea crabs at the end of 48 hours, I will document the sex of each, and it’s corresponding carapace height</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research host organism for all three objectives is the bay scallop</a:t>
            </a:r>
          </a:p>
          <a:p>
            <a:endParaRPr lang="en-US" baseline="0" dirty="0" smtClean="0"/>
          </a:p>
          <a:p>
            <a:r>
              <a:rPr lang="en-US" baseline="0" dirty="0" smtClean="0"/>
              <a:t>The bay scallop is economically important, and once supported a very successful fishery along the northeastern United States that collapsed in the 1980’s due over fishing and habitat loss.</a:t>
            </a:r>
          </a:p>
          <a:p>
            <a:r>
              <a:rPr lang="en-US" baseline="0" dirty="0" smtClean="0"/>
              <a:t>To bring back the full economic potential of bay scallops, restoration and aquaculture efforts are currently underway along the bay scallop’s native range</a:t>
            </a:r>
          </a:p>
          <a:p>
            <a:endParaRPr lang="en-US" baseline="0" dirty="0" smtClean="0"/>
          </a:p>
          <a:p>
            <a:r>
              <a:rPr lang="en-US" baseline="0" dirty="0" smtClean="0"/>
              <a:t>However, the bay scallop is also ecologically important:</a:t>
            </a:r>
          </a:p>
          <a:p>
            <a:pPr>
              <a:buFontTx/>
              <a:buChar char="-"/>
            </a:pPr>
            <a:r>
              <a:rPr lang="en-US" baseline="0" dirty="0" smtClean="0"/>
              <a:t>Bay scallops are coastal filter feeders</a:t>
            </a:r>
          </a:p>
          <a:p>
            <a:pPr lvl="1">
              <a:buFontTx/>
              <a:buChar char="-"/>
            </a:pPr>
            <a:r>
              <a:rPr lang="en-US" baseline="0" dirty="0" smtClean="0"/>
              <a:t>They reduce turbidity by consuming suspended microalgae</a:t>
            </a:r>
          </a:p>
          <a:p>
            <a:pPr lvl="1">
              <a:buFontTx/>
              <a:buChar char="-"/>
            </a:pPr>
            <a:r>
              <a:rPr lang="en-US" baseline="0" dirty="0" smtClean="0"/>
              <a:t>And they promote benthic health</a:t>
            </a:r>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first parasite</a:t>
            </a:r>
            <a:r>
              <a:rPr lang="en-US" baseline="0" dirty="0" smtClean="0"/>
              <a:t> I would like to introduce is the pea crab.</a:t>
            </a:r>
          </a:p>
          <a:p>
            <a:r>
              <a:rPr lang="en-US" baseline="0" dirty="0" smtClean="0"/>
              <a:t>The pea crab is a parasitic marine crab that often infects eastern oysters, blue mussels, </a:t>
            </a:r>
            <a:r>
              <a:rPr lang="en-US" baseline="0" dirty="0" err="1" smtClean="0"/>
              <a:t>atlantic</a:t>
            </a:r>
            <a:r>
              <a:rPr lang="en-US" baseline="0" dirty="0" smtClean="0"/>
              <a:t> sea scallops, and bay scallops.</a:t>
            </a:r>
          </a:p>
          <a:p>
            <a:endParaRPr lang="en-US" dirty="0" smtClean="0"/>
          </a:p>
          <a:p>
            <a:r>
              <a:rPr lang="en-US" dirty="0" smtClean="0"/>
              <a:t>The pea crab, which</a:t>
            </a:r>
            <a:r>
              <a:rPr lang="en-US" baseline="0" dirty="0" smtClean="0"/>
              <a:t> you can see circled in both pictures presented here, lives within the host shellfish’s mantle cavity.</a:t>
            </a:r>
          </a:p>
          <a:p>
            <a:endParaRPr lang="en-US" baseline="0" dirty="0" smtClean="0"/>
          </a:p>
          <a:p>
            <a:r>
              <a:rPr lang="en-US" baseline="0" dirty="0" smtClean="0"/>
              <a:t>While living within the host shellfish’s mantle cavity, the pea crab feeds of food particles on the shellfish’s gills, taking food directly away from the host. Additionally, while living within the mantle cavity of the host, the pea crab causes direct physical damage to the gills, gonads, and other vital tissues</a:t>
            </a:r>
          </a:p>
          <a:p>
            <a:endParaRPr lang="en-US" baseline="0" dirty="0" smtClean="0"/>
          </a:p>
          <a:p>
            <a:r>
              <a:rPr lang="en-US" baseline="0" dirty="0" smtClean="0"/>
              <a:t>Overall, the pea crab reduces the health and reproductive potential of its host shellfish</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second</a:t>
            </a:r>
            <a:r>
              <a:rPr lang="en-US" baseline="0" dirty="0" smtClean="0"/>
              <a:t> parasite I would like to introduce is the mud blister worm.</a:t>
            </a:r>
          </a:p>
          <a:p>
            <a:endParaRPr lang="en-US" baseline="0" dirty="0" smtClean="0"/>
          </a:p>
          <a:p>
            <a:r>
              <a:rPr lang="en-US" baseline="0" dirty="0" smtClean="0"/>
              <a:t>The mud blister worm is a parasitic marine worm that bores into the shell of its host</a:t>
            </a:r>
          </a:p>
          <a:p>
            <a:r>
              <a:rPr lang="en-US" baseline="0" dirty="0" smtClean="0"/>
              <a:t>It is also found in multiple shellfish species, including bay scallops</a:t>
            </a:r>
          </a:p>
          <a:p>
            <a:r>
              <a:rPr lang="en-US" baseline="0" dirty="0" smtClean="0"/>
              <a:t>The physical act of boring into the shell of its host reduces the host’s shell integrity</a:t>
            </a:r>
          </a:p>
          <a:p>
            <a:r>
              <a:rPr lang="en-US" baseline="0" dirty="0" smtClean="0"/>
              <a:t>Additionally, in response to the worm’s presence near the mantle cavity of the host shellfish, the host will secrete a “mud blister”, which is circled in the provided picture, due to physical irritation.</a:t>
            </a:r>
          </a:p>
          <a:p>
            <a:r>
              <a:rPr lang="en-US" baseline="0" dirty="0" smtClean="0"/>
              <a:t>This takes energy away from the host’s growth and reproduction, therefore reducing the host’s fitness and reproductive potential</a:t>
            </a:r>
          </a:p>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first objective is to describ</a:t>
            </a:r>
            <a:r>
              <a:rPr lang="en-US" baseline="0" dirty="0" smtClean="0"/>
              <a:t>e the natural infection dynamics of parasitic mud blister worms and pea crabs in host bay scallops</a:t>
            </a:r>
          </a:p>
          <a:p>
            <a:endParaRPr lang="en-US" baseline="0" dirty="0" smtClean="0"/>
          </a:p>
          <a:p>
            <a:r>
              <a:rPr lang="en-US" baseline="0" dirty="0" smtClean="0"/>
              <a:t>My second objective is to determine the effect of host bay scallop age, health, and shell height on parasitic pea crab infection success</a:t>
            </a:r>
          </a:p>
          <a:p>
            <a:endParaRPr lang="en-US" baseline="0" dirty="0" smtClean="0"/>
          </a:p>
          <a:p>
            <a:r>
              <a:rPr lang="en-US" baseline="0" dirty="0" smtClean="0"/>
              <a:t>And my third objective is to determine the effectiveness of anti-fouling paint on parasitic mud blister worm and pea crab infection success of host bay scallops</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first objective is to describ</a:t>
            </a:r>
            <a:r>
              <a:rPr lang="en-US" baseline="0" dirty="0" smtClean="0"/>
              <a:t>e the natural infection dynamics of parasitic mud blister worms and pea crabs in host bay scallops</a:t>
            </a:r>
          </a:p>
          <a:p>
            <a:endParaRPr lang="en-US" baseline="0" dirty="0" smtClean="0"/>
          </a:p>
          <a:p>
            <a:r>
              <a:rPr lang="en-US" baseline="0" dirty="0" smtClean="0"/>
              <a:t>My second objective is to determine the effect of host bay scallop age, health, and shell height on parasitic pea crab infection success</a:t>
            </a:r>
          </a:p>
          <a:p>
            <a:endParaRPr lang="en-US" baseline="0" dirty="0" smtClean="0"/>
          </a:p>
          <a:p>
            <a:r>
              <a:rPr lang="en-US" baseline="0" dirty="0" smtClean="0"/>
              <a:t>And my third objective is to determine the effectiveness of anti-fouling paint on parasitic mud blister worm and pea crab infection success of host bay scallops</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Wanted to add figure showing timelines</a:t>
            </a:r>
            <a:r>
              <a:rPr lang="en-US" baseline="0" dirty="0" smtClean="0"/>
              <a:t> of both parasite life cycles</a:t>
            </a:r>
            <a:endParaRPr lang="en-US" dirty="0"/>
          </a:p>
        </p:txBody>
      </p:sp>
      <p:sp>
        <p:nvSpPr>
          <p:cNvPr id="4" name="Slide Number Placeholder 3"/>
          <p:cNvSpPr>
            <a:spLocks noGrp="1"/>
          </p:cNvSpPr>
          <p:nvPr>
            <p:ph type="sldNum" sz="quarter" idx="10"/>
          </p:nvPr>
        </p:nvSpPr>
        <p:spPr/>
        <p:txBody>
          <a:bodyPr/>
          <a:lstStyle/>
          <a:p>
            <a:fld id="{36F08C65-E86D-0C43-AAB5-70580094507D}"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259D3B6-3247-401B-9BF1-702063B9188B}"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36DDB3C-B4FD-4D7F-9C15-F145E6D99B9B}" type="datetimeFigureOut">
              <a:rPr lang="en-US" smtClean="0">
                <a:solidFill>
                  <a:srgbClr val="438086"/>
                </a:solidFill>
              </a:rPr>
              <a:pPr/>
              <a:t>1/26/2019</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2259D3B6-3247-401B-9BF1-702063B9188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2259D3B6-3247-401B-9BF1-702063B918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6DDB3C-B4FD-4D7F-9C15-F145E6D99B9B}" type="datetimeFigureOut">
              <a:rPr lang="en-US" smtClean="0">
                <a:solidFill>
                  <a:srgbClr val="438086"/>
                </a:solidFill>
              </a:rPr>
              <a:pPr/>
              <a:t>1/26/2019</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2259D3B6-3247-401B-9BF1-702063B918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36DDB3C-B4FD-4D7F-9C15-F145E6D99B9B}" type="datetimeFigureOut">
              <a:rPr lang="en-US" smtClean="0">
                <a:solidFill>
                  <a:prstClr val="black">
                    <a:tint val="75000"/>
                  </a:prstClr>
                </a:solidFill>
              </a:rPr>
              <a:pPr/>
              <a:t>1/26/2019</a:t>
            </a:fld>
            <a:endParaRPr lang="en-US">
              <a:solidFill>
                <a:prstClr val="black">
                  <a:tint val="75000"/>
                </a:prst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prstClr val="black">
                  <a:tint val="75000"/>
                </a:prst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259D3B6-3247-401B-9BF1-702063B9188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C:\Users\Harrison\Desktop\Thesis\Good2_Trim.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Marine </a:t>
            </a:r>
            <a:r>
              <a:rPr lang="en-US" dirty="0" err="1" smtClean="0"/>
              <a:t>macroparasite</a:t>
            </a:r>
            <a:r>
              <a:rPr lang="en-US" dirty="0" smtClean="0"/>
              <a:t> behavior and mitigation techniques in bay scallop aquaculture</a:t>
            </a:r>
            <a:br>
              <a:rPr lang="en-US" dirty="0" smtClean="0"/>
            </a:br>
            <a:endParaRPr lang="en-US" dirty="0"/>
          </a:p>
        </p:txBody>
      </p:sp>
      <p:sp>
        <p:nvSpPr>
          <p:cNvPr id="3" name="Subtitle 2"/>
          <p:cNvSpPr>
            <a:spLocks noGrp="1"/>
          </p:cNvSpPr>
          <p:nvPr>
            <p:ph type="subTitle" idx="1"/>
          </p:nvPr>
        </p:nvSpPr>
        <p:spPr/>
        <p:txBody>
          <a:bodyPr/>
          <a:lstStyle/>
          <a:p>
            <a:r>
              <a:rPr lang="en-US" dirty="0" smtClean="0"/>
              <a:t>Harrison </a:t>
            </a:r>
            <a:r>
              <a:rPr lang="en-US" dirty="0" err="1" smtClean="0"/>
              <a:t>Tobi</a:t>
            </a:r>
            <a:endParaRPr lang="en-US" dirty="0" smtClean="0"/>
          </a:p>
          <a:p>
            <a:r>
              <a:rPr lang="en-US" sz="1800" dirty="0" smtClean="0"/>
              <a:t>Ward </a:t>
            </a:r>
            <a:r>
              <a:rPr lang="en-US" sz="1800" dirty="0" err="1" smtClean="0"/>
              <a:t>Aquafarms</a:t>
            </a:r>
            <a:r>
              <a:rPr lang="en-US" sz="1800" dirty="0" smtClean="0"/>
              <a:t>, LLC</a:t>
            </a:r>
          </a:p>
        </p:txBody>
      </p:sp>
      <p:pic>
        <p:nvPicPr>
          <p:cNvPr id="4" name="Picture 3" descr="20180609_090939.jpg"/>
          <p:cNvPicPr>
            <a:picLocks noChangeAspect="1"/>
          </p:cNvPicPr>
          <p:nvPr/>
        </p:nvPicPr>
        <p:blipFill>
          <a:blip r:embed="rId3" cstate="print"/>
          <a:stretch>
            <a:fillRect/>
          </a:stretch>
        </p:blipFill>
        <p:spPr>
          <a:xfrm>
            <a:off x="4191000" y="4267200"/>
            <a:ext cx="3962400" cy="23050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066800"/>
          </a:xfrm>
        </p:spPr>
        <p:txBody>
          <a:bodyPr/>
          <a:lstStyle/>
          <a:p>
            <a:pPr algn="ctr"/>
            <a:r>
              <a:rPr lang="en-US" dirty="0" smtClean="0">
                <a:latin typeface="Arial" pitchFamily="34" charset="0"/>
                <a:cs typeface="Arial" pitchFamily="34" charset="0"/>
              </a:rPr>
              <a:t>Objective I Rationale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5279136"/>
          </a:xfrm>
        </p:spPr>
        <p:txBody>
          <a:bodyPr>
            <a:normAutofit/>
          </a:bodyPr>
          <a:lstStyle/>
          <a:p>
            <a:r>
              <a:rPr lang="en-US" sz="2400" i="1" dirty="0" smtClean="0">
                <a:latin typeface="Arial" pitchFamily="34" charset="0"/>
                <a:cs typeface="Arial" pitchFamily="34" charset="0"/>
              </a:rPr>
              <a:t>Previous research suggests mud blister worms spawn at lower temperatures than pea crabs</a:t>
            </a:r>
          </a:p>
          <a:p>
            <a:pPr lvl="1"/>
            <a:r>
              <a:rPr lang="en-US" sz="2400" i="1" dirty="0" smtClean="0">
                <a:latin typeface="Arial" pitchFamily="34" charset="0"/>
                <a:cs typeface="Arial" pitchFamily="34" charset="0"/>
              </a:rPr>
              <a:t>Mud blister worms ~ 6 – 15</a:t>
            </a:r>
            <a:r>
              <a:rPr lang="en-US" sz="2400" i="1" baseline="30000" dirty="0" smtClean="0">
                <a:latin typeface="Arial" pitchFamily="34" charset="0"/>
                <a:cs typeface="Arial" pitchFamily="34" charset="0"/>
              </a:rPr>
              <a:t>o</a:t>
            </a:r>
            <a:r>
              <a:rPr lang="en-US" sz="2400" i="1" dirty="0" smtClean="0">
                <a:latin typeface="Arial" pitchFamily="34" charset="0"/>
                <a:cs typeface="Arial" pitchFamily="34" charset="0"/>
              </a:rPr>
              <a:t>C</a:t>
            </a:r>
          </a:p>
          <a:p>
            <a:pPr lvl="1"/>
            <a:r>
              <a:rPr lang="en-US" sz="2400" i="1" dirty="0" smtClean="0">
                <a:latin typeface="Arial" pitchFamily="34" charset="0"/>
                <a:cs typeface="Arial" pitchFamily="34" charset="0"/>
              </a:rPr>
              <a:t>Pea crabs ~ 20 -25</a:t>
            </a:r>
            <a:r>
              <a:rPr lang="en-US" sz="2400" i="1" baseline="30000" dirty="0" smtClean="0">
                <a:latin typeface="Arial" pitchFamily="34" charset="0"/>
                <a:cs typeface="Arial" pitchFamily="34" charset="0"/>
              </a:rPr>
              <a:t>o</a:t>
            </a:r>
            <a:r>
              <a:rPr lang="en-US" sz="2400" i="1" dirty="0" smtClean="0">
                <a:latin typeface="Arial" pitchFamily="34" charset="0"/>
                <a:cs typeface="Arial" pitchFamily="34" charset="0"/>
              </a:rPr>
              <a:t>C</a:t>
            </a:r>
          </a:p>
          <a:p>
            <a:pPr lvl="2"/>
            <a:r>
              <a:rPr lang="en-US" sz="2200" i="1" dirty="0" smtClean="0">
                <a:latin typeface="Arial" pitchFamily="34" charset="0"/>
                <a:cs typeface="Arial" pitchFamily="34" charset="0"/>
              </a:rPr>
              <a:t>Hypothesized that bay scallops would be infected by mud blister worm earlier the season than when they’re infected by pea crabs </a:t>
            </a:r>
          </a:p>
        </p:txBody>
      </p:sp>
      <p:cxnSp>
        <p:nvCxnSpPr>
          <p:cNvPr id="5" name="Straight Connector 4"/>
          <p:cNvCxnSpPr/>
          <p:nvPr/>
        </p:nvCxnSpPr>
        <p:spPr>
          <a:xfrm>
            <a:off x="228600" y="5715000"/>
            <a:ext cx="8534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77200" y="5715000"/>
            <a:ext cx="732893" cy="461665"/>
          </a:xfrm>
          <a:prstGeom prst="rect">
            <a:avLst/>
          </a:prstGeom>
          <a:noFill/>
        </p:spPr>
        <p:txBody>
          <a:bodyPr wrap="none" rtlCol="0">
            <a:spAutoFit/>
          </a:bodyPr>
          <a:lstStyle/>
          <a:p>
            <a:r>
              <a:rPr lang="en-US" sz="2400" dirty="0">
                <a:solidFill>
                  <a:prstClr val="black"/>
                </a:solidFill>
                <a:latin typeface="Arial" pitchFamily="34" charset="0"/>
                <a:cs typeface="Arial" pitchFamily="34" charset="0"/>
              </a:rPr>
              <a:t>Dec</a:t>
            </a:r>
          </a:p>
        </p:txBody>
      </p:sp>
      <p:sp>
        <p:nvSpPr>
          <p:cNvPr id="7" name="TextBox 6"/>
          <p:cNvSpPr txBox="1"/>
          <p:nvPr/>
        </p:nvSpPr>
        <p:spPr>
          <a:xfrm>
            <a:off x="2819400" y="5715000"/>
            <a:ext cx="914400" cy="461665"/>
          </a:xfrm>
          <a:prstGeom prst="rect">
            <a:avLst/>
          </a:prstGeom>
          <a:noFill/>
        </p:spPr>
        <p:txBody>
          <a:bodyPr wrap="square" rtlCol="0">
            <a:spAutoFit/>
          </a:bodyPr>
          <a:lstStyle/>
          <a:p>
            <a:r>
              <a:rPr lang="en-US" sz="2400" dirty="0">
                <a:solidFill>
                  <a:prstClr val="black"/>
                </a:solidFill>
              </a:rPr>
              <a:t>June</a:t>
            </a:r>
          </a:p>
        </p:txBody>
      </p:sp>
      <p:sp>
        <p:nvSpPr>
          <p:cNvPr id="8" name="TextBox 7"/>
          <p:cNvSpPr txBox="1"/>
          <p:nvPr/>
        </p:nvSpPr>
        <p:spPr>
          <a:xfrm>
            <a:off x="2209800" y="4876800"/>
            <a:ext cx="3505200" cy="461665"/>
          </a:xfrm>
          <a:prstGeom prst="rect">
            <a:avLst/>
          </a:prstGeom>
          <a:noFill/>
        </p:spPr>
        <p:txBody>
          <a:bodyPr wrap="square" rtlCol="0">
            <a:spAutoFit/>
          </a:bodyPr>
          <a:lstStyle/>
          <a:p>
            <a:r>
              <a:rPr lang="en-US" sz="2400" dirty="0">
                <a:solidFill>
                  <a:prstClr val="black"/>
                </a:solidFill>
              </a:rPr>
              <a:t>Mud blister worm larvae </a:t>
            </a:r>
          </a:p>
        </p:txBody>
      </p:sp>
      <p:sp>
        <p:nvSpPr>
          <p:cNvPr id="10" name="TextBox 9"/>
          <p:cNvSpPr txBox="1"/>
          <p:nvPr/>
        </p:nvSpPr>
        <p:spPr>
          <a:xfrm>
            <a:off x="3962400" y="4267200"/>
            <a:ext cx="2667000" cy="461665"/>
          </a:xfrm>
          <a:prstGeom prst="rect">
            <a:avLst/>
          </a:prstGeom>
          <a:noFill/>
        </p:spPr>
        <p:txBody>
          <a:bodyPr wrap="square" rtlCol="0">
            <a:spAutoFit/>
          </a:bodyPr>
          <a:lstStyle/>
          <a:p>
            <a:r>
              <a:rPr lang="en-US" sz="2400" dirty="0">
                <a:solidFill>
                  <a:prstClr val="black"/>
                </a:solidFill>
              </a:rPr>
              <a:t>Pea crab larvae</a:t>
            </a:r>
          </a:p>
        </p:txBody>
      </p:sp>
      <p:sp>
        <p:nvSpPr>
          <p:cNvPr id="11" name="TextBox 10"/>
          <p:cNvSpPr txBox="1"/>
          <p:nvPr/>
        </p:nvSpPr>
        <p:spPr>
          <a:xfrm>
            <a:off x="228600" y="5715000"/>
            <a:ext cx="681597" cy="461665"/>
          </a:xfrm>
          <a:prstGeom prst="rect">
            <a:avLst/>
          </a:prstGeom>
          <a:noFill/>
        </p:spPr>
        <p:txBody>
          <a:bodyPr wrap="none" rtlCol="0">
            <a:spAutoFit/>
          </a:bodyPr>
          <a:lstStyle/>
          <a:p>
            <a:r>
              <a:rPr lang="en-US" sz="2400" dirty="0">
                <a:solidFill>
                  <a:prstClr val="black"/>
                </a:solidFill>
                <a:latin typeface="Arial" pitchFamily="34" charset="0"/>
                <a:cs typeface="Arial" pitchFamily="34" charset="0"/>
              </a:rPr>
              <a:t>Jan</a:t>
            </a:r>
          </a:p>
        </p:txBody>
      </p:sp>
      <p:sp>
        <p:nvSpPr>
          <p:cNvPr id="16" name="TextBox 15"/>
          <p:cNvSpPr txBox="1"/>
          <p:nvPr/>
        </p:nvSpPr>
        <p:spPr>
          <a:xfrm>
            <a:off x="4495800" y="5715000"/>
            <a:ext cx="1143000" cy="461665"/>
          </a:xfrm>
          <a:prstGeom prst="rect">
            <a:avLst/>
          </a:prstGeom>
          <a:noFill/>
        </p:spPr>
        <p:txBody>
          <a:bodyPr wrap="square" rtlCol="0">
            <a:spAutoFit/>
          </a:bodyPr>
          <a:lstStyle/>
          <a:p>
            <a:r>
              <a:rPr lang="en-US" sz="2400" dirty="0">
                <a:solidFill>
                  <a:prstClr val="black"/>
                </a:solidFill>
              </a:rPr>
              <a:t>Aug</a:t>
            </a:r>
          </a:p>
        </p:txBody>
      </p:sp>
      <p:sp>
        <p:nvSpPr>
          <p:cNvPr id="17" name="TextBox 16"/>
          <p:cNvSpPr txBox="1"/>
          <p:nvPr/>
        </p:nvSpPr>
        <p:spPr>
          <a:xfrm>
            <a:off x="5486400" y="5715000"/>
            <a:ext cx="914400" cy="461665"/>
          </a:xfrm>
          <a:prstGeom prst="rect">
            <a:avLst/>
          </a:prstGeom>
          <a:noFill/>
        </p:spPr>
        <p:txBody>
          <a:bodyPr wrap="square" rtlCol="0">
            <a:spAutoFit/>
          </a:bodyPr>
          <a:lstStyle/>
          <a:p>
            <a:r>
              <a:rPr lang="en-US" sz="2400" dirty="0">
                <a:solidFill>
                  <a:prstClr val="black"/>
                </a:solidFill>
              </a:rPr>
              <a:t>Sept</a:t>
            </a:r>
          </a:p>
        </p:txBody>
      </p:sp>
      <p:cxnSp>
        <p:nvCxnSpPr>
          <p:cNvPr id="19" name="Straight Arrow Connector 18"/>
          <p:cNvCxnSpPr/>
          <p:nvPr/>
        </p:nvCxnSpPr>
        <p:spPr>
          <a:xfrm>
            <a:off x="2667000" y="5486400"/>
            <a:ext cx="22860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0" y="4800600"/>
            <a:ext cx="13716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2" descr="Image result for polydora larvae"/>
          <p:cNvPicPr>
            <a:picLocks noChangeAspect="1" noChangeArrowheads="1"/>
          </p:cNvPicPr>
          <p:nvPr/>
        </p:nvPicPr>
        <p:blipFill>
          <a:blip r:embed="rId3" cstate="print">
            <a:lum bright="10000"/>
          </a:blip>
          <a:srcRect/>
          <a:stretch>
            <a:fillRect/>
          </a:stretch>
        </p:blipFill>
        <p:spPr bwMode="auto">
          <a:xfrm>
            <a:off x="990600" y="4648200"/>
            <a:ext cx="1280160" cy="960120"/>
          </a:xfrm>
          <a:prstGeom prst="rect">
            <a:avLst/>
          </a:prstGeom>
          <a:noFill/>
        </p:spPr>
      </p:pic>
      <p:pic>
        <p:nvPicPr>
          <p:cNvPr id="23" name="Picture 4" descr="Related image"/>
          <p:cNvPicPr>
            <a:picLocks noChangeAspect="1" noChangeArrowheads="1"/>
          </p:cNvPicPr>
          <p:nvPr/>
        </p:nvPicPr>
        <p:blipFill>
          <a:blip r:embed="rId4" cstate="print"/>
          <a:srcRect/>
          <a:stretch>
            <a:fillRect/>
          </a:stretch>
        </p:blipFill>
        <p:spPr bwMode="auto">
          <a:xfrm>
            <a:off x="2590800" y="4038600"/>
            <a:ext cx="1143000" cy="857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lstStyle/>
          <a:p>
            <a:pPr algn="ctr"/>
            <a:r>
              <a:rPr lang="en-US" dirty="0" smtClean="0"/>
              <a:t>Objective II Rationale</a:t>
            </a:r>
            <a:endParaRPr lang="en-US" dirty="0"/>
          </a:p>
        </p:txBody>
      </p:sp>
      <p:sp>
        <p:nvSpPr>
          <p:cNvPr id="3" name="Content Placeholder 2"/>
          <p:cNvSpPr>
            <a:spLocks noGrp="1"/>
          </p:cNvSpPr>
          <p:nvPr>
            <p:ph idx="1"/>
          </p:nvPr>
        </p:nvSpPr>
        <p:spPr>
          <a:xfrm>
            <a:off x="304800" y="1295400"/>
            <a:ext cx="4343400" cy="5279136"/>
          </a:xfrm>
        </p:spPr>
        <p:txBody>
          <a:bodyPr>
            <a:normAutofit lnSpcReduction="10000"/>
          </a:bodyPr>
          <a:lstStyle/>
          <a:p>
            <a:pPr>
              <a:buNone/>
            </a:pPr>
            <a:endParaRPr lang="en-US" b="1" dirty="0" smtClean="0"/>
          </a:p>
          <a:p>
            <a:r>
              <a:rPr lang="en-US" sz="2400" dirty="0" err="1" smtClean="0"/>
              <a:t>Netminder</a:t>
            </a:r>
            <a:endParaRPr lang="en-US" sz="2400" dirty="0" smtClean="0"/>
          </a:p>
          <a:p>
            <a:pPr lvl="1"/>
            <a:r>
              <a:rPr lang="en-US" sz="2400" dirty="0" smtClean="0"/>
              <a:t>Non-toxic (</a:t>
            </a:r>
            <a:r>
              <a:rPr lang="en-US" sz="2400" i="1" dirty="0" smtClean="0"/>
              <a:t>not anti-fouling</a:t>
            </a:r>
            <a:r>
              <a:rPr lang="en-US" sz="2400" dirty="0" smtClean="0"/>
              <a:t>)</a:t>
            </a:r>
          </a:p>
          <a:p>
            <a:pPr lvl="1"/>
            <a:r>
              <a:rPr lang="en-US" sz="2400" dirty="0" smtClean="0"/>
              <a:t>Releases bio-fouling at molecular level</a:t>
            </a:r>
          </a:p>
          <a:p>
            <a:pPr lvl="2"/>
            <a:r>
              <a:rPr lang="en-US" sz="2200" dirty="0" smtClean="0"/>
              <a:t>Low levels of peroxide released by UV exposure</a:t>
            </a:r>
          </a:p>
          <a:p>
            <a:pPr lvl="2"/>
            <a:endParaRPr lang="en-US" sz="2200" dirty="0" smtClean="0"/>
          </a:p>
          <a:p>
            <a:r>
              <a:rPr lang="en-US" sz="2400" dirty="0" smtClean="0"/>
              <a:t>Reduces settlement of bio-fouling community members</a:t>
            </a:r>
          </a:p>
          <a:p>
            <a:pPr lvl="1"/>
            <a:r>
              <a:rPr lang="en-US" sz="2400" dirty="0" smtClean="0"/>
              <a:t>Could reduce settlement of parasite larvae</a:t>
            </a:r>
          </a:p>
          <a:p>
            <a:endParaRPr lang="en-US" dirty="0" smtClean="0"/>
          </a:p>
          <a:p>
            <a:endParaRPr lang="en-US" dirty="0" smtClean="0"/>
          </a:p>
          <a:p>
            <a:endParaRPr lang="en-US" dirty="0" smtClean="0"/>
          </a:p>
          <a:p>
            <a:pPr>
              <a:buNone/>
            </a:pPr>
            <a:endParaRPr lang="en-US" dirty="0" smtClean="0"/>
          </a:p>
        </p:txBody>
      </p:sp>
      <p:pic>
        <p:nvPicPr>
          <p:cNvPr id="4" name="Picture 3" descr="20180727_123355.jpg"/>
          <p:cNvPicPr>
            <a:picLocks noChangeAspect="1"/>
          </p:cNvPicPr>
          <p:nvPr/>
        </p:nvPicPr>
        <p:blipFill>
          <a:blip r:embed="rId3" cstate="print">
            <a:lum bright="10000"/>
          </a:blip>
          <a:stretch>
            <a:fillRect/>
          </a:stretch>
        </p:blipFill>
        <p:spPr>
          <a:xfrm rot="10800000">
            <a:off x="4724400" y="1828800"/>
            <a:ext cx="4088927" cy="4572000"/>
          </a:xfrm>
          <a:prstGeom prst="rect">
            <a:avLst/>
          </a:prstGeom>
        </p:spPr>
      </p:pic>
      <p:sp>
        <p:nvSpPr>
          <p:cNvPr id="5" name="Rectangle 4"/>
          <p:cNvSpPr/>
          <p:nvPr/>
        </p:nvSpPr>
        <p:spPr>
          <a:xfrm>
            <a:off x="5715000" y="5867400"/>
            <a:ext cx="221284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Non-treated</a:t>
            </a:r>
            <a:endParaRPr lang="en-US" dirty="0"/>
          </a:p>
        </p:txBody>
      </p:sp>
      <p:sp>
        <p:nvSpPr>
          <p:cNvPr id="6" name="Rectangle 5"/>
          <p:cNvSpPr/>
          <p:nvPr/>
        </p:nvSpPr>
        <p:spPr>
          <a:xfrm>
            <a:off x="5715000" y="3810000"/>
            <a:ext cx="2209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Netminder</a:t>
            </a:r>
            <a:r>
              <a:rPr lang="en-US" dirty="0" smtClean="0"/>
              <a:t>-treated</a:t>
            </a:r>
            <a:endParaRPr lang="en-US" dirty="0"/>
          </a:p>
        </p:txBody>
      </p:sp>
      <p:pic>
        <p:nvPicPr>
          <p:cNvPr id="7" name="Picture 6" descr="Image result for netminder paint"/>
          <p:cNvPicPr>
            <a:picLocks noChangeAspect="1" noChangeArrowheads="1"/>
          </p:cNvPicPr>
          <p:nvPr/>
        </p:nvPicPr>
        <p:blipFill>
          <a:blip r:embed="rId4" cstate="print"/>
          <a:srcRect/>
          <a:stretch>
            <a:fillRect/>
          </a:stretch>
        </p:blipFill>
        <p:spPr bwMode="auto">
          <a:xfrm>
            <a:off x="7467600" y="1828800"/>
            <a:ext cx="1329538" cy="17133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Objectives I and II</a:t>
            </a:r>
            <a:endParaRPr lang="en-US" dirty="0"/>
          </a:p>
        </p:txBody>
      </p:sp>
      <p:sp>
        <p:nvSpPr>
          <p:cNvPr id="3" name="Content Placeholder 2"/>
          <p:cNvSpPr>
            <a:spLocks noGrp="1"/>
          </p:cNvSpPr>
          <p:nvPr>
            <p:ph idx="1"/>
          </p:nvPr>
        </p:nvSpPr>
        <p:spPr>
          <a:xfrm>
            <a:off x="457200" y="1371600"/>
            <a:ext cx="8229600" cy="5202936"/>
          </a:xfrm>
        </p:spPr>
        <p:txBody>
          <a:bodyPr/>
          <a:lstStyle/>
          <a:p>
            <a:r>
              <a:rPr lang="en-US" b="1" dirty="0" smtClean="0"/>
              <a:t>Phase 1</a:t>
            </a:r>
          </a:p>
          <a:p>
            <a:pPr lvl="1"/>
            <a:r>
              <a:rPr lang="en-US" b="1" dirty="0" smtClean="0"/>
              <a:t>Deployment</a:t>
            </a:r>
          </a:p>
          <a:p>
            <a:pPr lvl="2"/>
            <a:r>
              <a:rPr lang="en-US" dirty="0" smtClean="0"/>
              <a:t>December, 2017</a:t>
            </a:r>
          </a:p>
          <a:p>
            <a:pPr lvl="2"/>
            <a:r>
              <a:rPr lang="en-US" dirty="0" smtClean="0"/>
              <a:t>Housing: bottom cages</a:t>
            </a:r>
          </a:p>
          <a:p>
            <a:pPr lvl="3"/>
            <a:r>
              <a:rPr lang="en-US" sz="2400" dirty="0" err="1" smtClean="0"/>
              <a:t>Netminder</a:t>
            </a:r>
            <a:r>
              <a:rPr lang="en-US" sz="2400" dirty="0" smtClean="0"/>
              <a:t> treated and non-treated</a:t>
            </a:r>
          </a:p>
          <a:p>
            <a:pPr lvl="3"/>
            <a:r>
              <a:rPr lang="en-US" sz="2400" dirty="0" smtClean="0"/>
              <a:t>20 scallops/bag</a:t>
            </a:r>
          </a:p>
          <a:p>
            <a:pPr lvl="1">
              <a:buNone/>
            </a:pPr>
            <a:endParaRPr lang="en-US" b="1" dirty="0" smtClean="0"/>
          </a:p>
          <a:p>
            <a:pPr lvl="1"/>
            <a:endParaRPr lang="en-US" b="1" dirty="0"/>
          </a:p>
        </p:txBody>
      </p:sp>
      <p:pic>
        <p:nvPicPr>
          <p:cNvPr id="6" name="Picture 5" descr="20180727_123355.jpg"/>
          <p:cNvPicPr>
            <a:picLocks noChangeAspect="1"/>
          </p:cNvPicPr>
          <p:nvPr/>
        </p:nvPicPr>
        <p:blipFill>
          <a:blip r:embed="rId3" cstate="print">
            <a:lum bright="10000"/>
          </a:blip>
          <a:stretch>
            <a:fillRect/>
          </a:stretch>
        </p:blipFill>
        <p:spPr>
          <a:xfrm rot="5400000">
            <a:off x="6750932" y="1554868"/>
            <a:ext cx="2057397" cy="2300461"/>
          </a:xfrm>
          <a:prstGeom prst="rect">
            <a:avLst/>
          </a:prstGeom>
        </p:spPr>
      </p:pic>
      <p:pic>
        <p:nvPicPr>
          <p:cNvPr id="9" name="Picture 8" descr="Image result for netminder paint"/>
          <p:cNvPicPr>
            <a:picLocks noChangeAspect="1" noChangeArrowheads="1"/>
          </p:cNvPicPr>
          <p:nvPr/>
        </p:nvPicPr>
        <p:blipFill>
          <a:blip r:embed="rId4" cstate="print"/>
          <a:srcRect/>
          <a:stretch>
            <a:fillRect/>
          </a:stretch>
        </p:blipFill>
        <p:spPr bwMode="auto">
          <a:xfrm>
            <a:off x="1447800" y="4572000"/>
            <a:ext cx="1561062" cy="2011680"/>
          </a:xfrm>
          <a:prstGeom prst="rect">
            <a:avLst/>
          </a:prstGeom>
          <a:noFill/>
        </p:spPr>
      </p:pic>
      <p:pic>
        <p:nvPicPr>
          <p:cNvPr id="9218" name="Picture 2"/>
          <p:cNvPicPr>
            <a:picLocks noChangeAspect="1" noChangeArrowheads="1"/>
          </p:cNvPicPr>
          <p:nvPr/>
        </p:nvPicPr>
        <p:blipFill>
          <a:blip r:embed="rId5" cstate="print"/>
          <a:srcRect/>
          <a:stretch>
            <a:fillRect/>
          </a:stretch>
        </p:blipFill>
        <p:spPr bwMode="auto">
          <a:xfrm>
            <a:off x="3429000" y="4038600"/>
            <a:ext cx="5519479" cy="256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Objectives I and II</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5202936"/>
          </a:xfrm>
        </p:spPr>
        <p:txBody>
          <a:bodyPr/>
          <a:lstStyle/>
          <a:p>
            <a:r>
              <a:rPr lang="en-US" b="1" dirty="0" smtClean="0">
                <a:latin typeface="Arial" pitchFamily="34" charset="0"/>
                <a:cs typeface="Arial" pitchFamily="34" charset="0"/>
              </a:rPr>
              <a:t>Phase 1</a:t>
            </a:r>
          </a:p>
          <a:p>
            <a:pPr lvl="1"/>
            <a:r>
              <a:rPr lang="en-US" b="1" dirty="0" smtClean="0">
                <a:latin typeface="Arial" pitchFamily="34" charset="0"/>
                <a:cs typeface="Arial" pitchFamily="34" charset="0"/>
              </a:rPr>
              <a:t>Sampling</a:t>
            </a:r>
          </a:p>
          <a:p>
            <a:pPr lvl="2"/>
            <a:r>
              <a:rPr lang="en-US" dirty="0" smtClean="0">
                <a:latin typeface="Arial" pitchFamily="34" charset="0"/>
                <a:cs typeface="Arial" pitchFamily="34" charset="0"/>
              </a:rPr>
              <a:t>Once a month from January, 2017 </a:t>
            </a:r>
            <a:r>
              <a:rPr lang="en-US" dirty="0" smtClean="0">
                <a:latin typeface="Arial" pitchFamily="34" charset="0"/>
                <a:cs typeface="Arial" pitchFamily="34" charset="0"/>
                <a:sym typeface="Wingdings" pitchFamily="2" charset="2"/>
              </a:rPr>
              <a:t></a:t>
            </a:r>
            <a:r>
              <a:rPr lang="en-US" dirty="0" smtClean="0">
                <a:latin typeface="Arial" pitchFamily="34" charset="0"/>
                <a:cs typeface="Arial" pitchFamily="34" charset="0"/>
              </a:rPr>
              <a:t> June, 2018</a:t>
            </a:r>
          </a:p>
          <a:p>
            <a:pPr lvl="2"/>
            <a:r>
              <a:rPr lang="en-US" dirty="0" smtClean="0">
                <a:latin typeface="Arial" pitchFamily="34" charset="0"/>
                <a:cs typeface="Arial" pitchFamily="34" charset="0"/>
              </a:rPr>
              <a:t>Subsample of 60 scallops/month</a:t>
            </a:r>
          </a:p>
          <a:p>
            <a:pPr lvl="3"/>
            <a:r>
              <a:rPr lang="en-US" sz="2400" dirty="0" smtClean="0">
                <a:latin typeface="Arial" pitchFamily="34" charset="0"/>
                <a:cs typeface="Arial" pitchFamily="34" charset="0"/>
              </a:rPr>
              <a:t>30 from treated/30 non-treated </a:t>
            </a:r>
          </a:p>
          <a:p>
            <a:pPr lvl="3"/>
            <a:r>
              <a:rPr lang="en-US" sz="2400" i="1" dirty="0" smtClean="0"/>
              <a:t>Quantified</a:t>
            </a:r>
            <a:r>
              <a:rPr lang="en-US" sz="2400" dirty="0" smtClean="0"/>
              <a:t> mud blister worm/pea crab prevalence</a:t>
            </a:r>
          </a:p>
          <a:p>
            <a:pPr lvl="3"/>
            <a:endParaRPr lang="en-US" sz="2400" dirty="0" smtClean="0"/>
          </a:p>
          <a:p>
            <a:pPr lvl="3"/>
            <a:endParaRPr lang="en-US" sz="2400" dirty="0" smtClean="0"/>
          </a:p>
          <a:p>
            <a:pPr lvl="3"/>
            <a:endParaRPr lang="en-US" sz="2400" dirty="0" smtClean="0"/>
          </a:p>
          <a:p>
            <a:pPr lvl="3"/>
            <a:r>
              <a:rPr lang="en-US" sz="2400" i="1" dirty="0" smtClean="0"/>
              <a:t>Quantified</a:t>
            </a:r>
            <a:r>
              <a:rPr lang="en-US" sz="2400" dirty="0" smtClean="0"/>
              <a:t> scallop condition index</a:t>
            </a:r>
          </a:p>
          <a:p>
            <a:pPr lvl="4">
              <a:buNone/>
            </a:pPr>
            <a:r>
              <a:rPr lang="en-US" sz="2400" dirty="0" smtClean="0"/>
              <a:t>= Shell height/dried meat weight</a:t>
            </a:r>
          </a:p>
          <a:p>
            <a:pPr lvl="2">
              <a:buNone/>
            </a:pPr>
            <a:endParaRPr lang="en-US" dirty="0" smtClean="0">
              <a:latin typeface="Arial" pitchFamily="34" charset="0"/>
              <a:cs typeface="Arial" pitchFamily="34" charset="0"/>
            </a:endParaRPr>
          </a:p>
          <a:p>
            <a:pPr lvl="1"/>
            <a:endParaRPr lang="en-US" b="1" dirty="0">
              <a:latin typeface="Arial" pitchFamily="34" charset="0"/>
              <a:cs typeface="Arial" pitchFamily="34" charset="0"/>
            </a:endParaRPr>
          </a:p>
        </p:txBody>
      </p:sp>
      <p:pic>
        <p:nvPicPr>
          <p:cNvPr id="6" name="Picture 5" descr="20171121_172247d.jpg"/>
          <p:cNvPicPr>
            <a:picLocks noChangeAspect="1"/>
          </p:cNvPicPr>
          <p:nvPr/>
        </p:nvPicPr>
        <p:blipFill>
          <a:blip r:embed="rId3" cstate="print">
            <a:lum bright="10000"/>
          </a:blip>
          <a:stretch>
            <a:fillRect/>
          </a:stretch>
        </p:blipFill>
        <p:spPr>
          <a:xfrm rot="16200000">
            <a:off x="3972217" y="3952583"/>
            <a:ext cx="1169086" cy="1188720"/>
          </a:xfrm>
          <a:prstGeom prst="rect">
            <a:avLst/>
          </a:prstGeom>
        </p:spPr>
      </p:pic>
      <p:pic>
        <p:nvPicPr>
          <p:cNvPr id="8" name="Picture 2"/>
          <p:cNvPicPr>
            <a:picLocks noChangeAspect="1" noChangeArrowheads="1"/>
          </p:cNvPicPr>
          <p:nvPr/>
        </p:nvPicPr>
        <p:blipFill>
          <a:blip r:embed="rId4" cstate="print">
            <a:lum bright="10000"/>
          </a:blip>
          <a:srcRect/>
          <a:stretch>
            <a:fillRect/>
          </a:stretch>
        </p:blipFill>
        <p:spPr bwMode="auto">
          <a:xfrm>
            <a:off x="6019800" y="3962400"/>
            <a:ext cx="1255339" cy="1188720"/>
          </a:xfrm>
          <a:prstGeom prst="rect">
            <a:avLst/>
          </a:prstGeom>
          <a:noFill/>
          <a:ln w="9525">
            <a:noFill/>
            <a:miter lim="800000"/>
            <a:headEnd/>
            <a:tailEnd/>
          </a:ln>
        </p:spPr>
      </p:pic>
      <p:pic>
        <p:nvPicPr>
          <p:cNvPr id="9" name="Picture 5"/>
          <p:cNvPicPr>
            <a:picLocks noChangeAspect="1" noChangeArrowheads="1"/>
          </p:cNvPicPr>
          <p:nvPr/>
        </p:nvPicPr>
        <p:blipFill>
          <a:blip r:embed="rId5" cstate="print">
            <a:lum bright="10000"/>
          </a:blip>
          <a:srcRect/>
          <a:stretch>
            <a:fillRect/>
          </a:stretch>
        </p:blipFill>
        <p:spPr bwMode="auto">
          <a:xfrm>
            <a:off x="1752600" y="3962400"/>
            <a:ext cx="1308608" cy="1170432"/>
          </a:xfrm>
          <a:prstGeom prst="rect">
            <a:avLst/>
          </a:prstGeom>
          <a:noFill/>
          <a:ln w="9525">
            <a:noFill/>
            <a:miter lim="800000"/>
            <a:headEnd/>
            <a:tailEnd/>
          </a:ln>
        </p:spPr>
      </p:pic>
      <p:sp>
        <p:nvSpPr>
          <p:cNvPr id="10" name="Oval 9"/>
          <p:cNvSpPr/>
          <p:nvPr/>
        </p:nvSpPr>
        <p:spPr>
          <a:xfrm>
            <a:off x="6553200" y="44196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44196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Objectives I and II</a:t>
            </a:r>
            <a:endParaRPr lang="en-US" dirty="0"/>
          </a:p>
        </p:txBody>
      </p:sp>
      <p:sp>
        <p:nvSpPr>
          <p:cNvPr id="3" name="Content Placeholder 2"/>
          <p:cNvSpPr>
            <a:spLocks noGrp="1"/>
          </p:cNvSpPr>
          <p:nvPr>
            <p:ph idx="1"/>
          </p:nvPr>
        </p:nvSpPr>
        <p:spPr>
          <a:xfrm>
            <a:off x="457200" y="1371600"/>
            <a:ext cx="8229600" cy="5202936"/>
          </a:xfrm>
        </p:spPr>
        <p:txBody>
          <a:bodyPr/>
          <a:lstStyle/>
          <a:p>
            <a:r>
              <a:rPr lang="en-US" b="1" dirty="0" smtClean="0"/>
              <a:t>Phase 2</a:t>
            </a:r>
          </a:p>
          <a:p>
            <a:pPr lvl="1"/>
            <a:r>
              <a:rPr lang="en-US" b="1" dirty="0" smtClean="0"/>
              <a:t>Deployment</a:t>
            </a:r>
          </a:p>
          <a:p>
            <a:pPr lvl="2"/>
            <a:r>
              <a:rPr lang="en-US" dirty="0" smtClean="0"/>
              <a:t>June, 2018</a:t>
            </a:r>
          </a:p>
          <a:p>
            <a:pPr lvl="2"/>
            <a:r>
              <a:rPr lang="en-US" dirty="0" smtClean="0"/>
              <a:t>Housing: bottom and surface cages</a:t>
            </a:r>
          </a:p>
          <a:p>
            <a:pPr lvl="3"/>
            <a:r>
              <a:rPr lang="en-US" sz="2400" dirty="0" smtClean="0"/>
              <a:t>Six bags/cage</a:t>
            </a:r>
          </a:p>
          <a:p>
            <a:pPr lvl="3"/>
            <a:r>
              <a:rPr lang="en-US" sz="2400" dirty="0" err="1" smtClean="0"/>
              <a:t>Netminder</a:t>
            </a:r>
            <a:r>
              <a:rPr lang="en-US" sz="2400" dirty="0" smtClean="0"/>
              <a:t> treated and non-treated</a:t>
            </a:r>
          </a:p>
          <a:p>
            <a:pPr lvl="3"/>
            <a:r>
              <a:rPr lang="en-US" sz="2400" dirty="0" smtClean="0"/>
              <a:t>20 scallops/bag</a:t>
            </a:r>
          </a:p>
          <a:p>
            <a:pPr lvl="1">
              <a:buNone/>
            </a:pPr>
            <a:endParaRPr lang="en-US" b="1" dirty="0" smtClean="0"/>
          </a:p>
          <a:p>
            <a:pPr lvl="1"/>
            <a:endParaRPr lang="en-US" b="1" dirty="0"/>
          </a:p>
        </p:txBody>
      </p:sp>
      <p:pic>
        <p:nvPicPr>
          <p:cNvPr id="1026" name="Picture 2"/>
          <p:cNvPicPr>
            <a:picLocks noChangeAspect="1" noChangeArrowheads="1"/>
          </p:cNvPicPr>
          <p:nvPr/>
        </p:nvPicPr>
        <p:blipFill>
          <a:blip r:embed="rId3" cstate="print">
            <a:lum bright="10000"/>
          </a:blip>
          <a:srcRect/>
          <a:stretch>
            <a:fillRect/>
          </a:stretch>
        </p:blipFill>
        <p:spPr bwMode="auto">
          <a:xfrm>
            <a:off x="6858000" y="1447800"/>
            <a:ext cx="1702127" cy="2887834"/>
          </a:xfrm>
          <a:prstGeom prst="rect">
            <a:avLst/>
          </a:prstGeom>
          <a:noFill/>
          <a:ln w="9525">
            <a:noFill/>
            <a:miter lim="800000"/>
            <a:headEnd/>
            <a:tailEnd/>
          </a:ln>
        </p:spPr>
      </p:pic>
      <p:pic>
        <p:nvPicPr>
          <p:cNvPr id="7" name="Picture 6" descr="20171207_090329_006f.jpg"/>
          <p:cNvPicPr>
            <a:picLocks noChangeAspect="1"/>
          </p:cNvPicPr>
          <p:nvPr/>
        </p:nvPicPr>
        <p:blipFill>
          <a:blip r:embed="rId4" cstate="print">
            <a:lum bright="10000"/>
          </a:blip>
          <a:stretch>
            <a:fillRect/>
          </a:stretch>
        </p:blipFill>
        <p:spPr>
          <a:xfrm>
            <a:off x="1600200" y="4343400"/>
            <a:ext cx="4385810" cy="2194560"/>
          </a:xfrm>
          <a:prstGeom prst="rect">
            <a:avLst/>
          </a:prstGeom>
        </p:spPr>
      </p:pic>
      <p:pic>
        <p:nvPicPr>
          <p:cNvPr id="6" name="Picture 5" descr="20180727_123355.jpg"/>
          <p:cNvPicPr>
            <a:picLocks noChangeAspect="1"/>
          </p:cNvPicPr>
          <p:nvPr/>
        </p:nvPicPr>
        <p:blipFill>
          <a:blip r:embed="rId5" cstate="print">
            <a:lum bright="10000"/>
          </a:blip>
          <a:stretch>
            <a:fillRect/>
          </a:stretch>
        </p:blipFill>
        <p:spPr>
          <a:xfrm rot="5400000">
            <a:off x="6226534" y="4212866"/>
            <a:ext cx="2209799" cy="24708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Objectives I and II</a:t>
            </a:r>
            <a:endParaRPr lang="en-US" dirty="0"/>
          </a:p>
        </p:txBody>
      </p:sp>
      <p:sp>
        <p:nvSpPr>
          <p:cNvPr id="3" name="Content Placeholder 2"/>
          <p:cNvSpPr>
            <a:spLocks noGrp="1"/>
          </p:cNvSpPr>
          <p:nvPr>
            <p:ph idx="1"/>
          </p:nvPr>
        </p:nvSpPr>
        <p:spPr>
          <a:xfrm>
            <a:off x="457200" y="1371600"/>
            <a:ext cx="8229600" cy="5202936"/>
          </a:xfrm>
        </p:spPr>
        <p:txBody>
          <a:bodyPr/>
          <a:lstStyle/>
          <a:p>
            <a:r>
              <a:rPr lang="en-US" b="1" dirty="0" smtClean="0"/>
              <a:t>Phase 2</a:t>
            </a:r>
          </a:p>
          <a:p>
            <a:pPr lvl="1"/>
            <a:r>
              <a:rPr lang="en-US" b="1" dirty="0" smtClean="0"/>
              <a:t>Sampling</a:t>
            </a:r>
          </a:p>
          <a:p>
            <a:pPr lvl="2"/>
            <a:r>
              <a:rPr lang="en-US" dirty="0" smtClean="0"/>
              <a:t>Once a month from July </a:t>
            </a:r>
            <a:r>
              <a:rPr lang="en-US" dirty="0" smtClean="0">
                <a:sym typeface="Wingdings" pitchFamily="2" charset="2"/>
              </a:rPr>
              <a:t></a:t>
            </a:r>
            <a:r>
              <a:rPr lang="en-US" dirty="0" smtClean="0"/>
              <a:t> September, 2018</a:t>
            </a:r>
          </a:p>
          <a:p>
            <a:pPr lvl="2"/>
            <a:r>
              <a:rPr lang="en-US" dirty="0" smtClean="0"/>
              <a:t>Subsample of 120 scallops/month</a:t>
            </a:r>
          </a:p>
          <a:p>
            <a:pPr lvl="3"/>
            <a:r>
              <a:rPr lang="en-US" sz="2400" dirty="0" smtClean="0"/>
              <a:t>60 from treated/60 non-treated </a:t>
            </a:r>
          </a:p>
          <a:p>
            <a:pPr lvl="3"/>
            <a:r>
              <a:rPr lang="en-US" sz="2400" i="1" dirty="0" smtClean="0"/>
              <a:t>Quantified </a:t>
            </a:r>
            <a:r>
              <a:rPr lang="en-US" sz="2400" dirty="0" smtClean="0"/>
              <a:t>mud blister worm/pea crab prevalence</a:t>
            </a:r>
          </a:p>
          <a:p>
            <a:pPr lvl="3"/>
            <a:endParaRPr lang="en-US" sz="2400" dirty="0" smtClean="0"/>
          </a:p>
          <a:p>
            <a:pPr lvl="3"/>
            <a:endParaRPr lang="en-US" sz="2400" dirty="0" smtClean="0"/>
          </a:p>
          <a:p>
            <a:pPr lvl="3"/>
            <a:endParaRPr lang="en-US" sz="2400" dirty="0" smtClean="0"/>
          </a:p>
          <a:p>
            <a:pPr lvl="3"/>
            <a:r>
              <a:rPr lang="en-US" sz="2400" i="1" dirty="0" smtClean="0"/>
              <a:t>Quantified</a:t>
            </a:r>
            <a:r>
              <a:rPr lang="en-US" sz="2400" dirty="0" smtClean="0"/>
              <a:t> scallop condition index</a:t>
            </a:r>
          </a:p>
          <a:p>
            <a:pPr lvl="4">
              <a:buNone/>
            </a:pPr>
            <a:r>
              <a:rPr lang="en-US" sz="2400" dirty="0" smtClean="0"/>
              <a:t>= Shell height/dried meat weight</a:t>
            </a:r>
          </a:p>
          <a:p>
            <a:pPr lvl="2"/>
            <a:endParaRPr lang="en-US" dirty="0" smtClean="0"/>
          </a:p>
          <a:p>
            <a:pPr lvl="1"/>
            <a:endParaRPr lang="en-US" b="1" dirty="0"/>
          </a:p>
        </p:txBody>
      </p:sp>
      <p:pic>
        <p:nvPicPr>
          <p:cNvPr id="6" name="Picture 5" descr="20171121_172247d.jpg"/>
          <p:cNvPicPr>
            <a:picLocks noChangeAspect="1"/>
          </p:cNvPicPr>
          <p:nvPr/>
        </p:nvPicPr>
        <p:blipFill>
          <a:blip r:embed="rId3" cstate="print">
            <a:lum bright="10000"/>
          </a:blip>
          <a:stretch>
            <a:fillRect/>
          </a:stretch>
        </p:blipFill>
        <p:spPr>
          <a:xfrm rot="16200000">
            <a:off x="3972217" y="3952583"/>
            <a:ext cx="1169086" cy="1188720"/>
          </a:xfrm>
          <a:prstGeom prst="rect">
            <a:avLst/>
          </a:prstGeom>
        </p:spPr>
      </p:pic>
      <p:pic>
        <p:nvPicPr>
          <p:cNvPr id="8" name="Picture 2"/>
          <p:cNvPicPr>
            <a:picLocks noChangeAspect="1" noChangeArrowheads="1"/>
          </p:cNvPicPr>
          <p:nvPr/>
        </p:nvPicPr>
        <p:blipFill>
          <a:blip r:embed="rId4" cstate="print">
            <a:lum bright="10000"/>
          </a:blip>
          <a:srcRect/>
          <a:stretch>
            <a:fillRect/>
          </a:stretch>
        </p:blipFill>
        <p:spPr bwMode="auto">
          <a:xfrm>
            <a:off x="6019800" y="3962400"/>
            <a:ext cx="1255339" cy="1188720"/>
          </a:xfrm>
          <a:prstGeom prst="rect">
            <a:avLst/>
          </a:prstGeom>
          <a:noFill/>
          <a:ln w="9525">
            <a:noFill/>
            <a:miter lim="800000"/>
            <a:headEnd/>
            <a:tailEnd/>
          </a:ln>
        </p:spPr>
      </p:pic>
      <p:pic>
        <p:nvPicPr>
          <p:cNvPr id="9" name="Picture 5"/>
          <p:cNvPicPr>
            <a:picLocks noChangeAspect="1" noChangeArrowheads="1"/>
          </p:cNvPicPr>
          <p:nvPr/>
        </p:nvPicPr>
        <p:blipFill>
          <a:blip r:embed="rId5" cstate="print">
            <a:lum bright="10000"/>
          </a:blip>
          <a:srcRect/>
          <a:stretch>
            <a:fillRect/>
          </a:stretch>
        </p:blipFill>
        <p:spPr bwMode="auto">
          <a:xfrm>
            <a:off x="1752600" y="3962400"/>
            <a:ext cx="1308608" cy="1170432"/>
          </a:xfrm>
          <a:prstGeom prst="rect">
            <a:avLst/>
          </a:prstGeom>
          <a:noFill/>
          <a:ln w="9525">
            <a:noFill/>
            <a:miter lim="800000"/>
            <a:headEnd/>
            <a:tailEnd/>
          </a:ln>
        </p:spPr>
      </p:pic>
      <p:sp>
        <p:nvSpPr>
          <p:cNvPr id="10" name="Oval 9"/>
          <p:cNvSpPr/>
          <p:nvPr/>
        </p:nvSpPr>
        <p:spPr>
          <a:xfrm>
            <a:off x="6553200" y="44196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1000" y="44196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066800"/>
          </a:xfrm>
        </p:spPr>
        <p:txBody>
          <a:bodyPr/>
          <a:lstStyle/>
          <a:p>
            <a:pPr algn="ctr"/>
            <a:r>
              <a:rPr lang="en-US" dirty="0" smtClean="0">
                <a:latin typeface="Arial" pitchFamily="34" charset="0"/>
                <a:cs typeface="Arial" pitchFamily="34" charset="0"/>
              </a:rPr>
              <a:t>Objective II: </a:t>
            </a:r>
            <a:r>
              <a:rPr lang="en-US" dirty="0" err="1" smtClean="0">
                <a:latin typeface="Arial" pitchFamily="34" charset="0"/>
                <a:cs typeface="Arial" pitchFamily="34" charset="0"/>
              </a:rPr>
              <a:t>Netminder</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143000"/>
            <a:ext cx="4724400" cy="5431536"/>
          </a:xfrm>
        </p:spPr>
        <p:txBody>
          <a:bodyPr>
            <a:normAutofit/>
          </a:bodyPr>
          <a:lstStyle/>
          <a:p>
            <a:pPr>
              <a:buNone/>
            </a:pPr>
            <a:r>
              <a:rPr lang="en-US" sz="2400" b="1" dirty="0" smtClean="0">
                <a:latin typeface="Arial" pitchFamily="34" charset="0"/>
                <a:cs typeface="Arial" pitchFamily="34" charset="0"/>
              </a:rPr>
              <a:t>Results:</a:t>
            </a:r>
          </a:p>
          <a:p>
            <a:r>
              <a:rPr lang="en-US" sz="2400" dirty="0" smtClean="0">
                <a:latin typeface="Arial" pitchFamily="34" charset="0"/>
                <a:cs typeface="Arial" pitchFamily="34" charset="0"/>
              </a:rPr>
              <a:t>December, 2017 to June, 2018</a:t>
            </a:r>
          </a:p>
          <a:p>
            <a:pPr lvl="1"/>
            <a:r>
              <a:rPr lang="en-US" sz="2200" dirty="0" smtClean="0">
                <a:latin typeface="Arial" pitchFamily="34" charset="0"/>
                <a:cs typeface="Arial" pitchFamily="34" charset="0"/>
              </a:rPr>
              <a:t>No mud blister worms or pea crabs documented in either treatments</a:t>
            </a:r>
          </a:p>
          <a:p>
            <a:r>
              <a:rPr lang="en-US" sz="2400" smtClean="0">
                <a:latin typeface="Arial" pitchFamily="34" charset="0"/>
                <a:cs typeface="Arial" pitchFamily="34" charset="0"/>
              </a:rPr>
              <a:t>July, </a:t>
            </a:r>
            <a:r>
              <a:rPr lang="en-US" sz="2400" dirty="0" smtClean="0">
                <a:latin typeface="Arial" pitchFamily="34" charset="0"/>
                <a:cs typeface="Arial" pitchFamily="34" charset="0"/>
              </a:rPr>
              <a:t>2018 – September, 2018</a:t>
            </a:r>
          </a:p>
          <a:p>
            <a:pPr lvl="1"/>
            <a:r>
              <a:rPr lang="en-US" sz="2200" dirty="0" smtClean="0">
                <a:latin typeface="Arial" pitchFamily="34" charset="0"/>
                <a:cs typeface="Arial" pitchFamily="34" charset="0"/>
              </a:rPr>
              <a:t>High mud blister worm prevalence in treated and untreated gear</a:t>
            </a:r>
          </a:p>
          <a:p>
            <a:pPr lvl="1">
              <a:buNone/>
            </a:pPr>
            <a:endParaRPr lang="en-US" sz="2200" dirty="0" smtClean="0">
              <a:latin typeface="Arial" pitchFamily="34" charset="0"/>
              <a:cs typeface="Arial" pitchFamily="34" charset="0"/>
            </a:endParaRPr>
          </a:p>
          <a:p>
            <a:r>
              <a:rPr lang="en-US" sz="2400" dirty="0" smtClean="0">
                <a:latin typeface="Arial" pitchFamily="34" charset="0"/>
                <a:cs typeface="Arial" pitchFamily="34" charset="0"/>
              </a:rPr>
              <a:t>Bag weight comparisons</a:t>
            </a:r>
          </a:p>
          <a:p>
            <a:pPr lvl="1"/>
            <a:r>
              <a:rPr lang="en-US" sz="2200" dirty="0" smtClean="0">
                <a:latin typeface="Arial" pitchFamily="34" charset="0"/>
                <a:cs typeface="Arial" pitchFamily="34" charset="0"/>
              </a:rPr>
              <a:t>Significant differences each month in weight (kg)</a:t>
            </a:r>
          </a:p>
        </p:txBody>
      </p:sp>
      <p:graphicFrame>
        <p:nvGraphicFramePr>
          <p:cNvPr id="11" name="Chart 10"/>
          <p:cNvGraphicFramePr/>
          <p:nvPr/>
        </p:nvGraphicFramePr>
        <p:xfrm>
          <a:off x="5105400" y="1219200"/>
          <a:ext cx="4038600" cy="2895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102352" y="3959352"/>
          <a:ext cx="4041648" cy="2898648"/>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a:off x="5181600" y="3276600"/>
            <a:ext cx="228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5105400"/>
            <a:ext cx="685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tabLst>
                <a:tab pos="5540375" algn="l"/>
              </a:tabLst>
            </a:pPr>
            <a:r>
              <a:rPr lang="en-US" dirty="0" smtClean="0"/>
              <a:t>Objective I</a:t>
            </a:r>
            <a:endParaRPr lang="en-US" dirty="0"/>
          </a:p>
        </p:txBody>
      </p:sp>
      <p:sp>
        <p:nvSpPr>
          <p:cNvPr id="3" name="Content Placeholder 2"/>
          <p:cNvSpPr>
            <a:spLocks noGrp="1"/>
          </p:cNvSpPr>
          <p:nvPr>
            <p:ph idx="1"/>
          </p:nvPr>
        </p:nvSpPr>
        <p:spPr>
          <a:xfrm>
            <a:off x="609600" y="1371600"/>
            <a:ext cx="4572000" cy="5181600"/>
          </a:xfrm>
        </p:spPr>
        <p:txBody>
          <a:bodyPr>
            <a:normAutofit/>
          </a:bodyPr>
          <a:lstStyle/>
          <a:p>
            <a:r>
              <a:rPr lang="en-US" sz="2400" dirty="0" smtClean="0"/>
              <a:t>Mud blister worm prevalence</a:t>
            </a:r>
          </a:p>
          <a:p>
            <a:pPr lvl="1"/>
            <a:r>
              <a:rPr lang="en-US" sz="2000" dirty="0" smtClean="0"/>
              <a:t>July, August, September</a:t>
            </a:r>
          </a:p>
          <a:p>
            <a:pPr lvl="2"/>
            <a:r>
              <a:rPr lang="en-US" sz="1800" dirty="0" smtClean="0">
                <a:solidFill>
                  <a:schemeClr val="tx1"/>
                </a:solidFill>
              </a:rPr>
              <a:t>Bottom gear</a:t>
            </a:r>
          </a:p>
          <a:p>
            <a:pPr lvl="3"/>
            <a:r>
              <a:rPr lang="en-US" sz="1600" dirty="0" smtClean="0"/>
              <a:t>July = 65%</a:t>
            </a:r>
          </a:p>
          <a:p>
            <a:pPr lvl="3"/>
            <a:r>
              <a:rPr lang="en-US" sz="1600" dirty="0" smtClean="0"/>
              <a:t>August = 45%</a:t>
            </a:r>
          </a:p>
          <a:p>
            <a:pPr lvl="3"/>
            <a:r>
              <a:rPr lang="en-US" sz="1600" dirty="0" smtClean="0"/>
              <a:t>September = 63%</a:t>
            </a:r>
          </a:p>
          <a:p>
            <a:pPr lvl="2"/>
            <a:endParaRPr lang="en-US" sz="1800" dirty="0" smtClean="0"/>
          </a:p>
          <a:p>
            <a:pPr lvl="2"/>
            <a:r>
              <a:rPr lang="en-US" sz="1800" dirty="0" smtClean="0">
                <a:solidFill>
                  <a:schemeClr val="tx1"/>
                </a:solidFill>
              </a:rPr>
              <a:t>Surface gear</a:t>
            </a:r>
          </a:p>
          <a:p>
            <a:pPr lvl="3"/>
            <a:r>
              <a:rPr lang="en-US" sz="1600" dirty="0" smtClean="0"/>
              <a:t>July  = 38%</a:t>
            </a:r>
          </a:p>
          <a:p>
            <a:pPr lvl="3"/>
            <a:r>
              <a:rPr lang="en-US" sz="1600" dirty="0" smtClean="0"/>
              <a:t>August = 40%</a:t>
            </a:r>
          </a:p>
          <a:p>
            <a:pPr lvl="3"/>
            <a:r>
              <a:rPr lang="en-US" sz="1600" dirty="0" smtClean="0"/>
              <a:t>September = 38%</a:t>
            </a:r>
          </a:p>
          <a:p>
            <a:r>
              <a:rPr lang="en-US" sz="2400" dirty="0" smtClean="0"/>
              <a:t>Mud blister worm virulence</a:t>
            </a:r>
          </a:p>
          <a:p>
            <a:pPr lvl="1"/>
            <a:r>
              <a:rPr lang="en-US" sz="2000" dirty="0" smtClean="0"/>
              <a:t>Significant difference in condition index (CI)*</a:t>
            </a:r>
          </a:p>
          <a:p>
            <a:pPr lvl="2"/>
            <a:r>
              <a:rPr lang="en-US" sz="1800" dirty="0" smtClean="0"/>
              <a:t>* ANOVA, α=0.05, </a:t>
            </a:r>
            <a:r>
              <a:rPr lang="en-US" sz="1800" dirty="0" err="1" smtClean="0"/>
              <a:t>df</a:t>
            </a:r>
            <a:r>
              <a:rPr lang="en-US" sz="1800" dirty="0" smtClean="0"/>
              <a:t>=1, 117, two-tailed P-value&lt; 0.05</a:t>
            </a:r>
          </a:p>
          <a:p>
            <a:pPr lvl="1"/>
            <a:endParaRPr lang="en-US" sz="2000" dirty="0" smtClean="0"/>
          </a:p>
          <a:p>
            <a:pPr lvl="3"/>
            <a:endParaRPr lang="en-US" sz="1600" dirty="0" smtClean="0"/>
          </a:p>
          <a:p>
            <a:pPr lvl="1"/>
            <a:endParaRPr lang="en-US" sz="2000" dirty="0" smtClean="0"/>
          </a:p>
          <a:p>
            <a:pPr lvl="1"/>
            <a:endParaRPr lang="en-US" sz="2000" dirty="0" smtClean="0"/>
          </a:p>
          <a:p>
            <a:pPr lvl="2"/>
            <a:endParaRPr lang="en-US" sz="2000" dirty="0"/>
          </a:p>
          <a:p>
            <a:endParaRPr lang="en-US" sz="2000" dirty="0" smtClean="0"/>
          </a:p>
          <a:p>
            <a:endParaRPr lang="en-US" dirty="0" smtClean="0"/>
          </a:p>
        </p:txBody>
      </p:sp>
      <p:graphicFrame>
        <p:nvGraphicFramePr>
          <p:cNvPr id="4" name="Chart 3"/>
          <p:cNvGraphicFramePr/>
          <p:nvPr/>
        </p:nvGraphicFramePr>
        <p:xfrm>
          <a:off x="5105400" y="1905000"/>
          <a:ext cx="40386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tabLst>
                <a:tab pos="5540375" algn="l"/>
              </a:tabLst>
            </a:pPr>
            <a:r>
              <a:rPr lang="en-US" dirty="0" smtClean="0"/>
              <a:t>Objective I</a:t>
            </a:r>
            <a:endParaRPr lang="en-US" dirty="0"/>
          </a:p>
        </p:txBody>
      </p:sp>
      <p:sp>
        <p:nvSpPr>
          <p:cNvPr id="3" name="Content Placeholder 2"/>
          <p:cNvSpPr>
            <a:spLocks noGrp="1"/>
          </p:cNvSpPr>
          <p:nvPr>
            <p:ph idx="1"/>
          </p:nvPr>
        </p:nvSpPr>
        <p:spPr>
          <a:xfrm>
            <a:off x="609600" y="1447800"/>
            <a:ext cx="4038600" cy="5105400"/>
          </a:xfrm>
        </p:spPr>
        <p:txBody>
          <a:bodyPr>
            <a:normAutofit/>
          </a:bodyPr>
          <a:lstStyle/>
          <a:p>
            <a:r>
              <a:rPr lang="en-US" sz="2400" dirty="0" smtClean="0"/>
              <a:t>Pea crab prevalence</a:t>
            </a:r>
          </a:p>
          <a:p>
            <a:pPr lvl="1"/>
            <a:r>
              <a:rPr lang="en-US" sz="2000" dirty="0" smtClean="0"/>
              <a:t>July, August, September</a:t>
            </a:r>
          </a:p>
          <a:p>
            <a:pPr lvl="2"/>
            <a:r>
              <a:rPr lang="en-US" sz="1800" dirty="0" smtClean="0">
                <a:solidFill>
                  <a:schemeClr val="tx1"/>
                </a:solidFill>
              </a:rPr>
              <a:t>Bottom gear</a:t>
            </a:r>
          </a:p>
          <a:p>
            <a:pPr lvl="3"/>
            <a:r>
              <a:rPr lang="en-US" sz="1600" dirty="0" smtClean="0"/>
              <a:t>July = 3%</a:t>
            </a:r>
          </a:p>
          <a:p>
            <a:pPr lvl="3"/>
            <a:r>
              <a:rPr lang="en-US" sz="1600" dirty="0" smtClean="0"/>
              <a:t>August = 7%</a:t>
            </a:r>
          </a:p>
          <a:p>
            <a:pPr lvl="3"/>
            <a:r>
              <a:rPr lang="en-US" sz="1600" dirty="0" smtClean="0"/>
              <a:t>September = 2%</a:t>
            </a:r>
          </a:p>
          <a:p>
            <a:pPr lvl="2"/>
            <a:endParaRPr lang="en-US" sz="1800" dirty="0" smtClean="0"/>
          </a:p>
          <a:p>
            <a:pPr lvl="2"/>
            <a:r>
              <a:rPr lang="en-US" sz="1800" dirty="0" smtClean="0">
                <a:solidFill>
                  <a:schemeClr val="tx1"/>
                </a:solidFill>
              </a:rPr>
              <a:t>Surface gear</a:t>
            </a:r>
          </a:p>
          <a:p>
            <a:pPr lvl="3"/>
            <a:r>
              <a:rPr lang="en-US" sz="1600" dirty="0" smtClean="0"/>
              <a:t>July  = 0%</a:t>
            </a:r>
          </a:p>
          <a:p>
            <a:pPr lvl="3"/>
            <a:r>
              <a:rPr lang="en-US" sz="1600" dirty="0" smtClean="0"/>
              <a:t>August = 3%</a:t>
            </a:r>
          </a:p>
          <a:p>
            <a:pPr lvl="3"/>
            <a:r>
              <a:rPr lang="en-US" sz="1600" dirty="0" smtClean="0"/>
              <a:t>September = 2%</a:t>
            </a:r>
          </a:p>
          <a:p>
            <a:r>
              <a:rPr lang="en-US" sz="2400" dirty="0" smtClean="0"/>
              <a:t>Pea crab virulence</a:t>
            </a:r>
          </a:p>
          <a:p>
            <a:pPr lvl="1"/>
            <a:r>
              <a:rPr lang="en-US" sz="2000" dirty="0" smtClean="0"/>
              <a:t>No significant differences in CI or GSI</a:t>
            </a:r>
          </a:p>
          <a:p>
            <a:pPr lvl="2"/>
            <a:r>
              <a:rPr lang="en-US" sz="1800" dirty="0" smtClean="0"/>
              <a:t>Not a high enough prevalence?</a:t>
            </a:r>
          </a:p>
          <a:p>
            <a:pPr lvl="3"/>
            <a:endParaRPr lang="en-US" sz="1600" dirty="0" smtClean="0"/>
          </a:p>
          <a:p>
            <a:pPr lvl="1"/>
            <a:endParaRPr lang="en-US" sz="2000" dirty="0" smtClean="0"/>
          </a:p>
          <a:p>
            <a:pPr lvl="1"/>
            <a:endParaRPr lang="en-US" sz="2000" dirty="0" smtClean="0"/>
          </a:p>
          <a:p>
            <a:pPr lvl="2"/>
            <a:endParaRPr lang="en-US" sz="2000" dirty="0"/>
          </a:p>
          <a:p>
            <a:endParaRPr lang="en-US" sz="2000" dirty="0" smtClean="0"/>
          </a:p>
          <a:p>
            <a:endParaRPr lang="en-US" dirty="0" smtClean="0"/>
          </a:p>
        </p:txBody>
      </p:sp>
      <p:graphicFrame>
        <p:nvGraphicFramePr>
          <p:cNvPr id="5" name="Chart 4"/>
          <p:cNvGraphicFramePr/>
          <p:nvPr/>
        </p:nvGraphicFramePr>
        <p:xfrm>
          <a:off x="4572000" y="1904999"/>
          <a:ext cx="43434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algn="ctr">
              <a:tabLst>
                <a:tab pos="5540375" algn="l"/>
              </a:tabLst>
            </a:pPr>
            <a:r>
              <a:rPr lang="en-US" dirty="0" smtClean="0"/>
              <a:t>Surface vs. bottom gear in Woods Hole, MA</a:t>
            </a:r>
            <a:endParaRPr lang="en-US" dirty="0"/>
          </a:p>
        </p:txBody>
      </p:sp>
      <p:sp>
        <p:nvSpPr>
          <p:cNvPr id="3" name="Content Placeholder 2"/>
          <p:cNvSpPr>
            <a:spLocks noGrp="1"/>
          </p:cNvSpPr>
          <p:nvPr>
            <p:ph idx="1"/>
          </p:nvPr>
        </p:nvSpPr>
        <p:spPr>
          <a:xfrm>
            <a:off x="609600" y="1447800"/>
            <a:ext cx="4038600" cy="5105400"/>
          </a:xfrm>
        </p:spPr>
        <p:txBody>
          <a:bodyPr>
            <a:normAutofit/>
          </a:bodyPr>
          <a:lstStyle/>
          <a:p>
            <a:r>
              <a:rPr lang="en-US" sz="2400" dirty="0" smtClean="0"/>
              <a:t>October 2018</a:t>
            </a:r>
          </a:p>
          <a:p>
            <a:endParaRPr lang="en-US" sz="2400" dirty="0" smtClean="0"/>
          </a:p>
          <a:p>
            <a:pPr lvl="1"/>
            <a:r>
              <a:rPr lang="en-US" sz="2400" dirty="0" smtClean="0"/>
              <a:t>Prevalence</a:t>
            </a:r>
          </a:p>
          <a:p>
            <a:pPr lvl="2"/>
            <a:r>
              <a:rPr lang="en-US" sz="1800" dirty="0" smtClean="0">
                <a:solidFill>
                  <a:schemeClr val="tx1"/>
                </a:solidFill>
              </a:rPr>
              <a:t>Pea crabs</a:t>
            </a:r>
          </a:p>
          <a:p>
            <a:pPr lvl="3"/>
            <a:r>
              <a:rPr lang="en-US" sz="1600" dirty="0" smtClean="0"/>
              <a:t>Bottom gear = 70%</a:t>
            </a:r>
          </a:p>
          <a:p>
            <a:pPr lvl="3"/>
            <a:r>
              <a:rPr lang="en-US" sz="1600" dirty="0" smtClean="0"/>
              <a:t>Surface gear = 1%</a:t>
            </a:r>
          </a:p>
          <a:p>
            <a:pPr lvl="2"/>
            <a:r>
              <a:rPr lang="en-US" sz="1800" dirty="0" smtClean="0">
                <a:solidFill>
                  <a:schemeClr val="tx1"/>
                </a:solidFill>
              </a:rPr>
              <a:t>Mud blister worms</a:t>
            </a:r>
          </a:p>
          <a:p>
            <a:pPr lvl="3"/>
            <a:r>
              <a:rPr lang="en-US" sz="1600" dirty="0" smtClean="0"/>
              <a:t>Bottom gear = 89%</a:t>
            </a:r>
          </a:p>
          <a:p>
            <a:pPr lvl="3"/>
            <a:r>
              <a:rPr lang="en-US" sz="1600" dirty="0" smtClean="0"/>
              <a:t>Surface gear = 67%</a:t>
            </a:r>
          </a:p>
          <a:p>
            <a:pPr lvl="3"/>
            <a:endParaRPr lang="en-US" sz="1600" dirty="0" smtClean="0"/>
          </a:p>
          <a:p>
            <a:pPr lvl="1"/>
            <a:r>
              <a:rPr lang="en-US" sz="2400" dirty="0" smtClean="0"/>
              <a:t>Virulence</a:t>
            </a:r>
          </a:p>
          <a:p>
            <a:pPr lvl="2"/>
            <a:r>
              <a:rPr lang="en-US" sz="1600" dirty="0" smtClean="0">
                <a:solidFill>
                  <a:schemeClr val="tx1"/>
                </a:solidFill>
              </a:rPr>
              <a:t>Significant* reductions in bay scallop CI and meat yield</a:t>
            </a:r>
          </a:p>
          <a:p>
            <a:pPr lvl="3"/>
            <a:r>
              <a:rPr lang="en-US" sz="1400" dirty="0" smtClean="0"/>
              <a:t>ANOVA, α=0.05, </a:t>
            </a:r>
            <a:r>
              <a:rPr lang="en-US" sz="1400" dirty="0" err="1" smtClean="0"/>
              <a:t>df</a:t>
            </a:r>
            <a:r>
              <a:rPr lang="en-US" sz="1400" dirty="0" smtClean="0"/>
              <a:t>=1, 117, two-tailed P-value&lt; 0.05</a:t>
            </a:r>
          </a:p>
          <a:p>
            <a:pPr lvl="3"/>
            <a:endParaRPr lang="en-US" sz="1400" dirty="0" smtClean="0">
              <a:solidFill>
                <a:schemeClr val="tx1"/>
              </a:solidFill>
            </a:endParaRPr>
          </a:p>
          <a:p>
            <a:pPr lvl="3"/>
            <a:endParaRPr lang="en-US" sz="1400" dirty="0" smtClean="0">
              <a:solidFill>
                <a:schemeClr val="tx1"/>
              </a:solidFill>
            </a:endParaRPr>
          </a:p>
          <a:p>
            <a:pPr lvl="1"/>
            <a:endParaRPr lang="en-US" sz="2000" dirty="0" smtClean="0"/>
          </a:p>
          <a:p>
            <a:pPr lvl="1"/>
            <a:endParaRPr lang="en-US" sz="2000" dirty="0" smtClean="0"/>
          </a:p>
          <a:p>
            <a:pPr lvl="2"/>
            <a:endParaRPr lang="en-US" sz="2000" dirty="0"/>
          </a:p>
          <a:p>
            <a:endParaRPr lang="en-US" sz="2000" dirty="0" smtClean="0"/>
          </a:p>
          <a:p>
            <a:endParaRPr lang="en-US" dirty="0" smtClean="0"/>
          </a:p>
        </p:txBody>
      </p:sp>
      <p:graphicFrame>
        <p:nvGraphicFramePr>
          <p:cNvPr id="6" name="Chart 5"/>
          <p:cNvGraphicFramePr/>
          <p:nvPr/>
        </p:nvGraphicFramePr>
        <p:xfrm>
          <a:off x="4495800" y="1676400"/>
          <a:ext cx="46482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Bay scallop research</a:t>
            </a:r>
            <a:endParaRPr lang="en-US" dirty="0"/>
          </a:p>
        </p:txBody>
      </p:sp>
      <p:sp>
        <p:nvSpPr>
          <p:cNvPr id="3" name="Content Placeholder 2"/>
          <p:cNvSpPr>
            <a:spLocks noGrp="1"/>
          </p:cNvSpPr>
          <p:nvPr>
            <p:ph idx="1"/>
          </p:nvPr>
        </p:nvSpPr>
        <p:spPr/>
        <p:txBody>
          <a:bodyPr/>
          <a:lstStyle/>
          <a:p>
            <a:r>
              <a:rPr lang="en-US" dirty="0" smtClean="0"/>
              <a:t>Ward </a:t>
            </a:r>
            <a:r>
              <a:rPr lang="en-US" dirty="0" err="1" smtClean="0"/>
              <a:t>Aquafarms</a:t>
            </a:r>
            <a:r>
              <a:rPr lang="en-US" dirty="0" smtClean="0"/>
              <a:t> has been growing bay scallops for four years</a:t>
            </a:r>
          </a:p>
          <a:p>
            <a:r>
              <a:rPr lang="en-US" dirty="0" smtClean="0"/>
              <a:t>High prevalence of pea crabs and mud blister worms</a:t>
            </a:r>
          </a:p>
          <a:p>
            <a:pPr lvl="1"/>
            <a:r>
              <a:rPr lang="en-US" dirty="0" smtClean="0"/>
              <a:t>Prevalence appeared to coincide with poor meat quality</a:t>
            </a:r>
          </a:p>
          <a:p>
            <a:pPr lvl="1"/>
            <a:r>
              <a:rPr lang="en-US" i="1" dirty="0" smtClean="0"/>
              <a:t>Question: How can we mitigate the prevalence of pea crabs and mud blister worms to enhance meat quality?</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Research Objectives</a:t>
            </a:r>
            <a:endParaRPr lang="en-US" dirty="0"/>
          </a:p>
        </p:txBody>
      </p:sp>
      <p:sp>
        <p:nvSpPr>
          <p:cNvPr id="3" name="Content Placeholder 2"/>
          <p:cNvSpPr>
            <a:spLocks noGrp="1"/>
          </p:cNvSpPr>
          <p:nvPr>
            <p:ph idx="1"/>
          </p:nvPr>
        </p:nvSpPr>
        <p:spPr>
          <a:xfrm>
            <a:off x="457200" y="1502664"/>
            <a:ext cx="8229600" cy="5355336"/>
          </a:xfrm>
        </p:spPr>
        <p:txBody>
          <a:bodyPr/>
          <a:lstStyle/>
          <a:p>
            <a:pPr marL="624078" lvl="0" indent="-514350">
              <a:buFont typeface="+mj-lt"/>
              <a:buAutoNum type="arabicPeriod"/>
            </a:pPr>
            <a:r>
              <a:rPr lang="en-US" dirty="0" smtClean="0">
                <a:solidFill>
                  <a:schemeClr val="tx2">
                    <a:lumMod val="40000"/>
                    <a:lumOff val="60000"/>
                  </a:schemeClr>
                </a:solidFill>
              </a:rPr>
              <a:t>Document seasonal timing of infection by mud blister worms and pea crabs in bay scallops</a:t>
            </a:r>
          </a:p>
          <a:p>
            <a:pPr marL="624078" lvl="0" indent="-514350">
              <a:buFont typeface="+mj-lt"/>
              <a:buAutoNum type="arabicPeriod"/>
            </a:pPr>
            <a:endParaRPr lang="en-US" dirty="0" smtClean="0">
              <a:solidFill>
                <a:schemeClr val="tx2">
                  <a:lumMod val="40000"/>
                  <a:lumOff val="60000"/>
                </a:schemeClr>
              </a:solidFill>
            </a:endParaRPr>
          </a:p>
          <a:p>
            <a:pPr marL="624078" lvl="0" indent="-514350">
              <a:buFont typeface="+mj-lt"/>
              <a:buAutoNum type="arabicPeriod"/>
            </a:pPr>
            <a:r>
              <a:rPr lang="en-US" dirty="0" smtClean="0">
                <a:solidFill>
                  <a:schemeClr val="tx2">
                    <a:lumMod val="40000"/>
                    <a:lumOff val="60000"/>
                  </a:schemeClr>
                </a:solidFill>
              </a:rPr>
              <a:t>Determine the effectiveness of </a:t>
            </a:r>
            <a:r>
              <a:rPr lang="en-US" dirty="0" err="1" smtClean="0">
                <a:solidFill>
                  <a:schemeClr val="tx2">
                    <a:lumMod val="40000"/>
                    <a:lumOff val="60000"/>
                  </a:schemeClr>
                </a:solidFill>
              </a:rPr>
              <a:t>Netminder</a:t>
            </a:r>
            <a:r>
              <a:rPr lang="en-US" dirty="0" smtClean="0">
                <a:solidFill>
                  <a:schemeClr val="tx2">
                    <a:lumMod val="40000"/>
                    <a:lumOff val="60000"/>
                  </a:schemeClr>
                </a:solidFill>
              </a:rPr>
              <a:t> paint in reducing mud blister worm and pea crab prevalence in bay scallops</a:t>
            </a:r>
          </a:p>
          <a:p>
            <a:pPr marL="624078" lvl="0" indent="-514350">
              <a:buFont typeface="+mj-lt"/>
              <a:buAutoNum type="arabicPeriod"/>
            </a:pPr>
            <a:endParaRPr lang="en-US" dirty="0" smtClean="0"/>
          </a:p>
          <a:p>
            <a:pPr marL="624078" lvl="0" indent="-514350">
              <a:buFont typeface="+mj-lt"/>
              <a:buAutoNum type="arabicPeriod"/>
            </a:pPr>
            <a:r>
              <a:rPr lang="en-US" dirty="0" smtClean="0"/>
              <a:t>Determine infection success of pea crabs in bay scallops based on water temperature</a:t>
            </a:r>
          </a:p>
          <a:p>
            <a:pPr marL="624078" indent="-514350">
              <a:buNone/>
            </a:pPr>
            <a:endParaRPr lang="en-US" dirty="0"/>
          </a:p>
        </p:txBody>
      </p:sp>
      <p:sp>
        <p:nvSpPr>
          <p:cNvPr id="4" name="Rectangle 3"/>
          <p:cNvSpPr/>
          <p:nvPr/>
        </p:nvSpPr>
        <p:spPr>
          <a:xfrm>
            <a:off x="990600" y="4572000"/>
            <a:ext cx="76962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 III Rationale</a:t>
            </a:r>
            <a:endParaRPr lang="en-US" dirty="0"/>
          </a:p>
        </p:txBody>
      </p:sp>
      <p:sp>
        <p:nvSpPr>
          <p:cNvPr id="3" name="Content Placeholder 2"/>
          <p:cNvSpPr>
            <a:spLocks noGrp="1"/>
          </p:cNvSpPr>
          <p:nvPr>
            <p:ph idx="1"/>
          </p:nvPr>
        </p:nvSpPr>
        <p:spPr>
          <a:xfrm>
            <a:off x="457200" y="1371600"/>
            <a:ext cx="5410200" cy="3733800"/>
          </a:xfrm>
        </p:spPr>
        <p:txBody>
          <a:bodyPr>
            <a:noAutofit/>
          </a:bodyPr>
          <a:lstStyle/>
          <a:p>
            <a:r>
              <a:rPr lang="en-US" sz="2000" dirty="0" smtClean="0"/>
              <a:t>Temperature may play a role in infection success</a:t>
            </a:r>
          </a:p>
          <a:p>
            <a:pPr lvl="1"/>
            <a:r>
              <a:rPr lang="en-US" sz="2000" dirty="0" smtClean="0"/>
              <a:t>Colder water = slower metabolism and sometimes mobility</a:t>
            </a:r>
          </a:p>
          <a:p>
            <a:pPr lvl="1"/>
            <a:endParaRPr lang="en-US" sz="2000" dirty="0" smtClean="0"/>
          </a:p>
          <a:p>
            <a:r>
              <a:rPr lang="en-US" sz="2000" dirty="0" smtClean="0"/>
              <a:t>Cold months of the year = Surface gear exposed intense weather and potential freezing</a:t>
            </a:r>
          </a:p>
          <a:p>
            <a:pPr lvl="1"/>
            <a:r>
              <a:rPr lang="en-US" sz="2000" dirty="0" smtClean="0"/>
              <a:t>Assess infection risk when gear may need to be placed on the bottom</a:t>
            </a:r>
          </a:p>
        </p:txBody>
      </p:sp>
      <p:pic>
        <p:nvPicPr>
          <p:cNvPr id="4" name="Picture 3" descr="20180813_071909f.jpg"/>
          <p:cNvPicPr>
            <a:picLocks noChangeAspect="1"/>
          </p:cNvPicPr>
          <p:nvPr/>
        </p:nvPicPr>
        <p:blipFill>
          <a:blip r:embed="rId3" cstate="print">
            <a:lum bright="10000"/>
          </a:blip>
          <a:stretch>
            <a:fillRect/>
          </a:stretch>
        </p:blipFill>
        <p:spPr>
          <a:xfrm>
            <a:off x="6172200" y="5181600"/>
            <a:ext cx="1222058" cy="1371600"/>
          </a:xfrm>
          <a:prstGeom prst="rect">
            <a:avLst/>
          </a:prstGeom>
        </p:spPr>
      </p:pic>
      <p:pic>
        <p:nvPicPr>
          <p:cNvPr id="5" name="Picture 4" descr="20180830_101307f.jpg"/>
          <p:cNvPicPr>
            <a:picLocks noChangeAspect="1"/>
          </p:cNvPicPr>
          <p:nvPr/>
        </p:nvPicPr>
        <p:blipFill>
          <a:blip r:embed="rId4" cstate="print">
            <a:lum bright="10000"/>
          </a:blip>
          <a:stretch>
            <a:fillRect/>
          </a:stretch>
        </p:blipFill>
        <p:spPr>
          <a:xfrm>
            <a:off x="990600" y="5181600"/>
            <a:ext cx="2019655" cy="1371600"/>
          </a:xfrm>
          <a:prstGeom prst="rect">
            <a:avLst/>
          </a:prstGeom>
        </p:spPr>
      </p:pic>
      <p:pic>
        <p:nvPicPr>
          <p:cNvPr id="6" name="Picture 5" descr="20180813_071225k.jpg"/>
          <p:cNvPicPr>
            <a:picLocks noChangeAspect="1"/>
          </p:cNvPicPr>
          <p:nvPr/>
        </p:nvPicPr>
        <p:blipFill>
          <a:blip r:embed="rId5" cstate="print">
            <a:lum bright="10000"/>
          </a:blip>
          <a:stretch>
            <a:fillRect/>
          </a:stretch>
        </p:blipFill>
        <p:spPr>
          <a:xfrm>
            <a:off x="3657600" y="5181600"/>
            <a:ext cx="1435868" cy="1371600"/>
          </a:xfrm>
          <a:prstGeom prst="rect">
            <a:avLst/>
          </a:prstGeom>
        </p:spPr>
      </p:pic>
      <p:pic>
        <p:nvPicPr>
          <p:cNvPr id="7" name="Picture 2" descr="Image result for bay scallop"/>
          <p:cNvPicPr>
            <a:picLocks noChangeAspect="1" noChangeArrowheads="1"/>
          </p:cNvPicPr>
          <p:nvPr/>
        </p:nvPicPr>
        <p:blipFill>
          <a:blip r:embed="rId6" cstate="print">
            <a:lum bright="10000"/>
          </a:blip>
          <a:srcRect/>
          <a:stretch>
            <a:fillRect/>
          </a:stretch>
        </p:blipFill>
        <p:spPr bwMode="auto">
          <a:xfrm>
            <a:off x="5943600" y="1524000"/>
            <a:ext cx="2290472" cy="1828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 III</a:t>
            </a:r>
            <a:endParaRPr lang="en-US" dirty="0"/>
          </a:p>
        </p:txBody>
      </p:sp>
      <p:sp>
        <p:nvSpPr>
          <p:cNvPr id="3" name="Content Placeholder 2"/>
          <p:cNvSpPr>
            <a:spLocks noGrp="1"/>
          </p:cNvSpPr>
          <p:nvPr>
            <p:ph idx="1"/>
          </p:nvPr>
        </p:nvSpPr>
        <p:spPr>
          <a:xfrm>
            <a:off x="457200" y="1371600"/>
            <a:ext cx="8229600" cy="5202936"/>
          </a:xfrm>
        </p:spPr>
        <p:txBody>
          <a:bodyPr/>
          <a:lstStyle/>
          <a:p>
            <a:pPr>
              <a:buNone/>
            </a:pPr>
            <a:r>
              <a:rPr lang="en-US" b="1" dirty="0" smtClean="0"/>
              <a:t>Methods: Organisms</a:t>
            </a:r>
          </a:p>
          <a:p>
            <a:pPr>
              <a:buNone/>
            </a:pPr>
            <a:endParaRPr lang="en-US" sz="2400" b="1" dirty="0" smtClean="0"/>
          </a:p>
          <a:p>
            <a:r>
              <a:rPr lang="en-US" sz="2400" dirty="0" smtClean="0"/>
              <a:t>Year two bay scallops</a:t>
            </a:r>
          </a:p>
          <a:p>
            <a:pPr lvl="1"/>
            <a:r>
              <a:rPr lang="en-US" sz="2400" dirty="0" smtClean="0"/>
              <a:t>~ 56 mm in shell height</a:t>
            </a:r>
          </a:p>
          <a:p>
            <a:pPr>
              <a:buNone/>
            </a:pPr>
            <a:endParaRPr lang="en-US" sz="2400" dirty="0" smtClean="0"/>
          </a:p>
          <a:p>
            <a:r>
              <a:rPr lang="en-US" sz="2400" dirty="0" smtClean="0"/>
              <a:t>Adult male or female pea crab</a:t>
            </a:r>
          </a:p>
          <a:p>
            <a:pPr>
              <a:buNone/>
            </a:pPr>
            <a:endParaRPr lang="en-US" sz="2400" dirty="0" smtClean="0"/>
          </a:p>
        </p:txBody>
      </p:sp>
      <p:pic>
        <p:nvPicPr>
          <p:cNvPr id="4" name="Picture 3" descr="20180813_071909f.jpg"/>
          <p:cNvPicPr>
            <a:picLocks noChangeAspect="1"/>
          </p:cNvPicPr>
          <p:nvPr/>
        </p:nvPicPr>
        <p:blipFill>
          <a:blip r:embed="rId3" cstate="print">
            <a:lum bright="10000"/>
          </a:blip>
          <a:stretch>
            <a:fillRect/>
          </a:stretch>
        </p:blipFill>
        <p:spPr>
          <a:xfrm>
            <a:off x="6705600" y="4876800"/>
            <a:ext cx="1466469" cy="1645920"/>
          </a:xfrm>
          <a:prstGeom prst="rect">
            <a:avLst/>
          </a:prstGeom>
        </p:spPr>
      </p:pic>
      <p:pic>
        <p:nvPicPr>
          <p:cNvPr id="5" name="Picture 4" descr="20180830_101307f.jpg"/>
          <p:cNvPicPr>
            <a:picLocks noChangeAspect="1"/>
          </p:cNvPicPr>
          <p:nvPr/>
        </p:nvPicPr>
        <p:blipFill>
          <a:blip r:embed="rId4" cstate="print">
            <a:lum bright="10000"/>
          </a:blip>
          <a:stretch>
            <a:fillRect/>
          </a:stretch>
        </p:blipFill>
        <p:spPr>
          <a:xfrm>
            <a:off x="914400" y="4876800"/>
            <a:ext cx="2423587" cy="1645920"/>
          </a:xfrm>
          <a:prstGeom prst="rect">
            <a:avLst/>
          </a:prstGeom>
        </p:spPr>
      </p:pic>
      <p:pic>
        <p:nvPicPr>
          <p:cNvPr id="6" name="Picture 5" descr="20180813_071225k.jpg"/>
          <p:cNvPicPr>
            <a:picLocks noChangeAspect="1"/>
          </p:cNvPicPr>
          <p:nvPr/>
        </p:nvPicPr>
        <p:blipFill>
          <a:blip r:embed="rId5" cstate="print">
            <a:lum bright="10000"/>
          </a:blip>
          <a:stretch>
            <a:fillRect/>
          </a:stretch>
        </p:blipFill>
        <p:spPr>
          <a:xfrm>
            <a:off x="4191000" y="4876800"/>
            <a:ext cx="1723041" cy="1645920"/>
          </a:xfrm>
          <a:prstGeom prst="rect">
            <a:avLst/>
          </a:prstGeom>
        </p:spPr>
      </p:pic>
      <p:pic>
        <p:nvPicPr>
          <p:cNvPr id="7" name="Picture 2" descr="Image result for bay scallop"/>
          <p:cNvPicPr>
            <a:picLocks noChangeAspect="1" noChangeArrowheads="1"/>
          </p:cNvPicPr>
          <p:nvPr/>
        </p:nvPicPr>
        <p:blipFill>
          <a:blip r:embed="rId6" cstate="print">
            <a:lum bright="10000"/>
          </a:blip>
          <a:srcRect/>
          <a:stretch>
            <a:fillRect/>
          </a:stretch>
        </p:blipFill>
        <p:spPr bwMode="auto">
          <a:xfrm>
            <a:off x="5943600" y="1524000"/>
            <a:ext cx="2290472" cy="182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dirty="0" smtClean="0">
                <a:latin typeface="Arial" pitchFamily="34" charset="0"/>
                <a:cs typeface="Arial" pitchFamily="34" charset="0"/>
              </a:rPr>
              <a:t>Objective III</a:t>
            </a:r>
            <a:endParaRPr lang="en-US" dirty="0">
              <a:latin typeface="Arial" pitchFamily="34" charset="0"/>
              <a:cs typeface="Arial" pitchFamily="34" charset="0"/>
            </a:endParaRPr>
          </a:p>
        </p:txBody>
      </p:sp>
      <p:sp>
        <p:nvSpPr>
          <p:cNvPr id="3" name="Content Placeholder 2"/>
          <p:cNvSpPr>
            <a:spLocks noGrp="1"/>
          </p:cNvSpPr>
          <p:nvPr>
            <p:ph idx="1"/>
          </p:nvPr>
        </p:nvSpPr>
        <p:spPr>
          <a:xfrm>
            <a:off x="152400" y="1143000"/>
            <a:ext cx="6172200" cy="5431536"/>
          </a:xfrm>
        </p:spPr>
        <p:txBody>
          <a:bodyPr>
            <a:normAutofit fontScale="92500" lnSpcReduction="10000"/>
          </a:bodyPr>
          <a:lstStyle/>
          <a:p>
            <a:pPr>
              <a:buNone/>
            </a:pPr>
            <a:r>
              <a:rPr lang="en-US" b="1" dirty="0" smtClean="0">
                <a:latin typeface="Arial" pitchFamily="34" charset="0"/>
                <a:cs typeface="Arial" pitchFamily="34" charset="0"/>
              </a:rPr>
              <a:t>Methods: Experimental Design</a:t>
            </a:r>
          </a:p>
          <a:p>
            <a:pPr>
              <a:buNone/>
            </a:pPr>
            <a:endParaRPr lang="en-US" b="1" dirty="0" smtClean="0"/>
          </a:p>
          <a:p>
            <a:r>
              <a:rPr lang="en-US" dirty="0" smtClean="0">
                <a:latin typeface="Arial" pitchFamily="34" charset="0"/>
                <a:cs typeface="Arial" pitchFamily="34" charset="0"/>
              </a:rPr>
              <a:t>38 liter aquariums</a:t>
            </a:r>
          </a:p>
          <a:p>
            <a:r>
              <a:rPr lang="en-US" dirty="0" smtClean="0">
                <a:latin typeface="Arial" pitchFamily="34" charset="0"/>
                <a:cs typeface="Arial" pitchFamily="34" charset="0"/>
              </a:rPr>
              <a:t>Each with 8, 1-liter 			</a:t>
            </a:r>
            <a:r>
              <a:rPr lang="en-US" dirty="0" err="1" smtClean="0">
                <a:latin typeface="Arial" pitchFamily="34" charset="0"/>
                <a:cs typeface="Arial" pitchFamily="34" charset="0"/>
              </a:rPr>
              <a:t>mesocosms</a:t>
            </a: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r>
              <a:rPr lang="en-US" dirty="0" smtClean="0"/>
              <a:t>15 or 20</a:t>
            </a:r>
            <a:r>
              <a:rPr lang="en-US" baseline="30000" dirty="0" smtClean="0"/>
              <a:t>o</a:t>
            </a:r>
            <a:r>
              <a:rPr lang="en-US" dirty="0" smtClean="0"/>
              <a:t>C</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Each </a:t>
            </a:r>
            <a:r>
              <a:rPr lang="en-US" dirty="0" err="1" smtClean="0">
                <a:latin typeface="Arial" pitchFamily="34" charset="0"/>
                <a:cs typeface="Arial" pitchFamily="34" charset="0"/>
              </a:rPr>
              <a:t>mesocosm</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1 bay scallop</a:t>
            </a:r>
          </a:p>
          <a:p>
            <a:pPr lvl="1">
              <a:buNone/>
            </a:pPr>
            <a:endParaRPr lang="en-US" dirty="0" smtClean="0">
              <a:latin typeface="Arial" pitchFamily="34" charset="0"/>
              <a:cs typeface="Arial" pitchFamily="34" charset="0"/>
            </a:endParaRPr>
          </a:p>
          <a:p>
            <a:pPr lvl="1"/>
            <a:r>
              <a:rPr lang="en-US" dirty="0" smtClean="0">
                <a:latin typeface="Arial" pitchFamily="34" charset="0"/>
                <a:cs typeface="Arial" pitchFamily="34" charset="0"/>
              </a:rPr>
              <a:t>1 pea crab </a:t>
            </a:r>
          </a:p>
          <a:p>
            <a:pPr lvl="2"/>
            <a:r>
              <a:rPr lang="en-US" dirty="0" smtClean="0">
                <a:latin typeface="Arial" pitchFamily="34" charset="0"/>
                <a:cs typeface="Arial" pitchFamily="34" charset="0"/>
              </a:rPr>
              <a:t>Male</a:t>
            </a:r>
          </a:p>
          <a:p>
            <a:pPr lvl="2"/>
            <a:r>
              <a:rPr lang="en-US" dirty="0" smtClean="0">
                <a:latin typeface="Arial" pitchFamily="34" charset="0"/>
                <a:cs typeface="Arial" pitchFamily="34" charset="0"/>
              </a:rPr>
              <a:t>Female</a:t>
            </a:r>
          </a:p>
          <a:p>
            <a:pPr>
              <a:buNone/>
            </a:pPr>
            <a:endParaRPr lang="en-US" b="1" dirty="0">
              <a:latin typeface="Arial" pitchFamily="34" charset="0"/>
              <a:cs typeface="Arial" pitchFamily="34" charset="0"/>
            </a:endParaRPr>
          </a:p>
        </p:txBody>
      </p:sp>
      <p:pic>
        <p:nvPicPr>
          <p:cNvPr id="4" name="Picture 3" descr="20180910_074638.jpg"/>
          <p:cNvPicPr>
            <a:picLocks noChangeAspect="1"/>
          </p:cNvPicPr>
          <p:nvPr/>
        </p:nvPicPr>
        <p:blipFill>
          <a:blip r:embed="rId3" cstate="print">
            <a:lum bright="10000"/>
          </a:blip>
          <a:stretch>
            <a:fillRect/>
          </a:stretch>
        </p:blipFill>
        <p:spPr>
          <a:xfrm rot="5400000">
            <a:off x="5293360" y="2555240"/>
            <a:ext cx="4714240" cy="2651760"/>
          </a:xfrm>
          <a:prstGeom prst="rect">
            <a:avLst/>
          </a:prstGeom>
        </p:spPr>
      </p:pic>
      <p:sp>
        <p:nvSpPr>
          <p:cNvPr id="5" name="Rectangle 4"/>
          <p:cNvSpPr/>
          <p:nvPr/>
        </p:nvSpPr>
        <p:spPr>
          <a:xfrm>
            <a:off x="6248400" y="1447800"/>
            <a:ext cx="2743200" cy="4800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29400" y="1828800"/>
            <a:ext cx="1143000" cy="106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638800" y="2667000"/>
            <a:ext cx="10668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descr="20180813_071909f.jpg"/>
          <p:cNvPicPr>
            <a:picLocks noChangeAspect="1"/>
          </p:cNvPicPr>
          <p:nvPr/>
        </p:nvPicPr>
        <p:blipFill>
          <a:blip r:embed="rId4" cstate="print">
            <a:lum bright="10000"/>
          </a:blip>
          <a:stretch>
            <a:fillRect/>
          </a:stretch>
        </p:blipFill>
        <p:spPr>
          <a:xfrm rot="5400000">
            <a:off x="3828910" y="4400690"/>
            <a:ext cx="1554480" cy="1744700"/>
          </a:xfrm>
          <a:prstGeom prst="rect">
            <a:avLst/>
          </a:prstGeom>
        </p:spPr>
      </p:pic>
      <p:cxnSp>
        <p:nvCxnSpPr>
          <p:cNvPr id="21" name="Straight Arrow Connector 20"/>
          <p:cNvCxnSpPr/>
          <p:nvPr/>
        </p:nvCxnSpPr>
        <p:spPr>
          <a:xfrm flipV="1">
            <a:off x="2743200" y="5486400"/>
            <a:ext cx="2133600" cy="838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cstate="print">
            <a:lum bright="10000"/>
          </a:blip>
          <a:srcRect/>
          <a:stretch>
            <a:fillRect/>
          </a:stretch>
        </p:blipFill>
        <p:spPr bwMode="auto">
          <a:xfrm>
            <a:off x="3733800" y="2667000"/>
            <a:ext cx="1737360" cy="1907557"/>
          </a:xfrm>
          <a:prstGeom prst="rect">
            <a:avLst/>
          </a:prstGeom>
          <a:noFill/>
          <a:ln w="9525">
            <a:noFill/>
            <a:miter lim="800000"/>
            <a:headEnd/>
            <a:tailEnd/>
          </a:ln>
        </p:spPr>
      </p:pic>
      <p:cxnSp>
        <p:nvCxnSpPr>
          <p:cNvPr id="32" name="Straight Arrow Connector 31"/>
          <p:cNvCxnSpPr/>
          <p:nvPr/>
        </p:nvCxnSpPr>
        <p:spPr>
          <a:xfrm flipV="1">
            <a:off x="2590800" y="5638800"/>
            <a:ext cx="1219200" cy="228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43200" y="4114800"/>
            <a:ext cx="1219200" cy="4572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dirty="0" smtClean="0"/>
              <a:t>Objective III</a:t>
            </a:r>
            <a:endParaRPr lang="en-US" dirty="0"/>
          </a:p>
        </p:txBody>
      </p:sp>
      <p:sp>
        <p:nvSpPr>
          <p:cNvPr id="3" name="Content Placeholder 2"/>
          <p:cNvSpPr>
            <a:spLocks noGrp="1"/>
          </p:cNvSpPr>
          <p:nvPr>
            <p:ph idx="1"/>
          </p:nvPr>
        </p:nvSpPr>
        <p:spPr>
          <a:xfrm>
            <a:off x="152400" y="1143000"/>
            <a:ext cx="8686800" cy="5431536"/>
          </a:xfrm>
        </p:spPr>
        <p:txBody>
          <a:bodyPr>
            <a:normAutofit/>
          </a:bodyPr>
          <a:lstStyle/>
          <a:p>
            <a:pPr>
              <a:buNone/>
            </a:pPr>
            <a:r>
              <a:rPr lang="en-US" b="1" dirty="0" smtClean="0"/>
              <a:t>Methods: Experimental Design</a:t>
            </a:r>
          </a:p>
          <a:p>
            <a:r>
              <a:rPr lang="en-US" sz="2400" dirty="0" smtClean="0"/>
              <a:t>Prevalence </a:t>
            </a:r>
            <a:r>
              <a:rPr lang="en-US" sz="2400" dirty="0" smtClean="0">
                <a:sym typeface="Wingdings" pitchFamily="2" charset="2"/>
              </a:rPr>
              <a:t> E</a:t>
            </a:r>
            <a:r>
              <a:rPr lang="en-US" sz="2400" dirty="0" smtClean="0"/>
              <a:t>very 12 hours, for 48 hours</a:t>
            </a:r>
          </a:p>
          <a:p>
            <a:endParaRPr lang="en-US" sz="2400" dirty="0" smtClean="0"/>
          </a:p>
          <a:p>
            <a:r>
              <a:rPr lang="en-US" sz="2400" dirty="0" smtClean="0"/>
              <a:t>After 48 hours, quantified:</a:t>
            </a:r>
          </a:p>
          <a:p>
            <a:pPr lvl="1"/>
            <a:endParaRPr lang="en-US" sz="2400" dirty="0" smtClean="0"/>
          </a:p>
          <a:p>
            <a:pPr lvl="1"/>
            <a:r>
              <a:rPr lang="en-US" sz="2400" dirty="0" smtClean="0"/>
              <a:t>Yes/no pea crab infection</a:t>
            </a:r>
          </a:p>
          <a:p>
            <a:pPr lvl="1">
              <a:buNone/>
            </a:pPr>
            <a:endParaRPr lang="en-US" dirty="0" smtClean="0"/>
          </a:p>
          <a:p>
            <a:pPr lvl="2">
              <a:buNone/>
            </a:pPr>
            <a:endParaRPr lang="en-US" dirty="0" smtClean="0"/>
          </a:p>
          <a:p>
            <a:pPr lvl="1"/>
            <a:endParaRPr lang="en-US" dirty="0" smtClean="0"/>
          </a:p>
        </p:txBody>
      </p:sp>
      <p:pic>
        <p:nvPicPr>
          <p:cNvPr id="18" name="Picture 2"/>
          <p:cNvPicPr>
            <a:picLocks noChangeAspect="1" noChangeArrowheads="1"/>
          </p:cNvPicPr>
          <p:nvPr/>
        </p:nvPicPr>
        <p:blipFill>
          <a:blip r:embed="rId3" cstate="print">
            <a:lum bright="10000"/>
          </a:blip>
          <a:srcRect/>
          <a:stretch>
            <a:fillRect/>
          </a:stretch>
        </p:blipFill>
        <p:spPr bwMode="auto">
          <a:xfrm>
            <a:off x="6324600" y="2209800"/>
            <a:ext cx="2402268" cy="2377440"/>
          </a:xfrm>
          <a:prstGeom prst="rect">
            <a:avLst/>
          </a:prstGeom>
          <a:noFill/>
          <a:ln w="9525">
            <a:noFill/>
            <a:miter lim="800000"/>
            <a:headEnd/>
            <a:tailEnd/>
          </a:ln>
        </p:spPr>
      </p:pic>
      <p:pic>
        <p:nvPicPr>
          <p:cNvPr id="19" name="Picture 18" descr="20180830_101943.jpg"/>
          <p:cNvPicPr>
            <a:picLocks noChangeAspect="1"/>
          </p:cNvPicPr>
          <p:nvPr/>
        </p:nvPicPr>
        <p:blipFill>
          <a:blip r:embed="rId4" cstate="print">
            <a:lum bright="10000"/>
          </a:blip>
          <a:stretch>
            <a:fillRect/>
          </a:stretch>
        </p:blipFill>
        <p:spPr>
          <a:xfrm>
            <a:off x="5638800" y="4724400"/>
            <a:ext cx="3081867" cy="1733550"/>
          </a:xfrm>
          <a:prstGeom prst="rect">
            <a:avLst/>
          </a:prstGeom>
        </p:spPr>
      </p:pic>
      <p:pic>
        <p:nvPicPr>
          <p:cNvPr id="6" name="Picture 5" descr="20180830_101307f.jpg"/>
          <p:cNvPicPr>
            <a:picLocks noChangeAspect="1"/>
          </p:cNvPicPr>
          <p:nvPr/>
        </p:nvPicPr>
        <p:blipFill>
          <a:blip r:embed="rId5" cstate="print">
            <a:lum bright="10000"/>
          </a:blip>
          <a:stretch>
            <a:fillRect/>
          </a:stretch>
        </p:blipFill>
        <p:spPr>
          <a:xfrm>
            <a:off x="533400" y="3962400"/>
            <a:ext cx="3657600" cy="24839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066800"/>
          </a:xfrm>
        </p:spPr>
        <p:txBody>
          <a:bodyPr/>
          <a:lstStyle/>
          <a:p>
            <a:pPr algn="ctr"/>
            <a:r>
              <a:rPr lang="en-US" dirty="0" smtClean="0"/>
              <a:t>Objective III</a:t>
            </a:r>
            <a:endParaRPr lang="en-US" dirty="0"/>
          </a:p>
        </p:txBody>
      </p:sp>
      <p:sp>
        <p:nvSpPr>
          <p:cNvPr id="3" name="Content Placeholder 2"/>
          <p:cNvSpPr>
            <a:spLocks noGrp="1"/>
          </p:cNvSpPr>
          <p:nvPr>
            <p:ph idx="1"/>
          </p:nvPr>
        </p:nvSpPr>
        <p:spPr>
          <a:xfrm>
            <a:off x="457200" y="1143000"/>
            <a:ext cx="8229600" cy="5431536"/>
          </a:xfrm>
        </p:spPr>
        <p:txBody>
          <a:bodyPr>
            <a:normAutofit/>
          </a:bodyPr>
          <a:lstStyle/>
          <a:p>
            <a:pPr>
              <a:buNone/>
            </a:pPr>
            <a:r>
              <a:rPr lang="en-US" b="1" dirty="0" smtClean="0"/>
              <a:t>Results:</a:t>
            </a:r>
          </a:p>
          <a:p>
            <a:r>
              <a:rPr lang="en-US" dirty="0" smtClean="0"/>
              <a:t>Female pea crabs</a:t>
            </a:r>
          </a:p>
          <a:p>
            <a:pPr lvl="1"/>
            <a:r>
              <a:rPr lang="en-US" dirty="0" smtClean="0"/>
              <a:t>Warm = 58.5%</a:t>
            </a:r>
          </a:p>
          <a:p>
            <a:pPr lvl="1"/>
            <a:r>
              <a:rPr lang="en-US" dirty="0" smtClean="0"/>
              <a:t>Cold = 12.5 %</a:t>
            </a:r>
          </a:p>
          <a:p>
            <a:pPr lvl="1"/>
            <a:endParaRPr lang="en-US" dirty="0" smtClean="0"/>
          </a:p>
          <a:p>
            <a:r>
              <a:rPr lang="en-US" dirty="0" smtClean="0"/>
              <a:t>Male pea crabs</a:t>
            </a:r>
          </a:p>
          <a:p>
            <a:pPr lvl="1"/>
            <a:r>
              <a:rPr lang="en-US" dirty="0" smtClean="0"/>
              <a:t>Warm = 100%</a:t>
            </a:r>
          </a:p>
          <a:p>
            <a:pPr lvl="1"/>
            <a:r>
              <a:rPr lang="en-US" dirty="0" smtClean="0"/>
              <a:t>Cold = 91%</a:t>
            </a:r>
          </a:p>
          <a:p>
            <a:endParaRPr lang="en-US" dirty="0" smtClean="0"/>
          </a:p>
          <a:p>
            <a:endParaRPr lang="en-US" dirty="0" smtClean="0"/>
          </a:p>
          <a:p>
            <a:endParaRPr lang="en-US" dirty="0"/>
          </a:p>
        </p:txBody>
      </p:sp>
      <p:pic>
        <p:nvPicPr>
          <p:cNvPr id="8" name="Picture 7" descr="20180830_101307f.jpg"/>
          <p:cNvPicPr>
            <a:picLocks noChangeAspect="1"/>
          </p:cNvPicPr>
          <p:nvPr/>
        </p:nvPicPr>
        <p:blipFill>
          <a:blip r:embed="rId3" cstate="print">
            <a:lum bright="10000"/>
          </a:blip>
          <a:stretch>
            <a:fillRect/>
          </a:stretch>
        </p:blipFill>
        <p:spPr>
          <a:xfrm>
            <a:off x="1295400" y="4800600"/>
            <a:ext cx="2667000" cy="1811225"/>
          </a:xfrm>
          <a:prstGeom prst="rect">
            <a:avLst/>
          </a:prstGeom>
        </p:spPr>
      </p:pic>
      <p:graphicFrame>
        <p:nvGraphicFramePr>
          <p:cNvPr id="9" name="Chart 8"/>
          <p:cNvGraphicFramePr/>
          <p:nvPr/>
        </p:nvGraphicFramePr>
        <p:xfrm>
          <a:off x="5334000" y="1143000"/>
          <a:ext cx="2819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5334000" y="3886200"/>
          <a:ext cx="281635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5257800" y="1143000"/>
            <a:ext cx="3429000"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3810000" y="1905000"/>
            <a:ext cx="1371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257800" y="3886200"/>
            <a:ext cx="3429000" cy="281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505200" y="3733800"/>
            <a:ext cx="16002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Conclusion</a:t>
            </a:r>
            <a:endParaRPr lang="en-US" dirty="0"/>
          </a:p>
        </p:txBody>
      </p:sp>
      <p:sp>
        <p:nvSpPr>
          <p:cNvPr id="3" name="Content Placeholder 2"/>
          <p:cNvSpPr>
            <a:spLocks noGrp="1"/>
          </p:cNvSpPr>
          <p:nvPr>
            <p:ph idx="1"/>
          </p:nvPr>
        </p:nvSpPr>
        <p:spPr>
          <a:xfrm>
            <a:off x="457200" y="1219200"/>
            <a:ext cx="8229600" cy="5355336"/>
          </a:xfrm>
        </p:spPr>
        <p:txBody>
          <a:bodyPr>
            <a:normAutofit/>
          </a:bodyPr>
          <a:lstStyle/>
          <a:p>
            <a:r>
              <a:rPr lang="en-US" dirty="0" smtClean="0"/>
              <a:t>Objective I: </a:t>
            </a:r>
          </a:p>
          <a:p>
            <a:pPr lvl="1"/>
            <a:r>
              <a:rPr lang="en-US" dirty="0" smtClean="0"/>
              <a:t>Timing of infections</a:t>
            </a:r>
          </a:p>
          <a:p>
            <a:pPr lvl="2"/>
            <a:r>
              <a:rPr lang="en-US" dirty="0" smtClean="0"/>
              <a:t>Bay scallops are naturally infected by mud blister worms when water temperatures hit 20</a:t>
            </a:r>
            <a:r>
              <a:rPr lang="en-US" baseline="30000" dirty="0" smtClean="0"/>
              <a:t> </a:t>
            </a:r>
            <a:r>
              <a:rPr lang="en-US" baseline="30000" dirty="0" err="1" smtClean="0"/>
              <a:t>o</a:t>
            </a:r>
            <a:r>
              <a:rPr lang="en-US" dirty="0" err="1" smtClean="0"/>
              <a:t>C</a:t>
            </a:r>
            <a:endParaRPr lang="en-US" dirty="0" smtClean="0"/>
          </a:p>
          <a:p>
            <a:pPr lvl="2"/>
            <a:endParaRPr lang="en-US" dirty="0" smtClean="0"/>
          </a:p>
          <a:p>
            <a:pPr lvl="1"/>
            <a:r>
              <a:rPr lang="en-US" dirty="0" smtClean="0"/>
              <a:t>Bottom and surface gear</a:t>
            </a:r>
          </a:p>
          <a:p>
            <a:pPr lvl="2"/>
            <a:r>
              <a:rPr lang="en-US" dirty="0" smtClean="0"/>
              <a:t>Both susceptible to mud blister worm infection</a:t>
            </a:r>
          </a:p>
          <a:p>
            <a:pPr lvl="2"/>
            <a:endParaRPr lang="en-US" dirty="0" smtClean="0"/>
          </a:p>
          <a:p>
            <a:pPr lvl="2"/>
            <a:r>
              <a:rPr lang="en-US" dirty="0" smtClean="0"/>
              <a:t>Surface gear may be a good pea crab mitigation strategy (Site and weather permitting)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Conclusion</a:t>
            </a:r>
            <a:endParaRPr lang="en-US" dirty="0"/>
          </a:p>
        </p:txBody>
      </p:sp>
      <p:sp>
        <p:nvSpPr>
          <p:cNvPr id="3" name="Content Placeholder 2"/>
          <p:cNvSpPr>
            <a:spLocks noGrp="1"/>
          </p:cNvSpPr>
          <p:nvPr>
            <p:ph idx="1"/>
          </p:nvPr>
        </p:nvSpPr>
        <p:spPr>
          <a:xfrm>
            <a:off x="457200" y="1219200"/>
            <a:ext cx="8229600" cy="5355336"/>
          </a:xfrm>
        </p:spPr>
        <p:txBody>
          <a:bodyPr>
            <a:normAutofit/>
          </a:bodyPr>
          <a:lstStyle/>
          <a:p>
            <a:r>
              <a:rPr lang="en-US" dirty="0" smtClean="0"/>
              <a:t>Objective II:</a:t>
            </a:r>
          </a:p>
          <a:p>
            <a:pPr lvl="1"/>
            <a:r>
              <a:rPr lang="en-US" dirty="0" err="1" smtClean="0"/>
              <a:t>Netminder</a:t>
            </a:r>
            <a:endParaRPr lang="en-US" dirty="0" smtClean="0"/>
          </a:p>
          <a:p>
            <a:pPr lvl="1"/>
            <a:endParaRPr lang="en-US" dirty="0" smtClean="0"/>
          </a:p>
          <a:p>
            <a:pPr lvl="2"/>
            <a:r>
              <a:rPr lang="en-US" dirty="0" smtClean="0"/>
              <a:t>Significantly reduces </a:t>
            </a:r>
            <a:r>
              <a:rPr lang="en-US" dirty="0" err="1" smtClean="0"/>
              <a:t>biofouling</a:t>
            </a:r>
            <a:endParaRPr lang="en-US" dirty="0" smtClean="0"/>
          </a:p>
          <a:p>
            <a:pPr lvl="3"/>
            <a:r>
              <a:rPr lang="en-US" dirty="0" smtClean="0"/>
              <a:t>Reducing time needed to clean gear</a:t>
            </a:r>
          </a:p>
          <a:p>
            <a:pPr lvl="2"/>
            <a:endParaRPr lang="en-US" dirty="0" smtClean="0"/>
          </a:p>
          <a:p>
            <a:pPr lvl="2"/>
            <a:r>
              <a:rPr lang="en-US" dirty="0" smtClean="0"/>
              <a:t>Does not prevent settlement of mud blister worms on bay scallop</a:t>
            </a:r>
          </a:p>
          <a:p>
            <a:pPr lvl="2"/>
            <a:endParaRPr lang="en-US" dirty="0" smtClean="0"/>
          </a:p>
          <a:p>
            <a:pPr lvl="2"/>
            <a:r>
              <a:rPr lang="en-US" dirty="0" smtClean="0"/>
              <a:t>Not enough data on it’s ability to prevent pea crab infection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n-US" dirty="0" smtClean="0"/>
              <a:t>Conclusion</a:t>
            </a:r>
            <a:endParaRPr lang="en-US" dirty="0"/>
          </a:p>
        </p:txBody>
      </p:sp>
      <p:sp>
        <p:nvSpPr>
          <p:cNvPr id="3" name="Content Placeholder 2"/>
          <p:cNvSpPr>
            <a:spLocks noGrp="1"/>
          </p:cNvSpPr>
          <p:nvPr>
            <p:ph idx="1"/>
          </p:nvPr>
        </p:nvSpPr>
        <p:spPr>
          <a:xfrm>
            <a:off x="457200" y="1219200"/>
            <a:ext cx="8229600" cy="5355336"/>
          </a:xfrm>
        </p:spPr>
        <p:txBody>
          <a:bodyPr>
            <a:normAutofit/>
          </a:bodyPr>
          <a:lstStyle/>
          <a:p>
            <a:r>
              <a:rPr lang="en-US" dirty="0" smtClean="0"/>
              <a:t>Objective III:</a:t>
            </a:r>
          </a:p>
          <a:p>
            <a:pPr lvl="1"/>
            <a:r>
              <a:rPr lang="en-US" dirty="0" smtClean="0"/>
              <a:t>Effects of temperature on pea crab prevalence</a:t>
            </a:r>
          </a:p>
          <a:p>
            <a:pPr lvl="1"/>
            <a:endParaRPr lang="en-US" dirty="0" smtClean="0"/>
          </a:p>
          <a:p>
            <a:pPr lvl="2"/>
            <a:r>
              <a:rPr lang="en-US" dirty="0" smtClean="0"/>
              <a:t>Prevalence significantly reduced when temperature drops from 20 to 15</a:t>
            </a:r>
            <a:r>
              <a:rPr lang="en-US" baseline="30000" dirty="0" smtClean="0"/>
              <a:t> </a:t>
            </a:r>
            <a:r>
              <a:rPr lang="en-US" baseline="30000" dirty="0" err="1" smtClean="0"/>
              <a:t>o</a:t>
            </a:r>
            <a:r>
              <a:rPr lang="en-US" dirty="0" err="1" smtClean="0"/>
              <a:t>C</a:t>
            </a:r>
            <a:endParaRPr lang="en-US" dirty="0" smtClean="0"/>
          </a:p>
          <a:p>
            <a:pPr lvl="2"/>
            <a:endParaRPr lang="en-US" dirty="0" smtClean="0"/>
          </a:p>
          <a:p>
            <a:pPr lvl="2"/>
            <a:r>
              <a:rPr lang="en-US" dirty="0" smtClean="0"/>
              <a:t>When water temps are below 15</a:t>
            </a:r>
            <a:r>
              <a:rPr lang="en-US" baseline="30000" dirty="0" smtClean="0"/>
              <a:t> </a:t>
            </a:r>
            <a:r>
              <a:rPr lang="en-US" baseline="30000" dirty="0" err="1" smtClean="0"/>
              <a:t>o</a:t>
            </a:r>
            <a:r>
              <a:rPr lang="en-US" dirty="0" err="1" smtClean="0"/>
              <a:t>C</a:t>
            </a:r>
            <a:r>
              <a:rPr lang="en-US" dirty="0" smtClean="0"/>
              <a:t>, risk of infection for bay scallops housed in bottom gear may be significantly reduced</a:t>
            </a:r>
          </a:p>
          <a:p>
            <a:pPr lvl="3"/>
            <a:r>
              <a:rPr lang="en-US" dirty="0" smtClean="0">
                <a:solidFill>
                  <a:schemeClr val="tx1"/>
                </a:solidFill>
              </a:rPr>
              <a:t>Winter months</a:t>
            </a:r>
          </a:p>
          <a:p>
            <a:pPr lvl="4"/>
            <a:r>
              <a:rPr lang="en-US" dirty="0" smtClean="0">
                <a:solidFill>
                  <a:schemeClr val="tx1"/>
                </a:solidFill>
              </a:rPr>
              <a:t>Rough surface conditions/ice</a:t>
            </a:r>
          </a:p>
          <a:p>
            <a:pPr lvl="4"/>
            <a:r>
              <a:rPr lang="en-US" dirty="0" smtClean="0">
                <a:solidFill>
                  <a:schemeClr val="tx1"/>
                </a:solidFill>
              </a:rPr>
              <a:t>Cold water, reduced infection risk for bay scallops housed in bottom gear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pPr algn="ctr"/>
            <a:r>
              <a:rPr lang="en-US" dirty="0" smtClean="0"/>
              <a:t>Acknowledgements</a:t>
            </a:r>
            <a:endParaRPr lang="en-US" dirty="0"/>
          </a:p>
        </p:txBody>
      </p:sp>
      <p:sp>
        <p:nvSpPr>
          <p:cNvPr id="3" name="Content Placeholder 2"/>
          <p:cNvSpPr>
            <a:spLocks noGrp="1"/>
          </p:cNvSpPr>
          <p:nvPr>
            <p:ph idx="1"/>
          </p:nvPr>
        </p:nvSpPr>
        <p:spPr>
          <a:xfrm>
            <a:off x="457200" y="2743200"/>
            <a:ext cx="6477000" cy="4114800"/>
          </a:xfrm>
        </p:spPr>
        <p:txBody>
          <a:bodyPr>
            <a:normAutofit/>
          </a:bodyPr>
          <a:lstStyle/>
          <a:p>
            <a:r>
              <a:rPr lang="en-US" sz="2400" dirty="0" smtClean="0"/>
              <a:t>Dr. Ward, PhD, Owner of Ward </a:t>
            </a:r>
            <a:r>
              <a:rPr lang="en-US" sz="2400" dirty="0" err="1" smtClean="0"/>
              <a:t>Aquafarms</a:t>
            </a:r>
            <a:endParaRPr lang="en-US" sz="2400" dirty="0" smtClean="0"/>
          </a:p>
          <a:p>
            <a:r>
              <a:rPr lang="en-US" sz="2400" dirty="0" smtClean="0"/>
              <a:t>Dr. Koop, PhD</a:t>
            </a:r>
          </a:p>
          <a:p>
            <a:r>
              <a:rPr lang="en-US" sz="2400" dirty="0" smtClean="0"/>
              <a:t>Dr. </a:t>
            </a:r>
            <a:r>
              <a:rPr lang="en-US" sz="2400" dirty="0" err="1" smtClean="0"/>
              <a:t>Bromage</a:t>
            </a:r>
            <a:r>
              <a:rPr lang="en-US" sz="2400" dirty="0" smtClean="0"/>
              <a:t>, PhD</a:t>
            </a:r>
          </a:p>
          <a:p>
            <a:r>
              <a:rPr lang="en-US" sz="2400" dirty="0" smtClean="0"/>
              <a:t>Matt Paquette – Ward </a:t>
            </a:r>
            <a:r>
              <a:rPr lang="en-US" sz="2400" dirty="0" err="1" smtClean="0"/>
              <a:t>Aquafarms</a:t>
            </a:r>
            <a:endParaRPr lang="en-US" sz="2400" dirty="0" smtClean="0"/>
          </a:p>
          <a:p>
            <a:r>
              <a:rPr lang="en-US" sz="2400" dirty="0" smtClean="0"/>
              <a:t>Andrew </a:t>
            </a:r>
            <a:r>
              <a:rPr lang="en-US" sz="2400" dirty="0" err="1" smtClean="0"/>
              <a:t>Davidsohn</a:t>
            </a:r>
            <a:r>
              <a:rPr lang="en-US" sz="2400" dirty="0" smtClean="0"/>
              <a:t> – Ward </a:t>
            </a:r>
            <a:r>
              <a:rPr lang="en-US" sz="2400" dirty="0" err="1" smtClean="0"/>
              <a:t>Aquafarms</a:t>
            </a:r>
            <a:endParaRPr lang="en-US" sz="2400" dirty="0" smtClean="0"/>
          </a:p>
          <a:p>
            <a:r>
              <a:rPr lang="en-US" sz="2400" dirty="0" smtClean="0"/>
              <a:t>Mike </a:t>
            </a:r>
            <a:r>
              <a:rPr lang="en-US" sz="2400" dirty="0" err="1" smtClean="0"/>
              <a:t>Coutes</a:t>
            </a:r>
            <a:r>
              <a:rPr lang="en-US" sz="2400" dirty="0" smtClean="0"/>
              <a:t> – Ward </a:t>
            </a:r>
            <a:r>
              <a:rPr lang="en-US" sz="2400" dirty="0" err="1" smtClean="0"/>
              <a:t>Aquafarms</a:t>
            </a:r>
            <a:endParaRPr lang="en-US" sz="2400" dirty="0" smtClean="0"/>
          </a:p>
          <a:p>
            <a:r>
              <a:rPr lang="en-US" sz="2400" dirty="0" smtClean="0"/>
              <a:t>Alex Walsh – </a:t>
            </a:r>
            <a:r>
              <a:rPr lang="en-US" sz="2400" dirty="0" err="1" smtClean="0"/>
              <a:t>Netminder</a:t>
            </a:r>
            <a:r>
              <a:rPr lang="en-US" sz="2400" dirty="0" smtClean="0"/>
              <a:t>, LLC</a:t>
            </a:r>
          </a:p>
          <a:p>
            <a:r>
              <a:rPr lang="en-US" sz="2400" dirty="0" smtClean="0"/>
              <a:t>Mary Murphy – </a:t>
            </a:r>
            <a:r>
              <a:rPr lang="en-US" sz="2400" dirty="0" err="1" smtClean="0"/>
              <a:t>Sippewissett</a:t>
            </a:r>
            <a:r>
              <a:rPr lang="en-US" sz="2400" dirty="0" smtClean="0"/>
              <a:t> Oyster</a:t>
            </a:r>
            <a:r>
              <a:rPr lang="en-US" sz="2400" i="1" dirty="0" smtClean="0"/>
              <a:t>s</a:t>
            </a:r>
            <a:endParaRPr lang="en-US" sz="2400" dirty="0" smtClean="0"/>
          </a:p>
          <a:p>
            <a:pPr>
              <a:buNone/>
            </a:pPr>
            <a:endParaRPr lang="en-US" sz="2400" dirty="0"/>
          </a:p>
        </p:txBody>
      </p:sp>
      <p:pic>
        <p:nvPicPr>
          <p:cNvPr id="88066" name="Picture 2" descr="Related image"/>
          <p:cNvPicPr>
            <a:picLocks noChangeAspect="1" noChangeArrowheads="1"/>
          </p:cNvPicPr>
          <p:nvPr/>
        </p:nvPicPr>
        <p:blipFill>
          <a:blip r:embed="rId3" cstate="print"/>
          <a:srcRect/>
          <a:stretch>
            <a:fillRect/>
          </a:stretch>
        </p:blipFill>
        <p:spPr bwMode="auto">
          <a:xfrm>
            <a:off x="6781800" y="1600200"/>
            <a:ext cx="2063848" cy="1828800"/>
          </a:xfrm>
          <a:prstGeom prst="rect">
            <a:avLst/>
          </a:prstGeom>
          <a:noFill/>
        </p:spPr>
      </p:pic>
      <p:pic>
        <p:nvPicPr>
          <p:cNvPr id="88068" name="Picture 4" descr="Image result for research set aside program logo"/>
          <p:cNvPicPr>
            <a:picLocks noChangeAspect="1" noChangeArrowheads="1"/>
          </p:cNvPicPr>
          <p:nvPr/>
        </p:nvPicPr>
        <p:blipFill>
          <a:blip r:embed="rId4" cstate="print"/>
          <a:srcRect/>
          <a:stretch>
            <a:fillRect/>
          </a:stretch>
        </p:blipFill>
        <p:spPr bwMode="auto">
          <a:xfrm>
            <a:off x="1066800" y="1600200"/>
            <a:ext cx="5410200" cy="1049580"/>
          </a:xfrm>
          <a:prstGeom prst="rect">
            <a:avLst/>
          </a:prstGeom>
          <a:noFill/>
        </p:spPr>
      </p:pic>
      <p:pic>
        <p:nvPicPr>
          <p:cNvPr id="88070" name="Picture 6" descr="Image result for umass dartmouth logo"/>
          <p:cNvPicPr>
            <a:picLocks noChangeAspect="1" noChangeArrowheads="1"/>
          </p:cNvPicPr>
          <p:nvPr/>
        </p:nvPicPr>
        <p:blipFill>
          <a:blip r:embed="rId5" cstate="print"/>
          <a:srcRect/>
          <a:stretch>
            <a:fillRect/>
          </a:stretch>
        </p:blipFill>
        <p:spPr bwMode="auto">
          <a:xfrm>
            <a:off x="7162800" y="3505200"/>
            <a:ext cx="1676400" cy="1676400"/>
          </a:xfrm>
          <a:prstGeom prst="rect">
            <a:avLst/>
          </a:prstGeom>
          <a:noFill/>
        </p:spPr>
      </p:pic>
      <p:pic>
        <p:nvPicPr>
          <p:cNvPr id="7" name="Picture 4" descr="Image result for sippewissett oysters"/>
          <p:cNvPicPr>
            <a:picLocks noChangeAspect="1" noChangeArrowheads="1"/>
          </p:cNvPicPr>
          <p:nvPr/>
        </p:nvPicPr>
        <p:blipFill>
          <a:blip r:embed="rId6" cstate="print"/>
          <a:srcRect/>
          <a:stretch>
            <a:fillRect/>
          </a:stretch>
        </p:blipFill>
        <p:spPr bwMode="auto">
          <a:xfrm>
            <a:off x="7620000" y="5257800"/>
            <a:ext cx="1219200" cy="121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normAutofit/>
          </a:bodyPr>
          <a:lstStyle/>
          <a:p>
            <a:pPr algn="ctr"/>
            <a:r>
              <a:rPr lang="en-US" dirty="0" smtClean="0"/>
              <a:t>Parasites and aquaculture</a:t>
            </a:r>
            <a:endParaRPr lang="en-US" dirty="0"/>
          </a:p>
        </p:txBody>
      </p:sp>
      <p:sp>
        <p:nvSpPr>
          <p:cNvPr id="3" name="Content Placeholder 2"/>
          <p:cNvSpPr>
            <a:spLocks noGrp="1"/>
          </p:cNvSpPr>
          <p:nvPr>
            <p:ph idx="1"/>
          </p:nvPr>
        </p:nvSpPr>
        <p:spPr>
          <a:xfrm>
            <a:off x="457200" y="1752600"/>
            <a:ext cx="8229600" cy="4821936"/>
          </a:xfrm>
        </p:spPr>
        <p:txBody>
          <a:bodyPr/>
          <a:lstStyle/>
          <a:p>
            <a:r>
              <a:rPr lang="en-US" dirty="0" smtClean="0"/>
              <a:t>Parasites can reduce economic value</a:t>
            </a:r>
          </a:p>
          <a:p>
            <a:endParaRPr lang="en-US" dirty="0" smtClean="0"/>
          </a:p>
          <a:p>
            <a:r>
              <a:rPr lang="en-US" dirty="0" smtClean="0"/>
              <a:t>Lower parasite prevalence = increased value</a:t>
            </a:r>
          </a:p>
          <a:p>
            <a:pPr lvl="1"/>
            <a:r>
              <a:rPr lang="en-US" dirty="0" smtClean="0"/>
              <a:t>Note: Prevalence = % occurrence of parasite in host population</a:t>
            </a:r>
          </a:p>
          <a:p>
            <a:r>
              <a:rPr lang="en-US" dirty="0" smtClean="0"/>
              <a:t>Understanding natural infection dynamics and potential mitigation strategies = lower parasite prevalence and increased economic value</a:t>
            </a:r>
          </a:p>
        </p:txBody>
      </p:sp>
      <p:pic>
        <p:nvPicPr>
          <p:cNvPr id="52226" name="Picture 2" descr="Image result for polydora larvae"/>
          <p:cNvPicPr>
            <a:picLocks noChangeAspect="1" noChangeArrowheads="1"/>
          </p:cNvPicPr>
          <p:nvPr/>
        </p:nvPicPr>
        <p:blipFill>
          <a:blip r:embed="rId3" cstate="print">
            <a:lum bright="10000"/>
          </a:blip>
          <a:srcRect/>
          <a:stretch>
            <a:fillRect/>
          </a:stretch>
        </p:blipFill>
        <p:spPr bwMode="auto">
          <a:xfrm>
            <a:off x="685800" y="5334000"/>
            <a:ext cx="1828800" cy="1371600"/>
          </a:xfrm>
          <a:prstGeom prst="rect">
            <a:avLst/>
          </a:prstGeom>
          <a:noFill/>
        </p:spPr>
      </p:pic>
      <p:pic>
        <p:nvPicPr>
          <p:cNvPr id="52228" name="Picture 4" descr="Related image"/>
          <p:cNvPicPr>
            <a:picLocks noChangeAspect="1" noChangeArrowheads="1"/>
          </p:cNvPicPr>
          <p:nvPr/>
        </p:nvPicPr>
        <p:blipFill>
          <a:blip r:embed="rId4" cstate="print">
            <a:lum bright="10000"/>
          </a:blip>
          <a:srcRect/>
          <a:stretch>
            <a:fillRect/>
          </a:stretch>
        </p:blipFill>
        <p:spPr bwMode="auto">
          <a:xfrm>
            <a:off x="6858000" y="5334000"/>
            <a:ext cx="1828800" cy="1371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Good2_Trim.mp4">
            <a:hlinkClick r:id="" action="ppaction://media"/>
          </p:cNvPr>
          <p:cNvPicPr>
            <a:picLocks noGrp="1" noRot="1" noChangeAspect="1"/>
          </p:cNvPicPr>
          <p:nvPr>
            <p:ph idx="1"/>
            <a:videoFile r:link="rId1"/>
          </p:nvPr>
        </p:nvPicPr>
        <p:blipFill>
          <a:blip r:embed="rId3" cstate="print"/>
          <a:stretch>
            <a:fillRect/>
          </a:stretch>
        </p:blipFill>
        <p:spPr>
          <a:xfrm>
            <a:off x="2438400" y="2286000"/>
            <a:ext cx="4495800" cy="3371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20000" mute="1">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pPr lvl="0" algn="ctr"/>
            <a:r>
              <a:rPr lang="en-US" dirty="0" smtClean="0"/>
              <a:t>Research Host Organism</a:t>
            </a:r>
            <a:br>
              <a:rPr lang="en-US" dirty="0" smtClean="0"/>
            </a:br>
            <a:endParaRPr lang="en-US" dirty="0"/>
          </a:p>
        </p:txBody>
      </p:sp>
      <p:sp>
        <p:nvSpPr>
          <p:cNvPr id="3" name="Content Placeholder 2"/>
          <p:cNvSpPr>
            <a:spLocks noGrp="1"/>
          </p:cNvSpPr>
          <p:nvPr>
            <p:ph idx="1"/>
          </p:nvPr>
        </p:nvSpPr>
        <p:spPr>
          <a:xfrm>
            <a:off x="457200" y="2249424"/>
            <a:ext cx="4572000" cy="1865376"/>
          </a:xfrm>
        </p:spPr>
        <p:txBody>
          <a:bodyPr>
            <a:normAutofit fontScale="92500"/>
          </a:bodyPr>
          <a:lstStyle/>
          <a:p>
            <a:r>
              <a:rPr lang="en-US" dirty="0" smtClean="0"/>
              <a:t>Economic importance</a:t>
            </a:r>
          </a:p>
          <a:p>
            <a:pPr lvl="1"/>
            <a:r>
              <a:rPr lang="en-US" dirty="0" smtClean="0"/>
              <a:t>Fisheries collapse in 1980’s</a:t>
            </a:r>
          </a:p>
          <a:p>
            <a:pPr lvl="1"/>
            <a:r>
              <a:rPr lang="en-US" dirty="0" smtClean="0"/>
              <a:t>Restoration</a:t>
            </a:r>
          </a:p>
          <a:p>
            <a:pPr lvl="1"/>
            <a:r>
              <a:rPr lang="en-US" dirty="0" smtClean="0"/>
              <a:t>Aquaculture</a:t>
            </a:r>
          </a:p>
          <a:p>
            <a:endParaRPr lang="en-US" dirty="0" smtClean="0"/>
          </a:p>
        </p:txBody>
      </p:sp>
      <p:sp>
        <p:nvSpPr>
          <p:cNvPr id="4" name="Content Placeholder 2"/>
          <p:cNvSpPr txBox="1">
            <a:spLocks/>
          </p:cNvSpPr>
          <p:nvPr/>
        </p:nvSpPr>
        <p:spPr>
          <a:xfrm>
            <a:off x="457200" y="1219200"/>
            <a:ext cx="8305800" cy="838200"/>
          </a:xfrm>
          <a:prstGeom prst="rect">
            <a:avLst/>
          </a:prstGeom>
        </p:spPr>
        <p:txBody>
          <a:bodyPr vert="horz">
            <a:normAutofit/>
          </a:bodyPr>
          <a:lstStyle/>
          <a:p>
            <a:pPr marL="365760" indent="-256032" algn="ctr">
              <a:spcBef>
                <a:spcPts val="300"/>
              </a:spcBef>
              <a:buClr>
                <a:srgbClr val="A04DA3"/>
              </a:buClr>
              <a:buFont typeface="Georgia"/>
              <a:buNone/>
              <a:defRPr/>
            </a:pPr>
            <a:r>
              <a:rPr lang="en-US" sz="3000" dirty="0">
                <a:solidFill>
                  <a:schemeClr val="tx2"/>
                </a:solidFill>
              </a:rPr>
              <a:t>The bay scallop (</a:t>
            </a:r>
            <a:r>
              <a:rPr lang="en-US" sz="3000" i="1" dirty="0" err="1">
                <a:solidFill>
                  <a:schemeClr val="tx2"/>
                </a:solidFill>
              </a:rPr>
              <a:t>Argopecten</a:t>
            </a:r>
            <a:r>
              <a:rPr lang="en-US" sz="3000" i="1" dirty="0">
                <a:solidFill>
                  <a:schemeClr val="tx2"/>
                </a:solidFill>
              </a:rPr>
              <a:t> </a:t>
            </a:r>
            <a:r>
              <a:rPr lang="en-US" sz="3000" i="1" dirty="0" err="1">
                <a:solidFill>
                  <a:schemeClr val="tx2"/>
                </a:solidFill>
              </a:rPr>
              <a:t>irradians</a:t>
            </a:r>
            <a:r>
              <a:rPr lang="en-US" sz="3000" dirty="0">
                <a:solidFill>
                  <a:schemeClr val="tx2"/>
                </a:solidFill>
              </a:rPr>
              <a:t>)</a:t>
            </a:r>
          </a:p>
          <a:p>
            <a:pPr marL="365760" indent="-256032" algn="ctr">
              <a:spcBef>
                <a:spcPts val="300"/>
              </a:spcBef>
              <a:buClr>
                <a:srgbClr val="A04DA3"/>
              </a:buClr>
              <a:buFont typeface="Georgia"/>
              <a:buNone/>
              <a:defRPr/>
            </a:pPr>
            <a:endParaRPr lang="en-US" sz="2400" dirty="0">
              <a:solidFill>
                <a:prstClr val="black"/>
              </a:solidFill>
            </a:endParaRPr>
          </a:p>
        </p:txBody>
      </p:sp>
      <p:pic>
        <p:nvPicPr>
          <p:cNvPr id="5" name="Picture 2" descr="Image result for bay scallop"/>
          <p:cNvPicPr>
            <a:picLocks noChangeAspect="1" noChangeArrowheads="1"/>
          </p:cNvPicPr>
          <p:nvPr/>
        </p:nvPicPr>
        <p:blipFill>
          <a:blip r:embed="rId3" cstate="print"/>
          <a:srcRect/>
          <a:stretch>
            <a:fillRect/>
          </a:stretch>
        </p:blipFill>
        <p:spPr bwMode="auto">
          <a:xfrm>
            <a:off x="5791200" y="4191000"/>
            <a:ext cx="2819400" cy="2251115"/>
          </a:xfrm>
          <a:prstGeom prst="rect">
            <a:avLst/>
          </a:prstGeom>
          <a:noFill/>
        </p:spPr>
      </p:pic>
      <p:pic>
        <p:nvPicPr>
          <p:cNvPr id="60418" name="Picture 2" descr="Related image"/>
          <p:cNvPicPr>
            <a:picLocks noChangeAspect="1" noChangeArrowheads="1"/>
          </p:cNvPicPr>
          <p:nvPr/>
        </p:nvPicPr>
        <p:blipFill>
          <a:blip r:embed="rId4" cstate="print"/>
          <a:srcRect/>
          <a:stretch>
            <a:fillRect/>
          </a:stretch>
        </p:blipFill>
        <p:spPr bwMode="auto">
          <a:xfrm>
            <a:off x="5791200" y="1981200"/>
            <a:ext cx="2816352" cy="2103818"/>
          </a:xfrm>
          <a:prstGeom prst="rect">
            <a:avLst/>
          </a:prstGeom>
          <a:noFill/>
        </p:spPr>
      </p:pic>
      <p:sp>
        <p:nvSpPr>
          <p:cNvPr id="7" name="Rectangle 6"/>
          <p:cNvSpPr/>
          <p:nvPr/>
        </p:nvSpPr>
        <p:spPr>
          <a:xfrm>
            <a:off x="457200" y="4267200"/>
            <a:ext cx="4572000" cy="1685077"/>
          </a:xfrm>
          <a:prstGeom prst="rect">
            <a:avLst/>
          </a:prstGeom>
        </p:spPr>
        <p:txBody>
          <a:bodyPr>
            <a:spAutoFit/>
          </a:bodyPr>
          <a:lstStyle/>
          <a:p>
            <a:pPr marL="365760" indent="-256032">
              <a:spcBef>
                <a:spcPts val="300"/>
              </a:spcBef>
              <a:buClr>
                <a:srgbClr val="A04DA3"/>
              </a:buClr>
              <a:buFont typeface="Georgia"/>
              <a:buChar char="•"/>
            </a:pPr>
            <a:r>
              <a:rPr lang="en-US" sz="2400" dirty="0">
                <a:solidFill>
                  <a:prstClr val="black"/>
                </a:solidFill>
              </a:rPr>
              <a:t>Ecological importance</a:t>
            </a:r>
          </a:p>
          <a:p>
            <a:pPr marL="658368" lvl="1" indent="-246888">
              <a:spcBef>
                <a:spcPts val="300"/>
              </a:spcBef>
              <a:buClr>
                <a:srgbClr val="438086"/>
              </a:buClr>
              <a:buFont typeface="Georgia"/>
              <a:buChar char="▫"/>
            </a:pPr>
            <a:r>
              <a:rPr lang="en-US" sz="2400" dirty="0">
                <a:solidFill>
                  <a:srgbClr val="438086"/>
                </a:solidFill>
              </a:rPr>
              <a:t>Coastal filter feeders</a:t>
            </a:r>
          </a:p>
          <a:p>
            <a:pPr marL="923544" lvl="2" indent="-219456">
              <a:spcBef>
                <a:spcPts val="300"/>
              </a:spcBef>
              <a:buClr>
                <a:srgbClr val="53548A"/>
              </a:buClr>
              <a:buFont typeface="Wingdings 2"/>
              <a:buChar char=""/>
            </a:pPr>
            <a:r>
              <a:rPr lang="en-US" sz="2400" dirty="0">
                <a:solidFill>
                  <a:srgbClr val="53548A"/>
                </a:solidFill>
              </a:rPr>
              <a:t>Reduce turbidity</a:t>
            </a:r>
          </a:p>
          <a:p>
            <a:pPr marL="923544" lvl="2" indent="-219456">
              <a:spcBef>
                <a:spcPts val="300"/>
              </a:spcBef>
              <a:buClr>
                <a:srgbClr val="53548A"/>
              </a:buClr>
              <a:buFont typeface="Wingdings 2"/>
              <a:buChar char=""/>
            </a:pPr>
            <a:r>
              <a:rPr lang="en-US" sz="2400" dirty="0">
                <a:solidFill>
                  <a:srgbClr val="53548A"/>
                </a:solidFill>
              </a:rPr>
              <a:t>Promote benthic health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latin typeface="Arial" pitchFamily="34" charset="0"/>
                <a:cs typeface="Arial" pitchFamily="34" charset="0"/>
              </a:rPr>
              <a:t>Parasite: </a:t>
            </a:r>
            <a:r>
              <a:rPr lang="en-US" dirty="0">
                <a:latin typeface="Arial" pitchFamily="34" charset="0"/>
                <a:cs typeface="Arial" pitchFamily="34" charset="0"/>
              </a:rPr>
              <a:t>P</a:t>
            </a:r>
            <a:r>
              <a:rPr lang="en-US" dirty="0" smtClean="0">
                <a:latin typeface="Arial" pitchFamily="34" charset="0"/>
                <a:cs typeface="Arial" pitchFamily="34" charset="0"/>
              </a:rPr>
              <a:t>ea crab</a:t>
            </a:r>
          </a:p>
        </p:txBody>
      </p:sp>
      <p:sp>
        <p:nvSpPr>
          <p:cNvPr id="3" name="Content Placeholder 2"/>
          <p:cNvSpPr>
            <a:spLocks noGrp="1"/>
          </p:cNvSpPr>
          <p:nvPr>
            <p:ph idx="1"/>
          </p:nvPr>
        </p:nvSpPr>
        <p:spPr>
          <a:xfrm>
            <a:off x="457200" y="2249424"/>
            <a:ext cx="5257800" cy="4325112"/>
          </a:xfrm>
        </p:spPr>
        <p:txBody>
          <a:bodyPr/>
          <a:lstStyle/>
          <a:p>
            <a:r>
              <a:rPr lang="en-US" dirty="0" smtClean="0">
                <a:cs typeface="Arial" pitchFamily="34" charset="0"/>
              </a:rPr>
              <a:t>Parasitic marine crab</a:t>
            </a:r>
          </a:p>
          <a:p>
            <a:pPr>
              <a:buNone/>
            </a:pPr>
            <a:endParaRPr lang="en-US" dirty="0" smtClean="0">
              <a:cs typeface="Arial" pitchFamily="34" charset="0"/>
            </a:endParaRPr>
          </a:p>
          <a:p>
            <a:r>
              <a:rPr lang="en-US" dirty="0" smtClean="0">
                <a:cs typeface="Arial" pitchFamily="34" charset="0"/>
              </a:rPr>
              <a:t>Lives in host’s mantle cavity</a:t>
            </a:r>
          </a:p>
          <a:p>
            <a:endParaRPr lang="en-US" dirty="0" smtClean="0">
              <a:cs typeface="Arial" pitchFamily="34" charset="0"/>
            </a:endParaRPr>
          </a:p>
          <a:p>
            <a:r>
              <a:rPr lang="en-US" dirty="0" smtClean="0">
                <a:cs typeface="Arial" pitchFamily="34" charset="0"/>
              </a:rPr>
              <a:t>Feeds off food particles on host’s gills</a:t>
            </a:r>
          </a:p>
          <a:p>
            <a:pPr lvl="1"/>
            <a:r>
              <a:rPr lang="en-US" dirty="0" smtClean="0">
                <a:cs typeface="Arial" pitchFamily="34" charset="0"/>
              </a:rPr>
              <a:t>Reduction in food for host</a:t>
            </a:r>
          </a:p>
          <a:p>
            <a:pPr lvl="1"/>
            <a:r>
              <a:rPr lang="en-US" dirty="0" smtClean="0">
                <a:cs typeface="Arial" pitchFamily="34" charset="0"/>
              </a:rPr>
              <a:t>Physical irritation</a:t>
            </a:r>
          </a:p>
        </p:txBody>
      </p:sp>
      <p:pic>
        <p:nvPicPr>
          <p:cNvPr id="4" name="Picture 2"/>
          <p:cNvPicPr>
            <a:picLocks noChangeAspect="1" noChangeArrowheads="1"/>
          </p:cNvPicPr>
          <p:nvPr/>
        </p:nvPicPr>
        <p:blipFill>
          <a:blip r:embed="rId3" cstate="print">
            <a:lum bright="10000"/>
          </a:blip>
          <a:srcRect/>
          <a:stretch>
            <a:fillRect/>
          </a:stretch>
        </p:blipFill>
        <p:spPr bwMode="auto">
          <a:xfrm>
            <a:off x="5943601" y="1905000"/>
            <a:ext cx="2651760" cy="2511036"/>
          </a:xfrm>
          <a:prstGeom prst="rect">
            <a:avLst/>
          </a:prstGeom>
          <a:noFill/>
          <a:ln w="9525">
            <a:noFill/>
            <a:miter lim="800000"/>
            <a:headEnd/>
            <a:tailEnd/>
          </a:ln>
        </p:spPr>
      </p:pic>
      <p:sp>
        <p:nvSpPr>
          <p:cNvPr id="5" name="Oval 4"/>
          <p:cNvSpPr/>
          <p:nvPr/>
        </p:nvSpPr>
        <p:spPr>
          <a:xfrm>
            <a:off x="7391400" y="3048000"/>
            <a:ext cx="1143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Arrow Connector 5"/>
          <p:cNvCxnSpPr/>
          <p:nvPr/>
        </p:nvCxnSpPr>
        <p:spPr>
          <a:xfrm>
            <a:off x="5562600" y="3505200"/>
            <a:ext cx="1828800" cy="228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57200" y="1143000"/>
            <a:ext cx="8229600" cy="609600"/>
          </a:xfrm>
          <a:prstGeom prst="rect">
            <a:avLst/>
          </a:prstGeom>
        </p:spPr>
        <p:txBody>
          <a:bodyPr vert="horz">
            <a:normAutofit/>
          </a:bodyPr>
          <a:lstStyle/>
          <a:p>
            <a:pPr marL="365760" indent="-256032" algn="ctr">
              <a:spcBef>
                <a:spcPts val="300"/>
              </a:spcBef>
              <a:buClr>
                <a:srgbClr val="A04DA3"/>
              </a:buClr>
              <a:buFont typeface="Georgia"/>
              <a:buNone/>
              <a:defRPr/>
            </a:pPr>
            <a:endParaRPr lang="en-US" sz="2400" dirty="0">
              <a:solidFill>
                <a:prstClr val="black"/>
              </a:solidFill>
            </a:endParaRPr>
          </a:p>
        </p:txBody>
      </p:sp>
      <p:sp>
        <p:nvSpPr>
          <p:cNvPr id="10" name="TextBox 9"/>
          <p:cNvSpPr txBox="1"/>
          <p:nvPr/>
        </p:nvSpPr>
        <p:spPr>
          <a:xfrm>
            <a:off x="1447800" y="1371600"/>
            <a:ext cx="6324600" cy="523220"/>
          </a:xfrm>
          <a:prstGeom prst="rect">
            <a:avLst/>
          </a:prstGeom>
          <a:noFill/>
        </p:spPr>
        <p:txBody>
          <a:bodyPr wrap="square" rtlCol="0">
            <a:spAutoFit/>
          </a:bodyPr>
          <a:lstStyle/>
          <a:p>
            <a:pPr algn="ctr"/>
            <a:r>
              <a:rPr lang="en-US" sz="2800" dirty="0">
                <a:solidFill>
                  <a:prstClr val="black"/>
                </a:solidFill>
                <a:latin typeface="Arial" pitchFamily="34" charset="0"/>
                <a:cs typeface="Arial" pitchFamily="34" charset="0"/>
              </a:rPr>
              <a:t>(</a:t>
            </a:r>
            <a:r>
              <a:rPr lang="en-US" sz="2800" i="1" dirty="0" err="1">
                <a:solidFill>
                  <a:prstClr val="black"/>
                </a:solidFill>
                <a:latin typeface="Arial" pitchFamily="34" charset="0"/>
                <a:cs typeface="Arial" pitchFamily="34" charset="0"/>
              </a:rPr>
              <a:t>Pinnotheres</a:t>
            </a:r>
            <a:r>
              <a:rPr lang="en-US" sz="2800" i="1" dirty="0">
                <a:solidFill>
                  <a:prstClr val="black"/>
                </a:solidFill>
                <a:latin typeface="Arial" pitchFamily="34" charset="0"/>
                <a:cs typeface="Arial" pitchFamily="34" charset="0"/>
              </a:rPr>
              <a:t> </a:t>
            </a:r>
            <a:r>
              <a:rPr lang="en-US" sz="2800" i="1" dirty="0" err="1">
                <a:solidFill>
                  <a:prstClr val="black"/>
                </a:solidFill>
                <a:latin typeface="Arial" pitchFamily="34" charset="0"/>
                <a:cs typeface="Arial" pitchFamily="34" charset="0"/>
              </a:rPr>
              <a:t>maculatus</a:t>
            </a:r>
            <a:r>
              <a:rPr lang="en-US" sz="2800" dirty="0">
                <a:solidFill>
                  <a:prstClr val="black"/>
                </a:solidFill>
                <a:latin typeface="Arial" pitchFamily="34" charset="0"/>
                <a:cs typeface="Arial" pitchFamily="34" charset="0"/>
              </a:rPr>
              <a:t>)</a:t>
            </a:r>
          </a:p>
        </p:txBody>
      </p:sp>
      <p:pic>
        <p:nvPicPr>
          <p:cNvPr id="11" name="Picture 10" descr="20180609_090939.jpg"/>
          <p:cNvPicPr/>
          <p:nvPr/>
        </p:nvPicPr>
        <p:blipFill>
          <a:blip r:embed="rId4" cstate="print">
            <a:lum bright="10000"/>
          </a:blip>
          <a:stretch>
            <a:fillRect/>
          </a:stretch>
        </p:blipFill>
        <p:spPr>
          <a:xfrm>
            <a:off x="5943600" y="4648200"/>
            <a:ext cx="2647950" cy="1524000"/>
          </a:xfrm>
          <a:prstGeom prst="rect">
            <a:avLst/>
          </a:prstGeom>
        </p:spPr>
      </p:pic>
      <p:sp>
        <p:nvSpPr>
          <p:cNvPr id="13" name="Oval 12"/>
          <p:cNvSpPr/>
          <p:nvPr/>
        </p:nvSpPr>
        <p:spPr>
          <a:xfrm>
            <a:off x="6858000" y="48768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Arrow Connector 13"/>
          <p:cNvCxnSpPr/>
          <p:nvPr/>
        </p:nvCxnSpPr>
        <p:spPr>
          <a:xfrm>
            <a:off x="5486400" y="3657600"/>
            <a:ext cx="1447800" cy="1371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latin typeface="Arial" pitchFamily="34" charset="0"/>
                <a:cs typeface="Arial" pitchFamily="34" charset="0"/>
              </a:rPr>
              <a:t>Parasite: Mud blister worm</a:t>
            </a:r>
          </a:p>
        </p:txBody>
      </p:sp>
      <p:sp>
        <p:nvSpPr>
          <p:cNvPr id="3" name="Content Placeholder 2"/>
          <p:cNvSpPr>
            <a:spLocks noGrp="1"/>
          </p:cNvSpPr>
          <p:nvPr>
            <p:ph idx="1"/>
          </p:nvPr>
        </p:nvSpPr>
        <p:spPr>
          <a:xfrm>
            <a:off x="457200" y="2209800"/>
            <a:ext cx="8229600" cy="4325112"/>
          </a:xfrm>
        </p:spPr>
        <p:txBody>
          <a:bodyPr/>
          <a:lstStyle/>
          <a:p>
            <a:r>
              <a:rPr lang="en-US" dirty="0" smtClean="0">
                <a:cs typeface="Arial" pitchFamily="34" charset="0"/>
              </a:rPr>
              <a:t>Parasitic </a:t>
            </a:r>
            <a:r>
              <a:rPr lang="en-US" dirty="0" err="1" smtClean="0">
                <a:cs typeface="Arial" pitchFamily="34" charset="0"/>
              </a:rPr>
              <a:t>polychaete</a:t>
            </a:r>
            <a:r>
              <a:rPr lang="en-US" dirty="0" smtClean="0">
                <a:cs typeface="Arial" pitchFamily="34" charset="0"/>
              </a:rPr>
              <a:t> worm</a:t>
            </a:r>
          </a:p>
          <a:p>
            <a:endParaRPr lang="en-US" dirty="0" smtClean="0">
              <a:cs typeface="Arial" pitchFamily="34" charset="0"/>
            </a:endParaRPr>
          </a:p>
          <a:p>
            <a:r>
              <a:rPr lang="en-US" dirty="0" smtClean="0">
                <a:cs typeface="Arial" pitchFamily="34" charset="0"/>
              </a:rPr>
              <a:t>Shell-borer</a:t>
            </a:r>
          </a:p>
          <a:p>
            <a:endParaRPr lang="en-US" dirty="0" smtClean="0">
              <a:cs typeface="Arial" pitchFamily="34" charset="0"/>
            </a:endParaRPr>
          </a:p>
          <a:p>
            <a:r>
              <a:rPr lang="en-US" dirty="0" smtClean="0">
                <a:cs typeface="Arial" pitchFamily="34" charset="0"/>
              </a:rPr>
              <a:t>Reduces shell integrity</a:t>
            </a:r>
          </a:p>
          <a:p>
            <a:endParaRPr lang="en-US" dirty="0" smtClean="0">
              <a:cs typeface="Arial" pitchFamily="34" charset="0"/>
            </a:endParaRPr>
          </a:p>
          <a:p>
            <a:r>
              <a:rPr lang="en-US" dirty="0" smtClean="0">
                <a:cs typeface="Arial" pitchFamily="34" charset="0"/>
              </a:rPr>
              <a:t>Host redirects energy towards “mud blister”</a:t>
            </a:r>
            <a:endParaRPr lang="en-US" dirty="0">
              <a:cs typeface="Arial" pitchFamily="34" charset="0"/>
            </a:endParaRPr>
          </a:p>
        </p:txBody>
      </p:sp>
      <p:sp>
        <p:nvSpPr>
          <p:cNvPr id="4" name="Content Placeholder 2"/>
          <p:cNvSpPr txBox="1">
            <a:spLocks/>
          </p:cNvSpPr>
          <p:nvPr/>
        </p:nvSpPr>
        <p:spPr>
          <a:xfrm>
            <a:off x="304800" y="1143000"/>
            <a:ext cx="8229600" cy="609600"/>
          </a:xfrm>
          <a:prstGeom prst="rect">
            <a:avLst/>
          </a:prstGeom>
        </p:spPr>
        <p:txBody>
          <a:bodyPr vert="horz">
            <a:normAutofit/>
          </a:bodyPr>
          <a:lstStyle/>
          <a:p>
            <a:pPr marL="365760" indent="-256032" algn="ctr">
              <a:spcBef>
                <a:spcPts val="300"/>
              </a:spcBef>
              <a:buClr>
                <a:srgbClr val="A04DA3"/>
              </a:buClr>
              <a:buFont typeface="Georgia"/>
              <a:buNone/>
              <a:defRPr/>
            </a:pPr>
            <a:endParaRPr lang="en-US" sz="2400" dirty="0">
              <a:solidFill>
                <a:prstClr val="black"/>
              </a:solidFill>
            </a:endParaRPr>
          </a:p>
        </p:txBody>
      </p:sp>
      <p:sp>
        <p:nvSpPr>
          <p:cNvPr id="5" name="TextBox 4"/>
          <p:cNvSpPr txBox="1"/>
          <p:nvPr/>
        </p:nvSpPr>
        <p:spPr>
          <a:xfrm>
            <a:off x="1676400" y="1295400"/>
            <a:ext cx="5867400" cy="523220"/>
          </a:xfrm>
          <a:prstGeom prst="rect">
            <a:avLst/>
          </a:prstGeom>
          <a:noFill/>
        </p:spPr>
        <p:txBody>
          <a:bodyPr wrap="square" rtlCol="0">
            <a:spAutoFit/>
          </a:bodyPr>
          <a:lstStyle/>
          <a:p>
            <a:pPr algn="ctr"/>
            <a:r>
              <a:rPr lang="en-US" sz="2800" dirty="0">
                <a:solidFill>
                  <a:prstClr val="black"/>
                </a:solidFill>
                <a:latin typeface="Arial" pitchFamily="34" charset="0"/>
                <a:cs typeface="Arial" pitchFamily="34" charset="0"/>
              </a:rPr>
              <a:t>(</a:t>
            </a:r>
            <a:r>
              <a:rPr lang="en-US" sz="2800" i="1" dirty="0" err="1">
                <a:solidFill>
                  <a:prstClr val="black"/>
                </a:solidFill>
                <a:latin typeface="Arial" pitchFamily="34" charset="0"/>
                <a:cs typeface="Arial" pitchFamily="34" charset="0"/>
              </a:rPr>
              <a:t>Polydora</a:t>
            </a:r>
            <a:r>
              <a:rPr lang="en-US" sz="2800" i="1" dirty="0">
                <a:solidFill>
                  <a:prstClr val="black"/>
                </a:solidFill>
                <a:latin typeface="Arial" pitchFamily="34" charset="0"/>
                <a:cs typeface="Arial" pitchFamily="34" charset="0"/>
              </a:rPr>
              <a:t> sp.</a:t>
            </a:r>
            <a:r>
              <a:rPr lang="en-US" sz="2800" dirty="0">
                <a:solidFill>
                  <a:prstClr val="black"/>
                </a:solidFill>
                <a:latin typeface="Arial" pitchFamily="34" charset="0"/>
                <a:cs typeface="Arial" pitchFamily="34" charset="0"/>
              </a:rPr>
              <a:t>)</a:t>
            </a:r>
          </a:p>
        </p:txBody>
      </p:sp>
      <p:pic>
        <p:nvPicPr>
          <p:cNvPr id="6" name="Picture 5" descr="20171121_172247d.jpg"/>
          <p:cNvPicPr>
            <a:picLocks noChangeAspect="1"/>
          </p:cNvPicPr>
          <p:nvPr/>
        </p:nvPicPr>
        <p:blipFill>
          <a:blip r:embed="rId3" cstate="print"/>
          <a:stretch>
            <a:fillRect/>
          </a:stretch>
        </p:blipFill>
        <p:spPr>
          <a:xfrm rot="16200000">
            <a:off x="6948790" y="3109610"/>
            <a:ext cx="1737360" cy="1766539"/>
          </a:xfrm>
          <a:prstGeom prst="rect">
            <a:avLst/>
          </a:prstGeom>
        </p:spPr>
      </p:pic>
      <p:cxnSp>
        <p:nvCxnSpPr>
          <p:cNvPr id="7" name="Straight Arrow Connector 6"/>
          <p:cNvCxnSpPr/>
          <p:nvPr/>
        </p:nvCxnSpPr>
        <p:spPr>
          <a:xfrm flipV="1">
            <a:off x="7086600" y="4648200"/>
            <a:ext cx="2286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239000" y="3962400"/>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2466" name="Picture 2" descr="Image result for polydora websteri"/>
          <p:cNvPicPr>
            <a:picLocks noChangeAspect="1" noChangeArrowheads="1"/>
          </p:cNvPicPr>
          <p:nvPr/>
        </p:nvPicPr>
        <p:blipFill>
          <a:blip r:embed="rId4" cstate="print"/>
          <a:srcRect/>
          <a:stretch>
            <a:fillRect/>
          </a:stretch>
        </p:blipFill>
        <p:spPr bwMode="auto">
          <a:xfrm>
            <a:off x="6934200" y="1752600"/>
            <a:ext cx="1737360" cy="13030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Research Objectives</a:t>
            </a:r>
            <a:endParaRPr lang="en-US" dirty="0"/>
          </a:p>
        </p:txBody>
      </p:sp>
      <p:sp>
        <p:nvSpPr>
          <p:cNvPr id="3" name="Content Placeholder 2"/>
          <p:cNvSpPr>
            <a:spLocks noGrp="1"/>
          </p:cNvSpPr>
          <p:nvPr>
            <p:ph idx="1"/>
          </p:nvPr>
        </p:nvSpPr>
        <p:spPr>
          <a:xfrm>
            <a:off x="457200" y="1502664"/>
            <a:ext cx="8229600" cy="5355336"/>
          </a:xfrm>
        </p:spPr>
        <p:txBody>
          <a:bodyPr/>
          <a:lstStyle/>
          <a:p>
            <a:pPr marL="624078" lvl="0" indent="-514350">
              <a:buFont typeface="+mj-lt"/>
              <a:buAutoNum type="arabicPeriod"/>
            </a:pPr>
            <a:r>
              <a:rPr lang="en-US" dirty="0" smtClean="0"/>
              <a:t>Document seasonal timing of infection by mud blister worms and pea crabs in bay scallops</a:t>
            </a:r>
          </a:p>
          <a:p>
            <a:pPr marL="624078" lvl="0" indent="-514350">
              <a:buFont typeface="+mj-lt"/>
              <a:buAutoNum type="arabicPeriod"/>
            </a:pPr>
            <a:endParaRPr lang="en-US" dirty="0" smtClean="0"/>
          </a:p>
          <a:p>
            <a:pPr marL="624078" lvl="0" indent="-514350">
              <a:buFont typeface="+mj-lt"/>
              <a:buAutoNum type="arabicPeriod"/>
            </a:pPr>
            <a:r>
              <a:rPr lang="en-US" dirty="0" smtClean="0"/>
              <a:t>Determine the effectiveness of </a:t>
            </a:r>
            <a:r>
              <a:rPr lang="en-US" dirty="0" err="1" smtClean="0"/>
              <a:t>Netminder</a:t>
            </a:r>
            <a:r>
              <a:rPr lang="en-US" dirty="0" smtClean="0"/>
              <a:t> paint in reducing mud blister worm and pea crab prevalence in bay scallops</a:t>
            </a:r>
          </a:p>
          <a:p>
            <a:pPr marL="624078" lvl="0" indent="-514350">
              <a:buFont typeface="+mj-lt"/>
              <a:buAutoNum type="arabicPeriod"/>
            </a:pPr>
            <a:endParaRPr lang="en-US" dirty="0" smtClean="0"/>
          </a:p>
          <a:p>
            <a:pPr marL="624078" lvl="0" indent="-514350">
              <a:buFont typeface="+mj-lt"/>
              <a:buAutoNum type="arabicPeriod"/>
            </a:pPr>
            <a:r>
              <a:rPr lang="en-US" dirty="0" smtClean="0"/>
              <a:t>Determine infection success of pea crabs in bay scallops based on water temperature</a:t>
            </a:r>
          </a:p>
          <a:p>
            <a:pPr marL="624078"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Research Objectives</a:t>
            </a:r>
            <a:endParaRPr lang="en-US" dirty="0"/>
          </a:p>
        </p:txBody>
      </p:sp>
      <p:sp>
        <p:nvSpPr>
          <p:cNvPr id="3" name="Content Placeholder 2"/>
          <p:cNvSpPr>
            <a:spLocks noGrp="1"/>
          </p:cNvSpPr>
          <p:nvPr>
            <p:ph idx="1"/>
          </p:nvPr>
        </p:nvSpPr>
        <p:spPr>
          <a:xfrm>
            <a:off x="457200" y="1502664"/>
            <a:ext cx="8229600" cy="5355336"/>
          </a:xfrm>
        </p:spPr>
        <p:txBody>
          <a:bodyPr/>
          <a:lstStyle/>
          <a:p>
            <a:pPr marL="624078" lvl="0" indent="-514350">
              <a:buFont typeface="+mj-lt"/>
              <a:buAutoNum type="arabicPeriod"/>
            </a:pPr>
            <a:r>
              <a:rPr lang="en-US" dirty="0" smtClean="0"/>
              <a:t>Document seasonal timing of infection by mud blister worms and pea crabs in bay scallops</a:t>
            </a:r>
          </a:p>
          <a:p>
            <a:pPr marL="624078" lvl="0" indent="-514350">
              <a:buFont typeface="+mj-lt"/>
              <a:buAutoNum type="arabicPeriod"/>
            </a:pPr>
            <a:endParaRPr lang="en-US" dirty="0" smtClean="0"/>
          </a:p>
          <a:p>
            <a:pPr marL="624078" lvl="0" indent="-514350">
              <a:buFont typeface="+mj-lt"/>
              <a:buAutoNum type="arabicPeriod"/>
            </a:pPr>
            <a:r>
              <a:rPr lang="en-US" dirty="0" smtClean="0"/>
              <a:t>Determine the effectiveness of </a:t>
            </a:r>
            <a:r>
              <a:rPr lang="en-US" dirty="0" err="1" smtClean="0"/>
              <a:t>Netminder</a:t>
            </a:r>
            <a:r>
              <a:rPr lang="en-US" dirty="0" smtClean="0"/>
              <a:t> paint in reducing mud blister worm and pea crab prevalence in bay scallops</a:t>
            </a:r>
          </a:p>
          <a:p>
            <a:pPr marL="624078" lvl="0" indent="-514350">
              <a:buFont typeface="+mj-lt"/>
              <a:buAutoNum type="arabicPeriod"/>
            </a:pPr>
            <a:endParaRPr lang="en-US" dirty="0" smtClean="0">
              <a:solidFill>
                <a:schemeClr val="accent1">
                  <a:lumMod val="40000"/>
                  <a:lumOff val="60000"/>
                </a:schemeClr>
              </a:solidFill>
            </a:endParaRPr>
          </a:p>
          <a:p>
            <a:pPr marL="624078" lvl="0" indent="-514350">
              <a:buFont typeface="+mj-lt"/>
              <a:buAutoNum type="arabicPeriod"/>
            </a:pPr>
            <a:r>
              <a:rPr lang="en-US" dirty="0" smtClean="0">
                <a:solidFill>
                  <a:schemeClr val="accent1">
                    <a:lumMod val="40000"/>
                    <a:lumOff val="60000"/>
                  </a:schemeClr>
                </a:solidFill>
              </a:rPr>
              <a:t>Determine infection success of pea crabs in bay scallops based on water temperature</a:t>
            </a:r>
          </a:p>
          <a:p>
            <a:pPr marL="624078" indent="-514350">
              <a:buNone/>
            </a:pPr>
            <a:endParaRPr lang="en-US" dirty="0"/>
          </a:p>
        </p:txBody>
      </p:sp>
      <p:sp>
        <p:nvSpPr>
          <p:cNvPr id="4" name="Rectangle 3"/>
          <p:cNvSpPr/>
          <p:nvPr/>
        </p:nvSpPr>
        <p:spPr>
          <a:xfrm>
            <a:off x="1066800" y="1447800"/>
            <a:ext cx="7467600"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pPr algn="ctr"/>
            <a:r>
              <a:rPr lang="en-US" dirty="0" smtClean="0"/>
              <a:t>Objective I Rationale</a:t>
            </a:r>
            <a:endParaRPr lang="en-US" dirty="0"/>
          </a:p>
        </p:txBody>
      </p:sp>
      <p:sp>
        <p:nvSpPr>
          <p:cNvPr id="3" name="Content Placeholder 2"/>
          <p:cNvSpPr>
            <a:spLocks noGrp="1"/>
          </p:cNvSpPr>
          <p:nvPr>
            <p:ph idx="1"/>
          </p:nvPr>
        </p:nvSpPr>
        <p:spPr>
          <a:xfrm>
            <a:off x="457200" y="1600200"/>
            <a:ext cx="5257800" cy="4974336"/>
          </a:xfrm>
        </p:spPr>
        <p:txBody>
          <a:bodyPr>
            <a:normAutofit/>
          </a:bodyPr>
          <a:lstStyle/>
          <a:p>
            <a:r>
              <a:rPr lang="en-US" sz="2400" dirty="0" smtClean="0"/>
              <a:t>High Pea crabs and mud blister worm prevalence documented in bay scallops at Ward </a:t>
            </a:r>
            <a:r>
              <a:rPr lang="en-US" sz="2400" dirty="0" err="1" smtClean="0"/>
              <a:t>Aquafarms</a:t>
            </a:r>
            <a:r>
              <a:rPr lang="en-US" sz="2400" dirty="0" smtClean="0"/>
              <a:t> in November, 2017</a:t>
            </a:r>
          </a:p>
          <a:p>
            <a:pPr lvl="1">
              <a:buNone/>
            </a:pPr>
            <a:endParaRPr lang="en-US" sz="2200" dirty="0" smtClean="0"/>
          </a:p>
          <a:p>
            <a:pPr lvl="1"/>
            <a:r>
              <a:rPr lang="en-US" sz="2200" dirty="0" smtClean="0"/>
              <a:t>Mud blister worms = 96.8%</a:t>
            </a:r>
          </a:p>
          <a:p>
            <a:pPr lvl="1"/>
            <a:r>
              <a:rPr lang="en-US" sz="2200" dirty="0" smtClean="0"/>
              <a:t>Pea crabs = 53.3%</a:t>
            </a:r>
          </a:p>
          <a:p>
            <a:pPr lvl="1"/>
            <a:endParaRPr lang="en-US" sz="2200" dirty="0" smtClean="0"/>
          </a:p>
          <a:p>
            <a:pPr lvl="1"/>
            <a:r>
              <a:rPr lang="en-US" sz="2400" i="1" dirty="0" smtClean="0"/>
              <a:t>Question: When does each parasite naturally infect host bay scallops?</a:t>
            </a:r>
          </a:p>
          <a:p>
            <a:pPr>
              <a:buNone/>
            </a:pPr>
            <a:endParaRPr lang="en-US" sz="2400" dirty="0"/>
          </a:p>
        </p:txBody>
      </p:sp>
      <p:graphicFrame>
        <p:nvGraphicFramePr>
          <p:cNvPr id="4" name="Chart 3"/>
          <p:cNvGraphicFramePr/>
          <p:nvPr/>
        </p:nvGraphicFramePr>
        <p:xfrm>
          <a:off x="5562600" y="3200400"/>
          <a:ext cx="3200400" cy="3228975"/>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4800600" y="3733800"/>
            <a:ext cx="1905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7600" y="4114800"/>
            <a:ext cx="26670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3133</Words>
  <Application>Microsoft Office PowerPoint</Application>
  <PresentationFormat>On-screen Show (4:3)</PresentationFormat>
  <Paragraphs>435</Paragraphs>
  <Slides>30</Slides>
  <Notes>25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Georgia</vt:lpstr>
      <vt:lpstr>Trebuchet MS</vt:lpstr>
      <vt:lpstr>Wingdings</vt:lpstr>
      <vt:lpstr>Wingdings 2</vt:lpstr>
      <vt:lpstr>Urban</vt:lpstr>
      <vt:lpstr>Marine macroparasite behavior and mitigation techniques in bay scallop aquaculture </vt:lpstr>
      <vt:lpstr>Bay scallop research</vt:lpstr>
      <vt:lpstr>Parasites and aquaculture</vt:lpstr>
      <vt:lpstr>Research Host Organism </vt:lpstr>
      <vt:lpstr>Parasite: Pea crab</vt:lpstr>
      <vt:lpstr>Parasite: Mud blister worm</vt:lpstr>
      <vt:lpstr>Research Objectives</vt:lpstr>
      <vt:lpstr>Research Objectives</vt:lpstr>
      <vt:lpstr>Objective I Rationale</vt:lpstr>
      <vt:lpstr>Objective I Rationale</vt:lpstr>
      <vt:lpstr>Objective II Rationale</vt:lpstr>
      <vt:lpstr>Objectives I and II</vt:lpstr>
      <vt:lpstr>Objectives I and II</vt:lpstr>
      <vt:lpstr>Objectives I and II</vt:lpstr>
      <vt:lpstr>Objectives I and II</vt:lpstr>
      <vt:lpstr>Objective II: Netminder</vt:lpstr>
      <vt:lpstr>Objective I</vt:lpstr>
      <vt:lpstr>Objective I</vt:lpstr>
      <vt:lpstr>Surface vs. bottom gear in Woods Hole, MA</vt:lpstr>
      <vt:lpstr>Research Objectives</vt:lpstr>
      <vt:lpstr>Objective III Rationale</vt:lpstr>
      <vt:lpstr>Objective III</vt:lpstr>
      <vt:lpstr>Objective III</vt:lpstr>
      <vt:lpstr>Objective III</vt:lpstr>
      <vt:lpstr>Objective III</vt:lpstr>
      <vt:lpstr>Conclusion</vt:lpstr>
      <vt:lpstr>Conclusion</vt:lpstr>
      <vt:lpstr>Conclusion</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 selection and infection dynamics of a marine macroparasite</dc:title>
  <dc:creator>Harrison</dc:creator>
  <cp:lastModifiedBy>Candice Huber</cp:lastModifiedBy>
  <cp:revision>56</cp:revision>
  <dcterms:created xsi:type="dcterms:W3CDTF">2019-01-01T19:40:57Z</dcterms:created>
  <dcterms:modified xsi:type="dcterms:W3CDTF">2019-01-26T16:58:46Z</dcterms:modified>
</cp:coreProperties>
</file>