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38"/>
  </p:notesMasterIdLst>
  <p:sldIdLst>
    <p:sldId id="256" r:id="rId3"/>
    <p:sldId id="285" r:id="rId4"/>
    <p:sldId id="286" r:id="rId5"/>
    <p:sldId id="259" r:id="rId6"/>
    <p:sldId id="276" r:id="rId7"/>
    <p:sldId id="257" r:id="rId8"/>
    <p:sldId id="304" r:id="rId9"/>
    <p:sldId id="280" r:id="rId10"/>
    <p:sldId id="262" r:id="rId11"/>
    <p:sldId id="305" r:id="rId12"/>
    <p:sldId id="281" r:id="rId13"/>
    <p:sldId id="288" r:id="rId14"/>
    <p:sldId id="287" r:id="rId15"/>
    <p:sldId id="283" r:id="rId16"/>
    <p:sldId id="279" r:id="rId17"/>
    <p:sldId id="292" r:id="rId18"/>
    <p:sldId id="291" r:id="rId19"/>
    <p:sldId id="293" r:id="rId20"/>
    <p:sldId id="270" r:id="rId21"/>
    <p:sldId id="271" r:id="rId22"/>
    <p:sldId id="298" r:id="rId23"/>
    <p:sldId id="263" r:id="rId24"/>
    <p:sldId id="264" r:id="rId25"/>
    <p:sldId id="265" r:id="rId26"/>
    <p:sldId id="266" r:id="rId27"/>
    <p:sldId id="296" r:id="rId28"/>
    <p:sldId id="267" r:id="rId29"/>
    <p:sldId id="299" r:id="rId30"/>
    <p:sldId id="269" r:id="rId31"/>
    <p:sldId id="268" r:id="rId32"/>
    <p:sldId id="278" r:id="rId33"/>
    <p:sldId id="302" r:id="rId34"/>
    <p:sldId id="300" r:id="rId35"/>
    <p:sldId id="301" r:id="rId36"/>
    <p:sldId id="30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767" autoAdjust="0"/>
  </p:normalViewPr>
  <p:slideViewPr>
    <p:cSldViewPr>
      <p:cViewPr varScale="1">
        <p:scale>
          <a:sx n="97" d="100"/>
          <a:sy n="97" d="100"/>
        </p:scale>
        <p:origin x="-3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940CF-8613-4F86-8938-9D60240BAE59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4EAC54-B536-4ED4-80E6-5DA127C45ED5}">
      <dgm:prSet phldrT="[Text]"/>
      <dgm:spPr/>
      <dgm:t>
        <a:bodyPr/>
        <a:lstStyle/>
        <a:p>
          <a:r>
            <a:rPr lang="en-US" dirty="0" smtClean="0"/>
            <a:t>Climatic Conditions</a:t>
          </a:r>
          <a:endParaRPr lang="en-US" dirty="0"/>
        </a:p>
      </dgm:t>
    </dgm:pt>
    <dgm:pt modelId="{552B5744-F0FF-4B04-97AD-3982C3126FC9}" type="parTrans" cxnId="{AB189A99-99A1-49FF-A536-8660D3437623}">
      <dgm:prSet/>
      <dgm:spPr/>
      <dgm:t>
        <a:bodyPr/>
        <a:lstStyle/>
        <a:p>
          <a:endParaRPr lang="en-US"/>
        </a:p>
      </dgm:t>
    </dgm:pt>
    <dgm:pt modelId="{6B5B214A-A897-4BC0-8221-745A216A91DB}" type="sibTrans" cxnId="{AB189A99-99A1-49FF-A536-8660D3437623}">
      <dgm:prSet/>
      <dgm:spPr/>
      <dgm:t>
        <a:bodyPr/>
        <a:lstStyle/>
        <a:p>
          <a:endParaRPr lang="en-US"/>
        </a:p>
      </dgm:t>
    </dgm:pt>
    <dgm:pt modelId="{9825C5F3-4DF0-4522-962C-1CBBA0569DF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Genetics</a:t>
          </a:r>
          <a:endParaRPr lang="en-US" dirty="0"/>
        </a:p>
      </dgm:t>
    </dgm:pt>
    <dgm:pt modelId="{5BB9C9DE-14F2-4FCE-9266-97BC4F03C084}" type="parTrans" cxnId="{2DC36D51-6A0F-474F-BAEE-7E8B8E0D2413}">
      <dgm:prSet/>
      <dgm:spPr/>
      <dgm:t>
        <a:bodyPr/>
        <a:lstStyle/>
        <a:p>
          <a:endParaRPr lang="en-US"/>
        </a:p>
      </dgm:t>
    </dgm:pt>
    <dgm:pt modelId="{AAF6E2FD-E15B-4D1B-85C6-3EF1AA59F55C}" type="sibTrans" cxnId="{2DC36D51-6A0F-474F-BAEE-7E8B8E0D2413}">
      <dgm:prSet/>
      <dgm:spPr/>
      <dgm:t>
        <a:bodyPr/>
        <a:lstStyle/>
        <a:p>
          <a:endParaRPr lang="en-US"/>
        </a:p>
      </dgm:t>
    </dgm:pt>
    <dgm:pt modelId="{0F20758D-FE12-4D10-9C4A-5B1685042A2F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Forages, Nutrition, Weeds</a:t>
          </a:r>
          <a:endParaRPr lang="en-US" dirty="0"/>
        </a:p>
      </dgm:t>
    </dgm:pt>
    <dgm:pt modelId="{4EEC69BC-B0D3-4C2A-9B06-9BEC7B090836}" type="parTrans" cxnId="{E3BD5D94-B220-439E-BAAC-7005459B56FF}">
      <dgm:prSet/>
      <dgm:spPr/>
      <dgm:t>
        <a:bodyPr/>
        <a:lstStyle/>
        <a:p>
          <a:endParaRPr lang="en-US"/>
        </a:p>
      </dgm:t>
    </dgm:pt>
    <dgm:pt modelId="{5A19F73D-CDA7-4437-A55F-9715E597FDE3}" type="sibTrans" cxnId="{E3BD5D94-B220-439E-BAAC-7005459B56FF}">
      <dgm:prSet/>
      <dgm:spPr/>
      <dgm:t>
        <a:bodyPr/>
        <a:lstStyle/>
        <a:p>
          <a:endParaRPr lang="en-US"/>
        </a:p>
      </dgm:t>
    </dgm:pt>
    <dgm:pt modelId="{BDFCB80E-5AFD-4D38-9F60-37C9BB98B238}">
      <dgm:prSet phldrT="[Text]"/>
      <dgm:spPr/>
      <dgm:t>
        <a:bodyPr/>
        <a:lstStyle/>
        <a:p>
          <a:r>
            <a:rPr lang="en-US" dirty="0" smtClean="0"/>
            <a:t>Water</a:t>
          </a:r>
          <a:endParaRPr lang="en-US" dirty="0"/>
        </a:p>
      </dgm:t>
    </dgm:pt>
    <dgm:pt modelId="{BF537CE5-3F51-424C-B7C0-83EADC94D45E}" type="parTrans" cxnId="{9A0B28E9-44FC-4FBE-915F-00073B4B0452}">
      <dgm:prSet/>
      <dgm:spPr/>
      <dgm:t>
        <a:bodyPr/>
        <a:lstStyle/>
        <a:p>
          <a:endParaRPr lang="en-US"/>
        </a:p>
      </dgm:t>
    </dgm:pt>
    <dgm:pt modelId="{8B170CA9-DD5C-4CAE-A92F-612CC046F411}" type="sibTrans" cxnId="{9A0B28E9-44FC-4FBE-915F-00073B4B0452}">
      <dgm:prSet/>
      <dgm:spPr/>
      <dgm:t>
        <a:bodyPr/>
        <a:lstStyle/>
        <a:p>
          <a:endParaRPr lang="en-US"/>
        </a:p>
      </dgm:t>
    </dgm:pt>
    <dgm:pt modelId="{2B8E2097-45E6-47EB-BC10-ED27EBAC954B}">
      <dgm:prSet phldrT="[Text]"/>
      <dgm:spPr/>
      <dgm:t>
        <a:bodyPr/>
        <a:lstStyle/>
        <a:p>
          <a:r>
            <a:rPr lang="en-US" dirty="0" smtClean="0"/>
            <a:t>Reproduction</a:t>
          </a:r>
          <a:endParaRPr lang="en-US" dirty="0"/>
        </a:p>
      </dgm:t>
    </dgm:pt>
    <dgm:pt modelId="{A8E484A4-0D60-4021-AEFA-B2445223BDED}" type="parTrans" cxnId="{1F4E7E5D-88E4-49CE-956A-212BA5DB6DDC}">
      <dgm:prSet/>
      <dgm:spPr/>
      <dgm:t>
        <a:bodyPr/>
        <a:lstStyle/>
        <a:p>
          <a:endParaRPr lang="en-US"/>
        </a:p>
      </dgm:t>
    </dgm:pt>
    <dgm:pt modelId="{A8516105-AB95-479E-B33D-3DB31D2399F3}" type="sibTrans" cxnId="{1F4E7E5D-88E4-49CE-956A-212BA5DB6DDC}">
      <dgm:prSet/>
      <dgm:spPr/>
      <dgm:t>
        <a:bodyPr/>
        <a:lstStyle/>
        <a:p>
          <a:endParaRPr lang="en-US"/>
        </a:p>
      </dgm:t>
    </dgm:pt>
    <dgm:pt modelId="{FFB248C5-BED5-41B5-B8DA-BD62AF43479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Facilities </a:t>
          </a:r>
          <a:endParaRPr lang="en-US" dirty="0"/>
        </a:p>
      </dgm:t>
    </dgm:pt>
    <dgm:pt modelId="{6E083319-F173-4AD7-9EDD-C523042B3CC6}" type="parTrans" cxnId="{7A7BC730-CBD2-4F45-8BB6-547780254EDA}">
      <dgm:prSet/>
      <dgm:spPr/>
      <dgm:t>
        <a:bodyPr/>
        <a:lstStyle/>
        <a:p>
          <a:endParaRPr lang="en-US"/>
        </a:p>
      </dgm:t>
    </dgm:pt>
    <dgm:pt modelId="{438EB2A3-4DAC-4B53-AAAF-07A9E5F0901A}" type="sibTrans" cxnId="{7A7BC730-CBD2-4F45-8BB6-547780254EDA}">
      <dgm:prSet/>
      <dgm:spPr/>
      <dgm:t>
        <a:bodyPr/>
        <a:lstStyle/>
        <a:p>
          <a:endParaRPr lang="en-US"/>
        </a:p>
      </dgm:t>
    </dgm:pt>
    <dgm:pt modelId="{DCD192AF-9B6F-4D6D-A505-B3A08313466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Health</a:t>
          </a:r>
          <a:endParaRPr lang="en-US" dirty="0"/>
        </a:p>
      </dgm:t>
    </dgm:pt>
    <dgm:pt modelId="{2F1D4185-A1C6-4F41-961B-73AD3BC9B7E2}" type="parTrans" cxnId="{4EC78F09-DB53-4FC5-8E0C-6A0F8B5734A2}">
      <dgm:prSet/>
      <dgm:spPr/>
      <dgm:t>
        <a:bodyPr/>
        <a:lstStyle/>
        <a:p>
          <a:endParaRPr lang="en-US"/>
        </a:p>
      </dgm:t>
    </dgm:pt>
    <dgm:pt modelId="{86E69265-E8D1-4443-A4F3-479B7F5E8742}" type="sibTrans" cxnId="{4EC78F09-DB53-4FC5-8E0C-6A0F8B5734A2}">
      <dgm:prSet/>
      <dgm:spPr/>
      <dgm:t>
        <a:bodyPr/>
        <a:lstStyle/>
        <a:p>
          <a:endParaRPr lang="en-US"/>
        </a:p>
      </dgm:t>
    </dgm:pt>
    <dgm:pt modelId="{32517728-F042-443E-BFF3-1E566ED8AFFB}" type="pres">
      <dgm:prSet presAssocID="{47A940CF-8613-4F86-8938-9D60240BAE5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9DC540-48E3-4F33-A21B-24FC88E3C1EA}" type="pres">
      <dgm:prSet presAssocID="{47A940CF-8613-4F86-8938-9D60240BAE59}" presName="dummyMaxCanvas" presStyleCnt="0"/>
      <dgm:spPr/>
    </dgm:pt>
    <dgm:pt modelId="{91E249E7-9EAC-46AD-A19A-1A95A9622123}" type="pres">
      <dgm:prSet presAssocID="{47A940CF-8613-4F86-8938-9D60240BAE59}" presName="parentComposite" presStyleCnt="0"/>
      <dgm:spPr/>
    </dgm:pt>
    <dgm:pt modelId="{7E5BACE5-BAA3-4A11-A7BF-55C008094712}" type="pres">
      <dgm:prSet presAssocID="{47A940CF-8613-4F86-8938-9D60240BAE59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BED0FD4-6F26-4093-9521-A6E6DF47F83E}" type="pres">
      <dgm:prSet presAssocID="{47A940CF-8613-4F86-8938-9D60240BAE59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192CB74F-D8FD-44FB-B9D2-BEF31126A270}" type="pres">
      <dgm:prSet presAssocID="{47A940CF-8613-4F86-8938-9D60240BAE59}" presName="childrenComposite" presStyleCnt="0"/>
      <dgm:spPr/>
    </dgm:pt>
    <dgm:pt modelId="{6D9867AA-6B41-4B53-B79B-A7CEEE7FB93E}" type="pres">
      <dgm:prSet presAssocID="{47A940CF-8613-4F86-8938-9D60240BAE59}" presName="dummyMaxCanvas_ChildArea" presStyleCnt="0"/>
      <dgm:spPr/>
    </dgm:pt>
    <dgm:pt modelId="{25C0EEE7-1330-41AB-946E-25D25DA20CCC}" type="pres">
      <dgm:prSet presAssocID="{47A940CF-8613-4F86-8938-9D60240BAE59}" presName="fulcrum" presStyleLbl="alignAccFollowNode1" presStyleIdx="2" presStyleCnt="4"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445229D0-4E4A-483F-BE57-866B24ED1752}" type="pres">
      <dgm:prSet presAssocID="{47A940CF-8613-4F86-8938-9D60240BAE59}" presName="balance_23" presStyleLbl="alignAccFollowNode1" presStyleIdx="3" presStyleCnt="4">
        <dgm:presLayoutVars>
          <dgm:bulletEnabled val="1"/>
        </dgm:presLayoutVars>
      </dgm:prSet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CEBC1CDB-F48E-4C69-A8F0-E47628814F2B}" type="pres">
      <dgm:prSet presAssocID="{47A940CF-8613-4F86-8938-9D60240BAE59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32C06-AD4A-47BF-B0E3-DE502132769F}" type="pres">
      <dgm:prSet presAssocID="{47A940CF-8613-4F86-8938-9D60240BAE59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A4C67-6588-43BB-ABAB-3E34AD2A74AA}" type="pres">
      <dgm:prSet presAssocID="{47A940CF-8613-4F86-8938-9D60240BAE59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382D3-F628-4122-82EA-8295D9A4B4B9}" type="pres">
      <dgm:prSet presAssocID="{47A940CF-8613-4F86-8938-9D60240BAE59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427B4-355E-457F-A9BF-7D0372C9E655}" type="pres">
      <dgm:prSet presAssocID="{47A940CF-8613-4F86-8938-9D60240BAE59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4BE0FF-8DDF-43C2-9566-0A9C3BF74F97}" type="presOf" srcId="{47A940CF-8613-4F86-8938-9D60240BAE59}" destId="{32517728-F042-443E-BFF3-1E566ED8AFFB}" srcOrd="0" destOrd="0" presId="urn:microsoft.com/office/officeart/2005/8/layout/balance1"/>
    <dgm:cxn modelId="{6D969ACF-32EA-4E41-9F31-79D00BCC02BA}" type="presOf" srcId="{0F20758D-FE12-4D10-9C4A-5B1685042A2F}" destId="{A65427B4-355E-457F-A9BF-7D0372C9E655}" srcOrd="0" destOrd="0" presId="urn:microsoft.com/office/officeart/2005/8/layout/balance1"/>
    <dgm:cxn modelId="{29D402E9-5CAD-4A08-85F4-2FA29F35A2C7}" type="presOf" srcId="{2B8E2097-45E6-47EB-BC10-ED27EBAC954B}" destId="{CEBC1CDB-F48E-4C69-A8F0-E47628814F2B}" srcOrd="0" destOrd="0" presId="urn:microsoft.com/office/officeart/2005/8/layout/balance1"/>
    <dgm:cxn modelId="{E3BD5D94-B220-439E-BAAC-7005459B56FF}" srcId="{BD4EAC54-B536-4ED4-80E6-5DA127C45ED5}" destId="{0F20758D-FE12-4D10-9C4A-5B1685042A2F}" srcOrd="1" destOrd="0" parTransId="{4EEC69BC-B0D3-4C2A-9B06-9BEC7B090836}" sibTransId="{5A19F73D-CDA7-4437-A55F-9715E597FDE3}"/>
    <dgm:cxn modelId="{4EC78F09-DB53-4FC5-8E0C-6A0F8B5734A2}" srcId="{BDFCB80E-5AFD-4D38-9F60-37C9BB98B238}" destId="{DCD192AF-9B6F-4D6D-A505-B3A083134662}" srcOrd="2" destOrd="0" parTransId="{2F1D4185-A1C6-4F41-961B-73AD3BC9B7E2}" sibTransId="{86E69265-E8D1-4443-A4F3-479B7F5E8742}"/>
    <dgm:cxn modelId="{2DC36D51-6A0F-474F-BAEE-7E8B8E0D2413}" srcId="{BD4EAC54-B536-4ED4-80E6-5DA127C45ED5}" destId="{9825C5F3-4DF0-4522-962C-1CBBA0569DFD}" srcOrd="0" destOrd="0" parTransId="{5BB9C9DE-14F2-4FCE-9266-97BC4F03C084}" sibTransId="{AAF6E2FD-E15B-4D1B-85C6-3EF1AA59F55C}"/>
    <dgm:cxn modelId="{7A7BC730-CBD2-4F45-8BB6-547780254EDA}" srcId="{BDFCB80E-5AFD-4D38-9F60-37C9BB98B238}" destId="{FFB248C5-BED5-41B5-B8DA-BD62AF434791}" srcOrd="1" destOrd="0" parTransId="{6E083319-F173-4AD7-9EDD-C523042B3CC6}" sibTransId="{438EB2A3-4DAC-4B53-AAAF-07A9E5F0901A}"/>
    <dgm:cxn modelId="{95EABE6B-ED12-402F-8DDB-C82193645349}" type="presOf" srcId="{BDFCB80E-5AFD-4D38-9F60-37C9BB98B238}" destId="{9BED0FD4-6F26-4093-9521-A6E6DF47F83E}" srcOrd="0" destOrd="0" presId="urn:microsoft.com/office/officeart/2005/8/layout/balance1"/>
    <dgm:cxn modelId="{FFA57EF5-9F73-4931-8F61-7E1E66C3CE51}" type="presOf" srcId="{FFB248C5-BED5-41B5-B8DA-BD62AF434791}" destId="{5BE32C06-AD4A-47BF-B0E3-DE502132769F}" srcOrd="0" destOrd="0" presId="urn:microsoft.com/office/officeart/2005/8/layout/balance1"/>
    <dgm:cxn modelId="{D47D3583-B048-4DFF-B1E8-8DA0276F96F3}" type="presOf" srcId="{DCD192AF-9B6F-4D6D-A505-B3A083134662}" destId="{B1AA4C67-6588-43BB-ABAB-3E34AD2A74AA}" srcOrd="0" destOrd="0" presId="urn:microsoft.com/office/officeart/2005/8/layout/balance1"/>
    <dgm:cxn modelId="{1F4E7E5D-88E4-49CE-956A-212BA5DB6DDC}" srcId="{BDFCB80E-5AFD-4D38-9F60-37C9BB98B238}" destId="{2B8E2097-45E6-47EB-BC10-ED27EBAC954B}" srcOrd="0" destOrd="0" parTransId="{A8E484A4-0D60-4021-AEFA-B2445223BDED}" sibTransId="{A8516105-AB95-479E-B33D-3DB31D2399F3}"/>
    <dgm:cxn modelId="{AB189A99-99A1-49FF-A536-8660D3437623}" srcId="{47A940CF-8613-4F86-8938-9D60240BAE59}" destId="{BD4EAC54-B536-4ED4-80E6-5DA127C45ED5}" srcOrd="0" destOrd="0" parTransId="{552B5744-F0FF-4B04-97AD-3982C3126FC9}" sibTransId="{6B5B214A-A897-4BC0-8221-745A216A91DB}"/>
    <dgm:cxn modelId="{746D0A77-7B2A-4AC1-B898-13047AEB02F1}" type="presOf" srcId="{9825C5F3-4DF0-4522-962C-1CBBA0569DFD}" destId="{544382D3-F628-4122-82EA-8295D9A4B4B9}" srcOrd="0" destOrd="0" presId="urn:microsoft.com/office/officeart/2005/8/layout/balance1"/>
    <dgm:cxn modelId="{9A0B28E9-44FC-4FBE-915F-00073B4B0452}" srcId="{47A940CF-8613-4F86-8938-9D60240BAE59}" destId="{BDFCB80E-5AFD-4D38-9F60-37C9BB98B238}" srcOrd="1" destOrd="0" parTransId="{BF537CE5-3F51-424C-B7C0-83EADC94D45E}" sibTransId="{8B170CA9-DD5C-4CAE-A92F-612CC046F411}"/>
    <dgm:cxn modelId="{1E67EF84-1D47-4B4C-95B0-953AAC7DE342}" type="presOf" srcId="{BD4EAC54-B536-4ED4-80E6-5DA127C45ED5}" destId="{7E5BACE5-BAA3-4A11-A7BF-55C008094712}" srcOrd="0" destOrd="0" presId="urn:microsoft.com/office/officeart/2005/8/layout/balance1"/>
    <dgm:cxn modelId="{B187635B-0675-4DE8-BEA1-EE47E5AB2282}" type="presParOf" srcId="{32517728-F042-443E-BFF3-1E566ED8AFFB}" destId="{0A9DC540-48E3-4F33-A21B-24FC88E3C1EA}" srcOrd="0" destOrd="0" presId="urn:microsoft.com/office/officeart/2005/8/layout/balance1"/>
    <dgm:cxn modelId="{8D91513F-064E-4E70-A01D-C9BDD775B32F}" type="presParOf" srcId="{32517728-F042-443E-BFF3-1E566ED8AFFB}" destId="{91E249E7-9EAC-46AD-A19A-1A95A9622123}" srcOrd="1" destOrd="0" presId="urn:microsoft.com/office/officeart/2005/8/layout/balance1"/>
    <dgm:cxn modelId="{4C5E91D9-22A4-48E4-9C79-16DAE8FC23A1}" type="presParOf" srcId="{91E249E7-9EAC-46AD-A19A-1A95A9622123}" destId="{7E5BACE5-BAA3-4A11-A7BF-55C008094712}" srcOrd="0" destOrd="0" presId="urn:microsoft.com/office/officeart/2005/8/layout/balance1"/>
    <dgm:cxn modelId="{F1206F01-BBE9-4F2C-8905-74BF9096AD2D}" type="presParOf" srcId="{91E249E7-9EAC-46AD-A19A-1A95A9622123}" destId="{9BED0FD4-6F26-4093-9521-A6E6DF47F83E}" srcOrd="1" destOrd="0" presId="urn:microsoft.com/office/officeart/2005/8/layout/balance1"/>
    <dgm:cxn modelId="{410D08D0-1246-4A85-9654-0D1AD5274E44}" type="presParOf" srcId="{32517728-F042-443E-BFF3-1E566ED8AFFB}" destId="{192CB74F-D8FD-44FB-B9D2-BEF31126A270}" srcOrd="2" destOrd="0" presId="urn:microsoft.com/office/officeart/2005/8/layout/balance1"/>
    <dgm:cxn modelId="{B91DBA09-0435-4D53-ADB2-A506C0BC9A07}" type="presParOf" srcId="{192CB74F-D8FD-44FB-B9D2-BEF31126A270}" destId="{6D9867AA-6B41-4B53-B79B-A7CEEE7FB93E}" srcOrd="0" destOrd="0" presId="urn:microsoft.com/office/officeart/2005/8/layout/balance1"/>
    <dgm:cxn modelId="{2F0024EE-B298-43CF-988A-DD523812550F}" type="presParOf" srcId="{192CB74F-D8FD-44FB-B9D2-BEF31126A270}" destId="{25C0EEE7-1330-41AB-946E-25D25DA20CCC}" srcOrd="1" destOrd="0" presId="urn:microsoft.com/office/officeart/2005/8/layout/balance1"/>
    <dgm:cxn modelId="{9F74C430-3A8F-48D8-9E28-55E7DF3109AC}" type="presParOf" srcId="{192CB74F-D8FD-44FB-B9D2-BEF31126A270}" destId="{445229D0-4E4A-483F-BE57-866B24ED1752}" srcOrd="2" destOrd="0" presId="urn:microsoft.com/office/officeart/2005/8/layout/balance1"/>
    <dgm:cxn modelId="{D21DF3D0-B396-475C-9B72-E18563B97496}" type="presParOf" srcId="{192CB74F-D8FD-44FB-B9D2-BEF31126A270}" destId="{CEBC1CDB-F48E-4C69-A8F0-E47628814F2B}" srcOrd="3" destOrd="0" presId="urn:microsoft.com/office/officeart/2005/8/layout/balance1"/>
    <dgm:cxn modelId="{D3228D5F-D124-433F-A2DE-EBA579D50316}" type="presParOf" srcId="{192CB74F-D8FD-44FB-B9D2-BEF31126A270}" destId="{5BE32C06-AD4A-47BF-B0E3-DE502132769F}" srcOrd="4" destOrd="0" presId="urn:microsoft.com/office/officeart/2005/8/layout/balance1"/>
    <dgm:cxn modelId="{E643445F-A79E-4F6A-8735-69B2BA85E71E}" type="presParOf" srcId="{192CB74F-D8FD-44FB-B9D2-BEF31126A270}" destId="{B1AA4C67-6588-43BB-ABAB-3E34AD2A74AA}" srcOrd="5" destOrd="0" presId="urn:microsoft.com/office/officeart/2005/8/layout/balance1"/>
    <dgm:cxn modelId="{048E18C4-1F64-4B61-980D-DE507166BD4A}" type="presParOf" srcId="{192CB74F-D8FD-44FB-B9D2-BEF31126A270}" destId="{544382D3-F628-4122-82EA-8295D9A4B4B9}" srcOrd="6" destOrd="0" presId="urn:microsoft.com/office/officeart/2005/8/layout/balance1"/>
    <dgm:cxn modelId="{3CE5C343-2058-4A9F-8617-D82EB533BA92}" type="presParOf" srcId="{192CB74F-D8FD-44FB-B9D2-BEF31126A270}" destId="{A65427B4-355E-457F-A9BF-7D0372C9E655}" srcOrd="7" destOrd="0" presId="urn:microsoft.com/office/officeart/2005/8/layout/balance1"/>
  </dgm:cxnLst>
  <dgm:bg>
    <a:solidFill>
      <a:schemeClr val="bg1">
        <a:lumMod val="6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5F2B1-DF30-4490-98FA-C167E1A57D76}" type="doc">
      <dgm:prSet loTypeId="urn:microsoft.com/office/officeart/2005/8/layout/venn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83B7D0-5218-4528-8ECC-7D23C837C214}">
      <dgm:prSet phldrT="[Text]" custT="1"/>
      <dgm:spPr/>
      <dgm:t>
        <a:bodyPr/>
        <a:lstStyle/>
        <a:p>
          <a:r>
            <a:rPr lang="en-US" sz="2400" b="1" dirty="0" smtClean="0"/>
            <a:t>Forages</a:t>
          </a:r>
          <a:endParaRPr lang="en-US" sz="2400" b="1" dirty="0"/>
        </a:p>
      </dgm:t>
    </dgm:pt>
    <dgm:pt modelId="{5174AE08-05B4-483C-912A-55C9803B4CE8}" type="parTrans" cxnId="{200B2175-81F4-4909-B3AD-F8D2B803680A}">
      <dgm:prSet/>
      <dgm:spPr/>
      <dgm:t>
        <a:bodyPr/>
        <a:lstStyle/>
        <a:p>
          <a:endParaRPr lang="en-US" sz="1600" b="1"/>
        </a:p>
      </dgm:t>
    </dgm:pt>
    <dgm:pt modelId="{22F83D54-686B-40CF-A2E5-892F0E65F25F}" type="sibTrans" cxnId="{200B2175-81F4-4909-B3AD-F8D2B803680A}">
      <dgm:prSet/>
      <dgm:spPr/>
      <dgm:t>
        <a:bodyPr/>
        <a:lstStyle/>
        <a:p>
          <a:endParaRPr lang="en-US" sz="1600" b="1"/>
        </a:p>
      </dgm:t>
    </dgm:pt>
    <dgm:pt modelId="{EDD3D774-1132-43D9-8727-712D1CE9ACAF}">
      <dgm:prSet phldrT="[Text]" custT="1"/>
      <dgm:spPr/>
      <dgm:t>
        <a:bodyPr/>
        <a:lstStyle/>
        <a:p>
          <a:r>
            <a:rPr lang="en-US" sz="2400" b="1" dirty="0" smtClean="0"/>
            <a:t>Water</a:t>
          </a:r>
          <a:endParaRPr lang="en-US" sz="2400" b="1" dirty="0"/>
        </a:p>
      </dgm:t>
    </dgm:pt>
    <dgm:pt modelId="{600179A9-8707-4227-B491-A047124C2A39}" type="parTrans" cxnId="{0F599ADD-E110-4E0C-BB5A-A4749C25364C}">
      <dgm:prSet/>
      <dgm:spPr/>
      <dgm:t>
        <a:bodyPr/>
        <a:lstStyle/>
        <a:p>
          <a:endParaRPr lang="en-US" sz="1600" b="1"/>
        </a:p>
      </dgm:t>
    </dgm:pt>
    <dgm:pt modelId="{2AD72350-6136-450C-BD8B-78C3F106B094}" type="sibTrans" cxnId="{0F599ADD-E110-4E0C-BB5A-A4749C25364C}">
      <dgm:prSet/>
      <dgm:spPr/>
      <dgm:t>
        <a:bodyPr/>
        <a:lstStyle/>
        <a:p>
          <a:endParaRPr lang="en-US" sz="1600" b="1"/>
        </a:p>
      </dgm:t>
    </dgm:pt>
    <dgm:pt modelId="{FB0A2041-A4C7-4A81-9B7E-56AC92BAE8AB}">
      <dgm:prSet phldrT="[Text]" custT="1"/>
      <dgm:spPr/>
      <dgm:t>
        <a:bodyPr/>
        <a:lstStyle/>
        <a:p>
          <a:r>
            <a:rPr lang="en-US" sz="2400" b="1" dirty="0" smtClean="0"/>
            <a:t>Animal </a:t>
          </a:r>
          <a:endParaRPr lang="en-US" sz="2400" b="1" dirty="0"/>
        </a:p>
      </dgm:t>
    </dgm:pt>
    <dgm:pt modelId="{B3C31485-D458-4C20-8A4D-24399E3EB416}" type="parTrans" cxnId="{B7F739CA-F636-4F8F-B7FD-4EEDDCF49BAA}">
      <dgm:prSet/>
      <dgm:spPr/>
      <dgm:t>
        <a:bodyPr/>
        <a:lstStyle/>
        <a:p>
          <a:endParaRPr lang="en-US" sz="1600" b="1"/>
        </a:p>
      </dgm:t>
    </dgm:pt>
    <dgm:pt modelId="{F48F4F55-3BA3-45A6-8DC1-167FE1263CAE}" type="sibTrans" cxnId="{B7F739CA-F636-4F8F-B7FD-4EEDDCF49BAA}">
      <dgm:prSet/>
      <dgm:spPr/>
      <dgm:t>
        <a:bodyPr/>
        <a:lstStyle/>
        <a:p>
          <a:endParaRPr lang="en-US" sz="1600" b="1"/>
        </a:p>
      </dgm:t>
    </dgm:pt>
    <dgm:pt modelId="{20B61940-6092-4923-92B1-69C825E40174}" type="pres">
      <dgm:prSet presAssocID="{F835F2B1-DF30-4490-98FA-C167E1A57D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C76A11-6ACA-473E-95C8-2BFBD789AF32}" type="pres">
      <dgm:prSet presAssocID="{F783B7D0-5218-4528-8ECC-7D23C837C214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8C003-0EDA-4AAD-9A07-C75C236E87AD}" type="pres">
      <dgm:prSet presAssocID="{22F83D54-686B-40CF-A2E5-892F0E65F25F}" presName="space" presStyleCnt="0"/>
      <dgm:spPr/>
    </dgm:pt>
    <dgm:pt modelId="{BC112EB8-8786-4642-B09B-416A802BCC39}" type="pres">
      <dgm:prSet presAssocID="{EDD3D774-1132-43D9-8727-712D1CE9ACAF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821FC-AB49-49DD-8158-0D35AFDC7579}" type="pres">
      <dgm:prSet presAssocID="{2AD72350-6136-450C-BD8B-78C3F106B094}" presName="space" presStyleCnt="0"/>
      <dgm:spPr/>
    </dgm:pt>
    <dgm:pt modelId="{58EFA7C2-2630-4FBC-BEAB-3AF74B4C63AC}" type="pres">
      <dgm:prSet presAssocID="{FB0A2041-A4C7-4A81-9B7E-56AC92BAE8AB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410412-A208-431D-BF5B-A2BFCDF7A37C}" type="presOf" srcId="{FB0A2041-A4C7-4A81-9B7E-56AC92BAE8AB}" destId="{58EFA7C2-2630-4FBC-BEAB-3AF74B4C63AC}" srcOrd="0" destOrd="0" presId="urn:microsoft.com/office/officeart/2005/8/layout/venn3"/>
    <dgm:cxn modelId="{0F599ADD-E110-4E0C-BB5A-A4749C25364C}" srcId="{F835F2B1-DF30-4490-98FA-C167E1A57D76}" destId="{EDD3D774-1132-43D9-8727-712D1CE9ACAF}" srcOrd="1" destOrd="0" parTransId="{600179A9-8707-4227-B491-A047124C2A39}" sibTransId="{2AD72350-6136-450C-BD8B-78C3F106B094}"/>
    <dgm:cxn modelId="{B7F739CA-F636-4F8F-B7FD-4EEDDCF49BAA}" srcId="{F835F2B1-DF30-4490-98FA-C167E1A57D76}" destId="{FB0A2041-A4C7-4A81-9B7E-56AC92BAE8AB}" srcOrd="2" destOrd="0" parTransId="{B3C31485-D458-4C20-8A4D-24399E3EB416}" sibTransId="{F48F4F55-3BA3-45A6-8DC1-167FE1263CAE}"/>
    <dgm:cxn modelId="{7AF4F868-4D98-4688-BDFC-F56A9AB9E690}" type="presOf" srcId="{F783B7D0-5218-4528-8ECC-7D23C837C214}" destId="{48C76A11-6ACA-473E-95C8-2BFBD789AF32}" srcOrd="0" destOrd="0" presId="urn:microsoft.com/office/officeart/2005/8/layout/venn3"/>
    <dgm:cxn modelId="{9F7BCC56-77D4-4541-9729-28B76504B590}" type="presOf" srcId="{F835F2B1-DF30-4490-98FA-C167E1A57D76}" destId="{20B61940-6092-4923-92B1-69C825E40174}" srcOrd="0" destOrd="0" presId="urn:microsoft.com/office/officeart/2005/8/layout/venn3"/>
    <dgm:cxn modelId="{200B2175-81F4-4909-B3AD-F8D2B803680A}" srcId="{F835F2B1-DF30-4490-98FA-C167E1A57D76}" destId="{F783B7D0-5218-4528-8ECC-7D23C837C214}" srcOrd="0" destOrd="0" parTransId="{5174AE08-05B4-483C-912A-55C9803B4CE8}" sibTransId="{22F83D54-686B-40CF-A2E5-892F0E65F25F}"/>
    <dgm:cxn modelId="{571A064A-D6FF-42B2-AC90-ABC6772C35A3}" type="presOf" srcId="{EDD3D774-1132-43D9-8727-712D1CE9ACAF}" destId="{BC112EB8-8786-4642-B09B-416A802BCC39}" srcOrd="0" destOrd="0" presId="urn:microsoft.com/office/officeart/2005/8/layout/venn3"/>
    <dgm:cxn modelId="{F42B8936-77DC-458D-9358-8396984D94C2}" type="presParOf" srcId="{20B61940-6092-4923-92B1-69C825E40174}" destId="{48C76A11-6ACA-473E-95C8-2BFBD789AF32}" srcOrd="0" destOrd="0" presId="urn:microsoft.com/office/officeart/2005/8/layout/venn3"/>
    <dgm:cxn modelId="{48D31374-4338-442F-ABAA-3A0A416D25FF}" type="presParOf" srcId="{20B61940-6092-4923-92B1-69C825E40174}" destId="{FB38C003-0EDA-4AAD-9A07-C75C236E87AD}" srcOrd="1" destOrd="0" presId="urn:microsoft.com/office/officeart/2005/8/layout/venn3"/>
    <dgm:cxn modelId="{B94E5B7D-E65E-4F6F-9E8B-5B4206A9D019}" type="presParOf" srcId="{20B61940-6092-4923-92B1-69C825E40174}" destId="{BC112EB8-8786-4642-B09B-416A802BCC39}" srcOrd="2" destOrd="0" presId="urn:microsoft.com/office/officeart/2005/8/layout/venn3"/>
    <dgm:cxn modelId="{E586C1B9-0810-4228-877B-2B45CAFF23AD}" type="presParOf" srcId="{20B61940-6092-4923-92B1-69C825E40174}" destId="{FEE821FC-AB49-49DD-8158-0D35AFDC7579}" srcOrd="3" destOrd="0" presId="urn:microsoft.com/office/officeart/2005/8/layout/venn3"/>
    <dgm:cxn modelId="{AF8A962F-77A1-471F-85E1-264A89EE53FF}" type="presParOf" srcId="{20B61940-6092-4923-92B1-69C825E40174}" destId="{58EFA7C2-2630-4FBC-BEAB-3AF74B4C63AC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FAD7C1-FF3D-49B1-A313-15715FE05A3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9B817FD-7015-4EEB-A607-FEEEA02AA0B6}">
      <dgm:prSet phldrT="[Text]" custT="1"/>
      <dgm:spPr/>
      <dgm:t>
        <a:bodyPr/>
        <a:lstStyle/>
        <a:p>
          <a:pPr algn="ctr"/>
          <a:r>
            <a:rPr lang="en-US" sz="2000" b="1" dirty="0" smtClean="0"/>
            <a:t>Residual</a:t>
          </a:r>
        </a:p>
        <a:p>
          <a:pPr algn="ctr"/>
          <a:endParaRPr lang="en-US" sz="1400" dirty="0" smtClean="0"/>
        </a:p>
        <a:p>
          <a:pPr algn="ctr"/>
          <a:r>
            <a:rPr lang="en-US" sz="1400" dirty="0" smtClean="0"/>
            <a:t>Stubble height remaining impacts stand regrowth potential. Min. of 2” for </a:t>
          </a:r>
          <a:r>
            <a:rPr lang="en-US" sz="1400" dirty="0" err="1" smtClean="0"/>
            <a:t>bermudagrass</a:t>
          </a:r>
          <a:r>
            <a:rPr lang="en-US" sz="1400" dirty="0" smtClean="0"/>
            <a:t> </a:t>
          </a:r>
          <a:r>
            <a:rPr lang="en-US" sz="1400" smtClean="0"/>
            <a:t>and 4” for </a:t>
          </a:r>
          <a:r>
            <a:rPr lang="en-US" sz="1400" dirty="0" smtClean="0"/>
            <a:t>tall fescue stands.	</a:t>
          </a:r>
          <a:endParaRPr lang="en-US" sz="1400" dirty="0"/>
        </a:p>
      </dgm:t>
    </dgm:pt>
    <dgm:pt modelId="{950A2A58-5B16-4756-848A-4B8F9F16A280}" type="parTrans" cxnId="{F5C631D5-18C7-4AB4-B198-553E276D79A4}">
      <dgm:prSet/>
      <dgm:spPr/>
      <dgm:t>
        <a:bodyPr/>
        <a:lstStyle/>
        <a:p>
          <a:endParaRPr lang="en-US"/>
        </a:p>
      </dgm:t>
    </dgm:pt>
    <dgm:pt modelId="{517AB770-DD7D-4A53-9CF5-43B300C8A88D}" type="sibTrans" cxnId="{F5C631D5-18C7-4AB4-B198-553E276D79A4}">
      <dgm:prSet/>
      <dgm:spPr/>
      <dgm:t>
        <a:bodyPr/>
        <a:lstStyle/>
        <a:p>
          <a:endParaRPr lang="en-US"/>
        </a:p>
      </dgm:t>
    </dgm:pt>
    <dgm:pt modelId="{E2B2AB91-9089-48EB-B493-5FB90D50FD21}">
      <dgm:prSet phldrT="[Text]" custT="1"/>
      <dgm:spPr/>
      <dgm:t>
        <a:bodyPr/>
        <a:lstStyle/>
        <a:p>
          <a:r>
            <a:rPr lang="en-US" sz="2000" b="1" dirty="0" smtClean="0"/>
            <a:t>Rest</a:t>
          </a:r>
        </a:p>
        <a:p>
          <a:endParaRPr lang="en-US" sz="1400" dirty="0" smtClean="0"/>
        </a:p>
        <a:p>
          <a:r>
            <a:rPr lang="en-US" sz="1400" dirty="0" smtClean="0"/>
            <a:t>Remove cattle from grazed area. Rotate to new pasture or feed cattle in designated “sacrifice” area to allow for pasture rest.</a:t>
          </a:r>
          <a:endParaRPr lang="en-US" sz="1400" dirty="0"/>
        </a:p>
      </dgm:t>
    </dgm:pt>
    <dgm:pt modelId="{4635DF38-7B61-4821-AB4A-A189CF651398}" type="parTrans" cxnId="{FDA0425A-7A19-4952-81B4-C232090E12B5}">
      <dgm:prSet/>
      <dgm:spPr/>
      <dgm:t>
        <a:bodyPr/>
        <a:lstStyle/>
        <a:p>
          <a:endParaRPr lang="en-US"/>
        </a:p>
      </dgm:t>
    </dgm:pt>
    <dgm:pt modelId="{BF4106E4-54BA-48CD-833A-FAF287F1E797}" type="sibTrans" cxnId="{FDA0425A-7A19-4952-81B4-C232090E12B5}">
      <dgm:prSet/>
      <dgm:spPr/>
      <dgm:t>
        <a:bodyPr/>
        <a:lstStyle/>
        <a:p>
          <a:endParaRPr lang="en-US"/>
        </a:p>
      </dgm:t>
    </dgm:pt>
    <dgm:pt modelId="{36E36EBE-2C82-4BFE-A366-4B80B4A5148D}">
      <dgm:prSet phldrT="[Text]" custT="1"/>
      <dgm:spPr/>
      <dgm:t>
        <a:bodyPr/>
        <a:lstStyle/>
        <a:p>
          <a:r>
            <a:rPr lang="en-US" sz="2000" b="1" dirty="0" smtClean="0"/>
            <a:t>Recovery</a:t>
          </a:r>
        </a:p>
        <a:p>
          <a:endParaRPr lang="en-US" sz="1400" dirty="0" smtClean="0"/>
        </a:p>
        <a:p>
          <a:r>
            <a:rPr lang="en-US" sz="1400" dirty="0" smtClean="0"/>
            <a:t>The combination of adequate residual and rest leads to recovery…plant regrowth occurs more rapidly when grazing intensity and frequency are managed.</a:t>
          </a:r>
          <a:endParaRPr lang="en-US" sz="1400" dirty="0"/>
        </a:p>
      </dgm:t>
    </dgm:pt>
    <dgm:pt modelId="{A57AB7FB-1DE7-45D9-8B19-AB4849BDDC50}" type="parTrans" cxnId="{7E347AF8-89E5-476C-829C-8BF664A37BB9}">
      <dgm:prSet/>
      <dgm:spPr/>
      <dgm:t>
        <a:bodyPr/>
        <a:lstStyle/>
        <a:p>
          <a:endParaRPr lang="en-US"/>
        </a:p>
      </dgm:t>
    </dgm:pt>
    <dgm:pt modelId="{C729699D-055E-45BA-9960-3C010086ADAC}" type="sibTrans" cxnId="{7E347AF8-89E5-476C-829C-8BF664A37BB9}">
      <dgm:prSet/>
      <dgm:spPr/>
      <dgm:t>
        <a:bodyPr/>
        <a:lstStyle/>
        <a:p>
          <a:endParaRPr lang="en-US"/>
        </a:p>
      </dgm:t>
    </dgm:pt>
    <dgm:pt modelId="{29002272-6447-4F93-B01B-A9338D4888E6}" type="pres">
      <dgm:prSet presAssocID="{60FAD7C1-FF3D-49B1-A313-15715FE05A3E}" presName="Name0" presStyleCnt="0">
        <dgm:presLayoutVars>
          <dgm:dir/>
          <dgm:resizeHandles val="exact"/>
        </dgm:presLayoutVars>
      </dgm:prSet>
      <dgm:spPr/>
    </dgm:pt>
    <dgm:pt modelId="{7E977118-D47D-4E01-8BAB-07C6BAF5A647}" type="pres">
      <dgm:prSet presAssocID="{60FAD7C1-FF3D-49B1-A313-15715FE05A3E}" presName="bkgdShp" presStyleLbl="alignAccFollowNode1" presStyleIdx="0" presStyleCnt="1"/>
      <dgm:spPr/>
    </dgm:pt>
    <dgm:pt modelId="{17982882-F426-45BC-AA76-A87597911902}" type="pres">
      <dgm:prSet presAssocID="{60FAD7C1-FF3D-49B1-A313-15715FE05A3E}" presName="linComp" presStyleCnt="0"/>
      <dgm:spPr/>
    </dgm:pt>
    <dgm:pt modelId="{EC5F924C-DEF9-4FED-8617-93B46C3B674C}" type="pres">
      <dgm:prSet presAssocID="{49B817FD-7015-4EEB-A607-FEEEA02AA0B6}" presName="compNode" presStyleCnt="0"/>
      <dgm:spPr/>
    </dgm:pt>
    <dgm:pt modelId="{72065C9F-32C7-4CD2-9A3A-38F4F1822148}" type="pres">
      <dgm:prSet presAssocID="{49B817FD-7015-4EEB-A607-FEEEA02AA0B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9F024-29EC-416D-86DE-9D0EF1090C3E}" type="pres">
      <dgm:prSet presAssocID="{49B817FD-7015-4EEB-A607-FEEEA02AA0B6}" presName="invisiNode" presStyleLbl="node1" presStyleIdx="0" presStyleCnt="3"/>
      <dgm:spPr/>
    </dgm:pt>
    <dgm:pt modelId="{48FB77BA-786C-40A6-BF19-A3BDC1F2C607}" type="pres">
      <dgm:prSet presAssocID="{49B817FD-7015-4EEB-A607-FEEEA02AA0B6}" presName="imagNode" presStyleLbl="fgImgPlace1" presStyleIdx="0" presStyleCnt="3" custLinFactX="8936" custLinFactNeighborX="100000" custLinFactNeighborY="-1136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4C0D416E-8B30-499A-82E1-40DBF84DEB57}" type="pres">
      <dgm:prSet presAssocID="{517AB770-DD7D-4A53-9CF5-43B300C8A8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07AEE7F-1E92-4C5A-A3FB-56579A1FB10B}" type="pres">
      <dgm:prSet presAssocID="{E2B2AB91-9089-48EB-B493-5FB90D50FD21}" presName="compNode" presStyleCnt="0"/>
      <dgm:spPr/>
    </dgm:pt>
    <dgm:pt modelId="{7034DCDD-588D-40A2-81D6-291D6067D985}" type="pres">
      <dgm:prSet presAssocID="{E2B2AB91-9089-48EB-B493-5FB90D50FD2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E5F701-826C-4F95-98F4-4E2D7E29F291}" type="pres">
      <dgm:prSet presAssocID="{E2B2AB91-9089-48EB-B493-5FB90D50FD21}" presName="invisiNode" presStyleLbl="node1" presStyleIdx="1" presStyleCnt="3"/>
      <dgm:spPr/>
    </dgm:pt>
    <dgm:pt modelId="{F3058E43-36F5-4782-906A-B29C0618ED50}" type="pres">
      <dgm:prSet presAssocID="{E2B2AB91-9089-48EB-B493-5FB90D50FD21}" presName="imagNode" presStyleLbl="fgImgPlace1" presStyleIdx="1" presStyleCnt="3" custLinFactX="-11702" custLinFactNeighborX="-100000" custLinFactNeighborY="-113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1DC10A41-F383-4BEC-BDC7-EFC71843BAB6}" type="pres">
      <dgm:prSet presAssocID="{BF4106E4-54BA-48CD-833A-FAF287F1E79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D07DEE-4B32-491E-A822-3C57A700B73F}" type="pres">
      <dgm:prSet presAssocID="{36E36EBE-2C82-4BFE-A366-4B80B4A5148D}" presName="compNode" presStyleCnt="0"/>
      <dgm:spPr/>
    </dgm:pt>
    <dgm:pt modelId="{BEA442AC-E522-429E-A805-EDEF1B24024F}" type="pres">
      <dgm:prSet presAssocID="{36E36EBE-2C82-4BFE-A366-4B80B4A5148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876A69-FE93-4EA3-A43C-201AFA4CC955}" type="pres">
      <dgm:prSet presAssocID="{36E36EBE-2C82-4BFE-A366-4B80B4A5148D}" presName="invisiNode" presStyleLbl="node1" presStyleIdx="2" presStyleCnt="3"/>
      <dgm:spPr/>
    </dgm:pt>
    <dgm:pt modelId="{B2116F80-0541-426E-A015-93ED10F74A31}" type="pres">
      <dgm:prSet presAssocID="{36E36EBE-2C82-4BFE-A366-4B80B4A5148D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485FFD91-1EA6-46E3-8B0B-9A3DBC0A0CBA}" type="presOf" srcId="{BF4106E4-54BA-48CD-833A-FAF287F1E797}" destId="{1DC10A41-F383-4BEC-BDC7-EFC71843BAB6}" srcOrd="0" destOrd="0" presId="urn:microsoft.com/office/officeart/2005/8/layout/pList2"/>
    <dgm:cxn modelId="{F036A773-0D1E-48BD-896D-6A15A13B7B85}" type="presOf" srcId="{517AB770-DD7D-4A53-9CF5-43B300C8A88D}" destId="{4C0D416E-8B30-499A-82E1-40DBF84DEB57}" srcOrd="0" destOrd="0" presId="urn:microsoft.com/office/officeart/2005/8/layout/pList2"/>
    <dgm:cxn modelId="{5A30C5A1-0EF7-4EE4-B275-E3A8C5359AE8}" type="presOf" srcId="{36E36EBE-2C82-4BFE-A366-4B80B4A5148D}" destId="{BEA442AC-E522-429E-A805-EDEF1B24024F}" srcOrd="0" destOrd="0" presId="urn:microsoft.com/office/officeart/2005/8/layout/pList2"/>
    <dgm:cxn modelId="{BB4BD2A7-0001-40B8-B85A-7127D62F1824}" type="presOf" srcId="{49B817FD-7015-4EEB-A607-FEEEA02AA0B6}" destId="{72065C9F-32C7-4CD2-9A3A-38F4F1822148}" srcOrd="0" destOrd="0" presId="urn:microsoft.com/office/officeart/2005/8/layout/pList2"/>
    <dgm:cxn modelId="{7E347AF8-89E5-476C-829C-8BF664A37BB9}" srcId="{60FAD7C1-FF3D-49B1-A313-15715FE05A3E}" destId="{36E36EBE-2C82-4BFE-A366-4B80B4A5148D}" srcOrd="2" destOrd="0" parTransId="{A57AB7FB-1DE7-45D9-8B19-AB4849BDDC50}" sibTransId="{C729699D-055E-45BA-9960-3C010086ADAC}"/>
    <dgm:cxn modelId="{F5C631D5-18C7-4AB4-B198-553E276D79A4}" srcId="{60FAD7C1-FF3D-49B1-A313-15715FE05A3E}" destId="{49B817FD-7015-4EEB-A607-FEEEA02AA0B6}" srcOrd="0" destOrd="0" parTransId="{950A2A58-5B16-4756-848A-4B8F9F16A280}" sibTransId="{517AB770-DD7D-4A53-9CF5-43B300C8A88D}"/>
    <dgm:cxn modelId="{1B47E5F2-97FF-4245-916F-54D52CD381BD}" type="presOf" srcId="{E2B2AB91-9089-48EB-B493-5FB90D50FD21}" destId="{7034DCDD-588D-40A2-81D6-291D6067D985}" srcOrd="0" destOrd="0" presId="urn:microsoft.com/office/officeart/2005/8/layout/pList2"/>
    <dgm:cxn modelId="{9AD6479F-BFFB-4F92-B005-B65F8FF66359}" type="presOf" srcId="{60FAD7C1-FF3D-49B1-A313-15715FE05A3E}" destId="{29002272-6447-4F93-B01B-A9338D4888E6}" srcOrd="0" destOrd="0" presId="urn:microsoft.com/office/officeart/2005/8/layout/pList2"/>
    <dgm:cxn modelId="{FDA0425A-7A19-4952-81B4-C232090E12B5}" srcId="{60FAD7C1-FF3D-49B1-A313-15715FE05A3E}" destId="{E2B2AB91-9089-48EB-B493-5FB90D50FD21}" srcOrd="1" destOrd="0" parTransId="{4635DF38-7B61-4821-AB4A-A189CF651398}" sibTransId="{BF4106E4-54BA-48CD-833A-FAF287F1E797}"/>
    <dgm:cxn modelId="{4273C608-5D39-46AB-AED2-C16D2DA5C9E6}" type="presParOf" srcId="{29002272-6447-4F93-B01B-A9338D4888E6}" destId="{7E977118-D47D-4E01-8BAB-07C6BAF5A647}" srcOrd="0" destOrd="0" presId="urn:microsoft.com/office/officeart/2005/8/layout/pList2"/>
    <dgm:cxn modelId="{29F03377-96F9-458C-B2C1-75A770F04691}" type="presParOf" srcId="{29002272-6447-4F93-B01B-A9338D4888E6}" destId="{17982882-F426-45BC-AA76-A87597911902}" srcOrd="1" destOrd="0" presId="urn:microsoft.com/office/officeart/2005/8/layout/pList2"/>
    <dgm:cxn modelId="{3BA4B75B-4587-4A7D-B4FA-470D39D565C5}" type="presParOf" srcId="{17982882-F426-45BC-AA76-A87597911902}" destId="{EC5F924C-DEF9-4FED-8617-93B46C3B674C}" srcOrd="0" destOrd="0" presId="urn:microsoft.com/office/officeart/2005/8/layout/pList2"/>
    <dgm:cxn modelId="{9C57158B-49B7-4F07-A549-5D58BF3D2DCC}" type="presParOf" srcId="{EC5F924C-DEF9-4FED-8617-93B46C3B674C}" destId="{72065C9F-32C7-4CD2-9A3A-38F4F1822148}" srcOrd="0" destOrd="0" presId="urn:microsoft.com/office/officeart/2005/8/layout/pList2"/>
    <dgm:cxn modelId="{22F13E7B-265E-4F01-9B30-D707999A4FDD}" type="presParOf" srcId="{EC5F924C-DEF9-4FED-8617-93B46C3B674C}" destId="{F7D9F024-29EC-416D-86DE-9D0EF1090C3E}" srcOrd="1" destOrd="0" presId="urn:microsoft.com/office/officeart/2005/8/layout/pList2"/>
    <dgm:cxn modelId="{544896DF-A2A9-4872-934E-1B8DF8A3C0D8}" type="presParOf" srcId="{EC5F924C-DEF9-4FED-8617-93B46C3B674C}" destId="{48FB77BA-786C-40A6-BF19-A3BDC1F2C607}" srcOrd="2" destOrd="0" presId="urn:microsoft.com/office/officeart/2005/8/layout/pList2"/>
    <dgm:cxn modelId="{558CD5C6-2A5B-42EC-93FD-C6D7F2FE93C7}" type="presParOf" srcId="{17982882-F426-45BC-AA76-A87597911902}" destId="{4C0D416E-8B30-499A-82E1-40DBF84DEB57}" srcOrd="1" destOrd="0" presId="urn:microsoft.com/office/officeart/2005/8/layout/pList2"/>
    <dgm:cxn modelId="{8123AF16-AB20-4B44-9CF6-FD8757F399B7}" type="presParOf" srcId="{17982882-F426-45BC-AA76-A87597911902}" destId="{807AEE7F-1E92-4C5A-A3FB-56579A1FB10B}" srcOrd="2" destOrd="0" presId="urn:microsoft.com/office/officeart/2005/8/layout/pList2"/>
    <dgm:cxn modelId="{B7704E3D-95F8-4DDA-AEAF-4824E0BE926B}" type="presParOf" srcId="{807AEE7F-1E92-4C5A-A3FB-56579A1FB10B}" destId="{7034DCDD-588D-40A2-81D6-291D6067D985}" srcOrd="0" destOrd="0" presId="urn:microsoft.com/office/officeart/2005/8/layout/pList2"/>
    <dgm:cxn modelId="{AD570E0C-C894-48E7-889E-CB7531CFFB62}" type="presParOf" srcId="{807AEE7F-1E92-4C5A-A3FB-56579A1FB10B}" destId="{43E5F701-826C-4F95-98F4-4E2D7E29F291}" srcOrd="1" destOrd="0" presId="urn:microsoft.com/office/officeart/2005/8/layout/pList2"/>
    <dgm:cxn modelId="{3DDA9345-0676-445D-B105-01E4C33D1B93}" type="presParOf" srcId="{807AEE7F-1E92-4C5A-A3FB-56579A1FB10B}" destId="{F3058E43-36F5-4782-906A-B29C0618ED50}" srcOrd="2" destOrd="0" presId="urn:microsoft.com/office/officeart/2005/8/layout/pList2"/>
    <dgm:cxn modelId="{651980A8-0ED5-4290-B22C-6151AA1ABBC7}" type="presParOf" srcId="{17982882-F426-45BC-AA76-A87597911902}" destId="{1DC10A41-F383-4BEC-BDC7-EFC71843BAB6}" srcOrd="3" destOrd="0" presId="urn:microsoft.com/office/officeart/2005/8/layout/pList2"/>
    <dgm:cxn modelId="{CF90DE9B-957C-4CEB-81E2-54445C27151B}" type="presParOf" srcId="{17982882-F426-45BC-AA76-A87597911902}" destId="{2BD07DEE-4B32-491E-A822-3C57A700B73F}" srcOrd="4" destOrd="0" presId="urn:microsoft.com/office/officeart/2005/8/layout/pList2"/>
    <dgm:cxn modelId="{7F49A0D6-50F4-474E-96DB-A05777D877B7}" type="presParOf" srcId="{2BD07DEE-4B32-491E-A822-3C57A700B73F}" destId="{BEA442AC-E522-429E-A805-EDEF1B24024F}" srcOrd="0" destOrd="0" presId="urn:microsoft.com/office/officeart/2005/8/layout/pList2"/>
    <dgm:cxn modelId="{A0B29754-2068-44EF-BEE8-7A48E9E2EAE6}" type="presParOf" srcId="{2BD07DEE-4B32-491E-A822-3C57A700B73F}" destId="{08876A69-FE93-4EA3-A43C-201AFA4CC955}" srcOrd="1" destOrd="0" presId="urn:microsoft.com/office/officeart/2005/8/layout/pList2"/>
    <dgm:cxn modelId="{9D8984AB-BB90-477A-8DFA-1434A9CA1981}" type="presParOf" srcId="{2BD07DEE-4B32-491E-A822-3C57A700B73F}" destId="{B2116F80-0541-426E-A015-93ED10F74A3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1847F0-D2E2-4548-88EA-4A5E2D763E6E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</dgm:pt>
    <dgm:pt modelId="{303C1487-2E9C-422A-ADE5-0CC4A3D21575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Weaning – Smaller, </a:t>
          </a:r>
          <a:r>
            <a:rPr lang="en-US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unweaned</a:t>
          </a:r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 calves will have greater shrink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908A692-BE69-430F-80DC-3F7025D971B4}" type="parTrans" cxnId="{D1231DF1-8B3D-449A-BC22-C255330D8039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94067D6-D4AD-4DB6-ADB2-2B611DDA4694}" type="sibTrans" cxnId="{D1231DF1-8B3D-449A-BC22-C255330D8039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B36958A-DA79-4D34-B7AC-3FBBFC83CB30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Water – Excessive amounts before/after sorting 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CA798E3-EA9D-418B-93C8-D91B318AFE76}" type="parTrans" cxnId="{DAD8603A-F485-410F-954E-9B30496E9106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DFFD173-B349-40E3-80C8-40945D7A90AA}" type="sibTrans" cxnId="{DAD8603A-F485-410F-954E-9B30496E9106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267E93-BA7D-4098-89AC-8EC2813AC664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Facilities – Stress from being driven and sorted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03E9909-4144-473D-8693-F484C0EBE52B}" type="parTrans" cxnId="{267B49C0-0461-4EE4-B914-80210AF6C5F3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634C9FD-EE45-4E4F-B39D-CBACBDF8A43C}" type="sibTrans" cxnId="{267B49C0-0461-4EE4-B914-80210AF6C5F3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A0E8AF9-4634-4B8A-B920-DCFE25103140}">
      <dgm:prSet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Load Density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717E37D-3020-43E1-A19C-777CD040916B}" type="parTrans" cxnId="{9DB3F383-47B6-40C4-BF1E-A80203F04C21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F0179C5-29F4-4799-9AAC-0C618A5F1D61}" type="sibTrans" cxnId="{9DB3F383-47B6-40C4-BF1E-A80203F04C21}">
      <dgm:prSet/>
      <dgm:spPr/>
      <dgm:t>
        <a:bodyPr/>
        <a:lstStyle/>
        <a:p>
          <a:endParaRPr lang="en-US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4B2CCE5-1CAE-4167-B9A6-1D1F34C7821A}" type="pres">
      <dgm:prSet presAssocID="{281847F0-D2E2-4548-88EA-4A5E2D763E6E}" presName="Name0" presStyleCnt="0">
        <dgm:presLayoutVars>
          <dgm:dir/>
          <dgm:resizeHandles val="exact"/>
        </dgm:presLayoutVars>
      </dgm:prSet>
      <dgm:spPr/>
    </dgm:pt>
    <dgm:pt modelId="{287F788F-ACA3-4465-A450-D5312210F395}" type="pres">
      <dgm:prSet presAssocID="{303C1487-2E9C-422A-ADE5-0CC4A3D2157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68570C-9EF2-44CE-BC0E-349D06EF09FE}" type="pres">
      <dgm:prSet presAssocID="{994067D6-D4AD-4DB6-ADB2-2B611DDA4694}" presName="sibTrans" presStyleCnt="0"/>
      <dgm:spPr/>
    </dgm:pt>
    <dgm:pt modelId="{B94A6E5B-11E7-4AC7-86F7-372B9A9CF8AD}" type="pres">
      <dgm:prSet presAssocID="{FB36958A-DA79-4D34-B7AC-3FBBFC83CB3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63240-2A0D-43AC-B287-E0F9E9340A33}" type="pres">
      <dgm:prSet presAssocID="{7DFFD173-B349-40E3-80C8-40945D7A90AA}" presName="sibTrans" presStyleCnt="0"/>
      <dgm:spPr/>
    </dgm:pt>
    <dgm:pt modelId="{7653C445-9C4B-421F-90B5-41BD3B3BB640}" type="pres">
      <dgm:prSet presAssocID="{17267E93-BA7D-4098-89AC-8EC2813AC66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36E93-B03D-4F8E-8FE1-6666FADF5326}" type="pres">
      <dgm:prSet presAssocID="{5634C9FD-EE45-4E4F-B39D-CBACBDF8A43C}" presName="sibTrans" presStyleCnt="0"/>
      <dgm:spPr/>
    </dgm:pt>
    <dgm:pt modelId="{2B086213-BC3C-470F-A912-32C5EE240FCD}" type="pres">
      <dgm:prSet presAssocID="{1A0E8AF9-4634-4B8A-B920-DCFE2510314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D8603A-F485-410F-954E-9B30496E9106}" srcId="{281847F0-D2E2-4548-88EA-4A5E2D763E6E}" destId="{FB36958A-DA79-4D34-B7AC-3FBBFC83CB30}" srcOrd="1" destOrd="0" parTransId="{0CA798E3-EA9D-418B-93C8-D91B318AFE76}" sibTransId="{7DFFD173-B349-40E3-80C8-40945D7A90AA}"/>
    <dgm:cxn modelId="{6A94B5DC-9FF0-4503-AD2C-6EFF1DD2D4A5}" type="presOf" srcId="{17267E93-BA7D-4098-89AC-8EC2813AC664}" destId="{7653C445-9C4B-421F-90B5-41BD3B3BB640}" srcOrd="0" destOrd="0" presId="urn:microsoft.com/office/officeart/2005/8/layout/hList6"/>
    <dgm:cxn modelId="{9DB3F383-47B6-40C4-BF1E-A80203F04C21}" srcId="{281847F0-D2E2-4548-88EA-4A5E2D763E6E}" destId="{1A0E8AF9-4634-4B8A-B920-DCFE25103140}" srcOrd="3" destOrd="0" parTransId="{D717E37D-3020-43E1-A19C-777CD040916B}" sibTransId="{2F0179C5-29F4-4799-9AAC-0C618A5F1D61}"/>
    <dgm:cxn modelId="{267B49C0-0461-4EE4-B914-80210AF6C5F3}" srcId="{281847F0-D2E2-4548-88EA-4A5E2D763E6E}" destId="{17267E93-BA7D-4098-89AC-8EC2813AC664}" srcOrd="2" destOrd="0" parTransId="{203E9909-4144-473D-8693-F484C0EBE52B}" sibTransId="{5634C9FD-EE45-4E4F-B39D-CBACBDF8A43C}"/>
    <dgm:cxn modelId="{22DC78C7-1EBA-4DBB-9B06-6DA7F406A030}" type="presOf" srcId="{281847F0-D2E2-4548-88EA-4A5E2D763E6E}" destId="{14B2CCE5-1CAE-4167-B9A6-1D1F34C7821A}" srcOrd="0" destOrd="0" presId="urn:microsoft.com/office/officeart/2005/8/layout/hList6"/>
    <dgm:cxn modelId="{743452C9-3C0F-4EE8-A12D-81780624FDC0}" type="presOf" srcId="{FB36958A-DA79-4D34-B7AC-3FBBFC83CB30}" destId="{B94A6E5B-11E7-4AC7-86F7-372B9A9CF8AD}" srcOrd="0" destOrd="0" presId="urn:microsoft.com/office/officeart/2005/8/layout/hList6"/>
    <dgm:cxn modelId="{D1231DF1-8B3D-449A-BC22-C255330D8039}" srcId="{281847F0-D2E2-4548-88EA-4A5E2D763E6E}" destId="{303C1487-2E9C-422A-ADE5-0CC4A3D21575}" srcOrd="0" destOrd="0" parTransId="{6908A692-BE69-430F-80DC-3F7025D971B4}" sibTransId="{994067D6-D4AD-4DB6-ADB2-2B611DDA4694}"/>
    <dgm:cxn modelId="{37E44F6E-C273-42EF-9734-E5E33C04760C}" type="presOf" srcId="{1A0E8AF9-4634-4B8A-B920-DCFE25103140}" destId="{2B086213-BC3C-470F-A912-32C5EE240FCD}" srcOrd="0" destOrd="0" presId="urn:microsoft.com/office/officeart/2005/8/layout/hList6"/>
    <dgm:cxn modelId="{1CF00995-8FD2-438D-8F0B-DF1952E8FBA8}" type="presOf" srcId="{303C1487-2E9C-422A-ADE5-0CC4A3D21575}" destId="{287F788F-ACA3-4465-A450-D5312210F395}" srcOrd="0" destOrd="0" presId="urn:microsoft.com/office/officeart/2005/8/layout/hList6"/>
    <dgm:cxn modelId="{AD44DA6C-72CB-4280-9330-54D56147D476}" type="presParOf" srcId="{14B2CCE5-1CAE-4167-B9A6-1D1F34C7821A}" destId="{287F788F-ACA3-4465-A450-D5312210F395}" srcOrd="0" destOrd="0" presId="urn:microsoft.com/office/officeart/2005/8/layout/hList6"/>
    <dgm:cxn modelId="{8E66A93A-9AC2-4FBA-802A-9DE9FE30B331}" type="presParOf" srcId="{14B2CCE5-1CAE-4167-B9A6-1D1F34C7821A}" destId="{C568570C-9EF2-44CE-BC0E-349D06EF09FE}" srcOrd="1" destOrd="0" presId="urn:microsoft.com/office/officeart/2005/8/layout/hList6"/>
    <dgm:cxn modelId="{D8670A2D-BF48-4F9C-B600-F8EF2DA3B1F1}" type="presParOf" srcId="{14B2CCE5-1CAE-4167-B9A6-1D1F34C7821A}" destId="{B94A6E5B-11E7-4AC7-86F7-372B9A9CF8AD}" srcOrd="2" destOrd="0" presId="urn:microsoft.com/office/officeart/2005/8/layout/hList6"/>
    <dgm:cxn modelId="{8A55CCBE-C9AD-4EDA-BE77-BE266613BEDB}" type="presParOf" srcId="{14B2CCE5-1CAE-4167-B9A6-1D1F34C7821A}" destId="{90D63240-2A0D-43AC-B287-E0F9E9340A33}" srcOrd="3" destOrd="0" presId="urn:microsoft.com/office/officeart/2005/8/layout/hList6"/>
    <dgm:cxn modelId="{FE7A4F54-3045-4F4B-BF91-0D1A1AF963A3}" type="presParOf" srcId="{14B2CCE5-1CAE-4167-B9A6-1D1F34C7821A}" destId="{7653C445-9C4B-421F-90B5-41BD3B3BB640}" srcOrd="4" destOrd="0" presId="urn:microsoft.com/office/officeart/2005/8/layout/hList6"/>
    <dgm:cxn modelId="{145425D9-7ABC-4B50-A047-579AFE62D128}" type="presParOf" srcId="{14B2CCE5-1CAE-4167-B9A6-1D1F34C7821A}" destId="{32736E93-B03D-4F8E-8FE1-6666FADF5326}" srcOrd="5" destOrd="0" presId="urn:microsoft.com/office/officeart/2005/8/layout/hList6"/>
    <dgm:cxn modelId="{415A6559-E45E-40DB-B93E-DD1AAB5B63C4}" type="presParOf" srcId="{14B2CCE5-1CAE-4167-B9A6-1D1F34C7821A}" destId="{2B086213-BC3C-470F-A912-32C5EE240FC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BACE5-BAA3-4A11-A7BF-55C008094712}">
      <dsp:nvSpPr>
        <dsp:cNvPr id="0" name=""/>
        <dsp:cNvSpPr/>
      </dsp:nvSpPr>
      <dsp:spPr>
        <a:xfrm>
          <a:off x="324612" y="0"/>
          <a:ext cx="1261871" cy="7010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Climatic Conditions</a:t>
          </a:r>
          <a:endParaRPr lang="en-US" sz="1800" kern="1200" dirty="0"/>
        </a:p>
      </dsp:txBody>
      <dsp:txXfrm>
        <a:off x="345145" y="20533"/>
        <a:ext cx="1220805" cy="659973"/>
      </dsp:txXfrm>
    </dsp:sp>
    <dsp:sp modelId="{9BED0FD4-6F26-4093-9521-A6E6DF47F83E}">
      <dsp:nvSpPr>
        <dsp:cNvPr id="0" name=""/>
        <dsp:cNvSpPr/>
      </dsp:nvSpPr>
      <dsp:spPr>
        <a:xfrm>
          <a:off x="2147316" y="0"/>
          <a:ext cx="1261871" cy="70103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Water</a:t>
          </a:r>
          <a:endParaRPr lang="en-US" sz="1800" kern="1200" dirty="0"/>
        </a:p>
      </dsp:txBody>
      <dsp:txXfrm>
        <a:off x="2167849" y="20533"/>
        <a:ext cx="1220805" cy="659973"/>
      </dsp:txXfrm>
    </dsp:sp>
    <dsp:sp modelId="{25C0EEE7-1330-41AB-946E-25D25DA20CCC}">
      <dsp:nvSpPr>
        <dsp:cNvPr id="0" name=""/>
        <dsp:cNvSpPr/>
      </dsp:nvSpPr>
      <dsp:spPr>
        <a:xfrm>
          <a:off x="1604009" y="2979419"/>
          <a:ext cx="525780" cy="525780"/>
        </a:xfrm>
        <a:prstGeom prst="triangle">
          <a:avLst/>
        </a:prstGeom>
        <a:solidFill>
          <a:schemeClr val="tx2"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29D0-4E4A-483F-BE57-866B24ED1752}">
      <dsp:nvSpPr>
        <dsp:cNvPr id="0" name=""/>
        <dsp:cNvSpPr/>
      </dsp:nvSpPr>
      <dsp:spPr>
        <a:xfrm rot="240000">
          <a:off x="289078" y="2754117"/>
          <a:ext cx="3155643" cy="220664"/>
        </a:xfrm>
        <a:prstGeom prst="rect">
          <a:avLst/>
        </a:prstGeom>
        <a:solidFill>
          <a:schemeClr val="tx2"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C1CDB-F48E-4C69-A8F0-E47628814F2B}">
      <dsp:nvSpPr>
        <dsp:cNvPr id="0" name=""/>
        <dsp:cNvSpPr/>
      </dsp:nvSpPr>
      <dsp:spPr>
        <a:xfrm rot="240000">
          <a:off x="2183768" y="2202402"/>
          <a:ext cx="1259071" cy="5865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Reproduction</a:t>
          </a:r>
          <a:endParaRPr lang="en-US" sz="1200" kern="1200" dirty="0"/>
        </a:p>
      </dsp:txBody>
      <dsp:txXfrm>
        <a:off x="2212403" y="2231037"/>
        <a:ext cx="1201801" cy="529328"/>
      </dsp:txXfrm>
    </dsp:sp>
    <dsp:sp modelId="{5BE32C06-AD4A-47BF-B0E3-DE502132769F}">
      <dsp:nvSpPr>
        <dsp:cNvPr id="0" name=""/>
        <dsp:cNvSpPr/>
      </dsp:nvSpPr>
      <dsp:spPr>
        <a:xfrm rot="240000">
          <a:off x="2229335" y="1571466"/>
          <a:ext cx="1259071" cy="586598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Facilities </a:t>
          </a:r>
          <a:endParaRPr lang="en-US" sz="1200" kern="1200" dirty="0"/>
        </a:p>
      </dsp:txBody>
      <dsp:txXfrm>
        <a:off x="2257970" y="1600101"/>
        <a:ext cx="1201801" cy="529328"/>
      </dsp:txXfrm>
    </dsp:sp>
    <dsp:sp modelId="{B1AA4C67-6588-43BB-ABAB-3E34AD2A74AA}">
      <dsp:nvSpPr>
        <dsp:cNvPr id="0" name=""/>
        <dsp:cNvSpPr/>
      </dsp:nvSpPr>
      <dsp:spPr>
        <a:xfrm rot="240000">
          <a:off x="2274903" y="954551"/>
          <a:ext cx="1259071" cy="58659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Health</a:t>
          </a:r>
          <a:endParaRPr lang="en-US" sz="1200" kern="1200" dirty="0"/>
        </a:p>
      </dsp:txBody>
      <dsp:txXfrm>
        <a:off x="2303538" y="983186"/>
        <a:ext cx="1201801" cy="529328"/>
      </dsp:txXfrm>
    </dsp:sp>
    <dsp:sp modelId="{544382D3-F628-4122-82EA-8295D9A4B4B9}">
      <dsp:nvSpPr>
        <dsp:cNvPr id="0" name=""/>
        <dsp:cNvSpPr/>
      </dsp:nvSpPr>
      <dsp:spPr>
        <a:xfrm rot="240000">
          <a:off x="378590" y="2076215"/>
          <a:ext cx="1259071" cy="586598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Genetics</a:t>
          </a:r>
          <a:endParaRPr lang="en-US" sz="1200" kern="1200" dirty="0"/>
        </a:p>
      </dsp:txBody>
      <dsp:txXfrm>
        <a:off x="407225" y="2104850"/>
        <a:ext cx="1201801" cy="529328"/>
      </dsp:txXfrm>
    </dsp:sp>
    <dsp:sp modelId="{A65427B4-355E-457F-A9BF-7D0372C9E655}">
      <dsp:nvSpPr>
        <dsp:cNvPr id="0" name=""/>
        <dsp:cNvSpPr/>
      </dsp:nvSpPr>
      <dsp:spPr>
        <a:xfrm rot="240000">
          <a:off x="424157" y="1445279"/>
          <a:ext cx="1259071" cy="586598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Forages, Nutrition, Weeds</a:t>
          </a:r>
          <a:endParaRPr lang="en-US" sz="1200" kern="1200" dirty="0"/>
        </a:p>
      </dsp:txBody>
      <dsp:txXfrm>
        <a:off x="452792" y="1473914"/>
        <a:ext cx="1201801" cy="529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76A11-6ACA-473E-95C8-2BFBD789AF32}">
      <dsp:nvSpPr>
        <dsp:cNvPr id="0" name=""/>
        <dsp:cNvSpPr/>
      </dsp:nvSpPr>
      <dsp:spPr>
        <a:xfrm>
          <a:off x="2109" y="677819"/>
          <a:ext cx="1844761" cy="184476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1523" tIns="30480" rIns="101523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Forages</a:t>
          </a:r>
          <a:endParaRPr lang="en-US" sz="2400" b="1" kern="1200" dirty="0"/>
        </a:p>
      </dsp:txBody>
      <dsp:txXfrm>
        <a:off x="272268" y="947978"/>
        <a:ext cx="1304443" cy="1304443"/>
      </dsp:txXfrm>
    </dsp:sp>
    <dsp:sp modelId="{BC112EB8-8786-4642-B09B-416A802BCC39}">
      <dsp:nvSpPr>
        <dsp:cNvPr id="0" name=""/>
        <dsp:cNvSpPr/>
      </dsp:nvSpPr>
      <dsp:spPr>
        <a:xfrm>
          <a:off x="1477919" y="677819"/>
          <a:ext cx="1844761" cy="1844761"/>
        </a:xfrm>
        <a:prstGeom prst="ellipse">
          <a:avLst/>
        </a:prstGeom>
        <a:solidFill>
          <a:schemeClr val="accent5">
            <a:alpha val="50000"/>
            <a:hueOff val="4085978"/>
            <a:satOff val="2788"/>
            <a:lumOff val="-784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1523" tIns="30480" rIns="101523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Water</a:t>
          </a:r>
          <a:endParaRPr lang="en-US" sz="2400" b="1" kern="1200" dirty="0"/>
        </a:p>
      </dsp:txBody>
      <dsp:txXfrm>
        <a:off x="1748078" y="947978"/>
        <a:ext cx="1304443" cy="1304443"/>
      </dsp:txXfrm>
    </dsp:sp>
    <dsp:sp modelId="{58EFA7C2-2630-4FBC-BEAB-3AF74B4C63AC}">
      <dsp:nvSpPr>
        <dsp:cNvPr id="0" name=""/>
        <dsp:cNvSpPr/>
      </dsp:nvSpPr>
      <dsp:spPr>
        <a:xfrm>
          <a:off x="2953728" y="677819"/>
          <a:ext cx="1844761" cy="1844761"/>
        </a:xfrm>
        <a:prstGeom prst="ellipse">
          <a:avLst/>
        </a:prstGeom>
        <a:solidFill>
          <a:schemeClr val="accent5">
            <a:alpha val="50000"/>
            <a:hueOff val="8171956"/>
            <a:satOff val="5577"/>
            <a:lumOff val="-1568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1523" tIns="30480" rIns="101523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Animal </a:t>
          </a:r>
          <a:endParaRPr lang="en-US" sz="2400" b="1" kern="1200" dirty="0"/>
        </a:p>
      </dsp:txBody>
      <dsp:txXfrm>
        <a:off x="3223887" y="947978"/>
        <a:ext cx="1304443" cy="13044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77118-D47D-4E01-8BAB-07C6BAF5A647}">
      <dsp:nvSpPr>
        <dsp:cNvPr id="0" name=""/>
        <dsp:cNvSpPr/>
      </dsp:nvSpPr>
      <dsp:spPr>
        <a:xfrm>
          <a:off x="0" y="0"/>
          <a:ext cx="8001000" cy="18859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B77BA-786C-40A6-BF19-A3BDC1F2C607}">
      <dsp:nvSpPr>
        <dsp:cNvPr id="0" name=""/>
        <dsp:cNvSpPr/>
      </dsp:nvSpPr>
      <dsp:spPr>
        <a:xfrm>
          <a:off x="2800345" y="235748"/>
          <a:ext cx="2350293" cy="13830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65C9F-32C7-4CD2-9A3A-38F4F1822148}">
      <dsp:nvSpPr>
        <dsp:cNvPr id="0" name=""/>
        <dsp:cNvSpPr/>
      </dsp:nvSpPr>
      <dsp:spPr>
        <a:xfrm rot="10800000">
          <a:off x="240030" y="1885950"/>
          <a:ext cx="2350293" cy="23050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Residual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Stubble height remaining impacts stand regrowth potential. Min. of 2” for </a:t>
          </a:r>
          <a:r>
            <a:rPr lang="en-US" sz="1400" kern="1200" dirty="0" err="1" smtClean="0"/>
            <a:t>bermudagrass</a:t>
          </a:r>
          <a:r>
            <a:rPr lang="en-US" sz="1400" kern="1200" dirty="0" smtClean="0"/>
            <a:t> </a:t>
          </a:r>
          <a:r>
            <a:rPr lang="en-US" sz="1400" kern="1200" smtClean="0"/>
            <a:t>and 4” for </a:t>
          </a:r>
          <a:r>
            <a:rPr lang="en-US" sz="1400" kern="1200" dirty="0" smtClean="0"/>
            <a:t>tall fescue stands.	</a:t>
          </a:r>
          <a:endParaRPr lang="en-US" sz="1400" kern="1200" dirty="0"/>
        </a:p>
      </dsp:txBody>
      <dsp:txXfrm rot="10800000">
        <a:off x="310918" y="1885950"/>
        <a:ext cx="2208517" cy="2234162"/>
      </dsp:txXfrm>
    </dsp:sp>
    <dsp:sp modelId="{F3058E43-36F5-4782-906A-B29C0618ED50}">
      <dsp:nvSpPr>
        <dsp:cNvPr id="0" name=""/>
        <dsp:cNvSpPr/>
      </dsp:nvSpPr>
      <dsp:spPr>
        <a:xfrm>
          <a:off x="200028" y="235748"/>
          <a:ext cx="2350293" cy="13830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4DCDD-588D-40A2-81D6-291D6067D985}">
      <dsp:nvSpPr>
        <dsp:cNvPr id="0" name=""/>
        <dsp:cNvSpPr/>
      </dsp:nvSpPr>
      <dsp:spPr>
        <a:xfrm rot="10800000">
          <a:off x="2825353" y="1885950"/>
          <a:ext cx="2350293" cy="23050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Rest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Remove cattle from grazed area. Rotate to new pasture or feed cattle in designated “sacrifice” area to allow for pasture rest.</a:t>
          </a:r>
          <a:endParaRPr lang="en-US" sz="1400" kern="1200" dirty="0"/>
        </a:p>
      </dsp:txBody>
      <dsp:txXfrm rot="10800000">
        <a:off x="2896241" y="1885950"/>
        <a:ext cx="2208517" cy="2234162"/>
      </dsp:txXfrm>
    </dsp:sp>
    <dsp:sp modelId="{B2116F80-0541-426E-A015-93ED10F74A31}">
      <dsp:nvSpPr>
        <dsp:cNvPr id="0" name=""/>
        <dsp:cNvSpPr/>
      </dsp:nvSpPr>
      <dsp:spPr>
        <a:xfrm>
          <a:off x="5410676" y="251459"/>
          <a:ext cx="2350293" cy="13830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442AC-E522-429E-A805-EDEF1B24024F}">
      <dsp:nvSpPr>
        <dsp:cNvPr id="0" name=""/>
        <dsp:cNvSpPr/>
      </dsp:nvSpPr>
      <dsp:spPr>
        <a:xfrm rot="10800000">
          <a:off x="5410676" y="1885950"/>
          <a:ext cx="2350293" cy="23050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Recovery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 combination of adequate residual and rest leads to recovery…plant regrowth occurs more rapidly when grazing intensity and frequency are managed.</a:t>
          </a:r>
          <a:endParaRPr lang="en-US" sz="1400" kern="1200" dirty="0"/>
        </a:p>
      </dsp:txBody>
      <dsp:txXfrm rot="10800000">
        <a:off x="5481564" y="1885950"/>
        <a:ext cx="2208517" cy="2234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F788F-ACA3-4465-A450-D5312210F395}">
      <dsp:nvSpPr>
        <dsp:cNvPr id="0" name=""/>
        <dsp:cNvSpPr/>
      </dsp:nvSpPr>
      <dsp:spPr>
        <a:xfrm rot="16200000">
          <a:off x="-1309458" y="1310927"/>
          <a:ext cx="4063999" cy="1442144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187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Weaning – Smaller, </a:t>
          </a:r>
          <a:r>
            <a:rPr lang="en-US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unweaned</a:t>
          </a:r>
          <a:r>
            <a:rPr lang="en-US" sz="1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calves will have greater shrink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1469" y="812800"/>
        <a:ext cx="1442144" cy="2438399"/>
      </dsp:txXfrm>
    </dsp:sp>
    <dsp:sp modelId="{B94A6E5B-11E7-4AC7-86F7-372B9A9CF8AD}">
      <dsp:nvSpPr>
        <dsp:cNvPr id="0" name=""/>
        <dsp:cNvSpPr/>
      </dsp:nvSpPr>
      <dsp:spPr>
        <a:xfrm rot="16200000">
          <a:off x="240847" y="1310927"/>
          <a:ext cx="4063999" cy="1442144"/>
        </a:xfrm>
        <a:prstGeom prst="flowChartManualOperation">
          <a:avLst/>
        </a:prstGeom>
        <a:gradFill rotWithShape="0">
          <a:gsLst>
            <a:gs pos="0">
              <a:schemeClr val="accent5">
                <a:hueOff val="2723985"/>
                <a:satOff val="1859"/>
                <a:lumOff val="-52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2723985"/>
                <a:satOff val="1859"/>
                <a:lumOff val="-52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187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Water – Excessive amounts before/after sorting 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1551774" y="812800"/>
        <a:ext cx="1442144" cy="2438399"/>
      </dsp:txXfrm>
    </dsp:sp>
    <dsp:sp modelId="{7653C445-9C4B-421F-90B5-41BD3B3BB640}">
      <dsp:nvSpPr>
        <dsp:cNvPr id="0" name=""/>
        <dsp:cNvSpPr/>
      </dsp:nvSpPr>
      <dsp:spPr>
        <a:xfrm rot="16200000">
          <a:off x="1791152" y="1310927"/>
          <a:ext cx="4063999" cy="1442144"/>
        </a:xfrm>
        <a:prstGeom prst="flowChartManualOperation">
          <a:avLst/>
        </a:prstGeom>
        <a:gradFill rotWithShape="0">
          <a:gsLst>
            <a:gs pos="0">
              <a:schemeClr val="accent5">
                <a:hueOff val="5447971"/>
                <a:satOff val="3718"/>
                <a:lumOff val="-1045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5447971"/>
                <a:satOff val="3718"/>
                <a:lumOff val="-1045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187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Facilities – Stress from being driven and sorted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3102079" y="812800"/>
        <a:ext cx="1442144" cy="2438399"/>
      </dsp:txXfrm>
    </dsp:sp>
    <dsp:sp modelId="{2B086213-BC3C-470F-A912-32C5EE240FCD}">
      <dsp:nvSpPr>
        <dsp:cNvPr id="0" name=""/>
        <dsp:cNvSpPr/>
      </dsp:nvSpPr>
      <dsp:spPr>
        <a:xfrm rot="16200000">
          <a:off x="3341458" y="1310927"/>
          <a:ext cx="4063999" cy="1442144"/>
        </a:xfrm>
        <a:prstGeom prst="flowChartManualOperation">
          <a:avLst/>
        </a:prstGeom>
        <a:gradFill rotWithShape="0">
          <a:gsLst>
            <a:gs pos="0">
              <a:schemeClr val="accent5">
                <a:hueOff val="8171956"/>
                <a:satOff val="5577"/>
                <a:lumOff val="-1568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8171956"/>
                <a:satOff val="5577"/>
                <a:lumOff val="-1568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187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Load Density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4652385" y="812800"/>
        <a:ext cx="1442144" cy="2438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2DECB-655C-4CB3-A47D-BDECCDABFAE4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805DD-2045-4697-855A-640E8EE4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84ADE-FB3D-490B-8F6D-001FCC0D8441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7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2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71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38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4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38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80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3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6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0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96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5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96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40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67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42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86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84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86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3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5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 Updated </a:t>
            </a:r>
            <a:r>
              <a:rPr lang="en-US" dirty="0" smtClean="0"/>
              <a:t>maps available at website listed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52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 can be updated at the following link: </a:t>
            </a:r>
            <a:r>
              <a:rPr lang="en-US" sz="1200" b="1" dirty="0" smtClean="0"/>
              <a:t>droughtmonitor.unl.edu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56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8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4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742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016"/>
            <a:ext cx="9143998" cy="812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582" y="1496695"/>
            <a:ext cx="6088220" cy="1084469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582" y="2590898"/>
            <a:ext cx="6088220" cy="170258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100" y="6474929"/>
            <a:ext cx="175686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87826" y="608825"/>
            <a:ext cx="0" cy="3519769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820694"/>
            <a:ext cx="1837024" cy="3203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74639"/>
            <a:ext cx="7875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91064"/>
            <a:ext cx="645798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5835" y="2146216"/>
            <a:ext cx="5447018" cy="1805072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US" dirty="0" smtClean="0"/>
              <a:t>Click to edit Master SECTION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5835" y="1300095"/>
            <a:ext cx="5447018" cy="8461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67837" y="608825"/>
            <a:ext cx="0" cy="3519769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820694"/>
            <a:ext cx="1837024" cy="32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74639"/>
            <a:ext cx="7875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91064"/>
            <a:ext cx="645798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74639"/>
            <a:ext cx="7875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91064"/>
            <a:ext cx="645798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74639"/>
            <a:ext cx="7875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91064"/>
            <a:ext cx="645798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1756861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648" y="273053"/>
            <a:ext cx="493252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8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91064"/>
            <a:ext cx="645798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1" y="1"/>
            <a:ext cx="9143999" cy="68699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8" y="6012134"/>
            <a:ext cx="1313415" cy="46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61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4315"/>
            <a:ext cx="5486400" cy="35366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928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4929"/>
            <a:ext cx="812768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6474929"/>
            <a:ext cx="90050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6356352"/>
            <a:ext cx="2895600" cy="365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91064"/>
            <a:ext cx="645798" cy="11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le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 r="905"/>
          <a:stretch/>
        </p:blipFill>
        <p:spPr>
          <a:xfrm>
            <a:off x="-1" y="0"/>
            <a:ext cx="9144001" cy="68699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29" y="3513940"/>
            <a:ext cx="1521228" cy="53602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754602"/>
            <a:ext cx="6088220" cy="1084469"/>
          </a:xfrm>
        </p:spPr>
        <p:txBody>
          <a:bodyPr anchor="t"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90800" y="1848806"/>
            <a:ext cx="6088220" cy="109826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Visit www.aces.edu/beefsystems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4929"/>
            <a:ext cx="2133600" cy="246547"/>
          </a:xfrm>
        </p:spPr>
        <p:txBody>
          <a:bodyPr/>
          <a:lstStyle/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100" y="6474929"/>
            <a:ext cx="1756861" cy="246547"/>
          </a:xfrm>
        </p:spPr>
        <p:txBody>
          <a:bodyPr/>
          <a:lstStyle/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487826" y="608825"/>
            <a:ext cx="0" cy="3519769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10" y="3094671"/>
            <a:ext cx="1118674" cy="13810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53557"/>
            <a:ext cx="9144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b="0" i="0" dirty="0" smtClean="0">
                <a:solidFill>
                  <a:srgbClr val="000000"/>
                </a:solidFill>
                <a:effectLst/>
                <a:latin typeface="+mn-lt"/>
              </a:rPr>
              <a:t>The Alabama Cooperative Extension System (Alabama A&amp;M University and Auburn University) is an equal opportunity educator and employer.  Everyone is welcome! © 2017 Alabama Cooperative Extension System. All rights reserved.</a:t>
            </a:r>
            <a:endParaRPr lang="en-US" sz="500" b="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820694"/>
            <a:ext cx="1837024" cy="32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4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1C8FF39-5F5A-43DF-83CB-FDE009A0486B}" type="datetimeFigureOut">
              <a:rPr lang="en-US" smtClean="0">
                <a:solidFill>
                  <a:srgbClr val="E53A05">
                    <a:lumMod val="90000"/>
                    <a:lumOff val="10000"/>
                  </a:srgbClr>
                </a:solidFill>
              </a:rPr>
              <a:pPr/>
              <a:t>1/4/2018</a:t>
            </a:fld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>
              <a:solidFill>
                <a:srgbClr val="E53A05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5944639E-93C4-4ED3-83D8-0A999321B8D7}" type="slidenum">
              <a:rPr lang="en-US" smtClean="0">
                <a:solidFill>
                  <a:srgbClr val="002060">
                    <a:lumMod val="85000"/>
                    <a:lumOff val="15000"/>
                  </a:srgbClr>
                </a:solidFill>
              </a:rPr>
              <a:pPr/>
              <a:t>‹#›</a:t>
            </a:fld>
            <a:endParaRPr lang="en-US">
              <a:solidFill>
                <a:srgbClr val="00206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4929"/>
            <a:ext cx="2133600" cy="246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CA318537-92FE-4E89-86CE-317E63ABE463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474929"/>
            <a:ext cx="1756861" cy="246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BCAB4F6-39B7-4BDF-86C1-A0645A589E6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agi.alabama.gov/s/haylist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410200"/>
            <a:ext cx="914400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Dealing with Heat Stress and Dry Conditions in Beef Operations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Nitrate Toxicity 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00400" cy="4525963"/>
          </a:xfrm>
        </p:spPr>
        <p:txBody>
          <a:bodyPr/>
          <a:lstStyle/>
          <a:p>
            <a:r>
              <a:rPr lang="en-US" dirty="0" smtClean="0"/>
              <a:t>ANR-0112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354864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Forage Supply and Demand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33" b="14360"/>
          <a:stretch/>
        </p:blipFill>
        <p:spPr bwMode="auto">
          <a:xfrm>
            <a:off x="76200" y="1828800"/>
            <a:ext cx="4505036" cy="30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5334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“The Golf Course”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1676400"/>
            <a:ext cx="396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Limited due to dry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Plant growth has basically stopped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chemeClr val="tx2"/>
                </a:solidFill>
              </a:rPr>
              <a:t>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Intake continues regardless of if plants continue to 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Especially depends on animal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smtClean="0">
                <a:solidFill>
                  <a:schemeClr val="tx2"/>
                </a:solidFill>
              </a:rPr>
              <a:t>Bottom line: </a:t>
            </a:r>
            <a:r>
              <a:rPr lang="en-US" sz="2000" dirty="0" smtClean="0"/>
              <a:t>Overgrazing can occur</a:t>
            </a:r>
          </a:p>
        </p:txBody>
      </p:sp>
    </p:spTree>
    <p:extLst>
      <p:ext uri="{BB962C8B-B14F-4D97-AF65-F5344CB8AC3E}">
        <p14:creationId xmlns:p14="http://schemas.microsoft.com/office/powerpoint/2010/main" val="31397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Three R’s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8076287"/>
              </p:ext>
            </p:extLst>
          </p:nvPr>
        </p:nvGraphicFramePr>
        <p:xfrm>
          <a:off x="609600" y="1676400"/>
          <a:ext cx="8001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clinemk\AppData\Local\Microsoft\Windows\Temporary Internet Files\Content.IE5\F6ZILJ49\sunicon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9078"/>
            <a:ext cx="1227608" cy="12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121536" y="1219200"/>
            <a:ext cx="8870064" cy="472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04800" y="0"/>
            <a:ext cx="8610600" cy="11892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tabLst>
                <a:tab pos="2917825" algn="l"/>
              </a:tabLst>
            </a:pPr>
            <a:r>
              <a:rPr lang="en-US" sz="4400" b="1" dirty="0" smtClean="0">
                <a:solidFill>
                  <a:srgbClr val="00206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Rest and Recovery….</a:t>
            </a:r>
            <a:endParaRPr lang="en-US" sz="2800" b="1" dirty="0">
              <a:solidFill>
                <a:srgbClr val="00206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0" y="1447800"/>
            <a:ext cx="1547813" cy="954088"/>
            <a:chOff x="624" y="1872"/>
            <a:chExt cx="1248" cy="1872"/>
          </a:xfrm>
        </p:grpSpPr>
        <p:grpSp>
          <p:nvGrpSpPr>
            <p:cNvPr id="49269" name="Group 6"/>
            <p:cNvGrpSpPr>
              <a:grpSpLocks noChangeAspect="1"/>
            </p:cNvGrpSpPr>
            <p:nvPr/>
          </p:nvGrpSpPr>
          <p:grpSpPr bwMode="auto">
            <a:xfrm>
              <a:off x="1048" y="1872"/>
              <a:ext cx="480" cy="816"/>
              <a:chOff x="720" y="1872"/>
              <a:chExt cx="480" cy="816"/>
            </a:xfrm>
          </p:grpSpPr>
          <p:sp>
            <p:nvSpPr>
              <p:cNvPr id="49285" name="Line 7"/>
              <p:cNvSpPr>
                <a:spLocks noChangeAspect="1" noChangeShapeType="1"/>
              </p:cNvSpPr>
              <p:nvPr/>
            </p:nvSpPr>
            <p:spPr bwMode="auto">
              <a:xfrm>
                <a:off x="768" y="2160"/>
                <a:ext cx="144" cy="52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6" name="Line 8"/>
              <p:cNvSpPr>
                <a:spLocks noChangeAspect="1" noChangeShapeType="1"/>
              </p:cNvSpPr>
              <p:nvPr/>
            </p:nvSpPr>
            <p:spPr bwMode="auto">
              <a:xfrm>
                <a:off x="912" y="2064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7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912" y="1968"/>
                <a:ext cx="192" cy="7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8" name="Line 10"/>
              <p:cNvSpPr>
                <a:spLocks noChangeAspect="1" noChangeShapeType="1"/>
              </p:cNvSpPr>
              <p:nvPr/>
            </p:nvSpPr>
            <p:spPr bwMode="auto">
              <a:xfrm>
                <a:off x="768" y="1872"/>
                <a:ext cx="144" cy="816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9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912" y="2304"/>
                <a:ext cx="288" cy="38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90" name="Line 12"/>
              <p:cNvSpPr>
                <a:spLocks noChangeAspect="1" noChangeShapeType="1"/>
              </p:cNvSpPr>
              <p:nvPr/>
            </p:nvSpPr>
            <p:spPr bwMode="auto">
              <a:xfrm>
                <a:off x="720" y="2400"/>
                <a:ext cx="192" cy="2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91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912" y="2016"/>
                <a:ext cx="288" cy="67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92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912" y="1872"/>
                <a:ext cx="96" cy="816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9270" name="Line 15"/>
            <p:cNvSpPr>
              <a:spLocks noChangeAspect="1" noChangeShapeType="1"/>
            </p:cNvSpPr>
            <p:nvPr/>
          </p:nvSpPr>
          <p:spPr bwMode="auto">
            <a:xfrm>
              <a:off x="624" y="2688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49271" name="Group 16"/>
            <p:cNvGrpSpPr>
              <a:grpSpLocks noChangeAspect="1"/>
            </p:cNvGrpSpPr>
            <p:nvPr/>
          </p:nvGrpSpPr>
          <p:grpSpPr bwMode="auto">
            <a:xfrm>
              <a:off x="816" y="2688"/>
              <a:ext cx="912" cy="1056"/>
              <a:chOff x="1584" y="2688"/>
              <a:chExt cx="624" cy="480"/>
            </a:xfrm>
          </p:grpSpPr>
          <p:sp>
            <p:nvSpPr>
              <p:cNvPr id="49272" name="Line 17"/>
              <p:cNvSpPr>
                <a:spLocks noChangeAspect="1" noChangeShapeType="1"/>
              </p:cNvSpPr>
              <p:nvPr/>
            </p:nvSpPr>
            <p:spPr bwMode="auto">
              <a:xfrm flipH="1">
                <a:off x="1584" y="2688"/>
                <a:ext cx="288" cy="4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3" name="Line 18"/>
              <p:cNvSpPr>
                <a:spLocks noChangeAspect="1" noChangeShapeType="1"/>
              </p:cNvSpPr>
              <p:nvPr/>
            </p:nvSpPr>
            <p:spPr bwMode="auto">
              <a:xfrm flipH="1">
                <a:off x="1632" y="2688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4" name="Line 19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28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5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6" name="Line 21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7" name="Line 22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8" name="Line 23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79" name="Line 24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0" name="Line 25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38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1" name="Line 26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2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3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84" name="Line 29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" name="Group 30"/>
          <p:cNvGrpSpPr>
            <a:grpSpLocks noChangeAspect="1"/>
          </p:cNvGrpSpPr>
          <p:nvPr/>
        </p:nvGrpSpPr>
        <p:grpSpPr bwMode="auto">
          <a:xfrm>
            <a:off x="3048000" y="1752600"/>
            <a:ext cx="1676400" cy="661988"/>
            <a:chOff x="1632" y="2688"/>
            <a:chExt cx="1248" cy="1200"/>
          </a:xfrm>
        </p:grpSpPr>
        <p:grpSp>
          <p:nvGrpSpPr>
            <p:cNvPr id="49245" name="Group 31"/>
            <p:cNvGrpSpPr>
              <a:grpSpLocks noChangeAspect="1"/>
            </p:cNvGrpSpPr>
            <p:nvPr/>
          </p:nvGrpSpPr>
          <p:grpSpPr bwMode="auto">
            <a:xfrm>
              <a:off x="2160" y="2688"/>
              <a:ext cx="192" cy="144"/>
              <a:chOff x="2160" y="2688"/>
              <a:chExt cx="192" cy="144"/>
            </a:xfrm>
          </p:grpSpPr>
          <p:sp>
            <p:nvSpPr>
              <p:cNvPr id="49261" name="Line 32"/>
              <p:cNvSpPr>
                <a:spLocks noChangeAspect="1" noChangeShapeType="1"/>
              </p:cNvSpPr>
              <p:nvPr/>
            </p:nvSpPr>
            <p:spPr bwMode="auto">
              <a:xfrm>
                <a:off x="2208" y="2688"/>
                <a:ext cx="40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2" name="Line 33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3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4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5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104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6" name="Line 37"/>
              <p:cNvSpPr>
                <a:spLocks noChangeAspect="1" noChangeShapeType="1"/>
              </p:cNvSpPr>
              <p:nvPr/>
            </p:nvSpPr>
            <p:spPr bwMode="auto">
              <a:xfrm>
                <a:off x="2160" y="2688"/>
                <a:ext cx="8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7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56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8" name="Line 39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49246" name="Group 40"/>
            <p:cNvGrpSpPr>
              <a:grpSpLocks noChangeAspect="1"/>
            </p:cNvGrpSpPr>
            <p:nvPr/>
          </p:nvGrpSpPr>
          <p:grpSpPr bwMode="auto">
            <a:xfrm>
              <a:off x="1824" y="2832"/>
              <a:ext cx="912" cy="1056"/>
              <a:chOff x="1584" y="2688"/>
              <a:chExt cx="624" cy="480"/>
            </a:xfrm>
          </p:grpSpPr>
          <p:sp>
            <p:nvSpPr>
              <p:cNvPr id="49248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1584" y="2688"/>
                <a:ext cx="288" cy="4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49" name="Line 42"/>
              <p:cNvSpPr>
                <a:spLocks noChangeAspect="1" noChangeShapeType="1"/>
              </p:cNvSpPr>
              <p:nvPr/>
            </p:nvSpPr>
            <p:spPr bwMode="auto">
              <a:xfrm flipH="1">
                <a:off x="1632" y="2688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0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28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1" name="Line 44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2" name="Line 45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3" name="Line 46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4" name="Line 47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5" name="Line 48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6" name="Line 49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38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7" name="Line 50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8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59" name="Line 52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60" name="Line 53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9247" name="Line 54"/>
            <p:cNvSpPr>
              <a:spLocks noChangeAspect="1" noChangeShapeType="1"/>
            </p:cNvSpPr>
            <p:nvPr/>
          </p:nvSpPr>
          <p:spPr bwMode="auto">
            <a:xfrm>
              <a:off x="1632" y="2832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55"/>
          <p:cNvGrpSpPr>
            <a:grpSpLocks noChangeAspect="1"/>
          </p:cNvGrpSpPr>
          <p:nvPr/>
        </p:nvGrpSpPr>
        <p:grpSpPr bwMode="auto">
          <a:xfrm>
            <a:off x="6680200" y="1600200"/>
            <a:ext cx="1701800" cy="349250"/>
            <a:chOff x="3888" y="2448"/>
            <a:chExt cx="1248" cy="624"/>
          </a:xfrm>
        </p:grpSpPr>
        <p:grpSp>
          <p:nvGrpSpPr>
            <p:cNvPr id="49221" name="Group 56"/>
            <p:cNvGrpSpPr>
              <a:grpSpLocks noChangeAspect="1"/>
            </p:cNvGrpSpPr>
            <p:nvPr/>
          </p:nvGrpSpPr>
          <p:grpSpPr bwMode="auto">
            <a:xfrm>
              <a:off x="4320" y="2448"/>
              <a:ext cx="432" cy="624"/>
              <a:chOff x="2490" y="2448"/>
              <a:chExt cx="432" cy="624"/>
            </a:xfrm>
          </p:grpSpPr>
          <p:grpSp>
            <p:nvGrpSpPr>
              <p:cNvPr id="49223" name="Group 57"/>
              <p:cNvGrpSpPr>
                <a:grpSpLocks noChangeAspect="1"/>
              </p:cNvGrpSpPr>
              <p:nvPr/>
            </p:nvGrpSpPr>
            <p:grpSpPr bwMode="auto">
              <a:xfrm>
                <a:off x="2490" y="2688"/>
                <a:ext cx="432" cy="384"/>
                <a:chOff x="1584" y="2688"/>
                <a:chExt cx="624" cy="480"/>
              </a:xfrm>
            </p:grpSpPr>
            <p:sp>
              <p:nvSpPr>
                <p:cNvPr id="49232" name="Line 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84" y="2688"/>
                  <a:ext cx="288" cy="48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3" name="Line 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32" y="2688"/>
                  <a:ext cx="240" cy="144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4" name="Line 6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80" y="268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5" name="Line 6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776" y="2688"/>
                  <a:ext cx="96" cy="48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6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96" cy="48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7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144" cy="24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8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39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336" cy="96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4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144" cy="384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41" name="Line 67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42" name="Line 6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776" y="2688"/>
                  <a:ext cx="96" cy="24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43" name="Line 6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80" y="2688"/>
                  <a:ext cx="192" cy="144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244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1872" y="2688"/>
                  <a:ext cx="240" cy="192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49224" name="Line 71"/>
              <p:cNvSpPr>
                <a:spLocks noChangeAspect="1" noChangeShapeType="1"/>
              </p:cNvSpPr>
              <p:nvPr/>
            </p:nvSpPr>
            <p:spPr bwMode="auto">
              <a:xfrm>
                <a:off x="2648" y="2544"/>
                <a:ext cx="40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25" name="Line 72"/>
              <p:cNvSpPr>
                <a:spLocks noChangeAspect="1" noChangeShapeType="1"/>
              </p:cNvSpPr>
              <p:nvPr/>
            </p:nvSpPr>
            <p:spPr bwMode="auto">
              <a:xfrm flipH="1">
                <a:off x="2688" y="2544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26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2688" y="2544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27" name="Line 74"/>
              <p:cNvSpPr>
                <a:spLocks noChangeAspect="1" noChangeShapeType="1"/>
              </p:cNvSpPr>
              <p:nvPr/>
            </p:nvSpPr>
            <p:spPr bwMode="auto">
              <a:xfrm flipH="1">
                <a:off x="2688" y="2496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28" name="Line 75"/>
              <p:cNvSpPr>
                <a:spLocks noChangeAspect="1" noChangeShapeType="1"/>
              </p:cNvSpPr>
              <p:nvPr/>
            </p:nvSpPr>
            <p:spPr bwMode="auto">
              <a:xfrm flipH="1">
                <a:off x="2688" y="2544"/>
                <a:ext cx="104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29" name="Line 76"/>
              <p:cNvSpPr>
                <a:spLocks noChangeAspect="1" noChangeShapeType="1"/>
              </p:cNvSpPr>
              <p:nvPr/>
            </p:nvSpPr>
            <p:spPr bwMode="auto">
              <a:xfrm>
                <a:off x="2592" y="249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30" name="Line 77"/>
              <p:cNvSpPr>
                <a:spLocks noChangeAspect="1" noChangeShapeType="1"/>
              </p:cNvSpPr>
              <p:nvPr/>
            </p:nvSpPr>
            <p:spPr bwMode="auto">
              <a:xfrm flipH="1">
                <a:off x="2688" y="2496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31" name="Line 78"/>
              <p:cNvSpPr>
                <a:spLocks noChangeAspect="1" noChangeShapeType="1"/>
              </p:cNvSpPr>
              <p:nvPr/>
            </p:nvSpPr>
            <p:spPr bwMode="auto">
              <a:xfrm flipH="1">
                <a:off x="2688" y="244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9222" name="Line 79"/>
            <p:cNvSpPr>
              <a:spLocks noChangeAspect="1" noChangeShapeType="1"/>
            </p:cNvSpPr>
            <p:nvPr/>
          </p:nvSpPr>
          <p:spPr bwMode="auto">
            <a:xfrm>
              <a:off x="3888" y="2688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579664" name="Rectangle 80"/>
          <p:cNvSpPr>
            <a:spLocks noChangeAspect="1" noChangeArrowheads="1"/>
          </p:cNvSpPr>
          <p:nvPr/>
        </p:nvSpPr>
        <p:spPr bwMode="auto">
          <a:xfrm>
            <a:off x="6858000" y="2057400"/>
            <a:ext cx="1392238" cy="552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002060"/>
                </a:solidFill>
              </a:rPr>
              <a:t>Roots die back</a:t>
            </a:r>
          </a:p>
        </p:txBody>
      </p:sp>
      <p:grpSp>
        <p:nvGrpSpPr>
          <p:cNvPr id="11" name="Group 81"/>
          <p:cNvGrpSpPr>
            <a:grpSpLocks noChangeAspect="1"/>
          </p:cNvGrpSpPr>
          <p:nvPr/>
        </p:nvGrpSpPr>
        <p:grpSpPr bwMode="auto">
          <a:xfrm>
            <a:off x="6629400" y="4114800"/>
            <a:ext cx="1981200" cy="188913"/>
            <a:chOff x="4368" y="2688"/>
            <a:chExt cx="1248" cy="288"/>
          </a:xfrm>
        </p:grpSpPr>
        <p:grpSp>
          <p:nvGrpSpPr>
            <p:cNvPr id="49197" name="Group 82"/>
            <p:cNvGrpSpPr>
              <a:grpSpLocks noChangeAspect="1"/>
            </p:cNvGrpSpPr>
            <p:nvPr/>
          </p:nvGrpSpPr>
          <p:grpSpPr bwMode="auto">
            <a:xfrm>
              <a:off x="4878" y="2832"/>
              <a:ext cx="240" cy="144"/>
              <a:chOff x="1584" y="2688"/>
              <a:chExt cx="624" cy="480"/>
            </a:xfrm>
          </p:grpSpPr>
          <p:sp>
            <p:nvSpPr>
              <p:cNvPr id="49208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1584" y="2688"/>
                <a:ext cx="288" cy="4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9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1632" y="2688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0" name="Line 85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28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1" name="Line 86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2" name="Line 87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3" name="Line 88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4" name="Line 89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5" name="Line 90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6" name="Line 91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38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7" name="Line 92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8" name="Line 93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19" name="Line 94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20" name="Line 95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9198" name="Line 96"/>
            <p:cNvSpPr>
              <a:spLocks noChangeAspect="1" noChangeShapeType="1"/>
            </p:cNvSpPr>
            <p:nvPr/>
          </p:nvSpPr>
          <p:spPr bwMode="auto">
            <a:xfrm>
              <a:off x="4368" y="2832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49199" name="Group 97"/>
            <p:cNvGrpSpPr>
              <a:grpSpLocks noChangeAspect="1"/>
            </p:cNvGrpSpPr>
            <p:nvPr/>
          </p:nvGrpSpPr>
          <p:grpSpPr bwMode="auto">
            <a:xfrm>
              <a:off x="4908" y="2688"/>
              <a:ext cx="192" cy="144"/>
              <a:chOff x="2160" y="2688"/>
              <a:chExt cx="192" cy="144"/>
            </a:xfrm>
          </p:grpSpPr>
          <p:sp>
            <p:nvSpPr>
              <p:cNvPr id="49200" name="Line 98"/>
              <p:cNvSpPr>
                <a:spLocks noChangeAspect="1" noChangeShapeType="1"/>
              </p:cNvSpPr>
              <p:nvPr/>
            </p:nvSpPr>
            <p:spPr bwMode="auto">
              <a:xfrm>
                <a:off x="2208" y="2688"/>
                <a:ext cx="40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1" name="Line 99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2" name="Line 100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3" name="Line 101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4" name="Line 102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104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5" name="Line 103"/>
              <p:cNvSpPr>
                <a:spLocks noChangeAspect="1" noChangeShapeType="1"/>
              </p:cNvSpPr>
              <p:nvPr/>
            </p:nvSpPr>
            <p:spPr bwMode="auto">
              <a:xfrm>
                <a:off x="2160" y="2688"/>
                <a:ext cx="8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6" name="Line 104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56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207" name="Line 105"/>
              <p:cNvSpPr>
                <a:spLocks noChangeAspect="1" noChangeShapeType="1"/>
              </p:cNvSpPr>
              <p:nvPr/>
            </p:nvSpPr>
            <p:spPr bwMode="auto">
              <a:xfrm flipH="1">
                <a:off x="2248" y="2688"/>
                <a:ext cx="8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579690" name="Rectangle 106"/>
          <p:cNvSpPr>
            <a:spLocks noChangeAspect="1" noChangeArrowheads="1"/>
          </p:cNvSpPr>
          <p:nvPr/>
        </p:nvSpPr>
        <p:spPr bwMode="auto">
          <a:xfrm>
            <a:off x="6781800" y="4419600"/>
            <a:ext cx="1622425" cy="914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002060"/>
                </a:solidFill>
              </a:rPr>
              <a:t>Roots die back even more</a:t>
            </a:r>
          </a:p>
        </p:txBody>
      </p:sp>
      <p:sp>
        <p:nvSpPr>
          <p:cNvPr id="579691" name="Line 107"/>
          <p:cNvSpPr>
            <a:spLocks noChangeShapeType="1"/>
          </p:cNvSpPr>
          <p:nvPr/>
        </p:nvSpPr>
        <p:spPr bwMode="auto">
          <a:xfrm>
            <a:off x="1828800" y="18288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79692" name="Line 108"/>
          <p:cNvSpPr>
            <a:spLocks noChangeShapeType="1"/>
          </p:cNvSpPr>
          <p:nvPr/>
        </p:nvSpPr>
        <p:spPr bwMode="auto">
          <a:xfrm>
            <a:off x="4724400" y="17526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79693" name="Text Box 109"/>
          <p:cNvSpPr txBox="1">
            <a:spLocks noChangeArrowheads="1"/>
          </p:cNvSpPr>
          <p:nvPr/>
        </p:nvSpPr>
        <p:spPr bwMode="auto">
          <a:xfrm>
            <a:off x="1600200" y="1981200"/>
            <a:ext cx="1501775" cy="39687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Graze/Cut</a:t>
            </a:r>
          </a:p>
        </p:txBody>
      </p:sp>
      <p:sp>
        <p:nvSpPr>
          <p:cNvPr id="579694" name="Text Box 110"/>
          <p:cNvSpPr txBox="1">
            <a:spLocks noChangeArrowheads="1"/>
          </p:cNvSpPr>
          <p:nvPr/>
        </p:nvSpPr>
        <p:spPr bwMode="auto">
          <a:xfrm>
            <a:off x="4659313" y="1828800"/>
            <a:ext cx="1512887" cy="70167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Regrowth </a:t>
            </a:r>
          </a:p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Begins</a:t>
            </a:r>
          </a:p>
        </p:txBody>
      </p:sp>
      <p:sp>
        <p:nvSpPr>
          <p:cNvPr id="579695" name="Line 111"/>
          <p:cNvSpPr>
            <a:spLocks noChangeShapeType="1"/>
          </p:cNvSpPr>
          <p:nvPr/>
        </p:nvSpPr>
        <p:spPr bwMode="auto">
          <a:xfrm>
            <a:off x="7543800" y="2752725"/>
            <a:ext cx="0" cy="828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79696" name="Text Box 112"/>
          <p:cNvSpPr txBox="1">
            <a:spLocks noChangeArrowheads="1"/>
          </p:cNvSpPr>
          <p:nvPr/>
        </p:nvSpPr>
        <p:spPr bwMode="auto">
          <a:xfrm>
            <a:off x="7642225" y="2743200"/>
            <a:ext cx="1501775" cy="70167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Graze/Cut</a:t>
            </a:r>
          </a:p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Again</a:t>
            </a:r>
          </a:p>
        </p:txBody>
      </p:sp>
      <p:sp>
        <p:nvSpPr>
          <p:cNvPr id="579697" name="Line 113"/>
          <p:cNvSpPr>
            <a:spLocks noChangeShapeType="1"/>
          </p:cNvSpPr>
          <p:nvPr/>
        </p:nvSpPr>
        <p:spPr bwMode="auto">
          <a:xfrm flipH="1">
            <a:off x="4648200" y="2743200"/>
            <a:ext cx="28956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14" name="Group 114"/>
          <p:cNvGrpSpPr>
            <a:grpSpLocks noChangeAspect="1"/>
          </p:cNvGrpSpPr>
          <p:nvPr/>
        </p:nvGrpSpPr>
        <p:grpSpPr bwMode="auto">
          <a:xfrm>
            <a:off x="3124200" y="4343400"/>
            <a:ext cx="1928813" cy="1185863"/>
            <a:chOff x="624" y="1872"/>
            <a:chExt cx="1248" cy="1872"/>
          </a:xfrm>
        </p:grpSpPr>
        <p:grpSp>
          <p:nvGrpSpPr>
            <p:cNvPr id="49173" name="Group 115"/>
            <p:cNvGrpSpPr>
              <a:grpSpLocks noChangeAspect="1"/>
            </p:cNvGrpSpPr>
            <p:nvPr/>
          </p:nvGrpSpPr>
          <p:grpSpPr bwMode="auto">
            <a:xfrm>
              <a:off x="1048" y="1872"/>
              <a:ext cx="480" cy="816"/>
              <a:chOff x="720" y="1872"/>
              <a:chExt cx="480" cy="816"/>
            </a:xfrm>
          </p:grpSpPr>
          <p:sp>
            <p:nvSpPr>
              <p:cNvPr id="49189" name="Line 116"/>
              <p:cNvSpPr>
                <a:spLocks noChangeAspect="1" noChangeShapeType="1"/>
              </p:cNvSpPr>
              <p:nvPr/>
            </p:nvSpPr>
            <p:spPr bwMode="auto">
              <a:xfrm>
                <a:off x="768" y="2160"/>
                <a:ext cx="144" cy="52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0" name="Line 117"/>
              <p:cNvSpPr>
                <a:spLocks noChangeAspect="1" noChangeShapeType="1"/>
              </p:cNvSpPr>
              <p:nvPr/>
            </p:nvSpPr>
            <p:spPr bwMode="auto">
              <a:xfrm>
                <a:off x="912" y="2064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1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912" y="1968"/>
                <a:ext cx="192" cy="7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2" name="Line 119"/>
              <p:cNvSpPr>
                <a:spLocks noChangeAspect="1" noChangeShapeType="1"/>
              </p:cNvSpPr>
              <p:nvPr/>
            </p:nvSpPr>
            <p:spPr bwMode="auto">
              <a:xfrm>
                <a:off x="768" y="1872"/>
                <a:ext cx="144" cy="816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3" name="Line 120"/>
              <p:cNvSpPr>
                <a:spLocks noChangeAspect="1" noChangeShapeType="1"/>
              </p:cNvSpPr>
              <p:nvPr/>
            </p:nvSpPr>
            <p:spPr bwMode="auto">
              <a:xfrm flipH="1">
                <a:off x="912" y="2304"/>
                <a:ext cx="288" cy="38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4" name="Line 121"/>
              <p:cNvSpPr>
                <a:spLocks noChangeAspect="1" noChangeShapeType="1"/>
              </p:cNvSpPr>
              <p:nvPr/>
            </p:nvSpPr>
            <p:spPr bwMode="auto">
              <a:xfrm>
                <a:off x="720" y="2400"/>
                <a:ext cx="192" cy="2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5" name="Line 122"/>
              <p:cNvSpPr>
                <a:spLocks noChangeAspect="1" noChangeShapeType="1"/>
              </p:cNvSpPr>
              <p:nvPr/>
            </p:nvSpPr>
            <p:spPr bwMode="auto">
              <a:xfrm flipH="1">
                <a:off x="912" y="2016"/>
                <a:ext cx="288" cy="67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96" name="Line 123"/>
              <p:cNvSpPr>
                <a:spLocks noChangeAspect="1" noChangeShapeType="1"/>
              </p:cNvSpPr>
              <p:nvPr/>
            </p:nvSpPr>
            <p:spPr bwMode="auto">
              <a:xfrm flipH="1">
                <a:off x="912" y="1872"/>
                <a:ext cx="96" cy="816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9174" name="Line 124"/>
            <p:cNvSpPr>
              <a:spLocks noChangeAspect="1" noChangeShapeType="1"/>
            </p:cNvSpPr>
            <p:nvPr/>
          </p:nvSpPr>
          <p:spPr bwMode="auto">
            <a:xfrm>
              <a:off x="624" y="2688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49175" name="Group 125"/>
            <p:cNvGrpSpPr>
              <a:grpSpLocks noChangeAspect="1"/>
            </p:cNvGrpSpPr>
            <p:nvPr/>
          </p:nvGrpSpPr>
          <p:grpSpPr bwMode="auto">
            <a:xfrm>
              <a:off x="816" y="2688"/>
              <a:ext cx="912" cy="1056"/>
              <a:chOff x="1584" y="2688"/>
              <a:chExt cx="624" cy="480"/>
            </a:xfrm>
          </p:grpSpPr>
          <p:sp>
            <p:nvSpPr>
              <p:cNvPr id="49176" name="Line 126"/>
              <p:cNvSpPr>
                <a:spLocks noChangeAspect="1" noChangeShapeType="1"/>
              </p:cNvSpPr>
              <p:nvPr/>
            </p:nvSpPr>
            <p:spPr bwMode="auto">
              <a:xfrm flipH="1">
                <a:off x="1584" y="2688"/>
                <a:ext cx="288" cy="4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77" name="Line 127"/>
              <p:cNvSpPr>
                <a:spLocks noChangeAspect="1" noChangeShapeType="1"/>
              </p:cNvSpPr>
              <p:nvPr/>
            </p:nvSpPr>
            <p:spPr bwMode="auto">
              <a:xfrm flipH="1">
                <a:off x="1632" y="2688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78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288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79" name="Line 129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0" name="Line 130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96" cy="48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1" name="Line 131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2" name="Line 132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3" name="Line 133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4" name="Line 134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144" cy="38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5" name="Line 135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6" name="Line 136"/>
              <p:cNvSpPr>
                <a:spLocks noChangeAspect="1" noChangeShapeType="1"/>
              </p:cNvSpPr>
              <p:nvPr/>
            </p:nvSpPr>
            <p:spPr bwMode="auto">
              <a:xfrm flipH="1">
                <a:off x="1776" y="2688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7" name="Line 137"/>
              <p:cNvSpPr>
                <a:spLocks noChangeAspect="1" noChangeShapeType="1"/>
              </p:cNvSpPr>
              <p:nvPr/>
            </p:nvSpPr>
            <p:spPr bwMode="auto">
              <a:xfrm flipH="1">
                <a:off x="1680" y="2688"/>
                <a:ext cx="192" cy="144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188" name="Line 138"/>
              <p:cNvSpPr>
                <a:spLocks noChangeAspect="1" noChangeShapeType="1"/>
              </p:cNvSpPr>
              <p:nvPr/>
            </p:nvSpPr>
            <p:spPr bwMode="auto">
              <a:xfrm>
                <a:off x="1872" y="2688"/>
                <a:ext cx="240" cy="19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579723" name="Text Box 139"/>
          <p:cNvSpPr txBox="1">
            <a:spLocks noChangeArrowheads="1"/>
          </p:cNvSpPr>
          <p:nvPr/>
        </p:nvSpPr>
        <p:spPr bwMode="auto">
          <a:xfrm>
            <a:off x="4772025" y="3048000"/>
            <a:ext cx="1400175" cy="70167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Adequate</a:t>
            </a:r>
          </a:p>
          <a:p>
            <a:pPr defTabSz="3762375"/>
            <a:r>
              <a:rPr lang="en-US" sz="2000" b="1" dirty="0">
                <a:solidFill>
                  <a:srgbClr val="002060"/>
                </a:solidFill>
              </a:rPr>
              <a:t>Rest</a:t>
            </a:r>
          </a:p>
        </p:txBody>
      </p:sp>
      <p:sp>
        <p:nvSpPr>
          <p:cNvPr id="579724" name="Freeform 140"/>
          <p:cNvSpPr>
            <a:spLocks/>
          </p:cNvSpPr>
          <p:nvPr/>
        </p:nvSpPr>
        <p:spPr bwMode="auto">
          <a:xfrm>
            <a:off x="2755900" y="2743200"/>
            <a:ext cx="825500" cy="1981200"/>
          </a:xfrm>
          <a:custGeom>
            <a:avLst/>
            <a:gdLst>
              <a:gd name="T0" fmla="*/ 520 w 520"/>
              <a:gd name="T1" fmla="*/ 1248 h 1248"/>
              <a:gd name="T2" fmla="*/ 40 w 520"/>
              <a:gd name="T3" fmla="*/ 720 h 1248"/>
              <a:gd name="T4" fmla="*/ 280 w 520"/>
              <a:gd name="T5" fmla="*/ 0 h 1248"/>
              <a:gd name="T6" fmla="*/ 0 60000 65536"/>
              <a:gd name="T7" fmla="*/ 0 60000 65536"/>
              <a:gd name="T8" fmla="*/ 0 60000 65536"/>
              <a:gd name="T9" fmla="*/ 0 w 520"/>
              <a:gd name="T10" fmla="*/ 0 h 1248"/>
              <a:gd name="T11" fmla="*/ 520 w 520"/>
              <a:gd name="T12" fmla="*/ 1248 h 12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0" h="1248">
                <a:moveTo>
                  <a:pt x="520" y="1248"/>
                </a:moveTo>
                <a:cubicBezTo>
                  <a:pt x="300" y="1088"/>
                  <a:pt x="80" y="928"/>
                  <a:pt x="40" y="720"/>
                </a:cubicBezTo>
                <a:cubicBezTo>
                  <a:pt x="0" y="512"/>
                  <a:pt x="240" y="112"/>
                  <a:pt x="28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1" name="TextBox 8"/>
          <p:cNvSpPr txBox="1"/>
          <p:nvPr/>
        </p:nvSpPr>
        <p:spPr>
          <a:xfrm>
            <a:off x="99538" y="6257835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Adapted from D. Hancock UGA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48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79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79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79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579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9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579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579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579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87" grpId="0" animBg="1"/>
      <p:bldP spid="579664" grpId="0"/>
      <p:bldP spid="579690" grpId="0"/>
      <p:bldP spid="579690" grpId="1"/>
      <p:bldP spid="579691" grpId="0" animBg="1"/>
      <p:bldP spid="579691" grpId="1" animBg="1"/>
      <p:bldP spid="579692" grpId="0" animBg="1"/>
      <p:bldP spid="579692" grpId="1" animBg="1"/>
      <p:bldP spid="579692" grpId="2" animBg="1"/>
      <p:bldP spid="579693" grpId="0"/>
      <p:bldP spid="579693" grpId="1"/>
      <p:bldP spid="579694" grpId="0"/>
      <p:bldP spid="579694" grpId="1"/>
      <p:bldP spid="579694" grpId="2"/>
      <p:bldP spid="579695" grpId="0" animBg="1"/>
      <p:bldP spid="579695" grpId="1" animBg="1"/>
      <p:bldP spid="579696" grpId="0"/>
      <p:bldP spid="579696" grpId="1"/>
      <p:bldP spid="579697" grpId="0" animBg="1"/>
      <p:bldP spid="579723" grpId="0"/>
      <p:bldP spid="5797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plan for now and one for later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613572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3000"/>
            <a:ext cx="2613572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2613572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838200" y="3429000"/>
            <a:ext cx="1981200" cy="1828800"/>
          </a:xfrm>
          <a:prstGeom prst="ellipse">
            <a:avLst/>
          </a:prstGeom>
          <a:solidFill>
            <a:schemeClr val="bg2">
              <a:alpha val="24000"/>
            </a:schemeClr>
          </a:solidFill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038600" y="3657600"/>
            <a:ext cx="1524000" cy="1676400"/>
            <a:chOff x="4038600" y="3657600"/>
            <a:chExt cx="1524000" cy="16764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114800" y="3657600"/>
              <a:ext cx="1447800" cy="152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038600" y="4876800"/>
              <a:ext cx="1371600" cy="4572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38600" y="3657600"/>
              <a:ext cx="76200" cy="1676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410200" y="3810000"/>
              <a:ext cx="152400" cy="1066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934200" y="3657600"/>
            <a:ext cx="1524000" cy="1676400"/>
            <a:chOff x="4038600" y="3657600"/>
            <a:chExt cx="1524000" cy="16764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114800" y="3657600"/>
              <a:ext cx="1447800" cy="152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038600" y="4876800"/>
              <a:ext cx="1371600" cy="4572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038600" y="3657600"/>
              <a:ext cx="76200" cy="1676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410200" y="3810000"/>
              <a:ext cx="152400" cy="1066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114800" y="1752600"/>
            <a:ext cx="1600200" cy="1981200"/>
            <a:chOff x="4114800" y="1752600"/>
            <a:chExt cx="1600200" cy="1981200"/>
          </a:xfrm>
        </p:grpSpPr>
        <p:sp>
          <p:nvSpPr>
            <p:cNvPr id="26" name="TextBox 25"/>
            <p:cNvSpPr txBox="1"/>
            <p:nvPr/>
          </p:nvSpPr>
          <p:spPr>
            <a:xfrm>
              <a:off x="4572000" y="2743200"/>
              <a:ext cx="990600" cy="64633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Pasture 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4114800" y="1752600"/>
              <a:ext cx="838200" cy="19050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562600" y="1981200"/>
              <a:ext cx="152400" cy="17526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953000" y="1752600"/>
              <a:ext cx="762000" cy="2286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114800" y="4914097"/>
            <a:ext cx="1295400" cy="1659603"/>
            <a:chOff x="4114800" y="4914097"/>
            <a:chExt cx="1295400" cy="1659603"/>
          </a:xfrm>
        </p:grpSpPr>
        <p:sp>
          <p:nvSpPr>
            <p:cNvPr id="27" name="TextBox 26"/>
            <p:cNvSpPr txBox="1"/>
            <p:nvPr/>
          </p:nvSpPr>
          <p:spPr>
            <a:xfrm>
              <a:off x="4275975" y="5549973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Pasture 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/>
            <p:cNvCxnSpPr>
              <a:endCxn id="52" idx="0"/>
            </p:cNvCxnSpPr>
            <p:nvPr/>
          </p:nvCxnSpPr>
          <p:spPr>
            <a:xfrm>
              <a:off x="4114800" y="5334000"/>
              <a:ext cx="170873" cy="122381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2" idx="3"/>
            </p:cNvCxnSpPr>
            <p:nvPr/>
          </p:nvCxnSpPr>
          <p:spPr>
            <a:xfrm flipH="1">
              <a:off x="5301673" y="4914097"/>
              <a:ext cx="108527" cy="115419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>
            <a:xfrm>
              <a:off x="4285673" y="5818909"/>
              <a:ext cx="1047405" cy="754791"/>
            </a:xfrm>
            <a:custGeom>
              <a:avLst/>
              <a:gdLst>
                <a:gd name="connsiteX0" fmla="*/ 0 w 1047405"/>
                <a:gd name="connsiteY0" fmla="*/ 738909 h 754791"/>
                <a:gd name="connsiteX1" fmla="*/ 452582 w 1047405"/>
                <a:gd name="connsiteY1" fmla="*/ 720436 h 754791"/>
                <a:gd name="connsiteX2" fmla="*/ 895927 w 1047405"/>
                <a:gd name="connsiteY2" fmla="*/ 434109 h 754791"/>
                <a:gd name="connsiteX3" fmla="*/ 1016000 w 1047405"/>
                <a:gd name="connsiteY3" fmla="*/ 249382 h 754791"/>
                <a:gd name="connsiteX4" fmla="*/ 1043709 w 1047405"/>
                <a:gd name="connsiteY4" fmla="*/ 0 h 75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405" h="754791">
                  <a:moveTo>
                    <a:pt x="0" y="738909"/>
                  </a:moveTo>
                  <a:cubicBezTo>
                    <a:pt x="151630" y="755072"/>
                    <a:pt x="303261" y="771236"/>
                    <a:pt x="452582" y="720436"/>
                  </a:cubicBezTo>
                  <a:cubicBezTo>
                    <a:pt x="601903" y="669636"/>
                    <a:pt x="802024" y="512618"/>
                    <a:pt x="895927" y="434109"/>
                  </a:cubicBezTo>
                  <a:cubicBezTo>
                    <a:pt x="989830" y="355600"/>
                    <a:pt x="991370" y="321734"/>
                    <a:pt x="1016000" y="249382"/>
                  </a:cubicBezTo>
                  <a:cubicBezTo>
                    <a:pt x="1040630" y="177030"/>
                    <a:pt x="1054485" y="41564"/>
                    <a:pt x="1043709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042727" y="4931274"/>
            <a:ext cx="1295400" cy="1659603"/>
            <a:chOff x="4114800" y="4914097"/>
            <a:chExt cx="1295400" cy="1659603"/>
          </a:xfrm>
        </p:grpSpPr>
        <p:sp>
          <p:nvSpPr>
            <p:cNvPr id="57" name="TextBox 56"/>
            <p:cNvSpPr txBox="1"/>
            <p:nvPr/>
          </p:nvSpPr>
          <p:spPr>
            <a:xfrm>
              <a:off x="4275975" y="5549973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Pasture 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Straight Connector 57"/>
            <p:cNvCxnSpPr>
              <a:endCxn id="60" idx="0"/>
            </p:cNvCxnSpPr>
            <p:nvPr/>
          </p:nvCxnSpPr>
          <p:spPr>
            <a:xfrm>
              <a:off x="4114800" y="5334000"/>
              <a:ext cx="170873" cy="122381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60" idx="3"/>
            </p:cNvCxnSpPr>
            <p:nvPr/>
          </p:nvCxnSpPr>
          <p:spPr>
            <a:xfrm flipH="1">
              <a:off x="5301673" y="4914097"/>
              <a:ext cx="108527" cy="115419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4285673" y="5818909"/>
              <a:ext cx="1047405" cy="754791"/>
            </a:xfrm>
            <a:custGeom>
              <a:avLst/>
              <a:gdLst>
                <a:gd name="connsiteX0" fmla="*/ 0 w 1047405"/>
                <a:gd name="connsiteY0" fmla="*/ 738909 h 754791"/>
                <a:gd name="connsiteX1" fmla="*/ 452582 w 1047405"/>
                <a:gd name="connsiteY1" fmla="*/ 720436 h 754791"/>
                <a:gd name="connsiteX2" fmla="*/ 895927 w 1047405"/>
                <a:gd name="connsiteY2" fmla="*/ 434109 h 754791"/>
                <a:gd name="connsiteX3" fmla="*/ 1016000 w 1047405"/>
                <a:gd name="connsiteY3" fmla="*/ 249382 h 754791"/>
                <a:gd name="connsiteX4" fmla="*/ 1043709 w 1047405"/>
                <a:gd name="connsiteY4" fmla="*/ 0 h 75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405" h="754791">
                  <a:moveTo>
                    <a:pt x="0" y="738909"/>
                  </a:moveTo>
                  <a:cubicBezTo>
                    <a:pt x="151630" y="755072"/>
                    <a:pt x="303261" y="771236"/>
                    <a:pt x="452582" y="720436"/>
                  </a:cubicBezTo>
                  <a:cubicBezTo>
                    <a:pt x="601903" y="669636"/>
                    <a:pt x="802024" y="512618"/>
                    <a:pt x="895927" y="434109"/>
                  </a:cubicBezTo>
                  <a:cubicBezTo>
                    <a:pt x="989830" y="355600"/>
                    <a:pt x="991370" y="321734"/>
                    <a:pt x="1016000" y="249382"/>
                  </a:cubicBezTo>
                  <a:cubicBezTo>
                    <a:pt x="1040630" y="177030"/>
                    <a:pt x="1054485" y="41564"/>
                    <a:pt x="1043709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934200" y="1752600"/>
            <a:ext cx="1676399" cy="1981200"/>
            <a:chOff x="4114800" y="1752600"/>
            <a:chExt cx="1600200" cy="1981200"/>
          </a:xfrm>
        </p:grpSpPr>
        <p:sp>
          <p:nvSpPr>
            <p:cNvPr id="63" name="TextBox 62"/>
            <p:cNvSpPr txBox="1"/>
            <p:nvPr/>
          </p:nvSpPr>
          <p:spPr>
            <a:xfrm>
              <a:off x="4572000" y="2743200"/>
              <a:ext cx="990600" cy="64633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Pasture 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4114800" y="1752600"/>
              <a:ext cx="838200" cy="19050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5562600" y="1981200"/>
              <a:ext cx="152400" cy="17526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953000" y="1752600"/>
              <a:ext cx="762000" cy="2286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6096000" y="3124200"/>
            <a:ext cx="914400" cy="3466677"/>
            <a:chOff x="6096000" y="3124200"/>
            <a:chExt cx="914400" cy="3466677"/>
          </a:xfrm>
        </p:grpSpPr>
        <p:sp>
          <p:nvSpPr>
            <p:cNvPr id="28" name="TextBox 27"/>
            <p:cNvSpPr txBox="1"/>
            <p:nvPr/>
          </p:nvSpPr>
          <p:spPr>
            <a:xfrm rot="5400000">
              <a:off x="5061466" y="4470461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Stockpiled tall fescue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6096000" y="3124200"/>
              <a:ext cx="914400" cy="3466677"/>
              <a:chOff x="6096000" y="3124200"/>
              <a:chExt cx="914400" cy="3466677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H="1">
                <a:off x="6096000" y="3124200"/>
                <a:ext cx="152400" cy="3466677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6553202" y="3124200"/>
                <a:ext cx="457198" cy="121920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6553200" y="4343400"/>
                <a:ext cx="241816" cy="91440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6781800" y="5257800"/>
                <a:ext cx="13216" cy="130001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248400" y="3124200"/>
                <a:ext cx="762000" cy="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6096000" y="6573700"/>
                <a:ext cx="685800" cy="17177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TextBox 85"/>
          <p:cNvSpPr txBox="1"/>
          <p:nvPr/>
        </p:nvSpPr>
        <p:spPr>
          <a:xfrm>
            <a:off x="990600" y="228153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Pick one and shut the gates!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Animal Management – Three 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Creep</a:t>
            </a:r>
          </a:p>
          <a:p>
            <a:pPr lvl="1"/>
            <a:r>
              <a:rPr lang="en-US" dirty="0" smtClean="0"/>
              <a:t>Does not reduced demand on the dam</a:t>
            </a:r>
          </a:p>
          <a:p>
            <a:pPr lvl="1"/>
            <a:r>
              <a:rPr lang="en-US" dirty="0" smtClean="0"/>
              <a:t>May add gain – especially when forage is limited</a:t>
            </a:r>
          </a:p>
          <a:p>
            <a:pPr lvl="1"/>
            <a:r>
              <a:rPr lang="en-US" dirty="0" smtClean="0"/>
              <a:t>9:1 efficiency – average</a:t>
            </a:r>
          </a:p>
          <a:p>
            <a:pPr lvl="1"/>
            <a:r>
              <a:rPr lang="en-US" dirty="0" smtClean="0"/>
              <a:t>Actual cost-benefit varies widely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https://pubs.ext.vt.edu/400/400-003/L_IMG_fig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52" y="2209800"/>
            <a:ext cx="45492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Animal Management – Three C’s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Cull</a:t>
            </a:r>
          </a:p>
          <a:p>
            <a:pPr lvl="1"/>
            <a:r>
              <a:rPr lang="en-US" dirty="0"/>
              <a:t>Reduces forage demand </a:t>
            </a:r>
            <a:r>
              <a:rPr lang="en-US" dirty="0" smtClean="0"/>
              <a:t>immediately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Allows opportunity to plan for future – am I overstocked?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Consider the order:</a:t>
            </a:r>
          </a:p>
          <a:p>
            <a:pPr lvl="2"/>
            <a:r>
              <a:rPr lang="en-US" dirty="0" smtClean="0"/>
              <a:t>Old, open – especially with disposition problem</a:t>
            </a:r>
          </a:p>
          <a:p>
            <a:pPr lvl="2"/>
            <a:r>
              <a:rPr lang="en-US" dirty="0" smtClean="0"/>
              <a:t>Feet, legs, eyes, udders, body condition, etc.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Animal Management – Three 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Cull cont’d. – Early Weaning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09601" y="1905000"/>
            <a:ext cx="7772399" cy="4075494"/>
            <a:chOff x="90667" y="1524000"/>
            <a:chExt cx="8291333" cy="530402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1524000"/>
              <a:ext cx="0" cy="426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5"/>
            <p:cNvSpPr/>
            <p:nvPr/>
          </p:nvSpPr>
          <p:spPr>
            <a:xfrm>
              <a:off x="1293091" y="2937513"/>
              <a:ext cx="6945745" cy="1736742"/>
            </a:xfrm>
            <a:custGeom>
              <a:avLst/>
              <a:gdLst>
                <a:gd name="connsiteX0" fmla="*/ 0 w 6945745"/>
                <a:gd name="connsiteY0" fmla="*/ 1034123 h 1736742"/>
                <a:gd name="connsiteX1" fmla="*/ 1921164 w 6945745"/>
                <a:gd name="connsiteY1" fmla="*/ 8887 h 1736742"/>
                <a:gd name="connsiteX2" fmla="*/ 4692073 w 6945745"/>
                <a:gd name="connsiteY2" fmla="*/ 1551360 h 1736742"/>
                <a:gd name="connsiteX3" fmla="*/ 6123709 w 6945745"/>
                <a:gd name="connsiteY3" fmla="*/ 1662196 h 1736742"/>
                <a:gd name="connsiteX4" fmla="*/ 6945745 w 6945745"/>
                <a:gd name="connsiteY4" fmla="*/ 1126487 h 1736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5745" h="1736742">
                  <a:moveTo>
                    <a:pt x="0" y="1034123"/>
                  </a:moveTo>
                  <a:cubicBezTo>
                    <a:pt x="569576" y="478402"/>
                    <a:pt x="1139152" y="-77319"/>
                    <a:pt x="1921164" y="8887"/>
                  </a:cubicBezTo>
                  <a:cubicBezTo>
                    <a:pt x="2703176" y="95093"/>
                    <a:pt x="3991649" y="1275809"/>
                    <a:pt x="4692073" y="1551360"/>
                  </a:cubicBezTo>
                  <a:cubicBezTo>
                    <a:pt x="5392497" y="1826911"/>
                    <a:pt x="5748097" y="1733008"/>
                    <a:pt x="6123709" y="1662196"/>
                  </a:cubicBezTo>
                  <a:cubicBezTo>
                    <a:pt x="6499321" y="1591384"/>
                    <a:pt x="6822594" y="1211154"/>
                    <a:pt x="6945745" y="1126487"/>
                  </a:cubicBez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33400" y="1905000"/>
              <a:ext cx="0" cy="350520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362200" y="3429000"/>
              <a:ext cx="0" cy="1828800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524000" y="5257799"/>
              <a:ext cx="1676400" cy="386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Calving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172200" y="1764268"/>
              <a:ext cx="1447800" cy="2426732"/>
              <a:chOff x="6172200" y="1764268"/>
              <a:chExt cx="1447800" cy="242673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6858000" y="2133600"/>
                <a:ext cx="0" cy="2057400"/>
              </a:xfrm>
              <a:prstGeom prst="straightConnector1">
                <a:avLst/>
              </a:prstGeom>
              <a:ln w="635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172200" y="1764268"/>
                <a:ext cx="1447800" cy="386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Weaning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-1597967" y="3427319"/>
              <a:ext cx="3810000" cy="432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 Requirements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62000" y="5791200"/>
              <a:ext cx="7620000" cy="0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57564" y="5986650"/>
              <a:ext cx="7324436" cy="400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Feb             March              Apr               May           June          Jul             Aug 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6476999"/>
              <a:ext cx="2438400" cy="35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Month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7800" y="1764269"/>
              <a:ext cx="3657600" cy="73715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Energy requirements decrease by about 35%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53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Animal Management – Three 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Control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Other stressors than can influence animal performance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Flies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Can decrease grazing efficiency/time at the feeder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Irritation, loss of blood, decreased gains, decline in milk production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Numerous options:</a:t>
            </a:r>
          </a:p>
          <a:p>
            <a:pPr lvl="3"/>
            <a:r>
              <a:rPr lang="en-US" dirty="0" smtClean="0">
                <a:solidFill>
                  <a:prstClr val="black"/>
                </a:solidFill>
              </a:rPr>
              <a:t>Sprays, dust bags and back rubbers, feed-</a:t>
            </a:r>
            <a:r>
              <a:rPr lang="en-US" dirty="0" err="1" smtClean="0">
                <a:solidFill>
                  <a:prstClr val="black"/>
                </a:solidFill>
              </a:rPr>
              <a:t>throughs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and insect growth regulators, pour-</a:t>
            </a:r>
            <a:r>
              <a:rPr lang="en-US" dirty="0" err="1" smtClean="0">
                <a:solidFill>
                  <a:prstClr val="black"/>
                </a:solidFill>
              </a:rPr>
              <a:t>ons</a:t>
            </a:r>
            <a:r>
              <a:rPr lang="en-US" dirty="0" smtClean="0">
                <a:solidFill>
                  <a:prstClr val="black"/>
                </a:solidFill>
              </a:rPr>
              <a:t>, insecticide </a:t>
            </a:r>
            <a:r>
              <a:rPr lang="en-US" dirty="0" err="1" smtClean="0">
                <a:solidFill>
                  <a:prstClr val="black"/>
                </a:solidFill>
              </a:rPr>
              <a:t>impregnanted</a:t>
            </a:r>
            <a:r>
              <a:rPr lang="en-US" dirty="0" smtClean="0">
                <a:solidFill>
                  <a:prstClr val="black"/>
                </a:solidFill>
              </a:rPr>
              <a:t> ear tags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Management is a Balancing Act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26560351"/>
              </p:ext>
            </p:extLst>
          </p:nvPr>
        </p:nvGraphicFramePr>
        <p:xfrm>
          <a:off x="2743200" y="1524000"/>
          <a:ext cx="3733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72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Defined:</a:t>
            </a:r>
          </a:p>
          <a:p>
            <a:pPr marL="742950" lvl="2" indent="-342900"/>
            <a:r>
              <a:rPr lang="en-US" sz="2800" dirty="0"/>
              <a:t>Combination of high temperatures and high relative </a:t>
            </a:r>
            <a:r>
              <a:rPr lang="en-US" sz="2800" dirty="0" smtClean="0"/>
              <a:t>humidity</a:t>
            </a:r>
            <a:endParaRPr lang="en-US" dirty="0" smtClean="0"/>
          </a:p>
          <a:p>
            <a:r>
              <a:rPr lang="en-US" b="1" dirty="0" smtClean="0"/>
              <a:t>So What?</a:t>
            </a:r>
          </a:p>
          <a:p>
            <a:pPr lvl="1"/>
            <a:r>
              <a:rPr lang="en-US" dirty="0"/>
              <a:t>Cattle are more sensitive to heat stress than humans</a:t>
            </a:r>
          </a:p>
          <a:p>
            <a:pPr lvl="1"/>
            <a:r>
              <a:rPr lang="en-US" dirty="0"/>
              <a:t>Breathing and panting more than sweating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Stress 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800600" cy="4525963"/>
          </a:xfrm>
        </p:spPr>
        <p:txBody>
          <a:bodyPr/>
          <a:lstStyle/>
          <a:p>
            <a:r>
              <a:rPr lang="en-US" dirty="0" smtClean="0"/>
              <a:t>Using up energy to dissipate the heat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Less time spent grazing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More time spent in the shade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6825" r="19404" b="4127"/>
          <a:stretch/>
        </p:blipFill>
        <p:spPr>
          <a:xfrm>
            <a:off x="5105400" y="1741714"/>
            <a:ext cx="3564693" cy="3526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318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 Strategies – Heat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n-US" sz="2800" dirty="0" smtClean="0"/>
              <a:t>andle cattle early in the morning</a:t>
            </a:r>
          </a:p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US" sz="2800" dirty="0" smtClean="0"/>
              <a:t>stablish a grazing management plan </a:t>
            </a:r>
          </a:p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sz="2800" dirty="0" smtClean="0"/>
              <a:t>mple supply of a quality water source</a:t>
            </a:r>
          </a:p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2800" dirty="0" smtClean="0"/>
              <a:t>ransport, timing, and other tips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11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Handle cattle early in the morning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Handling increases body temperature of calves about </a:t>
            </a:r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°F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Other considerations</a:t>
            </a:r>
          </a:p>
          <a:p>
            <a:pPr lvl="1"/>
            <a:r>
              <a:rPr lang="en-US" dirty="0" smtClean="0"/>
              <a:t>Hair coat color – darker color, greater core body temperature (2</a:t>
            </a:r>
            <a:r>
              <a:rPr lang="en-US" dirty="0" smtClean="0">
                <a:latin typeface="Calibri"/>
              </a:rPr>
              <a:t>°</a:t>
            </a:r>
            <a:r>
              <a:rPr lang="en-US" sz="3200" dirty="0" smtClean="0">
                <a:latin typeface="Calibri"/>
              </a:rPr>
              <a:t>F</a:t>
            </a:r>
            <a:r>
              <a:rPr lang="en-US" dirty="0" smtClean="0">
                <a:latin typeface="Calibri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Disposition – excitable cattle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Establish a grazing management plan</a:t>
            </a:r>
            <a:endParaRPr lang="en-US" sz="36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2613572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219200" y="3429000"/>
            <a:ext cx="1524000" cy="1676400"/>
            <a:chOff x="4038600" y="3657600"/>
            <a:chExt cx="1524000" cy="16764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114800" y="3657600"/>
              <a:ext cx="1447800" cy="152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4038600" y="4876800"/>
              <a:ext cx="1371600" cy="4572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038600" y="3657600"/>
              <a:ext cx="76200" cy="1676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410200" y="3810000"/>
              <a:ext cx="152400" cy="1066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327727" y="4702674"/>
            <a:ext cx="1295400" cy="1659603"/>
            <a:chOff x="4114800" y="4914097"/>
            <a:chExt cx="1295400" cy="1659603"/>
          </a:xfrm>
        </p:grpSpPr>
        <p:sp>
          <p:nvSpPr>
            <p:cNvPr id="12" name="TextBox 11"/>
            <p:cNvSpPr txBox="1"/>
            <p:nvPr/>
          </p:nvSpPr>
          <p:spPr>
            <a:xfrm>
              <a:off x="4275975" y="5549973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Pasture 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/>
            <p:cNvCxnSpPr>
              <a:endCxn id="15" idx="0"/>
            </p:cNvCxnSpPr>
            <p:nvPr/>
          </p:nvCxnSpPr>
          <p:spPr>
            <a:xfrm>
              <a:off x="4114800" y="5334000"/>
              <a:ext cx="170873" cy="122381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15" idx="3"/>
            </p:cNvCxnSpPr>
            <p:nvPr/>
          </p:nvCxnSpPr>
          <p:spPr>
            <a:xfrm flipH="1">
              <a:off x="5301673" y="4914097"/>
              <a:ext cx="108527" cy="115419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4285673" y="5818909"/>
              <a:ext cx="1047405" cy="754791"/>
            </a:xfrm>
            <a:custGeom>
              <a:avLst/>
              <a:gdLst>
                <a:gd name="connsiteX0" fmla="*/ 0 w 1047405"/>
                <a:gd name="connsiteY0" fmla="*/ 738909 h 754791"/>
                <a:gd name="connsiteX1" fmla="*/ 452582 w 1047405"/>
                <a:gd name="connsiteY1" fmla="*/ 720436 h 754791"/>
                <a:gd name="connsiteX2" fmla="*/ 895927 w 1047405"/>
                <a:gd name="connsiteY2" fmla="*/ 434109 h 754791"/>
                <a:gd name="connsiteX3" fmla="*/ 1016000 w 1047405"/>
                <a:gd name="connsiteY3" fmla="*/ 249382 h 754791"/>
                <a:gd name="connsiteX4" fmla="*/ 1043709 w 1047405"/>
                <a:gd name="connsiteY4" fmla="*/ 0 h 75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405" h="754791">
                  <a:moveTo>
                    <a:pt x="0" y="738909"/>
                  </a:moveTo>
                  <a:cubicBezTo>
                    <a:pt x="151630" y="755072"/>
                    <a:pt x="303261" y="771236"/>
                    <a:pt x="452582" y="720436"/>
                  </a:cubicBezTo>
                  <a:cubicBezTo>
                    <a:pt x="601903" y="669636"/>
                    <a:pt x="802024" y="512618"/>
                    <a:pt x="895927" y="434109"/>
                  </a:cubicBezTo>
                  <a:cubicBezTo>
                    <a:pt x="989830" y="355600"/>
                    <a:pt x="991370" y="321734"/>
                    <a:pt x="1016000" y="249382"/>
                  </a:cubicBezTo>
                  <a:cubicBezTo>
                    <a:pt x="1040630" y="177030"/>
                    <a:pt x="1054485" y="41564"/>
                    <a:pt x="1043709" y="0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9200" y="1524000"/>
            <a:ext cx="1676399" cy="1981200"/>
            <a:chOff x="4114800" y="1752600"/>
            <a:chExt cx="1600200" cy="1981200"/>
          </a:xfrm>
        </p:grpSpPr>
        <p:sp>
          <p:nvSpPr>
            <p:cNvPr id="17" name="TextBox 16"/>
            <p:cNvSpPr txBox="1"/>
            <p:nvPr/>
          </p:nvSpPr>
          <p:spPr>
            <a:xfrm>
              <a:off x="4572000" y="2743200"/>
              <a:ext cx="990600" cy="64633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Pasture 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4114800" y="1752600"/>
              <a:ext cx="838200" cy="19050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62600" y="1981200"/>
              <a:ext cx="152400" cy="175260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53000" y="1752600"/>
              <a:ext cx="762000" cy="2286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81000" y="2895600"/>
            <a:ext cx="914400" cy="3466677"/>
            <a:chOff x="6096000" y="3124200"/>
            <a:chExt cx="914400" cy="3466677"/>
          </a:xfrm>
        </p:grpSpPr>
        <p:sp>
          <p:nvSpPr>
            <p:cNvPr id="22" name="TextBox 21"/>
            <p:cNvSpPr txBox="1"/>
            <p:nvPr/>
          </p:nvSpPr>
          <p:spPr>
            <a:xfrm rot="5400000">
              <a:off x="5061466" y="4470461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Stockpiled tall fescue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096000" y="3124200"/>
              <a:ext cx="914400" cy="3466677"/>
              <a:chOff x="6096000" y="3124200"/>
              <a:chExt cx="914400" cy="3466677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H="1">
                <a:off x="6096000" y="3124200"/>
                <a:ext cx="152400" cy="3466677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6553202" y="3124200"/>
                <a:ext cx="457198" cy="121920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553200" y="4343400"/>
                <a:ext cx="241816" cy="91440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781800" y="5257800"/>
                <a:ext cx="13216" cy="130001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248400" y="3124200"/>
                <a:ext cx="762000" cy="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6096000" y="6573700"/>
                <a:ext cx="685800" cy="17177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3287486" y="914400"/>
            <a:ext cx="53231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Estimate supply and demand with available resources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Move cattle in the evening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Temperatures are cooler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Cattle often graze most during the early morning and in the evening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May encourage active grazing into time of </a:t>
            </a:r>
            <a:r>
              <a:rPr lang="en-US" sz="2400" dirty="0" smtClean="0"/>
              <a:t>dusk</a:t>
            </a: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Shade</a:t>
            </a:r>
          </a:p>
        </p:txBody>
      </p:sp>
    </p:spTree>
    <p:extLst>
      <p:ext uri="{BB962C8B-B14F-4D97-AF65-F5344CB8AC3E}">
        <p14:creationId xmlns:p14="http://schemas.microsoft.com/office/powerpoint/2010/main" val="1861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Ample supply of a quality water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Stock pastures to match water supply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Water temperature </a:t>
            </a:r>
          </a:p>
          <a:p>
            <a:pPr marL="800100" lvl="3" indent="-342900"/>
            <a:r>
              <a:rPr lang="en-US" dirty="0"/>
              <a:t>70 to 95</a:t>
            </a:r>
            <a:r>
              <a:rPr lang="en-US" dirty="0">
                <a:latin typeface="Calibri"/>
              </a:rPr>
              <a:t>°</a:t>
            </a:r>
            <a:r>
              <a:rPr lang="en-US" dirty="0"/>
              <a:t> F – 2x the need</a:t>
            </a:r>
            <a:r>
              <a:rPr lang="en-US" dirty="0" smtClean="0"/>
              <a:t>!</a:t>
            </a:r>
          </a:p>
          <a:p>
            <a:pPr marL="800100" lvl="3" indent="-342900"/>
            <a:r>
              <a:rPr lang="en-US" dirty="0" smtClean="0"/>
              <a:t>Source: Shallow ponds and water troughs vs. deep ponds and ground water - pumped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2 gallons of water per 100 pounds of body weight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05000"/>
            <a:ext cx="2606121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19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Ample supply of a quality water </a:t>
            </a: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9368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Monitor troughs – clean out algae, check flow to prevent stagnant water</a:t>
            </a:r>
          </a:p>
          <a:p>
            <a:pPr marL="742950" lvl="2" indent="-342900"/>
            <a:r>
              <a:rPr lang="en-US" sz="1600" dirty="0"/>
              <a:t>Breeding ground for biting flies and other </a:t>
            </a:r>
            <a:r>
              <a:rPr lang="en-US" sz="1600" dirty="0" smtClean="0"/>
              <a:t>pests</a:t>
            </a:r>
            <a:endParaRPr lang="en-US" sz="1600" dirty="0" smtClean="0"/>
          </a:p>
          <a:p>
            <a:r>
              <a:rPr lang="en-US" sz="2000" dirty="0"/>
              <a:t>Impacts the bottom line</a:t>
            </a:r>
          </a:p>
          <a:p>
            <a:pPr lvl="1"/>
            <a:r>
              <a:rPr lang="en-US" sz="1800" dirty="0"/>
              <a:t>Under limited water conditions – gains are reduced</a:t>
            </a:r>
          </a:p>
          <a:p>
            <a:pPr lvl="1"/>
            <a:r>
              <a:rPr lang="en-US" sz="1800" dirty="0"/>
              <a:t>Consider marketing cows/calves early if water supplies are limited </a:t>
            </a:r>
          </a:p>
          <a:p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2133600"/>
            <a:ext cx="3191774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73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Transport, timing and other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Shrink </a:t>
            </a:r>
          </a:p>
          <a:p>
            <a:pPr marL="0" indent="0">
              <a:buNone/>
            </a:pPr>
            <a:r>
              <a:rPr lang="en-US" dirty="0" smtClean="0"/>
              <a:t>           </a:t>
            </a:r>
            <a:r>
              <a:rPr lang="en-US" dirty="0" smtClean="0"/>
              <a:t>with stressed calves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level – a major stressor occurs </a:t>
            </a:r>
          </a:p>
          <a:p>
            <a:pPr lvl="2"/>
            <a:r>
              <a:rPr lang="en-US" dirty="0" smtClean="0"/>
              <a:t>Gut fill, urine loss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level – loss of fluid from body tissue 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6200000">
            <a:off x="914400" y="2122539"/>
            <a:ext cx="685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 and the Summer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02453088"/>
              </p:ext>
            </p:extLst>
          </p:nvPr>
        </p:nvGraphicFramePr>
        <p:xfrm>
          <a:off x="457200" y="1651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 r="4992" b="13968"/>
          <a:stretch/>
        </p:blipFill>
        <p:spPr>
          <a:xfrm>
            <a:off x="6858000" y="2286000"/>
            <a:ext cx="2091055" cy="2215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6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Transport, timing and other tips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306835"/>
              </p:ext>
            </p:extLst>
          </p:nvPr>
        </p:nvGraphicFramePr>
        <p:xfrm>
          <a:off x="609601" y="1905000"/>
          <a:ext cx="7772398" cy="3962403"/>
        </p:xfrm>
        <a:graphic>
          <a:graphicData uri="http://schemas.openxmlformats.org/drawingml/2006/table">
            <a:tbl>
              <a:tblPr firstRow="1" firstCol="1" bandRow="1"/>
              <a:tblGrid>
                <a:gridCol w="1554317"/>
                <a:gridCol w="1554317"/>
                <a:gridCol w="1554317"/>
                <a:gridCol w="1554317"/>
                <a:gridCol w="1555130"/>
              </a:tblGrid>
              <a:tr h="70030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Trailer size, feet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Average cattle weight under,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lb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1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Length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Width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50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9600" y="1249977"/>
            <a:ext cx="77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Table 1.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Maximum recommended number of cattle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†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to load by trailer dimensions.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3733800"/>
            <a:ext cx="3124200" cy="1143000"/>
          </a:xfrm>
          <a:prstGeom prst="rect">
            <a:avLst/>
          </a:prstGeom>
          <a:solidFill>
            <a:schemeClr val="accent1">
              <a:alpha val="18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6019800"/>
            <a:ext cx="548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</a:rPr>
              <a:t>†Reduce </a:t>
            </a:r>
            <a:r>
              <a:rPr lang="en-US" dirty="0" smtClean="0">
                <a:latin typeface="Calibri"/>
              </a:rPr>
              <a:t>trailer load by </a:t>
            </a:r>
            <a:r>
              <a:rPr lang="en-US" dirty="0" smtClean="0">
                <a:latin typeface="Calibri"/>
              </a:rPr>
              <a:t>5 to 10% during conditions of heat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Tools for Monitoring </a:t>
            </a:r>
            <a:r>
              <a:rPr lang="en-US" dirty="0" smtClean="0"/>
              <a:t>Dry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Weaning/Receiving Calves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Feed cattle in the </a:t>
            </a:r>
            <a:r>
              <a:rPr lang="en-US" dirty="0" smtClean="0"/>
              <a:t>evening</a:t>
            </a:r>
            <a:endParaRPr lang="en-US" dirty="0"/>
          </a:p>
          <a:p>
            <a:r>
              <a:rPr lang="en-US" dirty="0" smtClean="0"/>
              <a:t>Heat of digestion – increases calf body </a:t>
            </a:r>
            <a:r>
              <a:rPr lang="en-US" dirty="0" smtClean="0"/>
              <a:t>temperature</a:t>
            </a: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inimize as many of the “other factors” as possible</a:t>
            </a:r>
          </a:p>
          <a:p>
            <a:pPr lvl="1"/>
            <a:r>
              <a:rPr lang="en-US" sz="1800" dirty="0" smtClean="0"/>
              <a:t>Fly Control</a:t>
            </a:r>
          </a:p>
          <a:p>
            <a:pPr lvl="1"/>
            <a:r>
              <a:rPr lang="en-US" sz="1800" dirty="0" smtClean="0"/>
              <a:t>Mineral Program</a:t>
            </a:r>
          </a:p>
          <a:p>
            <a:pPr lvl="1"/>
            <a:r>
              <a:rPr lang="en-US" sz="1800" dirty="0" smtClean="0"/>
              <a:t>Bunk Space</a:t>
            </a:r>
          </a:p>
        </p:txBody>
      </p:sp>
    </p:spTree>
    <p:extLst>
      <p:ext uri="{BB962C8B-B14F-4D97-AF65-F5344CB8AC3E}">
        <p14:creationId xmlns:p14="http://schemas.microsoft.com/office/powerpoint/2010/main" val="5437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Weaning/Receiving Calves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Mineral program</a:t>
            </a:r>
          </a:p>
          <a:p>
            <a:pPr lvl="1"/>
            <a:r>
              <a:rPr lang="en-US" dirty="0"/>
              <a:t>Consistent </a:t>
            </a:r>
            <a:r>
              <a:rPr lang="en-US" dirty="0" smtClean="0"/>
              <a:t>supply </a:t>
            </a:r>
            <a:r>
              <a:rPr lang="en-US" dirty="0"/>
              <a:t>is </a:t>
            </a:r>
            <a:r>
              <a:rPr lang="en-US" dirty="0" smtClean="0"/>
              <a:t>important to maintain intake</a:t>
            </a:r>
            <a:endParaRPr lang="en-US" dirty="0"/>
          </a:p>
          <a:p>
            <a:pPr lvl="1"/>
            <a:r>
              <a:rPr lang="en-US" dirty="0"/>
              <a:t>Cattle crave </a:t>
            </a:r>
            <a:r>
              <a:rPr lang="en-US" dirty="0" smtClean="0"/>
              <a:t>salt…especially in summer!</a:t>
            </a:r>
          </a:p>
          <a:p>
            <a:pPr lvl="1"/>
            <a:r>
              <a:rPr lang="en-US" dirty="0" smtClean="0"/>
              <a:t>Complete vs. </a:t>
            </a:r>
            <a:r>
              <a:rPr lang="en-US" dirty="0" smtClean="0"/>
              <a:t>trace</a:t>
            </a:r>
            <a:endParaRPr lang="en-US" dirty="0" smtClean="0"/>
          </a:p>
          <a:p>
            <a:r>
              <a:rPr lang="en-US" dirty="0" smtClean="0"/>
              <a:t>Bunk space</a:t>
            </a:r>
          </a:p>
          <a:p>
            <a:pPr lvl="1"/>
            <a:r>
              <a:rPr lang="en-US" dirty="0" smtClean="0"/>
              <a:t>1 to 2 </a:t>
            </a:r>
            <a:r>
              <a:rPr lang="en-US" dirty="0" err="1" smtClean="0"/>
              <a:t>ft</a:t>
            </a:r>
            <a:r>
              <a:rPr lang="en-US" dirty="0" smtClean="0"/>
              <a:t> per head minimum</a:t>
            </a:r>
          </a:p>
        </p:txBody>
      </p:sp>
    </p:spTree>
    <p:extLst>
      <p:ext uri="{BB962C8B-B14F-4D97-AF65-F5344CB8AC3E}">
        <p14:creationId xmlns:p14="http://schemas.microsoft.com/office/powerpoint/2010/main" val="24472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Continue monitoring dry conditions – use web tools or contact local Extension office for </a:t>
            </a:r>
            <a:r>
              <a:rPr lang="en-US" dirty="0" smtClean="0"/>
              <a:t>update</a:t>
            </a:r>
            <a:endParaRPr lang="en-US" dirty="0" smtClean="0"/>
          </a:p>
          <a:p>
            <a:r>
              <a:rPr lang="en-US" dirty="0" smtClean="0"/>
              <a:t>Consider forage and animal demand</a:t>
            </a:r>
          </a:p>
          <a:p>
            <a:pPr lvl="1"/>
            <a:r>
              <a:rPr lang="en-US" dirty="0" smtClean="0"/>
              <a:t>Residual, rest, recovery</a:t>
            </a:r>
          </a:p>
          <a:p>
            <a:pPr lvl="1"/>
            <a:r>
              <a:rPr lang="en-US" dirty="0" smtClean="0"/>
              <a:t>Creep, cull, control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management adjustments as needed</a:t>
            </a:r>
          </a:p>
          <a:p>
            <a:pPr lvl="1"/>
            <a:r>
              <a:rPr lang="en-US" dirty="0"/>
              <a:t>Heat stress is prevalent – drought or not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Visit www.aces.edu/beefsystems</a:t>
            </a:r>
            <a:endParaRPr lang="en-US" dirty="0"/>
          </a:p>
        </p:txBody>
      </p:sp>
      <p:pic>
        <p:nvPicPr>
          <p:cNvPr id="6" name="Picture 2" descr="C:\Users\clinemk\Pictures\Beef Systems QR Co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Monitor Map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Web Resources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droughtmonitor.unl.edu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Updated weekly</a:t>
            </a:r>
            <a:endParaRPr lang="en-US" sz="2400" b="1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/>
          <a:stretch/>
        </p:blipFill>
        <p:spPr>
          <a:xfrm>
            <a:off x="228600" y="1413163"/>
            <a:ext cx="4061052" cy="474859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/>
          <a:stretch/>
        </p:blipFill>
        <p:spPr>
          <a:xfrm>
            <a:off x="4191206" y="4950691"/>
            <a:ext cx="4667408" cy="18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cpc.ncep.noaa.gov/products/expert_assessment/season_drou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156450" cy="55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Hay Supply Status in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3697817" cy="2773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105400" y="48768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Alabama Weekly Hay Report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752600"/>
            <a:ext cx="4038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Updated Weekly – Alabama Department of Ag Market News</a:t>
            </a:r>
          </a:p>
          <a:p>
            <a:endParaRPr lang="en-US" dirty="0" smtClean="0"/>
          </a:p>
          <a:p>
            <a:r>
              <a:rPr lang="en-US" dirty="0" smtClean="0"/>
              <a:t>July 14, 2016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Hay prices steady</a:t>
            </a:r>
          </a:p>
          <a:p>
            <a:endParaRPr lang="en-US" dirty="0"/>
          </a:p>
          <a:p>
            <a:r>
              <a:rPr lang="en-US" dirty="0" smtClean="0"/>
              <a:t>Trade moderate </a:t>
            </a:r>
          </a:p>
          <a:p>
            <a:endParaRPr lang="en-US" dirty="0"/>
          </a:p>
          <a:p>
            <a:r>
              <a:rPr lang="en-US" dirty="0" smtClean="0"/>
              <a:t>Moderate supply and demand</a:t>
            </a:r>
          </a:p>
          <a:p>
            <a:endParaRPr lang="en-US" dirty="0"/>
          </a:p>
          <a:p>
            <a:r>
              <a:rPr lang="en-US" dirty="0" smtClean="0"/>
              <a:t>Price per ton – good/premium hay, various sizes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7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Ahead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10" y="1447800"/>
            <a:ext cx="3898490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www.agi.alabama.gov/s/haylist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Hay for Sale on Alabama Hay List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55" y="1828800"/>
            <a:ext cx="4314957" cy="26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46498459"/>
              </p:ext>
            </p:extLst>
          </p:nvPr>
        </p:nvGraphicFramePr>
        <p:xfrm>
          <a:off x="3048000" y="838200"/>
          <a:ext cx="4800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119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Nitrate Concerns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79871"/>
            <a:ext cx="2880122" cy="3840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990600" y="1143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Occurs under conditions of plant stress: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Low soil moisture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 temperatures/humidity</a:t>
            </a:r>
          </a:p>
          <a:p>
            <a:pPr lvl="1"/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caution if grazing heavily fertilized summer annuals, </a:t>
            </a:r>
            <a:r>
              <a:rPr lang="en-US" sz="2000" dirty="0" err="1" smtClean="0"/>
              <a:t>bermudagrass</a:t>
            </a:r>
            <a:r>
              <a:rPr lang="en-US" sz="2000" dirty="0" smtClean="0"/>
              <a:t>, </a:t>
            </a:r>
            <a:r>
              <a:rPr lang="en-US" sz="2000" dirty="0" err="1" smtClean="0"/>
              <a:t>Johnsongrass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Test forages 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Remember: Nitrates may remain in stored forages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06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ustom 10">
      <a:dk1>
        <a:srgbClr val="002060"/>
      </a:dk1>
      <a:lt1>
        <a:sysClr val="window" lastClr="FFFFFF"/>
      </a:lt1>
      <a:dk2>
        <a:srgbClr val="E53A05"/>
      </a:dk2>
      <a:lt2>
        <a:srgbClr val="E53A05"/>
      </a:lt2>
      <a:accent1>
        <a:srgbClr val="1F497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 BEEF SYSTEMS TEMPLATE-6">
  <a:themeElements>
    <a:clrScheme name="AL Extension Them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1046</Words>
  <Application>Microsoft Office PowerPoint</Application>
  <PresentationFormat>On-screen Show (4:3)</PresentationFormat>
  <Paragraphs>283</Paragraphs>
  <Slides>35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NewsPrint</vt:lpstr>
      <vt:lpstr>AL BEEF SYSTEMS TEMPLATE-6</vt:lpstr>
      <vt:lpstr>Dealing with Heat Stress and Dry Conditions in Beef Operations</vt:lpstr>
      <vt:lpstr>Cattle Management is a Balancing Act</vt:lpstr>
      <vt:lpstr>Tools for Monitoring Dry Conditions</vt:lpstr>
      <vt:lpstr>Drought Monitor Map</vt:lpstr>
      <vt:lpstr>PowerPoint Presentation</vt:lpstr>
      <vt:lpstr>Current Hay Supply Status in Region</vt:lpstr>
      <vt:lpstr>Planning Ahead </vt:lpstr>
      <vt:lpstr>PowerPoint Presentation</vt:lpstr>
      <vt:lpstr>Nitrate Concerns</vt:lpstr>
      <vt:lpstr>Nitrate Toxicity Publication</vt:lpstr>
      <vt:lpstr>Forage Supply and Demand</vt:lpstr>
      <vt:lpstr>The Three R’s</vt:lpstr>
      <vt:lpstr>PowerPoint Presentation</vt:lpstr>
      <vt:lpstr>A plan for now and one for later</vt:lpstr>
      <vt:lpstr>Animal Management – Three C’s</vt:lpstr>
      <vt:lpstr>Animal Management – Three C’s</vt:lpstr>
      <vt:lpstr>Animal Management – Three C’s</vt:lpstr>
      <vt:lpstr>Animal Management – Three C’s</vt:lpstr>
      <vt:lpstr>Heat Stress</vt:lpstr>
      <vt:lpstr>Heat Stress</vt:lpstr>
      <vt:lpstr>Heat Stress Means</vt:lpstr>
      <vt:lpstr>Management Strategies – Heat Stress</vt:lpstr>
      <vt:lpstr>Handle cattle early in the morning</vt:lpstr>
      <vt:lpstr>Establish a grazing management plan</vt:lpstr>
      <vt:lpstr>Ample supply of a quality water source</vt:lpstr>
      <vt:lpstr>Ample supply of a quality water source</vt:lpstr>
      <vt:lpstr>Transport, timing and other tips</vt:lpstr>
      <vt:lpstr>Shrink and the Summer</vt:lpstr>
      <vt:lpstr>Transport, timing and other tips</vt:lpstr>
      <vt:lpstr>Weaning/Receiving Calves</vt:lpstr>
      <vt:lpstr>Weaning/Receiving Calves</vt:lpstr>
      <vt:lpstr>Conclusions</vt:lpstr>
      <vt:lpstr>Take Home Points</vt:lpstr>
      <vt:lpstr>Take Home Points</vt:lpstr>
      <vt:lpstr>PowerPoint Presentation</vt:lpstr>
    </vt:vector>
  </TitlesOfParts>
  <Company>ACES/CoAg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Heat Stress and Dry Conditions in Beef Operations</dc:title>
  <dc:creator>Kim Mullenix</dc:creator>
  <cp:lastModifiedBy>Kim Mullenix</cp:lastModifiedBy>
  <cp:revision>46</cp:revision>
  <dcterms:created xsi:type="dcterms:W3CDTF">2016-07-01T16:15:35Z</dcterms:created>
  <dcterms:modified xsi:type="dcterms:W3CDTF">2018-01-04T17:48:30Z</dcterms:modified>
</cp:coreProperties>
</file>