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73" r:id="rId4"/>
    <p:sldId id="286" r:id="rId5"/>
    <p:sldId id="283" r:id="rId6"/>
    <p:sldId id="258" r:id="rId7"/>
    <p:sldId id="291" r:id="rId8"/>
    <p:sldId id="278" r:id="rId9"/>
    <p:sldId id="292" r:id="rId10"/>
    <p:sldId id="279" r:id="rId11"/>
    <p:sldId id="297" r:id="rId12"/>
    <p:sldId id="289" r:id="rId13"/>
    <p:sldId id="277" r:id="rId14"/>
    <p:sldId id="281" r:id="rId15"/>
    <p:sldId id="293" r:id="rId16"/>
    <p:sldId id="280" r:id="rId17"/>
    <p:sldId id="259" r:id="rId18"/>
    <p:sldId id="274" r:id="rId19"/>
    <p:sldId id="294" r:id="rId20"/>
    <p:sldId id="275" r:id="rId21"/>
    <p:sldId id="287" r:id="rId22"/>
    <p:sldId id="284" r:id="rId23"/>
    <p:sldId id="290" r:id="rId24"/>
    <p:sldId id="285" r:id="rId25"/>
    <p:sldId id="282" r:id="rId26"/>
    <p:sldId id="295" r:id="rId27"/>
    <p:sldId id="296" r:id="rId28"/>
    <p:sldId id="27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1075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34DD-ACFC-48AA-BCD6-5D0558DBF58C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5A86F-D078-4335-A88F-29035C69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6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AF3A529D-8B12-4A7B-9638-410350173F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2F26EBB-7DCF-42EC-93E8-806ADF048E53}" type="slidenum">
              <a:rPr lang="en-US" altLang="en-US" sz="1200"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CBD6364-912E-4091-ADFB-CEA64AEA3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2BC04A1C-AA81-4692-BAD4-0D5F92E56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5EDBFD6-58B7-4C56-BB1F-75A7E0BB5E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DBCB1632-1C6E-4028-A8BD-9AE044489F40}" type="slidenum">
              <a:rPr lang="en-US" altLang="en-US" sz="1200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66B36EC-FBA5-4C68-BB76-7D6429238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FC4E6B8-7322-4172-9C42-E71FBAF44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E96A-98AE-4F43-9CD9-AE888F4F2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2771" y="244642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badi" panose="020B0604020202020204" pitchFamily="34" charset="0"/>
              </a:rPr>
              <a:t>Here Comes the Sun: </a:t>
            </a:r>
            <a:br>
              <a:rPr lang="en-US" dirty="0">
                <a:latin typeface="Abadi" panose="020B0604020202020204" pitchFamily="34" charset="0"/>
              </a:rPr>
            </a:br>
            <a:r>
              <a:rPr lang="en-US" dirty="0">
                <a:latin typeface="Abadi" panose="020B0604020202020204" pitchFamily="34" charset="0"/>
              </a:rPr>
              <a:t> Solar Power as Energy 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0D92B-6CAE-4545-BA33-1C23674F3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601" y="3180923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Ventilation System for Remote High Tunnels 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A 2018 SARE Farmer Grant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E7CC2-3AEA-4F7B-AA86-F7772C57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457569"/>
            <a:ext cx="2764094" cy="2510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933467-FA06-477D-BF95-9FC7B1D05338}"/>
              </a:ext>
            </a:extLst>
          </p:cNvPr>
          <p:cNvSpPr txBox="1"/>
          <p:nvPr/>
        </p:nvSpPr>
        <p:spPr>
          <a:xfrm>
            <a:off x="5321566" y="4644189"/>
            <a:ext cx="4637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Tommye Lou Rafes</a:t>
            </a:r>
          </a:p>
          <a:p>
            <a:pPr algn="ctr"/>
            <a:r>
              <a:rPr lang="en-US" dirty="0"/>
              <a:t>Owner of T. L. Fruits and Vegetables LLC</a:t>
            </a:r>
          </a:p>
          <a:p>
            <a:pPr algn="ctr"/>
            <a:r>
              <a:rPr lang="en-US" dirty="0"/>
              <a:t>tommyerafes@aol.com</a:t>
            </a:r>
          </a:p>
        </p:txBody>
      </p:sp>
    </p:spTree>
    <p:extLst>
      <p:ext uri="{BB962C8B-B14F-4D97-AF65-F5344CB8AC3E}">
        <p14:creationId xmlns:p14="http://schemas.microsoft.com/office/powerpoint/2010/main" val="77063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203B-F2CF-4EE8-8067-02CCB175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Abadi" panose="020B0604020104020204" pitchFamily="34" charset="0"/>
              </a:rPr>
              <a:t>What we already had at our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4E42-639D-4D49-8E74-E9F18C2C6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771" y="2253342"/>
            <a:ext cx="10384972" cy="4452257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>
                <a:latin typeface="Abadi" panose="020B0604020104020204" pitchFamily="34" charset="0"/>
              </a:rPr>
              <a:t>Three high tunnels all basically at the same elevation, orientation, and size</a:t>
            </a:r>
          </a:p>
          <a:p>
            <a:r>
              <a:rPr lang="en-US" sz="4000" b="1" dirty="0">
                <a:latin typeface="Abadi" panose="020B0604020104020204" pitchFamily="34" charset="0"/>
              </a:rPr>
              <a:t>Customer demand for winter kale, collard greens, and spinach</a:t>
            </a:r>
          </a:p>
          <a:p>
            <a:r>
              <a:rPr lang="en-US" sz="4000" b="1" dirty="0">
                <a:latin typeface="Abadi" panose="020B0604020104020204" pitchFamily="34" charset="0"/>
              </a:rPr>
              <a:t>Low tunnels inside each high tunnel to add winter protection</a:t>
            </a:r>
          </a:p>
          <a:p>
            <a:r>
              <a:rPr lang="en-US" sz="4000" b="1" dirty="0">
                <a:latin typeface="Abadi" panose="020B0604020104020204" pitchFamily="34" charset="0"/>
              </a:rPr>
              <a:t>All three high tunnels were double layer plastic with same end walls and door openings</a:t>
            </a:r>
          </a:p>
          <a:p>
            <a:pPr marL="0" indent="0">
              <a:buNone/>
            </a:pPr>
            <a:endParaRPr lang="en-US" sz="2400" b="1" dirty="0">
              <a:latin typeface="Abadi" panose="020B0604020104020204" pitchFamily="34" charset="0"/>
            </a:endParaRPr>
          </a:p>
          <a:p>
            <a:endParaRPr lang="en-US" sz="24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3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AD4C-BF31-4883-981C-1BA2E177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8" y="5769428"/>
            <a:ext cx="10330543" cy="56673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latin typeface="Abadi" panose="020B0604020104020204" pitchFamily="34" charset="0"/>
              </a:rPr>
              <a:t>https://store.rimolgreenhouses.com/Greenhouses_s/1817.htm</a:t>
            </a:r>
            <a:endParaRPr lang="en-US" dirty="0"/>
          </a:p>
        </p:txBody>
      </p:sp>
      <p:pic>
        <p:nvPicPr>
          <p:cNvPr id="9" name="Picture Placeholder 8" descr="A picture containing screenshot, grass&#10;&#10;Description automatically generated">
            <a:extLst>
              <a:ext uri="{FF2B5EF4-FFF2-40B4-BE49-F238E27FC236}">
                <a16:creationId xmlns:a16="http://schemas.microsoft.com/office/drawing/2014/main" id="{7E7236F4-FB34-4E12-A52F-440F660FB7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705" b="9705"/>
          <a:stretch>
            <a:fillRect/>
          </a:stretch>
        </p:blipFill>
        <p:spPr>
          <a:xfrm>
            <a:off x="1311728" y="199535"/>
            <a:ext cx="10943002" cy="4731694"/>
          </a:xfrm>
        </p:spPr>
      </p:pic>
    </p:spTree>
    <p:extLst>
      <p:ext uri="{BB962C8B-B14F-4D97-AF65-F5344CB8AC3E}">
        <p14:creationId xmlns:p14="http://schemas.microsoft.com/office/powerpoint/2010/main" val="3600432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C4580-01B4-4896-BA78-262DDCE2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35ACE9-0C7A-4E47-9EE3-59FB12F64B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383" b="28383"/>
          <a:stretch>
            <a:fillRect/>
          </a:stretch>
        </p:blipFill>
        <p:spPr>
          <a:xfrm>
            <a:off x="1118220" y="451918"/>
            <a:ext cx="8915400" cy="385497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7A79C-9749-4720-BA3F-87349AD28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EB52CF-9D6F-47F9-95B6-A71F6987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6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7403C3-9083-4CD5-897B-B3DA2B565273}"/>
              </a:ext>
            </a:extLst>
          </p:cNvPr>
          <p:cNvSpPr txBox="1"/>
          <p:nvPr/>
        </p:nvSpPr>
        <p:spPr>
          <a:xfrm>
            <a:off x="2258170" y="985962"/>
            <a:ext cx="9095760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badi" panose="020B0604020104020204" pitchFamily="34" charset="0"/>
              </a:rPr>
              <a:t>Advancing Alternatives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Located in Lancaster, PA</a:t>
            </a:r>
          </a:p>
          <a:p>
            <a:r>
              <a:rPr lang="en-US" sz="3200" b="1" i="1" dirty="0">
                <a:latin typeface="Abadi" panose="020B0604020104020204" pitchFamily="34" charset="0"/>
              </a:rPr>
              <a:t>Design Engineer is Rich Hyatt</a:t>
            </a:r>
          </a:p>
          <a:p>
            <a:endParaRPr lang="en-US" sz="3600" b="1" dirty="0">
              <a:latin typeface="Abadi" panose="020B0604020104020204" pitchFamily="34" charset="0"/>
            </a:endParaRPr>
          </a:p>
          <a:p>
            <a:r>
              <a:rPr lang="en-US" sz="3600" b="1" dirty="0">
                <a:latin typeface="Abadi" panose="020B0604020104020204" pitchFamily="34" charset="0"/>
              </a:rPr>
              <a:t>Company motto is – 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“treat customers as you expect to be treated.”</a:t>
            </a:r>
          </a:p>
        </p:txBody>
      </p:sp>
    </p:spTree>
    <p:extLst>
      <p:ext uri="{BB962C8B-B14F-4D97-AF65-F5344CB8AC3E}">
        <p14:creationId xmlns:p14="http://schemas.microsoft.com/office/powerpoint/2010/main" val="25387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2852FF2-F486-4EEC-8C4F-38380F3F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940FE-326B-4881-8275-45799B21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b="1"/>
              <a:t>What we bought and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D5F2-70D4-47E1-97E3-7E122FA5E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(2) Aegis Solar Touchscreen Environmental Controller</a:t>
            </a:r>
          </a:p>
          <a:p>
            <a:pPr marL="0" indent="0">
              <a:buNone/>
            </a:pPr>
            <a:r>
              <a:rPr lang="en-US" dirty="0"/>
              <a:t>(2) 100’ temperature sensor</a:t>
            </a:r>
          </a:p>
          <a:p>
            <a:pPr marL="0" indent="0">
              <a:buNone/>
            </a:pPr>
            <a:r>
              <a:rPr lang="en-US" dirty="0"/>
              <a:t>(1) Solar Panel 140 Watt</a:t>
            </a:r>
          </a:p>
          <a:p>
            <a:pPr marL="0" indent="0">
              <a:buNone/>
            </a:pPr>
            <a:r>
              <a:rPr lang="en-US" dirty="0"/>
              <a:t>(1) Battery 12 Volts</a:t>
            </a:r>
          </a:p>
          <a:p>
            <a:pPr marL="0" indent="0">
              <a:buNone/>
            </a:pPr>
            <a:r>
              <a:rPr lang="en-US" dirty="0"/>
              <a:t>(2) Low Voltage Motor</a:t>
            </a:r>
          </a:p>
          <a:p>
            <a:pPr marL="0" indent="0">
              <a:buNone/>
            </a:pPr>
            <a:r>
              <a:rPr lang="en-US" dirty="0"/>
              <a:t>(2) Humidity Sensor</a:t>
            </a:r>
          </a:p>
          <a:p>
            <a:pPr marL="0" indent="0">
              <a:buNone/>
            </a:pPr>
            <a:r>
              <a:rPr lang="en-US" dirty="0"/>
              <a:t>(2) Wind Sensor</a:t>
            </a:r>
          </a:p>
          <a:p>
            <a:pPr marL="0" indent="0">
              <a:buNone/>
            </a:pPr>
            <a:r>
              <a:rPr lang="en-US" dirty="0"/>
              <a:t>(2) Guide Pipe Hardware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F19A45-8795-4EE0-B1B8-4C749C4B43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072" r="-2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83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12852FF2-F486-4EEC-8C4F-38380F3F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BD30EA2-8070-48EC-BC41-2869CA1A9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B4811-04BC-414C-98C7-017949AF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5"/>
            <a:ext cx="3605331" cy="48048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latin typeface="Abadi" panose="020B0604020104020204" pitchFamily="34" charset="0"/>
              </a:rPr>
              <a:t>This is the solar panel mounting bracket and post sold by Advancing Alternatives = $865.00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40D12C-3EB2-43EA-A6B2-81D132519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EA822-13AC-4C2D-9E1D-AF69E1ABF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7" r="13071" b="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  <p:sp>
        <p:nvSpPr>
          <p:cNvPr id="46" name="Freeform 11">
            <a:extLst>
              <a:ext uri="{FF2B5EF4-FFF2-40B4-BE49-F238E27FC236}">
                <a16:creationId xmlns:a16="http://schemas.microsoft.com/office/drawing/2014/main" id="{A796071E-2EB3-4DB7-AC56-CCD96934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0B18-31BD-4C2D-ABEF-2F1D5AB7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81" y="255809"/>
            <a:ext cx="4137059" cy="736604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badi" panose="020B0604020104020204" pitchFamily="34" charset="0"/>
              </a:rPr>
              <a:t>High Tunnel 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A1DBF3-1038-40EB-8D16-93B5456AC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481" y="1264554"/>
            <a:ext cx="4140772" cy="496933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badi" panose="020B0604020104020204" pitchFamily="34" charset="0"/>
              </a:rPr>
              <a:t>Solar Powered</a:t>
            </a:r>
          </a:p>
          <a:p>
            <a:r>
              <a:rPr lang="en-US" sz="3200" b="1" dirty="0">
                <a:solidFill>
                  <a:srgbClr val="000000"/>
                </a:solidFill>
                <a:latin typeface="Abadi" panose="020B0604020104020204" pitchFamily="34" charset="0"/>
              </a:rPr>
              <a:t>Automated with a battery storage</a:t>
            </a:r>
          </a:p>
          <a:p>
            <a:r>
              <a:rPr lang="en-US" sz="3200" b="1" dirty="0">
                <a:solidFill>
                  <a:srgbClr val="000000"/>
                </a:solidFill>
                <a:latin typeface="Abadi" panose="020B0604020104020204" pitchFamily="34" charset="0"/>
              </a:rPr>
              <a:t>Converts Solar energy to run the side wall curtains, monitors and controller</a:t>
            </a:r>
          </a:p>
          <a:p>
            <a:r>
              <a:rPr lang="en-US" sz="3200" b="1" dirty="0">
                <a:solidFill>
                  <a:srgbClr val="000000"/>
                </a:solidFill>
                <a:latin typeface="Abadi" panose="020B0604020104020204" pitchFamily="34" charset="0"/>
              </a:rPr>
              <a:t>Easy to install</a:t>
            </a:r>
          </a:p>
          <a:p>
            <a:r>
              <a:rPr lang="en-US" sz="3200" b="1" dirty="0">
                <a:solidFill>
                  <a:srgbClr val="000000"/>
                </a:solidFill>
                <a:latin typeface="Abadi" panose="020B0604020104020204" pitchFamily="34" charset="0"/>
              </a:rPr>
              <a:t>Works great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8A4AACD-3EE4-44C5-9CA1-F6209DED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r="12677" b="-3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93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Freeform 6">
            <a:extLst>
              <a:ext uri="{FF2B5EF4-FFF2-40B4-BE49-F238E27FC236}">
                <a16:creationId xmlns:a16="http://schemas.microsoft.com/office/drawing/2014/main" id="{2507F48C-66CC-4AFA-B9A7-36074322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284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53FD21-C811-4AF3-87BF-91564E4FB9D4}"/>
              </a:ext>
            </a:extLst>
          </p:cNvPr>
          <p:cNvSpPr txBox="1"/>
          <p:nvPr/>
        </p:nvSpPr>
        <p:spPr>
          <a:xfrm>
            <a:off x="540279" y="-9225"/>
            <a:ext cx="3778870" cy="63519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9300" b="1" dirty="0">
                <a:solidFill>
                  <a:srgbClr val="FEFFFF"/>
                </a:solidFill>
                <a:latin typeface="Abadi" panose="020B0604020104020204" pitchFamily="34" charset="0"/>
                <a:ea typeface="+mj-ea"/>
                <a:cs typeface="+mj-cs"/>
              </a:rPr>
              <a:t>High Tunnel B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8400" b="1" dirty="0">
              <a:solidFill>
                <a:srgbClr val="FEFFFF"/>
              </a:solidFill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8400" b="1" dirty="0">
              <a:solidFill>
                <a:srgbClr val="FEFFFF"/>
              </a:solidFill>
              <a:latin typeface="Abadi" panose="020B0604020104020204" pitchFamily="34" charset="0"/>
              <a:ea typeface="+mj-ea"/>
              <a:cs typeface="+mj-cs"/>
            </a:endParaRP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rgbClr val="FEFFFF"/>
                </a:solidFill>
                <a:latin typeface="Abadi" panose="020B0604020104020204" pitchFamily="34" charset="0"/>
                <a:ea typeface="+mj-ea"/>
                <a:cs typeface="+mj-cs"/>
              </a:rPr>
              <a:t>Hard wired</a:t>
            </a: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rgbClr val="FEFFFF"/>
                </a:solidFill>
                <a:latin typeface="Abadi" panose="020B0604020104020204" pitchFamily="34" charset="0"/>
                <a:ea typeface="+mj-ea"/>
                <a:cs typeface="+mj-cs"/>
              </a:rPr>
              <a:t>Automated side wall curtains, monitors and controllers</a:t>
            </a: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rgbClr val="FEFFFF"/>
                </a:solidFill>
                <a:latin typeface="Abadi" panose="020B0604020104020204" pitchFamily="34" charset="0"/>
                <a:ea typeface="+mj-ea"/>
                <a:cs typeface="+mj-cs"/>
              </a:rPr>
              <a:t>Easy to install</a:t>
            </a: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rgbClr val="FEFFFF"/>
                </a:solidFill>
                <a:latin typeface="Abadi" panose="020B0604020104020204" pitchFamily="34" charset="0"/>
                <a:ea typeface="+mj-ea"/>
                <a:cs typeface="+mj-cs"/>
              </a:rPr>
              <a:t>Works great!</a:t>
            </a: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FE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F972C-0AF6-4236-8408-C10DEAED0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2" r="25732" b="-1"/>
          <a:stretch/>
        </p:blipFill>
        <p:spPr>
          <a:xfrm rot="5400000">
            <a:off x="4986865" y="-347133"/>
            <a:ext cx="6858000" cy="75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1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9DCC-78EB-4017-AE5A-97E1271A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Abadi" panose="020B0604020104020204" pitchFamily="34" charset="0"/>
              </a:rPr>
              <a:t>High Tunnel 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9F935EC-880E-4BCF-8C3C-9A6820F8D5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383" b="2838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42C2D-E9E9-4C24-A8D1-41683DF44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Abadi" panose="020B0604020104020204" pitchFamily="34" charset="0"/>
              </a:rPr>
              <a:t>Our Control in the Experiment – Increases the reliability of our results.</a:t>
            </a:r>
          </a:p>
        </p:txBody>
      </p:sp>
    </p:spTree>
    <p:extLst>
      <p:ext uri="{BB962C8B-B14F-4D97-AF65-F5344CB8AC3E}">
        <p14:creationId xmlns:p14="http://schemas.microsoft.com/office/powerpoint/2010/main" val="157999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2852FF2-F486-4EEC-8C4F-38380F3F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C7F5C53-48A1-417A-B81C-E2D682CFA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64D06-57D3-486E-BCA3-08A16A40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40" y="100239"/>
            <a:ext cx="5122652" cy="12598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b="1" dirty="0" err="1">
                <a:latin typeface="Abadi" panose="020B0604020104020204" pitchFamily="34" charset="0"/>
              </a:rPr>
              <a:t>Winterbor</a:t>
            </a:r>
            <a:r>
              <a:rPr lang="en-US" sz="4800" b="1" dirty="0">
                <a:latin typeface="Abadi" panose="020B0604020104020204" pitchFamily="34" charset="0"/>
              </a:rPr>
              <a:t> Kale </a:t>
            </a:r>
            <a:r>
              <a:rPr lang="en-US" sz="3600" b="1" dirty="0">
                <a:latin typeface="Abadi" panose="020B0604020104020204" pitchFamily="34" charset="0"/>
              </a:rPr>
              <a:t>– one of our three experimental crops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B47D7B-FBC1-451A-9EB3-ADA2ABB9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1692E-4622-4A02-9A43-64813623A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728" y="2184526"/>
            <a:ext cx="5122652" cy="37592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dirty="0">
                <a:latin typeface="Abadi" panose="020B0604020104020204" pitchFamily="34" charset="0"/>
              </a:rPr>
              <a:t>4’ x 10’ area in each high tunnel were transplanted on August 4, 2018 spaced 12” apart.  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First harvest was on September 9, 2018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A6657B-97C5-4EF8-B954-9FDEACF453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99" r="26905"/>
          <a:stretch/>
        </p:blipFill>
        <p:spPr>
          <a:xfrm rot="5400000">
            <a:off x="6193856" y="543166"/>
            <a:ext cx="5247747" cy="5451627"/>
          </a:xfrm>
          <a:prstGeom prst="rect">
            <a:avLst/>
          </a:prstGeom>
        </p:spPr>
      </p:pic>
      <p:sp>
        <p:nvSpPr>
          <p:cNvPr id="47" name="Freeform 12">
            <a:extLst>
              <a:ext uri="{FF2B5EF4-FFF2-40B4-BE49-F238E27FC236}">
                <a16:creationId xmlns:a16="http://schemas.microsoft.com/office/drawing/2014/main" id="{D290F82B-4A61-479E-9EDF-E52FA9D9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1">
            <a:extLst>
              <a:ext uri="{FF2B5EF4-FFF2-40B4-BE49-F238E27FC236}">
                <a16:creationId xmlns:a16="http://schemas.microsoft.com/office/drawing/2014/main" id="{646784CF-45E2-41C7-B873-EF613AAD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828800"/>
          </a:xfrm>
          <a:prstGeom prst="rect">
            <a:avLst/>
          </a:prstGeom>
          <a:solidFill>
            <a:srgbClr val="BF7D1B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07756042-FDD9-49A1-B63B-787D9953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64493"/>
            <a:ext cx="3810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BF7D1B"/>
                </a:solidFill>
              </a:rPr>
              <a:t>Grants that fund research and education</a:t>
            </a:r>
          </a:p>
          <a:p>
            <a:pPr eaLnBrk="1" hangingPunct="1"/>
            <a:endParaRPr lang="en-US" altLang="en-US" sz="2400" b="1" dirty="0">
              <a:solidFill>
                <a:srgbClr val="BF7D1B"/>
              </a:solidFill>
            </a:endParaRPr>
          </a:p>
          <a:p>
            <a:pPr eaLnBrk="1" hangingPunct="1"/>
            <a:r>
              <a:rPr lang="en-US" altLang="en-US" b="1" dirty="0">
                <a:solidFill>
                  <a:srgbClr val="BF7D1B"/>
                </a:solidFill>
              </a:rPr>
              <a:t>Since 1988 SARE has </a:t>
            </a:r>
            <a:r>
              <a:rPr lang="en-US" altLang="en-US" b="1" dirty="0">
                <a:solidFill>
                  <a:srgbClr val="BF7D1B"/>
                </a:solidFill>
                <a:highlight>
                  <a:srgbClr val="FFFF00"/>
                </a:highlight>
              </a:rPr>
              <a:t>funded 6,700 projects </a:t>
            </a:r>
            <a:r>
              <a:rPr lang="en-US" altLang="en-US" b="1" dirty="0">
                <a:solidFill>
                  <a:srgbClr val="BF7D1B"/>
                </a:solidFill>
              </a:rPr>
              <a:t>with grants for farmers, ranchers, extension agents, educators, researchers, nonprofits, students, and communities</a:t>
            </a:r>
          </a:p>
          <a:p>
            <a:pPr algn="l" eaLnBrk="1" hangingPunct="1"/>
            <a:endParaRPr lang="en-US" altLang="en-US" sz="2400" b="1" dirty="0">
              <a:solidFill>
                <a:srgbClr val="BF7D1B"/>
              </a:solidFill>
            </a:endParaRPr>
          </a:p>
        </p:txBody>
      </p:sp>
      <p:sp>
        <p:nvSpPr>
          <p:cNvPr id="3076" name="Line 5">
            <a:extLst>
              <a:ext uri="{FF2B5EF4-FFF2-40B4-BE49-F238E27FC236}">
                <a16:creationId xmlns:a16="http://schemas.microsoft.com/office/drawing/2014/main" id="{4FE5F750-D926-41F9-9B88-FE35C624E8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7" name="Picture 13" descr="Clover in wheat">
            <a:extLst>
              <a:ext uri="{FF2B5EF4-FFF2-40B4-BE49-F238E27FC236}">
                <a16:creationId xmlns:a16="http://schemas.microsoft.com/office/drawing/2014/main" id="{04D04EE0-D40A-446D-952C-72F300D9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32">
            <a:extLst>
              <a:ext uri="{FF2B5EF4-FFF2-40B4-BE49-F238E27FC236}">
                <a16:creationId xmlns:a16="http://schemas.microsoft.com/office/drawing/2014/main" id="{213A5681-116D-4CAA-983D-CB8792451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020764"/>
            <a:ext cx="3962400" cy="47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4400" b="1">
                <a:solidFill>
                  <a:schemeClr val="bg1"/>
                </a:solidFill>
                <a:latin typeface="Trebuchet MS" panose="020B0603020202020204" pitchFamily="34" charset="0"/>
              </a:rPr>
              <a:t>What is SARE?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28B8-3488-4B80-B450-79BA0155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badi" panose="020B0604020104020204" pitchFamily="34" charset="0"/>
              </a:rPr>
              <a:t>What we have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EC9BD-4559-44C7-B530-B59BC7909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99258-2A82-41EC-B7CF-4A29DB67F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8560" y="1598941"/>
            <a:ext cx="5135061" cy="4384764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badi" panose="020B0604020104020204" pitchFamily="34" charset="0"/>
              </a:rPr>
              <a:t>All components purchased by Advancing Alternatives are compatible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Our first solar panel was purchased by another distributor (less money) was too powerful and blew out the controller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Snow and Ice build up are a concern – we ended up turning off the automation during heavy snowfalls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01E758-920E-42FB-A559-F94B3A8BCA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67563" y="2595761"/>
            <a:ext cx="4338637" cy="3253977"/>
          </a:xfrm>
        </p:spPr>
      </p:pic>
    </p:spTree>
    <p:extLst>
      <p:ext uri="{BB962C8B-B14F-4D97-AF65-F5344CB8AC3E}">
        <p14:creationId xmlns:p14="http://schemas.microsoft.com/office/powerpoint/2010/main" val="386843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2130-0535-4752-9D8C-BFB90EE1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A08C57-90E1-45C3-A5FC-06922C6B81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383" b="2838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5CDD3-2E5E-4802-A50B-A339116A8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B553E-83B7-4D05-9605-F32B6D05F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66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2852FF2-F486-4EEC-8C4F-38380F3F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DEF7FFE-4D64-436F-AD94-4A93A062A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D9CC87-0E0B-4C62-BF07-D7891B46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9CC67-28C6-47E3-97EF-DC5ED2623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63"/>
          <a:stretch/>
        </p:blipFill>
        <p:spPr>
          <a:xfrm rot="5400000">
            <a:off x="6781798" y="1447799"/>
            <a:ext cx="6858000" cy="3962401"/>
          </a:xfrm>
          <a:prstGeom prst="rect">
            <a:avLst/>
          </a:prstGeom>
        </p:spPr>
      </p:pic>
      <p:sp>
        <p:nvSpPr>
          <p:cNvPr id="47" name="Freeform 5">
            <a:extLst>
              <a:ext uri="{FF2B5EF4-FFF2-40B4-BE49-F238E27FC236}">
                <a16:creationId xmlns:a16="http://schemas.microsoft.com/office/drawing/2014/main" id="{B7D7AEBC-DEC4-4C87-9581-41DA4DBEE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C76BB-687E-436B-9291-0D9F675B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EFFFF"/>
                </a:solidFill>
                <a:latin typeface="Abadi" panose="020B0604020104020204" pitchFamily="34" charset="0"/>
              </a:rPr>
              <a:t>Any differences to solar versus hard wired automated curtains?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C8A4-96BF-4028-8C2F-34604D531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>
                <a:solidFill>
                  <a:srgbClr val="FEFFFF"/>
                </a:solidFill>
                <a:latin typeface="Abadi" panose="020B0604020104020204" pitchFamily="34" charset="0"/>
              </a:rPr>
              <a:t>Solar costs more due to the expense of a solar panel, mounting of panel, and battery storage</a:t>
            </a:r>
          </a:p>
          <a:p>
            <a:r>
              <a:rPr lang="en-US" sz="2800" b="1" dirty="0">
                <a:solidFill>
                  <a:srgbClr val="FEFFFF"/>
                </a:solidFill>
                <a:latin typeface="Abadi" panose="020B0604020104020204" pitchFamily="34" charset="0"/>
              </a:rPr>
              <a:t>Both worked exactly the same with no differences in systems this first year even though we have had numerous cloudy, snowy, and gloomy weather days</a:t>
            </a:r>
          </a:p>
          <a:p>
            <a:endParaRPr lang="en-US" sz="2800" b="1" dirty="0">
              <a:solidFill>
                <a:srgbClr val="FEFFFF"/>
              </a:solidFill>
              <a:latin typeface="Abadi" panose="020B0604020104020204" pitchFamily="34" charset="0"/>
            </a:endParaRPr>
          </a:p>
          <a:p>
            <a:endParaRPr lang="en-US" b="1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2507F48C-66CC-4AFA-B9A7-36074322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0A76AEC-125D-49F9-A5C7-76F0B6F878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091" t="9091"/>
          <a:stretch/>
        </p:blipFill>
        <p:spPr>
          <a:xfrm>
            <a:off x="22374" y="-5953"/>
            <a:ext cx="12191980" cy="6857990"/>
          </a:xfrm>
          <a:prstGeom prst="rect">
            <a:avLst/>
          </a:prstGeom>
        </p:spPr>
      </p:pic>
      <p:sp>
        <p:nvSpPr>
          <p:cNvPr id="79" name="Freeform 5">
            <a:extLst>
              <a:ext uri="{FF2B5EF4-FFF2-40B4-BE49-F238E27FC236}">
                <a16:creationId xmlns:a16="http://schemas.microsoft.com/office/drawing/2014/main" id="{FA92DEEC-616C-46F5-93A1-016E89FE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5FAF0-8D04-4C6C-94E8-EF7E0F2C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962400"/>
            <a:ext cx="8458200" cy="958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>
                <a:solidFill>
                  <a:srgbClr val="FEFFFF"/>
                </a:solidFill>
              </a:rPr>
              <a:t>Low Voltage Motor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3FB4-5FC0-4532-B47D-26A936D69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3733" y="4944531"/>
            <a:ext cx="8458200" cy="5249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b="1">
                <a:solidFill>
                  <a:srgbClr val="FEFFFF"/>
                </a:solidFill>
              </a:rPr>
              <a:t>$250.00  each – same device is used in both High Tunnel A (Solar) and High Tunnel B (Direct Wired)</a:t>
            </a:r>
          </a:p>
        </p:txBody>
      </p:sp>
    </p:spTree>
    <p:extLst>
      <p:ext uri="{BB962C8B-B14F-4D97-AF65-F5344CB8AC3E}">
        <p14:creationId xmlns:p14="http://schemas.microsoft.com/office/powerpoint/2010/main" val="93715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A9357-1282-462E-BEFA-A937A065E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4552" y="456724"/>
            <a:ext cx="3992732" cy="576262"/>
          </a:xfrm>
        </p:spPr>
        <p:txBody>
          <a:bodyPr/>
          <a:lstStyle/>
          <a:p>
            <a:r>
              <a:rPr lang="en-US" sz="4400" b="1" dirty="0">
                <a:latin typeface="Abadi" panose="020B0604020104020204" pitchFamily="34" charset="0"/>
              </a:rPr>
              <a:t>Pro’s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529D3-00DD-4E2D-B743-E9E948B36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8559" y="914400"/>
            <a:ext cx="4342893" cy="5759116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Abadi" panose="020B0604020104020204" pitchFamily="34" charset="0"/>
              </a:rPr>
              <a:t>Easy to set up</a:t>
            </a:r>
          </a:p>
          <a:p>
            <a:r>
              <a:rPr lang="en-US" sz="2600" b="1" dirty="0">
                <a:latin typeface="Abadi" panose="020B0604020104020204" pitchFamily="34" charset="0"/>
              </a:rPr>
              <a:t>Its automated based on your settings</a:t>
            </a:r>
          </a:p>
          <a:p>
            <a:r>
              <a:rPr lang="en-US" sz="2600" b="1" dirty="0">
                <a:latin typeface="Abadi" panose="020B0604020104020204" pitchFamily="34" charset="0"/>
              </a:rPr>
              <a:t>You can leave for vacation without any worries</a:t>
            </a:r>
          </a:p>
          <a:p>
            <a:r>
              <a:rPr lang="en-US" sz="2600" b="1" dirty="0">
                <a:latin typeface="Abadi" panose="020B0604020104020204" pitchFamily="34" charset="0"/>
              </a:rPr>
              <a:t>Excellent support from Company</a:t>
            </a:r>
          </a:p>
          <a:p>
            <a:r>
              <a:rPr lang="en-US" sz="2600" b="1" dirty="0">
                <a:latin typeface="Abadi" panose="020B0604020104020204" pitchFamily="34" charset="0"/>
              </a:rPr>
              <a:t>Improves quality of growing environment to reduce disease and temperature damage to crops</a:t>
            </a:r>
          </a:p>
          <a:p>
            <a:endParaRPr lang="en-US" sz="2400" b="1" dirty="0">
              <a:latin typeface="Abadi" panose="020B06040201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BBDFB-03AD-4DA9-8FA3-2F81EEE13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4000" b="1" dirty="0">
                <a:latin typeface="Abadi" panose="020B0604020104020204" pitchFamily="34" charset="0"/>
              </a:rPr>
              <a:t>Con’s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22C52-108F-4109-B411-F8AD7A1D0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431226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badi" panose="020B0604020104020204" pitchFamily="34" charset="0"/>
              </a:rPr>
              <a:t>Extra time to install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Need to be able to turn off if ice or snow are expected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Costly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No local vendors available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More parts to maintain over the years</a:t>
            </a:r>
          </a:p>
        </p:txBody>
      </p:sp>
    </p:spTree>
    <p:extLst>
      <p:ext uri="{BB962C8B-B14F-4D97-AF65-F5344CB8AC3E}">
        <p14:creationId xmlns:p14="http://schemas.microsoft.com/office/powerpoint/2010/main" val="82360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DCE7-08FC-4B4D-ACA3-2B066B99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229" y="206829"/>
            <a:ext cx="10580914" cy="1698171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Abadi" panose="020B0604020104020204" pitchFamily="34" charset="0"/>
              </a:rPr>
              <a:t>Crop Production – any differences yet?</a:t>
            </a:r>
            <a:br>
              <a:rPr lang="en-US" sz="4800" b="1" dirty="0">
                <a:latin typeface="Abadi" panose="020B0604020104020204" pitchFamily="34" charset="0"/>
              </a:rPr>
            </a:br>
            <a:r>
              <a:rPr lang="en-US" sz="4800" b="1" dirty="0">
                <a:latin typeface="Abadi" panose="020B0604020104020204" pitchFamily="34" charset="0"/>
              </a:rPr>
              <a:t>Spring is coming…..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675D8-BD84-4ECB-BB86-5CC449BB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986" y="2754086"/>
            <a:ext cx="8915400" cy="3777622"/>
          </a:xfrm>
        </p:spPr>
        <p:txBody>
          <a:bodyPr>
            <a:normAutofit fontScale="92500" lnSpcReduction="20000"/>
          </a:bodyPr>
          <a:lstStyle/>
          <a:p>
            <a:r>
              <a:rPr lang="en-US" sz="3900" b="1" dirty="0">
                <a:latin typeface="Abadi" panose="020B0604020104020204" pitchFamily="34" charset="0"/>
              </a:rPr>
              <a:t>All three high tunnels have had excellent production of all three crops:  </a:t>
            </a:r>
            <a:r>
              <a:rPr lang="en-US" sz="3900" b="1" dirty="0" err="1">
                <a:latin typeface="Abadi" panose="020B0604020104020204" pitchFamily="34" charset="0"/>
              </a:rPr>
              <a:t>Corvair</a:t>
            </a:r>
            <a:r>
              <a:rPr lang="en-US" sz="3900" b="1" dirty="0">
                <a:latin typeface="Abadi" panose="020B0604020104020204" pitchFamily="34" charset="0"/>
              </a:rPr>
              <a:t> Spinach, Tiger Collards, and </a:t>
            </a:r>
            <a:r>
              <a:rPr lang="en-US" sz="3900" b="1" dirty="0" err="1">
                <a:latin typeface="Abadi" panose="020B0604020104020204" pitchFamily="34" charset="0"/>
              </a:rPr>
              <a:t>Winterbor</a:t>
            </a:r>
            <a:r>
              <a:rPr lang="en-US" sz="3900" b="1" dirty="0">
                <a:latin typeface="Abadi" panose="020B0604020104020204" pitchFamily="34" charset="0"/>
              </a:rPr>
              <a:t> Kale</a:t>
            </a:r>
          </a:p>
          <a:p>
            <a:r>
              <a:rPr lang="en-US" sz="3900" b="1" dirty="0">
                <a:latin typeface="Abadi" panose="020B0604020104020204" pitchFamily="34" charset="0"/>
              </a:rPr>
              <a:t>All three high tunnels have had critter damage</a:t>
            </a:r>
          </a:p>
          <a:p>
            <a:r>
              <a:rPr lang="en-US" sz="3900" b="1" dirty="0">
                <a:latin typeface="Abadi" panose="020B0604020104020204" pitchFamily="34" charset="0"/>
              </a:rPr>
              <a:t>All three high tunnels have had insect damage</a:t>
            </a:r>
          </a:p>
          <a:p>
            <a:endParaRPr lang="en-US" sz="24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5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1CD5-C549-4571-ABF3-0B92FB5B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410" y="306333"/>
            <a:ext cx="8911687" cy="128089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badi" panose="020B0604020104020204" pitchFamily="34" charset="0"/>
              </a:rPr>
              <a:t>What is the total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F7C5F-A08F-46E8-A3DB-91BA77F0F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89" y="1641989"/>
            <a:ext cx="5800497" cy="4269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badi" panose="020B0604020104020204" pitchFamily="34" charset="0"/>
              </a:rPr>
              <a:t>Solar touchscreen controller, sensors, motor,  roll bar, guide pipe, solar panel, solar panel mount, and battery </a:t>
            </a:r>
          </a:p>
          <a:p>
            <a:pPr marL="0" indent="0">
              <a:buNone/>
            </a:pPr>
            <a:endParaRPr lang="en-US" sz="36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highlight>
                  <a:srgbClr val="FFFF00"/>
                </a:highlight>
                <a:latin typeface="Abadi" panose="020B0604020104020204" pitchFamily="34" charset="0"/>
              </a:rPr>
              <a:t>Total Cost = $3,606.80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E117C-80BD-4CF5-83D4-09E7638A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8767" y="1641989"/>
            <a:ext cx="4929640" cy="453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badi" panose="020B0604020104020204" pitchFamily="34" charset="0"/>
              </a:rPr>
              <a:t>Touchscreen controller, sensors, motor, roll bar, and guide pipe</a:t>
            </a:r>
          </a:p>
          <a:p>
            <a:pPr marL="0" indent="0">
              <a:buNone/>
            </a:pPr>
            <a:endParaRPr lang="en-US" sz="36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sz="36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highlight>
                  <a:srgbClr val="FFFF00"/>
                </a:highlight>
                <a:latin typeface="Abadi" panose="020B0604020104020204" pitchFamily="34" charset="0"/>
              </a:rPr>
              <a:t>Total Cost = $1,817.00</a:t>
            </a:r>
          </a:p>
        </p:txBody>
      </p:sp>
    </p:spTree>
    <p:extLst>
      <p:ext uri="{BB962C8B-B14F-4D97-AF65-F5344CB8AC3E}">
        <p14:creationId xmlns:p14="http://schemas.microsoft.com/office/powerpoint/2010/main" val="201599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A7019-B1BC-4C2F-A5AD-556BB1F9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9" y="239486"/>
            <a:ext cx="10156371" cy="56717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badi" panose="020B0604020104020204" pitchFamily="34" charset="0"/>
              </a:rPr>
              <a:t>SARE Farmer Grants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How to apply, when to apply, what they will cover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My grant application (problem, objectives, results)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Advancing Alternatives equipment we used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Pro’s and Con’s and cost of automated side wall curtains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Thank you </a:t>
            </a:r>
          </a:p>
          <a:p>
            <a:r>
              <a:rPr lang="en-US" sz="3600" b="1" dirty="0">
                <a:latin typeface="Abadi" panose="020B0604020104020204" pitchFamily="34" charset="0"/>
              </a:rPr>
              <a:t>tommyerafes@aol.com</a:t>
            </a:r>
          </a:p>
          <a:p>
            <a:endParaRPr lang="en-US" sz="2400" b="1" dirty="0">
              <a:latin typeface="Abadi" panose="020B0604020104020204" pitchFamily="34" charset="0"/>
            </a:endParaRPr>
          </a:p>
          <a:p>
            <a:endParaRPr lang="en-US" sz="24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4B3F-9303-4540-8AAD-87D53DBC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411" y="152400"/>
            <a:ext cx="8911687" cy="742574"/>
          </a:xfrm>
        </p:spPr>
        <p:txBody>
          <a:bodyPr>
            <a:normAutofit/>
          </a:bodyPr>
          <a:lstStyle/>
          <a:p>
            <a:r>
              <a:rPr lang="en-US" sz="4000" b="1" i="1" dirty="0"/>
              <a:t>Giving Credit where credit is due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449A0-5D1A-480E-9433-39B4843D1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715" y="1366684"/>
            <a:ext cx="8915400" cy="5338916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Abadi" panose="020B0604020104020204" pitchFamily="34" charset="0"/>
              </a:rPr>
              <a:t>This material is based upon work supported by the National Institute of Food and Agriculture, U. S. Department of Agriculture, through the </a:t>
            </a:r>
            <a:r>
              <a:rPr lang="en-US" sz="3600" b="1" dirty="0">
                <a:highlight>
                  <a:srgbClr val="00FFFF"/>
                </a:highlight>
                <a:latin typeface="Abadi" panose="020B0604020104020204" pitchFamily="34" charset="0"/>
              </a:rPr>
              <a:t>Northeast Sustainable Agriculture Research and Education program under subaward number FNE 18-907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Abadi" panose="020B0604020104020204" pitchFamily="34" charset="0"/>
              </a:rPr>
              <a:t>WV Small Conference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atin typeface="Abadi" panose="020B0604020104020204" pitchFamily="34" charset="0"/>
              </a:rPr>
              <a:t>Dr. Lewis Jett</a:t>
            </a:r>
          </a:p>
          <a:p>
            <a:pPr marL="742950" indent="-742950">
              <a:buFont typeface="+mj-lt"/>
              <a:buAutoNum type="arabicPeriod"/>
            </a:pPr>
            <a:endParaRPr lang="en-US" sz="24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8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9">
            <a:extLst>
              <a:ext uri="{FF2B5EF4-FFF2-40B4-BE49-F238E27FC236}">
                <a16:creationId xmlns:a16="http://schemas.microsoft.com/office/drawing/2014/main" id="{EA0AB514-1A04-40AB-933F-C39AEA72D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828800"/>
          </a:xfrm>
          <a:prstGeom prst="rect">
            <a:avLst/>
          </a:prstGeom>
          <a:solidFill>
            <a:srgbClr val="D834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147" name="Picture 26" descr="MKTG_11B">
            <a:extLst>
              <a:ext uri="{FF2B5EF4-FFF2-40B4-BE49-F238E27FC236}">
                <a16:creationId xmlns:a16="http://schemas.microsoft.com/office/drawing/2014/main" id="{61AEF58A-2B9D-49FF-A080-D89131D9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457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2">
            <a:extLst>
              <a:ext uri="{FF2B5EF4-FFF2-40B4-BE49-F238E27FC236}">
                <a16:creationId xmlns:a16="http://schemas.microsoft.com/office/drawing/2014/main" id="{47DB2DDC-883C-416C-9F69-F54A1D8CF156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191000"/>
            <a:ext cx="2286000" cy="1828800"/>
            <a:chOff x="96" y="2640"/>
            <a:chExt cx="1440" cy="1152"/>
          </a:xfrm>
        </p:grpSpPr>
        <p:sp>
          <p:nvSpPr>
            <p:cNvPr id="6158" name="Oval 35">
              <a:extLst>
                <a:ext uri="{FF2B5EF4-FFF2-40B4-BE49-F238E27FC236}">
                  <a16:creationId xmlns:a16="http://schemas.microsoft.com/office/drawing/2014/main" id="{79B71DF8-39D8-4914-ADDA-0E4676AA8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640"/>
              <a:ext cx="1200" cy="1152"/>
            </a:xfrm>
            <a:prstGeom prst="ellipse">
              <a:avLst/>
            </a:prstGeom>
            <a:solidFill>
              <a:srgbClr val="336600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9" name="Text Box 28">
              <a:extLst>
                <a:ext uri="{FF2B5EF4-FFF2-40B4-BE49-F238E27FC236}">
                  <a16:creationId xmlns:a16="http://schemas.microsoft.com/office/drawing/2014/main" id="{E30D1D35-42D7-4964-ACDE-EE38B6EAE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928"/>
              <a:ext cx="1008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000" b="1" baseline="-25000"/>
                <a:t>Profit</a:t>
              </a:r>
              <a:r>
                <a:rPr lang="en-US" altLang="en-US" b="1" baseline="-25000"/>
                <a:t> – over the long term</a:t>
              </a:r>
            </a:p>
          </p:txBody>
        </p:sp>
      </p:grpSp>
      <p:grpSp>
        <p:nvGrpSpPr>
          <p:cNvPr id="3" name="Group 41">
            <a:extLst>
              <a:ext uri="{FF2B5EF4-FFF2-40B4-BE49-F238E27FC236}">
                <a16:creationId xmlns:a16="http://schemas.microsoft.com/office/drawing/2014/main" id="{62A16B25-BE37-4022-82A6-DEB5187E031E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191000"/>
            <a:ext cx="2438400" cy="1828800"/>
            <a:chOff x="1104" y="2640"/>
            <a:chExt cx="1536" cy="1152"/>
          </a:xfrm>
          <a:pattFill prst="pct5">
            <a:fgClr>
              <a:schemeClr val="accent1"/>
            </a:fgClr>
            <a:bgClr>
              <a:schemeClr val="bg1"/>
            </a:bgClr>
          </a:pattFill>
        </p:grpSpPr>
        <p:sp>
          <p:nvSpPr>
            <p:cNvPr id="6156" name="Oval 34">
              <a:extLst>
                <a:ext uri="{FF2B5EF4-FFF2-40B4-BE49-F238E27FC236}">
                  <a16:creationId xmlns:a16="http://schemas.microsoft.com/office/drawing/2014/main" id="{434F8165-5EDF-44A0-85EE-C2B14C3F1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640"/>
              <a:ext cx="1200" cy="11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7" name="Text Box 29">
              <a:extLst>
                <a:ext uri="{FF2B5EF4-FFF2-40B4-BE49-F238E27FC236}">
                  <a16:creationId xmlns:a16="http://schemas.microsoft.com/office/drawing/2014/main" id="{079CF229-9F31-4053-AD21-009305E27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910"/>
              <a:ext cx="1152" cy="5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000" b="1" baseline="-25000"/>
                <a:t>Stewardship</a:t>
              </a:r>
              <a:r>
                <a:rPr lang="en-US" altLang="en-US" b="1" baseline="-25000"/>
                <a:t> – of the nation’s land and water</a:t>
              </a:r>
            </a:p>
          </p:txBody>
        </p:sp>
      </p:grpSp>
      <p:sp>
        <p:nvSpPr>
          <p:cNvPr id="6150" name="Text Box 6">
            <a:extLst>
              <a:ext uri="{FF2B5EF4-FFF2-40B4-BE49-F238E27FC236}">
                <a16:creationId xmlns:a16="http://schemas.microsoft.com/office/drawing/2014/main" id="{527B29EF-8EDA-4DD4-A244-5097C8788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1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4200" b="1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4200" b="1">
                <a:solidFill>
                  <a:schemeClr val="bg1"/>
                </a:solidFill>
                <a:latin typeface="Trebuchet MS" panose="020B0603020202020204" pitchFamily="34" charset="0"/>
              </a:rPr>
              <a:t>SARE Model</a:t>
            </a:r>
          </a:p>
          <a:p>
            <a:pPr eaLnBrk="1" hangingPunct="1">
              <a:lnSpc>
                <a:spcPct val="100000"/>
              </a:lnSpc>
            </a:pPr>
            <a:endParaRPr lang="en-US" altLang="en-US" sz="42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" name="Group 40">
            <a:extLst>
              <a:ext uri="{FF2B5EF4-FFF2-40B4-BE49-F238E27FC236}">
                <a16:creationId xmlns:a16="http://schemas.microsoft.com/office/drawing/2014/main" id="{98DCE1D4-5702-498A-958F-377AC66E77A4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200400"/>
            <a:ext cx="2590800" cy="1828800"/>
            <a:chOff x="480" y="2016"/>
            <a:chExt cx="1632" cy="1152"/>
          </a:xfrm>
        </p:grpSpPr>
        <p:sp>
          <p:nvSpPr>
            <p:cNvPr id="6154" name="Oval 33">
              <a:extLst>
                <a:ext uri="{FF2B5EF4-FFF2-40B4-BE49-F238E27FC236}">
                  <a16:creationId xmlns:a16="http://schemas.microsoft.com/office/drawing/2014/main" id="{191389F6-BCD8-47ED-A3AE-15D5D3C44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016"/>
              <a:ext cx="1200" cy="1152"/>
            </a:xfrm>
            <a:prstGeom prst="ellipse">
              <a:avLst/>
            </a:prstGeom>
            <a:solidFill>
              <a:srgbClr val="EC4220">
                <a:alpha val="6588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5" name="Text Box 27">
              <a:extLst>
                <a:ext uri="{FF2B5EF4-FFF2-40B4-BE49-F238E27FC236}">
                  <a16:creationId xmlns:a16="http://schemas.microsoft.com/office/drawing/2014/main" id="{97C060A6-0540-46F1-9164-53022892C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064"/>
              <a:ext cx="1632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lvl="1" algn="ctr" eaLnBrk="1" hangingPunct="1"/>
              <a:r>
                <a:rPr lang="en-US" altLang="en-US" sz="3000" b="1" baseline="-25000"/>
                <a:t>People</a:t>
              </a:r>
              <a:r>
                <a:rPr lang="en-US" altLang="en-US" b="1" baseline="-25000"/>
                <a:t> – who depend on agriculture</a:t>
              </a:r>
            </a:p>
          </p:txBody>
        </p:sp>
      </p:grpSp>
      <p:sp>
        <p:nvSpPr>
          <p:cNvPr id="6152" name="Text Box 31">
            <a:extLst>
              <a:ext uri="{FF2B5EF4-FFF2-40B4-BE49-F238E27FC236}">
                <a16:creationId xmlns:a16="http://schemas.microsoft.com/office/drawing/2014/main" id="{CF17FA48-76D7-46AF-9E4B-536D9797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526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lvl="1" eaLnBrk="1" hangingPunct="1">
              <a:lnSpc>
                <a:spcPct val="130000"/>
              </a:lnSpc>
            </a:pPr>
            <a:r>
              <a:rPr lang="en-US" altLang="en-US" sz="2400" b="1" baseline="-25000">
                <a:solidFill>
                  <a:srgbClr val="EC4220"/>
                </a:solidFill>
              </a:rPr>
              <a:t>Successful SARE grantees are engaged in projects that simultaneously address the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200" b="1">
                <a:solidFill>
                  <a:srgbClr val="EC4220"/>
                </a:solidFill>
              </a:rPr>
              <a:t>3 pillars of sustainability:</a:t>
            </a:r>
            <a:endParaRPr lang="en-US" altLang="en-US" sz="2200" b="1" baseline="-25000">
              <a:solidFill>
                <a:srgbClr val="EC4220"/>
              </a:solidFill>
            </a:endParaRPr>
          </a:p>
        </p:txBody>
      </p:sp>
      <p:sp>
        <p:nvSpPr>
          <p:cNvPr id="6153" name="Text Box 32">
            <a:extLst>
              <a:ext uri="{FF2B5EF4-FFF2-40B4-BE49-F238E27FC236}">
                <a16:creationId xmlns:a16="http://schemas.microsoft.com/office/drawing/2014/main" id="{9476054E-009C-4E2F-A47F-0E1645DB99F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72063" y="6420818"/>
            <a:ext cx="1828800" cy="22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800">
                <a:latin typeface="Trebuchet MS" panose="020B0603020202020204" pitchFamily="34" charset="0"/>
              </a:rPr>
              <a:t>Photo by Ted Coonfield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AE85-B395-43FB-8FAA-C5B01F2A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36" y="341268"/>
            <a:ext cx="8915399" cy="1468800"/>
          </a:xfrm>
        </p:spPr>
        <p:txBody>
          <a:bodyPr/>
          <a:lstStyle/>
          <a:p>
            <a:r>
              <a:rPr lang="en-US" b="1" dirty="0">
                <a:latin typeface="Abadi" panose="020B0604020104020204" pitchFamily="34" charset="0"/>
              </a:rPr>
              <a:t>West Virginia Coordinators for SARE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FC2BA-43DE-47DF-B767-A55A96FDC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0" y="2059137"/>
            <a:ext cx="10428513" cy="4174685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Abadi" panose="020B0604020104020204" pitchFamily="34" charset="0"/>
              </a:rPr>
              <a:t>Doolarie</a:t>
            </a:r>
            <a:r>
              <a:rPr lang="en-US" sz="3200" b="1" dirty="0">
                <a:latin typeface="Abadi" panose="020B0604020104020204" pitchFamily="34" charset="0"/>
              </a:rPr>
              <a:t> Singh-Knights  @ WVU 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304-293-7606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Barbara </a:t>
            </a:r>
            <a:r>
              <a:rPr lang="en-US" sz="3200" b="1" dirty="0" err="1">
                <a:latin typeface="Abadi" panose="020B0604020104020204" pitchFamily="34" charset="0"/>
              </a:rPr>
              <a:t>Liedl</a:t>
            </a:r>
            <a:r>
              <a:rPr lang="en-US" sz="3200" b="1" dirty="0">
                <a:latin typeface="Abadi" panose="020B0604020104020204" pitchFamily="34" charset="0"/>
              </a:rPr>
              <a:t>  @ WV State University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304-201-4037</a:t>
            </a:r>
          </a:p>
          <a:p>
            <a:endParaRPr lang="en-US" sz="3200" b="1" dirty="0">
              <a:latin typeface="Abadi" panose="020B0604020104020204" pitchFamily="34" charset="0"/>
            </a:endParaRPr>
          </a:p>
          <a:p>
            <a:r>
              <a:rPr lang="en-US" sz="3200" b="1" i="1" dirty="0">
                <a:latin typeface="Abadi" panose="020B0604020104020204" pitchFamily="34" charset="0"/>
              </a:rPr>
              <a:t>Since 1988 </a:t>
            </a:r>
            <a:r>
              <a:rPr lang="en-US" sz="3200" b="1" i="1" dirty="0">
                <a:highlight>
                  <a:srgbClr val="FFFF00"/>
                </a:highlight>
                <a:latin typeface="Abadi" panose="020B0604020104020204" pitchFamily="34" charset="0"/>
              </a:rPr>
              <a:t>$2,673,353 </a:t>
            </a:r>
            <a:r>
              <a:rPr lang="en-US" sz="3200" b="1" i="1" dirty="0">
                <a:latin typeface="Abadi" panose="020B0604020104020204" pitchFamily="34" charset="0"/>
              </a:rPr>
              <a:t>grants have supported </a:t>
            </a:r>
            <a:r>
              <a:rPr lang="en-US" sz="3200" b="1" i="1" dirty="0">
                <a:highlight>
                  <a:srgbClr val="FFFF00"/>
                </a:highlight>
                <a:latin typeface="Abadi" panose="020B0604020104020204" pitchFamily="34" charset="0"/>
              </a:rPr>
              <a:t>86 projects</a:t>
            </a:r>
          </a:p>
        </p:txBody>
      </p:sp>
    </p:spTree>
    <p:extLst>
      <p:ext uri="{BB962C8B-B14F-4D97-AF65-F5344CB8AC3E}">
        <p14:creationId xmlns:p14="http://schemas.microsoft.com/office/powerpoint/2010/main" val="413817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31B9-FD9D-4737-805F-7976F258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badi" panose="020B0604020104020204" pitchFamily="34" charset="0"/>
              </a:rPr>
              <a:t>What can SARE funds be used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09FD7-6C5E-403C-8703-1D06D2FC3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7" y="1427747"/>
            <a:ext cx="9897979" cy="536608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badi" panose="020B0604020104020204" pitchFamily="34" charset="0"/>
              </a:rPr>
              <a:t>Salaries for a project leader, an employee, or hired laborer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Travel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Printing, mailing, photocopying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Consultants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Conference fees or Training fees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1/3 the cost of project specific materials or supplies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Maximum award for Farmer grants = $15,000</a:t>
            </a:r>
          </a:p>
          <a:p>
            <a:endParaRPr lang="en-US" sz="20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44AFC-CD68-4F71-BF2C-1A0D303E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Abadi" panose="020B0604020104020204" pitchFamily="34" charset="0"/>
              </a:rPr>
              <a:t>When Can You Apply?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2E07-50D7-43D0-B8D7-8B5BCCCF1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>
                <a:latin typeface="Abadi" panose="020B0604020104020204" pitchFamily="34" charset="0"/>
              </a:rPr>
              <a:t>Normally the Farmer grant applications are due the first of December each year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Applications are submitted online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You will need a Technical Advisor and a letter of support for your grant application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You will also need to offer outreach in a format such as a Farmer Field Day</a:t>
            </a:r>
          </a:p>
        </p:txBody>
      </p:sp>
    </p:spTree>
    <p:extLst>
      <p:ext uri="{BB962C8B-B14F-4D97-AF65-F5344CB8AC3E}">
        <p14:creationId xmlns:p14="http://schemas.microsoft.com/office/powerpoint/2010/main" val="135945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08211-8E1A-47C6-BDE2-AA63AC59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82" y="123367"/>
            <a:ext cx="8911687" cy="166189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Abadi" panose="020B0604020104020204" pitchFamily="34" charset="0"/>
              </a:rPr>
              <a:t>FNE 18-907</a:t>
            </a:r>
            <a:br>
              <a:rPr lang="en-US" sz="5400" b="1" dirty="0">
                <a:latin typeface="Abadi" panose="020B0604020104020204" pitchFamily="34" charset="0"/>
              </a:rPr>
            </a:br>
            <a:r>
              <a:rPr lang="en-US" sz="5400" b="1" dirty="0">
                <a:latin typeface="Abadi" panose="020B0604020104020204" pitchFamily="34" charset="0"/>
              </a:rPr>
              <a:t>What was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004D-D443-464E-BC22-4A376354D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badi" panose="020B0604020104020204" pitchFamily="34" charset="0"/>
              </a:rPr>
              <a:t>Growing produce during the fall, winter, and spring seasons of the year is challenging because the weather can fluctuate within a high tunnel from freezing to over 100 degrees, damaging or killing crops and/or making them susceptible to diseases.</a:t>
            </a:r>
          </a:p>
        </p:txBody>
      </p:sp>
    </p:spTree>
    <p:extLst>
      <p:ext uri="{BB962C8B-B14F-4D97-AF65-F5344CB8AC3E}">
        <p14:creationId xmlns:p14="http://schemas.microsoft.com/office/powerpoint/2010/main" val="309294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FB04E-CDB7-48FA-8C45-01D3FE39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badi" panose="020B0604020104020204" pitchFamily="34" charset="0"/>
              </a:rPr>
              <a:t>Grant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B3E49-2DA6-410D-BF43-12A3FF958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badi" panose="020B0604020104020204" pitchFamily="34" charset="0"/>
              </a:rPr>
              <a:t>Decrease crop failure due to disease 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Decrease crop failure due to temperature 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Increase ventilation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Reduce labor costs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Increase crop yield and quality of product</a:t>
            </a:r>
          </a:p>
          <a:p>
            <a:r>
              <a:rPr lang="en-US" sz="3200" b="1" dirty="0">
                <a:latin typeface="Abadi" panose="020B0604020104020204" pitchFamily="34" charset="0"/>
              </a:rPr>
              <a:t>Encourage other growers to produce year-round</a:t>
            </a:r>
          </a:p>
        </p:txBody>
      </p:sp>
    </p:spTree>
    <p:extLst>
      <p:ext uri="{BB962C8B-B14F-4D97-AF65-F5344CB8AC3E}">
        <p14:creationId xmlns:p14="http://schemas.microsoft.com/office/powerpoint/2010/main" val="163440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FF6C-F451-4FA2-BC02-DE7B146C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Abadi" panose="020B0604020104020204" pitchFamily="34" charset="0"/>
              </a:rPr>
              <a:t>Project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6E4E-13C5-445E-8FF3-1A873FCD7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057" y="2133600"/>
            <a:ext cx="979555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latin typeface="Abadi" panose="020B0604020104020204" pitchFamily="34" charset="0"/>
              </a:rPr>
              <a:t>High Tunnel A – Automated using Solar Energy</a:t>
            </a:r>
          </a:p>
          <a:p>
            <a:pPr marL="0" indent="0">
              <a:buNone/>
            </a:pPr>
            <a:r>
              <a:rPr lang="en-US" sz="4000" b="1" dirty="0">
                <a:latin typeface="Abadi" panose="020B0604020104020204" pitchFamily="34" charset="0"/>
              </a:rPr>
              <a:t>High Tunnel B – Automated using on grid electricity</a:t>
            </a:r>
          </a:p>
          <a:p>
            <a:pPr marL="0" indent="0">
              <a:buNone/>
            </a:pPr>
            <a:r>
              <a:rPr lang="en-US" sz="4000" b="1" dirty="0">
                <a:latin typeface="Abadi" panose="020B0604020104020204" pitchFamily="34" charset="0"/>
              </a:rPr>
              <a:t>High Tunnel C – Control with no automation</a:t>
            </a:r>
          </a:p>
        </p:txBody>
      </p:sp>
    </p:spTree>
    <p:extLst>
      <p:ext uri="{BB962C8B-B14F-4D97-AF65-F5344CB8AC3E}">
        <p14:creationId xmlns:p14="http://schemas.microsoft.com/office/powerpoint/2010/main" val="8130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1003</Words>
  <Application>Microsoft Office PowerPoint</Application>
  <PresentationFormat>Widescreen</PresentationFormat>
  <Paragraphs>138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Abadi</vt:lpstr>
      <vt:lpstr>Arial</vt:lpstr>
      <vt:lpstr>Calibri</vt:lpstr>
      <vt:lpstr>Century Gothic</vt:lpstr>
      <vt:lpstr>Georgia</vt:lpstr>
      <vt:lpstr>Trebuchet MS</vt:lpstr>
      <vt:lpstr>Wingdings 3</vt:lpstr>
      <vt:lpstr>Wisp</vt:lpstr>
      <vt:lpstr>Here Comes the Sun:   Solar Power as Energy Source</vt:lpstr>
      <vt:lpstr>PowerPoint Presentation</vt:lpstr>
      <vt:lpstr>PowerPoint Presentation</vt:lpstr>
      <vt:lpstr>West Virginia Coordinators for SARE</vt:lpstr>
      <vt:lpstr>What can SARE funds be used for?</vt:lpstr>
      <vt:lpstr>When Can You Apply?</vt:lpstr>
      <vt:lpstr>FNE 18-907 What was the problem?</vt:lpstr>
      <vt:lpstr>Grant Objectives</vt:lpstr>
      <vt:lpstr>Project Methods</vt:lpstr>
      <vt:lpstr>What we already had at our farm</vt:lpstr>
      <vt:lpstr> https://store.rimolgreenhouses.com/Greenhouses_s/1817.htm</vt:lpstr>
      <vt:lpstr>PowerPoint Presentation</vt:lpstr>
      <vt:lpstr>PowerPoint Presentation</vt:lpstr>
      <vt:lpstr>What we bought and used</vt:lpstr>
      <vt:lpstr>This is the solar panel mounting bracket and post sold by Advancing Alternatives = $865.00</vt:lpstr>
      <vt:lpstr>High Tunnel A</vt:lpstr>
      <vt:lpstr>PowerPoint Presentation</vt:lpstr>
      <vt:lpstr>High Tunnel C</vt:lpstr>
      <vt:lpstr>Winterbor Kale – one of our three experimental crops</vt:lpstr>
      <vt:lpstr>What we have learned</vt:lpstr>
      <vt:lpstr>PowerPoint Presentation</vt:lpstr>
      <vt:lpstr>Any differences to solar versus hard wired automated curtains?</vt:lpstr>
      <vt:lpstr>Low Voltage Motor</vt:lpstr>
      <vt:lpstr>PowerPoint Presentation</vt:lpstr>
      <vt:lpstr>Crop Production – any differences yet? Spring is coming…..</vt:lpstr>
      <vt:lpstr>What is the total cost?</vt:lpstr>
      <vt:lpstr>PowerPoint Presentation</vt:lpstr>
      <vt:lpstr>Giving Credit where credit is due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Comes the Sun:   Solar Power as Energy Source</dc:title>
  <dc:creator>Tommye Rafes</dc:creator>
  <cp:lastModifiedBy>Tommye Rafes</cp:lastModifiedBy>
  <cp:revision>7</cp:revision>
  <dcterms:created xsi:type="dcterms:W3CDTF">2019-02-13T00:45:16Z</dcterms:created>
  <dcterms:modified xsi:type="dcterms:W3CDTF">2019-02-13T14:16:02Z</dcterms:modified>
</cp:coreProperties>
</file>