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vnd.openxmlformats-officedocument.vmlDrawing" Extension="vml"/>
  <Default ContentType="application/x-fontdata" Extension="fntdata"/>
  <Default ContentType="application/vnd.openxmlformats-officedocument.oleObject" Extension="bin"/>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spreadsheetml.sheet" PartName="/ppt/embeddings/Microsoft_Excel_Sheet1.xlsx"/>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10287000" cx="18288000"/>
  <p:notesSz cx="7023100" cy="9309100"/>
  <p:embeddedFontLst>
    <p:embeddedFont>
      <p:font typeface="Caveat"/>
      <p:regular r:id="rId27"/>
      <p:bold r:id="rId28"/>
    </p:embeddedFont>
    <p:embeddedFont>
      <p:font typeface="Inter"/>
      <p:bold r:id="rId29"/>
      <p:boldItalic r:id="rId30"/>
    </p:embeddedFont>
    <p:embeddedFont>
      <p:font typeface="EB Garamond"/>
      <p:regular r:id="rId31"/>
      <p:bold r:id="rId32"/>
      <p:italic r:id="rId33"/>
      <p:boldItalic r:id="rId34"/>
    </p:embeddedFont>
    <p:embeddedFont>
      <p:font typeface="Inter Medium"/>
      <p:regular r:id="rId35"/>
      <p:bold r:id="rId36"/>
      <p:italic r:id="rId37"/>
      <p:boldItalic r:id="rId38"/>
    </p:embeddedFont>
    <p:embeddedFont>
      <p:font typeface="Open Sans"/>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3" roundtripDataSignature="AMtx7mgUfRoUe1m13KEd4keh3gZlnliri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bold.fntdata"/><Relationship Id="rId20" Type="http://schemas.openxmlformats.org/officeDocument/2006/relationships/slide" Target="slides/slide14.xml"/><Relationship Id="rId42" Type="http://schemas.openxmlformats.org/officeDocument/2006/relationships/font" Target="fonts/OpenSans-boldItalic.fntdata"/><Relationship Id="rId41" Type="http://schemas.openxmlformats.org/officeDocument/2006/relationships/font" Target="fonts/OpenSans-italic.fntdata"/><Relationship Id="rId22" Type="http://schemas.openxmlformats.org/officeDocument/2006/relationships/slide" Target="slides/slide16.xml"/><Relationship Id="rId21" Type="http://schemas.openxmlformats.org/officeDocument/2006/relationships/slide" Target="slides/slide15.xml"/><Relationship Id="rId43" Type="http://customschemas.google.com/relationships/presentationmetadata" Target="meta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Caveat-bold.fntdata"/><Relationship Id="rId27" Type="http://schemas.openxmlformats.org/officeDocument/2006/relationships/font" Target="fonts/Caveat-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Inter-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EBGaramond-regular.fntdata"/><Relationship Id="rId30" Type="http://schemas.openxmlformats.org/officeDocument/2006/relationships/font" Target="fonts/Inter-boldItalic.fntdata"/><Relationship Id="rId11" Type="http://schemas.openxmlformats.org/officeDocument/2006/relationships/slide" Target="slides/slide5.xml"/><Relationship Id="rId33" Type="http://schemas.openxmlformats.org/officeDocument/2006/relationships/font" Target="fonts/EBGaramond-italic.fntdata"/><Relationship Id="rId10" Type="http://schemas.openxmlformats.org/officeDocument/2006/relationships/slide" Target="slides/slide4.xml"/><Relationship Id="rId32" Type="http://schemas.openxmlformats.org/officeDocument/2006/relationships/font" Target="fonts/EBGaramond-bold.fntdata"/><Relationship Id="rId13" Type="http://schemas.openxmlformats.org/officeDocument/2006/relationships/slide" Target="slides/slide7.xml"/><Relationship Id="rId35" Type="http://schemas.openxmlformats.org/officeDocument/2006/relationships/font" Target="fonts/InterMedium-regular.fntdata"/><Relationship Id="rId12" Type="http://schemas.openxmlformats.org/officeDocument/2006/relationships/slide" Target="slides/slide6.xml"/><Relationship Id="rId34" Type="http://schemas.openxmlformats.org/officeDocument/2006/relationships/font" Target="fonts/EBGaramond-boldItalic.fntdata"/><Relationship Id="rId15" Type="http://schemas.openxmlformats.org/officeDocument/2006/relationships/slide" Target="slides/slide9.xml"/><Relationship Id="rId37" Type="http://schemas.openxmlformats.org/officeDocument/2006/relationships/font" Target="fonts/InterMedium-italic.fntdata"/><Relationship Id="rId14" Type="http://schemas.openxmlformats.org/officeDocument/2006/relationships/slide" Target="slides/slide8.xml"/><Relationship Id="rId36" Type="http://schemas.openxmlformats.org/officeDocument/2006/relationships/font" Target="fonts/InterMedium-bold.fntdata"/><Relationship Id="rId17" Type="http://schemas.openxmlformats.org/officeDocument/2006/relationships/slide" Target="slides/slide11.xml"/><Relationship Id="rId39" Type="http://schemas.openxmlformats.org/officeDocument/2006/relationships/font" Target="fonts/OpenSans-regular.fntdata"/><Relationship Id="rId16" Type="http://schemas.openxmlformats.org/officeDocument/2006/relationships/slide" Target="slides/slide10.xml"/><Relationship Id="rId38" Type="http://schemas.openxmlformats.org/officeDocument/2006/relationships/font" Target="fonts/InterMedium-boldItalic.fntdata"/><Relationship Id="rId19" Type="http://schemas.openxmlformats.org/officeDocument/2006/relationships/slide" Target="slides/slide13.xml"/><Relationship Id="rId18"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43343" cy="467072"/>
          </a:xfrm>
          <a:prstGeom prst="rect">
            <a:avLst/>
          </a:prstGeom>
          <a:noFill/>
          <a:ln>
            <a:noFill/>
          </a:ln>
        </p:spPr>
        <p:txBody>
          <a:bodyPr anchorCtr="0" anchor="t" bIns="46650" lIns="93300" spcFirstLastPara="1" rIns="93300" wrap="square" tIns="4665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978132" y="0"/>
            <a:ext cx="3043343" cy="467072"/>
          </a:xfrm>
          <a:prstGeom prst="rect">
            <a:avLst/>
          </a:prstGeom>
          <a:noFill/>
          <a:ln>
            <a:noFill/>
          </a:ln>
        </p:spPr>
        <p:txBody>
          <a:bodyPr anchorCtr="0" anchor="t" bIns="46650" lIns="93300" spcFirstLastPara="1" rIns="93300" wrap="square" tIns="4665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842030"/>
            <a:ext cx="3043343" cy="467071"/>
          </a:xfrm>
          <a:prstGeom prst="rect">
            <a:avLst/>
          </a:prstGeom>
          <a:noFill/>
          <a:ln>
            <a:noFill/>
          </a:ln>
        </p:spPr>
        <p:txBody>
          <a:bodyPr anchorCtr="0" anchor="b" bIns="46650" lIns="93300" spcFirstLastPara="1" rIns="93300" wrap="square" tIns="4665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96" name="Google Shape;96;p1: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0: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214" name="Google Shape;214;p1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1: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227" name="Google Shape;227;p11: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2: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236" name="Google Shape;236;p12: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4: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245" name="Google Shape;245;p14: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5: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257" name="Google Shape;257;p15: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6: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265" name="Google Shape;265;p16: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7: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274" name="Google Shape;274;p17: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8: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284" name="Google Shape;284;p18: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9: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19: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296" name="Google Shape;296;p19: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929e2eeeb6_1_3: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3929e2eeeb6_1_3:notes"/>
          <p:cNvSpPr txBox="1"/>
          <p:nvPr>
            <p:ph idx="1" type="body"/>
          </p:nvPr>
        </p:nvSpPr>
        <p:spPr>
          <a:xfrm>
            <a:off x="702310" y="4480004"/>
            <a:ext cx="5618400" cy="3665400"/>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309" name="Google Shape;309;g3929e2eeeb6_1_3:notes"/>
          <p:cNvSpPr txBox="1"/>
          <p:nvPr>
            <p:ph idx="12" type="sldNum"/>
          </p:nvPr>
        </p:nvSpPr>
        <p:spPr>
          <a:xfrm>
            <a:off x="3978132" y="8842030"/>
            <a:ext cx="3043200" cy="467100"/>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107" name="Google Shape;107;p2: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0: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317" name="Google Shape;317;p2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3: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118" name="Google Shape;118;p3: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4: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145" name="Google Shape;145;p4: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5: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155" name="Google Shape;155;p5: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6: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169" name="Google Shape;169;p6: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7: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178" name="Google Shape;178;p7: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8: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196" name="Google Shape;196;p8: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9: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206" name="Google Shape;206;p9: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2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2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2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2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2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2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2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2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3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2"/>
          <p:cNvSpPr/>
          <p:nvPr>
            <p:ph idx="2" type="pic"/>
          </p:nvPr>
        </p:nvSpPr>
        <p:spPr>
          <a:xfrm>
            <a:off x="1792288" y="612775"/>
            <a:ext cx="5486400" cy="4114800"/>
          </a:xfrm>
          <a:prstGeom prst="rect">
            <a:avLst/>
          </a:prstGeom>
          <a:noFill/>
          <a:ln>
            <a:noFill/>
          </a:ln>
        </p:spPr>
      </p:sp>
      <p:sp>
        <p:nvSpPr>
          <p:cNvPr id="68" name="Google Shape;68;p3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4" name="Shape 84"/>
        <p:cNvGrpSpPr/>
        <p:nvPr/>
      </p:nvGrpSpPr>
      <p:grpSpPr>
        <a:xfrm>
          <a:off x="0" y="0"/>
          <a:ext cx="0" cy="0"/>
          <a:chOff x="0" y="0"/>
          <a:chExt cx="0" cy="0"/>
        </a:xfrm>
      </p:grpSpPr>
      <p:sp>
        <p:nvSpPr>
          <p:cNvPr id="85" name="Google Shape;85;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2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87" name="Google Shape;87;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8" name="Google Shape;88;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9" name="Google Shape;89;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200" u="none">
                <a:solidFill>
                  <a:schemeClr val="lt1"/>
                </a:solidFill>
                <a:latin typeface="Calibri"/>
                <a:ea typeface="Calibri"/>
                <a:cs typeface="Calibri"/>
                <a:sym typeface="Calibri"/>
              </a:defRPr>
            </a:lvl1pPr>
            <a:lvl2pPr indent="0" lvl="1" marL="0" marR="0" rtl="0" algn="r">
              <a:spcBef>
                <a:spcPts val="0"/>
              </a:spcBef>
              <a:buNone/>
              <a:defRPr b="0" sz="1200" u="none">
                <a:solidFill>
                  <a:schemeClr val="lt1"/>
                </a:solidFill>
                <a:latin typeface="Calibri"/>
                <a:ea typeface="Calibri"/>
                <a:cs typeface="Calibri"/>
                <a:sym typeface="Calibri"/>
              </a:defRPr>
            </a:lvl2pPr>
            <a:lvl3pPr indent="0" lvl="2" marL="0" marR="0" rtl="0" algn="r">
              <a:spcBef>
                <a:spcPts val="0"/>
              </a:spcBef>
              <a:buNone/>
              <a:defRPr b="0" sz="1200" u="none">
                <a:solidFill>
                  <a:schemeClr val="lt1"/>
                </a:solidFill>
                <a:latin typeface="Calibri"/>
                <a:ea typeface="Calibri"/>
                <a:cs typeface="Calibri"/>
                <a:sym typeface="Calibri"/>
              </a:defRPr>
            </a:lvl3pPr>
            <a:lvl4pPr indent="0" lvl="3" marL="0" marR="0" rtl="0" algn="r">
              <a:spcBef>
                <a:spcPts val="0"/>
              </a:spcBef>
              <a:buNone/>
              <a:defRPr b="0" sz="1200" u="none">
                <a:solidFill>
                  <a:schemeClr val="lt1"/>
                </a:solidFill>
                <a:latin typeface="Calibri"/>
                <a:ea typeface="Calibri"/>
                <a:cs typeface="Calibri"/>
                <a:sym typeface="Calibri"/>
              </a:defRPr>
            </a:lvl4pPr>
            <a:lvl5pPr indent="0" lvl="4" marL="0" marR="0" rtl="0" algn="r">
              <a:spcBef>
                <a:spcPts val="0"/>
              </a:spcBef>
              <a:buNone/>
              <a:defRPr b="0" sz="1200" u="none">
                <a:solidFill>
                  <a:schemeClr val="lt1"/>
                </a:solidFill>
                <a:latin typeface="Calibri"/>
                <a:ea typeface="Calibri"/>
                <a:cs typeface="Calibri"/>
                <a:sym typeface="Calibri"/>
              </a:defRPr>
            </a:lvl5pPr>
            <a:lvl6pPr indent="0" lvl="5" marL="0" marR="0" rtl="0" algn="r">
              <a:spcBef>
                <a:spcPts val="0"/>
              </a:spcBef>
              <a:buNone/>
              <a:defRPr b="0" sz="1200" u="none">
                <a:solidFill>
                  <a:schemeClr val="lt1"/>
                </a:solidFill>
                <a:latin typeface="Calibri"/>
                <a:ea typeface="Calibri"/>
                <a:cs typeface="Calibri"/>
                <a:sym typeface="Calibri"/>
              </a:defRPr>
            </a:lvl6pPr>
            <a:lvl7pPr indent="0" lvl="6" marL="0" marR="0" rtl="0" algn="r">
              <a:spcBef>
                <a:spcPts val="0"/>
              </a:spcBef>
              <a:buNone/>
              <a:defRPr b="0" sz="1200" u="none">
                <a:solidFill>
                  <a:schemeClr val="lt1"/>
                </a:solidFill>
                <a:latin typeface="Calibri"/>
                <a:ea typeface="Calibri"/>
                <a:cs typeface="Calibri"/>
                <a:sym typeface="Calibri"/>
              </a:defRPr>
            </a:lvl7pPr>
            <a:lvl8pPr indent="0" lvl="7" marL="0" marR="0" rtl="0" algn="r">
              <a:spcBef>
                <a:spcPts val="0"/>
              </a:spcBef>
              <a:buNone/>
              <a:defRPr b="0" sz="1200" u="none">
                <a:solidFill>
                  <a:schemeClr val="lt1"/>
                </a:solidFill>
                <a:latin typeface="Calibri"/>
                <a:ea typeface="Calibri"/>
                <a:cs typeface="Calibri"/>
                <a:sym typeface="Calibri"/>
              </a:defRPr>
            </a:lvl8pPr>
            <a:lvl9pPr indent="0" lvl="8" marL="0" marR="0" rtl="0" algn="r">
              <a:spcBef>
                <a:spcPts val="0"/>
              </a:spcBef>
              <a:buNone/>
              <a:defRPr b="0" sz="1200" u="non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jpg"/><Relationship Id="rId4" Type="http://schemas.openxmlformats.org/officeDocument/2006/relationships/image" Target="../media/image2.png"/><Relationship Id="rId5" Type="http://schemas.openxmlformats.org/officeDocument/2006/relationships/image" Target="../media/image6.jpg"/><Relationship Id="rId6" Type="http://schemas.openxmlformats.org/officeDocument/2006/relationships/hyperlink" Target="https://projects.sare.org/sare_project/FNE24-072/"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23.jpg"/><Relationship Id="rId5" Type="http://schemas.openxmlformats.org/officeDocument/2006/relationships/image" Target="../media/image35.jpg"/><Relationship Id="rId6" Type="http://schemas.openxmlformats.org/officeDocument/2006/relationships/image" Target="../media/image21.jpg"/><Relationship Id="rId7" Type="http://schemas.openxmlformats.org/officeDocument/2006/relationships/image" Target="../media/image3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vmlDrawing" Target="../drawings/vmlDrawing1.vml"/><Relationship Id="rId4" Type="http://schemas.openxmlformats.org/officeDocument/2006/relationships/package" Target="../embeddings/Microsoft_Excel_Sheet1.xlsx"/><Relationship Id="rId5" Type="http://schemas.openxmlformats.org/officeDocument/2006/relationships/package" Target="../embeddings/Microsoft_Excel_Sheet1.xlsx"/><Relationship Id="rId6"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22.jpg"/><Relationship Id="rId5"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2.jpg"/><Relationship Id="rId4" Type="http://schemas.openxmlformats.org/officeDocument/2006/relationships/image" Target="../media/image25.jpg"/><Relationship Id="rId5" Type="http://schemas.openxmlformats.org/officeDocument/2006/relationships/image" Target="../media/image31.jpg"/><Relationship Id="rId6"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1.jpg"/><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vmlDrawing" Target="../drawings/vmlDrawing2.vml"/><Relationship Id="rId4" Type="http://schemas.openxmlformats.org/officeDocument/2006/relationships/oleObject" Target="../embeddings/oleObject1.bin"/><Relationship Id="rId5" Type="http://schemas.openxmlformats.org/officeDocument/2006/relationships/oleObject" Target="../embeddings/oleObject1.bin"/><Relationship Id="rId6"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8.jp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7.jpg"/><Relationship Id="rId4" Type="http://schemas.openxmlformats.org/officeDocument/2006/relationships/image" Target="../media/image33.jpg"/><Relationship Id="rId5" Type="http://schemas.openxmlformats.org/officeDocument/2006/relationships/image" Target="../media/image3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0.jpg"/><Relationship Id="rId4" Type="http://schemas.openxmlformats.org/officeDocument/2006/relationships/image" Target="../media/image3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hyperlink" Target="mailto:rebekah@alstedefarms.com" TargetMode="External"/><Relationship Id="rId5" Type="http://schemas.openxmlformats.org/officeDocument/2006/relationships/hyperlink" Target="mailto:colin@alstedefarms.com" TargetMode="External"/><Relationship Id="rId6" Type="http://schemas.openxmlformats.org/officeDocument/2006/relationships/hyperlink" Target="https://projects.sare.org/sare_project/FNE24-072/" TargetMode="External"/><Relationship Id="rId7"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12.jpg"/><Relationship Id="rId5" Type="http://schemas.openxmlformats.org/officeDocument/2006/relationships/image" Target="../media/image3.jpg"/><Relationship Id="rId6"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5.jpg"/><Relationship Id="rId5" Type="http://schemas.openxmlformats.org/officeDocument/2006/relationships/image" Target="../media/image17.jpg"/><Relationship Id="rId6"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jpg"/><Relationship Id="rId4" Type="http://schemas.openxmlformats.org/officeDocument/2006/relationships/image" Target="../media/image13.jpg"/><Relationship Id="rId5"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
          <p:cNvSpPr/>
          <p:nvPr/>
        </p:nvSpPr>
        <p:spPr>
          <a:xfrm>
            <a:off x="1" y="1"/>
            <a:ext cx="18288000" cy="10287000"/>
          </a:xfrm>
          <a:custGeom>
            <a:rect b="b" l="l" r="r" t="t"/>
            <a:pathLst>
              <a:path extrusionOk="0" h="12360719" w="19498281">
                <a:moveTo>
                  <a:pt x="0" y="0"/>
                </a:moveTo>
                <a:lnTo>
                  <a:pt x="19498281" y="0"/>
                </a:lnTo>
                <a:lnTo>
                  <a:pt x="19498281" y="12360719"/>
                </a:lnTo>
                <a:lnTo>
                  <a:pt x="0" y="12360719"/>
                </a:lnTo>
                <a:lnTo>
                  <a:pt x="0" y="0"/>
                </a:lnTo>
                <a:close/>
              </a:path>
            </a:pathLst>
          </a:custGeom>
          <a:blipFill rotWithShape="1">
            <a:blip r:embed="rId3">
              <a:alphaModFix amt="35000"/>
            </a:blip>
            <a:stretch>
              <a:fillRect b="-2546" l="0" r="0" t="-254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1"/>
          <p:cNvSpPr/>
          <p:nvPr/>
        </p:nvSpPr>
        <p:spPr>
          <a:xfrm>
            <a:off x="1066800" y="7658100"/>
            <a:ext cx="2583965" cy="2346829"/>
          </a:xfrm>
          <a:custGeom>
            <a:rect b="b" l="l" r="r" t="t"/>
            <a:pathLst>
              <a:path extrusionOk="0" h="2346829" w="2583965">
                <a:moveTo>
                  <a:pt x="0" y="0"/>
                </a:moveTo>
                <a:lnTo>
                  <a:pt x="2583965" y="0"/>
                </a:lnTo>
                <a:lnTo>
                  <a:pt x="2583965" y="2346829"/>
                </a:lnTo>
                <a:lnTo>
                  <a:pt x="0" y="234682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1"/>
          <p:cNvSpPr/>
          <p:nvPr/>
        </p:nvSpPr>
        <p:spPr>
          <a:xfrm>
            <a:off x="14478000" y="-22178"/>
            <a:ext cx="3810001" cy="2495550"/>
          </a:xfrm>
          <a:custGeom>
            <a:rect b="b" l="l" r="r" t="t"/>
            <a:pathLst>
              <a:path extrusionOk="0" h="1704585" w="3443957">
                <a:moveTo>
                  <a:pt x="0" y="0"/>
                </a:moveTo>
                <a:lnTo>
                  <a:pt x="3443957" y="0"/>
                </a:lnTo>
                <a:lnTo>
                  <a:pt x="3443957" y="1704585"/>
                </a:lnTo>
                <a:lnTo>
                  <a:pt x="0" y="1704585"/>
                </a:lnTo>
                <a:lnTo>
                  <a:pt x="0" y="0"/>
                </a:lnTo>
                <a:close/>
              </a:path>
            </a:pathLst>
          </a:custGeom>
          <a:blipFill rotWithShape="1">
            <a:blip r:embed="rId5">
              <a:alphaModFix/>
            </a:blip>
            <a:stretch>
              <a:fillRect b="-115151" l="-50799" r="-62374" t="-11754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 name="Google Shape;101;p1"/>
          <p:cNvSpPr txBox="1"/>
          <p:nvPr/>
        </p:nvSpPr>
        <p:spPr>
          <a:xfrm>
            <a:off x="2293064" y="3900246"/>
            <a:ext cx="13701871" cy="2240100"/>
          </a:xfrm>
          <a:prstGeom prst="rect">
            <a:avLst/>
          </a:prstGeom>
          <a:noFill/>
          <a:ln>
            <a:noFill/>
          </a:ln>
        </p:spPr>
        <p:txBody>
          <a:bodyPr anchorCtr="0" anchor="t" bIns="0" lIns="0" spcFirstLastPara="1" rIns="0" wrap="square" tIns="0">
            <a:spAutoFit/>
          </a:bodyPr>
          <a:lstStyle/>
          <a:p>
            <a:pPr indent="0" lvl="0" marL="0" marR="0" rtl="0" algn="ctr">
              <a:lnSpc>
                <a:spcPct val="95000"/>
              </a:lnSpc>
              <a:spcBef>
                <a:spcPts val="0"/>
              </a:spcBef>
              <a:spcAft>
                <a:spcPts val="0"/>
              </a:spcAft>
              <a:buNone/>
            </a:pPr>
            <a:r>
              <a:rPr b="1" i="1" lang="en-US" sz="9000">
                <a:solidFill>
                  <a:srgbClr val="65743C"/>
                </a:solidFill>
                <a:latin typeface="Arial"/>
                <a:ea typeface="Arial"/>
                <a:cs typeface="Arial"/>
                <a:sym typeface="Arial"/>
              </a:rPr>
              <a:t>Organic High Tunnel Raspberry Production </a:t>
            </a:r>
            <a:endParaRPr/>
          </a:p>
        </p:txBody>
      </p:sp>
      <p:sp>
        <p:nvSpPr>
          <p:cNvPr id="102" name="Google Shape;102;p1"/>
          <p:cNvSpPr txBox="1"/>
          <p:nvPr/>
        </p:nvSpPr>
        <p:spPr>
          <a:xfrm>
            <a:off x="4630038" y="2898080"/>
            <a:ext cx="9027924" cy="70634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5427">
                <a:solidFill>
                  <a:srgbClr val="65743C"/>
                </a:solidFill>
                <a:latin typeface="Arial"/>
                <a:ea typeface="Arial"/>
                <a:cs typeface="Arial"/>
                <a:sym typeface="Arial"/>
              </a:rPr>
              <a:t>Season Extension Using</a:t>
            </a:r>
            <a:endParaRPr/>
          </a:p>
        </p:txBody>
      </p:sp>
      <p:sp>
        <p:nvSpPr>
          <p:cNvPr id="103" name="Google Shape;103;p1"/>
          <p:cNvSpPr txBox="1"/>
          <p:nvPr/>
        </p:nvSpPr>
        <p:spPr>
          <a:xfrm>
            <a:off x="4874903" y="6510336"/>
            <a:ext cx="8538192" cy="101622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3500">
                <a:solidFill>
                  <a:srgbClr val="65743C"/>
                </a:solidFill>
                <a:latin typeface="Arial"/>
                <a:ea typeface="Arial"/>
                <a:cs typeface="Arial"/>
                <a:sym typeface="Arial"/>
              </a:rPr>
              <a:t>Rebekah Alstede Modery </a:t>
            </a:r>
            <a:endParaRPr/>
          </a:p>
          <a:p>
            <a:pPr indent="0" lvl="0" marL="0" marR="0" rtl="0" algn="ctr">
              <a:lnSpc>
                <a:spcPct val="100000"/>
              </a:lnSpc>
              <a:spcBef>
                <a:spcPts val="0"/>
              </a:spcBef>
              <a:spcAft>
                <a:spcPts val="0"/>
              </a:spcAft>
              <a:buNone/>
            </a:pPr>
            <a:r>
              <a:rPr b="1" lang="en-US" sz="3500">
                <a:solidFill>
                  <a:srgbClr val="65743C"/>
                </a:solidFill>
                <a:latin typeface="Arial"/>
                <a:ea typeface="Arial"/>
                <a:cs typeface="Arial"/>
                <a:sym typeface="Arial"/>
              </a:rPr>
              <a:t>Colin Manning </a:t>
            </a:r>
            <a:endParaRPr/>
          </a:p>
        </p:txBody>
      </p:sp>
      <p:sp>
        <p:nvSpPr>
          <p:cNvPr id="104" name="Google Shape;104;p1"/>
          <p:cNvSpPr txBox="1"/>
          <p:nvPr/>
        </p:nvSpPr>
        <p:spPr>
          <a:xfrm>
            <a:off x="3505200" y="8676265"/>
            <a:ext cx="14469248" cy="1119987"/>
          </a:xfrm>
          <a:prstGeom prst="rect">
            <a:avLst/>
          </a:prstGeom>
          <a:noFill/>
          <a:ln>
            <a:noFill/>
          </a:ln>
        </p:spPr>
        <p:txBody>
          <a:bodyPr anchorCtr="0" anchor="t" bIns="0" lIns="0" spcFirstLastPara="1" rIns="0" wrap="square" tIns="0">
            <a:spAutoFit/>
          </a:bodyPr>
          <a:lstStyle/>
          <a:p>
            <a:pPr indent="0" lvl="0" marL="0" marR="0" rtl="0" algn="ctr">
              <a:lnSpc>
                <a:spcPct val="166666"/>
              </a:lnSpc>
              <a:spcBef>
                <a:spcPts val="0"/>
              </a:spcBef>
              <a:spcAft>
                <a:spcPts val="0"/>
              </a:spcAft>
              <a:buNone/>
            </a:pPr>
            <a:r>
              <a:rPr b="1" lang="en-US" sz="1800">
                <a:solidFill>
                  <a:srgbClr val="65743C"/>
                </a:solidFill>
                <a:latin typeface="Arial"/>
                <a:ea typeface="Arial"/>
                <a:cs typeface="Arial"/>
                <a:sym typeface="Arial"/>
              </a:rPr>
              <a:t>"This material is based upon work supported by the National Institute of Food and Agriculture, U.S. Department of Agriculture, through the Northeast Sustainable Agriculture Research and Education program under subaward number </a:t>
            </a:r>
            <a:r>
              <a:rPr b="1" lang="en-US" sz="1800" u="sng">
                <a:solidFill>
                  <a:srgbClr val="65743C"/>
                </a:solidFill>
                <a:latin typeface="Arial"/>
                <a:ea typeface="Arial"/>
                <a:cs typeface="Arial"/>
                <a:sym typeface="Arial"/>
                <a:hlinkClick r:id="rId6">
                  <a:extLst>
                    <a:ext uri="{A12FA001-AC4F-418D-AE19-62706E023703}">
                      <ahyp:hlinkClr val="tx"/>
                    </a:ext>
                  </a:extLst>
                </a:hlinkClick>
              </a:rPr>
              <a:t>FNE24-072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215" name="Shape 215"/>
        <p:cNvGrpSpPr/>
        <p:nvPr/>
      </p:nvGrpSpPr>
      <p:grpSpPr>
        <a:xfrm>
          <a:off x="0" y="0"/>
          <a:ext cx="0" cy="0"/>
          <a:chOff x="0" y="0"/>
          <a:chExt cx="0" cy="0"/>
        </a:xfrm>
      </p:grpSpPr>
      <p:sp>
        <p:nvSpPr>
          <p:cNvPr id="216" name="Google Shape;216;p10"/>
          <p:cNvSpPr/>
          <p:nvPr/>
        </p:nvSpPr>
        <p:spPr>
          <a:xfrm>
            <a:off x="0" y="0"/>
            <a:ext cx="18288000"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Shaggy Soldier | NatureSpot" id="217" name="Google Shape;217;p10"/>
          <p:cNvPicPr preferRelativeResize="0"/>
          <p:nvPr/>
        </p:nvPicPr>
        <p:blipFill rotWithShape="1">
          <a:blip r:embed="rId3">
            <a:alphaModFix/>
          </a:blip>
          <a:srcRect b="1" l="16767" r="14793" t="0"/>
          <a:stretch/>
        </p:blipFill>
        <p:spPr>
          <a:xfrm>
            <a:off x="20" y="10"/>
            <a:ext cx="4455677" cy="5074908"/>
          </a:xfrm>
          <a:prstGeom prst="rect">
            <a:avLst/>
          </a:prstGeom>
          <a:noFill/>
          <a:ln>
            <a:noFill/>
          </a:ln>
        </p:spPr>
      </p:pic>
      <p:pic>
        <p:nvPicPr>
          <p:cNvPr descr="KVITER 10000 Lambs Quarter Seeds ..." id="218" name="Google Shape;218;p10"/>
          <p:cNvPicPr preferRelativeResize="0"/>
          <p:nvPr/>
        </p:nvPicPr>
        <p:blipFill rotWithShape="1">
          <a:blip r:embed="rId4">
            <a:alphaModFix/>
          </a:blip>
          <a:srcRect b="-1" l="0" r="12200" t="0"/>
          <a:stretch/>
        </p:blipFill>
        <p:spPr>
          <a:xfrm>
            <a:off x="4609434" y="10"/>
            <a:ext cx="4455697" cy="5074907"/>
          </a:xfrm>
          <a:prstGeom prst="rect">
            <a:avLst/>
          </a:prstGeom>
          <a:noFill/>
          <a:ln>
            <a:noFill/>
          </a:ln>
        </p:spPr>
      </p:pic>
      <p:pic>
        <p:nvPicPr>
          <p:cNvPr descr="Rorippa sylvestris (creeping yellow ..." id="219" name="Google Shape;219;p10"/>
          <p:cNvPicPr preferRelativeResize="0"/>
          <p:nvPr/>
        </p:nvPicPr>
        <p:blipFill rotWithShape="1">
          <a:blip r:embed="rId5">
            <a:alphaModFix/>
          </a:blip>
          <a:srcRect b="1" l="24262" r="10785" t="0"/>
          <a:stretch/>
        </p:blipFill>
        <p:spPr>
          <a:xfrm>
            <a:off x="9218863" y="10"/>
            <a:ext cx="4457700" cy="5074907"/>
          </a:xfrm>
          <a:prstGeom prst="rect">
            <a:avLst/>
          </a:prstGeom>
          <a:noFill/>
          <a:ln>
            <a:noFill/>
          </a:ln>
        </p:spPr>
      </p:pic>
      <p:pic>
        <p:nvPicPr>
          <p:cNvPr descr="Greater Celandine (Chelidonium majus ..." id="220" name="Google Shape;220;p10"/>
          <p:cNvPicPr preferRelativeResize="0"/>
          <p:nvPr/>
        </p:nvPicPr>
        <p:blipFill rotWithShape="1">
          <a:blip r:embed="rId6">
            <a:alphaModFix/>
          </a:blip>
          <a:srcRect b="1" l="3144" r="9019" t="0"/>
          <a:stretch/>
        </p:blipFill>
        <p:spPr>
          <a:xfrm>
            <a:off x="13830300" y="10"/>
            <a:ext cx="4457700" cy="5074907"/>
          </a:xfrm>
          <a:prstGeom prst="rect">
            <a:avLst/>
          </a:prstGeom>
          <a:noFill/>
          <a:ln>
            <a:noFill/>
          </a:ln>
        </p:spPr>
      </p:pic>
      <p:pic>
        <p:nvPicPr>
          <p:cNvPr descr="Foraging Herbalist: Dandelion Recipes ..." id="221" name="Google Shape;221;p10"/>
          <p:cNvPicPr preferRelativeResize="0"/>
          <p:nvPr/>
        </p:nvPicPr>
        <p:blipFill rotWithShape="1">
          <a:blip r:embed="rId7">
            <a:alphaModFix/>
          </a:blip>
          <a:srcRect b="9187" l="0" r="-1" t="16084"/>
          <a:stretch/>
        </p:blipFill>
        <p:spPr>
          <a:xfrm>
            <a:off x="-1527" y="5212080"/>
            <a:ext cx="9066657" cy="5074920"/>
          </a:xfrm>
          <a:prstGeom prst="rect">
            <a:avLst/>
          </a:prstGeom>
          <a:noFill/>
          <a:ln>
            <a:noFill/>
          </a:ln>
        </p:spPr>
      </p:pic>
      <p:sp>
        <p:nvSpPr>
          <p:cNvPr id="222" name="Google Shape;222;p10"/>
          <p:cNvSpPr/>
          <p:nvPr/>
        </p:nvSpPr>
        <p:spPr>
          <a:xfrm>
            <a:off x="9218865" y="5212080"/>
            <a:ext cx="9069135" cy="5074921"/>
          </a:xfrm>
          <a:prstGeom prst="rect">
            <a:avLst/>
          </a:prstGeom>
          <a:solidFill>
            <a:srgbClr val="30513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23" name="Google Shape;223;p10"/>
          <p:cNvSpPr txBox="1"/>
          <p:nvPr/>
        </p:nvSpPr>
        <p:spPr>
          <a:xfrm>
            <a:off x="9737479" y="5698908"/>
            <a:ext cx="7790622" cy="95568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4400">
                <a:solidFill>
                  <a:srgbClr val="FFFFFF"/>
                </a:solidFill>
                <a:latin typeface="Calibri"/>
                <a:ea typeface="Calibri"/>
                <a:cs typeface="Calibri"/>
                <a:sym typeface="Calibri"/>
              </a:rPr>
              <a:t>Common Weeds in the Tunnel </a:t>
            </a:r>
            <a:endParaRPr/>
          </a:p>
        </p:txBody>
      </p:sp>
      <p:sp>
        <p:nvSpPr>
          <p:cNvPr id="224" name="Google Shape;224;p10"/>
          <p:cNvSpPr txBox="1"/>
          <p:nvPr/>
        </p:nvSpPr>
        <p:spPr>
          <a:xfrm>
            <a:off x="9737479" y="6654594"/>
            <a:ext cx="8263728" cy="333062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White goosefoot - leaves, landscape fabric </a:t>
            </a:r>
            <a:endParaRPr/>
          </a:p>
          <a:p>
            <a:pPr indent="0" lvl="0" marL="0" marR="0" rtl="0" algn="l">
              <a:lnSpc>
                <a:spcPct val="90000"/>
              </a:lnSpc>
              <a:spcBef>
                <a:spcPts val="600"/>
              </a:spcBef>
              <a:spcAft>
                <a:spcPts val="0"/>
              </a:spcAft>
              <a:buClr>
                <a:srgbClr val="FFFFFF"/>
              </a:buClr>
              <a:buSzPts val="2400"/>
              <a:buFont typeface="Arial"/>
              <a:buChar char="•"/>
            </a:pPr>
            <a:r>
              <a:rPr lang="en-US" sz="2400">
                <a:solidFill>
                  <a:srgbClr val="FFFFFF"/>
                </a:solidFill>
                <a:latin typeface="Arial"/>
                <a:ea typeface="Arial"/>
                <a:cs typeface="Arial"/>
                <a:sym typeface="Arial"/>
              </a:rPr>
              <a:t>Shaggy soldier - leaves, straw</a:t>
            </a:r>
            <a:endParaRPr/>
          </a:p>
          <a:p>
            <a:pPr indent="0" lvl="0" marL="0" marR="0" rtl="0" algn="l">
              <a:lnSpc>
                <a:spcPct val="90000"/>
              </a:lnSpc>
              <a:spcBef>
                <a:spcPts val="600"/>
              </a:spcBef>
              <a:spcAft>
                <a:spcPts val="0"/>
              </a:spcAft>
              <a:buClr>
                <a:srgbClr val="FFFFFF"/>
              </a:buClr>
              <a:buSzPts val="2400"/>
              <a:buFont typeface="Arial"/>
              <a:buChar char="•"/>
            </a:pPr>
            <a:r>
              <a:rPr lang="en-US" sz="2400">
                <a:solidFill>
                  <a:srgbClr val="FFFFFF"/>
                </a:solidFill>
                <a:latin typeface="Arial"/>
                <a:ea typeface="Arial"/>
                <a:cs typeface="Arial"/>
                <a:sym typeface="Arial"/>
              </a:rPr>
              <a:t>** Heavy in Mid Summer **</a:t>
            </a:r>
            <a:endParaRPr/>
          </a:p>
          <a:p>
            <a:pPr indent="152400" lvl="0" marL="0" marR="0" rtl="0" algn="l">
              <a:lnSpc>
                <a:spcPct val="90000"/>
              </a:lnSpc>
              <a:spcBef>
                <a:spcPts val="600"/>
              </a:spcBef>
              <a:spcAft>
                <a:spcPts val="0"/>
              </a:spcAft>
              <a:buClr>
                <a:schemeClr val="lt1"/>
              </a:buClr>
              <a:buSzPts val="2400"/>
              <a:buFont typeface="Arial"/>
              <a:buNone/>
            </a:pPr>
            <a:r>
              <a:t/>
            </a:r>
            <a:endParaRPr sz="2400">
              <a:solidFill>
                <a:srgbClr val="FFFFFF"/>
              </a:solidFill>
              <a:latin typeface="Arial"/>
              <a:ea typeface="Arial"/>
              <a:cs typeface="Arial"/>
              <a:sym typeface="Arial"/>
            </a:endParaRPr>
          </a:p>
          <a:p>
            <a:pPr indent="0" lvl="0" marL="0" marR="0" rtl="0" algn="l">
              <a:lnSpc>
                <a:spcPct val="90000"/>
              </a:lnSpc>
              <a:spcBef>
                <a:spcPts val="600"/>
              </a:spcBef>
              <a:spcAft>
                <a:spcPts val="0"/>
              </a:spcAft>
              <a:buClr>
                <a:srgbClr val="FFFFFF"/>
              </a:buClr>
              <a:buSzPts val="2400"/>
              <a:buFont typeface="Arial"/>
              <a:buChar char="•"/>
            </a:pPr>
            <a:r>
              <a:rPr lang="en-US" sz="2400">
                <a:solidFill>
                  <a:srgbClr val="FFFFFF"/>
                </a:solidFill>
                <a:latin typeface="Arial"/>
                <a:ea typeface="Arial"/>
                <a:cs typeface="Arial"/>
                <a:sym typeface="Arial"/>
              </a:rPr>
              <a:t>Dandelions- outside of tunnel, leaves and straw</a:t>
            </a:r>
            <a:endParaRPr/>
          </a:p>
          <a:p>
            <a:pPr indent="0" lvl="0" marL="0" marR="0" rtl="0" algn="l">
              <a:lnSpc>
                <a:spcPct val="90000"/>
              </a:lnSpc>
              <a:spcBef>
                <a:spcPts val="600"/>
              </a:spcBef>
              <a:spcAft>
                <a:spcPts val="0"/>
              </a:spcAft>
              <a:buClr>
                <a:srgbClr val="FFFFFF"/>
              </a:buClr>
              <a:buSzPts val="2400"/>
              <a:buFont typeface="Arial"/>
              <a:buChar char="•"/>
            </a:pPr>
            <a:r>
              <a:rPr lang="en-US" sz="2400">
                <a:solidFill>
                  <a:srgbClr val="FFFFFF"/>
                </a:solidFill>
                <a:latin typeface="Arial"/>
                <a:ea typeface="Arial"/>
                <a:cs typeface="Arial"/>
                <a:sym typeface="Arial"/>
              </a:rPr>
              <a:t>Yellow cress - outside of tunnel</a:t>
            </a:r>
            <a:endParaRPr/>
          </a:p>
          <a:p>
            <a:pPr indent="0" lvl="0" marL="0" marR="0" rtl="0" algn="l">
              <a:lnSpc>
                <a:spcPct val="90000"/>
              </a:lnSpc>
              <a:spcBef>
                <a:spcPts val="600"/>
              </a:spcBef>
              <a:spcAft>
                <a:spcPts val="0"/>
              </a:spcAft>
              <a:buClr>
                <a:srgbClr val="FFFFFF"/>
              </a:buClr>
              <a:buSzPts val="2400"/>
              <a:buFont typeface="Arial"/>
              <a:buChar char="•"/>
            </a:pPr>
            <a:r>
              <a:rPr lang="en-US" sz="2400">
                <a:solidFill>
                  <a:srgbClr val="FFFFFF"/>
                </a:solidFill>
                <a:latin typeface="Arial"/>
                <a:ea typeface="Arial"/>
                <a:cs typeface="Arial"/>
                <a:sym typeface="Arial"/>
              </a:rPr>
              <a:t>Greater celandine - edges of tunnel</a:t>
            </a:r>
            <a:endParaRPr/>
          </a:p>
          <a:p>
            <a:pPr indent="152400" lvl="0" marL="0" marR="0" rtl="0" algn="l">
              <a:lnSpc>
                <a:spcPct val="90000"/>
              </a:lnSpc>
              <a:spcBef>
                <a:spcPts val="600"/>
              </a:spcBef>
              <a:spcAft>
                <a:spcPts val="0"/>
              </a:spcAft>
              <a:buClr>
                <a:schemeClr val="lt1"/>
              </a:buClr>
              <a:buSzPts val="2400"/>
              <a:buFont typeface="Arial"/>
              <a:buNone/>
            </a:pPr>
            <a:r>
              <a:t/>
            </a:r>
            <a:endParaRPr sz="2400">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AA246"/>
        </a:solidFill>
      </p:bgPr>
    </p:bg>
    <p:spTree>
      <p:nvGrpSpPr>
        <p:cNvPr id="228" name="Shape 228"/>
        <p:cNvGrpSpPr/>
        <p:nvPr/>
      </p:nvGrpSpPr>
      <p:grpSpPr>
        <a:xfrm>
          <a:off x="0" y="0"/>
          <a:ext cx="0" cy="0"/>
          <a:chOff x="0" y="0"/>
          <a:chExt cx="0" cy="0"/>
        </a:xfrm>
      </p:grpSpPr>
      <p:graphicFrame>
        <p:nvGraphicFramePr>
          <p:cNvPr id="229" name="Google Shape;229;p11"/>
          <p:cNvGraphicFramePr/>
          <p:nvPr/>
        </p:nvGraphicFramePr>
        <p:xfrm>
          <a:off x="-1524000" y="-1714500"/>
          <a:ext cx="28365450" cy="12001500"/>
        </p:xfrm>
        <a:graphic>
          <a:graphicData uri="http://schemas.openxmlformats.org/presentationml/2006/ole">
            <mc:AlternateContent>
              <mc:Choice Requires="v">
                <p:oleObj r:id="rId4" imgH="12001500" imgW="28365450" progId="Excel.Sheet.12" spid="_x0000_s1">
                  <p:embed/>
                </p:oleObj>
              </mc:Choice>
              <mc:Fallback>
                <p:oleObj r:id="rId5" imgH="12001500" imgW="28365450" progId="Excel.Sheet.12">
                  <p:embed/>
                  <p:pic>
                    <p:nvPicPr>
                      <p:cNvPr id="229" name="Google Shape;229;p11"/>
                      <p:cNvPicPr preferRelativeResize="0"/>
                      <p:nvPr/>
                    </p:nvPicPr>
                    <p:blipFill rotWithShape="1">
                      <a:blip r:embed="rId6">
                        <a:alphaModFix/>
                      </a:blip>
                      <a:srcRect b="0" l="0" r="0" t="0"/>
                      <a:stretch/>
                    </p:blipFill>
                    <p:spPr>
                      <a:xfrm>
                        <a:off x="-1524000" y="-1714500"/>
                        <a:ext cx="28365450" cy="12001500"/>
                      </a:xfrm>
                      <a:prstGeom prst="rect">
                        <a:avLst/>
                      </a:prstGeom>
                      <a:noFill/>
                      <a:ln>
                        <a:noFill/>
                      </a:ln>
                    </p:spPr>
                  </p:pic>
                </p:oleObj>
              </mc:Fallback>
            </mc:AlternateContent>
          </a:graphicData>
        </a:graphic>
      </p:graphicFrame>
      <p:grpSp>
        <p:nvGrpSpPr>
          <p:cNvPr id="230" name="Google Shape;230;p11"/>
          <p:cNvGrpSpPr/>
          <p:nvPr/>
        </p:nvGrpSpPr>
        <p:grpSpPr>
          <a:xfrm>
            <a:off x="12587856" y="5621924"/>
            <a:ext cx="5700144" cy="5700144"/>
            <a:chOff x="0" y="0"/>
            <a:chExt cx="812800" cy="812800"/>
          </a:xfrm>
        </p:grpSpPr>
        <p:sp>
          <p:nvSpPr>
            <p:cNvPr id="231" name="Google Shape;23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5743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3" name="Google Shape;233;p11"/>
          <p:cNvSpPr txBox="1"/>
          <p:nvPr/>
        </p:nvSpPr>
        <p:spPr>
          <a:xfrm>
            <a:off x="12441502" y="7209866"/>
            <a:ext cx="5992800" cy="19458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6020">
                <a:solidFill>
                  <a:srgbClr val="F89FA5"/>
                </a:solidFill>
                <a:latin typeface="Arial"/>
                <a:ea typeface="Arial"/>
                <a:cs typeface="Arial"/>
                <a:sym typeface="Arial"/>
              </a:rPr>
              <a:t>Weed </a:t>
            </a:r>
            <a:endParaRPr b="1" sz="6020">
              <a:solidFill>
                <a:srgbClr val="F89FA5"/>
              </a:solidFill>
              <a:latin typeface="Arial"/>
              <a:ea typeface="Arial"/>
              <a:cs typeface="Arial"/>
              <a:sym typeface="Arial"/>
            </a:endParaRPr>
          </a:p>
          <a:p>
            <a:pPr indent="0" lvl="0" marL="0" marR="0" rtl="0" algn="ctr">
              <a:lnSpc>
                <a:spcPct val="110000"/>
              </a:lnSpc>
              <a:spcBef>
                <a:spcPts val="0"/>
              </a:spcBef>
              <a:spcAft>
                <a:spcPts val="0"/>
              </a:spcAft>
              <a:buNone/>
            </a:pPr>
            <a:r>
              <a:rPr b="1" lang="en-US" sz="6020">
                <a:solidFill>
                  <a:srgbClr val="F89FA5"/>
                </a:solidFill>
                <a:latin typeface="Arial"/>
                <a:ea typeface="Arial"/>
                <a:cs typeface="Arial"/>
                <a:sym typeface="Arial"/>
              </a:rPr>
              <a:t>Thickness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9FA5"/>
        </a:solidFill>
      </p:bgPr>
    </p:bg>
    <p:spTree>
      <p:nvGrpSpPr>
        <p:cNvPr id="237" name="Shape 237"/>
        <p:cNvGrpSpPr/>
        <p:nvPr/>
      </p:nvGrpSpPr>
      <p:grpSpPr>
        <a:xfrm>
          <a:off x="0" y="0"/>
          <a:ext cx="0" cy="0"/>
          <a:chOff x="0" y="0"/>
          <a:chExt cx="0" cy="0"/>
        </a:xfrm>
      </p:grpSpPr>
      <p:sp>
        <p:nvSpPr>
          <p:cNvPr id="238" name="Google Shape;238;p12"/>
          <p:cNvSpPr/>
          <p:nvPr/>
        </p:nvSpPr>
        <p:spPr>
          <a:xfrm>
            <a:off x="5189706" y="-114300"/>
            <a:ext cx="4855734" cy="6810111"/>
          </a:xfrm>
          <a:custGeom>
            <a:rect b="b" l="l" r="r" t="t"/>
            <a:pathLst>
              <a:path extrusionOk="0" h="7328927" w="5496696">
                <a:moveTo>
                  <a:pt x="0" y="0"/>
                </a:moveTo>
                <a:lnTo>
                  <a:pt x="5496695" y="0"/>
                </a:lnTo>
                <a:lnTo>
                  <a:pt x="5496695" y="7328927"/>
                </a:lnTo>
                <a:lnTo>
                  <a:pt x="0" y="732892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 name="Google Shape;239;p12"/>
          <p:cNvSpPr/>
          <p:nvPr/>
        </p:nvSpPr>
        <p:spPr>
          <a:xfrm>
            <a:off x="0" y="-180974"/>
            <a:ext cx="5192949" cy="6943460"/>
          </a:xfrm>
          <a:custGeom>
            <a:rect b="b" l="l" r="r" t="t"/>
            <a:pathLst>
              <a:path extrusionOk="0" h="7328927" w="5496696">
                <a:moveTo>
                  <a:pt x="0" y="0"/>
                </a:moveTo>
                <a:lnTo>
                  <a:pt x="5496696" y="0"/>
                </a:lnTo>
                <a:lnTo>
                  <a:pt x="5496696" y="7328927"/>
                </a:lnTo>
                <a:lnTo>
                  <a:pt x="0" y="732892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 name="Google Shape;240;p12"/>
          <p:cNvSpPr/>
          <p:nvPr/>
        </p:nvSpPr>
        <p:spPr>
          <a:xfrm>
            <a:off x="10045440" y="-180974"/>
            <a:ext cx="8242560" cy="10467974"/>
          </a:xfrm>
          <a:custGeom>
            <a:rect b="b" l="l" r="r" t="t"/>
            <a:pathLst>
              <a:path extrusionOk="0" h="10287000" w="7715250">
                <a:moveTo>
                  <a:pt x="0" y="0"/>
                </a:moveTo>
                <a:lnTo>
                  <a:pt x="7715250" y="0"/>
                </a:lnTo>
                <a:lnTo>
                  <a:pt x="7715250" y="10287000"/>
                </a:lnTo>
                <a:lnTo>
                  <a:pt x="0" y="102870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 name="Google Shape;241;p12"/>
          <p:cNvSpPr txBox="1"/>
          <p:nvPr/>
        </p:nvSpPr>
        <p:spPr>
          <a:xfrm>
            <a:off x="2265991" y="6821816"/>
            <a:ext cx="6417540" cy="641201"/>
          </a:xfrm>
          <a:prstGeom prst="rect">
            <a:avLst/>
          </a:prstGeom>
          <a:noFill/>
          <a:ln>
            <a:noFill/>
          </a:ln>
        </p:spPr>
        <p:txBody>
          <a:bodyPr anchorCtr="0" anchor="t" bIns="0" lIns="0" spcFirstLastPara="1" rIns="0" wrap="square" tIns="0">
            <a:spAutoFit/>
          </a:bodyPr>
          <a:lstStyle/>
          <a:p>
            <a:pPr indent="0" lvl="0" marL="0" marR="0" rtl="0" algn="l">
              <a:lnSpc>
                <a:spcPct val="114363"/>
              </a:lnSpc>
              <a:spcBef>
                <a:spcPts val="0"/>
              </a:spcBef>
              <a:spcAft>
                <a:spcPts val="0"/>
              </a:spcAft>
              <a:buNone/>
            </a:pPr>
            <a:r>
              <a:rPr b="1" lang="en-US" sz="4400">
                <a:solidFill>
                  <a:srgbClr val="FFFFFF"/>
                </a:solidFill>
                <a:latin typeface="Arial"/>
                <a:ea typeface="Arial"/>
                <a:cs typeface="Arial"/>
                <a:sym typeface="Arial"/>
              </a:rPr>
              <a:t>Trellising/Irrigation</a:t>
            </a:r>
            <a:endParaRPr/>
          </a:p>
        </p:txBody>
      </p:sp>
      <p:sp>
        <p:nvSpPr>
          <p:cNvPr id="242" name="Google Shape;242;p12"/>
          <p:cNvSpPr txBox="1"/>
          <p:nvPr/>
        </p:nvSpPr>
        <p:spPr>
          <a:xfrm>
            <a:off x="376771" y="7658875"/>
            <a:ext cx="10196100" cy="2272800"/>
          </a:xfrm>
          <a:prstGeom prst="rect">
            <a:avLst/>
          </a:prstGeom>
          <a:noFill/>
          <a:ln>
            <a:noFill/>
          </a:ln>
        </p:spPr>
        <p:txBody>
          <a:bodyPr anchorCtr="0" anchor="t" bIns="0" lIns="0" spcFirstLastPara="1" rIns="0" wrap="square" tIns="0">
            <a:spAutoFit/>
          </a:bodyPr>
          <a:lstStyle/>
          <a:p>
            <a:pPr indent="0" lvl="0" marL="0" marR="0" rtl="0" algn="l">
              <a:lnSpc>
                <a:spcPct val="176888"/>
              </a:lnSpc>
              <a:spcBef>
                <a:spcPts val="0"/>
              </a:spcBef>
              <a:spcAft>
                <a:spcPts val="0"/>
              </a:spcAft>
              <a:buNone/>
            </a:pPr>
            <a:r>
              <a:rPr b="1" lang="en-US" sz="1500">
                <a:solidFill>
                  <a:srgbClr val="FFFFFF"/>
                </a:solidFill>
                <a:latin typeface="Inter Medium"/>
                <a:ea typeface="Inter Medium"/>
                <a:cs typeface="Inter Medium"/>
                <a:sym typeface="Inter Medium"/>
              </a:rPr>
              <a:t>Utilized V Trellis System to maximize walking space</a:t>
            </a:r>
            <a:endParaRPr sz="1100"/>
          </a:p>
          <a:p>
            <a:pPr indent="-235591" lvl="1" marL="509282" marR="0" rtl="0" algn="l">
              <a:lnSpc>
                <a:spcPct val="176888"/>
              </a:lnSpc>
              <a:spcBef>
                <a:spcPts val="0"/>
              </a:spcBef>
              <a:spcAft>
                <a:spcPts val="0"/>
              </a:spcAft>
              <a:buClr>
                <a:srgbClr val="FFFFFF"/>
              </a:buClr>
              <a:buSzPts val="1500"/>
              <a:buFont typeface="Arial"/>
              <a:buChar char="•"/>
            </a:pPr>
            <a:r>
              <a:rPr b="1" i="0" lang="en-US" sz="1500" u="none" cap="none" strike="noStrike">
                <a:solidFill>
                  <a:srgbClr val="FFFFFF"/>
                </a:solidFill>
                <a:latin typeface="Inter Medium"/>
                <a:ea typeface="Inter Medium"/>
                <a:cs typeface="Inter Medium"/>
                <a:sym typeface="Inter Medium"/>
              </a:rPr>
              <a:t>one wire at 20" one wire at 40" </a:t>
            </a:r>
            <a:endParaRPr sz="1100"/>
          </a:p>
          <a:p>
            <a:pPr indent="-235591" lvl="1" marL="509282" marR="0" rtl="0" algn="l">
              <a:lnSpc>
                <a:spcPct val="176888"/>
              </a:lnSpc>
              <a:spcBef>
                <a:spcPts val="0"/>
              </a:spcBef>
              <a:spcAft>
                <a:spcPts val="0"/>
              </a:spcAft>
              <a:buClr>
                <a:srgbClr val="FFFFFF"/>
              </a:buClr>
              <a:buSzPts val="1500"/>
              <a:buFont typeface="Arial"/>
              <a:buChar char="•"/>
            </a:pPr>
            <a:r>
              <a:rPr b="1" i="0" lang="en-US" sz="1500" u="none" cap="none" strike="noStrike">
                <a:solidFill>
                  <a:srgbClr val="FFFFFF"/>
                </a:solidFill>
                <a:latin typeface="Inter Medium"/>
                <a:ea typeface="Inter Medium"/>
                <a:cs typeface="Inter Medium"/>
                <a:sym typeface="Inter Medium"/>
              </a:rPr>
              <a:t>later added one more wire at 10" to catch growing canes</a:t>
            </a:r>
            <a:endParaRPr sz="1100"/>
          </a:p>
          <a:p>
            <a:pPr indent="0" lvl="0" marL="0" marR="0" rtl="0" algn="l">
              <a:lnSpc>
                <a:spcPct val="176888"/>
              </a:lnSpc>
              <a:spcBef>
                <a:spcPts val="0"/>
              </a:spcBef>
              <a:spcAft>
                <a:spcPts val="0"/>
              </a:spcAft>
              <a:buNone/>
            </a:pPr>
            <a:r>
              <a:rPr b="1" lang="en-US" sz="1500">
                <a:solidFill>
                  <a:srgbClr val="FFFFFF"/>
                </a:solidFill>
                <a:latin typeface="Inter Medium"/>
                <a:ea typeface="Inter Medium"/>
                <a:cs typeface="Inter Medium"/>
                <a:sym typeface="Inter Medium"/>
              </a:rPr>
              <a:t>Ran drip irrigation, one line in each row</a:t>
            </a:r>
            <a:endParaRPr sz="1100"/>
          </a:p>
          <a:p>
            <a:pPr indent="0" lvl="0" marL="0" marR="0" rtl="0" algn="l">
              <a:lnSpc>
                <a:spcPct val="176888"/>
              </a:lnSpc>
              <a:spcBef>
                <a:spcPts val="0"/>
              </a:spcBef>
              <a:spcAft>
                <a:spcPts val="0"/>
              </a:spcAft>
              <a:buNone/>
            </a:pPr>
            <a:r>
              <a:rPr b="1" lang="en-US" sz="1500">
                <a:solidFill>
                  <a:srgbClr val="FFFFFF"/>
                </a:solidFill>
                <a:latin typeface="Inter Medium"/>
                <a:ea typeface="Inter Medium"/>
                <a:cs typeface="Inter Medium"/>
                <a:sym typeface="Inter Medium"/>
              </a:rPr>
              <a:t>Connected to irrigation pump and fertilizer injector – 3-0-3 liquid fertilizer</a:t>
            </a:r>
            <a:endParaRPr sz="1100"/>
          </a:p>
          <a:p>
            <a:pPr indent="0" lvl="0" marL="0" marR="0" rtl="0" algn="l">
              <a:lnSpc>
                <a:spcPct val="176888"/>
              </a:lnSpc>
              <a:spcBef>
                <a:spcPts val="0"/>
              </a:spcBef>
              <a:spcAft>
                <a:spcPts val="0"/>
              </a:spcAft>
              <a:buNone/>
            </a:pPr>
            <a:r>
              <a:rPr b="1" lang="en-US" sz="1500">
                <a:solidFill>
                  <a:srgbClr val="FFFFFF"/>
                </a:solidFill>
                <a:latin typeface="Inter Medium"/>
                <a:ea typeface="Inter Medium"/>
                <a:cs typeface="Inter Medium"/>
                <a:sym typeface="Inter Medium"/>
              </a:rPr>
              <a:t>Watered with 4lb of N through trickle each week </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6" name="Shape 246"/>
        <p:cNvGrpSpPr/>
        <p:nvPr/>
      </p:nvGrpSpPr>
      <p:grpSpPr>
        <a:xfrm>
          <a:off x="0" y="0"/>
          <a:ext cx="0" cy="0"/>
          <a:chOff x="0" y="0"/>
          <a:chExt cx="0" cy="0"/>
        </a:xfrm>
      </p:grpSpPr>
      <p:sp>
        <p:nvSpPr>
          <p:cNvPr id="247" name="Google Shape;247;p14"/>
          <p:cNvSpPr/>
          <p:nvPr/>
        </p:nvSpPr>
        <p:spPr>
          <a:xfrm>
            <a:off x="0" y="0"/>
            <a:ext cx="18288000"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14"/>
          <p:cNvSpPr/>
          <p:nvPr/>
        </p:nvSpPr>
        <p:spPr>
          <a:xfrm>
            <a:off x="-4" y="0"/>
            <a:ext cx="18287998" cy="10287000"/>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p14"/>
          <p:cNvSpPr txBox="1"/>
          <p:nvPr/>
        </p:nvSpPr>
        <p:spPr>
          <a:xfrm>
            <a:off x="5943600" y="190500"/>
            <a:ext cx="6400800" cy="2027208"/>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1" lang="en-US" sz="4400">
                <a:solidFill>
                  <a:srgbClr val="262626"/>
                </a:solidFill>
                <a:latin typeface="Calibri"/>
                <a:ea typeface="Calibri"/>
                <a:cs typeface="Calibri"/>
                <a:sym typeface="Calibri"/>
              </a:rPr>
              <a:t>Harvest Season </a:t>
            </a:r>
            <a:endParaRPr/>
          </a:p>
        </p:txBody>
      </p:sp>
      <p:sp>
        <p:nvSpPr>
          <p:cNvPr id="250" name="Google Shape;250;p14"/>
          <p:cNvSpPr txBox="1"/>
          <p:nvPr/>
        </p:nvSpPr>
        <p:spPr>
          <a:xfrm>
            <a:off x="6248400" y="2400301"/>
            <a:ext cx="5765049" cy="6972298"/>
          </a:xfrm>
          <a:prstGeom prst="rect">
            <a:avLst/>
          </a:prstGeom>
          <a:noFill/>
          <a:ln>
            <a:noFill/>
          </a:ln>
        </p:spPr>
        <p:txBody>
          <a:bodyPr anchorCtr="0" anchor="t" bIns="45700" lIns="91425" spcFirstLastPara="1" rIns="91425" wrap="square" tIns="45700">
            <a:normAutofit fontScale="85000" lnSpcReduction="10000"/>
          </a:bodyPr>
          <a:lstStyle/>
          <a:p>
            <a:pPr indent="0" lvl="0" marL="0" marR="0" rtl="0" algn="l">
              <a:lnSpc>
                <a:spcPct val="97000"/>
              </a:lnSpc>
              <a:spcBef>
                <a:spcPts val="0"/>
              </a:spcBef>
              <a:spcAft>
                <a:spcPts val="0"/>
              </a:spcAft>
              <a:buNone/>
            </a:pPr>
            <a:r>
              <a:rPr b="1" lang="en-US" sz="3200">
                <a:solidFill>
                  <a:schemeClr val="dk1"/>
                </a:solidFill>
                <a:latin typeface="Inter Medium"/>
                <a:ea typeface="Inter Medium"/>
                <a:cs typeface="Inter Medium"/>
                <a:sym typeface="Inter Medium"/>
              </a:rPr>
              <a:t>Berry harvests were measured in 20' sections year 1</a:t>
            </a:r>
            <a:endParaRPr/>
          </a:p>
          <a:p>
            <a:pPr indent="0" lvl="0" marL="0" marR="0" rtl="0" algn="l">
              <a:lnSpc>
                <a:spcPct val="97000"/>
              </a:lnSpc>
              <a:spcBef>
                <a:spcPts val="0"/>
              </a:spcBef>
              <a:spcAft>
                <a:spcPts val="0"/>
              </a:spcAft>
              <a:buNone/>
            </a:pPr>
            <a:r>
              <a:t/>
            </a:r>
            <a:endParaRPr b="1" sz="3200">
              <a:solidFill>
                <a:schemeClr val="dk1"/>
              </a:solidFill>
              <a:latin typeface="Inter Medium"/>
              <a:ea typeface="Inter Medium"/>
              <a:cs typeface="Inter Medium"/>
              <a:sym typeface="Inter Medium"/>
            </a:endParaRPr>
          </a:p>
          <a:p>
            <a:pPr indent="-248284" lvl="1" marL="496566" marR="0" rtl="0" algn="l">
              <a:lnSpc>
                <a:spcPct val="97000"/>
              </a:lnSpc>
              <a:spcBef>
                <a:spcPts val="0"/>
              </a:spcBef>
              <a:spcAft>
                <a:spcPts val="0"/>
              </a:spcAft>
              <a:buClr>
                <a:schemeClr val="dk1"/>
              </a:buClr>
              <a:buSzPct val="100000"/>
              <a:buFont typeface="Arial"/>
              <a:buChar char="•"/>
            </a:pPr>
            <a:r>
              <a:rPr b="1" i="0" lang="en-US" sz="3200" u="none" cap="none" strike="noStrike">
                <a:solidFill>
                  <a:schemeClr val="dk1"/>
                </a:solidFill>
                <a:latin typeface="Inter Medium"/>
                <a:ea typeface="Inter Medium"/>
                <a:cs typeface="Inter Medium"/>
                <a:sym typeface="Inter Medium"/>
              </a:rPr>
              <a:t>this was to maximize efficiency and have more accurate counts</a:t>
            </a:r>
            <a:endParaRPr/>
          </a:p>
          <a:p>
            <a:pPr indent="-75563" lvl="1" marL="496566" marR="0" rtl="0" algn="l">
              <a:lnSpc>
                <a:spcPct val="97000"/>
              </a:lnSpc>
              <a:spcBef>
                <a:spcPts val="0"/>
              </a:spcBef>
              <a:spcAft>
                <a:spcPts val="0"/>
              </a:spcAft>
              <a:buClr>
                <a:schemeClr val="dk1"/>
              </a:buClr>
              <a:buSzPct val="100000"/>
              <a:buFont typeface="Arial"/>
              <a:buNone/>
            </a:pPr>
            <a:r>
              <a:t/>
            </a:r>
            <a:endParaRPr b="1" i="0" sz="3200" u="none" cap="none" strike="noStrike">
              <a:solidFill>
                <a:schemeClr val="dk1"/>
              </a:solidFill>
              <a:latin typeface="Inter Medium"/>
              <a:ea typeface="Inter Medium"/>
              <a:cs typeface="Inter Medium"/>
              <a:sym typeface="Inter Medium"/>
            </a:endParaRPr>
          </a:p>
          <a:p>
            <a:pPr indent="-248284" lvl="1" marL="496566" marR="0" rtl="0" algn="l">
              <a:lnSpc>
                <a:spcPct val="97000"/>
              </a:lnSpc>
              <a:spcBef>
                <a:spcPts val="0"/>
              </a:spcBef>
              <a:spcAft>
                <a:spcPts val="0"/>
              </a:spcAft>
              <a:buClr>
                <a:schemeClr val="dk1"/>
              </a:buClr>
              <a:buSzPct val="100000"/>
              <a:buFont typeface="Arial"/>
              <a:buChar char="•"/>
            </a:pPr>
            <a:r>
              <a:rPr b="1" i="0" lang="en-US" sz="3200" u="none" cap="none" strike="noStrike">
                <a:solidFill>
                  <a:schemeClr val="dk1"/>
                </a:solidFill>
                <a:latin typeface="Inter Medium"/>
                <a:ea typeface="Inter Medium"/>
                <a:cs typeface="Inter Medium"/>
                <a:sym typeface="Inter Medium"/>
              </a:rPr>
              <a:t>Year 2 we counted in pints due to the large amount of berries</a:t>
            </a:r>
            <a:endParaRPr/>
          </a:p>
          <a:p>
            <a:pPr indent="0" lvl="0" marL="0" marR="0" rtl="0" algn="l">
              <a:lnSpc>
                <a:spcPct val="97000"/>
              </a:lnSpc>
              <a:spcBef>
                <a:spcPts val="0"/>
              </a:spcBef>
              <a:spcAft>
                <a:spcPts val="0"/>
              </a:spcAft>
              <a:buNone/>
            </a:pPr>
            <a:r>
              <a:t/>
            </a:r>
            <a:endParaRPr b="1" sz="3200">
              <a:solidFill>
                <a:schemeClr val="dk1"/>
              </a:solidFill>
              <a:latin typeface="Inter Medium"/>
              <a:ea typeface="Inter Medium"/>
              <a:cs typeface="Inter Medium"/>
              <a:sym typeface="Inter Medium"/>
            </a:endParaRPr>
          </a:p>
          <a:p>
            <a:pPr indent="-248284" lvl="1" marL="496566" marR="0" rtl="0" algn="l">
              <a:lnSpc>
                <a:spcPct val="97000"/>
              </a:lnSpc>
              <a:spcBef>
                <a:spcPts val="0"/>
              </a:spcBef>
              <a:spcAft>
                <a:spcPts val="0"/>
              </a:spcAft>
              <a:buClr>
                <a:schemeClr val="dk1"/>
              </a:buClr>
              <a:buSzPct val="100000"/>
              <a:buFont typeface="Arial"/>
              <a:buChar char="•"/>
            </a:pPr>
            <a:r>
              <a:rPr b="1" i="0" lang="en-US" sz="3200" u="none" cap="none" strike="noStrike">
                <a:solidFill>
                  <a:schemeClr val="dk1"/>
                </a:solidFill>
                <a:latin typeface="Inter Medium"/>
                <a:ea typeface="Inter Medium"/>
                <a:cs typeface="Inter Medium"/>
                <a:sym typeface="Inter Medium"/>
              </a:rPr>
              <a:t>measured by weight - low yields, not filling pints until August</a:t>
            </a:r>
            <a:endParaRPr/>
          </a:p>
          <a:p>
            <a:pPr indent="-75563" lvl="1" marL="496566" marR="0" rtl="0" algn="l">
              <a:lnSpc>
                <a:spcPct val="97000"/>
              </a:lnSpc>
              <a:spcBef>
                <a:spcPts val="0"/>
              </a:spcBef>
              <a:spcAft>
                <a:spcPts val="0"/>
              </a:spcAft>
              <a:buClr>
                <a:schemeClr val="dk1"/>
              </a:buClr>
              <a:buSzPct val="100000"/>
              <a:buFont typeface="Arial"/>
              <a:buNone/>
            </a:pPr>
            <a:r>
              <a:t/>
            </a:r>
            <a:endParaRPr b="1" i="0" sz="3200" u="none" cap="none" strike="noStrike">
              <a:solidFill>
                <a:schemeClr val="dk1"/>
              </a:solidFill>
              <a:latin typeface="Inter Medium"/>
              <a:ea typeface="Inter Medium"/>
              <a:cs typeface="Inter Medium"/>
              <a:sym typeface="Inter Medium"/>
            </a:endParaRPr>
          </a:p>
          <a:p>
            <a:pPr indent="-248284" lvl="1" marL="496566" marR="0" rtl="0" algn="l">
              <a:lnSpc>
                <a:spcPct val="97000"/>
              </a:lnSpc>
              <a:spcBef>
                <a:spcPts val="0"/>
              </a:spcBef>
              <a:spcAft>
                <a:spcPts val="0"/>
              </a:spcAft>
              <a:buClr>
                <a:schemeClr val="dk1"/>
              </a:buClr>
              <a:buSzPct val="100000"/>
              <a:buFont typeface="Arial"/>
              <a:buChar char="•"/>
            </a:pPr>
            <a:r>
              <a:rPr b="1" i="0" lang="en-US" sz="3200" u="none" cap="none" strike="noStrike">
                <a:solidFill>
                  <a:schemeClr val="dk1"/>
                </a:solidFill>
                <a:latin typeface="Inter Medium"/>
                <a:ea typeface="Inter Medium"/>
                <a:cs typeface="Inter Medium"/>
                <a:sym typeface="Inter Medium"/>
              </a:rPr>
              <a:t>utilized ½ pint containers for retailing  </a:t>
            </a:r>
            <a:endParaRPr/>
          </a:p>
          <a:p>
            <a:pPr indent="0" lvl="0" marL="0" marR="0" rtl="0" algn="l">
              <a:lnSpc>
                <a:spcPct val="135015"/>
              </a:lnSpc>
              <a:spcBef>
                <a:spcPts val="0"/>
              </a:spcBef>
              <a:spcAft>
                <a:spcPts val="0"/>
              </a:spcAft>
              <a:buNone/>
            </a:pPr>
            <a:r>
              <a:t/>
            </a:r>
            <a:endParaRPr b="1" sz="2299">
              <a:solidFill>
                <a:schemeClr val="dk1"/>
              </a:solidFill>
              <a:latin typeface="Inter Medium"/>
              <a:ea typeface="Inter Medium"/>
              <a:cs typeface="Inter Medium"/>
              <a:sym typeface="Inter Medium"/>
            </a:endParaRPr>
          </a:p>
        </p:txBody>
      </p:sp>
      <p:pic>
        <p:nvPicPr>
          <p:cNvPr id="251" name="Google Shape;251;p14"/>
          <p:cNvPicPr preferRelativeResize="0"/>
          <p:nvPr/>
        </p:nvPicPr>
        <p:blipFill rotWithShape="1">
          <a:blip r:embed="rId3">
            <a:alphaModFix/>
          </a:blip>
          <a:srcRect b="-2" l="12768" r="17247" t="0"/>
          <a:stretch/>
        </p:blipFill>
        <p:spPr>
          <a:xfrm>
            <a:off x="12870700" y="10"/>
            <a:ext cx="5417300" cy="10286990"/>
          </a:xfrm>
          <a:custGeom>
            <a:rect b="b" l="l" r="r" t="t"/>
            <a:pathLst>
              <a:path extrusionOk="0" h="6858000" w="3810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ln>
            <a:noFill/>
          </a:ln>
        </p:spPr>
      </p:pic>
      <p:sp>
        <p:nvSpPr>
          <p:cNvPr id="252" name="Google Shape;252;p14"/>
          <p:cNvSpPr/>
          <p:nvPr/>
        </p:nvSpPr>
        <p:spPr>
          <a:xfrm>
            <a:off x="28165" y="-23509"/>
            <a:ext cx="5543549" cy="5964679"/>
          </a:xfrm>
          <a:custGeom>
            <a:rect b="b" l="l" r="r" t="t"/>
            <a:pathLst>
              <a:path extrusionOk="0" h="6356958" w="4767719">
                <a:moveTo>
                  <a:pt x="0" y="0"/>
                </a:moveTo>
                <a:lnTo>
                  <a:pt x="4767719" y="0"/>
                </a:lnTo>
                <a:lnTo>
                  <a:pt x="4767719" y="6356958"/>
                </a:lnTo>
                <a:lnTo>
                  <a:pt x="0" y="635695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53" name="Google Shape;253;p14"/>
          <p:cNvPicPr preferRelativeResize="0"/>
          <p:nvPr/>
        </p:nvPicPr>
        <p:blipFill rotWithShape="1">
          <a:blip r:embed="rId5">
            <a:alphaModFix/>
          </a:blip>
          <a:srcRect b="0" l="0" r="0" t="0"/>
          <a:stretch/>
        </p:blipFill>
        <p:spPr>
          <a:xfrm rot="5400000">
            <a:off x="-928631" y="5419012"/>
            <a:ext cx="7428965" cy="5571724"/>
          </a:xfrm>
          <a:prstGeom prst="rect">
            <a:avLst/>
          </a:prstGeom>
          <a:noFill/>
          <a:ln>
            <a:noFill/>
          </a:ln>
        </p:spPr>
      </p:pic>
      <p:sp>
        <p:nvSpPr>
          <p:cNvPr id="254" name="Google Shape;254;p14"/>
          <p:cNvSpPr/>
          <p:nvPr/>
        </p:nvSpPr>
        <p:spPr>
          <a:xfrm>
            <a:off x="12344400" y="0"/>
            <a:ext cx="6315480" cy="10286990"/>
          </a:xfrm>
          <a:custGeom>
            <a:rect b="b" l="l" r="r" t="t"/>
            <a:pathLst>
              <a:path extrusionOk="0" h="6356958" w="4767719">
                <a:moveTo>
                  <a:pt x="0" y="0"/>
                </a:moveTo>
                <a:lnTo>
                  <a:pt x="4767719" y="0"/>
                </a:lnTo>
                <a:lnTo>
                  <a:pt x="4767719" y="6356958"/>
                </a:lnTo>
                <a:lnTo>
                  <a:pt x="0" y="63569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5"/>
          <p:cNvSpPr txBox="1"/>
          <p:nvPr/>
        </p:nvSpPr>
        <p:spPr>
          <a:xfrm>
            <a:off x="5943600" y="190500"/>
            <a:ext cx="6400800" cy="2027208"/>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1" lang="en-US" sz="4400">
                <a:solidFill>
                  <a:srgbClr val="262626"/>
                </a:solidFill>
                <a:latin typeface="Calibri"/>
                <a:ea typeface="Calibri"/>
                <a:cs typeface="Calibri"/>
                <a:sym typeface="Calibri"/>
              </a:rPr>
              <a:t>Harvest Season </a:t>
            </a:r>
            <a:endParaRPr/>
          </a:p>
        </p:txBody>
      </p:sp>
      <p:pic>
        <p:nvPicPr>
          <p:cNvPr id="260" name="Google Shape;260;p15"/>
          <p:cNvPicPr preferRelativeResize="0"/>
          <p:nvPr/>
        </p:nvPicPr>
        <p:blipFill rotWithShape="1">
          <a:blip r:embed="rId3">
            <a:alphaModFix/>
          </a:blip>
          <a:srcRect b="2" l="5034" r="23354" t="0"/>
          <a:stretch/>
        </p:blipFill>
        <p:spPr>
          <a:xfrm>
            <a:off x="4" y="1"/>
            <a:ext cx="5543549" cy="10287002"/>
          </a:xfrm>
          <a:custGeom>
            <a:rect b="b" l="l" r="r" t="t"/>
            <a:pathLst>
              <a:path extrusionOk="0" h="6858001" w="3695699">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ln>
            <a:noFill/>
          </a:ln>
        </p:spPr>
      </p:pic>
      <p:sp>
        <p:nvSpPr>
          <p:cNvPr id="261" name="Google Shape;261;p15"/>
          <p:cNvSpPr txBox="1"/>
          <p:nvPr/>
        </p:nvSpPr>
        <p:spPr>
          <a:xfrm>
            <a:off x="6248400" y="2400301"/>
            <a:ext cx="5765049" cy="6972298"/>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rgbClr val="262626"/>
              </a:buClr>
              <a:buSzPts val="2800"/>
              <a:buFont typeface="Arial"/>
              <a:buChar char="•"/>
            </a:pPr>
            <a:r>
              <a:rPr b="1" lang="en-US" sz="2800">
                <a:solidFill>
                  <a:srgbClr val="262626"/>
                </a:solidFill>
                <a:latin typeface="Calibri"/>
                <a:ea typeface="Calibri"/>
                <a:cs typeface="Calibri"/>
                <a:sym typeface="Calibri"/>
              </a:rPr>
              <a:t>Year 2:</a:t>
            </a:r>
            <a:endParaRPr/>
          </a:p>
          <a:p>
            <a:pPr indent="-228600" lvl="1" marL="496566" marR="0" rtl="0" algn="l">
              <a:lnSpc>
                <a:spcPct val="90000"/>
              </a:lnSpc>
              <a:spcBef>
                <a:spcPts val="600"/>
              </a:spcBef>
              <a:spcAft>
                <a:spcPts val="0"/>
              </a:spcAft>
              <a:buClr>
                <a:srgbClr val="262626"/>
              </a:buClr>
              <a:buSzPts val="2800"/>
              <a:buFont typeface="Arial"/>
              <a:buChar char="•"/>
            </a:pPr>
            <a:r>
              <a:rPr b="1" i="0" lang="en-US" sz="2800" u="none" cap="none" strike="noStrike">
                <a:solidFill>
                  <a:srgbClr val="262626"/>
                </a:solidFill>
                <a:latin typeface="Calibri"/>
                <a:ea typeface="Calibri"/>
                <a:cs typeface="Calibri"/>
                <a:sym typeface="Calibri"/>
              </a:rPr>
              <a:t>measured by container - high yields starting in June</a:t>
            </a:r>
            <a:endParaRPr/>
          </a:p>
          <a:p>
            <a:pPr indent="-50800" lvl="1" marL="496566" marR="0" rtl="0" algn="l">
              <a:lnSpc>
                <a:spcPct val="90000"/>
              </a:lnSpc>
              <a:spcBef>
                <a:spcPts val="600"/>
              </a:spcBef>
              <a:spcAft>
                <a:spcPts val="0"/>
              </a:spcAft>
              <a:buClr>
                <a:schemeClr val="dk1"/>
              </a:buClr>
              <a:buSzPts val="2800"/>
              <a:buFont typeface="Arial"/>
              <a:buNone/>
            </a:pPr>
            <a:r>
              <a:t/>
            </a:r>
            <a:endParaRPr b="1" i="0" sz="2800" u="none" cap="none" strike="noStrike">
              <a:solidFill>
                <a:srgbClr val="262626"/>
              </a:solidFill>
              <a:latin typeface="Calibri"/>
              <a:ea typeface="Calibri"/>
              <a:cs typeface="Calibri"/>
              <a:sym typeface="Calibri"/>
            </a:endParaRPr>
          </a:p>
          <a:p>
            <a:pPr indent="-50800" lvl="1" marL="248283" marR="0" rtl="0" algn="l">
              <a:lnSpc>
                <a:spcPct val="90000"/>
              </a:lnSpc>
              <a:spcBef>
                <a:spcPts val="600"/>
              </a:spcBef>
              <a:spcAft>
                <a:spcPts val="0"/>
              </a:spcAft>
              <a:buClr>
                <a:schemeClr val="dk1"/>
              </a:buClr>
              <a:buSzPts val="2800"/>
              <a:buFont typeface="Arial"/>
              <a:buNone/>
            </a:pPr>
            <a:r>
              <a:t/>
            </a:r>
            <a:endParaRPr b="1" i="0" sz="2800" u="none" cap="none" strike="noStrike">
              <a:solidFill>
                <a:srgbClr val="262626"/>
              </a:solidFill>
              <a:latin typeface="Calibri"/>
              <a:ea typeface="Calibri"/>
              <a:cs typeface="Calibri"/>
              <a:sym typeface="Calibri"/>
            </a:endParaRPr>
          </a:p>
          <a:p>
            <a:pPr indent="-228600" lvl="1" marL="496566" marR="0" rtl="0" algn="l">
              <a:lnSpc>
                <a:spcPct val="90000"/>
              </a:lnSpc>
              <a:spcBef>
                <a:spcPts val="600"/>
              </a:spcBef>
              <a:spcAft>
                <a:spcPts val="0"/>
              </a:spcAft>
              <a:buClr>
                <a:srgbClr val="262626"/>
              </a:buClr>
              <a:buSzPts val="2800"/>
              <a:buFont typeface="Arial"/>
              <a:buChar char="•"/>
            </a:pPr>
            <a:r>
              <a:rPr b="1" i="0" lang="en-US" sz="2800" u="none" cap="none" strike="noStrike">
                <a:solidFill>
                  <a:srgbClr val="262626"/>
                </a:solidFill>
                <a:latin typeface="Calibri"/>
                <a:ea typeface="Calibri"/>
                <a:cs typeface="Calibri"/>
                <a:sym typeface="Calibri"/>
              </a:rPr>
              <a:t>moved to pint sized containers for retailing due to demand and yields</a:t>
            </a:r>
            <a:endParaRPr/>
          </a:p>
          <a:p>
            <a:pPr indent="-50800" lvl="1" marL="496566" marR="0" rtl="0" algn="l">
              <a:lnSpc>
                <a:spcPct val="90000"/>
              </a:lnSpc>
              <a:spcBef>
                <a:spcPts val="600"/>
              </a:spcBef>
              <a:spcAft>
                <a:spcPts val="0"/>
              </a:spcAft>
              <a:buClr>
                <a:schemeClr val="dk1"/>
              </a:buClr>
              <a:buSzPts val="2800"/>
              <a:buFont typeface="Arial"/>
              <a:buNone/>
            </a:pPr>
            <a:r>
              <a:t/>
            </a:r>
            <a:endParaRPr b="1" i="0" sz="2800" u="none" cap="none" strike="noStrike">
              <a:solidFill>
                <a:srgbClr val="262626"/>
              </a:solidFill>
              <a:latin typeface="Calibri"/>
              <a:ea typeface="Calibri"/>
              <a:cs typeface="Calibri"/>
              <a:sym typeface="Calibri"/>
            </a:endParaRPr>
          </a:p>
          <a:p>
            <a:pPr indent="-228600" lvl="1" marL="248283" marR="0" rtl="0" algn="l">
              <a:lnSpc>
                <a:spcPct val="90000"/>
              </a:lnSpc>
              <a:spcBef>
                <a:spcPts val="600"/>
              </a:spcBef>
              <a:spcAft>
                <a:spcPts val="0"/>
              </a:spcAft>
              <a:buClr>
                <a:srgbClr val="262626"/>
              </a:buClr>
              <a:buSzPts val="2800"/>
              <a:buFont typeface="Arial"/>
              <a:buChar char="•"/>
            </a:pPr>
            <a:r>
              <a:rPr b="1" i="0" lang="en-US" sz="2800" u="none" cap="none" strike="noStrike">
                <a:solidFill>
                  <a:srgbClr val="262626"/>
                </a:solidFill>
                <a:latin typeface="Calibri"/>
                <a:ea typeface="Calibri"/>
                <a:cs typeface="Calibri"/>
                <a:sym typeface="Calibri"/>
              </a:rPr>
              <a:t> </a:t>
            </a:r>
            <a:endParaRPr/>
          </a:p>
          <a:p>
            <a:pPr indent="-228600" lvl="1" marL="496566" marR="0" rtl="0" algn="l">
              <a:lnSpc>
                <a:spcPct val="90000"/>
              </a:lnSpc>
              <a:spcBef>
                <a:spcPts val="600"/>
              </a:spcBef>
              <a:spcAft>
                <a:spcPts val="0"/>
              </a:spcAft>
              <a:buClr>
                <a:srgbClr val="262626"/>
              </a:buClr>
              <a:buSzPts val="2800"/>
              <a:buFont typeface="Arial"/>
              <a:buChar char="•"/>
            </a:pPr>
            <a:r>
              <a:rPr b="1" i="0" lang="en-US" sz="2800" u="none" cap="none" strike="noStrike">
                <a:solidFill>
                  <a:srgbClr val="262626"/>
                </a:solidFill>
                <a:latin typeface="Calibri"/>
                <a:ea typeface="Calibri"/>
                <a:cs typeface="Calibri"/>
                <a:sym typeface="Calibri"/>
              </a:rPr>
              <a:t>Were able to gain a higher price due to the organic label</a:t>
            </a:r>
            <a:endParaRPr/>
          </a:p>
          <a:p>
            <a:pPr indent="177800" lvl="0" marL="0" marR="0" rtl="0" algn="l">
              <a:lnSpc>
                <a:spcPct val="90000"/>
              </a:lnSpc>
              <a:spcBef>
                <a:spcPts val="600"/>
              </a:spcBef>
              <a:spcAft>
                <a:spcPts val="0"/>
              </a:spcAft>
              <a:buClr>
                <a:schemeClr val="dk1"/>
              </a:buClr>
              <a:buSzPts val="2800"/>
              <a:buFont typeface="Arial"/>
              <a:buNone/>
            </a:pPr>
            <a:r>
              <a:t/>
            </a:r>
            <a:endParaRPr b="1" sz="2800">
              <a:solidFill>
                <a:srgbClr val="262626"/>
              </a:solidFill>
              <a:latin typeface="Calibri"/>
              <a:ea typeface="Calibri"/>
              <a:cs typeface="Calibri"/>
              <a:sym typeface="Calibri"/>
            </a:endParaRPr>
          </a:p>
          <a:p>
            <a:pPr indent="0" lvl="0" marL="0" marR="0" rtl="0" algn="l">
              <a:lnSpc>
                <a:spcPct val="90000"/>
              </a:lnSpc>
              <a:spcBef>
                <a:spcPts val="600"/>
              </a:spcBef>
              <a:spcAft>
                <a:spcPts val="0"/>
              </a:spcAft>
              <a:buClr>
                <a:srgbClr val="262626"/>
              </a:buClr>
              <a:buSzPts val="2800"/>
              <a:buFont typeface="Arial"/>
              <a:buChar char="•"/>
            </a:pPr>
            <a:r>
              <a:rPr b="1" lang="en-US" sz="2800">
                <a:solidFill>
                  <a:srgbClr val="262626"/>
                </a:solidFill>
                <a:latin typeface="Calibri"/>
                <a:ea typeface="Calibri"/>
                <a:cs typeface="Calibri"/>
                <a:sym typeface="Calibri"/>
              </a:rPr>
              <a:t>Outer rows performed better earlier in the year</a:t>
            </a:r>
            <a:endParaRPr/>
          </a:p>
          <a:p>
            <a:pPr indent="0" lvl="0" marL="0" marR="0" rtl="0" algn="l">
              <a:lnSpc>
                <a:spcPct val="90000"/>
              </a:lnSpc>
              <a:spcBef>
                <a:spcPts val="600"/>
              </a:spcBef>
              <a:spcAft>
                <a:spcPts val="0"/>
              </a:spcAft>
              <a:buClr>
                <a:srgbClr val="262626"/>
              </a:buClr>
              <a:buSzPts val="2800"/>
              <a:buFont typeface="Arial"/>
              <a:buChar char="•"/>
            </a:pPr>
            <a:r>
              <a:rPr b="1" lang="en-US" sz="2800">
                <a:solidFill>
                  <a:srgbClr val="262626"/>
                </a:solidFill>
                <a:latin typeface="Calibri"/>
                <a:ea typeface="Calibri"/>
                <a:cs typeface="Calibri"/>
                <a:sym typeface="Calibri"/>
              </a:rPr>
              <a:t>Middle row was strong mid season</a:t>
            </a:r>
            <a:endParaRPr/>
          </a:p>
        </p:txBody>
      </p:sp>
      <p:pic>
        <p:nvPicPr>
          <p:cNvPr id="262" name="Google Shape;262;p15"/>
          <p:cNvPicPr preferRelativeResize="0"/>
          <p:nvPr/>
        </p:nvPicPr>
        <p:blipFill rotWithShape="1">
          <a:blip r:embed="rId4">
            <a:alphaModFix/>
          </a:blip>
          <a:srcRect b="-2" l="12768" r="17247" t="0"/>
          <a:stretch/>
        </p:blipFill>
        <p:spPr>
          <a:xfrm>
            <a:off x="12870700" y="10"/>
            <a:ext cx="5417300" cy="10286990"/>
          </a:xfrm>
          <a:custGeom>
            <a:rect b="b" l="l" r="r" t="t"/>
            <a:pathLst>
              <a:path extrusionOk="0" h="6858000" w="3810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9593"/>
        </a:solidFill>
      </p:bgPr>
    </p:bg>
    <p:spTree>
      <p:nvGrpSpPr>
        <p:cNvPr id="266" name="Shape 266"/>
        <p:cNvGrpSpPr/>
        <p:nvPr/>
      </p:nvGrpSpPr>
      <p:grpSpPr>
        <a:xfrm>
          <a:off x="0" y="0"/>
          <a:ext cx="0" cy="0"/>
          <a:chOff x="0" y="0"/>
          <a:chExt cx="0" cy="0"/>
        </a:xfrm>
      </p:grpSpPr>
      <p:graphicFrame>
        <p:nvGraphicFramePr>
          <p:cNvPr id="267" name="Google Shape;267;p16"/>
          <p:cNvGraphicFramePr/>
          <p:nvPr/>
        </p:nvGraphicFramePr>
        <p:xfrm>
          <a:off x="-457200" y="-1562100"/>
          <a:ext cx="22631400" cy="10868659"/>
        </p:xfrm>
        <a:graphic>
          <a:graphicData uri="http://schemas.openxmlformats.org/presentationml/2006/ole">
            <mc:AlternateContent>
              <mc:Choice Requires="v">
                <p:oleObj r:id="rId4" imgH="10868659" imgW="22631400" progId="Excel.Sheet.12" spid="_x0000_s1">
                  <p:embed/>
                </p:oleObj>
              </mc:Choice>
              <mc:Fallback>
                <p:oleObj r:id="rId5" imgH="10868659" imgW="22631400" progId="Excel.Sheet.12">
                  <p:embed/>
                  <p:pic>
                    <p:nvPicPr>
                      <p:cNvPr id="267" name="Google Shape;267;p16"/>
                      <p:cNvPicPr preferRelativeResize="0"/>
                      <p:nvPr/>
                    </p:nvPicPr>
                    <p:blipFill rotWithShape="1">
                      <a:blip r:embed="rId6">
                        <a:alphaModFix/>
                      </a:blip>
                      <a:srcRect b="0" l="0" r="0" t="0"/>
                      <a:stretch/>
                    </p:blipFill>
                    <p:spPr>
                      <a:xfrm>
                        <a:off x="-457200" y="-1562100"/>
                        <a:ext cx="22631400" cy="10868659"/>
                      </a:xfrm>
                      <a:prstGeom prst="rect">
                        <a:avLst/>
                      </a:prstGeom>
                      <a:noFill/>
                      <a:ln>
                        <a:noFill/>
                      </a:ln>
                    </p:spPr>
                  </p:pic>
                </p:oleObj>
              </mc:Fallback>
            </mc:AlternateContent>
          </a:graphicData>
        </a:graphic>
      </p:graphicFrame>
      <p:grpSp>
        <p:nvGrpSpPr>
          <p:cNvPr id="268" name="Google Shape;268;p16"/>
          <p:cNvGrpSpPr/>
          <p:nvPr/>
        </p:nvGrpSpPr>
        <p:grpSpPr>
          <a:xfrm>
            <a:off x="15234326" y="8013881"/>
            <a:ext cx="3086100" cy="3086100"/>
            <a:chOff x="0" y="0"/>
            <a:chExt cx="812800" cy="812800"/>
          </a:xfrm>
        </p:grpSpPr>
        <p:sp>
          <p:nvSpPr>
            <p:cNvPr id="269" name="Google Shape;26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5743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0" name="Google Shape;270;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71" name="Google Shape;271;p16"/>
          <p:cNvSpPr txBox="1"/>
          <p:nvPr/>
        </p:nvSpPr>
        <p:spPr>
          <a:xfrm>
            <a:off x="15201900" y="8826862"/>
            <a:ext cx="3086100" cy="1460138"/>
          </a:xfrm>
          <a:prstGeom prst="rect">
            <a:avLst/>
          </a:prstGeom>
          <a:noFill/>
          <a:ln>
            <a:noFill/>
          </a:ln>
        </p:spPr>
        <p:txBody>
          <a:bodyPr anchorCtr="0" anchor="t" bIns="0" lIns="0" spcFirstLastPara="1" rIns="0" wrap="square" tIns="0">
            <a:spAutoFit/>
          </a:bodyPr>
          <a:lstStyle/>
          <a:p>
            <a:pPr indent="0" lvl="0" marL="0" marR="0" rtl="0" algn="ctr">
              <a:lnSpc>
                <a:spcPct val="109997"/>
              </a:lnSpc>
              <a:spcBef>
                <a:spcPts val="0"/>
              </a:spcBef>
              <a:spcAft>
                <a:spcPts val="0"/>
              </a:spcAft>
              <a:buNone/>
            </a:pPr>
            <a:r>
              <a:rPr b="1" lang="en-US" sz="4721">
                <a:solidFill>
                  <a:srgbClr val="F89FA5"/>
                </a:solidFill>
                <a:latin typeface="Arial"/>
                <a:ea typeface="Arial"/>
                <a:cs typeface="Arial"/>
                <a:sym typeface="Arial"/>
              </a:rPr>
              <a:t>Harvest Records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5743C"/>
        </a:solidFill>
      </p:bgPr>
    </p:bg>
    <p:spTree>
      <p:nvGrpSpPr>
        <p:cNvPr id="275" name="Shape 275"/>
        <p:cNvGrpSpPr/>
        <p:nvPr/>
      </p:nvGrpSpPr>
      <p:grpSpPr>
        <a:xfrm>
          <a:off x="0" y="0"/>
          <a:ext cx="0" cy="0"/>
          <a:chOff x="0" y="0"/>
          <a:chExt cx="0" cy="0"/>
        </a:xfrm>
      </p:grpSpPr>
      <p:sp>
        <p:nvSpPr>
          <p:cNvPr id="276" name="Google Shape;276;p17"/>
          <p:cNvSpPr/>
          <p:nvPr/>
        </p:nvSpPr>
        <p:spPr>
          <a:xfrm>
            <a:off x="6206093" y="1958488"/>
            <a:ext cx="6137939" cy="8156730"/>
          </a:xfrm>
          <a:custGeom>
            <a:rect b="b" l="l" r="r" t="t"/>
            <a:pathLst>
              <a:path extrusionOk="0" h="8156730" w="6137939">
                <a:moveTo>
                  <a:pt x="0" y="0"/>
                </a:moveTo>
                <a:lnTo>
                  <a:pt x="6137939" y="0"/>
                </a:lnTo>
                <a:lnTo>
                  <a:pt x="6137939" y="8156730"/>
                </a:lnTo>
                <a:lnTo>
                  <a:pt x="0" y="815673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7" name="Google Shape;277;p17"/>
          <p:cNvSpPr/>
          <p:nvPr/>
        </p:nvSpPr>
        <p:spPr>
          <a:xfrm>
            <a:off x="12439694" y="0"/>
            <a:ext cx="6079502" cy="8079073"/>
          </a:xfrm>
          <a:custGeom>
            <a:rect b="b" l="l" r="r" t="t"/>
            <a:pathLst>
              <a:path extrusionOk="0" h="8079073" w="6079502">
                <a:moveTo>
                  <a:pt x="0" y="0"/>
                </a:moveTo>
                <a:lnTo>
                  <a:pt x="6079502" y="0"/>
                </a:lnTo>
                <a:lnTo>
                  <a:pt x="6079502" y="8079073"/>
                </a:lnTo>
                <a:lnTo>
                  <a:pt x="0" y="807907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8" name="Google Shape;278;p17"/>
          <p:cNvSpPr txBox="1"/>
          <p:nvPr/>
        </p:nvSpPr>
        <p:spPr>
          <a:xfrm>
            <a:off x="386821" y="424379"/>
            <a:ext cx="11584116" cy="1170542"/>
          </a:xfrm>
          <a:prstGeom prst="rect">
            <a:avLst/>
          </a:prstGeom>
          <a:noFill/>
          <a:ln>
            <a:noFill/>
          </a:ln>
        </p:spPr>
        <p:txBody>
          <a:bodyPr anchorCtr="0" anchor="t" bIns="0" lIns="0" spcFirstLastPara="1" rIns="0" wrap="square" tIns="0">
            <a:spAutoFit/>
          </a:bodyPr>
          <a:lstStyle/>
          <a:p>
            <a:pPr indent="0" lvl="0" marL="0" marR="0" rtl="0" algn="l">
              <a:lnSpc>
                <a:spcPct val="95020"/>
              </a:lnSpc>
              <a:spcBef>
                <a:spcPts val="0"/>
              </a:spcBef>
              <a:spcAft>
                <a:spcPts val="0"/>
              </a:spcAft>
              <a:buNone/>
            </a:pPr>
            <a:r>
              <a:rPr b="1" i="1" lang="en-US" sz="7451">
                <a:solidFill>
                  <a:srgbClr val="FFFFFF"/>
                </a:solidFill>
                <a:latin typeface="Arial"/>
                <a:ea typeface="Arial"/>
                <a:cs typeface="Arial"/>
                <a:sym typeface="Arial"/>
              </a:rPr>
              <a:t>Winter Care 2024-25 </a:t>
            </a:r>
            <a:endParaRPr/>
          </a:p>
        </p:txBody>
      </p:sp>
      <p:sp>
        <p:nvSpPr>
          <p:cNvPr id="279" name="Google Shape;279;p17"/>
          <p:cNvSpPr txBox="1"/>
          <p:nvPr/>
        </p:nvSpPr>
        <p:spPr>
          <a:xfrm>
            <a:off x="129200" y="2077747"/>
            <a:ext cx="5981700" cy="7249500"/>
          </a:xfrm>
          <a:prstGeom prst="rect">
            <a:avLst/>
          </a:prstGeom>
          <a:noFill/>
          <a:ln>
            <a:noFill/>
          </a:ln>
        </p:spPr>
        <p:txBody>
          <a:bodyPr anchorCtr="0" anchor="t" bIns="0" lIns="0" spcFirstLastPara="1" rIns="0" wrap="square" tIns="0">
            <a:spAutoFit/>
          </a:bodyPr>
          <a:lstStyle/>
          <a:p>
            <a:pPr indent="-386684" lvl="1" marL="773368" marR="0" rtl="0" algn="l">
              <a:lnSpc>
                <a:spcPct val="134980"/>
              </a:lnSpc>
              <a:spcBef>
                <a:spcPts val="0"/>
              </a:spcBef>
              <a:spcAft>
                <a:spcPts val="0"/>
              </a:spcAft>
              <a:buClr>
                <a:srgbClr val="FFFFFF"/>
              </a:buClr>
              <a:buSzPts val="3582"/>
              <a:buFont typeface="Arial"/>
              <a:buChar char="•"/>
            </a:pPr>
            <a:r>
              <a:rPr b="1" i="0" lang="en-US" sz="3582" u="none" cap="none" strike="noStrike">
                <a:solidFill>
                  <a:srgbClr val="FFFFFF"/>
                </a:solidFill>
                <a:latin typeface="Inter Medium"/>
                <a:ea typeface="Inter Medium"/>
                <a:cs typeface="Inter Medium"/>
                <a:sym typeface="Inter Medium"/>
              </a:rPr>
              <a:t>Uncovered Tunnel in November after last harvest</a:t>
            </a:r>
            <a:endParaRPr/>
          </a:p>
          <a:p>
            <a:pPr indent="-386684" lvl="1" marL="773368" marR="0" rtl="0" algn="l">
              <a:lnSpc>
                <a:spcPct val="134980"/>
              </a:lnSpc>
              <a:spcBef>
                <a:spcPts val="0"/>
              </a:spcBef>
              <a:spcAft>
                <a:spcPts val="0"/>
              </a:spcAft>
              <a:buClr>
                <a:srgbClr val="FFFFFF"/>
              </a:buClr>
              <a:buSzPts val="3582"/>
              <a:buFont typeface="Arial"/>
              <a:buChar char="•"/>
            </a:pPr>
            <a:r>
              <a:rPr b="1" i="0" lang="en-US" sz="3582" u="none" cap="none" strike="noStrike">
                <a:solidFill>
                  <a:srgbClr val="FFFFFF"/>
                </a:solidFill>
                <a:latin typeface="Inter Medium"/>
                <a:ea typeface="Inter Medium"/>
                <a:cs typeface="Inter Medium"/>
                <a:sym typeface="Inter Medium"/>
              </a:rPr>
              <a:t>Canes were not fully dormant until February</a:t>
            </a:r>
            <a:endParaRPr/>
          </a:p>
          <a:p>
            <a:pPr indent="-386684" lvl="1" marL="773368" marR="0" rtl="0" algn="l">
              <a:lnSpc>
                <a:spcPct val="134980"/>
              </a:lnSpc>
              <a:spcBef>
                <a:spcPts val="0"/>
              </a:spcBef>
              <a:spcAft>
                <a:spcPts val="0"/>
              </a:spcAft>
              <a:buClr>
                <a:srgbClr val="FFFFFF"/>
              </a:buClr>
              <a:buSzPts val="3582"/>
              <a:buFont typeface="Arial"/>
              <a:buChar char="•"/>
            </a:pPr>
            <a:r>
              <a:rPr b="1" lang="en-US" sz="3582">
                <a:solidFill>
                  <a:srgbClr val="FFFFFF"/>
                </a:solidFill>
                <a:latin typeface="Inter Medium"/>
                <a:ea typeface="Inter Medium"/>
                <a:cs typeface="Inter Medium"/>
                <a:sym typeface="Inter Medium"/>
              </a:rPr>
              <a:t>Weed Whacked</a:t>
            </a:r>
            <a:r>
              <a:rPr b="1" i="0" lang="en-US" sz="3582" u="none" cap="none" strike="noStrike">
                <a:solidFill>
                  <a:srgbClr val="FFFFFF"/>
                </a:solidFill>
                <a:latin typeface="Inter Medium"/>
                <a:ea typeface="Inter Medium"/>
                <a:cs typeface="Inter Medium"/>
                <a:sym typeface="Inter Medium"/>
              </a:rPr>
              <a:t> Mapema down in March, hand pruned Prelude </a:t>
            </a:r>
            <a:endParaRPr/>
          </a:p>
          <a:p>
            <a:pPr indent="-386684" lvl="1" marL="773368" marR="0" rtl="0" algn="l">
              <a:lnSpc>
                <a:spcPct val="134980"/>
              </a:lnSpc>
              <a:spcBef>
                <a:spcPts val="0"/>
              </a:spcBef>
              <a:spcAft>
                <a:spcPts val="0"/>
              </a:spcAft>
              <a:buClr>
                <a:srgbClr val="FFFFFF"/>
              </a:buClr>
              <a:buSzPts val="3582"/>
              <a:buFont typeface="Arial"/>
              <a:buChar char="•"/>
            </a:pPr>
            <a:r>
              <a:rPr b="1" i="0" lang="en-US" sz="3582" u="none" cap="none" strike="noStrike">
                <a:solidFill>
                  <a:srgbClr val="FFFFFF"/>
                </a:solidFill>
                <a:latin typeface="Inter Medium"/>
                <a:ea typeface="Inter Medium"/>
                <a:cs typeface="Inter Medium"/>
                <a:sym typeface="Inter Medium"/>
              </a:rPr>
              <a:t>No active weed control</a:t>
            </a:r>
            <a:endParaRPr/>
          </a:p>
        </p:txBody>
      </p:sp>
      <p:sp>
        <p:nvSpPr>
          <p:cNvPr id="280" name="Google Shape;280;p17"/>
          <p:cNvSpPr txBox="1"/>
          <p:nvPr/>
        </p:nvSpPr>
        <p:spPr>
          <a:xfrm>
            <a:off x="12537553" y="7480561"/>
            <a:ext cx="5981643" cy="598512"/>
          </a:xfrm>
          <a:prstGeom prst="rect">
            <a:avLst/>
          </a:prstGeom>
          <a:noFill/>
          <a:ln>
            <a:noFill/>
          </a:ln>
        </p:spPr>
        <p:txBody>
          <a:bodyPr anchorCtr="0" anchor="t" bIns="0" lIns="0" spcFirstLastPara="1" rIns="0" wrap="square" tIns="0">
            <a:spAutoFit/>
          </a:bodyPr>
          <a:lstStyle/>
          <a:p>
            <a:pPr indent="0" lvl="0" marL="0" marR="0" rtl="0" algn="l">
              <a:lnSpc>
                <a:spcPct val="134980"/>
              </a:lnSpc>
              <a:spcBef>
                <a:spcPts val="0"/>
              </a:spcBef>
              <a:spcAft>
                <a:spcPts val="0"/>
              </a:spcAft>
              <a:buNone/>
            </a:pPr>
            <a:r>
              <a:rPr b="1" lang="en-US" sz="3582">
                <a:solidFill>
                  <a:srgbClr val="FFFFFF"/>
                </a:solidFill>
                <a:latin typeface="Inter Medium"/>
                <a:ea typeface="Inter Medium"/>
                <a:cs typeface="Inter Medium"/>
                <a:sym typeface="Inter Medium"/>
              </a:rPr>
              <a:t>April 2025</a:t>
            </a:r>
            <a:endParaRPr/>
          </a:p>
        </p:txBody>
      </p:sp>
      <p:sp>
        <p:nvSpPr>
          <p:cNvPr id="281" name="Google Shape;281;p17"/>
          <p:cNvSpPr txBox="1"/>
          <p:nvPr/>
        </p:nvSpPr>
        <p:spPr>
          <a:xfrm>
            <a:off x="6284241" y="9516706"/>
            <a:ext cx="5981643" cy="598512"/>
          </a:xfrm>
          <a:prstGeom prst="rect">
            <a:avLst/>
          </a:prstGeom>
          <a:noFill/>
          <a:ln>
            <a:noFill/>
          </a:ln>
        </p:spPr>
        <p:txBody>
          <a:bodyPr anchorCtr="0" anchor="t" bIns="0" lIns="0" spcFirstLastPara="1" rIns="0" wrap="square" tIns="0">
            <a:spAutoFit/>
          </a:bodyPr>
          <a:lstStyle/>
          <a:p>
            <a:pPr indent="0" lvl="0" marL="0" marR="0" rtl="0" algn="l">
              <a:lnSpc>
                <a:spcPct val="134980"/>
              </a:lnSpc>
              <a:spcBef>
                <a:spcPts val="0"/>
              </a:spcBef>
              <a:spcAft>
                <a:spcPts val="0"/>
              </a:spcAft>
              <a:buNone/>
            </a:pPr>
            <a:r>
              <a:rPr b="1" lang="en-US" sz="3582">
                <a:solidFill>
                  <a:srgbClr val="FFFFFF"/>
                </a:solidFill>
                <a:latin typeface="Inter Medium"/>
                <a:ea typeface="Inter Medium"/>
                <a:cs typeface="Inter Medium"/>
                <a:sym typeface="Inter Medium"/>
              </a:rPr>
              <a:t>November 2024</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5434"/>
        </a:solidFill>
      </p:bgPr>
    </p:bg>
    <p:spTree>
      <p:nvGrpSpPr>
        <p:cNvPr id="285" name="Shape 285"/>
        <p:cNvGrpSpPr/>
        <p:nvPr/>
      </p:nvGrpSpPr>
      <p:grpSpPr>
        <a:xfrm>
          <a:off x="0" y="0"/>
          <a:ext cx="0" cy="0"/>
          <a:chOff x="0" y="0"/>
          <a:chExt cx="0" cy="0"/>
        </a:xfrm>
      </p:grpSpPr>
      <p:sp>
        <p:nvSpPr>
          <p:cNvPr id="286" name="Google Shape;286;p18"/>
          <p:cNvSpPr/>
          <p:nvPr/>
        </p:nvSpPr>
        <p:spPr>
          <a:xfrm>
            <a:off x="5689255" y="2247900"/>
            <a:ext cx="6888415" cy="8991600"/>
          </a:xfrm>
          <a:custGeom>
            <a:rect b="b" l="l" r="r" t="t"/>
            <a:pathLst>
              <a:path extrusionOk="0" h="8209400" w="6177574">
                <a:moveTo>
                  <a:pt x="0" y="0"/>
                </a:moveTo>
                <a:lnTo>
                  <a:pt x="6177574" y="0"/>
                </a:lnTo>
                <a:lnTo>
                  <a:pt x="6177574" y="8209400"/>
                </a:lnTo>
                <a:lnTo>
                  <a:pt x="0" y="82094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7" name="Google Shape;287;p18"/>
          <p:cNvSpPr/>
          <p:nvPr/>
        </p:nvSpPr>
        <p:spPr>
          <a:xfrm>
            <a:off x="0" y="-125761"/>
            <a:ext cx="5689255" cy="7585674"/>
          </a:xfrm>
          <a:custGeom>
            <a:rect b="b" l="l" r="r" t="t"/>
            <a:pathLst>
              <a:path extrusionOk="0" h="7585674" w="5689255">
                <a:moveTo>
                  <a:pt x="0" y="0"/>
                </a:moveTo>
                <a:lnTo>
                  <a:pt x="5689255" y="0"/>
                </a:lnTo>
                <a:lnTo>
                  <a:pt x="5689255" y="7585674"/>
                </a:lnTo>
                <a:lnTo>
                  <a:pt x="0" y="758567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8" name="Google Shape;288;p18"/>
          <p:cNvSpPr txBox="1"/>
          <p:nvPr/>
        </p:nvSpPr>
        <p:spPr>
          <a:xfrm>
            <a:off x="9906000" y="536627"/>
            <a:ext cx="8113200" cy="788100"/>
          </a:xfrm>
          <a:prstGeom prst="rect">
            <a:avLst/>
          </a:prstGeom>
          <a:noFill/>
          <a:ln>
            <a:noFill/>
          </a:ln>
        </p:spPr>
        <p:txBody>
          <a:bodyPr anchorCtr="0" anchor="t" bIns="0" lIns="0" spcFirstLastPara="1" rIns="0" wrap="square" tIns="0">
            <a:spAutoFit/>
          </a:bodyPr>
          <a:lstStyle/>
          <a:p>
            <a:pPr indent="0" lvl="0" marL="0" marR="0" rtl="0" algn="l">
              <a:lnSpc>
                <a:spcPct val="109998"/>
              </a:lnSpc>
              <a:spcBef>
                <a:spcPts val="0"/>
              </a:spcBef>
              <a:spcAft>
                <a:spcPts val="0"/>
              </a:spcAft>
              <a:buNone/>
            </a:pPr>
            <a:r>
              <a:rPr b="1" lang="en-US" sz="5121">
                <a:solidFill>
                  <a:srgbClr val="FFFFFF"/>
                </a:solidFill>
              </a:rPr>
              <a:t>Challenges</a:t>
            </a:r>
            <a:endParaRPr/>
          </a:p>
        </p:txBody>
      </p:sp>
      <p:pic>
        <p:nvPicPr>
          <p:cNvPr id="289" name="Google Shape;289;p18"/>
          <p:cNvPicPr preferRelativeResize="0"/>
          <p:nvPr/>
        </p:nvPicPr>
        <p:blipFill rotWithShape="1">
          <a:blip r:embed="rId5">
            <a:alphaModFix/>
          </a:blip>
          <a:srcRect b="0" l="0" r="0" t="0"/>
          <a:stretch/>
        </p:blipFill>
        <p:spPr>
          <a:xfrm>
            <a:off x="12577670" y="1562100"/>
            <a:ext cx="5029200" cy="6705600"/>
          </a:xfrm>
          <a:prstGeom prst="rect">
            <a:avLst/>
          </a:prstGeom>
          <a:noFill/>
          <a:ln>
            <a:noFill/>
          </a:ln>
        </p:spPr>
      </p:pic>
      <p:sp>
        <p:nvSpPr>
          <p:cNvPr id="290" name="Google Shape;290;p18"/>
          <p:cNvSpPr txBox="1"/>
          <p:nvPr/>
        </p:nvSpPr>
        <p:spPr>
          <a:xfrm>
            <a:off x="13478325" y="8449025"/>
            <a:ext cx="2880600" cy="74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200">
                <a:solidFill>
                  <a:schemeClr val="lt1"/>
                </a:solidFill>
                <a:latin typeface="Calibri"/>
                <a:ea typeface="Calibri"/>
                <a:cs typeface="Calibri"/>
                <a:sym typeface="Calibri"/>
              </a:rPr>
              <a:t>Deer Damage</a:t>
            </a:r>
            <a:endParaRPr b="1" sz="3200">
              <a:solidFill>
                <a:schemeClr val="lt1"/>
              </a:solidFill>
              <a:latin typeface="Calibri"/>
              <a:ea typeface="Calibri"/>
              <a:cs typeface="Calibri"/>
              <a:sym typeface="Calibri"/>
            </a:endParaRPr>
          </a:p>
        </p:txBody>
      </p:sp>
      <p:sp>
        <p:nvSpPr>
          <p:cNvPr id="291" name="Google Shape;291;p18"/>
          <p:cNvSpPr txBox="1"/>
          <p:nvPr/>
        </p:nvSpPr>
        <p:spPr>
          <a:xfrm>
            <a:off x="6359200" y="1376375"/>
            <a:ext cx="4842300" cy="5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200">
                <a:solidFill>
                  <a:schemeClr val="lt1"/>
                </a:solidFill>
                <a:latin typeface="Calibri"/>
                <a:ea typeface="Calibri"/>
                <a:cs typeface="Calibri"/>
                <a:sym typeface="Calibri"/>
              </a:rPr>
              <a:t>End row irrigation issues</a:t>
            </a:r>
            <a:endParaRPr b="1" sz="3200">
              <a:solidFill>
                <a:schemeClr val="lt1"/>
              </a:solidFill>
              <a:latin typeface="Calibri"/>
              <a:ea typeface="Calibri"/>
              <a:cs typeface="Calibri"/>
              <a:sym typeface="Calibri"/>
            </a:endParaRPr>
          </a:p>
        </p:txBody>
      </p:sp>
      <p:sp>
        <p:nvSpPr>
          <p:cNvPr id="292" name="Google Shape;292;p18"/>
          <p:cNvSpPr txBox="1"/>
          <p:nvPr/>
        </p:nvSpPr>
        <p:spPr>
          <a:xfrm>
            <a:off x="703675" y="7847800"/>
            <a:ext cx="3982800" cy="74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200">
                <a:solidFill>
                  <a:schemeClr val="lt1"/>
                </a:solidFill>
                <a:latin typeface="Calibri"/>
                <a:ea typeface="Calibri"/>
                <a:cs typeface="Calibri"/>
                <a:sym typeface="Calibri"/>
              </a:rPr>
              <a:t>Excess water, fungal pressure</a:t>
            </a:r>
            <a:endParaRPr b="1" sz="32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19"/>
          <p:cNvSpPr/>
          <p:nvPr/>
        </p:nvSpPr>
        <p:spPr>
          <a:xfrm>
            <a:off x="4864" y="0"/>
            <a:ext cx="18279638" cy="10290299"/>
          </a:xfrm>
          <a:custGeom>
            <a:rect b="b" l="l" r="r" t="t"/>
            <a:pathLst>
              <a:path extrusionOk="0" h="12360719" w="19498281">
                <a:moveTo>
                  <a:pt x="0" y="0"/>
                </a:moveTo>
                <a:lnTo>
                  <a:pt x="19498281" y="0"/>
                </a:lnTo>
                <a:lnTo>
                  <a:pt x="19498281" y="12360719"/>
                </a:lnTo>
                <a:lnTo>
                  <a:pt x="0" y="12360719"/>
                </a:lnTo>
                <a:lnTo>
                  <a:pt x="0" y="0"/>
                </a:lnTo>
                <a:close/>
              </a:path>
            </a:pathLst>
          </a:custGeom>
          <a:blipFill rotWithShape="1">
            <a:blip r:embed="rId3">
              <a:alphaModFix amt="35000"/>
            </a:blip>
            <a:stretch>
              <a:fillRect b="-2546" l="0" r="0" t="-254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19"/>
          <p:cNvSpPr txBox="1"/>
          <p:nvPr/>
        </p:nvSpPr>
        <p:spPr>
          <a:xfrm>
            <a:off x="3482292" y="1748788"/>
            <a:ext cx="11323416" cy="718145"/>
          </a:xfrm>
          <a:prstGeom prst="rect">
            <a:avLst/>
          </a:prstGeom>
          <a:noFill/>
          <a:ln>
            <a:noFill/>
          </a:ln>
        </p:spPr>
        <p:txBody>
          <a:bodyPr anchorCtr="0" anchor="t" bIns="0" lIns="0" spcFirstLastPara="1" rIns="0" wrap="square" tIns="0">
            <a:spAutoFit/>
          </a:bodyPr>
          <a:lstStyle/>
          <a:p>
            <a:pPr indent="0" lvl="0" marL="0" marR="0" rtl="0" algn="ctr">
              <a:lnSpc>
                <a:spcPct val="109998"/>
              </a:lnSpc>
              <a:spcBef>
                <a:spcPts val="0"/>
              </a:spcBef>
              <a:spcAft>
                <a:spcPts val="0"/>
              </a:spcAft>
              <a:buNone/>
            </a:pPr>
            <a:r>
              <a:rPr b="1" lang="en-US" sz="5121">
                <a:solidFill>
                  <a:schemeClr val="dk1"/>
                </a:solidFill>
                <a:latin typeface="Arial"/>
                <a:ea typeface="Arial"/>
                <a:cs typeface="Arial"/>
                <a:sym typeface="Arial"/>
              </a:rPr>
              <a:t>Research Results</a:t>
            </a:r>
            <a:endParaRPr/>
          </a:p>
        </p:txBody>
      </p:sp>
      <p:sp>
        <p:nvSpPr>
          <p:cNvPr id="300" name="Google Shape;300;p19"/>
          <p:cNvSpPr txBox="1"/>
          <p:nvPr/>
        </p:nvSpPr>
        <p:spPr>
          <a:xfrm>
            <a:off x="936824" y="4692914"/>
            <a:ext cx="4624800" cy="2466900"/>
          </a:xfrm>
          <a:prstGeom prst="rect">
            <a:avLst/>
          </a:prstGeom>
          <a:noFill/>
          <a:ln>
            <a:noFill/>
          </a:ln>
        </p:spPr>
        <p:txBody>
          <a:bodyPr anchorCtr="0" anchor="t" bIns="0" lIns="0" spcFirstLastPara="1" rIns="0" wrap="square" tIns="0">
            <a:spAutoFit/>
          </a:bodyPr>
          <a:lstStyle/>
          <a:p>
            <a:pPr indent="0" lvl="0" marL="0" marR="0" rtl="0" algn="ctr">
              <a:lnSpc>
                <a:spcPct val="75937"/>
              </a:lnSpc>
              <a:spcBef>
                <a:spcPts val="0"/>
              </a:spcBef>
              <a:spcAft>
                <a:spcPts val="0"/>
              </a:spcAft>
              <a:buNone/>
            </a:pPr>
            <a:r>
              <a:rPr b="1" lang="en-US" sz="3517">
                <a:solidFill>
                  <a:schemeClr val="dk1"/>
                </a:solidFill>
                <a:latin typeface="Inter Medium"/>
                <a:ea typeface="Inter Medium"/>
                <a:cs typeface="Inter Medium"/>
                <a:sym typeface="Inter Medium"/>
              </a:rPr>
              <a:t>Retail opportunities for organic fruit exist in the local area and we are able to get a premium for fresh raspberries</a:t>
            </a:r>
            <a:endParaRPr b="1" sz="3517" u="none">
              <a:solidFill>
                <a:schemeClr val="dk1"/>
              </a:solidFill>
              <a:latin typeface="Inter Medium"/>
              <a:ea typeface="Inter Medium"/>
              <a:cs typeface="Inter Medium"/>
              <a:sym typeface="Inter Medium"/>
            </a:endParaRPr>
          </a:p>
        </p:txBody>
      </p:sp>
      <p:sp>
        <p:nvSpPr>
          <p:cNvPr id="301" name="Google Shape;301;p19"/>
          <p:cNvSpPr txBox="1"/>
          <p:nvPr/>
        </p:nvSpPr>
        <p:spPr>
          <a:xfrm>
            <a:off x="2627167" y="3017871"/>
            <a:ext cx="1244100" cy="923400"/>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1" lang="en-US" sz="6000" u="none" strike="noStrike">
                <a:solidFill>
                  <a:schemeClr val="dk1"/>
                </a:solidFill>
                <a:latin typeface="Arial"/>
                <a:ea typeface="Arial"/>
                <a:cs typeface="Arial"/>
                <a:sym typeface="Arial"/>
              </a:rPr>
              <a:t>01</a:t>
            </a:r>
            <a:endParaRPr/>
          </a:p>
        </p:txBody>
      </p:sp>
      <p:sp>
        <p:nvSpPr>
          <p:cNvPr id="302" name="Google Shape;302;p19"/>
          <p:cNvSpPr txBox="1"/>
          <p:nvPr/>
        </p:nvSpPr>
        <p:spPr>
          <a:xfrm>
            <a:off x="6549715" y="4692913"/>
            <a:ext cx="5183100" cy="2878200"/>
          </a:xfrm>
          <a:prstGeom prst="rect">
            <a:avLst/>
          </a:prstGeom>
          <a:noFill/>
          <a:ln>
            <a:noFill/>
          </a:ln>
        </p:spPr>
        <p:txBody>
          <a:bodyPr anchorCtr="0" anchor="t" bIns="0" lIns="0" spcFirstLastPara="1" rIns="0" wrap="square" tIns="0">
            <a:spAutoFit/>
          </a:bodyPr>
          <a:lstStyle/>
          <a:p>
            <a:pPr indent="0" lvl="0" marL="0" marR="0" rtl="0" algn="ctr">
              <a:lnSpc>
                <a:spcPct val="75937"/>
              </a:lnSpc>
              <a:spcBef>
                <a:spcPts val="0"/>
              </a:spcBef>
              <a:spcAft>
                <a:spcPts val="0"/>
              </a:spcAft>
              <a:buNone/>
            </a:pPr>
            <a:r>
              <a:rPr b="1" lang="en-US" sz="3517" u="none">
                <a:solidFill>
                  <a:schemeClr val="dk1"/>
                </a:solidFill>
                <a:latin typeface="Inter Medium"/>
                <a:ea typeface="Inter Medium"/>
                <a:cs typeface="Inter Medium"/>
                <a:sym typeface="Inter Medium"/>
              </a:rPr>
              <a:t>Landscape fabric ultimately takes care of the most weeds, reduces labor, and does not have any significant impact on soil health </a:t>
            </a:r>
            <a:endParaRPr sz="1538"/>
          </a:p>
        </p:txBody>
      </p:sp>
      <p:sp>
        <p:nvSpPr>
          <p:cNvPr id="303" name="Google Shape;303;p19"/>
          <p:cNvSpPr txBox="1"/>
          <p:nvPr/>
        </p:nvSpPr>
        <p:spPr>
          <a:xfrm>
            <a:off x="8519696" y="3017871"/>
            <a:ext cx="1244100" cy="923400"/>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1" lang="en-US" sz="6000">
                <a:solidFill>
                  <a:schemeClr val="dk1"/>
                </a:solidFill>
                <a:latin typeface="Arial"/>
                <a:ea typeface="Arial"/>
                <a:cs typeface="Arial"/>
                <a:sym typeface="Arial"/>
              </a:rPr>
              <a:t>02</a:t>
            </a:r>
            <a:endParaRPr/>
          </a:p>
        </p:txBody>
      </p:sp>
      <p:sp>
        <p:nvSpPr>
          <p:cNvPr id="304" name="Google Shape;304;p19"/>
          <p:cNvSpPr txBox="1"/>
          <p:nvPr/>
        </p:nvSpPr>
        <p:spPr>
          <a:xfrm>
            <a:off x="12721864" y="4325801"/>
            <a:ext cx="4624800" cy="4111500"/>
          </a:xfrm>
          <a:prstGeom prst="rect">
            <a:avLst/>
          </a:prstGeom>
          <a:noFill/>
          <a:ln>
            <a:noFill/>
          </a:ln>
        </p:spPr>
        <p:txBody>
          <a:bodyPr anchorCtr="0" anchor="t" bIns="0" lIns="0" spcFirstLastPara="1" rIns="0" wrap="square" tIns="0">
            <a:spAutoFit/>
          </a:bodyPr>
          <a:lstStyle/>
          <a:p>
            <a:pPr indent="0" lvl="0" marL="0" marR="0" rtl="0" algn="ctr">
              <a:lnSpc>
                <a:spcPct val="86785"/>
              </a:lnSpc>
              <a:spcBef>
                <a:spcPts val="0"/>
              </a:spcBef>
              <a:spcAft>
                <a:spcPts val="0"/>
              </a:spcAft>
              <a:buNone/>
            </a:pPr>
            <a:r>
              <a:rPr b="1" lang="en-US" sz="3077" u="none">
                <a:solidFill>
                  <a:schemeClr val="dk1"/>
                </a:solidFill>
                <a:latin typeface="Inter Medium"/>
                <a:ea typeface="Inter Medium"/>
                <a:cs typeface="Inter Medium"/>
                <a:sym typeface="Inter Medium"/>
              </a:rPr>
              <a:t>While organic production has less control methods for pests and diseases, the overall production in a controlled environment makes for a beautiful raspberry crop that rivals the conventional fields</a:t>
            </a:r>
            <a:endParaRPr sz="1538"/>
          </a:p>
        </p:txBody>
      </p:sp>
      <p:sp>
        <p:nvSpPr>
          <p:cNvPr id="305" name="Google Shape;305;p19"/>
          <p:cNvSpPr txBox="1"/>
          <p:nvPr/>
        </p:nvSpPr>
        <p:spPr>
          <a:xfrm>
            <a:off x="14412223" y="3017871"/>
            <a:ext cx="1244100" cy="923400"/>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1" lang="en-US" sz="6000">
                <a:solidFill>
                  <a:schemeClr val="dk1"/>
                </a:solidFill>
                <a:latin typeface="Arial"/>
                <a:ea typeface="Arial"/>
                <a:cs typeface="Arial"/>
                <a:sym typeface="Arial"/>
              </a:rPr>
              <a:t>03</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3929e2eeeb6_1_3"/>
          <p:cNvSpPr/>
          <p:nvPr/>
        </p:nvSpPr>
        <p:spPr>
          <a:xfrm>
            <a:off x="4864" y="0"/>
            <a:ext cx="18279638" cy="10290299"/>
          </a:xfrm>
          <a:custGeom>
            <a:rect b="b" l="l" r="r" t="t"/>
            <a:pathLst>
              <a:path extrusionOk="0" h="12360719" w="19498281">
                <a:moveTo>
                  <a:pt x="0" y="0"/>
                </a:moveTo>
                <a:lnTo>
                  <a:pt x="19498281" y="0"/>
                </a:lnTo>
                <a:lnTo>
                  <a:pt x="19498281" y="12360719"/>
                </a:lnTo>
                <a:lnTo>
                  <a:pt x="0" y="12360719"/>
                </a:lnTo>
                <a:lnTo>
                  <a:pt x="0" y="0"/>
                </a:lnTo>
                <a:close/>
              </a:path>
            </a:pathLst>
          </a:custGeom>
          <a:blipFill rotWithShape="1">
            <a:blip r:embed="rId3">
              <a:alphaModFix amt="35000"/>
            </a:blip>
            <a:stretch>
              <a:fillRect b="-2549" l="0" r="0" t="-254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g3929e2eeeb6_1_3"/>
          <p:cNvSpPr txBox="1"/>
          <p:nvPr/>
        </p:nvSpPr>
        <p:spPr>
          <a:xfrm>
            <a:off x="3482292" y="1748788"/>
            <a:ext cx="11323500" cy="788100"/>
          </a:xfrm>
          <a:prstGeom prst="rect">
            <a:avLst/>
          </a:prstGeom>
          <a:noFill/>
          <a:ln>
            <a:noFill/>
          </a:ln>
        </p:spPr>
        <p:txBody>
          <a:bodyPr anchorCtr="0" anchor="t" bIns="0" lIns="0" spcFirstLastPara="1" rIns="0" wrap="square" tIns="0">
            <a:spAutoFit/>
          </a:bodyPr>
          <a:lstStyle/>
          <a:p>
            <a:pPr indent="0" lvl="0" marL="0" marR="0" rtl="0" algn="ctr">
              <a:lnSpc>
                <a:spcPct val="109998"/>
              </a:lnSpc>
              <a:spcBef>
                <a:spcPts val="0"/>
              </a:spcBef>
              <a:spcAft>
                <a:spcPts val="0"/>
              </a:spcAft>
              <a:buNone/>
            </a:pPr>
            <a:r>
              <a:rPr b="1" lang="en-US" sz="5121">
                <a:solidFill>
                  <a:schemeClr val="dk1"/>
                </a:solidFill>
              </a:rPr>
              <a:t>Grants with SARE </a:t>
            </a:r>
            <a:endParaRPr/>
          </a:p>
        </p:txBody>
      </p:sp>
      <p:sp>
        <p:nvSpPr>
          <p:cNvPr id="313" name="Google Shape;313;g3929e2eeeb6_1_3"/>
          <p:cNvSpPr txBox="1"/>
          <p:nvPr/>
        </p:nvSpPr>
        <p:spPr>
          <a:xfrm>
            <a:off x="5997900" y="3233493"/>
            <a:ext cx="6292200" cy="4522800"/>
          </a:xfrm>
          <a:prstGeom prst="rect">
            <a:avLst/>
          </a:prstGeom>
          <a:noFill/>
          <a:ln>
            <a:noFill/>
          </a:ln>
        </p:spPr>
        <p:txBody>
          <a:bodyPr anchorCtr="0" anchor="t" bIns="0" lIns="0" spcFirstLastPara="1" rIns="0" wrap="square" tIns="0">
            <a:spAutoFit/>
          </a:bodyPr>
          <a:lstStyle/>
          <a:p>
            <a:pPr indent="-451966" lvl="0" marL="457200" marR="0" rtl="0" algn="l">
              <a:lnSpc>
                <a:spcPct val="75937"/>
              </a:lnSpc>
              <a:spcBef>
                <a:spcPts val="0"/>
              </a:spcBef>
              <a:spcAft>
                <a:spcPts val="0"/>
              </a:spcAft>
              <a:buClr>
                <a:schemeClr val="dk1"/>
              </a:buClr>
              <a:buSzPts val="3518"/>
              <a:buFont typeface="Inter Medium"/>
              <a:buChar char="●"/>
            </a:pPr>
            <a:r>
              <a:rPr b="1" lang="en-US" sz="3517">
                <a:solidFill>
                  <a:schemeClr val="dk1"/>
                </a:solidFill>
                <a:latin typeface="Inter Medium"/>
                <a:ea typeface="Inter Medium"/>
                <a:cs typeface="Inter Medium"/>
                <a:sym typeface="Inter Medium"/>
              </a:rPr>
              <a:t>Fantastic Staff</a:t>
            </a:r>
            <a:endParaRPr b="1" sz="3517">
              <a:solidFill>
                <a:schemeClr val="dk1"/>
              </a:solidFill>
              <a:latin typeface="Inter Medium"/>
              <a:ea typeface="Inter Medium"/>
              <a:cs typeface="Inter Medium"/>
              <a:sym typeface="Inter Medium"/>
            </a:endParaRPr>
          </a:p>
          <a:p>
            <a:pPr indent="0" lvl="0" marL="457200" marR="0" rtl="0" algn="l">
              <a:lnSpc>
                <a:spcPct val="75937"/>
              </a:lnSpc>
              <a:spcBef>
                <a:spcPts val="0"/>
              </a:spcBef>
              <a:spcAft>
                <a:spcPts val="0"/>
              </a:spcAft>
              <a:buNone/>
            </a:pPr>
            <a:r>
              <a:t/>
            </a:r>
            <a:endParaRPr b="1" sz="3517">
              <a:solidFill>
                <a:schemeClr val="dk1"/>
              </a:solidFill>
              <a:latin typeface="Inter Medium"/>
              <a:ea typeface="Inter Medium"/>
              <a:cs typeface="Inter Medium"/>
              <a:sym typeface="Inter Medium"/>
            </a:endParaRPr>
          </a:p>
          <a:p>
            <a:pPr indent="-451966" lvl="0" marL="457200" marR="0" rtl="0" algn="l">
              <a:lnSpc>
                <a:spcPct val="75937"/>
              </a:lnSpc>
              <a:spcBef>
                <a:spcPts val="0"/>
              </a:spcBef>
              <a:spcAft>
                <a:spcPts val="0"/>
              </a:spcAft>
              <a:buClr>
                <a:schemeClr val="dk1"/>
              </a:buClr>
              <a:buSzPts val="3518"/>
              <a:buFont typeface="Inter Medium"/>
              <a:buChar char="●"/>
            </a:pPr>
            <a:r>
              <a:rPr b="1" lang="en-US" sz="3517">
                <a:solidFill>
                  <a:schemeClr val="dk1"/>
                </a:solidFill>
                <a:latin typeface="Inter Medium"/>
                <a:ea typeface="Inter Medium"/>
                <a:cs typeface="Inter Medium"/>
                <a:sym typeface="Inter Medium"/>
              </a:rPr>
              <a:t>Relatively Easy Application Process</a:t>
            </a:r>
            <a:endParaRPr b="1" sz="3517">
              <a:solidFill>
                <a:schemeClr val="dk1"/>
              </a:solidFill>
              <a:latin typeface="Inter Medium"/>
              <a:ea typeface="Inter Medium"/>
              <a:cs typeface="Inter Medium"/>
              <a:sym typeface="Inter Medium"/>
            </a:endParaRPr>
          </a:p>
          <a:p>
            <a:pPr indent="0" lvl="0" marL="457200" marR="0" rtl="0" algn="l">
              <a:lnSpc>
                <a:spcPct val="75937"/>
              </a:lnSpc>
              <a:spcBef>
                <a:spcPts val="0"/>
              </a:spcBef>
              <a:spcAft>
                <a:spcPts val="0"/>
              </a:spcAft>
              <a:buNone/>
            </a:pPr>
            <a:r>
              <a:t/>
            </a:r>
            <a:endParaRPr b="1" sz="3517">
              <a:solidFill>
                <a:schemeClr val="dk1"/>
              </a:solidFill>
              <a:latin typeface="Inter Medium"/>
              <a:ea typeface="Inter Medium"/>
              <a:cs typeface="Inter Medium"/>
              <a:sym typeface="Inter Medium"/>
            </a:endParaRPr>
          </a:p>
          <a:p>
            <a:pPr indent="-451966" lvl="0" marL="457200" marR="0" rtl="0" algn="l">
              <a:lnSpc>
                <a:spcPct val="75937"/>
              </a:lnSpc>
              <a:spcBef>
                <a:spcPts val="0"/>
              </a:spcBef>
              <a:spcAft>
                <a:spcPts val="0"/>
              </a:spcAft>
              <a:buClr>
                <a:schemeClr val="dk1"/>
              </a:buClr>
              <a:buSzPts val="3518"/>
              <a:buFont typeface="Inter Medium"/>
              <a:buChar char="●"/>
            </a:pPr>
            <a:r>
              <a:rPr b="1" lang="en-US" sz="3517">
                <a:solidFill>
                  <a:schemeClr val="dk1"/>
                </a:solidFill>
                <a:latin typeface="Inter Medium"/>
                <a:ea typeface="Inter Medium"/>
                <a:cs typeface="Inter Medium"/>
                <a:sym typeface="Inter Medium"/>
              </a:rPr>
              <a:t>Great Communication</a:t>
            </a:r>
            <a:endParaRPr b="1" sz="3517">
              <a:solidFill>
                <a:schemeClr val="dk1"/>
              </a:solidFill>
              <a:latin typeface="Inter Medium"/>
              <a:ea typeface="Inter Medium"/>
              <a:cs typeface="Inter Medium"/>
              <a:sym typeface="Inter Medium"/>
            </a:endParaRPr>
          </a:p>
          <a:p>
            <a:pPr indent="0" lvl="0" marL="457200" marR="0" rtl="0" algn="l">
              <a:lnSpc>
                <a:spcPct val="75937"/>
              </a:lnSpc>
              <a:spcBef>
                <a:spcPts val="0"/>
              </a:spcBef>
              <a:spcAft>
                <a:spcPts val="0"/>
              </a:spcAft>
              <a:buNone/>
            </a:pPr>
            <a:r>
              <a:t/>
            </a:r>
            <a:endParaRPr b="1" sz="3517">
              <a:solidFill>
                <a:schemeClr val="dk1"/>
              </a:solidFill>
              <a:latin typeface="Inter Medium"/>
              <a:ea typeface="Inter Medium"/>
              <a:cs typeface="Inter Medium"/>
              <a:sym typeface="Inter Medium"/>
            </a:endParaRPr>
          </a:p>
          <a:p>
            <a:pPr indent="-451966" lvl="0" marL="457200" marR="0" rtl="0" algn="l">
              <a:lnSpc>
                <a:spcPct val="75937"/>
              </a:lnSpc>
              <a:spcBef>
                <a:spcPts val="0"/>
              </a:spcBef>
              <a:spcAft>
                <a:spcPts val="0"/>
              </a:spcAft>
              <a:buClr>
                <a:schemeClr val="dk1"/>
              </a:buClr>
              <a:buSzPts val="3518"/>
              <a:buFont typeface="Inter Medium"/>
              <a:buChar char="●"/>
            </a:pPr>
            <a:r>
              <a:rPr b="1" lang="en-US" sz="3517">
                <a:solidFill>
                  <a:schemeClr val="dk1"/>
                </a:solidFill>
                <a:latin typeface="Inter Medium"/>
                <a:ea typeface="Inter Medium"/>
                <a:cs typeface="Inter Medium"/>
                <a:sym typeface="Inter Medium"/>
              </a:rPr>
              <a:t>Easy Invoicing/Prompt Payment </a:t>
            </a:r>
            <a:endParaRPr b="1" sz="3517">
              <a:solidFill>
                <a:schemeClr val="dk1"/>
              </a:solidFill>
              <a:latin typeface="Inter Medium"/>
              <a:ea typeface="Inter Medium"/>
              <a:cs typeface="Inter Medium"/>
              <a:sym typeface="Inter Medium"/>
            </a:endParaRPr>
          </a:p>
          <a:p>
            <a:pPr indent="0" lvl="0" marL="457200" marR="0" rtl="0" algn="l">
              <a:lnSpc>
                <a:spcPct val="75937"/>
              </a:lnSpc>
              <a:spcBef>
                <a:spcPts val="0"/>
              </a:spcBef>
              <a:spcAft>
                <a:spcPts val="0"/>
              </a:spcAft>
              <a:buNone/>
            </a:pPr>
            <a:r>
              <a:t/>
            </a:r>
            <a:endParaRPr b="1" sz="3517">
              <a:solidFill>
                <a:schemeClr val="dk1"/>
              </a:solidFill>
              <a:latin typeface="Inter Medium"/>
              <a:ea typeface="Inter Medium"/>
              <a:cs typeface="Inter Medium"/>
              <a:sym typeface="Inter Medium"/>
            </a:endParaRPr>
          </a:p>
          <a:p>
            <a:pPr indent="0" lvl="0" marL="0" marR="0" rtl="0" algn="l">
              <a:lnSpc>
                <a:spcPct val="75937"/>
              </a:lnSpc>
              <a:spcBef>
                <a:spcPts val="0"/>
              </a:spcBef>
              <a:spcAft>
                <a:spcPts val="0"/>
              </a:spcAft>
              <a:buNone/>
            </a:pPr>
            <a:r>
              <a:t/>
            </a:r>
            <a:endParaRPr b="1" sz="3517">
              <a:solidFill>
                <a:schemeClr val="dk1"/>
              </a:solidFill>
              <a:latin typeface="Inter Medium"/>
              <a:ea typeface="Inter Medium"/>
              <a:cs typeface="Inter Medium"/>
              <a:sym typeface="Inter Medium"/>
            </a:endParaRPr>
          </a:p>
        </p:txBody>
      </p:sp>
      <p:sp>
        <p:nvSpPr>
          <p:cNvPr id="314" name="Google Shape;314;g3929e2eeeb6_1_3"/>
          <p:cNvSpPr/>
          <p:nvPr/>
        </p:nvSpPr>
        <p:spPr>
          <a:xfrm>
            <a:off x="14965148" y="6834424"/>
            <a:ext cx="3317776" cy="3452523"/>
          </a:xfrm>
          <a:custGeom>
            <a:rect b="b" l="l" r="r" t="t"/>
            <a:pathLst>
              <a:path extrusionOk="0" h="4085826" w="4498679">
                <a:moveTo>
                  <a:pt x="0" y="0"/>
                </a:moveTo>
                <a:lnTo>
                  <a:pt x="4498679" y="0"/>
                </a:lnTo>
                <a:lnTo>
                  <a:pt x="4498679" y="4085826"/>
                </a:lnTo>
                <a:lnTo>
                  <a:pt x="0" y="408582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 name="Shape 108"/>
        <p:cNvGrpSpPr/>
        <p:nvPr/>
      </p:nvGrpSpPr>
      <p:grpSpPr>
        <a:xfrm>
          <a:off x="0" y="0"/>
          <a:ext cx="0" cy="0"/>
          <a:chOff x="0" y="0"/>
          <a:chExt cx="0" cy="0"/>
        </a:xfrm>
      </p:grpSpPr>
      <p:sp>
        <p:nvSpPr>
          <p:cNvPr id="109" name="Google Shape;109;p2"/>
          <p:cNvSpPr/>
          <p:nvPr/>
        </p:nvSpPr>
        <p:spPr>
          <a:xfrm>
            <a:off x="0" y="0"/>
            <a:ext cx="18288000"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0" name="Google Shape;110;p2"/>
          <p:cNvPicPr preferRelativeResize="0"/>
          <p:nvPr/>
        </p:nvPicPr>
        <p:blipFill rotWithShape="1">
          <a:blip r:embed="rId3">
            <a:alphaModFix/>
          </a:blip>
          <a:srcRect b="1" l="0" r="2" t="3230"/>
          <a:stretch/>
        </p:blipFill>
        <p:spPr>
          <a:xfrm rot="5400000">
            <a:off x="-1410462" y="1410462"/>
            <a:ext cx="10287000" cy="7466076"/>
          </a:xfrm>
          <a:prstGeom prst="rect">
            <a:avLst/>
          </a:prstGeom>
          <a:noFill/>
          <a:ln>
            <a:noFill/>
          </a:ln>
        </p:spPr>
      </p:pic>
      <p:pic>
        <p:nvPicPr>
          <p:cNvPr id="111" name="Google Shape;111;p2"/>
          <p:cNvPicPr preferRelativeResize="0"/>
          <p:nvPr/>
        </p:nvPicPr>
        <p:blipFill rotWithShape="1">
          <a:blip r:embed="rId4">
            <a:alphaModFix/>
          </a:blip>
          <a:srcRect b="0" l="0" r="0" t="28707"/>
          <a:stretch/>
        </p:blipFill>
        <p:spPr>
          <a:xfrm>
            <a:off x="7466076" y="10"/>
            <a:ext cx="10821924" cy="10286990"/>
          </a:xfrm>
          <a:prstGeom prst="rect">
            <a:avLst/>
          </a:prstGeom>
          <a:noFill/>
          <a:ln>
            <a:noFill/>
          </a:ln>
        </p:spPr>
      </p:pic>
      <p:sp>
        <p:nvSpPr>
          <p:cNvPr id="112" name="Google Shape;112;p2"/>
          <p:cNvSpPr/>
          <p:nvPr/>
        </p:nvSpPr>
        <p:spPr>
          <a:xfrm>
            <a:off x="9144000" y="6328357"/>
            <a:ext cx="8438794" cy="3133976"/>
          </a:xfrm>
          <a:prstGeom prst="rect">
            <a:avLst/>
          </a:prstGeom>
          <a:solidFill>
            <a:schemeClr val="lt1">
              <a:alpha val="94901"/>
            </a:schemeClr>
          </a:solidFill>
          <a:ln cap="flat" cmpd="sng" w="12700">
            <a:solidFill>
              <a:srgbClr val="EFEFE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3" name="Google Shape;113;p2"/>
          <p:cNvSpPr/>
          <p:nvPr/>
        </p:nvSpPr>
        <p:spPr>
          <a:xfrm>
            <a:off x="9758361" y="5814007"/>
            <a:ext cx="7272337" cy="1028700"/>
          </a:xfrm>
          <a:prstGeom prst="roundRect">
            <a:avLst>
              <a:gd fmla="val 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4" name="Google Shape;114;p2"/>
          <p:cNvSpPr txBox="1"/>
          <p:nvPr/>
        </p:nvSpPr>
        <p:spPr>
          <a:xfrm>
            <a:off x="10159137" y="5923735"/>
            <a:ext cx="6486526" cy="80924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1" lang="en-US" sz="4100">
                <a:solidFill>
                  <a:schemeClr val="lt1"/>
                </a:solidFill>
                <a:latin typeface="Calibri"/>
                <a:ea typeface="Calibri"/>
                <a:cs typeface="Calibri"/>
                <a:sym typeface="Calibri"/>
              </a:rPr>
              <a:t>Project Overview:</a:t>
            </a:r>
            <a:endParaRPr/>
          </a:p>
        </p:txBody>
      </p:sp>
      <p:sp>
        <p:nvSpPr>
          <p:cNvPr id="115" name="Google Shape;115;p2"/>
          <p:cNvSpPr txBox="1"/>
          <p:nvPr/>
        </p:nvSpPr>
        <p:spPr>
          <a:xfrm>
            <a:off x="9646707" y="7045947"/>
            <a:ext cx="7560051" cy="2153412"/>
          </a:xfrm>
          <a:prstGeom prst="rect">
            <a:avLst/>
          </a:prstGeom>
          <a:noFill/>
          <a:ln>
            <a:noFill/>
          </a:ln>
        </p:spPr>
        <p:txBody>
          <a:bodyPr anchorCtr="0" anchor="ctr" bIns="45700" lIns="91425" spcFirstLastPara="1" rIns="91425" wrap="square" tIns="45700">
            <a:normAutofit lnSpcReduction="20000"/>
          </a:bodyPr>
          <a:lstStyle/>
          <a:p>
            <a:pPr indent="-15239" lvl="0" marL="0" marR="0" rtl="0" algn="ctr">
              <a:lnSpc>
                <a:spcPct val="90000"/>
              </a:lnSpc>
              <a:spcBef>
                <a:spcPts val="0"/>
              </a:spcBef>
              <a:spcAft>
                <a:spcPts val="0"/>
              </a:spcAft>
              <a:buClr>
                <a:schemeClr val="dk1"/>
              </a:buClr>
              <a:buSzPts val="3200"/>
              <a:buFont typeface="Arial"/>
              <a:buChar char="•"/>
            </a:pPr>
            <a:r>
              <a:rPr b="1" lang="en-US" sz="3200">
                <a:solidFill>
                  <a:schemeClr val="dk1"/>
                </a:solidFill>
                <a:latin typeface="Calibri"/>
                <a:ea typeface="Calibri"/>
                <a:cs typeface="Calibri"/>
                <a:sym typeface="Calibri"/>
              </a:rPr>
              <a:t>Our farming background</a:t>
            </a:r>
            <a:endParaRPr b="1" sz="3200">
              <a:solidFill>
                <a:schemeClr val="dk1"/>
              </a:solidFill>
              <a:latin typeface="Calibri"/>
              <a:ea typeface="Calibri"/>
              <a:cs typeface="Calibri"/>
              <a:sym typeface="Calibri"/>
            </a:endParaRPr>
          </a:p>
          <a:p>
            <a:pPr indent="0" lvl="0" marL="0" marR="0" rtl="0" algn="ctr">
              <a:lnSpc>
                <a:spcPct val="90000"/>
              </a:lnSpc>
              <a:spcBef>
                <a:spcPts val="0"/>
              </a:spcBef>
              <a:spcAft>
                <a:spcPts val="0"/>
              </a:spcAft>
              <a:buNone/>
            </a:pPr>
            <a:r>
              <a:t/>
            </a:r>
            <a:endParaRPr b="1" sz="3200">
              <a:solidFill>
                <a:schemeClr val="dk1"/>
              </a:solidFill>
              <a:latin typeface="Calibri"/>
              <a:ea typeface="Calibri"/>
              <a:cs typeface="Calibri"/>
              <a:sym typeface="Calibri"/>
            </a:endParaRPr>
          </a:p>
          <a:p>
            <a:pPr indent="-15239" lvl="0" marL="0" marR="0" rtl="0" algn="ctr">
              <a:lnSpc>
                <a:spcPct val="90000"/>
              </a:lnSpc>
              <a:spcBef>
                <a:spcPts val="0"/>
              </a:spcBef>
              <a:spcAft>
                <a:spcPts val="0"/>
              </a:spcAft>
              <a:buClr>
                <a:schemeClr val="dk1"/>
              </a:buClr>
              <a:buSzPts val="3200"/>
              <a:buFont typeface="Arial"/>
              <a:buChar char="•"/>
            </a:pPr>
            <a:r>
              <a:rPr b="1" lang="en-US" sz="3200">
                <a:solidFill>
                  <a:schemeClr val="dk1"/>
                </a:solidFill>
                <a:latin typeface="Calibri"/>
                <a:ea typeface="Calibri"/>
                <a:cs typeface="Calibri"/>
                <a:sym typeface="Calibri"/>
              </a:rPr>
              <a:t>Why Raspberries?</a:t>
            </a:r>
            <a:endParaRPr/>
          </a:p>
          <a:p>
            <a:pPr indent="0" lvl="0" marL="0" marR="0" rtl="0" algn="ctr">
              <a:lnSpc>
                <a:spcPct val="90000"/>
              </a:lnSpc>
              <a:spcBef>
                <a:spcPts val="600"/>
              </a:spcBef>
              <a:spcAft>
                <a:spcPts val="0"/>
              </a:spcAft>
              <a:buNone/>
            </a:pPr>
            <a:r>
              <a:t/>
            </a:r>
            <a:endParaRPr b="1" sz="3200">
              <a:solidFill>
                <a:schemeClr val="dk1"/>
              </a:solidFill>
              <a:latin typeface="Calibri"/>
              <a:ea typeface="Calibri"/>
              <a:cs typeface="Calibri"/>
              <a:sym typeface="Calibri"/>
            </a:endParaRPr>
          </a:p>
          <a:p>
            <a:pPr indent="-15239" lvl="0" marL="0" marR="0" rtl="0" algn="ctr">
              <a:lnSpc>
                <a:spcPct val="90000"/>
              </a:lnSpc>
              <a:spcBef>
                <a:spcPts val="600"/>
              </a:spcBef>
              <a:spcAft>
                <a:spcPts val="0"/>
              </a:spcAft>
              <a:buClr>
                <a:schemeClr val="dk1"/>
              </a:buClr>
              <a:buSzPts val="3200"/>
              <a:buFont typeface="Arial"/>
              <a:buChar char="•"/>
            </a:pPr>
            <a:r>
              <a:rPr b="1" lang="en-US" sz="3200">
                <a:solidFill>
                  <a:schemeClr val="dk1"/>
                </a:solidFill>
                <a:latin typeface="Calibri"/>
                <a:ea typeface="Calibri"/>
                <a:cs typeface="Calibri"/>
                <a:sym typeface="Calibri"/>
              </a:rPr>
              <a:t>Why Organic?</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0"/>
          <p:cNvSpPr/>
          <p:nvPr/>
        </p:nvSpPr>
        <p:spPr>
          <a:xfrm>
            <a:off x="15468500" y="5225275"/>
            <a:ext cx="2856661" cy="3146086"/>
          </a:xfrm>
          <a:custGeom>
            <a:rect b="b" l="l" r="r" t="t"/>
            <a:pathLst>
              <a:path extrusionOk="0" h="4085826" w="4498679">
                <a:moveTo>
                  <a:pt x="0" y="0"/>
                </a:moveTo>
                <a:lnTo>
                  <a:pt x="4498679" y="0"/>
                </a:lnTo>
                <a:lnTo>
                  <a:pt x="4498679" y="4085826"/>
                </a:lnTo>
                <a:lnTo>
                  <a:pt x="0" y="408582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20"/>
          <p:cNvSpPr txBox="1"/>
          <p:nvPr/>
        </p:nvSpPr>
        <p:spPr>
          <a:xfrm>
            <a:off x="313941" y="156798"/>
            <a:ext cx="9266454" cy="39099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10102">
                <a:solidFill>
                  <a:srgbClr val="65743C"/>
                </a:solidFill>
                <a:latin typeface="Arial"/>
                <a:ea typeface="Arial"/>
                <a:cs typeface="Arial"/>
                <a:sym typeface="Arial"/>
              </a:rPr>
              <a:t>Any </a:t>
            </a:r>
            <a:r>
              <a:rPr b="1" i="1" lang="en-US" sz="10100">
                <a:solidFill>
                  <a:srgbClr val="65743C"/>
                </a:solidFill>
                <a:latin typeface="Arial"/>
                <a:ea typeface="Arial"/>
                <a:cs typeface="Arial"/>
                <a:sym typeface="Arial"/>
              </a:rPr>
              <a:t>Questions?</a:t>
            </a:r>
            <a:endParaRPr/>
          </a:p>
          <a:p>
            <a:pPr indent="0" lvl="0" marL="0" marR="0" rtl="0" algn="l">
              <a:lnSpc>
                <a:spcPct val="100000"/>
              </a:lnSpc>
              <a:spcBef>
                <a:spcPts val="0"/>
              </a:spcBef>
              <a:spcAft>
                <a:spcPts val="0"/>
              </a:spcAft>
              <a:buNone/>
            </a:pPr>
            <a:r>
              <a:t/>
            </a:r>
            <a:endParaRPr b="1" sz="10102">
              <a:solidFill>
                <a:srgbClr val="65743C"/>
              </a:solidFill>
              <a:latin typeface="Arial"/>
              <a:ea typeface="Arial"/>
              <a:cs typeface="Arial"/>
              <a:sym typeface="Arial"/>
            </a:endParaRPr>
          </a:p>
        </p:txBody>
      </p:sp>
      <p:sp>
        <p:nvSpPr>
          <p:cNvPr id="321" name="Google Shape;321;p20"/>
          <p:cNvSpPr txBox="1"/>
          <p:nvPr/>
        </p:nvSpPr>
        <p:spPr>
          <a:xfrm>
            <a:off x="618500" y="4285500"/>
            <a:ext cx="14850000" cy="5733600"/>
          </a:xfrm>
          <a:prstGeom prst="rect">
            <a:avLst/>
          </a:prstGeom>
          <a:noFill/>
          <a:ln>
            <a:noFill/>
          </a:ln>
        </p:spPr>
        <p:txBody>
          <a:bodyPr anchorCtr="0" anchor="t" bIns="0" lIns="0" spcFirstLastPara="1" rIns="0" wrap="square" tIns="0">
            <a:spAutoFit/>
          </a:bodyPr>
          <a:lstStyle/>
          <a:p>
            <a:pPr indent="0" lvl="0" marL="0" marR="0" rtl="0" algn="l">
              <a:lnSpc>
                <a:spcPct val="44781"/>
              </a:lnSpc>
              <a:spcBef>
                <a:spcPts val="0"/>
              </a:spcBef>
              <a:spcAft>
                <a:spcPts val="0"/>
              </a:spcAft>
              <a:buNone/>
            </a:pPr>
            <a:r>
              <a:rPr b="1" lang="en-US" sz="6000">
                <a:solidFill>
                  <a:schemeClr val="accent3"/>
                </a:solidFill>
                <a:latin typeface="Caveat"/>
                <a:ea typeface="Caveat"/>
                <a:cs typeface="Caveat"/>
                <a:sym typeface="Caveat"/>
              </a:rPr>
              <a:t>Rebekah Alstede Modery</a:t>
            </a:r>
            <a:r>
              <a:rPr b="1" lang="en-US" sz="6000">
                <a:solidFill>
                  <a:schemeClr val="accent3"/>
                </a:solidFill>
                <a:latin typeface="Arial"/>
                <a:ea typeface="Arial"/>
                <a:cs typeface="Arial"/>
                <a:sym typeface="Arial"/>
              </a:rPr>
              <a:t> </a:t>
            </a:r>
            <a:endParaRPr b="1" sz="6000">
              <a:solidFill>
                <a:schemeClr val="accent3"/>
              </a:solidFill>
              <a:latin typeface="Arial"/>
              <a:ea typeface="Arial"/>
              <a:cs typeface="Arial"/>
              <a:sym typeface="Arial"/>
            </a:endParaRPr>
          </a:p>
          <a:p>
            <a:pPr indent="0" lvl="0" marL="0" marR="0" rtl="0" algn="l">
              <a:lnSpc>
                <a:spcPct val="44781"/>
              </a:lnSpc>
              <a:spcBef>
                <a:spcPts val="0"/>
              </a:spcBef>
              <a:spcAft>
                <a:spcPts val="0"/>
              </a:spcAft>
              <a:buNone/>
            </a:pPr>
            <a:r>
              <a:t/>
            </a:r>
            <a:endParaRPr b="1" sz="9600">
              <a:solidFill>
                <a:schemeClr val="accent3"/>
              </a:solidFill>
              <a:latin typeface="Arial"/>
              <a:ea typeface="Arial"/>
              <a:cs typeface="Arial"/>
              <a:sym typeface="Arial"/>
            </a:endParaRPr>
          </a:p>
          <a:p>
            <a:pPr indent="0" lvl="0" marL="0" marR="0" rtl="0" algn="l">
              <a:lnSpc>
                <a:spcPct val="44781"/>
              </a:lnSpc>
              <a:spcBef>
                <a:spcPts val="0"/>
              </a:spcBef>
              <a:spcAft>
                <a:spcPts val="0"/>
              </a:spcAft>
              <a:buNone/>
            </a:pPr>
            <a:r>
              <a:rPr b="1" lang="en-US" sz="3600" u="sng">
                <a:solidFill>
                  <a:schemeClr val="accent3"/>
                </a:solidFill>
                <a:latin typeface="Arial"/>
                <a:ea typeface="Arial"/>
                <a:cs typeface="Arial"/>
                <a:sym typeface="Arial"/>
                <a:hlinkClick r:id="rId4">
                  <a:extLst>
                    <a:ext uri="{A12FA001-AC4F-418D-AE19-62706E023703}">
                      <ahyp:hlinkClr val="tx"/>
                    </a:ext>
                  </a:extLst>
                </a:hlinkClick>
              </a:rPr>
              <a:t>rebekah@alstedefarms.com</a:t>
            </a:r>
            <a:endParaRPr b="1" sz="3600">
              <a:solidFill>
                <a:schemeClr val="accent3"/>
              </a:solidFill>
              <a:latin typeface="Arial"/>
              <a:ea typeface="Arial"/>
              <a:cs typeface="Arial"/>
              <a:sym typeface="Arial"/>
            </a:endParaRPr>
          </a:p>
          <a:p>
            <a:pPr indent="0" lvl="0" marL="0" marR="0" rtl="0" algn="l">
              <a:lnSpc>
                <a:spcPct val="119416"/>
              </a:lnSpc>
              <a:spcBef>
                <a:spcPts val="0"/>
              </a:spcBef>
              <a:spcAft>
                <a:spcPts val="0"/>
              </a:spcAft>
              <a:buNone/>
            </a:pPr>
            <a:r>
              <a:rPr b="1" lang="en-US" sz="3600">
                <a:solidFill>
                  <a:schemeClr val="accent3"/>
                </a:solidFill>
                <a:latin typeface="Arial"/>
                <a:ea typeface="Arial"/>
                <a:cs typeface="Arial"/>
                <a:sym typeface="Arial"/>
              </a:rPr>
              <a:t>908-895-8543</a:t>
            </a:r>
            <a:endParaRPr b="1" sz="3600">
              <a:solidFill>
                <a:schemeClr val="accent3"/>
              </a:solidFill>
              <a:latin typeface="Arial"/>
              <a:ea typeface="Arial"/>
              <a:cs typeface="Arial"/>
              <a:sym typeface="Arial"/>
            </a:endParaRPr>
          </a:p>
          <a:p>
            <a:pPr indent="0" lvl="0" marL="0" marR="0" rtl="0" algn="l">
              <a:lnSpc>
                <a:spcPct val="119416"/>
              </a:lnSpc>
              <a:spcBef>
                <a:spcPts val="0"/>
              </a:spcBef>
              <a:spcAft>
                <a:spcPts val="0"/>
              </a:spcAft>
              <a:buNone/>
            </a:pPr>
            <a:r>
              <a:t/>
            </a:r>
            <a:endParaRPr b="1" sz="6000">
              <a:solidFill>
                <a:schemeClr val="accent3"/>
              </a:solidFill>
            </a:endParaRPr>
          </a:p>
          <a:p>
            <a:pPr indent="0" lvl="0" marL="0" rtl="0" algn="l">
              <a:spcBef>
                <a:spcPts val="0"/>
              </a:spcBef>
              <a:spcAft>
                <a:spcPts val="0"/>
              </a:spcAft>
              <a:buNone/>
            </a:pPr>
            <a:r>
              <a:t/>
            </a:r>
            <a:endParaRPr b="1" sz="6000">
              <a:solidFill>
                <a:schemeClr val="accent3"/>
              </a:solidFill>
              <a:latin typeface="EB Garamond"/>
              <a:ea typeface="EB Garamond"/>
              <a:cs typeface="EB Garamond"/>
              <a:sym typeface="EB Garamond"/>
            </a:endParaRPr>
          </a:p>
          <a:p>
            <a:pPr indent="0" lvl="0" marL="0" rtl="0" algn="l">
              <a:lnSpc>
                <a:spcPct val="25897"/>
              </a:lnSpc>
              <a:spcBef>
                <a:spcPts val="0"/>
              </a:spcBef>
              <a:spcAft>
                <a:spcPts val="0"/>
              </a:spcAft>
              <a:buNone/>
            </a:pPr>
            <a:r>
              <a:rPr lang="en-US" sz="6000">
                <a:solidFill>
                  <a:schemeClr val="accent3"/>
                </a:solidFill>
                <a:latin typeface="EB Garamond"/>
                <a:ea typeface="EB Garamond"/>
                <a:cs typeface="EB Garamond"/>
                <a:sym typeface="EB Garamond"/>
              </a:rPr>
              <a:t>Colin </a:t>
            </a:r>
            <a:r>
              <a:rPr lang="en-US" sz="6000">
                <a:solidFill>
                  <a:schemeClr val="accent3"/>
                </a:solidFill>
                <a:latin typeface="EB Garamond"/>
                <a:ea typeface="EB Garamond"/>
                <a:cs typeface="EB Garamond"/>
                <a:sym typeface="EB Garamond"/>
              </a:rPr>
              <a:t>Manning</a:t>
            </a:r>
            <a:r>
              <a:rPr b="1" lang="en-US" sz="6000">
                <a:solidFill>
                  <a:schemeClr val="accent3"/>
                </a:solidFill>
                <a:latin typeface="EB Garamond"/>
                <a:ea typeface="EB Garamond"/>
                <a:cs typeface="EB Garamond"/>
                <a:sym typeface="EB Garamond"/>
              </a:rPr>
              <a:t> </a:t>
            </a:r>
            <a:endParaRPr b="1" sz="6000">
              <a:solidFill>
                <a:schemeClr val="accent3"/>
              </a:solidFill>
              <a:latin typeface="EB Garamond"/>
              <a:ea typeface="EB Garamond"/>
              <a:cs typeface="EB Garamond"/>
              <a:sym typeface="EB Garamond"/>
            </a:endParaRPr>
          </a:p>
          <a:p>
            <a:pPr indent="0" lvl="0" marL="0" marR="0" rtl="0" algn="l">
              <a:lnSpc>
                <a:spcPct val="25897"/>
              </a:lnSpc>
              <a:spcBef>
                <a:spcPts val="0"/>
              </a:spcBef>
              <a:spcAft>
                <a:spcPts val="0"/>
              </a:spcAft>
              <a:buNone/>
            </a:pPr>
            <a:r>
              <a:t/>
            </a:r>
            <a:endParaRPr b="1" sz="16600">
              <a:solidFill>
                <a:schemeClr val="accent3"/>
              </a:solidFill>
              <a:latin typeface="EB Garamond"/>
              <a:ea typeface="EB Garamond"/>
              <a:cs typeface="EB Garamond"/>
              <a:sym typeface="EB Garamond"/>
            </a:endParaRPr>
          </a:p>
          <a:p>
            <a:pPr indent="0" lvl="0" marL="0" marR="0" rtl="0" algn="l">
              <a:lnSpc>
                <a:spcPct val="25897"/>
              </a:lnSpc>
              <a:spcBef>
                <a:spcPts val="0"/>
              </a:spcBef>
              <a:spcAft>
                <a:spcPts val="0"/>
              </a:spcAft>
              <a:buNone/>
            </a:pPr>
            <a:r>
              <a:rPr b="1" lang="en-US" sz="4000" u="sng">
                <a:solidFill>
                  <a:schemeClr val="accent3"/>
                </a:solidFill>
                <a:latin typeface="Arial"/>
                <a:ea typeface="Arial"/>
                <a:cs typeface="Arial"/>
                <a:sym typeface="Arial"/>
                <a:hlinkClick r:id="rId5">
                  <a:extLst>
                    <a:ext uri="{A12FA001-AC4F-418D-AE19-62706E023703}">
                      <ahyp:hlinkClr val="tx"/>
                    </a:ext>
                  </a:extLst>
                </a:hlinkClick>
              </a:rPr>
              <a:t>colin@alstedefarms.com</a:t>
            </a:r>
            <a:endParaRPr b="1" sz="4000">
              <a:solidFill>
                <a:schemeClr val="accent3"/>
              </a:solidFill>
              <a:latin typeface="Arial"/>
              <a:ea typeface="Arial"/>
              <a:cs typeface="Arial"/>
              <a:sym typeface="Arial"/>
            </a:endParaRPr>
          </a:p>
          <a:p>
            <a:pPr indent="0" lvl="0" marL="0" marR="0" rtl="0" algn="l">
              <a:lnSpc>
                <a:spcPct val="100000"/>
              </a:lnSpc>
              <a:spcBef>
                <a:spcPts val="0"/>
              </a:spcBef>
              <a:spcAft>
                <a:spcPts val="0"/>
              </a:spcAft>
              <a:buNone/>
            </a:pPr>
            <a:r>
              <a:t/>
            </a:r>
            <a:endParaRPr b="1" sz="4299">
              <a:solidFill>
                <a:schemeClr val="dk1"/>
              </a:solidFill>
              <a:latin typeface="Arial"/>
              <a:ea typeface="Arial"/>
              <a:cs typeface="Arial"/>
              <a:sym typeface="Arial"/>
            </a:endParaRPr>
          </a:p>
        </p:txBody>
      </p:sp>
      <p:sp>
        <p:nvSpPr>
          <p:cNvPr id="322" name="Google Shape;322;p20"/>
          <p:cNvSpPr txBox="1"/>
          <p:nvPr/>
        </p:nvSpPr>
        <p:spPr>
          <a:xfrm>
            <a:off x="10552750" y="8371354"/>
            <a:ext cx="7772400" cy="1637700"/>
          </a:xfrm>
          <a:prstGeom prst="rect">
            <a:avLst/>
          </a:prstGeom>
          <a:noFill/>
          <a:ln>
            <a:noFill/>
          </a:ln>
        </p:spPr>
        <p:txBody>
          <a:bodyPr anchorCtr="0" anchor="t" bIns="0" lIns="0" spcFirstLastPara="1" rIns="0" wrap="square" tIns="0">
            <a:spAutoFit/>
          </a:bodyPr>
          <a:lstStyle/>
          <a:p>
            <a:pPr indent="0" lvl="0" marL="0" marR="0" rtl="0" algn="ctr">
              <a:lnSpc>
                <a:spcPct val="188312"/>
              </a:lnSpc>
              <a:spcBef>
                <a:spcPts val="0"/>
              </a:spcBef>
              <a:spcAft>
                <a:spcPts val="0"/>
              </a:spcAft>
              <a:buNone/>
            </a:pPr>
            <a:r>
              <a:rPr b="1" lang="en-US" sz="1600">
                <a:solidFill>
                  <a:srgbClr val="65743C"/>
                </a:solidFill>
                <a:latin typeface="Arial"/>
                <a:ea typeface="Arial"/>
                <a:cs typeface="Arial"/>
                <a:sym typeface="Arial"/>
              </a:rPr>
              <a:t>"This material is based upon work supported by the National Institute of Food and Agriculture, U.S. Department of Agriculture, through the Northeast Sustainable Agriculture Research and Education program under subaward number </a:t>
            </a:r>
            <a:r>
              <a:rPr b="1" lang="en-US" sz="1600" u="sng">
                <a:solidFill>
                  <a:srgbClr val="65743C"/>
                </a:solidFill>
                <a:latin typeface="Arial"/>
                <a:ea typeface="Arial"/>
                <a:cs typeface="Arial"/>
                <a:sym typeface="Arial"/>
                <a:hlinkClick r:id="rId6">
                  <a:extLst>
                    <a:ext uri="{A12FA001-AC4F-418D-AE19-62706E023703}">
                      <ahyp:hlinkClr val="tx"/>
                    </a:ext>
                  </a:extLst>
                </a:hlinkClick>
              </a:rPr>
              <a:t>FNE24-072</a:t>
            </a:r>
            <a:endParaRPr/>
          </a:p>
        </p:txBody>
      </p:sp>
      <p:sp>
        <p:nvSpPr>
          <p:cNvPr id="323" name="Google Shape;323;p20"/>
          <p:cNvSpPr/>
          <p:nvPr/>
        </p:nvSpPr>
        <p:spPr>
          <a:xfrm>
            <a:off x="12751466" y="110935"/>
            <a:ext cx="5321491" cy="2395902"/>
          </a:xfrm>
          <a:custGeom>
            <a:rect b="b" l="l" r="r" t="t"/>
            <a:pathLst>
              <a:path extrusionOk="0" h="1704585" w="3443957">
                <a:moveTo>
                  <a:pt x="0" y="0"/>
                </a:moveTo>
                <a:lnTo>
                  <a:pt x="3443957" y="0"/>
                </a:lnTo>
                <a:lnTo>
                  <a:pt x="3443957" y="1704584"/>
                </a:lnTo>
                <a:lnTo>
                  <a:pt x="0" y="1704584"/>
                </a:lnTo>
                <a:lnTo>
                  <a:pt x="0" y="0"/>
                </a:lnTo>
                <a:close/>
              </a:path>
            </a:pathLst>
          </a:custGeom>
          <a:blipFill rotWithShape="1">
            <a:blip r:embed="rId7">
              <a:alphaModFix/>
            </a:blip>
            <a:stretch>
              <a:fillRect b="-115151" l="-50799" r="-62374" t="-11754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19" name="Shape 119"/>
        <p:cNvGrpSpPr/>
        <p:nvPr/>
      </p:nvGrpSpPr>
      <p:grpSpPr>
        <a:xfrm>
          <a:off x="0" y="0"/>
          <a:ext cx="0" cy="0"/>
          <a:chOff x="0" y="0"/>
          <a:chExt cx="0" cy="0"/>
        </a:xfrm>
      </p:grpSpPr>
      <p:sp>
        <p:nvSpPr>
          <p:cNvPr id="120" name="Google Shape;120;p3"/>
          <p:cNvSpPr/>
          <p:nvPr/>
        </p:nvSpPr>
        <p:spPr>
          <a:xfrm>
            <a:off x="1" y="1"/>
            <a:ext cx="18288000" cy="10287000"/>
          </a:xfrm>
          <a:custGeom>
            <a:rect b="b" l="l" r="r" t="t"/>
            <a:pathLst>
              <a:path extrusionOk="0" h="12360719" w="19498281">
                <a:moveTo>
                  <a:pt x="0" y="0"/>
                </a:moveTo>
                <a:lnTo>
                  <a:pt x="19498281" y="0"/>
                </a:lnTo>
                <a:lnTo>
                  <a:pt x="19498281" y="12360719"/>
                </a:lnTo>
                <a:lnTo>
                  <a:pt x="0" y="12360719"/>
                </a:lnTo>
                <a:lnTo>
                  <a:pt x="0" y="0"/>
                </a:lnTo>
                <a:close/>
              </a:path>
            </a:pathLst>
          </a:custGeom>
          <a:blipFill rotWithShape="1">
            <a:blip r:embed="rId3">
              <a:alphaModFix amt="35000"/>
            </a:blip>
            <a:stretch>
              <a:fillRect b="-2546" l="0" r="0" t="-254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 name="Google Shape;121;p3"/>
          <p:cNvSpPr txBox="1"/>
          <p:nvPr/>
        </p:nvSpPr>
        <p:spPr>
          <a:xfrm>
            <a:off x="6493789" y="1177750"/>
            <a:ext cx="6285030" cy="884193"/>
          </a:xfrm>
          <a:prstGeom prst="rect">
            <a:avLst/>
          </a:prstGeom>
          <a:noFill/>
          <a:ln>
            <a:noFill/>
          </a:ln>
        </p:spPr>
        <p:txBody>
          <a:bodyPr anchorCtr="0" anchor="t" bIns="0" lIns="0" spcFirstLastPara="1" rIns="0" wrap="square" tIns="0">
            <a:spAutoFit/>
          </a:bodyPr>
          <a:lstStyle/>
          <a:p>
            <a:pPr indent="0" lvl="0" marL="0" marR="0" rtl="0" algn="ctr">
              <a:lnSpc>
                <a:spcPct val="109998"/>
              </a:lnSpc>
              <a:spcBef>
                <a:spcPts val="0"/>
              </a:spcBef>
              <a:spcAft>
                <a:spcPts val="0"/>
              </a:spcAft>
              <a:buNone/>
            </a:pPr>
            <a:r>
              <a:rPr b="1" lang="en-US" sz="5121">
                <a:solidFill>
                  <a:srgbClr val="855434"/>
                </a:solidFill>
                <a:latin typeface="Arial"/>
                <a:ea typeface="Arial"/>
                <a:cs typeface="Arial"/>
                <a:sym typeface="Arial"/>
              </a:rPr>
              <a:t>Objectives:</a:t>
            </a:r>
            <a:endParaRPr/>
          </a:p>
        </p:txBody>
      </p:sp>
      <p:grpSp>
        <p:nvGrpSpPr>
          <p:cNvPr id="122" name="Google Shape;122;p3"/>
          <p:cNvGrpSpPr/>
          <p:nvPr/>
        </p:nvGrpSpPr>
        <p:grpSpPr>
          <a:xfrm>
            <a:off x="1590735" y="2403057"/>
            <a:ext cx="6880461" cy="2707106"/>
            <a:chOff x="0" y="-38100"/>
            <a:chExt cx="1812138" cy="712983"/>
          </a:xfrm>
        </p:grpSpPr>
        <p:sp>
          <p:nvSpPr>
            <p:cNvPr id="123" name="Google Shape;123;p3"/>
            <p:cNvSpPr/>
            <p:nvPr/>
          </p:nvSpPr>
          <p:spPr>
            <a:xfrm>
              <a:off x="0" y="0"/>
              <a:ext cx="1812138" cy="674883"/>
            </a:xfrm>
            <a:custGeom>
              <a:rect b="b" l="l" r="r" t="t"/>
              <a:pathLst>
                <a:path extrusionOk="0" h="674883" w="1812138">
                  <a:moveTo>
                    <a:pt x="22504" y="0"/>
                  </a:moveTo>
                  <a:lnTo>
                    <a:pt x="1789634" y="0"/>
                  </a:lnTo>
                  <a:cubicBezTo>
                    <a:pt x="1795602" y="0"/>
                    <a:pt x="1801326" y="2371"/>
                    <a:pt x="1805547" y="6591"/>
                  </a:cubicBezTo>
                  <a:cubicBezTo>
                    <a:pt x="1809767" y="10812"/>
                    <a:pt x="1812138" y="16536"/>
                    <a:pt x="1812138" y="22504"/>
                  </a:cubicBezTo>
                  <a:lnTo>
                    <a:pt x="1812138" y="652378"/>
                  </a:lnTo>
                  <a:cubicBezTo>
                    <a:pt x="1812138" y="664807"/>
                    <a:pt x="1802062" y="674883"/>
                    <a:pt x="1789634" y="674883"/>
                  </a:cubicBezTo>
                  <a:lnTo>
                    <a:pt x="22504" y="674883"/>
                  </a:lnTo>
                  <a:cubicBezTo>
                    <a:pt x="16536" y="674883"/>
                    <a:pt x="10812" y="672512"/>
                    <a:pt x="6591" y="668291"/>
                  </a:cubicBezTo>
                  <a:cubicBezTo>
                    <a:pt x="2371" y="664071"/>
                    <a:pt x="0" y="658347"/>
                    <a:pt x="0" y="652378"/>
                  </a:cubicBezTo>
                  <a:lnTo>
                    <a:pt x="0" y="22504"/>
                  </a:lnTo>
                  <a:cubicBezTo>
                    <a:pt x="0" y="16536"/>
                    <a:pt x="2371" y="10812"/>
                    <a:pt x="6591" y="6591"/>
                  </a:cubicBezTo>
                  <a:cubicBezTo>
                    <a:pt x="10812" y="2371"/>
                    <a:pt x="16536" y="0"/>
                    <a:pt x="22504" y="0"/>
                  </a:cubicBezTo>
                  <a:close/>
                </a:path>
              </a:pathLst>
            </a:custGeom>
            <a:solidFill>
              <a:srgbClr val="F89F3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 name="Google Shape;124;p3"/>
            <p:cNvSpPr txBox="1"/>
            <p:nvPr/>
          </p:nvSpPr>
          <p:spPr>
            <a:xfrm>
              <a:off x="0" y="-38100"/>
              <a:ext cx="1812138" cy="71298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5" name="Google Shape;125;p3"/>
          <p:cNvGrpSpPr/>
          <p:nvPr/>
        </p:nvGrpSpPr>
        <p:grpSpPr>
          <a:xfrm>
            <a:off x="10245529" y="2403057"/>
            <a:ext cx="7013771" cy="2707106"/>
            <a:chOff x="0" y="-38100"/>
            <a:chExt cx="1847248" cy="712983"/>
          </a:xfrm>
        </p:grpSpPr>
        <p:sp>
          <p:nvSpPr>
            <p:cNvPr id="126" name="Google Shape;126;p3"/>
            <p:cNvSpPr/>
            <p:nvPr/>
          </p:nvSpPr>
          <p:spPr>
            <a:xfrm>
              <a:off x="0" y="0"/>
              <a:ext cx="1847248" cy="674883"/>
            </a:xfrm>
            <a:custGeom>
              <a:rect b="b" l="l" r="r" t="t"/>
              <a:pathLst>
                <a:path extrusionOk="0" h="674883" w="1847248">
                  <a:moveTo>
                    <a:pt x="22076" y="0"/>
                  </a:moveTo>
                  <a:lnTo>
                    <a:pt x="1825172" y="0"/>
                  </a:lnTo>
                  <a:cubicBezTo>
                    <a:pt x="1837364" y="0"/>
                    <a:pt x="1847248" y="9884"/>
                    <a:pt x="1847248" y="22076"/>
                  </a:cubicBezTo>
                  <a:lnTo>
                    <a:pt x="1847248" y="652806"/>
                  </a:lnTo>
                  <a:cubicBezTo>
                    <a:pt x="1847248" y="664999"/>
                    <a:pt x="1837364" y="674883"/>
                    <a:pt x="1825172" y="674883"/>
                  </a:cubicBezTo>
                  <a:lnTo>
                    <a:pt x="22076" y="674883"/>
                  </a:lnTo>
                  <a:cubicBezTo>
                    <a:pt x="16221" y="674883"/>
                    <a:pt x="10606" y="672557"/>
                    <a:pt x="6466" y="668417"/>
                  </a:cubicBezTo>
                  <a:cubicBezTo>
                    <a:pt x="2326" y="664276"/>
                    <a:pt x="0" y="658661"/>
                    <a:pt x="0" y="652806"/>
                  </a:cubicBezTo>
                  <a:lnTo>
                    <a:pt x="0" y="22076"/>
                  </a:lnTo>
                  <a:cubicBezTo>
                    <a:pt x="0" y="9884"/>
                    <a:pt x="9884" y="0"/>
                    <a:pt x="22076" y="0"/>
                  </a:cubicBezTo>
                  <a:close/>
                </a:path>
              </a:pathLst>
            </a:custGeom>
            <a:solidFill>
              <a:srgbClr val="65743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 name="Google Shape;127;p3"/>
            <p:cNvSpPr txBox="1"/>
            <p:nvPr/>
          </p:nvSpPr>
          <p:spPr>
            <a:xfrm>
              <a:off x="0" y="-38100"/>
              <a:ext cx="1847248" cy="71298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8" name="Google Shape;128;p3"/>
          <p:cNvGrpSpPr/>
          <p:nvPr/>
        </p:nvGrpSpPr>
        <p:grpSpPr>
          <a:xfrm>
            <a:off x="1590735" y="5451276"/>
            <a:ext cx="6880461" cy="2707106"/>
            <a:chOff x="0" y="-38100"/>
            <a:chExt cx="1812138" cy="712983"/>
          </a:xfrm>
        </p:grpSpPr>
        <p:sp>
          <p:nvSpPr>
            <p:cNvPr id="129" name="Google Shape;129;p3"/>
            <p:cNvSpPr/>
            <p:nvPr/>
          </p:nvSpPr>
          <p:spPr>
            <a:xfrm>
              <a:off x="0" y="0"/>
              <a:ext cx="1812138" cy="674883"/>
            </a:xfrm>
            <a:custGeom>
              <a:rect b="b" l="l" r="r" t="t"/>
              <a:pathLst>
                <a:path extrusionOk="0" h="674883" w="1812138">
                  <a:moveTo>
                    <a:pt x="22504" y="0"/>
                  </a:moveTo>
                  <a:lnTo>
                    <a:pt x="1789634" y="0"/>
                  </a:lnTo>
                  <a:cubicBezTo>
                    <a:pt x="1795602" y="0"/>
                    <a:pt x="1801326" y="2371"/>
                    <a:pt x="1805547" y="6591"/>
                  </a:cubicBezTo>
                  <a:cubicBezTo>
                    <a:pt x="1809767" y="10812"/>
                    <a:pt x="1812138" y="16536"/>
                    <a:pt x="1812138" y="22504"/>
                  </a:cubicBezTo>
                  <a:lnTo>
                    <a:pt x="1812138" y="652378"/>
                  </a:lnTo>
                  <a:cubicBezTo>
                    <a:pt x="1812138" y="664807"/>
                    <a:pt x="1802062" y="674883"/>
                    <a:pt x="1789634" y="674883"/>
                  </a:cubicBezTo>
                  <a:lnTo>
                    <a:pt x="22504" y="674883"/>
                  </a:lnTo>
                  <a:cubicBezTo>
                    <a:pt x="16536" y="674883"/>
                    <a:pt x="10812" y="672512"/>
                    <a:pt x="6591" y="668291"/>
                  </a:cubicBezTo>
                  <a:cubicBezTo>
                    <a:pt x="2371" y="664071"/>
                    <a:pt x="0" y="658347"/>
                    <a:pt x="0" y="652378"/>
                  </a:cubicBezTo>
                  <a:lnTo>
                    <a:pt x="0" y="22504"/>
                  </a:lnTo>
                  <a:cubicBezTo>
                    <a:pt x="0" y="16536"/>
                    <a:pt x="2371" y="10812"/>
                    <a:pt x="6591" y="6591"/>
                  </a:cubicBezTo>
                  <a:cubicBezTo>
                    <a:pt x="10812" y="2371"/>
                    <a:pt x="16536" y="0"/>
                    <a:pt x="22504" y="0"/>
                  </a:cubicBezTo>
                  <a:close/>
                </a:path>
              </a:pathLst>
            </a:custGeom>
            <a:solidFill>
              <a:srgbClr val="8554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 name="Google Shape;130;p3"/>
            <p:cNvSpPr txBox="1"/>
            <p:nvPr/>
          </p:nvSpPr>
          <p:spPr>
            <a:xfrm>
              <a:off x="0" y="-38100"/>
              <a:ext cx="1812138" cy="71298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1" name="Google Shape;131;p3"/>
          <p:cNvSpPr txBox="1"/>
          <p:nvPr/>
        </p:nvSpPr>
        <p:spPr>
          <a:xfrm>
            <a:off x="1823831" y="3260616"/>
            <a:ext cx="1732364" cy="126492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7800">
                <a:solidFill>
                  <a:srgbClr val="F5EDE6"/>
                </a:solidFill>
                <a:latin typeface="Arial"/>
                <a:ea typeface="Arial"/>
                <a:cs typeface="Arial"/>
                <a:sym typeface="Arial"/>
              </a:rPr>
              <a:t>01</a:t>
            </a:r>
            <a:endParaRPr/>
          </a:p>
        </p:txBody>
      </p:sp>
      <p:sp>
        <p:nvSpPr>
          <p:cNvPr id="132" name="Google Shape;132;p3"/>
          <p:cNvSpPr txBox="1"/>
          <p:nvPr/>
        </p:nvSpPr>
        <p:spPr>
          <a:xfrm>
            <a:off x="10483141" y="3260616"/>
            <a:ext cx="1765929" cy="126492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7800">
                <a:solidFill>
                  <a:srgbClr val="F5EDE6"/>
                </a:solidFill>
                <a:latin typeface="Arial"/>
                <a:ea typeface="Arial"/>
                <a:cs typeface="Arial"/>
                <a:sym typeface="Arial"/>
              </a:rPr>
              <a:t>02</a:t>
            </a:r>
            <a:endParaRPr/>
          </a:p>
        </p:txBody>
      </p:sp>
      <p:sp>
        <p:nvSpPr>
          <p:cNvPr id="133" name="Google Shape;133;p3"/>
          <p:cNvSpPr txBox="1"/>
          <p:nvPr/>
        </p:nvSpPr>
        <p:spPr>
          <a:xfrm>
            <a:off x="1823831" y="6308835"/>
            <a:ext cx="1732364" cy="126492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7800">
                <a:solidFill>
                  <a:srgbClr val="F5EDE6"/>
                </a:solidFill>
                <a:latin typeface="Arial"/>
                <a:ea typeface="Arial"/>
                <a:cs typeface="Arial"/>
                <a:sym typeface="Arial"/>
              </a:rPr>
              <a:t>03</a:t>
            </a:r>
            <a:endParaRPr/>
          </a:p>
        </p:txBody>
      </p:sp>
      <p:sp>
        <p:nvSpPr>
          <p:cNvPr id="134" name="Google Shape;134;p3"/>
          <p:cNvSpPr txBox="1"/>
          <p:nvPr/>
        </p:nvSpPr>
        <p:spPr>
          <a:xfrm>
            <a:off x="3844357" y="2876758"/>
            <a:ext cx="4221407" cy="1875790"/>
          </a:xfrm>
          <a:prstGeom prst="rect">
            <a:avLst/>
          </a:prstGeom>
          <a:noFill/>
          <a:ln>
            <a:noFill/>
          </a:ln>
        </p:spPr>
        <p:txBody>
          <a:bodyPr anchorCtr="0" anchor="t" bIns="0" lIns="0" spcFirstLastPara="1" rIns="0" wrap="square" tIns="0">
            <a:spAutoFit/>
          </a:bodyPr>
          <a:lstStyle/>
          <a:p>
            <a:pPr indent="0" lvl="0" marL="0" marR="0" rtl="0" algn="l">
              <a:lnSpc>
                <a:spcPct val="135015"/>
              </a:lnSpc>
              <a:spcBef>
                <a:spcPts val="0"/>
              </a:spcBef>
              <a:spcAft>
                <a:spcPts val="0"/>
              </a:spcAft>
              <a:buNone/>
            </a:pPr>
            <a:r>
              <a:rPr b="1" lang="en-US" sz="2199">
                <a:solidFill>
                  <a:srgbClr val="F5EDE6"/>
                </a:solidFill>
                <a:latin typeface="Inter Medium"/>
                <a:ea typeface="Inter Medium"/>
                <a:cs typeface="Inter Medium"/>
                <a:sym typeface="Inter Medium"/>
              </a:rPr>
              <a:t>Examine production of certified organic raspberries in NJ high tunnel with primocane and floricane raspberry vareities </a:t>
            </a:r>
            <a:endParaRPr/>
          </a:p>
        </p:txBody>
      </p:sp>
      <p:sp>
        <p:nvSpPr>
          <p:cNvPr id="135" name="Google Shape;135;p3"/>
          <p:cNvSpPr txBox="1"/>
          <p:nvPr/>
        </p:nvSpPr>
        <p:spPr>
          <a:xfrm>
            <a:off x="12415290" y="2709139"/>
            <a:ext cx="4303200" cy="2265000"/>
          </a:xfrm>
          <a:prstGeom prst="rect">
            <a:avLst/>
          </a:prstGeom>
          <a:noFill/>
          <a:ln>
            <a:noFill/>
          </a:ln>
        </p:spPr>
        <p:txBody>
          <a:bodyPr anchorCtr="0" anchor="t" bIns="0" lIns="0" spcFirstLastPara="1" rIns="0" wrap="square" tIns="0">
            <a:spAutoFit/>
          </a:bodyPr>
          <a:lstStyle/>
          <a:p>
            <a:pPr indent="0" lvl="0" marL="0" marR="0" rtl="0" algn="l">
              <a:lnSpc>
                <a:spcPct val="135015"/>
              </a:lnSpc>
              <a:spcBef>
                <a:spcPts val="0"/>
              </a:spcBef>
              <a:spcAft>
                <a:spcPts val="0"/>
              </a:spcAft>
              <a:buNone/>
            </a:pPr>
            <a:r>
              <a:rPr b="1" lang="en-US" sz="2299">
                <a:solidFill>
                  <a:srgbClr val="F5EDE6"/>
                </a:solidFill>
                <a:latin typeface="Inter Medium"/>
                <a:ea typeface="Inter Medium"/>
                <a:cs typeface="Inter Medium"/>
                <a:sym typeface="Inter Medium"/>
              </a:rPr>
              <a:t>Evaluate weed control efficacy and cost of </a:t>
            </a:r>
            <a:r>
              <a:rPr b="1" lang="en-US" sz="2299">
                <a:solidFill>
                  <a:srgbClr val="F5EDE6"/>
                </a:solidFill>
                <a:latin typeface="Inter Medium"/>
                <a:ea typeface="Inter Medium"/>
                <a:cs typeface="Inter Medium"/>
                <a:sym typeface="Inter Medium"/>
              </a:rPr>
              <a:t>landscape</a:t>
            </a:r>
            <a:r>
              <a:rPr b="1" lang="en-US" sz="2299">
                <a:solidFill>
                  <a:srgbClr val="F5EDE6"/>
                </a:solidFill>
                <a:latin typeface="Inter Medium"/>
                <a:ea typeface="Inter Medium"/>
                <a:cs typeface="Inter Medium"/>
                <a:sym typeface="Inter Medium"/>
              </a:rPr>
              <a:t> fabric, leaf cover, and straw mulch in the row middles </a:t>
            </a:r>
            <a:endParaRPr/>
          </a:p>
        </p:txBody>
      </p:sp>
      <p:sp>
        <p:nvSpPr>
          <p:cNvPr id="136" name="Google Shape;136;p3"/>
          <p:cNvSpPr txBox="1"/>
          <p:nvPr/>
        </p:nvSpPr>
        <p:spPr>
          <a:xfrm>
            <a:off x="3844357" y="5924977"/>
            <a:ext cx="4221407" cy="1875790"/>
          </a:xfrm>
          <a:prstGeom prst="rect">
            <a:avLst/>
          </a:prstGeom>
          <a:noFill/>
          <a:ln>
            <a:noFill/>
          </a:ln>
        </p:spPr>
        <p:txBody>
          <a:bodyPr anchorCtr="0" anchor="t" bIns="0" lIns="0" spcFirstLastPara="1" rIns="0" wrap="square" tIns="0">
            <a:spAutoFit/>
          </a:bodyPr>
          <a:lstStyle/>
          <a:p>
            <a:pPr indent="0" lvl="0" marL="0" marR="0" rtl="0" algn="l">
              <a:lnSpc>
                <a:spcPct val="135015"/>
              </a:lnSpc>
              <a:spcBef>
                <a:spcPts val="0"/>
              </a:spcBef>
              <a:spcAft>
                <a:spcPts val="0"/>
              </a:spcAft>
              <a:buNone/>
            </a:pPr>
            <a:r>
              <a:rPr b="1" lang="en-US" sz="2199">
                <a:solidFill>
                  <a:srgbClr val="F5EDE6"/>
                </a:solidFill>
                <a:latin typeface="Inter Medium"/>
                <a:ea typeface="Inter Medium"/>
                <a:cs typeface="Inter Medium"/>
                <a:sym typeface="Inter Medium"/>
              </a:rPr>
              <a:t>Evaluate impact of weed control strategies on the growth and yield of organic raspberries and the overall management cost </a:t>
            </a:r>
            <a:endParaRPr/>
          </a:p>
        </p:txBody>
      </p:sp>
      <p:grpSp>
        <p:nvGrpSpPr>
          <p:cNvPr id="137" name="Google Shape;137;p3"/>
          <p:cNvGrpSpPr/>
          <p:nvPr/>
        </p:nvGrpSpPr>
        <p:grpSpPr>
          <a:xfrm>
            <a:off x="10245529" y="5451277"/>
            <a:ext cx="7013771" cy="2707106"/>
            <a:chOff x="0" y="-38100"/>
            <a:chExt cx="1847248" cy="712983"/>
          </a:xfrm>
        </p:grpSpPr>
        <p:sp>
          <p:nvSpPr>
            <p:cNvPr id="138" name="Google Shape;138;p3"/>
            <p:cNvSpPr/>
            <p:nvPr/>
          </p:nvSpPr>
          <p:spPr>
            <a:xfrm>
              <a:off x="0" y="0"/>
              <a:ext cx="1847248" cy="674883"/>
            </a:xfrm>
            <a:custGeom>
              <a:rect b="b" l="l" r="r" t="t"/>
              <a:pathLst>
                <a:path extrusionOk="0" h="674883" w="1847248">
                  <a:moveTo>
                    <a:pt x="22076" y="0"/>
                  </a:moveTo>
                  <a:lnTo>
                    <a:pt x="1825172" y="0"/>
                  </a:lnTo>
                  <a:cubicBezTo>
                    <a:pt x="1837364" y="0"/>
                    <a:pt x="1847248" y="9884"/>
                    <a:pt x="1847248" y="22076"/>
                  </a:cubicBezTo>
                  <a:lnTo>
                    <a:pt x="1847248" y="652806"/>
                  </a:lnTo>
                  <a:cubicBezTo>
                    <a:pt x="1847248" y="664999"/>
                    <a:pt x="1837364" y="674883"/>
                    <a:pt x="1825172" y="674883"/>
                  </a:cubicBezTo>
                  <a:lnTo>
                    <a:pt x="22076" y="674883"/>
                  </a:lnTo>
                  <a:cubicBezTo>
                    <a:pt x="16221" y="674883"/>
                    <a:pt x="10606" y="672557"/>
                    <a:pt x="6466" y="668417"/>
                  </a:cubicBezTo>
                  <a:cubicBezTo>
                    <a:pt x="2326" y="664276"/>
                    <a:pt x="0" y="658661"/>
                    <a:pt x="0" y="652806"/>
                  </a:cubicBezTo>
                  <a:lnTo>
                    <a:pt x="0" y="22076"/>
                  </a:lnTo>
                  <a:cubicBezTo>
                    <a:pt x="0" y="9884"/>
                    <a:pt x="9884" y="0"/>
                    <a:pt x="22076" y="0"/>
                  </a:cubicBezTo>
                  <a:close/>
                </a:path>
              </a:pathLst>
            </a:custGeom>
            <a:solidFill>
              <a:srgbClr val="F89FA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 name="Google Shape;139;p3"/>
            <p:cNvSpPr txBox="1"/>
            <p:nvPr/>
          </p:nvSpPr>
          <p:spPr>
            <a:xfrm>
              <a:off x="0" y="-38100"/>
              <a:ext cx="1847248" cy="71298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0" name="Google Shape;140;p3"/>
          <p:cNvSpPr txBox="1"/>
          <p:nvPr/>
        </p:nvSpPr>
        <p:spPr>
          <a:xfrm>
            <a:off x="12534820" y="5689392"/>
            <a:ext cx="4303197" cy="2337435"/>
          </a:xfrm>
          <a:prstGeom prst="rect">
            <a:avLst/>
          </a:prstGeom>
          <a:noFill/>
          <a:ln>
            <a:noFill/>
          </a:ln>
        </p:spPr>
        <p:txBody>
          <a:bodyPr anchorCtr="0" anchor="t" bIns="0" lIns="0" spcFirstLastPara="1" rIns="0" wrap="square" tIns="0">
            <a:spAutoFit/>
          </a:bodyPr>
          <a:lstStyle/>
          <a:p>
            <a:pPr indent="0" lvl="0" marL="0" marR="0" rtl="0" algn="l">
              <a:lnSpc>
                <a:spcPct val="135015"/>
              </a:lnSpc>
              <a:spcBef>
                <a:spcPts val="0"/>
              </a:spcBef>
              <a:spcAft>
                <a:spcPts val="0"/>
              </a:spcAft>
              <a:buNone/>
            </a:pPr>
            <a:r>
              <a:rPr b="1" lang="en-US" sz="2299">
                <a:solidFill>
                  <a:srgbClr val="F5EDE6"/>
                </a:solidFill>
                <a:latin typeface="Inter"/>
                <a:ea typeface="Inter"/>
                <a:cs typeface="Inter"/>
                <a:sym typeface="Inter"/>
              </a:rPr>
              <a:t>Compare cost requirements of three weed control strategies for weed management and see if they are more cost effective than hand weeding labor </a:t>
            </a:r>
            <a:endParaRPr/>
          </a:p>
        </p:txBody>
      </p:sp>
      <p:sp>
        <p:nvSpPr>
          <p:cNvPr id="141" name="Google Shape;141;p3"/>
          <p:cNvSpPr txBox="1"/>
          <p:nvPr/>
        </p:nvSpPr>
        <p:spPr>
          <a:xfrm>
            <a:off x="10483141" y="6206600"/>
            <a:ext cx="1765929" cy="126492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7800">
                <a:solidFill>
                  <a:srgbClr val="F5EDE6"/>
                </a:solidFill>
                <a:latin typeface="Arial"/>
                <a:ea typeface="Arial"/>
                <a:cs typeface="Arial"/>
                <a:sym typeface="Arial"/>
              </a:rPr>
              <a:t>04</a:t>
            </a:r>
            <a:endParaRPr/>
          </a:p>
        </p:txBody>
      </p:sp>
      <p:sp>
        <p:nvSpPr>
          <p:cNvPr id="142" name="Google Shape;142;p3"/>
          <p:cNvSpPr txBox="1"/>
          <p:nvPr/>
        </p:nvSpPr>
        <p:spPr>
          <a:xfrm>
            <a:off x="3172351" y="8763816"/>
            <a:ext cx="11943298" cy="884193"/>
          </a:xfrm>
          <a:prstGeom prst="rect">
            <a:avLst/>
          </a:prstGeom>
          <a:noFill/>
          <a:ln>
            <a:noFill/>
          </a:ln>
        </p:spPr>
        <p:txBody>
          <a:bodyPr anchorCtr="0" anchor="t" bIns="0" lIns="0" spcFirstLastPara="1" rIns="0" wrap="square" tIns="0">
            <a:spAutoFit/>
          </a:bodyPr>
          <a:lstStyle/>
          <a:p>
            <a:pPr indent="0" lvl="0" marL="0" marR="0" rtl="0" algn="l">
              <a:lnSpc>
                <a:spcPct val="109998"/>
              </a:lnSpc>
              <a:spcBef>
                <a:spcPts val="0"/>
              </a:spcBef>
              <a:spcAft>
                <a:spcPts val="0"/>
              </a:spcAft>
              <a:buNone/>
            </a:pPr>
            <a:r>
              <a:rPr b="1" lang="en-US" sz="5121">
                <a:solidFill>
                  <a:srgbClr val="4E5083"/>
                </a:solidFill>
                <a:latin typeface="Arial"/>
                <a:ea typeface="Arial"/>
                <a:cs typeface="Arial"/>
                <a:sym typeface="Arial"/>
              </a:rPr>
              <a:t>5. Outreach and sharing of results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 name="Shape 146"/>
        <p:cNvGrpSpPr/>
        <p:nvPr/>
      </p:nvGrpSpPr>
      <p:grpSpPr>
        <a:xfrm>
          <a:off x="0" y="0"/>
          <a:ext cx="0" cy="0"/>
          <a:chOff x="0" y="0"/>
          <a:chExt cx="0" cy="0"/>
        </a:xfrm>
      </p:grpSpPr>
      <p:sp>
        <p:nvSpPr>
          <p:cNvPr id="147" name="Google Shape;147;p4"/>
          <p:cNvSpPr/>
          <p:nvPr/>
        </p:nvSpPr>
        <p:spPr>
          <a:xfrm>
            <a:off x="0" y="0"/>
            <a:ext cx="18283428"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 name="Google Shape;148;p4"/>
          <p:cNvSpPr txBox="1"/>
          <p:nvPr/>
        </p:nvSpPr>
        <p:spPr>
          <a:xfrm>
            <a:off x="974279" y="8580972"/>
            <a:ext cx="16364460" cy="159875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lang="en-US" sz="9900">
                <a:solidFill>
                  <a:schemeClr val="dk1"/>
                </a:solidFill>
                <a:latin typeface="Calibri"/>
                <a:ea typeface="Calibri"/>
                <a:cs typeface="Calibri"/>
                <a:sym typeface="Calibri"/>
              </a:rPr>
              <a:t>Project Timeline</a:t>
            </a:r>
            <a:endParaRPr/>
          </a:p>
        </p:txBody>
      </p:sp>
      <p:pic>
        <p:nvPicPr>
          <p:cNvPr id="149" name="Google Shape;149;p4"/>
          <p:cNvPicPr preferRelativeResize="0"/>
          <p:nvPr/>
        </p:nvPicPr>
        <p:blipFill rotWithShape="1">
          <a:blip r:embed="rId3">
            <a:alphaModFix/>
          </a:blip>
          <a:srcRect b="0" l="0" r="0" t="9206"/>
          <a:stretch/>
        </p:blipFill>
        <p:spPr>
          <a:xfrm>
            <a:off x="350612" y="246886"/>
            <a:ext cx="4409973" cy="8020813"/>
          </a:xfrm>
          <a:prstGeom prst="rect">
            <a:avLst/>
          </a:prstGeom>
          <a:noFill/>
          <a:ln>
            <a:noFill/>
          </a:ln>
        </p:spPr>
      </p:pic>
      <p:pic>
        <p:nvPicPr>
          <p:cNvPr id="150" name="Google Shape;150;p4"/>
          <p:cNvPicPr preferRelativeResize="0"/>
          <p:nvPr/>
        </p:nvPicPr>
        <p:blipFill rotWithShape="1">
          <a:blip r:embed="rId4">
            <a:alphaModFix/>
          </a:blip>
          <a:srcRect b="7316" l="0" r="0" t="0"/>
          <a:stretch/>
        </p:blipFill>
        <p:spPr>
          <a:xfrm>
            <a:off x="5925049" y="246888"/>
            <a:ext cx="4409973" cy="7860244"/>
          </a:xfrm>
          <a:prstGeom prst="rect">
            <a:avLst/>
          </a:prstGeom>
          <a:noFill/>
          <a:ln>
            <a:noFill/>
          </a:ln>
        </p:spPr>
      </p:pic>
      <p:pic>
        <p:nvPicPr>
          <p:cNvPr id="151" name="Google Shape;151;p4"/>
          <p:cNvPicPr preferRelativeResize="0"/>
          <p:nvPr/>
        </p:nvPicPr>
        <p:blipFill rotWithShape="1">
          <a:blip r:embed="rId5">
            <a:alphaModFix/>
          </a:blip>
          <a:srcRect b="0" l="0" r="0" t="0"/>
          <a:stretch/>
        </p:blipFill>
        <p:spPr>
          <a:xfrm rot="5400000">
            <a:off x="10344529" y="1246060"/>
            <a:ext cx="7993382" cy="5995037"/>
          </a:xfrm>
          <a:prstGeom prst="rect">
            <a:avLst/>
          </a:prstGeom>
          <a:noFill/>
          <a:ln>
            <a:noFill/>
          </a:ln>
        </p:spPr>
      </p:pic>
      <p:sp>
        <p:nvSpPr>
          <p:cNvPr id="152" name="Google Shape;152;p4"/>
          <p:cNvSpPr/>
          <p:nvPr/>
        </p:nvSpPr>
        <p:spPr>
          <a:xfrm>
            <a:off x="5084064" y="8452147"/>
            <a:ext cx="8115300" cy="27432"/>
          </a:xfrm>
          <a:custGeom>
            <a:rect b="b" l="l" r="r" t="t"/>
            <a:pathLst>
              <a:path extrusionOk="0" fill="none" h="27432" w="8115300">
                <a:moveTo>
                  <a:pt x="0" y="0"/>
                </a:moveTo>
                <a:cubicBezTo>
                  <a:pt x="190010" y="894"/>
                  <a:pt x="220703" y="16712"/>
                  <a:pt x="432816" y="0"/>
                </a:cubicBezTo>
                <a:cubicBezTo>
                  <a:pt x="644929" y="-16712"/>
                  <a:pt x="925351" y="-2130"/>
                  <a:pt x="1190244" y="0"/>
                </a:cubicBezTo>
                <a:cubicBezTo>
                  <a:pt x="1455137" y="2130"/>
                  <a:pt x="1428691" y="10242"/>
                  <a:pt x="1623060" y="0"/>
                </a:cubicBezTo>
                <a:cubicBezTo>
                  <a:pt x="1817429" y="-10242"/>
                  <a:pt x="1970637" y="26101"/>
                  <a:pt x="2218182" y="0"/>
                </a:cubicBezTo>
                <a:cubicBezTo>
                  <a:pt x="2465727" y="-26101"/>
                  <a:pt x="2697424" y="-37662"/>
                  <a:pt x="3056763" y="0"/>
                </a:cubicBezTo>
                <a:cubicBezTo>
                  <a:pt x="3416102" y="37662"/>
                  <a:pt x="3593057" y="5679"/>
                  <a:pt x="3733038" y="0"/>
                </a:cubicBezTo>
                <a:cubicBezTo>
                  <a:pt x="3873019" y="-5679"/>
                  <a:pt x="4227702" y="-17899"/>
                  <a:pt x="4490466" y="0"/>
                </a:cubicBezTo>
                <a:cubicBezTo>
                  <a:pt x="4753230" y="17899"/>
                  <a:pt x="4954916" y="-7629"/>
                  <a:pt x="5085588" y="0"/>
                </a:cubicBezTo>
                <a:cubicBezTo>
                  <a:pt x="5216260" y="7629"/>
                  <a:pt x="5443283" y="13568"/>
                  <a:pt x="5761863" y="0"/>
                </a:cubicBezTo>
                <a:cubicBezTo>
                  <a:pt x="6080443" y="-13568"/>
                  <a:pt x="6414913" y="34176"/>
                  <a:pt x="6600444" y="0"/>
                </a:cubicBezTo>
                <a:cubicBezTo>
                  <a:pt x="6785975" y="-34176"/>
                  <a:pt x="6979908" y="24439"/>
                  <a:pt x="7114413" y="0"/>
                </a:cubicBezTo>
                <a:cubicBezTo>
                  <a:pt x="7248918" y="-24439"/>
                  <a:pt x="7753242" y="49243"/>
                  <a:pt x="8115300" y="0"/>
                </a:cubicBezTo>
                <a:cubicBezTo>
                  <a:pt x="8114711" y="10802"/>
                  <a:pt x="8114630" y="18406"/>
                  <a:pt x="8115300" y="27432"/>
                </a:cubicBezTo>
                <a:cubicBezTo>
                  <a:pt x="7919968" y="56537"/>
                  <a:pt x="7815832" y="29302"/>
                  <a:pt x="7520178" y="27432"/>
                </a:cubicBezTo>
                <a:cubicBezTo>
                  <a:pt x="7224524" y="25562"/>
                  <a:pt x="7237397" y="41582"/>
                  <a:pt x="7087362" y="27432"/>
                </a:cubicBezTo>
                <a:cubicBezTo>
                  <a:pt x="6937327" y="13282"/>
                  <a:pt x="6666361" y="21099"/>
                  <a:pt x="6411087" y="27432"/>
                </a:cubicBezTo>
                <a:cubicBezTo>
                  <a:pt x="6155814" y="33765"/>
                  <a:pt x="6076699" y="29106"/>
                  <a:pt x="5897118" y="27432"/>
                </a:cubicBezTo>
                <a:cubicBezTo>
                  <a:pt x="5717537" y="25758"/>
                  <a:pt x="5480643" y="60140"/>
                  <a:pt x="5220843" y="27432"/>
                </a:cubicBezTo>
                <a:cubicBezTo>
                  <a:pt x="4961043" y="-5276"/>
                  <a:pt x="4741983" y="10261"/>
                  <a:pt x="4544568" y="27432"/>
                </a:cubicBezTo>
                <a:cubicBezTo>
                  <a:pt x="4347154" y="44603"/>
                  <a:pt x="4107592" y="3653"/>
                  <a:pt x="3868293" y="27432"/>
                </a:cubicBezTo>
                <a:cubicBezTo>
                  <a:pt x="3628995" y="51211"/>
                  <a:pt x="3474283" y="17408"/>
                  <a:pt x="3192018" y="27432"/>
                </a:cubicBezTo>
                <a:cubicBezTo>
                  <a:pt x="2909754" y="37456"/>
                  <a:pt x="2798966" y="32872"/>
                  <a:pt x="2596896" y="27432"/>
                </a:cubicBezTo>
                <a:cubicBezTo>
                  <a:pt x="2394826" y="21992"/>
                  <a:pt x="2025585" y="38694"/>
                  <a:pt x="1839468" y="27432"/>
                </a:cubicBezTo>
                <a:cubicBezTo>
                  <a:pt x="1653351" y="16170"/>
                  <a:pt x="1444068" y="17283"/>
                  <a:pt x="1163193" y="27432"/>
                </a:cubicBezTo>
                <a:cubicBezTo>
                  <a:pt x="882319" y="37581"/>
                  <a:pt x="259987" y="69926"/>
                  <a:pt x="0" y="27432"/>
                </a:cubicBezTo>
                <a:cubicBezTo>
                  <a:pt x="586" y="19291"/>
                  <a:pt x="-218" y="13009"/>
                  <a:pt x="0" y="0"/>
                </a:cubicBezTo>
                <a:close/>
              </a:path>
              <a:path extrusionOk="0" h="27432" w="8115300">
                <a:moveTo>
                  <a:pt x="0" y="0"/>
                </a:moveTo>
                <a:cubicBezTo>
                  <a:pt x="246921" y="20773"/>
                  <a:pt x="378767" y="-16956"/>
                  <a:pt x="595122" y="0"/>
                </a:cubicBezTo>
                <a:cubicBezTo>
                  <a:pt x="811477" y="16956"/>
                  <a:pt x="846257" y="-13061"/>
                  <a:pt x="1027938" y="0"/>
                </a:cubicBezTo>
                <a:cubicBezTo>
                  <a:pt x="1209619" y="13061"/>
                  <a:pt x="1578503" y="7172"/>
                  <a:pt x="1866519" y="0"/>
                </a:cubicBezTo>
                <a:cubicBezTo>
                  <a:pt x="2154535" y="-7172"/>
                  <a:pt x="2226239" y="7373"/>
                  <a:pt x="2461641" y="0"/>
                </a:cubicBezTo>
                <a:cubicBezTo>
                  <a:pt x="2697043" y="-7373"/>
                  <a:pt x="2901650" y="-10054"/>
                  <a:pt x="3056763" y="0"/>
                </a:cubicBezTo>
                <a:cubicBezTo>
                  <a:pt x="3211876" y="10054"/>
                  <a:pt x="3585194" y="26991"/>
                  <a:pt x="3895344" y="0"/>
                </a:cubicBezTo>
                <a:cubicBezTo>
                  <a:pt x="4205494" y="-26991"/>
                  <a:pt x="4295029" y="18672"/>
                  <a:pt x="4409313" y="0"/>
                </a:cubicBezTo>
                <a:cubicBezTo>
                  <a:pt x="4523597" y="-18672"/>
                  <a:pt x="4956843" y="3306"/>
                  <a:pt x="5247894" y="0"/>
                </a:cubicBezTo>
                <a:cubicBezTo>
                  <a:pt x="5538945" y="-3306"/>
                  <a:pt x="5725486" y="41316"/>
                  <a:pt x="6086475" y="0"/>
                </a:cubicBezTo>
                <a:cubicBezTo>
                  <a:pt x="6447464" y="-41316"/>
                  <a:pt x="6467270" y="-130"/>
                  <a:pt x="6762750" y="0"/>
                </a:cubicBezTo>
                <a:cubicBezTo>
                  <a:pt x="7058230" y="130"/>
                  <a:pt x="7713814" y="14357"/>
                  <a:pt x="8115300" y="0"/>
                </a:cubicBezTo>
                <a:cubicBezTo>
                  <a:pt x="8113940" y="10164"/>
                  <a:pt x="8115383" y="19377"/>
                  <a:pt x="8115300" y="27432"/>
                </a:cubicBezTo>
                <a:cubicBezTo>
                  <a:pt x="7951056" y="30523"/>
                  <a:pt x="7778080" y="21630"/>
                  <a:pt x="7682484" y="27432"/>
                </a:cubicBezTo>
                <a:cubicBezTo>
                  <a:pt x="7586888" y="33234"/>
                  <a:pt x="7123604" y="-3715"/>
                  <a:pt x="6843903" y="27432"/>
                </a:cubicBezTo>
                <a:cubicBezTo>
                  <a:pt x="6564202" y="58579"/>
                  <a:pt x="6499708" y="46045"/>
                  <a:pt x="6329934" y="27432"/>
                </a:cubicBezTo>
                <a:cubicBezTo>
                  <a:pt x="6160160" y="8819"/>
                  <a:pt x="5847230" y="12305"/>
                  <a:pt x="5653659" y="27432"/>
                </a:cubicBezTo>
                <a:cubicBezTo>
                  <a:pt x="5460088" y="42559"/>
                  <a:pt x="5091368" y="49579"/>
                  <a:pt x="4815078" y="27432"/>
                </a:cubicBezTo>
                <a:cubicBezTo>
                  <a:pt x="4538788" y="5285"/>
                  <a:pt x="4312121" y="56408"/>
                  <a:pt x="4138803" y="27432"/>
                </a:cubicBezTo>
                <a:cubicBezTo>
                  <a:pt x="3965485" y="-1544"/>
                  <a:pt x="3850471" y="37054"/>
                  <a:pt x="3705987" y="27432"/>
                </a:cubicBezTo>
                <a:cubicBezTo>
                  <a:pt x="3561503" y="17810"/>
                  <a:pt x="3428606" y="6693"/>
                  <a:pt x="3192018" y="27432"/>
                </a:cubicBezTo>
                <a:cubicBezTo>
                  <a:pt x="2955430" y="48171"/>
                  <a:pt x="2708142" y="29499"/>
                  <a:pt x="2353437" y="27432"/>
                </a:cubicBezTo>
                <a:cubicBezTo>
                  <a:pt x="1998732" y="25365"/>
                  <a:pt x="1984171" y="39554"/>
                  <a:pt x="1677162" y="27432"/>
                </a:cubicBezTo>
                <a:cubicBezTo>
                  <a:pt x="1370153" y="15310"/>
                  <a:pt x="1367960" y="5957"/>
                  <a:pt x="1163193" y="27432"/>
                </a:cubicBezTo>
                <a:cubicBezTo>
                  <a:pt x="958426" y="48907"/>
                  <a:pt x="303607" y="-7538"/>
                  <a:pt x="0" y="27432"/>
                </a:cubicBezTo>
                <a:cubicBezTo>
                  <a:pt x="-383" y="21019"/>
                  <a:pt x="-503" y="12434"/>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DADA"/>
        </a:solidFill>
      </p:bgPr>
    </p:bg>
    <p:spTree>
      <p:nvGrpSpPr>
        <p:cNvPr id="156" name="Shape 156"/>
        <p:cNvGrpSpPr/>
        <p:nvPr/>
      </p:nvGrpSpPr>
      <p:grpSpPr>
        <a:xfrm>
          <a:off x="0" y="0"/>
          <a:ext cx="0" cy="0"/>
          <a:chOff x="0" y="0"/>
          <a:chExt cx="0" cy="0"/>
        </a:xfrm>
      </p:grpSpPr>
      <p:sp>
        <p:nvSpPr>
          <p:cNvPr id="157" name="Google Shape;157;p5"/>
          <p:cNvSpPr/>
          <p:nvPr/>
        </p:nvSpPr>
        <p:spPr>
          <a:xfrm>
            <a:off x="0" y="1"/>
            <a:ext cx="18287542" cy="10287000"/>
          </a:xfrm>
          <a:prstGeom prst="rect">
            <a:avLst/>
          </a:prstGeom>
          <a:solidFill>
            <a:srgbClr val="F2DAD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8" name="Google Shape;158;p5"/>
          <p:cNvSpPr/>
          <p:nvPr/>
        </p:nvSpPr>
        <p:spPr>
          <a:xfrm>
            <a:off x="457" y="0"/>
            <a:ext cx="18287543"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Calibri"/>
              <a:ea typeface="Calibri"/>
              <a:cs typeface="Calibri"/>
              <a:sym typeface="Calibri"/>
            </a:endParaRPr>
          </a:p>
        </p:txBody>
      </p:sp>
      <p:grpSp>
        <p:nvGrpSpPr>
          <p:cNvPr id="159" name="Google Shape;159;p5"/>
          <p:cNvGrpSpPr/>
          <p:nvPr/>
        </p:nvGrpSpPr>
        <p:grpSpPr>
          <a:xfrm>
            <a:off x="-32794" y="763257"/>
            <a:ext cx="7826936" cy="9359491"/>
            <a:chOff x="-19221" y="251144"/>
            <a:chExt cx="5217958" cy="6239661"/>
          </a:xfrm>
        </p:grpSpPr>
        <p:sp>
          <p:nvSpPr>
            <p:cNvPr id="160" name="Google Shape;160;p5"/>
            <p:cNvSpPr/>
            <p:nvPr/>
          </p:nvSpPr>
          <p:spPr>
            <a:xfrm>
              <a:off x="-19221" y="251144"/>
              <a:ext cx="5187198" cy="6239661"/>
            </a:xfrm>
            <a:custGeom>
              <a:rect b="b" l="l" r="r" t="t"/>
              <a:pathLst>
                <a:path extrusionOk="0" h="6239661" w="5187198">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0">
                  <a:srgbClr val="FFFFFF">
                    <a:alpha val="9803"/>
                  </a:srgbClr>
                </a:gs>
                <a:gs pos="2000">
                  <a:srgbClr val="FFFFFF">
                    <a:alpha val="9803"/>
                  </a:srgbClr>
                </a:gs>
                <a:gs pos="16000">
                  <a:srgbClr val="F79646">
                    <a:alpha val="9803"/>
                  </a:srgbClr>
                </a:gs>
                <a:gs pos="85000">
                  <a:srgbClr val="4F81BD">
                    <a:alpha val="9803"/>
                  </a:srgbClr>
                </a:gs>
                <a:gs pos="100000">
                  <a:srgbClr val="FFFFFF">
                    <a:alpha val="9803"/>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5"/>
            <p:cNvSpPr/>
            <p:nvPr/>
          </p:nvSpPr>
          <p:spPr>
            <a:xfrm>
              <a:off x="-19220" y="297400"/>
              <a:ext cx="5215811" cy="6107388"/>
            </a:xfrm>
            <a:custGeom>
              <a:rect b="b" l="l" r="r" t="t"/>
              <a:pathLst>
                <a:path extrusionOk="0" h="6107388" w="5215811">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0">
                  <a:srgbClr val="FFFFFF">
                    <a:alpha val="9803"/>
                  </a:srgbClr>
                </a:gs>
                <a:gs pos="2000">
                  <a:srgbClr val="FFFFFF">
                    <a:alpha val="9803"/>
                  </a:srgbClr>
                </a:gs>
                <a:gs pos="16000">
                  <a:srgbClr val="F79646">
                    <a:alpha val="9803"/>
                  </a:srgbClr>
                </a:gs>
                <a:gs pos="85000">
                  <a:srgbClr val="4F81BD">
                    <a:alpha val="9803"/>
                  </a:srgbClr>
                </a:gs>
                <a:gs pos="100000">
                  <a:srgbClr val="FFFFFF">
                    <a:alpha val="9803"/>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2" name="Google Shape;162;p5"/>
            <p:cNvSpPr/>
            <p:nvPr/>
          </p:nvSpPr>
          <p:spPr>
            <a:xfrm>
              <a:off x="-19221" y="319367"/>
              <a:ext cx="5217956" cy="6100079"/>
            </a:xfrm>
            <a:custGeom>
              <a:rect b="b" l="l" r="r" t="t"/>
              <a:pathLst>
                <a:path extrusionOk="0" h="6100079" w="5217956">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0">
                  <a:srgbClr val="FFFFFF">
                    <a:alpha val="9803"/>
                  </a:srgbClr>
                </a:gs>
                <a:gs pos="2000">
                  <a:srgbClr val="FFFFFF">
                    <a:alpha val="9803"/>
                  </a:srgbClr>
                </a:gs>
                <a:gs pos="16000">
                  <a:srgbClr val="F79646">
                    <a:alpha val="9803"/>
                  </a:srgbClr>
                </a:gs>
                <a:gs pos="85000">
                  <a:srgbClr val="4F81BD">
                    <a:alpha val="9803"/>
                  </a:srgbClr>
                </a:gs>
                <a:gs pos="100000">
                  <a:srgbClr val="FFFFFF">
                    <a:alpha val="9803"/>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 name="Google Shape;163;p5"/>
            <p:cNvSpPr/>
            <p:nvPr/>
          </p:nvSpPr>
          <p:spPr>
            <a:xfrm>
              <a:off x="-19220" y="319367"/>
              <a:ext cx="5217957" cy="6100079"/>
            </a:xfrm>
            <a:custGeom>
              <a:rect b="b" l="l" r="r" t="t"/>
              <a:pathLst>
                <a:path extrusionOk="0" h="6100079" w="5217957">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0">
                  <a:srgbClr val="FFFFFF">
                    <a:alpha val="9803"/>
                  </a:srgbClr>
                </a:gs>
                <a:gs pos="2000">
                  <a:srgbClr val="FFFFFF">
                    <a:alpha val="9803"/>
                  </a:srgbClr>
                </a:gs>
                <a:gs pos="16000">
                  <a:srgbClr val="F79646">
                    <a:alpha val="9803"/>
                  </a:srgbClr>
                </a:gs>
                <a:gs pos="85000">
                  <a:srgbClr val="4F81BD">
                    <a:alpha val="9803"/>
                  </a:srgbClr>
                </a:gs>
                <a:gs pos="100000">
                  <a:srgbClr val="FFFFFF">
                    <a:alpha val="9803"/>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64" name="Google Shape;164;p5"/>
          <p:cNvSpPr txBox="1"/>
          <p:nvPr/>
        </p:nvSpPr>
        <p:spPr>
          <a:xfrm>
            <a:off x="960120" y="1864519"/>
            <a:ext cx="5783580" cy="6557961"/>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1" lang="en-US" sz="5400">
                <a:solidFill>
                  <a:schemeClr val="dk2"/>
                </a:solidFill>
                <a:latin typeface="Calibri"/>
                <a:ea typeface="Calibri"/>
                <a:cs typeface="Calibri"/>
                <a:sym typeface="Calibri"/>
              </a:rPr>
              <a:t>Organic Compliance</a:t>
            </a:r>
            <a:endParaRPr/>
          </a:p>
        </p:txBody>
      </p:sp>
      <p:sp>
        <p:nvSpPr>
          <p:cNvPr id="165" name="Google Shape;165;p5"/>
          <p:cNvSpPr txBox="1"/>
          <p:nvPr/>
        </p:nvSpPr>
        <p:spPr>
          <a:xfrm>
            <a:off x="8589424" y="-571500"/>
            <a:ext cx="7831836" cy="7845552"/>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2"/>
              </a:buClr>
              <a:buSzPts val="2700"/>
              <a:buFont typeface="Arial"/>
              <a:buChar char="•"/>
            </a:pPr>
            <a:r>
              <a:rPr b="1" lang="en-US" sz="2700" u="none">
                <a:solidFill>
                  <a:schemeClr val="dk2"/>
                </a:solidFill>
                <a:latin typeface="Calibri"/>
                <a:ea typeface="Calibri"/>
                <a:cs typeface="Calibri"/>
                <a:sym typeface="Calibri"/>
              </a:rPr>
              <a:t>Integrated raspberries into existing certification</a:t>
            </a:r>
            <a:endParaRPr/>
          </a:p>
          <a:p>
            <a:pPr indent="0" lvl="0" marL="0" marR="0" rtl="0" algn="l">
              <a:lnSpc>
                <a:spcPct val="90000"/>
              </a:lnSpc>
              <a:spcBef>
                <a:spcPts val="600"/>
              </a:spcBef>
              <a:spcAft>
                <a:spcPts val="0"/>
              </a:spcAft>
              <a:buClr>
                <a:schemeClr val="dk2"/>
              </a:buClr>
              <a:buSzPts val="2700"/>
              <a:buFont typeface="Arial"/>
              <a:buChar char="•"/>
            </a:pPr>
            <a:r>
              <a:rPr b="1" lang="en-US" sz="2700">
                <a:solidFill>
                  <a:schemeClr val="dk2"/>
                </a:solidFill>
                <a:latin typeface="Calibri"/>
                <a:ea typeface="Calibri"/>
                <a:cs typeface="Calibri"/>
                <a:sym typeface="Calibri"/>
              </a:rPr>
              <a:t>Year 1, farming organically, not able to utilize on marketing materials</a:t>
            </a:r>
            <a:endParaRPr/>
          </a:p>
          <a:p>
            <a:pPr indent="0" lvl="0" marL="0" marR="0" rtl="0" algn="l">
              <a:lnSpc>
                <a:spcPct val="90000"/>
              </a:lnSpc>
              <a:spcBef>
                <a:spcPts val="600"/>
              </a:spcBef>
              <a:spcAft>
                <a:spcPts val="0"/>
              </a:spcAft>
              <a:buClr>
                <a:schemeClr val="dk2"/>
              </a:buClr>
              <a:buSzPts val="2700"/>
              <a:buFont typeface="Arial"/>
              <a:buChar char="•"/>
            </a:pPr>
            <a:r>
              <a:rPr b="1" lang="en-US" sz="2700" u="none">
                <a:solidFill>
                  <a:schemeClr val="dk2"/>
                </a:solidFill>
                <a:latin typeface="Calibri"/>
                <a:ea typeface="Calibri"/>
                <a:cs typeface="Calibri"/>
                <a:sym typeface="Calibri"/>
              </a:rPr>
              <a:t>Year 2, can officially market as certified organic</a:t>
            </a:r>
            <a:endParaRPr/>
          </a:p>
          <a:p>
            <a:pPr indent="0" lvl="0" marL="0" marR="0" rtl="0" algn="l">
              <a:lnSpc>
                <a:spcPct val="90000"/>
              </a:lnSpc>
              <a:spcBef>
                <a:spcPts val="600"/>
              </a:spcBef>
              <a:spcAft>
                <a:spcPts val="0"/>
              </a:spcAft>
              <a:buClr>
                <a:schemeClr val="dk2"/>
              </a:buClr>
              <a:buSzPts val="2700"/>
              <a:buFont typeface="Arial"/>
              <a:buChar char="•"/>
            </a:pPr>
            <a:r>
              <a:rPr b="1" lang="en-US" sz="2700">
                <a:solidFill>
                  <a:schemeClr val="dk2"/>
                </a:solidFill>
                <a:latin typeface="Calibri"/>
                <a:ea typeface="Calibri"/>
                <a:cs typeface="Calibri"/>
                <a:sym typeface="Calibri"/>
              </a:rPr>
              <a:t>All inputs must be organic – straw produced by us without chemicals, municipal leaves approved in OSP, landscape fabric approved for multi-year use</a:t>
            </a:r>
            <a:endParaRPr b="1" sz="2700" u="none">
              <a:solidFill>
                <a:schemeClr val="dk2"/>
              </a:solidFill>
              <a:latin typeface="Calibri"/>
              <a:ea typeface="Calibri"/>
              <a:cs typeface="Calibri"/>
              <a:sym typeface="Calibri"/>
            </a:endParaRPr>
          </a:p>
          <a:p>
            <a:pPr indent="0" lvl="0" marL="0" marR="0" rtl="0" algn="l">
              <a:lnSpc>
                <a:spcPct val="90000"/>
              </a:lnSpc>
              <a:spcBef>
                <a:spcPts val="600"/>
              </a:spcBef>
              <a:spcAft>
                <a:spcPts val="0"/>
              </a:spcAft>
              <a:buClr>
                <a:schemeClr val="dk2"/>
              </a:buClr>
              <a:buSzPts val="2700"/>
              <a:buFont typeface="Arial"/>
              <a:buChar char="•"/>
            </a:pPr>
            <a:r>
              <a:rPr b="1" lang="en-US" sz="2700">
                <a:solidFill>
                  <a:schemeClr val="dk2"/>
                </a:solidFill>
                <a:latin typeface="Calibri"/>
                <a:ea typeface="Calibri"/>
                <a:cs typeface="Calibri"/>
                <a:sym typeface="Calibri"/>
              </a:rPr>
              <a:t>Certifying agency must approve every marketing material, including label prior to sales</a:t>
            </a:r>
            <a:endParaRPr/>
          </a:p>
          <a:p>
            <a:pPr indent="0" lvl="0" marL="0" marR="0" rtl="0" algn="l">
              <a:lnSpc>
                <a:spcPct val="90000"/>
              </a:lnSpc>
              <a:spcBef>
                <a:spcPts val="600"/>
              </a:spcBef>
              <a:spcAft>
                <a:spcPts val="0"/>
              </a:spcAft>
              <a:buClr>
                <a:schemeClr val="dk2"/>
              </a:buClr>
              <a:buSzPts val="2700"/>
              <a:buFont typeface="Arial"/>
              <a:buChar char="•"/>
            </a:pPr>
            <a:r>
              <a:rPr b="1" lang="en-US" sz="2700">
                <a:solidFill>
                  <a:schemeClr val="dk2"/>
                </a:solidFill>
                <a:latin typeface="Calibri"/>
                <a:ea typeface="Calibri"/>
                <a:cs typeface="Calibri"/>
                <a:sym typeface="Calibri"/>
              </a:rPr>
              <a:t>Annual inspections and audits </a:t>
            </a:r>
            <a:endParaRPr/>
          </a:p>
          <a:p>
            <a:pPr indent="0" lvl="0" marL="0" marR="0" rtl="0" algn="l">
              <a:lnSpc>
                <a:spcPct val="90000"/>
              </a:lnSpc>
              <a:spcBef>
                <a:spcPts val="600"/>
              </a:spcBef>
              <a:spcAft>
                <a:spcPts val="0"/>
              </a:spcAft>
              <a:buClr>
                <a:schemeClr val="dk2"/>
              </a:buClr>
              <a:buSzPts val="2700"/>
              <a:buFont typeface="Arial"/>
              <a:buChar char="•"/>
            </a:pPr>
            <a:r>
              <a:rPr b="1" lang="en-US" sz="2700" u="none">
                <a:solidFill>
                  <a:schemeClr val="dk2"/>
                </a:solidFill>
                <a:latin typeface="Calibri"/>
                <a:ea typeface="Calibri"/>
                <a:cs typeface="Calibri"/>
                <a:sym typeface="Calibri"/>
              </a:rPr>
              <a:t> POS must notate organic products as organic when ringing customers up</a:t>
            </a:r>
            <a:endParaRPr/>
          </a:p>
          <a:p>
            <a:pPr indent="0" lvl="0" marL="0" marR="0" rtl="0" algn="l">
              <a:lnSpc>
                <a:spcPct val="90000"/>
              </a:lnSpc>
              <a:spcBef>
                <a:spcPts val="600"/>
              </a:spcBef>
              <a:spcAft>
                <a:spcPts val="0"/>
              </a:spcAft>
              <a:buNone/>
            </a:pPr>
            <a:r>
              <a:t/>
            </a:r>
            <a:endParaRPr b="1" sz="2700" u="none">
              <a:solidFill>
                <a:schemeClr val="dk2"/>
              </a:solidFill>
              <a:latin typeface="Calibri"/>
              <a:ea typeface="Calibri"/>
              <a:cs typeface="Calibri"/>
              <a:sym typeface="Calibri"/>
            </a:endParaRPr>
          </a:p>
        </p:txBody>
      </p:sp>
      <p:pic>
        <p:nvPicPr>
          <p:cNvPr id="166" name="Google Shape;166;p5"/>
          <p:cNvPicPr preferRelativeResize="0"/>
          <p:nvPr/>
        </p:nvPicPr>
        <p:blipFill rotWithShape="1">
          <a:blip r:embed="rId3">
            <a:alphaModFix/>
          </a:blip>
          <a:srcRect b="0" l="0" r="0" t="0"/>
          <a:stretch/>
        </p:blipFill>
        <p:spPr>
          <a:xfrm>
            <a:off x="13544854" y="5413182"/>
            <a:ext cx="4742688" cy="47426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5743C"/>
        </a:solidFill>
      </p:bgPr>
    </p:bg>
    <p:spTree>
      <p:nvGrpSpPr>
        <p:cNvPr id="170" name="Shape 170"/>
        <p:cNvGrpSpPr/>
        <p:nvPr/>
      </p:nvGrpSpPr>
      <p:grpSpPr>
        <a:xfrm>
          <a:off x="0" y="0"/>
          <a:ext cx="0" cy="0"/>
          <a:chOff x="0" y="0"/>
          <a:chExt cx="0" cy="0"/>
        </a:xfrm>
      </p:grpSpPr>
      <p:grpSp>
        <p:nvGrpSpPr>
          <p:cNvPr id="171" name="Google Shape;171;p6"/>
          <p:cNvGrpSpPr/>
          <p:nvPr/>
        </p:nvGrpSpPr>
        <p:grpSpPr>
          <a:xfrm>
            <a:off x="0" y="-13304"/>
            <a:ext cx="8515342" cy="1808517"/>
            <a:chOff x="0" y="-76200"/>
            <a:chExt cx="2242724" cy="476318"/>
          </a:xfrm>
        </p:grpSpPr>
        <p:sp>
          <p:nvSpPr>
            <p:cNvPr id="172" name="Google Shape;172;p6"/>
            <p:cNvSpPr/>
            <p:nvPr/>
          </p:nvSpPr>
          <p:spPr>
            <a:xfrm>
              <a:off x="0" y="0"/>
              <a:ext cx="2242724" cy="400118"/>
            </a:xfrm>
            <a:custGeom>
              <a:rect b="b" l="l" r="r" t="t"/>
              <a:pathLst>
                <a:path extrusionOk="0" h="400118" w="2242724">
                  <a:moveTo>
                    <a:pt x="0" y="0"/>
                  </a:moveTo>
                  <a:lnTo>
                    <a:pt x="2242724" y="0"/>
                  </a:lnTo>
                  <a:lnTo>
                    <a:pt x="2242724" y="400118"/>
                  </a:lnTo>
                  <a:lnTo>
                    <a:pt x="0" y="400118"/>
                  </a:lnTo>
                  <a:close/>
                </a:path>
              </a:pathLst>
            </a:custGeom>
            <a:solidFill>
              <a:srgbClr val="8554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6"/>
            <p:cNvSpPr txBox="1"/>
            <p:nvPr/>
          </p:nvSpPr>
          <p:spPr>
            <a:xfrm>
              <a:off x="0" y="-76200"/>
              <a:ext cx="2242724" cy="476318"/>
            </a:xfrm>
            <a:prstGeom prst="rect">
              <a:avLst/>
            </a:prstGeom>
            <a:noFill/>
            <a:ln>
              <a:noFill/>
            </a:ln>
          </p:spPr>
          <p:txBody>
            <a:bodyPr anchorCtr="0" anchor="ctr" bIns="50800" lIns="50800" spcFirstLastPara="1" rIns="50800" wrap="square" tIns="50800">
              <a:noAutofit/>
            </a:bodyPr>
            <a:lstStyle/>
            <a:p>
              <a:pPr indent="0" lvl="0" marL="0" marR="0" rtl="0" algn="ctr">
                <a:lnSpc>
                  <a:spcPct val="140009"/>
                </a:lnSpc>
                <a:spcBef>
                  <a:spcPts val="0"/>
                </a:spcBef>
                <a:spcAft>
                  <a:spcPts val="0"/>
                </a:spcAft>
                <a:buNone/>
              </a:pPr>
              <a:r>
                <a:rPr lang="en-US" sz="4199">
                  <a:solidFill>
                    <a:srgbClr val="FFFFFF"/>
                  </a:solidFill>
                  <a:latin typeface="Open Sans"/>
                  <a:ea typeface="Open Sans"/>
                  <a:cs typeface="Open Sans"/>
                  <a:sym typeface="Open Sans"/>
                </a:rPr>
                <a:t>Pre-Plant Considerations:</a:t>
              </a:r>
              <a:endParaRPr/>
            </a:p>
          </p:txBody>
        </p:sp>
      </p:grpSp>
      <p:sp>
        <p:nvSpPr>
          <p:cNvPr id="174" name="Google Shape;174;p6"/>
          <p:cNvSpPr/>
          <p:nvPr/>
        </p:nvSpPr>
        <p:spPr>
          <a:xfrm>
            <a:off x="10572750" y="0"/>
            <a:ext cx="7715250" cy="10287000"/>
          </a:xfrm>
          <a:custGeom>
            <a:rect b="b" l="l" r="r" t="t"/>
            <a:pathLst>
              <a:path extrusionOk="0" h="10287000" w="7715250">
                <a:moveTo>
                  <a:pt x="0" y="0"/>
                </a:moveTo>
                <a:lnTo>
                  <a:pt x="7715250" y="0"/>
                </a:lnTo>
                <a:lnTo>
                  <a:pt x="7715250"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p6"/>
          <p:cNvSpPr txBox="1"/>
          <p:nvPr/>
        </p:nvSpPr>
        <p:spPr>
          <a:xfrm>
            <a:off x="1090652" y="3127220"/>
            <a:ext cx="8363744" cy="491885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1" lang="en-US" sz="6530">
                <a:solidFill>
                  <a:srgbClr val="FBF6F1"/>
                </a:solidFill>
                <a:latin typeface="Arial"/>
                <a:ea typeface="Arial"/>
                <a:cs typeface="Arial"/>
                <a:sym typeface="Arial"/>
              </a:rPr>
              <a:t>Soil Test</a:t>
            </a:r>
            <a:endParaRPr/>
          </a:p>
          <a:p>
            <a:pPr indent="0" lvl="0" marL="0" marR="0" rtl="0" algn="ctr">
              <a:lnSpc>
                <a:spcPct val="100000"/>
              </a:lnSpc>
              <a:spcBef>
                <a:spcPts val="0"/>
              </a:spcBef>
              <a:spcAft>
                <a:spcPts val="0"/>
              </a:spcAft>
              <a:buNone/>
            </a:pPr>
            <a:r>
              <a:t/>
            </a:r>
            <a:endParaRPr i="1" sz="6530">
              <a:solidFill>
                <a:srgbClr val="FBF6F1"/>
              </a:solidFill>
              <a:latin typeface="Arial"/>
              <a:ea typeface="Arial"/>
              <a:cs typeface="Arial"/>
              <a:sym typeface="Arial"/>
            </a:endParaRPr>
          </a:p>
          <a:p>
            <a:pPr indent="0" lvl="0" marL="0" marR="0" rtl="0" algn="ctr">
              <a:lnSpc>
                <a:spcPct val="100000"/>
              </a:lnSpc>
              <a:spcBef>
                <a:spcPts val="0"/>
              </a:spcBef>
              <a:spcAft>
                <a:spcPts val="0"/>
              </a:spcAft>
              <a:buNone/>
            </a:pPr>
            <a:r>
              <a:rPr i="1" lang="en-US" sz="5430">
                <a:solidFill>
                  <a:srgbClr val="FBF6F1"/>
                </a:solidFill>
                <a:latin typeface="Arial"/>
                <a:ea typeface="Arial"/>
                <a:cs typeface="Arial"/>
                <a:sym typeface="Arial"/>
              </a:rPr>
              <a:t>Apply Sulfur to lower pH</a:t>
            </a:r>
            <a:endParaRPr/>
          </a:p>
          <a:p>
            <a:pPr indent="0" lvl="0" marL="0" marR="0" rtl="0" algn="ctr">
              <a:lnSpc>
                <a:spcPct val="100000"/>
              </a:lnSpc>
              <a:spcBef>
                <a:spcPts val="0"/>
              </a:spcBef>
              <a:spcAft>
                <a:spcPts val="0"/>
              </a:spcAft>
              <a:buNone/>
            </a:pPr>
            <a:r>
              <a:rPr i="1" lang="en-US" sz="5430">
                <a:solidFill>
                  <a:srgbClr val="FBF6F1"/>
                </a:solidFill>
                <a:latin typeface="Arial"/>
                <a:ea typeface="Arial"/>
                <a:cs typeface="Arial"/>
                <a:sym typeface="Arial"/>
              </a:rPr>
              <a:t>(was at 7.2, want at 6.0-6.5)</a:t>
            </a:r>
            <a:endParaRPr/>
          </a:p>
          <a:p>
            <a:pPr indent="0" lvl="0" marL="0" marR="0" rtl="0" algn="ctr">
              <a:lnSpc>
                <a:spcPct val="120257"/>
              </a:lnSpc>
              <a:spcBef>
                <a:spcPts val="0"/>
              </a:spcBef>
              <a:spcAft>
                <a:spcPts val="0"/>
              </a:spcAft>
              <a:buNone/>
            </a:pPr>
            <a:r>
              <a:t/>
            </a:r>
            <a:endParaRPr i="1" sz="5430">
              <a:solidFill>
                <a:srgbClr val="FBF6F1"/>
              </a:solidFill>
              <a:latin typeface="Arial"/>
              <a:ea typeface="Arial"/>
              <a:cs typeface="Arial"/>
              <a:sym typeface="Arial"/>
            </a:endParaRPr>
          </a:p>
          <a:p>
            <a:pPr indent="0" lvl="0" marL="0" marR="0" rtl="0" algn="ctr">
              <a:lnSpc>
                <a:spcPct val="100000"/>
              </a:lnSpc>
              <a:spcBef>
                <a:spcPts val="0"/>
              </a:spcBef>
              <a:spcAft>
                <a:spcPts val="0"/>
              </a:spcAft>
              <a:buNone/>
            </a:pPr>
            <a:r>
              <a:rPr i="1" lang="en-US" sz="6530">
                <a:solidFill>
                  <a:srgbClr val="FBF6F1"/>
                </a:solidFill>
                <a:latin typeface="Arial"/>
                <a:ea typeface="Arial"/>
                <a:cs typeface="Arial"/>
                <a:sym typeface="Arial"/>
              </a:rPr>
              <a:t>Rototil beds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5743C"/>
        </a:solidFill>
      </p:bgPr>
    </p:bg>
    <p:spTree>
      <p:nvGrpSpPr>
        <p:cNvPr id="179" name="Shape 179"/>
        <p:cNvGrpSpPr/>
        <p:nvPr/>
      </p:nvGrpSpPr>
      <p:grpSpPr>
        <a:xfrm>
          <a:off x="0" y="0"/>
          <a:ext cx="0" cy="0"/>
          <a:chOff x="0" y="0"/>
          <a:chExt cx="0" cy="0"/>
        </a:xfrm>
      </p:grpSpPr>
      <p:sp>
        <p:nvSpPr>
          <p:cNvPr id="180" name="Google Shape;180;p7"/>
          <p:cNvSpPr/>
          <p:nvPr/>
        </p:nvSpPr>
        <p:spPr>
          <a:xfrm>
            <a:off x="0" y="1028700"/>
            <a:ext cx="6172200" cy="8229600"/>
          </a:xfrm>
          <a:custGeom>
            <a:rect b="b" l="l" r="r" t="t"/>
            <a:pathLst>
              <a:path extrusionOk="0" h="8229600" w="6172200">
                <a:moveTo>
                  <a:pt x="0" y="0"/>
                </a:moveTo>
                <a:lnTo>
                  <a:pt x="6172200" y="0"/>
                </a:lnTo>
                <a:lnTo>
                  <a:pt x="6172200" y="8229600"/>
                </a:lnTo>
                <a:lnTo>
                  <a:pt x="0" y="82296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 name="Google Shape;181;p7"/>
          <p:cNvSpPr/>
          <p:nvPr/>
        </p:nvSpPr>
        <p:spPr>
          <a:xfrm>
            <a:off x="4838362" y="-429821"/>
            <a:ext cx="6222234" cy="8296312"/>
          </a:xfrm>
          <a:custGeom>
            <a:rect b="b" l="l" r="r" t="t"/>
            <a:pathLst>
              <a:path extrusionOk="0" h="8296312" w="6222234">
                <a:moveTo>
                  <a:pt x="0" y="0"/>
                </a:moveTo>
                <a:lnTo>
                  <a:pt x="6222234" y="0"/>
                </a:lnTo>
                <a:lnTo>
                  <a:pt x="6222234" y="8296312"/>
                </a:lnTo>
                <a:lnTo>
                  <a:pt x="0" y="829631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 name="Google Shape;182;p7"/>
          <p:cNvSpPr/>
          <p:nvPr/>
        </p:nvSpPr>
        <p:spPr>
          <a:xfrm>
            <a:off x="13720865" y="-732202"/>
            <a:ext cx="5950587" cy="7934116"/>
          </a:xfrm>
          <a:custGeom>
            <a:rect b="b" l="l" r="r" t="t"/>
            <a:pathLst>
              <a:path extrusionOk="0" h="7934116" w="5950587">
                <a:moveTo>
                  <a:pt x="0" y="0"/>
                </a:moveTo>
                <a:lnTo>
                  <a:pt x="5950586" y="0"/>
                </a:lnTo>
                <a:lnTo>
                  <a:pt x="5950586" y="7934116"/>
                </a:lnTo>
                <a:lnTo>
                  <a:pt x="0" y="793411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 name="Google Shape;183;p7"/>
          <p:cNvSpPr/>
          <p:nvPr/>
        </p:nvSpPr>
        <p:spPr>
          <a:xfrm>
            <a:off x="9655940" y="3718335"/>
            <a:ext cx="5359153" cy="7145537"/>
          </a:xfrm>
          <a:custGeom>
            <a:rect b="b" l="l" r="r" t="t"/>
            <a:pathLst>
              <a:path extrusionOk="0" h="7145537" w="5359153">
                <a:moveTo>
                  <a:pt x="0" y="0"/>
                </a:moveTo>
                <a:lnTo>
                  <a:pt x="5359153" y="0"/>
                </a:lnTo>
                <a:lnTo>
                  <a:pt x="5359153" y="7145537"/>
                </a:lnTo>
                <a:lnTo>
                  <a:pt x="0" y="714553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84" name="Google Shape;184;p7"/>
          <p:cNvGrpSpPr/>
          <p:nvPr/>
        </p:nvGrpSpPr>
        <p:grpSpPr>
          <a:xfrm>
            <a:off x="4322213" y="7908455"/>
            <a:ext cx="4274438" cy="1349845"/>
            <a:chOff x="0" y="-57150"/>
            <a:chExt cx="1125778" cy="355515"/>
          </a:xfrm>
        </p:grpSpPr>
        <p:sp>
          <p:nvSpPr>
            <p:cNvPr id="185" name="Google Shape;185;p7"/>
            <p:cNvSpPr/>
            <p:nvPr/>
          </p:nvSpPr>
          <p:spPr>
            <a:xfrm>
              <a:off x="0" y="0"/>
              <a:ext cx="1125778" cy="298365"/>
            </a:xfrm>
            <a:custGeom>
              <a:rect b="b" l="l" r="r" t="t"/>
              <a:pathLst>
                <a:path extrusionOk="0" h="298365" w="1125778">
                  <a:moveTo>
                    <a:pt x="0" y="0"/>
                  </a:moveTo>
                  <a:lnTo>
                    <a:pt x="1125778" y="0"/>
                  </a:lnTo>
                  <a:lnTo>
                    <a:pt x="1125778" y="298365"/>
                  </a:lnTo>
                  <a:lnTo>
                    <a:pt x="0" y="298365"/>
                  </a:lnTo>
                  <a:close/>
                </a:path>
              </a:pathLst>
            </a:custGeom>
            <a:solidFill>
              <a:srgbClr val="8554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7"/>
            <p:cNvSpPr txBox="1"/>
            <p:nvPr/>
          </p:nvSpPr>
          <p:spPr>
            <a:xfrm>
              <a:off x="0" y="-57150"/>
              <a:ext cx="1125778" cy="355515"/>
            </a:xfrm>
            <a:prstGeom prst="rect">
              <a:avLst/>
            </a:prstGeom>
            <a:noFill/>
            <a:ln>
              <a:noFill/>
            </a:ln>
          </p:spPr>
          <p:txBody>
            <a:bodyPr anchorCtr="0" anchor="ctr" bIns="50800" lIns="50800" spcFirstLastPara="1" rIns="50800" wrap="square" tIns="50800">
              <a:noAutofit/>
            </a:bodyPr>
            <a:lstStyle/>
            <a:p>
              <a:pPr indent="0" lvl="0" marL="0" marR="0" rtl="0" algn="ctr">
                <a:lnSpc>
                  <a:spcPct val="140015"/>
                </a:lnSpc>
                <a:spcBef>
                  <a:spcPts val="0"/>
                </a:spcBef>
                <a:spcAft>
                  <a:spcPts val="0"/>
                </a:spcAft>
                <a:buNone/>
              </a:pPr>
              <a:r>
                <a:rPr lang="en-US" sz="2599">
                  <a:solidFill>
                    <a:srgbClr val="FFFFFF"/>
                  </a:solidFill>
                  <a:latin typeface="Open Sans"/>
                  <a:ea typeface="Open Sans"/>
                  <a:cs typeface="Open Sans"/>
                  <a:sym typeface="Open Sans"/>
                </a:rPr>
                <a:t>Preparing High Tunnel</a:t>
              </a:r>
              <a:endParaRPr/>
            </a:p>
          </p:txBody>
        </p:sp>
      </p:grpSp>
      <p:sp>
        <p:nvSpPr>
          <p:cNvPr id="187" name="Google Shape;187;p7"/>
          <p:cNvSpPr txBox="1"/>
          <p:nvPr/>
        </p:nvSpPr>
        <p:spPr>
          <a:xfrm>
            <a:off x="351090" y="2403243"/>
            <a:ext cx="7598390" cy="342370"/>
          </a:xfrm>
          <a:prstGeom prst="rect">
            <a:avLst/>
          </a:prstGeom>
          <a:noFill/>
          <a:ln>
            <a:noFill/>
          </a:ln>
        </p:spPr>
        <p:txBody>
          <a:bodyPr anchorCtr="0" anchor="t" bIns="0" lIns="0" spcFirstLastPara="1" rIns="0" wrap="square" tIns="0">
            <a:spAutoFit/>
          </a:bodyPr>
          <a:lstStyle/>
          <a:p>
            <a:pPr indent="0" lvl="0" marL="0" marR="0" rtl="0" algn="l">
              <a:lnSpc>
                <a:spcPct val="150722"/>
              </a:lnSpc>
              <a:spcBef>
                <a:spcPts val="0"/>
              </a:spcBef>
              <a:spcAft>
                <a:spcPts val="0"/>
              </a:spcAft>
              <a:buNone/>
            </a:pPr>
            <a:r>
              <a:t/>
            </a:r>
            <a:endParaRPr sz="1800">
              <a:solidFill>
                <a:schemeClr val="dk1"/>
              </a:solidFill>
              <a:latin typeface="Calibri"/>
              <a:ea typeface="Calibri"/>
              <a:cs typeface="Calibri"/>
              <a:sym typeface="Calibri"/>
            </a:endParaRPr>
          </a:p>
        </p:txBody>
      </p:sp>
      <p:grpSp>
        <p:nvGrpSpPr>
          <p:cNvPr id="188" name="Google Shape;188;p7"/>
          <p:cNvGrpSpPr/>
          <p:nvPr/>
        </p:nvGrpSpPr>
        <p:grpSpPr>
          <a:xfrm>
            <a:off x="10198298" y="2934917"/>
            <a:ext cx="4274438" cy="1349845"/>
            <a:chOff x="0" y="-57150"/>
            <a:chExt cx="1125778" cy="355515"/>
          </a:xfrm>
        </p:grpSpPr>
        <p:sp>
          <p:nvSpPr>
            <p:cNvPr id="189" name="Google Shape;189;p7"/>
            <p:cNvSpPr/>
            <p:nvPr/>
          </p:nvSpPr>
          <p:spPr>
            <a:xfrm>
              <a:off x="0" y="0"/>
              <a:ext cx="1125778" cy="298365"/>
            </a:xfrm>
            <a:custGeom>
              <a:rect b="b" l="l" r="r" t="t"/>
              <a:pathLst>
                <a:path extrusionOk="0" h="298365" w="1125778">
                  <a:moveTo>
                    <a:pt x="0" y="0"/>
                  </a:moveTo>
                  <a:lnTo>
                    <a:pt x="1125778" y="0"/>
                  </a:lnTo>
                  <a:lnTo>
                    <a:pt x="1125778" y="298365"/>
                  </a:lnTo>
                  <a:lnTo>
                    <a:pt x="0" y="298365"/>
                  </a:lnTo>
                  <a:close/>
                </a:path>
              </a:pathLst>
            </a:custGeom>
            <a:solidFill>
              <a:srgbClr val="8554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7"/>
            <p:cNvSpPr txBox="1"/>
            <p:nvPr/>
          </p:nvSpPr>
          <p:spPr>
            <a:xfrm>
              <a:off x="0" y="-57150"/>
              <a:ext cx="1125778" cy="355515"/>
            </a:xfrm>
            <a:prstGeom prst="rect">
              <a:avLst/>
            </a:prstGeom>
            <a:noFill/>
            <a:ln>
              <a:noFill/>
            </a:ln>
          </p:spPr>
          <p:txBody>
            <a:bodyPr anchorCtr="0" anchor="ctr" bIns="50800" lIns="50800" spcFirstLastPara="1" rIns="50800" wrap="square" tIns="50800">
              <a:noAutofit/>
            </a:bodyPr>
            <a:lstStyle/>
            <a:p>
              <a:pPr indent="0" lvl="0" marL="0" marR="0" rtl="0" algn="ctr">
                <a:lnSpc>
                  <a:spcPct val="140012"/>
                </a:lnSpc>
                <a:spcBef>
                  <a:spcPts val="0"/>
                </a:spcBef>
                <a:spcAft>
                  <a:spcPts val="0"/>
                </a:spcAft>
                <a:buNone/>
              </a:pPr>
              <a:r>
                <a:rPr lang="en-US" sz="3199">
                  <a:solidFill>
                    <a:srgbClr val="FFFFFF"/>
                  </a:solidFill>
                  <a:latin typeface="Open Sans"/>
                  <a:ea typeface="Open Sans"/>
                  <a:cs typeface="Open Sans"/>
                  <a:sym typeface="Open Sans"/>
                </a:rPr>
                <a:t>Planting Canes</a:t>
              </a:r>
              <a:endParaRPr/>
            </a:p>
          </p:txBody>
        </p:sp>
      </p:grpSp>
      <p:grpSp>
        <p:nvGrpSpPr>
          <p:cNvPr id="191" name="Google Shape;191;p7"/>
          <p:cNvGrpSpPr/>
          <p:nvPr/>
        </p:nvGrpSpPr>
        <p:grpSpPr>
          <a:xfrm>
            <a:off x="14013562" y="8937155"/>
            <a:ext cx="4274438" cy="1349845"/>
            <a:chOff x="0" y="-57150"/>
            <a:chExt cx="1125778" cy="355515"/>
          </a:xfrm>
        </p:grpSpPr>
        <p:sp>
          <p:nvSpPr>
            <p:cNvPr id="192" name="Google Shape;192;p7"/>
            <p:cNvSpPr/>
            <p:nvPr/>
          </p:nvSpPr>
          <p:spPr>
            <a:xfrm>
              <a:off x="0" y="0"/>
              <a:ext cx="1125778" cy="298365"/>
            </a:xfrm>
            <a:custGeom>
              <a:rect b="b" l="l" r="r" t="t"/>
              <a:pathLst>
                <a:path extrusionOk="0" h="298365" w="1125778">
                  <a:moveTo>
                    <a:pt x="0" y="0"/>
                  </a:moveTo>
                  <a:lnTo>
                    <a:pt x="1125778" y="0"/>
                  </a:lnTo>
                  <a:lnTo>
                    <a:pt x="1125778" y="298365"/>
                  </a:lnTo>
                  <a:lnTo>
                    <a:pt x="0" y="298365"/>
                  </a:lnTo>
                  <a:close/>
                </a:path>
              </a:pathLst>
            </a:custGeom>
            <a:solidFill>
              <a:srgbClr val="8554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7"/>
            <p:cNvSpPr txBox="1"/>
            <p:nvPr/>
          </p:nvSpPr>
          <p:spPr>
            <a:xfrm>
              <a:off x="0" y="-57150"/>
              <a:ext cx="1125778" cy="355515"/>
            </a:xfrm>
            <a:prstGeom prst="rect">
              <a:avLst/>
            </a:prstGeom>
            <a:noFill/>
            <a:ln>
              <a:noFill/>
            </a:ln>
          </p:spPr>
          <p:txBody>
            <a:bodyPr anchorCtr="0" anchor="ctr" bIns="50800" lIns="50800" spcFirstLastPara="1" rIns="50800" wrap="square" tIns="50800">
              <a:noAutofit/>
            </a:bodyPr>
            <a:lstStyle/>
            <a:p>
              <a:pPr indent="0" lvl="0" marL="0" marR="0" rtl="0" algn="ctr">
                <a:lnSpc>
                  <a:spcPct val="140012"/>
                </a:lnSpc>
                <a:spcBef>
                  <a:spcPts val="0"/>
                </a:spcBef>
                <a:spcAft>
                  <a:spcPts val="0"/>
                </a:spcAft>
                <a:buNone/>
              </a:pPr>
              <a:r>
                <a:rPr lang="en-US" sz="3199">
                  <a:solidFill>
                    <a:srgbClr val="FFFFFF"/>
                  </a:solidFill>
                  <a:latin typeface="Open Sans"/>
                  <a:ea typeface="Open Sans"/>
                  <a:cs typeface="Open Sans"/>
                  <a:sym typeface="Open Sans"/>
                </a:rPr>
                <a:t>667 plants, 18" apart</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5434"/>
        </a:solidFill>
      </p:bgPr>
    </p:bg>
    <p:spTree>
      <p:nvGrpSpPr>
        <p:cNvPr id="197" name="Shape 197"/>
        <p:cNvGrpSpPr/>
        <p:nvPr/>
      </p:nvGrpSpPr>
      <p:grpSpPr>
        <a:xfrm>
          <a:off x="0" y="0"/>
          <a:ext cx="0" cy="0"/>
          <a:chOff x="0" y="0"/>
          <a:chExt cx="0" cy="0"/>
        </a:xfrm>
      </p:grpSpPr>
      <p:sp>
        <p:nvSpPr>
          <p:cNvPr id="198" name="Google Shape;198;p8"/>
          <p:cNvSpPr/>
          <p:nvPr/>
        </p:nvSpPr>
        <p:spPr>
          <a:xfrm>
            <a:off x="0" y="5661484"/>
            <a:ext cx="4767719" cy="6356958"/>
          </a:xfrm>
          <a:custGeom>
            <a:rect b="b" l="l" r="r" t="t"/>
            <a:pathLst>
              <a:path extrusionOk="0" h="6356958" w="4767719">
                <a:moveTo>
                  <a:pt x="0" y="0"/>
                </a:moveTo>
                <a:lnTo>
                  <a:pt x="4767719" y="0"/>
                </a:lnTo>
                <a:lnTo>
                  <a:pt x="4767719" y="6356958"/>
                </a:lnTo>
                <a:lnTo>
                  <a:pt x="0" y="635695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8"/>
          <p:cNvSpPr/>
          <p:nvPr/>
        </p:nvSpPr>
        <p:spPr>
          <a:xfrm>
            <a:off x="0" y="-13691"/>
            <a:ext cx="7960894" cy="5970671"/>
          </a:xfrm>
          <a:custGeom>
            <a:rect b="b" l="l" r="r" t="t"/>
            <a:pathLst>
              <a:path extrusionOk="0" h="5970671" w="7960894">
                <a:moveTo>
                  <a:pt x="0" y="0"/>
                </a:moveTo>
                <a:lnTo>
                  <a:pt x="7960894" y="0"/>
                </a:lnTo>
                <a:lnTo>
                  <a:pt x="7960894" y="5970671"/>
                </a:lnTo>
                <a:lnTo>
                  <a:pt x="0" y="597067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8"/>
          <p:cNvSpPr/>
          <p:nvPr/>
        </p:nvSpPr>
        <p:spPr>
          <a:xfrm>
            <a:off x="6652162" y="-13691"/>
            <a:ext cx="7960894" cy="5970671"/>
          </a:xfrm>
          <a:custGeom>
            <a:rect b="b" l="l" r="r" t="t"/>
            <a:pathLst>
              <a:path extrusionOk="0" h="5970671" w="7960894">
                <a:moveTo>
                  <a:pt x="0" y="0"/>
                </a:moveTo>
                <a:lnTo>
                  <a:pt x="7960894" y="0"/>
                </a:lnTo>
                <a:lnTo>
                  <a:pt x="7960894" y="5970671"/>
                </a:lnTo>
                <a:lnTo>
                  <a:pt x="0" y="597067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 name="Google Shape;201;p8"/>
          <p:cNvSpPr/>
          <p:nvPr/>
        </p:nvSpPr>
        <p:spPr>
          <a:xfrm>
            <a:off x="13520281" y="-304800"/>
            <a:ext cx="4767719" cy="6356958"/>
          </a:xfrm>
          <a:custGeom>
            <a:rect b="b" l="l" r="r" t="t"/>
            <a:pathLst>
              <a:path extrusionOk="0" h="6356958" w="4767719">
                <a:moveTo>
                  <a:pt x="0" y="0"/>
                </a:moveTo>
                <a:lnTo>
                  <a:pt x="4767719" y="0"/>
                </a:lnTo>
                <a:lnTo>
                  <a:pt x="4767719" y="6356958"/>
                </a:lnTo>
                <a:lnTo>
                  <a:pt x="0" y="63569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8"/>
          <p:cNvSpPr txBox="1"/>
          <p:nvPr/>
        </p:nvSpPr>
        <p:spPr>
          <a:xfrm>
            <a:off x="8858577" y="6271233"/>
            <a:ext cx="6417540" cy="641201"/>
          </a:xfrm>
          <a:prstGeom prst="rect">
            <a:avLst/>
          </a:prstGeom>
          <a:noFill/>
          <a:ln>
            <a:noFill/>
          </a:ln>
        </p:spPr>
        <p:txBody>
          <a:bodyPr anchorCtr="0" anchor="t" bIns="0" lIns="0" spcFirstLastPara="1" rIns="0" wrap="square" tIns="0">
            <a:spAutoFit/>
          </a:bodyPr>
          <a:lstStyle/>
          <a:p>
            <a:pPr indent="0" lvl="0" marL="0" marR="0" rtl="0" algn="l">
              <a:lnSpc>
                <a:spcPct val="109989"/>
              </a:lnSpc>
              <a:spcBef>
                <a:spcPts val="0"/>
              </a:spcBef>
              <a:spcAft>
                <a:spcPts val="0"/>
              </a:spcAft>
              <a:buNone/>
            </a:pPr>
            <a:r>
              <a:rPr b="1" lang="en-US" sz="4575">
                <a:solidFill>
                  <a:srgbClr val="FFFFFF"/>
                </a:solidFill>
                <a:latin typeface="Arial"/>
                <a:ea typeface="Arial"/>
                <a:cs typeface="Arial"/>
                <a:sym typeface="Arial"/>
              </a:rPr>
              <a:t>Ground Covers</a:t>
            </a:r>
            <a:endParaRPr/>
          </a:p>
        </p:txBody>
      </p:sp>
      <p:sp>
        <p:nvSpPr>
          <p:cNvPr id="203" name="Google Shape;203;p8"/>
          <p:cNvSpPr txBox="1"/>
          <p:nvPr/>
        </p:nvSpPr>
        <p:spPr>
          <a:xfrm>
            <a:off x="6037995" y="7315663"/>
            <a:ext cx="11221200" cy="2797500"/>
          </a:xfrm>
          <a:prstGeom prst="rect">
            <a:avLst/>
          </a:prstGeom>
          <a:noFill/>
          <a:ln>
            <a:noFill/>
          </a:ln>
        </p:spPr>
        <p:txBody>
          <a:bodyPr anchorCtr="0" anchor="t" bIns="0" lIns="0" spcFirstLastPara="1" rIns="0" wrap="square" tIns="0">
            <a:spAutoFit/>
          </a:bodyPr>
          <a:lstStyle/>
          <a:p>
            <a:pPr indent="0" lvl="0" marL="0" marR="0" rtl="0" algn="l">
              <a:lnSpc>
                <a:spcPct val="135010"/>
              </a:lnSpc>
              <a:spcBef>
                <a:spcPts val="0"/>
              </a:spcBef>
              <a:spcAft>
                <a:spcPts val="0"/>
              </a:spcAft>
              <a:buNone/>
            </a:pPr>
            <a:r>
              <a:rPr b="1" lang="en-US" sz="2345">
                <a:solidFill>
                  <a:srgbClr val="FFFFFF"/>
                </a:solidFill>
                <a:latin typeface="Inter Medium"/>
                <a:ea typeface="Inter Medium"/>
                <a:cs typeface="Inter Medium"/>
                <a:sym typeface="Inter Medium"/>
              </a:rPr>
              <a:t>Applied Fabric, Leaves, and Straw to the tunnel in 60 foot sections</a:t>
            </a:r>
            <a:endParaRPr/>
          </a:p>
          <a:p>
            <a:pPr indent="0" lvl="0" marL="0" marR="0" rtl="0" algn="l">
              <a:lnSpc>
                <a:spcPct val="135010"/>
              </a:lnSpc>
              <a:spcBef>
                <a:spcPts val="0"/>
              </a:spcBef>
              <a:spcAft>
                <a:spcPts val="0"/>
              </a:spcAft>
              <a:buNone/>
            </a:pPr>
            <a:r>
              <a:rPr b="1" lang="en-US" sz="2345">
                <a:solidFill>
                  <a:srgbClr val="FFFFFF"/>
                </a:solidFill>
                <a:latin typeface="Inter Medium"/>
                <a:ea typeface="Inter Medium"/>
                <a:cs typeface="Inter Medium"/>
                <a:sym typeface="Inter Medium"/>
              </a:rPr>
              <a:t>Each was moved around the tunnel to more accurately measure effects </a:t>
            </a:r>
            <a:endParaRPr/>
          </a:p>
          <a:p>
            <a:pPr indent="-253230" lvl="1" marL="506462" marR="0" rtl="0" algn="l">
              <a:lnSpc>
                <a:spcPct val="135010"/>
              </a:lnSpc>
              <a:spcBef>
                <a:spcPts val="0"/>
              </a:spcBef>
              <a:spcAft>
                <a:spcPts val="0"/>
              </a:spcAft>
              <a:buClr>
                <a:srgbClr val="FFFFFF"/>
              </a:buClr>
              <a:buSzPts val="2345"/>
              <a:buFont typeface="Arial"/>
              <a:buChar char="•"/>
            </a:pPr>
            <a:r>
              <a:rPr b="1" i="0" lang="en-US" sz="2345" u="none" cap="none" strike="noStrike">
                <a:solidFill>
                  <a:srgbClr val="FFFFFF"/>
                </a:solidFill>
                <a:latin typeface="Inter Medium"/>
                <a:ea typeface="Inter Medium"/>
                <a:cs typeface="Inter Medium"/>
                <a:sym typeface="Inter Medium"/>
              </a:rPr>
              <a:t>Landscape fabric was applied 1 layer thick with 4 inches around plants for growth</a:t>
            </a:r>
            <a:endParaRPr/>
          </a:p>
          <a:p>
            <a:pPr indent="-253230" lvl="1" marL="506462" marR="0" rtl="0" algn="l">
              <a:lnSpc>
                <a:spcPct val="135010"/>
              </a:lnSpc>
              <a:spcBef>
                <a:spcPts val="0"/>
              </a:spcBef>
              <a:spcAft>
                <a:spcPts val="0"/>
              </a:spcAft>
              <a:buClr>
                <a:srgbClr val="FFFFFF"/>
              </a:buClr>
              <a:buSzPts val="2345"/>
              <a:buFont typeface="Arial"/>
              <a:buChar char="•"/>
            </a:pPr>
            <a:r>
              <a:rPr b="1" i="0" lang="en-US" sz="2345" u="none" cap="none" strike="noStrike">
                <a:solidFill>
                  <a:srgbClr val="FFFFFF"/>
                </a:solidFill>
                <a:latin typeface="Inter Medium"/>
                <a:ea typeface="Inter Medium"/>
                <a:cs typeface="Inter Medium"/>
                <a:sym typeface="Inter Medium"/>
              </a:rPr>
              <a:t>Straw was applied 3-</a:t>
            </a:r>
            <a:r>
              <a:rPr b="1" lang="en-US" sz="2345">
                <a:solidFill>
                  <a:srgbClr val="FFFFFF"/>
                </a:solidFill>
                <a:latin typeface="Inter Medium"/>
                <a:ea typeface="Inter Medium"/>
                <a:cs typeface="Inter Medium"/>
                <a:sym typeface="Inter Medium"/>
              </a:rPr>
              <a:t>4 inches</a:t>
            </a:r>
            <a:r>
              <a:rPr b="1" i="0" lang="en-US" sz="2345" u="none" cap="none" strike="noStrike">
                <a:solidFill>
                  <a:srgbClr val="FFFFFF"/>
                </a:solidFill>
                <a:latin typeface="Inter Medium"/>
                <a:ea typeface="Inter Medium"/>
                <a:cs typeface="Inter Medium"/>
                <a:sym typeface="Inter Medium"/>
              </a:rPr>
              <a:t> thick and went right up to the plants</a:t>
            </a:r>
            <a:endParaRPr/>
          </a:p>
          <a:p>
            <a:pPr indent="-253230" lvl="1" marL="506462" marR="0" rtl="0" algn="l">
              <a:lnSpc>
                <a:spcPct val="135010"/>
              </a:lnSpc>
              <a:spcBef>
                <a:spcPts val="0"/>
              </a:spcBef>
              <a:spcAft>
                <a:spcPts val="0"/>
              </a:spcAft>
              <a:buClr>
                <a:srgbClr val="FFFFFF"/>
              </a:buClr>
              <a:buSzPts val="2345"/>
              <a:buFont typeface="Arial"/>
              <a:buChar char="•"/>
            </a:pPr>
            <a:r>
              <a:rPr b="1" i="0" lang="en-US" sz="2345" u="none" cap="none" strike="noStrike">
                <a:solidFill>
                  <a:srgbClr val="FFFFFF"/>
                </a:solidFill>
                <a:latin typeface="Inter Medium"/>
                <a:ea typeface="Inter Medium"/>
                <a:cs typeface="Inter Medium"/>
                <a:sym typeface="Inter Medium"/>
              </a:rPr>
              <a:t>Leaves were </a:t>
            </a:r>
            <a:r>
              <a:rPr b="1" lang="en-US" sz="2345">
                <a:solidFill>
                  <a:srgbClr val="FFFFFF"/>
                </a:solidFill>
                <a:latin typeface="Inter Medium"/>
                <a:ea typeface="Inter Medium"/>
                <a:cs typeface="Inter Medium"/>
                <a:sym typeface="Inter Medium"/>
              </a:rPr>
              <a:t>applied</a:t>
            </a:r>
            <a:r>
              <a:rPr b="1" i="0" lang="en-US" sz="2345" u="none" cap="none" strike="noStrike">
                <a:solidFill>
                  <a:srgbClr val="FFFFFF"/>
                </a:solidFill>
                <a:latin typeface="Inter Medium"/>
                <a:ea typeface="Inter Medium"/>
                <a:cs typeface="Inter Medium"/>
                <a:sym typeface="Inter Medium"/>
              </a:rPr>
              <a:t> 2-3 inches thick and went right up to the plants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5434"/>
        </a:solidFill>
      </p:bgPr>
    </p:bg>
    <p:spTree>
      <p:nvGrpSpPr>
        <p:cNvPr id="207" name="Shape 207"/>
        <p:cNvGrpSpPr/>
        <p:nvPr/>
      </p:nvGrpSpPr>
      <p:grpSpPr>
        <a:xfrm>
          <a:off x="0" y="0"/>
          <a:ext cx="0" cy="0"/>
          <a:chOff x="0" y="0"/>
          <a:chExt cx="0" cy="0"/>
        </a:xfrm>
      </p:grpSpPr>
      <p:sp>
        <p:nvSpPr>
          <p:cNvPr id="208" name="Google Shape;208;p9"/>
          <p:cNvSpPr/>
          <p:nvPr/>
        </p:nvSpPr>
        <p:spPr>
          <a:xfrm>
            <a:off x="6169147" y="1592874"/>
            <a:ext cx="5970671" cy="7960894"/>
          </a:xfrm>
          <a:custGeom>
            <a:rect b="b" l="l" r="r" t="t"/>
            <a:pathLst>
              <a:path extrusionOk="0" h="7960894" w="5970671">
                <a:moveTo>
                  <a:pt x="0" y="0"/>
                </a:moveTo>
                <a:lnTo>
                  <a:pt x="5970671" y="0"/>
                </a:lnTo>
                <a:lnTo>
                  <a:pt x="5970671" y="7960895"/>
                </a:lnTo>
                <a:lnTo>
                  <a:pt x="0" y="796089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 name="Google Shape;209;p9"/>
          <p:cNvSpPr/>
          <p:nvPr/>
        </p:nvSpPr>
        <p:spPr>
          <a:xfrm>
            <a:off x="12317329" y="1592874"/>
            <a:ext cx="5970671" cy="7960894"/>
          </a:xfrm>
          <a:custGeom>
            <a:rect b="b" l="l" r="r" t="t"/>
            <a:pathLst>
              <a:path extrusionOk="0" h="7960894" w="5970671">
                <a:moveTo>
                  <a:pt x="0" y="0"/>
                </a:moveTo>
                <a:lnTo>
                  <a:pt x="5970671" y="0"/>
                </a:lnTo>
                <a:lnTo>
                  <a:pt x="5970671" y="7960895"/>
                </a:lnTo>
                <a:lnTo>
                  <a:pt x="0" y="796089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9"/>
          <p:cNvSpPr/>
          <p:nvPr/>
        </p:nvSpPr>
        <p:spPr>
          <a:xfrm rot="5400000">
            <a:off x="-995112" y="2587986"/>
            <a:ext cx="7960894" cy="5970671"/>
          </a:xfrm>
          <a:custGeom>
            <a:rect b="b" l="l" r="r" t="t"/>
            <a:pathLst>
              <a:path extrusionOk="0" h="5970671" w="7960894">
                <a:moveTo>
                  <a:pt x="0" y="0"/>
                </a:moveTo>
                <a:lnTo>
                  <a:pt x="7960895" y="0"/>
                </a:lnTo>
                <a:lnTo>
                  <a:pt x="7960895" y="5970671"/>
                </a:lnTo>
                <a:lnTo>
                  <a:pt x="0" y="597067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 name="Google Shape;211;p9"/>
          <p:cNvSpPr txBox="1"/>
          <p:nvPr/>
        </p:nvSpPr>
        <p:spPr>
          <a:xfrm>
            <a:off x="3711530" y="534216"/>
            <a:ext cx="11323416" cy="884193"/>
          </a:xfrm>
          <a:prstGeom prst="rect">
            <a:avLst/>
          </a:prstGeom>
          <a:noFill/>
          <a:ln>
            <a:noFill/>
          </a:ln>
        </p:spPr>
        <p:txBody>
          <a:bodyPr anchorCtr="0" anchor="t" bIns="0" lIns="0" spcFirstLastPara="1" rIns="0" wrap="square" tIns="0">
            <a:spAutoFit/>
          </a:bodyPr>
          <a:lstStyle/>
          <a:p>
            <a:pPr indent="0" lvl="0" marL="0" marR="0" rtl="0" algn="ctr">
              <a:lnSpc>
                <a:spcPct val="109998"/>
              </a:lnSpc>
              <a:spcBef>
                <a:spcPts val="0"/>
              </a:spcBef>
              <a:spcAft>
                <a:spcPts val="0"/>
              </a:spcAft>
              <a:buNone/>
            </a:pPr>
            <a:r>
              <a:rPr lang="en-US" sz="5121">
                <a:solidFill>
                  <a:srgbClr val="FFFFFF"/>
                </a:solidFill>
                <a:latin typeface="Arial"/>
                <a:ea typeface="Arial"/>
                <a:cs typeface="Arial"/>
                <a:sym typeface="Arial"/>
              </a:rPr>
              <a:t>Weed Control Efficacy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