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315" r:id="rId2"/>
    <p:sldId id="257" r:id="rId3"/>
    <p:sldId id="336" r:id="rId4"/>
    <p:sldId id="353" r:id="rId5"/>
    <p:sldId id="355" r:id="rId6"/>
    <p:sldId id="357" r:id="rId7"/>
    <p:sldId id="356" r:id="rId8"/>
    <p:sldId id="359" r:id="rId9"/>
    <p:sldId id="318" r:id="rId10"/>
    <p:sldId id="259" r:id="rId11"/>
    <p:sldId id="260" r:id="rId12"/>
    <p:sldId id="264" r:id="rId13"/>
    <p:sldId id="287" r:id="rId14"/>
    <p:sldId id="267" r:id="rId15"/>
    <p:sldId id="270" r:id="rId16"/>
    <p:sldId id="269" r:id="rId17"/>
    <p:sldId id="361" r:id="rId18"/>
    <p:sldId id="272" r:id="rId19"/>
    <p:sldId id="290" r:id="rId20"/>
    <p:sldId id="274" r:id="rId21"/>
    <p:sldId id="294" r:id="rId22"/>
    <p:sldId id="275" r:id="rId23"/>
    <p:sldId id="276" r:id="rId24"/>
    <p:sldId id="277" r:id="rId25"/>
    <p:sldId id="296" r:id="rId26"/>
    <p:sldId id="295" r:id="rId27"/>
    <p:sldId id="279" r:id="rId28"/>
    <p:sldId id="278" r:id="rId29"/>
    <p:sldId id="297" r:id="rId30"/>
    <p:sldId id="298" r:id="rId31"/>
    <p:sldId id="283" r:id="rId32"/>
    <p:sldId id="284" r:id="rId33"/>
    <p:sldId id="299" r:id="rId34"/>
    <p:sldId id="300" r:id="rId35"/>
    <p:sldId id="312" r:id="rId36"/>
    <p:sldId id="334" r:id="rId37"/>
    <p:sldId id="335" r:id="rId38"/>
    <p:sldId id="342" r:id="rId39"/>
    <p:sldId id="337" r:id="rId40"/>
    <p:sldId id="338" r:id="rId41"/>
    <p:sldId id="339" r:id="rId42"/>
    <p:sldId id="340" r:id="rId43"/>
    <p:sldId id="341" r:id="rId44"/>
    <p:sldId id="346" r:id="rId45"/>
    <p:sldId id="347" r:id="rId46"/>
    <p:sldId id="348" r:id="rId47"/>
    <p:sldId id="349" r:id="rId48"/>
    <p:sldId id="350" r:id="rId49"/>
    <p:sldId id="351" r:id="rId50"/>
    <p:sldId id="34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EC33B-62B7-4B6B-892B-A4F1C0C9750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FA30F-AF09-47E6-B4BB-70A9B1EE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walls.  All the differences.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C76C-B6C9-4FA9-98A2-E1566CC0E7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4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98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4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1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7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98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9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5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3C0C34B-47C6-4D2A-AAF5-C792BC17F54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6C4763-66DC-4352-AEFA-F8A00E43D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Seasonal High Tunnels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Joe Rowland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54" y="4616739"/>
            <a:ext cx="6614693" cy="139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Runoff – Water diverted from roof can cause drainage issues</a:t>
            </a:r>
          </a:p>
          <a:p>
            <a:r>
              <a:rPr lang="en-US" dirty="0"/>
              <a:t>Shading – High tunnel will cast shade potential changing field planting capacities</a:t>
            </a:r>
          </a:p>
          <a:p>
            <a:r>
              <a:rPr lang="en-US" dirty="0"/>
              <a:t>Grading – Top soil movement, sediment runoff</a:t>
            </a:r>
          </a:p>
          <a:p>
            <a:pPr lvl="1"/>
            <a:r>
              <a:rPr lang="en-US" dirty="0"/>
              <a:t>Placement can create odd shaped fields, difficult to plant in</a:t>
            </a:r>
          </a:p>
          <a:p>
            <a:r>
              <a:rPr lang="en-US" dirty="0"/>
              <a:t>Cost – expensive to construct and continually manage</a:t>
            </a:r>
          </a:p>
          <a:p>
            <a:r>
              <a:rPr lang="en-US" b="1" dirty="0"/>
              <a:t>Worrying about the structure during extreme weather events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9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a High Tunnel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Size, type, truss system!</a:t>
            </a:r>
          </a:p>
          <a:p>
            <a:r>
              <a:rPr lang="en-US" dirty="0"/>
              <a:t>Price Estimate for 30 x 72</a:t>
            </a:r>
          </a:p>
          <a:p>
            <a:pPr lvl="1"/>
            <a:r>
              <a:rPr lang="en-US" dirty="0"/>
              <a:t>Low end $10,000</a:t>
            </a:r>
          </a:p>
          <a:p>
            <a:pPr lvl="1"/>
            <a:r>
              <a:rPr lang="en-US" dirty="0"/>
              <a:t>High End $20,000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74320" lvl="1" indent="0">
              <a:buNone/>
            </a:pPr>
            <a:r>
              <a:rPr lang="en-US" dirty="0"/>
              <a:t>Atlas Budget Plus </a:t>
            </a:r>
            <a:r>
              <a:rPr lang="en-US" dirty="0">
                <a:latin typeface="Calibri" panose="020F0502020204030204" pitchFamily="34" charset="0"/>
              </a:rPr>
              <a:t>→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760" y="1965960"/>
            <a:ext cx="5301816" cy="34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outside cost not included in original purchase of kit</a:t>
            </a:r>
          </a:p>
          <a:p>
            <a:pPr lvl="1"/>
            <a:r>
              <a:rPr lang="en-US" dirty="0"/>
              <a:t>Grading</a:t>
            </a:r>
          </a:p>
          <a:p>
            <a:pPr lvl="1"/>
            <a:r>
              <a:rPr lang="en-US" dirty="0"/>
              <a:t>Driving sidewall post (contracting or renting equipment)</a:t>
            </a:r>
          </a:p>
          <a:p>
            <a:pPr lvl="1"/>
            <a:r>
              <a:rPr lang="en-US" dirty="0"/>
              <a:t>Hired labor or contracting for </a:t>
            </a:r>
            <a:r>
              <a:rPr lang="en-US" b="1" dirty="0"/>
              <a:t>installation</a:t>
            </a:r>
          </a:p>
          <a:p>
            <a:pPr lvl="1"/>
            <a:r>
              <a:rPr lang="en-US" dirty="0"/>
              <a:t>Drills, Impact Drivers, Chop Saw, Reciprocating Saw, Drill Bits, Nut Drivers, Ratchets</a:t>
            </a:r>
          </a:p>
          <a:p>
            <a:pPr lvl="1"/>
            <a:r>
              <a:rPr lang="en-US" dirty="0"/>
              <a:t>Materials for </a:t>
            </a:r>
            <a:r>
              <a:rPr lang="en-US" dirty="0" err="1"/>
              <a:t>endwalls</a:t>
            </a:r>
            <a:endParaRPr lang="en-US" dirty="0"/>
          </a:p>
          <a:p>
            <a:pPr lvl="1"/>
            <a:r>
              <a:rPr lang="en-US" dirty="0"/>
              <a:t>Doors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69" y="381865"/>
            <a:ext cx="9965863" cy="6157480"/>
          </a:xfrm>
          <a:prstGeom prst="rect">
            <a:avLst/>
          </a:prstGeom>
        </p:spPr>
      </p:pic>
      <p:sp>
        <p:nvSpPr>
          <p:cNvPr id="4" name="Curved Up Arrow 3"/>
          <p:cNvSpPr/>
          <p:nvPr/>
        </p:nvSpPr>
        <p:spPr>
          <a:xfrm>
            <a:off x="1551709" y="2169101"/>
            <a:ext cx="9088582" cy="1291504"/>
          </a:xfrm>
          <a:prstGeom prst="curvedUpArrow">
            <a:avLst>
              <a:gd name="adj1" fmla="val 22812"/>
              <a:gd name="adj2" fmla="val 50000"/>
              <a:gd name="adj3" fmla="val 250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Up-Down Arrow 4"/>
          <p:cNvSpPr/>
          <p:nvPr/>
        </p:nvSpPr>
        <p:spPr>
          <a:xfrm>
            <a:off x="10527102" y="1731818"/>
            <a:ext cx="332509" cy="1593273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79468" y="1558958"/>
            <a:ext cx="838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E/W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N/S</a:t>
            </a:r>
          </a:p>
        </p:txBody>
      </p:sp>
    </p:spTree>
    <p:extLst>
      <p:ext uri="{BB962C8B-B14F-4D97-AF65-F5344CB8AC3E}">
        <p14:creationId xmlns:p14="http://schemas.microsoft.com/office/powerpoint/2010/main" val="23211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Site selection is more important than orientation!!!</a:t>
            </a:r>
          </a:p>
          <a:p>
            <a:r>
              <a:rPr lang="en-US" dirty="0"/>
              <a:t>Maximize the morning sun</a:t>
            </a:r>
          </a:p>
          <a:p>
            <a:pPr lvl="1"/>
            <a:r>
              <a:rPr lang="en-US" dirty="0"/>
              <a:t>Why? Warm up sooner, evaporate moisture build up</a:t>
            </a:r>
          </a:p>
          <a:p>
            <a:r>
              <a:rPr lang="en-US" dirty="0"/>
              <a:t>Afternoon Sun</a:t>
            </a:r>
          </a:p>
          <a:p>
            <a:r>
              <a:rPr lang="en-US" dirty="0"/>
              <a:t>Ventilation </a:t>
            </a:r>
          </a:p>
          <a:p>
            <a:r>
              <a:rPr lang="en-US" dirty="0"/>
              <a:t>Irrigation Access</a:t>
            </a:r>
          </a:p>
          <a:p>
            <a:r>
              <a:rPr lang="en-US" dirty="0"/>
              <a:t>Level Ground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6400800" y="5851723"/>
            <a:ext cx="44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</p:txBody>
      </p:sp>
      <p:sp>
        <p:nvSpPr>
          <p:cNvPr id="4" name="Oval 3"/>
          <p:cNvSpPr/>
          <p:nvPr/>
        </p:nvSpPr>
        <p:spPr>
          <a:xfrm>
            <a:off x="8177328" y="3019104"/>
            <a:ext cx="3214255" cy="251277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03" y="280425"/>
            <a:ext cx="8264752" cy="63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3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Metal tubing</a:t>
            </a:r>
          </a:p>
          <a:p>
            <a:pPr lvl="1"/>
            <a:r>
              <a:rPr lang="en-US" dirty="0"/>
              <a:t>Diameter ranging between ¾” to 2 ¾”</a:t>
            </a:r>
          </a:p>
          <a:p>
            <a:pPr lvl="1"/>
            <a:r>
              <a:rPr lang="en-US" dirty="0"/>
              <a:t>Chain link top rail</a:t>
            </a:r>
          </a:p>
          <a:p>
            <a:pPr lvl="1"/>
            <a:r>
              <a:rPr lang="en-US" dirty="0"/>
              <a:t>Square and round tubing</a:t>
            </a:r>
          </a:p>
          <a:p>
            <a:r>
              <a:rPr lang="en-US" dirty="0"/>
              <a:t>Baseboards and Hip Boards</a:t>
            </a:r>
          </a:p>
          <a:p>
            <a:pPr lvl="1"/>
            <a:r>
              <a:rPr lang="en-US" dirty="0"/>
              <a:t>Metal, treated wood, untreated wood</a:t>
            </a:r>
          </a:p>
          <a:p>
            <a:r>
              <a:rPr lang="en-US" dirty="0"/>
              <a:t>Concrete</a:t>
            </a:r>
          </a:p>
          <a:p>
            <a:r>
              <a:rPr lang="en-US" dirty="0"/>
              <a:t>End walls</a:t>
            </a:r>
          </a:p>
          <a:p>
            <a:pPr lvl="1"/>
            <a:r>
              <a:rPr lang="en-US" dirty="0"/>
              <a:t>Metal, treated wood, untreated wood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7"/>
          <a:stretch/>
        </p:blipFill>
        <p:spPr>
          <a:xfrm>
            <a:off x="6992041" y="1634302"/>
            <a:ext cx="4026477" cy="4252493"/>
          </a:xfrm>
        </p:spPr>
      </p:pic>
      <p:sp>
        <p:nvSpPr>
          <p:cNvPr id="6" name="TextBox 5"/>
          <p:cNvSpPr txBox="1"/>
          <p:nvPr/>
        </p:nvSpPr>
        <p:spPr>
          <a:xfrm>
            <a:off x="6862500" y="6080759"/>
            <a:ext cx="428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Cabin Branch Organic Farm   Columbia, SC</a:t>
            </a:r>
          </a:p>
        </p:txBody>
      </p:sp>
    </p:spTree>
    <p:extLst>
      <p:ext uri="{BB962C8B-B14F-4D97-AF65-F5344CB8AC3E}">
        <p14:creationId xmlns:p14="http://schemas.microsoft.com/office/powerpoint/2010/main" val="58034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93" r="7162"/>
          <a:stretch/>
        </p:blipFill>
        <p:spPr>
          <a:xfrm>
            <a:off x="637311" y="387931"/>
            <a:ext cx="5791200" cy="56011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4111" y="6068352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www.growingformarket.com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19269" r="50909"/>
          <a:stretch/>
        </p:blipFill>
        <p:spPr>
          <a:xfrm>
            <a:off x="8534401" y="203200"/>
            <a:ext cx="3417455" cy="647246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Rectangular Callout 7"/>
          <p:cNvSpPr/>
          <p:nvPr/>
        </p:nvSpPr>
        <p:spPr>
          <a:xfrm>
            <a:off x="5384802" y="825685"/>
            <a:ext cx="3842327" cy="196369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Side Walls:</a:t>
            </a:r>
          </a:p>
          <a:p>
            <a:pPr algn="ctr"/>
            <a:r>
              <a:rPr lang="en-US" sz="2400" dirty="0"/>
              <a:t>Drop Down</a:t>
            </a:r>
          </a:p>
          <a:p>
            <a:pPr algn="ctr"/>
            <a:r>
              <a:rPr lang="en-US" sz="2400" dirty="0"/>
              <a:t>Roll Up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**Tunnel Height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80147" y="1422401"/>
            <a:ext cx="3731492" cy="16533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887857" y="1838040"/>
            <a:ext cx="1588655" cy="12376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68656" y="5606687"/>
            <a:ext cx="2013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Dancing Pines Farm</a:t>
            </a:r>
          </a:p>
          <a:p>
            <a:r>
              <a:rPr lang="en-US" dirty="0"/>
              <a:t>Efland, NC</a:t>
            </a:r>
          </a:p>
        </p:txBody>
      </p:sp>
    </p:spTree>
    <p:extLst>
      <p:ext uri="{BB962C8B-B14F-4D97-AF65-F5344CB8AC3E}">
        <p14:creationId xmlns:p14="http://schemas.microsoft.com/office/powerpoint/2010/main" val="39264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Gothic Tunnels are typically taller than other types</a:t>
            </a:r>
          </a:p>
          <a:p>
            <a:r>
              <a:rPr lang="en-US" dirty="0"/>
              <a:t>Additional height may require gable vents</a:t>
            </a:r>
          </a:p>
          <a:p>
            <a:r>
              <a:rPr lang="en-US" dirty="0"/>
              <a:t>Taller side walls = taller tunnel height</a:t>
            </a:r>
          </a:p>
          <a:p>
            <a:r>
              <a:rPr lang="en-US" dirty="0"/>
              <a:t>Roof pitch will impact height</a:t>
            </a:r>
          </a:p>
          <a:p>
            <a:pPr lvl="1"/>
            <a:r>
              <a:rPr lang="en-US" dirty="0"/>
              <a:t>Snow </a:t>
            </a:r>
          </a:p>
          <a:p>
            <a:r>
              <a:rPr lang="en-US" dirty="0"/>
              <a:t>Access to truss structure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57" y="2057399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5680364" y="5623321"/>
            <a:ext cx="591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Sierra Nevada Brewing Company Gardens   Mills River, NC</a:t>
            </a:r>
          </a:p>
        </p:txBody>
      </p:sp>
    </p:spTree>
    <p:extLst>
      <p:ext uri="{BB962C8B-B14F-4D97-AF65-F5344CB8AC3E}">
        <p14:creationId xmlns:p14="http://schemas.microsoft.com/office/powerpoint/2010/main" val="613726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1620783"/>
            <a:ext cx="4754563" cy="35659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1305" y="1620783"/>
            <a:ext cx="5053397" cy="3565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7055" y="5306291"/>
            <a:ext cx="455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Puckett Greenhouses – Quonset High Tunnel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782" y="5306291"/>
            <a:ext cx="443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Dancing Pines Farms   Efland, NC</a:t>
            </a:r>
          </a:p>
        </p:txBody>
      </p:sp>
    </p:spTree>
    <p:extLst>
      <p:ext uri="{BB962C8B-B14F-4D97-AF65-F5344CB8AC3E}">
        <p14:creationId xmlns:p14="http://schemas.microsoft.com/office/powerpoint/2010/main" val="303824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high tunnel?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" y="1622685"/>
            <a:ext cx="5384800" cy="4038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91" y="336028"/>
            <a:ext cx="4681929" cy="3511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16" y="1755307"/>
            <a:ext cx="3860800" cy="27178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/>
          <a:srcRect t="21998" b="10528"/>
          <a:stretch/>
        </p:blipFill>
        <p:spPr>
          <a:xfrm>
            <a:off x="8201891" y="3243451"/>
            <a:ext cx="3655329" cy="3283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4" b="24837"/>
          <a:stretch/>
        </p:blipFill>
        <p:spPr>
          <a:xfrm>
            <a:off x="474280" y="4540555"/>
            <a:ext cx="4165100" cy="2008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10404"/>
          <a:stretch/>
        </p:blipFill>
        <p:spPr>
          <a:xfrm>
            <a:off x="4493498" y="4142509"/>
            <a:ext cx="3827080" cy="2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bow spacing is between 4’ and 6’</a:t>
            </a:r>
          </a:p>
          <a:p>
            <a:pPr lvl="1"/>
            <a:r>
              <a:rPr lang="en-US" dirty="0"/>
              <a:t>This also indicates the spacing on the side post</a:t>
            </a:r>
          </a:p>
          <a:p>
            <a:r>
              <a:rPr lang="en-US" dirty="0"/>
              <a:t>Decisions on bow spacing depends on production requirements, environmental concerns, and tunnel specs</a:t>
            </a:r>
          </a:p>
          <a:p>
            <a:pPr lvl="1"/>
            <a:r>
              <a:rPr lang="en-US" dirty="0"/>
              <a:t>Are you accessing the truss system during production? (trellising, hanging baskets,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lvl="1"/>
            <a:r>
              <a:rPr lang="en-US" dirty="0"/>
              <a:t>Are snow load and winds a concern?</a:t>
            </a:r>
          </a:p>
          <a:p>
            <a:pPr lvl="1"/>
            <a:r>
              <a:rPr lang="en-US" dirty="0"/>
              <a:t>What is the diameter/stability of steel tubing used?</a:t>
            </a:r>
          </a:p>
          <a:p>
            <a:r>
              <a:rPr lang="en-US" dirty="0"/>
              <a:t>Closer bow spacing increases the strength of the tunnel to withstand more weight, both from outside pressure and hanging weight inside</a:t>
            </a:r>
          </a:p>
        </p:txBody>
      </p:sp>
    </p:spTree>
    <p:extLst>
      <p:ext uri="{BB962C8B-B14F-4D97-AF65-F5344CB8AC3E}">
        <p14:creationId xmlns:p14="http://schemas.microsoft.com/office/powerpoint/2010/main" val="2553228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70" b="21818"/>
          <a:stretch/>
        </p:blipFill>
        <p:spPr>
          <a:xfrm>
            <a:off x="1524000" y="484908"/>
            <a:ext cx="9144000" cy="487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8618" y="5486400"/>
            <a:ext cx="665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59782" y="1136073"/>
            <a:ext cx="1316182" cy="762000"/>
            <a:chOff x="7259782" y="1136073"/>
            <a:chExt cx="1316182" cy="762000"/>
          </a:xfrm>
        </p:grpSpPr>
        <p:sp>
          <p:nvSpPr>
            <p:cNvPr id="4" name="Left-Right Arrow Callout 3"/>
            <p:cNvSpPr/>
            <p:nvPr/>
          </p:nvSpPr>
          <p:spPr>
            <a:xfrm>
              <a:off x="7259782" y="1136073"/>
              <a:ext cx="1316182" cy="762000"/>
            </a:xfrm>
            <a:prstGeom prst="leftRightArrow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716982" y="1316182"/>
              <a:ext cx="44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95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Truss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Installing a truss system is usually an “upgrade” from basic high tunnel kits</a:t>
            </a:r>
          </a:p>
          <a:p>
            <a:r>
              <a:rPr lang="en-US" dirty="0"/>
              <a:t>Materials can be purchased or made to install to an existing tunnel</a:t>
            </a:r>
          </a:p>
          <a:p>
            <a:r>
              <a:rPr lang="en-US" dirty="0"/>
              <a:t>What are the benefits?</a:t>
            </a:r>
          </a:p>
          <a:p>
            <a:pPr lvl="1"/>
            <a:r>
              <a:rPr lang="en-US" dirty="0"/>
              <a:t>Lowers the cross brace for accessibility to connect trellis systems</a:t>
            </a:r>
          </a:p>
          <a:p>
            <a:pPr lvl="1"/>
            <a:r>
              <a:rPr lang="en-US" dirty="0"/>
              <a:t>Increases strength </a:t>
            </a:r>
          </a:p>
          <a:p>
            <a:pPr lvl="1"/>
            <a:r>
              <a:rPr lang="en-US" dirty="0"/>
              <a:t>Decreases damage risk from snow, ice and wind</a:t>
            </a:r>
          </a:p>
          <a:p>
            <a:r>
              <a:rPr lang="en-US" dirty="0"/>
              <a:t>Trusses can be installed on every bow OR at equal intervals throughout the tunnel</a:t>
            </a:r>
          </a:p>
        </p:txBody>
      </p:sp>
    </p:spTree>
    <p:extLst>
      <p:ext uri="{BB962C8B-B14F-4D97-AF65-F5344CB8AC3E}">
        <p14:creationId xmlns:p14="http://schemas.microsoft.com/office/powerpoint/2010/main" val="1099512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30" y="335427"/>
            <a:ext cx="5403541" cy="5687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4230" y="6123709"/>
            <a:ext cx="540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www.zimmermanhightunnels.com</a:t>
            </a:r>
          </a:p>
        </p:txBody>
      </p:sp>
    </p:spTree>
    <p:extLst>
      <p:ext uri="{BB962C8B-B14F-4D97-AF65-F5344CB8AC3E}">
        <p14:creationId xmlns:p14="http://schemas.microsoft.com/office/powerpoint/2010/main" val="2991261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common is a single layer of plastic</a:t>
            </a:r>
          </a:p>
          <a:p>
            <a:r>
              <a:rPr lang="en-US" dirty="0"/>
              <a:t>Double Layer increases heat retention and reduces damage risk</a:t>
            </a:r>
          </a:p>
          <a:p>
            <a:r>
              <a:rPr lang="en-US" dirty="0"/>
              <a:t>Inflation works with two layers</a:t>
            </a:r>
          </a:p>
          <a:p>
            <a:pPr lvl="1"/>
            <a:r>
              <a:rPr lang="en-US" dirty="0"/>
              <a:t>Requires a blower and electricity</a:t>
            </a:r>
          </a:p>
          <a:p>
            <a:r>
              <a:rPr lang="en-US" dirty="0"/>
              <a:t>Aged plastic has reduced light transmission </a:t>
            </a:r>
          </a:p>
          <a:p>
            <a:pPr lvl="1"/>
            <a:r>
              <a:rPr lang="en-US" dirty="0"/>
              <a:t>Plant stress</a:t>
            </a:r>
          </a:p>
          <a:p>
            <a:pPr lvl="1"/>
            <a:r>
              <a:rPr lang="en-US" dirty="0"/>
              <a:t>Reduced heating capacity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6 mil 4 year greenhouse plastic (UV Stable)</a:t>
            </a:r>
          </a:p>
          <a:p>
            <a:r>
              <a:rPr lang="en-US" dirty="0"/>
              <a:t>6 mil Infrared Anti-condensate plastic</a:t>
            </a:r>
          </a:p>
          <a:p>
            <a:r>
              <a:rPr lang="en-US" dirty="0"/>
              <a:t>Bubble Wrap Type</a:t>
            </a:r>
          </a:p>
          <a:p>
            <a:r>
              <a:rPr lang="en-US" dirty="0"/>
              <a:t>Shade cloth</a:t>
            </a:r>
          </a:p>
          <a:p>
            <a:endParaRPr lang="en-US" dirty="0"/>
          </a:p>
          <a:p>
            <a:r>
              <a:rPr lang="en-US" dirty="0"/>
              <a:t>Note: Most plastics should not touch PVC!</a:t>
            </a:r>
          </a:p>
        </p:txBody>
      </p:sp>
    </p:spTree>
    <p:extLst>
      <p:ext uri="{BB962C8B-B14F-4D97-AF65-F5344CB8AC3E}">
        <p14:creationId xmlns:p14="http://schemas.microsoft.com/office/powerpoint/2010/main" val="1197258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6" y="436417"/>
            <a:ext cx="4525241" cy="6033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9" y="436417"/>
            <a:ext cx="6774873" cy="5081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8691" y="5680364"/>
            <a:ext cx="602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  <a:p>
            <a:pPr algn="ctr"/>
            <a:r>
              <a:rPr lang="en-US" dirty="0"/>
              <a:t>Double plastic layer on greenhouse</a:t>
            </a:r>
          </a:p>
        </p:txBody>
      </p:sp>
    </p:spTree>
    <p:extLst>
      <p:ext uri="{BB962C8B-B14F-4D97-AF65-F5344CB8AC3E}">
        <p14:creationId xmlns:p14="http://schemas.microsoft.com/office/powerpoint/2010/main" val="354475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Wiggle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Chanel used to secure plastic</a:t>
            </a:r>
          </a:p>
          <a:p>
            <a:r>
              <a:rPr lang="en-US" dirty="0"/>
              <a:t>Plastic is held in with curved wire that “wiggles” into place</a:t>
            </a:r>
          </a:p>
          <a:p>
            <a:r>
              <a:rPr lang="en-US" dirty="0"/>
              <a:t>Can be used on wood or metal</a:t>
            </a:r>
          </a:p>
          <a:p>
            <a:r>
              <a:rPr lang="en-US" dirty="0"/>
              <a:t>Furring strips are also common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9731" y="2163762"/>
            <a:ext cx="381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9731" y="597376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www.growerssupply.com</a:t>
            </a:r>
          </a:p>
        </p:txBody>
      </p:sp>
    </p:spTree>
    <p:extLst>
      <p:ext uri="{BB962C8B-B14F-4D97-AF65-F5344CB8AC3E}">
        <p14:creationId xmlns:p14="http://schemas.microsoft.com/office/powerpoint/2010/main" val="2982767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Endwalls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kits do not include material to frame out </a:t>
            </a:r>
            <a:r>
              <a:rPr lang="en-US" dirty="0" err="1"/>
              <a:t>endwalls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Framed </a:t>
            </a:r>
            <a:r>
              <a:rPr lang="en-US" dirty="0" err="1"/>
              <a:t>endwalls</a:t>
            </a:r>
            <a:r>
              <a:rPr lang="en-US" dirty="0"/>
              <a:t> are considered an upgrade from basic kits</a:t>
            </a:r>
          </a:p>
          <a:p>
            <a:r>
              <a:rPr lang="en-US" dirty="0"/>
              <a:t>Framing provides strength and increase heat retention</a:t>
            </a:r>
          </a:p>
          <a:p>
            <a:pPr lvl="1"/>
            <a:r>
              <a:rPr lang="en-US" dirty="0"/>
              <a:t>Framing also provides a structure to hang doors, vents and fans if desired</a:t>
            </a:r>
          </a:p>
          <a:p>
            <a:r>
              <a:rPr lang="en-US" dirty="0"/>
              <a:t>Doors – range in size.  Provide openings for tractors and cross ventilation</a:t>
            </a:r>
          </a:p>
          <a:p>
            <a:pPr lvl="1"/>
            <a:r>
              <a:rPr lang="en-US" dirty="0"/>
              <a:t>Multiple door style options</a:t>
            </a:r>
          </a:p>
          <a:p>
            <a:r>
              <a:rPr lang="en-US" dirty="0"/>
              <a:t>Vents are usually installed near the peak on both ends</a:t>
            </a:r>
          </a:p>
          <a:p>
            <a:r>
              <a:rPr lang="en-US" dirty="0"/>
              <a:t>Fans – used as needed for increased ventilation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9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r="1015"/>
          <a:stretch/>
        </p:blipFill>
        <p:spPr>
          <a:xfrm>
            <a:off x="249381" y="1176769"/>
            <a:ext cx="5805055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b="3186"/>
          <a:stretch/>
        </p:blipFill>
        <p:spPr>
          <a:xfrm rot="16200000">
            <a:off x="6756689" y="576694"/>
            <a:ext cx="4566805" cy="5777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109" y="5874326"/>
            <a:ext cx="1083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                                    UNC Charlotte Botanical Garden   Charlotte, NC</a:t>
            </a:r>
          </a:p>
        </p:txBody>
      </p:sp>
    </p:spTree>
    <p:extLst>
      <p:ext uri="{BB962C8B-B14F-4D97-AF65-F5344CB8AC3E}">
        <p14:creationId xmlns:p14="http://schemas.microsoft.com/office/powerpoint/2010/main" val="182677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58" y="1487314"/>
            <a:ext cx="6232814" cy="4151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4815" y="5832764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www.nrcs.usda.gov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72" y="830408"/>
            <a:ext cx="4807960" cy="480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815" y="5809612"/>
            <a:ext cx="433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www.growerssupply.com</a:t>
            </a:r>
          </a:p>
        </p:txBody>
      </p:sp>
    </p:spTree>
    <p:extLst>
      <p:ext uri="{BB962C8B-B14F-4D97-AF65-F5344CB8AC3E}">
        <p14:creationId xmlns:p14="http://schemas.microsoft.com/office/powerpoint/2010/main" val="408136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a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Establishing a need helps develop what type of high tunnel and what specifications are needed during the purchasing and installation process</a:t>
            </a:r>
          </a:p>
          <a:p>
            <a:r>
              <a:rPr lang="en-US" dirty="0"/>
              <a:t>Avoiding vacant tunnels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1" b="22467"/>
          <a:stretch/>
        </p:blipFill>
        <p:spPr>
          <a:xfrm>
            <a:off x="2115128" y="3724563"/>
            <a:ext cx="7961745" cy="22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94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</a:t>
            </a:r>
          </a:p>
          <a:p>
            <a:pPr lvl="1"/>
            <a:r>
              <a:rPr lang="en-US" dirty="0"/>
              <a:t>Drip is best</a:t>
            </a:r>
          </a:p>
          <a:p>
            <a:pPr lvl="1"/>
            <a:r>
              <a:rPr lang="en-US" dirty="0"/>
              <a:t>Plants can be placed at each emitter</a:t>
            </a:r>
          </a:p>
          <a:p>
            <a:pPr lvl="1"/>
            <a:r>
              <a:rPr lang="en-US" dirty="0"/>
              <a:t>Needs: pressure reducer, filter, fittings, injection system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head is necessary for cover crops.  Install above the maximum height of the cover crop and irrigate as needed.  </a:t>
            </a:r>
          </a:p>
          <a:p>
            <a:pPr lvl="1"/>
            <a:r>
              <a:rPr lang="en-US" dirty="0"/>
              <a:t>Higher pressure is needed to run these</a:t>
            </a:r>
          </a:p>
          <a:p>
            <a:pPr lvl="1"/>
            <a:r>
              <a:rPr lang="en-US" dirty="0"/>
              <a:t>Suspended from trusses or bows or wobblers mounted on ground for overhead</a:t>
            </a:r>
          </a:p>
          <a:p>
            <a:pPr lvl="2"/>
            <a:r>
              <a:rPr lang="en-US" dirty="0"/>
              <a:t>Depends on long term needs and management</a:t>
            </a:r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sz="28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25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10" y="249382"/>
            <a:ext cx="8478981" cy="63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63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Moveable Tunnels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Set placements</a:t>
            </a:r>
          </a:p>
          <a:p>
            <a:r>
              <a:rPr lang="en-US" dirty="0"/>
              <a:t>Typically, two locations</a:t>
            </a:r>
          </a:p>
          <a:p>
            <a:r>
              <a:rPr lang="en-US" dirty="0"/>
              <a:t>Rollers on metal tracks</a:t>
            </a:r>
          </a:p>
          <a:p>
            <a:r>
              <a:rPr lang="en-US" dirty="0"/>
              <a:t>Weeds can be huge issue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Sleds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Metal or wood sleds</a:t>
            </a:r>
          </a:p>
          <a:p>
            <a:r>
              <a:rPr lang="en-US" dirty="0"/>
              <a:t>Typically need a tractor to move</a:t>
            </a:r>
          </a:p>
          <a:p>
            <a:r>
              <a:rPr lang="en-US" dirty="0"/>
              <a:t>Multiple locations</a:t>
            </a:r>
          </a:p>
          <a:p>
            <a:r>
              <a:rPr lang="en-US" dirty="0"/>
              <a:t>Can twist during moving events</a:t>
            </a:r>
          </a:p>
          <a:p>
            <a:r>
              <a:rPr lang="en-US" b="1" dirty="0"/>
              <a:t>Caterpillars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1709" y="5167745"/>
            <a:ext cx="906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Must be anchored down!!!</a:t>
            </a:r>
          </a:p>
        </p:txBody>
      </p:sp>
    </p:spTree>
    <p:extLst>
      <p:ext uri="{BB962C8B-B14F-4D97-AF65-F5344CB8AC3E}">
        <p14:creationId xmlns:p14="http://schemas.microsoft.com/office/powerpoint/2010/main" val="2253552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90650"/>
            <a:ext cx="6096000" cy="407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59723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www.gothicarchgreenhouses.com</a:t>
            </a:r>
          </a:p>
        </p:txBody>
      </p:sp>
    </p:spTree>
    <p:extLst>
      <p:ext uri="{BB962C8B-B14F-4D97-AF65-F5344CB8AC3E}">
        <p14:creationId xmlns:p14="http://schemas.microsoft.com/office/powerpoint/2010/main" val="1445139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Movable Tunnels Continued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Multiple growing locations</a:t>
            </a:r>
          </a:p>
          <a:p>
            <a:pPr lvl="1"/>
            <a:r>
              <a:rPr lang="en-US" dirty="0"/>
              <a:t>Crop rotations</a:t>
            </a:r>
          </a:p>
          <a:p>
            <a:pPr lvl="1"/>
            <a:r>
              <a:rPr lang="en-US" dirty="0"/>
              <a:t>Season extension</a:t>
            </a:r>
          </a:p>
          <a:p>
            <a:r>
              <a:rPr lang="en-US" dirty="0"/>
              <a:t>Increased soil health</a:t>
            </a:r>
          </a:p>
          <a:p>
            <a:r>
              <a:rPr lang="en-US" dirty="0"/>
              <a:t>Easy to disassemble and move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Drawbacks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Typically, smaller</a:t>
            </a:r>
          </a:p>
          <a:p>
            <a:r>
              <a:rPr lang="en-US" dirty="0"/>
              <a:t>More management requirements</a:t>
            </a:r>
          </a:p>
          <a:p>
            <a:r>
              <a:rPr lang="en-US" dirty="0"/>
              <a:t>Some may require additional labor</a:t>
            </a:r>
          </a:p>
          <a:p>
            <a:r>
              <a:rPr lang="en-US" dirty="0"/>
              <a:t>Higher risk of damage do to extreme environmental events</a:t>
            </a:r>
          </a:p>
        </p:txBody>
      </p:sp>
    </p:spTree>
    <p:extLst>
      <p:ext uri="{BB962C8B-B14F-4D97-AF65-F5344CB8AC3E}">
        <p14:creationId xmlns:p14="http://schemas.microsoft.com/office/powerpoint/2010/main" val="2443725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DIY High Tunnels</a:t>
            </a:r>
          </a:p>
        </p:txBody>
      </p:sp>
      <p:pic>
        <p:nvPicPr>
          <p:cNvPr id="1026" name="Picture 2" descr="Image result for johnny's high 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6" y="1827066"/>
            <a:ext cx="3680200" cy="244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ohnny's high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56" y="1827066"/>
            <a:ext cx="3462757" cy="22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6" y="4123026"/>
            <a:ext cx="3680200" cy="2440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267200"/>
            <a:ext cx="328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Johnny’s Selected Seeds has several models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Chain link top rail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97" y="5015803"/>
            <a:ext cx="4541914" cy="1486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4404" y="3113038"/>
            <a:ext cx="2618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Farmers Friend Caterpillar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 bent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lengths</a:t>
            </a:r>
          </a:p>
        </p:txBody>
      </p:sp>
    </p:spTree>
    <p:extLst>
      <p:ext uri="{BB962C8B-B14F-4D97-AF65-F5344CB8AC3E}">
        <p14:creationId xmlns:p14="http://schemas.microsoft.com/office/powerpoint/2010/main" val="20290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 Capacity on Small Acreage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tunnel can support closer spacing as compared to the field</a:t>
            </a:r>
          </a:p>
          <a:p>
            <a:pPr lvl="1"/>
            <a:r>
              <a:rPr lang="en-US" dirty="0"/>
              <a:t>Plants are dryer</a:t>
            </a:r>
          </a:p>
          <a:p>
            <a:pPr lvl="1"/>
            <a:r>
              <a:rPr lang="en-US" dirty="0"/>
              <a:t>Trellising considerations</a:t>
            </a:r>
          </a:p>
          <a:p>
            <a:pPr lvl="1"/>
            <a:r>
              <a:rPr lang="en-US" dirty="0"/>
              <a:t>Specialized irrigation schedules  ** no rain or precipitation</a:t>
            </a:r>
          </a:p>
          <a:p>
            <a:r>
              <a:rPr lang="en-US" dirty="0"/>
              <a:t>Urban Farms</a:t>
            </a:r>
          </a:p>
          <a:p>
            <a:r>
              <a:rPr lang="en-US" dirty="0"/>
              <a:t>Small 1 to 2 acre operations</a:t>
            </a:r>
          </a:p>
          <a:p>
            <a:r>
              <a:rPr lang="en-US" dirty="0"/>
              <a:t>Increased harvest/income from the same amount of space</a:t>
            </a:r>
          </a:p>
        </p:txBody>
      </p:sp>
    </p:spTree>
    <p:extLst>
      <p:ext uri="{BB962C8B-B14F-4D97-AF65-F5344CB8AC3E}">
        <p14:creationId xmlns:p14="http://schemas.microsoft.com/office/powerpoint/2010/main" val="3272929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426527"/>
          </a:xfrm>
        </p:spPr>
        <p:txBody>
          <a:bodyPr/>
          <a:lstStyle/>
          <a:p>
            <a:r>
              <a:rPr lang="en-US" dirty="0"/>
              <a:t>High tunnels can gross more pre square foot as compared to field production</a:t>
            </a:r>
          </a:p>
          <a:p>
            <a:pPr marL="45720" indent="0">
              <a:buNone/>
            </a:pPr>
            <a:r>
              <a:rPr lang="en-US" dirty="0"/>
              <a:t> 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 cost vary from farm to farm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2255"/>
              </p:ext>
            </p:extLst>
          </p:nvPr>
        </p:nvGraphicFramePr>
        <p:xfrm>
          <a:off x="1976583" y="2675313"/>
          <a:ext cx="812799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Tomatoes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Tunnel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Row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  <a:r>
                        <a:rPr lang="en-US" baseline="0" dirty="0"/>
                        <a:t> of 30” bed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 of 30” bed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Bed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rows at 2’ spacing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 row at 18” spacing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Plants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Avg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Marketable Harvest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lbs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per plant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lbs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per plant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Marketable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2,660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Avg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Price per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lb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$2.00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$1.75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Gross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$4,655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534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b="13952"/>
          <a:stretch/>
        </p:blipFill>
        <p:spPr>
          <a:xfrm>
            <a:off x="296486" y="290945"/>
            <a:ext cx="4671753" cy="2780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53" y="1380617"/>
            <a:ext cx="6480120" cy="486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22" y="496453"/>
            <a:ext cx="3569278" cy="4759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6" y="3230417"/>
            <a:ext cx="4376651" cy="32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7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Resources</a:t>
            </a:r>
          </a:p>
        </p:txBody>
      </p:sp>
    </p:spTree>
    <p:extLst>
      <p:ext uri="{BB962C8B-B14F-4D97-AF65-F5344CB8AC3E}">
        <p14:creationId xmlns:p14="http://schemas.microsoft.com/office/powerpoint/2010/main" val="93087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high tunnel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Season Extension</a:t>
            </a:r>
          </a:p>
          <a:p>
            <a:pPr lvl="1"/>
            <a:r>
              <a:rPr lang="en-US" dirty="0"/>
              <a:t>Early spring, late fall, and winter production</a:t>
            </a:r>
          </a:p>
          <a:p>
            <a:r>
              <a:rPr lang="en-US" dirty="0"/>
              <a:t>Clean fruit/plants</a:t>
            </a:r>
          </a:p>
          <a:p>
            <a:r>
              <a:rPr lang="en-US" dirty="0"/>
              <a:t>Protected from elements</a:t>
            </a:r>
          </a:p>
          <a:p>
            <a:r>
              <a:rPr lang="en-US" dirty="0"/>
              <a:t>Reduced disease pressure</a:t>
            </a:r>
          </a:p>
          <a:p>
            <a:r>
              <a:rPr lang="en-US" dirty="0"/>
              <a:t>Controlled growing environment</a:t>
            </a:r>
          </a:p>
          <a:p>
            <a:r>
              <a:rPr lang="en-US" dirty="0"/>
              <a:t>Slower to freeze, faster to thaw</a:t>
            </a:r>
          </a:p>
          <a:p>
            <a:r>
              <a:rPr lang="en-US" dirty="0"/>
              <a:t>4-6 degrees protection, I assume 4!</a:t>
            </a:r>
          </a:p>
          <a:p>
            <a:r>
              <a:rPr lang="en-US" dirty="0"/>
              <a:t>Bigger, cleaner, better quality, earlier/later in season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50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Tunnel Hoop House Construction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Different tunnel styles</a:t>
            </a:r>
          </a:p>
          <a:p>
            <a:r>
              <a:rPr lang="en-US" dirty="0"/>
              <a:t>Purchasing decisions</a:t>
            </a:r>
          </a:p>
          <a:p>
            <a:r>
              <a:rPr lang="en-US" dirty="0"/>
              <a:t>Construction Tips</a:t>
            </a:r>
          </a:p>
          <a:p>
            <a:r>
              <a:rPr lang="en-US" dirty="0"/>
              <a:t>Visual examples (photos)</a:t>
            </a:r>
          </a:p>
          <a:p>
            <a:r>
              <a:rPr lang="en-US" dirty="0"/>
              <a:t>Terminology</a:t>
            </a:r>
          </a:p>
          <a:p>
            <a:endParaRPr lang="en-US" dirty="0"/>
          </a:p>
          <a:p>
            <a:r>
              <a:rPr lang="en-US" dirty="0"/>
              <a:t>https://web.extension.illinois.edu/bcjmw/downloads/54183.pdf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37" y="1567873"/>
            <a:ext cx="3515716" cy="454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673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Tunnel Crop Production Handbook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NCAT</a:t>
            </a:r>
          </a:p>
          <a:p>
            <a:r>
              <a:rPr lang="en-US" dirty="0"/>
              <a:t>Great for new high tunnel farmers</a:t>
            </a:r>
          </a:p>
          <a:p>
            <a:r>
              <a:rPr lang="en-US" dirty="0"/>
              <a:t>Detailed informative production information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B4F793-4C2B-19C7-3DB1-25BFA46EBA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30" y="1488332"/>
            <a:ext cx="3783975" cy="44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142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Tunnel Micro-irrigation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Drip and overhead systems for high tunnels</a:t>
            </a:r>
          </a:p>
          <a:p>
            <a:r>
              <a:rPr lang="en-US" dirty="0"/>
              <a:t>Set up diagrams and irrigation calculations</a:t>
            </a:r>
          </a:p>
          <a:p>
            <a:r>
              <a:rPr lang="en-US" dirty="0"/>
              <a:t>Soil information and bed prep</a:t>
            </a:r>
          </a:p>
          <a:p>
            <a:r>
              <a:rPr lang="en-US" dirty="0"/>
              <a:t>Rooting depth information</a:t>
            </a:r>
          </a:p>
          <a:p>
            <a:endParaRPr lang="en-US" dirty="0"/>
          </a:p>
          <a:p>
            <a:r>
              <a:rPr lang="en-US" dirty="0"/>
              <a:t>https://www.carolinafarmstewards.org/high-tunnel-micro-irrigation-guide/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24" y="2057400"/>
            <a:ext cx="306701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724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High Tunnel Production: Organic Tomato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Varieties</a:t>
            </a:r>
          </a:p>
          <a:p>
            <a:r>
              <a:rPr lang="en-US" dirty="0"/>
              <a:t>Economics</a:t>
            </a:r>
          </a:p>
          <a:p>
            <a:r>
              <a:rPr lang="en-US" dirty="0"/>
              <a:t>Production scheduling</a:t>
            </a:r>
          </a:p>
          <a:p>
            <a:r>
              <a:rPr lang="en-US" dirty="0"/>
              <a:t>Care and maintenance</a:t>
            </a:r>
          </a:p>
          <a:p>
            <a:endParaRPr lang="en-US" dirty="0"/>
          </a:p>
          <a:p>
            <a:r>
              <a:rPr lang="en-US" dirty="0"/>
              <a:t>https://www.carolinafarmstewards.org/seasonal-high-tunnel-production-organic-tomato-guide/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02" y="2057400"/>
            <a:ext cx="3106859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730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68037"/>
            <a:ext cx="9875520" cy="1356360"/>
          </a:xfrm>
        </p:spPr>
        <p:txBody>
          <a:bodyPr/>
          <a:lstStyle/>
          <a:p>
            <a:pPr algn="ctr"/>
            <a:r>
              <a:rPr lang="en-US" sz="3600" dirty="0"/>
              <a:t>CFSA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08017"/>
            <a:ext cx="4754880" cy="40233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FARM SERVICES</a:t>
            </a:r>
            <a:r>
              <a:rPr lang="en-US" dirty="0"/>
              <a:t>: Technical assistance on organic production/ certification, food safety, seasonal high tunnel production, post-harvest handling, and selling into wholesale markets. </a:t>
            </a:r>
          </a:p>
          <a:p>
            <a:pPr marL="114300" indent="0">
              <a:buNone/>
            </a:pPr>
            <a:endParaRPr lang="en-US" sz="13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63640" y="1808017"/>
            <a:ext cx="4754880" cy="4023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/>
              <a:t>Elma C. Lomax Incubator Farm: </a:t>
            </a:r>
            <a:r>
              <a:rPr lang="en-US" dirty="0"/>
              <a:t>Certified organic incubator farm in Concord, NC. That provides beginning farmers with access to land and equipment to start their own farm business.  Onsite organic research program.</a:t>
            </a:r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19200" y="4530436"/>
            <a:ext cx="9753600" cy="1828800"/>
            <a:chOff x="1386840" y="4530436"/>
            <a:chExt cx="9753600" cy="1828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40" y="4530436"/>
              <a:ext cx="2438400" cy="1828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240" y="4530436"/>
              <a:ext cx="2438400" cy="1828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530436"/>
              <a:ext cx="2438400" cy="1828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4530436"/>
              <a:ext cx="24384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907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CFSA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/>
            <a:endParaRPr lang="en-US" dirty="0"/>
          </a:p>
          <a:p>
            <a:pPr marL="114300"/>
            <a:r>
              <a:rPr lang="en-US" b="1" dirty="0"/>
              <a:t>FOOD SYSTEMS: </a:t>
            </a:r>
            <a:r>
              <a:rPr lang="en-US" dirty="0"/>
              <a:t>Provide business development assistance to farmers and businesses looking to supply the local food system. </a:t>
            </a:r>
          </a:p>
          <a:p>
            <a:pPr marL="114300"/>
            <a:r>
              <a:rPr lang="en-US" b="1" dirty="0"/>
              <a:t>EDUCATION: </a:t>
            </a:r>
            <a:r>
              <a:rPr lang="en-US" dirty="0"/>
              <a:t>Host SAC, OCLC, and the Piedmont Farm Tour</a:t>
            </a:r>
          </a:p>
          <a:p>
            <a:pPr marL="114300"/>
            <a:r>
              <a:rPr lang="en-US" b="1" dirty="0"/>
              <a:t>ADVOCACY: </a:t>
            </a:r>
            <a:r>
              <a:rPr lang="en-US" dirty="0"/>
              <a:t>We work to change agriculture laws and regulations to benefit local and organic small and mid-sized farms.</a:t>
            </a:r>
          </a:p>
        </p:txBody>
      </p:sp>
      <p:pic>
        <p:nvPicPr>
          <p:cNvPr id="1028" name="Picture 4" descr="Image result for farm pictures">
            <a:extLst>
              <a:ext uri="{FF2B5EF4-FFF2-40B4-BE49-F238E27FC236}">
                <a16:creationId xmlns:a16="http://schemas.microsoft.com/office/drawing/2014/main" id="{006CB926-48AA-48CD-92A8-D37C8C830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2" r="11250" b="-1"/>
          <a:stretch/>
        </p:blipFill>
        <p:spPr bwMode="auto">
          <a:xfrm>
            <a:off x="8080881" y="2093789"/>
            <a:ext cx="2896569" cy="35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90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CFSA’s Consulting Services: </a:t>
            </a:r>
            <a:br>
              <a:rPr lang="en-US" dirty="0">
                <a:latin typeface="+mn-lt"/>
              </a:rPr>
            </a:br>
            <a:r>
              <a:rPr lang="en-US" sz="4000" dirty="0">
                <a:latin typeface="+mn-lt"/>
              </a:rPr>
              <a:t>Organic Certification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54" y="1866899"/>
            <a:ext cx="5023597" cy="15240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Organic Transition</a:t>
            </a:r>
            <a:r>
              <a:rPr lang="en-US" dirty="0"/>
              <a:t>: guidance choosing a certifying agent and record keeping system, Q&amp;A on NOP regulations, and records and application review.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840162"/>
            <a:ext cx="2190750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4499"/>
            <a:ext cx="1828800" cy="18288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62126" y="3962401"/>
            <a:ext cx="5400675" cy="184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Conservation Activity Planning </a:t>
            </a:r>
            <a:r>
              <a:rPr lang="en-US" dirty="0"/>
              <a:t>(CAP-138): a farm resource inventory, identification of resource concerns and options to address them, a soil and water quality impact analysis for each option.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89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CFSA’s Consulting Services: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Production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654790"/>
            <a:ext cx="4267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High Tunnel Production: </a:t>
            </a:r>
            <a:r>
              <a:rPr lang="en-US" sz="2200" dirty="0"/>
              <a:t>Help farmers identify best management practices including planting dates, varieties selection, and irrigation, soil fertility and pest management.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05300" y="4191001"/>
            <a:ext cx="525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Good Agricultural Practices (GAP): </a:t>
            </a:r>
            <a:r>
              <a:rPr lang="en-US" sz="2200" dirty="0"/>
              <a:t>Conduct risk assessments, identify ways to mitigate pathogen risks, review Food Safety Plans, and provide assistance preparing for an audit.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654790"/>
            <a:ext cx="3060700" cy="191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>
          <a:xfrm>
            <a:off x="2022476" y="4165600"/>
            <a:ext cx="20669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8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22" y="609600"/>
            <a:ext cx="11659673" cy="135636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Building Wholesale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922" y="2057400"/>
            <a:ext cx="7160655" cy="4459310"/>
          </a:xfrm>
        </p:spPr>
        <p:txBody>
          <a:bodyPr>
            <a:normAutofit/>
          </a:bodyPr>
          <a:lstStyle/>
          <a:p>
            <a:pPr marL="34290" indent="0" fontAlgn="base">
              <a:buNone/>
            </a:pPr>
            <a:r>
              <a:rPr lang="en-US" sz="2400" b="1" dirty="0">
                <a:solidFill>
                  <a:schemeClr val="tx1"/>
                </a:solidFill>
              </a:rPr>
              <a:t>This consulting program will help you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fontAlgn="base"/>
            <a:r>
              <a:rPr lang="en-US" sz="2400" dirty="0">
                <a:solidFill>
                  <a:schemeClr val="tx1"/>
                </a:solidFill>
              </a:rPr>
              <a:t>Assess whether or not wholesale is right for you.</a:t>
            </a:r>
          </a:p>
          <a:p>
            <a:pPr fontAlgn="base"/>
            <a:r>
              <a:rPr lang="en-US" sz="2400" dirty="0">
                <a:solidFill>
                  <a:schemeClr val="tx1"/>
                </a:solidFill>
              </a:rPr>
              <a:t>Decide what kind of wholesale is right for you.</a:t>
            </a:r>
          </a:p>
          <a:p>
            <a:pPr fontAlgn="base"/>
            <a:r>
              <a:rPr lang="en-US" sz="2400" dirty="0">
                <a:solidFill>
                  <a:schemeClr val="tx1"/>
                </a:solidFill>
              </a:rPr>
              <a:t>Design postharvest handling strategies to maximize efficiency, food safety, and workflow.</a:t>
            </a:r>
          </a:p>
          <a:p>
            <a:pPr fontAlgn="base"/>
            <a:r>
              <a:rPr lang="en-US" sz="2400" dirty="0">
                <a:solidFill>
                  <a:schemeClr val="tx1"/>
                </a:solidFill>
              </a:rPr>
              <a:t>Understand infrastructure, packaging, labeling, traceability, transporting and basic food safety norms to meet wholesale buyer requirements.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949" y="2057400"/>
            <a:ext cx="4207100" cy="420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567" y="209584"/>
            <a:ext cx="1184853" cy="7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32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56179"/>
            <a:ext cx="4351372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CFSA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553" y="1216458"/>
            <a:ext cx="8190753" cy="4386119"/>
          </a:xfrm>
        </p:spPr>
        <p:txBody>
          <a:bodyPr>
            <a:normAutofit/>
          </a:bodyPr>
          <a:lstStyle/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Seasonal High Tunnel Production: Organic Tomato Guide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High Tunnel Micro-irrigation Guide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Infrastructure Toolkit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GAPs Manual and Videos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Sample CAP Plan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Organic Transition Handbook for Produce Farmers 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Organic Enterprise Budgets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Organic Inputs and pest Control Finders </a:t>
            </a:r>
          </a:p>
          <a:p>
            <a:pPr lvl="1" indent="-279400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Downloadable recordkeeping templates</a:t>
            </a:r>
          </a:p>
          <a:p>
            <a:pPr marL="777240" lvl="2" indent="0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2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0207" y="570085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lvl="1" algn="ctr"/>
            <a:r>
              <a:rPr lang="en-US" sz="3200" dirty="0">
                <a:solidFill>
                  <a:srgbClr val="002060"/>
                </a:solidFill>
              </a:rPr>
              <a:t>www.carolinafarmstewards.org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1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 Extension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Higher profit margins</a:t>
            </a:r>
          </a:p>
          <a:p>
            <a:pPr lvl="1"/>
            <a:r>
              <a:rPr lang="en-US" dirty="0"/>
              <a:t>Capturing customers early in season</a:t>
            </a:r>
          </a:p>
          <a:p>
            <a:pPr lvl="1"/>
            <a:r>
              <a:rPr lang="en-US" dirty="0"/>
              <a:t>Helps in a competitive marketplace</a:t>
            </a:r>
          </a:p>
          <a:p>
            <a:pPr lvl="1"/>
            <a:r>
              <a:rPr lang="en-US" dirty="0"/>
              <a:t>High fruit quality</a:t>
            </a:r>
          </a:p>
          <a:p>
            <a:r>
              <a:rPr lang="en-US" dirty="0"/>
              <a:t>Capturing shoulder season markets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Crops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Tomato</a:t>
            </a:r>
          </a:p>
          <a:p>
            <a:r>
              <a:rPr lang="en-US" dirty="0"/>
              <a:t>Pepper</a:t>
            </a:r>
          </a:p>
          <a:p>
            <a:r>
              <a:rPr lang="en-US" dirty="0"/>
              <a:t>Cucumber</a:t>
            </a:r>
          </a:p>
          <a:p>
            <a:r>
              <a:rPr lang="en-US" dirty="0"/>
              <a:t>Lettuce</a:t>
            </a:r>
          </a:p>
          <a:p>
            <a:r>
              <a:rPr lang="en-US" dirty="0"/>
              <a:t>Greens/Spinach</a:t>
            </a:r>
          </a:p>
          <a:p>
            <a:r>
              <a:rPr lang="en-US" dirty="0"/>
              <a:t>Many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023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363895"/>
            <a:ext cx="9966960" cy="1207583"/>
          </a:xfrm>
        </p:spPr>
        <p:txBody>
          <a:bodyPr/>
          <a:lstStyle/>
          <a:p>
            <a:r>
              <a:rPr lang="en-US" dirty="0"/>
              <a:t>Questions &amp;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1571478"/>
            <a:ext cx="8769096" cy="394684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You!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C23C1CAA-7AD4-F1AF-052E-7030D17D5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54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2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 Crops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195618" cy="4023360"/>
          </a:xfrm>
        </p:spPr>
        <p:txBody>
          <a:bodyPr>
            <a:normAutofit/>
          </a:bodyPr>
          <a:lstStyle/>
          <a:p>
            <a:r>
              <a:rPr lang="en-US" dirty="0"/>
              <a:t>Crops that are unable to grow in the field</a:t>
            </a:r>
          </a:p>
          <a:p>
            <a:r>
              <a:rPr lang="en-US" dirty="0"/>
              <a:t>Niche market</a:t>
            </a:r>
          </a:p>
          <a:p>
            <a:r>
              <a:rPr lang="en-US" dirty="0"/>
              <a:t>Ginger</a:t>
            </a:r>
          </a:p>
          <a:p>
            <a:r>
              <a:rPr lang="en-US" dirty="0"/>
              <a:t>Turmeric </a:t>
            </a:r>
          </a:p>
          <a:p>
            <a:r>
              <a:rPr lang="en-US" dirty="0"/>
              <a:t>Berries, small fruits</a:t>
            </a:r>
          </a:p>
          <a:p>
            <a:r>
              <a:rPr lang="en-US" dirty="0"/>
              <a:t>Special needs: soil fertilizer inputs, shade cloth, irrigation, seed prep and post harvest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95" y="1711744"/>
            <a:ext cx="5788097" cy="33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68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85392"/>
            <a:ext cx="4754880" cy="4023360"/>
          </a:xfrm>
        </p:spPr>
        <p:txBody>
          <a:bodyPr/>
          <a:lstStyle/>
          <a:p>
            <a:r>
              <a:rPr lang="en-US" dirty="0"/>
              <a:t>Year-round harvests </a:t>
            </a:r>
          </a:p>
          <a:p>
            <a:r>
              <a:rPr lang="en-US" dirty="0"/>
              <a:t>Possible in all parts of NC/SC</a:t>
            </a:r>
          </a:p>
          <a:p>
            <a:r>
              <a:rPr lang="en-US" dirty="0"/>
              <a:t>Great for restaurants, year-round farmers markets/CSAs</a:t>
            </a:r>
          </a:p>
          <a:p>
            <a:r>
              <a:rPr lang="en-US" dirty="0"/>
              <a:t>Can only produce cool season crops</a:t>
            </a:r>
          </a:p>
          <a:p>
            <a:r>
              <a:rPr lang="en-US" dirty="0"/>
              <a:t>Limiting factors: day length, soil temperature, viable market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Special Considerations: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Management needs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Double plastic layer/blower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Row Covers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Temperature/humidity monitoring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Crop variety selection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Extending the harvest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0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Reduced dependence on pesticides</a:t>
            </a:r>
          </a:p>
          <a:p>
            <a:pPr lvl="1"/>
            <a:r>
              <a:rPr lang="en-US" dirty="0"/>
              <a:t>Covered space = low disease</a:t>
            </a:r>
          </a:p>
          <a:p>
            <a:pPr lvl="1"/>
            <a:r>
              <a:rPr lang="en-US" dirty="0"/>
              <a:t>Spring/Winter season extension = less pests</a:t>
            </a:r>
          </a:p>
          <a:p>
            <a:pPr lvl="1"/>
            <a:r>
              <a:rPr lang="en-US" dirty="0"/>
              <a:t>High fruit quality = less post harvest needs and longer shelf life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6400800" y="5911273"/>
            <a:ext cx="450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Clemson Student Organic Farm  Clemson, SC</a:t>
            </a:r>
          </a:p>
        </p:txBody>
      </p:sp>
    </p:spTree>
    <p:extLst>
      <p:ext uri="{BB962C8B-B14F-4D97-AF65-F5344CB8AC3E}">
        <p14:creationId xmlns:p14="http://schemas.microsoft.com/office/powerpoint/2010/main" val="151276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to high tunnel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Pollinator Exclusion</a:t>
            </a:r>
          </a:p>
          <a:p>
            <a:r>
              <a:rPr lang="en-US" dirty="0"/>
              <a:t>Temperature Extremes</a:t>
            </a:r>
          </a:p>
          <a:p>
            <a:r>
              <a:rPr lang="en-US" dirty="0"/>
              <a:t>Summer Heat</a:t>
            </a:r>
          </a:p>
          <a:p>
            <a:r>
              <a:rPr lang="en-US" dirty="0"/>
              <a:t>Humidity</a:t>
            </a:r>
          </a:p>
          <a:p>
            <a:r>
              <a:rPr lang="en-US" dirty="0"/>
              <a:t>Soil Health</a:t>
            </a:r>
          </a:p>
          <a:p>
            <a:r>
              <a:rPr lang="en-US" dirty="0"/>
              <a:t>Maintenance Inputs</a:t>
            </a:r>
          </a:p>
          <a:p>
            <a:r>
              <a:rPr lang="en-US" dirty="0"/>
              <a:t>Perimeter Weed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106" y="1965960"/>
            <a:ext cx="5182466" cy="34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79435" y="5573802"/>
            <a:ext cx="518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Timothy </a:t>
            </a:r>
            <a:r>
              <a:rPr lang="en-US" i="1" dirty="0" err="1"/>
              <a:t>Coolong</a:t>
            </a:r>
            <a:r>
              <a:rPr lang="en-US" i="1" dirty="0"/>
              <a:t>, University of Kentucky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6315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1809</TotalTime>
  <Words>1797</Words>
  <Application>Microsoft Office PowerPoint</Application>
  <PresentationFormat>Widescreen</PresentationFormat>
  <Paragraphs>349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Corbel</vt:lpstr>
      <vt:lpstr>Times New Roman</vt:lpstr>
      <vt:lpstr>Basis</vt:lpstr>
      <vt:lpstr>Seasonal High Tunnels 101</vt:lpstr>
      <vt:lpstr>What is a high tunnel?</vt:lpstr>
      <vt:lpstr>Establishing a Need</vt:lpstr>
      <vt:lpstr>Benefits to high tunnel production</vt:lpstr>
      <vt:lpstr>Season Extension</vt:lpstr>
      <vt:lpstr>Exotic Crops</vt:lpstr>
      <vt:lpstr>Winter Production</vt:lpstr>
      <vt:lpstr>Organic Production</vt:lpstr>
      <vt:lpstr>Drawbacks to high tunnel production</vt:lpstr>
      <vt:lpstr>Drawbacks</vt:lpstr>
      <vt:lpstr>Cost of a High Tunnel</vt:lpstr>
      <vt:lpstr>Cost Continued</vt:lpstr>
      <vt:lpstr>PowerPoint Presentation</vt:lpstr>
      <vt:lpstr>Site Selection</vt:lpstr>
      <vt:lpstr>PowerPoint Presentation</vt:lpstr>
      <vt:lpstr>Building Materials</vt:lpstr>
      <vt:lpstr>PowerPoint Presentation</vt:lpstr>
      <vt:lpstr>Height</vt:lpstr>
      <vt:lpstr>PowerPoint Presentation</vt:lpstr>
      <vt:lpstr>Bow Spacing</vt:lpstr>
      <vt:lpstr>PowerPoint Presentation</vt:lpstr>
      <vt:lpstr>Truss Systems</vt:lpstr>
      <vt:lpstr>PowerPoint Presentation</vt:lpstr>
      <vt:lpstr>Plastic</vt:lpstr>
      <vt:lpstr>PowerPoint Presentation</vt:lpstr>
      <vt:lpstr>Wiggle Wire</vt:lpstr>
      <vt:lpstr>Endwalls</vt:lpstr>
      <vt:lpstr>PowerPoint Presentation</vt:lpstr>
      <vt:lpstr>PowerPoint Presentation</vt:lpstr>
      <vt:lpstr>Irrigation</vt:lpstr>
      <vt:lpstr>PowerPoint Presentation</vt:lpstr>
      <vt:lpstr>Moveable Tunnels</vt:lpstr>
      <vt:lpstr>PowerPoint Presentation</vt:lpstr>
      <vt:lpstr>Movable Tunnels Continued</vt:lpstr>
      <vt:lpstr>DIY High Tunnels</vt:lpstr>
      <vt:lpstr>Increase Capacity on Small Acreage</vt:lpstr>
      <vt:lpstr>Crop Economics</vt:lpstr>
      <vt:lpstr>PowerPoint Presentation</vt:lpstr>
      <vt:lpstr>Recommended Resources</vt:lpstr>
      <vt:lpstr>High Tunnel Hoop House Construction Guide</vt:lpstr>
      <vt:lpstr>High Tunnel Crop Production Handbook</vt:lpstr>
      <vt:lpstr>High Tunnel Micro-irrigation Guide</vt:lpstr>
      <vt:lpstr>Seasonal High Tunnel Production: Organic Tomato Guide</vt:lpstr>
      <vt:lpstr>CFSA PROGRAMS</vt:lpstr>
      <vt:lpstr>CFSA PROGRAMS</vt:lpstr>
      <vt:lpstr> CFSA’s Consulting Services:  Organic Certification </vt:lpstr>
      <vt:lpstr> CFSA’s Consulting Services: Production  </vt:lpstr>
      <vt:lpstr>Building Wholesale Capacity</vt:lpstr>
      <vt:lpstr>CFSA Resources</vt:lpstr>
      <vt:lpstr>Questions &amp;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Tunnel Construction</dc:title>
  <dc:creator>Gena Moore</dc:creator>
  <cp:lastModifiedBy>Joe Rowland</cp:lastModifiedBy>
  <cp:revision>121</cp:revision>
  <dcterms:created xsi:type="dcterms:W3CDTF">2018-02-26T16:50:22Z</dcterms:created>
  <dcterms:modified xsi:type="dcterms:W3CDTF">2023-04-11T13:40:08Z</dcterms:modified>
</cp:coreProperties>
</file>