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41" r:id="rId2"/>
    <p:sldId id="407" r:id="rId3"/>
    <p:sldId id="405" r:id="rId4"/>
    <p:sldId id="400" r:id="rId5"/>
    <p:sldId id="402" r:id="rId6"/>
    <p:sldId id="410" r:id="rId7"/>
    <p:sldId id="411" r:id="rId8"/>
    <p:sldId id="348" r:id="rId9"/>
    <p:sldId id="4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7B97-E9C8-4353-B63B-D6F90376C04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354EF-6019-4EC1-9B16-9BB28415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stop me if you have a question or want more information on anything.</a:t>
            </a:r>
          </a:p>
          <a:p>
            <a:r>
              <a:rPr lang="en-US" baseline="0" dirty="0"/>
              <a:t>These presentations will be made available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2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0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2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Hiller and </a:t>
            </a:r>
            <a:r>
              <a:rPr lang="en-US" dirty="0" err="1"/>
              <a:t>tilther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2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0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2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8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9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4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6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3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7" y="6223832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F8C6ED-22C6-4A89-9BC6-CB428A444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50" y="6223832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3" y="6223832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8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 b="12400"/>
          <a:stretch/>
        </p:blipFill>
        <p:spPr>
          <a:xfrm>
            <a:off x="289560" y="271577"/>
            <a:ext cx="11612880" cy="63335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0282" y="261256"/>
            <a:ext cx="11702321" cy="15185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4842" y="5489242"/>
            <a:ext cx="11702321" cy="927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627" y="5603546"/>
            <a:ext cx="5053815" cy="89611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Raleway ExtraLight" panose="020B0303030101060003" pitchFamily="34" charset="0"/>
              </a:rPr>
              <a:t>Joe Rowland</a:t>
            </a:r>
          </a:p>
          <a:p>
            <a:pPr algn="l"/>
            <a:r>
              <a:rPr lang="en-US" sz="3200" i="1" dirty="0">
                <a:solidFill>
                  <a:schemeClr val="tx1"/>
                </a:solidFill>
                <a:latin typeface="Raleway ExtraLight" panose="020B0303030101060003" pitchFamily="34" charset="0"/>
              </a:rPr>
              <a:t>Organic Initiatives Coordinator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0" y="5505571"/>
            <a:ext cx="4215393" cy="89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110" y="440884"/>
            <a:ext cx="11176615" cy="1453234"/>
          </a:xfrm>
        </p:spPr>
        <p:txBody>
          <a:bodyPr>
            <a:normAutofit fontScale="90000"/>
          </a:bodyPr>
          <a:lstStyle/>
          <a:p>
            <a:r>
              <a:rPr lang="en-US" sz="6000" b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High tunnel Bed </a:t>
            </a:r>
            <a:r>
              <a:rPr lang="en-US" sz="6000" b="0" dirty="0" err="1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PreP</a:t>
            </a:r>
            <a:r>
              <a:rPr lang="en-US" sz="6000" b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 &amp; Planting</a:t>
            </a:r>
          </a:p>
        </p:txBody>
      </p:sp>
    </p:spTree>
    <p:extLst>
      <p:ext uri="{BB962C8B-B14F-4D97-AF65-F5344CB8AC3E}">
        <p14:creationId xmlns:p14="http://schemas.microsoft.com/office/powerpoint/2010/main" val="79113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RA: Ripper / Middle Buster Plow / Subsoiler Plow / Potato Plow - Standard Shank - Orange (matches Kubota Orange)">
            <a:extLst>
              <a:ext uri="{FF2B5EF4-FFF2-40B4-BE49-F238E27FC236}">
                <a16:creationId xmlns:a16="http://schemas.microsoft.com/office/drawing/2014/main" id="{7C0E7B22-F11F-8B69-02FD-CDA7061C9F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Subsoiler/Ripper - Earth Tools">
            <a:extLst>
              <a:ext uri="{FF2B5EF4-FFF2-40B4-BE49-F238E27FC236}">
                <a16:creationId xmlns:a16="http://schemas.microsoft.com/office/drawing/2014/main" id="{71504054-39B9-BA20-D282-B8B61E715B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14" y="1556761"/>
            <a:ext cx="3158706" cy="28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2021 BUSH HOG APP66-7">
            <a:extLst>
              <a:ext uri="{FF2B5EF4-FFF2-40B4-BE49-F238E27FC236}">
                <a16:creationId xmlns:a16="http://schemas.microsoft.com/office/drawing/2014/main" id="{453DA516-43F3-C7EC-DB7D-D64D402A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08" y="1556761"/>
            <a:ext cx="3263273" cy="29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LIPA TLS 180 Tractor Mounted Flail Mower (72″ Cut, 3Pt – With Side Shift)  For 50-60 hp Tractors – Needham Ag – Store">
            <a:extLst>
              <a:ext uri="{FF2B5EF4-FFF2-40B4-BE49-F238E27FC236}">
                <a16:creationId xmlns:a16="http://schemas.microsoft.com/office/drawing/2014/main" id="{C33ABAF6-7EE9-E408-E3F0-88C4F792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0" y="1556761"/>
            <a:ext cx="3158706" cy="28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3D0EAC-0DA0-E55E-AC48-1F6C164A19F2}"/>
              </a:ext>
            </a:extLst>
          </p:cNvPr>
          <p:cNvSpPr txBox="1"/>
          <p:nvPr/>
        </p:nvSpPr>
        <p:spPr>
          <a:xfrm>
            <a:off x="525620" y="4898571"/>
            <a:ext cx="108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Flail Mower			Scarifier/Field Cultivator		      Sub-</a:t>
            </a:r>
            <a:r>
              <a:rPr lang="en-US" dirty="0" err="1"/>
              <a:t>Soiler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8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RA: Ripper / Middle Buster Plow / Subsoiler Plow / Potato Plow - Standard Shank - Orange (matches Kubota Orange)">
            <a:extLst>
              <a:ext uri="{FF2B5EF4-FFF2-40B4-BE49-F238E27FC236}">
                <a16:creationId xmlns:a16="http://schemas.microsoft.com/office/drawing/2014/main" id="{7C0E7B22-F11F-8B69-02FD-CDA7061C9F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5'4&quot; OFFSET DISC HARROW AC - Lovett &amp; Tharpe">
            <a:extLst>
              <a:ext uri="{FF2B5EF4-FFF2-40B4-BE49-F238E27FC236}">
                <a16:creationId xmlns:a16="http://schemas.microsoft.com/office/drawing/2014/main" id="{8ED9F653-D5F3-8886-E206-164AD330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625150"/>
            <a:ext cx="3694923" cy="48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ractor with 48 inch rototiller attachment rentals Mount Vernon WA | Where  to rent tractor with 48 inch rototiller attachment in Bellingham, Skagit  County, Mt Vernon, Sedro Woolley, Burlington, Anacortes, San Juan Islands">
            <a:extLst>
              <a:ext uri="{FF2B5EF4-FFF2-40B4-BE49-F238E27FC236}">
                <a16:creationId xmlns:a16="http://schemas.microsoft.com/office/drawing/2014/main" id="{527CDC17-397B-DC51-4BF4-54A42A1E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04" y="1306286"/>
            <a:ext cx="3202623" cy="36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elli Spading Machine">
            <a:extLst>
              <a:ext uri="{FF2B5EF4-FFF2-40B4-BE49-F238E27FC236}">
                <a16:creationId xmlns:a16="http://schemas.microsoft.com/office/drawing/2014/main" id="{C4669AAF-745E-34F1-95E4-014724E8C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63" y="1306286"/>
            <a:ext cx="3202622" cy="35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0F3C33-8A94-E75A-CDE8-A2290150C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224" y="5411755"/>
            <a:ext cx="11175961" cy="66900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Disc Harrow			     Roto-Tiller/</a:t>
            </a:r>
            <a:r>
              <a:rPr lang="en-US" dirty="0" err="1"/>
              <a:t>Vator</a:t>
            </a:r>
            <a:r>
              <a:rPr lang="en-US" dirty="0"/>
              <a:t>		          </a:t>
            </a:r>
            <a:r>
              <a:rPr lang="en-US" dirty="0" err="1"/>
              <a:t>Spader</a:t>
            </a: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53805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AutoShape 2" descr="HRA: Ripper / Middle Buster Plow / Subsoiler Plow / Potato Plow - Standard Shank - Orange (matches Kubota Orange)">
            <a:extLst>
              <a:ext uri="{FF2B5EF4-FFF2-40B4-BE49-F238E27FC236}">
                <a16:creationId xmlns:a16="http://schemas.microsoft.com/office/drawing/2014/main" id="{7C0E7B22-F11F-8B69-02FD-CDA7061C9F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Power Harrow for Sale | Rotary Power Harrow for Compact Tractor - FieldKing">
            <a:extLst>
              <a:ext uri="{FF2B5EF4-FFF2-40B4-BE49-F238E27FC236}">
                <a16:creationId xmlns:a16="http://schemas.microsoft.com/office/drawing/2014/main" id="{129F538E-3127-50B0-B4EE-4DA83624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8" y="754914"/>
            <a:ext cx="3641093" cy="29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aised Bed Shapers and Row Disc Bedders | Kennco Manufacturing">
            <a:extLst>
              <a:ext uri="{FF2B5EF4-FFF2-40B4-BE49-F238E27FC236}">
                <a16:creationId xmlns:a16="http://schemas.microsoft.com/office/drawing/2014/main" id="{B7BEEFEC-A606-654B-60A6-F78F6C7F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95" y="3429000"/>
            <a:ext cx="3547466" cy="23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Model 1670 | Rain-Flo Irrigation">
            <a:extLst>
              <a:ext uri="{FF2B5EF4-FFF2-40B4-BE49-F238E27FC236}">
                <a16:creationId xmlns:a16="http://schemas.microsoft.com/office/drawing/2014/main" id="{0762172C-85D7-439A-F741-EC48570A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62" y="970466"/>
            <a:ext cx="3750136" cy="23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Roller Crimper Tips for NJ Growers – Sustainable Farming on the Urban Fringe">
            <a:extLst>
              <a:ext uri="{FF2B5EF4-FFF2-40B4-BE49-F238E27FC236}">
                <a16:creationId xmlns:a16="http://schemas.microsoft.com/office/drawing/2014/main" id="{D6ED85D7-123E-6261-9CB6-9A72BC53C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29" y="3391678"/>
            <a:ext cx="3676969" cy="2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0772E-2D0C-2F6D-0142-189E83155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5746272"/>
            <a:ext cx="9493898" cy="86788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Power Harrow					     Water Wheel Transplanter</a:t>
            </a:r>
          </a:p>
          <a:p>
            <a:pPr marL="45720" indent="0">
              <a:buNone/>
            </a:pPr>
            <a:r>
              <a:rPr lang="en-US" dirty="0"/>
              <a:t>Bed Shaper					     Roller/Crimper</a:t>
            </a:r>
          </a:p>
        </p:txBody>
      </p:sp>
    </p:spTree>
    <p:extLst>
      <p:ext uri="{BB962C8B-B14F-4D97-AF65-F5344CB8AC3E}">
        <p14:creationId xmlns:p14="http://schemas.microsoft.com/office/powerpoint/2010/main" val="214555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100" name="Picture 4" descr="Best Broadfork | Treadlite Broadforks | Lifetime Guarantee">
            <a:extLst>
              <a:ext uri="{FF2B5EF4-FFF2-40B4-BE49-F238E27FC236}">
                <a16:creationId xmlns:a16="http://schemas.microsoft.com/office/drawing/2014/main" id="{5575610E-AE1A-100B-F111-1D3E192C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92287"/>
            <a:ext cx="3449216" cy="23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e BCS Tractors Worth It? | Ferndale | Bellingham | Seattle | Carl's Mower  &amp; Saw">
            <a:extLst>
              <a:ext uri="{FF2B5EF4-FFF2-40B4-BE49-F238E27FC236}">
                <a16:creationId xmlns:a16="http://schemas.microsoft.com/office/drawing/2014/main" id="{E0548C35-FDDB-3540-3F4E-00DBF28D3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1" y="867789"/>
            <a:ext cx="3625523" cy="23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ilage Tarp | 40' x 50' | Hoss Tools">
            <a:extLst>
              <a:ext uri="{FF2B5EF4-FFF2-40B4-BE49-F238E27FC236}">
                <a16:creationId xmlns:a16="http://schemas.microsoft.com/office/drawing/2014/main" id="{332E6E43-7610-1641-DE3D-D001479FB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2" y="3592286"/>
            <a:ext cx="3700168" cy="23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uilding A Hügelkultur Raised Bed - A Step By Step Tutorial">
            <a:extLst>
              <a:ext uri="{FF2B5EF4-FFF2-40B4-BE49-F238E27FC236}">
                <a16:creationId xmlns:a16="http://schemas.microsoft.com/office/drawing/2014/main" id="{053AE8FF-D570-15DF-4F51-0832D5800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0262"/>
            <a:ext cx="3375331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1F8D18-EEAC-E718-3E49-ADE0D7D7DECB}"/>
              </a:ext>
            </a:extLst>
          </p:cNvPr>
          <p:cNvSpPr txBox="1"/>
          <p:nvPr/>
        </p:nvSpPr>
        <p:spPr>
          <a:xfrm>
            <a:off x="1329031" y="5840963"/>
            <a:ext cx="10334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Walk Behind Tractor/BCS/Grillo		  </a:t>
            </a:r>
            <a:r>
              <a:rPr lang="en-US" dirty="0" err="1"/>
              <a:t>Hugelkultur</a:t>
            </a:r>
            <a:r>
              <a:rPr lang="en-US" dirty="0"/>
              <a:t>/Deep Mulch/Compost</a:t>
            </a:r>
          </a:p>
          <a:p>
            <a:r>
              <a:rPr lang="en-US" dirty="0"/>
              <a:t>Tarping/Occultation/Solarization/Plasticulture	  </a:t>
            </a:r>
            <a:r>
              <a:rPr lang="en-US" dirty="0" err="1"/>
              <a:t>Broadfork</a:t>
            </a:r>
            <a:r>
              <a:rPr lang="en-US" dirty="0"/>
              <a:t>/Permanent Beds/Landscape Fabric		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0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Johnny's Seedbed Roller – 30&quot; | Johnny's Selected Seeds">
            <a:extLst>
              <a:ext uri="{FF2B5EF4-FFF2-40B4-BE49-F238E27FC236}">
                <a16:creationId xmlns:a16="http://schemas.microsoft.com/office/drawing/2014/main" id="{1593E11D-C95A-0FCF-A592-9EA9BC6B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7" y="3429000"/>
            <a:ext cx="3725040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bble Wheel Attachment — Thiessen Tillage Equipment">
            <a:extLst>
              <a:ext uri="{FF2B5EF4-FFF2-40B4-BE49-F238E27FC236}">
                <a16:creationId xmlns:a16="http://schemas.microsoft.com/office/drawing/2014/main" id="{71B4C890-EAA4-0350-3863-BC59F333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0" y="422899"/>
            <a:ext cx="3974840" cy="26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ilther Tilthers">
            <a:extLst>
              <a:ext uri="{FF2B5EF4-FFF2-40B4-BE49-F238E27FC236}">
                <a16:creationId xmlns:a16="http://schemas.microsoft.com/office/drawing/2014/main" id="{B05E476F-E0D1-C8A8-465A-CB15A482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7" y="492401"/>
            <a:ext cx="3799685" cy="257737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aise the bar on your watering system with drip tape, and an amazing  GIVEAWAY! - vomitingchicken.com">
            <a:extLst>
              <a:ext uri="{FF2B5EF4-FFF2-40B4-BE49-F238E27FC236}">
                <a16:creationId xmlns:a16="http://schemas.microsoft.com/office/drawing/2014/main" id="{4A8B3B6F-D20B-327B-FC03-07DC0E06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0" y="3428999"/>
            <a:ext cx="3974840" cy="24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AB6350-75D9-73C8-E4FB-38A599A72ECC}"/>
              </a:ext>
            </a:extLst>
          </p:cNvPr>
          <p:cNvSpPr txBox="1"/>
          <p:nvPr/>
        </p:nvSpPr>
        <p:spPr>
          <a:xfrm>
            <a:off x="958927" y="5878284"/>
            <a:ext cx="1015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Tilther</a:t>
            </a:r>
            <a:r>
              <a:rPr lang="en-US" dirty="0"/>
              <a:t>						Dibbler</a:t>
            </a:r>
          </a:p>
          <a:p>
            <a:r>
              <a:rPr lang="en-US" dirty="0"/>
              <a:t>Bed Roller/Marker					Raised Beds/Drip Irrigation used for spacing</a:t>
            </a:r>
          </a:p>
        </p:txBody>
      </p:sp>
    </p:spTree>
    <p:extLst>
      <p:ext uri="{BB962C8B-B14F-4D97-AF65-F5344CB8AC3E}">
        <p14:creationId xmlns:p14="http://schemas.microsoft.com/office/powerpoint/2010/main" val="17963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Terrateck Double Wheel Hoe | Johnny's Selected Seeds">
            <a:extLst>
              <a:ext uri="{FF2B5EF4-FFF2-40B4-BE49-F238E27FC236}">
                <a16:creationId xmlns:a16="http://schemas.microsoft.com/office/drawing/2014/main" id="{19289807-4EBE-C5E1-3A0E-268D4D32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5" y="796326"/>
            <a:ext cx="3270381" cy="26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Collinear Hoes | 100% Guaranteed | Johnny's Selected Seeds">
            <a:extLst>
              <a:ext uri="{FF2B5EF4-FFF2-40B4-BE49-F238E27FC236}">
                <a16:creationId xmlns:a16="http://schemas.microsoft.com/office/drawing/2014/main" id="{5C3F25FF-F641-3D83-9154-37B75BB9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5" y="3685592"/>
            <a:ext cx="3270381" cy="26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Bed Rake | Commercial Grade Garden &amp; Landscape Rake">
            <a:extLst>
              <a:ext uri="{FF2B5EF4-FFF2-40B4-BE49-F238E27FC236}">
                <a16:creationId xmlns:a16="http://schemas.microsoft.com/office/drawing/2014/main" id="{C34AF1D0-C7B3-BEEF-A77B-979CF2ED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47" y="2939376"/>
            <a:ext cx="3033987" cy="26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Tine Weeding Rake – 9&quot; | Johnny's Selected Seeds">
            <a:extLst>
              <a:ext uri="{FF2B5EF4-FFF2-40B4-BE49-F238E27FC236}">
                <a16:creationId xmlns:a16="http://schemas.microsoft.com/office/drawing/2014/main" id="{A466005E-2010-3FA0-C5B2-83D6EAE2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97" y="795336"/>
            <a:ext cx="3270380" cy="26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RIMPING COVER CROPS AND CRAMPING WEEDS – Digging in the Driftless">
            <a:extLst>
              <a:ext uri="{FF2B5EF4-FFF2-40B4-BE49-F238E27FC236}">
                <a16:creationId xmlns:a16="http://schemas.microsoft.com/office/drawing/2014/main" id="{01F75FD4-F22B-4D66-4F6B-DF05B8AB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96" y="3755790"/>
            <a:ext cx="3270381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D407AC-3FB6-6E2C-DF92-D5F73AC23DBE}"/>
              </a:ext>
            </a:extLst>
          </p:cNvPr>
          <p:cNvSpPr txBox="1"/>
          <p:nvPr/>
        </p:nvSpPr>
        <p:spPr>
          <a:xfrm>
            <a:off x="4049486" y="1406186"/>
            <a:ext cx="419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Wheel Hoe		Tine Rake</a:t>
            </a:r>
          </a:p>
          <a:p>
            <a:r>
              <a:rPr lang="en-US" dirty="0"/>
              <a:t>	         Bed Rake</a:t>
            </a:r>
          </a:p>
          <a:p>
            <a:r>
              <a:rPr lang="en-US" dirty="0"/>
              <a:t>Colinear Hoe       Hand-Held Roller/Crimper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perpot Transplanter Transplanters">
            <a:extLst>
              <a:ext uri="{FF2B5EF4-FFF2-40B4-BE49-F238E27FC236}">
                <a16:creationId xmlns:a16="http://schemas.microsoft.com/office/drawing/2014/main" id="{A9FF6957-6ADD-7FDE-2240-D5774002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 descr="Vacuum Seeders | 100% Guaranteed | Johnny's Selected Seeds">
            <a:extLst>
              <a:ext uri="{FF2B5EF4-FFF2-40B4-BE49-F238E27FC236}">
                <a16:creationId xmlns:a16="http://schemas.microsoft.com/office/drawing/2014/main" id="{54023186-6B81-2BD3-65FF-00DC88FB7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1132200"/>
            <a:ext cx="3401568" cy="11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arthWay Drop Grass Seed Spreader in the Push Spreaders department at  Lowes.com">
            <a:extLst>
              <a:ext uri="{FF2B5EF4-FFF2-40B4-BE49-F238E27FC236}">
                <a16:creationId xmlns:a16="http://schemas.microsoft.com/office/drawing/2014/main" id="{DDB4D33E-01CF-4698-9FCD-C4B0F19A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652" y="32173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Vegetable jab planter - STAND 'N PLANT - with plastic mulch layer / manual  / bulbs">
            <a:extLst>
              <a:ext uri="{FF2B5EF4-FFF2-40B4-BE49-F238E27FC236}">
                <a16:creationId xmlns:a16="http://schemas.microsoft.com/office/drawing/2014/main" id="{05642216-2249-0B23-806E-78F4405E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801" y="3862310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Jang JP-1 Jang JP Series">
            <a:extLst>
              <a:ext uri="{FF2B5EF4-FFF2-40B4-BE49-F238E27FC236}">
                <a16:creationId xmlns:a16="http://schemas.microsoft.com/office/drawing/2014/main" id="{C0DB68BA-18F8-2AD9-C173-78EC6491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707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x-Row Seeder Six-Row">
            <a:extLst>
              <a:ext uri="{FF2B5EF4-FFF2-40B4-BE49-F238E27FC236}">
                <a16:creationId xmlns:a16="http://schemas.microsoft.com/office/drawing/2014/main" id="{8253F58B-E77F-762C-1DBC-B8EA938E8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b="3884"/>
          <a:stretch/>
        </p:blipFill>
        <p:spPr bwMode="auto">
          <a:xfrm>
            <a:off x="8692307" y="3783923"/>
            <a:ext cx="300120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C0C809-C167-1DE8-A510-245EFBF3F595}"/>
              </a:ext>
            </a:extLst>
          </p:cNvPr>
          <p:cNvSpPr txBox="1"/>
          <p:nvPr/>
        </p:nvSpPr>
        <p:spPr>
          <a:xfrm>
            <a:off x="849086" y="3045198"/>
            <a:ext cx="25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Pot Transplanter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65E1E-6974-A496-D906-76137C66EE7C}"/>
              </a:ext>
            </a:extLst>
          </p:cNvPr>
          <p:cNvSpPr txBox="1"/>
          <p:nvPr/>
        </p:nvSpPr>
        <p:spPr>
          <a:xfrm>
            <a:off x="4752707" y="2991026"/>
            <a:ext cx="25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Vacuum Seeder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9CEBA-7336-3A1C-B279-34F0BCF689C7}"/>
              </a:ext>
            </a:extLst>
          </p:cNvPr>
          <p:cNvSpPr txBox="1"/>
          <p:nvPr/>
        </p:nvSpPr>
        <p:spPr>
          <a:xfrm>
            <a:off x="8940148" y="2991026"/>
            <a:ext cx="25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dirty="0" err="1"/>
              <a:t>Earthway</a:t>
            </a:r>
            <a:r>
              <a:rPr lang="en-US" dirty="0"/>
              <a:t> Seeder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994B8-1227-1E4A-1C7B-58589E03C83F}"/>
              </a:ext>
            </a:extLst>
          </p:cNvPr>
          <p:cNvSpPr txBox="1"/>
          <p:nvPr/>
        </p:nvSpPr>
        <p:spPr>
          <a:xfrm>
            <a:off x="849085" y="3465577"/>
            <a:ext cx="25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 n Plant/Jab Seeder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B2A18-780F-54C6-34D9-779E93B8EFED}"/>
              </a:ext>
            </a:extLst>
          </p:cNvPr>
          <p:cNvSpPr txBox="1"/>
          <p:nvPr/>
        </p:nvSpPr>
        <p:spPr>
          <a:xfrm>
            <a:off x="4729151" y="3402439"/>
            <a:ext cx="25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Jang Seeder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B6799-8627-C030-0490-8C7E09A8C09C}"/>
              </a:ext>
            </a:extLst>
          </p:cNvPr>
          <p:cNvSpPr txBox="1"/>
          <p:nvPr/>
        </p:nvSpPr>
        <p:spPr>
          <a:xfrm>
            <a:off x="8947470" y="3414530"/>
            <a:ext cx="25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4 &amp; 6 Row Seeders</a:t>
            </a:r>
          </a:p>
        </p:txBody>
      </p:sp>
    </p:spTree>
    <p:extLst>
      <p:ext uri="{BB962C8B-B14F-4D97-AF65-F5344CB8AC3E}">
        <p14:creationId xmlns:p14="http://schemas.microsoft.com/office/powerpoint/2010/main" val="33137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dditional Resources Pic - Americans for Medical Progress">
            <a:extLst>
              <a:ext uri="{FF2B5EF4-FFF2-40B4-BE49-F238E27FC236}">
                <a16:creationId xmlns:a16="http://schemas.microsoft.com/office/drawing/2014/main" id="{057C94FB-013E-BEF6-CDCD-95127D87A0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12222"/>
          <a:stretch/>
        </p:blipFill>
        <p:spPr bwMode="auto">
          <a:xfrm>
            <a:off x="872064" y="857675"/>
            <a:ext cx="522393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5486" y="1247775"/>
            <a:ext cx="5135661" cy="48482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dirty="0"/>
              <a:t>Tools – Johnny’s Seeds, Never Sink Tools, Farmers Friend, Bootstrap Farmer, Agri-Supply</a:t>
            </a:r>
          </a:p>
          <a:p>
            <a:pPr marL="0"/>
            <a:r>
              <a:rPr lang="en-US" dirty="0"/>
              <a:t>Supplies – Country Farm &amp; Home, Seven Springs Farm, </a:t>
            </a:r>
            <a:r>
              <a:rPr lang="en-US" dirty="0" err="1"/>
              <a:t>Nolt’s</a:t>
            </a:r>
            <a:r>
              <a:rPr lang="en-US" dirty="0"/>
              <a:t> Greenhouse Supplies, Martin’s Produce Supplies</a:t>
            </a:r>
          </a:p>
          <a:p>
            <a:pPr marL="0"/>
            <a:r>
              <a:rPr lang="en-US" dirty="0"/>
              <a:t>High Tunnels – Williamson Greenhouses, Puckett’s Greenhouses, </a:t>
            </a:r>
            <a:r>
              <a:rPr lang="en-US" dirty="0" err="1"/>
              <a:t>Jaderloon</a:t>
            </a:r>
            <a:r>
              <a:rPr lang="en-US" dirty="0"/>
              <a:t>, Atlas</a:t>
            </a:r>
          </a:p>
          <a:p>
            <a:pPr marL="0"/>
            <a:r>
              <a:rPr lang="en-US" dirty="0"/>
              <a:t>More resources, educational materials and technical assistance from Carolina Farm Stewardship Association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joe@carolinafarmstewards.org</a:t>
            </a:r>
          </a:p>
        </p:txBody>
      </p:sp>
    </p:spTree>
    <p:extLst>
      <p:ext uri="{BB962C8B-B14F-4D97-AF65-F5344CB8AC3E}">
        <p14:creationId xmlns:p14="http://schemas.microsoft.com/office/powerpoint/2010/main" val="93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asis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000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Railway"/>
        <a:ea typeface=""/>
        <a:cs typeface=""/>
      </a:majorFont>
      <a:minorFont>
        <a:latin typeface="Railway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2621</TotalTime>
  <Words>542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Corbel</vt:lpstr>
      <vt:lpstr>Railway</vt:lpstr>
      <vt:lpstr>Raleway</vt:lpstr>
      <vt:lpstr>Raleway ExtraLight</vt:lpstr>
      <vt:lpstr>Basis</vt:lpstr>
      <vt:lpstr>High tunnel Bed PreP &amp; Planting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High Tunnels</dc:title>
  <dc:creator>Gena Moore</dc:creator>
  <cp:lastModifiedBy>Joe Rowland</cp:lastModifiedBy>
  <cp:revision>145</cp:revision>
  <cp:lastPrinted>2019-08-23T11:38:16Z</cp:lastPrinted>
  <dcterms:created xsi:type="dcterms:W3CDTF">2016-06-23T13:47:40Z</dcterms:created>
  <dcterms:modified xsi:type="dcterms:W3CDTF">2024-02-27T18:01:45Z</dcterms:modified>
</cp:coreProperties>
</file>