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01" r:id="rId3"/>
    <p:sldId id="302" r:id="rId4"/>
    <p:sldId id="310" r:id="rId5"/>
    <p:sldId id="311" r:id="rId6"/>
    <p:sldId id="257" r:id="rId7"/>
    <p:sldId id="261" r:id="rId8"/>
    <p:sldId id="263" r:id="rId9"/>
    <p:sldId id="262" r:id="rId10"/>
    <p:sldId id="259" r:id="rId11"/>
    <p:sldId id="260" r:id="rId12"/>
    <p:sldId id="264" r:id="rId13"/>
    <p:sldId id="265" r:id="rId14"/>
    <p:sldId id="266" r:id="rId15"/>
    <p:sldId id="288" r:id="rId16"/>
    <p:sldId id="287" r:id="rId17"/>
    <p:sldId id="267" r:id="rId18"/>
    <p:sldId id="268" r:id="rId19"/>
    <p:sldId id="270" r:id="rId20"/>
    <p:sldId id="269" r:id="rId21"/>
    <p:sldId id="271" r:id="rId22"/>
    <p:sldId id="289" r:id="rId23"/>
    <p:sldId id="272" r:id="rId24"/>
    <p:sldId id="273" r:id="rId25"/>
    <p:sldId id="290" r:id="rId26"/>
    <p:sldId id="291" r:id="rId27"/>
    <p:sldId id="292" r:id="rId28"/>
    <p:sldId id="293" r:id="rId29"/>
    <p:sldId id="274" r:id="rId30"/>
    <p:sldId id="294" r:id="rId31"/>
    <p:sldId id="275" r:id="rId32"/>
    <p:sldId id="276" r:id="rId33"/>
    <p:sldId id="277" r:id="rId34"/>
    <p:sldId id="296" r:id="rId35"/>
    <p:sldId id="295" r:id="rId36"/>
    <p:sldId id="279" r:id="rId37"/>
    <p:sldId id="278" r:id="rId38"/>
    <p:sldId id="297" r:id="rId39"/>
    <p:sldId id="280" r:id="rId40"/>
    <p:sldId id="298" r:id="rId41"/>
    <p:sldId id="283" r:id="rId42"/>
    <p:sldId id="284" r:id="rId43"/>
    <p:sldId id="299" r:id="rId44"/>
    <p:sldId id="300" r:id="rId45"/>
    <p:sldId id="312" r:id="rId46"/>
    <p:sldId id="313" r:id="rId47"/>
    <p:sldId id="314" r:id="rId48"/>
    <p:sldId id="305" r:id="rId49"/>
    <p:sldId id="306" r:id="rId50"/>
    <p:sldId id="307" r:id="rId51"/>
    <p:sldId id="308" r:id="rId52"/>
    <p:sldId id="31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3C0C34B-47C6-4D2A-AAF5-C792BC17F54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980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4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1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7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98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9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5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4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9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3C0C34B-47C6-4D2A-AAF5-C792BC17F544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8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97149" y="502920"/>
            <a:ext cx="13429377" cy="2926080"/>
          </a:xfrm>
        </p:spPr>
        <p:txBody>
          <a:bodyPr/>
          <a:lstStyle/>
          <a:p>
            <a:r>
              <a:rPr lang="en-US" dirty="0"/>
              <a:t>High Tunnel Construction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Joe Rowland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78" y="4803559"/>
            <a:ext cx="6005044" cy="126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65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Runoff – Water diverted from roof can cause drainage issues</a:t>
            </a:r>
          </a:p>
          <a:p>
            <a:r>
              <a:rPr lang="en-US" dirty="0"/>
              <a:t>Shading – High tunnel will cast shade potential changing field planting capacities</a:t>
            </a:r>
          </a:p>
          <a:p>
            <a:r>
              <a:rPr lang="en-US" dirty="0"/>
              <a:t>Grading – Top soil movement, sediment runoff</a:t>
            </a:r>
          </a:p>
          <a:p>
            <a:pPr lvl="1"/>
            <a:r>
              <a:rPr lang="en-US" dirty="0"/>
              <a:t>Placement can create odd shaped fields, difficult to plant in</a:t>
            </a:r>
          </a:p>
          <a:p>
            <a:r>
              <a:rPr lang="en-US" dirty="0"/>
              <a:t>Cost – expensive to construct and continually manage</a:t>
            </a:r>
          </a:p>
          <a:p>
            <a:r>
              <a:rPr lang="en-US" b="1" dirty="0"/>
              <a:t>Worrying about the structure during extreme weather events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90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a High Tunnel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Size, type, truss system!</a:t>
            </a:r>
          </a:p>
          <a:p>
            <a:r>
              <a:rPr lang="en-US" dirty="0"/>
              <a:t>Price Estimate for 30 x 72</a:t>
            </a:r>
          </a:p>
          <a:p>
            <a:pPr lvl="1"/>
            <a:r>
              <a:rPr lang="en-US" dirty="0"/>
              <a:t>Low end $10,000</a:t>
            </a:r>
          </a:p>
          <a:p>
            <a:pPr lvl="1"/>
            <a:r>
              <a:rPr lang="en-US" dirty="0"/>
              <a:t>High End $20,000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74320" lvl="1" indent="0">
              <a:buNone/>
            </a:pPr>
            <a:r>
              <a:rPr lang="en-US" dirty="0"/>
              <a:t>Atlas Budget Plus </a:t>
            </a:r>
            <a:r>
              <a:rPr lang="en-US" dirty="0">
                <a:latin typeface="Calibri" panose="020F0502020204030204" pitchFamily="34" charset="0"/>
              </a:rPr>
              <a:t>→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0760" y="1965960"/>
            <a:ext cx="5301816" cy="342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87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outside cost no included in original purchase of kit</a:t>
            </a:r>
          </a:p>
          <a:p>
            <a:pPr lvl="1"/>
            <a:r>
              <a:rPr lang="en-US" dirty="0"/>
              <a:t>Grading</a:t>
            </a:r>
          </a:p>
          <a:p>
            <a:pPr lvl="1"/>
            <a:r>
              <a:rPr lang="en-US" dirty="0"/>
              <a:t>Driving sidewall post (contracting or renting equipment)</a:t>
            </a:r>
          </a:p>
          <a:p>
            <a:pPr lvl="1"/>
            <a:r>
              <a:rPr lang="en-US" dirty="0"/>
              <a:t>Hired labor or contracting for </a:t>
            </a:r>
            <a:r>
              <a:rPr lang="en-US" b="1" dirty="0"/>
              <a:t>installation</a:t>
            </a:r>
          </a:p>
          <a:p>
            <a:pPr lvl="1"/>
            <a:r>
              <a:rPr lang="en-US" dirty="0"/>
              <a:t>Drills, Impact Drivers, Chop Saw, Reciprocating Saw, Drill Bits, Nut Drivers, Ratchets</a:t>
            </a:r>
          </a:p>
          <a:p>
            <a:pPr lvl="1"/>
            <a:r>
              <a:rPr lang="en-US" dirty="0"/>
              <a:t>Materials for </a:t>
            </a:r>
            <a:r>
              <a:rPr lang="en-US" dirty="0" err="1"/>
              <a:t>endwalls</a:t>
            </a:r>
            <a:endParaRPr lang="en-US" dirty="0"/>
          </a:p>
          <a:p>
            <a:pPr lvl="1"/>
            <a:r>
              <a:rPr lang="en-US" dirty="0"/>
              <a:t>Doors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69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NRCS EQIP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Resources Conservation Service : Environmental Quality Incentives Program</a:t>
            </a:r>
          </a:p>
          <a:p>
            <a:r>
              <a:rPr lang="en-US" dirty="0"/>
              <a:t>Provides </a:t>
            </a:r>
            <a:r>
              <a:rPr lang="en-US" b="1" dirty="0"/>
              <a:t>Cost Share</a:t>
            </a:r>
            <a:r>
              <a:rPr lang="en-US" dirty="0"/>
              <a:t> to help conduct practices to preserve natural resources and increase environmental health which includes high tunnels</a:t>
            </a:r>
          </a:p>
          <a:p>
            <a:r>
              <a:rPr lang="en-US" dirty="0"/>
              <a:t>Applications due in November and are approved yearly</a:t>
            </a:r>
          </a:p>
          <a:p>
            <a:r>
              <a:rPr lang="en-US" dirty="0"/>
              <a:t>The grower pays upfront and if reimbursed based on high tunnel square footage after the tunnel in constructed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49" y="4817188"/>
            <a:ext cx="5760572" cy="179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00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Funding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8"/>
            <a:ext cx="4754880" cy="4287983"/>
          </a:xfrm>
        </p:spPr>
        <p:txBody>
          <a:bodyPr/>
          <a:lstStyle/>
          <a:p>
            <a:r>
              <a:rPr lang="en-US" dirty="0"/>
              <a:t>Slow Money Institute  www.slowmoney.org</a:t>
            </a:r>
          </a:p>
          <a:p>
            <a:r>
              <a:rPr lang="en-US" dirty="0"/>
              <a:t>Kiva Loans  www.kiva.org</a:t>
            </a:r>
          </a:p>
          <a:p>
            <a:r>
              <a:rPr lang="en-US" dirty="0"/>
              <a:t>Local Grants</a:t>
            </a:r>
          </a:p>
          <a:p>
            <a:pPr lvl="1"/>
            <a:r>
              <a:rPr lang="en-US" dirty="0"/>
              <a:t>These vary depending on your area</a:t>
            </a:r>
          </a:p>
          <a:p>
            <a:pPr lvl="1"/>
            <a:r>
              <a:rPr lang="en-US" dirty="0"/>
              <a:t>Most are small amounts</a:t>
            </a:r>
          </a:p>
          <a:p>
            <a:r>
              <a:rPr lang="en-US" dirty="0"/>
              <a:t>Loans</a:t>
            </a:r>
          </a:p>
          <a:p>
            <a:pPr lvl="1"/>
            <a:r>
              <a:rPr lang="en-US" dirty="0"/>
              <a:t>NC Farm Credit</a:t>
            </a:r>
          </a:p>
          <a:p>
            <a:pPr lvl="1"/>
            <a:r>
              <a:rPr lang="en-US" dirty="0"/>
              <a:t>Farm Bureau</a:t>
            </a:r>
          </a:p>
          <a:p>
            <a:pPr lvl="1"/>
            <a:r>
              <a:rPr lang="en-US" dirty="0" err="1"/>
              <a:t>AgSouth</a:t>
            </a:r>
            <a:r>
              <a:rPr lang="en-US" dirty="0"/>
              <a:t> Farm Credit</a:t>
            </a:r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  <p:sp>
        <p:nvSpPr>
          <p:cNvPr id="6" name="TextBox 5"/>
          <p:cNvSpPr txBox="1"/>
          <p:nvPr/>
        </p:nvSpPr>
        <p:spPr>
          <a:xfrm>
            <a:off x="6567055" y="5957455"/>
            <a:ext cx="414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Chickadee Farm   Clayton, NC</a:t>
            </a:r>
          </a:p>
        </p:txBody>
      </p:sp>
    </p:spTree>
    <p:extLst>
      <p:ext uri="{BB962C8B-B14F-4D97-AF65-F5344CB8AC3E}">
        <p14:creationId xmlns:p14="http://schemas.microsoft.com/office/powerpoint/2010/main" val="1165760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Maximizing angle and exposure to sunlight</a:t>
            </a:r>
          </a:p>
          <a:p>
            <a:r>
              <a:rPr lang="en-US" dirty="0"/>
              <a:t>Capitalizing on greenhouse effect to gain and retain warmth</a:t>
            </a:r>
          </a:p>
          <a:p>
            <a:r>
              <a:rPr lang="en-US" dirty="0"/>
              <a:t>Avoid shading within the tunnel</a:t>
            </a:r>
          </a:p>
          <a:p>
            <a:r>
              <a:rPr lang="en-US" dirty="0"/>
              <a:t>Most recommendations hinge on latitude</a:t>
            </a:r>
          </a:p>
        </p:txBody>
      </p:sp>
    </p:spTree>
    <p:extLst>
      <p:ext uri="{BB962C8B-B14F-4D97-AF65-F5344CB8AC3E}">
        <p14:creationId xmlns:p14="http://schemas.microsoft.com/office/powerpoint/2010/main" val="3188862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69" y="381865"/>
            <a:ext cx="9965863" cy="6157480"/>
          </a:xfrm>
          <a:prstGeom prst="rect">
            <a:avLst/>
          </a:prstGeom>
        </p:spPr>
      </p:pic>
      <p:sp>
        <p:nvSpPr>
          <p:cNvPr id="4" name="Curved Up Arrow 3"/>
          <p:cNvSpPr/>
          <p:nvPr/>
        </p:nvSpPr>
        <p:spPr>
          <a:xfrm>
            <a:off x="1551709" y="2169101"/>
            <a:ext cx="9088582" cy="1291504"/>
          </a:xfrm>
          <a:prstGeom prst="curvedUpArrow">
            <a:avLst>
              <a:gd name="adj1" fmla="val 22812"/>
              <a:gd name="adj2" fmla="val 50000"/>
              <a:gd name="adj3" fmla="val 25000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Up-Down Arrow 4"/>
          <p:cNvSpPr/>
          <p:nvPr/>
        </p:nvSpPr>
        <p:spPr>
          <a:xfrm>
            <a:off x="10527102" y="1731818"/>
            <a:ext cx="332509" cy="1593273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79468" y="1558958"/>
            <a:ext cx="8384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E/W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N/S</a:t>
            </a:r>
          </a:p>
        </p:txBody>
      </p:sp>
    </p:spTree>
    <p:extLst>
      <p:ext uri="{BB962C8B-B14F-4D97-AF65-F5344CB8AC3E}">
        <p14:creationId xmlns:p14="http://schemas.microsoft.com/office/powerpoint/2010/main" val="23211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Site selection is more important than orientation!!!</a:t>
            </a:r>
          </a:p>
          <a:p>
            <a:r>
              <a:rPr lang="en-US" dirty="0"/>
              <a:t>Maximize the morning sun</a:t>
            </a:r>
          </a:p>
          <a:p>
            <a:pPr lvl="1"/>
            <a:r>
              <a:rPr lang="en-US" dirty="0"/>
              <a:t>Why?</a:t>
            </a:r>
          </a:p>
          <a:p>
            <a:r>
              <a:rPr lang="en-US" dirty="0"/>
              <a:t>Afternoon Sun</a:t>
            </a:r>
          </a:p>
          <a:p>
            <a:r>
              <a:rPr lang="en-US" dirty="0"/>
              <a:t>Ventilation </a:t>
            </a:r>
          </a:p>
          <a:p>
            <a:r>
              <a:rPr lang="en-US" dirty="0"/>
              <a:t>Irrigation Access</a:t>
            </a:r>
          </a:p>
          <a:p>
            <a:r>
              <a:rPr lang="en-US" dirty="0"/>
              <a:t>Level Ground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  <p:sp>
        <p:nvSpPr>
          <p:cNvPr id="6" name="TextBox 5"/>
          <p:cNvSpPr txBox="1"/>
          <p:nvPr/>
        </p:nvSpPr>
        <p:spPr>
          <a:xfrm>
            <a:off x="6400800" y="5851723"/>
            <a:ext cx="447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Lomax Incubator Farm   Concord, NC</a:t>
            </a:r>
          </a:p>
        </p:txBody>
      </p:sp>
      <p:sp>
        <p:nvSpPr>
          <p:cNvPr id="4" name="Oval 3"/>
          <p:cNvSpPr/>
          <p:nvPr/>
        </p:nvSpPr>
        <p:spPr>
          <a:xfrm>
            <a:off x="8177328" y="3019104"/>
            <a:ext cx="3214255" cy="251277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8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329546"/>
          </a:xfrm>
        </p:spPr>
        <p:txBody>
          <a:bodyPr>
            <a:normAutofit/>
          </a:bodyPr>
          <a:lstStyle/>
          <a:p>
            <a:r>
              <a:rPr lang="en-US" dirty="0"/>
              <a:t>Single Bay</a:t>
            </a:r>
          </a:p>
          <a:p>
            <a:pPr lvl="1"/>
            <a:r>
              <a:rPr lang="en-US" dirty="0"/>
              <a:t>Most used sizes are 30’ x 72’ and 30’ 96’</a:t>
            </a:r>
          </a:p>
          <a:p>
            <a:pPr lvl="1"/>
            <a:r>
              <a:rPr lang="en-US" dirty="0"/>
              <a:t>Repurposed cold frames are typically thinner 15’ x 20-150’</a:t>
            </a:r>
          </a:p>
          <a:p>
            <a:r>
              <a:rPr lang="en-US" dirty="0"/>
              <a:t>Multi Bay</a:t>
            </a:r>
          </a:p>
          <a:p>
            <a:pPr lvl="1"/>
            <a:r>
              <a:rPr lang="en-US" dirty="0"/>
              <a:t>Multiple single bays put together</a:t>
            </a:r>
          </a:p>
          <a:p>
            <a:pPr lvl="1"/>
            <a:r>
              <a:rPr lang="en-US" dirty="0"/>
              <a:t>Gutter connect </a:t>
            </a:r>
          </a:p>
          <a:p>
            <a:pPr lvl="1"/>
            <a:r>
              <a:rPr lang="en-US" dirty="0"/>
              <a:t>Benefits and drawbacks</a:t>
            </a:r>
          </a:p>
          <a:p>
            <a:r>
              <a:rPr lang="en-US" dirty="0"/>
              <a:t>DIY</a:t>
            </a:r>
          </a:p>
          <a:p>
            <a:pPr lvl="1"/>
            <a:r>
              <a:rPr lang="en-US" dirty="0"/>
              <a:t>Farmers Friend</a:t>
            </a:r>
          </a:p>
          <a:p>
            <a:pPr lvl="1"/>
            <a:r>
              <a:rPr lang="en-US" dirty="0"/>
              <a:t>Johnny's Selected Seeds Models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4013" y="1287780"/>
            <a:ext cx="4424507" cy="44245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7164" y="5712287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Johnny’s Stationary Gothic Peak Model</a:t>
            </a:r>
          </a:p>
        </p:txBody>
      </p:sp>
    </p:spTree>
    <p:extLst>
      <p:ext uri="{BB962C8B-B14F-4D97-AF65-F5344CB8AC3E}">
        <p14:creationId xmlns:p14="http://schemas.microsoft.com/office/powerpoint/2010/main" val="595833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03" y="280425"/>
            <a:ext cx="8264752" cy="63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03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898093"/>
            <a:ext cx="7620000" cy="838200"/>
          </a:xfrm>
        </p:spPr>
        <p:txBody>
          <a:bodyPr/>
          <a:lstStyle/>
          <a:p>
            <a:pPr algn="ctr"/>
            <a:r>
              <a:rPr lang="en-US" sz="3600" dirty="0"/>
              <a:t>CFSA’s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828800" y="1759818"/>
            <a:ext cx="7696200" cy="2170689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2800" dirty="0"/>
              <a:t>We help people in the Carolinas grow and eat local, organic food by </a:t>
            </a:r>
            <a:r>
              <a:rPr lang="en-US" sz="2800" b="1" dirty="0"/>
              <a:t>advocating</a:t>
            </a:r>
            <a:r>
              <a:rPr lang="en-US" sz="2800" dirty="0"/>
              <a:t> for fair farm and food policies, </a:t>
            </a:r>
            <a:r>
              <a:rPr lang="en-US" sz="2800" b="1" dirty="0"/>
              <a:t>building</a:t>
            </a:r>
            <a:r>
              <a:rPr lang="en-US" sz="2800" dirty="0"/>
              <a:t> the systems that organic family farms need to thrive, and </a:t>
            </a:r>
            <a:r>
              <a:rPr lang="en-US" sz="2800" b="1" dirty="0"/>
              <a:t>educating</a:t>
            </a:r>
            <a:r>
              <a:rPr lang="en-US" sz="2800" dirty="0"/>
              <a:t> communities about local, organic farming.</a:t>
            </a:r>
          </a:p>
          <a:p>
            <a:pPr marL="114300" indent="0">
              <a:buNone/>
            </a:pPr>
            <a:endParaRPr lang="en-US" sz="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127500"/>
            <a:ext cx="2006600" cy="2006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4140200"/>
            <a:ext cx="1993900" cy="199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27500"/>
            <a:ext cx="2019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51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Metal tubing</a:t>
            </a:r>
          </a:p>
          <a:p>
            <a:pPr lvl="1"/>
            <a:r>
              <a:rPr lang="en-US" dirty="0"/>
              <a:t>Diameter ranging between ¾” to 2 ¾”</a:t>
            </a:r>
          </a:p>
          <a:p>
            <a:pPr lvl="1"/>
            <a:r>
              <a:rPr lang="en-US" dirty="0"/>
              <a:t>Chain link top rail</a:t>
            </a:r>
          </a:p>
          <a:p>
            <a:pPr lvl="1"/>
            <a:r>
              <a:rPr lang="en-US" dirty="0"/>
              <a:t>Square and round tubing</a:t>
            </a:r>
          </a:p>
          <a:p>
            <a:r>
              <a:rPr lang="en-US" dirty="0"/>
              <a:t>Baseboards and Hip Boards</a:t>
            </a:r>
          </a:p>
          <a:p>
            <a:pPr lvl="1"/>
            <a:r>
              <a:rPr lang="en-US" dirty="0"/>
              <a:t>Metal, treated wood, untreated wood</a:t>
            </a:r>
          </a:p>
          <a:p>
            <a:r>
              <a:rPr lang="en-US" dirty="0"/>
              <a:t>Concrete</a:t>
            </a:r>
          </a:p>
          <a:p>
            <a:r>
              <a:rPr lang="en-US" dirty="0"/>
              <a:t>End walls</a:t>
            </a:r>
          </a:p>
          <a:p>
            <a:pPr lvl="1"/>
            <a:r>
              <a:rPr lang="en-US" dirty="0"/>
              <a:t>Metal, treated wood, untreated wood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77"/>
          <a:stretch/>
        </p:blipFill>
        <p:spPr>
          <a:xfrm>
            <a:off x="6992041" y="1634302"/>
            <a:ext cx="4026477" cy="4252493"/>
          </a:xfrm>
        </p:spPr>
      </p:pic>
      <p:sp>
        <p:nvSpPr>
          <p:cNvPr id="6" name="TextBox 5"/>
          <p:cNvSpPr txBox="1"/>
          <p:nvPr/>
        </p:nvSpPr>
        <p:spPr>
          <a:xfrm>
            <a:off x="6862500" y="6080759"/>
            <a:ext cx="428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Cabin Branch Organic Farm   Columbia, SC</a:t>
            </a:r>
          </a:p>
        </p:txBody>
      </p:sp>
    </p:spTree>
    <p:extLst>
      <p:ext uri="{BB962C8B-B14F-4D97-AF65-F5344CB8AC3E}">
        <p14:creationId xmlns:p14="http://schemas.microsoft.com/office/powerpoint/2010/main" val="580346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Walls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Curved vs straight</a:t>
            </a:r>
          </a:p>
          <a:p>
            <a:r>
              <a:rPr lang="en-US" dirty="0"/>
              <a:t>Burying post/soil types</a:t>
            </a:r>
          </a:p>
          <a:p>
            <a:r>
              <a:rPr lang="en-US" dirty="0"/>
              <a:t>Roll Up vs Drop Down</a:t>
            </a:r>
          </a:p>
          <a:p>
            <a:r>
              <a:rPr lang="en-US" dirty="0"/>
              <a:t>Curtains material</a:t>
            </a:r>
          </a:p>
          <a:p>
            <a:r>
              <a:rPr lang="en-US" dirty="0"/>
              <a:t>Pockets vs No pockets</a:t>
            </a:r>
          </a:p>
          <a:p>
            <a:pPr lvl="1"/>
            <a:r>
              <a:rPr lang="en-US" dirty="0"/>
              <a:t>Seal of the tunnel during cold events</a:t>
            </a:r>
          </a:p>
          <a:p>
            <a:pPr lvl="1"/>
            <a:r>
              <a:rPr lang="en-US" dirty="0"/>
              <a:t>Air in and out during high winds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01644" y="1408256"/>
            <a:ext cx="4216876" cy="4216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9564" y="5735782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Johnny’s Stationary Elliptical Model</a:t>
            </a:r>
          </a:p>
        </p:txBody>
      </p:sp>
    </p:spTree>
    <p:extLst>
      <p:ext uri="{BB962C8B-B14F-4D97-AF65-F5344CB8AC3E}">
        <p14:creationId xmlns:p14="http://schemas.microsoft.com/office/powerpoint/2010/main" val="1111680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2" b="10707"/>
          <a:stretch/>
        </p:blipFill>
        <p:spPr>
          <a:xfrm>
            <a:off x="7259782" y="387927"/>
            <a:ext cx="4170217" cy="560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293" r="7162"/>
          <a:stretch/>
        </p:blipFill>
        <p:spPr>
          <a:xfrm>
            <a:off x="637310" y="387927"/>
            <a:ext cx="5791200" cy="56011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145" y="5989044"/>
            <a:ext cx="554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www.growingformarket.com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8328" y="5989044"/>
            <a:ext cx="390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Farm at Penny Lane   Pittsboro, NC</a:t>
            </a:r>
          </a:p>
        </p:txBody>
      </p:sp>
    </p:spTree>
    <p:extLst>
      <p:ext uri="{BB962C8B-B14F-4D97-AF65-F5344CB8AC3E}">
        <p14:creationId xmlns:p14="http://schemas.microsoft.com/office/powerpoint/2010/main" val="1762932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Gothic Tunnels are typically taller then other types</a:t>
            </a:r>
          </a:p>
          <a:p>
            <a:r>
              <a:rPr lang="en-US" dirty="0"/>
              <a:t>Additional height may require gable vents</a:t>
            </a:r>
          </a:p>
          <a:p>
            <a:r>
              <a:rPr lang="en-US" dirty="0"/>
              <a:t>Taller side walls = taller tunnel height</a:t>
            </a:r>
          </a:p>
          <a:p>
            <a:r>
              <a:rPr lang="en-US" dirty="0"/>
              <a:t>Roof pitch will impact height</a:t>
            </a:r>
          </a:p>
          <a:p>
            <a:pPr lvl="1"/>
            <a:r>
              <a:rPr lang="en-US" dirty="0"/>
              <a:t>Snow </a:t>
            </a:r>
          </a:p>
          <a:p>
            <a:r>
              <a:rPr lang="en-US" dirty="0"/>
              <a:t>Access to truss structure</a:t>
            </a:r>
          </a:p>
          <a:p>
            <a:r>
              <a:rPr lang="en-US" dirty="0"/>
              <a:t>Equipment Access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57" y="2057399"/>
            <a:ext cx="4754563" cy="3565922"/>
          </a:xfrm>
        </p:spPr>
      </p:pic>
      <p:sp>
        <p:nvSpPr>
          <p:cNvPr id="6" name="TextBox 5"/>
          <p:cNvSpPr txBox="1"/>
          <p:nvPr/>
        </p:nvSpPr>
        <p:spPr>
          <a:xfrm>
            <a:off x="5680364" y="5623321"/>
            <a:ext cx="591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Sierra Nevada Brewing Company Gardens   Mills River, NC</a:t>
            </a:r>
          </a:p>
        </p:txBody>
      </p:sp>
    </p:spTree>
    <p:extLst>
      <p:ext uri="{BB962C8B-B14F-4D97-AF65-F5344CB8AC3E}">
        <p14:creationId xmlns:p14="http://schemas.microsoft.com/office/powerpoint/2010/main" val="613726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Tunnel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Gothic</a:t>
            </a:r>
          </a:p>
          <a:p>
            <a:r>
              <a:rPr lang="en-US" dirty="0"/>
              <a:t>Quonset Hut</a:t>
            </a:r>
          </a:p>
          <a:p>
            <a:r>
              <a:rPr lang="en-US" dirty="0"/>
              <a:t>Ridge vent</a:t>
            </a:r>
          </a:p>
          <a:p>
            <a:r>
              <a:rPr lang="en-US" dirty="0"/>
              <a:t>Gutter Connect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66822" y="1820430"/>
            <a:ext cx="5351698" cy="3444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7880" y="5264728"/>
            <a:ext cx="488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Morgan County Seeds – Gothic High Tunnel</a:t>
            </a:r>
          </a:p>
        </p:txBody>
      </p:sp>
    </p:spTree>
    <p:extLst>
      <p:ext uri="{BB962C8B-B14F-4D97-AF65-F5344CB8AC3E}">
        <p14:creationId xmlns:p14="http://schemas.microsoft.com/office/powerpoint/2010/main" val="1234965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1620783"/>
            <a:ext cx="4754563" cy="356592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1305" y="1620783"/>
            <a:ext cx="5053397" cy="3565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7055" y="5306291"/>
            <a:ext cx="455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Puckett Greenhouses – Quonset High Tunnel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3782" y="5306291"/>
            <a:ext cx="443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Dancing Pines Farms   Efland, NC</a:t>
            </a:r>
          </a:p>
        </p:txBody>
      </p:sp>
    </p:spTree>
    <p:extLst>
      <p:ext uri="{BB962C8B-B14F-4D97-AF65-F5344CB8AC3E}">
        <p14:creationId xmlns:p14="http://schemas.microsoft.com/office/powerpoint/2010/main" val="3038245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46" y="1844819"/>
            <a:ext cx="4705598" cy="3156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944" y="1505959"/>
            <a:ext cx="5102802" cy="38343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0655" y="5001491"/>
            <a:ext cx="447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Four Season Tools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5382" y="5370823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www.extension.org</a:t>
            </a:r>
          </a:p>
        </p:txBody>
      </p:sp>
    </p:spTree>
    <p:extLst>
      <p:ext uri="{BB962C8B-B14F-4D97-AF65-F5344CB8AC3E}">
        <p14:creationId xmlns:p14="http://schemas.microsoft.com/office/powerpoint/2010/main" val="3025518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988" y="1000991"/>
            <a:ext cx="4304175" cy="4582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5075" y="5721928"/>
            <a:ext cx="457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http://missouribeginningfarming.blogspot.com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6162"/>
          <a:stretch/>
        </p:blipFill>
        <p:spPr>
          <a:xfrm>
            <a:off x="6924241" y="341624"/>
            <a:ext cx="3857625" cy="5749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4241" y="6091260"/>
            <a:ext cx="385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Maters and More   Mt Pleasant, NC</a:t>
            </a:r>
          </a:p>
        </p:txBody>
      </p:sp>
    </p:spTree>
    <p:extLst>
      <p:ext uri="{BB962C8B-B14F-4D97-AF65-F5344CB8AC3E}">
        <p14:creationId xmlns:p14="http://schemas.microsoft.com/office/powerpoint/2010/main" val="918159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56" y="1322676"/>
            <a:ext cx="10273088" cy="3845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6291" y="5320145"/>
            <a:ext cx="913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Atlas Greenhouses – Gutter Connect</a:t>
            </a:r>
          </a:p>
        </p:txBody>
      </p:sp>
    </p:spTree>
    <p:extLst>
      <p:ext uri="{BB962C8B-B14F-4D97-AF65-F5344CB8AC3E}">
        <p14:creationId xmlns:p14="http://schemas.microsoft.com/office/powerpoint/2010/main" val="3248093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bow spacing is between 4’ and 6’</a:t>
            </a:r>
          </a:p>
          <a:p>
            <a:pPr lvl="1"/>
            <a:r>
              <a:rPr lang="en-US" dirty="0"/>
              <a:t>This also indicates the spacing on the side post</a:t>
            </a:r>
          </a:p>
          <a:p>
            <a:r>
              <a:rPr lang="en-US" dirty="0"/>
              <a:t>Decisions on bow spacing depends on production requirements, environmental concerns, and tunnel specs</a:t>
            </a:r>
          </a:p>
          <a:p>
            <a:pPr lvl="1"/>
            <a:r>
              <a:rPr lang="en-US" dirty="0"/>
              <a:t>Are you accessing the truss system during production? (trellising, hanging baskets,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pPr lvl="1"/>
            <a:r>
              <a:rPr lang="en-US" dirty="0"/>
              <a:t>Are snow load and winds a concern?</a:t>
            </a:r>
          </a:p>
          <a:p>
            <a:pPr lvl="1"/>
            <a:r>
              <a:rPr lang="en-US" dirty="0"/>
              <a:t>What is the diameter/stability of steel tubing used?</a:t>
            </a:r>
          </a:p>
          <a:p>
            <a:r>
              <a:rPr lang="en-US" dirty="0"/>
              <a:t>Closer bow spacing increases the strength of the tunnel to withstand more weight, both from outside pressure and hanging weight inside</a:t>
            </a:r>
          </a:p>
        </p:txBody>
      </p:sp>
    </p:spTree>
    <p:extLst>
      <p:ext uri="{BB962C8B-B14F-4D97-AF65-F5344CB8AC3E}">
        <p14:creationId xmlns:p14="http://schemas.microsoft.com/office/powerpoint/2010/main" val="2553228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CFSA’s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05000" y="1392238"/>
            <a:ext cx="7924800" cy="3001962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n-US" sz="800" dirty="0"/>
          </a:p>
          <a:p>
            <a:pPr marL="114300" indent="0" algn="ctr">
              <a:buNone/>
            </a:pPr>
            <a:r>
              <a:rPr lang="en-US" sz="2800" dirty="0"/>
              <a:t>Create a regional food system that is good for consumers, good for farmers and farmworkers, and good for the land.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581400"/>
            <a:ext cx="2286000" cy="2286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3581400"/>
            <a:ext cx="3031067" cy="2273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868" y="3577168"/>
            <a:ext cx="2290233" cy="229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96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70" b="21818"/>
          <a:stretch/>
        </p:blipFill>
        <p:spPr>
          <a:xfrm>
            <a:off x="1524000" y="484908"/>
            <a:ext cx="9144000" cy="4876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8618" y="5486400"/>
            <a:ext cx="665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Lomax Incubator Farm   Concord, NC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259782" y="1136073"/>
            <a:ext cx="1316182" cy="762000"/>
            <a:chOff x="7259782" y="1136073"/>
            <a:chExt cx="1316182" cy="762000"/>
          </a:xfrm>
        </p:grpSpPr>
        <p:sp>
          <p:nvSpPr>
            <p:cNvPr id="4" name="Left-Right Arrow Callout 3"/>
            <p:cNvSpPr/>
            <p:nvPr/>
          </p:nvSpPr>
          <p:spPr>
            <a:xfrm>
              <a:off x="7259782" y="1136073"/>
              <a:ext cx="1316182" cy="762000"/>
            </a:xfrm>
            <a:prstGeom prst="leftRightArrow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716982" y="1316182"/>
              <a:ext cx="44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95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Truss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Installing a truss system is usually an “upgrade” from basic high tunnel kits</a:t>
            </a:r>
          </a:p>
          <a:p>
            <a:r>
              <a:rPr lang="en-US" dirty="0"/>
              <a:t>Materials can be purchased or made to install to an existing tunnel</a:t>
            </a:r>
          </a:p>
          <a:p>
            <a:r>
              <a:rPr lang="en-US" dirty="0"/>
              <a:t>What are the benefits?</a:t>
            </a:r>
          </a:p>
          <a:p>
            <a:pPr lvl="1"/>
            <a:r>
              <a:rPr lang="en-US" dirty="0"/>
              <a:t>Lowers the cross brace for accessibility to connect trellis systems</a:t>
            </a:r>
          </a:p>
          <a:p>
            <a:pPr lvl="1"/>
            <a:r>
              <a:rPr lang="en-US" dirty="0"/>
              <a:t>Increases strength </a:t>
            </a:r>
          </a:p>
          <a:p>
            <a:pPr lvl="1"/>
            <a:r>
              <a:rPr lang="en-US" dirty="0"/>
              <a:t>Decreases damage risk from snow, ice and wind</a:t>
            </a:r>
          </a:p>
          <a:p>
            <a:r>
              <a:rPr lang="en-US" dirty="0"/>
              <a:t>Trusses can be installed on every bow OR at equal intervals throughout the tunnel</a:t>
            </a:r>
          </a:p>
        </p:txBody>
      </p:sp>
    </p:spTree>
    <p:extLst>
      <p:ext uri="{BB962C8B-B14F-4D97-AF65-F5344CB8AC3E}">
        <p14:creationId xmlns:p14="http://schemas.microsoft.com/office/powerpoint/2010/main" val="1099512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30" y="335427"/>
            <a:ext cx="5403541" cy="5687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4230" y="6123709"/>
            <a:ext cx="5403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www.zimmermanhightunnels.com</a:t>
            </a:r>
          </a:p>
        </p:txBody>
      </p:sp>
    </p:spTree>
    <p:extLst>
      <p:ext uri="{BB962C8B-B14F-4D97-AF65-F5344CB8AC3E}">
        <p14:creationId xmlns:p14="http://schemas.microsoft.com/office/powerpoint/2010/main" val="2991261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Most common is a single layer or plastic</a:t>
            </a:r>
          </a:p>
          <a:p>
            <a:r>
              <a:rPr lang="en-US" dirty="0"/>
              <a:t>Double Layer increases heat retention and reduces damage risk</a:t>
            </a:r>
          </a:p>
          <a:p>
            <a:r>
              <a:rPr lang="en-US" dirty="0"/>
              <a:t>Inflation works with two layers</a:t>
            </a:r>
          </a:p>
          <a:p>
            <a:pPr lvl="1"/>
            <a:r>
              <a:rPr lang="en-US" dirty="0"/>
              <a:t>Requires a blower and electricity</a:t>
            </a:r>
          </a:p>
          <a:p>
            <a:r>
              <a:rPr lang="en-US" dirty="0"/>
              <a:t>Aged plastic has reduced light transmission </a:t>
            </a:r>
          </a:p>
          <a:p>
            <a:pPr lvl="1"/>
            <a:r>
              <a:rPr lang="en-US" dirty="0"/>
              <a:t>Plant stress</a:t>
            </a:r>
          </a:p>
          <a:p>
            <a:pPr lvl="1"/>
            <a:r>
              <a:rPr lang="en-US" dirty="0"/>
              <a:t>Reduced heating capacity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6 mil 4 year greenhouse plastic</a:t>
            </a:r>
          </a:p>
          <a:p>
            <a:r>
              <a:rPr lang="en-US" dirty="0"/>
              <a:t>6 mil Infrared Anti-condensate plastic</a:t>
            </a:r>
          </a:p>
          <a:p>
            <a:r>
              <a:rPr lang="en-US" dirty="0"/>
              <a:t>Shade cloth</a:t>
            </a:r>
          </a:p>
          <a:p>
            <a:endParaRPr lang="en-US" dirty="0"/>
          </a:p>
          <a:p>
            <a:r>
              <a:rPr lang="en-US" dirty="0"/>
              <a:t>Note: Most plastics should not touch PVC!</a:t>
            </a:r>
          </a:p>
        </p:txBody>
      </p:sp>
    </p:spTree>
    <p:extLst>
      <p:ext uri="{BB962C8B-B14F-4D97-AF65-F5344CB8AC3E}">
        <p14:creationId xmlns:p14="http://schemas.microsoft.com/office/powerpoint/2010/main" val="1197258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6" y="436417"/>
            <a:ext cx="4525241" cy="6033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09" y="436417"/>
            <a:ext cx="6774873" cy="5081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8691" y="5680364"/>
            <a:ext cx="602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Lomax Incubator Farm   Concord, NC</a:t>
            </a:r>
          </a:p>
          <a:p>
            <a:pPr algn="ctr"/>
            <a:r>
              <a:rPr lang="en-US" dirty="0"/>
              <a:t>Double plastic layer on greenhouse</a:t>
            </a:r>
          </a:p>
        </p:txBody>
      </p:sp>
    </p:spTree>
    <p:extLst>
      <p:ext uri="{BB962C8B-B14F-4D97-AF65-F5344CB8AC3E}">
        <p14:creationId xmlns:p14="http://schemas.microsoft.com/office/powerpoint/2010/main" val="354475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Wiggle Wire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Chanel used to secure plastic</a:t>
            </a:r>
          </a:p>
          <a:p>
            <a:r>
              <a:rPr lang="en-US" dirty="0"/>
              <a:t>Plastic is held in with curved wire that “wiggles” into place</a:t>
            </a:r>
          </a:p>
          <a:p>
            <a:r>
              <a:rPr lang="en-US" dirty="0"/>
              <a:t>Can be used on wood or metal</a:t>
            </a:r>
          </a:p>
          <a:p>
            <a:r>
              <a:rPr lang="en-US" dirty="0"/>
              <a:t>Furring strips are also common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9731" y="2163762"/>
            <a:ext cx="3810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9731" y="5973762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www.growerssupply.com</a:t>
            </a:r>
          </a:p>
        </p:txBody>
      </p:sp>
    </p:spTree>
    <p:extLst>
      <p:ext uri="{BB962C8B-B14F-4D97-AF65-F5344CB8AC3E}">
        <p14:creationId xmlns:p14="http://schemas.microsoft.com/office/powerpoint/2010/main" val="2982767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Endwalls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kits do not include material to frame out </a:t>
            </a:r>
            <a:r>
              <a:rPr lang="en-US" dirty="0" err="1"/>
              <a:t>endwalls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Framed </a:t>
            </a:r>
            <a:r>
              <a:rPr lang="en-US" dirty="0" err="1"/>
              <a:t>endwalls</a:t>
            </a:r>
            <a:r>
              <a:rPr lang="en-US" dirty="0"/>
              <a:t> are considered an upgrade from basic kits</a:t>
            </a:r>
          </a:p>
          <a:p>
            <a:r>
              <a:rPr lang="en-US" dirty="0"/>
              <a:t>Framing provides strength and increase heat retention</a:t>
            </a:r>
          </a:p>
          <a:p>
            <a:pPr lvl="1"/>
            <a:r>
              <a:rPr lang="en-US" dirty="0"/>
              <a:t>Framing also provides a structure to hang doors, vents and fans if desired</a:t>
            </a:r>
          </a:p>
          <a:p>
            <a:r>
              <a:rPr lang="en-US" dirty="0"/>
              <a:t>Doors – range in size.  Provide openings for tractors and cross ventilation</a:t>
            </a:r>
          </a:p>
          <a:p>
            <a:pPr lvl="1"/>
            <a:r>
              <a:rPr lang="en-US" dirty="0"/>
              <a:t>Multiple door style options</a:t>
            </a:r>
          </a:p>
          <a:p>
            <a:r>
              <a:rPr lang="en-US" dirty="0"/>
              <a:t>Vents are usually installed near the peak on both ends</a:t>
            </a:r>
          </a:p>
          <a:p>
            <a:r>
              <a:rPr lang="en-US" dirty="0"/>
              <a:t>Fans – used as needed for increased ventilation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9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r="1015"/>
          <a:stretch/>
        </p:blipFill>
        <p:spPr>
          <a:xfrm>
            <a:off x="249381" y="1176769"/>
            <a:ext cx="5805055" cy="4572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b="3186"/>
          <a:stretch/>
        </p:blipFill>
        <p:spPr>
          <a:xfrm rot="16200000">
            <a:off x="6756689" y="576694"/>
            <a:ext cx="4566805" cy="5777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2109" y="5874326"/>
            <a:ext cx="1083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Lomax Incubator Farm   Concord, NC                                    UNC Charlotte Botanical Garden   Charlotte, NC</a:t>
            </a:r>
          </a:p>
        </p:txBody>
      </p:sp>
    </p:spTree>
    <p:extLst>
      <p:ext uri="{BB962C8B-B14F-4D97-AF65-F5344CB8AC3E}">
        <p14:creationId xmlns:p14="http://schemas.microsoft.com/office/powerpoint/2010/main" val="1826775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58" y="1487314"/>
            <a:ext cx="6232814" cy="4151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4815" y="5832764"/>
            <a:ext cx="476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www.nrcs.usda.gov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072" y="830408"/>
            <a:ext cx="4807960" cy="4807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815" y="5809612"/>
            <a:ext cx="433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www.growerssupply.com</a:t>
            </a:r>
          </a:p>
        </p:txBody>
      </p:sp>
    </p:spTree>
    <p:extLst>
      <p:ext uri="{BB962C8B-B14F-4D97-AF65-F5344CB8AC3E}">
        <p14:creationId xmlns:p14="http://schemas.microsoft.com/office/powerpoint/2010/main" val="4081365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Endwalls</a:t>
            </a:r>
            <a:r>
              <a:rPr lang="en-US" dirty="0"/>
              <a:t>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Plastic</a:t>
            </a:r>
          </a:p>
          <a:p>
            <a:pPr lvl="1"/>
            <a:r>
              <a:rPr lang="en-US" dirty="0"/>
              <a:t>Inflation</a:t>
            </a:r>
          </a:p>
          <a:p>
            <a:r>
              <a:rPr lang="en-US" dirty="0"/>
              <a:t>Polycarbonate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7582" y="1965960"/>
            <a:ext cx="5870938" cy="3908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4109" y="5971309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www.atlasgreehouses.com</a:t>
            </a:r>
          </a:p>
        </p:txBody>
      </p:sp>
    </p:spTree>
    <p:extLst>
      <p:ext uri="{BB962C8B-B14F-4D97-AF65-F5344CB8AC3E}">
        <p14:creationId xmlns:p14="http://schemas.microsoft.com/office/powerpoint/2010/main" val="302460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68037"/>
            <a:ext cx="9875520" cy="1356360"/>
          </a:xfrm>
        </p:spPr>
        <p:txBody>
          <a:bodyPr/>
          <a:lstStyle/>
          <a:p>
            <a:pPr algn="ctr"/>
            <a:r>
              <a:rPr lang="en-US" sz="3600" dirty="0"/>
              <a:t>CFSA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808017"/>
            <a:ext cx="4754880" cy="402336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FARM SERVICES</a:t>
            </a:r>
            <a:r>
              <a:rPr lang="en-US" dirty="0"/>
              <a:t>: Technical assistance on organic production/ certification, food safety, seasonal high tunnel production, post-harvest handling, and selling into wholesale markets. </a:t>
            </a:r>
          </a:p>
          <a:p>
            <a:pPr marL="114300" indent="0">
              <a:buNone/>
            </a:pPr>
            <a:endParaRPr lang="en-US" sz="13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63640" y="1808017"/>
            <a:ext cx="4754880" cy="40233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b="1" dirty="0"/>
              <a:t>Elma C. Lomax Incubator Farm: </a:t>
            </a:r>
            <a:r>
              <a:rPr lang="en-US" dirty="0"/>
              <a:t>Certified organic incubator farm in Concord, NC. That provides beginning farmers with access to land and equipment to start their own farm business.  Onsite organic research program.</a:t>
            </a:r>
          </a:p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19200" y="4530436"/>
            <a:ext cx="9753600" cy="1828800"/>
            <a:chOff x="1386840" y="4530436"/>
            <a:chExt cx="9753600" cy="1828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840" y="4530436"/>
              <a:ext cx="2438400" cy="1828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240" y="4530436"/>
              <a:ext cx="2438400" cy="1828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640" y="4530436"/>
              <a:ext cx="2438400" cy="1828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040" y="4530436"/>
              <a:ext cx="24384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6685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Basics</a:t>
            </a:r>
          </a:p>
          <a:p>
            <a:pPr lvl="1"/>
            <a:r>
              <a:rPr lang="en-US" dirty="0"/>
              <a:t>Drip is best</a:t>
            </a:r>
          </a:p>
          <a:p>
            <a:pPr lvl="1"/>
            <a:r>
              <a:rPr lang="en-US" dirty="0"/>
              <a:t>Plants can be placed at each emitter</a:t>
            </a:r>
          </a:p>
          <a:p>
            <a:pPr lvl="1"/>
            <a:r>
              <a:rPr lang="en-US" dirty="0"/>
              <a:t>Needs: pressure reducer, filter, fittings, injection system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Over head is necessary for cover crops.  Install above the maximum height of the cover crop and irrigate as needed.  </a:t>
            </a:r>
          </a:p>
          <a:p>
            <a:pPr lvl="1"/>
            <a:r>
              <a:rPr lang="en-US" dirty="0"/>
              <a:t>Higher pressure is needed to run these</a:t>
            </a:r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sz="2800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25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10" y="249382"/>
            <a:ext cx="8478981" cy="63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63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Moveable Tunnels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Set placements</a:t>
            </a:r>
          </a:p>
          <a:p>
            <a:r>
              <a:rPr lang="en-US" dirty="0"/>
              <a:t>Typically two locations</a:t>
            </a:r>
          </a:p>
          <a:p>
            <a:r>
              <a:rPr lang="en-US" dirty="0"/>
              <a:t>Rollers on metal tracks</a:t>
            </a:r>
          </a:p>
          <a:p>
            <a:r>
              <a:rPr lang="en-US" dirty="0"/>
              <a:t>Weeds can be huge issue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Sleds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Metal or wood sleds</a:t>
            </a:r>
          </a:p>
          <a:p>
            <a:r>
              <a:rPr lang="en-US" dirty="0"/>
              <a:t>Typically need a tractor to move</a:t>
            </a:r>
          </a:p>
          <a:p>
            <a:r>
              <a:rPr lang="en-US" dirty="0"/>
              <a:t>Multiple locations</a:t>
            </a:r>
          </a:p>
          <a:p>
            <a:r>
              <a:rPr lang="en-US" dirty="0"/>
              <a:t>Can twist during moving events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51709" y="5167745"/>
            <a:ext cx="9060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Must be anchored down!!!</a:t>
            </a:r>
          </a:p>
        </p:txBody>
      </p:sp>
    </p:spTree>
    <p:extLst>
      <p:ext uri="{BB962C8B-B14F-4D97-AF65-F5344CB8AC3E}">
        <p14:creationId xmlns:p14="http://schemas.microsoft.com/office/powerpoint/2010/main" val="2253552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390650"/>
            <a:ext cx="6096000" cy="4076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5597236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www.gothicarchgreenhouses.com</a:t>
            </a:r>
          </a:p>
        </p:txBody>
      </p:sp>
    </p:spTree>
    <p:extLst>
      <p:ext uri="{BB962C8B-B14F-4D97-AF65-F5344CB8AC3E}">
        <p14:creationId xmlns:p14="http://schemas.microsoft.com/office/powerpoint/2010/main" val="1445139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Movable Tunnels Continued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Multiple growing locations</a:t>
            </a:r>
          </a:p>
          <a:p>
            <a:pPr lvl="1"/>
            <a:r>
              <a:rPr lang="en-US" dirty="0"/>
              <a:t>Crop rotations</a:t>
            </a:r>
          </a:p>
          <a:p>
            <a:pPr lvl="1"/>
            <a:r>
              <a:rPr lang="en-US" dirty="0"/>
              <a:t>Season extension</a:t>
            </a:r>
          </a:p>
          <a:p>
            <a:r>
              <a:rPr lang="en-US" dirty="0"/>
              <a:t>Increased soil health</a:t>
            </a:r>
          </a:p>
          <a:p>
            <a:r>
              <a:rPr lang="en-US" dirty="0"/>
              <a:t>Easy to disassemble and move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Drawbacks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Typically, smaller</a:t>
            </a:r>
          </a:p>
          <a:p>
            <a:r>
              <a:rPr lang="en-US" dirty="0"/>
              <a:t>More management requirements</a:t>
            </a:r>
          </a:p>
          <a:p>
            <a:r>
              <a:rPr lang="en-US" dirty="0"/>
              <a:t>Some may require additional labor</a:t>
            </a:r>
          </a:p>
          <a:p>
            <a:r>
              <a:rPr lang="en-US" dirty="0"/>
              <a:t>Higher risk or damage do to extreme environmental events</a:t>
            </a:r>
          </a:p>
        </p:txBody>
      </p:sp>
    </p:spTree>
    <p:extLst>
      <p:ext uri="{BB962C8B-B14F-4D97-AF65-F5344CB8AC3E}">
        <p14:creationId xmlns:p14="http://schemas.microsoft.com/office/powerpoint/2010/main" val="2443725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DIY High Tunnels</a:t>
            </a:r>
          </a:p>
        </p:txBody>
      </p:sp>
      <p:pic>
        <p:nvPicPr>
          <p:cNvPr id="1026" name="Picture 2" descr="Image result for johnny's high tun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6" y="1827066"/>
            <a:ext cx="3680200" cy="244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ohnny's high 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56" y="1827066"/>
            <a:ext cx="3462757" cy="229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56" y="4123026"/>
            <a:ext cx="3680200" cy="2440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4267200"/>
            <a:ext cx="3280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Johnny’s Selected Seeds has several models available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Chain link top rail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97" y="5015803"/>
            <a:ext cx="4541914" cy="1486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14404" y="3113038"/>
            <a:ext cx="2618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Farmers Friend Caterpillar Tunnel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 bent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Upgrades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lengths</a:t>
            </a:r>
          </a:p>
        </p:txBody>
      </p:sp>
    </p:spTree>
    <p:extLst>
      <p:ext uri="{BB962C8B-B14F-4D97-AF65-F5344CB8AC3E}">
        <p14:creationId xmlns:p14="http://schemas.microsoft.com/office/powerpoint/2010/main" val="202907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Tunnels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60" y="1849582"/>
            <a:ext cx="5384800" cy="4038600"/>
          </a:xfrm>
        </p:spPr>
      </p:pic>
      <p:sp>
        <p:nvSpPr>
          <p:cNvPr id="5" name="TextBox 4"/>
          <p:cNvSpPr txBox="1"/>
          <p:nvPr/>
        </p:nvSpPr>
        <p:spPr>
          <a:xfrm>
            <a:off x="3574473" y="6012873"/>
            <a:ext cx="504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Clemson Student Organic Farm   Clemson, SC</a:t>
            </a:r>
          </a:p>
        </p:txBody>
      </p:sp>
    </p:spTree>
    <p:extLst>
      <p:ext uri="{BB962C8B-B14F-4D97-AF65-F5344CB8AC3E}">
        <p14:creationId xmlns:p14="http://schemas.microsoft.com/office/powerpoint/2010/main" val="3010548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Suppliers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Carolina Greenhouses – Kinston, NC</a:t>
            </a:r>
          </a:p>
          <a:p>
            <a:r>
              <a:rPr lang="en-US" dirty="0"/>
              <a:t>Farm Tek (Grow Span Structures) - Dyersville, IA</a:t>
            </a:r>
          </a:p>
          <a:p>
            <a:r>
              <a:rPr lang="en-US" dirty="0" err="1"/>
              <a:t>Jaderloon</a:t>
            </a:r>
            <a:r>
              <a:rPr lang="en-US" dirty="0"/>
              <a:t> (The Greenhouse Company) – Columbia, SC</a:t>
            </a:r>
          </a:p>
          <a:p>
            <a:r>
              <a:rPr lang="en-US" dirty="0" err="1"/>
              <a:t>Nolt’s</a:t>
            </a:r>
            <a:r>
              <a:rPr lang="en-US" dirty="0"/>
              <a:t> Greenhouse Supplies – Ephrata, PA</a:t>
            </a:r>
          </a:p>
          <a:p>
            <a:r>
              <a:rPr lang="en-US" dirty="0"/>
              <a:t>Tunnel Vision Hoops - Shaker Heights, OH</a:t>
            </a:r>
          </a:p>
          <a:p>
            <a:r>
              <a:rPr lang="en-US" dirty="0"/>
              <a:t>Atlas Greenhouses – </a:t>
            </a:r>
            <a:r>
              <a:rPr lang="en-US" dirty="0" err="1"/>
              <a:t>Alapaha</a:t>
            </a:r>
            <a:r>
              <a:rPr lang="en-US" dirty="0"/>
              <a:t>, GA</a:t>
            </a:r>
          </a:p>
          <a:p>
            <a:r>
              <a:rPr lang="en-US" dirty="0"/>
              <a:t>Puckett Greenhouse – Ararat, VA</a:t>
            </a:r>
          </a:p>
          <a:p>
            <a:r>
              <a:rPr lang="en-US" dirty="0"/>
              <a:t>Berry Hill Irrigation – Buffalo Junction, VA</a:t>
            </a:r>
          </a:p>
          <a:p>
            <a:r>
              <a:rPr lang="en-US" dirty="0" err="1"/>
              <a:t>Rimol</a:t>
            </a:r>
            <a:r>
              <a:rPr lang="en-US" dirty="0"/>
              <a:t> Greenhouse Systems – Hooksett, NH</a:t>
            </a:r>
          </a:p>
          <a:p>
            <a:r>
              <a:rPr lang="en-US" dirty="0"/>
              <a:t>Farmer’s Friend – Centerville, TN</a:t>
            </a:r>
          </a:p>
          <a:p>
            <a:r>
              <a:rPr lang="en-US" dirty="0"/>
              <a:t>Williamson Greenhouses – Clinton, NC</a:t>
            </a:r>
          </a:p>
          <a:p>
            <a:r>
              <a:rPr lang="en-US" dirty="0"/>
              <a:t>Morgan County Seed – Barnett, Missouri </a:t>
            </a:r>
          </a:p>
          <a:p>
            <a:r>
              <a:rPr lang="en-US" dirty="0"/>
              <a:t>Four Season Tools – Kansas City, Missouri</a:t>
            </a:r>
          </a:p>
          <a:p>
            <a:r>
              <a:rPr lang="en-US" dirty="0"/>
              <a:t>Zimmerman Greenhouses – Versailles, Missouri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8073" y="5956607"/>
            <a:ext cx="893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more comprehensive list on www.hightunnels.org</a:t>
            </a:r>
          </a:p>
        </p:txBody>
      </p:sp>
    </p:spTree>
    <p:extLst>
      <p:ext uri="{BB962C8B-B14F-4D97-AF65-F5344CB8AC3E}">
        <p14:creationId xmlns:p14="http://schemas.microsoft.com/office/powerpoint/2010/main" val="2408517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6200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CFSA’s Consulting Services: </a:t>
            </a:r>
            <a:br>
              <a:rPr lang="en-US" dirty="0">
                <a:latin typeface="+mn-lt"/>
              </a:rPr>
            </a:br>
            <a:r>
              <a:rPr lang="en-US" sz="4000" dirty="0">
                <a:latin typeface="+mn-lt"/>
              </a:rPr>
              <a:t>Organic Certification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354" y="1866899"/>
            <a:ext cx="5023597" cy="15240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Organic Transition</a:t>
            </a:r>
            <a:r>
              <a:rPr lang="en-US" dirty="0"/>
              <a:t>: guidance choosing a certifying agent and record keeping system, Q&amp;A on NOP regulations, and records and application review.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840162"/>
            <a:ext cx="2190750" cy="2085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14499"/>
            <a:ext cx="1828800" cy="18288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62126" y="3962401"/>
            <a:ext cx="5400675" cy="184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Conservation Activity Planning </a:t>
            </a:r>
            <a:r>
              <a:rPr lang="en-US" dirty="0"/>
              <a:t>(CAP-138): a farm resource inventory, identification of resource concerns and options to address them, a soil and water quality impact analysis for each option.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03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6200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CFSA’s Consulting Services: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Production 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654790"/>
            <a:ext cx="4267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High Tunnel Production: </a:t>
            </a:r>
            <a:r>
              <a:rPr lang="en-US" sz="2200" dirty="0"/>
              <a:t>Help farmers identify best management practices including planting dates, varieties selection, and irrigation, soil fertility and pest management.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05300" y="4191001"/>
            <a:ext cx="5257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Good Agricultural Practices (GAP): </a:t>
            </a:r>
            <a:r>
              <a:rPr lang="en-US" sz="2200" dirty="0"/>
              <a:t>Conduct risk assessments, identify ways to mitigate pathogen risks, review Food Safety Plans, and provide assistance preparing for an audit.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654790"/>
            <a:ext cx="3060700" cy="1912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7"/>
          <a:stretch/>
        </p:blipFill>
        <p:spPr>
          <a:xfrm>
            <a:off x="2022476" y="4165600"/>
            <a:ext cx="20669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4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50F989D-43B9-409C-AB67-55F360424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CFSA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6693061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/>
            <a:endParaRPr lang="en-US"/>
          </a:p>
          <a:p>
            <a:pPr marL="114300"/>
            <a:r>
              <a:rPr lang="en-US" b="1" dirty="0"/>
              <a:t>FOOD SYSTEMS: </a:t>
            </a:r>
            <a:r>
              <a:rPr lang="en-US" dirty="0"/>
              <a:t>Provide business development assistance to farmers and businesses looking to supply the local food system. </a:t>
            </a:r>
            <a:endParaRPr lang="en-US"/>
          </a:p>
          <a:p>
            <a:pPr marL="114300"/>
            <a:r>
              <a:rPr lang="en-US" b="1" dirty="0"/>
              <a:t>EDUCATION: </a:t>
            </a:r>
            <a:r>
              <a:rPr lang="en-US" dirty="0"/>
              <a:t>Host SAC, OCLC, and  the Piedmont Farm Tour</a:t>
            </a:r>
            <a:endParaRPr lang="en-US"/>
          </a:p>
          <a:p>
            <a:pPr marL="114300"/>
            <a:r>
              <a:rPr lang="en-US" b="1" dirty="0"/>
              <a:t>ADVOCACY: </a:t>
            </a:r>
            <a:r>
              <a:rPr lang="en-US" dirty="0"/>
              <a:t>We work to change agriculture laws and regulations to benefit local and organic small and mid-sized farms.</a:t>
            </a:r>
            <a:endParaRPr lang="en-US"/>
          </a:p>
        </p:txBody>
      </p:sp>
      <p:pic>
        <p:nvPicPr>
          <p:cNvPr id="1028" name="Picture 4" descr="Image result for farm pictures">
            <a:extLst>
              <a:ext uri="{FF2B5EF4-FFF2-40B4-BE49-F238E27FC236}">
                <a16:creationId xmlns:a16="http://schemas.microsoft.com/office/drawing/2014/main" id="{04D66BE9-CB5B-AF5C-AD19-1C0CF007C6A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2" r="11250" b="-1"/>
          <a:stretch/>
        </p:blipFill>
        <p:spPr bwMode="auto">
          <a:xfrm>
            <a:off x="8080881" y="2093789"/>
            <a:ext cx="2896569" cy="35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118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6200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CFSA’s Consulting Services: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Wholesale Readiness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1" y="2285856"/>
            <a:ext cx="41920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Building Wholesale Capacity:</a:t>
            </a:r>
            <a:r>
              <a:rPr lang="en-US" sz="2000" dirty="0"/>
              <a:t> </a:t>
            </a:r>
          </a:p>
          <a:p>
            <a:r>
              <a:rPr lang="en-US" sz="2000" dirty="0"/>
              <a:t>Help farmers assess wholesale readiness and understand post-harvest handling infrastructure, packaging, labeling, traceability, transportation and basic food safety norms to meet wholesale requirements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84" y="2516646"/>
            <a:ext cx="2790616" cy="209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0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356179"/>
            <a:ext cx="4351372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CFSA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553" y="1216458"/>
            <a:ext cx="8190753" cy="4386119"/>
          </a:xfrm>
        </p:spPr>
        <p:txBody>
          <a:bodyPr>
            <a:normAutofit/>
          </a:bodyPr>
          <a:lstStyle/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Seasonal High Tunnel Production: Organic Tomato Guide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High Tunnel Micro-irrigation Guide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Infrastructure Toolkit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GAPs Manual and Videos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Sample CAP Plan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Organic Transition Handbook for Produce Farmers 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Organic Enterprise Budgets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Organic Inputs and pest Control Finders 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Downloadable recordkeeping templates</a:t>
            </a:r>
          </a:p>
          <a:p>
            <a:pPr marL="777240" lvl="2" indent="0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2"/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0207" y="570085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lvl="1" algn="ctr"/>
            <a:r>
              <a:rPr lang="en-US" sz="3200" dirty="0">
                <a:solidFill>
                  <a:srgbClr val="002060"/>
                </a:solidFill>
              </a:rPr>
              <a:t>www.carolinafarmstewards.org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92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363895"/>
            <a:ext cx="9966960" cy="1207583"/>
          </a:xfrm>
        </p:spPr>
        <p:txBody>
          <a:bodyPr/>
          <a:lstStyle/>
          <a:p>
            <a:r>
              <a:rPr lang="en-US" dirty="0"/>
              <a:t>Questions &amp; Survey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1571478"/>
            <a:ext cx="8769096" cy="3946847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Thank You!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C23C1CAA-7AD4-F1AF-052E-7030D17D5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54" y="20002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2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high tunnel?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0" y="1622685"/>
            <a:ext cx="5384800" cy="4038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91" y="336028"/>
            <a:ext cx="4681929" cy="3511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16" y="1755307"/>
            <a:ext cx="3860800" cy="27178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/>
          <a:srcRect t="21998" b="10528"/>
          <a:stretch/>
        </p:blipFill>
        <p:spPr>
          <a:xfrm>
            <a:off x="8201891" y="3243451"/>
            <a:ext cx="3655329" cy="3283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4" b="24837"/>
          <a:stretch/>
        </p:blipFill>
        <p:spPr>
          <a:xfrm>
            <a:off x="474280" y="4540555"/>
            <a:ext cx="4165100" cy="2008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" b="10404"/>
          <a:stretch/>
        </p:blipFill>
        <p:spPr>
          <a:xfrm>
            <a:off x="4493498" y="4142509"/>
            <a:ext cx="3827080" cy="24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03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to high tunnel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Season Extension</a:t>
            </a:r>
          </a:p>
          <a:p>
            <a:pPr lvl="1"/>
            <a:r>
              <a:rPr lang="en-US" dirty="0"/>
              <a:t>Early spring, late fall, and winter production</a:t>
            </a:r>
          </a:p>
          <a:p>
            <a:r>
              <a:rPr lang="en-US" dirty="0"/>
              <a:t>Lower input cost as compared to greenhouses</a:t>
            </a:r>
          </a:p>
          <a:p>
            <a:r>
              <a:rPr lang="en-US" dirty="0"/>
              <a:t>Clean fruit/plants</a:t>
            </a:r>
          </a:p>
          <a:p>
            <a:r>
              <a:rPr lang="en-US" dirty="0"/>
              <a:t>Protected from elements</a:t>
            </a:r>
          </a:p>
          <a:p>
            <a:r>
              <a:rPr lang="en-US" dirty="0"/>
              <a:t>Reduced disease pressure</a:t>
            </a:r>
          </a:p>
          <a:p>
            <a:r>
              <a:rPr lang="en-US" dirty="0"/>
              <a:t>Controlled growing environment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  <p:sp>
        <p:nvSpPr>
          <p:cNvPr id="6" name="TextBox 5"/>
          <p:cNvSpPr txBox="1"/>
          <p:nvPr/>
        </p:nvSpPr>
        <p:spPr>
          <a:xfrm>
            <a:off x="6470073" y="5851723"/>
            <a:ext cx="435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Spring Forth Farm   Hurdle Mills, NC</a:t>
            </a:r>
          </a:p>
        </p:txBody>
      </p:sp>
    </p:spTree>
    <p:extLst>
      <p:ext uri="{BB962C8B-B14F-4D97-AF65-F5344CB8AC3E}">
        <p14:creationId xmlns:p14="http://schemas.microsoft.com/office/powerpoint/2010/main" val="3438693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How it can fit into your farming model</a:t>
            </a:r>
          </a:p>
          <a:p>
            <a:r>
              <a:rPr lang="en-US" dirty="0"/>
              <a:t>Winter Harvest</a:t>
            </a:r>
          </a:p>
          <a:p>
            <a:r>
              <a:rPr lang="en-US" dirty="0"/>
              <a:t>Planting/harvesting times</a:t>
            </a:r>
          </a:p>
          <a:p>
            <a:r>
              <a:rPr lang="en-US" dirty="0"/>
              <a:t>Coordinate planning around current time schedule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  <p:sp>
        <p:nvSpPr>
          <p:cNvPr id="6" name="TextBox 5"/>
          <p:cNvSpPr txBox="1"/>
          <p:nvPr/>
        </p:nvSpPr>
        <p:spPr>
          <a:xfrm>
            <a:off x="6483927" y="5957455"/>
            <a:ext cx="436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Ten Mothers Farm   Hillsborough, NC</a:t>
            </a:r>
          </a:p>
        </p:txBody>
      </p:sp>
    </p:spTree>
    <p:extLst>
      <p:ext uri="{BB962C8B-B14F-4D97-AF65-F5344CB8AC3E}">
        <p14:creationId xmlns:p14="http://schemas.microsoft.com/office/powerpoint/2010/main" val="1612245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 to high tunnel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Pollinator Exclusion</a:t>
            </a:r>
          </a:p>
          <a:p>
            <a:r>
              <a:rPr lang="en-US" dirty="0"/>
              <a:t>Temperature Extremes</a:t>
            </a:r>
          </a:p>
          <a:p>
            <a:r>
              <a:rPr lang="en-US" dirty="0"/>
              <a:t>Summer Heat</a:t>
            </a:r>
          </a:p>
          <a:p>
            <a:r>
              <a:rPr lang="en-US" dirty="0"/>
              <a:t>Humidity</a:t>
            </a:r>
          </a:p>
          <a:p>
            <a:r>
              <a:rPr lang="en-US" dirty="0"/>
              <a:t>Soil Health</a:t>
            </a:r>
          </a:p>
          <a:p>
            <a:r>
              <a:rPr lang="en-US" dirty="0"/>
              <a:t>Maintenance Inputs</a:t>
            </a:r>
          </a:p>
          <a:p>
            <a:r>
              <a:rPr lang="en-US" dirty="0"/>
              <a:t>Perimeter Weed Management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106" y="1965960"/>
            <a:ext cx="5182466" cy="3454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79435" y="5573802"/>
            <a:ext cx="518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Timothy </a:t>
            </a:r>
            <a:r>
              <a:rPr lang="en-US" i="1" dirty="0" err="1"/>
              <a:t>Coolong</a:t>
            </a:r>
            <a:r>
              <a:rPr lang="en-US" i="1" dirty="0"/>
              <a:t>, University of Kentucky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3690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1064</TotalTime>
  <Words>1754</Words>
  <Application>Microsoft Office PowerPoint</Application>
  <PresentationFormat>Widescreen</PresentationFormat>
  <Paragraphs>308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Corbel</vt:lpstr>
      <vt:lpstr>Times New Roman</vt:lpstr>
      <vt:lpstr>Basis</vt:lpstr>
      <vt:lpstr>High Tunnel Construction</vt:lpstr>
      <vt:lpstr>CFSA’s MISSION</vt:lpstr>
      <vt:lpstr>CFSA’s VISION</vt:lpstr>
      <vt:lpstr>CFSA PROGRAMS</vt:lpstr>
      <vt:lpstr>CFSA PROGRAMS</vt:lpstr>
      <vt:lpstr>What is a high tunnel?</vt:lpstr>
      <vt:lpstr>Benefits to high tunnel production</vt:lpstr>
      <vt:lpstr>Benefits Continued</vt:lpstr>
      <vt:lpstr>Drawbacks to high tunnel production</vt:lpstr>
      <vt:lpstr>Drawback Continued</vt:lpstr>
      <vt:lpstr>Cost of a High Tunnel</vt:lpstr>
      <vt:lpstr>Cost Continued</vt:lpstr>
      <vt:lpstr>NRCS EQIP</vt:lpstr>
      <vt:lpstr>Other Funding Options</vt:lpstr>
      <vt:lpstr>Orientation</vt:lpstr>
      <vt:lpstr>PowerPoint Presentation</vt:lpstr>
      <vt:lpstr>Site Selection</vt:lpstr>
      <vt:lpstr>Size Options</vt:lpstr>
      <vt:lpstr>PowerPoint Presentation</vt:lpstr>
      <vt:lpstr>Building Materials</vt:lpstr>
      <vt:lpstr>Side Walls</vt:lpstr>
      <vt:lpstr>PowerPoint Presentation</vt:lpstr>
      <vt:lpstr>Height</vt:lpstr>
      <vt:lpstr>Tunnel Style</vt:lpstr>
      <vt:lpstr>PowerPoint Presentation</vt:lpstr>
      <vt:lpstr>PowerPoint Presentation</vt:lpstr>
      <vt:lpstr>PowerPoint Presentation</vt:lpstr>
      <vt:lpstr>PowerPoint Presentation</vt:lpstr>
      <vt:lpstr>Bow Spacing</vt:lpstr>
      <vt:lpstr>PowerPoint Presentation</vt:lpstr>
      <vt:lpstr>Truss Systems</vt:lpstr>
      <vt:lpstr>PowerPoint Presentation</vt:lpstr>
      <vt:lpstr>Plastic</vt:lpstr>
      <vt:lpstr>PowerPoint Presentation</vt:lpstr>
      <vt:lpstr>Wiggle Wire</vt:lpstr>
      <vt:lpstr>Endwalls</vt:lpstr>
      <vt:lpstr>PowerPoint Presentation</vt:lpstr>
      <vt:lpstr>PowerPoint Presentation</vt:lpstr>
      <vt:lpstr>Endwalls continued</vt:lpstr>
      <vt:lpstr>Irrigation</vt:lpstr>
      <vt:lpstr>PowerPoint Presentation</vt:lpstr>
      <vt:lpstr>Moveable Tunnels</vt:lpstr>
      <vt:lpstr>PowerPoint Presentation</vt:lpstr>
      <vt:lpstr>Movable Tunnels Continued</vt:lpstr>
      <vt:lpstr>DIY High Tunnels</vt:lpstr>
      <vt:lpstr>Multiple Tunnels</vt:lpstr>
      <vt:lpstr>List of Suppliers</vt:lpstr>
      <vt:lpstr> CFSA’s Consulting Services:  Organic Certification </vt:lpstr>
      <vt:lpstr> CFSA’s Consulting Services: Production  </vt:lpstr>
      <vt:lpstr> CFSA’s Consulting Services: Wholesale Readiness </vt:lpstr>
      <vt:lpstr>CFSA Resources</vt:lpstr>
      <vt:lpstr>Questions &amp; Survey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Tunnel Construction</dc:title>
  <dc:creator>Gena Moore</dc:creator>
  <cp:lastModifiedBy>Joe Rowland</cp:lastModifiedBy>
  <cp:revision>85</cp:revision>
  <dcterms:created xsi:type="dcterms:W3CDTF">2018-02-26T16:50:22Z</dcterms:created>
  <dcterms:modified xsi:type="dcterms:W3CDTF">2024-01-31T16:27:55Z</dcterms:modified>
</cp:coreProperties>
</file>