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1" r:id="rId2"/>
    <p:sldId id="342" r:id="rId3"/>
    <p:sldId id="378" r:id="rId4"/>
    <p:sldId id="379" r:id="rId5"/>
    <p:sldId id="381" r:id="rId6"/>
    <p:sldId id="383" r:id="rId7"/>
    <p:sldId id="390" r:id="rId8"/>
    <p:sldId id="397" r:id="rId9"/>
    <p:sldId id="384" r:id="rId10"/>
    <p:sldId id="389" r:id="rId11"/>
    <p:sldId id="392" r:id="rId12"/>
    <p:sldId id="393" r:id="rId13"/>
    <p:sldId id="396" r:id="rId14"/>
    <p:sldId id="398" r:id="rId15"/>
    <p:sldId id="404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D9F91-50CE-4F01-B8E3-77DA6DEEE0D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63716-23F7-46ED-B80E-71BFBEA0C3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Physical</a:t>
          </a:r>
        </a:p>
      </dgm:t>
    </dgm:pt>
    <dgm:pt modelId="{725541D5-AEC6-4622-A5F9-79F2E17BC474}" type="parTrans" cxnId="{5B2D58AE-EAAF-43D9-88E8-37CE085A0CD9}">
      <dgm:prSet/>
      <dgm:spPr/>
      <dgm:t>
        <a:bodyPr/>
        <a:lstStyle/>
        <a:p>
          <a:endParaRPr lang="en-US"/>
        </a:p>
      </dgm:t>
    </dgm:pt>
    <dgm:pt modelId="{8B0B68C9-01BC-448D-916B-805443185A3A}" type="sibTrans" cxnId="{5B2D58AE-EAAF-43D9-88E8-37CE085A0CD9}">
      <dgm:prSet/>
      <dgm:spPr/>
      <dgm:t>
        <a:bodyPr/>
        <a:lstStyle/>
        <a:p>
          <a:endParaRPr lang="en-US"/>
        </a:p>
      </dgm:t>
    </dgm:pt>
    <dgm:pt modelId="{F5EBE694-F8F8-4333-8102-5FB7EF175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Chemical</a:t>
          </a:r>
        </a:p>
      </dgm:t>
    </dgm:pt>
    <dgm:pt modelId="{4263344B-401F-4550-816D-324472878980}" type="parTrans" cxnId="{B46C60AF-D68E-4489-831A-A9AA191F7EA0}">
      <dgm:prSet/>
      <dgm:spPr/>
      <dgm:t>
        <a:bodyPr/>
        <a:lstStyle/>
        <a:p>
          <a:endParaRPr lang="en-US"/>
        </a:p>
      </dgm:t>
    </dgm:pt>
    <dgm:pt modelId="{34EF8B30-48D3-416A-BC39-7DA00BC44A50}" type="sibTrans" cxnId="{B46C60AF-D68E-4489-831A-A9AA191F7EA0}">
      <dgm:prSet/>
      <dgm:spPr/>
      <dgm:t>
        <a:bodyPr/>
        <a:lstStyle/>
        <a:p>
          <a:endParaRPr lang="en-US"/>
        </a:p>
      </dgm:t>
    </dgm:pt>
    <dgm:pt modelId="{6E35715A-EBDD-4676-BA90-F9779D7FB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Biological</a:t>
          </a:r>
        </a:p>
      </dgm:t>
    </dgm:pt>
    <dgm:pt modelId="{1F122643-CB8B-467E-BA93-A13CBEEE1733}" type="parTrans" cxnId="{CECA6977-F8DC-42F5-8793-2B6B480C2BB8}">
      <dgm:prSet/>
      <dgm:spPr/>
      <dgm:t>
        <a:bodyPr/>
        <a:lstStyle/>
        <a:p>
          <a:endParaRPr lang="en-US"/>
        </a:p>
      </dgm:t>
    </dgm:pt>
    <dgm:pt modelId="{542D7781-79F0-4A7A-B823-530941B41D14}" type="sibTrans" cxnId="{CECA6977-F8DC-42F5-8793-2B6B480C2BB8}">
      <dgm:prSet/>
      <dgm:spPr/>
      <dgm:t>
        <a:bodyPr/>
        <a:lstStyle/>
        <a:p>
          <a:endParaRPr lang="en-US"/>
        </a:p>
      </dgm:t>
    </dgm:pt>
    <dgm:pt modelId="{A72977AB-9B82-463A-8D32-2D983FABD837}" type="pres">
      <dgm:prSet presAssocID="{253D9F91-50CE-4F01-B8E3-77DA6DEEE0DE}" presName="root" presStyleCnt="0">
        <dgm:presLayoutVars>
          <dgm:dir/>
          <dgm:resizeHandles val="exact"/>
        </dgm:presLayoutVars>
      </dgm:prSet>
      <dgm:spPr/>
    </dgm:pt>
    <dgm:pt modelId="{F951318A-F47D-4660-BFD2-DEF5CB786893}" type="pres">
      <dgm:prSet presAssocID="{03A63716-23F7-46ED-B80E-71BFBEA0C3FA}" presName="compNode" presStyleCnt="0"/>
      <dgm:spPr/>
    </dgm:pt>
    <dgm:pt modelId="{D1670A9D-05FD-4D47-ADB6-06B207B14EDF}" type="pres">
      <dgm:prSet presAssocID="{03A63716-23F7-46ED-B80E-71BFBEA0C3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1A2745BB-6F71-4247-9C9C-1DDD4A6A2E74}" type="pres">
      <dgm:prSet presAssocID="{03A63716-23F7-46ED-B80E-71BFBEA0C3FA}" presName="spaceRect" presStyleCnt="0"/>
      <dgm:spPr/>
    </dgm:pt>
    <dgm:pt modelId="{3EF5AF7B-87B3-42FF-9F5C-1EB0D19CE238}" type="pres">
      <dgm:prSet presAssocID="{03A63716-23F7-46ED-B80E-71BFBEA0C3FA}" presName="textRect" presStyleLbl="revTx" presStyleIdx="0" presStyleCnt="3">
        <dgm:presLayoutVars>
          <dgm:chMax val="1"/>
          <dgm:chPref val="1"/>
        </dgm:presLayoutVars>
      </dgm:prSet>
      <dgm:spPr/>
    </dgm:pt>
    <dgm:pt modelId="{6E493EF3-6D89-4C6B-87D2-A3D9BD39DC94}" type="pres">
      <dgm:prSet presAssocID="{8B0B68C9-01BC-448D-916B-805443185A3A}" presName="sibTrans" presStyleCnt="0"/>
      <dgm:spPr/>
    </dgm:pt>
    <dgm:pt modelId="{49F8894E-91D4-4D3F-A6C6-C7883F83B3F1}" type="pres">
      <dgm:prSet presAssocID="{F5EBE694-F8F8-4333-8102-5FB7EF175B36}" presName="compNode" presStyleCnt="0"/>
      <dgm:spPr/>
    </dgm:pt>
    <dgm:pt modelId="{5BC85200-3D1F-47E5-8DA9-792E6E6388A6}" type="pres">
      <dgm:prSet presAssocID="{F5EBE694-F8F8-4333-8102-5FB7EF175B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A12E4F2B-D9B5-4346-876A-DFF9D59B7672}" type="pres">
      <dgm:prSet presAssocID="{F5EBE694-F8F8-4333-8102-5FB7EF175B36}" presName="spaceRect" presStyleCnt="0"/>
      <dgm:spPr/>
    </dgm:pt>
    <dgm:pt modelId="{788885EF-3434-436E-885B-BE8AADD4B4DA}" type="pres">
      <dgm:prSet presAssocID="{F5EBE694-F8F8-4333-8102-5FB7EF175B36}" presName="textRect" presStyleLbl="revTx" presStyleIdx="1" presStyleCnt="3">
        <dgm:presLayoutVars>
          <dgm:chMax val="1"/>
          <dgm:chPref val="1"/>
        </dgm:presLayoutVars>
      </dgm:prSet>
      <dgm:spPr/>
    </dgm:pt>
    <dgm:pt modelId="{7BC8520E-DD17-478F-8F05-1208A50F1FB5}" type="pres">
      <dgm:prSet presAssocID="{34EF8B30-48D3-416A-BC39-7DA00BC44A50}" presName="sibTrans" presStyleCnt="0"/>
      <dgm:spPr/>
    </dgm:pt>
    <dgm:pt modelId="{731726DE-4869-4B71-8DC0-41D5F98629E1}" type="pres">
      <dgm:prSet presAssocID="{6E35715A-EBDD-4676-BA90-F9779D7FBD87}" presName="compNode" presStyleCnt="0"/>
      <dgm:spPr/>
    </dgm:pt>
    <dgm:pt modelId="{F23F17B7-C0B3-4001-94A8-5AD7016CC285}" type="pres">
      <dgm:prSet presAssocID="{6E35715A-EBDD-4676-BA90-F9779D7FBD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A4CC192F-807A-487F-BC15-70A4A38B7B3D}" type="pres">
      <dgm:prSet presAssocID="{6E35715A-EBDD-4676-BA90-F9779D7FBD87}" presName="spaceRect" presStyleCnt="0"/>
      <dgm:spPr/>
    </dgm:pt>
    <dgm:pt modelId="{86BE40B3-15A1-45CF-B0BB-D20291C1E6AB}" type="pres">
      <dgm:prSet presAssocID="{6E35715A-EBDD-4676-BA90-F9779D7FBD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D13131-4654-4E6D-80C3-97F7AF1F9001}" type="presOf" srcId="{03A63716-23F7-46ED-B80E-71BFBEA0C3FA}" destId="{3EF5AF7B-87B3-42FF-9F5C-1EB0D19CE238}" srcOrd="0" destOrd="0" presId="urn:microsoft.com/office/officeart/2018/2/layout/IconLabelList"/>
    <dgm:cxn modelId="{28D51264-7E01-4A31-9455-03E2349CA2CC}" type="presOf" srcId="{253D9F91-50CE-4F01-B8E3-77DA6DEEE0DE}" destId="{A72977AB-9B82-463A-8D32-2D983FABD837}" srcOrd="0" destOrd="0" presId="urn:microsoft.com/office/officeart/2018/2/layout/IconLabelList"/>
    <dgm:cxn modelId="{9CECC467-71F8-4F57-8F91-826560E1175F}" type="presOf" srcId="{6E35715A-EBDD-4676-BA90-F9779D7FBD87}" destId="{86BE40B3-15A1-45CF-B0BB-D20291C1E6AB}" srcOrd="0" destOrd="0" presId="urn:microsoft.com/office/officeart/2018/2/layout/IconLabelList"/>
    <dgm:cxn modelId="{CECA6977-F8DC-42F5-8793-2B6B480C2BB8}" srcId="{253D9F91-50CE-4F01-B8E3-77DA6DEEE0DE}" destId="{6E35715A-EBDD-4676-BA90-F9779D7FBD87}" srcOrd="2" destOrd="0" parTransId="{1F122643-CB8B-467E-BA93-A13CBEEE1733}" sibTransId="{542D7781-79F0-4A7A-B823-530941B41D14}"/>
    <dgm:cxn modelId="{ACE2CF98-B42C-48A1-9FAB-CBF6E277569D}" type="presOf" srcId="{F5EBE694-F8F8-4333-8102-5FB7EF175B36}" destId="{788885EF-3434-436E-885B-BE8AADD4B4DA}" srcOrd="0" destOrd="0" presId="urn:microsoft.com/office/officeart/2018/2/layout/IconLabelList"/>
    <dgm:cxn modelId="{5B2D58AE-EAAF-43D9-88E8-37CE085A0CD9}" srcId="{253D9F91-50CE-4F01-B8E3-77DA6DEEE0DE}" destId="{03A63716-23F7-46ED-B80E-71BFBEA0C3FA}" srcOrd="0" destOrd="0" parTransId="{725541D5-AEC6-4622-A5F9-79F2E17BC474}" sibTransId="{8B0B68C9-01BC-448D-916B-805443185A3A}"/>
    <dgm:cxn modelId="{B46C60AF-D68E-4489-831A-A9AA191F7EA0}" srcId="{253D9F91-50CE-4F01-B8E3-77DA6DEEE0DE}" destId="{F5EBE694-F8F8-4333-8102-5FB7EF175B36}" srcOrd="1" destOrd="0" parTransId="{4263344B-401F-4550-816D-324472878980}" sibTransId="{34EF8B30-48D3-416A-BC39-7DA00BC44A50}"/>
    <dgm:cxn modelId="{3A5497F9-8068-4ADC-8A65-2CB8973D6557}" type="presParOf" srcId="{A72977AB-9B82-463A-8D32-2D983FABD837}" destId="{F951318A-F47D-4660-BFD2-DEF5CB786893}" srcOrd="0" destOrd="0" presId="urn:microsoft.com/office/officeart/2018/2/layout/IconLabelList"/>
    <dgm:cxn modelId="{267C3426-773E-400A-8B87-75BB5953B3BF}" type="presParOf" srcId="{F951318A-F47D-4660-BFD2-DEF5CB786893}" destId="{D1670A9D-05FD-4D47-ADB6-06B207B14EDF}" srcOrd="0" destOrd="0" presId="urn:microsoft.com/office/officeart/2018/2/layout/IconLabelList"/>
    <dgm:cxn modelId="{8D436DB5-841F-426B-86E2-579BA21EDA14}" type="presParOf" srcId="{F951318A-F47D-4660-BFD2-DEF5CB786893}" destId="{1A2745BB-6F71-4247-9C9C-1DDD4A6A2E74}" srcOrd="1" destOrd="0" presId="urn:microsoft.com/office/officeart/2018/2/layout/IconLabelList"/>
    <dgm:cxn modelId="{A7A98F28-1BA0-4A02-BB40-F44667A2FD45}" type="presParOf" srcId="{F951318A-F47D-4660-BFD2-DEF5CB786893}" destId="{3EF5AF7B-87B3-42FF-9F5C-1EB0D19CE238}" srcOrd="2" destOrd="0" presId="urn:microsoft.com/office/officeart/2018/2/layout/IconLabelList"/>
    <dgm:cxn modelId="{107F8E6C-1D67-4B24-8679-3D0757E16A7B}" type="presParOf" srcId="{A72977AB-9B82-463A-8D32-2D983FABD837}" destId="{6E493EF3-6D89-4C6B-87D2-A3D9BD39DC94}" srcOrd="1" destOrd="0" presId="urn:microsoft.com/office/officeart/2018/2/layout/IconLabelList"/>
    <dgm:cxn modelId="{A3D1C7D6-25B0-4489-8CD5-98E3441A0D62}" type="presParOf" srcId="{A72977AB-9B82-463A-8D32-2D983FABD837}" destId="{49F8894E-91D4-4D3F-A6C6-C7883F83B3F1}" srcOrd="2" destOrd="0" presId="urn:microsoft.com/office/officeart/2018/2/layout/IconLabelList"/>
    <dgm:cxn modelId="{A9FFBEEE-0391-4487-B4EC-BE133FBDE950}" type="presParOf" srcId="{49F8894E-91D4-4D3F-A6C6-C7883F83B3F1}" destId="{5BC85200-3D1F-47E5-8DA9-792E6E6388A6}" srcOrd="0" destOrd="0" presId="urn:microsoft.com/office/officeart/2018/2/layout/IconLabelList"/>
    <dgm:cxn modelId="{6AC08607-B1AA-4FFE-9E6B-0DBD378F2DE9}" type="presParOf" srcId="{49F8894E-91D4-4D3F-A6C6-C7883F83B3F1}" destId="{A12E4F2B-D9B5-4346-876A-DFF9D59B7672}" srcOrd="1" destOrd="0" presId="urn:microsoft.com/office/officeart/2018/2/layout/IconLabelList"/>
    <dgm:cxn modelId="{BE15A1FF-5D83-40D6-9045-F183D1DEA058}" type="presParOf" srcId="{49F8894E-91D4-4D3F-A6C6-C7883F83B3F1}" destId="{788885EF-3434-436E-885B-BE8AADD4B4DA}" srcOrd="2" destOrd="0" presId="urn:microsoft.com/office/officeart/2018/2/layout/IconLabelList"/>
    <dgm:cxn modelId="{B53933C7-CED3-4B10-824B-4C5CA253E3BD}" type="presParOf" srcId="{A72977AB-9B82-463A-8D32-2D983FABD837}" destId="{7BC8520E-DD17-478F-8F05-1208A50F1FB5}" srcOrd="3" destOrd="0" presId="urn:microsoft.com/office/officeart/2018/2/layout/IconLabelList"/>
    <dgm:cxn modelId="{7DD1ED5F-8D7B-4259-B6CF-6BF980AD193D}" type="presParOf" srcId="{A72977AB-9B82-463A-8D32-2D983FABD837}" destId="{731726DE-4869-4B71-8DC0-41D5F98629E1}" srcOrd="4" destOrd="0" presId="urn:microsoft.com/office/officeart/2018/2/layout/IconLabelList"/>
    <dgm:cxn modelId="{DC4683B6-CB26-4791-A13F-33CB5AB349FC}" type="presParOf" srcId="{731726DE-4869-4B71-8DC0-41D5F98629E1}" destId="{F23F17B7-C0B3-4001-94A8-5AD7016CC285}" srcOrd="0" destOrd="0" presId="urn:microsoft.com/office/officeart/2018/2/layout/IconLabelList"/>
    <dgm:cxn modelId="{99ED95E5-383B-4992-A3FE-9310484F1E3B}" type="presParOf" srcId="{731726DE-4869-4B71-8DC0-41D5F98629E1}" destId="{A4CC192F-807A-487F-BC15-70A4A38B7B3D}" srcOrd="1" destOrd="0" presId="urn:microsoft.com/office/officeart/2018/2/layout/IconLabelList"/>
    <dgm:cxn modelId="{19A19D58-5638-42E2-A8C2-2A4C4FA49E28}" type="presParOf" srcId="{731726DE-4869-4B71-8DC0-41D5F98629E1}" destId="{86BE40B3-15A1-45CF-B0BB-D20291C1E6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0A9D-05FD-4D47-ADB6-06B207B14EDF}">
      <dsp:nvSpPr>
        <dsp:cNvPr id="0" name=""/>
        <dsp:cNvSpPr/>
      </dsp:nvSpPr>
      <dsp:spPr>
        <a:xfrm>
          <a:off x="1076329" y="208945"/>
          <a:ext cx="720615" cy="720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AF7B-87B3-42FF-9F5C-1EB0D19CE238}">
      <dsp:nvSpPr>
        <dsp:cNvPr id="0" name=""/>
        <dsp:cNvSpPr/>
      </dsp:nvSpPr>
      <dsp:spPr>
        <a:xfrm>
          <a:off x="635953" y="1170962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Physical</a:t>
          </a:r>
        </a:p>
      </dsp:txBody>
      <dsp:txXfrm>
        <a:off x="635953" y="1170962"/>
        <a:ext cx="1601367" cy="640546"/>
      </dsp:txXfrm>
    </dsp:sp>
    <dsp:sp modelId="{5BC85200-3D1F-47E5-8DA9-792E6E6388A6}">
      <dsp:nvSpPr>
        <dsp:cNvPr id="0" name=""/>
        <dsp:cNvSpPr/>
      </dsp:nvSpPr>
      <dsp:spPr>
        <a:xfrm>
          <a:off x="2957935" y="208945"/>
          <a:ext cx="720615" cy="720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85EF-3434-436E-885B-BE8AADD4B4DA}">
      <dsp:nvSpPr>
        <dsp:cNvPr id="0" name=""/>
        <dsp:cNvSpPr/>
      </dsp:nvSpPr>
      <dsp:spPr>
        <a:xfrm>
          <a:off x="2517559" y="1170962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Chemical</a:t>
          </a:r>
        </a:p>
      </dsp:txBody>
      <dsp:txXfrm>
        <a:off x="2517559" y="1170962"/>
        <a:ext cx="1601367" cy="640546"/>
      </dsp:txXfrm>
    </dsp:sp>
    <dsp:sp modelId="{F23F17B7-C0B3-4001-94A8-5AD7016CC285}">
      <dsp:nvSpPr>
        <dsp:cNvPr id="0" name=""/>
        <dsp:cNvSpPr/>
      </dsp:nvSpPr>
      <dsp:spPr>
        <a:xfrm>
          <a:off x="2017132" y="2211850"/>
          <a:ext cx="720615" cy="720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E40B3-15A1-45CF-B0BB-D20291C1E6AB}">
      <dsp:nvSpPr>
        <dsp:cNvPr id="0" name=""/>
        <dsp:cNvSpPr/>
      </dsp:nvSpPr>
      <dsp:spPr>
        <a:xfrm>
          <a:off x="1576756" y="3173867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Biological</a:t>
          </a:r>
        </a:p>
      </dsp:txBody>
      <dsp:txXfrm>
        <a:off x="1576756" y="3173867"/>
        <a:ext cx="1601367" cy="64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7B97-E9C8-4353-B63B-D6F90376C04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354EF-6019-4EC1-9B16-9BB28415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stop me if you have a question or want more information on anything.</a:t>
            </a:r>
          </a:p>
          <a:p>
            <a:r>
              <a:rPr lang="en-US" baseline="0" dirty="0"/>
              <a:t>These presentations will be made available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topics I’m planning on addressing today.</a:t>
            </a:r>
          </a:p>
          <a:p>
            <a:r>
              <a:rPr lang="en-US" baseline="0" dirty="0"/>
              <a:t>I have pictures throughout the presentation for </a:t>
            </a:r>
            <a:r>
              <a:rPr lang="en-US" baseline="0" dirty="0" err="1"/>
              <a:t>pictoral</a:t>
            </a:r>
            <a:r>
              <a:rPr lang="en-US" baseline="0" dirty="0"/>
              <a:t> representation of what I’m talking about.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0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3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7" y="6223832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50" y="6223832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3" y="622383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7springsfarm.com/" TargetMode="External"/><Relationship Id="rId2" Type="http://schemas.openxmlformats.org/officeDocument/2006/relationships/hyperlink" Target="https://chathamfarmsupply.com/files/articles/uploads/sustainable_ag_pricing_updated_january_30_2024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b="12400"/>
          <a:stretch/>
        </p:blipFill>
        <p:spPr>
          <a:xfrm>
            <a:off x="289560" y="271577"/>
            <a:ext cx="11612880" cy="6333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282" y="261256"/>
            <a:ext cx="11702321" cy="15185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842" y="5489242"/>
            <a:ext cx="11702321" cy="927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27" y="5603546"/>
            <a:ext cx="5053815" cy="89611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Raleway ExtraLight" panose="020B0303030101060003" pitchFamily="34" charset="0"/>
              </a:rPr>
              <a:t>Joe Rowland</a:t>
            </a:r>
          </a:p>
          <a:p>
            <a:pPr algn="l"/>
            <a:r>
              <a:rPr lang="en-US" sz="3200" i="1" dirty="0">
                <a:solidFill>
                  <a:schemeClr val="tx1"/>
                </a:solidFill>
                <a:latin typeface="Raleway ExtraLight" panose="020B0303030101060003" pitchFamily="34" charset="0"/>
              </a:rPr>
              <a:t>Organic Initiatives Coordinator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0" y="5505571"/>
            <a:ext cx="4215393" cy="89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98" y="64665"/>
            <a:ext cx="12468896" cy="1518559"/>
          </a:xfrm>
        </p:spPr>
        <p:txBody>
          <a:bodyPr>
            <a:normAutofit/>
          </a:bodyPr>
          <a:lstStyle/>
          <a:p>
            <a:pPr algn="l"/>
            <a:r>
              <a:rPr lang="en-US" sz="48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HIGH TUNNEL </a:t>
            </a:r>
            <a:br>
              <a:rPr lang="en-US" sz="48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r>
              <a:rPr lang="en-US" sz="48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FERTILITY &amp; 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79113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MINERALS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7612" y="2057399"/>
            <a:ext cx="4754880" cy="4023361"/>
          </a:xfrm>
        </p:spPr>
        <p:txBody>
          <a:bodyPr>
            <a:noAutofit/>
          </a:bodyPr>
          <a:lstStyle/>
          <a:p>
            <a:r>
              <a:rPr lang="en-US" sz="1900" dirty="0"/>
              <a:t>Non-synthetic, non-petroleum based products</a:t>
            </a:r>
          </a:p>
          <a:p>
            <a:r>
              <a:rPr lang="en-US" sz="1900" dirty="0"/>
              <a:t>Derived from natural, organic, living sources, i.e. blood meal, bone meal, alfalfa meal</a:t>
            </a:r>
          </a:p>
          <a:p>
            <a:r>
              <a:rPr lang="en-US" sz="1900" dirty="0"/>
              <a:t>Some mined substances, rock dusts, potassium, phosphorous</a:t>
            </a:r>
          </a:p>
          <a:p>
            <a:r>
              <a:rPr lang="en-US" sz="1900" dirty="0"/>
              <a:t>Understand the action of the fertilizer, fast or slow, water soluble, pelletized</a:t>
            </a:r>
          </a:p>
        </p:txBody>
      </p:sp>
      <p:pic>
        <p:nvPicPr>
          <p:cNvPr id="6146" name="Picture 2" descr="What is Tillage?">
            <a:extLst>
              <a:ext uri="{FF2B5EF4-FFF2-40B4-BE49-F238E27FC236}">
                <a16:creationId xmlns:a16="http://schemas.microsoft.com/office/drawing/2014/main" id="{760BA7FB-20F0-A670-DDBA-BF5ED14CE5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754563" cy="35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5" y="-363893"/>
            <a:ext cx="8677469" cy="12782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 FERTILIZERS CALCULATIONS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9FFADF6-B31E-0046-6C02-009CE782EB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34771" b="-1"/>
          <a:stretch/>
        </p:blipFill>
        <p:spPr bwMode="auto">
          <a:xfrm>
            <a:off x="22333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41783" y="914401"/>
            <a:ext cx="6693061" cy="550505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/>
              <a:t>COMPLETE VS INCOMPLETE</a:t>
            </a:r>
          </a:p>
          <a:p>
            <a:pPr lvl="2"/>
            <a:r>
              <a:rPr lang="en-US" dirty="0"/>
              <a:t>Does the fertilizer offer all 3 numbers on the bag, N-P-K</a:t>
            </a:r>
          </a:p>
          <a:p>
            <a:pPr lvl="2"/>
            <a:r>
              <a:rPr lang="en-US" dirty="0"/>
              <a:t>If not, you will need to apply multiple products</a:t>
            </a:r>
          </a:p>
          <a:p>
            <a:r>
              <a:rPr lang="en-US" dirty="0"/>
              <a:t>Analysis is the % of each nutrient in the bag of fertilizer</a:t>
            </a:r>
          </a:p>
          <a:p>
            <a:pPr lvl="2"/>
            <a:r>
              <a:rPr lang="en-US" dirty="0"/>
              <a:t>Convert this number based on the area to be amended, i.e. 1000 sq ft</a:t>
            </a:r>
          </a:p>
          <a:p>
            <a:r>
              <a:rPr lang="en-US" dirty="0"/>
              <a:t>Simple equation: WANT divided by HAVE</a:t>
            </a:r>
          </a:p>
          <a:p>
            <a:pPr lvl="2"/>
            <a:r>
              <a:rPr lang="en-US" dirty="0"/>
              <a:t>The soil tests results should be in actual nutrient amounts, not fertilizer amounts</a:t>
            </a:r>
          </a:p>
          <a:p>
            <a:pPr lvl="2"/>
            <a:r>
              <a:rPr lang="en-US" dirty="0"/>
              <a:t>WANT - What amount of ACTUAL nutrient you want to apply, i.e. 100lbs N per AC</a:t>
            </a:r>
          </a:p>
          <a:p>
            <a:pPr lvl="2"/>
            <a:r>
              <a:rPr lang="en-US" dirty="0"/>
              <a:t>HAVE – What % of that nutrient the fertilizer you are using contains. This will need to be in decimal form. </a:t>
            </a:r>
          </a:p>
          <a:p>
            <a:pPr lvl="2"/>
            <a:r>
              <a:rPr lang="en-US" dirty="0"/>
              <a:t>EXAMPLE: You want 100lbs of actual N per AC, you have a fertilizer that </a:t>
            </a:r>
            <a:r>
              <a:rPr lang="en-US"/>
              <a:t>is 12% </a:t>
            </a:r>
            <a:r>
              <a:rPr lang="en-US" dirty="0"/>
              <a:t>N, 100/.12=833lbs of that fertilizer to supply 100lbs of N per AC</a:t>
            </a:r>
          </a:p>
          <a:p>
            <a:pPr lvl="2"/>
            <a:r>
              <a:rPr lang="en-US" dirty="0"/>
              <a:t>Not fertilizing an acre? Adjust that final figure by the 5 of an acre you are growing, 833/4=208.25lbs </a:t>
            </a:r>
            <a:r>
              <a:rPr lang="en-US" dirty="0" err="1"/>
              <a:t>fert</a:t>
            </a:r>
            <a:r>
              <a:rPr lang="en-US" dirty="0"/>
              <a:t> per ¼ ac OR make the adjustment on the amount you WANT before doing calculation, i.e. 25/.12=208.33 </a:t>
            </a:r>
            <a:r>
              <a:rPr lang="en-US" dirty="0" err="1"/>
              <a:t>lbs</a:t>
            </a:r>
            <a:r>
              <a:rPr lang="en-US" dirty="0"/>
              <a:t> of fertilizer</a:t>
            </a:r>
          </a:p>
          <a:p>
            <a:r>
              <a:rPr lang="en-US" dirty="0"/>
              <a:t>Consider other nutrients and amounts being added when using a complete fertilizer, sometimes easier with individual products, but more expensive</a:t>
            </a:r>
          </a:p>
          <a:p>
            <a:r>
              <a:rPr lang="en-US" dirty="0"/>
              <a:t>Read the suggested recommendations on the bag or work with an extension agent, CFSA, or a reputable fertilizer distributor to determine amounts. I would not ask someone selling fertilizer to tell you how much to use and this may not be crop specific</a:t>
            </a:r>
          </a:p>
        </p:txBody>
      </p:sp>
    </p:spTree>
    <p:extLst>
      <p:ext uri="{BB962C8B-B14F-4D97-AF65-F5344CB8AC3E}">
        <p14:creationId xmlns:p14="http://schemas.microsoft.com/office/powerpoint/2010/main" val="3826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86" y="-162344"/>
            <a:ext cx="9642347" cy="2108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HOW TO APPLY FERTILIZERS</a:t>
            </a:r>
          </a:p>
        </p:txBody>
      </p:sp>
      <p:pic>
        <p:nvPicPr>
          <p:cNvPr id="7170" name="Picture 2" descr="Cover Cropping – Center for Regenerative Agriculture and Resilient Systems  – Chico State">
            <a:extLst>
              <a:ext uri="{FF2B5EF4-FFF2-40B4-BE49-F238E27FC236}">
                <a16:creationId xmlns:a16="http://schemas.microsoft.com/office/drawing/2014/main" id="{533B107D-666D-6697-9BE4-D0A73374BF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417854"/>
            <a:ext cx="6045576" cy="46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58564" y="1334278"/>
            <a:ext cx="3912583" cy="552372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700" dirty="0"/>
              <a:t>Broadcast</a:t>
            </a:r>
          </a:p>
          <a:p>
            <a:pPr lvl="2"/>
            <a:r>
              <a:rPr lang="en-US" sz="1700" dirty="0"/>
              <a:t>Bag spreader, cone spreader, drop spreader, manure spreader, bucket and cup, </a:t>
            </a:r>
            <a:r>
              <a:rPr lang="en-US" sz="1700" dirty="0" err="1"/>
              <a:t>earthway</a:t>
            </a:r>
            <a:r>
              <a:rPr lang="en-US" sz="1700" dirty="0"/>
              <a:t> (</a:t>
            </a:r>
            <a:r>
              <a:rPr lang="en-US" sz="1700" dirty="0" err="1"/>
              <a:t>sidedressing</a:t>
            </a:r>
            <a:r>
              <a:rPr lang="en-US" sz="1700" dirty="0"/>
              <a:t>)		</a:t>
            </a:r>
          </a:p>
          <a:p>
            <a:r>
              <a:rPr lang="en-US" sz="1700" dirty="0" err="1"/>
              <a:t>Sidedressing</a:t>
            </a:r>
            <a:endParaRPr lang="en-US" sz="1700" dirty="0"/>
          </a:p>
          <a:p>
            <a:pPr lvl="2"/>
            <a:r>
              <a:rPr lang="en-US" sz="1700" dirty="0"/>
              <a:t>Apply a small amount of fertilizer beside the growing plant</a:t>
            </a:r>
          </a:p>
          <a:p>
            <a:r>
              <a:rPr lang="en-US" sz="1700" dirty="0"/>
              <a:t>Incorporate for fastest action, till, rake, compost/mulch over, expose to microbes faster</a:t>
            </a:r>
          </a:p>
          <a:p>
            <a:r>
              <a:rPr lang="en-US" sz="1700" dirty="0"/>
              <a:t>Foliar Sprays/Compost Teas/Beneficials Microbes</a:t>
            </a:r>
          </a:p>
          <a:p>
            <a:pPr lvl="2"/>
            <a:r>
              <a:rPr lang="en-US" sz="1700" dirty="0"/>
              <a:t>Apply to surface of leaf, verify no phototoxicity, root drenches, soak roots before transplant</a:t>
            </a:r>
          </a:p>
          <a:p>
            <a:pPr lvl="2"/>
            <a:r>
              <a:rPr lang="en-US" sz="1700" dirty="0"/>
              <a:t>Molasses soil stimulant</a:t>
            </a:r>
          </a:p>
          <a:p>
            <a:pPr lvl="2"/>
            <a:endParaRPr lang="en-US" sz="17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609600"/>
            <a:ext cx="7331236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Products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6220" y="2057400"/>
            <a:ext cx="7599841" cy="4038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Complete Fertilizers: Harmony, Nature Safe, Fox Farm, TRUE</a:t>
            </a:r>
          </a:p>
          <a:p>
            <a:r>
              <a:rPr lang="en-US" dirty="0"/>
              <a:t>N Sources: Blood Meal, Feather Meal, Alfalfa Meal, Soy Meal, Chilean Nitrate*, </a:t>
            </a:r>
          </a:p>
          <a:p>
            <a:r>
              <a:rPr lang="en-US" dirty="0"/>
              <a:t>P Sources: Rock Phosphate, Bone Meal, </a:t>
            </a:r>
            <a:r>
              <a:rPr lang="en-US" dirty="0" err="1"/>
              <a:t>Fertoz</a:t>
            </a:r>
            <a:r>
              <a:rPr lang="en-US" dirty="0"/>
              <a:t>, Fish Meal</a:t>
            </a:r>
          </a:p>
          <a:p>
            <a:r>
              <a:rPr lang="en-US" dirty="0"/>
              <a:t>K Sources: Potassium Sulfate, Sunflower Hull Ash</a:t>
            </a:r>
          </a:p>
          <a:p>
            <a:r>
              <a:rPr lang="en-US" dirty="0"/>
              <a:t>Lime/Calcium: Dolomitic/</a:t>
            </a:r>
            <a:r>
              <a:rPr lang="en-US" dirty="0" err="1"/>
              <a:t>Calcitic</a:t>
            </a:r>
            <a:r>
              <a:rPr lang="en-US" dirty="0"/>
              <a:t> Limestone, Gypsum(no pH)</a:t>
            </a:r>
          </a:p>
          <a:p>
            <a:r>
              <a:rPr lang="en-US" dirty="0"/>
              <a:t>Micros, Liquids, Biologicals: Lots to choose from depending    on your specific needs</a:t>
            </a:r>
          </a:p>
          <a:p>
            <a:r>
              <a:rPr lang="en-US" sz="2200" dirty="0"/>
              <a:t>N, P, K, Mg, Ca, S, B, balance pH and check for any glaring micr</a:t>
            </a:r>
            <a:r>
              <a:rPr lang="en-US" dirty="0"/>
              <a:t>o-</a:t>
            </a:r>
            <a:r>
              <a:rPr lang="en-US" sz="2200" dirty="0"/>
              <a:t> nutrient deficiencies</a:t>
            </a:r>
          </a:p>
        </p:txBody>
      </p:sp>
      <p:pic>
        <p:nvPicPr>
          <p:cNvPr id="10242" name="Picture 2" descr="Livestock and Crop Integration – Center for Regenerative Agriculture and  Resilient Systems – Chico State">
            <a:extLst>
              <a:ext uri="{FF2B5EF4-FFF2-40B4-BE49-F238E27FC236}">
                <a16:creationId xmlns:a16="http://schemas.microsoft.com/office/drawing/2014/main" id="{DBED0920-2045-3603-19DC-BA4364634B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5" r="25924" b="1"/>
          <a:stretch/>
        </p:blipFill>
        <p:spPr bwMode="auto">
          <a:xfrm>
            <a:off x="7539135" y="243840"/>
            <a:ext cx="4418325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092-387C-D5CD-F901-33610DC9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2" y="360471"/>
            <a:ext cx="10169434" cy="1356360"/>
          </a:xfrm>
        </p:spPr>
        <p:txBody>
          <a:bodyPr>
            <a:normAutofit/>
          </a:bodyPr>
          <a:lstStyle/>
          <a:p>
            <a:r>
              <a:rPr lang="en-US" sz="6000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45DE-59DA-823D-DA2B-9599B4DA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1716831"/>
            <a:ext cx="4754880" cy="4903043"/>
          </a:xfrm>
        </p:spPr>
        <p:txBody>
          <a:bodyPr>
            <a:normAutofit/>
          </a:bodyPr>
          <a:lstStyle/>
          <a:p>
            <a:r>
              <a:rPr lang="en-US" dirty="0"/>
              <a:t>Country Farm &amp; Home, Pittsboro, NC</a:t>
            </a:r>
          </a:p>
          <a:p>
            <a:pPr lvl="1"/>
            <a:r>
              <a:rPr lang="en-US" dirty="0">
                <a:hlinkClick r:id="rId2"/>
              </a:rPr>
              <a:t>sustainable_ag_pricing_updated_january_30_2024.pdf (chathamfarmsupply.com)</a:t>
            </a:r>
            <a:endParaRPr lang="en-US" dirty="0"/>
          </a:p>
          <a:p>
            <a:r>
              <a:rPr lang="en-US" dirty="0"/>
              <a:t>Seven Springs Farm Supply, Check, VA </a:t>
            </a:r>
          </a:p>
          <a:p>
            <a:pPr lvl="1"/>
            <a:r>
              <a:rPr lang="en-US" dirty="0">
                <a:hlinkClick r:id="rId3"/>
              </a:rPr>
              <a:t>Seven Springs Farm Supply (7springsfarm.com)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6E6FF-70FC-6C44-B7DD-4C0FD2D30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2" y="228600"/>
            <a:ext cx="5659753" cy="6391275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28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2" descr="Additional Resources Pic - Americans for Medical Progress">
            <a:extLst>
              <a:ext uri="{FF2B5EF4-FFF2-40B4-BE49-F238E27FC236}">
                <a16:creationId xmlns:a16="http://schemas.microsoft.com/office/drawing/2014/main" id="{057C94FB-013E-BEF6-CDCD-95127D87A0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12222"/>
          <a:stretch/>
        </p:blipFill>
        <p:spPr bwMode="auto">
          <a:xfrm>
            <a:off x="872064" y="857675"/>
            <a:ext cx="522393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5486" y="1247775"/>
            <a:ext cx="5135661" cy="48482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dirty="0"/>
              <a:t>Tools – Johnny’s Seeds, Never Sink Tools, Farmers Friend, Bootstrap Farmer, Agri-Supply</a:t>
            </a:r>
          </a:p>
          <a:p>
            <a:pPr marL="0"/>
            <a:r>
              <a:rPr lang="en-US" dirty="0"/>
              <a:t>Supplies – Country Farm &amp; Home, Seven Springs Farm, </a:t>
            </a:r>
            <a:r>
              <a:rPr lang="en-US" dirty="0" err="1"/>
              <a:t>Nolt’s</a:t>
            </a:r>
            <a:r>
              <a:rPr lang="en-US" dirty="0"/>
              <a:t> Greenhouse Supplies, Martin’s Produce Supplies</a:t>
            </a:r>
          </a:p>
          <a:p>
            <a:pPr marL="0"/>
            <a:r>
              <a:rPr lang="en-US" dirty="0"/>
              <a:t>High Tunnels – Williamson Greenhouses, Puckett’s Greenhouses, </a:t>
            </a:r>
            <a:r>
              <a:rPr lang="en-US" dirty="0" err="1"/>
              <a:t>Jaderloon</a:t>
            </a:r>
            <a:r>
              <a:rPr lang="en-US" dirty="0"/>
              <a:t>, Atlas</a:t>
            </a:r>
          </a:p>
          <a:p>
            <a:pPr marL="0"/>
            <a:r>
              <a:rPr lang="en-US" dirty="0"/>
              <a:t>More resources, educational materials and technical assistance from Carolina Farm Stewardship Association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joe@carolinafarmstewards.org</a:t>
            </a:r>
          </a:p>
        </p:txBody>
      </p:sp>
    </p:spTree>
    <p:extLst>
      <p:ext uri="{BB962C8B-B14F-4D97-AF65-F5344CB8AC3E}">
        <p14:creationId xmlns:p14="http://schemas.microsoft.com/office/powerpoint/2010/main" val="93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363895"/>
            <a:ext cx="9966960" cy="1207583"/>
          </a:xfrm>
        </p:spPr>
        <p:txBody>
          <a:bodyPr/>
          <a:lstStyle/>
          <a:p>
            <a:r>
              <a:rPr lang="en-US" dirty="0"/>
              <a:t>Questions &amp;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1571478"/>
            <a:ext cx="8769096" cy="394684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23C1CAA-7AD4-F1AF-052E-7030D17D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54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224" y="523876"/>
            <a:ext cx="7673457" cy="1228724"/>
          </a:xfrm>
        </p:spPr>
        <p:txBody>
          <a:bodyPr>
            <a:normAutofit/>
          </a:bodyPr>
          <a:lstStyle/>
          <a:p>
            <a:r>
              <a:rPr lang="en-US" sz="6600" dirty="0"/>
              <a:t>Properties of Soil</a:t>
            </a:r>
          </a:p>
        </p:txBody>
      </p:sp>
      <p:graphicFrame>
        <p:nvGraphicFramePr>
          <p:cNvPr id="19460" name="Content Placeholder 2">
            <a:extLst>
              <a:ext uri="{FF2B5EF4-FFF2-40B4-BE49-F238E27FC236}">
                <a16:creationId xmlns:a16="http://schemas.microsoft.com/office/drawing/2014/main" id="{9E24D1BA-4C0D-6C1B-7AF3-6F98534310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43000" y="2057399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Properties - Soil Ecology Wiki">
            <a:extLst>
              <a:ext uri="{FF2B5EF4-FFF2-40B4-BE49-F238E27FC236}">
                <a16:creationId xmlns:a16="http://schemas.microsoft.com/office/drawing/2014/main" id="{4E54DA55-E16B-9450-3CAD-264D0AA576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65960"/>
            <a:ext cx="4476749" cy="3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B83C7-8CD9-0BF5-C88C-3BD52D1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PHYSICAL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488F96-093B-96BD-6BB8-93563600CB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r="26615" b="-1"/>
          <a:stretch/>
        </p:blipFill>
        <p:spPr bwMode="auto">
          <a:xfrm>
            <a:off x="22333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A6D0-1C95-AD36-35D5-27DCD5F0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1783" y="2057400"/>
            <a:ext cx="3646837" cy="4038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Structure</a:t>
            </a:r>
          </a:p>
          <a:p>
            <a:r>
              <a:rPr lang="en-US" dirty="0"/>
              <a:t>Parent Material –weathered rock that determines original supply of nutrient elements</a:t>
            </a:r>
          </a:p>
          <a:p>
            <a:r>
              <a:rPr lang="en-US" dirty="0"/>
              <a:t>Mineral Component – loss and retention</a:t>
            </a:r>
          </a:p>
          <a:p>
            <a:r>
              <a:rPr lang="en-US" dirty="0"/>
              <a:t>Pore Space, Air </a:t>
            </a:r>
            <a:r>
              <a:rPr lang="en-US" dirty="0" err="1"/>
              <a:t>Space,top</a:t>
            </a:r>
            <a:r>
              <a:rPr lang="en-US" dirty="0"/>
              <a:t> soil, bedrock, Organic Matter</a:t>
            </a:r>
          </a:p>
          <a:p>
            <a:r>
              <a:rPr lang="en-US" dirty="0"/>
              <a:t>Heavy, Light, Compacted, Sandy, Clay, Loam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655CC6-7CE1-6D0A-9FD7-8196C6F45FA7}"/>
              </a:ext>
            </a:extLst>
          </p:cNvPr>
          <p:cNvSpPr txBox="1">
            <a:spLocks/>
          </p:cNvSpPr>
          <p:nvPr/>
        </p:nvSpPr>
        <p:spPr>
          <a:xfrm>
            <a:off x="8749156" y="5296244"/>
            <a:ext cx="2425736" cy="96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E44A1-7024-EF04-6AE0-3F0FFBC34B45}"/>
              </a:ext>
            </a:extLst>
          </p:cNvPr>
          <p:cNvSpPr txBox="1"/>
          <p:nvPr/>
        </p:nvSpPr>
        <p:spPr>
          <a:xfrm>
            <a:off x="8229600" y="1997839"/>
            <a:ext cx="30590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45% Parent Material</a:t>
            </a:r>
          </a:p>
          <a:p>
            <a:r>
              <a:rPr lang="en-US" sz="2200" dirty="0"/>
              <a:t>25% Air </a:t>
            </a:r>
          </a:p>
          <a:p>
            <a:r>
              <a:rPr lang="en-US" sz="2200" dirty="0"/>
              <a:t>25% Water</a:t>
            </a:r>
          </a:p>
          <a:p>
            <a:r>
              <a:rPr lang="en-US" sz="2200" dirty="0"/>
              <a:t>5% Organic Matter</a:t>
            </a:r>
          </a:p>
          <a:p>
            <a:endParaRPr lang="en-US" sz="2200" dirty="0"/>
          </a:p>
          <a:p>
            <a:r>
              <a:rPr lang="en-US" sz="2200" dirty="0"/>
              <a:t>Particles sizes =</a:t>
            </a:r>
          </a:p>
          <a:p>
            <a:r>
              <a:rPr lang="en-US" sz="2200" dirty="0"/>
              <a:t>Gravel, Sand, Silt, Clay</a:t>
            </a:r>
          </a:p>
          <a:p>
            <a:endParaRPr lang="en-US" sz="2200" dirty="0"/>
          </a:p>
          <a:p>
            <a:r>
              <a:rPr lang="en-US" sz="2200" dirty="0"/>
              <a:t>Soil Web Survey</a:t>
            </a:r>
          </a:p>
          <a:p>
            <a:r>
              <a:rPr lang="en-US" sz="2200" dirty="0"/>
              <a:t>Soil Triangle </a:t>
            </a:r>
          </a:p>
        </p:txBody>
      </p:sp>
    </p:spTree>
    <p:extLst>
      <p:ext uri="{BB962C8B-B14F-4D97-AF65-F5344CB8AC3E}">
        <p14:creationId xmlns:p14="http://schemas.microsoft.com/office/powerpoint/2010/main" val="16967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5B5C-2E96-0F11-77DC-A9A6E2D0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609600"/>
            <a:ext cx="6619876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			</a:t>
            </a:r>
            <a:r>
              <a:rPr lang="en-US" sz="6000" dirty="0"/>
              <a:t>CHEMICAL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4C2DB0-E23C-55D7-489C-3CFE936F8E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517" y="609600"/>
            <a:ext cx="5140669" cy="53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78C9-03CD-C65C-1984-9AB8E465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Soils are negatively charged</a:t>
            </a:r>
          </a:p>
          <a:p>
            <a:r>
              <a:rPr lang="en-US" dirty="0"/>
              <a:t>More reaction sites on smaller particles, i.e. clay</a:t>
            </a:r>
          </a:p>
          <a:p>
            <a:r>
              <a:rPr lang="en-US" dirty="0"/>
              <a:t>pH – amount of hydrogen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CEC, Cations &amp; Anions</a:t>
            </a:r>
          </a:p>
          <a:p>
            <a:r>
              <a:rPr lang="en-US" dirty="0"/>
              <a:t>17 Essential Nutrients for Plants</a:t>
            </a:r>
          </a:p>
          <a:p>
            <a:pPr lvl="1"/>
            <a:r>
              <a:rPr lang="en-US" sz="2200" dirty="0"/>
              <a:t>N, P, K, Mg, S, Ca</a:t>
            </a:r>
          </a:p>
          <a:p>
            <a:pPr lvl="1"/>
            <a:r>
              <a:rPr lang="en-US" sz="2200" dirty="0"/>
              <a:t>Mo, Ni, Cu, Mn, Co, Zi, Fe, Cl</a:t>
            </a:r>
          </a:p>
          <a:p>
            <a:pPr lvl="1"/>
            <a:r>
              <a:rPr lang="en-US" sz="2200" dirty="0"/>
              <a:t>BORON</a:t>
            </a:r>
          </a:p>
        </p:txBody>
      </p:sp>
    </p:spTree>
    <p:extLst>
      <p:ext uri="{BB962C8B-B14F-4D97-AF65-F5344CB8AC3E}">
        <p14:creationId xmlns:p14="http://schemas.microsoft.com/office/powerpoint/2010/main" val="341784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2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5B5C-2E96-0F11-77DC-A9A6E2D0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"/>
            <a:ext cx="5199926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			</a:t>
            </a:r>
            <a:r>
              <a:rPr lang="en-US" sz="6000" dirty="0"/>
              <a:t>BIOLOGICAL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78C9-03CD-C65C-1984-9AB8E465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2" y="1390261"/>
            <a:ext cx="5084178" cy="50391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800" dirty="0"/>
              <a:t> </a:t>
            </a:r>
            <a:r>
              <a:rPr lang="en-US" dirty="0"/>
              <a:t>Soil Biome – Micro/Macro Flora &amp; Fauna</a:t>
            </a:r>
          </a:p>
          <a:p>
            <a:r>
              <a:rPr lang="en-US" dirty="0"/>
              <a:t>Bacterial dominated in Ag/grassland soils, Fungi in forests</a:t>
            </a:r>
          </a:p>
          <a:p>
            <a:r>
              <a:rPr lang="en-US" dirty="0"/>
              <a:t>Bacteria, protozoa, algae, fungi and actinomycete</a:t>
            </a:r>
          </a:p>
          <a:p>
            <a:pPr lvl="1"/>
            <a:r>
              <a:rPr lang="en-US" sz="2200" dirty="0"/>
              <a:t>Decomposition, nutrient transformation, aggregation, N fixation, mycorrhizal symbiosis</a:t>
            </a:r>
          </a:p>
          <a:p>
            <a:r>
              <a:rPr lang="en-US" dirty="0"/>
              <a:t>Symbiotic relationships between plant roots and exudates and soil microbes that mine and accumulate plant nutrients</a:t>
            </a:r>
          </a:p>
          <a:p>
            <a:r>
              <a:rPr lang="en-US" dirty="0"/>
              <a:t>Earthworms, beetles, termites, ants, millipedes</a:t>
            </a:r>
          </a:p>
          <a:p>
            <a:pPr lvl="1"/>
            <a:r>
              <a:rPr lang="en-US" sz="2200" dirty="0"/>
              <a:t>Soil decomposition, aggregation, porosity, fertility, moisture and aeration</a:t>
            </a:r>
          </a:p>
          <a:p>
            <a:pPr lvl="1"/>
            <a:endParaRPr lang="en-US" sz="2200" dirty="0"/>
          </a:p>
          <a:p>
            <a:pPr marL="274320" lvl="1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3078" name="Picture 6" descr="Earthworms, Compost, Mulch, Water, Salinity | Reforestation.me">
            <a:extLst>
              <a:ext uri="{FF2B5EF4-FFF2-40B4-BE49-F238E27FC236}">
                <a16:creationId xmlns:a16="http://schemas.microsoft.com/office/drawing/2014/main" id="{C40B96A8-3B39-5836-25D1-49F19AD348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SOIL HEALTH MATTERS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Balancing the physical, chemical, and biological components in a positive way</a:t>
            </a:r>
          </a:p>
          <a:p>
            <a:r>
              <a:rPr lang="en-US" dirty="0"/>
              <a:t>Three-Legged Stool, each component affects the others - Examples?</a:t>
            </a:r>
          </a:p>
          <a:p>
            <a:r>
              <a:rPr lang="en-US" dirty="0"/>
              <a:t>Driving with the gas and brake! We use fertilizer in place of proper structure and biology</a:t>
            </a:r>
          </a:p>
          <a:p>
            <a:r>
              <a:rPr lang="en-US" dirty="0"/>
              <a:t>Building or sustaining organic matter, encouraging a diverse microbial population while optimally feeding plant and animal life</a:t>
            </a:r>
          </a:p>
          <a:p>
            <a:r>
              <a:rPr lang="en-US" dirty="0"/>
              <a:t>Compost, Beneficial Bacteria/Fungi, Foliar Sprays, Organic Matter, Feeding Soil microorganisms</a:t>
            </a:r>
          </a:p>
        </p:txBody>
      </p:sp>
      <p:pic>
        <p:nvPicPr>
          <p:cNvPr id="11266" name="Picture 2" descr="The Massachusetts Healthy Soils Action Plan: Overview &amp; Survey - Ecological  Landscape Alliance">
            <a:extLst>
              <a:ext uri="{FF2B5EF4-FFF2-40B4-BE49-F238E27FC236}">
                <a16:creationId xmlns:a16="http://schemas.microsoft.com/office/drawing/2014/main" id="{523084ED-684F-1F45-1DDF-F2BFF4FC70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1"/>
            <a:ext cx="4754563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" y="-541176"/>
            <a:ext cx="8991756" cy="25071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FERTILITY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0" y="1035698"/>
            <a:ext cx="6693061" cy="543041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/>
              <a:t>What is your soil type? Sand, silt, clay, loam</a:t>
            </a:r>
          </a:p>
          <a:p>
            <a:r>
              <a:rPr lang="en-US" sz="2000" dirty="0"/>
              <a:t>What is the past land use and fertilizer applications</a:t>
            </a:r>
          </a:p>
          <a:p>
            <a:pPr lvl="1"/>
            <a:r>
              <a:rPr lang="en-US" sz="1800" dirty="0"/>
              <a:t>Covers crops,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2000" dirty="0"/>
              <a:t>When are you planting? Timing for amending fields and having ground prepped for crops</a:t>
            </a:r>
          </a:p>
          <a:p>
            <a:r>
              <a:rPr lang="en-US" sz="2000" dirty="0"/>
              <a:t>What is your pH? How to adjust it?</a:t>
            </a:r>
          </a:p>
          <a:p>
            <a:pPr lvl="1"/>
            <a:r>
              <a:rPr lang="en-US" sz="1800" dirty="0"/>
              <a:t>Affect on micro-nutrients, understanding different sources of lime, how much to apply to change pH, sulfur/calcium/magnesium</a:t>
            </a:r>
          </a:p>
          <a:p>
            <a:r>
              <a:rPr lang="en-US" sz="2000" dirty="0"/>
              <a:t>What are the plants needs for fertility? </a:t>
            </a:r>
          </a:p>
          <a:p>
            <a:pPr lvl="1"/>
            <a:r>
              <a:rPr lang="en-US" sz="1800" dirty="0"/>
              <a:t>Perennial or annual, heavy feeder, light feeder, short/long season, crop specifics, i.e. beets and broccoli like boron, peppers need calcium, tomatoes need potassium, carrots don’t like too much nitrogen </a:t>
            </a:r>
          </a:p>
          <a:p>
            <a:pPr lvl="1"/>
            <a:r>
              <a:rPr lang="en-US" sz="1800" dirty="0"/>
              <a:t>Life cycle &amp; growth habit</a:t>
            </a:r>
          </a:p>
          <a:p>
            <a:r>
              <a:rPr lang="en-US" sz="2000" dirty="0"/>
              <a:t>Pre-Plant and Post-Plant Fertilizer applications</a:t>
            </a:r>
          </a:p>
          <a:p>
            <a:pPr lvl="1"/>
            <a:r>
              <a:rPr lang="en-US" sz="1800" dirty="0"/>
              <a:t>70-80% of fertility should come pre-plant, may depend on soil type and available post-plant fertility </a:t>
            </a:r>
          </a:p>
          <a:p>
            <a:pPr lvl="1"/>
            <a:r>
              <a:rPr lang="en-US" sz="1800" dirty="0"/>
              <a:t>Fertigation, side dressing, composting, </a:t>
            </a:r>
            <a:r>
              <a:rPr lang="en-US" sz="1800" dirty="0" err="1"/>
              <a:t>etc</a:t>
            </a:r>
            <a:endParaRPr lang="en-US" sz="1800" dirty="0"/>
          </a:p>
        </p:txBody>
      </p:sp>
      <p:pic>
        <p:nvPicPr>
          <p:cNvPr id="5124" name="Picture 4" descr="With Regenerative Agriculture, Context is Everything">
            <a:extLst>
              <a:ext uri="{FF2B5EF4-FFF2-40B4-BE49-F238E27FC236}">
                <a16:creationId xmlns:a16="http://schemas.microsoft.com/office/drawing/2014/main" id="{B2EEE50D-AC7A-EE84-4987-EEB5F77561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8" r="3104" b="-2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-326572"/>
            <a:ext cx="6448423" cy="23326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SOIL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2" y="1352939"/>
            <a:ext cx="5084178" cy="474306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Test the area in an X or grid pattern, taking samples every certain distance evenly across the sample area</a:t>
            </a:r>
          </a:p>
          <a:p>
            <a:r>
              <a:rPr lang="en-US" dirty="0"/>
              <a:t>Mix all soil cores together well to create a representative sample</a:t>
            </a:r>
          </a:p>
          <a:p>
            <a:r>
              <a:rPr lang="en-US" dirty="0"/>
              <a:t>May want to sample multiple different plots and/or sample depending on specific crops</a:t>
            </a:r>
          </a:p>
          <a:p>
            <a:r>
              <a:rPr lang="en-US" dirty="0"/>
              <a:t>Choose a lab, NCSU and CLEMSON are most affordable, but not always the most detailed</a:t>
            </a:r>
          </a:p>
          <a:p>
            <a:r>
              <a:rPr lang="en-US" dirty="0"/>
              <a:t>Kinsey Lab, Haney, </a:t>
            </a:r>
            <a:r>
              <a:rPr lang="en-US" dirty="0" err="1"/>
              <a:t>WayPoint</a:t>
            </a:r>
            <a:r>
              <a:rPr lang="en-US" dirty="0"/>
              <a:t> Analytical, Waters Agricultural</a:t>
            </a:r>
          </a:p>
        </p:txBody>
      </p:sp>
      <p:pic>
        <p:nvPicPr>
          <p:cNvPr id="9218" name="Picture 2" descr="Regenerative Agriculture | How It Works">
            <a:extLst>
              <a:ext uri="{FF2B5EF4-FFF2-40B4-BE49-F238E27FC236}">
                <a16:creationId xmlns:a16="http://schemas.microsoft.com/office/drawing/2014/main" id="{0ED3AA6F-507F-289F-6316-5CC74B3776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22236" b="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3FE-5644-ADDF-CD0C-EFD8968E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314325"/>
            <a:ext cx="14077950" cy="1329691"/>
          </a:xfrm>
        </p:spPr>
        <p:txBody>
          <a:bodyPr>
            <a:noAutofit/>
          </a:bodyPr>
          <a:lstStyle/>
          <a:p>
            <a:r>
              <a:rPr lang="en-US" sz="5600" dirty="0"/>
              <a:t>BASICS OF NUTRIENT MANAGEMENT</a:t>
            </a:r>
          </a:p>
        </p:txBody>
      </p:sp>
      <p:pic>
        <p:nvPicPr>
          <p:cNvPr id="4098" name="Picture 2" descr="A Closer Look: Regenerative Agriculture Practices">
            <a:extLst>
              <a:ext uri="{FF2B5EF4-FFF2-40B4-BE49-F238E27FC236}">
                <a16:creationId xmlns:a16="http://schemas.microsoft.com/office/drawing/2014/main" id="{4B3686F4-B85C-DDCD-11DA-9B6990FC99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1943100"/>
            <a:ext cx="512413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4CEBE-742A-5666-33B9-097F55C1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716833"/>
            <a:ext cx="4754880" cy="43639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Apply the proper amount at the proper time in the proper way</a:t>
            </a:r>
          </a:p>
          <a:p>
            <a:r>
              <a:rPr lang="en-US" dirty="0"/>
              <a:t>Cover crops, add OM, break compaction, scavenge, preserve, cycle nutrients</a:t>
            </a:r>
          </a:p>
          <a:p>
            <a:pPr lvl="2"/>
            <a:r>
              <a:rPr lang="en-US" dirty="0"/>
              <a:t>Tie up nutrients, source of weed seeds, how to manage, terminate, incorporate,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Mulch, keeps soil covered, reduce transpiration, reduces weeds, mediates soil temps for critters</a:t>
            </a:r>
          </a:p>
          <a:p>
            <a:pPr lvl="2"/>
            <a:r>
              <a:rPr lang="en-US" dirty="0"/>
              <a:t>Not too deep, understand where it came from and what it’s made from, may tie up nutrients</a:t>
            </a:r>
          </a:p>
          <a:p>
            <a:r>
              <a:rPr lang="en-US" dirty="0"/>
              <a:t>Compost, adds some fertility, improves structure, source of OM</a:t>
            </a:r>
          </a:p>
          <a:p>
            <a:pPr lvl="2"/>
            <a:r>
              <a:rPr lang="en-US" dirty="0"/>
              <a:t>Can burn plants if not properly composted, may tie up nutrients, may leach and/or add too much fertility or be inconsistent in delivery</a:t>
            </a:r>
          </a:p>
          <a:p>
            <a:pPr lvl="2"/>
            <a:r>
              <a:rPr lang="en-US" dirty="0"/>
              <a:t>No more than 2 inches per year!?***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1456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00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Railway"/>
        <a:ea typeface=""/>
        <a:cs typeface=""/>
      </a:majorFont>
      <a:minorFont>
        <a:latin typeface="Railway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2620</TotalTime>
  <Words>1689</Words>
  <Application>Microsoft Office PowerPoint</Application>
  <PresentationFormat>Widescreen</PresentationFormat>
  <Paragraphs>174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Corbel</vt:lpstr>
      <vt:lpstr>Railway</vt:lpstr>
      <vt:lpstr>Raleway</vt:lpstr>
      <vt:lpstr>Raleway ExtraLight</vt:lpstr>
      <vt:lpstr>Basis</vt:lpstr>
      <vt:lpstr>HIGH TUNNEL  FERTILITY &amp; NUTRIENT MANAGEMENT</vt:lpstr>
      <vt:lpstr>Properties of Soil</vt:lpstr>
      <vt:lpstr>PHYSICAL</vt:lpstr>
      <vt:lpstr>   CHEMICAL</vt:lpstr>
      <vt:lpstr>   BIOLOGICAL</vt:lpstr>
      <vt:lpstr>SOIL HEALTH MATTERS</vt:lpstr>
      <vt:lpstr>FERTILITY CONSIDERATIONS</vt:lpstr>
      <vt:lpstr>SOIL TESTING</vt:lpstr>
      <vt:lpstr>BASICS OF NUTRIENT MANAGEMENT</vt:lpstr>
      <vt:lpstr>MINERALS</vt:lpstr>
      <vt:lpstr>  FERTILIZERS CALCULATIONS </vt:lpstr>
      <vt:lpstr>HOW TO APPLY FERTILIZERS</vt:lpstr>
      <vt:lpstr>Products</vt:lpstr>
      <vt:lpstr>Sources</vt:lpstr>
      <vt:lpstr>PowerPoint Presentation</vt:lpstr>
      <vt:lpstr>Questions &amp;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High Tunnels</dc:title>
  <dc:creator>Gena Moore</dc:creator>
  <cp:lastModifiedBy>Joe Rowland</cp:lastModifiedBy>
  <cp:revision>145</cp:revision>
  <cp:lastPrinted>2019-08-23T11:38:16Z</cp:lastPrinted>
  <dcterms:created xsi:type="dcterms:W3CDTF">2016-06-23T13:47:40Z</dcterms:created>
  <dcterms:modified xsi:type="dcterms:W3CDTF">2024-02-14T18:09:36Z</dcterms:modified>
</cp:coreProperties>
</file>