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7"/>
  </p:notesMasterIdLst>
  <p:sldIdLst>
    <p:sldId id="323" r:id="rId2"/>
    <p:sldId id="257" r:id="rId3"/>
    <p:sldId id="326" r:id="rId4"/>
    <p:sldId id="281" r:id="rId5"/>
    <p:sldId id="282" r:id="rId6"/>
    <p:sldId id="374" r:id="rId7"/>
    <p:sldId id="382" r:id="rId8"/>
    <p:sldId id="377" r:id="rId9"/>
    <p:sldId id="385" r:id="rId10"/>
    <p:sldId id="294" r:id="rId11"/>
    <p:sldId id="378" r:id="rId12"/>
    <p:sldId id="379" r:id="rId13"/>
    <p:sldId id="383" r:id="rId14"/>
    <p:sldId id="384" r:id="rId15"/>
    <p:sldId id="386" r:id="rId16"/>
    <p:sldId id="324" r:id="rId17"/>
    <p:sldId id="380" r:id="rId18"/>
    <p:sldId id="327" r:id="rId19"/>
    <p:sldId id="346" r:id="rId20"/>
    <p:sldId id="348" r:id="rId21"/>
    <p:sldId id="349" r:id="rId22"/>
    <p:sldId id="328" r:id="rId23"/>
    <p:sldId id="367" r:id="rId24"/>
    <p:sldId id="359" r:id="rId25"/>
    <p:sldId id="362" r:id="rId26"/>
    <p:sldId id="371" r:id="rId27"/>
    <p:sldId id="368" r:id="rId28"/>
    <p:sldId id="370" r:id="rId29"/>
    <p:sldId id="388" r:id="rId30"/>
    <p:sldId id="389" r:id="rId31"/>
    <p:sldId id="325" r:id="rId32"/>
    <p:sldId id="331" r:id="rId33"/>
    <p:sldId id="375" r:id="rId34"/>
    <p:sldId id="312" r:id="rId35"/>
    <p:sldId id="316" r:id="rId36"/>
    <p:sldId id="376" r:id="rId37"/>
    <p:sldId id="330" r:id="rId38"/>
    <p:sldId id="333" r:id="rId39"/>
    <p:sldId id="334" r:id="rId40"/>
    <p:sldId id="335" r:id="rId41"/>
    <p:sldId id="336" r:id="rId42"/>
    <p:sldId id="332" r:id="rId43"/>
    <p:sldId id="295" r:id="rId44"/>
    <p:sldId id="297" r:id="rId45"/>
    <p:sldId id="298" r:id="rId46"/>
    <p:sldId id="322" r:id="rId47"/>
    <p:sldId id="372" r:id="rId48"/>
    <p:sldId id="390" r:id="rId49"/>
    <p:sldId id="381" r:id="rId50"/>
    <p:sldId id="285" r:id="rId51"/>
    <p:sldId id="357" r:id="rId52"/>
    <p:sldId id="345" r:id="rId53"/>
    <p:sldId id="344" r:id="rId54"/>
    <p:sldId id="358" r:id="rId55"/>
    <p:sldId id="353" r:id="rId56"/>
    <p:sldId id="355" r:id="rId57"/>
    <p:sldId id="319" r:id="rId58"/>
    <p:sldId id="318" r:id="rId59"/>
    <p:sldId id="350" r:id="rId60"/>
    <p:sldId id="351" r:id="rId61"/>
    <p:sldId id="352" r:id="rId62"/>
    <p:sldId id="320" r:id="rId63"/>
    <p:sldId id="369" r:id="rId64"/>
    <p:sldId id="387" r:id="rId65"/>
    <p:sldId id="287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122DC-41C9-4F42-B4DF-CAED5A8DCBA3}" v="58" dt="2021-09-14T20:38:41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19982845762793"/>
          <c:y val="3.9581175347733942E-2"/>
          <c:w val="0.86318244230691343"/>
          <c:h val="0.714399202773450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'H Weed Count'!$C$177</c:f>
              <c:strCache>
                <c:ptCount val="1"/>
                <c:pt idx="0">
                  <c:v>Broadleaf</c:v>
                </c:pt>
              </c:strCache>
            </c:strRef>
          </c:tx>
          <c:invertIfNegative val="0"/>
          <c:cat>
            <c:multiLvlStrRef>
              <c:f>'H Weed Count'!$A$178:$B$197</c:f>
              <c:multiLvlStrCache>
                <c:ptCount val="20"/>
                <c:lvl>
                  <c:pt idx="0">
                    <c:v>Control</c:v>
                  </c:pt>
                  <c:pt idx="1">
                    <c:v>All Down</c:v>
                  </c:pt>
                  <c:pt idx="2">
                    <c:v>Avenger</c:v>
                  </c:pt>
                  <c:pt idx="3">
                    <c:v>EcoBlend</c:v>
                  </c:pt>
                  <c:pt idx="4">
                    <c:v>Control</c:v>
                  </c:pt>
                  <c:pt idx="5">
                    <c:v>All Down</c:v>
                  </c:pt>
                  <c:pt idx="6">
                    <c:v>Avenger</c:v>
                  </c:pt>
                  <c:pt idx="7">
                    <c:v>EcoBlend</c:v>
                  </c:pt>
                  <c:pt idx="8">
                    <c:v>Control</c:v>
                  </c:pt>
                  <c:pt idx="9">
                    <c:v>All Down</c:v>
                  </c:pt>
                  <c:pt idx="10">
                    <c:v>Avenger</c:v>
                  </c:pt>
                  <c:pt idx="11">
                    <c:v>EcoBlend</c:v>
                  </c:pt>
                  <c:pt idx="12">
                    <c:v>Control</c:v>
                  </c:pt>
                  <c:pt idx="13">
                    <c:v>All Down</c:v>
                  </c:pt>
                  <c:pt idx="14">
                    <c:v>Avenger</c:v>
                  </c:pt>
                  <c:pt idx="15">
                    <c:v>EcoBlend</c:v>
                  </c:pt>
                  <c:pt idx="16">
                    <c:v>Control</c:v>
                  </c:pt>
                  <c:pt idx="17">
                    <c:v>All Down</c:v>
                  </c:pt>
                  <c:pt idx="18">
                    <c:v>Avenger</c:v>
                  </c:pt>
                  <c:pt idx="19">
                    <c:v>EcoBlend</c:v>
                  </c:pt>
                </c:lvl>
                <c:lvl>
                  <c:pt idx="0">
                    <c:v>5/15/18</c:v>
                  </c:pt>
                  <c:pt idx="4">
                    <c:v>5/23/18</c:v>
                  </c:pt>
                  <c:pt idx="8">
                    <c:v>5/31/18</c:v>
                  </c:pt>
                  <c:pt idx="12">
                    <c:v>6/5/18</c:v>
                  </c:pt>
                  <c:pt idx="16">
                    <c:v>6/12/18</c:v>
                  </c:pt>
                </c:lvl>
              </c:multiLvlStrCache>
            </c:multiLvlStrRef>
          </c:cat>
          <c:val>
            <c:numRef>
              <c:f>'H Weed Count'!$C$178:$C$197</c:f>
              <c:numCache>
                <c:formatCode>0.0</c:formatCode>
                <c:ptCount val="20"/>
                <c:pt idx="0">
                  <c:v>34</c:v>
                </c:pt>
                <c:pt idx="1">
                  <c:v>54.125</c:v>
                </c:pt>
                <c:pt idx="2">
                  <c:v>42.5</c:v>
                </c:pt>
                <c:pt idx="3">
                  <c:v>33</c:v>
                </c:pt>
                <c:pt idx="4">
                  <c:v>72.625</c:v>
                </c:pt>
                <c:pt idx="5">
                  <c:v>17.125</c:v>
                </c:pt>
                <c:pt idx="6">
                  <c:v>14.25</c:v>
                </c:pt>
                <c:pt idx="7">
                  <c:v>0.75</c:v>
                </c:pt>
                <c:pt idx="8">
                  <c:v>86.875</c:v>
                </c:pt>
                <c:pt idx="9">
                  <c:v>14.75</c:v>
                </c:pt>
                <c:pt idx="10">
                  <c:v>0.375</c:v>
                </c:pt>
                <c:pt idx="11">
                  <c:v>0.25</c:v>
                </c:pt>
                <c:pt idx="12">
                  <c:v>90.875</c:v>
                </c:pt>
                <c:pt idx="13">
                  <c:v>4.25</c:v>
                </c:pt>
                <c:pt idx="14">
                  <c:v>0.625</c:v>
                </c:pt>
                <c:pt idx="15">
                  <c:v>0</c:v>
                </c:pt>
                <c:pt idx="16">
                  <c:v>85.875</c:v>
                </c:pt>
                <c:pt idx="17">
                  <c:v>5.5</c:v>
                </c:pt>
                <c:pt idx="18">
                  <c:v>0</c:v>
                </c:pt>
                <c:pt idx="19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10-4965-BDEF-4C82BB1047C6}"/>
            </c:ext>
          </c:extLst>
        </c:ser>
        <c:ser>
          <c:idx val="1"/>
          <c:order val="1"/>
          <c:tx>
            <c:strRef>
              <c:f>'H Weed Count'!$D$177</c:f>
              <c:strCache>
                <c:ptCount val="1"/>
                <c:pt idx="0">
                  <c:v>Grass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395018660642103E-3"/>
                  <c:y val="-0.171923625632269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C10-4965-BDEF-4C82BB1047C6}"/>
                </c:ext>
              </c:extLst>
            </c:dLbl>
            <c:dLbl>
              <c:idx val="1"/>
              <c:layout>
                <c:manualLayout>
                  <c:x val="2.3394161222612237E-3"/>
                  <c:y val="-6.81003584229390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C10-4965-BDEF-4C82BB1047C6}"/>
                </c:ext>
              </c:extLst>
            </c:dLbl>
            <c:dLbl>
              <c:idx val="2"/>
              <c:layout>
                <c:manualLayout>
                  <c:x val="-4.6144021026907499E-6"/>
                  <c:y val="-0.107527011339422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C10-4965-BDEF-4C82BB1047C6}"/>
                </c:ext>
              </c:extLst>
            </c:dLbl>
            <c:dLbl>
              <c:idx val="3"/>
              <c:layout>
                <c:manualLayout>
                  <c:x val="-9.4133802894891297E-6"/>
                  <c:y val="-0.1325685505337229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C10-4965-BDEF-4C82BB1047C6}"/>
                </c:ext>
              </c:extLst>
            </c:dLbl>
            <c:dLbl>
              <c:idx val="4"/>
              <c:layout>
                <c:manualLayout>
                  <c:x val="2.3347028878774119E-3"/>
                  <c:y val="-0.100334360027282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C10-4965-BDEF-4C82BB1047C6}"/>
                </c:ext>
              </c:extLst>
            </c:dLbl>
            <c:dLbl>
              <c:idx val="5"/>
              <c:layout>
                <c:manualLayout>
                  <c:x val="2.3394161222612024E-3"/>
                  <c:y val="-6.81003584229390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C10-4965-BDEF-4C82BB1047C6}"/>
                </c:ext>
              </c:extLst>
            </c:dLbl>
            <c:dLbl>
              <c:idx val="6"/>
              <c:layout>
                <c:manualLayout>
                  <c:x val="2.3394161222612024E-3"/>
                  <c:y val="-5.7347670250896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C10-4965-BDEF-4C82BB1047C6}"/>
                </c:ext>
              </c:extLst>
            </c:dLbl>
            <c:dLbl>
              <c:idx val="7"/>
              <c:layout>
                <c:manualLayout>
                  <c:x val="2.3394161222612024E-3"/>
                  <c:y val="-4.65949820788530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C10-4965-BDEF-4C82BB1047C6}"/>
                </c:ext>
              </c:extLst>
            </c:dLbl>
            <c:dLbl>
              <c:idx val="8"/>
              <c:layout>
                <c:manualLayout>
                  <c:x val="2.5512106345356618E-2"/>
                  <c:y val="-3.5884201033160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C10-4965-BDEF-4C82BB1047C6}"/>
                </c:ext>
              </c:extLst>
            </c:dLbl>
            <c:dLbl>
              <c:idx val="9"/>
              <c:layout>
                <c:manualLayout>
                  <c:x val="4.6788322445224049E-3"/>
                  <c:y val="-7.88530465949820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C10-4965-BDEF-4C82BB1047C6}"/>
                </c:ext>
              </c:extLst>
            </c:dLbl>
            <c:dLbl>
              <c:idx val="10"/>
              <c:layout>
                <c:manualLayout>
                  <c:x val="0"/>
                  <c:y val="-4.65949820788531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9C10-4965-BDEF-4C82BB1047C6}"/>
                </c:ext>
              </c:extLst>
            </c:dLbl>
            <c:dLbl>
              <c:idx val="11"/>
              <c:layout>
                <c:manualLayout>
                  <c:x val="0"/>
                  <c:y val="-5.01792114695341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9C10-4965-BDEF-4C82BB1047C6}"/>
                </c:ext>
              </c:extLst>
            </c:dLbl>
            <c:dLbl>
              <c:idx val="12"/>
              <c:layout>
                <c:manualLayout>
                  <c:x val="2.7873203613261337E-2"/>
                  <c:y val="-1.43255904705009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9C10-4965-BDEF-4C82BB1047C6}"/>
                </c:ext>
              </c:extLst>
            </c:dLbl>
            <c:dLbl>
              <c:idx val="13"/>
              <c:layout>
                <c:manualLayout>
                  <c:x val="0"/>
                  <c:y val="-6.0931899641577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9C10-4965-BDEF-4C82BB1047C6}"/>
                </c:ext>
              </c:extLst>
            </c:dLbl>
            <c:dLbl>
              <c:idx val="14"/>
              <c:layout>
                <c:manualLayout>
                  <c:x val="-8.5777600239419764E-17"/>
                  <c:y val="-4.65949820788530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9C10-4965-BDEF-4C82BB1047C6}"/>
                </c:ext>
              </c:extLst>
            </c:dLbl>
            <c:dLbl>
              <c:idx val="15"/>
              <c:layout>
                <c:manualLayout>
                  <c:x val="-8.5777600239419764E-17"/>
                  <c:y val="-5.37634408602151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9C10-4965-BDEF-4C82BB1047C6}"/>
                </c:ext>
              </c:extLst>
            </c:dLbl>
            <c:dLbl>
              <c:idx val="16"/>
              <c:layout>
                <c:manualLayout>
                  <c:x val="4.4492065074144211E-3"/>
                  <c:y val="-5.36355310302757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9C10-4965-BDEF-4C82BB1047C6}"/>
                </c:ext>
              </c:extLst>
            </c:dLbl>
            <c:dLbl>
              <c:idx val="17"/>
              <c:layout>
                <c:manualLayout>
                  <c:x val="2.3394161222610307E-3"/>
                  <c:y val="-0.100358422939068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9C10-4965-BDEF-4C82BB1047C6}"/>
                </c:ext>
              </c:extLst>
            </c:dLbl>
            <c:dLbl>
              <c:idx val="18"/>
              <c:layout>
                <c:manualLayout>
                  <c:x val="0"/>
                  <c:y val="-4.30107526881720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9C10-4965-BDEF-4C82BB1047C6}"/>
                </c:ext>
              </c:extLst>
            </c:dLbl>
            <c:dLbl>
              <c:idx val="19"/>
              <c:layout>
                <c:manualLayout>
                  <c:x val="0"/>
                  <c:y val="-3.942652329749103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9C10-4965-BDEF-4C82BB1047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'H Weed Count'!$G$178:$G$197</c:f>
                <c:numCache>
                  <c:formatCode>General</c:formatCode>
                  <c:ptCount val="20"/>
                  <c:pt idx="0">
                    <c:v>14.804806370455058</c:v>
                  </c:pt>
                  <c:pt idx="1">
                    <c:v>3.502231431530475</c:v>
                  </c:pt>
                  <c:pt idx="2">
                    <c:v>9.0898294813489215</c:v>
                  </c:pt>
                  <c:pt idx="3">
                    <c:v>10.650459692739402</c:v>
                  </c:pt>
                  <c:pt idx="4">
                    <c:v>7.5208044782456618</c:v>
                  </c:pt>
                  <c:pt idx="5">
                    <c:v>5.5245663479890741</c:v>
                  </c:pt>
                  <c:pt idx="6">
                    <c:v>2.6848339489311686</c:v>
                  </c:pt>
                  <c:pt idx="7">
                    <c:v>0.89849411053532602</c:v>
                  </c:pt>
                  <c:pt idx="8">
                    <c:v>3.0310889132455352</c:v>
                  </c:pt>
                  <c:pt idx="9">
                    <c:v>6.1079695207709301</c:v>
                  </c:pt>
                  <c:pt idx="10">
                    <c:v>1.3385315336840842</c:v>
                  </c:pt>
                  <c:pt idx="11">
                    <c:v>0.42695628191498325</c:v>
                  </c:pt>
                  <c:pt idx="12">
                    <c:v>2.8385368883751831</c:v>
                  </c:pt>
                  <c:pt idx="13">
                    <c:v>2.2453655975512468</c:v>
                  </c:pt>
                  <c:pt idx="14">
                    <c:v>0.96555251885470561</c:v>
                  </c:pt>
                  <c:pt idx="15">
                    <c:v>0.125</c:v>
                  </c:pt>
                  <c:pt idx="16">
                    <c:v>0.67700320038633</c:v>
                  </c:pt>
                  <c:pt idx="17">
                    <c:v>5.2301210948377346</c:v>
                  </c:pt>
                  <c:pt idx="18">
                    <c:v>0</c:v>
                  </c:pt>
                  <c:pt idx="19">
                    <c:v>0.20412414523193151</c:v>
                  </c:pt>
                </c:numCache>
              </c:numRef>
            </c:plus>
            <c:minus>
              <c:numRef>
                <c:f>'H Weed Count'!$G$178:$G$197</c:f>
                <c:numCache>
                  <c:formatCode>General</c:formatCode>
                  <c:ptCount val="20"/>
                  <c:pt idx="0">
                    <c:v>14.804806370455058</c:v>
                  </c:pt>
                  <c:pt idx="1">
                    <c:v>3.502231431530475</c:v>
                  </c:pt>
                  <c:pt idx="2">
                    <c:v>9.0898294813489215</c:v>
                  </c:pt>
                  <c:pt idx="3">
                    <c:v>10.650459692739402</c:v>
                  </c:pt>
                  <c:pt idx="4">
                    <c:v>7.5208044782456618</c:v>
                  </c:pt>
                  <c:pt idx="5">
                    <c:v>5.5245663479890741</c:v>
                  </c:pt>
                  <c:pt idx="6">
                    <c:v>2.6848339489311686</c:v>
                  </c:pt>
                  <c:pt idx="7">
                    <c:v>0.89849411053532602</c:v>
                  </c:pt>
                  <c:pt idx="8">
                    <c:v>3.0310889132455352</c:v>
                  </c:pt>
                  <c:pt idx="9">
                    <c:v>6.1079695207709301</c:v>
                  </c:pt>
                  <c:pt idx="10">
                    <c:v>1.3385315336840842</c:v>
                  </c:pt>
                  <c:pt idx="11">
                    <c:v>0.42695628191498325</c:v>
                  </c:pt>
                  <c:pt idx="12">
                    <c:v>2.8385368883751831</c:v>
                  </c:pt>
                  <c:pt idx="13">
                    <c:v>2.2453655975512468</c:v>
                  </c:pt>
                  <c:pt idx="14">
                    <c:v>0.96555251885470561</c:v>
                  </c:pt>
                  <c:pt idx="15">
                    <c:v>0.125</c:v>
                  </c:pt>
                  <c:pt idx="16">
                    <c:v>0.67700320038633</c:v>
                  </c:pt>
                  <c:pt idx="17">
                    <c:v>5.2301210948377346</c:v>
                  </c:pt>
                  <c:pt idx="18">
                    <c:v>0</c:v>
                  </c:pt>
                  <c:pt idx="19">
                    <c:v>0.20412414523193151</c:v>
                  </c:pt>
                </c:numCache>
              </c:numRef>
            </c:minus>
          </c:errBars>
          <c:cat>
            <c:multiLvlStrRef>
              <c:f>'H Weed Count'!$A$178:$B$197</c:f>
              <c:multiLvlStrCache>
                <c:ptCount val="20"/>
                <c:lvl>
                  <c:pt idx="0">
                    <c:v>Control</c:v>
                  </c:pt>
                  <c:pt idx="1">
                    <c:v>All Down</c:v>
                  </c:pt>
                  <c:pt idx="2">
                    <c:v>Avenger</c:v>
                  </c:pt>
                  <c:pt idx="3">
                    <c:v>EcoBlend</c:v>
                  </c:pt>
                  <c:pt idx="4">
                    <c:v>Control</c:v>
                  </c:pt>
                  <c:pt idx="5">
                    <c:v>All Down</c:v>
                  </c:pt>
                  <c:pt idx="6">
                    <c:v>Avenger</c:v>
                  </c:pt>
                  <c:pt idx="7">
                    <c:v>EcoBlend</c:v>
                  </c:pt>
                  <c:pt idx="8">
                    <c:v>Control</c:v>
                  </c:pt>
                  <c:pt idx="9">
                    <c:v>All Down</c:v>
                  </c:pt>
                  <c:pt idx="10">
                    <c:v>Avenger</c:v>
                  </c:pt>
                  <c:pt idx="11">
                    <c:v>EcoBlend</c:v>
                  </c:pt>
                  <c:pt idx="12">
                    <c:v>Control</c:v>
                  </c:pt>
                  <c:pt idx="13">
                    <c:v>All Down</c:v>
                  </c:pt>
                  <c:pt idx="14">
                    <c:v>Avenger</c:v>
                  </c:pt>
                  <c:pt idx="15">
                    <c:v>EcoBlend</c:v>
                  </c:pt>
                  <c:pt idx="16">
                    <c:v>Control</c:v>
                  </c:pt>
                  <c:pt idx="17">
                    <c:v>All Down</c:v>
                  </c:pt>
                  <c:pt idx="18">
                    <c:v>Avenger</c:v>
                  </c:pt>
                  <c:pt idx="19">
                    <c:v>EcoBlend</c:v>
                  </c:pt>
                </c:lvl>
                <c:lvl>
                  <c:pt idx="0">
                    <c:v>5/15/18</c:v>
                  </c:pt>
                  <c:pt idx="4">
                    <c:v>5/23/18</c:v>
                  </c:pt>
                  <c:pt idx="8">
                    <c:v>5/31/18</c:v>
                  </c:pt>
                  <c:pt idx="12">
                    <c:v>6/5/18</c:v>
                  </c:pt>
                  <c:pt idx="16">
                    <c:v>6/12/18</c:v>
                  </c:pt>
                </c:lvl>
              </c:multiLvlStrCache>
            </c:multiLvlStrRef>
          </c:cat>
          <c:val>
            <c:numRef>
              <c:f>'H Weed Count'!$D$178:$D$197</c:f>
              <c:numCache>
                <c:formatCode>0.0</c:formatCode>
                <c:ptCount val="20"/>
                <c:pt idx="0">
                  <c:v>12.625</c:v>
                </c:pt>
                <c:pt idx="1">
                  <c:v>6</c:v>
                </c:pt>
                <c:pt idx="2">
                  <c:v>5.5</c:v>
                </c:pt>
                <c:pt idx="3">
                  <c:v>10.625</c:v>
                </c:pt>
                <c:pt idx="4">
                  <c:v>6.625</c:v>
                </c:pt>
                <c:pt idx="5">
                  <c:v>2.125</c:v>
                </c:pt>
                <c:pt idx="6">
                  <c:v>2.25</c:v>
                </c:pt>
                <c:pt idx="7">
                  <c:v>1.625</c:v>
                </c:pt>
                <c:pt idx="8">
                  <c:v>6.375</c:v>
                </c:pt>
                <c:pt idx="9">
                  <c:v>3.625</c:v>
                </c:pt>
                <c:pt idx="10">
                  <c:v>1.125</c:v>
                </c:pt>
                <c:pt idx="11">
                  <c:v>1.125</c:v>
                </c:pt>
                <c:pt idx="12">
                  <c:v>2.75</c:v>
                </c:pt>
                <c:pt idx="13">
                  <c:v>5.25</c:v>
                </c:pt>
                <c:pt idx="14">
                  <c:v>1</c:v>
                </c:pt>
                <c:pt idx="15">
                  <c:v>0.375</c:v>
                </c:pt>
                <c:pt idx="16">
                  <c:v>4.125</c:v>
                </c:pt>
                <c:pt idx="17">
                  <c:v>12.25</c:v>
                </c:pt>
                <c:pt idx="18">
                  <c:v>0</c:v>
                </c:pt>
                <c:pt idx="19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9C10-4965-BDEF-4C82BB104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072128"/>
        <c:axId val="86431360"/>
      </c:barChart>
      <c:catAx>
        <c:axId val="65072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6431360"/>
        <c:crosses val="autoZero"/>
        <c:auto val="1"/>
        <c:lblAlgn val="ctr"/>
        <c:lblOffset val="100"/>
        <c:noMultiLvlLbl val="0"/>
      </c:catAx>
      <c:valAx>
        <c:axId val="8643136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Weed %</a:t>
                </a:r>
                <a:r>
                  <a:rPr lang="en-US" baseline="0"/>
                  <a:t> Cover</a:t>
                </a:r>
                <a:endParaRPr lang="en-US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65072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964957251928091"/>
          <c:y val="4.6941419556597981E-2"/>
          <c:w val="0.17972225186359544"/>
          <c:h val="0.12876126996817874"/>
        </c:manualLayout>
      </c:layout>
      <c:overlay val="0"/>
    </c:legend>
    <c:plotVisOnly val="1"/>
    <c:dispBlanksAs val="gap"/>
    <c:showDLblsOverMax val="0"/>
  </c:chart>
  <c:spPr>
    <a:ln>
      <a:solidFill>
        <a:schemeClr val="tx1">
          <a:lumMod val="65000"/>
          <a:lumOff val="35000"/>
        </a:schemeClr>
      </a:solidFill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FC85CD-F30C-4480-ACCF-6366081EE21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50CF91D-97F2-4F26-BD13-9CD338E9D5E8}">
      <dgm:prSet/>
      <dgm:spPr/>
      <dgm:t>
        <a:bodyPr/>
        <a:lstStyle/>
        <a:p>
          <a:r>
            <a:rPr lang="en-US"/>
            <a:t>Cultural Control: Methods that alter the environment, the condition of the host, or the behavior of the pest.</a:t>
          </a:r>
        </a:p>
      </dgm:t>
    </dgm:pt>
    <dgm:pt modelId="{4F972A55-F15A-4859-8733-8A8513D8CD1E}" type="parTrans" cxnId="{FEBA6FCE-127B-432B-894D-345F9B3D0432}">
      <dgm:prSet/>
      <dgm:spPr/>
      <dgm:t>
        <a:bodyPr/>
        <a:lstStyle/>
        <a:p>
          <a:endParaRPr lang="en-US"/>
        </a:p>
      </dgm:t>
    </dgm:pt>
    <dgm:pt modelId="{8E35AB6D-2A59-454F-AB42-8B11DE187FEF}" type="sibTrans" cxnId="{FEBA6FCE-127B-432B-894D-345F9B3D0432}">
      <dgm:prSet/>
      <dgm:spPr/>
      <dgm:t>
        <a:bodyPr/>
        <a:lstStyle/>
        <a:p>
          <a:endParaRPr lang="en-US"/>
        </a:p>
      </dgm:t>
    </dgm:pt>
    <dgm:pt modelId="{BD9F6524-E741-4416-9C76-DD26E98D3174}">
      <dgm:prSet/>
      <dgm:spPr/>
      <dgm:t>
        <a:bodyPr/>
        <a:lstStyle/>
        <a:p>
          <a:r>
            <a:rPr lang="en-US"/>
            <a:t>Sanitation, variety selection, crop rotation, water &amp; nutrient management, plant spacing.</a:t>
          </a:r>
        </a:p>
      </dgm:t>
    </dgm:pt>
    <dgm:pt modelId="{8B6A29D2-52EA-422E-A9AB-8A1234590A25}" type="parTrans" cxnId="{3B7A08AF-B54F-4EAE-882D-8E6B2BA8FDF1}">
      <dgm:prSet/>
      <dgm:spPr/>
      <dgm:t>
        <a:bodyPr/>
        <a:lstStyle/>
        <a:p>
          <a:endParaRPr lang="en-US"/>
        </a:p>
      </dgm:t>
    </dgm:pt>
    <dgm:pt modelId="{BDAF4610-C4CC-409F-912E-2E47970629F3}" type="sibTrans" cxnId="{3B7A08AF-B54F-4EAE-882D-8E6B2BA8FDF1}">
      <dgm:prSet/>
      <dgm:spPr/>
      <dgm:t>
        <a:bodyPr/>
        <a:lstStyle/>
        <a:p>
          <a:endParaRPr lang="en-US"/>
        </a:p>
      </dgm:t>
    </dgm:pt>
    <dgm:pt modelId="{13F5A1BC-66CF-4B42-92F6-F4A79080FFAE}">
      <dgm:prSet/>
      <dgm:spPr/>
      <dgm:t>
        <a:bodyPr/>
        <a:lstStyle/>
        <a:p>
          <a:r>
            <a:rPr lang="en-US"/>
            <a:t>Mechanical Control: Devices, equipment, physical control.</a:t>
          </a:r>
        </a:p>
      </dgm:t>
    </dgm:pt>
    <dgm:pt modelId="{157D667E-7AC2-47DE-B2BF-9D756BB548CD}" type="parTrans" cxnId="{1FC20AC7-9EDD-4E24-8464-69D88A8872D3}">
      <dgm:prSet/>
      <dgm:spPr/>
      <dgm:t>
        <a:bodyPr/>
        <a:lstStyle/>
        <a:p>
          <a:endParaRPr lang="en-US"/>
        </a:p>
      </dgm:t>
    </dgm:pt>
    <dgm:pt modelId="{5C07944A-C911-429A-B25A-30E7260F2B23}" type="sibTrans" cxnId="{1FC20AC7-9EDD-4E24-8464-69D88A8872D3}">
      <dgm:prSet/>
      <dgm:spPr/>
      <dgm:t>
        <a:bodyPr/>
        <a:lstStyle/>
        <a:p>
          <a:endParaRPr lang="en-US"/>
        </a:p>
      </dgm:t>
    </dgm:pt>
    <dgm:pt modelId="{E67B0452-352B-4EE9-9D8F-501EECDD3C87}">
      <dgm:prSet/>
      <dgm:spPr/>
      <dgm:t>
        <a:bodyPr/>
        <a:lstStyle/>
        <a:p>
          <a:r>
            <a:rPr lang="en-US"/>
            <a:t>Cultivation,  exclusion (row covers), trapping.</a:t>
          </a:r>
        </a:p>
      </dgm:t>
    </dgm:pt>
    <dgm:pt modelId="{8B635BF1-D68E-4629-9D77-5FA933212EAB}" type="parTrans" cxnId="{B55F0B2A-C6FB-4D93-AF2D-E328474F23EA}">
      <dgm:prSet/>
      <dgm:spPr/>
      <dgm:t>
        <a:bodyPr/>
        <a:lstStyle/>
        <a:p>
          <a:endParaRPr lang="en-US"/>
        </a:p>
      </dgm:t>
    </dgm:pt>
    <dgm:pt modelId="{EEC99D3F-BA86-4981-9EC3-748FF9AEFC2A}" type="sibTrans" cxnId="{B55F0B2A-C6FB-4D93-AF2D-E328474F23EA}">
      <dgm:prSet/>
      <dgm:spPr/>
      <dgm:t>
        <a:bodyPr/>
        <a:lstStyle/>
        <a:p>
          <a:endParaRPr lang="en-US"/>
        </a:p>
      </dgm:t>
    </dgm:pt>
    <dgm:pt modelId="{1FA12529-020E-4699-AB37-D0F7A6D760FC}">
      <dgm:prSet/>
      <dgm:spPr/>
      <dgm:t>
        <a:bodyPr/>
        <a:lstStyle/>
        <a:p>
          <a:r>
            <a:rPr lang="en-US"/>
            <a:t>Biological Control</a:t>
          </a:r>
        </a:p>
      </dgm:t>
    </dgm:pt>
    <dgm:pt modelId="{980665BE-81E1-48A4-98B0-D3E76531353B}" type="parTrans" cxnId="{BFB4E4F8-61C3-4632-B6A7-AD68F17D230B}">
      <dgm:prSet/>
      <dgm:spPr/>
      <dgm:t>
        <a:bodyPr/>
        <a:lstStyle/>
        <a:p>
          <a:endParaRPr lang="en-US"/>
        </a:p>
      </dgm:t>
    </dgm:pt>
    <dgm:pt modelId="{DCB70DBA-CFCE-4600-935D-8B7C8491FDBC}" type="sibTrans" cxnId="{BFB4E4F8-61C3-4632-B6A7-AD68F17D230B}">
      <dgm:prSet/>
      <dgm:spPr/>
      <dgm:t>
        <a:bodyPr/>
        <a:lstStyle/>
        <a:p>
          <a:endParaRPr lang="en-US"/>
        </a:p>
      </dgm:t>
    </dgm:pt>
    <dgm:pt modelId="{7960952B-CEBC-41A3-9A98-CEB78728796B}">
      <dgm:prSet/>
      <dgm:spPr/>
      <dgm:t>
        <a:bodyPr/>
        <a:lstStyle/>
        <a:p>
          <a:r>
            <a:rPr lang="en-US"/>
            <a:t>Natural enemies: insects, bacteria, fungi</a:t>
          </a:r>
        </a:p>
      </dgm:t>
    </dgm:pt>
    <dgm:pt modelId="{EE5C7B30-B03F-44E5-91C7-1A43CDB6B5BE}" type="parTrans" cxnId="{2591CF1C-3400-42D9-A119-2617BA0CBCBC}">
      <dgm:prSet/>
      <dgm:spPr/>
      <dgm:t>
        <a:bodyPr/>
        <a:lstStyle/>
        <a:p>
          <a:endParaRPr lang="en-US"/>
        </a:p>
      </dgm:t>
    </dgm:pt>
    <dgm:pt modelId="{A3ED7240-CCE5-442C-AB7C-47287E6A4932}" type="sibTrans" cxnId="{2591CF1C-3400-42D9-A119-2617BA0CBCBC}">
      <dgm:prSet/>
      <dgm:spPr/>
      <dgm:t>
        <a:bodyPr/>
        <a:lstStyle/>
        <a:p>
          <a:endParaRPr lang="en-US"/>
        </a:p>
      </dgm:t>
    </dgm:pt>
    <dgm:pt modelId="{224F3F2F-645C-47EA-82DE-33F556AADA10}">
      <dgm:prSet/>
      <dgm:spPr/>
      <dgm:t>
        <a:bodyPr/>
        <a:lstStyle/>
        <a:p>
          <a:r>
            <a:rPr lang="en-US" dirty="0"/>
            <a:t>Organic Pesticides</a:t>
          </a:r>
        </a:p>
      </dgm:t>
    </dgm:pt>
    <dgm:pt modelId="{97880232-ACC5-4F4D-9AA2-BD50B171FB65}" type="parTrans" cxnId="{3A635E18-FFC7-4327-ACED-DBD90176975B}">
      <dgm:prSet/>
      <dgm:spPr/>
      <dgm:t>
        <a:bodyPr/>
        <a:lstStyle/>
        <a:p>
          <a:endParaRPr lang="en-US"/>
        </a:p>
      </dgm:t>
    </dgm:pt>
    <dgm:pt modelId="{628F208E-46FC-42D5-AC17-C079A1E54B14}" type="sibTrans" cxnId="{3A635E18-FFC7-4327-ACED-DBD90176975B}">
      <dgm:prSet/>
      <dgm:spPr/>
      <dgm:t>
        <a:bodyPr/>
        <a:lstStyle/>
        <a:p>
          <a:endParaRPr lang="en-US"/>
        </a:p>
      </dgm:t>
    </dgm:pt>
    <dgm:pt modelId="{88F739FA-161B-4E0B-B21D-C3B17D1663CB}">
      <dgm:prSet/>
      <dgm:spPr/>
      <dgm:t>
        <a:bodyPr/>
        <a:lstStyle/>
        <a:p>
          <a:r>
            <a:rPr lang="en-US"/>
            <a:t>Natural materials: animals, plants, bacteria, and                          non-synthetic mineral products. </a:t>
          </a:r>
        </a:p>
      </dgm:t>
    </dgm:pt>
    <dgm:pt modelId="{DC8E7B7A-9247-44A0-A8DA-A8EDFFBF2EB2}" type="parTrans" cxnId="{CE1D62A7-4AF8-48DD-B054-5A673CB2048D}">
      <dgm:prSet/>
      <dgm:spPr/>
      <dgm:t>
        <a:bodyPr/>
        <a:lstStyle/>
        <a:p>
          <a:endParaRPr lang="en-US"/>
        </a:p>
      </dgm:t>
    </dgm:pt>
    <dgm:pt modelId="{B04AF72D-63C0-472F-B4BF-52DADF4FA909}" type="sibTrans" cxnId="{CE1D62A7-4AF8-48DD-B054-5A673CB2048D}">
      <dgm:prSet/>
      <dgm:spPr/>
      <dgm:t>
        <a:bodyPr/>
        <a:lstStyle/>
        <a:p>
          <a:endParaRPr lang="en-US"/>
        </a:p>
      </dgm:t>
    </dgm:pt>
    <dgm:pt modelId="{E27120C1-B941-457D-9282-76ED52F5A308}" type="pres">
      <dgm:prSet presAssocID="{73FC85CD-F30C-4480-ACCF-6366081EE219}" presName="linear" presStyleCnt="0">
        <dgm:presLayoutVars>
          <dgm:animLvl val="lvl"/>
          <dgm:resizeHandles val="exact"/>
        </dgm:presLayoutVars>
      </dgm:prSet>
      <dgm:spPr/>
    </dgm:pt>
    <dgm:pt modelId="{73E1640C-F0E6-438C-A984-079033868ED4}" type="pres">
      <dgm:prSet presAssocID="{E50CF91D-97F2-4F26-BD13-9CD338E9D5E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F3B7BB3-46DA-4D7F-BADB-335BADD54482}" type="pres">
      <dgm:prSet presAssocID="{E50CF91D-97F2-4F26-BD13-9CD338E9D5E8}" presName="childText" presStyleLbl="revTx" presStyleIdx="0" presStyleCnt="4">
        <dgm:presLayoutVars>
          <dgm:bulletEnabled val="1"/>
        </dgm:presLayoutVars>
      </dgm:prSet>
      <dgm:spPr/>
    </dgm:pt>
    <dgm:pt modelId="{83FCAAAA-3E49-4E79-86CB-001313EF24CE}" type="pres">
      <dgm:prSet presAssocID="{13F5A1BC-66CF-4B42-92F6-F4A79080FFA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C5FA2B5-84B8-4C90-973F-A5D472B94DFA}" type="pres">
      <dgm:prSet presAssocID="{13F5A1BC-66CF-4B42-92F6-F4A79080FFAE}" presName="childText" presStyleLbl="revTx" presStyleIdx="1" presStyleCnt="4">
        <dgm:presLayoutVars>
          <dgm:bulletEnabled val="1"/>
        </dgm:presLayoutVars>
      </dgm:prSet>
      <dgm:spPr/>
    </dgm:pt>
    <dgm:pt modelId="{A70F1B34-AD98-4EF3-90DF-FBF9D2DCCDCF}" type="pres">
      <dgm:prSet presAssocID="{1FA12529-020E-4699-AB37-D0F7A6D760F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E49BBC4-4460-4A60-ADC1-B5B8DA19936E}" type="pres">
      <dgm:prSet presAssocID="{1FA12529-020E-4699-AB37-D0F7A6D760FC}" presName="childText" presStyleLbl="revTx" presStyleIdx="2" presStyleCnt="4">
        <dgm:presLayoutVars>
          <dgm:bulletEnabled val="1"/>
        </dgm:presLayoutVars>
      </dgm:prSet>
      <dgm:spPr/>
    </dgm:pt>
    <dgm:pt modelId="{01DA1215-62FF-40D8-B10C-5F559B011E17}" type="pres">
      <dgm:prSet presAssocID="{224F3F2F-645C-47EA-82DE-33F556AADA1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F48A2EF-C333-4467-84A1-982CA52F8BC4}" type="pres">
      <dgm:prSet presAssocID="{224F3F2F-645C-47EA-82DE-33F556AADA1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B359000-EBE7-4D6C-AD7D-163A2906937C}" type="presOf" srcId="{88F739FA-161B-4E0B-B21D-C3B17D1663CB}" destId="{EF48A2EF-C333-4467-84A1-982CA52F8BC4}" srcOrd="0" destOrd="0" presId="urn:microsoft.com/office/officeart/2005/8/layout/vList2"/>
    <dgm:cxn modelId="{3A635E18-FFC7-4327-ACED-DBD90176975B}" srcId="{73FC85CD-F30C-4480-ACCF-6366081EE219}" destId="{224F3F2F-645C-47EA-82DE-33F556AADA10}" srcOrd="3" destOrd="0" parTransId="{97880232-ACC5-4F4D-9AA2-BD50B171FB65}" sibTransId="{628F208E-46FC-42D5-AC17-C079A1E54B14}"/>
    <dgm:cxn modelId="{2591CF1C-3400-42D9-A119-2617BA0CBCBC}" srcId="{1FA12529-020E-4699-AB37-D0F7A6D760FC}" destId="{7960952B-CEBC-41A3-9A98-CEB78728796B}" srcOrd="0" destOrd="0" parTransId="{EE5C7B30-B03F-44E5-91C7-1A43CDB6B5BE}" sibTransId="{A3ED7240-CCE5-442C-AB7C-47287E6A4932}"/>
    <dgm:cxn modelId="{72364A1F-FFC5-48DE-AE86-E0B71689DEC3}" type="presOf" srcId="{E50CF91D-97F2-4F26-BD13-9CD338E9D5E8}" destId="{73E1640C-F0E6-438C-A984-079033868ED4}" srcOrd="0" destOrd="0" presId="urn:microsoft.com/office/officeart/2005/8/layout/vList2"/>
    <dgm:cxn modelId="{B55F0B2A-C6FB-4D93-AF2D-E328474F23EA}" srcId="{13F5A1BC-66CF-4B42-92F6-F4A79080FFAE}" destId="{E67B0452-352B-4EE9-9D8F-501EECDD3C87}" srcOrd="0" destOrd="0" parTransId="{8B635BF1-D68E-4629-9D77-5FA933212EAB}" sibTransId="{EEC99D3F-BA86-4981-9EC3-748FF9AEFC2A}"/>
    <dgm:cxn modelId="{A411AA31-D30D-4E5A-A377-D02DFC01F953}" type="presOf" srcId="{7960952B-CEBC-41A3-9A98-CEB78728796B}" destId="{9E49BBC4-4460-4A60-ADC1-B5B8DA19936E}" srcOrd="0" destOrd="0" presId="urn:microsoft.com/office/officeart/2005/8/layout/vList2"/>
    <dgm:cxn modelId="{181DF43C-64A3-4656-8ADA-CEE6B4416C1B}" type="presOf" srcId="{BD9F6524-E741-4416-9C76-DD26E98D3174}" destId="{6F3B7BB3-46DA-4D7F-BADB-335BADD54482}" srcOrd="0" destOrd="0" presId="urn:microsoft.com/office/officeart/2005/8/layout/vList2"/>
    <dgm:cxn modelId="{78BEC23D-F6B8-4C47-BAA7-1E99F01BBDEF}" type="presOf" srcId="{13F5A1BC-66CF-4B42-92F6-F4A79080FFAE}" destId="{83FCAAAA-3E49-4E79-86CB-001313EF24CE}" srcOrd="0" destOrd="0" presId="urn:microsoft.com/office/officeart/2005/8/layout/vList2"/>
    <dgm:cxn modelId="{A0810D49-C886-4BDE-B0F9-590B41274075}" type="presOf" srcId="{1FA12529-020E-4699-AB37-D0F7A6D760FC}" destId="{A70F1B34-AD98-4EF3-90DF-FBF9D2DCCDCF}" srcOrd="0" destOrd="0" presId="urn:microsoft.com/office/officeart/2005/8/layout/vList2"/>
    <dgm:cxn modelId="{48988489-E93A-4968-AE9F-77689845F80D}" type="presOf" srcId="{73FC85CD-F30C-4480-ACCF-6366081EE219}" destId="{E27120C1-B941-457D-9282-76ED52F5A308}" srcOrd="0" destOrd="0" presId="urn:microsoft.com/office/officeart/2005/8/layout/vList2"/>
    <dgm:cxn modelId="{CE1D62A7-4AF8-48DD-B054-5A673CB2048D}" srcId="{224F3F2F-645C-47EA-82DE-33F556AADA10}" destId="{88F739FA-161B-4E0B-B21D-C3B17D1663CB}" srcOrd="0" destOrd="0" parTransId="{DC8E7B7A-9247-44A0-A8DA-A8EDFFBF2EB2}" sibTransId="{B04AF72D-63C0-472F-B4BF-52DADF4FA909}"/>
    <dgm:cxn modelId="{3B7A08AF-B54F-4EAE-882D-8E6B2BA8FDF1}" srcId="{E50CF91D-97F2-4F26-BD13-9CD338E9D5E8}" destId="{BD9F6524-E741-4416-9C76-DD26E98D3174}" srcOrd="0" destOrd="0" parTransId="{8B6A29D2-52EA-422E-A9AB-8A1234590A25}" sibTransId="{BDAF4610-C4CC-409F-912E-2E47970629F3}"/>
    <dgm:cxn modelId="{AADBABC6-AB81-47C8-84DB-18BC3A2E6C79}" type="presOf" srcId="{E67B0452-352B-4EE9-9D8F-501EECDD3C87}" destId="{DC5FA2B5-84B8-4C90-973F-A5D472B94DFA}" srcOrd="0" destOrd="0" presId="urn:microsoft.com/office/officeart/2005/8/layout/vList2"/>
    <dgm:cxn modelId="{1FC20AC7-9EDD-4E24-8464-69D88A8872D3}" srcId="{73FC85CD-F30C-4480-ACCF-6366081EE219}" destId="{13F5A1BC-66CF-4B42-92F6-F4A79080FFAE}" srcOrd="1" destOrd="0" parTransId="{157D667E-7AC2-47DE-B2BF-9D756BB548CD}" sibTransId="{5C07944A-C911-429A-B25A-30E7260F2B23}"/>
    <dgm:cxn modelId="{FEBA6FCE-127B-432B-894D-345F9B3D0432}" srcId="{73FC85CD-F30C-4480-ACCF-6366081EE219}" destId="{E50CF91D-97F2-4F26-BD13-9CD338E9D5E8}" srcOrd="0" destOrd="0" parTransId="{4F972A55-F15A-4859-8733-8A8513D8CD1E}" sibTransId="{8E35AB6D-2A59-454F-AB42-8B11DE187FEF}"/>
    <dgm:cxn modelId="{F4B7ABF6-BC83-4452-99BB-8A1B648C2320}" type="presOf" srcId="{224F3F2F-645C-47EA-82DE-33F556AADA10}" destId="{01DA1215-62FF-40D8-B10C-5F559B011E17}" srcOrd="0" destOrd="0" presId="urn:microsoft.com/office/officeart/2005/8/layout/vList2"/>
    <dgm:cxn modelId="{BFB4E4F8-61C3-4632-B6A7-AD68F17D230B}" srcId="{73FC85CD-F30C-4480-ACCF-6366081EE219}" destId="{1FA12529-020E-4699-AB37-D0F7A6D760FC}" srcOrd="2" destOrd="0" parTransId="{980665BE-81E1-48A4-98B0-D3E76531353B}" sibTransId="{DCB70DBA-CFCE-4600-935D-8B7C8491FDBC}"/>
    <dgm:cxn modelId="{7B534BB2-FEE8-4B50-964E-51982596C3FC}" type="presParOf" srcId="{E27120C1-B941-457D-9282-76ED52F5A308}" destId="{73E1640C-F0E6-438C-A984-079033868ED4}" srcOrd="0" destOrd="0" presId="urn:microsoft.com/office/officeart/2005/8/layout/vList2"/>
    <dgm:cxn modelId="{B9B907CF-24AB-48D5-9AF3-7D8BF01C0AF2}" type="presParOf" srcId="{E27120C1-B941-457D-9282-76ED52F5A308}" destId="{6F3B7BB3-46DA-4D7F-BADB-335BADD54482}" srcOrd="1" destOrd="0" presId="urn:microsoft.com/office/officeart/2005/8/layout/vList2"/>
    <dgm:cxn modelId="{2F5B5F04-0AB7-4E91-966A-FE6CD84C1086}" type="presParOf" srcId="{E27120C1-B941-457D-9282-76ED52F5A308}" destId="{83FCAAAA-3E49-4E79-86CB-001313EF24CE}" srcOrd="2" destOrd="0" presId="urn:microsoft.com/office/officeart/2005/8/layout/vList2"/>
    <dgm:cxn modelId="{AFF0AE4F-9DED-4EFF-B25C-16972457CD16}" type="presParOf" srcId="{E27120C1-B941-457D-9282-76ED52F5A308}" destId="{DC5FA2B5-84B8-4C90-973F-A5D472B94DFA}" srcOrd="3" destOrd="0" presId="urn:microsoft.com/office/officeart/2005/8/layout/vList2"/>
    <dgm:cxn modelId="{C6620836-6DFE-4479-8B20-6846B14B3302}" type="presParOf" srcId="{E27120C1-B941-457D-9282-76ED52F5A308}" destId="{A70F1B34-AD98-4EF3-90DF-FBF9D2DCCDCF}" srcOrd="4" destOrd="0" presId="urn:microsoft.com/office/officeart/2005/8/layout/vList2"/>
    <dgm:cxn modelId="{19598532-7F63-4E18-8062-526774186F4E}" type="presParOf" srcId="{E27120C1-B941-457D-9282-76ED52F5A308}" destId="{9E49BBC4-4460-4A60-ADC1-B5B8DA19936E}" srcOrd="5" destOrd="0" presId="urn:microsoft.com/office/officeart/2005/8/layout/vList2"/>
    <dgm:cxn modelId="{A45F0C32-6BC1-4390-96E1-3AED2CBBB9C9}" type="presParOf" srcId="{E27120C1-B941-457D-9282-76ED52F5A308}" destId="{01DA1215-62FF-40D8-B10C-5F559B011E17}" srcOrd="6" destOrd="0" presId="urn:microsoft.com/office/officeart/2005/8/layout/vList2"/>
    <dgm:cxn modelId="{2B8A58A0-0EE5-4F9B-AA57-C889A92592B7}" type="presParOf" srcId="{E27120C1-B941-457D-9282-76ED52F5A308}" destId="{EF48A2EF-C333-4467-84A1-982CA52F8BC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C11824-B148-494D-A1D8-64809AB4BF4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59473C9-44A0-4891-9B10-9219A155146B}">
      <dgm:prSet/>
      <dgm:spPr/>
      <dgm:t>
        <a:bodyPr/>
        <a:lstStyle/>
        <a:p>
          <a:r>
            <a:rPr lang="en-US"/>
            <a:t>Weeds: </a:t>
          </a:r>
        </a:p>
      </dgm:t>
    </dgm:pt>
    <dgm:pt modelId="{AF2E349B-540F-4677-8ECB-B3B50B6D41D5}" type="parTrans" cxnId="{7BF5A2CB-8013-4419-8636-569AFD8AE832}">
      <dgm:prSet/>
      <dgm:spPr/>
      <dgm:t>
        <a:bodyPr/>
        <a:lstStyle/>
        <a:p>
          <a:endParaRPr lang="en-US"/>
        </a:p>
      </dgm:t>
    </dgm:pt>
    <dgm:pt modelId="{2C773F77-8B09-4235-9702-16078B0353D4}" type="sibTrans" cxnId="{7BF5A2CB-8013-4419-8636-569AFD8AE832}">
      <dgm:prSet/>
      <dgm:spPr/>
      <dgm:t>
        <a:bodyPr/>
        <a:lstStyle/>
        <a:p>
          <a:endParaRPr lang="en-US"/>
        </a:p>
      </dgm:t>
    </dgm:pt>
    <dgm:pt modelId="{8A0A1B15-E93A-4F85-B961-E30462F41A99}">
      <dgm:prSet/>
      <dgm:spPr/>
      <dgm:t>
        <a:bodyPr/>
        <a:lstStyle/>
        <a:p>
          <a:r>
            <a:rPr lang="en-US"/>
            <a:t>Weed counts </a:t>
          </a:r>
        </a:p>
      </dgm:t>
    </dgm:pt>
    <dgm:pt modelId="{31A4D477-FD25-49B7-A707-3F008773E528}" type="parTrans" cxnId="{24951079-E837-4372-988B-B59F9873D603}">
      <dgm:prSet/>
      <dgm:spPr/>
      <dgm:t>
        <a:bodyPr/>
        <a:lstStyle/>
        <a:p>
          <a:endParaRPr lang="en-US"/>
        </a:p>
      </dgm:t>
    </dgm:pt>
    <dgm:pt modelId="{1159D066-7574-41C4-910B-D449D85E396F}" type="sibTrans" cxnId="{24951079-E837-4372-988B-B59F9873D603}">
      <dgm:prSet/>
      <dgm:spPr/>
      <dgm:t>
        <a:bodyPr/>
        <a:lstStyle/>
        <a:p>
          <a:endParaRPr lang="en-US"/>
        </a:p>
      </dgm:t>
    </dgm:pt>
    <dgm:pt modelId="{EC565405-4D47-46DD-AF4F-0AE5835F07FE}">
      <dgm:prSet/>
      <dgm:spPr/>
      <dgm:t>
        <a:bodyPr/>
        <a:lstStyle/>
        <a:p>
          <a:r>
            <a:rPr lang="en-US"/>
            <a:t>Observation of weed types	</a:t>
          </a:r>
        </a:p>
      </dgm:t>
    </dgm:pt>
    <dgm:pt modelId="{EB0849C7-65F8-440D-9A30-5CADF6D24F3B}" type="parTrans" cxnId="{6F69748E-2329-4952-8960-75F2EEC7C1AF}">
      <dgm:prSet/>
      <dgm:spPr/>
      <dgm:t>
        <a:bodyPr/>
        <a:lstStyle/>
        <a:p>
          <a:endParaRPr lang="en-US"/>
        </a:p>
      </dgm:t>
    </dgm:pt>
    <dgm:pt modelId="{AB582239-288B-4B8A-B3E4-AA91E37FCFA7}" type="sibTrans" cxnId="{6F69748E-2329-4952-8960-75F2EEC7C1AF}">
      <dgm:prSet/>
      <dgm:spPr/>
      <dgm:t>
        <a:bodyPr/>
        <a:lstStyle/>
        <a:p>
          <a:endParaRPr lang="en-US"/>
        </a:p>
      </dgm:t>
    </dgm:pt>
    <dgm:pt modelId="{5B4FF641-0EC0-4950-85D3-DA2C6F0580A5}">
      <dgm:prSet/>
      <dgm:spPr/>
      <dgm:t>
        <a:bodyPr/>
        <a:lstStyle/>
        <a:p>
          <a:r>
            <a:rPr lang="en-US"/>
            <a:t>Comparison of crop yields	</a:t>
          </a:r>
        </a:p>
      </dgm:t>
    </dgm:pt>
    <dgm:pt modelId="{C0E342C3-6284-4207-A9EF-039A3135A91D}" type="parTrans" cxnId="{108D8D44-12BD-4D99-8648-80821DBDD7AF}">
      <dgm:prSet/>
      <dgm:spPr/>
      <dgm:t>
        <a:bodyPr/>
        <a:lstStyle/>
        <a:p>
          <a:endParaRPr lang="en-US"/>
        </a:p>
      </dgm:t>
    </dgm:pt>
    <dgm:pt modelId="{8E8D545F-B55C-4AB3-B8A0-2202AA951FEB}" type="sibTrans" cxnId="{108D8D44-12BD-4D99-8648-80821DBDD7AF}">
      <dgm:prSet/>
      <dgm:spPr/>
      <dgm:t>
        <a:bodyPr/>
        <a:lstStyle/>
        <a:p>
          <a:endParaRPr lang="en-US"/>
        </a:p>
      </dgm:t>
    </dgm:pt>
    <dgm:pt modelId="{0E87E348-C1E7-42A4-953B-2E70E41B6680}">
      <dgm:prSet/>
      <dgm:spPr/>
      <dgm:t>
        <a:bodyPr/>
        <a:lstStyle/>
        <a:p>
          <a:r>
            <a:rPr lang="en-US"/>
            <a:t>Insects:</a:t>
          </a:r>
        </a:p>
      </dgm:t>
    </dgm:pt>
    <dgm:pt modelId="{37C9DE08-5EE8-4139-B0B5-9C339EA1DA46}" type="parTrans" cxnId="{1509B29B-5E6E-4590-9AD8-3B99AB8CC974}">
      <dgm:prSet/>
      <dgm:spPr/>
      <dgm:t>
        <a:bodyPr/>
        <a:lstStyle/>
        <a:p>
          <a:endParaRPr lang="en-US"/>
        </a:p>
      </dgm:t>
    </dgm:pt>
    <dgm:pt modelId="{5D8738FC-6C04-435F-A141-91A890E0FD3D}" type="sibTrans" cxnId="{1509B29B-5E6E-4590-9AD8-3B99AB8CC974}">
      <dgm:prSet/>
      <dgm:spPr/>
      <dgm:t>
        <a:bodyPr/>
        <a:lstStyle/>
        <a:p>
          <a:endParaRPr lang="en-US"/>
        </a:p>
      </dgm:t>
    </dgm:pt>
    <dgm:pt modelId="{1746376F-E834-486B-AF78-48818C0F1089}">
      <dgm:prSet/>
      <dgm:spPr/>
      <dgm:t>
        <a:bodyPr/>
        <a:lstStyle/>
        <a:p>
          <a:r>
            <a:rPr lang="en-US"/>
            <a:t>Insect monitoring with traps </a:t>
          </a:r>
        </a:p>
      </dgm:t>
    </dgm:pt>
    <dgm:pt modelId="{B03564BA-6477-42A0-B8D4-C0C3326D856F}" type="parTrans" cxnId="{89AB68D1-6715-4C14-9A78-3A2338CF6A6F}">
      <dgm:prSet/>
      <dgm:spPr/>
      <dgm:t>
        <a:bodyPr/>
        <a:lstStyle/>
        <a:p>
          <a:endParaRPr lang="en-US"/>
        </a:p>
      </dgm:t>
    </dgm:pt>
    <dgm:pt modelId="{43D2ACE9-32C9-467D-BE5D-95284179A15D}" type="sibTrans" cxnId="{89AB68D1-6715-4C14-9A78-3A2338CF6A6F}">
      <dgm:prSet/>
      <dgm:spPr/>
      <dgm:t>
        <a:bodyPr/>
        <a:lstStyle/>
        <a:p>
          <a:endParaRPr lang="en-US"/>
        </a:p>
      </dgm:t>
    </dgm:pt>
    <dgm:pt modelId="{4A948849-342A-4684-98DF-065ECF8711E8}">
      <dgm:prSet/>
      <dgm:spPr/>
      <dgm:t>
        <a:bodyPr/>
        <a:lstStyle/>
        <a:p>
          <a:r>
            <a:rPr lang="en-US"/>
            <a:t>Observation of crop health	</a:t>
          </a:r>
        </a:p>
      </dgm:t>
    </dgm:pt>
    <dgm:pt modelId="{752E9DE1-901A-4007-8A97-DC88437A70A9}" type="parTrans" cxnId="{A9A3205A-D5E3-4830-A5CE-C6EEDAC9BB6C}">
      <dgm:prSet/>
      <dgm:spPr/>
      <dgm:t>
        <a:bodyPr/>
        <a:lstStyle/>
        <a:p>
          <a:endParaRPr lang="en-US"/>
        </a:p>
      </dgm:t>
    </dgm:pt>
    <dgm:pt modelId="{2D91FC3D-7EEA-4961-AACC-D7EEADB4266E}" type="sibTrans" cxnId="{A9A3205A-D5E3-4830-A5CE-C6EEDAC9BB6C}">
      <dgm:prSet/>
      <dgm:spPr/>
      <dgm:t>
        <a:bodyPr/>
        <a:lstStyle/>
        <a:p>
          <a:endParaRPr lang="en-US"/>
        </a:p>
      </dgm:t>
    </dgm:pt>
    <dgm:pt modelId="{53903E07-2BA6-4BE2-97D3-B8800C819504}">
      <dgm:prSet/>
      <dgm:spPr/>
      <dgm:t>
        <a:bodyPr/>
        <a:lstStyle/>
        <a:p>
          <a:r>
            <a:rPr lang="en-US"/>
            <a:t>Comparison of crop yields	</a:t>
          </a:r>
        </a:p>
      </dgm:t>
    </dgm:pt>
    <dgm:pt modelId="{F446F6E8-AADD-4DE4-B717-287B7DB0048B}" type="parTrans" cxnId="{C05E1420-7DA8-4E73-947A-BF2ADE0E7F20}">
      <dgm:prSet/>
      <dgm:spPr/>
      <dgm:t>
        <a:bodyPr/>
        <a:lstStyle/>
        <a:p>
          <a:endParaRPr lang="en-US"/>
        </a:p>
      </dgm:t>
    </dgm:pt>
    <dgm:pt modelId="{516F9973-93AD-4987-9AAB-2D85C1FA2BDA}" type="sibTrans" cxnId="{C05E1420-7DA8-4E73-947A-BF2ADE0E7F20}">
      <dgm:prSet/>
      <dgm:spPr/>
      <dgm:t>
        <a:bodyPr/>
        <a:lstStyle/>
        <a:p>
          <a:endParaRPr lang="en-US"/>
        </a:p>
      </dgm:t>
    </dgm:pt>
    <dgm:pt modelId="{22FCF8FB-CF04-49B6-A2A8-DD6BD2EA0F83}">
      <dgm:prSet/>
      <dgm:spPr/>
      <dgm:t>
        <a:bodyPr/>
        <a:lstStyle/>
        <a:p>
          <a:r>
            <a:rPr lang="en-US"/>
            <a:t>Crop quality testing	</a:t>
          </a:r>
        </a:p>
      </dgm:t>
    </dgm:pt>
    <dgm:pt modelId="{24C6558D-779F-4412-A7C6-8F3EDA24965F}" type="parTrans" cxnId="{5D7E7722-C1DF-41B3-ADC9-7DF6CB489686}">
      <dgm:prSet/>
      <dgm:spPr/>
      <dgm:t>
        <a:bodyPr/>
        <a:lstStyle/>
        <a:p>
          <a:endParaRPr lang="en-US"/>
        </a:p>
      </dgm:t>
    </dgm:pt>
    <dgm:pt modelId="{055DD2E4-1535-41FB-A4D2-FA66260E4200}" type="sibTrans" cxnId="{5D7E7722-C1DF-41B3-ADC9-7DF6CB489686}">
      <dgm:prSet/>
      <dgm:spPr/>
      <dgm:t>
        <a:bodyPr/>
        <a:lstStyle/>
        <a:p>
          <a:endParaRPr lang="en-US"/>
        </a:p>
      </dgm:t>
    </dgm:pt>
    <dgm:pt modelId="{3FFFABE8-8EC4-42FE-99CB-F419290E44F0}">
      <dgm:prSet/>
      <dgm:spPr/>
      <dgm:t>
        <a:bodyPr/>
        <a:lstStyle/>
        <a:p>
          <a:r>
            <a:rPr lang="en-US"/>
            <a:t>Diseases:</a:t>
          </a:r>
        </a:p>
      </dgm:t>
    </dgm:pt>
    <dgm:pt modelId="{B7FD8D7D-1AD1-453A-8975-41E8F25FAEA2}" type="parTrans" cxnId="{039F4851-6FE6-4515-985E-FC292FEDE357}">
      <dgm:prSet/>
      <dgm:spPr/>
      <dgm:t>
        <a:bodyPr/>
        <a:lstStyle/>
        <a:p>
          <a:endParaRPr lang="en-US"/>
        </a:p>
      </dgm:t>
    </dgm:pt>
    <dgm:pt modelId="{16ACC99D-3032-4D8E-88BD-7C7FAEA46D31}" type="sibTrans" cxnId="{039F4851-6FE6-4515-985E-FC292FEDE357}">
      <dgm:prSet/>
      <dgm:spPr/>
      <dgm:t>
        <a:bodyPr/>
        <a:lstStyle/>
        <a:p>
          <a:endParaRPr lang="en-US"/>
        </a:p>
      </dgm:t>
    </dgm:pt>
    <dgm:pt modelId="{9BD5CCF9-2F11-4BDB-AD7A-502AB49D5056}">
      <dgm:prSet/>
      <dgm:spPr/>
      <dgm:t>
        <a:bodyPr/>
        <a:lstStyle/>
        <a:p>
          <a:r>
            <a:rPr lang="en-US"/>
            <a:t>Soil testing</a:t>
          </a:r>
        </a:p>
      </dgm:t>
    </dgm:pt>
    <dgm:pt modelId="{2933DE3A-C637-4E20-9A01-66001C7B5C25}" type="parTrans" cxnId="{80224DF9-C802-40AB-8BFC-63FBADFF8F1D}">
      <dgm:prSet/>
      <dgm:spPr/>
      <dgm:t>
        <a:bodyPr/>
        <a:lstStyle/>
        <a:p>
          <a:endParaRPr lang="en-US"/>
        </a:p>
      </dgm:t>
    </dgm:pt>
    <dgm:pt modelId="{EB31E510-9406-4D24-8D03-3F00306F8E83}" type="sibTrans" cxnId="{80224DF9-C802-40AB-8BFC-63FBADFF8F1D}">
      <dgm:prSet/>
      <dgm:spPr/>
      <dgm:t>
        <a:bodyPr/>
        <a:lstStyle/>
        <a:p>
          <a:endParaRPr lang="en-US"/>
        </a:p>
      </dgm:t>
    </dgm:pt>
    <dgm:pt modelId="{E063FADC-4E6D-4067-8D49-3D15EDF95EA2}">
      <dgm:prSet/>
      <dgm:spPr/>
      <dgm:t>
        <a:bodyPr/>
        <a:lstStyle/>
        <a:p>
          <a:r>
            <a:rPr lang="en-US"/>
            <a:t>Microbiological testing	</a:t>
          </a:r>
        </a:p>
      </dgm:t>
    </dgm:pt>
    <dgm:pt modelId="{FF1AD98C-DA83-46C4-BFE8-0E284B77D463}" type="parTrans" cxnId="{4EFB3606-0C8C-415D-9481-6CA31113C537}">
      <dgm:prSet/>
      <dgm:spPr/>
      <dgm:t>
        <a:bodyPr/>
        <a:lstStyle/>
        <a:p>
          <a:endParaRPr lang="en-US"/>
        </a:p>
      </dgm:t>
    </dgm:pt>
    <dgm:pt modelId="{B15F4609-AB85-47D9-BBC4-F74E2777F17A}" type="sibTrans" cxnId="{4EFB3606-0C8C-415D-9481-6CA31113C537}">
      <dgm:prSet/>
      <dgm:spPr/>
      <dgm:t>
        <a:bodyPr/>
        <a:lstStyle/>
        <a:p>
          <a:endParaRPr lang="en-US"/>
        </a:p>
      </dgm:t>
    </dgm:pt>
    <dgm:pt modelId="{B85D5D67-D918-4632-84C4-DA2E35A5F1DC}">
      <dgm:prSet/>
      <dgm:spPr/>
      <dgm:t>
        <a:bodyPr/>
        <a:lstStyle/>
        <a:p>
          <a:r>
            <a:rPr lang="en-US"/>
            <a:t>Observation of crop health	</a:t>
          </a:r>
        </a:p>
      </dgm:t>
    </dgm:pt>
    <dgm:pt modelId="{2F634114-7C43-426F-B51D-CB9A31E8985D}" type="parTrans" cxnId="{4AD5C99D-CF7E-4D79-87F0-D03682C37BEE}">
      <dgm:prSet/>
      <dgm:spPr/>
      <dgm:t>
        <a:bodyPr/>
        <a:lstStyle/>
        <a:p>
          <a:endParaRPr lang="en-US"/>
        </a:p>
      </dgm:t>
    </dgm:pt>
    <dgm:pt modelId="{05201CC7-FC55-4C47-A1B7-6C448994DDA8}" type="sibTrans" cxnId="{4AD5C99D-CF7E-4D79-87F0-D03682C37BEE}">
      <dgm:prSet/>
      <dgm:spPr/>
      <dgm:t>
        <a:bodyPr/>
        <a:lstStyle/>
        <a:p>
          <a:endParaRPr lang="en-US"/>
        </a:p>
      </dgm:t>
    </dgm:pt>
    <dgm:pt modelId="{4B610DF1-24CC-428B-AD0A-D83C959DA517}">
      <dgm:prSet/>
      <dgm:spPr/>
      <dgm:t>
        <a:bodyPr/>
        <a:lstStyle/>
        <a:p>
          <a:r>
            <a:rPr lang="en-US"/>
            <a:t>Comparison of crop yields</a:t>
          </a:r>
        </a:p>
      </dgm:t>
    </dgm:pt>
    <dgm:pt modelId="{723F70CC-7E60-4BE0-9416-B41C91F4C04D}" type="parTrans" cxnId="{0FA78AFE-DBBE-4A89-A6D4-15D63B5D61BE}">
      <dgm:prSet/>
      <dgm:spPr/>
      <dgm:t>
        <a:bodyPr/>
        <a:lstStyle/>
        <a:p>
          <a:endParaRPr lang="en-US"/>
        </a:p>
      </dgm:t>
    </dgm:pt>
    <dgm:pt modelId="{C8F187EA-201E-4C43-A58A-3975364E1BE2}" type="sibTrans" cxnId="{0FA78AFE-DBBE-4A89-A6D4-15D63B5D61BE}">
      <dgm:prSet/>
      <dgm:spPr/>
      <dgm:t>
        <a:bodyPr/>
        <a:lstStyle/>
        <a:p>
          <a:endParaRPr lang="en-US"/>
        </a:p>
      </dgm:t>
    </dgm:pt>
    <dgm:pt modelId="{932CE92B-EDBF-427C-84AC-C1987E6BDB7D}" type="pres">
      <dgm:prSet presAssocID="{F1C11824-B148-494D-A1D8-64809AB4BF4C}" presName="linear" presStyleCnt="0">
        <dgm:presLayoutVars>
          <dgm:dir/>
          <dgm:animLvl val="lvl"/>
          <dgm:resizeHandles val="exact"/>
        </dgm:presLayoutVars>
      </dgm:prSet>
      <dgm:spPr/>
    </dgm:pt>
    <dgm:pt modelId="{DA4A815B-0F94-485C-BDB1-A880FCE143D8}" type="pres">
      <dgm:prSet presAssocID="{659473C9-44A0-4891-9B10-9219A155146B}" presName="parentLin" presStyleCnt="0"/>
      <dgm:spPr/>
    </dgm:pt>
    <dgm:pt modelId="{0E60AF5A-56D7-45E5-9509-D3EE6EE60CA2}" type="pres">
      <dgm:prSet presAssocID="{659473C9-44A0-4891-9B10-9219A155146B}" presName="parentLeftMargin" presStyleLbl="node1" presStyleIdx="0" presStyleCnt="3"/>
      <dgm:spPr/>
    </dgm:pt>
    <dgm:pt modelId="{AF353639-EA59-481F-B80F-731E8431225B}" type="pres">
      <dgm:prSet presAssocID="{659473C9-44A0-4891-9B10-9219A15514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E7ECA80-2BDC-4653-945A-0A8504A84816}" type="pres">
      <dgm:prSet presAssocID="{659473C9-44A0-4891-9B10-9219A155146B}" presName="negativeSpace" presStyleCnt="0"/>
      <dgm:spPr/>
    </dgm:pt>
    <dgm:pt modelId="{187EBCEF-225F-43EF-9A2B-C8A801644C4A}" type="pres">
      <dgm:prSet presAssocID="{659473C9-44A0-4891-9B10-9219A155146B}" presName="childText" presStyleLbl="conFgAcc1" presStyleIdx="0" presStyleCnt="3">
        <dgm:presLayoutVars>
          <dgm:bulletEnabled val="1"/>
        </dgm:presLayoutVars>
      </dgm:prSet>
      <dgm:spPr/>
    </dgm:pt>
    <dgm:pt modelId="{F76DE61A-D379-4311-85FC-C96CD9CBB5A1}" type="pres">
      <dgm:prSet presAssocID="{2C773F77-8B09-4235-9702-16078B0353D4}" presName="spaceBetweenRectangles" presStyleCnt="0"/>
      <dgm:spPr/>
    </dgm:pt>
    <dgm:pt modelId="{F267C6E7-253B-4D68-83B2-9F2E96BEF63C}" type="pres">
      <dgm:prSet presAssocID="{0E87E348-C1E7-42A4-953B-2E70E41B6680}" presName="parentLin" presStyleCnt="0"/>
      <dgm:spPr/>
    </dgm:pt>
    <dgm:pt modelId="{1F733EAE-E27F-42B4-9A5D-28F4C4A60D35}" type="pres">
      <dgm:prSet presAssocID="{0E87E348-C1E7-42A4-953B-2E70E41B6680}" presName="parentLeftMargin" presStyleLbl="node1" presStyleIdx="0" presStyleCnt="3"/>
      <dgm:spPr/>
    </dgm:pt>
    <dgm:pt modelId="{46B6FE33-44A0-45FF-A862-1CDA7853D478}" type="pres">
      <dgm:prSet presAssocID="{0E87E348-C1E7-42A4-953B-2E70E41B66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C6A70F0-E159-479B-8892-0D660B7852EF}" type="pres">
      <dgm:prSet presAssocID="{0E87E348-C1E7-42A4-953B-2E70E41B6680}" presName="negativeSpace" presStyleCnt="0"/>
      <dgm:spPr/>
    </dgm:pt>
    <dgm:pt modelId="{DB5C6679-E89D-4D30-937B-838EA7178072}" type="pres">
      <dgm:prSet presAssocID="{0E87E348-C1E7-42A4-953B-2E70E41B6680}" presName="childText" presStyleLbl="conFgAcc1" presStyleIdx="1" presStyleCnt="3">
        <dgm:presLayoutVars>
          <dgm:bulletEnabled val="1"/>
        </dgm:presLayoutVars>
      </dgm:prSet>
      <dgm:spPr/>
    </dgm:pt>
    <dgm:pt modelId="{013EA9B1-6520-4A1A-9D47-6B700BD400EA}" type="pres">
      <dgm:prSet presAssocID="{5D8738FC-6C04-435F-A141-91A890E0FD3D}" presName="spaceBetweenRectangles" presStyleCnt="0"/>
      <dgm:spPr/>
    </dgm:pt>
    <dgm:pt modelId="{C5D1D255-87D8-42D8-9AB7-07F6AE68952D}" type="pres">
      <dgm:prSet presAssocID="{3FFFABE8-8EC4-42FE-99CB-F419290E44F0}" presName="parentLin" presStyleCnt="0"/>
      <dgm:spPr/>
    </dgm:pt>
    <dgm:pt modelId="{502BC0C8-5DE6-4693-8F79-D29D56CE8A97}" type="pres">
      <dgm:prSet presAssocID="{3FFFABE8-8EC4-42FE-99CB-F419290E44F0}" presName="parentLeftMargin" presStyleLbl="node1" presStyleIdx="1" presStyleCnt="3"/>
      <dgm:spPr/>
    </dgm:pt>
    <dgm:pt modelId="{920AF45D-076A-451D-B5FC-C7BAFA7AE8BD}" type="pres">
      <dgm:prSet presAssocID="{3FFFABE8-8EC4-42FE-99CB-F419290E44F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6375537-3C9C-49E4-BE53-833832FCF4A3}" type="pres">
      <dgm:prSet presAssocID="{3FFFABE8-8EC4-42FE-99CB-F419290E44F0}" presName="negativeSpace" presStyleCnt="0"/>
      <dgm:spPr/>
    </dgm:pt>
    <dgm:pt modelId="{1D1B56B3-87D3-4225-AEC2-6364459F6832}" type="pres">
      <dgm:prSet presAssocID="{3FFFABE8-8EC4-42FE-99CB-F419290E44F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EFB3606-0C8C-415D-9481-6CA31113C537}" srcId="{3FFFABE8-8EC4-42FE-99CB-F419290E44F0}" destId="{E063FADC-4E6D-4067-8D49-3D15EDF95EA2}" srcOrd="1" destOrd="0" parTransId="{FF1AD98C-DA83-46C4-BFE8-0E284B77D463}" sibTransId="{B15F4609-AB85-47D9-BBC4-F74E2777F17A}"/>
    <dgm:cxn modelId="{C05E1420-7DA8-4E73-947A-BF2ADE0E7F20}" srcId="{0E87E348-C1E7-42A4-953B-2E70E41B6680}" destId="{53903E07-2BA6-4BE2-97D3-B8800C819504}" srcOrd="2" destOrd="0" parTransId="{F446F6E8-AADD-4DE4-B717-287B7DB0048B}" sibTransId="{516F9973-93AD-4987-9AAB-2D85C1FA2BDA}"/>
    <dgm:cxn modelId="{5D7E7722-C1DF-41B3-ADC9-7DF6CB489686}" srcId="{0E87E348-C1E7-42A4-953B-2E70E41B6680}" destId="{22FCF8FB-CF04-49B6-A2A8-DD6BD2EA0F83}" srcOrd="3" destOrd="0" parTransId="{24C6558D-779F-4412-A7C6-8F3EDA24965F}" sibTransId="{055DD2E4-1535-41FB-A4D2-FA66260E4200}"/>
    <dgm:cxn modelId="{02FDDC22-F9A1-4756-AA8E-49ABB20549FA}" type="presOf" srcId="{B85D5D67-D918-4632-84C4-DA2E35A5F1DC}" destId="{1D1B56B3-87D3-4225-AEC2-6364459F6832}" srcOrd="0" destOrd="2" presId="urn:microsoft.com/office/officeart/2005/8/layout/list1"/>
    <dgm:cxn modelId="{5065E529-4793-4BCA-811C-57C58ADDD809}" type="presOf" srcId="{53903E07-2BA6-4BE2-97D3-B8800C819504}" destId="{DB5C6679-E89D-4D30-937B-838EA7178072}" srcOrd="0" destOrd="2" presId="urn:microsoft.com/office/officeart/2005/8/layout/list1"/>
    <dgm:cxn modelId="{B300AB31-8031-43AC-B194-39AE81352C22}" type="presOf" srcId="{0E87E348-C1E7-42A4-953B-2E70E41B6680}" destId="{1F733EAE-E27F-42B4-9A5D-28F4C4A60D35}" srcOrd="0" destOrd="0" presId="urn:microsoft.com/office/officeart/2005/8/layout/list1"/>
    <dgm:cxn modelId="{47EFF339-C531-4989-8B26-EDF4DFD5A9E3}" type="presOf" srcId="{9BD5CCF9-2F11-4BDB-AD7A-502AB49D5056}" destId="{1D1B56B3-87D3-4225-AEC2-6364459F6832}" srcOrd="0" destOrd="0" presId="urn:microsoft.com/office/officeart/2005/8/layout/list1"/>
    <dgm:cxn modelId="{108D8D44-12BD-4D99-8648-80821DBDD7AF}" srcId="{659473C9-44A0-4891-9B10-9219A155146B}" destId="{5B4FF641-0EC0-4950-85D3-DA2C6F0580A5}" srcOrd="2" destOrd="0" parTransId="{C0E342C3-6284-4207-A9EF-039A3135A91D}" sibTransId="{8E8D545F-B55C-4AB3-B8A0-2202AA951FEB}"/>
    <dgm:cxn modelId="{F139DF44-3BDA-4DAB-8D87-1105001DE7C1}" type="presOf" srcId="{E063FADC-4E6D-4067-8D49-3D15EDF95EA2}" destId="{1D1B56B3-87D3-4225-AEC2-6364459F6832}" srcOrd="0" destOrd="1" presId="urn:microsoft.com/office/officeart/2005/8/layout/list1"/>
    <dgm:cxn modelId="{2F387E6A-4873-4468-A924-F27D4C7E2778}" type="presOf" srcId="{8A0A1B15-E93A-4F85-B961-E30462F41A99}" destId="{187EBCEF-225F-43EF-9A2B-C8A801644C4A}" srcOrd="0" destOrd="0" presId="urn:microsoft.com/office/officeart/2005/8/layout/list1"/>
    <dgm:cxn modelId="{7B38B44D-270D-48A6-9CCE-F4E77E0DE1F8}" type="presOf" srcId="{1746376F-E834-486B-AF78-48818C0F1089}" destId="{DB5C6679-E89D-4D30-937B-838EA7178072}" srcOrd="0" destOrd="0" presId="urn:microsoft.com/office/officeart/2005/8/layout/list1"/>
    <dgm:cxn modelId="{039F4851-6FE6-4515-985E-FC292FEDE357}" srcId="{F1C11824-B148-494D-A1D8-64809AB4BF4C}" destId="{3FFFABE8-8EC4-42FE-99CB-F419290E44F0}" srcOrd="2" destOrd="0" parTransId="{B7FD8D7D-1AD1-453A-8975-41E8F25FAEA2}" sibTransId="{16ACC99D-3032-4D8E-88BD-7C7FAEA46D31}"/>
    <dgm:cxn modelId="{477A0C72-2E26-43EF-A31B-FFE1F896A240}" type="presOf" srcId="{0E87E348-C1E7-42A4-953B-2E70E41B6680}" destId="{46B6FE33-44A0-45FF-A862-1CDA7853D478}" srcOrd="1" destOrd="0" presId="urn:microsoft.com/office/officeart/2005/8/layout/list1"/>
    <dgm:cxn modelId="{24951079-E837-4372-988B-B59F9873D603}" srcId="{659473C9-44A0-4891-9B10-9219A155146B}" destId="{8A0A1B15-E93A-4F85-B961-E30462F41A99}" srcOrd="0" destOrd="0" parTransId="{31A4D477-FD25-49B7-A707-3F008773E528}" sibTransId="{1159D066-7574-41C4-910B-D449D85E396F}"/>
    <dgm:cxn modelId="{58A48F79-D3E0-4584-B661-7A45C8C4C974}" type="presOf" srcId="{4B610DF1-24CC-428B-AD0A-D83C959DA517}" destId="{1D1B56B3-87D3-4225-AEC2-6364459F6832}" srcOrd="0" destOrd="3" presId="urn:microsoft.com/office/officeart/2005/8/layout/list1"/>
    <dgm:cxn modelId="{A9A3205A-D5E3-4830-A5CE-C6EEDAC9BB6C}" srcId="{0E87E348-C1E7-42A4-953B-2E70E41B6680}" destId="{4A948849-342A-4684-98DF-065ECF8711E8}" srcOrd="1" destOrd="0" parTransId="{752E9DE1-901A-4007-8A97-DC88437A70A9}" sibTransId="{2D91FC3D-7EEA-4961-AACC-D7EEADB4266E}"/>
    <dgm:cxn modelId="{B061757B-F61F-4175-8D44-27D99276021E}" type="presOf" srcId="{3FFFABE8-8EC4-42FE-99CB-F419290E44F0}" destId="{502BC0C8-5DE6-4693-8F79-D29D56CE8A97}" srcOrd="0" destOrd="0" presId="urn:microsoft.com/office/officeart/2005/8/layout/list1"/>
    <dgm:cxn modelId="{6F69748E-2329-4952-8960-75F2EEC7C1AF}" srcId="{659473C9-44A0-4891-9B10-9219A155146B}" destId="{EC565405-4D47-46DD-AF4F-0AE5835F07FE}" srcOrd="1" destOrd="0" parTransId="{EB0849C7-65F8-440D-9A30-5CADF6D24F3B}" sibTransId="{AB582239-288B-4B8A-B3E4-AA91E37FCFA7}"/>
    <dgm:cxn modelId="{1509B29B-5E6E-4590-9AD8-3B99AB8CC974}" srcId="{F1C11824-B148-494D-A1D8-64809AB4BF4C}" destId="{0E87E348-C1E7-42A4-953B-2E70E41B6680}" srcOrd="1" destOrd="0" parTransId="{37C9DE08-5EE8-4139-B0B5-9C339EA1DA46}" sibTransId="{5D8738FC-6C04-435F-A141-91A890E0FD3D}"/>
    <dgm:cxn modelId="{DAF9949C-CE3B-4729-9031-A17BD4AC3DD8}" type="presOf" srcId="{22FCF8FB-CF04-49B6-A2A8-DD6BD2EA0F83}" destId="{DB5C6679-E89D-4D30-937B-838EA7178072}" srcOrd="0" destOrd="3" presId="urn:microsoft.com/office/officeart/2005/8/layout/list1"/>
    <dgm:cxn modelId="{4AD5C99D-CF7E-4D79-87F0-D03682C37BEE}" srcId="{3FFFABE8-8EC4-42FE-99CB-F419290E44F0}" destId="{B85D5D67-D918-4632-84C4-DA2E35A5F1DC}" srcOrd="2" destOrd="0" parTransId="{2F634114-7C43-426F-B51D-CB9A31E8985D}" sibTransId="{05201CC7-FC55-4C47-A1B7-6C448994DDA8}"/>
    <dgm:cxn modelId="{A1023CB4-6A5F-4376-8315-53F018547F48}" type="presOf" srcId="{659473C9-44A0-4891-9B10-9219A155146B}" destId="{AF353639-EA59-481F-B80F-731E8431225B}" srcOrd="1" destOrd="0" presId="urn:microsoft.com/office/officeart/2005/8/layout/list1"/>
    <dgm:cxn modelId="{9DBDCDB7-689B-4102-9FD0-E5F43B184387}" type="presOf" srcId="{659473C9-44A0-4891-9B10-9219A155146B}" destId="{0E60AF5A-56D7-45E5-9509-D3EE6EE60CA2}" srcOrd="0" destOrd="0" presId="urn:microsoft.com/office/officeart/2005/8/layout/list1"/>
    <dgm:cxn modelId="{563EE9C0-F926-43EF-BF68-0C8712C71C6D}" type="presOf" srcId="{5B4FF641-0EC0-4950-85D3-DA2C6F0580A5}" destId="{187EBCEF-225F-43EF-9A2B-C8A801644C4A}" srcOrd="0" destOrd="2" presId="urn:microsoft.com/office/officeart/2005/8/layout/list1"/>
    <dgm:cxn modelId="{7BF5A2CB-8013-4419-8636-569AFD8AE832}" srcId="{F1C11824-B148-494D-A1D8-64809AB4BF4C}" destId="{659473C9-44A0-4891-9B10-9219A155146B}" srcOrd="0" destOrd="0" parTransId="{AF2E349B-540F-4677-8ECB-B3B50B6D41D5}" sibTransId="{2C773F77-8B09-4235-9702-16078B0353D4}"/>
    <dgm:cxn modelId="{89AB68D1-6715-4C14-9A78-3A2338CF6A6F}" srcId="{0E87E348-C1E7-42A4-953B-2E70E41B6680}" destId="{1746376F-E834-486B-AF78-48818C0F1089}" srcOrd="0" destOrd="0" parTransId="{B03564BA-6477-42A0-B8D4-C0C3326D856F}" sibTransId="{43D2ACE9-32C9-467D-BE5D-95284179A15D}"/>
    <dgm:cxn modelId="{464A8CD3-BEF7-458F-86FB-860909F5BAB1}" type="presOf" srcId="{4A948849-342A-4684-98DF-065ECF8711E8}" destId="{DB5C6679-E89D-4D30-937B-838EA7178072}" srcOrd="0" destOrd="1" presId="urn:microsoft.com/office/officeart/2005/8/layout/list1"/>
    <dgm:cxn modelId="{006788F5-9FB9-429E-9DBF-F263D42A3B67}" type="presOf" srcId="{EC565405-4D47-46DD-AF4F-0AE5835F07FE}" destId="{187EBCEF-225F-43EF-9A2B-C8A801644C4A}" srcOrd="0" destOrd="1" presId="urn:microsoft.com/office/officeart/2005/8/layout/list1"/>
    <dgm:cxn modelId="{80224DF9-C802-40AB-8BFC-63FBADFF8F1D}" srcId="{3FFFABE8-8EC4-42FE-99CB-F419290E44F0}" destId="{9BD5CCF9-2F11-4BDB-AD7A-502AB49D5056}" srcOrd="0" destOrd="0" parTransId="{2933DE3A-C637-4E20-9A01-66001C7B5C25}" sibTransId="{EB31E510-9406-4D24-8D03-3F00306F8E83}"/>
    <dgm:cxn modelId="{1ACF47FE-E90E-44C7-8430-8C4F08DC0CDA}" type="presOf" srcId="{F1C11824-B148-494D-A1D8-64809AB4BF4C}" destId="{932CE92B-EDBF-427C-84AC-C1987E6BDB7D}" srcOrd="0" destOrd="0" presId="urn:microsoft.com/office/officeart/2005/8/layout/list1"/>
    <dgm:cxn modelId="{0FA78AFE-DBBE-4A89-A6D4-15D63B5D61BE}" srcId="{3FFFABE8-8EC4-42FE-99CB-F419290E44F0}" destId="{4B610DF1-24CC-428B-AD0A-D83C959DA517}" srcOrd="3" destOrd="0" parTransId="{723F70CC-7E60-4BE0-9416-B41C91F4C04D}" sibTransId="{C8F187EA-201E-4C43-A58A-3975364E1BE2}"/>
    <dgm:cxn modelId="{4FFCABFF-26BA-4E07-AB55-9EFC7CFC64D8}" type="presOf" srcId="{3FFFABE8-8EC4-42FE-99CB-F419290E44F0}" destId="{920AF45D-076A-451D-B5FC-C7BAFA7AE8BD}" srcOrd="1" destOrd="0" presId="urn:microsoft.com/office/officeart/2005/8/layout/list1"/>
    <dgm:cxn modelId="{8734105C-D358-4494-82B1-D8F80626EA1C}" type="presParOf" srcId="{932CE92B-EDBF-427C-84AC-C1987E6BDB7D}" destId="{DA4A815B-0F94-485C-BDB1-A880FCE143D8}" srcOrd="0" destOrd="0" presId="urn:microsoft.com/office/officeart/2005/8/layout/list1"/>
    <dgm:cxn modelId="{5CCEF926-6800-4BF2-B5F4-4DA3DDF25DDB}" type="presParOf" srcId="{DA4A815B-0F94-485C-BDB1-A880FCE143D8}" destId="{0E60AF5A-56D7-45E5-9509-D3EE6EE60CA2}" srcOrd="0" destOrd="0" presId="urn:microsoft.com/office/officeart/2005/8/layout/list1"/>
    <dgm:cxn modelId="{583D48DB-44E2-4E66-9F8D-83454830DCDF}" type="presParOf" srcId="{DA4A815B-0F94-485C-BDB1-A880FCE143D8}" destId="{AF353639-EA59-481F-B80F-731E8431225B}" srcOrd="1" destOrd="0" presId="urn:microsoft.com/office/officeart/2005/8/layout/list1"/>
    <dgm:cxn modelId="{983BA6F7-EA75-44A8-B5C5-D2EE10D8748D}" type="presParOf" srcId="{932CE92B-EDBF-427C-84AC-C1987E6BDB7D}" destId="{AE7ECA80-2BDC-4653-945A-0A8504A84816}" srcOrd="1" destOrd="0" presId="urn:microsoft.com/office/officeart/2005/8/layout/list1"/>
    <dgm:cxn modelId="{90EDFC11-1396-48C6-AD67-0452DC5034EF}" type="presParOf" srcId="{932CE92B-EDBF-427C-84AC-C1987E6BDB7D}" destId="{187EBCEF-225F-43EF-9A2B-C8A801644C4A}" srcOrd="2" destOrd="0" presId="urn:microsoft.com/office/officeart/2005/8/layout/list1"/>
    <dgm:cxn modelId="{E95DE84D-D92C-40ED-BCBD-6034ED7A78D9}" type="presParOf" srcId="{932CE92B-EDBF-427C-84AC-C1987E6BDB7D}" destId="{F76DE61A-D379-4311-85FC-C96CD9CBB5A1}" srcOrd="3" destOrd="0" presId="urn:microsoft.com/office/officeart/2005/8/layout/list1"/>
    <dgm:cxn modelId="{879A7CD3-CAA7-46EE-A536-260367610FFA}" type="presParOf" srcId="{932CE92B-EDBF-427C-84AC-C1987E6BDB7D}" destId="{F267C6E7-253B-4D68-83B2-9F2E96BEF63C}" srcOrd="4" destOrd="0" presId="urn:microsoft.com/office/officeart/2005/8/layout/list1"/>
    <dgm:cxn modelId="{B677C669-573F-491B-8136-D016650495FD}" type="presParOf" srcId="{F267C6E7-253B-4D68-83B2-9F2E96BEF63C}" destId="{1F733EAE-E27F-42B4-9A5D-28F4C4A60D35}" srcOrd="0" destOrd="0" presId="urn:microsoft.com/office/officeart/2005/8/layout/list1"/>
    <dgm:cxn modelId="{3FA43EF5-66A3-4EC0-BA51-AA943EEE5AFC}" type="presParOf" srcId="{F267C6E7-253B-4D68-83B2-9F2E96BEF63C}" destId="{46B6FE33-44A0-45FF-A862-1CDA7853D478}" srcOrd="1" destOrd="0" presId="urn:microsoft.com/office/officeart/2005/8/layout/list1"/>
    <dgm:cxn modelId="{6D5125F6-C952-4160-9641-382560E66F37}" type="presParOf" srcId="{932CE92B-EDBF-427C-84AC-C1987E6BDB7D}" destId="{CC6A70F0-E159-479B-8892-0D660B7852EF}" srcOrd="5" destOrd="0" presId="urn:microsoft.com/office/officeart/2005/8/layout/list1"/>
    <dgm:cxn modelId="{AA831B05-4972-4384-A19B-3F54C6C3D07D}" type="presParOf" srcId="{932CE92B-EDBF-427C-84AC-C1987E6BDB7D}" destId="{DB5C6679-E89D-4D30-937B-838EA7178072}" srcOrd="6" destOrd="0" presId="urn:microsoft.com/office/officeart/2005/8/layout/list1"/>
    <dgm:cxn modelId="{17A7E569-AD97-43CB-8574-F9918D2335D2}" type="presParOf" srcId="{932CE92B-EDBF-427C-84AC-C1987E6BDB7D}" destId="{013EA9B1-6520-4A1A-9D47-6B700BD400EA}" srcOrd="7" destOrd="0" presId="urn:microsoft.com/office/officeart/2005/8/layout/list1"/>
    <dgm:cxn modelId="{02A7BDEA-1950-443D-A894-9316DCCC2550}" type="presParOf" srcId="{932CE92B-EDBF-427C-84AC-C1987E6BDB7D}" destId="{C5D1D255-87D8-42D8-9AB7-07F6AE68952D}" srcOrd="8" destOrd="0" presId="urn:microsoft.com/office/officeart/2005/8/layout/list1"/>
    <dgm:cxn modelId="{F5FFBBA7-B3C8-4FB2-8B8A-F7BD219AE384}" type="presParOf" srcId="{C5D1D255-87D8-42D8-9AB7-07F6AE68952D}" destId="{502BC0C8-5DE6-4693-8F79-D29D56CE8A97}" srcOrd="0" destOrd="0" presId="urn:microsoft.com/office/officeart/2005/8/layout/list1"/>
    <dgm:cxn modelId="{D09498A7-205B-4318-8C2C-55F51BC1EF6E}" type="presParOf" srcId="{C5D1D255-87D8-42D8-9AB7-07F6AE68952D}" destId="{920AF45D-076A-451D-B5FC-C7BAFA7AE8BD}" srcOrd="1" destOrd="0" presId="urn:microsoft.com/office/officeart/2005/8/layout/list1"/>
    <dgm:cxn modelId="{741B6C02-9EA6-4888-B0A3-E063B7FDDB2B}" type="presParOf" srcId="{932CE92B-EDBF-427C-84AC-C1987E6BDB7D}" destId="{B6375537-3C9C-49E4-BE53-833832FCF4A3}" srcOrd="9" destOrd="0" presId="urn:microsoft.com/office/officeart/2005/8/layout/list1"/>
    <dgm:cxn modelId="{51B4287A-9A3D-44AF-AB27-BB3C01EDDFB3}" type="presParOf" srcId="{932CE92B-EDBF-427C-84AC-C1987E6BDB7D}" destId="{1D1B56B3-87D3-4225-AEC2-6364459F683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1640C-F0E6-438C-A984-079033868ED4}">
      <dsp:nvSpPr>
        <dsp:cNvPr id="0" name=""/>
        <dsp:cNvSpPr/>
      </dsp:nvSpPr>
      <dsp:spPr>
        <a:xfrm>
          <a:off x="0" y="65978"/>
          <a:ext cx="6451943" cy="716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Cultural Control: Methods that alter the environment, the condition of the host, or the behavior of the pest.</a:t>
          </a:r>
        </a:p>
      </dsp:txBody>
      <dsp:txXfrm>
        <a:off x="34954" y="100932"/>
        <a:ext cx="6382035" cy="646132"/>
      </dsp:txXfrm>
    </dsp:sp>
    <dsp:sp modelId="{6F3B7BB3-46DA-4D7F-BADB-335BADD54482}">
      <dsp:nvSpPr>
        <dsp:cNvPr id="0" name=""/>
        <dsp:cNvSpPr/>
      </dsp:nvSpPr>
      <dsp:spPr>
        <a:xfrm>
          <a:off x="0" y="782018"/>
          <a:ext cx="6451943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84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Sanitation, variety selection, crop rotation, water &amp; nutrient management, plant spacing.</a:t>
          </a:r>
        </a:p>
      </dsp:txBody>
      <dsp:txXfrm>
        <a:off x="0" y="782018"/>
        <a:ext cx="6451943" cy="437805"/>
      </dsp:txXfrm>
    </dsp:sp>
    <dsp:sp modelId="{83FCAAAA-3E49-4E79-86CB-001313EF24CE}">
      <dsp:nvSpPr>
        <dsp:cNvPr id="0" name=""/>
        <dsp:cNvSpPr/>
      </dsp:nvSpPr>
      <dsp:spPr>
        <a:xfrm>
          <a:off x="0" y="1219823"/>
          <a:ext cx="6451943" cy="716040"/>
        </a:xfrm>
        <a:prstGeom prst="roundRect">
          <a:avLst/>
        </a:prstGeom>
        <a:solidFill>
          <a:schemeClr val="accent2">
            <a:hueOff val="-294232"/>
            <a:satOff val="140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Mechanical Control: Devices, equipment, physical control.</a:t>
          </a:r>
        </a:p>
      </dsp:txBody>
      <dsp:txXfrm>
        <a:off x="34954" y="1254777"/>
        <a:ext cx="6382035" cy="646132"/>
      </dsp:txXfrm>
    </dsp:sp>
    <dsp:sp modelId="{DC5FA2B5-84B8-4C90-973F-A5D472B94DFA}">
      <dsp:nvSpPr>
        <dsp:cNvPr id="0" name=""/>
        <dsp:cNvSpPr/>
      </dsp:nvSpPr>
      <dsp:spPr>
        <a:xfrm>
          <a:off x="0" y="1935863"/>
          <a:ext cx="6451943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84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Cultivation,  exclusion (row covers), trapping.</a:t>
          </a:r>
        </a:p>
      </dsp:txBody>
      <dsp:txXfrm>
        <a:off x="0" y="1935863"/>
        <a:ext cx="6451943" cy="298080"/>
      </dsp:txXfrm>
    </dsp:sp>
    <dsp:sp modelId="{A70F1B34-AD98-4EF3-90DF-FBF9D2DCCDCF}">
      <dsp:nvSpPr>
        <dsp:cNvPr id="0" name=""/>
        <dsp:cNvSpPr/>
      </dsp:nvSpPr>
      <dsp:spPr>
        <a:xfrm>
          <a:off x="0" y="2233943"/>
          <a:ext cx="6451943" cy="716040"/>
        </a:xfrm>
        <a:prstGeom prst="roundRect">
          <a:avLst/>
        </a:prstGeom>
        <a:solidFill>
          <a:schemeClr val="accent2">
            <a:hueOff val="-588464"/>
            <a:satOff val="2812"/>
            <a:lumOff val="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Biological Control</a:t>
          </a:r>
        </a:p>
      </dsp:txBody>
      <dsp:txXfrm>
        <a:off x="34954" y="2268897"/>
        <a:ext cx="6382035" cy="646132"/>
      </dsp:txXfrm>
    </dsp:sp>
    <dsp:sp modelId="{9E49BBC4-4460-4A60-ADC1-B5B8DA19936E}">
      <dsp:nvSpPr>
        <dsp:cNvPr id="0" name=""/>
        <dsp:cNvSpPr/>
      </dsp:nvSpPr>
      <dsp:spPr>
        <a:xfrm>
          <a:off x="0" y="2949983"/>
          <a:ext cx="6451943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84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Natural enemies: insects, bacteria, fungi</a:t>
          </a:r>
        </a:p>
      </dsp:txBody>
      <dsp:txXfrm>
        <a:off x="0" y="2949983"/>
        <a:ext cx="6451943" cy="298080"/>
      </dsp:txXfrm>
    </dsp:sp>
    <dsp:sp modelId="{01DA1215-62FF-40D8-B10C-5F559B011E17}">
      <dsp:nvSpPr>
        <dsp:cNvPr id="0" name=""/>
        <dsp:cNvSpPr/>
      </dsp:nvSpPr>
      <dsp:spPr>
        <a:xfrm>
          <a:off x="0" y="3248063"/>
          <a:ext cx="6451943" cy="716040"/>
        </a:xfrm>
        <a:prstGeom prst="roundRect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Organic Pesticides</a:t>
          </a:r>
        </a:p>
      </dsp:txBody>
      <dsp:txXfrm>
        <a:off x="34954" y="3283017"/>
        <a:ext cx="6382035" cy="646132"/>
      </dsp:txXfrm>
    </dsp:sp>
    <dsp:sp modelId="{EF48A2EF-C333-4467-84A1-982CA52F8BC4}">
      <dsp:nvSpPr>
        <dsp:cNvPr id="0" name=""/>
        <dsp:cNvSpPr/>
      </dsp:nvSpPr>
      <dsp:spPr>
        <a:xfrm>
          <a:off x="0" y="3964103"/>
          <a:ext cx="6451943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84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Natural materials: animals, plants, bacteria, and                          non-synthetic mineral products. </a:t>
          </a:r>
        </a:p>
      </dsp:txBody>
      <dsp:txXfrm>
        <a:off x="0" y="3964103"/>
        <a:ext cx="6451943" cy="437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EBCEF-225F-43EF-9A2B-C8A801644C4A}">
      <dsp:nvSpPr>
        <dsp:cNvPr id="0" name=""/>
        <dsp:cNvSpPr/>
      </dsp:nvSpPr>
      <dsp:spPr>
        <a:xfrm>
          <a:off x="0" y="308123"/>
          <a:ext cx="41910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268" tIns="291592" rIns="3252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Weed counts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Observation of weed types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Comparison of crop yields	</a:t>
          </a:r>
        </a:p>
      </dsp:txBody>
      <dsp:txXfrm>
        <a:off x="0" y="308123"/>
        <a:ext cx="4191000" cy="1058400"/>
      </dsp:txXfrm>
    </dsp:sp>
    <dsp:sp modelId="{AF353639-EA59-481F-B80F-731E8431225B}">
      <dsp:nvSpPr>
        <dsp:cNvPr id="0" name=""/>
        <dsp:cNvSpPr/>
      </dsp:nvSpPr>
      <dsp:spPr>
        <a:xfrm>
          <a:off x="209550" y="101483"/>
          <a:ext cx="293370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7" tIns="0" rIns="1108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Weeds: </a:t>
          </a:r>
        </a:p>
      </dsp:txBody>
      <dsp:txXfrm>
        <a:off x="229725" y="121658"/>
        <a:ext cx="2893350" cy="372930"/>
      </dsp:txXfrm>
    </dsp:sp>
    <dsp:sp modelId="{DB5C6679-E89D-4D30-937B-838EA7178072}">
      <dsp:nvSpPr>
        <dsp:cNvPr id="0" name=""/>
        <dsp:cNvSpPr/>
      </dsp:nvSpPr>
      <dsp:spPr>
        <a:xfrm>
          <a:off x="0" y="1648763"/>
          <a:ext cx="4191000" cy="1278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268" tIns="291592" rIns="3252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Insect monitoring with traps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Observation of crop health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Comparison of crop yields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Crop quality testing	</a:t>
          </a:r>
        </a:p>
      </dsp:txBody>
      <dsp:txXfrm>
        <a:off x="0" y="1648763"/>
        <a:ext cx="4191000" cy="1278900"/>
      </dsp:txXfrm>
    </dsp:sp>
    <dsp:sp modelId="{46B6FE33-44A0-45FF-A862-1CDA7853D478}">
      <dsp:nvSpPr>
        <dsp:cNvPr id="0" name=""/>
        <dsp:cNvSpPr/>
      </dsp:nvSpPr>
      <dsp:spPr>
        <a:xfrm>
          <a:off x="209550" y="1442124"/>
          <a:ext cx="293370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7" tIns="0" rIns="1108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Insects:</a:t>
          </a:r>
        </a:p>
      </dsp:txBody>
      <dsp:txXfrm>
        <a:off x="229725" y="1462299"/>
        <a:ext cx="2893350" cy="372930"/>
      </dsp:txXfrm>
    </dsp:sp>
    <dsp:sp modelId="{1D1B56B3-87D3-4225-AEC2-6364459F6832}">
      <dsp:nvSpPr>
        <dsp:cNvPr id="0" name=""/>
        <dsp:cNvSpPr/>
      </dsp:nvSpPr>
      <dsp:spPr>
        <a:xfrm>
          <a:off x="0" y="3209903"/>
          <a:ext cx="4191000" cy="1278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268" tIns="291592" rIns="3252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Soil testing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Microbiological testing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Observation of crop health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Comparison of crop yields</a:t>
          </a:r>
        </a:p>
      </dsp:txBody>
      <dsp:txXfrm>
        <a:off x="0" y="3209903"/>
        <a:ext cx="4191000" cy="1278900"/>
      </dsp:txXfrm>
    </dsp:sp>
    <dsp:sp modelId="{920AF45D-076A-451D-B5FC-C7BAFA7AE8BD}">
      <dsp:nvSpPr>
        <dsp:cNvPr id="0" name=""/>
        <dsp:cNvSpPr/>
      </dsp:nvSpPr>
      <dsp:spPr>
        <a:xfrm>
          <a:off x="209550" y="3003263"/>
          <a:ext cx="293370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7" tIns="0" rIns="1108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Diseases:</a:t>
          </a:r>
        </a:p>
      </dsp:txBody>
      <dsp:txXfrm>
        <a:off x="229725" y="3023438"/>
        <a:ext cx="2893350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88578-3F90-48DA-B452-1E6DB5F45CF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355B8-64A7-48FF-8A81-B57611EDF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11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OMRI: Organic Materials Review Institute</a:t>
            </a:r>
          </a:p>
          <a:p>
            <a:r>
              <a:rPr lang="en-US" baseline="0" dirty="0"/>
              <a:t>WSDA: Washington State </a:t>
            </a:r>
            <a:r>
              <a:rPr lang="en-US" baseline="0" dirty="0" err="1"/>
              <a:t>Dept</a:t>
            </a:r>
            <a:r>
              <a:rPr lang="en-US" baseline="0" dirty="0"/>
              <a:t> of Ag</a:t>
            </a:r>
          </a:p>
          <a:p>
            <a:r>
              <a:rPr lang="en-US" baseline="0" dirty="0"/>
              <a:t>Both have online databases of allowed materials and the products they’re in.</a:t>
            </a:r>
          </a:p>
          <a:p>
            <a:r>
              <a:rPr lang="en-US" baseline="0" dirty="0"/>
              <a:t>Hyperlink to omri.org for demonstration.</a:t>
            </a:r>
          </a:p>
          <a:p>
            <a:endParaRPr lang="en-US" baseline="0" dirty="0"/>
          </a:p>
          <a:p>
            <a:r>
              <a:rPr lang="en-US" baseline="0" dirty="0"/>
              <a:t>OSP: Organic System Plan; more information in later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AE158-B35A-47D5-8F48-A075F357C44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24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0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4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37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9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56378F9-9413-47CD-8546-5F325C35BCB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6D77FDC-A756-4760-ADB8-82A459974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1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anoehead65/4933880128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es.edu/blog/category/farming/ipm-farming/" TargetMode="External"/><Relationship Id="rId2" Type="http://schemas.openxmlformats.org/officeDocument/2006/relationships/hyperlink" Target="https://www.clemson.edu/extension/ip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rowingsmallfarms.ces.ncsu.edu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content.ces.ncsu.edu/foliar-fungal-diseases-on-high-tunnel-and-greenhouse-tomato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dic.ces.ncsu.edu/" TargetMode="External"/><Relationship Id="rId2" Type="http://schemas.openxmlformats.org/officeDocument/2006/relationships/hyperlink" Target="https://www.clemson.edu/public/regulatory/plant-problem/index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7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ttra.ncat.org/attra-pub/biorationals/index.php" TargetMode="External"/><Relationship Id="rId2" Type="http://schemas.openxmlformats.org/officeDocument/2006/relationships/hyperlink" Target="https://www.omri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netnatural.com/garden-advice/" TargetMode="External"/><Relationship Id="rId3" Type="http://schemas.openxmlformats.org/officeDocument/2006/relationships/hyperlink" Target="https://content.ces.ncsu.edu/southeastern-us-vegetable-crop-handbook" TargetMode="External"/><Relationship Id="rId7" Type="http://schemas.openxmlformats.org/officeDocument/2006/relationships/hyperlink" Target="https://iaspub.epa.gov/apex/pesticides/f?p=CHEMICALSEARCH:1:0::NO:1::" TargetMode="External"/><Relationship Id="rId2" Type="http://schemas.openxmlformats.org/officeDocument/2006/relationships/hyperlink" Target="https://content.ces.ncsu.edu/foliar-fungal-diseases-on-high-tunnel-and-greenhouse-tomato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ttra.ncat.org/attra-pub/biorationals/" TargetMode="External"/><Relationship Id="rId5" Type="http://schemas.openxmlformats.org/officeDocument/2006/relationships/hyperlink" Target="https://pestnetwork.com/pesticide-applicator-license-south-carolina/" TargetMode="External"/><Relationship Id="rId4" Type="http://schemas.openxmlformats.org/officeDocument/2006/relationships/hyperlink" Target="https://www.ncagr.gov/SPCAP/pesticides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049" y="1943750"/>
            <a:ext cx="11702321" cy="19284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/>
              <a:t>High Tunnel Pest &amp; Disease Management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244840" y="5489242"/>
            <a:ext cx="11702321" cy="927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625" y="5603546"/>
            <a:ext cx="5053815" cy="89611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Raleway ExtraLight" panose="020B0303030101060003" pitchFamily="34" charset="0"/>
              </a:rPr>
              <a:t>Joe Rowland</a:t>
            </a:r>
          </a:p>
          <a:p>
            <a:pPr algn="l"/>
            <a:r>
              <a:rPr lang="en-US" sz="3200" i="1" dirty="0">
                <a:solidFill>
                  <a:schemeClr val="tx1"/>
                </a:solidFill>
                <a:latin typeface="Raleway ExtraLight" panose="020B0303030101060003" pitchFamily="34" charset="0"/>
              </a:rPr>
              <a:t>Organic Initiatives Coordinator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77" y="5505571"/>
            <a:ext cx="4215393" cy="896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401" y="64661"/>
            <a:ext cx="11702321" cy="1879089"/>
          </a:xfrm>
        </p:spPr>
        <p:txBody>
          <a:bodyPr>
            <a:normAutofit/>
          </a:bodyPr>
          <a:lstStyle/>
          <a:p>
            <a:pPr algn="l"/>
            <a:br>
              <a:rPr lang="en-US" sz="6000" b="0" dirty="0">
                <a:solidFill>
                  <a:schemeClr val="tx1"/>
                </a:solidFill>
                <a:effectLst/>
                <a:latin typeface="Raleway" panose="020B0503030101060003" pitchFamily="34" charset="0"/>
              </a:rPr>
            </a:br>
            <a:endParaRPr lang="en-US" sz="6000" b="0" dirty="0">
              <a:solidFill>
                <a:schemeClr val="tx1"/>
              </a:solidFill>
              <a:effectLst/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3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/>
              <a:t>Conservation Biological Control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r="12422"/>
          <a:stretch/>
        </p:blipFill>
        <p:spPr>
          <a:xfrm>
            <a:off x="223336" y="245805"/>
            <a:ext cx="3646837" cy="286020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r="18452" b="2"/>
          <a:stretch/>
        </p:blipFill>
        <p:spPr>
          <a:xfrm>
            <a:off x="223336" y="3266880"/>
            <a:ext cx="3646837" cy="33548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/>
          </a:bodyPr>
          <a:lstStyle/>
          <a:p>
            <a:r>
              <a:rPr lang="en-US" dirty="0"/>
              <a:t>Maintain / enhance natural enemy populations</a:t>
            </a:r>
          </a:p>
          <a:p>
            <a:pPr lvl="1"/>
            <a:r>
              <a:rPr lang="en-US" dirty="0"/>
              <a:t>Don’t kill them</a:t>
            </a:r>
          </a:p>
          <a:p>
            <a:pPr lvl="1"/>
            <a:r>
              <a:rPr lang="en-US" dirty="0"/>
              <a:t>Increasing / maintain </a:t>
            </a:r>
            <a:r>
              <a:rPr lang="en-US" dirty="0">
                <a:highlight>
                  <a:srgbClr val="FFFF00"/>
                </a:highlight>
              </a:rPr>
              <a:t>habitat</a:t>
            </a:r>
          </a:p>
          <a:p>
            <a:pPr lvl="2"/>
            <a:r>
              <a:rPr lang="en-US" dirty="0" err="1"/>
              <a:t>Farmscaping</a:t>
            </a:r>
            <a:endParaRPr lang="en-US" dirty="0"/>
          </a:p>
          <a:p>
            <a:pPr lvl="2"/>
            <a:r>
              <a:rPr lang="en-US" dirty="0"/>
              <a:t>Intercropping</a:t>
            </a:r>
          </a:p>
          <a:p>
            <a:pPr lvl="2"/>
            <a:r>
              <a:rPr lang="en-US" dirty="0"/>
              <a:t>Strip cropping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38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6200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Augmented Biocontrol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055594"/>
            <a:ext cx="7924800" cy="1447800"/>
          </a:xfrm>
        </p:spPr>
        <p:txBody>
          <a:bodyPr>
            <a:normAutofit/>
          </a:bodyPr>
          <a:lstStyle/>
          <a:p>
            <a:r>
              <a:rPr lang="en-US" dirty="0" err="1"/>
              <a:t>Inoculative</a:t>
            </a:r>
            <a:r>
              <a:rPr lang="en-US" dirty="0"/>
              <a:t>: releasing a few organisms at a critical point. </a:t>
            </a:r>
          </a:p>
          <a:p>
            <a:r>
              <a:rPr lang="en-US" dirty="0" err="1"/>
              <a:t>Inundative</a:t>
            </a:r>
            <a:r>
              <a:rPr lang="en-US" dirty="0"/>
              <a:t>: releasing millions of organisms.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24200" y="2249395"/>
            <a:ext cx="5181600" cy="3796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6156960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BioControl</a:t>
            </a:r>
            <a:r>
              <a:rPr lang="en-US" sz="1600" dirty="0"/>
              <a:t> Network: </a:t>
            </a:r>
            <a:r>
              <a:rPr lang="en-US" sz="1600" b="1" dirty="0">
                <a:solidFill>
                  <a:srgbClr val="0070C0"/>
                </a:solidFill>
              </a:rPr>
              <a:t>http://www.biconet.com/index.html</a:t>
            </a:r>
          </a:p>
        </p:txBody>
      </p:sp>
    </p:spTree>
    <p:extLst>
      <p:ext uri="{BB962C8B-B14F-4D97-AF65-F5344CB8AC3E}">
        <p14:creationId xmlns:p14="http://schemas.microsoft.com/office/powerpoint/2010/main" val="413308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67" y="2106339"/>
            <a:ext cx="4419599" cy="412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" b="60105"/>
          <a:stretch/>
        </p:blipFill>
        <p:spPr>
          <a:xfrm>
            <a:off x="8139014" y="3429000"/>
            <a:ext cx="3053611" cy="2806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1" y="769011"/>
            <a:ext cx="5219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Beneficial Insects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22362F-7F67-4A5A-AF06-F3CA52764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470"/>
          <a:stretch/>
        </p:blipFill>
        <p:spPr>
          <a:xfrm>
            <a:off x="5085866" y="2106339"/>
            <a:ext cx="3053148" cy="412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2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D3CD-9BD0-49AA-B114-B75DCC90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Outside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42208-0A16-4EF2-B433-42D338007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Perimeter plantings as deterrents</a:t>
            </a:r>
          </a:p>
          <a:p>
            <a:pPr lvl="1"/>
            <a:r>
              <a:rPr lang="en-US" dirty="0"/>
              <a:t>Herbs</a:t>
            </a:r>
          </a:p>
          <a:p>
            <a:pPr lvl="1"/>
            <a:r>
              <a:rPr lang="en-US" dirty="0"/>
              <a:t>Flowering plants/shrubs</a:t>
            </a:r>
          </a:p>
          <a:p>
            <a:r>
              <a:rPr lang="en-US" dirty="0"/>
              <a:t>Pollinator feeding and habitat strips</a:t>
            </a:r>
          </a:p>
          <a:p>
            <a:r>
              <a:rPr lang="en-US" dirty="0"/>
              <a:t>Coordinating crops in adjacent fields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6236C-270B-4257-BAC7-D88CECCFC0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9" r="1" b="1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0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54E9D-1A9F-4D36-85D0-9045C339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Animal Pest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F3B23-8985-44BF-8C8C-E6771FC27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2" y="2546430"/>
            <a:ext cx="5084178" cy="35495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Interior fencing</a:t>
            </a:r>
          </a:p>
          <a:p>
            <a:pPr lvl="1"/>
            <a:r>
              <a:rPr lang="en-US" sz="1800"/>
              <a:t>Mesh vs electric </a:t>
            </a:r>
          </a:p>
          <a:p>
            <a:r>
              <a:rPr lang="en-US" sz="1800"/>
              <a:t>Buried fencing</a:t>
            </a:r>
          </a:p>
          <a:p>
            <a:r>
              <a:rPr lang="en-US" sz="1800"/>
              <a:t>Localized deterrents</a:t>
            </a:r>
          </a:p>
          <a:p>
            <a:pPr lvl="1"/>
            <a:r>
              <a:rPr lang="en-US" sz="1800"/>
              <a:t>Scents, noise makers, bells etc…</a:t>
            </a:r>
          </a:p>
          <a:p>
            <a:r>
              <a:rPr lang="en-US" sz="1800"/>
              <a:t>Bait and trap</a:t>
            </a:r>
          </a:p>
          <a:p>
            <a:r>
              <a:rPr lang="en-US" sz="1800"/>
              <a:t>Perimeter plantings</a:t>
            </a:r>
          </a:p>
          <a:p>
            <a:r>
              <a:rPr lang="en-US" sz="1800"/>
              <a:t>Utilizing interior side beds</a:t>
            </a:r>
          </a:p>
          <a:p>
            <a:pPr marL="45720"/>
            <a:endParaRPr lang="en-US" sz="1800"/>
          </a:p>
          <a:p>
            <a:endParaRPr lang="en-US" sz="1800"/>
          </a:p>
        </p:txBody>
      </p:sp>
      <p:pic>
        <p:nvPicPr>
          <p:cNvPr id="10" name="Picture 9" descr="A raccoon behind a fence&#10;&#10;Description automatically generated">
            <a:extLst>
              <a:ext uri="{FF2B5EF4-FFF2-40B4-BE49-F238E27FC236}">
                <a16:creationId xmlns:a16="http://schemas.microsoft.com/office/drawing/2014/main" id="{5533A796-0793-444E-96B0-1F684C131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226" r="3" b="3903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63D332-720B-476C-AD10-FE3CF364AB50}"/>
              </a:ext>
            </a:extLst>
          </p:cNvPr>
          <p:cNvSpPr txBox="1"/>
          <p:nvPr/>
        </p:nvSpPr>
        <p:spPr>
          <a:xfrm>
            <a:off x="9070821" y="5531492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flickr.com/photos/canoehead65/493388012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0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E562-9FB2-4612-910D-9ACC8B54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>
            <a:normAutofit/>
          </a:bodyPr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61D40-2430-4AF1-AB76-E4F58891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64" y="2270760"/>
            <a:ext cx="6993914" cy="403860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Clemson IPM | College of Agriculture, Forestry and Life Sciences | Clemson University, South Carolina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https://www.aces.edu/blog/category/farming/ipm-farming/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FDA824-A345-41F8-AD97-4984F587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3200" y="217595"/>
            <a:ext cx="2877141" cy="64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5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4892EF-BE30-49C0-ADF8-32A7C8831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FB293E-C84E-4A67-ABF8-FCC566F38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C14A09CB-CF8C-4F16-814A-9932A543FB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9" b="121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98E105-37B4-4EA6-B2FF-04F30FC3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0D8635-2195-4D21-9690-3AA1B6C45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+mj-lt"/>
              </a:rPr>
              <a:t>Disease Control</a:t>
            </a:r>
          </a:p>
        </p:txBody>
      </p:sp>
    </p:spTree>
    <p:extLst>
      <p:ext uri="{BB962C8B-B14F-4D97-AF65-F5344CB8AC3E}">
        <p14:creationId xmlns:p14="http://schemas.microsoft.com/office/powerpoint/2010/main" val="1570143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Disease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Mechanical</a:t>
            </a:r>
          </a:p>
          <a:p>
            <a:r>
              <a:rPr lang="en-US" dirty="0"/>
              <a:t>Cultural</a:t>
            </a:r>
          </a:p>
          <a:p>
            <a:pPr lvl="1"/>
            <a:r>
              <a:rPr lang="en-US" dirty="0"/>
              <a:t>Crop rotation</a:t>
            </a:r>
          </a:p>
          <a:p>
            <a:pPr lvl="1"/>
            <a:r>
              <a:rPr lang="en-US" dirty="0"/>
              <a:t>Sanitation</a:t>
            </a:r>
          </a:p>
          <a:p>
            <a:pPr lvl="1"/>
            <a:r>
              <a:rPr lang="en-US" dirty="0"/>
              <a:t>Resistant varieties</a:t>
            </a:r>
          </a:p>
          <a:p>
            <a:pPr lvl="1"/>
            <a:r>
              <a:rPr lang="en-US" dirty="0"/>
              <a:t>Plant spacing</a:t>
            </a:r>
          </a:p>
          <a:p>
            <a:pPr lvl="1"/>
            <a:r>
              <a:rPr lang="en-US" dirty="0"/>
              <a:t>Irrigation </a:t>
            </a:r>
            <a:r>
              <a:rPr lang="en-US" dirty="0" err="1"/>
              <a:t>mngt</a:t>
            </a:r>
            <a:r>
              <a:rPr lang="en-US" dirty="0"/>
              <a:t>.</a:t>
            </a:r>
          </a:p>
          <a:p>
            <a:r>
              <a:rPr lang="en-US" dirty="0"/>
              <a:t>Biological </a:t>
            </a:r>
          </a:p>
          <a:p>
            <a:r>
              <a:rPr lang="en-US" dirty="0" err="1"/>
              <a:t>Biopesticides</a:t>
            </a:r>
            <a:endParaRPr lang="en-US" dirty="0"/>
          </a:p>
          <a:p>
            <a:pPr lvl="1"/>
            <a:r>
              <a:rPr lang="en-US" dirty="0"/>
              <a:t>microbial fungicide and bactericide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4872" y="1676400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464820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Variety trials comparing late blight resistant and susceptible tomato varieties in Henderson County, 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31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Preventative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Plasticulture</a:t>
            </a:r>
            <a:r>
              <a:rPr lang="en-US" dirty="0"/>
              <a:t> and Mulching</a:t>
            </a:r>
          </a:p>
          <a:p>
            <a:r>
              <a:rPr lang="en-US" dirty="0"/>
              <a:t>Spacing</a:t>
            </a:r>
          </a:p>
          <a:p>
            <a:r>
              <a:rPr lang="en-US" dirty="0"/>
              <a:t>Pruning</a:t>
            </a:r>
          </a:p>
          <a:p>
            <a:r>
              <a:rPr lang="en-US" dirty="0"/>
              <a:t>Variety Selection</a:t>
            </a:r>
          </a:p>
          <a:p>
            <a:r>
              <a:rPr lang="en-US" dirty="0"/>
              <a:t>Production Techniques</a:t>
            </a:r>
          </a:p>
          <a:p>
            <a:r>
              <a:rPr lang="en-US" dirty="0"/>
              <a:t>Crop Rotation</a:t>
            </a:r>
          </a:p>
          <a:p>
            <a:r>
              <a:rPr lang="en-US" dirty="0"/>
              <a:t>Insect Control</a:t>
            </a:r>
          </a:p>
          <a:p>
            <a:r>
              <a:rPr lang="en-US" dirty="0"/>
              <a:t>Weed Control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41" y="1897874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2276111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05" b="9592"/>
          <a:stretch/>
        </p:blipFill>
        <p:spPr>
          <a:xfrm>
            <a:off x="226290" y="223982"/>
            <a:ext cx="11739420" cy="6410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Plasticulture</a:t>
            </a:r>
            <a:r>
              <a:rPr lang="en-US" dirty="0"/>
              <a:t> and Mulch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Plastic mulches</a:t>
            </a:r>
          </a:p>
          <a:p>
            <a:pPr lvl="1"/>
            <a:r>
              <a:rPr lang="en-US" dirty="0"/>
              <a:t>Benefits – great barrier between soil and plants, retain and control moisture</a:t>
            </a:r>
          </a:p>
          <a:p>
            <a:pPr lvl="1"/>
            <a:r>
              <a:rPr lang="en-US" dirty="0"/>
              <a:t>Drawbacks – Not reusable, Hard to apply and remove from field</a:t>
            </a:r>
          </a:p>
          <a:p>
            <a:r>
              <a:rPr lang="en-US" dirty="0"/>
              <a:t>Low tunnels and covers</a:t>
            </a:r>
          </a:p>
          <a:p>
            <a:pPr lvl="1"/>
            <a:r>
              <a:rPr lang="en-US" dirty="0"/>
              <a:t>Benefits – Manipulate temperature, early plantings, insect barrier</a:t>
            </a:r>
          </a:p>
          <a:p>
            <a:pPr lvl="1"/>
            <a:r>
              <a:rPr lang="en-US" dirty="0"/>
              <a:t>Drawbacks – increase humidity and soil contact, more labor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Landscape fabric as mulch</a:t>
            </a:r>
          </a:p>
          <a:p>
            <a:pPr lvl="1"/>
            <a:r>
              <a:rPr lang="en-US" dirty="0"/>
              <a:t>Benefits – breathable for soil health, good barrier between soil/plants, reusable</a:t>
            </a:r>
          </a:p>
          <a:p>
            <a:pPr lvl="1"/>
            <a:r>
              <a:rPr lang="en-US" dirty="0"/>
              <a:t>Drawbacks – should be sanitized, standard plant spacing, labor</a:t>
            </a:r>
          </a:p>
          <a:p>
            <a:r>
              <a:rPr lang="en-US" dirty="0"/>
              <a:t>Natural mulches</a:t>
            </a:r>
          </a:p>
          <a:p>
            <a:pPr lvl="1"/>
            <a:r>
              <a:rPr lang="en-US" dirty="0"/>
              <a:t>Benefits – great for soil, OK barrier and moisture control</a:t>
            </a:r>
          </a:p>
          <a:p>
            <a:pPr lvl="1"/>
            <a:r>
              <a:rPr lang="en-US" dirty="0"/>
              <a:t>Drawbacks – contamination, sourcing, limited weed prevention</a:t>
            </a:r>
          </a:p>
        </p:txBody>
      </p:sp>
    </p:spTree>
    <p:extLst>
      <p:ext uri="{BB962C8B-B14F-4D97-AF65-F5344CB8AC3E}">
        <p14:creationId xmlns:p14="http://schemas.microsoft.com/office/powerpoint/2010/main" val="2122479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CFSA’s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3" y="1752601"/>
            <a:ext cx="7226877" cy="2096511"/>
          </a:xfrm>
        </p:spPr>
        <p:txBody>
          <a:bodyPr>
            <a:normAutofit fontScale="92500"/>
          </a:bodyPr>
          <a:lstStyle/>
          <a:p>
            <a:pPr marL="114300" indent="0" algn="ctr">
              <a:buNone/>
            </a:pPr>
            <a:r>
              <a:rPr lang="en-US" sz="2800" dirty="0"/>
              <a:t>We help people in the Carolinas grow and eat local, organic food by </a:t>
            </a:r>
            <a:r>
              <a:rPr lang="en-US" sz="2800" b="1" dirty="0"/>
              <a:t>advocating</a:t>
            </a:r>
            <a:r>
              <a:rPr lang="en-US" sz="2800" dirty="0"/>
              <a:t> for fair farm and food policies, </a:t>
            </a:r>
            <a:r>
              <a:rPr lang="en-US" sz="2800" b="1" dirty="0"/>
              <a:t>building</a:t>
            </a:r>
            <a:r>
              <a:rPr lang="en-US" sz="2800" dirty="0"/>
              <a:t> the systems that organic family farms need to thrive, and </a:t>
            </a:r>
            <a:r>
              <a:rPr lang="en-US" sz="2800" b="1" dirty="0"/>
              <a:t>educating</a:t>
            </a:r>
            <a:r>
              <a:rPr lang="en-US" sz="2800" dirty="0"/>
              <a:t> communities about local, organic farming.</a:t>
            </a:r>
          </a:p>
          <a:p>
            <a:pPr marL="114300" indent="0">
              <a:buNone/>
            </a:pPr>
            <a:endParaRPr lang="en-US" sz="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91" y="4098680"/>
            <a:ext cx="1505643" cy="20075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127" y="3816135"/>
            <a:ext cx="2553594" cy="2553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59" y="3849111"/>
            <a:ext cx="2506662" cy="25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20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4" y="1009361"/>
            <a:ext cx="541337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2799" y="5329384"/>
            <a:ext cx="482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https://growingsmallfarms.ces.ncsu.edu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1009361"/>
            <a:ext cx="5401056" cy="4050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1254" y="5329384"/>
            <a:ext cx="482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Research and Ed. Farm</a:t>
            </a:r>
          </a:p>
        </p:txBody>
      </p:sp>
    </p:spTree>
    <p:extLst>
      <p:ext uri="{BB962C8B-B14F-4D97-AF65-F5344CB8AC3E}">
        <p14:creationId xmlns:p14="http://schemas.microsoft.com/office/powerpoint/2010/main" val="20394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21508"/>
          <a:stretch/>
        </p:blipFill>
        <p:spPr>
          <a:xfrm>
            <a:off x="175491" y="206819"/>
            <a:ext cx="11841019" cy="644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Spacing and Pruning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Raised beds vs. level ground</a:t>
            </a:r>
          </a:p>
          <a:p>
            <a:pPr lvl="1"/>
            <a:r>
              <a:rPr lang="en-US" dirty="0"/>
              <a:t>Types of raised beds</a:t>
            </a:r>
          </a:p>
          <a:p>
            <a:r>
              <a:rPr lang="en-US" dirty="0"/>
              <a:t>Number of beds and placement in the tunnel</a:t>
            </a:r>
          </a:p>
          <a:p>
            <a:pPr lvl="1"/>
            <a:r>
              <a:rPr lang="en-US" dirty="0"/>
              <a:t>Width of bed</a:t>
            </a:r>
          </a:p>
          <a:p>
            <a:r>
              <a:rPr lang="en-US" dirty="0"/>
              <a:t>Between row spacing</a:t>
            </a:r>
          </a:p>
          <a:p>
            <a:r>
              <a:rPr lang="en-US" dirty="0"/>
              <a:t>In row spacing</a:t>
            </a:r>
          </a:p>
          <a:p>
            <a:r>
              <a:rPr lang="en-US" dirty="0"/>
              <a:t>Edge beds</a:t>
            </a:r>
          </a:p>
          <a:p>
            <a:r>
              <a:rPr lang="en-US" dirty="0"/>
              <a:t>Equipment needed?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Keep foliage off the ground</a:t>
            </a:r>
          </a:p>
          <a:p>
            <a:r>
              <a:rPr lang="en-US" dirty="0"/>
              <a:t>Prune for air flow</a:t>
            </a:r>
          </a:p>
          <a:p>
            <a:r>
              <a:rPr lang="en-US" dirty="0"/>
              <a:t>Vertical growth maximizes space</a:t>
            </a:r>
          </a:p>
          <a:p>
            <a:r>
              <a:rPr lang="en-US" dirty="0"/>
              <a:t>Choose the right trellising structure</a:t>
            </a:r>
          </a:p>
          <a:p>
            <a:pPr lvl="1"/>
            <a:r>
              <a:rPr lang="en-US" dirty="0"/>
              <a:t>Use clean supplies</a:t>
            </a:r>
          </a:p>
          <a:p>
            <a:r>
              <a:rPr lang="en-US" dirty="0"/>
              <a:t>Cull out diseased plants!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83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Variety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9872871" cy="1812636"/>
          </a:xfrm>
        </p:spPr>
        <p:txBody>
          <a:bodyPr/>
          <a:lstStyle/>
          <a:p>
            <a:r>
              <a:rPr lang="en-US" dirty="0"/>
              <a:t>The best way to prevent disease is to start with the right variety for your area and management practices!!</a:t>
            </a:r>
          </a:p>
          <a:p>
            <a:r>
              <a:rPr lang="en-US" dirty="0"/>
              <a:t>Think about </a:t>
            </a:r>
            <a:r>
              <a:rPr lang="en-US" b="1" dirty="0"/>
              <a:t>high tunnel conditions </a:t>
            </a:r>
            <a:r>
              <a:rPr lang="en-US" dirty="0"/>
              <a:t>vs field conditions in your area</a:t>
            </a:r>
          </a:p>
          <a:p>
            <a:r>
              <a:rPr lang="en-US" dirty="0"/>
              <a:t>Find a balance between market requests and what you can grow well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3" b="52432"/>
          <a:stretch/>
        </p:blipFill>
        <p:spPr>
          <a:xfrm>
            <a:off x="240146" y="3842326"/>
            <a:ext cx="11711709" cy="27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20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7" y="1731511"/>
            <a:ext cx="11013387" cy="46695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Spinach Comparison   </a:t>
            </a:r>
            <a:r>
              <a:rPr lang="en-US" sz="1600" dirty="0"/>
              <a:t>Johnny’s Selected Seeds; Crop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27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Grafting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Reduced disease incidence</a:t>
            </a:r>
          </a:p>
          <a:p>
            <a:r>
              <a:rPr lang="en-US" dirty="0"/>
              <a:t>Increased overall plant vigor</a:t>
            </a:r>
          </a:p>
          <a:p>
            <a:r>
              <a:rPr lang="en-US" dirty="0"/>
              <a:t>Mainly used for tomatoes</a:t>
            </a:r>
          </a:p>
          <a:p>
            <a:pPr lvl="1"/>
            <a:r>
              <a:rPr lang="en-US" dirty="0"/>
              <a:t>Cucumbers </a:t>
            </a:r>
          </a:p>
          <a:p>
            <a:r>
              <a:rPr lang="en-US" dirty="0"/>
              <a:t>Grafting yourself</a:t>
            </a:r>
          </a:p>
          <a:p>
            <a:r>
              <a:rPr lang="en-US" dirty="0"/>
              <a:t>Purchasing grafted plants</a:t>
            </a:r>
          </a:p>
          <a:p>
            <a:r>
              <a:rPr lang="en-US" dirty="0"/>
              <a:t>Production tips!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87" y="1297466"/>
            <a:ext cx="5684091" cy="4263068"/>
          </a:xfrm>
        </p:spPr>
      </p:pic>
    </p:spTree>
    <p:extLst>
      <p:ext uri="{BB962C8B-B14F-4D97-AF65-F5344CB8AC3E}">
        <p14:creationId xmlns:p14="http://schemas.microsoft.com/office/powerpoint/2010/main" val="160183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1914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Keep Everything as clean and dry as possible!!!</a:t>
            </a:r>
          </a:p>
          <a:p>
            <a:r>
              <a:rPr lang="en-US" dirty="0" err="1"/>
              <a:t>Anticondensate</a:t>
            </a:r>
            <a:r>
              <a:rPr lang="en-US" dirty="0"/>
              <a:t> plastic</a:t>
            </a:r>
          </a:p>
          <a:p>
            <a:r>
              <a:rPr lang="en-US" dirty="0"/>
              <a:t>Keep row covers clean and dry</a:t>
            </a:r>
          </a:p>
          <a:p>
            <a:r>
              <a:rPr lang="en-US" dirty="0"/>
              <a:t>Vents</a:t>
            </a:r>
          </a:p>
          <a:p>
            <a:r>
              <a:rPr lang="en-US" dirty="0"/>
              <a:t>Fans</a:t>
            </a:r>
          </a:p>
          <a:p>
            <a:pPr lvl="1"/>
            <a:r>
              <a:rPr lang="en-US" dirty="0"/>
              <a:t>Out-take and circulation</a:t>
            </a:r>
          </a:p>
          <a:p>
            <a:r>
              <a:rPr lang="en-US" dirty="0"/>
              <a:t>Control flooding</a:t>
            </a:r>
          </a:p>
          <a:p>
            <a:r>
              <a:rPr lang="en-US" dirty="0"/>
              <a:t>Control other pest like weeds and insects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958109"/>
            <a:ext cx="5191486" cy="3893614"/>
          </a:xfrm>
        </p:spPr>
      </p:pic>
    </p:spTree>
    <p:extLst>
      <p:ext uri="{BB962C8B-B14F-4D97-AF65-F5344CB8AC3E}">
        <p14:creationId xmlns:p14="http://schemas.microsoft.com/office/powerpoint/2010/main" val="3231124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8" y="240045"/>
            <a:ext cx="8503881" cy="63779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661727" cy="1356360"/>
          </a:xfrm>
          <a:solidFill>
            <a:srgbClr val="FFFFFF">
              <a:alpha val="74902"/>
            </a:srgbClr>
          </a:solidFill>
        </p:spPr>
        <p:txBody>
          <a:bodyPr/>
          <a:lstStyle/>
          <a:p>
            <a:r>
              <a:rPr lang="en-US" dirty="0"/>
              <a:t>Crop Rotations in Tunnels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2057399"/>
            <a:ext cx="6643255" cy="1369291"/>
          </a:xfrm>
          <a:solidFill>
            <a:srgbClr val="FFFFFF">
              <a:alpha val="74902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Accomplish rotations however you can</a:t>
            </a:r>
          </a:p>
          <a:p>
            <a:r>
              <a:rPr lang="en-US" dirty="0"/>
              <a:t>Whole tunnel rotation</a:t>
            </a:r>
          </a:p>
          <a:p>
            <a:r>
              <a:rPr lang="en-US" dirty="0"/>
              <a:t>Permanent bed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r="2504"/>
          <a:stretch/>
        </p:blipFill>
        <p:spPr>
          <a:xfrm>
            <a:off x="8700653" y="237744"/>
            <a:ext cx="3269674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30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/>
          <a:stretch/>
        </p:blipFill>
        <p:spPr>
          <a:xfrm rot="5400000">
            <a:off x="38709" y="1353671"/>
            <a:ext cx="3596339" cy="3068783"/>
          </a:xfrm>
          <a:prstGeom prst="rect">
            <a:avLst/>
          </a:prstGeom>
        </p:spPr>
      </p:pic>
      <p:pic>
        <p:nvPicPr>
          <p:cNvPr id="1026" name="Picture 2" descr="Downy Mild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37" y="1093288"/>
            <a:ext cx="3596340" cy="35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maote leaves with ale greenish-yellow spots, less than 1/4 inch, with no definite margins, form on upper sides of le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06" y="1176957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455" y="5024581"/>
            <a:ext cx="3001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Powdery Mildew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65237" y="5024582"/>
            <a:ext cx="359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Downy Mildew</a:t>
            </a:r>
          </a:p>
          <a:p>
            <a:pPr algn="ctr"/>
            <a:r>
              <a:rPr lang="en-US" i="1" dirty="0" err="1"/>
              <a:t>Plasmopara</a:t>
            </a:r>
            <a:r>
              <a:rPr lang="en-US" i="1" dirty="0"/>
              <a:t> </a:t>
            </a:r>
            <a:r>
              <a:rPr lang="en-US" i="1" dirty="0" err="1"/>
              <a:t>viticola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09163" y="5024582"/>
            <a:ext cx="411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Leaf Mold</a:t>
            </a:r>
          </a:p>
          <a:p>
            <a:pPr algn="ctr"/>
            <a:r>
              <a:rPr lang="en-US" i="1" dirty="0"/>
              <a:t>P. </a:t>
            </a:r>
            <a:r>
              <a:rPr lang="en-US" i="1" dirty="0" err="1"/>
              <a:t>fulva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751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3884" y="1097280"/>
            <a:ext cx="6217920" cy="4663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83" y="1097280"/>
            <a:ext cx="62179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71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FDC6-9818-493B-B32C-5CC4A89B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1C43D-0C7B-4979-86FE-817A3B5F4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Foliar Fungal Diseases on High Tunnel and Greenhouse Tomatoes</a:t>
            </a:r>
          </a:p>
          <a:p>
            <a:pPr lvl="1"/>
            <a:r>
              <a:rPr lang="en-US" dirty="0">
                <a:solidFill>
                  <a:srgbClr val="6B9F2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https://content.ces.ncsu.edu/foliar-fungal-diseases-on-high-tunnel-and-greenhouse-tomatoes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1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6618" y="701964"/>
            <a:ext cx="11185237" cy="10806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Pest Control Overview</a:t>
            </a:r>
          </a:p>
          <a:p>
            <a:r>
              <a:rPr lang="en-US" dirty="0"/>
              <a:t>Insect prevention and control</a:t>
            </a:r>
          </a:p>
          <a:p>
            <a:r>
              <a:rPr lang="en-US" dirty="0"/>
              <a:t>Disease prevention and control</a:t>
            </a:r>
          </a:p>
          <a:p>
            <a:r>
              <a:rPr lang="en-US" dirty="0"/>
              <a:t>Weed prevention and control</a:t>
            </a:r>
          </a:p>
          <a:p>
            <a:r>
              <a:rPr lang="en-US" dirty="0"/>
              <a:t>Scouting</a:t>
            </a:r>
          </a:p>
          <a:p>
            <a:r>
              <a:rPr lang="en-US" dirty="0"/>
              <a:t>Sourcing materials, application and tips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50000"/>
          <a:stretch/>
        </p:blipFill>
        <p:spPr>
          <a:xfrm>
            <a:off x="6411544" y="2796380"/>
            <a:ext cx="4606976" cy="14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9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EB41-0A47-42E1-BE31-125049A83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Pest and Disease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FB285-9059-4F00-A207-FABC1E18F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Plant and Pest Diagnostic Clinic | Public | Clemson University, South Carolina</a:t>
            </a:r>
            <a:endParaRPr lang="en-US" dirty="0"/>
          </a:p>
          <a:p>
            <a:r>
              <a:rPr lang="en-US" dirty="0">
                <a:hlinkClick r:id="rId3"/>
              </a:rPr>
              <a:t>NCSU Plant Disease and Insect Clinic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4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4B4892EF-BE30-49C0-ADF8-32A7C8831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72FB293E-C84E-4A67-ABF8-FCC566F38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6">
            <a:extLst>
              <a:ext uri="{FF2B5EF4-FFF2-40B4-BE49-F238E27FC236}">
                <a16:creationId xmlns:a16="http://schemas.microsoft.com/office/drawing/2014/main" id="{28CD0C48-CC13-47F3-B91C-D067709FA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7" name="Straight Connector 18">
            <a:extLst>
              <a:ext uri="{FF2B5EF4-FFF2-40B4-BE49-F238E27FC236}">
                <a16:creationId xmlns:a16="http://schemas.microsoft.com/office/drawing/2014/main" id="{139ACC2C-F1C1-4ABA-B32E-67B504A8C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10264" y="4405863"/>
            <a:ext cx="27630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>
            <a:extLst>
              <a:ext uri="{FF2B5EF4-FFF2-40B4-BE49-F238E27FC236}">
                <a16:creationId xmlns:a16="http://schemas.microsoft.com/office/drawing/2014/main" id="{E3EBAC3B-EBEA-4DB0-9B57-03DED00A2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5098" y="857675"/>
            <a:ext cx="343340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Weed Control</a:t>
            </a:r>
          </a:p>
        </p:txBody>
      </p:sp>
      <p:pic>
        <p:nvPicPr>
          <p:cNvPr id="6" name="Picture 5" descr="A picture containing reptile, crocodilian reptile, outdoor&#10;&#10;Description automatically generated">
            <a:extLst>
              <a:ext uri="{FF2B5EF4-FFF2-40B4-BE49-F238E27FC236}">
                <a16:creationId xmlns:a16="http://schemas.microsoft.com/office/drawing/2014/main" id="{547A2E4E-4EA9-4514-989E-7A5CA154B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r="10612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54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Weeds Bad?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Overwintering harmful pest</a:t>
            </a:r>
          </a:p>
          <a:p>
            <a:r>
              <a:rPr lang="en-US" dirty="0"/>
              <a:t>Host for disease</a:t>
            </a:r>
          </a:p>
          <a:p>
            <a:r>
              <a:rPr lang="en-US" dirty="0"/>
              <a:t>Impacts air flow</a:t>
            </a:r>
          </a:p>
          <a:p>
            <a:r>
              <a:rPr lang="en-US" dirty="0"/>
              <a:t>Damage to structure/plastic</a:t>
            </a:r>
          </a:p>
          <a:p>
            <a:r>
              <a:rPr lang="en-US" dirty="0"/>
              <a:t>Competes for resources/light</a:t>
            </a:r>
          </a:p>
          <a:p>
            <a:r>
              <a:rPr lang="en-US" dirty="0"/>
              <a:t>Causes mobility issues inside the tunnel</a:t>
            </a:r>
          </a:p>
          <a:p>
            <a:r>
              <a:rPr lang="en-US" dirty="0"/>
              <a:t>Increased labor and management needed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59" y="1805510"/>
            <a:ext cx="5120987" cy="3840740"/>
          </a:xfrm>
        </p:spPr>
      </p:pic>
    </p:spTree>
    <p:extLst>
      <p:ext uri="{BB962C8B-B14F-4D97-AF65-F5344CB8AC3E}">
        <p14:creationId xmlns:p14="http://schemas.microsoft.com/office/powerpoint/2010/main" val="3739986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Weed Management </a:t>
            </a: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065218"/>
            <a:ext cx="6045576" cy="47255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Mechanical</a:t>
            </a:r>
          </a:p>
          <a:p>
            <a:pPr lvl="1"/>
            <a:r>
              <a:rPr lang="en-US" sz="1600" dirty="0"/>
              <a:t>Flame weeding.</a:t>
            </a:r>
          </a:p>
          <a:p>
            <a:pPr lvl="1"/>
            <a:r>
              <a:rPr lang="en-US" sz="1600" dirty="0"/>
              <a:t>Mechanical tillage.</a:t>
            </a:r>
          </a:p>
          <a:p>
            <a:pPr lvl="1"/>
            <a:r>
              <a:rPr lang="en-US" sz="1600" dirty="0"/>
              <a:t>Plastic and straw mulches.</a:t>
            </a:r>
          </a:p>
          <a:p>
            <a:pPr lvl="1"/>
            <a:r>
              <a:rPr lang="en-US" sz="1600" dirty="0"/>
              <a:t>Stale seedbed</a:t>
            </a:r>
          </a:p>
          <a:p>
            <a:r>
              <a:rPr lang="en-US" sz="1600" dirty="0"/>
              <a:t>Cultural</a:t>
            </a:r>
          </a:p>
          <a:p>
            <a:pPr lvl="1"/>
            <a:r>
              <a:rPr lang="en-US" sz="1600" dirty="0"/>
              <a:t>Crop rotation</a:t>
            </a:r>
          </a:p>
          <a:p>
            <a:pPr lvl="1"/>
            <a:r>
              <a:rPr lang="en-US" sz="1600" dirty="0"/>
              <a:t>Irrigation/nutrient placement</a:t>
            </a:r>
          </a:p>
          <a:p>
            <a:pPr lvl="1"/>
            <a:r>
              <a:rPr lang="en-US" sz="1600" dirty="0"/>
              <a:t>Cover crops</a:t>
            </a:r>
          </a:p>
          <a:p>
            <a:r>
              <a:rPr lang="en-US" sz="1600" dirty="0"/>
              <a:t>Biological </a:t>
            </a:r>
          </a:p>
          <a:p>
            <a:pPr lvl="1"/>
            <a:r>
              <a:rPr lang="en-US" sz="1400" dirty="0"/>
              <a:t>Biopesticides</a:t>
            </a:r>
          </a:p>
          <a:p>
            <a:pPr lvl="1"/>
            <a:r>
              <a:rPr lang="en-US" sz="1600" dirty="0" err="1"/>
              <a:t>Lemonene</a:t>
            </a:r>
            <a:r>
              <a:rPr lang="en-US" sz="1600" dirty="0"/>
              <a:t>, </a:t>
            </a:r>
            <a:r>
              <a:rPr lang="en-US" sz="1600" dirty="0" err="1"/>
              <a:t>vingar</a:t>
            </a:r>
            <a:r>
              <a:rPr lang="en-US" sz="1600" dirty="0"/>
              <a:t>, soaps</a:t>
            </a:r>
          </a:p>
        </p:txBody>
      </p:sp>
    </p:spTree>
    <p:extLst>
      <p:ext uri="{BB962C8B-B14F-4D97-AF65-F5344CB8AC3E}">
        <p14:creationId xmlns:p14="http://schemas.microsoft.com/office/powerpoint/2010/main" val="4192489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Seed Production and Longevity </a:t>
            </a:r>
            <a:br>
              <a:rPr lang="en-US" sz="3200" dirty="0"/>
            </a:br>
            <a:r>
              <a:rPr lang="en-US" sz="3200" dirty="0"/>
              <a:t>of Common Weed Species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2010" y="6144408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MSU Weed Science. www.msuweeds.com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7291" y="1965960"/>
            <a:ext cx="6017418" cy="39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26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Stale Seedbed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Till the soil early in the spring, encouraging weed seeds to germinate.</a:t>
            </a:r>
          </a:p>
          <a:p>
            <a:r>
              <a:rPr lang="en-US"/>
              <a:t>After the weed cover is established, the emerged weeds are killed, with minimal soil disturbance.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3521393"/>
            <a:ext cx="6019800" cy="2884487"/>
          </a:xfrm>
        </p:spPr>
      </p:pic>
    </p:spTree>
    <p:extLst>
      <p:ext uri="{BB962C8B-B14F-4D97-AF65-F5344CB8AC3E}">
        <p14:creationId xmlns:p14="http://schemas.microsoft.com/office/powerpoint/2010/main" val="1056354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Flame Weeding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5" y="893122"/>
            <a:ext cx="3171893" cy="2375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5" y="3589020"/>
            <a:ext cx="3171893" cy="23789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1783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Pre-emergent</a:t>
            </a:r>
          </a:p>
          <a:p>
            <a:pPr lvl="1"/>
            <a:r>
              <a:rPr lang="en-US" dirty="0"/>
              <a:t>Carrots</a:t>
            </a:r>
          </a:p>
          <a:p>
            <a:r>
              <a:rPr lang="en-US" dirty="0"/>
              <a:t>Post-emergent</a:t>
            </a:r>
          </a:p>
          <a:p>
            <a:pPr lvl="1"/>
            <a:r>
              <a:rPr lang="en-US" dirty="0"/>
              <a:t>Sweet corn: 4 in. – canopy </a:t>
            </a:r>
          </a:p>
          <a:p>
            <a:pPr lvl="1"/>
            <a:r>
              <a:rPr lang="en-US" dirty="0"/>
              <a:t>Irish potatoes: Less then 10 cm (CPB). </a:t>
            </a:r>
          </a:p>
          <a:p>
            <a:pPr lvl="1"/>
            <a:r>
              <a:rPr lang="en-US" dirty="0"/>
              <a:t>Tomato:  when transplants are eight weeks old.</a:t>
            </a:r>
          </a:p>
          <a:p>
            <a:pPr lvl="1"/>
            <a:r>
              <a:rPr lang="en-US" dirty="0"/>
              <a:t>Onions: 2 to 3 inches high.</a:t>
            </a:r>
          </a:p>
          <a:p>
            <a:pPr lvl="1"/>
            <a:r>
              <a:rPr lang="en-US" dirty="0"/>
              <a:t>Cole crops: 2–3 weeks after transplanting.</a:t>
            </a:r>
          </a:p>
        </p:txBody>
      </p:sp>
    </p:spTree>
    <p:extLst>
      <p:ext uri="{BB962C8B-B14F-4D97-AF65-F5344CB8AC3E}">
        <p14:creationId xmlns:p14="http://schemas.microsoft.com/office/powerpoint/2010/main" val="2193223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" b="26194"/>
          <a:stretch/>
        </p:blipFill>
        <p:spPr>
          <a:xfrm>
            <a:off x="205786" y="238736"/>
            <a:ext cx="11780428" cy="6380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3881582" cy="1356360"/>
          </a:xfrm>
          <a:solidFill>
            <a:srgbClr val="FFFFFF">
              <a:alpha val="74902"/>
            </a:srgbClr>
          </a:solidFill>
          <a:effectLst>
            <a:reflection stA="31000" endPos="65000" dist="50800" dir="5400000" sy="-100000" algn="bl" rotWithShape="0"/>
          </a:effectLst>
        </p:spPr>
        <p:txBody>
          <a:bodyPr/>
          <a:lstStyle/>
          <a:p>
            <a:r>
              <a:rPr lang="en-US" dirty="0"/>
              <a:t>Basic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3872343" cy="3419764"/>
          </a:xfrm>
          <a:solidFill>
            <a:srgbClr val="FFFFFF">
              <a:alpha val="74902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Control the Irrigation</a:t>
            </a:r>
          </a:p>
          <a:p>
            <a:r>
              <a:rPr lang="en-US" dirty="0"/>
              <a:t>Barriers</a:t>
            </a:r>
          </a:p>
          <a:p>
            <a:r>
              <a:rPr lang="en-US" dirty="0"/>
              <a:t>Solarize</a:t>
            </a:r>
          </a:p>
          <a:p>
            <a:r>
              <a:rPr lang="en-US" dirty="0"/>
              <a:t>Using Equipment</a:t>
            </a:r>
          </a:p>
          <a:p>
            <a:r>
              <a:rPr lang="en-US" dirty="0"/>
              <a:t>Helpful Hand Tools </a:t>
            </a:r>
          </a:p>
          <a:p>
            <a:r>
              <a:rPr lang="en-US" dirty="0"/>
              <a:t>Timing</a:t>
            </a:r>
          </a:p>
          <a:p>
            <a:r>
              <a:rPr lang="en-US" dirty="0"/>
              <a:t>Helpful Weeds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45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9872871" cy="1941945"/>
          </a:xfrm>
        </p:spPr>
        <p:txBody>
          <a:bodyPr/>
          <a:lstStyle/>
          <a:p>
            <a:r>
              <a:rPr lang="en-US" dirty="0"/>
              <a:t>Plastic: Not a good choice for permanent use.  Not breathable.  Can’t withstand traffic.</a:t>
            </a:r>
          </a:p>
          <a:p>
            <a:r>
              <a:rPr lang="en-US" dirty="0"/>
              <a:t>Landscape Fabric: Can be semi-permanent.  Breathable. Can take minimal traffic.</a:t>
            </a:r>
          </a:p>
          <a:p>
            <a:pPr lvl="1"/>
            <a:r>
              <a:rPr lang="en-US" dirty="0"/>
              <a:t>Can be used inside, outside and down the side walls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37104"/>
          <a:stretch/>
        </p:blipFill>
        <p:spPr>
          <a:xfrm>
            <a:off x="591128" y="3851564"/>
            <a:ext cx="11009745" cy="27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06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7" b="11828"/>
          <a:stretch/>
        </p:blipFill>
        <p:spPr>
          <a:xfrm>
            <a:off x="235527" y="237836"/>
            <a:ext cx="11720946" cy="638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Equipment and Solarizing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Cultivator/sweeps</a:t>
            </a:r>
          </a:p>
          <a:p>
            <a:pPr lvl="1"/>
            <a:r>
              <a:rPr lang="en-US" dirty="0"/>
              <a:t>Efficient way to reduce established weeds</a:t>
            </a:r>
          </a:p>
          <a:p>
            <a:r>
              <a:rPr lang="en-US" dirty="0" err="1"/>
              <a:t>Tilther</a:t>
            </a:r>
            <a:endParaRPr lang="en-US" dirty="0"/>
          </a:p>
          <a:p>
            <a:pPr lvl="1"/>
            <a:r>
              <a:rPr lang="en-US" dirty="0"/>
              <a:t>Weed prevention and bed prep</a:t>
            </a:r>
          </a:p>
          <a:p>
            <a:r>
              <a:rPr lang="en-US" dirty="0"/>
              <a:t>Flame </a:t>
            </a:r>
            <a:r>
              <a:rPr lang="en-US" dirty="0" err="1"/>
              <a:t>Weeder</a:t>
            </a:r>
            <a:endParaRPr lang="en-US" dirty="0"/>
          </a:p>
          <a:p>
            <a:pPr lvl="1"/>
            <a:r>
              <a:rPr lang="en-US" dirty="0"/>
              <a:t>Weed prevention and termination of young weeds</a:t>
            </a:r>
          </a:p>
          <a:p>
            <a:pPr lvl="1"/>
            <a:r>
              <a:rPr lang="en-US" dirty="0"/>
              <a:t>Can be dangerous around sidewalls </a:t>
            </a:r>
          </a:p>
          <a:p>
            <a:r>
              <a:rPr lang="en-US" dirty="0"/>
              <a:t>Stale Seed Beds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n-US" dirty="0"/>
              <a:t>Solarization/Occultation</a:t>
            </a:r>
          </a:p>
          <a:p>
            <a:r>
              <a:rPr lang="en-US" dirty="0"/>
              <a:t>Reduces some soil born disease</a:t>
            </a:r>
          </a:p>
          <a:p>
            <a:r>
              <a:rPr lang="en-US" dirty="0"/>
              <a:t>Reduces weeds and weed seed viability</a:t>
            </a:r>
          </a:p>
          <a:p>
            <a:r>
              <a:rPr lang="en-US" dirty="0"/>
              <a:t>How to: Moisten soil well and cover with CLEAR plastic.  Close up tunnel for 4-6 weeks.</a:t>
            </a:r>
          </a:p>
          <a:p>
            <a:r>
              <a:rPr lang="en-US" dirty="0"/>
              <a:t>Black/White for occultation</a:t>
            </a:r>
          </a:p>
        </p:txBody>
      </p:sp>
    </p:spTree>
    <p:extLst>
      <p:ext uri="{BB962C8B-B14F-4D97-AF65-F5344CB8AC3E}">
        <p14:creationId xmlns:p14="http://schemas.microsoft.com/office/powerpoint/2010/main" val="273617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BC67B137-15B0-4AF6-94A8-AC00BA8D7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5699F27B-22F2-45E1-BFB8-2B1FF14A9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6"/>
            <a:ext cx="3602736" cy="526965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+mn-lt"/>
              </a:rPr>
              <a:t>Many Little Hammers</a:t>
            </a:r>
            <a:br>
              <a:rPr lang="en-US" sz="3200">
                <a:solidFill>
                  <a:schemeClr val="tx2"/>
                </a:solidFill>
                <a:latin typeface="+mn-lt"/>
              </a:rPr>
            </a:br>
            <a:r>
              <a:rPr lang="en-US" sz="3200">
                <a:solidFill>
                  <a:schemeClr val="tx2"/>
                </a:solidFill>
                <a:latin typeface="+mn-lt"/>
              </a:rPr>
              <a:t>Matt Liebman and Eric Gallant, 1997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3ABDA7-FF8C-4E26-8C7D-47E0AE54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265557"/>
            <a:ext cx="7031" cy="3931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5182" y="643466"/>
            <a:ext cx="6173333" cy="5269650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Pest management is achieved through the combination of multiple control methods.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The whole is greater than the sum of its parts.</a:t>
            </a:r>
          </a:p>
          <a:p>
            <a:pPr lvl="2"/>
            <a:r>
              <a:rPr lang="en-US" sz="2000" dirty="0">
                <a:solidFill>
                  <a:schemeClr val="tx2"/>
                </a:solidFill>
              </a:rPr>
              <a:t>Increase control through the use of multiple control tactics. </a:t>
            </a:r>
            <a:endParaRPr lang="en-US" sz="2000" i="1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Reduce the risk of crop failure or serious loss by spreading the burden of control across several methods.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Decrease pest resistance by reducing exposure to     any one management tactic. </a:t>
            </a:r>
          </a:p>
        </p:txBody>
      </p:sp>
    </p:spTree>
    <p:extLst>
      <p:ext uri="{BB962C8B-B14F-4D97-AF65-F5344CB8AC3E}">
        <p14:creationId xmlns:p14="http://schemas.microsoft.com/office/powerpoint/2010/main" val="3801050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6" y="235528"/>
            <a:ext cx="11711709" cy="6386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Hand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Wheel Hoe</a:t>
            </a:r>
          </a:p>
          <a:p>
            <a:r>
              <a:rPr lang="en-US" dirty="0"/>
              <a:t>Soil knife</a:t>
            </a:r>
          </a:p>
          <a:p>
            <a:r>
              <a:rPr lang="en-US" dirty="0"/>
              <a:t>Wire </a:t>
            </a:r>
            <a:r>
              <a:rPr lang="en-US" dirty="0" err="1"/>
              <a:t>weeders</a:t>
            </a:r>
            <a:r>
              <a:rPr lang="en-US" dirty="0"/>
              <a:t> </a:t>
            </a:r>
          </a:p>
          <a:p>
            <a:r>
              <a:rPr lang="en-US" dirty="0"/>
              <a:t>Specialty hoes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 plant and row spacing that compliments your equipment</a:t>
            </a:r>
          </a:p>
          <a:p>
            <a:r>
              <a:rPr lang="en-US" dirty="0"/>
              <a:t>TIMING is everything!</a:t>
            </a:r>
          </a:p>
          <a:p>
            <a:r>
              <a:rPr lang="en-US" dirty="0"/>
              <a:t>Wet the soil prior to weeds to loosen the soil around stubborn roots</a:t>
            </a:r>
          </a:p>
          <a:p>
            <a:r>
              <a:rPr lang="en-US" dirty="0"/>
              <a:t>Deter fire ants with organic bate</a:t>
            </a:r>
          </a:p>
          <a:p>
            <a:pPr lvl="1"/>
            <a:r>
              <a:rPr lang="en-US" dirty="0"/>
              <a:t>Fire ants love black plastic and landscape fabric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01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r="10126"/>
          <a:stretch/>
        </p:blipFill>
        <p:spPr>
          <a:xfrm rot="5400000">
            <a:off x="5323314" y="16166"/>
            <a:ext cx="641004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9872871" cy="2736273"/>
          </a:xfrm>
          <a:solidFill>
            <a:srgbClr val="FFFFFF">
              <a:alpha val="74902"/>
            </a:srgb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Terminating weeds at the correct time is key</a:t>
            </a:r>
          </a:p>
          <a:p>
            <a:r>
              <a:rPr lang="en-US" dirty="0"/>
              <a:t>Avoid letting weeds spread or get well established </a:t>
            </a:r>
          </a:p>
          <a:p>
            <a:pPr lvl="1"/>
            <a:r>
              <a:rPr lang="en-US" dirty="0"/>
              <a:t>Whether you weed mechanically or spray, the younger the weeds the more successful the control</a:t>
            </a:r>
          </a:p>
          <a:p>
            <a:pPr lvl="1"/>
            <a:r>
              <a:rPr lang="en-US" dirty="0"/>
              <a:t>Mowing and string trimming</a:t>
            </a:r>
          </a:p>
          <a:p>
            <a:r>
              <a:rPr lang="en-US" dirty="0"/>
              <a:t>Don’t let anything go to seed!</a:t>
            </a:r>
          </a:p>
          <a:p>
            <a:r>
              <a:rPr lang="en-US" dirty="0"/>
              <a:t>Use cover to suppress weeds early and remove after plant establishment</a:t>
            </a:r>
          </a:p>
        </p:txBody>
      </p:sp>
    </p:spTree>
    <p:extLst>
      <p:ext uri="{BB962C8B-B14F-4D97-AF65-F5344CB8AC3E}">
        <p14:creationId xmlns:p14="http://schemas.microsoft.com/office/powerpoint/2010/main" val="793521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2" b="18383"/>
          <a:stretch/>
        </p:blipFill>
        <p:spPr>
          <a:xfrm>
            <a:off x="230908" y="170975"/>
            <a:ext cx="11730184" cy="6422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5821218" cy="1356360"/>
          </a:xfrm>
          <a:solidFill>
            <a:srgbClr val="FFFFFF">
              <a:alpha val="74902"/>
            </a:srgbClr>
          </a:solidFill>
        </p:spPr>
        <p:txBody>
          <a:bodyPr/>
          <a:lstStyle/>
          <a:p>
            <a:r>
              <a:rPr lang="en-US" dirty="0"/>
              <a:t>Choose Your Weeds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3" y="1965960"/>
            <a:ext cx="5821216" cy="2074195"/>
          </a:xfrm>
          <a:solidFill>
            <a:srgbClr val="FFFFFF">
              <a:alpha val="74902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Having a living cover can be a good thing</a:t>
            </a:r>
          </a:p>
          <a:p>
            <a:r>
              <a:rPr lang="en-US" dirty="0"/>
              <a:t>Heat retention/insulation over winter</a:t>
            </a:r>
          </a:p>
          <a:p>
            <a:r>
              <a:rPr lang="en-US" dirty="0"/>
              <a:t>Attracting pollinators</a:t>
            </a:r>
          </a:p>
          <a:p>
            <a:r>
              <a:rPr lang="en-US" dirty="0"/>
              <a:t>Erosion control along tunnel edges</a:t>
            </a:r>
          </a:p>
          <a:p>
            <a:r>
              <a:rPr lang="en-US" dirty="0"/>
              <a:t>Increase income with herbs, etc.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22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Herbicide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08727"/>
            <a:ext cx="4754880" cy="4372032"/>
          </a:xfrm>
        </p:spPr>
        <p:txBody>
          <a:bodyPr>
            <a:normAutofit/>
          </a:bodyPr>
          <a:lstStyle/>
          <a:p>
            <a:r>
              <a:rPr lang="en-US" dirty="0"/>
              <a:t>Surrogate Weed</a:t>
            </a:r>
          </a:p>
          <a:p>
            <a:pPr lvl="1"/>
            <a:r>
              <a:rPr lang="en-US" dirty="0"/>
              <a:t>Grain Amaranth</a:t>
            </a:r>
          </a:p>
          <a:p>
            <a:pPr lvl="1"/>
            <a:r>
              <a:rPr lang="en-US" dirty="0"/>
              <a:t>Japanese Millet </a:t>
            </a:r>
          </a:p>
          <a:p>
            <a:r>
              <a:rPr lang="en-US" dirty="0"/>
              <a:t>Three Herbicides</a:t>
            </a:r>
          </a:p>
          <a:p>
            <a:pPr lvl="1"/>
            <a:r>
              <a:rPr lang="en-US" dirty="0"/>
              <a:t>All Down</a:t>
            </a:r>
          </a:p>
          <a:p>
            <a:pPr lvl="1"/>
            <a:r>
              <a:rPr lang="en-US" dirty="0"/>
              <a:t>Avenger</a:t>
            </a:r>
          </a:p>
          <a:p>
            <a:pPr lvl="1"/>
            <a:r>
              <a:rPr lang="en-US" dirty="0" err="1"/>
              <a:t>Ecoblend</a:t>
            </a:r>
            <a:r>
              <a:rPr lang="en-US" dirty="0"/>
              <a:t> </a:t>
            </a:r>
          </a:p>
          <a:p>
            <a:r>
              <a:rPr lang="en-US" dirty="0"/>
              <a:t>Sprayed per label instructions for 4 weeks</a:t>
            </a:r>
          </a:p>
          <a:p>
            <a:r>
              <a:rPr lang="en-US" dirty="0"/>
              <a:t>Weed counts, leaf area, and dry weight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63" y="649721"/>
            <a:ext cx="354965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34" y="3971203"/>
            <a:ext cx="5640111" cy="215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591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32"/>
          <a:stretch/>
        </p:blipFill>
        <p:spPr>
          <a:xfrm>
            <a:off x="1524000" y="337130"/>
            <a:ext cx="9144000" cy="61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21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1" y="1371600"/>
            <a:ext cx="5486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27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67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990939"/>
              </p:ext>
            </p:extLst>
          </p:nvPr>
        </p:nvGraphicFramePr>
        <p:xfrm>
          <a:off x="1026180" y="412173"/>
          <a:ext cx="10139640" cy="6033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9349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10901"/>
          <a:stretch/>
        </p:blipFill>
        <p:spPr>
          <a:xfrm>
            <a:off x="204442" y="230909"/>
            <a:ext cx="5882322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4" r="12122"/>
          <a:stretch/>
        </p:blipFill>
        <p:spPr>
          <a:xfrm>
            <a:off x="6253017" y="230909"/>
            <a:ext cx="569883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63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85918-7261-4536-A60A-99EC3B37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Scouting and Record keeping</a:t>
            </a:r>
          </a:p>
        </p:txBody>
      </p:sp>
    </p:spTree>
    <p:extLst>
      <p:ext uri="{BB962C8B-B14F-4D97-AF65-F5344CB8AC3E}">
        <p14:creationId xmlns:p14="http://schemas.microsoft.com/office/powerpoint/2010/main" val="816288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le 2"/>
          <p:cNvSpPr>
            <a:spLocks noGrp="1"/>
          </p:cNvSpPr>
          <p:nvPr>
            <p:ph type="title"/>
          </p:nvPr>
        </p:nvSpPr>
        <p:spPr>
          <a:xfrm>
            <a:off x="1981200" y="556332"/>
            <a:ext cx="7620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Pest Monitoring</a:t>
            </a:r>
            <a:br>
              <a:rPr lang="en-US" altLang="en-US" dirty="0"/>
            </a:br>
            <a:endParaRPr lang="en-US" altLang="en-US" sz="2800" dirty="0"/>
          </a:p>
        </p:txBody>
      </p:sp>
      <p:graphicFrame>
        <p:nvGraphicFramePr>
          <p:cNvPr id="19462" name="Content Placeholder 3">
            <a:extLst>
              <a:ext uri="{FF2B5EF4-FFF2-40B4-BE49-F238E27FC236}">
                <a16:creationId xmlns:a16="http://schemas.microsoft.com/office/drawing/2014/main" id="{2C226285-FBEF-4438-BDE9-7E826A761FF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81200" y="1905000"/>
          <a:ext cx="4191000" cy="459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338501"/>
            <a:ext cx="2842108" cy="3723286"/>
          </a:xfrm>
        </p:spPr>
      </p:pic>
      <p:sp>
        <p:nvSpPr>
          <p:cNvPr id="7" name="TextBox 6"/>
          <p:cNvSpPr txBox="1"/>
          <p:nvPr/>
        </p:nvSpPr>
        <p:spPr>
          <a:xfrm>
            <a:off x="228600" y="1178606"/>
            <a:ext cx="117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 you monitor the effectiveness of your management program?</a:t>
            </a:r>
          </a:p>
        </p:txBody>
      </p:sp>
    </p:spTree>
    <p:extLst>
      <p:ext uri="{BB962C8B-B14F-4D97-AF65-F5344CB8AC3E}">
        <p14:creationId xmlns:p14="http://schemas.microsoft.com/office/powerpoint/2010/main" val="288679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grass, plant, green&#10;&#10;Description automatically generated">
            <a:extLst>
              <a:ext uri="{FF2B5EF4-FFF2-40B4-BE49-F238E27FC236}">
                <a16:creationId xmlns:a16="http://schemas.microsoft.com/office/drawing/2014/main" id="{DE82BCEC-704C-4580-805E-769F65AB2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898"/>
          <a:stretch/>
        </p:blipFill>
        <p:spPr>
          <a:xfrm>
            <a:off x="181774" y="226060"/>
            <a:ext cx="11796866" cy="6379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Many Little Hammers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Big Hammers (Direct Control)</a:t>
            </a:r>
          </a:p>
          <a:p>
            <a:pPr lvl="1"/>
            <a:r>
              <a:rPr lang="en-US" dirty="0"/>
              <a:t>Pest</a:t>
            </a:r>
            <a:r>
              <a:rPr lang="en-US" dirty="0">
                <a:latin typeface="+mn-lt"/>
              </a:rPr>
              <a:t>icides</a:t>
            </a:r>
          </a:p>
          <a:p>
            <a:pPr lvl="1"/>
            <a:r>
              <a:rPr lang="en-US" dirty="0">
                <a:latin typeface="+mn-lt"/>
              </a:rPr>
              <a:t>Large scale Cultivation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0D8E3-FD1C-4C48-9549-5C87C4C37F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Little Hammers (Indirect Control)</a:t>
            </a:r>
          </a:p>
          <a:p>
            <a:pPr lvl="1"/>
            <a:r>
              <a:rPr lang="en-US" dirty="0">
                <a:latin typeface="+mn-lt"/>
              </a:rPr>
              <a:t>Crop genotype</a:t>
            </a:r>
            <a:endParaRPr lang="en-US" sz="1200" dirty="0"/>
          </a:p>
          <a:p>
            <a:pPr lvl="1"/>
            <a:r>
              <a:rPr lang="en-US" dirty="0">
                <a:latin typeface="+mn-lt"/>
              </a:rPr>
              <a:t>Planting date</a:t>
            </a:r>
            <a:endParaRPr lang="en-US" sz="1200" dirty="0"/>
          </a:p>
          <a:p>
            <a:pPr lvl="1"/>
            <a:r>
              <a:rPr lang="en-US" dirty="0">
                <a:latin typeface="+mn-lt"/>
              </a:rPr>
              <a:t>Row spacing</a:t>
            </a:r>
            <a:endParaRPr lang="en-US" sz="1200" dirty="0"/>
          </a:p>
          <a:p>
            <a:pPr lvl="1"/>
            <a:r>
              <a:rPr lang="en-US" dirty="0">
                <a:latin typeface="+mn-lt"/>
              </a:rPr>
              <a:t>Seeding density</a:t>
            </a:r>
            <a:endParaRPr lang="en-US" sz="1200" dirty="0"/>
          </a:p>
          <a:p>
            <a:pPr lvl="1"/>
            <a:r>
              <a:rPr lang="en-US" dirty="0">
                <a:latin typeface="+mn-lt"/>
              </a:rPr>
              <a:t>Nutrition</a:t>
            </a:r>
            <a:endParaRPr lang="en-US" sz="1200" dirty="0"/>
          </a:p>
          <a:p>
            <a:pPr lvl="1"/>
            <a:r>
              <a:rPr lang="en-US" dirty="0">
                <a:latin typeface="+mn-lt"/>
              </a:rPr>
              <a:t>Residue management</a:t>
            </a:r>
            <a:endParaRPr lang="en-US" sz="1200" dirty="0"/>
          </a:p>
          <a:p>
            <a:pPr lvl="1"/>
            <a:r>
              <a:rPr lang="en-US" dirty="0">
                <a:latin typeface="+mn-lt"/>
              </a:rPr>
              <a:t>Tillage intensity</a:t>
            </a:r>
            <a:endParaRPr lang="en-US" sz="1200" dirty="0"/>
          </a:p>
          <a:p>
            <a:pPr lvl="1"/>
            <a:r>
              <a:rPr lang="en-US" dirty="0">
                <a:latin typeface="+mn-lt"/>
              </a:rPr>
              <a:t>Intercropping</a:t>
            </a:r>
            <a:endParaRPr lang="en-US" sz="1200" dirty="0"/>
          </a:p>
          <a:p>
            <a:pPr lvl="1"/>
            <a:r>
              <a:rPr lang="en-US" dirty="0">
                <a:latin typeface="+mn-lt"/>
              </a:rPr>
              <a:t>Biological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910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Pest Thresholds</a:t>
            </a:r>
          </a:p>
        </p:txBody>
      </p:sp>
      <p:sp>
        <p:nvSpPr>
          <p:cNvPr id="19459" name="Content Placeholder 1"/>
          <p:cNvSpPr>
            <a:spLocks noGrp="1"/>
          </p:cNvSpPr>
          <p:nvPr>
            <p:ph sz="half" idx="1"/>
          </p:nvPr>
        </p:nvSpPr>
        <p:spPr>
          <a:xfrm>
            <a:off x="1981200" y="1536192"/>
            <a:ext cx="7620000" cy="1130808"/>
          </a:xfrm>
        </p:spPr>
        <p:txBody>
          <a:bodyPr>
            <a:normAutofit/>
          </a:bodyPr>
          <a:lstStyle/>
          <a:p>
            <a:pPr indent="-342900"/>
            <a:r>
              <a:rPr lang="en-US" altLang="en-US" dirty="0"/>
              <a:t>Level at which pests will become an economic threat.  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785554"/>
            <a:ext cx="6781800" cy="3520078"/>
          </a:xfrm>
        </p:spPr>
      </p:pic>
    </p:spTree>
    <p:extLst>
      <p:ext uri="{BB962C8B-B14F-4D97-AF65-F5344CB8AC3E}">
        <p14:creationId xmlns:p14="http://schemas.microsoft.com/office/powerpoint/2010/main" val="2012871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Recordkeeping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34B1608-DA70-4930-93FC-F1F549DD45AD}"/>
              </a:ext>
            </a:extLst>
          </p:cNvPr>
          <p:cNvGraphicFramePr>
            <a:graphicFrameLocks noGrp="1"/>
          </p:cNvGraphicFramePr>
          <p:nvPr/>
        </p:nvGraphicFramePr>
        <p:xfrm>
          <a:off x="866500" y="2108939"/>
          <a:ext cx="10458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775">
                  <a:extLst>
                    <a:ext uri="{9D8B030D-6E8A-4147-A177-3AD203B41FA5}">
                      <a16:colId xmlns:a16="http://schemas.microsoft.com/office/drawing/2014/main" val="2064508293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728282002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068688846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97521870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425188533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045880773"/>
                    </a:ext>
                  </a:extLst>
                </a:gridCol>
                <a:gridCol w="2581549">
                  <a:extLst>
                    <a:ext uri="{9D8B030D-6E8A-4147-A177-3AD203B41FA5}">
                      <a16:colId xmlns:a16="http://schemas.microsoft.com/office/drawing/2014/main" val="17700795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Crop/Variety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Field/Tunnel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Pest Indicated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Pressure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Product/Amount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9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6/2/21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Tomatoes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Tunnel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Army worms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Bt</a:t>
                      </a:r>
                      <a:r>
                        <a:rPr lang="en-US" dirty="0"/>
                        <a:t>; 2 gallons mixed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46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6/9/21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Tomatoes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Tunnel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Army worms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Bt</a:t>
                      </a:r>
                      <a:r>
                        <a:rPr lang="en-US" dirty="0"/>
                        <a:t>; 2 gallons mixed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89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6/9/21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Cucumbers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Tunnel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40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6/16/21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Tomatoes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Tunnel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Manual cultivation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518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6/16/21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Cucumbers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Tunnel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Cucumber bet.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Spinosad; 1.5 gal mixed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236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88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Recordkeeping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Keep all scouting and applications information</a:t>
            </a:r>
          </a:p>
          <a:p>
            <a:r>
              <a:rPr lang="en-US" dirty="0"/>
              <a:t>Look back on crops to determine how well they did</a:t>
            </a:r>
          </a:p>
          <a:p>
            <a:r>
              <a:rPr lang="en-US" dirty="0"/>
              <a:t>Assess any trial varieties against others</a:t>
            </a:r>
          </a:p>
          <a:p>
            <a:r>
              <a:rPr lang="en-US" dirty="0"/>
              <a:t>Assess and adjust IPM practices!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79" y="933883"/>
            <a:ext cx="3744736" cy="4990234"/>
          </a:xfrm>
        </p:spPr>
      </p:pic>
    </p:spTree>
    <p:extLst>
      <p:ext uri="{BB962C8B-B14F-4D97-AF65-F5344CB8AC3E}">
        <p14:creationId xmlns:p14="http://schemas.microsoft.com/office/powerpoint/2010/main" val="1430574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4892EF-BE30-49C0-ADF8-32A7C8831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FB293E-C84E-4A67-ABF8-FCC566F38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C142426-ACB0-498D-B77F-A924D8ED8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outdoor, sky, grass, ground&#10;&#10;Description automatically generated">
            <a:extLst>
              <a:ext uri="{FF2B5EF4-FFF2-40B4-BE49-F238E27FC236}">
                <a16:creationId xmlns:a16="http://schemas.microsoft.com/office/drawing/2014/main" id="{9F0BF7BA-89C0-4961-AE2E-094247529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" b="21921"/>
          <a:stretch/>
        </p:blipFill>
        <p:spPr>
          <a:xfrm>
            <a:off x="20" y="-148591"/>
            <a:ext cx="12191980" cy="685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9FC313-9DC5-4297-AF0B-1815445FF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+mj-lt"/>
              </a:rPr>
              <a:t>Finding What you need</a:t>
            </a:r>
          </a:p>
        </p:txBody>
      </p:sp>
    </p:spTree>
    <p:extLst>
      <p:ext uri="{BB962C8B-B14F-4D97-AF65-F5344CB8AC3E}">
        <p14:creationId xmlns:p14="http://schemas.microsoft.com/office/powerpoint/2010/main" val="9317578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b="24342"/>
          <a:stretch/>
        </p:blipFill>
        <p:spPr>
          <a:xfrm>
            <a:off x="228243" y="226069"/>
            <a:ext cx="11735515" cy="6405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Equipment and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stores will have limited options</a:t>
            </a:r>
          </a:p>
          <a:p>
            <a:r>
              <a:rPr lang="en-US" dirty="0"/>
              <a:t>Greenhouse supply stores and Seed Companies</a:t>
            </a:r>
          </a:p>
          <a:p>
            <a:endParaRPr lang="en-US" dirty="0"/>
          </a:p>
          <a:p>
            <a:r>
              <a:rPr lang="en-US" dirty="0"/>
              <a:t>Seven Springs Farm</a:t>
            </a:r>
          </a:p>
          <a:p>
            <a:r>
              <a:rPr lang="en-US" dirty="0"/>
              <a:t>Country Farm and Home</a:t>
            </a:r>
          </a:p>
          <a:p>
            <a:r>
              <a:rPr lang="en-US" dirty="0"/>
              <a:t>Purple Mountain Organics</a:t>
            </a:r>
          </a:p>
          <a:p>
            <a:r>
              <a:rPr lang="en-US" b="1" dirty="0"/>
              <a:t>See other venders at our conference in November</a:t>
            </a:r>
          </a:p>
        </p:txBody>
      </p:sp>
    </p:spTree>
    <p:extLst>
      <p:ext uri="{BB962C8B-B14F-4D97-AF65-F5344CB8AC3E}">
        <p14:creationId xmlns:p14="http://schemas.microsoft.com/office/powerpoint/2010/main" val="1246940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Materials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Familiarity with product ingredients </a:t>
            </a:r>
            <a:r>
              <a:rPr lang="en-US" altLang="en-US" u="sng" dirty="0"/>
              <a:t>critical</a:t>
            </a:r>
          </a:p>
          <a:p>
            <a:r>
              <a:rPr lang="en-US" altLang="en-US" dirty="0"/>
              <a:t>Recommend trusted database:</a:t>
            </a:r>
          </a:p>
          <a:p>
            <a:pPr lvl="1"/>
            <a:r>
              <a:rPr lang="en-US" altLang="en-US" sz="2200" dirty="0"/>
              <a:t>ORMI or WSDA websites</a:t>
            </a:r>
          </a:p>
        </p:txBody>
      </p:sp>
      <p:pic>
        <p:nvPicPr>
          <p:cNvPr id="6" name="Content Placeholder 5" descr="A person sitting in a garden&#10;&#10;Description automatically generated">
            <a:extLst>
              <a:ext uri="{FF2B5EF4-FFF2-40B4-BE49-F238E27FC236}">
                <a16:creationId xmlns:a16="http://schemas.microsoft.com/office/drawing/2014/main" id="{26E43C77-A08C-FA45-BEC9-956A1D9061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r="12148" b="13610"/>
          <a:stretch/>
        </p:blipFill>
        <p:spPr>
          <a:xfrm rot="5400000">
            <a:off x="7113790" y="1473211"/>
            <a:ext cx="3990106" cy="39115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9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400" i="1" dirty="0"/>
              <a:t>Organic Materials Review Institute (</a:t>
            </a:r>
            <a:r>
              <a:rPr lang="en-US" sz="3400" i="1" dirty="0">
                <a:hlinkClick r:id="rId2"/>
              </a:rPr>
              <a:t>OMRI</a:t>
            </a:r>
            <a:r>
              <a:rPr lang="en-US" sz="3400" i="1" dirty="0"/>
              <a:t>)</a:t>
            </a:r>
          </a:p>
          <a:p>
            <a:endParaRPr lang="en-US" sz="3400" i="1" dirty="0"/>
          </a:p>
          <a:p>
            <a:endParaRPr lang="en-US" sz="3400" i="1" dirty="0"/>
          </a:p>
          <a:p>
            <a:endParaRPr lang="en-US" sz="600" i="1" dirty="0"/>
          </a:p>
          <a:p>
            <a:r>
              <a:rPr lang="en-US" sz="3400" i="1" dirty="0"/>
              <a:t>WA State Department of Ag</a:t>
            </a:r>
          </a:p>
          <a:p>
            <a:r>
              <a:rPr lang="en-US" sz="3400" i="1" dirty="0"/>
              <a:t>ATTRA’s </a:t>
            </a:r>
            <a:r>
              <a:rPr lang="en-US" sz="3400" i="1" dirty="0" err="1"/>
              <a:t>Biorationals</a:t>
            </a:r>
            <a:r>
              <a:rPr lang="en-US" sz="3400" i="1" dirty="0"/>
              <a:t> Database (</a:t>
            </a:r>
            <a:r>
              <a:rPr lang="en-US" sz="3400" i="1" dirty="0">
                <a:hlinkClick r:id="rId3"/>
              </a:rPr>
              <a:t>link</a:t>
            </a:r>
            <a:r>
              <a:rPr lang="en-US" sz="3400" i="1" dirty="0"/>
              <a:t>)</a:t>
            </a:r>
          </a:p>
          <a:p>
            <a:r>
              <a:rPr lang="en-US" sz="3400" i="1" dirty="0"/>
              <a:t>Search online “</a:t>
            </a:r>
            <a:r>
              <a:rPr lang="en-US" sz="3400" i="1" dirty="0" err="1"/>
              <a:t>site:edu</a:t>
            </a:r>
            <a:r>
              <a:rPr lang="en-US" sz="3400" i="1" dirty="0"/>
              <a:t>” “</a:t>
            </a:r>
            <a:r>
              <a:rPr lang="en-US" sz="3400" i="1" dirty="0" err="1"/>
              <a:t>site:gov</a:t>
            </a:r>
            <a:r>
              <a:rPr lang="en-US" sz="3400" i="1" dirty="0"/>
              <a:t>”</a:t>
            </a:r>
          </a:p>
        </p:txBody>
      </p:sp>
      <p:pic>
        <p:nvPicPr>
          <p:cNvPr id="6" name="Picture 2" descr="https://www.omri.org/sites/default/files/page_images/OMRI-listed-rgb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0"/>
          <a:stretch/>
        </p:blipFill>
        <p:spPr bwMode="auto">
          <a:xfrm>
            <a:off x="6467390" y="2600864"/>
            <a:ext cx="2995209" cy="14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omenvironmentalproducts.com/wp-content/uploads/2012/11/OMR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37" y="2880592"/>
            <a:ext cx="3909753" cy="111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Your Label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Always follow label instructions</a:t>
            </a:r>
          </a:p>
          <a:p>
            <a:pPr lvl="1"/>
            <a:r>
              <a:rPr lang="en-US" dirty="0"/>
              <a:t>Application  Amount</a:t>
            </a:r>
          </a:p>
          <a:p>
            <a:pPr lvl="1"/>
            <a:r>
              <a:rPr lang="en-US" dirty="0"/>
              <a:t>Personal Protective Equipment</a:t>
            </a:r>
          </a:p>
          <a:p>
            <a:pPr lvl="1"/>
            <a:r>
              <a:rPr lang="en-US" dirty="0"/>
              <a:t>Re-entry and Days to Harvest</a:t>
            </a:r>
          </a:p>
          <a:p>
            <a:pPr lvl="1"/>
            <a:r>
              <a:rPr lang="en-US" dirty="0"/>
              <a:t>Environmental Hazards</a:t>
            </a:r>
          </a:p>
          <a:p>
            <a:r>
              <a:rPr lang="en-US" dirty="0"/>
              <a:t>What your spraying/applying MUST be labeled for your target control or crop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7" name="Content Placeholder 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9AD90032-DBD3-4EFD-81D1-5F4BE1374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-207" r="2922" b="-1"/>
          <a:stretch/>
        </p:blipFill>
        <p:spPr>
          <a:xfrm rot="5400000">
            <a:off x="7114866" y="1709447"/>
            <a:ext cx="4202869" cy="34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89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70" y="760365"/>
            <a:ext cx="4691784" cy="488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19" y="1717963"/>
            <a:ext cx="3170532" cy="46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0844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8E21D4-757B-4471-B13E-B52012AA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r="3923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CC7054-0217-4732-982D-B2455559B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Special Notes for Fungicides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High tunnels are considered enclosed environments and typically require special PPE</a:t>
            </a:r>
          </a:p>
          <a:p>
            <a:r>
              <a:rPr lang="en-US">
                <a:solidFill>
                  <a:schemeClr val="bg1"/>
                </a:solidFill>
              </a:rPr>
              <a:t>Excessive heat may interfere with some products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Also think about personnel with required PPE in excessive heat</a:t>
            </a:r>
          </a:p>
          <a:p>
            <a:r>
              <a:rPr lang="en-US">
                <a:solidFill>
                  <a:schemeClr val="bg1"/>
                </a:solidFill>
              </a:rPr>
              <a:t>For most fungicide products the best application requires: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Early morning application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Close sides and doors when making the application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Use a mister or other equipment with full coverage and small droplet size</a:t>
            </a:r>
          </a:p>
          <a:p>
            <a:pPr lvl="0">
              <a:buClr>
                <a:srgbClr val="000000"/>
              </a:buClr>
            </a:pPr>
            <a:r>
              <a:rPr lang="en-US">
                <a:solidFill>
                  <a:schemeClr val="bg1"/>
                </a:solidFill>
              </a:rPr>
              <a:t>If you're spending the money and time to use fungicides make sure to do it in the most effective way!</a:t>
            </a:r>
          </a:p>
        </p:txBody>
      </p:sp>
    </p:spTree>
    <p:extLst>
      <p:ext uri="{BB962C8B-B14F-4D97-AF65-F5344CB8AC3E}">
        <p14:creationId xmlns:p14="http://schemas.microsoft.com/office/powerpoint/2010/main" val="83447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en-US" sz="4800"/>
              <a:t>Terms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EDBA7C-E334-4AF8-8B16-83788D4E75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254308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40892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5799" y="1221086"/>
            <a:ext cx="5887772" cy="44158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603836" cy="1356360"/>
          </a:xfrm>
          <a:solidFill>
            <a:srgbClr val="FFFFFF">
              <a:alpha val="74902"/>
            </a:srgbClr>
          </a:solidFill>
        </p:spPr>
        <p:txBody>
          <a:bodyPr/>
          <a:lstStyle/>
          <a:p>
            <a:r>
              <a:rPr lang="en-US" dirty="0"/>
              <a:t>Special Notes for Insecticides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Consider using ‘spot treatments’ to target high infestation areas</a:t>
            </a:r>
          </a:p>
          <a:p>
            <a:r>
              <a:rPr lang="en-US" dirty="0"/>
              <a:t>Use trap crops</a:t>
            </a:r>
          </a:p>
          <a:p>
            <a:r>
              <a:rPr lang="en-US" dirty="0"/>
              <a:t>Set low thresholds for certain pest, like caterpillars/moths, and treat early!</a:t>
            </a:r>
          </a:p>
          <a:p>
            <a:r>
              <a:rPr lang="en-US" dirty="0"/>
              <a:t>Be conscious of beneficial insects and pollinators </a:t>
            </a:r>
          </a:p>
        </p:txBody>
      </p:sp>
    </p:spTree>
    <p:extLst>
      <p:ext uri="{BB962C8B-B14F-4D97-AF65-F5344CB8AC3E}">
        <p14:creationId xmlns:p14="http://schemas.microsoft.com/office/powerpoint/2010/main" val="28273791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5" y="453951"/>
            <a:ext cx="6392698" cy="59490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74902"/>
            </a:srgbClr>
          </a:solidFill>
        </p:spPr>
        <p:txBody>
          <a:bodyPr/>
          <a:lstStyle/>
          <a:p>
            <a:r>
              <a:rPr lang="en-US" dirty="0"/>
              <a:t>Special Notes for Herbicides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FFFFFF">
              <a:alpha val="74902"/>
            </a:srgbClr>
          </a:solidFill>
        </p:spPr>
        <p:txBody>
          <a:bodyPr/>
          <a:lstStyle/>
          <a:p>
            <a:r>
              <a:rPr lang="en-US" dirty="0"/>
              <a:t>Selective vs Non-selective</a:t>
            </a:r>
          </a:p>
          <a:p>
            <a:r>
              <a:rPr lang="en-US" dirty="0"/>
              <a:t>Designate a tank/sprayer for this purpose</a:t>
            </a:r>
          </a:p>
          <a:p>
            <a:r>
              <a:rPr lang="en-US" dirty="0"/>
              <a:t>Mark areas after spraying to avoid pesticide transfer on shoes and equipment</a:t>
            </a:r>
          </a:p>
          <a:p>
            <a:r>
              <a:rPr lang="en-US" dirty="0"/>
              <a:t>Always check time to replant!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" b="15286"/>
          <a:stretch/>
        </p:blipFill>
        <p:spPr>
          <a:xfrm>
            <a:off x="6290115" y="1891146"/>
            <a:ext cx="5196164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019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A1ECF6-6B8E-45AF-94AB-32006C6A0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9FE58F-4A74-4B38-928A-7E95DA38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Pesticide Safety and Your Farm</a:t>
            </a:r>
          </a:p>
        </p:txBody>
      </p:sp>
      <p:pic>
        <p:nvPicPr>
          <p:cNvPr id="8" name="Picture 7" descr="A picture containing outdoor, plant, vegetable, garden&#10;&#10;Description automatically generated">
            <a:extLst>
              <a:ext uri="{FF2B5EF4-FFF2-40B4-BE49-F238E27FC236}">
                <a16:creationId xmlns:a16="http://schemas.microsoft.com/office/drawing/2014/main" id="{8D2BA7F2-7E6E-46BA-8509-525CC05A8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" r="3" b="3"/>
          <a:stretch/>
        </p:blipFill>
        <p:spPr>
          <a:xfrm rot="5400000">
            <a:off x="262203" y="1171663"/>
            <a:ext cx="3252317" cy="23720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2DCA68-EA67-41AC-9960-9ED06765F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243" y="731519"/>
            <a:ext cx="2395567" cy="2142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218951-D6D8-4B5B-BE57-9309F976E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347" y="4126208"/>
            <a:ext cx="2372029" cy="2037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lant, vegetable, leaf, close&#10;&#10;Description automatically generated">
            <a:extLst>
              <a:ext uri="{FF2B5EF4-FFF2-40B4-BE49-F238E27FC236}">
                <a16:creationId xmlns:a16="http://schemas.microsoft.com/office/drawing/2014/main" id="{E918E40C-8D5F-4F74-8019-537279009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" b="-3"/>
          <a:stretch/>
        </p:blipFill>
        <p:spPr>
          <a:xfrm rot="5400000">
            <a:off x="2857883" y="3391147"/>
            <a:ext cx="3150287" cy="23955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What is a pesticide license?</a:t>
            </a:r>
          </a:p>
          <a:p>
            <a:r>
              <a:rPr lang="en-US" dirty="0"/>
              <a:t>When do you need a license?</a:t>
            </a:r>
          </a:p>
          <a:p>
            <a:r>
              <a:rPr lang="en-US" dirty="0"/>
              <a:t>Beyond proper application:</a:t>
            </a:r>
          </a:p>
          <a:p>
            <a:pPr lvl="1"/>
            <a:r>
              <a:rPr lang="en-US" dirty="0"/>
              <a:t>Beneficial Insects</a:t>
            </a:r>
          </a:p>
          <a:p>
            <a:pPr lvl="1"/>
            <a:r>
              <a:rPr lang="en-US" dirty="0"/>
              <a:t>Pollinators</a:t>
            </a:r>
          </a:p>
          <a:p>
            <a:pPr lvl="1"/>
            <a:r>
              <a:rPr lang="en-US" dirty="0"/>
              <a:t>Farm animals/livestock</a:t>
            </a:r>
          </a:p>
          <a:p>
            <a:pPr lvl="1"/>
            <a:r>
              <a:rPr lang="en-US" dirty="0"/>
              <a:t>Customer Concerns</a:t>
            </a:r>
          </a:p>
        </p:txBody>
      </p:sp>
    </p:spTree>
    <p:extLst>
      <p:ext uri="{BB962C8B-B14F-4D97-AF65-F5344CB8AC3E}">
        <p14:creationId xmlns:p14="http://schemas.microsoft.com/office/powerpoint/2010/main" val="10593179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https://content.ces.ncsu.edu/foliar-fungal-diseases-on-high-tunnel-and-greenhouse-tomatoes</a:t>
            </a:r>
            <a:endParaRPr lang="en-US" dirty="0"/>
          </a:p>
          <a:p>
            <a:pPr marL="165100" marR="6350" indent="-152400">
              <a:lnSpc>
                <a:spcPct val="100000"/>
              </a:lnSpc>
              <a:spcBef>
                <a:spcPts val="640"/>
              </a:spcBef>
            </a:pPr>
            <a:r>
              <a:rPr lang="en-US" sz="2400" spc="-80" dirty="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Southeastern Vegetable Crop Handbook</a:t>
            </a:r>
            <a:endParaRPr lang="en-US" sz="2400" spc="-8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5100" marR="6350" indent="-152400">
              <a:lnSpc>
                <a:spcPct val="100000"/>
              </a:lnSpc>
              <a:spcBef>
                <a:spcPts val="640"/>
              </a:spcBef>
            </a:pPr>
            <a:r>
              <a:rPr lang="en-US" sz="2400" spc="-80" dirty="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NCDA&amp;CS Pesticide Section</a:t>
            </a:r>
            <a:endParaRPr lang="en-US" sz="2400" spc="-8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5100" marR="6350" indent="-152400">
              <a:lnSpc>
                <a:spcPct val="100000"/>
              </a:lnSpc>
              <a:spcBef>
                <a:spcPts val="640"/>
              </a:spcBef>
            </a:pPr>
            <a:r>
              <a:rPr lang="en-US" sz="2400" spc="-80" dirty="0">
                <a:solidFill>
                  <a:srgbClr val="231F20"/>
                </a:solidFill>
                <a:latin typeface="Arial"/>
                <a:cs typeface="Arial"/>
                <a:hlinkClick r:id="rId5"/>
              </a:rPr>
              <a:t>SC Department of Pesticide Regulation</a:t>
            </a:r>
            <a:endParaRPr lang="en-US" sz="2400" spc="-8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5100" marR="6350" indent="-152400">
              <a:lnSpc>
                <a:spcPct val="100000"/>
              </a:lnSpc>
              <a:spcBef>
                <a:spcPts val="640"/>
              </a:spcBef>
            </a:pPr>
            <a:r>
              <a:rPr lang="en-US" sz="2400" spc="-80" dirty="0">
                <a:solidFill>
                  <a:srgbClr val="231F20"/>
                </a:solidFill>
                <a:latin typeface="Arial"/>
                <a:cs typeface="Arial"/>
                <a:hlinkClick r:id="rId6"/>
              </a:rPr>
              <a:t>ATTRA Ecological Pest Management Database</a:t>
            </a:r>
            <a:endParaRPr lang="en-US" sz="2400" spc="-8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65100" marR="6350" indent="-152400">
              <a:lnSpc>
                <a:spcPct val="100000"/>
              </a:lnSpc>
              <a:spcBef>
                <a:spcPts val="640"/>
              </a:spcBef>
            </a:pPr>
            <a:r>
              <a:rPr lang="en-US" sz="2400" spc="-80" dirty="0">
                <a:solidFill>
                  <a:srgbClr val="231F20"/>
                </a:solidFill>
                <a:latin typeface="Arial"/>
                <a:cs typeface="Arial"/>
                <a:hlinkClick r:id="rId7"/>
              </a:rPr>
              <a:t>EPA Pesticide Search</a:t>
            </a:r>
            <a:endParaRPr lang="en-US" sz="2400" dirty="0">
              <a:latin typeface="Arial"/>
              <a:cs typeface="Arial"/>
            </a:endParaRPr>
          </a:p>
          <a:p>
            <a:pPr marL="165100" marR="6350" indent="-152400">
              <a:lnSpc>
                <a:spcPct val="100000"/>
              </a:lnSpc>
              <a:spcBef>
                <a:spcPts val="640"/>
              </a:spcBef>
            </a:pPr>
            <a:r>
              <a:rPr lang="en-US" sz="2400" dirty="0">
                <a:latin typeface="Arial"/>
                <a:cs typeface="Arial"/>
                <a:hlinkClick r:id="rId8"/>
              </a:rPr>
              <a:t>Planet Natural</a:t>
            </a:r>
            <a:endParaRPr lang="en-US" sz="2400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45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256E-FF57-45FC-82D8-EBEA361C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000"/>
              <a:t>Create the Environment You Want</a:t>
            </a:r>
          </a:p>
        </p:txBody>
      </p:sp>
      <p:pic>
        <p:nvPicPr>
          <p:cNvPr id="5" name="Picture 4" descr="A greenhouse with rows of plants&#10;&#10;Description automatically generated with low confidence">
            <a:extLst>
              <a:ext uri="{FF2B5EF4-FFF2-40B4-BE49-F238E27FC236}">
                <a16:creationId xmlns:a16="http://schemas.microsoft.com/office/drawing/2014/main" id="{ECB69DBB-4358-4D2A-9BF0-569C771C1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0F76-782F-48D2-AD9D-8BF062463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3912583" cy="4038600"/>
          </a:xfrm>
        </p:spPr>
        <p:txBody>
          <a:bodyPr>
            <a:normAutofit/>
          </a:bodyPr>
          <a:lstStyle/>
          <a:p>
            <a:r>
              <a:rPr lang="en-US" sz="1600"/>
              <a:t>Healthy soils</a:t>
            </a:r>
          </a:p>
          <a:p>
            <a:r>
              <a:rPr lang="en-US" sz="1600"/>
              <a:t>Adequate fertilizer </a:t>
            </a:r>
          </a:p>
          <a:p>
            <a:r>
              <a:rPr lang="en-US" sz="1600"/>
              <a:t>Clean beds</a:t>
            </a:r>
          </a:p>
        </p:txBody>
      </p:sp>
    </p:spTree>
    <p:extLst>
      <p:ext uri="{BB962C8B-B14F-4D97-AF65-F5344CB8AC3E}">
        <p14:creationId xmlns:p14="http://schemas.microsoft.com/office/powerpoint/2010/main" val="38372528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363895"/>
            <a:ext cx="9966960" cy="1207583"/>
          </a:xfrm>
        </p:spPr>
        <p:txBody>
          <a:bodyPr/>
          <a:lstStyle/>
          <a:p>
            <a:r>
              <a:rPr lang="en-US" dirty="0"/>
              <a:t>Questions &amp;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1571478"/>
            <a:ext cx="8769096" cy="3946847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You!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C23C1CAA-7AD4-F1AF-052E-7030D17D5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54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2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B4892EF-BE30-49C0-ADF8-32A7C8831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FB293E-C84E-4A67-ABF8-FCC566F38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D6B1305-7CED-41BC-B739-780CF8C02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441B954-75B4-4340-B584-FB9C0E03E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0F5B241E-4077-47EA-BFF6-4A1CE69D4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6AE77-0AB3-401F-868E-9660A72E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+mj-lt"/>
              </a:rPr>
              <a:t>Insect AND ANIMAL pest</a:t>
            </a:r>
          </a:p>
        </p:txBody>
      </p:sp>
      <p:pic>
        <p:nvPicPr>
          <p:cNvPr id="6" name="Picture 5" descr="A picture containing plant, vegetable, fresh&#10;&#10;Description automatically generated">
            <a:extLst>
              <a:ext uri="{FF2B5EF4-FFF2-40B4-BE49-F238E27FC236}">
                <a16:creationId xmlns:a16="http://schemas.microsoft.com/office/drawing/2014/main" id="{8FCBCA1A-9D19-4053-8FA8-60EA823B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 r="3" b="7112"/>
          <a:stretch/>
        </p:blipFill>
        <p:spPr>
          <a:xfrm rot="5400000">
            <a:off x="31958" y="1697781"/>
            <a:ext cx="5140669" cy="34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6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005E64E4-3A72-471D-BF8E-14BFBF23D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Insect Control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7" r="3115" b="1"/>
          <a:stretch/>
        </p:blipFill>
        <p:spPr>
          <a:xfrm>
            <a:off x="2425158" y="857675"/>
            <a:ext cx="2939387" cy="51406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dirty="0"/>
              <a:t>Mechanical</a:t>
            </a:r>
          </a:p>
          <a:p>
            <a:pPr lvl="1"/>
            <a:r>
              <a:rPr lang="en-US" sz="1500" dirty="0"/>
              <a:t>Physical barriers</a:t>
            </a:r>
          </a:p>
          <a:p>
            <a:pPr lvl="1"/>
            <a:r>
              <a:rPr lang="en-US" sz="1500" dirty="0"/>
              <a:t>Hand picking</a:t>
            </a:r>
          </a:p>
          <a:p>
            <a:r>
              <a:rPr lang="en-US" sz="1500" dirty="0"/>
              <a:t>Cultural</a:t>
            </a:r>
          </a:p>
          <a:p>
            <a:pPr lvl="1"/>
            <a:r>
              <a:rPr lang="en-US" sz="1500" dirty="0"/>
              <a:t>Crop rotation</a:t>
            </a:r>
          </a:p>
          <a:p>
            <a:pPr lvl="1"/>
            <a:r>
              <a:rPr lang="en-US" sz="1500" dirty="0"/>
              <a:t>Soil/plant health</a:t>
            </a:r>
          </a:p>
          <a:p>
            <a:pPr lvl="1"/>
            <a:r>
              <a:rPr lang="en-US" sz="1500" dirty="0"/>
              <a:t>Sanitation</a:t>
            </a:r>
          </a:p>
          <a:p>
            <a:r>
              <a:rPr lang="en-US" sz="1500" dirty="0"/>
              <a:t>Biological</a:t>
            </a:r>
          </a:p>
          <a:p>
            <a:pPr lvl="1"/>
            <a:r>
              <a:rPr lang="en-US" sz="1500" dirty="0" err="1"/>
              <a:t>Intercroping</a:t>
            </a:r>
            <a:endParaRPr lang="en-US" sz="1500" dirty="0"/>
          </a:p>
          <a:p>
            <a:pPr lvl="1"/>
            <a:r>
              <a:rPr lang="en-US" sz="1500" dirty="0" err="1"/>
              <a:t>Farmscaping</a:t>
            </a:r>
            <a:endParaRPr lang="en-US" sz="1500" dirty="0"/>
          </a:p>
          <a:p>
            <a:pPr lvl="1"/>
            <a:r>
              <a:rPr lang="en-US" sz="1500" dirty="0"/>
              <a:t>Natural enemies</a:t>
            </a:r>
          </a:p>
          <a:p>
            <a:r>
              <a:rPr lang="en-US" sz="1500" dirty="0"/>
              <a:t>Biopesticides</a:t>
            </a:r>
          </a:p>
          <a:p>
            <a:pPr lvl="1"/>
            <a:r>
              <a:rPr lang="en-US" sz="1500" dirty="0" err="1"/>
              <a:t>Bt</a:t>
            </a:r>
            <a:r>
              <a:rPr lang="en-US" sz="1500" dirty="0"/>
              <a:t>, </a:t>
            </a:r>
            <a:r>
              <a:rPr lang="en-US" sz="1500" dirty="0" err="1"/>
              <a:t>pyrethrins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8708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4D537-218E-4A7D-8274-6E4D8499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200" dirty="0"/>
              <a:t>Insect netting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5E4F9F6-0336-4363-8DEE-BCAC77FFD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r="14300"/>
          <a:stretch/>
        </p:blipFill>
        <p:spPr bwMode="auto">
          <a:xfrm>
            <a:off x="1182642" y="857675"/>
            <a:ext cx="5424420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D6216-1946-45AF-97EC-6CE84606C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3912583" cy="4038600"/>
          </a:xfrm>
        </p:spPr>
        <p:txBody>
          <a:bodyPr>
            <a:normAutofit/>
          </a:bodyPr>
          <a:lstStyle/>
          <a:p>
            <a:r>
              <a:rPr lang="en-US" sz="1600" dirty="0" err="1"/>
              <a:t>Endwalls</a:t>
            </a:r>
            <a:r>
              <a:rPr lang="en-US" sz="1600" dirty="0"/>
              <a:t> and side walls</a:t>
            </a:r>
          </a:p>
          <a:p>
            <a:r>
              <a:rPr lang="en-US" sz="1600" dirty="0"/>
              <a:t>How is it attached?</a:t>
            </a:r>
          </a:p>
          <a:p>
            <a:r>
              <a:rPr lang="en-US" sz="1600" dirty="0"/>
              <a:t>Pollination</a:t>
            </a:r>
          </a:p>
          <a:p>
            <a:r>
              <a:rPr lang="en-US" sz="1600" dirty="0"/>
              <a:t>Ventilation</a:t>
            </a:r>
          </a:p>
        </p:txBody>
      </p:sp>
    </p:spTree>
    <p:extLst>
      <p:ext uri="{BB962C8B-B14F-4D97-AF65-F5344CB8AC3E}">
        <p14:creationId xmlns:p14="http://schemas.microsoft.com/office/powerpoint/2010/main" val="323039763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3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0000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1">
      <a:majorFont>
        <a:latin typeface="Railway"/>
        <a:ea typeface=""/>
        <a:cs typeface=""/>
      </a:majorFont>
      <a:minorFont>
        <a:latin typeface="Railway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8586</TotalTime>
  <Words>1962</Words>
  <Application>Microsoft Office PowerPoint</Application>
  <PresentationFormat>Widescreen</PresentationFormat>
  <Paragraphs>450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Calibri</vt:lpstr>
      <vt:lpstr>Corbel</vt:lpstr>
      <vt:lpstr>Railway</vt:lpstr>
      <vt:lpstr>Raleway</vt:lpstr>
      <vt:lpstr>Raleway ExtraLight</vt:lpstr>
      <vt:lpstr>Basis</vt:lpstr>
      <vt:lpstr> </vt:lpstr>
      <vt:lpstr>CFSA’s MISSION</vt:lpstr>
      <vt:lpstr>Overview</vt:lpstr>
      <vt:lpstr>Many Little Hammers Matt Liebman and Eric Gallant, 1997</vt:lpstr>
      <vt:lpstr>  Many Little Hammers  </vt:lpstr>
      <vt:lpstr>Terms</vt:lpstr>
      <vt:lpstr>Insect AND ANIMAL pest</vt:lpstr>
      <vt:lpstr>Insect Control </vt:lpstr>
      <vt:lpstr>Insect netting</vt:lpstr>
      <vt:lpstr>Conservation Biological Control</vt:lpstr>
      <vt:lpstr>Augmented Biocontrol</vt:lpstr>
      <vt:lpstr>PowerPoint Presentation</vt:lpstr>
      <vt:lpstr>Looking Outside</vt:lpstr>
      <vt:lpstr>Animal Pest</vt:lpstr>
      <vt:lpstr>Additional Resources</vt:lpstr>
      <vt:lpstr>Disease Control</vt:lpstr>
      <vt:lpstr>Disease Control</vt:lpstr>
      <vt:lpstr>Preventative Measures</vt:lpstr>
      <vt:lpstr>Plasticulture and Mulch</vt:lpstr>
      <vt:lpstr>PowerPoint Presentation</vt:lpstr>
      <vt:lpstr>Spacing and Pruning</vt:lpstr>
      <vt:lpstr>Variety Selection</vt:lpstr>
      <vt:lpstr>Spinach Comparison   Johnny’s Selected Seeds; Crop Comparison</vt:lpstr>
      <vt:lpstr>Grafting</vt:lpstr>
      <vt:lpstr>Production Techniques</vt:lpstr>
      <vt:lpstr>Crop Rotations in Tunnels</vt:lpstr>
      <vt:lpstr>PowerPoint Presentation</vt:lpstr>
      <vt:lpstr>PowerPoint Presentation</vt:lpstr>
      <vt:lpstr>Resources</vt:lpstr>
      <vt:lpstr>Pest and Disease Diagnosis</vt:lpstr>
      <vt:lpstr>Weed Control</vt:lpstr>
      <vt:lpstr>Why are Weeds Bad?</vt:lpstr>
      <vt:lpstr>Weed Management </vt:lpstr>
      <vt:lpstr>Seed Production and Longevity  of Common Weed Species</vt:lpstr>
      <vt:lpstr>Stale Seedbed</vt:lpstr>
      <vt:lpstr>Flame Weeding</vt:lpstr>
      <vt:lpstr>Basic Choices</vt:lpstr>
      <vt:lpstr>Barriers</vt:lpstr>
      <vt:lpstr>Using Equipment and Solarizing</vt:lpstr>
      <vt:lpstr>Helpful Hand Tools</vt:lpstr>
      <vt:lpstr>Timing</vt:lpstr>
      <vt:lpstr>Choose Your Weeds</vt:lpstr>
      <vt:lpstr>Herbicide</vt:lpstr>
      <vt:lpstr>PowerPoint Presentation</vt:lpstr>
      <vt:lpstr>PowerPoint Presentation</vt:lpstr>
      <vt:lpstr>PowerPoint Presentation</vt:lpstr>
      <vt:lpstr>PowerPoint Presentation</vt:lpstr>
      <vt:lpstr>Scouting and Record keeping</vt:lpstr>
      <vt:lpstr>Pest Monitoring </vt:lpstr>
      <vt:lpstr>Pest Thresholds</vt:lpstr>
      <vt:lpstr>Recordkeeping</vt:lpstr>
      <vt:lpstr>Recordkeeping</vt:lpstr>
      <vt:lpstr>Finding What you need</vt:lpstr>
      <vt:lpstr>Accessing Equipment and Materials</vt:lpstr>
      <vt:lpstr>Materials</vt:lpstr>
      <vt:lpstr>Materials</vt:lpstr>
      <vt:lpstr>Reading Your Label</vt:lpstr>
      <vt:lpstr>Equipment</vt:lpstr>
      <vt:lpstr>Special Notes for Fungicides</vt:lpstr>
      <vt:lpstr>Special Notes for Insecticides</vt:lpstr>
      <vt:lpstr>Special Notes for Herbicides</vt:lpstr>
      <vt:lpstr>Pesticide Safety and Your Farm</vt:lpstr>
      <vt:lpstr>Resources</vt:lpstr>
      <vt:lpstr>Create the Environment You Want</vt:lpstr>
      <vt:lpstr>Questions &amp;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Gena Moore</dc:creator>
  <cp:lastModifiedBy>Joe Rowland</cp:lastModifiedBy>
  <cp:revision>175</cp:revision>
  <dcterms:created xsi:type="dcterms:W3CDTF">2016-11-15T15:02:46Z</dcterms:created>
  <dcterms:modified xsi:type="dcterms:W3CDTF">2024-05-08T15:48:30Z</dcterms:modified>
</cp:coreProperties>
</file>