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341" r:id="rId2"/>
    <p:sldId id="342" r:id="rId3"/>
    <p:sldId id="378" r:id="rId4"/>
    <p:sldId id="379" r:id="rId5"/>
    <p:sldId id="381" r:id="rId6"/>
    <p:sldId id="383" r:id="rId7"/>
    <p:sldId id="384" r:id="rId8"/>
    <p:sldId id="390" r:id="rId9"/>
    <p:sldId id="389" r:id="rId10"/>
    <p:sldId id="393" r:id="rId11"/>
    <p:sldId id="397" r:id="rId12"/>
    <p:sldId id="392" r:id="rId13"/>
    <p:sldId id="396" r:id="rId14"/>
    <p:sldId id="398" r:id="rId15"/>
    <p:sldId id="400" r:id="rId16"/>
    <p:sldId id="402" r:id="rId17"/>
    <p:sldId id="348" r:id="rId18"/>
    <p:sldId id="349" r:id="rId19"/>
    <p:sldId id="403" r:id="rId20"/>
    <p:sldId id="404" r:id="rId21"/>
    <p:sldId id="28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D9F91-50CE-4F01-B8E3-77DA6DEEE0DE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A63716-23F7-46ED-B80E-71BFBEA0C3F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Physical</a:t>
          </a:r>
        </a:p>
      </dgm:t>
    </dgm:pt>
    <dgm:pt modelId="{725541D5-AEC6-4622-A5F9-79F2E17BC474}" type="parTrans" cxnId="{5B2D58AE-EAAF-43D9-88E8-37CE085A0CD9}">
      <dgm:prSet/>
      <dgm:spPr/>
      <dgm:t>
        <a:bodyPr/>
        <a:lstStyle/>
        <a:p>
          <a:endParaRPr lang="en-US"/>
        </a:p>
      </dgm:t>
    </dgm:pt>
    <dgm:pt modelId="{8B0B68C9-01BC-448D-916B-805443185A3A}" type="sibTrans" cxnId="{5B2D58AE-EAAF-43D9-88E8-37CE085A0CD9}">
      <dgm:prSet/>
      <dgm:spPr/>
      <dgm:t>
        <a:bodyPr/>
        <a:lstStyle/>
        <a:p>
          <a:endParaRPr lang="en-US"/>
        </a:p>
      </dgm:t>
    </dgm:pt>
    <dgm:pt modelId="{F5EBE694-F8F8-4333-8102-5FB7EF175B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Chemical</a:t>
          </a:r>
        </a:p>
      </dgm:t>
    </dgm:pt>
    <dgm:pt modelId="{4263344B-401F-4550-816D-324472878980}" type="parTrans" cxnId="{B46C60AF-D68E-4489-831A-A9AA191F7EA0}">
      <dgm:prSet/>
      <dgm:spPr/>
      <dgm:t>
        <a:bodyPr/>
        <a:lstStyle/>
        <a:p>
          <a:endParaRPr lang="en-US"/>
        </a:p>
      </dgm:t>
    </dgm:pt>
    <dgm:pt modelId="{34EF8B30-48D3-416A-BC39-7DA00BC44A50}" type="sibTrans" cxnId="{B46C60AF-D68E-4489-831A-A9AA191F7EA0}">
      <dgm:prSet/>
      <dgm:spPr/>
      <dgm:t>
        <a:bodyPr/>
        <a:lstStyle/>
        <a:p>
          <a:endParaRPr lang="en-US"/>
        </a:p>
      </dgm:t>
    </dgm:pt>
    <dgm:pt modelId="{6E35715A-EBDD-4676-BA90-F9779D7FBD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Biological</a:t>
          </a:r>
        </a:p>
      </dgm:t>
    </dgm:pt>
    <dgm:pt modelId="{1F122643-CB8B-467E-BA93-A13CBEEE1733}" type="parTrans" cxnId="{CECA6977-F8DC-42F5-8793-2B6B480C2BB8}">
      <dgm:prSet/>
      <dgm:spPr/>
      <dgm:t>
        <a:bodyPr/>
        <a:lstStyle/>
        <a:p>
          <a:endParaRPr lang="en-US"/>
        </a:p>
      </dgm:t>
    </dgm:pt>
    <dgm:pt modelId="{542D7781-79F0-4A7A-B823-530941B41D14}" type="sibTrans" cxnId="{CECA6977-F8DC-42F5-8793-2B6B480C2BB8}">
      <dgm:prSet/>
      <dgm:spPr/>
      <dgm:t>
        <a:bodyPr/>
        <a:lstStyle/>
        <a:p>
          <a:endParaRPr lang="en-US"/>
        </a:p>
      </dgm:t>
    </dgm:pt>
    <dgm:pt modelId="{A72977AB-9B82-463A-8D32-2D983FABD837}" type="pres">
      <dgm:prSet presAssocID="{253D9F91-50CE-4F01-B8E3-77DA6DEEE0DE}" presName="root" presStyleCnt="0">
        <dgm:presLayoutVars>
          <dgm:dir/>
          <dgm:resizeHandles val="exact"/>
        </dgm:presLayoutVars>
      </dgm:prSet>
      <dgm:spPr/>
    </dgm:pt>
    <dgm:pt modelId="{F951318A-F47D-4660-BFD2-DEF5CB786893}" type="pres">
      <dgm:prSet presAssocID="{03A63716-23F7-46ED-B80E-71BFBEA0C3FA}" presName="compNode" presStyleCnt="0"/>
      <dgm:spPr/>
    </dgm:pt>
    <dgm:pt modelId="{D1670A9D-05FD-4D47-ADB6-06B207B14EDF}" type="pres">
      <dgm:prSet presAssocID="{03A63716-23F7-46ED-B80E-71BFBEA0C3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dy Builder"/>
        </a:ext>
      </dgm:extLst>
    </dgm:pt>
    <dgm:pt modelId="{1A2745BB-6F71-4247-9C9C-1DDD4A6A2E74}" type="pres">
      <dgm:prSet presAssocID="{03A63716-23F7-46ED-B80E-71BFBEA0C3FA}" presName="spaceRect" presStyleCnt="0"/>
      <dgm:spPr/>
    </dgm:pt>
    <dgm:pt modelId="{3EF5AF7B-87B3-42FF-9F5C-1EB0D19CE238}" type="pres">
      <dgm:prSet presAssocID="{03A63716-23F7-46ED-B80E-71BFBEA0C3FA}" presName="textRect" presStyleLbl="revTx" presStyleIdx="0" presStyleCnt="3">
        <dgm:presLayoutVars>
          <dgm:chMax val="1"/>
          <dgm:chPref val="1"/>
        </dgm:presLayoutVars>
      </dgm:prSet>
      <dgm:spPr/>
    </dgm:pt>
    <dgm:pt modelId="{6E493EF3-6D89-4C6B-87D2-A3D9BD39DC94}" type="pres">
      <dgm:prSet presAssocID="{8B0B68C9-01BC-448D-916B-805443185A3A}" presName="sibTrans" presStyleCnt="0"/>
      <dgm:spPr/>
    </dgm:pt>
    <dgm:pt modelId="{49F8894E-91D4-4D3F-A6C6-C7883F83B3F1}" type="pres">
      <dgm:prSet presAssocID="{F5EBE694-F8F8-4333-8102-5FB7EF175B36}" presName="compNode" presStyleCnt="0"/>
      <dgm:spPr/>
    </dgm:pt>
    <dgm:pt modelId="{5BC85200-3D1F-47E5-8DA9-792E6E6388A6}" type="pres">
      <dgm:prSet presAssocID="{F5EBE694-F8F8-4333-8102-5FB7EF175B3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A12E4F2B-D9B5-4346-876A-DFF9D59B7672}" type="pres">
      <dgm:prSet presAssocID="{F5EBE694-F8F8-4333-8102-5FB7EF175B36}" presName="spaceRect" presStyleCnt="0"/>
      <dgm:spPr/>
    </dgm:pt>
    <dgm:pt modelId="{788885EF-3434-436E-885B-BE8AADD4B4DA}" type="pres">
      <dgm:prSet presAssocID="{F5EBE694-F8F8-4333-8102-5FB7EF175B36}" presName="textRect" presStyleLbl="revTx" presStyleIdx="1" presStyleCnt="3">
        <dgm:presLayoutVars>
          <dgm:chMax val="1"/>
          <dgm:chPref val="1"/>
        </dgm:presLayoutVars>
      </dgm:prSet>
      <dgm:spPr/>
    </dgm:pt>
    <dgm:pt modelId="{7BC8520E-DD17-478F-8F05-1208A50F1FB5}" type="pres">
      <dgm:prSet presAssocID="{34EF8B30-48D3-416A-BC39-7DA00BC44A50}" presName="sibTrans" presStyleCnt="0"/>
      <dgm:spPr/>
    </dgm:pt>
    <dgm:pt modelId="{731726DE-4869-4B71-8DC0-41D5F98629E1}" type="pres">
      <dgm:prSet presAssocID="{6E35715A-EBDD-4676-BA90-F9779D7FBD87}" presName="compNode" presStyleCnt="0"/>
      <dgm:spPr/>
    </dgm:pt>
    <dgm:pt modelId="{F23F17B7-C0B3-4001-94A8-5AD7016CC285}" type="pres">
      <dgm:prSet presAssocID="{6E35715A-EBDD-4676-BA90-F9779D7FBD8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A4CC192F-807A-487F-BC15-70A4A38B7B3D}" type="pres">
      <dgm:prSet presAssocID="{6E35715A-EBDD-4676-BA90-F9779D7FBD87}" presName="spaceRect" presStyleCnt="0"/>
      <dgm:spPr/>
    </dgm:pt>
    <dgm:pt modelId="{86BE40B3-15A1-45CF-B0BB-D20291C1E6AB}" type="pres">
      <dgm:prSet presAssocID="{6E35715A-EBDD-4676-BA90-F9779D7FBD8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7D13131-4654-4E6D-80C3-97F7AF1F9001}" type="presOf" srcId="{03A63716-23F7-46ED-B80E-71BFBEA0C3FA}" destId="{3EF5AF7B-87B3-42FF-9F5C-1EB0D19CE238}" srcOrd="0" destOrd="0" presId="urn:microsoft.com/office/officeart/2018/2/layout/IconLabelList"/>
    <dgm:cxn modelId="{28D51264-7E01-4A31-9455-03E2349CA2CC}" type="presOf" srcId="{253D9F91-50CE-4F01-B8E3-77DA6DEEE0DE}" destId="{A72977AB-9B82-463A-8D32-2D983FABD837}" srcOrd="0" destOrd="0" presId="urn:microsoft.com/office/officeart/2018/2/layout/IconLabelList"/>
    <dgm:cxn modelId="{9CECC467-71F8-4F57-8F91-826560E1175F}" type="presOf" srcId="{6E35715A-EBDD-4676-BA90-F9779D7FBD87}" destId="{86BE40B3-15A1-45CF-B0BB-D20291C1E6AB}" srcOrd="0" destOrd="0" presId="urn:microsoft.com/office/officeart/2018/2/layout/IconLabelList"/>
    <dgm:cxn modelId="{CECA6977-F8DC-42F5-8793-2B6B480C2BB8}" srcId="{253D9F91-50CE-4F01-B8E3-77DA6DEEE0DE}" destId="{6E35715A-EBDD-4676-BA90-F9779D7FBD87}" srcOrd="2" destOrd="0" parTransId="{1F122643-CB8B-467E-BA93-A13CBEEE1733}" sibTransId="{542D7781-79F0-4A7A-B823-530941B41D14}"/>
    <dgm:cxn modelId="{ACE2CF98-B42C-48A1-9FAB-CBF6E277569D}" type="presOf" srcId="{F5EBE694-F8F8-4333-8102-5FB7EF175B36}" destId="{788885EF-3434-436E-885B-BE8AADD4B4DA}" srcOrd="0" destOrd="0" presId="urn:microsoft.com/office/officeart/2018/2/layout/IconLabelList"/>
    <dgm:cxn modelId="{5B2D58AE-EAAF-43D9-88E8-37CE085A0CD9}" srcId="{253D9F91-50CE-4F01-B8E3-77DA6DEEE0DE}" destId="{03A63716-23F7-46ED-B80E-71BFBEA0C3FA}" srcOrd="0" destOrd="0" parTransId="{725541D5-AEC6-4622-A5F9-79F2E17BC474}" sibTransId="{8B0B68C9-01BC-448D-916B-805443185A3A}"/>
    <dgm:cxn modelId="{B46C60AF-D68E-4489-831A-A9AA191F7EA0}" srcId="{253D9F91-50CE-4F01-B8E3-77DA6DEEE0DE}" destId="{F5EBE694-F8F8-4333-8102-5FB7EF175B36}" srcOrd="1" destOrd="0" parTransId="{4263344B-401F-4550-816D-324472878980}" sibTransId="{34EF8B30-48D3-416A-BC39-7DA00BC44A50}"/>
    <dgm:cxn modelId="{3A5497F9-8068-4ADC-8A65-2CB8973D6557}" type="presParOf" srcId="{A72977AB-9B82-463A-8D32-2D983FABD837}" destId="{F951318A-F47D-4660-BFD2-DEF5CB786893}" srcOrd="0" destOrd="0" presId="urn:microsoft.com/office/officeart/2018/2/layout/IconLabelList"/>
    <dgm:cxn modelId="{267C3426-773E-400A-8B87-75BB5953B3BF}" type="presParOf" srcId="{F951318A-F47D-4660-BFD2-DEF5CB786893}" destId="{D1670A9D-05FD-4D47-ADB6-06B207B14EDF}" srcOrd="0" destOrd="0" presId="urn:microsoft.com/office/officeart/2018/2/layout/IconLabelList"/>
    <dgm:cxn modelId="{8D436DB5-841F-426B-86E2-579BA21EDA14}" type="presParOf" srcId="{F951318A-F47D-4660-BFD2-DEF5CB786893}" destId="{1A2745BB-6F71-4247-9C9C-1DDD4A6A2E74}" srcOrd="1" destOrd="0" presId="urn:microsoft.com/office/officeart/2018/2/layout/IconLabelList"/>
    <dgm:cxn modelId="{A7A98F28-1BA0-4A02-BB40-F44667A2FD45}" type="presParOf" srcId="{F951318A-F47D-4660-BFD2-DEF5CB786893}" destId="{3EF5AF7B-87B3-42FF-9F5C-1EB0D19CE238}" srcOrd="2" destOrd="0" presId="urn:microsoft.com/office/officeart/2018/2/layout/IconLabelList"/>
    <dgm:cxn modelId="{107F8E6C-1D67-4B24-8679-3D0757E16A7B}" type="presParOf" srcId="{A72977AB-9B82-463A-8D32-2D983FABD837}" destId="{6E493EF3-6D89-4C6B-87D2-A3D9BD39DC94}" srcOrd="1" destOrd="0" presId="urn:microsoft.com/office/officeart/2018/2/layout/IconLabelList"/>
    <dgm:cxn modelId="{A3D1C7D6-25B0-4489-8CD5-98E3441A0D62}" type="presParOf" srcId="{A72977AB-9B82-463A-8D32-2D983FABD837}" destId="{49F8894E-91D4-4D3F-A6C6-C7883F83B3F1}" srcOrd="2" destOrd="0" presId="urn:microsoft.com/office/officeart/2018/2/layout/IconLabelList"/>
    <dgm:cxn modelId="{A9FFBEEE-0391-4487-B4EC-BE133FBDE950}" type="presParOf" srcId="{49F8894E-91D4-4D3F-A6C6-C7883F83B3F1}" destId="{5BC85200-3D1F-47E5-8DA9-792E6E6388A6}" srcOrd="0" destOrd="0" presId="urn:microsoft.com/office/officeart/2018/2/layout/IconLabelList"/>
    <dgm:cxn modelId="{6AC08607-B1AA-4FFE-9E6B-0DBD378F2DE9}" type="presParOf" srcId="{49F8894E-91D4-4D3F-A6C6-C7883F83B3F1}" destId="{A12E4F2B-D9B5-4346-876A-DFF9D59B7672}" srcOrd="1" destOrd="0" presId="urn:microsoft.com/office/officeart/2018/2/layout/IconLabelList"/>
    <dgm:cxn modelId="{BE15A1FF-5D83-40D6-9045-F183D1DEA058}" type="presParOf" srcId="{49F8894E-91D4-4D3F-A6C6-C7883F83B3F1}" destId="{788885EF-3434-436E-885B-BE8AADD4B4DA}" srcOrd="2" destOrd="0" presId="urn:microsoft.com/office/officeart/2018/2/layout/IconLabelList"/>
    <dgm:cxn modelId="{B53933C7-CED3-4B10-824B-4C5CA253E3BD}" type="presParOf" srcId="{A72977AB-9B82-463A-8D32-2D983FABD837}" destId="{7BC8520E-DD17-478F-8F05-1208A50F1FB5}" srcOrd="3" destOrd="0" presId="urn:microsoft.com/office/officeart/2018/2/layout/IconLabelList"/>
    <dgm:cxn modelId="{7DD1ED5F-8D7B-4259-B6CF-6BF980AD193D}" type="presParOf" srcId="{A72977AB-9B82-463A-8D32-2D983FABD837}" destId="{731726DE-4869-4B71-8DC0-41D5F98629E1}" srcOrd="4" destOrd="0" presId="urn:microsoft.com/office/officeart/2018/2/layout/IconLabelList"/>
    <dgm:cxn modelId="{DC4683B6-CB26-4791-A13F-33CB5AB349FC}" type="presParOf" srcId="{731726DE-4869-4B71-8DC0-41D5F98629E1}" destId="{F23F17B7-C0B3-4001-94A8-5AD7016CC285}" srcOrd="0" destOrd="0" presId="urn:microsoft.com/office/officeart/2018/2/layout/IconLabelList"/>
    <dgm:cxn modelId="{99ED95E5-383B-4992-A3FE-9310484F1E3B}" type="presParOf" srcId="{731726DE-4869-4B71-8DC0-41D5F98629E1}" destId="{A4CC192F-807A-487F-BC15-70A4A38B7B3D}" srcOrd="1" destOrd="0" presId="urn:microsoft.com/office/officeart/2018/2/layout/IconLabelList"/>
    <dgm:cxn modelId="{19A19D58-5638-42E2-A8C2-2A4C4FA49E28}" type="presParOf" srcId="{731726DE-4869-4B71-8DC0-41D5F98629E1}" destId="{86BE40B3-15A1-45CF-B0BB-D20291C1E6A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09509-2463-4C8A-B6E4-DFD963D3AC66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CA109F-B2E0-46A6-8DF3-9293D90275E7}">
      <dgm:prSet/>
      <dgm:spPr/>
      <dgm:t>
        <a:bodyPr/>
        <a:lstStyle/>
        <a:p>
          <a:r>
            <a:rPr lang="en-US"/>
            <a:t>Know Your Context</a:t>
          </a:r>
        </a:p>
      </dgm:t>
    </dgm:pt>
    <dgm:pt modelId="{3E3250AB-DF83-4E1F-BD52-94AD0DD3D8BF}" type="parTrans" cxnId="{A751B0C4-48C2-48AF-A3DA-741B4FE72E06}">
      <dgm:prSet/>
      <dgm:spPr/>
      <dgm:t>
        <a:bodyPr/>
        <a:lstStyle/>
        <a:p>
          <a:endParaRPr lang="en-US"/>
        </a:p>
      </dgm:t>
    </dgm:pt>
    <dgm:pt modelId="{00CB4BBB-4F39-4741-B073-C7E4757BBEEE}" type="sibTrans" cxnId="{A751B0C4-48C2-48AF-A3DA-741B4FE72E06}">
      <dgm:prSet/>
      <dgm:spPr/>
      <dgm:t>
        <a:bodyPr/>
        <a:lstStyle/>
        <a:p>
          <a:endParaRPr lang="en-US"/>
        </a:p>
      </dgm:t>
    </dgm:pt>
    <dgm:pt modelId="{39DC2791-0482-47FE-AF69-EB7497D9341E}">
      <dgm:prSet/>
      <dgm:spPr/>
      <dgm:t>
        <a:bodyPr/>
        <a:lstStyle/>
        <a:p>
          <a:r>
            <a:rPr lang="en-US"/>
            <a:t>Minimize Soil Disturbance</a:t>
          </a:r>
        </a:p>
      </dgm:t>
    </dgm:pt>
    <dgm:pt modelId="{DB37F416-289D-42A8-BAD7-D4B48A5934B1}" type="parTrans" cxnId="{93FA869C-F5DF-41FD-9A67-ECC3EFFCBE3E}">
      <dgm:prSet/>
      <dgm:spPr/>
      <dgm:t>
        <a:bodyPr/>
        <a:lstStyle/>
        <a:p>
          <a:endParaRPr lang="en-US"/>
        </a:p>
      </dgm:t>
    </dgm:pt>
    <dgm:pt modelId="{CE3F574F-16F4-4A4B-8000-3C5B6BBBF30C}" type="sibTrans" cxnId="{93FA869C-F5DF-41FD-9A67-ECC3EFFCBE3E}">
      <dgm:prSet/>
      <dgm:spPr/>
      <dgm:t>
        <a:bodyPr/>
        <a:lstStyle/>
        <a:p>
          <a:endParaRPr lang="en-US"/>
        </a:p>
      </dgm:t>
    </dgm:pt>
    <dgm:pt modelId="{3F056030-B748-421F-A9BC-833B108CE9DA}">
      <dgm:prSet/>
      <dgm:spPr/>
      <dgm:t>
        <a:bodyPr/>
        <a:lstStyle/>
        <a:p>
          <a:r>
            <a:rPr lang="en-US"/>
            <a:t>Keep Soil Covered</a:t>
          </a:r>
        </a:p>
      </dgm:t>
    </dgm:pt>
    <dgm:pt modelId="{96EFCD75-F5AF-4239-B595-B686DDBEB492}" type="parTrans" cxnId="{2654BD3F-A2CB-4E4C-BEE6-26C3155944C8}">
      <dgm:prSet/>
      <dgm:spPr/>
      <dgm:t>
        <a:bodyPr/>
        <a:lstStyle/>
        <a:p>
          <a:endParaRPr lang="en-US"/>
        </a:p>
      </dgm:t>
    </dgm:pt>
    <dgm:pt modelId="{33FD638D-9BC1-4D8F-B01F-AF13FBA3525D}" type="sibTrans" cxnId="{2654BD3F-A2CB-4E4C-BEE6-26C3155944C8}">
      <dgm:prSet/>
      <dgm:spPr/>
      <dgm:t>
        <a:bodyPr/>
        <a:lstStyle/>
        <a:p>
          <a:endParaRPr lang="en-US"/>
        </a:p>
      </dgm:t>
    </dgm:pt>
    <dgm:pt modelId="{25369CE3-DEE9-493E-B00C-B89C3EA43B19}">
      <dgm:prSet/>
      <dgm:spPr/>
      <dgm:t>
        <a:bodyPr/>
        <a:lstStyle/>
        <a:p>
          <a:r>
            <a:rPr lang="en-US"/>
            <a:t>Increase Diversity</a:t>
          </a:r>
        </a:p>
      </dgm:t>
    </dgm:pt>
    <dgm:pt modelId="{07FB8D60-1EDD-4A9E-9F74-6461B4CE2E3D}" type="parTrans" cxnId="{DCBF9012-84E8-4054-AF76-BC57E483E080}">
      <dgm:prSet/>
      <dgm:spPr/>
      <dgm:t>
        <a:bodyPr/>
        <a:lstStyle/>
        <a:p>
          <a:endParaRPr lang="en-US"/>
        </a:p>
      </dgm:t>
    </dgm:pt>
    <dgm:pt modelId="{1FFE022C-BDCC-49A1-9CAA-A8ACA6EB6A46}" type="sibTrans" cxnId="{DCBF9012-84E8-4054-AF76-BC57E483E080}">
      <dgm:prSet/>
      <dgm:spPr/>
      <dgm:t>
        <a:bodyPr/>
        <a:lstStyle/>
        <a:p>
          <a:endParaRPr lang="en-US"/>
        </a:p>
      </dgm:t>
    </dgm:pt>
    <dgm:pt modelId="{C1B7A30F-F005-48BD-98F9-C2089A8190CB}">
      <dgm:prSet/>
      <dgm:spPr/>
      <dgm:t>
        <a:bodyPr/>
        <a:lstStyle/>
        <a:p>
          <a:r>
            <a:rPr lang="en-US"/>
            <a:t>Living Roots in Soil</a:t>
          </a:r>
        </a:p>
      </dgm:t>
    </dgm:pt>
    <dgm:pt modelId="{FAE80817-4963-4ABA-8673-E7D2C00CC030}" type="parTrans" cxnId="{7C6296F2-2930-4BE2-A268-C264902164E6}">
      <dgm:prSet/>
      <dgm:spPr/>
      <dgm:t>
        <a:bodyPr/>
        <a:lstStyle/>
        <a:p>
          <a:endParaRPr lang="en-US"/>
        </a:p>
      </dgm:t>
    </dgm:pt>
    <dgm:pt modelId="{1F226FD9-C3E1-44CE-A310-A055CEA234CE}" type="sibTrans" cxnId="{7C6296F2-2930-4BE2-A268-C264902164E6}">
      <dgm:prSet/>
      <dgm:spPr/>
      <dgm:t>
        <a:bodyPr/>
        <a:lstStyle/>
        <a:p>
          <a:endParaRPr lang="en-US"/>
        </a:p>
      </dgm:t>
    </dgm:pt>
    <dgm:pt modelId="{91AD7BEB-33ED-416D-803F-60D2935FE41E}">
      <dgm:prSet/>
      <dgm:spPr/>
      <dgm:t>
        <a:bodyPr/>
        <a:lstStyle/>
        <a:p>
          <a:r>
            <a:rPr lang="en-US" dirty="0"/>
            <a:t>Integrate Animals</a:t>
          </a:r>
        </a:p>
      </dgm:t>
    </dgm:pt>
    <dgm:pt modelId="{D11FA69F-4AF1-4E8D-AA11-FAA1914B7372}" type="parTrans" cxnId="{BB34E4DB-B31F-46E7-AA7B-CC999557CB82}">
      <dgm:prSet/>
      <dgm:spPr/>
      <dgm:t>
        <a:bodyPr/>
        <a:lstStyle/>
        <a:p>
          <a:endParaRPr lang="en-US"/>
        </a:p>
      </dgm:t>
    </dgm:pt>
    <dgm:pt modelId="{9788A641-9D7E-4527-80BB-6BBCEB4CF317}" type="sibTrans" cxnId="{BB34E4DB-B31F-46E7-AA7B-CC999557CB82}">
      <dgm:prSet/>
      <dgm:spPr/>
      <dgm:t>
        <a:bodyPr/>
        <a:lstStyle/>
        <a:p>
          <a:endParaRPr lang="en-US"/>
        </a:p>
      </dgm:t>
    </dgm:pt>
    <dgm:pt modelId="{6E7759C4-CBDE-4B7C-A3C5-6C5EAF1E95EC}" type="pres">
      <dgm:prSet presAssocID="{06D09509-2463-4C8A-B6E4-DFD963D3AC66}" presName="compositeShape" presStyleCnt="0">
        <dgm:presLayoutVars>
          <dgm:chMax val="7"/>
          <dgm:dir/>
          <dgm:resizeHandles val="exact"/>
        </dgm:presLayoutVars>
      </dgm:prSet>
      <dgm:spPr/>
    </dgm:pt>
    <dgm:pt modelId="{2064DDBA-EC95-4D3E-9C50-0F5F07DF8D10}" type="pres">
      <dgm:prSet presAssocID="{06D09509-2463-4C8A-B6E4-DFD963D3AC66}" presName="wedge1" presStyleLbl="node1" presStyleIdx="0" presStyleCnt="6"/>
      <dgm:spPr/>
    </dgm:pt>
    <dgm:pt modelId="{6407C73C-583B-41E2-8438-62B048B94328}" type="pres">
      <dgm:prSet presAssocID="{06D09509-2463-4C8A-B6E4-DFD963D3AC66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72FFF140-B92B-4AFC-BCD6-9459F1D31779}" type="pres">
      <dgm:prSet presAssocID="{06D09509-2463-4C8A-B6E4-DFD963D3AC66}" presName="wedge2" presStyleLbl="node1" presStyleIdx="1" presStyleCnt="6"/>
      <dgm:spPr/>
    </dgm:pt>
    <dgm:pt modelId="{2D173067-AB56-4158-B3CC-C115C5512100}" type="pres">
      <dgm:prSet presAssocID="{06D09509-2463-4C8A-B6E4-DFD963D3AC66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269BD51-495F-4F40-9278-846DD459D741}" type="pres">
      <dgm:prSet presAssocID="{06D09509-2463-4C8A-B6E4-DFD963D3AC66}" presName="wedge3" presStyleLbl="node1" presStyleIdx="2" presStyleCnt="6"/>
      <dgm:spPr/>
    </dgm:pt>
    <dgm:pt modelId="{445B595A-219B-4015-A4BF-712F3D8A3435}" type="pres">
      <dgm:prSet presAssocID="{06D09509-2463-4C8A-B6E4-DFD963D3AC66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6B700AB-0F1F-468D-821B-FAC7141D0E94}" type="pres">
      <dgm:prSet presAssocID="{06D09509-2463-4C8A-B6E4-DFD963D3AC66}" presName="wedge4" presStyleLbl="node1" presStyleIdx="3" presStyleCnt="6"/>
      <dgm:spPr/>
    </dgm:pt>
    <dgm:pt modelId="{E7EE40E2-C004-4DFA-ACF2-D2EA8F6B1D02}" type="pres">
      <dgm:prSet presAssocID="{06D09509-2463-4C8A-B6E4-DFD963D3AC66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6F409615-AA59-443D-8AB0-2EF02240E0F2}" type="pres">
      <dgm:prSet presAssocID="{06D09509-2463-4C8A-B6E4-DFD963D3AC66}" presName="wedge5" presStyleLbl="node1" presStyleIdx="4" presStyleCnt="6"/>
      <dgm:spPr/>
    </dgm:pt>
    <dgm:pt modelId="{A765BF35-FE2A-46A2-BB91-5A756D84CF3F}" type="pres">
      <dgm:prSet presAssocID="{06D09509-2463-4C8A-B6E4-DFD963D3AC66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6B83435-9BE4-47B6-B235-C45E0338CDC0}" type="pres">
      <dgm:prSet presAssocID="{06D09509-2463-4C8A-B6E4-DFD963D3AC66}" presName="wedge6" presStyleLbl="node1" presStyleIdx="5" presStyleCnt="6"/>
      <dgm:spPr/>
    </dgm:pt>
    <dgm:pt modelId="{163C52DD-D66D-4546-B2EB-C53F001ADE6E}" type="pres">
      <dgm:prSet presAssocID="{06D09509-2463-4C8A-B6E4-DFD963D3AC66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77C2C0A-503A-4DCA-A4AF-7103DB2CC2F6}" type="presOf" srcId="{25369CE3-DEE9-493E-B00C-B89C3EA43B19}" destId="{E7EE40E2-C004-4DFA-ACF2-D2EA8F6B1D02}" srcOrd="1" destOrd="0" presId="urn:microsoft.com/office/officeart/2005/8/layout/chart3"/>
    <dgm:cxn modelId="{DD10DD0F-7729-4FA0-B14B-44CA5F80953A}" type="presOf" srcId="{06D09509-2463-4C8A-B6E4-DFD963D3AC66}" destId="{6E7759C4-CBDE-4B7C-A3C5-6C5EAF1E95EC}" srcOrd="0" destOrd="0" presId="urn:microsoft.com/office/officeart/2005/8/layout/chart3"/>
    <dgm:cxn modelId="{DCBF9012-84E8-4054-AF76-BC57E483E080}" srcId="{06D09509-2463-4C8A-B6E4-DFD963D3AC66}" destId="{25369CE3-DEE9-493E-B00C-B89C3EA43B19}" srcOrd="3" destOrd="0" parTransId="{07FB8D60-1EDD-4A9E-9F74-6461B4CE2E3D}" sibTransId="{1FFE022C-BDCC-49A1-9CAA-A8ACA6EB6A46}"/>
    <dgm:cxn modelId="{378E3817-45A2-4603-8BA9-E503A313ED96}" type="presOf" srcId="{2ECA109F-B2E0-46A6-8DF3-9293D90275E7}" destId="{6407C73C-583B-41E2-8438-62B048B94328}" srcOrd="1" destOrd="0" presId="urn:microsoft.com/office/officeart/2005/8/layout/chart3"/>
    <dgm:cxn modelId="{7985D435-0D99-436E-B322-4C3F9C7FA0A8}" type="presOf" srcId="{91AD7BEB-33ED-416D-803F-60D2935FE41E}" destId="{86B83435-9BE4-47B6-B235-C45E0338CDC0}" srcOrd="0" destOrd="0" presId="urn:microsoft.com/office/officeart/2005/8/layout/chart3"/>
    <dgm:cxn modelId="{2654BD3F-A2CB-4E4C-BEE6-26C3155944C8}" srcId="{06D09509-2463-4C8A-B6E4-DFD963D3AC66}" destId="{3F056030-B748-421F-A9BC-833B108CE9DA}" srcOrd="2" destOrd="0" parTransId="{96EFCD75-F5AF-4239-B595-B686DDBEB492}" sibTransId="{33FD638D-9BC1-4D8F-B01F-AF13FBA3525D}"/>
    <dgm:cxn modelId="{0F953046-1221-496A-AEFF-312D4EFBF374}" type="presOf" srcId="{25369CE3-DEE9-493E-B00C-B89C3EA43B19}" destId="{76B700AB-0F1F-468D-821B-FAC7141D0E94}" srcOrd="0" destOrd="0" presId="urn:microsoft.com/office/officeart/2005/8/layout/chart3"/>
    <dgm:cxn modelId="{86777867-8ABD-41D5-A1CB-78A1BB009B52}" type="presOf" srcId="{C1B7A30F-F005-48BD-98F9-C2089A8190CB}" destId="{6F409615-AA59-443D-8AB0-2EF02240E0F2}" srcOrd="0" destOrd="0" presId="urn:microsoft.com/office/officeart/2005/8/layout/chart3"/>
    <dgm:cxn modelId="{0F87F249-340C-4D22-8582-4C162783E96F}" type="presOf" srcId="{91AD7BEB-33ED-416D-803F-60D2935FE41E}" destId="{163C52DD-D66D-4546-B2EB-C53F001ADE6E}" srcOrd="1" destOrd="0" presId="urn:microsoft.com/office/officeart/2005/8/layout/chart3"/>
    <dgm:cxn modelId="{5D1DCB82-8549-4DD5-8FB8-243B54E86805}" type="presOf" srcId="{39DC2791-0482-47FE-AF69-EB7497D9341E}" destId="{2D173067-AB56-4158-B3CC-C115C5512100}" srcOrd="1" destOrd="0" presId="urn:microsoft.com/office/officeart/2005/8/layout/chart3"/>
    <dgm:cxn modelId="{73F97A87-BBAC-4D7C-AD94-151B196B3B0A}" type="presOf" srcId="{3F056030-B748-421F-A9BC-833B108CE9DA}" destId="{5269BD51-495F-4F40-9278-846DD459D741}" srcOrd="0" destOrd="0" presId="urn:microsoft.com/office/officeart/2005/8/layout/chart3"/>
    <dgm:cxn modelId="{93FA869C-F5DF-41FD-9A67-ECC3EFFCBE3E}" srcId="{06D09509-2463-4C8A-B6E4-DFD963D3AC66}" destId="{39DC2791-0482-47FE-AF69-EB7497D9341E}" srcOrd="1" destOrd="0" parTransId="{DB37F416-289D-42A8-BAD7-D4B48A5934B1}" sibTransId="{CE3F574F-16F4-4A4B-8000-3C5B6BBBF30C}"/>
    <dgm:cxn modelId="{3078EDA0-CF09-4AF6-A04F-174DB75B3041}" type="presOf" srcId="{2ECA109F-B2E0-46A6-8DF3-9293D90275E7}" destId="{2064DDBA-EC95-4D3E-9C50-0F5F07DF8D10}" srcOrd="0" destOrd="0" presId="urn:microsoft.com/office/officeart/2005/8/layout/chart3"/>
    <dgm:cxn modelId="{191D68BA-3A64-4E27-81D3-6F5AED5C72A5}" type="presOf" srcId="{3F056030-B748-421F-A9BC-833B108CE9DA}" destId="{445B595A-219B-4015-A4BF-712F3D8A3435}" srcOrd="1" destOrd="0" presId="urn:microsoft.com/office/officeart/2005/8/layout/chart3"/>
    <dgm:cxn modelId="{4BA295C1-C0DC-4200-9603-1939715C27CE}" type="presOf" srcId="{39DC2791-0482-47FE-AF69-EB7497D9341E}" destId="{72FFF140-B92B-4AFC-BCD6-9459F1D31779}" srcOrd="0" destOrd="0" presId="urn:microsoft.com/office/officeart/2005/8/layout/chart3"/>
    <dgm:cxn modelId="{A751B0C4-48C2-48AF-A3DA-741B4FE72E06}" srcId="{06D09509-2463-4C8A-B6E4-DFD963D3AC66}" destId="{2ECA109F-B2E0-46A6-8DF3-9293D90275E7}" srcOrd="0" destOrd="0" parTransId="{3E3250AB-DF83-4E1F-BD52-94AD0DD3D8BF}" sibTransId="{00CB4BBB-4F39-4741-B073-C7E4757BBEEE}"/>
    <dgm:cxn modelId="{D56ADDDA-377A-43CB-B0E4-2C85C5B8D32D}" type="presOf" srcId="{C1B7A30F-F005-48BD-98F9-C2089A8190CB}" destId="{A765BF35-FE2A-46A2-BB91-5A756D84CF3F}" srcOrd="1" destOrd="0" presId="urn:microsoft.com/office/officeart/2005/8/layout/chart3"/>
    <dgm:cxn modelId="{BB34E4DB-B31F-46E7-AA7B-CC999557CB82}" srcId="{06D09509-2463-4C8A-B6E4-DFD963D3AC66}" destId="{91AD7BEB-33ED-416D-803F-60D2935FE41E}" srcOrd="5" destOrd="0" parTransId="{D11FA69F-4AF1-4E8D-AA11-FAA1914B7372}" sibTransId="{9788A641-9D7E-4527-80BB-6BBCEB4CF317}"/>
    <dgm:cxn modelId="{7C6296F2-2930-4BE2-A268-C264902164E6}" srcId="{06D09509-2463-4C8A-B6E4-DFD963D3AC66}" destId="{C1B7A30F-F005-48BD-98F9-C2089A8190CB}" srcOrd="4" destOrd="0" parTransId="{FAE80817-4963-4ABA-8673-E7D2C00CC030}" sibTransId="{1F226FD9-C3E1-44CE-A310-A055CEA234CE}"/>
    <dgm:cxn modelId="{1CBC5C5F-84F3-4792-BD32-8FD412735F2E}" type="presParOf" srcId="{6E7759C4-CBDE-4B7C-A3C5-6C5EAF1E95EC}" destId="{2064DDBA-EC95-4D3E-9C50-0F5F07DF8D10}" srcOrd="0" destOrd="0" presId="urn:microsoft.com/office/officeart/2005/8/layout/chart3"/>
    <dgm:cxn modelId="{B15F94B2-683F-4F75-ACEC-DD0F2D96CAAB}" type="presParOf" srcId="{6E7759C4-CBDE-4B7C-A3C5-6C5EAF1E95EC}" destId="{6407C73C-583B-41E2-8438-62B048B94328}" srcOrd="1" destOrd="0" presId="urn:microsoft.com/office/officeart/2005/8/layout/chart3"/>
    <dgm:cxn modelId="{C76708DF-5F22-4751-88C8-CDAD48C841F4}" type="presParOf" srcId="{6E7759C4-CBDE-4B7C-A3C5-6C5EAF1E95EC}" destId="{72FFF140-B92B-4AFC-BCD6-9459F1D31779}" srcOrd="2" destOrd="0" presId="urn:microsoft.com/office/officeart/2005/8/layout/chart3"/>
    <dgm:cxn modelId="{1B1E331F-8201-4189-BB6E-A5FF03CD9ABE}" type="presParOf" srcId="{6E7759C4-CBDE-4B7C-A3C5-6C5EAF1E95EC}" destId="{2D173067-AB56-4158-B3CC-C115C5512100}" srcOrd="3" destOrd="0" presId="urn:microsoft.com/office/officeart/2005/8/layout/chart3"/>
    <dgm:cxn modelId="{C91CBEBA-05BF-41DC-9777-1CFF40ECB768}" type="presParOf" srcId="{6E7759C4-CBDE-4B7C-A3C5-6C5EAF1E95EC}" destId="{5269BD51-495F-4F40-9278-846DD459D741}" srcOrd="4" destOrd="0" presId="urn:microsoft.com/office/officeart/2005/8/layout/chart3"/>
    <dgm:cxn modelId="{D9C30C6A-0AE8-463A-9381-6EA8FA164E0F}" type="presParOf" srcId="{6E7759C4-CBDE-4B7C-A3C5-6C5EAF1E95EC}" destId="{445B595A-219B-4015-A4BF-712F3D8A3435}" srcOrd="5" destOrd="0" presId="urn:microsoft.com/office/officeart/2005/8/layout/chart3"/>
    <dgm:cxn modelId="{9439DA72-3B45-4F1C-B106-E2E36BED737D}" type="presParOf" srcId="{6E7759C4-CBDE-4B7C-A3C5-6C5EAF1E95EC}" destId="{76B700AB-0F1F-468D-821B-FAC7141D0E94}" srcOrd="6" destOrd="0" presId="urn:microsoft.com/office/officeart/2005/8/layout/chart3"/>
    <dgm:cxn modelId="{36F557CA-08AD-4332-8334-6435C5C060D2}" type="presParOf" srcId="{6E7759C4-CBDE-4B7C-A3C5-6C5EAF1E95EC}" destId="{E7EE40E2-C004-4DFA-ACF2-D2EA8F6B1D02}" srcOrd="7" destOrd="0" presId="urn:microsoft.com/office/officeart/2005/8/layout/chart3"/>
    <dgm:cxn modelId="{F582940B-2103-47F8-A8E8-C87325C77202}" type="presParOf" srcId="{6E7759C4-CBDE-4B7C-A3C5-6C5EAF1E95EC}" destId="{6F409615-AA59-443D-8AB0-2EF02240E0F2}" srcOrd="8" destOrd="0" presId="urn:microsoft.com/office/officeart/2005/8/layout/chart3"/>
    <dgm:cxn modelId="{1788F4C0-0740-4885-A43E-61B69FBE5DF2}" type="presParOf" srcId="{6E7759C4-CBDE-4B7C-A3C5-6C5EAF1E95EC}" destId="{A765BF35-FE2A-46A2-BB91-5A756D84CF3F}" srcOrd="9" destOrd="0" presId="urn:microsoft.com/office/officeart/2005/8/layout/chart3"/>
    <dgm:cxn modelId="{195B4454-02B9-4D5F-82BB-4AC94CD8D3B5}" type="presParOf" srcId="{6E7759C4-CBDE-4B7C-A3C5-6C5EAF1E95EC}" destId="{86B83435-9BE4-47B6-B235-C45E0338CDC0}" srcOrd="10" destOrd="0" presId="urn:microsoft.com/office/officeart/2005/8/layout/chart3"/>
    <dgm:cxn modelId="{BCE5EADD-385F-4206-9C5D-DDE366B6FA71}" type="presParOf" srcId="{6E7759C4-CBDE-4B7C-A3C5-6C5EAF1E95EC}" destId="{163C52DD-D66D-4546-B2EB-C53F001ADE6E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70A9D-05FD-4D47-ADB6-06B207B14EDF}">
      <dsp:nvSpPr>
        <dsp:cNvPr id="0" name=""/>
        <dsp:cNvSpPr/>
      </dsp:nvSpPr>
      <dsp:spPr>
        <a:xfrm>
          <a:off x="1076329" y="208945"/>
          <a:ext cx="720615" cy="7206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5AF7B-87B3-42FF-9F5C-1EB0D19CE238}">
      <dsp:nvSpPr>
        <dsp:cNvPr id="0" name=""/>
        <dsp:cNvSpPr/>
      </dsp:nvSpPr>
      <dsp:spPr>
        <a:xfrm>
          <a:off x="635953" y="1170962"/>
          <a:ext cx="1601367" cy="64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Physical</a:t>
          </a:r>
        </a:p>
      </dsp:txBody>
      <dsp:txXfrm>
        <a:off x="635953" y="1170962"/>
        <a:ext cx="1601367" cy="640546"/>
      </dsp:txXfrm>
    </dsp:sp>
    <dsp:sp modelId="{5BC85200-3D1F-47E5-8DA9-792E6E6388A6}">
      <dsp:nvSpPr>
        <dsp:cNvPr id="0" name=""/>
        <dsp:cNvSpPr/>
      </dsp:nvSpPr>
      <dsp:spPr>
        <a:xfrm>
          <a:off x="2957935" y="208945"/>
          <a:ext cx="720615" cy="72061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885EF-3434-436E-885B-BE8AADD4B4DA}">
      <dsp:nvSpPr>
        <dsp:cNvPr id="0" name=""/>
        <dsp:cNvSpPr/>
      </dsp:nvSpPr>
      <dsp:spPr>
        <a:xfrm>
          <a:off x="2517559" y="1170962"/>
          <a:ext cx="1601367" cy="64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Chemical</a:t>
          </a:r>
        </a:p>
      </dsp:txBody>
      <dsp:txXfrm>
        <a:off x="2517559" y="1170962"/>
        <a:ext cx="1601367" cy="640546"/>
      </dsp:txXfrm>
    </dsp:sp>
    <dsp:sp modelId="{F23F17B7-C0B3-4001-94A8-5AD7016CC285}">
      <dsp:nvSpPr>
        <dsp:cNvPr id="0" name=""/>
        <dsp:cNvSpPr/>
      </dsp:nvSpPr>
      <dsp:spPr>
        <a:xfrm>
          <a:off x="2017132" y="2211850"/>
          <a:ext cx="720615" cy="72061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BE40B3-15A1-45CF-B0BB-D20291C1E6AB}">
      <dsp:nvSpPr>
        <dsp:cNvPr id="0" name=""/>
        <dsp:cNvSpPr/>
      </dsp:nvSpPr>
      <dsp:spPr>
        <a:xfrm>
          <a:off x="1576756" y="3173867"/>
          <a:ext cx="1601367" cy="640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Biological</a:t>
          </a:r>
        </a:p>
      </dsp:txBody>
      <dsp:txXfrm>
        <a:off x="1576756" y="3173867"/>
        <a:ext cx="1601367" cy="640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4DDBA-EC95-4D3E-9C50-0F5F07DF8D10}">
      <dsp:nvSpPr>
        <dsp:cNvPr id="0" name=""/>
        <dsp:cNvSpPr/>
      </dsp:nvSpPr>
      <dsp:spPr>
        <a:xfrm>
          <a:off x="574900" y="258105"/>
          <a:ext cx="3715663" cy="3715663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Know Your Context</a:t>
          </a:r>
        </a:p>
      </dsp:txBody>
      <dsp:txXfrm>
        <a:off x="2472543" y="656212"/>
        <a:ext cx="1083735" cy="796213"/>
      </dsp:txXfrm>
    </dsp:sp>
    <dsp:sp modelId="{72FFF140-B92B-4AFC-BCD6-9459F1D31779}">
      <dsp:nvSpPr>
        <dsp:cNvPr id="0" name=""/>
        <dsp:cNvSpPr/>
      </dsp:nvSpPr>
      <dsp:spPr>
        <a:xfrm>
          <a:off x="464315" y="449639"/>
          <a:ext cx="3715663" cy="3715663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Minimize Soil Disturbance</a:t>
          </a:r>
        </a:p>
      </dsp:txBody>
      <dsp:txXfrm>
        <a:off x="3007775" y="1931481"/>
        <a:ext cx="1123545" cy="751979"/>
      </dsp:txXfrm>
    </dsp:sp>
    <dsp:sp modelId="{5269BD51-495F-4F40-9278-846DD459D741}">
      <dsp:nvSpPr>
        <dsp:cNvPr id="0" name=""/>
        <dsp:cNvSpPr/>
      </dsp:nvSpPr>
      <dsp:spPr>
        <a:xfrm>
          <a:off x="464315" y="449639"/>
          <a:ext cx="3715663" cy="3715663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Keep Soil Covered</a:t>
          </a:r>
        </a:p>
      </dsp:txBody>
      <dsp:txXfrm>
        <a:off x="2361958" y="2970982"/>
        <a:ext cx="1083735" cy="796213"/>
      </dsp:txXfrm>
    </dsp:sp>
    <dsp:sp modelId="{76B700AB-0F1F-468D-821B-FAC7141D0E94}">
      <dsp:nvSpPr>
        <dsp:cNvPr id="0" name=""/>
        <dsp:cNvSpPr/>
      </dsp:nvSpPr>
      <dsp:spPr>
        <a:xfrm>
          <a:off x="464315" y="449639"/>
          <a:ext cx="3715663" cy="3715663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Increase Diversity</a:t>
          </a:r>
        </a:p>
      </dsp:txBody>
      <dsp:txXfrm>
        <a:off x="1198601" y="2970982"/>
        <a:ext cx="1083735" cy="796213"/>
      </dsp:txXfrm>
    </dsp:sp>
    <dsp:sp modelId="{6F409615-AA59-443D-8AB0-2EF02240E0F2}">
      <dsp:nvSpPr>
        <dsp:cNvPr id="0" name=""/>
        <dsp:cNvSpPr/>
      </dsp:nvSpPr>
      <dsp:spPr>
        <a:xfrm>
          <a:off x="464315" y="449639"/>
          <a:ext cx="3715663" cy="3715663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Living Roots in Soil</a:t>
          </a:r>
        </a:p>
      </dsp:txBody>
      <dsp:txXfrm>
        <a:off x="521819" y="1931481"/>
        <a:ext cx="1123545" cy="751979"/>
      </dsp:txXfrm>
    </dsp:sp>
    <dsp:sp modelId="{86B83435-9BE4-47B6-B235-C45E0338CDC0}">
      <dsp:nvSpPr>
        <dsp:cNvPr id="0" name=""/>
        <dsp:cNvSpPr/>
      </dsp:nvSpPr>
      <dsp:spPr>
        <a:xfrm>
          <a:off x="464315" y="449639"/>
          <a:ext cx="3715663" cy="3715663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Integrate Animals</a:t>
          </a:r>
        </a:p>
      </dsp:txBody>
      <dsp:txXfrm>
        <a:off x="1198601" y="847746"/>
        <a:ext cx="1083735" cy="796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77B97-E9C8-4353-B63B-D6F90376C042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354EF-6019-4EC1-9B16-9BB2841562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9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</a:t>
            </a:r>
            <a:r>
              <a:rPr lang="en-US" baseline="0" dirty="0"/>
              <a:t> stop me if you have a question or want more information on anything.</a:t>
            </a:r>
          </a:p>
          <a:p>
            <a:r>
              <a:rPr lang="en-US" baseline="0" dirty="0"/>
              <a:t>These presentations will be made available online.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04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02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65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Hiller and </a:t>
            </a:r>
            <a:r>
              <a:rPr lang="en-US" dirty="0" err="1"/>
              <a:t>tilther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85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Bed roller, precision seeders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62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Bed roller, precision seeders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00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9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are the topics I’m planning on addressing today.</a:t>
            </a:r>
          </a:p>
          <a:p>
            <a:r>
              <a:rPr lang="en-US" baseline="0" dirty="0"/>
              <a:t>I have pictures throughout the presentation for </a:t>
            </a:r>
            <a:r>
              <a:rPr lang="en-US" baseline="0" dirty="0" err="1"/>
              <a:t>pictoral</a:t>
            </a:r>
            <a:r>
              <a:rPr lang="en-US" baseline="0" dirty="0"/>
              <a:t> representation of what I’m talking about.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4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78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960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32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5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43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50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things you need to consider when planning out the space in</a:t>
            </a:r>
            <a:r>
              <a:rPr lang="en-US" baseline="0" dirty="0"/>
              <a:t> your tunnel.</a:t>
            </a:r>
          </a:p>
          <a:p>
            <a:r>
              <a:rPr lang="en-US" baseline="0" dirty="0"/>
              <a:t>I’ll touch a little more on each of these.</a:t>
            </a:r>
          </a:p>
          <a:p>
            <a:r>
              <a:rPr lang="en-US" baseline="0" dirty="0"/>
              <a:t>Picture and why that set up works in there for that production.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4C76C-B6C9-4FA9-98A2-E1566CC0E7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00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8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DF8C6ED-22C6-4A89-9BC6-CB428A444CA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2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989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50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6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4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2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8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90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03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45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68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8C6ED-22C6-4A89-9BC6-CB428A444CA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3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7" y="6223832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DF8C6ED-22C6-4A89-9BC6-CB428A444CA7}" type="datetimeFigureOut">
              <a:rPr lang="en-US" smtClean="0"/>
              <a:t>7/9/2024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50" y="6223832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3" y="6223832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A9F10F0-5669-40A8-8A41-3D1CD70D01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18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1" b="12400"/>
          <a:stretch/>
        </p:blipFill>
        <p:spPr>
          <a:xfrm>
            <a:off x="289560" y="271577"/>
            <a:ext cx="11612880" cy="63335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0282" y="261256"/>
            <a:ext cx="11702321" cy="151855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4842" y="5489242"/>
            <a:ext cx="11702321" cy="927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627" y="5603546"/>
            <a:ext cx="5053815" cy="89611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3200" b="1" dirty="0">
                <a:solidFill>
                  <a:schemeClr val="tx1"/>
                </a:solidFill>
                <a:latin typeface="Raleway ExtraLight" panose="020B0303030101060003" pitchFamily="34" charset="0"/>
              </a:rPr>
              <a:t>Joe Rowland</a:t>
            </a:r>
          </a:p>
          <a:p>
            <a:pPr algn="l"/>
            <a:r>
              <a:rPr lang="en-US" sz="3200" i="1" dirty="0">
                <a:solidFill>
                  <a:schemeClr val="tx1"/>
                </a:solidFill>
                <a:latin typeface="Raleway ExtraLight" panose="020B0303030101060003" pitchFamily="34" charset="0"/>
              </a:rPr>
              <a:t>Organic Initiatives Coordinator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980" y="5505571"/>
            <a:ext cx="4215393" cy="89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5110" y="64665"/>
            <a:ext cx="11176615" cy="1518559"/>
          </a:xfrm>
        </p:spPr>
        <p:txBody>
          <a:bodyPr>
            <a:normAutofit/>
          </a:bodyPr>
          <a:lstStyle/>
          <a:p>
            <a:pPr algn="l"/>
            <a:r>
              <a:rPr lang="en-US" sz="6000" b="0" dirty="0">
                <a:solidFill>
                  <a:schemeClr val="tx1"/>
                </a:solidFill>
                <a:effectLst/>
                <a:latin typeface="Raleway" panose="020B0503030101060003" pitchFamily="34" charset="0"/>
              </a:rPr>
              <a:t>High tunnel Soil health</a:t>
            </a:r>
          </a:p>
        </p:txBody>
      </p:sp>
    </p:spTree>
    <p:extLst>
      <p:ext uri="{BB962C8B-B14F-4D97-AF65-F5344CB8AC3E}">
        <p14:creationId xmlns:p14="http://schemas.microsoft.com/office/powerpoint/2010/main" val="791134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274" y="-142875"/>
            <a:ext cx="8508873" cy="210883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/>
              <a:t>KEEP SOIL COVERED</a:t>
            </a:r>
          </a:p>
        </p:txBody>
      </p:sp>
      <p:pic>
        <p:nvPicPr>
          <p:cNvPr id="7170" name="Picture 2" descr="Cover Cropping – Center for Regenerative Agriculture and Resilient Systems  – Chico State">
            <a:extLst>
              <a:ext uri="{FF2B5EF4-FFF2-40B4-BE49-F238E27FC236}">
                <a16:creationId xmlns:a16="http://schemas.microsoft.com/office/drawing/2014/main" id="{533B107D-666D-6697-9BE4-D0A73374BF3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417854"/>
            <a:ext cx="6045576" cy="467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558564" y="1670180"/>
            <a:ext cx="3912583" cy="4425820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Always keep soil surface covered to reduce erosion, retain moisture, provide cover and food for beneficial organisms</a:t>
            </a:r>
          </a:p>
          <a:p>
            <a:r>
              <a:rPr lang="en-US" dirty="0"/>
              <a:t>Soil armor, cover crops, living/dead organic material, i.e. mulch</a:t>
            </a:r>
          </a:p>
          <a:p>
            <a:r>
              <a:rPr lang="en-US" dirty="0"/>
              <a:t>Leaves, compost, cardboard, wood chips*, landscape fabric, plastic mulch*, silage tarps, hay/straw</a:t>
            </a:r>
          </a:p>
        </p:txBody>
      </p:sp>
    </p:spTree>
    <p:extLst>
      <p:ext uri="{BB962C8B-B14F-4D97-AF65-F5344CB8AC3E}">
        <p14:creationId xmlns:p14="http://schemas.microsoft.com/office/powerpoint/2010/main" val="174363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2" y="1238487"/>
            <a:ext cx="6448423" cy="7821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/>
              <a:t>LIVING ROOTS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43002" y="2020651"/>
            <a:ext cx="5084178" cy="4075349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Keep living roots in the soil for as much of the year as possible, perennials are great for this!</a:t>
            </a:r>
          </a:p>
          <a:p>
            <a:r>
              <a:rPr lang="en-US" dirty="0"/>
              <a:t>Living plants continue to photosynthesize, capture carbon and provide for soil organisms, holding soil, limiting erosion</a:t>
            </a:r>
          </a:p>
          <a:p>
            <a:r>
              <a:rPr lang="en-US" dirty="0"/>
              <a:t>Cover crops, overseeding cover crops into cash crops, companion/interplanting for continuous growth, perennials, fallow periods with native cover (careful of weeds!)</a:t>
            </a:r>
          </a:p>
        </p:txBody>
      </p:sp>
      <p:pic>
        <p:nvPicPr>
          <p:cNvPr id="9218" name="Picture 2" descr="Regenerative Agriculture | How It Works">
            <a:extLst>
              <a:ext uri="{FF2B5EF4-FFF2-40B4-BE49-F238E27FC236}">
                <a16:creationId xmlns:a16="http://schemas.microsoft.com/office/drawing/2014/main" id="{0ED3AA6F-507F-289F-6316-5CC74B37769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0" r="22236" b="2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5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Rectangle 8200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INCREASE DIVERSITY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9FFADF6-B31E-0046-6C02-009CE782EB3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8" r="34771" b="-1"/>
          <a:stretch/>
        </p:blipFill>
        <p:spPr bwMode="auto">
          <a:xfrm>
            <a:off x="223336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41783" y="2057400"/>
            <a:ext cx="6693061" cy="40386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Increase diversity in all areas of your operation, production related and other</a:t>
            </a:r>
          </a:p>
          <a:p>
            <a:r>
              <a:rPr lang="en-US" dirty="0"/>
              <a:t>Diversity is resilient and gives stability to systems</a:t>
            </a:r>
          </a:p>
          <a:p>
            <a:r>
              <a:rPr lang="en-US" dirty="0"/>
              <a:t>Plant hedgerows, build bird/bee/bat houses, improve soil health, multi-species cover crops, beetle banks, pollinator gardens, companion/interplanting, release beneficials or plant to attract them</a:t>
            </a:r>
          </a:p>
          <a:p>
            <a:r>
              <a:rPr lang="en-US" dirty="0"/>
              <a:t>SNAP for beneficials, Shelter, Nectar, Additional Prey, Pollen</a:t>
            </a:r>
          </a:p>
          <a:p>
            <a:r>
              <a:rPr lang="en-US" dirty="0"/>
              <a:t>Think in space and time, prolonging bloom time</a:t>
            </a:r>
          </a:p>
          <a:p>
            <a:r>
              <a:rPr lang="en-US" dirty="0"/>
              <a:t>Border tunnel plantings, in between tunnels</a:t>
            </a:r>
          </a:p>
        </p:txBody>
      </p:sp>
    </p:spTree>
    <p:extLst>
      <p:ext uri="{BB962C8B-B14F-4D97-AF65-F5344CB8AC3E}">
        <p14:creationId xmlns:p14="http://schemas.microsoft.com/office/powerpoint/2010/main" val="382696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10246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6" y="609600"/>
            <a:ext cx="7331236" cy="13563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/>
              <a:t>INTEGRATE ANIMALS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36220" y="2057400"/>
            <a:ext cx="7599841" cy="40386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Fertility, microbes, organic matter, aeration, structure, free feed source, mimic nature</a:t>
            </a:r>
          </a:p>
          <a:p>
            <a:r>
              <a:rPr lang="en-US" dirty="0"/>
              <a:t>Have one or more types of animals move across your fields</a:t>
            </a:r>
          </a:p>
          <a:p>
            <a:r>
              <a:rPr lang="en-US" dirty="0"/>
              <a:t>Planned grazing, raise your own, partner with another farm, utilize wildlife*</a:t>
            </a:r>
          </a:p>
          <a:p>
            <a:r>
              <a:rPr lang="en-US" dirty="0"/>
              <a:t>Chickens in a tunnel</a:t>
            </a:r>
          </a:p>
          <a:p>
            <a:r>
              <a:rPr lang="en-US" dirty="0"/>
              <a:t>Fundamentals of Regenerative Grazing:</a:t>
            </a:r>
          </a:p>
          <a:p>
            <a:pPr lvl="1"/>
            <a:r>
              <a:rPr lang="en-US" sz="2200" dirty="0"/>
              <a:t>Timing</a:t>
            </a:r>
          </a:p>
          <a:p>
            <a:pPr lvl="1"/>
            <a:r>
              <a:rPr lang="en-US" sz="2200" dirty="0"/>
              <a:t>Frequency</a:t>
            </a:r>
          </a:p>
          <a:p>
            <a:pPr lvl="1"/>
            <a:r>
              <a:rPr lang="en-US" sz="2200" dirty="0"/>
              <a:t>Intensity</a:t>
            </a:r>
          </a:p>
          <a:p>
            <a:pPr lvl="1"/>
            <a:r>
              <a:rPr lang="en-US" sz="2200" dirty="0"/>
              <a:t>Duration</a:t>
            </a:r>
          </a:p>
          <a:p>
            <a:pPr lvl="1"/>
            <a:r>
              <a:rPr lang="en-US" sz="2200" dirty="0"/>
              <a:t>Rest</a:t>
            </a:r>
          </a:p>
        </p:txBody>
      </p:sp>
      <p:pic>
        <p:nvPicPr>
          <p:cNvPr id="10242" name="Picture 2" descr="Livestock and Crop Integration – Center for Regenerative Agriculture and  Resilient Systems – Chico State">
            <a:extLst>
              <a:ext uri="{FF2B5EF4-FFF2-40B4-BE49-F238E27FC236}">
                <a16:creationId xmlns:a16="http://schemas.microsoft.com/office/drawing/2014/main" id="{DBED0920-2045-3603-19DC-BA4364634B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95" r="25924" b="1"/>
          <a:stretch/>
        </p:blipFill>
        <p:spPr bwMode="auto">
          <a:xfrm>
            <a:off x="7400925" y="243840"/>
            <a:ext cx="4556535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8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F092-387C-D5CD-F901-33610DC9B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086" y="609600"/>
            <a:ext cx="10169434" cy="1356360"/>
          </a:xfrm>
        </p:spPr>
        <p:txBody>
          <a:bodyPr>
            <a:normAutofit/>
          </a:bodyPr>
          <a:lstStyle/>
          <a:p>
            <a:r>
              <a:rPr lang="en-US" sz="6000" dirty="0"/>
              <a:t>HIGH TUNNELS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345DE-59DA-823D-DA2B-9599B4DAA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999" y="1716831"/>
            <a:ext cx="4754880" cy="49030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Preparing the site/soil</a:t>
            </a:r>
          </a:p>
          <a:p>
            <a:pPr lvl="1"/>
            <a:r>
              <a:rPr lang="en-US" dirty="0"/>
              <a:t>Orient tunnels north/south* or east west, assuring no shade or obstructions to direct sunlight</a:t>
            </a:r>
          </a:p>
          <a:p>
            <a:pPr lvl="1"/>
            <a:r>
              <a:rPr lang="en-US" dirty="0"/>
              <a:t>Grade to ensure proper drainage?*</a:t>
            </a:r>
          </a:p>
          <a:p>
            <a:pPr lvl="1"/>
            <a:r>
              <a:rPr lang="en-US" dirty="0"/>
              <a:t>Build up the pad/growing area with soil, compost if possible/necessary</a:t>
            </a:r>
          </a:p>
          <a:p>
            <a:pPr lvl="1"/>
            <a:r>
              <a:rPr lang="en-US" dirty="0"/>
              <a:t>Initial tillage, tarping, compost, deep/sheet mulch</a:t>
            </a:r>
          </a:p>
          <a:p>
            <a:pPr lvl="1"/>
            <a:r>
              <a:rPr lang="en-US" dirty="0"/>
              <a:t>Raised beds can be built before or after the structure if you can avoid compaction during installation</a:t>
            </a:r>
          </a:p>
          <a:p>
            <a:pPr lvl="1"/>
            <a:r>
              <a:rPr lang="en-US" dirty="0"/>
              <a:t>8 x 30”Bed spacing</a:t>
            </a:r>
          </a:p>
          <a:p>
            <a:pPr lvl="1"/>
            <a:r>
              <a:rPr lang="en-US" dirty="0"/>
              <a:t>Rotation &amp; cover crops important for disease/pest control</a:t>
            </a:r>
          </a:p>
          <a:p>
            <a:pPr lvl="1"/>
            <a:r>
              <a:rPr lang="en-US" dirty="0"/>
              <a:t>Plan for weed prevention around perimeter of structure</a:t>
            </a:r>
          </a:p>
          <a:p>
            <a:pPr lvl="1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36E6FF-70FC-6C44-B7DD-4C0FD2D301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2" y="228600"/>
            <a:ext cx="5659753" cy="6391275"/>
          </a:xfr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7287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1903" y="-289249"/>
            <a:ext cx="9255772" cy="225520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/>
              <a:t>TUNNEL IRRIGATION</a:t>
            </a:r>
          </a:p>
        </p:txBody>
      </p:sp>
      <p:pic>
        <p:nvPicPr>
          <p:cNvPr id="12290" name="Picture 2" descr="Sprinkler Irrigation: Why Successful Farmers Use It - AGRIVI">
            <a:extLst>
              <a:ext uri="{FF2B5EF4-FFF2-40B4-BE49-F238E27FC236}">
                <a16:creationId xmlns:a16="http://schemas.microsoft.com/office/drawing/2014/main" id="{BC71EF87-BECD-9DE0-ACB8-E7165F4532B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416481"/>
            <a:ext cx="5223936" cy="402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904654" y="1679510"/>
            <a:ext cx="4566494" cy="441649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It never rains in a tunnel</a:t>
            </a:r>
          </a:p>
          <a:p>
            <a:r>
              <a:rPr lang="en-US" dirty="0"/>
              <a:t>Build up of salt from fertilizer and water</a:t>
            </a:r>
          </a:p>
          <a:p>
            <a:r>
              <a:rPr lang="en-US" dirty="0"/>
              <a:t>Utilize sprinklers to leach excess salts through the soil profile</a:t>
            </a:r>
          </a:p>
          <a:p>
            <a:r>
              <a:rPr lang="en-US" dirty="0"/>
              <a:t>Leave tunnels uncovered for a time whenever changing plastic </a:t>
            </a:r>
          </a:p>
          <a:p>
            <a:r>
              <a:rPr lang="en-US" dirty="0"/>
              <a:t>Understand the water source and pros/cons of that source</a:t>
            </a:r>
          </a:p>
          <a:p>
            <a:pPr lvl="1"/>
            <a:r>
              <a:rPr lang="en-US" sz="2200" dirty="0"/>
              <a:t> municipal, well, surface</a:t>
            </a:r>
          </a:p>
          <a:p>
            <a:pPr lvl="1"/>
            <a:r>
              <a:rPr lang="en-US" sz="2200" dirty="0"/>
              <a:t>Hard/soft, nutrients, additives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455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-494521"/>
            <a:ext cx="5199926" cy="30081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EQUIPMENT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43002" y="1586205"/>
            <a:ext cx="5084178" cy="47955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Lots of innovative, small-scale tools and equipment exist for growing in confined spaces</a:t>
            </a:r>
          </a:p>
          <a:p>
            <a:r>
              <a:rPr lang="en-US" sz="2400" dirty="0"/>
              <a:t>BCS/Grillo Walk-Behind Tractors with attachments</a:t>
            </a:r>
          </a:p>
          <a:p>
            <a:r>
              <a:rPr lang="en-US" sz="2400" dirty="0"/>
              <a:t>Roller/Crimper, Tarps, Bed roller, </a:t>
            </a:r>
            <a:r>
              <a:rPr lang="en-US" sz="2400" dirty="0" err="1"/>
              <a:t>Tilther</a:t>
            </a:r>
            <a:r>
              <a:rPr lang="en-US" sz="2400" dirty="0"/>
              <a:t>, Power Harrow</a:t>
            </a:r>
          </a:p>
          <a:p>
            <a:r>
              <a:rPr lang="en-US" sz="2400" dirty="0"/>
              <a:t>Seeders – Jang, </a:t>
            </a:r>
            <a:r>
              <a:rPr lang="en-US" sz="2400" dirty="0" err="1"/>
              <a:t>Earthway</a:t>
            </a:r>
            <a:r>
              <a:rPr lang="en-US" sz="2400" dirty="0"/>
              <a:t>, Paper Pot Transplanter, Stand and Plant, 4-6 Row Seeder</a:t>
            </a:r>
          </a:p>
          <a:p>
            <a:r>
              <a:rPr lang="en-US" sz="2400" dirty="0"/>
              <a:t>Hand Tools – </a:t>
            </a:r>
            <a:r>
              <a:rPr lang="en-US" sz="2400" dirty="0" err="1"/>
              <a:t>Broadfork</a:t>
            </a:r>
            <a:r>
              <a:rPr lang="en-US" sz="2400" dirty="0"/>
              <a:t>, collinear hoe, wheel hoe</a:t>
            </a:r>
          </a:p>
          <a:p>
            <a:endParaRPr lang="en-US" sz="1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11DC30A-4B91-46E7-5EC2-DDD6E0AC69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60" b="1"/>
          <a:stretch/>
        </p:blipFill>
        <p:spPr>
          <a:xfrm>
            <a:off x="6636743" y="1238487"/>
            <a:ext cx="474112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0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lther Tilt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09600"/>
            <a:ext cx="4525244" cy="5087361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2111" y="6151418"/>
            <a:ext cx="5439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Paper Pot Transplanter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1" y="6151418"/>
            <a:ext cx="4525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Tilther</a:t>
            </a:r>
            <a:endParaRPr lang="en-US" dirty="0"/>
          </a:p>
        </p:txBody>
      </p:sp>
      <p:pic>
        <p:nvPicPr>
          <p:cNvPr id="14338" name="Picture 2" descr="Paperpot Transplanter Transplanters">
            <a:extLst>
              <a:ext uri="{FF2B5EF4-FFF2-40B4-BE49-F238E27FC236}">
                <a16:creationId xmlns:a16="http://schemas.microsoft.com/office/drawing/2014/main" id="{A9FF6957-6ADD-7FDE-2240-D57740025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56" y="609600"/>
            <a:ext cx="4525244" cy="508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77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ohnny's Seedbed Roller Seed Bed Roll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9" y="1133475"/>
            <a:ext cx="4334596" cy="5419729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ng JP-1 Jang JP Se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209550"/>
            <a:ext cx="4829175" cy="5091183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ix-Row Seeder Six-Ro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" b="3884"/>
          <a:stretch/>
        </p:blipFill>
        <p:spPr bwMode="auto">
          <a:xfrm>
            <a:off x="7923359" y="2276475"/>
            <a:ext cx="4020991" cy="413356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3120" y="5486053"/>
            <a:ext cx="2595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Bed Roller,</a:t>
            </a:r>
          </a:p>
          <a:p>
            <a:pPr algn="ctr"/>
            <a:r>
              <a:rPr lang="en-US" dirty="0"/>
              <a:t>Jang,</a:t>
            </a:r>
          </a:p>
          <a:p>
            <a:pPr algn="ctr"/>
            <a:r>
              <a:rPr lang="en-US" dirty="0"/>
              <a:t>6 Row Seeder</a:t>
            </a:r>
          </a:p>
        </p:txBody>
      </p:sp>
    </p:spTree>
    <p:extLst>
      <p:ext uri="{BB962C8B-B14F-4D97-AF65-F5344CB8AC3E}">
        <p14:creationId xmlns:p14="http://schemas.microsoft.com/office/powerpoint/2010/main" val="172307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44008" y="5486053"/>
            <a:ext cx="3044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Broadfork</a:t>
            </a:r>
            <a:r>
              <a:rPr lang="en-US" dirty="0"/>
              <a:t>, Collinear Hoe, Wheel Hoe</a:t>
            </a:r>
          </a:p>
        </p:txBody>
      </p:sp>
      <p:pic>
        <p:nvPicPr>
          <p:cNvPr id="16386" name="Picture 2" descr="5-Tine Broadfork image 1">
            <a:extLst>
              <a:ext uri="{FF2B5EF4-FFF2-40B4-BE49-F238E27FC236}">
                <a16:creationId xmlns:a16="http://schemas.microsoft.com/office/drawing/2014/main" id="{F721AC76-84C8-A54D-8A56-548FEA738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6" y="209550"/>
            <a:ext cx="4086224" cy="643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Terrateck Double Wheel Hoe Wheel Hoes">
            <a:extLst>
              <a:ext uri="{FF2B5EF4-FFF2-40B4-BE49-F238E27FC236}">
                <a16:creationId xmlns:a16="http://schemas.microsoft.com/office/drawing/2014/main" id="{E7D9B243-D797-8A96-4E43-A6441CAD2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5706" y="2183363"/>
            <a:ext cx="4164368" cy="446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14A19907-4212-BA02-A2FD-70922335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209551"/>
            <a:ext cx="4898182" cy="438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8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2224" y="523876"/>
            <a:ext cx="7673457" cy="1228724"/>
          </a:xfrm>
        </p:spPr>
        <p:txBody>
          <a:bodyPr>
            <a:normAutofit/>
          </a:bodyPr>
          <a:lstStyle/>
          <a:p>
            <a:r>
              <a:rPr lang="en-US" sz="6600" dirty="0"/>
              <a:t>Properties of Soil</a:t>
            </a:r>
          </a:p>
        </p:txBody>
      </p:sp>
      <p:graphicFrame>
        <p:nvGraphicFramePr>
          <p:cNvPr id="19460" name="Content Placeholder 2">
            <a:extLst>
              <a:ext uri="{FF2B5EF4-FFF2-40B4-BE49-F238E27FC236}">
                <a16:creationId xmlns:a16="http://schemas.microsoft.com/office/drawing/2014/main" id="{9E24D1BA-4C0D-6C1B-7AF3-6F98534310F4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1143000" y="2057399"/>
          <a:ext cx="4754880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458" name="Picture 2" descr="Properties - Soil Ecology Wiki">
            <a:extLst>
              <a:ext uri="{FF2B5EF4-FFF2-40B4-BE49-F238E27FC236}">
                <a16:creationId xmlns:a16="http://schemas.microsoft.com/office/drawing/2014/main" id="{4E54DA55-E16B-9450-3CAD-264D0AA576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965960"/>
            <a:ext cx="4476749" cy="38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60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2" descr="Additional Resources Pic - Americans for Medical Progress">
            <a:extLst>
              <a:ext uri="{FF2B5EF4-FFF2-40B4-BE49-F238E27FC236}">
                <a16:creationId xmlns:a16="http://schemas.microsoft.com/office/drawing/2014/main" id="{057C94FB-013E-BEF6-CDCD-95127D87A05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 r="12222"/>
          <a:stretch/>
        </p:blipFill>
        <p:spPr bwMode="auto">
          <a:xfrm>
            <a:off x="872064" y="857675"/>
            <a:ext cx="5223936" cy="514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335486" y="1247775"/>
            <a:ext cx="5135661" cy="4848225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dirty="0"/>
              <a:t>Tools – Johnny’s Seeds, Never Sink Tools, Farmers Friend, Bootstrap Farmer, Agri-Supply</a:t>
            </a:r>
          </a:p>
          <a:p>
            <a:pPr marL="0"/>
            <a:r>
              <a:rPr lang="en-US" dirty="0"/>
              <a:t>Supplies – Country Farm &amp; Home, Seven Springs Farm, </a:t>
            </a:r>
            <a:r>
              <a:rPr lang="en-US" dirty="0" err="1"/>
              <a:t>Nolt’s</a:t>
            </a:r>
            <a:r>
              <a:rPr lang="en-US" dirty="0"/>
              <a:t> Greenhouse Supplies, Martin’s Produce Supplies</a:t>
            </a:r>
          </a:p>
          <a:p>
            <a:pPr marL="0"/>
            <a:r>
              <a:rPr lang="en-US" dirty="0"/>
              <a:t>High Tunnels – Williamson Greenhouses, Puckett’s Greenhouses, </a:t>
            </a:r>
            <a:r>
              <a:rPr lang="en-US" dirty="0" err="1"/>
              <a:t>Jaderloon</a:t>
            </a:r>
            <a:r>
              <a:rPr lang="en-US" dirty="0"/>
              <a:t>, Atlas</a:t>
            </a:r>
          </a:p>
          <a:p>
            <a:pPr marL="0"/>
            <a:r>
              <a:rPr lang="en-US" dirty="0"/>
              <a:t>More resources, educational materials and technical assistance from Carolina Farm Stewardship Association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joe@carolinafarmstewards.org</a:t>
            </a:r>
          </a:p>
        </p:txBody>
      </p:sp>
    </p:spTree>
    <p:extLst>
      <p:ext uri="{BB962C8B-B14F-4D97-AF65-F5344CB8AC3E}">
        <p14:creationId xmlns:p14="http://schemas.microsoft.com/office/powerpoint/2010/main" val="93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363895"/>
            <a:ext cx="9966960" cy="1207583"/>
          </a:xfrm>
        </p:spPr>
        <p:txBody>
          <a:bodyPr/>
          <a:lstStyle/>
          <a:p>
            <a:r>
              <a:rPr lang="en-US" dirty="0"/>
              <a:t>Questions &amp; Survey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1571478"/>
            <a:ext cx="8769096" cy="3946847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Thank You!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C23C1CAA-7AD4-F1AF-052E-7030D17D5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154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27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EB83C7-8CD9-0BF5-C88C-3BD52D10A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783" y="609600"/>
            <a:ext cx="6693061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PHYSICAL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2488F96-093B-96BD-6BB8-93563600CB9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5" r="26615" b="-1"/>
          <a:stretch/>
        </p:blipFill>
        <p:spPr bwMode="auto">
          <a:xfrm>
            <a:off x="223336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A6D0-1C95-AD36-35D5-27DCD5F0C1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1783" y="2057400"/>
            <a:ext cx="3646837" cy="403860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Structure</a:t>
            </a:r>
          </a:p>
          <a:p>
            <a:r>
              <a:rPr lang="en-US" dirty="0"/>
              <a:t>Parent Material –weathered rock that determines original supply of nutrient elements</a:t>
            </a:r>
          </a:p>
          <a:p>
            <a:r>
              <a:rPr lang="en-US" dirty="0"/>
              <a:t>Mineral Component – loss and retention</a:t>
            </a:r>
          </a:p>
          <a:p>
            <a:r>
              <a:rPr lang="en-US" dirty="0"/>
              <a:t>Pore Space, Air </a:t>
            </a:r>
            <a:r>
              <a:rPr lang="en-US" dirty="0" err="1"/>
              <a:t>Space,top</a:t>
            </a:r>
            <a:r>
              <a:rPr lang="en-US" dirty="0"/>
              <a:t> soil, bedrock, Organic Matter</a:t>
            </a:r>
          </a:p>
          <a:p>
            <a:r>
              <a:rPr lang="en-US" dirty="0"/>
              <a:t>Heavy, Light, Compacted, Sandy, Clay, Loam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655CC6-7CE1-6D0A-9FD7-8196C6F45FA7}"/>
              </a:ext>
            </a:extLst>
          </p:cNvPr>
          <p:cNvSpPr txBox="1">
            <a:spLocks/>
          </p:cNvSpPr>
          <p:nvPr/>
        </p:nvSpPr>
        <p:spPr>
          <a:xfrm>
            <a:off x="8749156" y="5296244"/>
            <a:ext cx="2425736" cy="96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E44A1-7024-EF04-6AE0-3F0FFBC34B45}"/>
              </a:ext>
            </a:extLst>
          </p:cNvPr>
          <p:cNvSpPr txBox="1"/>
          <p:nvPr/>
        </p:nvSpPr>
        <p:spPr>
          <a:xfrm>
            <a:off x="8229600" y="1997839"/>
            <a:ext cx="30590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/>
              <a:t>45% Parent Material</a:t>
            </a:r>
          </a:p>
          <a:p>
            <a:r>
              <a:rPr lang="en-US" sz="2200" dirty="0"/>
              <a:t>25% Air </a:t>
            </a:r>
          </a:p>
          <a:p>
            <a:r>
              <a:rPr lang="en-US" sz="2200" dirty="0"/>
              <a:t>25% Water</a:t>
            </a:r>
          </a:p>
          <a:p>
            <a:r>
              <a:rPr lang="en-US" sz="2200" dirty="0"/>
              <a:t>5% Organic Matter</a:t>
            </a:r>
          </a:p>
          <a:p>
            <a:endParaRPr lang="en-US" sz="2200" dirty="0"/>
          </a:p>
          <a:p>
            <a:r>
              <a:rPr lang="en-US" sz="2200" dirty="0"/>
              <a:t>Particles sizes =</a:t>
            </a:r>
          </a:p>
          <a:p>
            <a:r>
              <a:rPr lang="en-US" sz="2200" dirty="0"/>
              <a:t>Gravel, Sand, Silt, Clay</a:t>
            </a:r>
          </a:p>
          <a:p>
            <a:endParaRPr lang="en-US" sz="2200" dirty="0"/>
          </a:p>
          <a:p>
            <a:r>
              <a:rPr lang="en-US" sz="2200" dirty="0"/>
              <a:t>Soil Web Survey</a:t>
            </a:r>
          </a:p>
          <a:p>
            <a:r>
              <a:rPr lang="en-US" sz="2200" dirty="0"/>
              <a:t>Soil Triangle </a:t>
            </a:r>
          </a:p>
        </p:txBody>
      </p:sp>
    </p:spTree>
    <p:extLst>
      <p:ext uri="{BB962C8B-B14F-4D97-AF65-F5344CB8AC3E}">
        <p14:creationId xmlns:p14="http://schemas.microsoft.com/office/powerpoint/2010/main" val="1696731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05E64E4-3A72-471D-BF8E-14BFBF23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15B5C-2E96-0F11-77DC-A9A6E2D0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50" y="609600"/>
            <a:ext cx="6619876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			</a:t>
            </a:r>
            <a:r>
              <a:rPr lang="en-US" sz="6000" dirty="0"/>
              <a:t>CHEMICAL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4C2DB0-E23C-55D7-489C-3CFE936F8E0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517" y="609600"/>
            <a:ext cx="5140669" cy="538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78C9-03CD-C65C-1984-9AB8E465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8564" y="2057400"/>
            <a:ext cx="3912583" cy="403860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r>
              <a:rPr lang="en-US" dirty="0"/>
              <a:t>Soils are negatively charged</a:t>
            </a:r>
          </a:p>
          <a:p>
            <a:r>
              <a:rPr lang="en-US" dirty="0"/>
              <a:t>More reaction sites on smaller particles, i.e. clay</a:t>
            </a:r>
          </a:p>
          <a:p>
            <a:r>
              <a:rPr lang="en-US" dirty="0"/>
              <a:t>pH – amount of hydrogen</a:t>
            </a:r>
          </a:p>
          <a:p>
            <a:r>
              <a:rPr lang="en-US" dirty="0"/>
              <a:t>Availability</a:t>
            </a:r>
          </a:p>
          <a:p>
            <a:r>
              <a:rPr lang="en-US" dirty="0"/>
              <a:t>CEC, Cations &amp; Anions</a:t>
            </a:r>
          </a:p>
          <a:p>
            <a:r>
              <a:rPr lang="en-US" dirty="0"/>
              <a:t>17 Essential Nutrients for Plants</a:t>
            </a:r>
          </a:p>
          <a:p>
            <a:pPr lvl="1"/>
            <a:r>
              <a:rPr lang="en-US" sz="2200" dirty="0"/>
              <a:t>N, P, K, Mg, S, Ca</a:t>
            </a:r>
          </a:p>
          <a:p>
            <a:pPr lvl="1"/>
            <a:r>
              <a:rPr lang="en-US" sz="2200" dirty="0"/>
              <a:t>Mo, Ni, Cu, Mn, Co, Zi, Fe, Cl</a:t>
            </a:r>
          </a:p>
          <a:p>
            <a:pPr lvl="1"/>
            <a:r>
              <a:rPr lang="en-US" sz="2200" dirty="0"/>
              <a:t>BORON</a:t>
            </a:r>
          </a:p>
        </p:txBody>
      </p:sp>
    </p:spTree>
    <p:extLst>
      <p:ext uri="{BB962C8B-B14F-4D97-AF65-F5344CB8AC3E}">
        <p14:creationId xmlns:p14="http://schemas.microsoft.com/office/powerpoint/2010/main" val="341784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3082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15B5C-2E96-0F11-77DC-A9A6E2D0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070335"/>
            <a:ext cx="5199926" cy="41556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dirty="0"/>
              <a:t>			</a:t>
            </a:r>
            <a:r>
              <a:rPr lang="en-US" sz="6000" dirty="0"/>
              <a:t>BIOLOGICAL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78C9-03CD-C65C-1984-9AB8E4654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2" y="2009775"/>
            <a:ext cx="5084178" cy="441959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Soil Biome – Micro/Macro Flora &amp; Fauna</a:t>
            </a:r>
          </a:p>
          <a:p>
            <a:r>
              <a:rPr lang="en-US" dirty="0"/>
              <a:t>Bacterial dominated in Ag/grassland soils, Fungi in forests</a:t>
            </a:r>
          </a:p>
          <a:p>
            <a:r>
              <a:rPr lang="en-US" dirty="0"/>
              <a:t>Bacteria, protozoa, algae, fungi and actinomycete</a:t>
            </a:r>
          </a:p>
          <a:p>
            <a:pPr lvl="1"/>
            <a:r>
              <a:rPr lang="en-US" sz="2200" dirty="0"/>
              <a:t>Decomposition, nutrient transformation, aggregation, N fixation, mycorrhizal symbiosis</a:t>
            </a:r>
          </a:p>
          <a:p>
            <a:r>
              <a:rPr lang="en-US" dirty="0"/>
              <a:t>Earthworms, beetles, termites, ants, millipedes</a:t>
            </a:r>
          </a:p>
          <a:p>
            <a:pPr lvl="1"/>
            <a:r>
              <a:rPr lang="en-US" sz="2200" dirty="0"/>
              <a:t>Soil decomposition, aggregation, porosity, fertility, moisture and aeration</a:t>
            </a:r>
          </a:p>
          <a:p>
            <a:pPr marL="274320" lvl="1" indent="0">
              <a:buNone/>
            </a:pPr>
            <a:endParaRPr lang="en-US" sz="16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</p:txBody>
      </p:sp>
      <p:pic>
        <p:nvPicPr>
          <p:cNvPr id="3078" name="Picture 6" descr="Earthworms, Compost, Mulch, Water, Salinity | Reforestation.me">
            <a:extLst>
              <a:ext uri="{FF2B5EF4-FFF2-40B4-BE49-F238E27FC236}">
                <a16:creationId xmlns:a16="http://schemas.microsoft.com/office/drawing/2014/main" id="{C40B96A8-3B39-5836-25D1-49F19AD348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1"/>
          <a:stretch/>
        </p:blipFill>
        <p:spPr bwMode="auto">
          <a:xfrm>
            <a:off x="6636743" y="1238487"/>
            <a:ext cx="4741120" cy="44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54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WHAT IS SOIL HEALTH?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Balancing the physical, chemical, and biological components in a positive way</a:t>
            </a:r>
          </a:p>
          <a:p>
            <a:r>
              <a:rPr lang="en-US" dirty="0"/>
              <a:t>Three-Legged Stool, each component affects the others - Examples?</a:t>
            </a:r>
          </a:p>
          <a:p>
            <a:r>
              <a:rPr lang="en-US" dirty="0"/>
              <a:t>Driving with the gas and brake! We use fertilizer in place of proper structure and biology</a:t>
            </a:r>
          </a:p>
          <a:p>
            <a:r>
              <a:rPr lang="en-US" dirty="0"/>
              <a:t>Building or sustaining organic matter, encouraging a diverse microbial population while optimally feeding plant and animal life</a:t>
            </a:r>
          </a:p>
          <a:p>
            <a:r>
              <a:rPr lang="en-US" sz="4000" dirty="0"/>
              <a:t>How to achieve it!?!</a:t>
            </a:r>
          </a:p>
        </p:txBody>
      </p:sp>
      <p:pic>
        <p:nvPicPr>
          <p:cNvPr id="11266" name="Picture 2" descr="The Massachusetts Healthy Soils Action Plan: Overview &amp; Survey - Ecological  Landscape Alliance">
            <a:extLst>
              <a:ext uri="{FF2B5EF4-FFF2-40B4-BE49-F238E27FC236}">
                <a16:creationId xmlns:a16="http://schemas.microsoft.com/office/drawing/2014/main" id="{523084ED-684F-1F45-1DDF-F2BFF4FC70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1"/>
            <a:ext cx="4754563" cy="37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51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33FE-5644-ADDF-CD0C-EFD8968E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0767" y="314325"/>
            <a:ext cx="12280058" cy="1329691"/>
          </a:xfrm>
        </p:spPr>
        <p:txBody>
          <a:bodyPr>
            <a:noAutofit/>
          </a:bodyPr>
          <a:lstStyle/>
          <a:p>
            <a:r>
              <a:rPr lang="en-US" sz="5600" dirty="0"/>
              <a:t>PRINCIPLES OF SOIL HEALTH	</a:t>
            </a:r>
          </a:p>
        </p:txBody>
      </p:sp>
      <p:graphicFrame>
        <p:nvGraphicFramePr>
          <p:cNvPr id="4100" name="Content Placeholder 2">
            <a:extLst>
              <a:ext uri="{FF2B5EF4-FFF2-40B4-BE49-F238E27FC236}">
                <a16:creationId xmlns:a16="http://schemas.microsoft.com/office/drawing/2014/main" id="{27973DB3-CA2E-046D-E339-5E46428BE95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9341763"/>
              </p:ext>
            </p:extLst>
          </p:nvPr>
        </p:nvGraphicFramePr>
        <p:xfrm>
          <a:off x="1143000" y="1657350"/>
          <a:ext cx="4754880" cy="4423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A Closer Look: Regenerative Agriculture Practices">
            <a:extLst>
              <a:ext uri="{FF2B5EF4-FFF2-40B4-BE49-F238E27FC236}">
                <a16:creationId xmlns:a16="http://schemas.microsoft.com/office/drawing/2014/main" id="{4B3686F4-B85C-DDCD-11DA-9B6990FC99B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880" y="1943100"/>
            <a:ext cx="5124133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01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150F989D-43B9-409C-AB67-55F360424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320022" cy="135636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dirty="0"/>
              <a:t>KNOW YOUR CONTEXT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143000" y="2057400"/>
            <a:ext cx="6693061" cy="40386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Who - Know yourself, your experience, limitations, interests, partners</a:t>
            </a:r>
          </a:p>
          <a:p>
            <a:r>
              <a:rPr lang="en-US" sz="2000" dirty="0"/>
              <a:t>What - Growing, raising, selling, building, creating</a:t>
            </a:r>
          </a:p>
          <a:p>
            <a:r>
              <a:rPr lang="en-US" sz="2000" dirty="0"/>
              <a:t>When - Timeline for implementation of practices, objectives</a:t>
            </a:r>
          </a:p>
          <a:p>
            <a:r>
              <a:rPr lang="en-US" sz="2000" dirty="0"/>
              <a:t>Where - Hardiness zone, heat index, rainfall, microclimate, native plants, historical </a:t>
            </a:r>
            <a:r>
              <a:rPr lang="en-US" sz="2000"/>
              <a:t>farming practices, in a TUNNEL!</a:t>
            </a:r>
            <a:endParaRPr lang="en-US" sz="2000" dirty="0"/>
          </a:p>
          <a:p>
            <a:r>
              <a:rPr lang="en-US" sz="2000" dirty="0"/>
              <a:t>Why - Goals, objectives, reasons for enterprise, i.e. money, ecology, community, nourishment</a:t>
            </a:r>
          </a:p>
          <a:p>
            <a:r>
              <a:rPr lang="en-US" sz="2000" dirty="0"/>
              <a:t>How – Education, execution, resources, diversity, mentors, friends, family, community, cooperation</a:t>
            </a:r>
          </a:p>
        </p:txBody>
      </p:sp>
      <p:pic>
        <p:nvPicPr>
          <p:cNvPr id="5124" name="Picture 4" descr="With Regenerative Agriculture, Context is Everything">
            <a:extLst>
              <a:ext uri="{FF2B5EF4-FFF2-40B4-BE49-F238E27FC236}">
                <a16:creationId xmlns:a16="http://schemas.microsoft.com/office/drawing/2014/main" id="{B2EEE50D-AC7A-EE84-4987-EEB5F775617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8" r="3104" b="-2"/>
          <a:stretch/>
        </p:blipFill>
        <p:spPr bwMode="auto">
          <a:xfrm>
            <a:off x="8310622" y="243840"/>
            <a:ext cx="3646837" cy="63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4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MINIMIZE SOIL DISTURBANCE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67612" y="1651519"/>
            <a:ext cx="4754880" cy="4429242"/>
          </a:xfrm>
        </p:spPr>
        <p:txBody>
          <a:bodyPr>
            <a:noAutofit/>
          </a:bodyPr>
          <a:lstStyle/>
          <a:p>
            <a:r>
              <a:rPr lang="en-US" sz="1900" dirty="0"/>
              <a:t>Minimize the mechanical disturbance to soil, soil layers and soil organisms</a:t>
            </a:r>
          </a:p>
          <a:p>
            <a:r>
              <a:rPr lang="en-US" sz="1900" dirty="0"/>
              <a:t>No/Minimal inversion of soil layers</a:t>
            </a:r>
          </a:p>
          <a:p>
            <a:r>
              <a:rPr lang="en-US" sz="1900" dirty="0"/>
              <a:t>Reduce tillage, chemical fertilizers, pesticides</a:t>
            </a:r>
          </a:p>
          <a:p>
            <a:r>
              <a:rPr lang="en-US" sz="1900" dirty="0"/>
              <a:t>How:</a:t>
            </a:r>
          </a:p>
          <a:p>
            <a:pPr lvl="1"/>
            <a:r>
              <a:rPr lang="en-US" sz="1900" dirty="0"/>
              <a:t>No-Till (roller/crimper, drill)</a:t>
            </a:r>
          </a:p>
          <a:p>
            <a:pPr lvl="1"/>
            <a:r>
              <a:rPr lang="en-US" sz="1900" dirty="0"/>
              <a:t>Know (Minimum/Knowledgeable) Till </a:t>
            </a:r>
          </a:p>
          <a:p>
            <a:pPr lvl="1"/>
            <a:r>
              <a:rPr lang="en-US" sz="1900" dirty="0"/>
              <a:t>Power Harrow, </a:t>
            </a:r>
            <a:r>
              <a:rPr lang="en-US" sz="1900" dirty="0" err="1"/>
              <a:t>Spader</a:t>
            </a:r>
            <a:endParaRPr lang="en-US" sz="1900" dirty="0"/>
          </a:p>
          <a:p>
            <a:pPr lvl="1"/>
            <a:r>
              <a:rPr lang="en-US" sz="1900" dirty="0" err="1"/>
              <a:t>Tilther</a:t>
            </a:r>
            <a:endParaRPr lang="en-US" sz="1900" dirty="0"/>
          </a:p>
          <a:p>
            <a:pPr lvl="1"/>
            <a:r>
              <a:rPr lang="en-US" sz="1900" dirty="0" err="1"/>
              <a:t>Broadfork</a:t>
            </a:r>
            <a:r>
              <a:rPr lang="en-US" sz="1900" dirty="0"/>
              <a:t> </a:t>
            </a:r>
          </a:p>
          <a:p>
            <a:pPr lvl="1"/>
            <a:r>
              <a:rPr lang="en-US" sz="1900" dirty="0"/>
              <a:t>Deep mulch, Silage Tarps, Landscape Fab</a:t>
            </a:r>
          </a:p>
          <a:p>
            <a:pPr lvl="1"/>
            <a:r>
              <a:rPr lang="en-US" sz="1900" dirty="0"/>
              <a:t>Walk-behind tractor</a:t>
            </a:r>
          </a:p>
          <a:p>
            <a:pPr lvl="1"/>
            <a:r>
              <a:rPr lang="en-US" sz="1900" dirty="0"/>
              <a:t>Permanent beds/pathways</a:t>
            </a:r>
          </a:p>
        </p:txBody>
      </p:sp>
      <p:pic>
        <p:nvPicPr>
          <p:cNvPr id="6146" name="Picture 2" descr="What is Tillage?">
            <a:extLst>
              <a:ext uri="{FF2B5EF4-FFF2-40B4-BE49-F238E27FC236}">
                <a16:creationId xmlns:a16="http://schemas.microsoft.com/office/drawing/2014/main" id="{760BA7FB-20F0-A670-DDBA-BF5ED14CE5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4754563" cy="359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47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Basis">
  <a:themeElements>
    <a:clrScheme name="Custom 3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00000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Railway"/>
        <a:ea typeface=""/>
        <a:cs typeface=""/>
      </a:majorFont>
      <a:minorFont>
        <a:latin typeface="Railway"/>
        <a:ea typeface=""/>
        <a:cs typeface=""/>
      </a:minorFont>
    </a:fontScheme>
    <a:fmtScheme name="Basis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2549</TotalTime>
  <Words>1534</Words>
  <Application>Microsoft Office PowerPoint</Application>
  <PresentationFormat>Widescreen</PresentationFormat>
  <Paragraphs>200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Corbel</vt:lpstr>
      <vt:lpstr>Railway</vt:lpstr>
      <vt:lpstr>Raleway</vt:lpstr>
      <vt:lpstr>Raleway ExtraLight</vt:lpstr>
      <vt:lpstr>Basis</vt:lpstr>
      <vt:lpstr>High tunnel Soil health</vt:lpstr>
      <vt:lpstr>Properties of Soil</vt:lpstr>
      <vt:lpstr>PHYSICAL</vt:lpstr>
      <vt:lpstr>   CHEMICAL</vt:lpstr>
      <vt:lpstr>   BIOLOGICAL</vt:lpstr>
      <vt:lpstr>WHAT IS SOIL HEALTH?</vt:lpstr>
      <vt:lpstr>PRINCIPLES OF SOIL HEALTH </vt:lpstr>
      <vt:lpstr>KNOW YOUR CONTEXT</vt:lpstr>
      <vt:lpstr>MINIMIZE SOIL DISTURBANCE</vt:lpstr>
      <vt:lpstr>KEEP SOIL COVERED</vt:lpstr>
      <vt:lpstr>LIVING ROOTS</vt:lpstr>
      <vt:lpstr>INCREASE DIVERSITY</vt:lpstr>
      <vt:lpstr>INTEGRATE ANIMALS</vt:lpstr>
      <vt:lpstr>HIGH TUNNELS</vt:lpstr>
      <vt:lpstr>TUNNEL IRRIGATION</vt:lpstr>
      <vt:lpstr>EQUIPMENT</vt:lpstr>
      <vt:lpstr>PowerPoint Presentation</vt:lpstr>
      <vt:lpstr>PowerPoint Presentation</vt:lpstr>
      <vt:lpstr>PowerPoint Presentation</vt:lpstr>
      <vt:lpstr>PowerPoint Presentation</vt:lpstr>
      <vt:lpstr>Questions &amp;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High Tunnels</dc:title>
  <dc:creator>Gena Moore</dc:creator>
  <cp:lastModifiedBy>Joe Rowland</cp:lastModifiedBy>
  <cp:revision>142</cp:revision>
  <cp:lastPrinted>2019-08-23T11:38:16Z</cp:lastPrinted>
  <dcterms:created xsi:type="dcterms:W3CDTF">2016-06-23T13:47:40Z</dcterms:created>
  <dcterms:modified xsi:type="dcterms:W3CDTF">2024-07-09T16:06:46Z</dcterms:modified>
</cp:coreProperties>
</file>