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61" r:id="rId4"/>
    <p:sldId id="257" r:id="rId5"/>
    <p:sldId id="258" r:id="rId6"/>
    <p:sldId id="259" r:id="rId7"/>
    <p:sldId id="262" r:id="rId8"/>
    <p:sldId id="260" r:id="rId9"/>
    <p:sldId id="276" r:id="rId10"/>
    <p:sldId id="274" r:id="rId11"/>
    <p:sldId id="272" r:id="rId12"/>
    <p:sldId id="266" r:id="rId13"/>
    <p:sldId id="264" r:id="rId14"/>
    <p:sldId id="270" r:id="rId15"/>
    <p:sldId id="271" r:id="rId16"/>
    <p:sldId id="269" r:id="rId17"/>
    <p:sldId id="277" r:id="rId18"/>
    <p:sldId id="268" r:id="rId19"/>
    <p:sldId id="273"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45" d="100"/>
          <a:sy n="45" d="100"/>
        </p:scale>
        <p:origin x="1428"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A337B-415A-42AC-872A-525233B2C65A}" type="doc">
      <dgm:prSet loTypeId="urn:microsoft.com/office/officeart/2005/8/layout/venn3" loCatId="relationship" qsTypeId="urn:microsoft.com/office/officeart/2005/8/quickstyle/simple1" qsCatId="simple" csTypeId="urn:microsoft.com/office/officeart/2005/8/colors/colorful1" csCatId="colorful" phldr="1"/>
      <dgm:spPr/>
      <dgm:t>
        <a:bodyPr/>
        <a:lstStyle/>
        <a:p>
          <a:endParaRPr lang="en-US"/>
        </a:p>
      </dgm:t>
    </dgm:pt>
    <dgm:pt modelId="{45D1FEB1-C910-4397-AE5C-5DE780E76281}">
      <dgm:prSet phldrT="[Text]" custT="1"/>
      <dgm:spPr/>
      <dgm:t>
        <a:bodyPr/>
        <a:lstStyle/>
        <a:p>
          <a:pPr>
            <a:lnSpc>
              <a:spcPct val="100000"/>
            </a:lnSpc>
          </a:pPr>
          <a:r>
            <a:rPr lang="en-US" sz="2500" dirty="0"/>
            <a:t>Gender Performance in Agriculture </a:t>
          </a:r>
        </a:p>
        <a:p>
          <a:pPr>
            <a:lnSpc>
              <a:spcPct val="100000"/>
            </a:lnSpc>
          </a:pPr>
          <a:r>
            <a:rPr lang="en-US" sz="2000" dirty="0"/>
            <a:t>(Brandth 2005; Ferrell 2012; Pilgeram 2007; Trauger 2004)</a:t>
          </a:r>
        </a:p>
      </dgm:t>
    </dgm:pt>
    <dgm:pt modelId="{27E3F3EA-6F79-494E-8F5A-61DDC74FC45F}" type="parTrans" cxnId="{0E48556E-C17A-4ABB-9A91-5EFAACAAB216}">
      <dgm:prSet/>
      <dgm:spPr/>
      <dgm:t>
        <a:bodyPr/>
        <a:lstStyle/>
        <a:p>
          <a:endParaRPr lang="en-US"/>
        </a:p>
      </dgm:t>
    </dgm:pt>
    <dgm:pt modelId="{C15617CC-316F-4E00-A50A-BBC97F9EFC8E}" type="sibTrans" cxnId="{0E48556E-C17A-4ABB-9A91-5EFAACAAB216}">
      <dgm:prSet/>
      <dgm:spPr/>
      <dgm:t>
        <a:bodyPr/>
        <a:lstStyle/>
        <a:p>
          <a:endParaRPr lang="en-US"/>
        </a:p>
      </dgm:t>
    </dgm:pt>
    <dgm:pt modelId="{251E27D8-5243-4840-8E84-1DEF008368E7}">
      <dgm:prSet phldrT="[Text]" custT="1"/>
      <dgm:spPr/>
      <dgm:t>
        <a:bodyPr/>
        <a:lstStyle/>
        <a:p>
          <a:pPr>
            <a:lnSpc>
              <a:spcPct val="100000"/>
            </a:lnSpc>
          </a:pPr>
          <a:r>
            <a:rPr lang="en-US" sz="2800" dirty="0"/>
            <a:t>Performance Analysis of Queer Farmers</a:t>
          </a:r>
        </a:p>
      </dgm:t>
    </dgm:pt>
    <dgm:pt modelId="{D41C289F-51A9-415F-B5BC-CD8DF98E73E4}" type="parTrans" cxnId="{A3378CE2-598D-4688-B08E-99E09AA237C2}">
      <dgm:prSet/>
      <dgm:spPr/>
      <dgm:t>
        <a:bodyPr/>
        <a:lstStyle/>
        <a:p>
          <a:endParaRPr lang="en-US"/>
        </a:p>
      </dgm:t>
    </dgm:pt>
    <dgm:pt modelId="{D1F4BEC8-A884-44EE-B4A4-3327BE385982}" type="sibTrans" cxnId="{A3378CE2-598D-4688-B08E-99E09AA237C2}">
      <dgm:prSet/>
      <dgm:spPr/>
      <dgm:t>
        <a:bodyPr/>
        <a:lstStyle/>
        <a:p>
          <a:endParaRPr lang="en-US"/>
        </a:p>
      </dgm:t>
    </dgm:pt>
    <dgm:pt modelId="{BCD5CC32-43F6-4D4A-8F55-7FDC607F7843}">
      <dgm:prSet phldrT="[Text]" custT="1"/>
      <dgm:spPr/>
      <dgm:t>
        <a:bodyPr/>
        <a:lstStyle/>
        <a:p>
          <a:pPr>
            <a:lnSpc>
              <a:spcPct val="100000"/>
            </a:lnSpc>
          </a:pPr>
          <a:r>
            <a:rPr lang="en-US" sz="2500" dirty="0"/>
            <a:t>Emerging scholarship on queer farmers</a:t>
          </a:r>
        </a:p>
        <a:p>
          <a:pPr>
            <a:lnSpc>
              <a:spcPct val="100000"/>
            </a:lnSpc>
          </a:pPr>
          <a:r>
            <a:rPr lang="en-US" sz="2000" dirty="0"/>
            <a:t>(Edward 2018; Leslie 2017, 2019; Wypler 2019)</a:t>
          </a:r>
          <a:endParaRPr lang="en-US" sz="2500" dirty="0"/>
        </a:p>
      </dgm:t>
    </dgm:pt>
    <dgm:pt modelId="{2B44940F-2F25-4717-B275-0311557F0CD5}" type="parTrans" cxnId="{689A06AA-151E-45BA-B8FB-928BD6CB3CBC}">
      <dgm:prSet/>
      <dgm:spPr/>
      <dgm:t>
        <a:bodyPr/>
        <a:lstStyle/>
        <a:p>
          <a:endParaRPr lang="en-US"/>
        </a:p>
      </dgm:t>
    </dgm:pt>
    <dgm:pt modelId="{1F00690A-C9D2-4E96-BB5D-C25773A426AF}" type="sibTrans" cxnId="{689A06AA-151E-45BA-B8FB-928BD6CB3CBC}">
      <dgm:prSet/>
      <dgm:spPr/>
      <dgm:t>
        <a:bodyPr/>
        <a:lstStyle/>
        <a:p>
          <a:endParaRPr lang="en-US"/>
        </a:p>
      </dgm:t>
    </dgm:pt>
    <dgm:pt modelId="{A8677674-58E1-4E12-9B74-058C9246B781}" type="pres">
      <dgm:prSet presAssocID="{657A337B-415A-42AC-872A-525233B2C65A}" presName="Name0" presStyleCnt="0">
        <dgm:presLayoutVars>
          <dgm:dir/>
          <dgm:resizeHandles val="exact"/>
        </dgm:presLayoutVars>
      </dgm:prSet>
      <dgm:spPr/>
    </dgm:pt>
    <dgm:pt modelId="{F8626718-9A63-4BBA-817A-B5D1EEF602F6}" type="pres">
      <dgm:prSet presAssocID="{45D1FEB1-C910-4397-AE5C-5DE780E76281}" presName="Name5" presStyleLbl="vennNode1" presStyleIdx="0" presStyleCnt="3">
        <dgm:presLayoutVars>
          <dgm:bulletEnabled val="1"/>
        </dgm:presLayoutVars>
      </dgm:prSet>
      <dgm:spPr/>
    </dgm:pt>
    <dgm:pt modelId="{141DACC0-EE19-4F65-A31F-A3817FE41E1A}" type="pres">
      <dgm:prSet presAssocID="{C15617CC-316F-4E00-A50A-BBC97F9EFC8E}" presName="space" presStyleCnt="0"/>
      <dgm:spPr/>
    </dgm:pt>
    <dgm:pt modelId="{A1C35DED-4865-4AE7-AC4F-B8EB3714B30B}" type="pres">
      <dgm:prSet presAssocID="{251E27D8-5243-4840-8E84-1DEF008368E7}" presName="Name5" presStyleLbl="vennNode1" presStyleIdx="1" presStyleCnt="3">
        <dgm:presLayoutVars>
          <dgm:bulletEnabled val="1"/>
        </dgm:presLayoutVars>
      </dgm:prSet>
      <dgm:spPr/>
    </dgm:pt>
    <dgm:pt modelId="{0A9393C4-3B9E-49C2-85A4-CBE759F37D88}" type="pres">
      <dgm:prSet presAssocID="{D1F4BEC8-A884-44EE-B4A4-3327BE385982}" presName="space" presStyleCnt="0"/>
      <dgm:spPr/>
    </dgm:pt>
    <dgm:pt modelId="{820C49AB-8CA1-4F87-B6B2-AE4806ABD2E5}" type="pres">
      <dgm:prSet presAssocID="{BCD5CC32-43F6-4D4A-8F55-7FDC607F7843}" presName="Name5" presStyleLbl="vennNode1" presStyleIdx="2" presStyleCnt="3">
        <dgm:presLayoutVars>
          <dgm:bulletEnabled val="1"/>
        </dgm:presLayoutVars>
      </dgm:prSet>
      <dgm:spPr/>
    </dgm:pt>
  </dgm:ptLst>
  <dgm:cxnLst>
    <dgm:cxn modelId="{1EE80B16-90E7-4462-AD6A-C2825FCDCA25}" type="presOf" srcId="{45D1FEB1-C910-4397-AE5C-5DE780E76281}" destId="{F8626718-9A63-4BBA-817A-B5D1EEF602F6}" srcOrd="0" destOrd="0" presId="urn:microsoft.com/office/officeart/2005/8/layout/venn3"/>
    <dgm:cxn modelId="{0E48556E-C17A-4ABB-9A91-5EFAACAAB216}" srcId="{657A337B-415A-42AC-872A-525233B2C65A}" destId="{45D1FEB1-C910-4397-AE5C-5DE780E76281}" srcOrd="0" destOrd="0" parTransId="{27E3F3EA-6F79-494E-8F5A-61DDC74FC45F}" sibTransId="{C15617CC-316F-4E00-A50A-BBC97F9EFC8E}"/>
    <dgm:cxn modelId="{49E67179-C27D-44E3-880E-DC6A933CECC0}" type="presOf" srcId="{BCD5CC32-43F6-4D4A-8F55-7FDC607F7843}" destId="{820C49AB-8CA1-4F87-B6B2-AE4806ABD2E5}" srcOrd="0" destOrd="0" presId="urn:microsoft.com/office/officeart/2005/8/layout/venn3"/>
    <dgm:cxn modelId="{689A06AA-151E-45BA-B8FB-928BD6CB3CBC}" srcId="{657A337B-415A-42AC-872A-525233B2C65A}" destId="{BCD5CC32-43F6-4D4A-8F55-7FDC607F7843}" srcOrd="2" destOrd="0" parTransId="{2B44940F-2F25-4717-B275-0311557F0CD5}" sibTransId="{1F00690A-C9D2-4E96-BB5D-C25773A426AF}"/>
    <dgm:cxn modelId="{B2B507C2-5EA9-47EB-A22A-9E35CF760EC2}" type="presOf" srcId="{251E27D8-5243-4840-8E84-1DEF008368E7}" destId="{A1C35DED-4865-4AE7-AC4F-B8EB3714B30B}" srcOrd="0" destOrd="0" presId="urn:microsoft.com/office/officeart/2005/8/layout/venn3"/>
    <dgm:cxn modelId="{A3378CE2-598D-4688-B08E-99E09AA237C2}" srcId="{657A337B-415A-42AC-872A-525233B2C65A}" destId="{251E27D8-5243-4840-8E84-1DEF008368E7}" srcOrd="1" destOrd="0" parTransId="{D41C289F-51A9-415F-B5BC-CD8DF98E73E4}" sibTransId="{D1F4BEC8-A884-44EE-B4A4-3327BE385982}"/>
    <dgm:cxn modelId="{99F8F2E5-3FD4-49F0-A415-520DE63C0AAE}" type="presOf" srcId="{657A337B-415A-42AC-872A-525233B2C65A}" destId="{A8677674-58E1-4E12-9B74-058C9246B781}" srcOrd="0" destOrd="0" presId="urn:microsoft.com/office/officeart/2005/8/layout/venn3"/>
    <dgm:cxn modelId="{F1197B9C-13DD-47F1-9C86-31AA80174DBB}" type="presParOf" srcId="{A8677674-58E1-4E12-9B74-058C9246B781}" destId="{F8626718-9A63-4BBA-817A-B5D1EEF602F6}" srcOrd="0" destOrd="0" presId="urn:microsoft.com/office/officeart/2005/8/layout/venn3"/>
    <dgm:cxn modelId="{2C77878E-E7B7-4799-B006-AE57A86F4831}" type="presParOf" srcId="{A8677674-58E1-4E12-9B74-058C9246B781}" destId="{141DACC0-EE19-4F65-A31F-A3817FE41E1A}" srcOrd="1" destOrd="0" presId="urn:microsoft.com/office/officeart/2005/8/layout/venn3"/>
    <dgm:cxn modelId="{3DEB7D58-80C5-46D1-801C-64E9388E5B1E}" type="presParOf" srcId="{A8677674-58E1-4E12-9B74-058C9246B781}" destId="{A1C35DED-4865-4AE7-AC4F-B8EB3714B30B}" srcOrd="2" destOrd="0" presId="urn:microsoft.com/office/officeart/2005/8/layout/venn3"/>
    <dgm:cxn modelId="{72AB441B-38D3-4846-BE55-B9ADF1341119}" type="presParOf" srcId="{A8677674-58E1-4E12-9B74-058C9246B781}" destId="{0A9393C4-3B9E-49C2-85A4-CBE759F37D88}" srcOrd="3" destOrd="0" presId="urn:microsoft.com/office/officeart/2005/8/layout/venn3"/>
    <dgm:cxn modelId="{96EC4405-18F3-4EB1-B5E3-F26299420CB3}" type="presParOf" srcId="{A8677674-58E1-4E12-9B74-058C9246B781}" destId="{820C49AB-8CA1-4F87-B6B2-AE4806ABD2E5}"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8DE6DE-A95B-4E88-91E0-2AC68879EF41}" type="doc">
      <dgm:prSet loTypeId="urn:microsoft.com/office/officeart/2005/8/layout/gear1" loCatId="cycle" qsTypeId="urn:microsoft.com/office/officeart/2005/8/quickstyle/simple1" qsCatId="simple" csTypeId="urn:microsoft.com/office/officeart/2005/8/colors/colorful4" csCatId="colorful" phldr="1"/>
      <dgm:spPr/>
    </dgm:pt>
    <dgm:pt modelId="{2C04511C-12ED-458D-8B5F-79312659EDF7}">
      <dgm:prSet phldrT="[Text]" custT="1"/>
      <dgm:spPr/>
      <dgm:t>
        <a:bodyPr/>
        <a:lstStyle/>
        <a:p>
          <a:r>
            <a:rPr lang="en-US" sz="1800" dirty="0"/>
            <a:t>Breaking traditional gender performance</a:t>
          </a:r>
        </a:p>
      </dgm:t>
    </dgm:pt>
    <dgm:pt modelId="{D2B78CAE-E0A9-40AF-9060-492C18814FDA}" type="parTrans" cxnId="{02C966AB-2CCB-446E-B4E4-65702D05342C}">
      <dgm:prSet/>
      <dgm:spPr/>
      <dgm:t>
        <a:bodyPr/>
        <a:lstStyle/>
        <a:p>
          <a:endParaRPr lang="en-US"/>
        </a:p>
      </dgm:t>
    </dgm:pt>
    <dgm:pt modelId="{B4E6E3D8-854E-444A-8C1C-3AF869256888}" type="sibTrans" cxnId="{02C966AB-2CCB-446E-B4E4-65702D05342C}">
      <dgm:prSet/>
      <dgm:spPr/>
      <dgm:t>
        <a:bodyPr/>
        <a:lstStyle/>
        <a:p>
          <a:endParaRPr lang="en-US"/>
        </a:p>
      </dgm:t>
    </dgm:pt>
    <dgm:pt modelId="{9CA3F6A8-6DC8-47DA-A9C5-0DA0BE28A257}">
      <dgm:prSet phldrT="[Text]" custT="1"/>
      <dgm:spPr/>
      <dgm:t>
        <a:bodyPr/>
        <a:lstStyle/>
        <a:p>
          <a:r>
            <a:rPr lang="en-US" sz="1350" dirty="0"/>
            <a:t>Flexible gender performance</a:t>
          </a:r>
        </a:p>
      </dgm:t>
    </dgm:pt>
    <dgm:pt modelId="{7B2AE48E-4F8C-46DF-86F7-5A71C80307CB}" type="parTrans" cxnId="{93ADEEBB-87E6-48A6-B65E-7AEC49FEB531}">
      <dgm:prSet/>
      <dgm:spPr/>
      <dgm:t>
        <a:bodyPr/>
        <a:lstStyle/>
        <a:p>
          <a:endParaRPr lang="en-US"/>
        </a:p>
      </dgm:t>
    </dgm:pt>
    <dgm:pt modelId="{777A056B-ED0E-43D1-9453-3D57BCC3864D}" type="sibTrans" cxnId="{93ADEEBB-87E6-48A6-B65E-7AEC49FEB531}">
      <dgm:prSet/>
      <dgm:spPr/>
      <dgm:t>
        <a:bodyPr/>
        <a:lstStyle/>
        <a:p>
          <a:endParaRPr lang="en-US"/>
        </a:p>
      </dgm:t>
    </dgm:pt>
    <dgm:pt modelId="{4603633C-C4A8-4779-A6AE-A49E11E720F8}">
      <dgm:prSet phldrT="[Text]"/>
      <dgm:spPr/>
      <dgm:t>
        <a:bodyPr/>
        <a:lstStyle/>
        <a:p>
          <a:r>
            <a:rPr lang="en-US" dirty="0"/>
            <a:t>Adoption of sustainable agriculture</a:t>
          </a:r>
        </a:p>
      </dgm:t>
    </dgm:pt>
    <dgm:pt modelId="{92BC21E2-43CF-4356-8E8E-DC8A64729F67}" type="parTrans" cxnId="{82391EEB-AA7B-4E0A-9A12-D6353EA06134}">
      <dgm:prSet/>
      <dgm:spPr/>
      <dgm:t>
        <a:bodyPr/>
        <a:lstStyle/>
        <a:p>
          <a:endParaRPr lang="en-US"/>
        </a:p>
      </dgm:t>
    </dgm:pt>
    <dgm:pt modelId="{C4BA2954-35BD-42C0-B8FB-D373DE727E42}" type="sibTrans" cxnId="{82391EEB-AA7B-4E0A-9A12-D6353EA06134}">
      <dgm:prSet/>
      <dgm:spPr/>
      <dgm:t>
        <a:bodyPr/>
        <a:lstStyle/>
        <a:p>
          <a:endParaRPr lang="en-US"/>
        </a:p>
      </dgm:t>
    </dgm:pt>
    <dgm:pt modelId="{D3EA95BA-3C85-4307-A318-3C86889B48F3}" type="pres">
      <dgm:prSet presAssocID="{B68DE6DE-A95B-4E88-91E0-2AC68879EF41}" presName="composite" presStyleCnt="0">
        <dgm:presLayoutVars>
          <dgm:chMax val="3"/>
          <dgm:animLvl val="lvl"/>
          <dgm:resizeHandles val="exact"/>
        </dgm:presLayoutVars>
      </dgm:prSet>
      <dgm:spPr/>
    </dgm:pt>
    <dgm:pt modelId="{8A6B681A-0362-4118-B353-E662AFC2D64C}" type="pres">
      <dgm:prSet presAssocID="{2C04511C-12ED-458D-8B5F-79312659EDF7}" presName="gear1" presStyleLbl="node1" presStyleIdx="0" presStyleCnt="3">
        <dgm:presLayoutVars>
          <dgm:chMax val="1"/>
          <dgm:bulletEnabled val="1"/>
        </dgm:presLayoutVars>
      </dgm:prSet>
      <dgm:spPr/>
    </dgm:pt>
    <dgm:pt modelId="{A52680C6-A820-41FE-9FAD-0EE8EA9534E6}" type="pres">
      <dgm:prSet presAssocID="{2C04511C-12ED-458D-8B5F-79312659EDF7}" presName="gear1srcNode" presStyleLbl="node1" presStyleIdx="0" presStyleCnt="3"/>
      <dgm:spPr/>
    </dgm:pt>
    <dgm:pt modelId="{03069362-01D6-4EDA-8B53-DAE5096DEA81}" type="pres">
      <dgm:prSet presAssocID="{2C04511C-12ED-458D-8B5F-79312659EDF7}" presName="gear1dstNode" presStyleLbl="node1" presStyleIdx="0" presStyleCnt="3"/>
      <dgm:spPr/>
    </dgm:pt>
    <dgm:pt modelId="{E91BBBB1-FE33-480E-B192-452BE1946821}" type="pres">
      <dgm:prSet presAssocID="{9CA3F6A8-6DC8-47DA-A9C5-0DA0BE28A257}" presName="gear2" presStyleLbl="node1" presStyleIdx="1" presStyleCnt="3">
        <dgm:presLayoutVars>
          <dgm:chMax val="1"/>
          <dgm:bulletEnabled val="1"/>
        </dgm:presLayoutVars>
      </dgm:prSet>
      <dgm:spPr/>
    </dgm:pt>
    <dgm:pt modelId="{CA6CD1CE-99F6-411D-8428-3660EB75A682}" type="pres">
      <dgm:prSet presAssocID="{9CA3F6A8-6DC8-47DA-A9C5-0DA0BE28A257}" presName="gear2srcNode" presStyleLbl="node1" presStyleIdx="1" presStyleCnt="3"/>
      <dgm:spPr/>
    </dgm:pt>
    <dgm:pt modelId="{3DB23102-8016-44D3-B5CD-932132A895D4}" type="pres">
      <dgm:prSet presAssocID="{9CA3F6A8-6DC8-47DA-A9C5-0DA0BE28A257}" presName="gear2dstNode" presStyleLbl="node1" presStyleIdx="1" presStyleCnt="3"/>
      <dgm:spPr/>
    </dgm:pt>
    <dgm:pt modelId="{03A87A6E-8FFC-4A47-BBE1-A4D9012CF467}" type="pres">
      <dgm:prSet presAssocID="{4603633C-C4A8-4779-A6AE-A49E11E720F8}" presName="gear3" presStyleLbl="node1" presStyleIdx="2" presStyleCnt="3"/>
      <dgm:spPr/>
    </dgm:pt>
    <dgm:pt modelId="{F07CEBE8-55FA-44AD-9CFE-04CB1EDE0A7E}" type="pres">
      <dgm:prSet presAssocID="{4603633C-C4A8-4779-A6AE-A49E11E720F8}" presName="gear3tx" presStyleLbl="node1" presStyleIdx="2" presStyleCnt="3">
        <dgm:presLayoutVars>
          <dgm:chMax val="1"/>
          <dgm:bulletEnabled val="1"/>
        </dgm:presLayoutVars>
      </dgm:prSet>
      <dgm:spPr/>
    </dgm:pt>
    <dgm:pt modelId="{BE27F706-FA7E-49F4-AC3E-B02E4C212F4E}" type="pres">
      <dgm:prSet presAssocID="{4603633C-C4A8-4779-A6AE-A49E11E720F8}" presName="gear3srcNode" presStyleLbl="node1" presStyleIdx="2" presStyleCnt="3"/>
      <dgm:spPr/>
    </dgm:pt>
    <dgm:pt modelId="{4C49A84A-703D-4BB0-8D3E-447AEAFF85F2}" type="pres">
      <dgm:prSet presAssocID="{4603633C-C4A8-4779-A6AE-A49E11E720F8}" presName="gear3dstNode" presStyleLbl="node1" presStyleIdx="2" presStyleCnt="3"/>
      <dgm:spPr/>
    </dgm:pt>
    <dgm:pt modelId="{4F2669CE-7292-456E-9F3A-90446C4A61AF}" type="pres">
      <dgm:prSet presAssocID="{B4E6E3D8-854E-444A-8C1C-3AF869256888}" presName="connector1" presStyleLbl="sibTrans2D1" presStyleIdx="0" presStyleCnt="3" custLinFactNeighborY="583"/>
      <dgm:spPr/>
    </dgm:pt>
    <dgm:pt modelId="{5933E581-8C85-4A63-9C60-F1DDA028969C}" type="pres">
      <dgm:prSet presAssocID="{777A056B-ED0E-43D1-9453-3D57BCC3864D}" presName="connector2" presStyleLbl="sibTrans2D1" presStyleIdx="1" presStyleCnt="3"/>
      <dgm:spPr/>
    </dgm:pt>
    <dgm:pt modelId="{4761F564-5E6A-47F9-B703-44581B13486E}" type="pres">
      <dgm:prSet presAssocID="{C4BA2954-35BD-42C0-B8FB-D373DE727E42}" presName="connector3" presStyleLbl="sibTrans2D1" presStyleIdx="2" presStyleCnt="3"/>
      <dgm:spPr/>
    </dgm:pt>
  </dgm:ptLst>
  <dgm:cxnLst>
    <dgm:cxn modelId="{E74CD709-DA48-4CFF-BA0B-A0B5C271184F}" type="presOf" srcId="{2C04511C-12ED-458D-8B5F-79312659EDF7}" destId="{03069362-01D6-4EDA-8B53-DAE5096DEA81}" srcOrd="2" destOrd="0" presId="urn:microsoft.com/office/officeart/2005/8/layout/gear1"/>
    <dgm:cxn modelId="{E8A8D70C-77C6-408E-895B-FA3DD88E4417}" type="presOf" srcId="{B68DE6DE-A95B-4E88-91E0-2AC68879EF41}" destId="{D3EA95BA-3C85-4307-A318-3C86889B48F3}" srcOrd="0" destOrd="0" presId="urn:microsoft.com/office/officeart/2005/8/layout/gear1"/>
    <dgm:cxn modelId="{19770916-7198-4EC8-A22A-D29BFEF937B8}" type="presOf" srcId="{2C04511C-12ED-458D-8B5F-79312659EDF7}" destId="{A52680C6-A820-41FE-9FAD-0EE8EA9534E6}" srcOrd="1" destOrd="0" presId="urn:microsoft.com/office/officeart/2005/8/layout/gear1"/>
    <dgm:cxn modelId="{4F90D21F-D488-4184-B0A9-DBE8A874DBB6}" type="presOf" srcId="{4603633C-C4A8-4779-A6AE-A49E11E720F8}" destId="{4C49A84A-703D-4BB0-8D3E-447AEAFF85F2}" srcOrd="3" destOrd="0" presId="urn:microsoft.com/office/officeart/2005/8/layout/gear1"/>
    <dgm:cxn modelId="{7E126F5C-596D-475A-A074-1C593B2C20FC}" type="presOf" srcId="{B4E6E3D8-854E-444A-8C1C-3AF869256888}" destId="{4F2669CE-7292-456E-9F3A-90446C4A61AF}" srcOrd="0" destOrd="0" presId="urn:microsoft.com/office/officeart/2005/8/layout/gear1"/>
    <dgm:cxn modelId="{FFC1B260-AF0C-4B79-8342-484EFD1694D0}" type="presOf" srcId="{4603633C-C4A8-4779-A6AE-A49E11E720F8}" destId="{BE27F706-FA7E-49F4-AC3E-B02E4C212F4E}" srcOrd="2" destOrd="0" presId="urn:microsoft.com/office/officeart/2005/8/layout/gear1"/>
    <dgm:cxn modelId="{654C8365-CA06-407B-8F2D-D4341BB60135}" type="presOf" srcId="{9CA3F6A8-6DC8-47DA-A9C5-0DA0BE28A257}" destId="{CA6CD1CE-99F6-411D-8428-3660EB75A682}" srcOrd="1" destOrd="0" presId="urn:microsoft.com/office/officeart/2005/8/layout/gear1"/>
    <dgm:cxn modelId="{9B143C75-D4DF-4B96-940C-9999A4D91F2F}" type="presOf" srcId="{9CA3F6A8-6DC8-47DA-A9C5-0DA0BE28A257}" destId="{3DB23102-8016-44D3-B5CD-932132A895D4}" srcOrd="2" destOrd="0" presId="urn:microsoft.com/office/officeart/2005/8/layout/gear1"/>
    <dgm:cxn modelId="{3B03767D-DCF7-43A8-8AF8-4D121DCED78A}" type="presOf" srcId="{4603633C-C4A8-4779-A6AE-A49E11E720F8}" destId="{03A87A6E-8FFC-4A47-BBE1-A4D9012CF467}" srcOrd="0" destOrd="0" presId="urn:microsoft.com/office/officeart/2005/8/layout/gear1"/>
    <dgm:cxn modelId="{2509A982-851F-47C0-AAEA-5E6FCABB2403}" type="presOf" srcId="{4603633C-C4A8-4779-A6AE-A49E11E720F8}" destId="{F07CEBE8-55FA-44AD-9CFE-04CB1EDE0A7E}" srcOrd="1" destOrd="0" presId="urn:microsoft.com/office/officeart/2005/8/layout/gear1"/>
    <dgm:cxn modelId="{43EAA684-8E2F-43B8-A3C5-FB5EDE81BC1A}" type="presOf" srcId="{9CA3F6A8-6DC8-47DA-A9C5-0DA0BE28A257}" destId="{E91BBBB1-FE33-480E-B192-452BE1946821}" srcOrd="0" destOrd="0" presId="urn:microsoft.com/office/officeart/2005/8/layout/gear1"/>
    <dgm:cxn modelId="{8E5F43A6-71FA-441F-849E-990216BA6689}" type="presOf" srcId="{C4BA2954-35BD-42C0-B8FB-D373DE727E42}" destId="{4761F564-5E6A-47F9-B703-44581B13486E}" srcOrd="0" destOrd="0" presId="urn:microsoft.com/office/officeart/2005/8/layout/gear1"/>
    <dgm:cxn modelId="{02C966AB-2CCB-446E-B4E4-65702D05342C}" srcId="{B68DE6DE-A95B-4E88-91E0-2AC68879EF41}" destId="{2C04511C-12ED-458D-8B5F-79312659EDF7}" srcOrd="0" destOrd="0" parTransId="{D2B78CAE-E0A9-40AF-9060-492C18814FDA}" sibTransId="{B4E6E3D8-854E-444A-8C1C-3AF869256888}"/>
    <dgm:cxn modelId="{133D8EB2-F268-4F24-87D5-CE4FC651B21C}" type="presOf" srcId="{2C04511C-12ED-458D-8B5F-79312659EDF7}" destId="{8A6B681A-0362-4118-B353-E662AFC2D64C}" srcOrd="0" destOrd="0" presId="urn:microsoft.com/office/officeart/2005/8/layout/gear1"/>
    <dgm:cxn modelId="{93ADEEBB-87E6-48A6-B65E-7AEC49FEB531}" srcId="{B68DE6DE-A95B-4E88-91E0-2AC68879EF41}" destId="{9CA3F6A8-6DC8-47DA-A9C5-0DA0BE28A257}" srcOrd="1" destOrd="0" parTransId="{7B2AE48E-4F8C-46DF-86F7-5A71C80307CB}" sibTransId="{777A056B-ED0E-43D1-9453-3D57BCC3864D}"/>
    <dgm:cxn modelId="{EFC043CF-8399-49F3-91ED-9C399F3E59AA}" type="presOf" srcId="{777A056B-ED0E-43D1-9453-3D57BCC3864D}" destId="{5933E581-8C85-4A63-9C60-F1DDA028969C}" srcOrd="0" destOrd="0" presId="urn:microsoft.com/office/officeart/2005/8/layout/gear1"/>
    <dgm:cxn modelId="{82391EEB-AA7B-4E0A-9A12-D6353EA06134}" srcId="{B68DE6DE-A95B-4E88-91E0-2AC68879EF41}" destId="{4603633C-C4A8-4779-A6AE-A49E11E720F8}" srcOrd="2" destOrd="0" parTransId="{92BC21E2-43CF-4356-8E8E-DC8A64729F67}" sibTransId="{C4BA2954-35BD-42C0-B8FB-D373DE727E42}"/>
    <dgm:cxn modelId="{3D472865-370F-452C-86E1-2B683F06855D}" type="presParOf" srcId="{D3EA95BA-3C85-4307-A318-3C86889B48F3}" destId="{8A6B681A-0362-4118-B353-E662AFC2D64C}" srcOrd="0" destOrd="0" presId="urn:microsoft.com/office/officeart/2005/8/layout/gear1"/>
    <dgm:cxn modelId="{62C0885D-CFBE-4740-AFC3-F487C2E9B8A9}" type="presParOf" srcId="{D3EA95BA-3C85-4307-A318-3C86889B48F3}" destId="{A52680C6-A820-41FE-9FAD-0EE8EA9534E6}" srcOrd="1" destOrd="0" presId="urn:microsoft.com/office/officeart/2005/8/layout/gear1"/>
    <dgm:cxn modelId="{CBB30921-CCE5-42E7-8104-289E29C767AE}" type="presParOf" srcId="{D3EA95BA-3C85-4307-A318-3C86889B48F3}" destId="{03069362-01D6-4EDA-8B53-DAE5096DEA81}" srcOrd="2" destOrd="0" presId="urn:microsoft.com/office/officeart/2005/8/layout/gear1"/>
    <dgm:cxn modelId="{1FAC4389-BE18-4CB6-9B68-4B53C36C15DC}" type="presParOf" srcId="{D3EA95BA-3C85-4307-A318-3C86889B48F3}" destId="{E91BBBB1-FE33-480E-B192-452BE1946821}" srcOrd="3" destOrd="0" presId="urn:microsoft.com/office/officeart/2005/8/layout/gear1"/>
    <dgm:cxn modelId="{F4395E1B-A492-4F8F-8546-5A85C60622DD}" type="presParOf" srcId="{D3EA95BA-3C85-4307-A318-3C86889B48F3}" destId="{CA6CD1CE-99F6-411D-8428-3660EB75A682}" srcOrd="4" destOrd="0" presId="urn:microsoft.com/office/officeart/2005/8/layout/gear1"/>
    <dgm:cxn modelId="{FEB9B76A-C166-4B57-9B3C-132C7315D2C2}" type="presParOf" srcId="{D3EA95BA-3C85-4307-A318-3C86889B48F3}" destId="{3DB23102-8016-44D3-B5CD-932132A895D4}" srcOrd="5" destOrd="0" presId="urn:microsoft.com/office/officeart/2005/8/layout/gear1"/>
    <dgm:cxn modelId="{675C1A7B-3754-4214-92D5-F9FCA9F4F1D2}" type="presParOf" srcId="{D3EA95BA-3C85-4307-A318-3C86889B48F3}" destId="{03A87A6E-8FFC-4A47-BBE1-A4D9012CF467}" srcOrd="6" destOrd="0" presId="urn:microsoft.com/office/officeart/2005/8/layout/gear1"/>
    <dgm:cxn modelId="{15B5D7ED-7562-4927-95E2-1972DD26B0A5}" type="presParOf" srcId="{D3EA95BA-3C85-4307-A318-3C86889B48F3}" destId="{F07CEBE8-55FA-44AD-9CFE-04CB1EDE0A7E}" srcOrd="7" destOrd="0" presId="urn:microsoft.com/office/officeart/2005/8/layout/gear1"/>
    <dgm:cxn modelId="{17BE418B-4436-422D-B999-9229F10CF01E}" type="presParOf" srcId="{D3EA95BA-3C85-4307-A318-3C86889B48F3}" destId="{BE27F706-FA7E-49F4-AC3E-B02E4C212F4E}" srcOrd="8" destOrd="0" presId="urn:microsoft.com/office/officeart/2005/8/layout/gear1"/>
    <dgm:cxn modelId="{4FB443F9-75AC-4AE5-B350-7D49E7339D4F}" type="presParOf" srcId="{D3EA95BA-3C85-4307-A318-3C86889B48F3}" destId="{4C49A84A-703D-4BB0-8D3E-447AEAFF85F2}" srcOrd="9" destOrd="0" presId="urn:microsoft.com/office/officeart/2005/8/layout/gear1"/>
    <dgm:cxn modelId="{4E595B8A-8A82-4B7E-93A6-86354C7A5438}" type="presParOf" srcId="{D3EA95BA-3C85-4307-A318-3C86889B48F3}" destId="{4F2669CE-7292-456E-9F3A-90446C4A61AF}" srcOrd="10" destOrd="0" presId="urn:microsoft.com/office/officeart/2005/8/layout/gear1"/>
    <dgm:cxn modelId="{259731FC-EC07-43DA-8CE7-C9DA33804373}" type="presParOf" srcId="{D3EA95BA-3C85-4307-A318-3C86889B48F3}" destId="{5933E581-8C85-4A63-9C60-F1DDA028969C}" srcOrd="11" destOrd="0" presId="urn:microsoft.com/office/officeart/2005/8/layout/gear1"/>
    <dgm:cxn modelId="{7E3D6823-986F-4029-9248-5DAC11BE8F54}" type="presParOf" srcId="{D3EA95BA-3C85-4307-A318-3C86889B48F3}" destId="{4761F564-5E6A-47F9-B703-44581B13486E}"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5A5A9D-4F1A-478F-882D-12F408485077}" type="doc">
      <dgm:prSet loTypeId="urn:microsoft.com/office/officeart/2005/8/layout/cycle1" loCatId="cycle" qsTypeId="urn:microsoft.com/office/officeart/2005/8/quickstyle/simple1" qsCatId="simple" csTypeId="urn:microsoft.com/office/officeart/2005/8/colors/colorful2" csCatId="colorful" phldr="1"/>
      <dgm:spPr/>
      <dgm:t>
        <a:bodyPr/>
        <a:lstStyle/>
        <a:p>
          <a:endParaRPr lang="en-US"/>
        </a:p>
      </dgm:t>
    </dgm:pt>
    <dgm:pt modelId="{452981FD-61C1-4604-8D11-E55263EEAD0C}">
      <dgm:prSet phldrT="[Text]"/>
      <dgm:spPr/>
      <dgm:t>
        <a:bodyPr/>
        <a:lstStyle/>
        <a:p>
          <a:r>
            <a:rPr lang="en-US"/>
            <a:t>Adoption of sustainable agriculture</a:t>
          </a:r>
        </a:p>
      </dgm:t>
    </dgm:pt>
    <dgm:pt modelId="{49E56CA8-FDCD-4396-B394-7DF164B31351}" type="parTrans" cxnId="{FE0E7283-B223-4A58-996C-1C2BB8F963F3}">
      <dgm:prSet/>
      <dgm:spPr/>
      <dgm:t>
        <a:bodyPr/>
        <a:lstStyle/>
        <a:p>
          <a:endParaRPr lang="en-US"/>
        </a:p>
      </dgm:t>
    </dgm:pt>
    <dgm:pt modelId="{13FE7D44-E248-4186-A5BC-933C0D0D9B66}" type="sibTrans" cxnId="{FE0E7283-B223-4A58-996C-1C2BB8F963F3}">
      <dgm:prSet/>
      <dgm:spPr/>
      <dgm:t>
        <a:bodyPr/>
        <a:lstStyle/>
        <a:p>
          <a:endParaRPr lang="en-US"/>
        </a:p>
      </dgm:t>
    </dgm:pt>
    <dgm:pt modelId="{B56B3656-8B9E-45BE-B466-576BE866F322}">
      <dgm:prSet phldrT="[Text]"/>
      <dgm:spPr/>
      <dgm:t>
        <a:bodyPr/>
        <a:lstStyle/>
        <a:p>
          <a:r>
            <a:rPr lang="en-US" dirty="0"/>
            <a:t>Flexibility in gender performance</a:t>
          </a:r>
        </a:p>
      </dgm:t>
    </dgm:pt>
    <dgm:pt modelId="{F26C499E-D140-4967-8E2A-1BDC15D8E6F1}" type="parTrans" cxnId="{052CB1CB-8322-42C6-9464-E5C17A0C8EF4}">
      <dgm:prSet/>
      <dgm:spPr/>
      <dgm:t>
        <a:bodyPr/>
        <a:lstStyle/>
        <a:p>
          <a:endParaRPr lang="en-US"/>
        </a:p>
      </dgm:t>
    </dgm:pt>
    <dgm:pt modelId="{53487F03-F23E-4592-8ACF-1BF49A4453BA}" type="sibTrans" cxnId="{052CB1CB-8322-42C6-9464-E5C17A0C8EF4}">
      <dgm:prSet/>
      <dgm:spPr/>
      <dgm:t>
        <a:bodyPr/>
        <a:lstStyle/>
        <a:p>
          <a:endParaRPr lang="en-US"/>
        </a:p>
      </dgm:t>
    </dgm:pt>
    <dgm:pt modelId="{AFD63404-8742-4590-8238-F05F474CEDF6}" type="pres">
      <dgm:prSet presAssocID="{AD5A5A9D-4F1A-478F-882D-12F408485077}" presName="cycle" presStyleCnt="0">
        <dgm:presLayoutVars>
          <dgm:dir/>
          <dgm:resizeHandles val="exact"/>
        </dgm:presLayoutVars>
      </dgm:prSet>
      <dgm:spPr/>
    </dgm:pt>
    <dgm:pt modelId="{F05F3873-568C-4434-8F51-1C40645A5EC4}" type="pres">
      <dgm:prSet presAssocID="{452981FD-61C1-4604-8D11-E55263EEAD0C}" presName="dummy" presStyleCnt="0"/>
      <dgm:spPr/>
    </dgm:pt>
    <dgm:pt modelId="{DCA88DEF-6D26-4209-B385-8D6C8E5246B9}" type="pres">
      <dgm:prSet presAssocID="{452981FD-61C1-4604-8D11-E55263EEAD0C}" presName="node" presStyleLbl="revTx" presStyleIdx="0" presStyleCnt="2">
        <dgm:presLayoutVars>
          <dgm:bulletEnabled val="1"/>
        </dgm:presLayoutVars>
      </dgm:prSet>
      <dgm:spPr/>
    </dgm:pt>
    <dgm:pt modelId="{BFF141F6-ADC2-47A5-A864-892744FE9B19}" type="pres">
      <dgm:prSet presAssocID="{13FE7D44-E248-4186-A5BC-933C0D0D9B66}" presName="sibTrans" presStyleLbl="node1" presStyleIdx="0" presStyleCnt="2"/>
      <dgm:spPr/>
    </dgm:pt>
    <dgm:pt modelId="{6720E6CC-13CA-4E4F-AB2A-13456475C4AC}" type="pres">
      <dgm:prSet presAssocID="{B56B3656-8B9E-45BE-B466-576BE866F322}" presName="dummy" presStyleCnt="0"/>
      <dgm:spPr/>
    </dgm:pt>
    <dgm:pt modelId="{BFB5605E-914D-4D99-8046-262733437268}" type="pres">
      <dgm:prSet presAssocID="{B56B3656-8B9E-45BE-B466-576BE866F322}" presName="node" presStyleLbl="revTx" presStyleIdx="1" presStyleCnt="2">
        <dgm:presLayoutVars>
          <dgm:bulletEnabled val="1"/>
        </dgm:presLayoutVars>
      </dgm:prSet>
      <dgm:spPr/>
    </dgm:pt>
    <dgm:pt modelId="{F19F076A-4C30-4CAE-8616-A402B9DA01E3}" type="pres">
      <dgm:prSet presAssocID="{53487F03-F23E-4592-8ACF-1BF49A4453BA}" presName="sibTrans" presStyleLbl="node1" presStyleIdx="1" presStyleCnt="2"/>
      <dgm:spPr/>
    </dgm:pt>
  </dgm:ptLst>
  <dgm:cxnLst>
    <dgm:cxn modelId="{50E9842E-BADE-4EF2-B325-51EFB1C92FDC}" type="presOf" srcId="{13FE7D44-E248-4186-A5BC-933C0D0D9B66}" destId="{BFF141F6-ADC2-47A5-A864-892744FE9B19}" srcOrd="0" destOrd="0" presId="urn:microsoft.com/office/officeart/2005/8/layout/cycle1"/>
    <dgm:cxn modelId="{26709279-F7EC-4C1F-BA12-C8D14391CC5E}" type="presOf" srcId="{53487F03-F23E-4592-8ACF-1BF49A4453BA}" destId="{F19F076A-4C30-4CAE-8616-A402B9DA01E3}" srcOrd="0" destOrd="0" presId="urn:microsoft.com/office/officeart/2005/8/layout/cycle1"/>
    <dgm:cxn modelId="{FE0E7283-B223-4A58-996C-1C2BB8F963F3}" srcId="{AD5A5A9D-4F1A-478F-882D-12F408485077}" destId="{452981FD-61C1-4604-8D11-E55263EEAD0C}" srcOrd="0" destOrd="0" parTransId="{49E56CA8-FDCD-4396-B394-7DF164B31351}" sibTransId="{13FE7D44-E248-4186-A5BC-933C0D0D9B66}"/>
    <dgm:cxn modelId="{F87773C4-76D0-42A6-B75A-ADA5FB47C7F5}" type="presOf" srcId="{452981FD-61C1-4604-8D11-E55263EEAD0C}" destId="{DCA88DEF-6D26-4209-B385-8D6C8E5246B9}" srcOrd="0" destOrd="0" presId="urn:microsoft.com/office/officeart/2005/8/layout/cycle1"/>
    <dgm:cxn modelId="{052CB1CB-8322-42C6-9464-E5C17A0C8EF4}" srcId="{AD5A5A9D-4F1A-478F-882D-12F408485077}" destId="{B56B3656-8B9E-45BE-B466-576BE866F322}" srcOrd="1" destOrd="0" parTransId="{F26C499E-D140-4967-8E2A-1BDC15D8E6F1}" sibTransId="{53487F03-F23E-4592-8ACF-1BF49A4453BA}"/>
    <dgm:cxn modelId="{8D5BBCEC-0B39-4D79-B7EE-0ADA1E7D265C}" type="presOf" srcId="{AD5A5A9D-4F1A-478F-882D-12F408485077}" destId="{AFD63404-8742-4590-8238-F05F474CEDF6}" srcOrd="0" destOrd="0" presId="urn:microsoft.com/office/officeart/2005/8/layout/cycle1"/>
    <dgm:cxn modelId="{40FD40F4-0D30-4AB2-8C60-91C708FEBA82}" type="presOf" srcId="{B56B3656-8B9E-45BE-B466-576BE866F322}" destId="{BFB5605E-914D-4D99-8046-262733437268}" srcOrd="0" destOrd="0" presId="urn:microsoft.com/office/officeart/2005/8/layout/cycle1"/>
    <dgm:cxn modelId="{CE65F011-0362-4F56-968D-21166AB5CEB8}" type="presParOf" srcId="{AFD63404-8742-4590-8238-F05F474CEDF6}" destId="{F05F3873-568C-4434-8F51-1C40645A5EC4}" srcOrd="0" destOrd="0" presId="urn:microsoft.com/office/officeart/2005/8/layout/cycle1"/>
    <dgm:cxn modelId="{E9EC7F84-14BE-4385-A41C-F0661AF77F7C}" type="presParOf" srcId="{AFD63404-8742-4590-8238-F05F474CEDF6}" destId="{DCA88DEF-6D26-4209-B385-8D6C8E5246B9}" srcOrd="1" destOrd="0" presId="urn:microsoft.com/office/officeart/2005/8/layout/cycle1"/>
    <dgm:cxn modelId="{4E75F4EB-76CF-46EA-9AD9-E010A5CC34C4}" type="presParOf" srcId="{AFD63404-8742-4590-8238-F05F474CEDF6}" destId="{BFF141F6-ADC2-47A5-A864-892744FE9B19}" srcOrd="2" destOrd="0" presId="urn:microsoft.com/office/officeart/2005/8/layout/cycle1"/>
    <dgm:cxn modelId="{A1260BAB-98B7-4D2B-9C41-79F7D2B4F7AC}" type="presParOf" srcId="{AFD63404-8742-4590-8238-F05F474CEDF6}" destId="{6720E6CC-13CA-4E4F-AB2A-13456475C4AC}" srcOrd="3" destOrd="0" presId="urn:microsoft.com/office/officeart/2005/8/layout/cycle1"/>
    <dgm:cxn modelId="{B18DD127-06FA-40EC-A1F6-EEA700C2C73D}" type="presParOf" srcId="{AFD63404-8742-4590-8238-F05F474CEDF6}" destId="{BFB5605E-914D-4D99-8046-262733437268}" srcOrd="4" destOrd="0" presId="urn:microsoft.com/office/officeart/2005/8/layout/cycle1"/>
    <dgm:cxn modelId="{03664B38-2A39-4714-9BDE-5548E745CFFF}" type="presParOf" srcId="{AFD63404-8742-4590-8238-F05F474CEDF6}" destId="{F19F076A-4C30-4CAE-8616-A402B9DA01E3}" srcOrd="5"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E82928-5146-499F-B47B-8DE375C1E77E}"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en-US"/>
        </a:p>
      </dgm:t>
    </dgm:pt>
    <dgm:pt modelId="{B2BF87DE-F512-4402-8811-49269AAD2ED1}">
      <dgm:prSet/>
      <dgm:spPr/>
      <dgm:t>
        <a:bodyPr/>
        <a:lstStyle/>
        <a:p>
          <a:r>
            <a:rPr lang="en-US" dirty="0"/>
            <a:t>Gender &amp; Ag Literature</a:t>
          </a:r>
        </a:p>
      </dgm:t>
    </dgm:pt>
    <dgm:pt modelId="{E2442B29-0C6A-4D48-81F1-7DC0936CEA09}" type="parTrans" cxnId="{8DBBDA94-5FE5-41A8-ABC0-9C4034EA892E}">
      <dgm:prSet/>
      <dgm:spPr/>
      <dgm:t>
        <a:bodyPr/>
        <a:lstStyle/>
        <a:p>
          <a:endParaRPr lang="en-US"/>
        </a:p>
      </dgm:t>
    </dgm:pt>
    <dgm:pt modelId="{555177D8-C564-4B51-A669-9F3FF9697635}" type="sibTrans" cxnId="{8DBBDA94-5FE5-41A8-ABC0-9C4034EA892E}">
      <dgm:prSet/>
      <dgm:spPr/>
      <dgm:t>
        <a:bodyPr/>
        <a:lstStyle/>
        <a:p>
          <a:endParaRPr lang="en-US"/>
        </a:p>
      </dgm:t>
    </dgm:pt>
    <dgm:pt modelId="{3BB93B98-87EB-4928-8564-8CA18D2087EC}">
      <dgm:prSet/>
      <dgm:spPr/>
      <dgm:t>
        <a:bodyPr/>
        <a:lstStyle/>
        <a:p>
          <a:r>
            <a:rPr lang="en-US" dirty="0"/>
            <a:t>Gender Performance Literature</a:t>
          </a:r>
        </a:p>
      </dgm:t>
    </dgm:pt>
    <dgm:pt modelId="{55BD590B-6C00-49CB-BC2F-7884AE05A0BA}" type="parTrans" cxnId="{708DC887-270D-47EF-8D5F-D45282FB74AA}">
      <dgm:prSet/>
      <dgm:spPr/>
      <dgm:t>
        <a:bodyPr/>
        <a:lstStyle/>
        <a:p>
          <a:endParaRPr lang="en-US"/>
        </a:p>
      </dgm:t>
    </dgm:pt>
    <dgm:pt modelId="{DF21BB6C-1B4F-4F0D-ABC0-F17B6D954449}" type="sibTrans" cxnId="{708DC887-270D-47EF-8D5F-D45282FB74AA}">
      <dgm:prSet/>
      <dgm:spPr/>
      <dgm:t>
        <a:bodyPr/>
        <a:lstStyle/>
        <a:p>
          <a:endParaRPr lang="en-US"/>
        </a:p>
      </dgm:t>
    </dgm:pt>
    <dgm:pt modelId="{723FE024-2566-4E94-A46F-9711AF38B93E}">
      <dgm:prSet/>
      <dgm:spPr/>
      <dgm:t>
        <a:bodyPr/>
        <a:lstStyle/>
        <a:p>
          <a:r>
            <a:rPr lang="en-US" dirty="0"/>
            <a:t>Sustainable agriculture associated with bending gender performance</a:t>
          </a:r>
        </a:p>
      </dgm:t>
    </dgm:pt>
    <dgm:pt modelId="{C6947510-32C4-4521-9A70-11A51D014C56}" type="parTrans" cxnId="{CDE8088F-4879-4D37-980F-66AD65A02BA4}">
      <dgm:prSet/>
      <dgm:spPr/>
      <dgm:t>
        <a:bodyPr/>
        <a:lstStyle/>
        <a:p>
          <a:endParaRPr lang="en-US"/>
        </a:p>
      </dgm:t>
    </dgm:pt>
    <dgm:pt modelId="{735F71D9-FDF9-4829-97D0-BE43C6E26B34}" type="sibTrans" cxnId="{CDE8088F-4879-4D37-980F-66AD65A02BA4}">
      <dgm:prSet/>
      <dgm:spPr/>
      <dgm:t>
        <a:bodyPr/>
        <a:lstStyle/>
        <a:p>
          <a:endParaRPr lang="en-US"/>
        </a:p>
      </dgm:t>
    </dgm:pt>
    <dgm:pt modelId="{60A38050-18BC-41F3-AD9F-0E324E859537}">
      <dgm:prSet/>
      <dgm:spPr/>
      <dgm:t>
        <a:bodyPr/>
        <a:lstStyle/>
        <a:p>
          <a:r>
            <a:rPr lang="en-US" dirty="0"/>
            <a:t>But, gender performance embedded in heterosexuality and gender binaries</a:t>
          </a:r>
        </a:p>
      </dgm:t>
    </dgm:pt>
    <dgm:pt modelId="{B999B3F9-33AE-4A97-AD29-6CA7FB8557C3}" type="parTrans" cxnId="{FF8A1191-326E-46A9-81F0-FDD8B5B0A3CC}">
      <dgm:prSet/>
      <dgm:spPr/>
      <dgm:t>
        <a:bodyPr/>
        <a:lstStyle/>
        <a:p>
          <a:endParaRPr lang="en-US"/>
        </a:p>
      </dgm:t>
    </dgm:pt>
    <dgm:pt modelId="{CA3EFE46-8DB9-4651-BE25-6974614EC027}" type="sibTrans" cxnId="{FF8A1191-326E-46A9-81F0-FDD8B5B0A3CC}">
      <dgm:prSet/>
      <dgm:spPr/>
      <dgm:t>
        <a:bodyPr/>
        <a:lstStyle/>
        <a:p>
          <a:endParaRPr lang="en-US"/>
        </a:p>
      </dgm:t>
    </dgm:pt>
    <dgm:pt modelId="{0423FEAB-BB48-4ABA-BEAE-985C5CC8253D}" type="pres">
      <dgm:prSet presAssocID="{53E82928-5146-499F-B47B-8DE375C1E77E}" presName="linearFlow" presStyleCnt="0">
        <dgm:presLayoutVars>
          <dgm:dir/>
          <dgm:animLvl val="lvl"/>
          <dgm:resizeHandles val="exact"/>
        </dgm:presLayoutVars>
      </dgm:prSet>
      <dgm:spPr/>
    </dgm:pt>
    <dgm:pt modelId="{493C56D0-F20B-4CDE-A379-ADFD9817D410}" type="pres">
      <dgm:prSet presAssocID="{B2BF87DE-F512-4402-8811-49269AAD2ED1}" presName="composite" presStyleCnt="0"/>
      <dgm:spPr/>
    </dgm:pt>
    <dgm:pt modelId="{32967A8A-3DDF-48FD-B349-712B9F448F1E}" type="pres">
      <dgm:prSet presAssocID="{B2BF87DE-F512-4402-8811-49269AAD2ED1}" presName="parTx" presStyleLbl="node1" presStyleIdx="0" presStyleCnt="2">
        <dgm:presLayoutVars>
          <dgm:chMax val="0"/>
          <dgm:chPref val="0"/>
          <dgm:bulletEnabled val="1"/>
        </dgm:presLayoutVars>
      </dgm:prSet>
      <dgm:spPr/>
    </dgm:pt>
    <dgm:pt modelId="{02EA7308-1BD7-4850-AC80-D9596691BD7E}" type="pres">
      <dgm:prSet presAssocID="{B2BF87DE-F512-4402-8811-49269AAD2ED1}" presName="parSh" presStyleLbl="node1" presStyleIdx="0" presStyleCnt="2"/>
      <dgm:spPr/>
    </dgm:pt>
    <dgm:pt modelId="{FFC43B49-74FF-4E46-9DEB-0EFAB303B916}" type="pres">
      <dgm:prSet presAssocID="{B2BF87DE-F512-4402-8811-49269AAD2ED1}" presName="desTx" presStyleLbl="fgAcc1" presStyleIdx="0" presStyleCnt="2">
        <dgm:presLayoutVars>
          <dgm:bulletEnabled val="1"/>
        </dgm:presLayoutVars>
      </dgm:prSet>
      <dgm:spPr/>
    </dgm:pt>
    <dgm:pt modelId="{54715779-5C92-46EC-885E-7104A31D65F5}" type="pres">
      <dgm:prSet presAssocID="{555177D8-C564-4B51-A669-9F3FF9697635}" presName="sibTrans" presStyleLbl="sibTrans2D1" presStyleIdx="0" presStyleCnt="1"/>
      <dgm:spPr/>
    </dgm:pt>
    <dgm:pt modelId="{0ABB9131-0065-4FC2-A3AF-AAFC6553B15C}" type="pres">
      <dgm:prSet presAssocID="{555177D8-C564-4B51-A669-9F3FF9697635}" presName="connTx" presStyleLbl="sibTrans2D1" presStyleIdx="0" presStyleCnt="1"/>
      <dgm:spPr/>
    </dgm:pt>
    <dgm:pt modelId="{DF806475-F280-4E7E-B08D-49AAF38D37A5}" type="pres">
      <dgm:prSet presAssocID="{3BB93B98-87EB-4928-8564-8CA18D2087EC}" presName="composite" presStyleCnt="0"/>
      <dgm:spPr/>
    </dgm:pt>
    <dgm:pt modelId="{706ED7FA-233A-4899-AE70-1CC09E2691D6}" type="pres">
      <dgm:prSet presAssocID="{3BB93B98-87EB-4928-8564-8CA18D2087EC}" presName="parTx" presStyleLbl="node1" presStyleIdx="0" presStyleCnt="2">
        <dgm:presLayoutVars>
          <dgm:chMax val="0"/>
          <dgm:chPref val="0"/>
          <dgm:bulletEnabled val="1"/>
        </dgm:presLayoutVars>
      </dgm:prSet>
      <dgm:spPr/>
    </dgm:pt>
    <dgm:pt modelId="{6EAD3D87-9F21-414E-8D5B-3CA5F2EBE937}" type="pres">
      <dgm:prSet presAssocID="{3BB93B98-87EB-4928-8564-8CA18D2087EC}" presName="parSh" presStyleLbl="node1" presStyleIdx="1" presStyleCnt="2"/>
      <dgm:spPr/>
    </dgm:pt>
    <dgm:pt modelId="{8559FC96-49D7-44CC-AC98-9E1D31A5524F}" type="pres">
      <dgm:prSet presAssocID="{3BB93B98-87EB-4928-8564-8CA18D2087EC}" presName="desTx" presStyleLbl="fgAcc1" presStyleIdx="1" presStyleCnt="2">
        <dgm:presLayoutVars>
          <dgm:bulletEnabled val="1"/>
        </dgm:presLayoutVars>
      </dgm:prSet>
      <dgm:spPr/>
    </dgm:pt>
  </dgm:ptLst>
  <dgm:cxnLst>
    <dgm:cxn modelId="{5126CD05-4645-46CE-B3EB-B8DAB0B8A70D}" type="presOf" srcId="{723FE024-2566-4E94-A46F-9711AF38B93E}" destId="{FFC43B49-74FF-4E46-9DEB-0EFAB303B916}" srcOrd="0" destOrd="0" presId="urn:microsoft.com/office/officeart/2005/8/layout/process3"/>
    <dgm:cxn modelId="{556AB40F-B529-4C33-89DA-5F15CDB74A49}" type="presOf" srcId="{3BB93B98-87EB-4928-8564-8CA18D2087EC}" destId="{706ED7FA-233A-4899-AE70-1CC09E2691D6}" srcOrd="0" destOrd="0" presId="urn:microsoft.com/office/officeart/2005/8/layout/process3"/>
    <dgm:cxn modelId="{8ADF1B25-2653-40CA-949E-AAF11D9C51DB}" type="presOf" srcId="{3BB93B98-87EB-4928-8564-8CA18D2087EC}" destId="{6EAD3D87-9F21-414E-8D5B-3CA5F2EBE937}" srcOrd="1" destOrd="0" presId="urn:microsoft.com/office/officeart/2005/8/layout/process3"/>
    <dgm:cxn modelId="{2841695E-A2C2-4AC0-BCA8-D859031199F2}" type="presOf" srcId="{53E82928-5146-499F-B47B-8DE375C1E77E}" destId="{0423FEAB-BB48-4ABA-BEAE-985C5CC8253D}" srcOrd="0" destOrd="0" presId="urn:microsoft.com/office/officeart/2005/8/layout/process3"/>
    <dgm:cxn modelId="{AFCBD084-1EB0-479A-B533-1A1DF009DF8B}" type="presOf" srcId="{555177D8-C564-4B51-A669-9F3FF9697635}" destId="{0ABB9131-0065-4FC2-A3AF-AAFC6553B15C}" srcOrd="1" destOrd="0" presId="urn:microsoft.com/office/officeart/2005/8/layout/process3"/>
    <dgm:cxn modelId="{708DC887-270D-47EF-8D5F-D45282FB74AA}" srcId="{53E82928-5146-499F-B47B-8DE375C1E77E}" destId="{3BB93B98-87EB-4928-8564-8CA18D2087EC}" srcOrd="1" destOrd="0" parTransId="{55BD590B-6C00-49CB-BC2F-7884AE05A0BA}" sibTransId="{DF21BB6C-1B4F-4F0D-ABC0-F17B6D954449}"/>
    <dgm:cxn modelId="{C3D3528D-758A-43CC-9B75-6D728427749D}" type="presOf" srcId="{B2BF87DE-F512-4402-8811-49269AAD2ED1}" destId="{32967A8A-3DDF-48FD-B349-712B9F448F1E}" srcOrd="0" destOrd="0" presId="urn:microsoft.com/office/officeart/2005/8/layout/process3"/>
    <dgm:cxn modelId="{CDE8088F-4879-4D37-980F-66AD65A02BA4}" srcId="{B2BF87DE-F512-4402-8811-49269AAD2ED1}" destId="{723FE024-2566-4E94-A46F-9711AF38B93E}" srcOrd="0" destOrd="0" parTransId="{C6947510-32C4-4521-9A70-11A51D014C56}" sibTransId="{735F71D9-FDF9-4829-97D0-BE43C6E26B34}"/>
    <dgm:cxn modelId="{FF8A1191-326E-46A9-81F0-FDD8B5B0A3CC}" srcId="{3BB93B98-87EB-4928-8564-8CA18D2087EC}" destId="{60A38050-18BC-41F3-AD9F-0E324E859537}" srcOrd="0" destOrd="0" parTransId="{B999B3F9-33AE-4A97-AD29-6CA7FB8557C3}" sibTransId="{CA3EFE46-8DB9-4651-BE25-6974614EC027}"/>
    <dgm:cxn modelId="{8DBBDA94-5FE5-41A8-ABC0-9C4034EA892E}" srcId="{53E82928-5146-499F-B47B-8DE375C1E77E}" destId="{B2BF87DE-F512-4402-8811-49269AAD2ED1}" srcOrd="0" destOrd="0" parTransId="{E2442B29-0C6A-4D48-81F1-7DC0936CEA09}" sibTransId="{555177D8-C564-4B51-A669-9F3FF9697635}"/>
    <dgm:cxn modelId="{4F787D95-86DD-46EC-980F-9D2347BA6F00}" type="presOf" srcId="{60A38050-18BC-41F3-AD9F-0E324E859537}" destId="{8559FC96-49D7-44CC-AC98-9E1D31A5524F}" srcOrd="0" destOrd="0" presId="urn:microsoft.com/office/officeart/2005/8/layout/process3"/>
    <dgm:cxn modelId="{B237CFA1-1A44-45D3-BED0-7CB4F373DA35}" type="presOf" srcId="{555177D8-C564-4B51-A669-9F3FF9697635}" destId="{54715779-5C92-46EC-885E-7104A31D65F5}" srcOrd="0" destOrd="0" presId="urn:microsoft.com/office/officeart/2005/8/layout/process3"/>
    <dgm:cxn modelId="{83ED7AFA-741A-4919-8DB2-CD58DF868523}" type="presOf" srcId="{B2BF87DE-F512-4402-8811-49269AAD2ED1}" destId="{02EA7308-1BD7-4850-AC80-D9596691BD7E}" srcOrd="1" destOrd="0" presId="urn:microsoft.com/office/officeart/2005/8/layout/process3"/>
    <dgm:cxn modelId="{0AE9FE2D-DF77-4D57-BEAC-3A317951561A}" type="presParOf" srcId="{0423FEAB-BB48-4ABA-BEAE-985C5CC8253D}" destId="{493C56D0-F20B-4CDE-A379-ADFD9817D410}" srcOrd="0" destOrd="0" presId="urn:microsoft.com/office/officeart/2005/8/layout/process3"/>
    <dgm:cxn modelId="{D8EA4126-E0B3-4931-9C28-674DA2AAACF0}" type="presParOf" srcId="{493C56D0-F20B-4CDE-A379-ADFD9817D410}" destId="{32967A8A-3DDF-48FD-B349-712B9F448F1E}" srcOrd="0" destOrd="0" presId="urn:microsoft.com/office/officeart/2005/8/layout/process3"/>
    <dgm:cxn modelId="{948F0B8F-ADED-4FDE-BFAA-174F78C78C6F}" type="presParOf" srcId="{493C56D0-F20B-4CDE-A379-ADFD9817D410}" destId="{02EA7308-1BD7-4850-AC80-D9596691BD7E}" srcOrd="1" destOrd="0" presId="urn:microsoft.com/office/officeart/2005/8/layout/process3"/>
    <dgm:cxn modelId="{42F0E07D-3C61-4739-BE7E-8CCBBBCC10E8}" type="presParOf" srcId="{493C56D0-F20B-4CDE-A379-ADFD9817D410}" destId="{FFC43B49-74FF-4E46-9DEB-0EFAB303B916}" srcOrd="2" destOrd="0" presId="urn:microsoft.com/office/officeart/2005/8/layout/process3"/>
    <dgm:cxn modelId="{A7406EA5-9C4D-4843-A1FC-B22361DDFF11}" type="presParOf" srcId="{0423FEAB-BB48-4ABA-BEAE-985C5CC8253D}" destId="{54715779-5C92-46EC-885E-7104A31D65F5}" srcOrd="1" destOrd="0" presId="urn:microsoft.com/office/officeart/2005/8/layout/process3"/>
    <dgm:cxn modelId="{07A4EDB0-7DAC-4407-B2F4-4F6FD23A2300}" type="presParOf" srcId="{54715779-5C92-46EC-885E-7104A31D65F5}" destId="{0ABB9131-0065-4FC2-A3AF-AAFC6553B15C}" srcOrd="0" destOrd="0" presId="urn:microsoft.com/office/officeart/2005/8/layout/process3"/>
    <dgm:cxn modelId="{D8560DE4-1577-4B84-982F-52F4B3110BDB}" type="presParOf" srcId="{0423FEAB-BB48-4ABA-BEAE-985C5CC8253D}" destId="{DF806475-F280-4E7E-B08D-49AAF38D37A5}" srcOrd="2" destOrd="0" presId="urn:microsoft.com/office/officeart/2005/8/layout/process3"/>
    <dgm:cxn modelId="{81218298-1C33-4276-9222-DF1370217332}" type="presParOf" srcId="{DF806475-F280-4E7E-B08D-49AAF38D37A5}" destId="{706ED7FA-233A-4899-AE70-1CC09E2691D6}" srcOrd="0" destOrd="0" presId="urn:microsoft.com/office/officeart/2005/8/layout/process3"/>
    <dgm:cxn modelId="{01912852-1AA9-43CA-95EC-0EC352155198}" type="presParOf" srcId="{DF806475-F280-4E7E-B08D-49AAF38D37A5}" destId="{6EAD3D87-9F21-414E-8D5B-3CA5F2EBE937}" srcOrd="1" destOrd="0" presId="urn:microsoft.com/office/officeart/2005/8/layout/process3"/>
    <dgm:cxn modelId="{2D9C58E6-2382-4AD5-B8BA-DCF254C7C0B0}" type="presParOf" srcId="{DF806475-F280-4E7E-B08D-49AAF38D37A5}" destId="{8559FC96-49D7-44CC-AC98-9E1D31A5524F}"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8DE6DE-A95B-4E88-91E0-2AC68879EF41}" type="doc">
      <dgm:prSet loTypeId="urn:microsoft.com/office/officeart/2005/8/layout/gear1" loCatId="cycle" qsTypeId="urn:microsoft.com/office/officeart/2005/8/quickstyle/simple1" qsCatId="simple" csTypeId="urn:microsoft.com/office/officeart/2005/8/colors/colorful4" csCatId="colorful" phldr="1"/>
      <dgm:spPr/>
    </dgm:pt>
    <dgm:pt modelId="{2C04511C-12ED-458D-8B5F-79312659EDF7}">
      <dgm:prSet phldrT="[Text]" custT="1"/>
      <dgm:spPr/>
      <dgm:t>
        <a:bodyPr/>
        <a:lstStyle/>
        <a:p>
          <a:r>
            <a:rPr lang="en-US" sz="1800"/>
            <a:t>Breaking traditional gender performance</a:t>
          </a:r>
          <a:endParaRPr lang="en-US" sz="1800" dirty="0"/>
        </a:p>
      </dgm:t>
    </dgm:pt>
    <dgm:pt modelId="{D2B78CAE-E0A9-40AF-9060-492C18814FDA}" type="parTrans" cxnId="{02C966AB-2CCB-446E-B4E4-65702D05342C}">
      <dgm:prSet/>
      <dgm:spPr/>
      <dgm:t>
        <a:bodyPr/>
        <a:lstStyle/>
        <a:p>
          <a:endParaRPr lang="en-US"/>
        </a:p>
      </dgm:t>
    </dgm:pt>
    <dgm:pt modelId="{B4E6E3D8-854E-444A-8C1C-3AF869256888}" type="sibTrans" cxnId="{02C966AB-2CCB-446E-B4E4-65702D05342C}">
      <dgm:prSet/>
      <dgm:spPr/>
      <dgm:t>
        <a:bodyPr/>
        <a:lstStyle/>
        <a:p>
          <a:endParaRPr lang="en-US"/>
        </a:p>
      </dgm:t>
    </dgm:pt>
    <dgm:pt modelId="{9CA3F6A8-6DC8-47DA-A9C5-0DA0BE28A257}">
      <dgm:prSet phldrT="[Text]" custT="1"/>
      <dgm:spPr/>
      <dgm:t>
        <a:bodyPr/>
        <a:lstStyle/>
        <a:p>
          <a:r>
            <a:rPr lang="en-US" sz="1350"/>
            <a:t>Flexible gender performance</a:t>
          </a:r>
          <a:endParaRPr lang="en-US" sz="1350" dirty="0"/>
        </a:p>
      </dgm:t>
    </dgm:pt>
    <dgm:pt modelId="{7B2AE48E-4F8C-46DF-86F7-5A71C80307CB}" type="parTrans" cxnId="{93ADEEBB-87E6-48A6-B65E-7AEC49FEB531}">
      <dgm:prSet/>
      <dgm:spPr/>
      <dgm:t>
        <a:bodyPr/>
        <a:lstStyle/>
        <a:p>
          <a:endParaRPr lang="en-US"/>
        </a:p>
      </dgm:t>
    </dgm:pt>
    <dgm:pt modelId="{777A056B-ED0E-43D1-9453-3D57BCC3864D}" type="sibTrans" cxnId="{93ADEEBB-87E6-48A6-B65E-7AEC49FEB531}">
      <dgm:prSet/>
      <dgm:spPr/>
      <dgm:t>
        <a:bodyPr/>
        <a:lstStyle/>
        <a:p>
          <a:endParaRPr lang="en-US"/>
        </a:p>
      </dgm:t>
    </dgm:pt>
    <dgm:pt modelId="{4603633C-C4A8-4779-A6AE-A49E11E720F8}">
      <dgm:prSet phldrT="[Text]"/>
      <dgm:spPr/>
      <dgm:t>
        <a:bodyPr/>
        <a:lstStyle/>
        <a:p>
          <a:r>
            <a:rPr lang="en-US" dirty="0"/>
            <a:t>Adoption of Sustainable Agriculture</a:t>
          </a:r>
        </a:p>
      </dgm:t>
    </dgm:pt>
    <dgm:pt modelId="{92BC21E2-43CF-4356-8E8E-DC8A64729F67}" type="parTrans" cxnId="{82391EEB-AA7B-4E0A-9A12-D6353EA06134}">
      <dgm:prSet/>
      <dgm:spPr/>
      <dgm:t>
        <a:bodyPr/>
        <a:lstStyle/>
        <a:p>
          <a:endParaRPr lang="en-US"/>
        </a:p>
      </dgm:t>
    </dgm:pt>
    <dgm:pt modelId="{C4BA2954-35BD-42C0-B8FB-D373DE727E42}" type="sibTrans" cxnId="{82391EEB-AA7B-4E0A-9A12-D6353EA06134}">
      <dgm:prSet/>
      <dgm:spPr/>
      <dgm:t>
        <a:bodyPr/>
        <a:lstStyle/>
        <a:p>
          <a:endParaRPr lang="en-US"/>
        </a:p>
      </dgm:t>
    </dgm:pt>
    <dgm:pt modelId="{D3EA95BA-3C85-4307-A318-3C86889B48F3}" type="pres">
      <dgm:prSet presAssocID="{B68DE6DE-A95B-4E88-91E0-2AC68879EF41}" presName="composite" presStyleCnt="0">
        <dgm:presLayoutVars>
          <dgm:chMax val="3"/>
          <dgm:animLvl val="lvl"/>
          <dgm:resizeHandles val="exact"/>
        </dgm:presLayoutVars>
      </dgm:prSet>
      <dgm:spPr/>
    </dgm:pt>
    <dgm:pt modelId="{8A6B681A-0362-4118-B353-E662AFC2D64C}" type="pres">
      <dgm:prSet presAssocID="{2C04511C-12ED-458D-8B5F-79312659EDF7}" presName="gear1" presStyleLbl="node1" presStyleIdx="0" presStyleCnt="3">
        <dgm:presLayoutVars>
          <dgm:chMax val="1"/>
          <dgm:bulletEnabled val="1"/>
        </dgm:presLayoutVars>
      </dgm:prSet>
      <dgm:spPr/>
    </dgm:pt>
    <dgm:pt modelId="{A52680C6-A820-41FE-9FAD-0EE8EA9534E6}" type="pres">
      <dgm:prSet presAssocID="{2C04511C-12ED-458D-8B5F-79312659EDF7}" presName="gear1srcNode" presStyleLbl="node1" presStyleIdx="0" presStyleCnt="3"/>
      <dgm:spPr/>
    </dgm:pt>
    <dgm:pt modelId="{03069362-01D6-4EDA-8B53-DAE5096DEA81}" type="pres">
      <dgm:prSet presAssocID="{2C04511C-12ED-458D-8B5F-79312659EDF7}" presName="gear1dstNode" presStyleLbl="node1" presStyleIdx="0" presStyleCnt="3"/>
      <dgm:spPr/>
    </dgm:pt>
    <dgm:pt modelId="{E91BBBB1-FE33-480E-B192-452BE1946821}" type="pres">
      <dgm:prSet presAssocID="{9CA3F6A8-6DC8-47DA-A9C5-0DA0BE28A257}" presName="gear2" presStyleLbl="node1" presStyleIdx="1" presStyleCnt="3">
        <dgm:presLayoutVars>
          <dgm:chMax val="1"/>
          <dgm:bulletEnabled val="1"/>
        </dgm:presLayoutVars>
      </dgm:prSet>
      <dgm:spPr/>
    </dgm:pt>
    <dgm:pt modelId="{CA6CD1CE-99F6-411D-8428-3660EB75A682}" type="pres">
      <dgm:prSet presAssocID="{9CA3F6A8-6DC8-47DA-A9C5-0DA0BE28A257}" presName="gear2srcNode" presStyleLbl="node1" presStyleIdx="1" presStyleCnt="3"/>
      <dgm:spPr/>
    </dgm:pt>
    <dgm:pt modelId="{3DB23102-8016-44D3-B5CD-932132A895D4}" type="pres">
      <dgm:prSet presAssocID="{9CA3F6A8-6DC8-47DA-A9C5-0DA0BE28A257}" presName="gear2dstNode" presStyleLbl="node1" presStyleIdx="1" presStyleCnt="3"/>
      <dgm:spPr/>
    </dgm:pt>
    <dgm:pt modelId="{03A87A6E-8FFC-4A47-BBE1-A4D9012CF467}" type="pres">
      <dgm:prSet presAssocID="{4603633C-C4A8-4779-A6AE-A49E11E720F8}" presName="gear3" presStyleLbl="node1" presStyleIdx="2" presStyleCnt="3"/>
      <dgm:spPr/>
    </dgm:pt>
    <dgm:pt modelId="{F07CEBE8-55FA-44AD-9CFE-04CB1EDE0A7E}" type="pres">
      <dgm:prSet presAssocID="{4603633C-C4A8-4779-A6AE-A49E11E720F8}" presName="gear3tx" presStyleLbl="node1" presStyleIdx="2" presStyleCnt="3">
        <dgm:presLayoutVars>
          <dgm:chMax val="1"/>
          <dgm:bulletEnabled val="1"/>
        </dgm:presLayoutVars>
      </dgm:prSet>
      <dgm:spPr/>
    </dgm:pt>
    <dgm:pt modelId="{BE27F706-FA7E-49F4-AC3E-B02E4C212F4E}" type="pres">
      <dgm:prSet presAssocID="{4603633C-C4A8-4779-A6AE-A49E11E720F8}" presName="gear3srcNode" presStyleLbl="node1" presStyleIdx="2" presStyleCnt="3"/>
      <dgm:spPr/>
    </dgm:pt>
    <dgm:pt modelId="{4C49A84A-703D-4BB0-8D3E-447AEAFF85F2}" type="pres">
      <dgm:prSet presAssocID="{4603633C-C4A8-4779-A6AE-A49E11E720F8}" presName="gear3dstNode" presStyleLbl="node1" presStyleIdx="2" presStyleCnt="3"/>
      <dgm:spPr/>
    </dgm:pt>
    <dgm:pt modelId="{4F2669CE-7292-456E-9F3A-90446C4A61AF}" type="pres">
      <dgm:prSet presAssocID="{B4E6E3D8-854E-444A-8C1C-3AF869256888}" presName="connector1" presStyleLbl="sibTrans2D1" presStyleIdx="0" presStyleCnt="3"/>
      <dgm:spPr/>
    </dgm:pt>
    <dgm:pt modelId="{5933E581-8C85-4A63-9C60-F1DDA028969C}" type="pres">
      <dgm:prSet presAssocID="{777A056B-ED0E-43D1-9453-3D57BCC3864D}" presName="connector2" presStyleLbl="sibTrans2D1" presStyleIdx="1" presStyleCnt="3"/>
      <dgm:spPr/>
    </dgm:pt>
    <dgm:pt modelId="{4761F564-5E6A-47F9-B703-44581B13486E}" type="pres">
      <dgm:prSet presAssocID="{C4BA2954-35BD-42C0-B8FB-D373DE727E42}" presName="connector3" presStyleLbl="sibTrans2D1" presStyleIdx="2" presStyleCnt="3"/>
      <dgm:spPr/>
    </dgm:pt>
  </dgm:ptLst>
  <dgm:cxnLst>
    <dgm:cxn modelId="{E71B7044-64B0-44D6-97A1-D1A82953A8E5}" type="presOf" srcId="{4603633C-C4A8-4779-A6AE-A49E11E720F8}" destId="{F07CEBE8-55FA-44AD-9CFE-04CB1EDE0A7E}" srcOrd="1" destOrd="0" presId="urn:microsoft.com/office/officeart/2005/8/layout/gear1"/>
    <dgm:cxn modelId="{308D8A45-53A1-4DC3-9B2B-387ECDC83D21}" type="presOf" srcId="{B4E6E3D8-854E-444A-8C1C-3AF869256888}" destId="{4F2669CE-7292-456E-9F3A-90446C4A61AF}" srcOrd="0" destOrd="0" presId="urn:microsoft.com/office/officeart/2005/8/layout/gear1"/>
    <dgm:cxn modelId="{B8F3B249-6820-4746-A3F7-126E11EEDF4A}" type="presOf" srcId="{9CA3F6A8-6DC8-47DA-A9C5-0DA0BE28A257}" destId="{3DB23102-8016-44D3-B5CD-932132A895D4}" srcOrd="2" destOrd="0" presId="urn:microsoft.com/office/officeart/2005/8/layout/gear1"/>
    <dgm:cxn modelId="{35EA5C6E-BC6E-4D5A-B2FB-1BADEF6C1AB9}" type="presOf" srcId="{2C04511C-12ED-458D-8B5F-79312659EDF7}" destId="{A52680C6-A820-41FE-9FAD-0EE8EA9534E6}" srcOrd="1" destOrd="0" presId="urn:microsoft.com/office/officeart/2005/8/layout/gear1"/>
    <dgm:cxn modelId="{187CF275-3512-4AB3-ADA1-16CD1210EFF2}" type="presOf" srcId="{9CA3F6A8-6DC8-47DA-A9C5-0DA0BE28A257}" destId="{CA6CD1CE-99F6-411D-8428-3660EB75A682}" srcOrd="1" destOrd="0" presId="urn:microsoft.com/office/officeart/2005/8/layout/gear1"/>
    <dgm:cxn modelId="{340D4182-5576-407A-AF54-81E3382ECEDB}" type="presOf" srcId="{2C04511C-12ED-458D-8B5F-79312659EDF7}" destId="{8A6B681A-0362-4118-B353-E662AFC2D64C}" srcOrd="0" destOrd="0" presId="urn:microsoft.com/office/officeart/2005/8/layout/gear1"/>
    <dgm:cxn modelId="{072C0C9F-A671-4061-93B6-DA0D4FF53E85}" type="presOf" srcId="{9CA3F6A8-6DC8-47DA-A9C5-0DA0BE28A257}" destId="{E91BBBB1-FE33-480E-B192-452BE1946821}" srcOrd="0" destOrd="0" presId="urn:microsoft.com/office/officeart/2005/8/layout/gear1"/>
    <dgm:cxn modelId="{02C966AB-2CCB-446E-B4E4-65702D05342C}" srcId="{B68DE6DE-A95B-4E88-91E0-2AC68879EF41}" destId="{2C04511C-12ED-458D-8B5F-79312659EDF7}" srcOrd="0" destOrd="0" parTransId="{D2B78CAE-E0A9-40AF-9060-492C18814FDA}" sibTransId="{B4E6E3D8-854E-444A-8C1C-3AF869256888}"/>
    <dgm:cxn modelId="{93ADEEBB-87E6-48A6-B65E-7AEC49FEB531}" srcId="{B68DE6DE-A95B-4E88-91E0-2AC68879EF41}" destId="{9CA3F6A8-6DC8-47DA-A9C5-0DA0BE28A257}" srcOrd="1" destOrd="0" parTransId="{7B2AE48E-4F8C-46DF-86F7-5A71C80307CB}" sibTransId="{777A056B-ED0E-43D1-9453-3D57BCC3864D}"/>
    <dgm:cxn modelId="{87D5DFC0-60EC-4E1F-85A6-D3D506BD88FE}" type="presOf" srcId="{4603633C-C4A8-4779-A6AE-A49E11E720F8}" destId="{03A87A6E-8FFC-4A47-BBE1-A4D9012CF467}" srcOrd="0" destOrd="0" presId="urn:microsoft.com/office/officeart/2005/8/layout/gear1"/>
    <dgm:cxn modelId="{8BD02DC4-0523-44F7-BEAA-5E80C6066371}" type="presOf" srcId="{B68DE6DE-A95B-4E88-91E0-2AC68879EF41}" destId="{D3EA95BA-3C85-4307-A318-3C86889B48F3}" srcOrd="0" destOrd="0" presId="urn:microsoft.com/office/officeart/2005/8/layout/gear1"/>
    <dgm:cxn modelId="{3D06A2C7-D5CF-41E1-83A2-7B68B9254D83}" type="presOf" srcId="{4603633C-C4A8-4779-A6AE-A49E11E720F8}" destId="{BE27F706-FA7E-49F4-AC3E-B02E4C212F4E}" srcOrd="2" destOrd="0" presId="urn:microsoft.com/office/officeart/2005/8/layout/gear1"/>
    <dgm:cxn modelId="{ACC7E3DD-9DEC-4D79-B6C4-B44CC582DF3F}" type="presOf" srcId="{777A056B-ED0E-43D1-9453-3D57BCC3864D}" destId="{5933E581-8C85-4A63-9C60-F1DDA028969C}" srcOrd="0" destOrd="0" presId="urn:microsoft.com/office/officeart/2005/8/layout/gear1"/>
    <dgm:cxn modelId="{7A57F0E6-47CB-4AE9-B3F9-A98894CFFBCB}" type="presOf" srcId="{2C04511C-12ED-458D-8B5F-79312659EDF7}" destId="{03069362-01D6-4EDA-8B53-DAE5096DEA81}" srcOrd="2" destOrd="0" presId="urn:microsoft.com/office/officeart/2005/8/layout/gear1"/>
    <dgm:cxn modelId="{82391EEB-AA7B-4E0A-9A12-D6353EA06134}" srcId="{B68DE6DE-A95B-4E88-91E0-2AC68879EF41}" destId="{4603633C-C4A8-4779-A6AE-A49E11E720F8}" srcOrd="2" destOrd="0" parTransId="{92BC21E2-43CF-4356-8E8E-DC8A64729F67}" sibTransId="{C4BA2954-35BD-42C0-B8FB-D373DE727E42}"/>
    <dgm:cxn modelId="{D837FAF0-D5CB-4EC7-99D1-9520005E875C}" type="presOf" srcId="{C4BA2954-35BD-42C0-B8FB-D373DE727E42}" destId="{4761F564-5E6A-47F9-B703-44581B13486E}" srcOrd="0" destOrd="0" presId="urn:microsoft.com/office/officeart/2005/8/layout/gear1"/>
    <dgm:cxn modelId="{265086FB-FEE1-4B7C-943B-77A00BE43346}" type="presOf" srcId="{4603633C-C4A8-4779-A6AE-A49E11E720F8}" destId="{4C49A84A-703D-4BB0-8D3E-447AEAFF85F2}" srcOrd="3" destOrd="0" presId="urn:microsoft.com/office/officeart/2005/8/layout/gear1"/>
    <dgm:cxn modelId="{A4FA53AB-702E-4BA7-8ED1-9AABF3F77383}" type="presParOf" srcId="{D3EA95BA-3C85-4307-A318-3C86889B48F3}" destId="{8A6B681A-0362-4118-B353-E662AFC2D64C}" srcOrd="0" destOrd="0" presId="urn:microsoft.com/office/officeart/2005/8/layout/gear1"/>
    <dgm:cxn modelId="{049433AE-DA62-4E40-8FD5-8D731DEFB184}" type="presParOf" srcId="{D3EA95BA-3C85-4307-A318-3C86889B48F3}" destId="{A52680C6-A820-41FE-9FAD-0EE8EA9534E6}" srcOrd="1" destOrd="0" presId="urn:microsoft.com/office/officeart/2005/8/layout/gear1"/>
    <dgm:cxn modelId="{847862C0-C783-4BA3-BDC5-CC1BECD86DFB}" type="presParOf" srcId="{D3EA95BA-3C85-4307-A318-3C86889B48F3}" destId="{03069362-01D6-4EDA-8B53-DAE5096DEA81}" srcOrd="2" destOrd="0" presId="urn:microsoft.com/office/officeart/2005/8/layout/gear1"/>
    <dgm:cxn modelId="{0AF34979-624F-4112-BB65-A8097B93E27C}" type="presParOf" srcId="{D3EA95BA-3C85-4307-A318-3C86889B48F3}" destId="{E91BBBB1-FE33-480E-B192-452BE1946821}" srcOrd="3" destOrd="0" presId="urn:microsoft.com/office/officeart/2005/8/layout/gear1"/>
    <dgm:cxn modelId="{FD3682EB-8E22-4168-ABAD-332F1BEFA714}" type="presParOf" srcId="{D3EA95BA-3C85-4307-A318-3C86889B48F3}" destId="{CA6CD1CE-99F6-411D-8428-3660EB75A682}" srcOrd="4" destOrd="0" presId="urn:microsoft.com/office/officeart/2005/8/layout/gear1"/>
    <dgm:cxn modelId="{FFF220AB-D61E-484A-8258-E7E0D3282592}" type="presParOf" srcId="{D3EA95BA-3C85-4307-A318-3C86889B48F3}" destId="{3DB23102-8016-44D3-B5CD-932132A895D4}" srcOrd="5" destOrd="0" presId="urn:microsoft.com/office/officeart/2005/8/layout/gear1"/>
    <dgm:cxn modelId="{2C36254C-9B42-48E1-BEBB-FE5364BD9B93}" type="presParOf" srcId="{D3EA95BA-3C85-4307-A318-3C86889B48F3}" destId="{03A87A6E-8FFC-4A47-BBE1-A4D9012CF467}" srcOrd="6" destOrd="0" presId="urn:microsoft.com/office/officeart/2005/8/layout/gear1"/>
    <dgm:cxn modelId="{78175D15-7ED4-4ADA-8E57-CB890FD1AB19}" type="presParOf" srcId="{D3EA95BA-3C85-4307-A318-3C86889B48F3}" destId="{F07CEBE8-55FA-44AD-9CFE-04CB1EDE0A7E}" srcOrd="7" destOrd="0" presId="urn:microsoft.com/office/officeart/2005/8/layout/gear1"/>
    <dgm:cxn modelId="{4A5F21FA-8F3B-4164-B7B7-EC14449617B6}" type="presParOf" srcId="{D3EA95BA-3C85-4307-A318-3C86889B48F3}" destId="{BE27F706-FA7E-49F4-AC3E-B02E4C212F4E}" srcOrd="8" destOrd="0" presId="urn:microsoft.com/office/officeart/2005/8/layout/gear1"/>
    <dgm:cxn modelId="{3871824E-23E1-4227-8FEF-FB8B8675B4F9}" type="presParOf" srcId="{D3EA95BA-3C85-4307-A318-3C86889B48F3}" destId="{4C49A84A-703D-4BB0-8D3E-447AEAFF85F2}" srcOrd="9" destOrd="0" presId="urn:microsoft.com/office/officeart/2005/8/layout/gear1"/>
    <dgm:cxn modelId="{0C419A80-EBB6-42D2-91CE-C2AF22ADE9B3}" type="presParOf" srcId="{D3EA95BA-3C85-4307-A318-3C86889B48F3}" destId="{4F2669CE-7292-456E-9F3A-90446C4A61AF}" srcOrd="10" destOrd="0" presId="urn:microsoft.com/office/officeart/2005/8/layout/gear1"/>
    <dgm:cxn modelId="{BC33E10A-8154-446F-AE07-B27E36EA127A}" type="presParOf" srcId="{D3EA95BA-3C85-4307-A318-3C86889B48F3}" destId="{5933E581-8C85-4A63-9C60-F1DDA028969C}" srcOrd="11" destOrd="0" presId="urn:microsoft.com/office/officeart/2005/8/layout/gear1"/>
    <dgm:cxn modelId="{647A078C-3F00-40F5-97D0-E21BC6683EE0}" type="presParOf" srcId="{D3EA95BA-3C85-4307-A318-3C86889B48F3}" destId="{4761F564-5E6A-47F9-B703-44581B13486E}"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C00A618-DCAE-4C55-8760-6BCD2F4ECBC2}"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88CA7D3-968F-4E92-BF0F-5888C4FEB69F}">
      <dgm:prSet/>
      <dgm:spPr/>
      <dgm:t>
        <a:bodyPr/>
        <a:lstStyle/>
        <a:p>
          <a:r>
            <a:rPr lang="en-US"/>
            <a:t>Literature shows flexible gender performance associated with sustainable agriculture</a:t>
          </a:r>
        </a:p>
      </dgm:t>
    </dgm:pt>
    <dgm:pt modelId="{505E5E30-119B-47C6-9DE9-6FFC517E03A2}" type="parTrans" cxnId="{476CD90C-FD60-49FC-8B14-51D265396CC3}">
      <dgm:prSet/>
      <dgm:spPr/>
      <dgm:t>
        <a:bodyPr/>
        <a:lstStyle/>
        <a:p>
          <a:endParaRPr lang="en-US"/>
        </a:p>
      </dgm:t>
    </dgm:pt>
    <dgm:pt modelId="{6754BC26-8457-43A8-BFA4-5C7141DA9CA9}" type="sibTrans" cxnId="{476CD90C-FD60-49FC-8B14-51D265396CC3}">
      <dgm:prSet/>
      <dgm:spPr/>
      <dgm:t>
        <a:bodyPr/>
        <a:lstStyle/>
        <a:p>
          <a:endParaRPr lang="en-US"/>
        </a:p>
      </dgm:t>
    </dgm:pt>
    <dgm:pt modelId="{63CB1D8E-5B6D-4881-9820-4D34ECEB1205}">
      <dgm:prSet/>
      <dgm:spPr/>
      <dgm:t>
        <a:bodyPr/>
        <a:lstStyle/>
        <a:p>
          <a:r>
            <a:rPr lang="en-US" dirty="0"/>
            <a:t>But queer lens reveals that when other parts of performance—heterosexuality and gender binaries—are met with pushback</a:t>
          </a:r>
        </a:p>
      </dgm:t>
    </dgm:pt>
    <dgm:pt modelId="{1E77B693-C29B-42C0-A3F8-EBD3FA0B2CDD}" type="parTrans" cxnId="{BF60750C-E578-40BA-A8FB-50F55596B040}">
      <dgm:prSet/>
      <dgm:spPr/>
      <dgm:t>
        <a:bodyPr/>
        <a:lstStyle/>
        <a:p>
          <a:endParaRPr lang="en-US"/>
        </a:p>
      </dgm:t>
    </dgm:pt>
    <dgm:pt modelId="{A2216472-501F-4ECA-ACB0-62479E0CDF63}" type="sibTrans" cxnId="{BF60750C-E578-40BA-A8FB-50F55596B040}">
      <dgm:prSet/>
      <dgm:spPr/>
      <dgm:t>
        <a:bodyPr/>
        <a:lstStyle/>
        <a:p>
          <a:endParaRPr lang="en-US"/>
        </a:p>
      </dgm:t>
    </dgm:pt>
    <dgm:pt modelId="{D1F4B9D5-4522-4D4D-AA1A-3AC5CA1E6278}">
      <dgm:prSet/>
      <dgm:spPr/>
      <dgm:t>
        <a:bodyPr/>
        <a:lstStyle/>
        <a:p>
          <a:r>
            <a:rPr lang="en-US"/>
            <a:t>Thus, those most radically breaking gender performance are not being welcomed</a:t>
          </a:r>
        </a:p>
      </dgm:t>
    </dgm:pt>
    <dgm:pt modelId="{FF8FC189-B61F-4D0D-A66F-D791DA23D324}" type="parTrans" cxnId="{105B127B-101E-45D8-9E91-23546CA8815C}">
      <dgm:prSet/>
      <dgm:spPr/>
      <dgm:t>
        <a:bodyPr/>
        <a:lstStyle/>
        <a:p>
          <a:endParaRPr lang="en-US"/>
        </a:p>
      </dgm:t>
    </dgm:pt>
    <dgm:pt modelId="{8E286229-FB5E-4B53-AD84-E8DB7B31F48B}" type="sibTrans" cxnId="{105B127B-101E-45D8-9E91-23546CA8815C}">
      <dgm:prSet/>
      <dgm:spPr/>
      <dgm:t>
        <a:bodyPr/>
        <a:lstStyle/>
        <a:p>
          <a:endParaRPr lang="en-US"/>
        </a:p>
      </dgm:t>
    </dgm:pt>
    <dgm:pt modelId="{F209C8F6-E60A-4165-B036-01E7B8A3E20E}">
      <dgm:prSet/>
      <dgm:spPr/>
      <dgm:t>
        <a:bodyPr/>
        <a:lstStyle/>
        <a:p>
          <a:r>
            <a:rPr lang="en-US"/>
            <a:t>Hampers sustainably efforts</a:t>
          </a:r>
        </a:p>
      </dgm:t>
    </dgm:pt>
    <dgm:pt modelId="{424935A7-D966-47A8-B9E0-358C6DA1E6E9}" type="parTrans" cxnId="{2CBFEC06-11D8-41BA-B86C-52329984EE33}">
      <dgm:prSet/>
      <dgm:spPr/>
      <dgm:t>
        <a:bodyPr/>
        <a:lstStyle/>
        <a:p>
          <a:endParaRPr lang="en-US"/>
        </a:p>
      </dgm:t>
    </dgm:pt>
    <dgm:pt modelId="{E8BF2384-0F24-4628-A1B4-D7824E936B77}" type="sibTrans" cxnId="{2CBFEC06-11D8-41BA-B86C-52329984EE33}">
      <dgm:prSet/>
      <dgm:spPr/>
      <dgm:t>
        <a:bodyPr/>
        <a:lstStyle/>
        <a:p>
          <a:endParaRPr lang="en-US"/>
        </a:p>
      </dgm:t>
    </dgm:pt>
    <dgm:pt modelId="{CC3A682B-C73B-45A7-8E58-5D4E6F58A828}" type="pres">
      <dgm:prSet presAssocID="{FC00A618-DCAE-4C55-8760-6BCD2F4ECBC2}" presName="vert0" presStyleCnt="0">
        <dgm:presLayoutVars>
          <dgm:dir/>
          <dgm:animOne val="branch"/>
          <dgm:animLvl val="lvl"/>
        </dgm:presLayoutVars>
      </dgm:prSet>
      <dgm:spPr/>
    </dgm:pt>
    <dgm:pt modelId="{85271EDA-587A-4929-B690-D98865373D3F}" type="pres">
      <dgm:prSet presAssocID="{188CA7D3-968F-4E92-BF0F-5888C4FEB69F}" presName="thickLine" presStyleLbl="alignNode1" presStyleIdx="0" presStyleCnt="4"/>
      <dgm:spPr/>
    </dgm:pt>
    <dgm:pt modelId="{C90FD189-AA45-4E22-A11F-88DCFE65157D}" type="pres">
      <dgm:prSet presAssocID="{188CA7D3-968F-4E92-BF0F-5888C4FEB69F}" presName="horz1" presStyleCnt="0"/>
      <dgm:spPr/>
    </dgm:pt>
    <dgm:pt modelId="{A82A33B6-82C1-4289-B298-9684E2DE5067}" type="pres">
      <dgm:prSet presAssocID="{188CA7D3-968F-4E92-BF0F-5888C4FEB69F}" presName="tx1" presStyleLbl="revTx" presStyleIdx="0" presStyleCnt="4"/>
      <dgm:spPr/>
    </dgm:pt>
    <dgm:pt modelId="{04132109-AF2B-410C-BDD9-832C79953E78}" type="pres">
      <dgm:prSet presAssocID="{188CA7D3-968F-4E92-BF0F-5888C4FEB69F}" presName="vert1" presStyleCnt="0"/>
      <dgm:spPr/>
    </dgm:pt>
    <dgm:pt modelId="{D81813B9-1A69-448D-99E5-D8DEA40799FC}" type="pres">
      <dgm:prSet presAssocID="{63CB1D8E-5B6D-4881-9820-4D34ECEB1205}" presName="thickLine" presStyleLbl="alignNode1" presStyleIdx="1" presStyleCnt="4"/>
      <dgm:spPr/>
    </dgm:pt>
    <dgm:pt modelId="{70690DB0-1C91-4D9D-B019-1F9CDECDACEE}" type="pres">
      <dgm:prSet presAssocID="{63CB1D8E-5B6D-4881-9820-4D34ECEB1205}" presName="horz1" presStyleCnt="0"/>
      <dgm:spPr/>
    </dgm:pt>
    <dgm:pt modelId="{5ACB483B-4802-4C74-AFFA-9C85E35FB537}" type="pres">
      <dgm:prSet presAssocID="{63CB1D8E-5B6D-4881-9820-4D34ECEB1205}" presName="tx1" presStyleLbl="revTx" presStyleIdx="1" presStyleCnt="4"/>
      <dgm:spPr/>
    </dgm:pt>
    <dgm:pt modelId="{1FFCBADE-4ABE-4C2A-ACD6-6EE888012055}" type="pres">
      <dgm:prSet presAssocID="{63CB1D8E-5B6D-4881-9820-4D34ECEB1205}" presName="vert1" presStyleCnt="0"/>
      <dgm:spPr/>
    </dgm:pt>
    <dgm:pt modelId="{EEC0C741-E340-4AB7-9C90-19BF7A768AE1}" type="pres">
      <dgm:prSet presAssocID="{D1F4B9D5-4522-4D4D-AA1A-3AC5CA1E6278}" presName="thickLine" presStyleLbl="alignNode1" presStyleIdx="2" presStyleCnt="4"/>
      <dgm:spPr/>
    </dgm:pt>
    <dgm:pt modelId="{C3DF0DE9-65C0-48D1-A93D-1F38726DBDFA}" type="pres">
      <dgm:prSet presAssocID="{D1F4B9D5-4522-4D4D-AA1A-3AC5CA1E6278}" presName="horz1" presStyleCnt="0"/>
      <dgm:spPr/>
    </dgm:pt>
    <dgm:pt modelId="{3BD62918-0C21-45FE-9DCB-1E9ECFC19836}" type="pres">
      <dgm:prSet presAssocID="{D1F4B9D5-4522-4D4D-AA1A-3AC5CA1E6278}" presName="tx1" presStyleLbl="revTx" presStyleIdx="2" presStyleCnt="4"/>
      <dgm:spPr/>
    </dgm:pt>
    <dgm:pt modelId="{03947015-C410-4066-B5D6-C8C7EF48A4A5}" type="pres">
      <dgm:prSet presAssocID="{D1F4B9D5-4522-4D4D-AA1A-3AC5CA1E6278}" presName="vert1" presStyleCnt="0"/>
      <dgm:spPr/>
    </dgm:pt>
    <dgm:pt modelId="{B3915C66-AEA1-44B8-B32E-8C7B6215D37E}" type="pres">
      <dgm:prSet presAssocID="{F209C8F6-E60A-4165-B036-01E7B8A3E20E}" presName="thickLine" presStyleLbl="alignNode1" presStyleIdx="3" presStyleCnt="4"/>
      <dgm:spPr/>
    </dgm:pt>
    <dgm:pt modelId="{494E4D9A-8DB7-4B81-BEE5-A79C50195AF9}" type="pres">
      <dgm:prSet presAssocID="{F209C8F6-E60A-4165-B036-01E7B8A3E20E}" presName="horz1" presStyleCnt="0"/>
      <dgm:spPr/>
    </dgm:pt>
    <dgm:pt modelId="{C42B8918-E464-4101-9969-CA8A87D34C14}" type="pres">
      <dgm:prSet presAssocID="{F209C8F6-E60A-4165-B036-01E7B8A3E20E}" presName="tx1" presStyleLbl="revTx" presStyleIdx="3" presStyleCnt="4"/>
      <dgm:spPr/>
    </dgm:pt>
    <dgm:pt modelId="{455BB143-99F4-4178-A1AD-B6C3863C49DF}" type="pres">
      <dgm:prSet presAssocID="{F209C8F6-E60A-4165-B036-01E7B8A3E20E}" presName="vert1" presStyleCnt="0"/>
      <dgm:spPr/>
    </dgm:pt>
  </dgm:ptLst>
  <dgm:cxnLst>
    <dgm:cxn modelId="{2CBFEC06-11D8-41BA-B86C-52329984EE33}" srcId="{FC00A618-DCAE-4C55-8760-6BCD2F4ECBC2}" destId="{F209C8F6-E60A-4165-B036-01E7B8A3E20E}" srcOrd="3" destOrd="0" parTransId="{424935A7-D966-47A8-B9E0-358C6DA1E6E9}" sibTransId="{E8BF2384-0F24-4628-A1B4-D7824E936B77}"/>
    <dgm:cxn modelId="{BF60750C-E578-40BA-A8FB-50F55596B040}" srcId="{FC00A618-DCAE-4C55-8760-6BCD2F4ECBC2}" destId="{63CB1D8E-5B6D-4881-9820-4D34ECEB1205}" srcOrd="1" destOrd="0" parTransId="{1E77B693-C29B-42C0-A3F8-EBD3FA0B2CDD}" sibTransId="{A2216472-501F-4ECA-ACB0-62479E0CDF63}"/>
    <dgm:cxn modelId="{476CD90C-FD60-49FC-8B14-51D265396CC3}" srcId="{FC00A618-DCAE-4C55-8760-6BCD2F4ECBC2}" destId="{188CA7D3-968F-4E92-BF0F-5888C4FEB69F}" srcOrd="0" destOrd="0" parTransId="{505E5E30-119B-47C6-9DE9-6FFC517E03A2}" sibTransId="{6754BC26-8457-43A8-BFA4-5C7141DA9CA9}"/>
    <dgm:cxn modelId="{0A20025D-15B9-42F3-A9FA-2B6A6197488D}" type="presOf" srcId="{188CA7D3-968F-4E92-BF0F-5888C4FEB69F}" destId="{A82A33B6-82C1-4289-B298-9684E2DE5067}" srcOrd="0" destOrd="0" presId="urn:microsoft.com/office/officeart/2008/layout/LinedList"/>
    <dgm:cxn modelId="{105B127B-101E-45D8-9E91-23546CA8815C}" srcId="{FC00A618-DCAE-4C55-8760-6BCD2F4ECBC2}" destId="{D1F4B9D5-4522-4D4D-AA1A-3AC5CA1E6278}" srcOrd="2" destOrd="0" parTransId="{FF8FC189-B61F-4D0D-A66F-D791DA23D324}" sibTransId="{8E286229-FB5E-4B53-AD84-E8DB7B31F48B}"/>
    <dgm:cxn modelId="{87811882-7EAC-4C51-8579-C6B8B60383A8}" type="presOf" srcId="{63CB1D8E-5B6D-4881-9820-4D34ECEB1205}" destId="{5ACB483B-4802-4C74-AFFA-9C85E35FB537}" srcOrd="0" destOrd="0" presId="urn:microsoft.com/office/officeart/2008/layout/LinedList"/>
    <dgm:cxn modelId="{CF16FC82-596F-4FEA-A242-DD942DECF7D8}" type="presOf" srcId="{F209C8F6-E60A-4165-B036-01E7B8A3E20E}" destId="{C42B8918-E464-4101-9969-CA8A87D34C14}" srcOrd="0" destOrd="0" presId="urn:microsoft.com/office/officeart/2008/layout/LinedList"/>
    <dgm:cxn modelId="{A44F7AA6-4F2D-4B39-AA16-72110F135646}" type="presOf" srcId="{FC00A618-DCAE-4C55-8760-6BCD2F4ECBC2}" destId="{CC3A682B-C73B-45A7-8E58-5D4E6F58A828}" srcOrd="0" destOrd="0" presId="urn:microsoft.com/office/officeart/2008/layout/LinedList"/>
    <dgm:cxn modelId="{219A16B2-BF20-4579-AE91-A83E10863675}" type="presOf" srcId="{D1F4B9D5-4522-4D4D-AA1A-3AC5CA1E6278}" destId="{3BD62918-0C21-45FE-9DCB-1E9ECFC19836}" srcOrd="0" destOrd="0" presId="urn:microsoft.com/office/officeart/2008/layout/LinedList"/>
    <dgm:cxn modelId="{45832F81-5A71-4CB3-91F4-3B5EE7705DAE}" type="presParOf" srcId="{CC3A682B-C73B-45A7-8E58-5D4E6F58A828}" destId="{85271EDA-587A-4929-B690-D98865373D3F}" srcOrd="0" destOrd="0" presId="urn:microsoft.com/office/officeart/2008/layout/LinedList"/>
    <dgm:cxn modelId="{FA0507CD-6A1A-458E-9078-957C083943FA}" type="presParOf" srcId="{CC3A682B-C73B-45A7-8E58-5D4E6F58A828}" destId="{C90FD189-AA45-4E22-A11F-88DCFE65157D}" srcOrd="1" destOrd="0" presId="urn:microsoft.com/office/officeart/2008/layout/LinedList"/>
    <dgm:cxn modelId="{84EE3F09-3510-4018-B003-7CC8C8ED6E07}" type="presParOf" srcId="{C90FD189-AA45-4E22-A11F-88DCFE65157D}" destId="{A82A33B6-82C1-4289-B298-9684E2DE5067}" srcOrd="0" destOrd="0" presId="urn:microsoft.com/office/officeart/2008/layout/LinedList"/>
    <dgm:cxn modelId="{FB0B8AF4-57D9-410A-9942-F43110A5ED21}" type="presParOf" srcId="{C90FD189-AA45-4E22-A11F-88DCFE65157D}" destId="{04132109-AF2B-410C-BDD9-832C79953E78}" srcOrd="1" destOrd="0" presId="urn:microsoft.com/office/officeart/2008/layout/LinedList"/>
    <dgm:cxn modelId="{2F71CFAA-3061-473C-9B47-FFAE9AF7D461}" type="presParOf" srcId="{CC3A682B-C73B-45A7-8E58-5D4E6F58A828}" destId="{D81813B9-1A69-448D-99E5-D8DEA40799FC}" srcOrd="2" destOrd="0" presId="urn:microsoft.com/office/officeart/2008/layout/LinedList"/>
    <dgm:cxn modelId="{65918AFE-BE7B-4C20-825E-E791C1ED1C32}" type="presParOf" srcId="{CC3A682B-C73B-45A7-8E58-5D4E6F58A828}" destId="{70690DB0-1C91-4D9D-B019-1F9CDECDACEE}" srcOrd="3" destOrd="0" presId="urn:microsoft.com/office/officeart/2008/layout/LinedList"/>
    <dgm:cxn modelId="{3462C456-684B-4E9A-9210-A5A6382F8EDB}" type="presParOf" srcId="{70690DB0-1C91-4D9D-B019-1F9CDECDACEE}" destId="{5ACB483B-4802-4C74-AFFA-9C85E35FB537}" srcOrd="0" destOrd="0" presId="urn:microsoft.com/office/officeart/2008/layout/LinedList"/>
    <dgm:cxn modelId="{E11E9C4F-F51B-4F4A-A4A2-E8759D520CC4}" type="presParOf" srcId="{70690DB0-1C91-4D9D-B019-1F9CDECDACEE}" destId="{1FFCBADE-4ABE-4C2A-ACD6-6EE888012055}" srcOrd="1" destOrd="0" presId="urn:microsoft.com/office/officeart/2008/layout/LinedList"/>
    <dgm:cxn modelId="{CBF345DD-AE0D-4201-AEA4-CCC3C57057AD}" type="presParOf" srcId="{CC3A682B-C73B-45A7-8E58-5D4E6F58A828}" destId="{EEC0C741-E340-4AB7-9C90-19BF7A768AE1}" srcOrd="4" destOrd="0" presId="urn:microsoft.com/office/officeart/2008/layout/LinedList"/>
    <dgm:cxn modelId="{48F4661A-DCFC-4934-B83C-A2F7A391BE78}" type="presParOf" srcId="{CC3A682B-C73B-45A7-8E58-5D4E6F58A828}" destId="{C3DF0DE9-65C0-48D1-A93D-1F38726DBDFA}" srcOrd="5" destOrd="0" presId="urn:microsoft.com/office/officeart/2008/layout/LinedList"/>
    <dgm:cxn modelId="{E375E8A9-3C59-4096-B453-F4BFB37CFEBA}" type="presParOf" srcId="{C3DF0DE9-65C0-48D1-A93D-1F38726DBDFA}" destId="{3BD62918-0C21-45FE-9DCB-1E9ECFC19836}" srcOrd="0" destOrd="0" presId="urn:microsoft.com/office/officeart/2008/layout/LinedList"/>
    <dgm:cxn modelId="{1F5A3B82-1135-4BDE-89D6-B60D0B37EFBA}" type="presParOf" srcId="{C3DF0DE9-65C0-48D1-A93D-1F38726DBDFA}" destId="{03947015-C410-4066-B5D6-C8C7EF48A4A5}" srcOrd="1" destOrd="0" presId="urn:microsoft.com/office/officeart/2008/layout/LinedList"/>
    <dgm:cxn modelId="{677118A9-4193-4933-B576-9DFE52100D6D}" type="presParOf" srcId="{CC3A682B-C73B-45A7-8E58-5D4E6F58A828}" destId="{B3915C66-AEA1-44B8-B32E-8C7B6215D37E}" srcOrd="6" destOrd="0" presId="urn:microsoft.com/office/officeart/2008/layout/LinedList"/>
    <dgm:cxn modelId="{B506971C-6762-4331-B82D-D13849AB36F9}" type="presParOf" srcId="{CC3A682B-C73B-45A7-8E58-5D4E6F58A828}" destId="{494E4D9A-8DB7-4B81-BEE5-A79C50195AF9}" srcOrd="7" destOrd="0" presId="urn:microsoft.com/office/officeart/2008/layout/LinedList"/>
    <dgm:cxn modelId="{A1C8FC02-DA43-41E9-9376-FA2204CA8D30}" type="presParOf" srcId="{494E4D9A-8DB7-4B81-BEE5-A79C50195AF9}" destId="{C42B8918-E464-4101-9969-CA8A87D34C14}" srcOrd="0" destOrd="0" presId="urn:microsoft.com/office/officeart/2008/layout/LinedList"/>
    <dgm:cxn modelId="{E0A120B0-ED4F-4DE6-9AA5-68D08BFEE268}" type="presParOf" srcId="{494E4D9A-8DB7-4B81-BEE5-A79C50195AF9}" destId="{455BB143-99F4-4178-A1AD-B6C3863C49D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26718-9A63-4BBA-817A-B5D1EEF602F6}">
      <dsp:nvSpPr>
        <dsp:cNvPr id="0" name=""/>
        <dsp:cNvSpPr/>
      </dsp:nvSpPr>
      <dsp:spPr>
        <a:xfrm>
          <a:off x="4621" y="155215"/>
          <a:ext cx="4040906" cy="4040906"/>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2385" tIns="31750" rIns="222385" bIns="31750" numCol="1" spcCol="1270" anchor="ctr" anchorCtr="0">
          <a:noAutofit/>
        </a:bodyPr>
        <a:lstStyle/>
        <a:p>
          <a:pPr marL="0" lvl="0" indent="0" algn="ctr" defTabSz="1111250">
            <a:lnSpc>
              <a:spcPct val="100000"/>
            </a:lnSpc>
            <a:spcBef>
              <a:spcPct val="0"/>
            </a:spcBef>
            <a:spcAft>
              <a:spcPct val="35000"/>
            </a:spcAft>
            <a:buNone/>
          </a:pPr>
          <a:r>
            <a:rPr lang="en-US" sz="2500" kern="1200" dirty="0"/>
            <a:t>Gender Performance in Agriculture </a:t>
          </a:r>
        </a:p>
        <a:p>
          <a:pPr marL="0" lvl="0" indent="0" algn="ctr" defTabSz="1111250">
            <a:lnSpc>
              <a:spcPct val="100000"/>
            </a:lnSpc>
            <a:spcBef>
              <a:spcPct val="0"/>
            </a:spcBef>
            <a:spcAft>
              <a:spcPct val="35000"/>
            </a:spcAft>
            <a:buNone/>
          </a:pPr>
          <a:r>
            <a:rPr lang="en-US" sz="2000" kern="1200" dirty="0"/>
            <a:t>(Brandth 2005; Ferrell 2012; Pilgeram 2007; Trauger 2004)</a:t>
          </a:r>
        </a:p>
      </dsp:txBody>
      <dsp:txXfrm>
        <a:off x="596398" y="746992"/>
        <a:ext cx="2857352" cy="2857352"/>
      </dsp:txXfrm>
    </dsp:sp>
    <dsp:sp modelId="{A1C35DED-4865-4AE7-AC4F-B8EB3714B30B}">
      <dsp:nvSpPr>
        <dsp:cNvPr id="0" name=""/>
        <dsp:cNvSpPr/>
      </dsp:nvSpPr>
      <dsp:spPr>
        <a:xfrm>
          <a:off x="3237346" y="155215"/>
          <a:ext cx="4040906" cy="4040906"/>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2385" tIns="35560" rIns="222385" bIns="35560" numCol="1" spcCol="1270" anchor="ctr" anchorCtr="0">
          <a:noAutofit/>
        </a:bodyPr>
        <a:lstStyle/>
        <a:p>
          <a:pPr marL="0" lvl="0" indent="0" algn="ctr" defTabSz="1244600">
            <a:lnSpc>
              <a:spcPct val="100000"/>
            </a:lnSpc>
            <a:spcBef>
              <a:spcPct val="0"/>
            </a:spcBef>
            <a:spcAft>
              <a:spcPct val="35000"/>
            </a:spcAft>
            <a:buNone/>
          </a:pPr>
          <a:r>
            <a:rPr lang="en-US" sz="2800" kern="1200" dirty="0"/>
            <a:t>Performance Analysis of Queer Farmers</a:t>
          </a:r>
        </a:p>
      </dsp:txBody>
      <dsp:txXfrm>
        <a:off x="3829123" y="746992"/>
        <a:ext cx="2857352" cy="2857352"/>
      </dsp:txXfrm>
    </dsp:sp>
    <dsp:sp modelId="{820C49AB-8CA1-4F87-B6B2-AE4806ABD2E5}">
      <dsp:nvSpPr>
        <dsp:cNvPr id="0" name=""/>
        <dsp:cNvSpPr/>
      </dsp:nvSpPr>
      <dsp:spPr>
        <a:xfrm>
          <a:off x="6470072" y="155215"/>
          <a:ext cx="4040906" cy="4040906"/>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2385" tIns="31750" rIns="222385" bIns="31750" numCol="1" spcCol="1270" anchor="ctr" anchorCtr="0">
          <a:noAutofit/>
        </a:bodyPr>
        <a:lstStyle/>
        <a:p>
          <a:pPr marL="0" lvl="0" indent="0" algn="ctr" defTabSz="1111250">
            <a:lnSpc>
              <a:spcPct val="100000"/>
            </a:lnSpc>
            <a:spcBef>
              <a:spcPct val="0"/>
            </a:spcBef>
            <a:spcAft>
              <a:spcPct val="35000"/>
            </a:spcAft>
            <a:buNone/>
          </a:pPr>
          <a:r>
            <a:rPr lang="en-US" sz="2500" kern="1200" dirty="0"/>
            <a:t>Emerging scholarship on queer farmers</a:t>
          </a:r>
        </a:p>
        <a:p>
          <a:pPr marL="0" lvl="0" indent="0" algn="ctr" defTabSz="1111250">
            <a:lnSpc>
              <a:spcPct val="100000"/>
            </a:lnSpc>
            <a:spcBef>
              <a:spcPct val="0"/>
            </a:spcBef>
            <a:spcAft>
              <a:spcPct val="35000"/>
            </a:spcAft>
            <a:buNone/>
          </a:pPr>
          <a:r>
            <a:rPr lang="en-US" sz="2000" kern="1200" dirty="0"/>
            <a:t>(Edward 2018; Leslie 2017, 2019; Wypler 2019)</a:t>
          </a:r>
          <a:endParaRPr lang="en-US" sz="2500" kern="1200" dirty="0"/>
        </a:p>
      </dsp:txBody>
      <dsp:txXfrm>
        <a:off x="7061849" y="746992"/>
        <a:ext cx="2857352" cy="28573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B681A-0362-4118-B353-E662AFC2D64C}">
      <dsp:nvSpPr>
        <dsp:cNvPr id="0" name=""/>
        <dsp:cNvSpPr/>
      </dsp:nvSpPr>
      <dsp:spPr>
        <a:xfrm>
          <a:off x="5562275" y="2179589"/>
          <a:ext cx="2663942" cy="2663942"/>
        </a:xfrm>
        <a:prstGeom prst="gear9">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Breaking traditional gender performance</a:t>
          </a:r>
        </a:p>
      </dsp:txBody>
      <dsp:txXfrm>
        <a:off x="6097846" y="2803605"/>
        <a:ext cx="1592800" cy="1369321"/>
      </dsp:txXfrm>
    </dsp:sp>
    <dsp:sp modelId="{E91BBBB1-FE33-480E-B192-452BE1946821}">
      <dsp:nvSpPr>
        <dsp:cNvPr id="0" name=""/>
        <dsp:cNvSpPr/>
      </dsp:nvSpPr>
      <dsp:spPr>
        <a:xfrm>
          <a:off x="4012345" y="1549930"/>
          <a:ext cx="1937412" cy="1937412"/>
        </a:xfrm>
        <a:prstGeom prst="gear6">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00075">
            <a:lnSpc>
              <a:spcPct val="90000"/>
            </a:lnSpc>
            <a:spcBef>
              <a:spcPct val="0"/>
            </a:spcBef>
            <a:spcAft>
              <a:spcPct val="35000"/>
            </a:spcAft>
            <a:buNone/>
          </a:pPr>
          <a:r>
            <a:rPr lang="en-US" sz="1350" kern="1200" dirty="0"/>
            <a:t>Flexible gender performance</a:t>
          </a:r>
        </a:p>
      </dsp:txBody>
      <dsp:txXfrm>
        <a:off x="4500094" y="2040627"/>
        <a:ext cx="961914" cy="956018"/>
      </dsp:txXfrm>
    </dsp:sp>
    <dsp:sp modelId="{03A87A6E-8FFC-4A47-BBE1-A4D9012CF467}">
      <dsp:nvSpPr>
        <dsp:cNvPr id="0" name=""/>
        <dsp:cNvSpPr/>
      </dsp:nvSpPr>
      <dsp:spPr>
        <a:xfrm rot="20700000">
          <a:off x="5097494" y="213313"/>
          <a:ext cx="1898269" cy="1898269"/>
        </a:xfrm>
        <a:prstGeom prst="gear6">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Adoption of sustainable agriculture</a:t>
          </a:r>
        </a:p>
      </dsp:txBody>
      <dsp:txXfrm rot="-20700000">
        <a:off x="5513840" y="629659"/>
        <a:ext cx="1065577" cy="1065577"/>
      </dsp:txXfrm>
    </dsp:sp>
    <dsp:sp modelId="{4F2669CE-7292-456E-9F3A-90446C4A61AF}">
      <dsp:nvSpPr>
        <dsp:cNvPr id="0" name=""/>
        <dsp:cNvSpPr/>
      </dsp:nvSpPr>
      <dsp:spPr>
        <a:xfrm>
          <a:off x="5364627" y="1793382"/>
          <a:ext cx="3409846" cy="3409846"/>
        </a:xfrm>
        <a:prstGeom prst="circularArrow">
          <a:avLst>
            <a:gd name="adj1" fmla="val 4687"/>
            <a:gd name="adj2" fmla="val 299029"/>
            <a:gd name="adj3" fmla="val 2529754"/>
            <a:gd name="adj4" fmla="val 15832308"/>
            <a:gd name="adj5" fmla="val 5469"/>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33E581-8C85-4A63-9C60-F1DDA028969C}">
      <dsp:nvSpPr>
        <dsp:cNvPr id="0" name=""/>
        <dsp:cNvSpPr/>
      </dsp:nvSpPr>
      <dsp:spPr>
        <a:xfrm>
          <a:off x="3669233" y="1118467"/>
          <a:ext cx="2477466" cy="2477466"/>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61F564-5E6A-47F9-B703-44581B13486E}">
      <dsp:nvSpPr>
        <dsp:cNvPr id="0" name=""/>
        <dsp:cNvSpPr/>
      </dsp:nvSpPr>
      <dsp:spPr>
        <a:xfrm>
          <a:off x="4658404" y="-205265"/>
          <a:ext cx="2671207" cy="2671207"/>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A88DEF-6D26-4209-B385-8D6C8E5246B9}">
      <dsp:nvSpPr>
        <dsp:cNvPr id="0" name=""/>
        <dsp:cNvSpPr/>
      </dsp:nvSpPr>
      <dsp:spPr>
        <a:xfrm>
          <a:off x="5928354" y="1116663"/>
          <a:ext cx="2118010" cy="2118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a:t>Adoption of sustainable agriculture</a:t>
          </a:r>
        </a:p>
      </dsp:txBody>
      <dsp:txXfrm>
        <a:off x="5928354" y="1116663"/>
        <a:ext cx="2118010" cy="2118010"/>
      </dsp:txXfrm>
    </dsp:sp>
    <dsp:sp modelId="{BFF141F6-ADC2-47A5-A864-892744FE9B19}">
      <dsp:nvSpPr>
        <dsp:cNvPr id="0" name=""/>
        <dsp:cNvSpPr/>
      </dsp:nvSpPr>
      <dsp:spPr>
        <a:xfrm>
          <a:off x="3080810" y="-1320"/>
          <a:ext cx="4353978" cy="4353978"/>
        </a:xfrm>
        <a:prstGeom prst="circularArrow">
          <a:avLst>
            <a:gd name="adj1" fmla="val 9486"/>
            <a:gd name="adj2" fmla="val 685234"/>
            <a:gd name="adj3" fmla="val 7849416"/>
            <a:gd name="adj4" fmla="val 2265349"/>
            <a:gd name="adj5" fmla="val 11067"/>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B5605E-914D-4D99-8046-262733437268}">
      <dsp:nvSpPr>
        <dsp:cNvPr id="0" name=""/>
        <dsp:cNvSpPr/>
      </dsp:nvSpPr>
      <dsp:spPr>
        <a:xfrm>
          <a:off x="2469235" y="1116663"/>
          <a:ext cx="2118010" cy="2118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t>Flexibility in gender performance</a:t>
          </a:r>
        </a:p>
      </dsp:txBody>
      <dsp:txXfrm>
        <a:off x="2469235" y="1116663"/>
        <a:ext cx="2118010" cy="2118010"/>
      </dsp:txXfrm>
    </dsp:sp>
    <dsp:sp modelId="{F19F076A-4C30-4CAE-8616-A402B9DA01E3}">
      <dsp:nvSpPr>
        <dsp:cNvPr id="0" name=""/>
        <dsp:cNvSpPr/>
      </dsp:nvSpPr>
      <dsp:spPr>
        <a:xfrm>
          <a:off x="3080810" y="-1320"/>
          <a:ext cx="4353978" cy="4353978"/>
        </a:xfrm>
        <a:prstGeom prst="circularArrow">
          <a:avLst>
            <a:gd name="adj1" fmla="val 9486"/>
            <a:gd name="adj2" fmla="val 685234"/>
            <a:gd name="adj3" fmla="val 18649416"/>
            <a:gd name="adj4" fmla="val 13065349"/>
            <a:gd name="adj5" fmla="val 11067"/>
          </a:avLst>
        </a:prstGeom>
        <a:solidFill>
          <a:schemeClr val="accent2">
            <a:hueOff val="6366461"/>
            <a:satOff val="10800"/>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A7308-1BD7-4850-AC80-D9596691BD7E}">
      <dsp:nvSpPr>
        <dsp:cNvPr id="0" name=""/>
        <dsp:cNvSpPr/>
      </dsp:nvSpPr>
      <dsp:spPr>
        <a:xfrm>
          <a:off x="4629" y="544802"/>
          <a:ext cx="3974190" cy="18834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121920" numCol="1" spcCol="1270" anchor="t" anchorCtr="0">
          <a:noAutofit/>
        </a:bodyPr>
        <a:lstStyle/>
        <a:p>
          <a:pPr marL="0" lvl="0" indent="0" algn="l" defTabSz="1422400">
            <a:lnSpc>
              <a:spcPct val="90000"/>
            </a:lnSpc>
            <a:spcBef>
              <a:spcPct val="0"/>
            </a:spcBef>
            <a:spcAft>
              <a:spcPct val="35000"/>
            </a:spcAft>
            <a:buNone/>
          </a:pPr>
          <a:r>
            <a:rPr lang="en-US" sz="3200" kern="1200" dirty="0"/>
            <a:t>Gender &amp; Ag Literature</a:t>
          </a:r>
        </a:p>
      </dsp:txBody>
      <dsp:txXfrm>
        <a:off x="4629" y="544802"/>
        <a:ext cx="3974190" cy="1255638"/>
      </dsp:txXfrm>
    </dsp:sp>
    <dsp:sp modelId="{FFC43B49-74FF-4E46-9DEB-0EFAB303B916}">
      <dsp:nvSpPr>
        <dsp:cNvPr id="0" name=""/>
        <dsp:cNvSpPr/>
      </dsp:nvSpPr>
      <dsp:spPr>
        <a:xfrm>
          <a:off x="818620" y="1800440"/>
          <a:ext cx="3974190" cy="333000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27584" rIns="227584"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dirty="0"/>
            <a:t>Sustainable agriculture associated with bending gender performance</a:t>
          </a:r>
        </a:p>
      </dsp:txBody>
      <dsp:txXfrm>
        <a:off x="916152" y="1897972"/>
        <a:ext cx="3779126" cy="3134936"/>
      </dsp:txXfrm>
    </dsp:sp>
    <dsp:sp modelId="{54715779-5C92-46EC-885E-7104A31D65F5}">
      <dsp:nvSpPr>
        <dsp:cNvPr id="0" name=""/>
        <dsp:cNvSpPr/>
      </dsp:nvSpPr>
      <dsp:spPr>
        <a:xfrm>
          <a:off x="4581292" y="677892"/>
          <a:ext cx="1277242" cy="98945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4581292" y="875784"/>
        <a:ext cx="980405" cy="593674"/>
      </dsp:txXfrm>
    </dsp:sp>
    <dsp:sp modelId="{6EAD3D87-9F21-414E-8D5B-3CA5F2EBE937}">
      <dsp:nvSpPr>
        <dsp:cNvPr id="0" name=""/>
        <dsp:cNvSpPr/>
      </dsp:nvSpPr>
      <dsp:spPr>
        <a:xfrm>
          <a:off x="6388711" y="544802"/>
          <a:ext cx="3974190" cy="18834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121920" numCol="1" spcCol="1270" anchor="t" anchorCtr="0">
          <a:noAutofit/>
        </a:bodyPr>
        <a:lstStyle/>
        <a:p>
          <a:pPr marL="0" lvl="0" indent="0" algn="l" defTabSz="1422400">
            <a:lnSpc>
              <a:spcPct val="90000"/>
            </a:lnSpc>
            <a:spcBef>
              <a:spcPct val="0"/>
            </a:spcBef>
            <a:spcAft>
              <a:spcPct val="35000"/>
            </a:spcAft>
            <a:buNone/>
          </a:pPr>
          <a:r>
            <a:rPr lang="en-US" sz="3200" kern="1200" dirty="0"/>
            <a:t>Gender Performance Literature</a:t>
          </a:r>
        </a:p>
      </dsp:txBody>
      <dsp:txXfrm>
        <a:off x="6388711" y="544802"/>
        <a:ext cx="3974190" cy="1255638"/>
      </dsp:txXfrm>
    </dsp:sp>
    <dsp:sp modelId="{8559FC96-49D7-44CC-AC98-9E1D31A5524F}">
      <dsp:nvSpPr>
        <dsp:cNvPr id="0" name=""/>
        <dsp:cNvSpPr/>
      </dsp:nvSpPr>
      <dsp:spPr>
        <a:xfrm>
          <a:off x="7202702" y="1800440"/>
          <a:ext cx="3974190" cy="333000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27584" rIns="227584"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dirty="0"/>
            <a:t>But, gender performance embedded in heterosexuality and gender binaries</a:t>
          </a:r>
        </a:p>
      </dsp:txBody>
      <dsp:txXfrm>
        <a:off x="7300234" y="1897972"/>
        <a:ext cx="3779126" cy="31349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B681A-0362-4118-B353-E662AFC2D64C}">
      <dsp:nvSpPr>
        <dsp:cNvPr id="0" name=""/>
        <dsp:cNvSpPr/>
      </dsp:nvSpPr>
      <dsp:spPr>
        <a:xfrm>
          <a:off x="5562275" y="2179589"/>
          <a:ext cx="2663942" cy="2663942"/>
        </a:xfrm>
        <a:prstGeom prst="gear9">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a:t>Breaking traditional gender performance</a:t>
          </a:r>
          <a:endParaRPr lang="en-US" sz="1800" kern="1200" dirty="0"/>
        </a:p>
      </dsp:txBody>
      <dsp:txXfrm>
        <a:off x="6097846" y="2803605"/>
        <a:ext cx="1592800" cy="1369321"/>
      </dsp:txXfrm>
    </dsp:sp>
    <dsp:sp modelId="{E91BBBB1-FE33-480E-B192-452BE1946821}">
      <dsp:nvSpPr>
        <dsp:cNvPr id="0" name=""/>
        <dsp:cNvSpPr/>
      </dsp:nvSpPr>
      <dsp:spPr>
        <a:xfrm>
          <a:off x="4012345" y="1549930"/>
          <a:ext cx="1937412" cy="1937412"/>
        </a:xfrm>
        <a:prstGeom prst="gear6">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00075">
            <a:lnSpc>
              <a:spcPct val="90000"/>
            </a:lnSpc>
            <a:spcBef>
              <a:spcPct val="0"/>
            </a:spcBef>
            <a:spcAft>
              <a:spcPct val="35000"/>
            </a:spcAft>
            <a:buNone/>
          </a:pPr>
          <a:r>
            <a:rPr lang="en-US" sz="1350" kern="1200"/>
            <a:t>Flexible gender performance</a:t>
          </a:r>
          <a:endParaRPr lang="en-US" sz="1350" kern="1200" dirty="0"/>
        </a:p>
      </dsp:txBody>
      <dsp:txXfrm>
        <a:off x="4500094" y="2040627"/>
        <a:ext cx="961914" cy="956018"/>
      </dsp:txXfrm>
    </dsp:sp>
    <dsp:sp modelId="{03A87A6E-8FFC-4A47-BBE1-A4D9012CF467}">
      <dsp:nvSpPr>
        <dsp:cNvPr id="0" name=""/>
        <dsp:cNvSpPr/>
      </dsp:nvSpPr>
      <dsp:spPr>
        <a:xfrm rot="20700000">
          <a:off x="5097494" y="213313"/>
          <a:ext cx="1898269" cy="1898269"/>
        </a:xfrm>
        <a:prstGeom prst="gear6">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Adoption of Sustainable Agriculture</a:t>
          </a:r>
        </a:p>
      </dsp:txBody>
      <dsp:txXfrm rot="-20700000">
        <a:off x="5513840" y="629659"/>
        <a:ext cx="1065577" cy="1065577"/>
      </dsp:txXfrm>
    </dsp:sp>
    <dsp:sp modelId="{4F2669CE-7292-456E-9F3A-90446C4A61AF}">
      <dsp:nvSpPr>
        <dsp:cNvPr id="0" name=""/>
        <dsp:cNvSpPr/>
      </dsp:nvSpPr>
      <dsp:spPr>
        <a:xfrm>
          <a:off x="5364627" y="1773503"/>
          <a:ext cx="3409846" cy="3409846"/>
        </a:xfrm>
        <a:prstGeom prst="circularArrow">
          <a:avLst>
            <a:gd name="adj1" fmla="val 4687"/>
            <a:gd name="adj2" fmla="val 299029"/>
            <a:gd name="adj3" fmla="val 2529754"/>
            <a:gd name="adj4" fmla="val 15832308"/>
            <a:gd name="adj5" fmla="val 5469"/>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33E581-8C85-4A63-9C60-F1DDA028969C}">
      <dsp:nvSpPr>
        <dsp:cNvPr id="0" name=""/>
        <dsp:cNvSpPr/>
      </dsp:nvSpPr>
      <dsp:spPr>
        <a:xfrm>
          <a:off x="3669233" y="1118467"/>
          <a:ext cx="2477466" cy="2477466"/>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61F564-5E6A-47F9-B703-44581B13486E}">
      <dsp:nvSpPr>
        <dsp:cNvPr id="0" name=""/>
        <dsp:cNvSpPr/>
      </dsp:nvSpPr>
      <dsp:spPr>
        <a:xfrm>
          <a:off x="4658404" y="-205265"/>
          <a:ext cx="2671207" cy="2671207"/>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71EDA-587A-4929-B690-D98865373D3F}">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2A33B6-82C1-4289-B298-9684E2DE5067}">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Literature shows flexible gender performance associated with sustainable agriculture</a:t>
          </a:r>
        </a:p>
      </dsp:txBody>
      <dsp:txXfrm>
        <a:off x="0" y="0"/>
        <a:ext cx="6492875" cy="1276350"/>
      </dsp:txXfrm>
    </dsp:sp>
    <dsp:sp modelId="{D81813B9-1A69-448D-99E5-D8DEA40799FC}">
      <dsp:nvSpPr>
        <dsp:cNvPr id="0" name=""/>
        <dsp:cNvSpPr/>
      </dsp:nvSpPr>
      <dsp:spPr>
        <a:xfrm>
          <a:off x="0" y="1276350"/>
          <a:ext cx="6492875" cy="0"/>
        </a:xfrm>
        <a:prstGeom prst="line">
          <a:avLst/>
        </a:prstGeom>
        <a:solidFill>
          <a:schemeClr val="accent2">
            <a:hueOff val="2122154"/>
            <a:satOff val="3600"/>
            <a:lumOff val="-131"/>
            <a:alphaOff val="0"/>
          </a:schemeClr>
        </a:solidFill>
        <a:ln w="12700" cap="flat" cmpd="sng" algn="ctr">
          <a:solidFill>
            <a:schemeClr val="accent2">
              <a:hueOff val="2122154"/>
              <a:satOff val="3600"/>
              <a:lumOff val="-1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CB483B-4802-4C74-AFFA-9C85E35FB537}">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But queer lens reveals that when other parts of performance—heterosexuality and gender binaries—are met with pushback</a:t>
          </a:r>
        </a:p>
      </dsp:txBody>
      <dsp:txXfrm>
        <a:off x="0" y="1276350"/>
        <a:ext cx="6492875" cy="1276350"/>
      </dsp:txXfrm>
    </dsp:sp>
    <dsp:sp modelId="{EEC0C741-E340-4AB7-9C90-19BF7A768AE1}">
      <dsp:nvSpPr>
        <dsp:cNvPr id="0" name=""/>
        <dsp:cNvSpPr/>
      </dsp:nvSpPr>
      <dsp:spPr>
        <a:xfrm>
          <a:off x="0" y="2552700"/>
          <a:ext cx="6492875" cy="0"/>
        </a:xfrm>
        <a:prstGeom prst="line">
          <a:avLst/>
        </a:prstGeom>
        <a:solidFill>
          <a:schemeClr val="accent2">
            <a:hueOff val="4244308"/>
            <a:satOff val="7200"/>
            <a:lumOff val="-261"/>
            <a:alphaOff val="0"/>
          </a:schemeClr>
        </a:solidFill>
        <a:ln w="12700" cap="flat" cmpd="sng" algn="ctr">
          <a:solidFill>
            <a:schemeClr val="accent2">
              <a:hueOff val="4244308"/>
              <a:satOff val="7200"/>
              <a:lumOff val="-2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D62918-0C21-45FE-9DCB-1E9ECFC19836}">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Thus, those most radically breaking gender performance are not being welcomed</a:t>
          </a:r>
        </a:p>
      </dsp:txBody>
      <dsp:txXfrm>
        <a:off x="0" y="2552700"/>
        <a:ext cx="6492875" cy="1276350"/>
      </dsp:txXfrm>
    </dsp:sp>
    <dsp:sp modelId="{B3915C66-AEA1-44B8-B32E-8C7B6215D37E}">
      <dsp:nvSpPr>
        <dsp:cNvPr id="0" name=""/>
        <dsp:cNvSpPr/>
      </dsp:nvSpPr>
      <dsp:spPr>
        <a:xfrm>
          <a:off x="0" y="3829050"/>
          <a:ext cx="6492875" cy="0"/>
        </a:xfrm>
        <a:prstGeom prst="line">
          <a:avLst/>
        </a:prstGeom>
        <a:solidFill>
          <a:schemeClr val="accent2">
            <a:hueOff val="6366461"/>
            <a:satOff val="10800"/>
            <a:lumOff val="-392"/>
            <a:alphaOff val="0"/>
          </a:schemeClr>
        </a:solidFill>
        <a:ln w="12700" cap="flat" cmpd="sng" algn="ctr">
          <a:solidFill>
            <a:schemeClr val="accent2">
              <a:hueOff val="6366461"/>
              <a:satOff val="10800"/>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B8918-E464-4101-9969-CA8A87D34C14}">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Hampers sustainably efforts</a:t>
          </a:r>
        </a:p>
      </dsp:txBody>
      <dsp:txXfrm>
        <a:off x="0" y="3829050"/>
        <a:ext cx="6492875" cy="1276350"/>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F26080-2DE5-4963-97ED-B77F9B3BCB7A}" type="datetimeFigureOut">
              <a:rPr lang="en-US" smtClean="0"/>
              <a:t>10/16/2019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1149686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F26080-2DE5-4963-97ED-B77F9B3BCB7A}" type="datetimeFigureOut">
              <a:rPr lang="en-US" smtClean="0"/>
              <a:t>10/16/2019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328967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F26080-2DE5-4963-97ED-B77F9B3BCB7A}" type="datetimeFigureOut">
              <a:rPr lang="en-US" smtClean="0"/>
              <a:t>10/16/2019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65801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F26080-2DE5-4963-97ED-B77F9B3BCB7A}" type="datetimeFigureOut">
              <a:rPr lang="en-US" smtClean="0"/>
              <a:t>10/16/2019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657465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F26080-2DE5-4963-97ED-B77F9B3BCB7A}" type="datetimeFigureOut">
              <a:rPr lang="en-US" smtClean="0"/>
              <a:t>10/16/2019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715606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F26080-2DE5-4963-97ED-B77F9B3BCB7A}" type="datetimeFigureOut">
              <a:rPr lang="en-US" smtClean="0"/>
              <a:t>10/16/2019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93210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F26080-2DE5-4963-97ED-B77F9B3BCB7A}" type="datetimeFigureOut">
              <a:rPr lang="en-US" smtClean="0"/>
              <a:t>10/16/2019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1382068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F26080-2DE5-4963-97ED-B77F9B3BCB7A}" type="datetimeFigureOut">
              <a:rPr lang="en-US" smtClean="0"/>
              <a:t>10/16/2019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54914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F26080-2DE5-4963-97ED-B77F9B3BCB7A}" type="datetimeFigureOut">
              <a:rPr lang="en-US" smtClean="0"/>
              <a:t>10/16/2019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14350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F26080-2DE5-4963-97ED-B77F9B3BCB7A}" type="datetimeFigureOut">
              <a:rPr lang="en-US" smtClean="0"/>
              <a:t>10/16/2019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348436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F26080-2DE5-4963-97ED-B77F9B3BCB7A}" type="datetimeFigureOut">
              <a:rPr lang="en-US" smtClean="0"/>
              <a:t>10/16/2019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32209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26080-2DE5-4963-97ED-B77F9B3BCB7A}" type="datetimeFigureOut">
              <a:rPr lang="en-US" smtClean="0"/>
              <a:t>10/16/2019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456CE-5695-447B-B7DB-4532F1ECC193}" type="slidenum">
              <a:rPr lang="en-US" smtClean="0"/>
              <a:t>‹#›</a:t>
            </a:fld>
            <a:endParaRPr lang="en-US"/>
          </a:p>
        </p:txBody>
      </p:sp>
    </p:spTree>
    <p:extLst>
      <p:ext uri="{BB962C8B-B14F-4D97-AF65-F5344CB8AC3E}">
        <p14:creationId xmlns:p14="http://schemas.microsoft.com/office/powerpoint/2010/main" val="1164399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DDC89-ACCB-418F-8B66-962BF81296FA}"/>
              </a:ext>
            </a:extLst>
          </p:cNvPr>
          <p:cNvSpPr>
            <a:spLocks noGrp="1"/>
          </p:cNvSpPr>
          <p:nvPr>
            <p:ph type="ctrTitle"/>
          </p:nvPr>
        </p:nvSpPr>
        <p:spPr>
          <a:xfrm>
            <a:off x="1571811" y="1573586"/>
            <a:ext cx="9122584" cy="1325563"/>
          </a:xfrm>
        </p:spPr>
        <p:txBody>
          <a:bodyPr vert="horz" lIns="91440" tIns="45720" rIns="91440" bIns="45720" rtlCol="0" anchor="ctr">
            <a:normAutofit/>
          </a:bodyPr>
          <a:lstStyle/>
          <a:p>
            <a:pPr algn="l"/>
            <a:r>
              <a:rPr lang="en-US" sz="2800" kern="1200" dirty="0">
                <a:solidFill>
                  <a:schemeClr val="tx1"/>
                </a:solidFill>
                <a:latin typeface="+mj-lt"/>
                <a:ea typeface="+mj-ea"/>
                <a:cs typeface="+mj-cs"/>
              </a:rPr>
              <a:t>Sexuality, Sustainable Agriculture, and Gender Performance: Experiences of Queer Farmers in the Northeastern U.S.</a:t>
            </a:r>
          </a:p>
        </p:txBody>
      </p:sp>
      <p:sp>
        <p:nvSpPr>
          <p:cNvPr id="3" name="Subtitle 2">
            <a:extLst>
              <a:ext uri="{FF2B5EF4-FFF2-40B4-BE49-F238E27FC236}">
                <a16:creationId xmlns:a16="http://schemas.microsoft.com/office/drawing/2014/main" id="{8687EE70-6132-4EDE-A8A1-7FDD543EF35A}"/>
              </a:ext>
            </a:extLst>
          </p:cNvPr>
          <p:cNvSpPr>
            <a:spLocks noGrp="1"/>
          </p:cNvSpPr>
          <p:nvPr>
            <p:ph type="subTitle" idx="1"/>
          </p:nvPr>
        </p:nvSpPr>
        <p:spPr>
          <a:xfrm>
            <a:off x="1571811" y="4172999"/>
            <a:ext cx="6066118" cy="1325563"/>
          </a:xfrm>
        </p:spPr>
        <p:txBody>
          <a:bodyPr vert="horz" lIns="91440" tIns="45720" rIns="91440" bIns="45720" rtlCol="0">
            <a:normAutofit/>
          </a:bodyPr>
          <a:lstStyle/>
          <a:p>
            <a:pPr lvl="0" algn="l">
              <a:spcBef>
                <a:spcPts val="0"/>
              </a:spcBef>
            </a:pPr>
            <a:r>
              <a:rPr lang="en-US" b="1" dirty="0"/>
              <a:t>Michaela Hoffelmeyer</a:t>
            </a:r>
          </a:p>
          <a:p>
            <a:pPr lvl="0" algn="l">
              <a:spcBef>
                <a:spcPts val="0"/>
              </a:spcBef>
            </a:pPr>
            <a:r>
              <a:rPr lang="en-US" b="1" dirty="0"/>
              <a:t>Penn State University</a:t>
            </a:r>
          </a:p>
          <a:p>
            <a:pPr lvl="0" algn="l">
              <a:spcBef>
                <a:spcPts val="0"/>
              </a:spcBef>
            </a:pPr>
            <a:r>
              <a:rPr lang="en-US" b="1" dirty="0"/>
              <a:t>mkh40@psu.edu</a:t>
            </a:r>
          </a:p>
          <a:p>
            <a:pPr indent="-228600" algn="l">
              <a:buFont typeface="Arial" panose="020B0604020202020204" pitchFamily="34" charset="0"/>
              <a:buChar char="•"/>
            </a:pPr>
            <a:endParaRPr lang="en-US" dirty="0"/>
          </a:p>
        </p:txBody>
      </p:sp>
      <p:sp>
        <p:nvSpPr>
          <p:cNvPr id="9" name="Freeform 6">
            <a:extLst>
              <a:ext uri="{FF2B5EF4-FFF2-40B4-BE49-F238E27FC236}">
                <a16:creationId xmlns:a16="http://schemas.microsoft.com/office/drawing/2014/main" id="{A9616D99-AEFB-4C95-84EF-5DEC698D92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sp>
        <p:nvSpPr>
          <p:cNvPr id="11" name="Freeform 6">
            <a:extLst>
              <a:ext uri="{FF2B5EF4-FFF2-40B4-BE49-F238E27FC236}">
                <a16:creationId xmlns:a16="http://schemas.microsoft.com/office/drawing/2014/main" id="{D0F97023-F626-4FC5-8C2D-753B5C7F4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sp>
      <p:pic>
        <p:nvPicPr>
          <p:cNvPr id="4" name="Google Shape;91;p16" descr="A close up of a sign&#10;&#10;Description automatically generated">
            <a:extLst>
              <a:ext uri="{FF2B5EF4-FFF2-40B4-BE49-F238E27FC236}">
                <a16:creationId xmlns:a16="http://schemas.microsoft.com/office/drawing/2014/main" id="{A8267033-B73B-4CBC-95CA-3D990940C510}"/>
              </a:ext>
            </a:extLst>
          </p:cNvPr>
          <p:cNvPicPr preferRelativeResize="0"/>
          <p:nvPr/>
        </p:nvPicPr>
        <p:blipFill rotWithShape="1">
          <a:blip r:embed="rId2"/>
          <a:stretch/>
        </p:blipFill>
        <p:spPr>
          <a:xfrm>
            <a:off x="8214055" y="3191551"/>
            <a:ext cx="2418246" cy="2194559"/>
          </a:xfrm>
          <a:prstGeom prst="rect">
            <a:avLst/>
          </a:prstGeom>
          <a:noFill/>
          <a:ln>
            <a:noFill/>
          </a:ln>
        </p:spPr>
      </p:pic>
    </p:spTree>
    <p:extLst>
      <p:ext uri="{BB962C8B-B14F-4D97-AF65-F5344CB8AC3E}">
        <p14:creationId xmlns:p14="http://schemas.microsoft.com/office/powerpoint/2010/main" val="4112872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423F5C-05BE-4EC8-8C62-2C98863FF069}"/>
              </a:ext>
            </a:extLst>
          </p:cNvPr>
          <p:cNvSpPr>
            <a:spLocks noGrp="1"/>
          </p:cNvSpPr>
          <p:nvPr>
            <p:ph type="title"/>
          </p:nvPr>
        </p:nvSpPr>
        <p:spPr>
          <a:xfrm>
            <a:off x="0" y="365125"/>
            <a:ext cx="12192000" cy="1325563"/>
          </a:xfrm>
        </p:spPr>
        <p:txBody>
          <a:bodyPr>
            <a:normAutofit fontScale="90000"/>
          </a:bodyPr>
          <a:lstStyle/>
          <a:p>
            <a:pPr algn="ctr"/>
            <a:r>
              <a:rPr lang="en-US" sz="3700" dirty="0"/>
              <a:t>Gender performance as indicator of sustainable agriculture pathways</a:t>
            </a:r>
            <a:br>
              <a:rPr lang="en-US" sz="2800" dirty="0"/>
            </a:br>
            <a:endParaRPr lang="en-US" sz="2800" dirty="0"/>
          </a:p>
        </p:txBody>
      </p:sp>
      <p:graphicFrame>
        <p:nvGraphicFramePr>
          <p:cNvPr id="5" name="Picture Placeholder 4">
            <a:extLst>
              <a:ext uri="{FF2B5EF4-FFF2-40B4-BE49-F238E27FC236}">
                <a16:creationId xmlns:a16="http://schemas.microsoft.com/office/drawing/2014/main" id="{B4441461-DFEB-413B-B692-71FB493E8995}"/>
              </a:ext>
            </a:extLst>
          </p:cNvPr>
          <p:cNvGraphicFramePr>
            <a:graphicFrameLocks noGrp="1"/>
          </p:cNvGraphicFramePr>
          <p:nvPr>
            <p:ph idx="1"/>
            <p:extLst>
              <p:ext uri="{D42A27DB-BD31-4B8C-83A1-F6EECF244321}">
                <p14:modId xmlns:p14="http://schemas.microsoft.com/office/powerpoint/2010/main" val="48600324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9572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C6B97D-1D05-4F44-8C53-45B1F06994A0}"/>
              </a:ext>
            </a:extLst>
          </p:cNvPr>
          <p:cNvSpPr>
            <a:spLocks noGrp="1"/>
          </p:cNvSpPr>
          <p:nvPr>
            <p:ph type="title"/>
          </p:nvPr>
        </p:nvSpPr>
        <p:spPr>
          <a:xfrm>
            <a:off x="321564" y="631825"/>
            <a:ext cx="11548872" cy="1325563"/>
          </a:xfrm>
        </p:spPr>
        <p:txBody>
          <a:bodyPr>
            <a:normAutofit/>
          </a:bodyPr>
          <a:lstStyle/>
          <a:p>
            <a:pPr algn="ctr"/>
            <a:r>
              <a:rPr lang="en-US" dirty="0"/>
              <a:t>Finding 1: Positive Perceptions of Sustainable Agriculture</a:t>
            </a:r>
          </a:p>
        </p:txBody>
      </p:sp>
      <p:sp>
        <p:nvSpPr>
          <p:cNvPr id="3" name="Content Placeholder 2">
            <a:extLst>
              <a:ext uri="{FF2B5EF4-FFF2-40B4-BE49-F238E27FC236}">
                <a16:creationId xmlns:a16="http://schemas.microsoft.com/office/drawing/2014/main" id="{68EA7D9A-CF6F-47E7-B658-D0BF25AA97D5}"/>
              </a:ext>
            </a:extLst>
          </p:cNvPr>
          <p:cNvSpPr>
            <a:spLocks noGrp="1"/>
          </p:cNvSpPr>
          <p:nvPr>
            <p:ph idx="1"/>
          </p:nvPr>
        </p:nvSpPr>
        <p:spPr>
          <a:xfrm>
            <a:off x="838200" y="2057400"/>
            <a:ext cx="10515600" cy="3871762"/>
          </a:xfrm>
        </p:spPr>
        <p:txBody>
          <a:bodyPr>
            <a:normAutofit/>
          </a:bodyPr>
          <a:lstStyle/>
          <a:p>
            <a:r>
              <a:rPr lang="en-US" sz="2400" dirty="0"/>
              <a:t>Acceptance of diversity draws queer farmers to sustainable agriculture</a:t>
            </a:r>
          </a:p>
          <a:p>
            <a:pPr lvl="1"/>
            <a:r>
              <a:rPr lang="en-US" dirty="0"/>
              <a:t>Clothes, work, identities</a:t>
            </a:r>
          </a:p>
          <a:p>
            <a:pPr lvl="1"/>
            <a:endParaRPr lang="en-US" dirty="0"/>
          </a:p>
          <a:p>
            <a:endParaRPr lang="en-US" sz="2400" dirty="0"/>
          </a:p>
        </p:txBody>
      </p:sp>
      <p:sp>
        <p:nvSpPr>
          <p:cNvPr id="13" name="Speech Bubble: Rectangle with Corners Rounded 12">
            <a:extLst>
              <a:ext uri="{FF2B5EF4-FFF2-40B4-BE49-F238E27FC236}">
                <a16:creationId xmlns:a16="http://schemas.microsoft.com/office/drawing/2014/main" id="{800A7039-D23E-49C0-ADA6-D457FD65DF75}"/>
              </a:ext>
            </a:extLst>
          </p:cNvPr>
          <p:cNvSpPr/>
          <p:nvPr/>
        </p:nvSpPr>
        <p:spPr>
          <a:xfrm>
            <a:off x="1956353" y="3236636"/>
            <a:ext cx="7962900" cy="2547937"/>
          </a:xfrm>
          <a:prstGeom prst="wedgeRoundRectCallout">
            <a:avLst/>
          </a:prstGeom>
          <a:ln w="28575"/>
        </p:spPr>
        <p:style>
          <a:lnRef idx="2">
            <a:schemeClr val="accent1"/>
          </a:lnRef>
          <a:fillRef idx="1">
            <a:schemeClr val="lt1"/>
          </a:fillRef>
          <a:effectRef idx="0">
            <a:schemeClr val="accent1"/>
          </a:effectRef>
          <a:fontRef idx="minor">
            <a:schemeClr val="dk1"/>
          </a:fontRef>
        </p:style>
        <p:txBody>
          <a:bodyPr rtlCol="0" anchor="ctr"/>
          <a:lstStyle/>
          <a:p>
            <a:r>
              <a:rPr lang="en-US" sz="2000" dirty="0"/>
              <a:t>“</a:t>
            </a:r>
            <a:r>
              <a:rPr lang="en-US" sz="2000" b="1" dirty="0"/>
              <a:t>I feel like working the sustainable ag world is also a method of self-selection. I'm not walking into the most hostile environments</a:t>
            </a:r>
            <a:r>
              <a:rPr lang="en-US" sz="2000" dirty="0"/>
              <a:t>. I'm walking into spaces where people generally have an understanding of the benefits of diversity and inclusions…. </a:t>
            </a:r>
            <a:r>
              <a:rPr lang="en-US" sz="2000" b="1" dirty="0"/>
              <a:t>We're really working against the monoculture. To draw those connections between our ecological practices and our social practices…</a:t>
            </a:r>
            <a:r>
              <a:rPr lang="en-US" sz="2000" dirty="0"/>
              <a:t>”</a:t>
            </a:r>
          </a:p>
          <a:p>
            <a:r>
              <a:rPr lang="en-US" sz="2000" dirty="0"/>
              <a:t>		—Ash, transgender nonbinary, queer, employee</a:t>
            </a:r>
          </a:p>
        </p:txBody>
      </p:sp>
    </p:spTree>
    <p:extLst>
      <p:ext uri="{BB962C8B-B14F-4D97-AF65-F5344CB8AC3E}">
        <p14:creationId xmlns:p14="http://schemas.microsoft.com/office/powerpoint/2010/main" val="345038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018F531-F2BD-4535-A06C-039BA5F1DFD9}"/>
              </a:ext>
            </a:extLst>
          </p:cNvPr>
          <p:cNvSpPr>
            <a:spLocks noGrp="1"/>
          </p:cNvSpPr>
          <p:nvPr>
            <p:ph type="title"/>
          </p:nvPr>
        </p:nvSpPr>
        <p:spPr>
          <a:xfrm>
            <a:off x="838200" y="745463"/>
            <a:ext cx="10515600" cy="715556"/>
          </a:xfrm>
        </p:spPr>
        <p:txBody>
          <a:bodyPr anchor="t">
            <a:normAutofit fontScale="90000"/>
          </a:bodyPr>
          <a:lstStyle/>
          <a:p>
            <a:pPr algn="ctr"/>
            <a:r>
              <a:rPr lang="en-US" sz="3600" dirty="0">
                <a:solidFill>
                  <a:schemeClr val="bg1"/>
                </a:solidFill>
              </a:rPr>
              <a:t>Finding 2: Flexible Masculinities </a:t>
            </a:r>
            <a:br>
              <a:rPr lang="en-US" sz="2200" dirty="0">
                <a:solidFill>
                  <a:schemeClr val="bg1"/>
                </a:solidFill>
              </a:rPr>
            </a:br>
            <a:endParaRPr lang="en-US" sz="2200" dirty="0">
              <a:solidFill>
                <a:schemeClr val="bg1"/>
              </a:solidFill>
            </a:endParaRPr>
          </a:p>
        </p:txBody>
      </p:sp>
      <p:graphicFrame>
        <p:nvGraphicFramePr>
          <p:cNvPr id="5" name="Content Placeholder 4">
            <a:extLst>
              <a:ext uri="{FF2B5EF4-FFF2-40B4-BE49-F238E27FC236}">
                <a16:creationId xmlns:a16="http://schemas.microsoft.com/office/drawing/2014/main" id="{5C3427D5-ADCA-4395-8A1A-7005BB1F82D2}"/>
              </a:ext>
            </a:extLst>
          </p:cNvPr>
          <p:cNvGraphicFramePr>
            <a:graphicFrameLocks noGrp="1"/>
          </p:cNvGraphicFramePr>
          <p:nvPr>
            <p:ph idx="1"/>
            <p:extLst>
              <p:ext uri="{D42A27DB-BD31-4B8C-83A1-F6EECF244321}">
                <p14:modId xmlns:p14="http://schemas.microsoft.com/office/powerpoint/2010/main" val="213498899"/>
              </p:ext>
            </p:extLst>
          </p:nvPr>
        </p:nvGraphicFramePr>
        <p:xfrm>
          <a:off x="918829" y="2166937"/>
          <a:ext cx="10354344" cy="3587822"/>
        </p:xfrm>
        <a:graphic>
          <a:graphicData uri="http://schemas.openxmlformats.org/drawingml/2006/table">
            <a:tbl>
              <a:tblPr firstRow="1" bandRow="1">
                <a:tableStyleId>{9D7B26C5-4107-4FEC-AEDC-1716B250A1EF}</a:tableStyleId>
              </a:tblPr>
              <a:tblGrid>
                <a:gridCol w="3451448">
                  <a:extLst>
                    <a:ext uri="{9D8B030D-6E8A-4147-A177-3AD203B41FA5}">
                      <a16:colId xmlns:a16="http://schemas.microsoft.com/office/drawing/2014/main" val="1928749014"/>
                    </a:ext>
                  </a:extLst>
                </a:gridCol>
                <a:gridCol w="3451448">
                  <a:extLst>
                    <a:ext uri="{9D8B030D-6E8A-4147-A177-3AD203B41FA5}">
                      <a16:colId xmlns:a16="http://schemas.microsoft.com/office/drawing/2014/main" val="1634752689"/>
                    </a:ext>
                  </a:extLst>
                </a:gridCol>
                <a:gridCol w="3451448">
                  <a:extLst>
                    <a:ext uri="{9D8B030D-6E8A-4147-A177-3AD203B41FA5}">
                      <a16:colId xmlns:a16="http://schemas.microsoft.com/office/drawing/2014/main" val="3722407107"/>
                    </a:ext>
                  </a:extLst>
                </a:gridCol>
              </a:tblGrid>
              <a:tr h="462106">
                <a:tc>
                  <a:txBody>
                    <a:bodyPr/>
                    <a:lstStyle/>
                    <a:p>
                      <a:r>
                        <a:rPr lang="en-US" sz="1800" dirty="0"/>
                        <a:t>Performance Indicators</a:t>
                      </a:r>
                    </a:p>
                  </a:txBody>
                  <a:tcPr marL="99091" marR="99091" marT="45021" marB="45021"/>
                </a:tc>
                <a:tc>
                  <a:txBody>
                    <a:bodyPr/>
                    <a:lstStyle/>
                    <a:p>
                      <a:r>
                        <a:rPr lang="en-US" sz="1800"/>
                        <a:t>Monologic Masculinity</a:t>
                      </a:r>
                    </a:p>
                  </a:txBody>
                  <a:tcPr marL="99091" marR="99091" marT="45021" marB="45021"/>
                </a:tc>
                <a:tc>
                  <a:txBody>
                    <a:bodyPr/>
                    <a:lstStyle/>
                    <a:p>
                      <a:r>
                        <a:rPr lang="en-US" sz="1800"/>
                        <a:t>Dialogic Masculinity</a:t>
                      </a:r>
                    </a:p>
                  </a:txBody>
                  <a:tcPr marL="99091" marR="99091" marT="45021" marB="45021"/>
                </a:tc>
                <a:extLst>
                  <a:ext uri="{0D108BD9-81ED-4DB2-BD59-A6C34878D82A}">
                    <a16:rowId xmlns:a16="http://schemas.microsoft.com/office/drawing/2014/main" val="2570127700"/>
                  </a:ext>
                </a:extLst>
              </a:tr>
              <a:tr h="785680">
                <a:tc>
                  <a:txBody>
                    <a:bodyPr/>
                    <a:lstStyle/>
                    <a:p>
                      <a:r>
                        <a:rPr lang="en-US" sz="1800"/>
                        <a:t>Ideologies of work</a:t>
                      </a:r>
                    </a:p>
                  </a:txBody>
                  <a:tcPr marL="99091" marR="99091" marT="45021" marB="45021"/>
                </a:tc>
                <a:tc>
                  <a:txBody>
                    <a:bodyPr/>
                    <a:lstStyle/>
                    <a:p>
                      <a:r>
                        <a:rPr lang="en-US" sz="1800"/>
                        <a:t>Division of labor; </a:t>
                      </a:r>
                    </a:p>
                    <a:p>
                      <a:r>
                        <a:rPr lang="en-US" sz="1800"/>
                        <a:t>“go till you drop”</a:t>
                      </a:r>
                    </a:p>
                  </a:txBody>
                  <a:tcPr marL="99091" marR="99091" marT="45021" marB="45021"/>
                </a:tc>
                <a:tc>
                  <a:txBody>
                    <a:bodyPr/>
                    <a:lstStyle/>
                    <a:p>
                      <a:r>
                        <a:rPr lang="en-US" sz="1800"/>
                        <a:t>More care of the body</a:t>
                      </a:r>
                    </a:p>
                  </a:txBody>
                  <a:tcPr marL="99091" marR="99091" marT="45021" marB="45021"/>
                </a:tc>
                <a:extLst>
                  <a:ext uri="{0D108BD9-81ED-4DB2-BD59-A6C34878D82A}">
                    <a16:rowId xmlns:a16="http://schemas.microsoft.com/office/drawing/2014/main" val="1132589115"/>
                  </a:ext>
                </a:extLst>
              </a:tr>
              <a:tr h="777178">
                <a:tc>
                  <a:txBody>
                    <a:bodyPr/>
                    <a:lstStyle/>
                    <a:p>
                      <a:r>
                        <a:rPr lang="en-US" sz="1800"/>
                        <a:t>Relationship with Nature</a:t>
                      </a:r>
                    </a:p>
                  </a:txBody>
                  <a:tcPr marL="99091" marR="99091" marT="45021" marB="45021"/>
                </a:tc>
                <a:tc>
                  <a:txBody>
                    <a:bodyPr/>
                    <a:lstStyle/>
                    <a:p>
                      <a:r>
                        <a:rPr lang="en-US" sz="1800"/>
                        <a:t>Dominate; control; mechanization</a:t>
                      </a:r>
                    </a:p>
                  </a:txBody>
                  <a:tcPr marL="99091" marR="99091" marT="45021" marB="45021"/>
                </a:tc>
                <a:tc>
                  <a:txBody>
                    <a:bodyPr/>
                    <a:lstStyle/>
                    <a:p>
                      <a:r>
                        <a:rPr lang="en-US" sz="1800"/>
                        <a:t>Coexist with natural processes</a:t>
                      </a:r>
                    </a:p>
                  </a:txBody>
                  <a:tcPr marL="99091" marR="99091" marT="45021" marB="45021"/>
                </a:tc>
                <a:extLst>
                  <a:ext uri="{0D108BD9-81ED-4DB2-BD59-A6C34878D82A}">
                    <a16:rowId xmlns:a16="http://schemas.microsoft.com/office/drawing/2014/main" val="1549894629"/>
                  </a:ext>
                </a:extLst>
              </a:tr>
              <a:tr h="777178">
                <a:tc>
                  <a:txBody>
                    <a:bodyPr/>
                    <a:lstStyle/>
                    <a:p>
                      <a:r>
                        <a:rPr lang="en-US" sz="1800"/>
                        <a:t>Production</a:t>
                      </a:r>
                    </a:p>
                  </a:txBody>
                  <a:tcPr marL="99091" marR="99091" marT="45021" marB="45021"/>
                </a:tc>
                <a:tc>
                  <a:txBody>
                    <a:bodyPr/>
                    <a:lstStyle/>
                    <a:p>
                      <a:r>
                        <a:rPr lang="en-US" sz="1800"/>
                        <a:t>Certain crops/livestock gendered</a:t>
                      </a:r>
                    </a:p>
                  </a:txBody>
                  <a:tcPr marL="99091" marR="99091" marT="45021" marB="45021"/>
                </a:tc>
                <a:tc>
                  <a:txBody>
                    <a:bodyPr/>
                    <a:lstStyle/>
                    <a:p>
                      <a:r>
                        <a:rPr lang="en-US" sz="1800"/>
                        <a:t>Will adapt new crops/livestock</a:t>
                      </a:r>
                    </a:p>
                  </a:txBody>
                  <a:tcPr marL="99091" marR="99091" marT="45021" marB="45021"/>
                </a:tc>
                <a:extLst>
                  <a:ext uri="{0D108BD9-81ED-4DB2-BD59-A6C34878D82A}">
                    <a16:rowId xmlns:a16="http://schemas.microsoft.com/office/drawing/2014/main" val="1579755959"/>
                  </a:ext>
                </a:extLst>
              </a:tr>
              <a:tr h="785680">
                <a:tc>
                  <a:txBody>
                    <a:bodyPr/>
                    <a:lstStyle/>
                    <a:p>
                      <a:r>
                        <a:rPr lang="en-US" sz="1800"/>
                        <a:t>Social Openness</a:t>
                      </a:r>
                    </a:p>
                  </a:txBody>
                  <a:tcPr marL="99091" marR="99091" marT="45021" marB="45021"/>
                </a:tc>
                <a:tc>
                  <a:txBody>
                    <a:bodyPr/>
                    <a:lstStyle/>
                    <a:p>
                      <a:r>
                        <a:rPr lang="en-US" sz="1800" dirty="0"/>
                        <a:t>Competitive with neighbors, decisions made by farmer </a:t>
                      </a:r>
                    </a:p>
                  </a:txBody>
                  <a:tcPr marL="99091" marR="99091" marT="45021" marB="45021"/>
                </a:tc>
                <a:tc>
                  <a:txBody>
                    <a:bodyPr/>
                    <a:lstStyle/>
                    <a:p>
                      <a:r>
                        <a:rPr lang="en-US" sz="1800" dirty="0"/>
                        <a:t>Admit mistakes, holistic decision making, peer-to-peer learning</a:t>
                      </a:r>
                    </a:p>
                  </a:txBody>
                  <a:tcPr marL="99091" marR="99091" marT="45021" marB="45021"/>
                </a:tc>
                <a:extLst>
                  <a:ext uri="{0D108BD9-81ED-4DB2-BD59-A6C34878D82A}">
                    <a16:rowId xmlns:a16="http://schemas.microsoft.com/office/drawing/2014/main" val="4047461317"/>
                  </a:ext>
                </a:extLst>
              </a:tr>
            </a:tbl>
          </a:graphicData>
        </a:graphic>
      </p:graphicFrame>
      <p:sp>
        <p:nvSpPr>
          <p:cNvPr id="8" name="Rectangle 7">
            <a:extLst>
              <a:ext uri="{FF2B5EF4-FFF2-40B4-BE49-F238E27FC236}">
                <a16:creationId xmlns:a16="http://schemas.microsoft.com/office/drawing/2014/main" id="{4FFE34FD-D20D-461C-BFBC-E61B741F96E4}"/>
              </a:ext>
            </a:extLst>
          </p:cNvPr>
          <p:cNvSpPr/>
          <p:nvPr/>
        </p:nvSpPr>
        <p:spPr>
          <a:xfrm>
            <a:off x="7608349" y="1676127"/>
            <a:ext cx="3836504" cy="4530121"/>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DC5CF79-EA2A-4F7C-888B-5AD24846AF87}"/>
              </a:ext>
            </a:extLst>
          </p:cNvPr>
          <p:cNvSpPr txBox="1"/>
          <p:nvPr/>
        </p:nvSpPr>
        <p:spPr>
          <a:xfrm>
            <a:off x="918827" y="5754759"/>
            <a:ext cx="2848103" cy="646331"/>
          </a:xfrm>
          <a:prstGeom prst="rect">
            <a:avLst/>
          </a:prstGeom>
          <a:noFill/>
        </p:spPr>
        <p:txBody>
          <a:bodyPr wrap="square" rtlCol="0">
            <a:spAutoFit/>
          </a:bodyPr>
          <a:lstStyle/>
          <a:p>
            <a:r>
              <a:rPr lang="en-US" dirty="0"/>
              <a:t>(Peter et al. 2000)</a:t>
            </a:r>
          </a:p>
          <a:p>
            <a:endParaRPr lang="en-US" dirty="0"/>
          </a:p>
        </p:txBody>
      </p:sp>
    </p:spTree>
    <p:extLst>
      <p:ext uri="{BB962C8B-B14F-4D97-AF65-F5344CB8AC3E}">
        <p14:creationId xmlns:p14="http://schemas.microsoft.com/office/powerpoint/2010/main" val="364946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2B786CA-176D-4622-97F7-5B4DB96BB72D}"/>
              </a:ext>
            </a:extLst>
          </p:cNvPr>
          <p:cNvSpPr>
            <a:spLocks noGrp="1"/>
          </p:cNvSpPr>
          <p:nvPr>
            <p:ph type="title"/>
          </p:nvPr>
        </p:nvSpPr>
        <p:spPr/>
        <p:txBody>
          <a:bodyPr>
            <a:normAutofit/>
          </a:bodyPr>
          <a:lstStyle/>
          <a:p>
            <a:pPr algn="ctr"/>
            <a:r>
              <a:rPr lang="en-US" sz="3200" dirty="0"/>
              <a:t>		</a:t>
            </a:r>
          </a:p>
        </p:txBody>
      </p:sp>
      <p:graphicFrame>
        <p:nvGraphicFramePr>
          <p:cNvPr id="24" name="Content Placeholder 5">
            <a:extLst>
              <a:ext uri="{FF2B5EF4-FFF2-40B4-BE49-F238E27FC236}">
                <a16:creationId xmlns:a16="http://schemas.microsoft.com/office/drawing/2014/main" id="{49EBD845-18D7-451D-A292-A639A6F45129}"/>
              </a:ext>
            </a:extLst>
          </p:cNvPr>
          <p:cNvGraphicFramePr>
            <a:graphicFrameLocks noGrp="1"/>
          </p:cNvGraphicFramePr>
          <p:nvPr>
            <p:ph sz="half" idx="1"/>
            <p:extLst>
              <p:ext uri="{D42A27DB-BD31-4B8C-83A1-F6EECF244321}">
                <p14:modId xmlns:p14="http://schemas.microsoft.com/office/powerpoint/2010/main" val="3952872652"/>
              </p:ext>
            </p:extLst>
          </p:nvPr>
        </p:nvGraphicFramePr>
        <p:xfrm>
          <a:off x="536713" y="725556"/>
          <a:ext cx="11181522" cy="56752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077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2D2594-6D2E-4D00-A7C6-0F036D3570FB}"/>
              </a:ext>
            </a:extLst>
          </p:cNvPr>
          <p:cNvSpPr>
            <a:spLocks noGrp="1"/>
          </p:cNvSpPr>
          <p:nvPr>
            <p:ph type="title"/>
          </p:nvPr>
        </p:nvSpPr>
        <p:spPr>
          <a:xfrm>
            <a:off x="838200" y="169491"/>
            <a:ext cx="10515600" cy="1325563"/>
          </a:xfrm>
        </p:spPr>
        <p:txBody>
          <a:bodyPr vert="horz" lIns="91440" tIns="45720" rIns="91440" bIns="45720" rtlCol="0" anchor="ctr">
            <a:normAutofit/>
          </a:bodyPr>
          <a:lstStyle/>
          <a:p>
            <a:r>
              <a:rPr lang="en-US" kern="1200" dirty="0">
                <a:solidFill>
                  <a:schemeClr val="tx1"/>
                </a:solidFill>
                <a:latin typeface="+mj-lt"/>
                <a:ea typeface="+mj-ea"/>
                <a:cs typeface="+mj-cs"/>
              </a:rPr>
              <a:t>Heterosexism in Sustainable Agriculture</a:t>
            </a:r>
          </a:p>
        </p:txBody>
      </p:sp>
      <p:sp>
        <p:nvSpPr>
          <p:cNvPr id="3" name="Content Placeholder 2">
            <a:extLst>
              <a:ext uri="{FF2B5EF4-FFF2-40B4-BE49-F238E27FC236}">
                <a16:creationId xmlns:a16="http://schemas.microsoft.com/office/drawing/2014/main" id="{86610C52-469E-44AD-8D85-6D5EE675DE39}"/>
              </a:ext>
            </a:extLst>
          </p:cNvPr>
          <p:cNvSpPr>
            <a:spLocks noGrp="1"/>
          </p:cNvSpPr>
          <p:nvPr>
            <p:ph sz="half" idx="1"/>
          </p:nvPr>
        </p:nvSpPr>
        <p:spPr>
          <a:xfrm>
            <a:off x="838200" y="1440949"/>
            <a:ext cx="10515600" cy="3871762"/>
          </a:xfrm>
        </p:spPr>
        <p:txBody>
          <a:bodyPr vert="horz" lIns="91440" tIns="45720" rIns="91440" bIns="45720" rtlCol="0">
            <a:normAutofit/>
          </a:bodyPr>
          <a:lstStyle/>
          <a:p>
            <a:r>
              <a:rPr lang="en-US" sz="2400" dirty="0"/>
              <a:t>Heterosexism present in sustainable agriculture (Leslie 2017, 2019; Wypler 2019; Edward 2018)</a:t>
            </a:r>
          </a:p>
          <a:p>
            <a:r>
              <a:rPr lang="en-US" sz="2400" dirty="0"/>
              <a:t>Queer farmers may enact politics of rural recognition</a:t>
            </a:r>
          </a:p>
          <a:p>
            <a:pPr lvl="1"/>
            <a:r>
              <a:rPr lang="en-US" dirty="0"/>
              <a:t>Gray (2009) argues queer people may assert their </a:t>
            </a:r>
            <a:r>
              <a:rPr lang="en-US" i="1" dirty="0"/>
              <a:t>sameness</a:t>
            </a:r>
            <a:r>
              <a:rPr lang="en-US" dirty="0"/>
              <a:t> as “just another local” (37) to gain acceptance</a:t>
            </a:r>
          </a:p>
          <a:p>
            <a:endParaRPr lang="en-US" sz="2400" dirty="0"/>
          </a:p>
        </p:txBody>
      </p:sp>
      <p:sp>
        <p:nvSpPr>
          <p:cNvPr id="9" name="Speech Bubble: Rectangle with Corners Rounded 8">
            <a:extLst>
              <a:ext uri="{FF2B5EF4-FFF2-40B4-BE49-F238E27FC236}">
                <a16:creationId xmlns:a16="http://schemas.microsoft.com/office/drawing/2014/main" id="{3DA60F70-5C77-40CE-B51B-994508CB6014}"/>
              </a:ext>
            </a:extLst>
          </p:cNvPr>
          <p:cNvSpPr/>
          <p:nvPr/>
        </p:nvSpPr>
        <p:spPr>
          <a:xfrm>
            <a:off x="1759225" y="3523550"/>
            <a:ext cx="8923197" cy="2418023"/>
          </a:xfrm>
          <a:prstGeom prst="wedgeRoundRectCallout">
            <a:avLst/>
          </a:prstGeom>
          <a:ln w="19050"/>
        </p:spPr>
        <p:style>
          <a:lnRef idx="2">
            <a:schemeClr val="accent1"/>
          </a:lnRef>
          <a:fillRef idx="1">
            <a:schemeClr val="lt1"/>
          </a:fillRef>
          <a:effectRef idx="0">
            <a:schemeClr val="accent1"/>
          </a:effectRef>
          <a:fontRef idx="minor">
            <a:schemeClr val="dk1"/>
          </a:fontRef>
        </p:style>
        <p:txBody>
          <a:bodyPr rtlCol="0" anchor="ctr"/>
          <a:lstStyle/>
          <a:p>
            <a:pPr lvl="1"/>
            <a:r>
              <a:rPr lang="en-US" b="1" dirty="0"/>
              <a:t>“[I]f we’re talking about cows, we’re good…but when it comes to this other stuff (sexuality)—it’s not about this other stuff</a:t>
            </a:r>
            <a:r>
              <a:rPr lang="en-US" dirty="0"/>
              <a:t>. I try and keep it here. Over time, they get to know me. Then let’s say, which I could give a shit, but let’s just say they find out I'm gay. Well, by this time, we’re already both pounding on the table about monopoly in the dairy industry. </a:t>
            </a:r>
            <a:r>
              <a:rPr lang="en-US" b="1" dirty="0"/>
              <a:t>They’re like, “Oh, well, whatever.” Then they’re not interested in that anymore, surprise! </a:t>
            </a:r>
            <a:r>
              <a:rPr lang="en-US" dirty="0"/>
              <a:t>And then the next time it comes up, they’re like, “Wait</a:t>
            </a:r>
            <a:r>
              <a:rPr lang="en-US" b="1" dirty="0"/>
              <a:t>. Well, I care more about this (farming topic) than I care about that (being gay)</a:t>
            </a:r>
            <a:r>
              <a:rPr lang="en-US" dirty="0"/>
              <a:t>.”</a:t>
            </a:r>
          </a:p>
          <a:p>
            <a:pPr lvl="1"/>
            <a:r>
              <a:rPr lang="en-US" dirty="0"/>
              <a:t>	—Gale, cisgender woman, lesbian, owner</a:t>
            </a:r>
          </a:p>
        </p:txBody>
      </p:sp>
    </p:spTree>
    <p:extLst>
      <p:ext uri="{BB962C8B-B14F-4D97-AF65-F5344CB8AC3E}">
        <p14:creationId xmlns:p14="http://schemas.microsoft.com/office/powerpoint/2010/main" val="380877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25BBC6E3-F157-47C6-8733-9BA297F44316}"/>
              </a:ext>
            </a:extLst>
          </p:cNvPr>
          <p:cNvSpPr>
            <a:spLocks noGrp="1"/>
          </p:cNvSpPr>
          <p:nvPr>
            <p:ph type="title"/>
          </p:nvPr>
        </p:nvSpPr>
        <p:spPr>
          <a:xfrm>
            <a:off x="838200" y="631825"/>
            <a:ext cx="10515600" cy="1325563"/>
          </a:xfrm>
        </p:spPr>
        <p:txBody>
          <a:bodyPr>
            <a:normAutofit/>
          </a:bodyPr>
          <a:lstStyle/>
          <a:p>
            <a:r>
              <a:rPr lang="en-US" dirty="0"/>
              <a:t>Finding 3: Sexuality in Performance</a:t>
            </a:r>
          </a:p>
        </p:txBody>
      </p:sp>
      <p:sp>
        <p:nvSpPr>
          <p:cNvPr id="2" name="Text Placeholder 1">
            <a:extLst>
              <a:ext uri="{FF2B5EF4-FFF2-40B4-BE49-F238E27FC236}">
                <a16:creationId xmlns:a16="http://schemas.microsoft.com/office/drawing/2014/main" id="{47C17186-07A5-4318-8CB7-DDA4D3DD138B}"/>
              </a:ext>
            </a:extLst>
          </p:cNvPr>
          <p:cNvSpPr>
            <a:spLocks noGrp="1"/>
          </p:cNvSpPr>
          <p:nvPr>
            <p:ph idx="1"/>
          </p:nvPr>
        </p:nvSpPr>
        <p:spPr>
          <a:xfrm>
            <a:off x="838200" y="2057400"/>
            <a:ext cx="10515600" cy="3871762"/>
          </a:xfrm>
        </p:spPr>
        <p:txBody>
          <a:bodyPr>
            <a:normAutofit/>
          </a:bodyPr>
          <a:lstStyle/>
          <a:p>
            <a:r>
              <a:rPr lang="en-US" sz="2400" dirty="0"/>
              <a:t>Concealing/altering identity as part of gender performance</a:t>
            </a:r>
          </a:p>
        </p:txBody>
      </p:sp>
      <p:sp>
        <p:nvSpPr>
          <p:cNvPr id="9" name="Speech Bubble: Rectangle with Corners Rounded 8">
            <a:extLst>
              <a:ext uri="{FF2B5EF4-FFF2-40B4-BE49-F238E27FC236}">
                <a16:creationId xmlns:a16="http://schemas.microsoft.com/office/drawing/2014/main" id="{2635C27E-0427-4896-81CC-E9D9FF291EF4}"/>
              </a:ext>
            </a:extLst>
          </p:cNvPr>
          <p:cNvSpPr/>
          <p:nvPr/>
        </p:nvSpPr>
        <p:spPr>
          <a:xfrm>
            <a:off x="1868557" y="2887788"/>
            <a:ext cx="8796131" cy="3027557"/>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2000" dirty="0"/>
              <a:t>“</a:t>
            </a:r>
            <a:r>
              <a:rPr lang="en-US" sz="2000" b="1" dirty="0"/>
              <a:t>There’s pain associated with hiding. I feel like 90 percent of the time I am my authentic self, but 10 percent of my time I still have to be alert and aware about how I present my sexual orientation</a:t>
            </a:r>
            <a:r>
              <a:rPr lang="en-US" sz="2000" dirty="0"/>
              <a:t>…because I don’t know how they’re going to react or what implications we’re going to have for my organization. That’s that part of the pain about having to choose what parts of myself I present to whom and when.”</a:t>
            </a:r>
          </a:p>
          <a:p>
            <a:r>
              <a:rPr lang="en-US" sz="2000" dirty="0"/>
              <a:t>		—Whitney, cis-gender woman, farm employee </a:t>
            </a:r>
          </a:p>
        </p:txBody>
      </p:sp>
    </p:spTree>
    <p:extLst>
      <p:ext uri="{BB962C8B-B14F-4D97-AF65-F5344CB8AC3E}">
        <p14:creationId xmlns:p14="http://schemas.microsoft.com/office/powerpoint/2010/main" val="401457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36F400F-DF28-43BC-8D8E-4929793B3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630DC6-14BA-4E3C-8ABA-3EC46BEC61C2}"/>
              </a:ext>
            </a:extLst>
          </p:cNvPr>
          <p:cNvSpPr>
            <a:spLocks noGrp="1"/>
          </p:cNvSpPr>
          <p:nvPr>
            <p:ph type="title"/>
          </p:nvPr>
        </p:nvSpPr>
        <p:spPr>
          <a:xfrm>
            <a:off x="838200" y="668377"/>
            <a:ext cx="10515600" cy="1325563"/>
          </a:xfrm>
        </p:spPr>
        <p:txBody>
          <a:bodyPr>
            <a:normAutofit/>
          </a:bodyPr>
          <a:lstStyle/>
          <a:p>
            <a:r>
              <a:rPr lang="en-US"/>
              <a:t>Finding 4: Gender Binaries in Performance</a:t>
            </a:r>
          </a:p>
        </p:txBody>
      </p:sp>
      <p:sp>
        <p:nvSpPr>
          <p:cNvPr id="3" name="Content Placeholder 2">
            <a:extLst>
              <a:ext uri="{FF2B5EF4-FFF2-40B4-BE49-F238E27FC236}">
                <a16:creationId xmlns:a16="http://schemas.microsoft.com/office/drawing/2014/main" id="{6038F2C6-C04C-4950-BCE8-ADE16567510C}"/>
              </a:ext>
            </a:extLst>
          </p:cNvPr>
          <p:cNvSpPr>
            <a:spLocks noGrp="1"/>
          </p:cNvSpPr>
          <p:nvPr>
            <p:ph sz="half" idx="1"/>
          </p:nvPr>
        </p:nvSpPr>
        <p:spPr>
          <a:xfrm>
            <a:off x="838200" y="2177456"/>
            <a:ext cx="5097780" cy="3795748"/>
          </a:xfrm>
        </p:spPr>
        <p:txBody>
          <a:bodyPr>
            <a:normAutofit/>
          </a:bodyPr>
          <a:lstStyle/>
          <a:p>
            <a:r>
              <a:rPr lang="en-US" sz="2400" dirty="0"/>
              <a:t>Non-cis gender farmers uniquely positions to disrupt gender</a:t>
            </a:r>
          </a:p>
          <a:p>
            <a:r>
              <a:rPr lang="en-US" sz="2400" dirty="0"/>
              <a:t>Trauger (2004) argues that women farmer presence disrupts gender norms as they challenge the “farmwife” identity</a:t>
            </a:r>
          </a:p>
          <a:p>
            <a:pPr marL="0" indent="0">
              <a:buNone/>
            </a:pPr>
            <a:endParaRPr lang="en-US" sz="2400" dirty="0"/>
          </a:p>
        </p:txBody>
      </p:sp>
      <p:sp>
        <p:nvSpPr>
          <p:cNvPr id="24" name="Content Placeholder 3">
            <a:extLst>
              <a:ext uri="{FF2B5EF4-FFF2-40B4-BE49-F238E27FC236}">
                <a16:creationId xmlns:a16="http://schemas.microsoft.com/office/drawing/2014/main" id="{2530F057-BCFD-4D2B-BD90-77D500373FEB}"/>
              </a:ext>
            </a:extLst>
          </p:cNvPr>
          <p:cNvSpPr txBox="1">
            <a:spLocks/>
          </p:cNvSpPr>
          <p:nvPr/>
        </p:nvSpPr>
        <p:spPr>
          <a:xfrm>
            <a:off x="5585791" y="2259526"/>
            <a:ext cx="6079435" cy="3194285"/>
          </a:xfrm>
          <a:prstGeom prst="wedgeRoundRectCallout">
            <a:avLst/>
          </a:prstGeom>
          <a:ln w="28575">
            <a:solidFill>
              <a:schemeClr val="accent1"/>
            </a:solidFill>
          </a:ln>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Clr>
                <a:schemeClr val="dk1"/>
              </a:buClr>
              <a:buSzPts val="2380"/>
              <a:buNone/>
            </a:pPr>
            <a:r>
              <a:rPr lang="en-US" sz="2000" dirty="0"/>
              <a:t>“</a:t>
            </a:r>
            <a:r>
              <a:rPr lang="en-US" sz="2000" b="1" dirty="0"/>
              <a:t>I’ve met people and they seem angry or frustrated because either I’m not conforming or they can’t figure out how to refer to me, so they get physically frustrated</a:t>
            </a:r>
            <a:r>
              <a:rPr lang="en-US" sz="2000" dirty="0"/>
              <a:t> and I’ve met some guys who are working for conservation districts or who are farmhands who come more aggressive and be up in my face…[I]n every case it’s been men and getting up in my face just acting more aggressive.”</a:t>
            </a:r>
          </a:p>
          <a:p>
            <a:pPr marL="685800" indent="0">
              <a:lnSpc>
                <a:spcPct val="100000"/>
              </a:lnSpc>
              <a:spcBef>
                <a:spcPts val="500"/>
              </a:spcBef>
              <a:buFont typeface="Arial" panose="020B0604020202020204" pitchFamily="34" charset="0"/>
              <a:buNone/>
            </a:pPr>
            <a:r>
              <a:rPr lang="en-US" sz="2000" dirty="0"/>
              <a:t>—Mason, non-binary, queer, employee</a:t>
            </a:r>
          </a:p>
        </p:txBody>
      </p:sp>
    </p:spTree>
    <p:extLst>
      <p:ext uri="{BB962C8B-B14F-4D97-AF65-F5344CB8AC3E}">
        <p14:creationId xmlns:p14="http://schemas.microsoft.com/office/powerpoint/2010/main" val="97927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2D91F-F37F-438A-B411-6C8401EA9570}"/>
              </a:ext>
            </a:extLst>
          </p:cNvPr>
          <p:cNvSpPr>
            <a:spLocks noGrp="1"/>
          </p:cNvSpPr>
          <p:nvPr>
            <p:ph type="title"/>
          </p:nvPr>
        </p:nvSpPr>
        <p:spPr>
          <a:xfrm>
            <a:off x="0" y="365125"/>
            <a:ext cx="12192000" cy="1325563"/>
          </a:xfrm>
        </p:spPr>
        <p:txBody>
          <a:bodyPr>
            <a:normAutofit/>
          </a:bodyPr>
          <a:lstStyle/>
          <a:p>
            <a:pPr algn="ctr"/>
            <a:r>
              <a:rPr lang="en-US" dirty="0"/>
              <a:t>Gender performance as indicator of sustainable agriculture pathways</a:t>
            </a:r>
          </a:p>
        </p:txBody>
      </p:sp>
      <p:graphicFrame>
        <p:nvGraphicFramePr>
          <p:cNvPr id="11" name="Content Placeholder 7">
            <a:extLst>
              <a:ext uri="{FF2B5EF4-FFF2-40B4-BE49-F238E27FC236}">
                <a16:creationId xmlns:a16="http://schemas.microsoft.com/office/drawing/2014/main" id="{C6224237-10C7-4292-A5A0-1C8F11C3C1F9}"/>
              </a:ext>
            </a:extLst>
          </p:cNvPr>
          <p:cNvGraphicFramePr>
            <a:graphicFrameLocks noGrp="1"/>
          </p:cNvGraphicFramePr>
          <p:nvPr>
            <p:ph idx="1"/>
            <p:extLst>
              <p:ext uri="{D42A27DB-BD31-4B8C-83A1-F6EECF244321}">
                <p14:modId xmlns:p14="http://schemas.microsoft.com/office/powerpoint/2010/main" val="1347625956"/>
              </p:ext>
            </p:extLst>
          </p:nvPr>
        </p:nvGraphicFramePr>
        <p:xfrm>
          <a:off x="268357" y="1825625"/>
          <a:ext cx="11608904" cy="4843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3874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5" name="Title 4">
            <a:extLst>
              <a:ext uri="{FF2B5EF4-FFF2-40B4-BE49-F238E27FC236}">
                <a16:creationId xmlns:a16="http://schemas.microsoft.com/office/drawing/2014/main" id="{CCF11CBB-E79F-4A4C-943D-498668CE5825}"/>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Conclusion: Bend But Don’t Break</a:t>
            </a:r>
          </a:p>
        </p:txBody>
      </p:sp>
      <p:sp>
        <p:nvSpPr>
          <p:cNvPr id="2" name="Rectangle 1">
            <a:extLst>
              <a:ext uri="{FF2B5EF4-FFF2-40B4-BE49-F238E27FC236}">
                <a16:creationId xmlns:a16="http://schemas.microsoft.com/office/drawing/2014/main" id="{A430EB74-039E-47C1-B34D-F8E4B4E3E4AE}"/>
              </a:ext>
            </a:extLst>
          </p:cNvPr>
          <p:cNvSpPr/>
          <p:nvPr/>
        </p:nvSpPr>
        <p:spPr>
          <a:xfrm>
            <a:off x="1362765" y="2718560"/>
            <a:ext cx="11176000" cy="5811837"/>
          </a:xfrm>
          <a:prstGeom prst="rect">
            <a:avLst/>
          </a:prstGeom>
        </p:spPr>
        <p:txBody>
          <a:bodyPr/>
          <a:lstStyle/>
          <a:p>
            <a:pPr lvl="0">
              <a:buChar char="•"/>
            </a:pPr>
            <a:endParaRPr lang="en-US" dirty="0"/>
          </a:p>
        </p:txBody>
      </p:sp>
      <p:graphicFrame>
        <p:nvGraphicFramePr>
          <p:cNvPr id="7" name="Content Placeholder 2">
            <a:extLst>
              <a:ext uri="{FF2B5EF4-FFF2-40B4-BE49-F238E27FC236}">
                <a16:creationId xmlns:a16="http://schemas.microsoft.com/office/drawing/2014/main" id="{BDCA72A5-0174-44D5-838E-9B5DD9D204F1}"/>
              </a:ext>
            </a:extLst>
          </p:cNvPr>
          <p:cNvGraphicFramePr>
            <a:graphicFrameLocks noGrp="1"/>
          </p:cNvGraphicFramePr>
          <p:nvPr>
            <p:ph idx="1"/>
            <p:extLst>
              <p:ext uri="{D42A27DB-BD31-4B8C-83A1-F6EECF244321}">
                <p14:modId xmlns:p14="http://schemas.microsoft.com/office/powerpoint/2010/main" val="114710927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9972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B138680-3530-4DE9-AA1C-EC42927DF26C}"/>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en-US" sz="2600">
                <a:solidFill>
                  <a:srgbClr val="FFFFFF"/>
                </a:solidFill>
              </a:rPr>
              <a:t>References</a:t>
            </a:r>
          </a:p>
        </p:txBody>
      </p:sp>
      <p:pic>
        <p:nvPicPr>
          <p:cNvPr id="6" name="Picture 5">
            <a:extLst>
              <a:ext uri="{FF2B5EF4-FFF2-40B4-BE49-F238E27FC236}">
                <a16:creationId xmlns:a16="http://schemas.microsoft.com/office/drawing/2014/main" id="{F08161C7-382F-48BB-B79A-F5FF318752A9}"/>
              </a:ext>
            </a:extLst>
          </p:cNvPr>
          <p:cNvPicPr>
            <a:picLocks noChangeAspect="1"/>
          </p:cNvPicPr>
          <p:nvPr/>
        </p:nvPicPr>
        <p:blipFill>
          <a:blip r:embed="rId2"/>
          <a:stretch>
            <a:fillRect/>
          </a:stretch>
        </p:blipFill>
        <p:spPr>
          <a:xfrm>
            <a:off x="4610100" y="355806"/>
            <a:ext cx="5734050" cy="6680823"/>
          </a:xfrm>
          <a:prstGeom prst="rect">
            <a:avLst/>
          </a:prstGeom>
        </p:spPr>
      </p:pic>
      <p:sp>
        <p:nvSpPr>
          <p:cNvPr id="3" name="Content Placeholder 2">
            <a:extLst>
              <a:ext uri="{FF2B5EF4-FFF2-40B4-BE49-F238E27FC236}">
                <a16:creationId xmlns:a16="http://schemas.microsoft.com/office/drawing/2014/main" id="{E01E2B50-A8C7-4469-8CA9-7DC8679A4889}"/>
              </a:ext>
            </a:extLst>
          </p:cNvPr>
          <p:cNvSpPr>
            <a:spLocks noGrp="1"/>
          </p:cNvSpPr>
          <p:nvPr>
            <p:ph idx="1"/>
          </p:nvPr>
        </p:nvSpPr>
        <p:spPr>
          <a:xfrm>
            <a:off x="4038600" y="4884873"/>
            <a:ext cx="7188199" cy="1292090"/>
          </a:xfrm>
        </p:spPr>
        <p:txBody>
          <a:bodyPr>
            <a:normAutofit/>
          </a:bodyPr>
          <a:lstStyle/>
          <a:p>
            <a:pPr marL="0" indent="0">
              <a:buNone/>
            </a:pPr>
            <a:r>
              <a:rPr lang="en-US" sz="1800"/>
              <a:t> </a:t>
            </a:r>
          </a:p>
          <a:p>
            <a:pPr marL="0" indent="0">
              <a:buNone/>
            </a:pPr>
            <a:endParaRPr lang="en-US" sz="1800"/>
          </a:p>
        </p:txBody>
      </p:sp>
    </p:spTree>
    <p:extLst>
      <p:ext uri="{BB962C8B-B14F-4D97-AF65-F5344CB8AC3E}">
        <p14:creationId xmlns:p14="http://schemas.microsoft.com/office/powerpoint/2010/main" val="195258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730562-1FA8-4C61-91B3-7DF1F3268B99}"/>
              </a:ext>
            </a:extLst>
          </p:cNvPr>
          <p:cNvSpPr>
            <a:spLocks noGrp="1"/>
          </p:cNvSpPr>
          <p:nvPr>
            <p:ph type="title"/>
          </p:nvPr>
        </p:nvSpPr>
        <p:spPr>
          <a:xfrm>
            <a:off x="838200" y="963877"/>
            <a:ext cx="3494362" cy="4930246"/>
          </a:xfrm>
        </p:spPr>
        <p:txBody>
          <a:bodyPr>
            <a:normAutofit/>
          </a:bodyPr>
          <a:lstStyle/>
          <a:p>
            <a:pPr algn="r"/>
            <a:r>
              <a:rPr lang="en-US" sz="3100">
                <a:solidFill>
                  <a:schemeClr val="accent1"/>
                </a:solidFill>
              </a:rPr>
              <a:t>Acknowledgements</a:t>
            </a:r>
          </a:p>
        </p:txBody>
      </p:sp>
      <p:cxnSp>
        <p:nvCxnSpPr>
          <p:cNvPr id="15"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4586EBA-739A-4202-A6AA-FC1A97AC9CCE}"/>
              </a:ext>
            </a:extLst>
          </p:cNvPr>
          <p:cNvSpPr>
            <a:spLocks noGrp="1"/>
          </p:cNvSpPr>
          <p:nvPr>
            <p:ph idx="1"/>
          </p:nvPr>
        </p:nvSpPr>
        <p:spPr>
          <a:xfrm>
            <a:off x="4976031" y="963877"/>
            <a:ext cx="6377769" cy="4930246"/>
          </a:xfrm>
        </p:spPr>
        <p:txBody>
          <a:bodyPr anchor="ctr">
            <a:normAutofit/>
          </a:bodyPr>
          <a:lstStyle/>
          <a:p>
            <a:pPr marL="0" indent="0">
              <a:buNone/>
            </a:pPr>
            <a:r>
              <a:rPr lang="en-US" sz="2400" dirty="0"/>
              <a:t>This material is based upon work supported by the National Institute of Food and Agriculture, U.S. Department of Agriculture, through the Northeast Sustainable Agriculture Research and Education program under subaward number GNE18-174.</a:t>
            </a:r>
          </a:p>
          <a:p>
            <a:endParaRPr lang="en-US" sz="2400" dirty="0"/>
          </a:p>
        </p:txBody>
      </p:sp>
    </p:spTree>
    <p:extLst>
      <p:ext uri="{BB962C8B-B14F-4D97-AF65-F5344CB8AC3E}">
        <p14:creationId xmlns:p14="http://schemas.microsoft.com/office/powerpoint/2010/main" val="34827401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Rectangle 9">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47023860-080C-4C5F-B87C-2F83AA1059EB}"/>
              </a:ext>
            </a:extLst>
          </p:cNvPr>
          <p:cNvSpPr>
            <a:spLocks noGrp="1"/>
          </p:cNvSpPr>
          <p:nvPr>
            <p:ph type="title"/>
          </p:nvPr>
        </p:nvSpPr>
        <p:spPr>
          <a:xfrm>
            <a:off x="1524000" y="1122362"/>
            <a:ext cx="9144000" cy="2840037"/>
          </a:xfrm>
        </p:spPr>
        <p:txBody>
          <a:bodyPr vert="horz" lIns="91440" tIns="45720" rIns="91440" bIns="45720" rtlCol="0" anchor="b">
            <a:normAutofit/>
          </a:bodyPr>
          <a:lstStyle/>
          <a:p>
            <a:pPr algn="ctr"/>
            <a:r>
              <a:rPr lang="en-US" sz="5800" kern="1200">
                <a:solidFill>
                  <a:schemeClr val="tx1"/>
                </a:solidFill>
                <a:latin typeface="+mj-lt"/>
                <a:ea typeface="+mj-ea"/>
                <a:cs typeface="+mj-cs"/>
              </a:rPr>
              <a:t>Thank you</a:t>
            </a:r>
          </a:p>
        </p:txBody>
      </p:sp>
      <p:sp>
        <p:nvSpPr>
          <p:cNvPr id="5" name="Text Placeholder 4">
            <a:extLst>
              <a:ext uri="{FF2B5EF4-FFF2-40B4-BE49-F238E27FC236}">
                <a16:creationId xmlns:a16="http://schemas.microsoft.com/office/drawing/2014/main" id="{18FC8ACA-5271-47A9-A2FE-B9414222251F}"/>
              </a:ext>
            </a:extLst>
          </p:cNvPr>
          <p:cNvSpPr>
            <a:spLocks noGrp="1"/>
          </p:cNvSpPr>
          <p:nvPr>
            <p:ph type="body" idx="1"/>
          </p:nvPr>
        </p:nvSpPr>
        <p:spPr>
          <a:xfrm>
            <a:off x="1524000" y="4256436"/>
            <a:ext cx="9144000" cy="1600818"/>
          </a:xfrm>
        </p:spPr>
        <p:txBody>
          <a:bodyPr vert="horz" lIns="91440" tIns="45720" rIns="91440" bIns="45720" rtlCol="0">
            <a:normAutofit/>
          </a:bodyPr>
          <a:lstStyle/>
          <a:p>
            <a:pPr algn="ctr"/>
            <a:r>
              <a:rPr lang="en-US" kern="1200">
                <a:solidFill>
                  <a:schemeClr val="accent1"/>
                </a:solidFill>
                <a:latin typeface="+mn-lt"/>
                <a:ea typeface="+mn-ea"/>
                <a:cs typeface="+mn-cs"/>
              </a:rPr>
              <a:t>mkh40@psu.edu</a:t>
            </a:r>
          </a:p>
        </p:txBody>
      </p:sp>
      <p:cxnSp>
        <p:nvCxnSpPr>
          <p:cNvPr id="20" name="Straight Connector 13">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201335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324BE5-D301-4AD2-97DA-477FB928A0E4}"/>
              </a:ext>
            </a:extLst>
          </p:cNvPr>
          <p:cNvSpPr>
            <a:spLocks noGrp="1"/>
          </p:cNvSpPr>
          <p:nvPr>
            <p:ph type="title"/>
          </p:nvPr>
        </p:nvSpPr>
        <p:spPr>
          <a:xfrm>
            <a:off x="960100" y="978102"/>
            <a:ext cx="10588434" cy="1062644"/>
          </a:xfrm>
        </p:spPr>
        <p:txBody>
          <a:bodyPr vert="horz" lIns="91440" tIns="45720" rIns="91440" bIns="45720" rtlCol="0" anchor="b">
            <a:normAutofit/>
          </a:bodyPr>
          <a:lstStyle/>
          <a:p>
            <a:r>
              <a:rPr lang="en-US" kern="1200">
                <a:solidFill>
                  <a:schemeClr val="tx1"/>
                </a:solidFill>
                <a:latin typeface="+mj-lt"/>
                <a:ea typeface="+mj-ea"/>
                <a:cs typeface="+mj-cs"/>
              </a:rPr>
              <a:t>Purpose</a:t>
            </a:r>
          </a:p>
        </p:txBody>
      </p:sp>
      <p:cxnSp>
        <p:nvCxnSpPr>
          <p:cNvPr id="22" name="Straight Connector 21">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2" name="Content Placeholder 5">
            <a:extLst>
              <a:ext uri="{FF2B5EF4-FFF2-40B4-BE49-F238E27FC236}">
                <a16:creationId xmlns:a16="http://schemas.microsoft.com/office/drawing/2014/main" id="{DC61C539-ABB4-46F5-838F-ED38A117F306}"/>
              </a:ext>
            </a:extLst>
          </p:cNvPr>
          <p:cNvPicPr>
            <a:picLocks noGrp="1" noChangeAspect="1"/>
          </p:cNvPicPr>
          <p:nvPr>
            <p:ph sz="half" idx="2"/>
          </p:nvPr>
        </p:nvPicPr>
        <p:blipFill rotWithShape="1">
          <a:blip r:embed="rId2"/>
          <a:stretch/>
        </p:blipFill>
        <p:spPr>
          <a:xfrm>
            <a:off x="1223008" y="2489329"/>
            <a:ext cx="3457777" cy="3537507"/>
          </a:xfrm>
          <a:prstGeom prst="rect">
            <a:avLst/>
          </a:prstGeom>
        </p:spPr>
      </p:pic>
      <p:sp>
        <p:nvSpPr>
          <p:cNvPr id="3" name="Content Placeholder 2">
            <a:extLst>
              <a:ext uri="{FF2B5EF4-FFF2-40B4-BE49-F238E27FC236}">
                <a16:creationId xmlns:a16="http://schemas.microsoft.com/office/drawing/2014/main" id="{FC925152-950F-4B3C-8117-89DFA78CEB49}"/>
              </a:ext>
            </a:extLst>
          </p:cNvPr>
          <p:cNvSpPr>
            <a:spLocks noGrp="1"/>
          </p:cNvSpPr>
          <p:nvPr>
            <p:ph sz="half" idx="1"/>
          </p:nvPr>
        </p:nvSpPr>
        <p:spPr>
          <a:xfrm>
            <a:off x="4955354" y="2682433"/>
            <a:ext cx="6282169" cy="3215749"/>
          </a:xfrm>
        </p:spPr>
        <p:txBody>
          <a:bodyPr vert="horz" lIns="91440" tIns="45720" rIns="91440" bIns="45720" rtlCol="0">
            <a:normAutofit/>
          </a:bodyPr>
          <a:lstStyle/>
          <a:p>
            <a:pPr marL="0" indent="0">
              <a:buNone/>
            </a:pPr>
            <a:r>
              <a:rPr lang="en-US" sz="2400" dirty="0"/>
              <a:t>(1) Performance analysis of queer sustainable farmers.</a:t>
            </a:r>
          </a:p>
          <a:p>
            <a:pPr marL="0" indent="0">
              <a:buNone/>
            </a:pPr>
            <a:r>
              <a:rPr lang="en-US" sz="2400" dirty="0"/>
              <a:t>(2) How gender performance by queer farmers influences sustainability?</a:t>
            </a:r>
          </a:p>
          <a:p>
            <a:endParaRPr lang="en-US" sz="2400" dirty="0"/>
          </a:p>
        </p:txBody>
      </p:sp>
      <p:sp>
        <p:nvSpPr>
          <p:cNvPr id="6" name="TextBox 5">
            <a:extLst>
              <a:ext uri="{FF2B5EF4-FFF2-40B4-BE49-F238E27FC236}">
                <a16:creationId xmlns:a16="http://schemas.microsoft.com/office/drawing/2014/main" id="{5C480283-10D8-4C37-A8CC-84CB342C2F07}"/>
              </a:ext>
            </a:extLst>
          </p:cNvPr>
          <p:cNvSpPr txBox="1"/>
          <p:nvPr/>
        </p:nvSpPr>
        <p:spPr>
          <a:xfrm>
            <a:off x="966043" y="6115522"/>
            <a:ext cx="4123806" cy="400110"/>
          </a:xfrm>
          <a:prstGeom prst="rect">
            <a:avLst/>
          </a:prstGeom>
          <a:noFill/>
        </p:spPr>
        <p:txBody>
          <a:bodyPr wrap="square" rtlCol="0">
            <a:spAutoFit/>
          </a:bodyPr>
          <a:lstStyle/>
          <a:p>
            <a:pPr algn="ctr"/>
            <a:r>
              <a:rPr lang="en-US" sz="1000" i="1" dirty="0"/>
              <a:t>Figure 1: Queer umbrella. Adapted from The Safe Zone Project, retrieved from thesafezoneproject.com.</a:t>
            </a:r>
          </a:p>
        </p:txBody>
      </p:sp>
    </p:spTree>
    <p:extLst>
      <p:ext uri="{BB962C8B-B14F-4D97-AF65-F5344CB8AC3E}">
        <p14:creationId xmlns:p14="http://schemas.microsoft.com/office/powerpoint/2010/main" val="41931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945E29B-B971-41C6-A57B-B29BBB108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4C76015D-CFEA-4204-9A50-352560FFC2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13" name="Oval 5">
              <a:extLst>
                <a:ext uri="{FF2B5EF4-FFF2-40B4-BE49-F238E27FC236}">
                  <a16:creationId xmlns:a16="http://schemas.microsoft.com/office/drawing/2014/main" id="{7325C43C-72B5-4DC9-B386-90859B58BF0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4" name="Oval 13">
              <a:extLst>
                <a:ext uri="{FF2B5EF4-FFF2-40B4-BE49-F238E27FC236}">
                  <a16:creationId xmlns:a16="http://schemas.microsoft.com/office/drawing/2014/main" id="{C95AD9A4-5AF5-48C4-BC2A-635316433A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5" name="Oval 5">
              <a:extLst>
                <a:ext uri="{FF2B5EF4-FFF2-40B4-BE49-F238E27FC236}">
                  <a16:creationId xmlns:a16="http://schemas.microsoft.com/office/drawing/2014/main" id="{AF4A3D62-D56C-4A32-8C75-100D383EC61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useBgFill="1">
        <p:nvSpPr>
          <p:cNvPr id="17" name="Rectangle 16">
            <a:extLst>
              <a:ext uri="{FF2B5EF4-FFF2-40B4-BE49-F238E27FC236}">
                <a16:creationId xmlns:a16="http://schemas.microsoft.com/office/drawing/2014/main" id="{3E1F47E4-066D-4C27-98C8-B2B2C7B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38772"/>
            <a:ext cx="12192000" cy="39804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1B85ADB8-660B-4386-B829-12863BB01284}"/>
              </a:ext>
            </a:extLst>
          </p:cNvPr>
          <p:cNvSpPr>
            <a:spLocks noGrp="1"/>
          </p:cNvSpPr>
          <p:nvPr>
            <p:ph idx="1"/>
          </p:nvPr>
        </p:nvSpPr>
        <p:spPr>
          <a:xfrm>
            <a:off x="2280863" y="1767156"/>
            <a:ext cx="7526185" cy="3355218"/>
          </a:xfrm>
        </p:spPr>
        <p:txBody>
          <a:bodyPr>
            <a:normAutofit/>
          </a:bodyPr>
          <a:lstStyle/>
          <a:p>
            <a:pPr marL="0" lvl="0" indent="0">
              <a:lnSpc>
                <a:spcPct val="100000"/>
              </a:lnSpc>
              <a:spcBef>
                <a:spcPts val="0"/>
              </a:spcBef>
              <a:buNone/>
            </a:pPr>
            <a:r>
              <a:rPr lang="en-US" sz="2400" dirty="0">
                <a:solidFill>
                  <a:schemeClr val="tx2"/>
                </a:solidFill>
              </a:rPr>
              <a:t>“Here’s a spot... </a:t>
            </a:r>
            <a:r>
              <a:rPr lang="en-US" sz="2400" b="1" dirty="0">
                <a:solidFill>
                  <a:schemeClr val="tx2"/>
                </a:solidFill>
              </a:rPr>
              <a:t>if you want to get your hands in the dirt that you don’t also have to worry about your gender or your sexuality or navigating all those things</a:t>
            </a:r>
            <a:r>
              <a:rPr lang="en-US" sz="2400" dirty="0">
                <a:solidFill>
                  <a:schemeClr val="tx2"/>
                </a:solidFill>
              </a:rPr>
              <a:t>. I know that we (queer farmers) are here and everywhere but making that leap from whatever spaces that people are </a:t>
            </a:r>
            <a:r>
              <a:rPr lang="en-US" sz="2400" b="1" dirty="0">
                <a:solidFill>
                  <a:schemeClr val="tx2"/>
                </a:solidFill>
              </a:rPr>
              <a:t>finding their dirt dyke</a:t>
            </a:r>
            <a:r>
              <a:rPr lang="en-US" sz="2400" dirty="0">
                <a:solidFill>
                  <a:schemeClr val="tx2"/>
                </a:solidFill>
              </a:rPr>
              <a:t> and </a:t>
            </a:r>
            <a:r>
              <a:rPr lang="en-US" sz="2400" b="1" dirty="0">
                <a:solidFill>
                  <a:schemeClr val="tx2"/>
                </a:solidFill>
              </a:rPr>
              <a:t>not feeling lost in a sea of bro farms</a:t>
            </a:r>
            <a:r>
              <a:rPr lang="en-US" sz="2400" dirty="0">
                <a:solidFill>
                  <a:schemeClr val="tx2"/>
                </a:solidFill>
              </a:rPr>
              <a:t>.” </a:t>
            </a:r>
          </a:p>
          <a:p>
            <a:pPr marL="0" lvl="0" indent="0">
              <a:lnSpc>
                <a:spcPct val="100000"/>
              </a:lnSpc>
              <a:spcBef>
                <a:spcPts val="2100"/>
              </a:spcBef>
              <a:buNone/>
            </a:pPr>
            <a:r>
              <a:rPr lang="en-US" sz="2400" dirty="0">
                <a:solidFill>
                  <a:schemeClr val="tx2"/>
                </a:solidFill>
              </a:rPr>
              <a:t>	—Grey, non-binary, queer, farm employee</a:t>
            </a:r>
          </a:p>
          <a:p>
            <a:endParaRPr lang="en-US" sz="1800" dirty="0">
              <a:solidFill>
                <a:schemeClr val="tx2"/>
              </a:solidFill>
            </a:endParaRPr>
          </a:p>
        </p:txBody>
      </p:sp>
    </p:spTree>
    <p:extLst>
      <p:ext uri="{BB962C8B-B14F-4D97-AF65-F5344CB8AC3E}">
        <p14:creationId xmlns:p14="http://schemas.microsoft.com/office/powerpoint/2010/main" val="254443260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FC2D2803-67A9-4406-BE75-362E94394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1004"/>
            <a:ext cx="12188952" cy="6860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1">
            <a:extLst>
              <a:ext uri="{FF2B5EF4-FFF2-40B4-BE49-F238E27FC236}">
                <a16:creationId xmlns:a16="http://schemas.microsoft.com/office/drawing/2014/main" id="{E25621CF-FD9B-4BC3-9ECC-36CAF62103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3">
            <a:extLst>
              <a:ext uri="{FF2B5EF4-FFF2-40B4-BE49-F238E27FC236}">
                <a16:creationId xmlns:a16="http://schemas.microsoft.com/office/drawing/2014/main" id="{C80C3A2E-251A-4505-B1B8-C85CBF21F3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84E121C-1F9B-4F7F-B043-749C9635C613}"/>
              </a:ext>
            </a:extLst>
          </p:cNvPr>
          <p:cNvSpPr>
            <a:spLocks noGrp="1"/>
          </p:cNvSpPr>
          <p:nvPr>
            <p:ph type="title"/>
          </p:nvPr>
        </p:nvSpPr>
        <p:spPr>
          <a:xfrm>
            <a:off x="750242" y="632990"/>
            <a:ext cx="4062643" cy="1043409"/>
          </a:xfrm>
        </p:spPr>
        <p:txBody>
          <a:bodyPr vert="horz" lIns="91440" tIns="45720" rIns="91440" bIns="45720" rtlCol="0" anchor="ctr">
            <a:normAutofit/>
          </a:bodyPr>
          <a:lstStyle/>
          <a:p>
            <a:r>
              <a:rPr lang="en-US" sz="3300" kern="1200" dirty="0">
                <a:solidFill>
                  <a:schemeClr val="tx1"/>
                </a:solidFill>
                <a:latin typeface="+mj-lt"/>
                <a:ea typeface="+mj-ea"/>
                <a:cs typeface="+mj-cs"/>
              </a:rPr>
              <a:t>Sample Characteristics</a:t>
            </a:r>
          </a:p>
        </p:txBody>
      </p:sp>
      <p:sp>
        <p:nvSpPr>
          <p:cNvPr id="3" name="Content Placeholder 2">
            <a:extLst>
              <a:ext uri="{FF2B5EF4-FFF2-40B4-BE49-F238E27FC236}">
                <a16:creationId xmlns:a16="http://schemas.microsoft.com/office/drawing/2014/main" id="{ACE46261-5A3B-485A-AB7F-F92C12D2F504}"/>
              </a:ext>
            </a:extLst>
          </p:cNvPr>
          <p:cNvSpPr>
            <a:spLocks noGrp="1"/>
          </p:cNvSpPr>
          <p:nvPr>
            <p:ph sz="half" idx="1"/>
          </p:nvPr>
        </p:nvSpPr>
        <p:spPr>
          <a:xfrm>
            <a:off x="277402" y="1774371"/>
            <a:ext cx="4808306" cy="3629836"/>
          </a:xfrm>
        </p:spPr>
        <p:txBody>
          <a:bodyPr vert="horz" lIns="91440" tIns="45720" rIns="91440" bIns="45720" rtlCol="0" anchor="t">
            <a:normAutofit/>
          </a:bodyPr>
          <a:lstStyle/>
          <a:p>
            <a:pPr>
              <a:buSzPts val="2800"/>
            </a:pPr>
            <a:r>
              <a:rPr lang="en-US" sz="1700" dirty="0"/>
              <a:t>Interviewed 20 farmers</a:t>
            </a:r>
          </a:p>
          <a:p>
            <a:pPr>
              <a:buSzPts val="2800"/>
            </a:pPr>
            <a:r>
              <a:rPr lang="en-US" sz="1700" dirty="0"/>
              <a:t>Farm owner (12) and Farm Employee* (8)</a:t>
            </a:r>
          </a:p>
          <a:p>
            <a:pPr>
              <a:buSzPts val="2800"/>
            </a:pPr>
            <a:r>
              <a:rPr lang="en-US" sz="1700" dirty="0"/>
              <a:t>Rural (16), Suburban (2), Urban (2)</a:t>
            </a:r>
          </a:p>
          <a:p>
            <a:pPr lvl="0">
              <a:buSzPts val="2800"/>
            </a:pPr>
            <a:r>
              <a:rPr lang="en-US" sz="1700" dirty="0"/>
              <a:t>Geographic distribution: PA (11), MA (3), VT (2), NH (2), NJ (1), NY (1)</a:t>
            </a:r>
          </a:p>
          <a:p>
            <a:pPr lvl="0">
              <a:buSzPts val="2800"/>
            </a:pPr>
            <a:r>
              <a:rPr lang="en-US" sz="1700" dirty="0"/>
              <a:t>Predominately white (1 Latinx)</a:t>
            </a:r>
          </a:p>
          <a:p>
            <a:pPr lvl="0">
              <a:buSzPts val="2800"/>
            </a:pPr>
            <a:r>
              <a:rPr lang="en-US" sz="1700" dirty="0"/>
              <a:t>Median Age: 38</a:t>
            </a:r>
          </a:p>
          <a:p>
            <a:pPr lvl="0">
              <a:buSzPts val="2800"/>
            </a:pPr>
            <a:r>
              <a:rPr lang="en-US" sz="1700" dirty="0"/>
              <a:t>Sexuality: Queer (7), Lesbian (6), Bisexual/Pansexual (4), Gay (3)</a:t>
            </a:r>
          </a:p>
          <a:p>
            <a:endParaRPr lang="en-US" sz="1700" dirty="0"/>
          </a:p>
        </p:txBody>
      </p:sp>
      <p:graphicFrame>
        <p:nvGraphicFramePr>
          <p:cNvPr id="5" name="Content Placeholder 4">
            <a:extLst>
              <a:ext uri="{FF2B5EF4-FFF2-40B4-BE49-F238E27FC236}">
                <a16:creationId xmlns:a16="http://schemas.microsoft.com/office/drawing/2014/main" id="{922A019B-FFAD-4F69-B468-AB1C310B7AF3}"/>
              </a:ext>
            </a:extLst>
          </p:cNvPr>
          <p:cNvGraphicFramePr>
            <a:graphicFrameLocks noGrp="1"/>
          </p:cNvGraphicFramePr>
          <p:nvPr>
            <p:ph sz="half" idx="2"/>
            <p:extLst>
              <p:ext uri="{D42A27DB-BD31-4B8C-83A1-F6EECF244321}">
                <p14:modId xmlns:p14="http://schemas.microsoft.com/office/powerpoint/2010/main" val="3344402647"/>
              </p:ext>
            </p:extLst>
          </p:nvPr>
        </p:nvGraphicFramePr>
        <p:xfrm>
          <a:off x="6448660" y="2034282"/>
          <a:ext cx="5387169" cy="3945277"/>
        </p:xfrm>
        <a:graphic>
          <a:graphicData uri="http://schemas.openxmlformats.org/drawingml/2006/table">
            <a:tbl>
              <a:tblPr firstRow="1" bandRow="1">
                <a:tableStyleId>{B301B821-A1FF-4177-AEE7-76D212191A09}</a:tableStyleId>
              </a:tblPr>
              <a:tblGrid>
                <a:gridCol w="3094947">
                  <a:extLst>
                    <a:ext uri="{9D8B030D-6E8A-4147-A177-3AD203B41FA5}">
                      <a16:colId xmlns:a16="http://schemas.microsoft.com/office/drawing/2014/main" val="3226098342"/>
                    </a:ext>
                  </a:extLst>
                </a:gridCol>
                <a:gridCol w="2292222">
                  <a:extLst>
                    <a:ext uri="{9D8B030D-6E8A-4147-A177-3AD203B41FA5}">
                      <a16:colId xmlns:a16="http://schemas.microsoft.com/office/drawing/2014/main" val="1593427023"/>
                    </a:ext>
                  </a:extLst>
                </a:gridCol>
              </a:tblGrid>
              <a:tr h="1019489">
                <a:tc>
                  <a:txBody>
                    <a:bodyPr/>
                    <a:lstStyle/>
                    <a:p>
                      <a:pPr marL="457200" marR="0" lvl="1" indent="0" algn="ctr" rtl="0">
                        <a:lnSpc>
                          <a:spcPct val="100000"/>
                        </a:lnSpc>
                        <a:spcBef>
                          <a:spcPts val="0"/>
                        </a:spcBef>
                        <a:spcAft>
                          <a:spcPts val="0"/>
                        </a:spcAft>
                        <a:buNone/>
                      </a:pPr>
                      <a:r>
                        <a:rPr lang="en-US" sz="2200" dirty="0">
                          <a:sym typeface="Calibri"/>
                        </a:rPr>
                        <a:t>Gender Identity</a:t>
                      </a:r>
                      <a:endParaRPr lang="en-US" sz="2200" dirty="0"/>
                    </a:p>
                  </a:txBody>
                  <a:tcPr marL="76795" marR="76795" marT="0" marB="0" anchor="ctr"/>
                </a:tc>
                <a:tc>
                  <a:txBody>
                    <a:bodyPr/>
                    <a:lstStyle/>
                    <a:p>
                      <a:pPr marL="0" marR="0" lvl="0" indent="0" algn="ctr" rtl="0">
                        <a:lnSpc>
                          <a:spcPct val="100000"/>
                        </a:lnSpc>
                        <a:spcBef>
                          <a:spcPts val="0"/>
                        </a:spcBef>
                        <a:spcAft>
                          <a:spcPts val="0"/>
                        </a:spcAft>
                        <a:buNone/>
                      </a:pPr>
                      <a:r>
                        <a:rPr lang="en-US" sz="2200" dirty="0">
                          <a:sym typeface="Calibri"/>
                        </a:rPr>
                        <a:t>Number of Respondents</a:t>
                      </a:r>
                      <a:endParaRPr lang="en-US" sz="2200" dirty="0"/>
                    </a:p>
                  </a:txBody>
                  <a:tcPr marL="76795" marR="76795" marT="0" marB="0" anchor="ctr"/>
                </a:tc>
                <a:extLst>
                  <a:ext uri="{0D108BD9-81ED-4DB2-BD59-A6C34878D82A}">
                    <a16:rowId xmlns:a16="http://schemas.microsoft.com/office/drawing/2014/main" val="820858616"/>
                  </a:ext>
                </a:extLst>
              </a:tr>
              <a:tr h="688486">
                <a:tc>
                  <a:txBody>
                    <a:bodyPr/>
                    <a:lstStyle/>
                    <a:p>
                      <a:pPr marL="0" marR="0" lvl="0" indent="0" algn="ctr" rtl="0">
                        <a:lnSpc>
                          <a:spcPct val="100000"/>
                        </a:lnSpc>
                        <a:spcBef>
                          <a:spcPts val="0"/>
                        </a:spcBef>
                        <a:spcAft>
                          <a:spcPts val="0"/>
                        </a:spcAft>
                        <a:buNone/>
                      </a:pPr>
                      <a:r>
                        <a:rPr lang="en-US" sz="2200" dirty="0">
                          <a:sym typeface="Calibri"/>
                        </a:rPr>
                        <a:t>Cis-gender* women</a:t>
                      </a:r>
                      <a:endParaRPr lang="en-US" sz="2200" dirty="0"/>
                    </a:p>
                  </a:txBody>
                  <a:tcPr marL="76795" marR="76795" marT="0" marB="0" anchor="ctr"/>
                </a:tc>
                <a:tc>
                  <a:txBody>
                    <a:bodyPr/>
                    <a:lstStyle/>
                    <a:p>
                      <a:pPr marL="0" marR="0" lvl="0" indent="0" algn="ctr" rtl="0">
                        <a:lnSpc>
                          <a:spcPct val="100000"/>
                        </a:lnSpc>
                        <a:spcBef>
                          <a:spcPts val="0"/>
                        </a:spcBef>
                        <a:spcAft>
                          <a:spcPts val="0"/>
                        </a:spcAft>
                        <a:buNone/>
                      </a:pPr>
                      <a:r>
                        <a:rPr lang="en-US" sz="2200" dirty="0">
                          <a:sym typeface="Calibri"/>
                        </a:rPr>
                        <a:t>12</a:t>
                      </a:r>
                      <a:endParaRPr lang="en-US" sz="2200" dirty="0"/>
                    </a:p>
                  </a:txBody>
                  <a:tcPr marL="76795" marR="76795" marT="0" marB="0" anchor="ctr"/>
                </a:tc>
                <a:extLst>
                  <a:ext uri="{0D108BD9-81ED-4DB2-BD59-A6C34878D82A}">
                    <a16:rowId xmlns:a16="http://schemas.microsoft.com/office/drawing/2014/main" val="1895060635"/>
                  </a:ext>
                </a:extLst>
              </a:tr>
              <a:tr h="774408">
                <a:tc>
                  <a:txBody>
                    <a:bodyPr/>
                    <a:lstStyle/>
                    <a:p>
                      <a:pPr marL="0" marR="0" lvl="0" indent="0" algn="ctr" rtl="0">
                        <a:lnSpc>
                          <a:spcPct val="100000"/>
                        </a:lnSpc>
                        <a:spcBef>
                          <a:spcPts val="0"/>
                        </a:spcBef>
                        <a:spcAft>
                          <a:spcPts val="0"/>
                        </a:spcAft>
                        <a:buClr>
                          <a:schemeClr val="dk1"/>
                        </a:buClr>
                        <a:buSzPts val="2000"/>
                        <a:buFont typeface="Calibri"/>
                        <a:buNone/>
                      </a:pPr>
                      <a:r>
                        <a:rPr lang="en-US" sz="2200">
                          <a:sym typeface="Calibri"/>
                        </a:rPr>
                        <a:t>Gender Non-binary/conforming</a:t>
                      </a:r>
                      <a:endParaRPr lang="en-US" sz="2200">
                        <a:latin typeface="Calibri"/>
                        <a:ea typeface="Calibri"/>
                        <a:cs typeface="Calibri"/>
                        <a:sym typeface="Calibri"/>
                      </a:endParaRPr>
                    </a:p>
                  </a:txBody>
                  <a:tcPr marL="76795" marR="76795" marT="0" marB="0" anchor="ctr"/>
                </a:tc>
                <a:tc>
                  <a:txBody>
                    <a:bodyPr/>
                    <a:lstStyle/>
                    <a:p>
                      <a:pPr marL="0" marR="0" lvl="0" indent="0" algn="ctr" rtl="0">
                        <a:lnSpc>
                          <a:spcPct val="100000"/>
                        </a:lnSpc>
                        <a:spcBef>
                          <a:spcPts val="0"/>
                        </a:spcBef>
                        <a:spcAft>
                          <a:spcPts val="0"/>
                        </a:spcAft>
                        <a:buNone/>
                      </a:pPr>
                      <a:r>
                        <a:rPr lang="en-US" sz="2200" dirty="0">
                          <a:sym typeface="Calibri"/>
                        </a:rPr>
                        <a:t>4</a:t>
                      </a:r>
                      <a:endParaRPr lang="en-US" sz="2200" dirty="0"/>
                    </a:p>
                  </a:txBody>
                  <a:tcPr marL="76795" marR="76795" marT="0" marB="0" anchor="ctr"/>
                </a:tc>
                <a:extLst>
                  <a:ext uri="{0D108BD9-81ED-4DB2-BD59-A6C34878D82A}">
                    <a16:rowId xmlns:a16="http://schemas.microsoft.com/office/drawing/2014/main" val="4050229482"/>
                  </a:ext>
                </a:extLst>
              </a:tr>
              <a:tr h="387204">
                <a:tc>
                  <a:txBody>
                    <a:bodyPr/>
                    <a:lstStyle/>
                    <a:p>
                      <a:pPr marL="0" marR="0" lvl="0" indent="0" algn="ctr" rtl="0">
                        <a:lnSpc>
                          <a:spcPct val="100000"/>
                        </a:lnSpc>
                        <a:spcBef>
                          <a:spcPts val="0"/>
                        </a:spcBef>
                        <a:spcAft>
                          <a:spcPts val="0"/>
                        </a:spcAft>
                        <a:buNone/>
                      </a:pPr>
                      <a:r>
                        <a:rPr lang="en-US" sz="2200">
                          <a:sym typeface="Calibri"/>
                        </a:rPr>
                        <a:t>Cis-gender men</a:t>
                      </a:r>
                      <a:endParaRPr lang="en-US" sz="2200"/>
                    </a:p>
                  </a:txBody>
                  <a:tcPr marL="76795" marR="76795" marT="0" marB="0" anchor="ctr"/>
                </a:tc>
                <a:tc>
                  <a:txBody>
                    <a:bodyPr/>
                    <a:lstStyle/>
                    <a:p>
                      <a:pPr marL="0" marR="0" lvl="0" indent="0" algn="ctr" rtl="0">
                        <a:lnSpc>
                          <a:spcPct val="100000"/>
                        </a:lnSpc>
                        <a:spcBef>
                          <a:spcPts val="0"/>
                        </a:spcBef>
                        <a:spcAft>
                          <a:spcPts val="0"/>
                        </a:spcAft>
                        <a:buNone/>
                      </a:pPr>
                      <a:r>
                        <a:rPr lang="en-US" sz="2200">
                          <a:sym typeface="Calibri"/>
                        </a:rPr>
                        <a:t>2</a:t>
                      </a:r>
                      <a:endParaRPr lang="en-US" sz="2200"/>
                    </a:p>
                  </a:txBody>
                  <a:tcPr marL="76795" marR="76795" marT="0" marB="0" anchor="ctr"/>
                </a:tc>
                <a:extLst>
                  <a:ext uri="{0D108BD9-81ED-4DB2-BD59-A6C34878D82A}">
                    <a16:rowId xmlns:a16="http://schemas.microsoft.com/office/drawing/2014/main" val="1465326352"/>
                  </a:ext>
                </a:extLst>
              </a:tr>
              <a:tr h="688486">
                <a:tc>
                  <a:txBody>
                    <a:bodyPr/>
                    <a:lstStyle/>
                    <a:p>
                      <a:pPr marL="0" marR="0" lvl="0" indent="0" algn="ctr" rtl="0">
                        <a:lnSpc>
                          <a:spcPct val="100000"/>
                        </a:lnSpc>
                        <a:spcBef>
                          <a:spcPts val="0"/>
                        </a:spcBef>
                        <a:spcAft>
                          <a:spcPts val="0"/>
                        </a:spcAft>
                        <a:buNone/>
                      </a:pPr>
                      <a:r>
                        <a:rPr lang="en-US" sz="2200" dirty="0">
                          <a:sym typeface="Calibri"/>
                        </a:rPr>
                        <a:t>Transgender women</a:t>
                      </a:r>
                      <a:endParaRPr lang="en-US" sz="2200" dirty="0"/>
                    </a:p>
                  </a:txBody>
                  <a:tcPr marL="76795" marR="76795" marT="0" marB="0" anchor="ctr"/>
                </a:tc>
                <a:tc>
                  <a:txBody>
                    <a:bodyPr/>
                    <a:lstStyle/>
                    <a:p>
                      <a:pPr marL="0" marR="0" lvl="0" indent="0" algn="ctr" rtl="0">
                        <a:lnSpc>
                          <a:spcPct val="100000"/>
                        </a:lnSpc>
                        <a:spcBef>
                          <a:spcPts val="0"/>
                        </a:spcBef>
                        <a:spcAft>
                          <a:spcPts val="0"/>
                        </a:spcAft>
                        <a:buNone/>
                      </a:pPr>
                      <a:r>
                        <a:rPr lang="en-US" sz="2200">
                          <a:sym typeface="Calibri"/>
                        </a:rPr>
                        <a:t>1</a:t>
                      </a:r>
                      <a:endParaRPr lang="en-US" sz="2200"/>
                    </a:p>
                  </a:txBody>
                  <a:tcPr marL="76795" marR="76795" marT="0" marB="0" anchor="ctr"/>
                </a:tc>
                <a:extLst>
                  <a:ext uri="{0D108BD9-81ED-4DB2-BD59-A6C34878D82A}">
                    <a16:rowId xmlns:a16="http://schemas.microsoft.com/office/drawing/2014/main" val="1837822389"/>
                  </a:ext>
                </a:extLst>
              </a:tr>
              <a:tr h="387204">
                <a:tc>
                  <a:txBody>
                    <a:bodyPr/>
                    <a:lstStyle/>
                    <a:p>
                      <a:pPr marL="0" marR="0" lvl="0" indent="0" algn="ctr" rtl="0">
                        <a:lnSpc>
                          <a:spcPct val="100000"/>
                        </a:lnSpc>
                        <a:spcBef>
                          <a:spcPts val="0"/>
                        </a:spcBef>
                        <a:spcAft>
                          <a:spcPts val="0"/>
                        </a:spcAft>
                        <a:buNone/>
                      </a:pPr>
                      <a:r>
                        <a:rPr lang="en-US" sz="2200">
                          <a:sym typeface="Calibri"/>
                        </a:rPr>
                        <a:t>Transgender men</a:t>
                      </a:r>
                      <a:endParaRPr lang="en-US" sz="2200"/>
                    </a:p>
                  </a:txBody>
                  <a:tcPr marL="76795" marR="76795" marT="0" marB="0" anchor="ctr"/>
                </a:tc>
                <a:tc>
                  <a:txBody>
                    <a:bodyPr/>
                    <a:lstStyle/>
                    <a:p>
                      <a:pPr marL="0" marR="0" lvl="0" indent="0" algn="ctr" rtl="0">
                        <a:lnSpc>
                          <a:spcPct val="100000"/>
                        </a:lnSpc>
                        <a:spcBef>
                          <a:spcPts val="0"/>
                        </a:spcBef>
                        <a:spcAft>
                          <a:spcPts val="0"/>
                        </a:spcAft>
                        <a:buNone/>
                      </a:pPr>
                      <a:r>
                        <a:rPr lang="en-US" sz="2200" dirty="0">
                          <a:sym typeface="Calibri"/>
                        </a:rPr>
                        <a:t>1</a:t>
                      </a:r>
                      <a:endParaRPr lang="en-US" sz="2200" dirty="0"/>
                    </a:p>
                  </a:txBody>
                  <a:tcPr marL="76795" marR="76795" marT="0" marB="0" anchor="ctr"/>
                </a:tc>
                <a:extLst>
                  <a:ext uri="{0D108BD9-81ED-4DB2-BD59-A6C34878D82A}">
                    <a16:rowId xmlns:a16="http://schemas.microsoft.com/office/drawing/2014/main" val="4058914760"/>
                  </a:ext>
                </a:extLst>
              </a:tr>
            </a:tbl>
          </a:graphicData>
        </a:graphic>
      </p:graphicFrame>
    </p:spTree>
    <p:extLst>
      <p:ext uri="{BB962C8B-B14F-4D97-AF65-F5344CB8AC3E}">
        <p14:creationId xmlns:p14="http://schemas.microsoft.com/office/powerpoint/2010/main" val="17852983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F086-D66A-4B57-9AD3-37FA25DD9BAD}"/>
              </a:ext>
            </a:extLst>
          </p:cNvPr>
          <p:cNvSpPr>
            <a:spLocks noGrp="1"/>
          </p:cNvSpPr>
          <p:nvPr>
            <p:ph type="title"/>
          </p:nvPr>
        </p:nvSpPr>
        <p:spPr>
          <a:xfrm>
            <a:off x="838200" y="668377"/>
            <a:ext cx="10515600" cy="1325563"/>
          </a:xfrm>
        </p:spPr>
        <p:txBody>
          <a:bodyPr>
            <a:normAutofit/>
          </a:bodyPr>
          <a:lstStyle/>
          <a:p>
            <a:r>
              <a:rPr lang="en-US" dirty="0"/>
              <a:t>Connecting Gender &amp; Sexuality</a:t>
            </a:r>
          </a:p>
        </p:txBody>
      </p:sp>
      <p:sp>
        <p:nvSpPr>
          <p:cNvPr id="3" name="Content Placeholder 2">
            <a:extLst>
              <a:ext uri="{FF2B5EF4-FFF2-40B4-BE49-F238E27FC236}">
                <a16:creationId xmlns:a16="http://schemas.microsoft.com/office/drawing/2014/main" id="{6DDAEFAB-7FAF-485C-A540-DD120515615E}"/>
              </a:ext>
            </a:extLst>
          </p:cNvPr>
          <p:cNvSpPr>
            <a:spLocks noGrp="1"/>
          </p:cNvSpPr>
          <p:nvPr>
            <p:ph sz="half" idx="1"/>
          </p:nvPr>
        </p:nvSpPr>
        <p:spPr>
          <a:xfrm>
            <a:off x="838200" y="2177456"/>
            <a:ext cx="4165315" cy="3795748"/>
          </a:xfrm>
        </p:spPr>
        <p:txBody>
          <a:bodyPr>
            <a:normAutofit fontScale="92500"/>
          </a:bodyPr>
          <a:lstStyle/>
          <a:p>
            <a:pPr lvl="0">
              <a:buSzPts val="2800"/>
            </a:pPr>
            <a:r>
              <a:rPr lang="en-US" sz="2400" dirty="0"/>
              <a:t>Gender not “biological” or “natural” but social construction </a:t>
            </a:r>
            <a:r>
              <a:rPr lang="en-US" sz="2200" dirty="0"/>
              <a:t>(West and Zimmerman 1987)</a:t>
            </a:r>
            <a:endParaRPr lang="en-US" sz="2400" dirty="0"/>
          </a:p>
          <a:p>
            <a:pPr>
              <a:buSzPts val="2800"/>
            </a:pPr>
            <a:r>
              <a:rPr lang="en-US" sz="2400" dirty="0"/>
              <a:t>“Doing gender” (masculinity and femininity) based on repetitive, learned &amp; continuous social interactions  </a:t>
            </a:r>
            <a:r>
              <a:rPr lang="en-US" sz="2200" dirty="0"/>
              <a:t>(Butler 1990)</a:t>
            </a:r>
          </a:p>
          <a:p>
            <a:endParaRPr lang="en-US" sz="2400" dirty="0"/>
          </a:p>
        </p:txBody>
      </p:sp>
      <p:sp>
        <p:nvSpPr>
          <p:cNvPr id="6" name="Content Placeholder 5">
            <a:extLst>
              <a:ext uri="{FF2B5EF4-FFF2-40B4-BE49-F238E27FC236}">
                <a16:creationId xmlns:a16="http://schemas.microsoft.com/office/drawing/2014/main" id="{116F6E81-E80A-407E-A216-E3CBC0456ED8}"/>
              </a:ext>
            </a:extLst>
          </p:cNvPr>
          <p:cNvSpPr>
            <a:spLocks noGrp="1"/>
          </p:cNvSpPr>
          <p:nvPr>
            <p:ph sz="half" idx="2"/>
          </p:nvPr>
        </p:nvSpPr>
        <p:spPr>
          <a:xfrm>
            <a:off x="6585734" y="2177456"/>
            <a:ext cx="4768065" cy="3795748"/>
          </a:xfrm>
        </p:spPr>
        <p:txBody>
          <a:bodyPr>
            <a:normAutofit fontScale="92500"/>
          </a:bodyPr>
          <a:lstStyle/>
          <a:p>
            <a:pPr>
              <a:buClr>
                <a:schemeClr val="dk1"/>
              </a:buClr>
              <a:buSzPts val="2800"/>
            </a:pPr>
            <a:r>
              <a:rPr lang="en-US" sz="2200" dirty="0"/>
              <a:t>Heterosexuality embedded in normative gender performance (Butler 1990)</a:t>
            </a:r>
          </a:p>
          <a:p>
            <a:pPr>
              <a:buClr>
                <a:schemeClr val="dk1"/>
              </a:buClr>
              <a:buSzPts val="2800"/>
            </a:pPr>
            <a:r>
              <a:rPr lang="en-US" sz="2200" dirty="0"/>
              <a:t>Sexuality may undermine gender performance acceptance</a:t>
            </a:r>
          </a:p>
          <a:p>
            <a:pPr lvl="1">
              <a:buClr>
                <a:schemeClr val="dk1"/>
              </a:buClr>
              <a:buSzPts val="2800"/>
            </a:pPr>
            <a:r>
              <a:rPr lang="en-US" sz="2200" dirty="0"/>
              <a:t>Lesbian identity associated with masculinity (Kazyak 2012)</a:t>
            </a:r>
          </a:p>
          <a:p>
            <a:pPr lvl="1">
              <a:buClr>
                <a:schemeClr val="dk1"/>
              </a:buClr>
              <a:buSzPts val="2800"/>
            </a:pPr>
            <a:r>
              <a:rPr lang="en-US" sz="2200" dirty="0"/>
              <a:t>Gay identity associated with effeminate (Bell 2000)</a:t>
            </a:r>
          </a:p>
          <a:p>
            <a:pPr lvl="0">
              <a:spcAft>
                <a:spcPts val="2100"/>
              </a:spcAft>
              <a:buSzPts val="2800"/>
            </a:pPr>
            <a:r>
              <a:rPr lang="en-US" sz="2200" dirty="0"/>
              <a:t>Queer theory challenges notions of performance which </a:t>
            </a:r>
            <a:r>
              <a:rPr lang="en-US" sz="2200" i="1" dirty="0"/>
              <a:t>other</a:t>
            </a:r>
            <a:r>
              <a:rPr lang="en-US" sz="2200" dirty="0"/>
              <a:t> queer people </a:t>
            </a:r>
          </a:p>
          <a:p>
            <a:endParaRPr lang="en-US" sz="2200" dirty="0"/>
          </a:p>
        </p:txBody>
      </p:sp>
      <p:sp>
        <p:nvSpPr>
          <p:cNvPr id="7" name="Arrow: Right 6">
            <a:extLst>
              <a:ext uri="{FF2B5EF4-FFF2-40B4-BE49-F238E27FC236}">
                <a16:creationId xmlns:a16="http://schemas.microsoft.com/office/drawing/2014/main" id="{892EEC08-40E4-438A-B245-4C00D6878FFB}"/>
              </a:ext>
            </a:extLst>
          </p:cNvPr>
          <p:cNvSpPr/>
          <p:nvPr/>
        </p:nvSpPr>
        <p:spPr>
          <a:xfrm>
            <a:off x="5342562" y="3226085"/>
            <a:ext cx="1243172" cy="1150706"/>
          </a:xfrm>
          <a:prstGeom prst="rightArrow">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192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3F456A-DBBE-4D3F-846D-1BAE3F07C4AE}"/>
              </a:ext>
            </a:extLst>
          </p:cNvPr>
          <p:cNvSpPr>
            <a:spLocks noGrp="1"/>
          </p:cNvSpPr>
          <p:nvPr>
            <p:ph type="title"/>
          </p:nvPr>
        </p:nvSpPr>
        <p:spPr>
          <a:xfrm>
            <a:off x="0" y="365125"/>
            <a:ext cx="12192000" cy="1325563"/>
          </a:xfrm>
        </p:spPr>
        <p:txBody>
          <a:bodyPr>
            <a:normAutofit/>
          </a:bodyPr>
          <a:lstStyle/>
          <a:p>
            <a:pPr algn="ctr"/>
            <a:r>
              <a:rPr lang="en-US" dirty="0"/>
              <a:t>Queering Gender Performance Analysis in Agriculture </a:t>
            </a:r>
          </a:p>
        </p:txBody>
      </p:sp>
      <p:graphicFrame>
        <p:nvGraphicFramePr>
          <p:cNvPr id="4" name="Diagram 3">
            <a:extLst>
              <a:ext uri="{FF2B5EF4-FFF2-40B4-BE49-F238E27FC236}">
                <a16:creationId xmlns:a16="http://schemas.microsoft.com/office/drawing/2014/main" id="{5DEA849C-47FC-461A-A9B2-FB36CB4C9608}"/>
              </a:ext>
            </a:extLst>
          </p:cNvPr>
          <p:cNvGraphicFramePr/>
          <p:nvPr>
            <p:extLst>
              <p:ext uri="{D42A27DB-BD31-4B8C-83A1-F6EECF244321}">
                <p14:modId xmlns:p14="http://schemas.microsoft.com/office/powerpoint/2010/main" val="13592475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842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36F400F-DF28-43BC-8D8E-4929793B3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694D43-DAEF-4653-A36B-49836F602D6C}"/>
              </a:ext>
            </a:extLst>
          </p:cNvPr>
          <p:cNvSpPr>
            <a:spLocks noGrp="1"/>
          </p:cNvSpPr>
          <p:nvPr>
            <p:ph type="title"/>
          </p:nvPr>
        </p:nvSpPr>
        <p:spPr>
          <a:xfrm>
            <a:off x="838200" y="668377"/>
            <a:ext cx="10515600" cy="1325563"/>
          </a:xfrm>
        </p:spPr>
        <p:txBody>
          <a:bodyPr>
            <a:normAutofit/>
          </a:bodyPr>
          <a:lstStyle/>
          <a:p>
            <a:r>
              <a:rPr lang="en-US"/>
              <a:t>What “counts” as gender performance</a:t>
            </a:r>
            <a:endParaRPr lang="en-US" dirty="0"/>
          </a:p>
        </p:txBody>
      </p:sp>
      <p:sp>
        <p:nvSpPr>
          <p:cNvPr id="3" name="Content Placeholder 2">
            <a:extLst>
              <a:ext uri="{FF2B5EF4-FFF2-40B4-BE49-F238E27FC236}">
                <a16:creationId xmlns:a16="http://schemas.microsoft.com/office/drawing/2014/main" id="{D882FBDB-CD9A-4CCD-A4D4-070C55E4A44A}"/>
              </a:ext>
            </a:extLst>
          </p:cNvPr>
          <p:cNvSpPr>
            <a:spLocks noGrp="1"/>
          </p:cNvSpPr>
          <p:nvPr>
            <p:ph sz="half" idx="1"/>
          </p:nvPr>
        </p:nvSpPr>
        <p:spPr>
          <a:xfrm>
            <a:off x="838200" y="2177456"/>
            <a:ext cx="5097780" cy="3795748"/>
          </a:xfrm>
        </p:spPr>
        <p:txBody>
          <a:bodyPr>
            <a:normAutofit/>
          </a:bodyPr>
          <a:lstStyle/>
          <a:p>
            <a:r>
              <a:rPr lang="en-US" sz="2400"/>
              <a:t>Actions, dress, talk, titles </a:t>
            </a:r>
            <a:r>
              <a:rPr lang="en-US" sz="2000"/>
              <a:t>(Butler 1990)</a:t>
            </a:r>
            <a:endParaRPr lang="en-US" sz="2400" dirty="0"/>
          </a:p>
        </p:txBody>
      </p:sp>
      <p:sp>
        <p:nvSpPr>
          <p:cNvPr id="4" name="Content Placeholder 3">
            <a:extLst>
              <a:ext uri="{FF2B5EF4-FFF2-40B4-BE49-F238E27FC236}">
                <a16:creationId xmlns:a16="http://schemas.microsoft.com/office/drawing/2014/main" id="{73CA5B76-7B92-4132-B887-5BCA8875D349}"/>
              </a:ext>
            </a:extLst>
          </p:cNvPr>
          <p:cNvSpPr>
            <a:spLocks noGrp="1"/>
          </p:cNvSpPr>
          <p:nvPr>
            <p:ph sz="half" idx="2"/>
          </p:nvPr>
        </p:nvSpPr>
        <p:spPr>
          <a:xfrm>
            <a:off x="6256020" y="2177456"/>
            <a:ext cx="5097780" cy="3795748"/>
          </a:xfrm>
        </p:spPr>
        <p:txBody>
          <a:bodyPr>
            <a:normAutofit/>
          </a:bodyPr>
          <a:lstStyle/>
          <a:p>
            <a:r>
              <a:rPr lang="en-US" sz="2400"/>
              <a:t>In agriculture </a:t>
            </a:r>
            <a:r>
              <a:rPr lang="en-US" sz="2000"/>
              <a:t>(</a:t>
            </a:r>
            <a:r>
              <a:rPr lang="en-US" sz="2000" dirty="0"/>
              <a:t>Peter et al. 2000)</a:t>
            </a:r>
          </a:p>
          <a:p>
            <a:pPr lvl="1"/>
            <a:r>
              <a:rPr lang="en-US"/>
              <a:t>Ideologies of work</a:t>
            </a:r>
          </a:p>
          <a:p>
            <a:pPr lvl="1"/>
            <a:r>
              <a:rPr lang="en-US"/>
              <a:t>Control of nature (use of machinery)</a:t>
            </a:r>
          </a:p>
          <a:p>
            <a:pPr lvl="1"/>
            <a:r>
              <a:rPr lang="en-US"/>
              <a:t>Production (crops/livestock)</a:t>
            </a:r>
          </a:p>
          <a:p>
            <a:pPr lvl="1"/>
            <a:r>
              <a:rPr lang="en-US"/>
              <a:t>Social openness (decision making, community, learning styles)</a:t>
            </a:r>
            <a:endParaRPr lang="en-US" dirty="0"/>
          </a:p>
        </p:txBody>
      </p:sp>
    </p:spTree>
    <p:extLst>
      <p:ext uri="{BB962C8B-B14F-4D97-AF65-F5344CB8AC3E}">
        <p14:creationId xmlns:p14="http://schemas.microsoft.com/office/powerpoint/2010/main" val="43559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2D91F-F37F-438A-B411-6C8401EA9570}"/>
              </a:ext>
            </a:extLst>
          </p:cNvPr>
          <p:cNvSpPr>
            <a:spLocks noGrp="1"/>
          </p:cNvSpPr>
          <p:nvPr>
            <p:ph type="title"/>
          </p:nvPr>
        </p:nvSpPr>
        <p:spPr>
          <a:xfrm>
            <a:off x="0" y="365125"/>
            <a:ext cx="12192000" cy="1325563"/>
          </a:xfrm>
        </p:spPr>
        <p:txBody>
          <a:bodyPr>
            <a:normAutofit/>
          </a:bodyPr>
          <a:lstStyle/>
          <a:p>
            <a:pPr algn="ctr"/>
            <a:r>
              <a:rPr lang="en-US" dirty="0"/>
              <a:t>Gender Performance in Agriculture Literature Summary</a:t>
            </a:r>
          </a:p>
        </p:txBody>
      </p:sp>
      <p:graphicFrame>
        <p:nvGraphicFramePr>
          <p:cNvPr id="11" name="Content Placeholder 7">
            <a:extLst>
              <a:ext uri="{FF2B5EF4-FFF2-40B4-BE49-F238E27FC236}">
                <a16:creationId xmlns:a16="http://schemas.microsoft.com/office/drawing/2014/main" id="{C6224237-10C7-4292-A5A0-1C8F11C3C1F9}"/>
              </a:ext>
            </a:extLst>
          </p:cNvPr>
          <p:cNvGraphicFramePr>
            <a:graphicFrameLocks noGrp="1"/>
          </p:cNvGraphicFramePr>
          <p:nvPr>
            <p:ph idx="1"/>
            <p:extLst>
              <p:ext uri="{D42A27DB-BD31-4B8C-83A1-F6EECF244321}">
                <p14:modId xmlns:p14="http://schemas.microsoft.com/office/powerpoint/2010/main" val="2557366305"/>
              </p:ext>
            </p:extLst>
          </p:nvPr>
        </p:nvGraphicFramePr>
        <p:xfrm>
          <a:off x="268357" y="1825625"/>
          <a:ext cx="11608904" cy="4843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9115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1</TotalTime>
  <Words>1189</Words>
  <Application>Microsoft Office PowerPoint</Application>
  <PresentationFormat>Widescreen</PresentationFormat>
  <Paragraphs>116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Sexuality, Sustainable Agriculture, and Gender Performance: Experiences of Queer Farmers in the Northeastern U.S.</vt:lpstr>
      <vt:lpstr>Acknowledgements</vt:lpstr>
      <vt:lpstr>Purpose</vt:lpstr>
      <vt:lpstr>PowerPoint Presentation</vt:lpstr>
      <vt:lpstr>Sample Characteristics</vt:lpstr>
      <vt:lpstr>Connecting Gender &amp; Sexuality</vt:lpstr>
      <vt:lpstr>Queering Gender Performance Analysis in Agriculture </vt:lpstr>
      <vt:lpstr>What “counts” as gender performance</vt:lpstr>
      <vt:lpstr>Gender Performance in Agriculture Literature Summary</vt:lpstr>
      <vt:lpstr>Gender performance as indicator of sustainable agriculture pathways </vt:lpstr>
      <vt:lpstr>Finding 1: Positive Perceptions of Sustainable Agriculture</vt:lpstr>
      <vt:lpstr>Finding 2: Flexible Masculinities  </vt:lpstr>
      <vt:lpstr>  </vt:lpstr>
      <vt:lpstr>Heterosexism in Sustainable Agriculture</vt:lpstr>
      <vt:lpstr>Finding 3: Sexuality in Performance</vt:lpstr>
      <vt:lpstr>Finding 4: Gender Binaries in Performance</vt:lpstr>
      <vt:lpstr>Gender performance as indicator of sustainable agriculture pathways</vt:lpstr>
      <vt:lpstr>Conclusion: Bend But Don’t Break</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Sexuality, Sustainable Agriculture, and Gender Performance: Experiences of Queer Farmers in the Northeastern U.S.</dc:title>
  <dc:creator>Michaela Hoffelmeyer</dc:creator>
  <cp:lastModifiedBy>Michaela Hoffelmeyer</cp:lastModifiedBy>
  <cp:revision>1</cp:revision>
  <dcterms:created xsi:type="dcterms:W3CDTF">2019-10-16T17:27:43Z</dcterms:created>
  <dcterms:modified xsi:type="dcterms:W3CDTF">2019-10-16T17:29:09Z</dcterms:modified>
</cp:coreProperties>
</file>