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14.JPG" ContentType="image/png"/>
  <Override PartName="/ppt/media/image115.JPG" ContentType="image/pn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708" r:id="rId3"/>
    <p:sldMasterId id="2147483718" r:id="rId4"/>
  </p:sldMasterIdLst>
  <p:notesMasterIdLst>
    <p:notesMasterId r:id="rId43"/>
  </p:notesMasterIdLst>
  <p:handoutMasterIdLst>
    <p:handoutMasterId r:id="rId44"/>
  </p:handoutMasterIdLst>
  <p:sldIdLst>
    <p:sldId id="272" r:id="rId5"/>
    <p:sldId id="308" r:id="rId6"/>
    <p:sldId id="309" r:id="rId7"/>
    <p:sldId id="310" r:id="rId8"/>
    <p:sldId id="311" r:id="rId9"/>
    <p:sldId id="312" r:id="rId10"/>
    <p:sldId id="313" r:id="rId11"/>
    <p:sldId id="314" r:id="rId12"/>
    <p:sldId id="315" r:id="rId13"/>
    <p:sldId id="316" r:id="rId14"/>
    <p:sldId id="317" r:id="rId15"/>
    <p:sldId id="318" r:id="rId16"/>
    <p:sldId id="279" r:id="rId17"/>
    <p:sldId id="275" r:id="rId18"/>
    <p:sldId id="305" r:id="rId19"/>
    <p:sldId id="295" r:id="rId20"/>
    <p:sldId id="280" r:id="rId21"/>
    <p:sldId id="281" r:id="rId22"/>
    <p:sldId id="297" r:id="rId23"/>
    <p:sldId id="285" r:id="rId24"/>
    <p:sldId id="307" r:id="rId25"/>
    <p:sldId id="286" r:id="rId26"/>
    <p:sldId id="287" r:id="rId27"/>
    <p:sldId id="288" r:id="rId28"/>
    <p:sldId id="289" r:id="rId29"/>
    <p:sldId id="290" r:id="rId30"/>
    <p:sldId id="291" r:id="rId31"/>
    <p:sldId id="292" r:id="rId32"/>
    <p:sldId id="293" r:id="rId33"/>
    <p:sldId id="298" r:id="rId34"/>
    <p:sldId id="299" r:id="rId35"/>
    <p:sldId id="302" r:id="rId36"/>
    <p:sldId id="301" r:id="rId37"/>
    <p:sldId id="303" r:id="rId38"/>
    <p:sldId id="304" r:id="rId39"/>
    <p:sldId id="284" r:id="rId40"/>
    <p:sldId id="274" r:id="rId41"/>
    <p:sldId id="259" r:id="rId4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C403"/>
    <a:srgbClr val="0033CC"/>
    <a:srgbClr val="768740"/>
    <a:srgbClr val="B91D21"/>
    <a:srgbClr val="FFFF00"/>
    <a:srgbClr val="669900"/>
    <a:srgbClr val="800000"/>
    <a:srgbClr val="FFFFCC"/>
    <a:srgbClr val="009900"/>
    <a:srgbClr val="8B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9" autoAdjust="0"/>
    <p:restoredTop sz="75547" autoAdjust="0"/>
  </p:normalViewPr>
  <p:slideViewPr>
    <p:cSldViewPr>
      <p:cViewPr varScale="1">
        <p:scale>
          <a:sx n="55" d="100"/>
          <a:sy n="55" d="100"/>
        </p:scale>
        <p:origin x="1968"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Slebodnik" userId="9a6c6aed979d5ea0" providerId="LiveId" clId="{3AEF952A-5796-4BE8-8731-246D54A35601}"/>
    <pc:docChg chg="undo custSel addSld delSld modSld">
      <pc:chgData name="Katie Slebodnik" userId="9a6c6aed979d5ea0" providerId="LiveId" clId="{3AEF952A-5796-4BE8-8731-246D54A35601}" dt="2019-02-26T23:37:02.493" v="35" actId="2696"/>
      <pc:docMkLst>
        <pc:docMk/>
      </pc:docMkLst>
      <pc:sldChg chg="addSp modSp">
        <pc:chgData name="Katie Slebodnik" userId="9a6c6aed979d5ea0" providerId="LiveId" clId="{3AEF952A-5796-4BE8-8731-246D54A35601}" dt="2019-02-26T23:36:54.704" v="34" actId="1076"/>
        <pc:sldMkLst>
          <pc:docMk/>
          <pc:sldMk cId="1112224513" sldId="259"/>
        </pc:sldMkLst>
        <pc:spChg chg="add mod">
          <ac:chgData name="Katie Slebodnik" userId="9a6c6aed979d5ea0" providerId="LiveId" clId="{3AEF952A-5796-4BE8-8731-246D54A35601}" dt="2019-02-26T23:36:54.704" v="34" actId="1076"/>
          <ac:spMkLst>
            <pc:docMk/>
            <pc:sldMk cId="1112224513" sldId="259"/>
            <ac:spMk id="7" creationId="{F4EB6F84-40E6-442A-B791-C394EDE44959}"/>
          </ac:spMkLst>
        </pc:spChg>
      </pc:sldChg>
      <pc:sldChg chg="addSp delSp modSp">
        <pc:chgData name="Katie Slebodnik" userId="9a6c6aed979d5ea0" providerId="LiveId" clId="{3AEF952A-5796-4BE8-8731-246D54A35601}" dt="2019-02-26T23:32:03.742" v="20" actId="1076"/>
        <pc:sldMkLst>
          <pc:docMk/>
          <pc:sldMk cId="1478818776" sldId="272"/>
        </pc:sldMkLst>
        <pc:picChg chg="add del mod">
          <ac:chgData name="Katie Slebodnik" userId="9a6c6aed979d5ea0" providerId="LiveId" clId="{3AEF952A-5796-4BE8-8731-246D54A35601}" dt="2019-02-26T23:30:52.652" v="9" actId="931"/>
          <ac:picMkLst>
            <pc:docMk/>
            <pc:sldMk cId="1478818776" sldId="272"/>
            <ac:picMk id="3" creationId="{B60C2903-A10B-42E6-B923-56E1E3FF24DF}"/>
          </ac:picMkLst>
        </pc:picChg>
        <pc:picChg chg="add del mod">
          <ac:chgData name="Katie Slebodnik" userId="9a6c6aed979d5ea0" providerId="LiveId" clId="{3AEF952A-5796-4BE8-8731-246D54A35601}" dt="2019-02-26T23:30:52.652" v="9" actId="931"/>
          <ac:picMkLst>
            <pc:docMk/>
            <pc:sldMk cId="1478818776" sldId="272"/>
            <ac:picMk id="5" creationId="{88864412-1157-4B10-BA13-20AE1AD00BC7}"/>
          </ac:picMkLst>
        </pc:picChg>
        <pc:picChg chg="add mod">
          <ac:chgData name="Katie Slebodnik" userId="9a6c6aed979d5ea0" providerId="LiveId" clId="{3AEF952A-5796-4BE8-8731-246D54A35601}" dt="2019-02-26T23:31:59.948" v="19" actId="1076"/>
          <ac:picMkLst>
            <pc:docMk/>
            <pc:sldMk cId="1478818776" sldId="272"/>
            <ac:picMk id="10" creationId="{B43873B4-3113-409B-81B1-6DD1D72D32AE}"/>
          </ac:picMkLst>
        </pc:picChg>
        <pc:picChg chg="add mod">
          <ac:chgData name="Katie Slebodnik" userId="9a6c6aed979d5ea0" providerId="LiveId" clId="{3AEF952A-5796-4BE8-8731-246D54A35601}" dt="2019-02-26T23:32:03.742" v="20" actId="1076"/>
          <ac:picMkLst>
            <pc:docMk/>
            <pc:sldMk cId="1478818776" sldId="272"/>
            <ac:picMk id="12" creationId="{B5E4A9D9-B35D-4A7F-A00F-4040F276DF41}"/>
          </ac:picMkLst>
        </pc:picChg>
        <pc:picChg chg="mod">
          <ac:chgData name="Katie Slebodnik" userId="9a6c6aed979d5ea0" providerId="LiveId" clId="{3AEF952A-5796-4BE8-8731-246D54A35601}" dt="2019-02-26T23:31:51.331" v="17" actId="1076"/>
          <ac:picMkLst>
            <pc:docMk/>
            <pc:sldMk cId="1478818776" sldId="272"/>
            <ac:picMk id="5122" creationId="{00000000-0000-0000-0000-000000000000}"/>
          </ac:picMkLst>
        </pc:picChg>
      </pc:sldChg>
      <pc:sldChg chg="modSp add del">
        <pc:chgData name="Katie Slebodnik" userId="9a6c6aed979d5ea0" providerId="LiveId" clId="{3AEF952A-5796-4BE8-8731-246D54A35601}" dt="2019-02-26T23:37:02.493" v="35" actId="2696"/>
        <pc:sldMkLst>
          <pc:docMk/>
          <pc:sldMk cId="1128679514" sldId="319"/>
        </pc:sldMkLst>
        <pc:spChg chg="mod">
          <ac:chgData name="Katie Slebodnik" userId="9a6c6aed979d5ea0" providerId="LiveId" clId="{3AEF952A-5796-4BE8-8731-246D54A35601}" dt="2019-02-26T23:36:01.932" v="22" actId="27636"/>
          <ac:spMkLst>
            <pc:docMk/>
            <pc:sldMk cId="1128679514" sldId="319"/>
            <ac:spMk id="2" creationId="{E2C46730-AA10-4BC1-8AB0-D80D2F24BD78}"/>
          </ac:spMkLst>
        </pc:spChg>
        <pc:spChg chg="mod">
          <ac:chgData name="Katie Slebodnik" userId="9a6c6aed979d5ea0" providerId="LiveId" clId="{3AEF952A-5796-4BE8-8731-246D54A35601}" dt="2019-02-26T23:36:31.201" v="25" actId="27636"/>
          <ac:spMkLst>
            <pc:docMk/>
            <pc:sldMk cId="1128679514" sldId="319"/>
            <ac:spMk id="3" creationId="{858D2021-724C-493A-997E-C0146368488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E102B55D-0D62-4910-9D3F-0733CC7D548E}" type="datetimeFigureOut">
              <a:rPr lang="en-CA" smtClean="0"/>
              <a:t>2019-02-26</a:t>
            </a:fld>
            <a:endParaRPr lang="en-CA"/>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7BC53DD0-6EAD-4EF7-A819-021D85E6219C}" type="slidenum">
              <a:rPr lang="en-CA" smtClean="0"/>
              <a:t>‹#›</a:t>
            </a:fld>
            <a:endParaRPr lang="en-CA"/>
          </a:p>
        </p:txBody>
      </p:sp>
    </p:spTree>
    <p:extLst>
      <p:ext uri="{BB962C8B-B14F-4D97-AF65-F5344CB8AC3E}">
        <p14:creationId xmlns:p14="http://schemas.microsoft.com/office/powerpoint/2010/main" val="218185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E3CD4E91-A534-4570-AEE2-A872FDC5B09F}" type="datetimeFigureOut">
              <a:rPr lang="en-CA" smtClean="0"/>
              <a:t>2019-02-26</a:t>
            </a:fld>
            <a:endParaRPr lang="en-CA"/>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CA"/>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06BCD305-7554-4AA2-8750-2B1F61F66EF2}" type="slidenum">
              <a:rPr lang="en-CA" smtClean="0"/>
              <a:t>‹#›</a:t>
            </a:fld>
            <a:endParaRPr lang="en-CA"/>
          </a:p>
        </p:txBody>
      </p:sp>
    </p:spTree>
    <p:extLst>
      <p:ext uri="{BB962C8B-B14F-4D97-AF65-F5344CB8AC3E}">
        <p14:creationId xmlns:p14="http://schemas.microsoft.com/office/powerpoint/2010/main" val="1453835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8255" indent="-291636" eaLnBrk="0" hangingPunct="0">
              <a:defRPr>
                <a:solidFill>
                  <a:schemeClr val="tx1"/>
                </a:solidFill>
                <a:latin typeface="Arial" panose="020B0604020202020204" pitchFamily="34" charset="0"/>
              </a:defRPr>
            </a:lvl2pPr>
            <a:lvl3pPr marL="1166546" indent="-233309" eaLnBrk="0" hangingPunct="0">
              <a:defRPr>
                <a:solidFill>
                  <a:schemeClr val="tx1"/>
                </a:solidFill>
                <a:latin typeface="Arial" panose="020B0604020202020204" pitchFamily="34" charset="0"/>
              </a:defRPr>
            </a:lvl3pPr>
            <a:lvl4pPr marL="1633164" indent="-233309" eaLnBrk="0" hangingPunct="0">
              <a:defRPr>
                <a:solidFill>
                  <a:schemeClr val="tx1"/>
                </a:solidFill>
                <a:latin typeface="Arial" panose="020B0604020202020204" pitchFamily="34" charset="0"/>
              </a:defRPr>
            </a:lvl4pPr>
            <a:lvl5pPr marL="2099782" indent="-233309" eaLnBrk="0" hangingPunct="0">
              <a:defRPr>
                <a:solidFill>
                  <a:schemeClr val="tx1"/>
                </a:solidFill>
                <a:latin typeface="Arial" panose="020B0604020202020204" pitchFamily="34" charset="0"/>
              </a:defRPr>
            </a:lvl5pPr>
            <a:lvl6pPr marL="2566401" indent="-233309" eaLnBrk="0" fontAlgn="base" hangingPunct="0">
              <a:spcBef>
                <a:spcPct val="0"/>
              </a:spcBef>
              <a:spcAft>
                <a:spcPct val="0"/>
              </a:spcAft>
              <a:defRPr>
                <a:solidFill>
                  <a:schemeClr val="tx1"/>
                </a:solidFill>
                <a:latin typeface="Arial" panose="020B0604020202020204" pitchFamily="34" charset="0"/>
              </a:defRPr>
            </a:lvl6pPr>
            <a:lvl7pPr marL="3033019" indent="-233309" eaLnBrk="0" fontAlgn="base" hangingPunct="0">
              <a:spcBef>
                <a:spcPct val="0"/>
              </a:spcBef>
              <a:spcAft>
                <a:spcPct val="0"/>
              </a:spcAft>
              <a:defRPr>
                <a:solidFill>
                  <a:schemeClr val="tx1"/>
                </a:solidFill>
                <a:latin typeface="Arial" panose="020B0604020202020204" pitchFamily="34" charset="0"/>
              </a:defRPr>
            </a:lvl7pPr>
            <a:lvl8pPr marL="3499637" indent="-233309" eaLnBrk="0" fontAlgn="base" hangingPunct="0">
              <a:spcBef>
                <a:spcPct val="0"/>
              </a:spcBef>
              <a:spcAft>
                <a:spcPct val="0"/>
              </a:spcAft>
              <a:defRPr>
                <a:solidFill>
                  <a:schemeClr val="tx1"/>
                </a:solidFill>
                <a:latin typeface="Arial" panose="020B0604020202020204" pitchFamily="34" charset="0"/>
              </a:defRPr>
            </a:lvl8pPr>
            <a:lvl9pPr marL="3966256" indent="-233309" eaLnBrk="0" fontAlgn="base" hangingPunct="0">
              <a:spcBef>
                <a:spcPct val="0"/>
              </a:spcBef>
              <a:spcAft>
                <a:spcPct val="0"/>
              </a:spcAft>
              <a:defRPr>
                <a:solidFill>
                  <a:schemeClr val="tx1"/>
                </a:solidFill>
                <a:latin typeface="Arial" panose="020B0604020202020204" pitchFamily="34" charset="0"/>
              </a:defRPr>
            </a:lvl9pPr>
          </a:lstStyle>
          <a:p>
            <a:pPr defTabSz="933237" eaLnBrk="1" fontAlgn="base" hangingPunct="1">
              <a:spcBef>
                <a:spcPct val="0"/>
              </a:spcBef>
              <a:spcAft>
                <a:spcPct val="0"/>
              </a:spcAft>
              <a:defRPr/>
            </a:pPr>
            <a:fld id="{2CA570A2-F31D-4AA8-837D-BC30DF83C4E3}" type="slidenum">
              <a:rPr lang="en-CA" altLang="en-US">
                <a:solidFill>
                  <a:srgbClr val="000000"/>
                </a:solidFill>
              </a:rPr>
              <a:pPr defTabSz="933237" eaLnBrk="1" fontAlgn="base" hangingPunct="1">
                <a:spcBef>
                  <a:spcPct val="0"/>
                </a:spcBef>
                <a:spcAft>
                  <a:spcPct val="0"/>
                </a:spcAft>
                <a:defRPr/>
              </a:pPr>
              <a:t>1</a:t>
            </a:fld>
            <a:endParaRPr lang="en-CA" altLang="en-US">
              <a:solidFill>
                <a:srgbClr val="000000"/>
              </a:solidFill>
            </a:endParaRPr>
          </a:p>
        </p:txBody>
      </p:sp>
    </p:spTree>
    <p:extLst>
      <p:ext uri="{BB962C8B-B14F-4D97-AF65-F5344CB8AC3E}">
        <p14:creationId xmlns:p14="http://schemas.microsoft.com/office/powerpoint/2010/main" val="1283555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574" indent="-178574">
              <a:buFontTx/>
              <a:buChar char="-"/>
            </a:pPr>
            <a:endParaRPr lang="en-US" dirty="0"/>
          </a:p>
        </p:txBody>
      </p:sp>
      <p:sp>
        <p:nvSpPr>
          <p:cNvPr id="4" name="Slide Number Placeholder 3"/>
          <p:cNvSpPr>
            <a:spLocks noGrp="1"/>
          </p:cNvSpPr>
          <p:nvPr>
            <p:ph type="sldNum" sz="quarter" idx="10"/>
          </p:nvPr>
        </p:nvSpPr>
        <p:spPr/>
        <p:txBody>
          <a:bodyPr/>
          <a:lstStyle/>
          <a:p>
            <a:pPr defTabSz="933237"/>
            <a:fld id="{71B98B67-FA9C-41F3-8FCD-82F94CD4F9CE}" type="slidenum">
              <a:rPr lang="en-US">
                <a:solidFill>
                  <a:prstClr val="black"/>
                </a:solidFill>
                <a:latin typeface="Calibri"/>
              </a:rPr>
              <a:pPr defTabSz="933237"/>
              <a:t>19</a:t>
            </a:fld>
            <a:endParaRPr lang="en-US" dirty="0">
              <a:solidFill>
                <a:prstClr val="black"/>
              </a:solidFill>
              <a:latin typeface="Calibri"/>
            </a:endParaRPr>
          </a:p>
        </p:txBody>
      </p:sp>
    </p:spTree>
    <p:extLst>
      <p:ext uri="{BB962C8B-B14F-4D97-AF65-F5344CB8AC3E}">
        <p14:creationId xmlns:p14="http://schemas.microsoft.com/office/powerpoint/2010/main" val="543844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Now</a:t>
            </a:r>
            <a:r>
              <a:rPr lang="en-CA" baseline="0" dirty="0"/>
              <a:t> we will start the model:</a:t>
            </a:r>
          </a:p>
          <a:p>
            <a:pPr marL="628650" lvl="1" indent="-171450">
              <a:buFont typeface="Wingdings" panose="05000000000000000000" pitchFamily="2" charset="2"/>
              <a:buChar char="Ø"/>
            </a:pPr>
            <a:r>
              <a:rPr lang="en-CA" baseline="0" dirty="0"/>
              <a:t>Click on the “</a:t>
            </a:r>
            <a:r>
              <a:rPr lang="en-CA" baseline="0" dirty="0" err="1"/>
              <a:t>Holos</a:t>
            </a:r>
            <a:r>
              <a:rPr lang="en-CA" baseline="0" dirty="0"/>
              <a:t> 3.0” icon;</a:t>
            </a:r>
          </a:p>
          <a:p>
            <a:pPr marL="628650" lvl="1" indent="-171450">
              <a:buFont typeface="Wingdings" panose="05000000000000000000" pitchFamily="2" charset="2"/>
              <a:buChar char="Ø"/>
            </a:pPr>
            <a:r>
              <a:rPr lang="en-CA" baseline="0" dirty="0"/>
              <a:t>The first window allows you to choose your preferred </a:t>
            </a:r>
            <a:r>
              <a:rPr lang="en-CA" b="1" baseline="0" dirty="0"/>
              <a:t>language</a:t>
            </a:r>
            <a:r>
              <a:rPr lang="en-CA" baseline="0" dirty="0"/>
              <a:t> at the top, and then click “OK”;</a:t>
            </a:r>
          </a:p>
          <a:p>
            <a:pPr marL="628650" lvl="1" indent="-171450">
              <a:buFont typeface="Wingdings" panose="05000000000000000000" pitchFamily="2" charset="2"/>
              <a:buChar char="Ø"/>
            </a:pPr>
            <a:r>
              <a:rPr lang="en-CA" baseline="0" dirty="0"/>
              <a:t>On the next window click “</a:t>
            </a:r>
            <a:r>
              <a:rPr lang="en-CA" baseline="0" dirty="0" err="1"/>
              <a:t>Holos</a:t>
            </a:r>
            <a:r>
              <a:rPr lang="en-CA" baseline="0" dirty="0"/>
              <a:t> research” and then the program will open.</a:t>
            </a:r>
            <a:endParaRPr lang="en-CA" dirty="0"/>
          </a:p>
        </p:txBody>
      </p:sp>
      <p:sp>
        <p:nvSpPr>
          <p:cNvPr id="4" name="Slide Number Placeholder 3"/>
          <p:cNvSpPr>
            <a:spLocks noGrp="1"/>
          </p:cNvSpPr>
          <p:nvPr>
            <p:ph type="sldNum" sz="quarter" idx="10"/>
          </p:nvPr>
        </p:nvSpPr>
        <p:spPr/>
        <p:txBody>
          <a:bodyPr/>
          <a:lstStyle/>
          <a:p>
            <a:fld id="{06BCD305-7554-4AA2-8750-2B1F61F66EF2}" type="slidenum">
              <a:rPr lang="en-CA" smtClean="0"/>
              <a:t>20</a:t>
            </a:fld>
            <a:endParaRPr lang="en-CA"/>
          </a:p>
        </p:txBody>
      </p:sp>
    </p:spTree>
    <p:extLst>
      <p:ext uri="{BB962C8B-B14F-4D97-AF65-F5344CB8AC3E}">
        <p14:creationId xmlns:p14="http://schemas.microsoft.com/office/powerpoint/2010/main" val="803500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Just</a:t>
            </a:r>
            <a:r>
              <a:rPr lang="en-CA" baseline="0" dirty="0"/>
              <a:t> to show you some of the main menus and functions:</a:t>
            </a:r>
          </a:p>
          <a:p>
            <a:pPr marL="628650" lvl="1" indent="-171450">
              <a:buFont typeface="Wingdings" panose="05000000000000000000" pitchFamily="2" charset="2"/>
              <a:buChar char="Ø"/>
            </a:pPr>
            <a:r>
              <a:rPr lang="en-CA" baseline="0" dirty="0"/>
              <a:t>The “File” menu allows you to create new </a:t>
            </a:r>
            <a:r>
              <a:rPr lang="en-CA" baseline="0" dirty="0" err="1"/>
              <a:t>Holos</a:t>
            </a:r>
            <a:r>
              <a:rPr lang="en-CA" baseline="0" dirty="0"/>
              <a:t> farms and open existing ones;</a:t>
            </a:r>
          </a:p>
          <a:p>
            <a:pPr marL="628650" lvl="1" indent="-171450">
              <a:buFont typeface="Wingdings" panose="05000000000000000000" pitchFamily="2" charset="2"/>
              <a:buChar char="Ø"/>
            </a:pPr>
            <a:r>
              <a:rPr lang="en-CA" baseline="0" dirty="0"/>
              <a:t>The “Results” menu, which we will be using at the end of the exercise, allows you to visualise the model results in different ways;</a:t>
            </a:r>
          </a:p>
          <a:p>
            <a:pPr marL="628650" lvl="1" indent="-171450">
              <a:buFont typeface="Wingdings" panose="05000000000000000000" pitchFamily="2" charset="2"/>
              <a:buChar char="Ø"/>
            </a:pPr>
            <a:r>
              <a:rPr lang="en-CA" baseline="0" dirty="0"/>
              <a:t>Beneath the “File” menu:</a:t>
            </a:r>
          </a:p>
          <a:p>
            <a:pPr marL="1085850" lvl="2" indent="-171450">
              <a:buFont typeface="Wingdings" panose="05000000000000000000" pitchFamily="2" charset="2"/>
              <a:buChar char="Ø"/>
            </a:pPr>
            <a:r>
              <a:rPr lang="en-CA" baseline="0" dirty="0"/>
              <a:t>The “Farm” button allows you to see the basic details of your farm (farm location, soil type, etc.) ;</a:t>
            </a:r>
          </a:p>
          <a:p>
            <a:pPr marL="1543050" lvl="3" indent="-171450">
              <a:buFont typeface="Wingdings" panose="05000000000000000000" pitchFamily="2" charset="2"/>
              <a:buChar char="Ø"/>
            </a:pPr>
            <a:r>
              <a:rPr lang="en-CA" baseline="0" dirty="0"/>
              <a:t>The “Energy” button shows you the relationships between farm processes and energy use, e.g., how much energy is used in the production of a kg of synthetic N fertilizer;</a:t>
            </a:r>
          </a:p>
          <a:p>
            <a:pPr marL="1543050" lvl="3" indent="-171450">
              <a:buFont typeface="Wingdings" panose="05000000000000000000" pitchFamily="2" charset="2"/>
              <a:buChar char="Ø"/>
            </a:pPr>
            <a:r>
              <a:rPr lang="en-CA" baseline="0" dirty="0"/>
              <a:t>The “Economics” button shows you the revenue and expenditure associated with different farm processes and practices, e.g., how much is earned from selling a finished beef animal, or how much it costs to irrigate a hectare of barley.</a:t>
            </a:r>
          </a:p>
          <a:p>
            <a:pPr marL="1085850" lvl="2" indent="-171450">
              <a:buFont typeface="Wingdings" panose="05000000000000000000" pitchFamily="2" charset="2"/>
              <a:buChar char="Ø"/>
            </a:pPr>
            <a:r>
              <a:rPr lang="en-CA" baseline="0" dirty="0"/>
              <a:t>The “Beef” menu is where we will open forms to enter information for the animals at each stage of production – cow-calf, backgrounding, finishing, bulls</a:t>
            </a:r>
          </a:p>
          <a:p>
            <a:pPr marL="1085850" lvl="2" indent="-171450">
              <a:buFont typeface="Wingdings" panose="05000000000000000000" pitchFamily="2" charset="2"/>
              <a:buChar char="Ø"/>
            </a:pPr>
            <a:r>
              <a:rPr lang="en-CA" baseline="0" dirty="0"/>
              <a:t>The “Crops” menu is where we will open forms to enter information for each of the crops we grow to feed the farm animals</a:t>
            </a:r>
          </a:p>
          <a:p>
            <a:pPr marL="1085850" lvl="2" indent="-171450">
              <a:buFont typeface="Wingdings" panose="05000000000000000000" pitchFamily="2" charset="2"/>
              <a:buChar char="Ø"/>
            </a:pPr>
            <a:r>
              <a:rPr lang="en-CA" baseline="0" dirty="0"/>
              <a:t>The other menus for “Dairy”, “Sheep”, etc. are used for the relevant production systems, but we will not need those for this workshop.</a:t>
            </a:r>
          </a:p>
          <a:p>
            <a:pPr marL="171450" lvl="0" indent="-171450">
              <a:buFont typeface="Arial" panose="020B0604020202020204" pitchFamily="34" charset="0"/>
              <a:buChar char="•"/>
            </a:pPr>
            <a:r>
              <a:rPr lang="en-CA" b="1" baseline="0" dirty="0"/>
              <a:t>Open the file </a:t>
            </a:r>
            <a:r>
              <a:rPr lang="en-CA" baseline="0" dirty="0"/>
              <a:t>“</a:t>
            </a:r>
            <a:r>
              <a:rPr lang="en-CA" baseline="0" dirty="0" err="1"/>
              <a:t>Practice_Utah</a:t>
            </a:r>
            <a:r>
              <a:rPr lang="en-CA" baseline="0" dirty="0"/>
              <a:t> State University Beef Farm2019.holosR”</a:t>
            </a:r>
            <a:endParaRPr lang="en-CA" dirty="0"/>
          </a:p>
        </p:txBody>
      </p:sp>
      <p:sp>
        <p:nvSpPr>
          <p:cNvPr id="4" name="Slide Number Placeholder 3"/>
          <p:cNvSpPr>
            <a:spLocks noGrp="1"/>
          </p:cNvSpPr>
          <p:nvPr>
            <p:ph type="sldNum" sz="quarter" idx="10"/>
          </p:nvPr>
        </p:nvSpPr>
        <p:spPr/>
        <p:txBody>
          <a:bodyPr/>
          <a:lstStyle/>
          <a:p>
            <a:fld id="{06BCD305-7554-4AA2-8750-2B1F61F66EF2}" type="slidenum">
              <a:rPr lang="en-CA" smtClean="0"/>
              <a:t>21</a:t>
            </a:fld>
            <a:endParaRPr lang="en-CA"/>
          </a:p>
        </p:txBody>
      </p:sp>
    </p:spTree>
    <p:extLst>
      <p:ext uri="{BB962C8B-B14F-4D97-AF65-F5344CB8AC3E}">
        <p14:creationId xmlns:p14="http://schemas.microsoft.com/office/powerpoint/2010/main" val="3189567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On</a:t>
            </a:r>
            <a:r>
              <a:rPr lang="en-CA" baseline="0" dirty="0"/>
              <a:t> the “Farm information form”, click on the “</a:t>
            </a:r>
            <a:r>
              <a:rPr lang="en-CA" baseline="0" dirty="0" err="1"/>
              <a:t>Ecodistrict</a:t>
            </a:r>
            <a:r>
              <a:rPr lang="en-CA" baseline="0" dirty="0"/>
              <a:t> Map” button to open up a map of Canadian </a:t>
            </a:r>
            <a:r>
              <a:rPr lang="en-CA" baseline="0" dirty="0" err="1"/>
              <a:t>ecodistricts</a:t>
            </a:r>
            <a:r>
              <a:rPr lang="en-CA" baseline="0" dirty="0"/>
              <a:t> – YOU NEED TO BE CONNECTED TO THE INTERNET TO USE THIS FUNCTION;</a:t>
            </a:r>
          </a:p>
          <a:p>
            <a:pPr marL="171450" indent="-171450">
              <a:buFont typeface="Arial" panose="020B0604020202020204" pitchFamily="34" charset="0"/>
              <a:buChar char="•"/>
            </a:pPr>
            <a:r>
              <a:rPr lang="en-CA" baseline="0" dirty="0"/>
              <a:t>Navigate to the province of Manitoba, zoom if and select the red marker closest to the city of Winnipeg (just to the west of the city), and click OK;</a:t>
            </a:r>
          </a:p>
          <a:p>
            <a:pPr marL="171450" indent="-171450">
              <a:buFont typeface="Arial" panose="020B0604020202020204" pitchFamily="34" charset="0"/>
              <a:buChar char="•"/>
            </a:pPr>
            <a:r>
              <a:rPr lang="en-CA" dirty="0"/>
              <a:t>If you do not have internet access, you can also select the </a:t>
            </a:r>
            <a:r>
              <a:rPr lang="en-CA" dirty="0" err="1"/>
              <a:t>ecodistrict</a:t>
            </a:r>
            <a:r>
              <a:rPr lang="en-CA" dirty="0"/>
              <a:t> using the drop-down menu – select </a:t>
            </a:r>
            <a:r>
              <a:rPr lang="en-CA" dirty="0" err="1"/>
              <a:t>ecodistrict</a:t>
            </a:r>
            <a:r>
              <a:rPr lang="en-CA" dirty="0"/>
              <a:t> # 849;</a:t>
            </a:r>
          </a:p>
          <a:p>
            <a:pPr marL="171450" indent="-171450">
              <a:buFont typeface="Arial" panose="020B0604020202020204" pitchFamily="34" charset="0"/>
              <a:buChar char="•"/>
            </a:pPr>
            <a:r>
              <a:rPr lang="en-CA" dirty="0"/>
              <a:t>Change</a:t>
            </a:r>
            <a:r>
              <a:rPr lang="en-CA" baseline="0" dirty="0"/>
              <a:t> the name of the farm to “</a:t>
            </a:r>
            <a:r>
              <a:rPr lang="en-CA" baseline="0" dirty="0" err="1"/>
              <a:t>MyFarm</a:t>
            </a:r>
            <a:r>
              <a:rPr lang="en-CA" baseline="0" dirty="0"/>
              <a:t>”;</a:t>
            </a:r>
          </a:p>
          <a:p>
            <a:pPr marL="171450" indent="-171450">
              <a:buFont typeface="Arial" panose="020B0604020202020204" pitchFamily="34" charset="0"/>
              <a:buChar char="•"/>
            </a:pPr>
            <a:r>
              <a:rPr lang="en-CA" baseline="0" dirty="0"/>
              <a:t>Remember to save your work as we move through the exercise.</a:t>
            </a:r>
            <a:endParaRPr lang="en-US" dirty="0"/>
          </a:p>
        </p:txBody>
      </p:sp>
      <p:sp>
        <p:nvSpPr>
          <p:cNvPr id="4" name="Slide Number Placeholder 3"/>
          <p:cNvSpPr>
            <a:spLocks noGrp="1"/>
          </p:cNvSpPr>
          <p:nvPr>
            <p:ph type="sldNum" sz="quarter" idx="10"/>
          </p:nvPr>
        </p:nvSpPr>
        <p:spPr/>
        <p:txBody>
          <a:bodyPr/>
          <a:lstStyle/>
          <a:p>
            <a:fld id="{06BCD305-7554-4AA2-8750-2B1F61F66EF2}" type="slidenum">
              <a:rPr lang="en-CA" smtClean="0"/>
              <a:t>22</a:t>
            </a:fld>
            <a:endParaRPr lang="en-CA"/>
          </a:p>
        </p:txBody>
      </p:sp>
    </p:spTree>
    <p:extLst>
      <p:ext uri="{BB962C8B-B14F-4D97-AF65-F5344CB8AC3E}">
        <p14:creationId xmlns:p14="http://schemas.microsoft.com/office/powerpoint/2010/main" val="1945235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Now that we have determined the location of our farm, which in turn automatically</a:t>
            </a:r>
            <a:r>
              <a:rPr lang="en-CA" baseline="0" dirty="0"/>
              <a:t> specifies farm characteristics such as soil type and texture, we will begin to enter the data for our animals;</a:t>
            </a:r>
          </a:p>
          <a:p>
            <a:pPr marL="171450" indent="-171450">
              <a:buFont typeface="Arial" panose="020B0604020202020204" pitchFamily="34" charset="0"/>
              <a:buChar char="•"/>
            </a:pPr>
            <a:r>
              <a:rPr lang="en-CA" baseline="0" dirty="0"/>
              <a:t>Go to the “Beef” menu and open the “Cows/Calves” form; some of the data we need have already been entered, but we will need to make some additions/changes:</a:t>
            </a:r>
          </a:p>
          <a:p>
            <a:pPr marL="628650" lvl="1" indent="-171450">
              <a:buFont typeface="Wingdings" panose="05000000000000000000" pitchFamily="2" charset="2"/>
              <a:buChar char="Ø"/>
            </a:pPr>
            <a:r>
              <a:rPr lang="en-CA" baseline="0" dirty="0"/>
              <a:t>Change the number of cows to 120 for every month of the year (as these are breeding animals and so are present on our operation all year round);</a:t>
            </a:r>
          </a:p>
          <a:p>
            <a:pPr marL="628650" lvl="1" indent="-171450">
              <a:buFont typeface="Wingdings" panose="05000000000000000000" pitchFamily="2" charset="2"/>
              <a:buChar char="Ø"/>
            </a:pPr>
            <a:r>
              <a:rPr lang="en-CA" baseline="0" dirty="0"/>
              <a:t>Change the number of calves to 102 for the months Mar-Sep ONLY; for all other months the number of calves should be ZERO, as these animals are present with the cows on pasture only from Mar-Sep;</a:t>
            </a:r>
          </a:p>
          <a:p>
            <a:pPr marL="628650" lvl="1" indent="-171450">
              <a:buFont typeface="Wingdings" panose="05000000000000000000" pitchFamily="2" charset="2"/>
              <a:buChar char="Ø"/>
            </a:pPr>
            <a:r>
              <a:rPr lang="en-CA" baseline="0" dirty="0"/>
              <a:t>Under housing, set this to “enclosed pasture” from May-Oct.</a:t>
            </a:r>
            <a:endParaRPr lang="en-US" dirty="0"/>
          </a:p>
        </p:txBody>
      </p:sp>
      <p:sp>
        <p:nvSpPr>
          <p:cNvPr id="4" name="Slide Number Placeholder 3"/>
          <p:cNvSpPr>
            <a:spLocks noGrp="1"/>
          </p:cNvSpPr>
          <p:nvPr>
            <p:ph type="sldNum" sz="quarter" idx="10"/>
          </p:nvPr>
        </p:nvSpPr>
        <p:spPr/>
        <p:txBody>
          <a:bodyPr/>
          <a:lstStyle/>
          <a:p>
            <a:fld id="{06BCD305-7554-4AA2-8750-2B1F61F66EF2}" type="slidenum">
              <a:rPr lang="en-CA" smtClean="0"/>
              <a:t>23</a:t>
            </a:fld>
            <a:endParaRPr lang="en-CA"/>
          </a:p>
        </p:txBody>
      </p:sp>
    </p:spTree>
    <p:extLst>
      <p:ext uri="{BB962C8B-B14F-4D97-AF65-F5344CB8AC3E}">
        <p14:creationId xmlns:p14="http://schemas.microsoft.com/office/powerpoint/2010/main" val="3867297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Now we will enter data for the bulls;</a:t>
            </a:r>
            <a:r>
              <a:rPr lang="en-CA" baseline="0" dirty="0"/>
              <a:t> on the “Beef” menu open the “Bulls” form;</a:t>
            </a:r>
          </a:p>
          <a:p>
            <a:pPr marL="628650" lvl="1" indent="-171450">
              <a:buFont typeface="Wingdings" panose="05000000000000000000" pitchFamily="2" charset="2"/>
              <a:buChar char="Ø"/>
            </a:pPr>
            <a:r>
              <a:rPr lang="en-CA" baseline="0" dirty="0"/>
              <a:t>Enter 4 bulls for every month of the year, Jan-Dec;</a:t>
            </a:r>
          </a:p>
          <a:p>
            <a:pPr marL="628650" lvl="1" indent="-171450">
              <a:buFont typeface="Wingdings" panose="05000000000000000000" pitchFamily="2" charset="2"/>
              <a:buChar char="Ø"/>
            </a:pPr>
            <a:r>
              <a:rPr lang="en-CA" baseline="0" dirty="0"/>
              <a:t>Change the diet to “medium energy/protein” for the months Nov-Apr (these are the months that the animals are fed mixed hay, often in a </a:t>
            </a:r>
            <a:r>
              <a:rPr lang="en-CA" baseline="0" dirty="0" err="1"/>
              <a:t>drylot</a:t>
            </a:r>
            <a:r>
              <a:rPr lang="en-CA" baseline="0" dirty="0"/>
              <a:t>).</a:t>
            </a:r>
            <a:endParaRPr lang="en-US" dirty="0"/>
          </a:p>
        </p:txBody>
      </p:sp>
      <p:sp>
        <p:nvSpPr>
          <p:cNvPr id="4" name="Slide Number Placeholder 3"/>
          <p:cNvSpPr>
            <a:spLocks noGrp="1"/>
          </p:cNvSpPr>
          <p:nvPr>
            <p:ph type="sldNum" sz="quarter" idx="10"/>
          </p:nvPr>
        </p:nvSpPr>
        <p:spPr/>
        <p:txBody>
          <a:bodyPr/>
          <a:lstStyle/>
          <a:p>
            <a:fld id="{06BCD305-7554-4AA2-8750-2B1F61F66EF2}" type="slidenum">
              <a:rPr lang="en-CA" smtClean="0"/>
              <a:t>24</a:t>
            </a:fld>
            <a:endParaRPr lang="en-CA"/>
          </a:p>
        </p:txBody>
      </p:sp>
    </p:spTree>
    <p:extLst>
      <p:ext uri="{BB962C8B-B14F-4D97-AF65-F5344CB8AC3E}">
        <p14:creationId xmlns:p14="http://schemas.microsoft.com/office/powerpoint/2010/main" val="1914933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On</a:t>
            </a:r>
            <a:r>
              <a:rPr lang="en-CA" baseline="0" dirty="0"/>
              <a:t> the “Beef” menu, open the “Backgrounding Group 1” form, so that we can enter information for our weaned calves that have now moved into the backgrounding stage:</a:t>
            </a:r>
          </a:p>
          <a:p>
            <a:pPr marL="628650" lvl="1" indent="-171450">
              <a:buFont typeface="Wingdings" panose="05000000000000000000" pitchFamily="2" charset="2"/>
              <a:buChar char="Ø"/>
            </a:pPr>
            <a:r>
              <a:rPr lang="en-CA" baseline="0" dirty="0"/>
              <a:t>The calves are in the backgrounding stage from Oct 1</a:t>
            </a:r>
            <a:r>
              <a:rPr lang="en-CA" baseline="30000" dirty="0"/>
              <a:t>st</a:t>
            </a:r>
            <a:r>
              <a:rPr lang="en-CA" baseline="0" dirty="0"/>
              <a:t> until Jan 18</a:t>
            </a:r>
            <a:r>
              <a:rPr lang="en-CA" baseline="30000" dirty="0"/>
              <a:t>th</a:t>
            </a:r>
            <a:r>
              <a:rPr lang="en-CA" baseline="0" dirty="0"/>
              <a:t>, so first we need to specify this; TURN THE DETAILS ON, and then change the number of days in January to 18 (by default, the maximum number of days in the month is normally specified);</a:t>
            </a:r>
          </a:p>
          <a:p>
            <a:pPr marL="628650" lvl="1" indent="-171450">
              <a:buFont typeface="Wingdings" panose="05000000000000000000" pitchFamily="2" charset="2"/>
              <a:buChar char="Ø"/>
            </a:pPr>
            <a:r>
              <a:rPr lang="en-CA" baseline="0" dirty="0"/>
              <a:t>Then, change the starting weight of the animals in October to 240 kg, and make sure that the average daily gain (ADG) is set to 1 for the months Oct-Jan. YOU WILL NEED TO DO THIS FOR BOTH STEERS AND HEIFERS – NOTE that there are separate sections for these two groups.</a:t>
            </a:r>
          </a:p>
        </p:txBody>
      </p:sp>
      <p:sp>
        <p:nvSpPr>
          <p:cNvPr id="4" name="Slide Number Placeholder 3"/>
          <p:cNvSpPr>
            <a:spLocks noGrp="1"/>
          </p:cNvSpPr>
          <p:nvPr>
            <p:ph type="sldNum" sz="quarter" idx="10"/>
          </p:nvPr>
        </p:nvSpPr>
        <p:spPr/>
        <p:txBody>
          <a:bodyPr/>
          <a:lstStyle/>
          <a:p>
            <a:fld id="{06BCD305-7554-4AA2-8750-2B1F61F66EF2}" type="slidenum">
              <a:rPr lang="en-CA" smtClean="0"/>
              <a:t>25</a:t>
            </a:fld>
            <a:endParaRPr lang="en-CA"/>
          </a:p>
        </p:txBody>
      </p:sp>
    </p:spTree>
    <p:extLst>
      <p:ext uri="{BB962C8B-B14F-4D97-AF65-F5344CB8AC3E}">
        <p14:creationId xmlns:p14="http://schemas.microsoft.com/office/powerpoint/2010/main" val="2333706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a:t>
            </a:r>
            <a:r>
              <a:rPr lang="en-CA" baseline="0" dirty="0"/>
              <a:t>he animals leave the backgrounding stage and enter the finishing stage on January 19</a:t>
            </a:r>
            <a:r>
              <a:rPr lang="en-CA" baseline="30000" dirty="0"/>
              <a:t>th</a:t>
            </a:r>
            <a:r>
              <a:rPr lang="en-CA" baseline="0" dirty="0"/>
              <a:t>, so we move to the finishing form; on the “Beef” menu, open the “Finishing Group 1” screen and again, turn the details “on”:</a:t>
            </a:r>
          </a:p>
          <a:p>
            <a:pPr marL="628650" lvl="1" indent="-171450">
              <a:buFont typeface="Wingdings" panose="05000000000000000000" pitchFamily="2" charset="2"/>
              <a:buChar char="Ø"/>
            </a:pPr>
            <a:r>
              <a:rPr lang="en-CA" baseline="0" dirty="0"/>
              <a:t>As the animals enter the finishing feedlot on January 19</a:t>
            </a:r>
            <a:r>
              <a:rPr lang="en-CA" baseline="30000" dirty="0"/>
              <a:t>th</a:t>
            </a:r>
            <a:r>
              <a:rPr lang="en-CA" baseline="0" dirty="0"/>
              <a:t>, they remain there only 13 days, so change the number of days in January to “13”; similarly, they leave the feedlot on July 7</a:t>
            </a:r>
            <a:r>
              <a:rPr lang="en-CA" baseline="30000" dirty="0"/>
              <a:t>th</a:t>
            </a:r>
            <a:r>
              <a:rPr lang="en-CA" baseline="0" dirty="0"/>
              <a:t>, so change the number of days in July to “7”;</a:t>
            </a:r>
          </a:p>
          <a:p>
            <a:pPr marL="628650" lvl="1" indent="-171450">
              <a:buFont typeface="Wingdings" panose="05000000000000000000" pitchFamily="2" charset="2"/>
              <a:buChar char="Ø"/>
            </a:pPr>
            <a:r>
              <a:rPr lang="en-CA" baseline="0" dirty="0"/>
              <a:t>For the months of January to July, we need to change the diet from “corn” to “custom”; once we do this the values in the “Diet details” section can be modified: change the TDN to “81”, the CP to “0.120” and the </a:t>
            </a:r>
            <a:r>
              <a:rPr lang="en-CA" baseline="0" dirty="0" err="1"/>
              <a:t>Ym</a:t>
            </a:r>
            <a:r>
              <a:rPr lang="en-CA" baseline="0" dirty="0"/>
              <a:t> unadjusted to “0.04” – this reduces the quality of the feed. </a:t>
            </a:r>
            <a:endParaRPr lang="en-US" dirty="0"/>
          </a:p>
        </p:txBody>
      </p:sp>
      <p:sp>
        <p:nvSpPr>
          <p:cNvPr id="4" name="Slide Number Placeholder 3"/>
          <p:cNvSpPr>
            <a:spLocks noGrp="1"/>
          </p:cNvSpPr>
          <p:nvPr>
            <p:ph type="sldNum" sz="quarter" idx="10"/>
          </p:nvPr>
        </p:nvSpPr>
        <p:spPr/>
        <p:txBody>
          <a:bodyPr/>
          <a:lstStyle/>
          <a:p>
            <a:fld id="{06BCD305-7554-4AA2-8750-2B1F61F66EF2}" type="slidenum">
              <a:rPr lang="en-CA" smtClean="0"/>
              <a:t>26</a:t>
            </a:fld>
            <a:endParaRPr lang="en-CA"/>
          </a:p>
        </p:txBody>
      </p:sp>
    </p:spTree>
    <p:extLst>
      <p:ext uri="{BB962C8B-B14F-4D97-AF65-F5344CB8AC3E}">
        <p14:creationId xmlns:p14="http://schemas.microsoft.com/office/powerpoint/2010/main" val="1231683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For the feed</a:t>
            </a:r>
            <a:r>
              <a:rPr lang="en-CA" baseline="0" dirty="0"/>
              <a:t> crops we must produce, open the “Annuals” form on the “Crops” menu:</a:t>
            </a:r>
          </a:p>
          <a:p>
            <a:pPr marL="628650" lvl="1" indent="-171450">
              <a:buFont typeface="Wingdings" panose="05000000000000000000" pitchFamily="2" charset="2"/>
              <a:buChar char="Ø"/>
            </a:pPr>
            <a:r>
              <a:rPr lang="en-CA" baseline="0" dirty="0"/>
              <a:t>Change the yield for barley (grain) and barley silage to “2,960” and “10,000” respectively;</a:t>
            </a:r>
          </a:p>
          <a:p>
            <a:pPr marL="628650" lvl="1" indent="-171450">
              <a:buFont typeface="Wingdings" panose="05000000000000000000" pitchFamily="2" charset="2"/>
              <a:buChar char="Ø"/>
            </a:pPr>
            <a:r>
              <a:rPr lang="en-CA" baseline="0" dirty="0"/>
              <a:t>Change the N application rate to “42” and “80” kg per ha for barley and barley silage respectively.</a:t>
            </a:r>
            <a:endParaRPr lang="en-US" dirty="0"/>
          </a:p>
        </p:txBody>
      </p:sp>
      <p:sp>
        <p:nvSpPr>
          <p:cNvPr id="4" name="Slide Number Placeholder 3"/>
          <p:cNvSpPr>
            <a:spLocks noGrp="1"/>
          </p:cNvSpPr>
          <p:nvPr>
            <p:ph type="sldNum" sz="quarter" idx="10"/>
          </p:nvPr>
        </p:nvSpPr>
        <p:spPr/>
        <p:txBody>
          <a:bodyPr/>
          <a:lstStyle/>
          <a:p>
            <a:fld id="{06BCD305-7554-4AA2-8750-2B1F61F66EF2}" type="slidenum">
              <a:rPr lang="en-CA" smtClean="0"/>
              <a:t>27</a:t>
            </a:fld>
            <a:endParaRPr lang="en-CA"/>
          </a:p>
        </p:txBody>
      </p:sp>
    </p:spTree>
    <p:extLst>
      <p:ext uri="{BB962C8B-B14F-4D97-AF65-F5344CB8AC3E}">
        <p14:creationId xmlns:p14="http://schemas.microsoft.com/office/powerpoint/2010/main" val="2957076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We can visualise the outputs of the model in different ways using the “Results” menu at the top of the page:</a:t>
            </a:r>
          </a:p>
          <a:p>
            <a:pPr marL="628650" lvl="1" indent="-171450">
              <a:buFont typeface="Wingdings" panose="05000000000000000000" pitchFamily="2" charset="2"/>
              <a:buChar char="Ø"/>
            </a:pPr>
            <a:r>
              <a:rPr lang="en-CA" dirty="0"/>
              <a:t>The “Simple emissions” chart shows the GHG emissions from each emission category or type; to see the values, hover your mouse over the different sections of the chart; REFRESH THIS CHART to show the results of the changes we have made to</a:t>
            </a:r>
            <a:r>
              <a:rPr lang="en-CA" baseline="0" dirty="0"/>
              <a:t> this farm file;</a:t>
            </a:r>
            <a:endParaRPr lang="en-CA" dirty="0"/>
          </a:p>
          <a:p>
            <a:pPr marL="628650" lvl="1" indent="-171450">
              <a:buFont typeface="Wingdings" panose="05000000000000000000" pitchFamily="2" charset="2"/>
              <a:buChar char="Ø"/>
            </a:pPr>
            <a:r>
              <a:rPr lang="en-CA" dirty="0"/>
              <a:t>The “Emissions Pie” shows the proportion of total GHG emissions from</a:t>
            </a:r>
            <a:r>
              <a:rPr lang="en-CA" baseline="0" dirty="0"/>
              <a:t> each emissions category;</a:t>
            </a:r>
          </a:p>
          <a:p>
            <a:pPr marL="628650" lvl="1" indent="-171450">
              <a:buFont typeface="Wingdings" panose="05000000000000000000" pitchFamily="2" charset="2"/>
              <a:buChar char="Ø"/>
            </a:pPr>
            <a:r>
              <a:rPr lang="en-CA" baseline="0" dirty="0"/>
              <a:t>The “Emissions details CO2e report” shows us, on an annual and monthly basis, the emissions associated with each animal type and stage of production; IT IS FROM THIS FORM THAT WE WILL EXTRACT SOME DATA TO ENTER INTO OUR EXCEL SPREADSHEET;</a:t>
            </a:r>
          </a:p>
          <a:p>
            <a:pPr marL="628650" lvl="1" indent="-171450">
              <a:buFont typeface="Wingdings" panose="05000000000000000000" pitchFamily="2" charset="2"/>
              <a:buChar char="Ø"/>
            </a:pPr>
            <a:r>
              <a:rPr lang="en-CA" baseline="0" dirty="0"/>
              <a:t>At the top of the “Emissions details” report, click the “Change units to kg” button;</a:t>
            </a:r>
          </a:p>
          <a:p>
            <a:pPr marL="628650" lvl="1" indent="-171450">
              <a:buFont typeface="Wingdings" panose="05000000000000000000" pitchFamily="2" charset="2"/>
              <a:buChar char="Ø"/>
            </a:pPr>
            <a:r>
              <a:rPr lang="en-CA" baseline="0" dirty="0"/>
              <a:t>Near the bottom right of the report, we want to copy the value in red – this is the net farm GHG emissions value – enter this into the “</a:t>
            </a:r>
            <a:r>
              <a:rPr lang="en-US" baseline="0" dirty="0"/>
              <a:t>Net farm GHGs (kg CO2 </a:t>
            </a:r>
            <a:r>
              <a:rPr lang="en-US" baseline="0" dirty="0" err="1"/>
              <a:t>eq</a:t>
            </a:r>
            <a:r>
              <a:rPr lang="en-US" baseline="0" dirty="0"/>
              <a:t>)” cell on the “Average farm” tab in the Excel file;</a:t>
            </a:r>
          </a:p>
          <a:p>
            <a:pPr marL="628650" lvl="1" indent="-171450">
              <a:buFont typeface="Wingdings" panose="05000000000000000000" pitchFamily="2" charset="2"/>
              <a:buChar char="Ø"/>
            </a:pPr>
            <a:r>
              <a:rPr lang="en-CA" baseline="0" dirty="0"/>
              <a:t>We also need to enter the final live weight of finishers into the next cell – we can find this value in the “Finishing Group 1” form – it is 604 kg.</a:t>
            </a:r>
          </a:p>
          <a:p>
            <a:pPr marL="628650" lvl="1" indent="-171450">
              <a:buFont typeface="Wingdings" panose="05000000000000000000" pitchFamily="2" charset="2"/>
              <a:buChar char="Ø"/>
            </a:pPr>
            <a:r>
              <a:rPr lang="en-CA" baseline="0" dirty="0"/>
              <a:t>The number of finishers was 98 (49 steers and 49 heifers) – enter this value into the next cell.</a:t>
            </a:r>
          </a:p>
          <a:p>
            <a:pPr marL="628650" lvl="1" indent="-171450">
              <a:buFont typeface="Wingdings" panose="05000000000000000000" pitchFamily="2" charset="2"/>
              <a:buChar char="Ø"/>
            </a:pPr>
            <a:r>
              <a:rPr lang="en-CA" baseline="0" dirty="0"/>
              <a:t>The GHG emission intensity will be calculated automatically – this tells us that our farm produces 11.98 kg CO2 eq. per kg of live weight produced.</a:t>
            </a:r>
            <a:endParaRPr lang="en-US" dirty="0"/>
          </a:p>
        </p:txBody>
      </p:sp>
      <p:sp>
        <p:nvSpPr>
          <p:cNvPr id="4" name="Slide Number Placeholder 3"/>
          <p:cNvSpPr>
            <a:spLocks noGrp="1"/>
          </p:cNvSpPr>
          <p:nvPr>
            <p:ph type="sldNum" sz="quarter" idx="10"/>
          </p:nvPr>
        </p:nvSpPr>
        <p:spPr/>
        <p:txBody>
          <a:bodyPr/>
          <a:lstStyle/>
          <a:p>
            <a:fld id="{06BCD305-7554-4AA2-8750-2B1F61F66EF2}" type="slidenum">
              <a:rPr lang="en-CA" smtClean="0"/>
              <a:t>29</a:t>
            </a:fld>
            <a:endParaRPr lang="en-CA"/>
          </a:p>
        </p:txBody>
      </p:sp>
    </p:spTree>
    <p:extLst>
      <p:ext uri="{BB962C8B-B14F-4D97-AF65-F5344CB8AC3E}">
        <p14:creationId xmlns:p14="http://schemas.microsoft.com/office/powerpoint/2010/main" val="3431949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Tier 2</a:t>
            </a:r>
          </a:p>
          <a:p>
            <a:pPr lvl="1"/>
            <a:r>
              <a:rPr lang="en-CA" sz="2900" dirty="0"/>
              <a:t>Estimate DM intake required</a:t>
            </a:r>
          </a:p>
          <a:p>
            <a:pPr lvl="2"/>
            <a:r>
              <a:rPr lang="en-CA" sz="2900" dirty="0"/>
              <a:t>Animal requirements (maintenance + growth + pregnancy + lactation + activity + cold weather)</a:t>
            </a:r>
          </a:p>
          <a:p>
            <a:pPr lvl="2"/>
            <a:r>
              <a:rPr lang="en-CA" sz="2900" dirty="0"/>
              <a:t>Energy content of feed </a:t>
            </a:r>
          </a:p>
          <a:p>
            <a:pPr lvl="1"/>
            <a:r>
              <a:rPr lang="en-CA" sz="2900" dirty="0"/>
              <a:t>Gross energy (GE) intake (feed contains 18.45 MJ/kg DM)</a:t>
            </a:r>
          </a:p>
          <a:p>
            <a:pPr lvl="1"/>
            <a:r>
              <a:rPr lang="en-CA" sz="2900" dirty="0" err="1"/>
              <a:t>Ym</a:t>
            </a:r>
            <a:r>
              <a:rPr lang="en-CA" sz="2900" dirty="0"/>
              <a:t>, methane conversion factor (% of GE intake converted to methane)</a:t>
            </a:r>
          </a:p>
        </p:txBody>
      </p:sp>
      <p:sp>
        <p:nvSpPr>
          <p:cNvPr id="4" name="Slide Number Placeholder 3"/>
          <p:cNvSpPr>
            <a:spLocks noGrp="1"/>
          </p:cNvSpPr>
          <p:nvPr>
            <p:ph type="sldNum" sz="quarter" idx="10"/>
          </p:nvPr>
        </p:nvSpPr>
        <p:spPr/>
        <p:txBody>
          <a:bodyPr/>
          <a:lstStyle/>
          <a:p>
            <a:fld id="{6B351E07-8756-4B4E-8FF0-84F5E1677A31}" type="slidenum">
              <a:rPr lang="en-CA" smtClean="0"/>
              <a:t>4</a:t>
            </a:fld>
            <a:endParaRPr lang="en-CA"/>
          </a:p>
        </p:txBody>
      </p:sp>
    </p:spTree>
    <p:extLst>
      <p:ext uri="{BB962C8B-B14F-4D97-AF65-F5344CB8AC3E}">
        <p14:creationId xmlns:p14="http://schemas.microsoft.com/office/powerpoint/2010/main" val="3465919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574" indent="-178574">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1B98B67-FA9C-41F3-8FCD-82F94CD4F9C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7548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574" indent="-178574">
              <a:buFontTx/>
              <a:buChar char="-"/>
            </a:pPr>
            <a:r>
              <a:rPr lang="en-CA" dirty="0"/>
              <a:t>Before making the changes for each scenario, click “Save as” and save your farm under a different name, e.g., “</a:t>
            </a:r>
            <a:r>
              <a:rPr lang="en-CA" dirty="0" err="1"/>
              <a:t>MyFarm_WeaningRate</a:t>
            </a:r>
            <a:r>
              <a:rPr lang="en-CA" dirty="0"/>
              <a:t>”</a:t>
            </a:r>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1B98B67-FA9C-41F3-8FCD-82F94CD4F9C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0260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574" indent="-178574">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1B98B67-FA9C-41F3-8FCD-82F94CD4F9C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5707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574" indent="-178574">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1B98B67-FA9C-41F3-8FCD-82F94CD4F9C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2037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574" indent="-178574">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1B98B67-FA9C-41F3-8FCD-82F94CD4F9C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652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574" indent="-178574">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71B98B67-FA9C-41F3-8FCD-82F94CD4F9C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4493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3237"/>
            <a:r>
              <a:rPr lang="en-US" altLang="en-US" dirty="0">
                <a:latin typeface="Arial" panose="020B0604020202020204" pitchFamily="34" charset="0"/>
              </a:rPr>
              <a:t>- </a:t>
            </a:r>
            <a:r>
              <a:rPr lang="en-CA" dirty="0" err="1"/>
              <a:t>Holos</a:t>
            </a:r>
            <a:r>
              <a:rPr lang="en-CA" dirty="0"/>
              <a:t> publications are listed</a:t>
            </a:r>
            <a:r>
              <a:rPr lang="en-CA" baseline="0" dirty="0"/>
              <a:t> on our website, along with software download.</a:t>
            </a:r>
            <a:endParaRPr lang="en-CA" dirty="0"/>
          </a:p>
          <a:p>
            <a:endParaRPr lang="en-US" altLang="en-US" dirty="0">
              <a:latin typeface="Arial" panose="020B0604020202020204" pitchFamily="34" charset="0"/>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8255" indent="-291636" eaLnBrk="0" hangingPunct="0">
              <a:defRPr>
                <a:solidFill>
                  <a:schemeClr val="tx1"/>
                </a:solidFill>
                <a:latin typeface="Arial" panose="020B0604020202020204" pitchFamily="34" charset="0"/>
              </a:defRPr>
            </a:lvl2pPr>
            <a:lvl3pPr marL="1166546" indent="-233309" eaLnBrk="0" hangingPunct="0">
              <a:defRPr>
                <a:solidFill>
                  <a:schemeClr val="tx1"/>
                </a:solidFill>
                <a:latin typeface="Arial" panose="020B0604020202020204" pitchFamily="34" charset="0"/>
              </a:defRPr>
            </a:lvl3pPr>
            <a:lvl4pPr marL="1633164" indent="-233309" eaLnBrk="0" hangingPunct="0">
              <a:defRPr>
                <a:solidFill>
                  <a:schemeClr val="tx1"/>
                </a:solidFill>
                <a:latin typeface="Arial" panose="020B0604020202020204" pitchFamily="34" charset="0"/>
              </a:defRPr>
            </a:lvl4pPr>
            <a:lvl5pPr marL="2099782" indent="-233309" eaLnBrk="0" hangingPunct="0">
              <a:defRPr>
                <a:solidFill>
                  <a:schemeClr val="tx1"/>
                </a:solidFill>
                <a:latin typeface="Arial" panose="020B0604020202020204" pitchFamily="34" charset="0"/>
              </a:defRPr>
            </a:lvl5pPr>
            <a:lvl6pPr marL="2566401" indent="-233309" eaLnBrk="0" fontAlgn="base" hangingPunct="0">
              <a:spcBef>
                <a:spcPct val="0"/>
              </a:spcBef>
              <a:spcAft>
                <a:spcPct val="0"/>
              </a:spcAft>
              <a:defRPr>
                <a:solidFill>
                  <a:schemeClr val="tx1"/>
                </a:solidFill>
                <a:latin typeface="Arial" panose="020B0604020202020204" pitchFamily="34" charset="0"/>
              </a:defRPr>
            </a:lvl6pPr>
            <a:lvl7pPr marL="3033019" indent="-233309" eaLnBrk="0" fontAlgn="base" hangingPunct="0">
              <a:spcBef>
                <a:spcPct val="0"/>
              </a:spcBef>
              <a:spcAft>
                <a:spcPct val="0"/>
              </a:spcAft>
              <a:defRPr>
                <a:solidFill>
                  <a:schemeClr val="tx1"/>
                </a:solidFill>
                <a:latin typeface="Arial" panose="020B0604020202020204" pitchFamily="34" charset="0"/>
              </a:defRPr>
            </a:lvl7pPr>
            <a:lvl8pPr marL="3499637" indent="-233309" eaLnBrk="0" fontAlgn="base" hangingPunct="0">
              <a:spcBef>
                <a:spcPct val="0"/>
              </a:spcBef>
              <a:spcAft>
                <a:spcPct val="0"/>
              </a:spcAft>
              <a:defRPr>
                <a:solidFill>
                  <a:schemeClr val="tx1"/>
                </a:solidFill>
                <a:latin typeface="Arial" panose="020B0604020202020204" pitchFamily="34" charset="0"/>
              </a:defRPr>
            </a:lvl8pPr>
            <a:lvl9pPr marL="3966256" indent="-233309" eaLnBrk="0" fontAlgn="base" hangingPunct="0">
              <a:spcBef>
                <a:spcPct val="0"/>
              </a:spcBef>
              <a:spcAft>
                <a:spcPct val="0"/>
              </a:spcAft>
              <a:defRPr>
                <a:solidFill>
                  <a:schemeClr val="tx1"/>
                </a:solidFill>
                <a:latin typeface="Arial" panose="020B0604020202020204" pitchFamily="34" charset="0"/>
              </a:defRPr>
            </a:lvl9pPr>
          </a:lstStyle>
          <a:p>
            <a:pPr defTabSz="933237" eaLnBrk="1" fontAlgn="base" hangingPunct="1">
              <a:spcBef>
                <a:spcPct val="0"/>
              </a:spcBef>
              <a:spcAft>
                <a:spcPct val="0"/>
              </a:spcAft>
              <a:defRPr/>
            </a:pPr>
            <a:fld id="{D9CC22E3-E355-4863-B28E-E2143BC747B0}" type="slidenum">
              <a:rPr lang="en-CA" altLang="en-US">
                <a:solidFill>
                  <a:srgbClr val="000000"/>
                </a:solidFill>
              </a:rPr>
              <a:pPr defTabSz="933237" eaLnBrk="1" fontAlgn="base" hangingPunct="1">
                <a:spcBef>
                  <a:spcPct val="0"/>
                </a:spcBef>
                <a:spcAft>
                  <a:spcPct val="0"/>
                </a:spcAft>
                <a:defRPr/>
              </a:pPr>
              <a:t>37</a:t>
            </a:fld>
            <a:endParaRPr lang="en-CA" altLang="en-US">
              <a:solidFill>
                <a:srgbClr val="000000"/>
              </a:solidFill>
            </a:endParaRPr>
          </a:p>
        </p:txBody>
      </p:sp>
    </p:spTree>
    <p:extLst>
      <p:ext uri="{BB962C8B-B14F-4D97-AF65-F5344CB8AC3E}">
        <p14:creationId xmlns:p14="http://schemas.microsoft.com/office/powerpoint/2010/main" val="759868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BCD305-7554-4AA2-8750-2B1F61F66EF2}" type="slidenum">
              <a:rPr lang="en-CA" smtClean="0"/>
              <a:t>38</a:t>
            </a:fld>
            <a:endParaRPr lang="en-CA"/>
          </a:p>
        </p:txBody>
      </p:sp>
    </p:spTree>
    <p:extLst>
      <p:ext uri="{BB962C8B-B14F-4D97-AF65-F5344CB8AC3E}">
        <p14:creationId xmlns:p14="http://schemas.microsoft.com/office/powerpoint/2010/main" val="182472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fld id="{71B98B67-FA9C-41F3-8FCD-82F94CD4F9C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2732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0435" indent="-287773" eaLnBrk="0" hangingPunct="0">
              <a:spcBef>
                <a:spcPct val="30000"/>
              </a:spcBef>
              <a:defRPr sz="1200">
                <a:solidFill>
                  <a:schemeClr val="tx1"/>
                </a:solidFill>
                <a:latin typeface="Arial" charset="0"/>
              </a:defRPr>
            </a:lvl2pPr>
            <a:lvl3pPr marL="1154271" indent="-230536" eaLnBrk="0" hangingPunct="0">
              <a:spcBef>
                <a:spcPct val="30000"/>
              </a:spcBef>
              <a:defRPr sz="1200">
                <a:solidFill>
                  <a:schemeClr val="tx1"/>
                </a:solidFill>
                <a:latin typeface="Arial" charset="0"/>
              </a:defRPr>
            </a:lvl3pPr>
            <a:lvl4pPr marL="1615343" indent="-230536" eaLnBrk="0" hangingPunct="0">
              <a:spcBef>
                <a:spcPct val="30000"/>
              </a:spcBef>
              <a:defRPr sz="1200">
                <a:solidFill>
                  <a:schemeClr val="tx1"/>
                </a:solidFill>
                <a:latin typeface="Arial" charset="0"/>
              </a:defRPr>
            </a:lvl4pPr>
            <a:lvl5pPr marL="2078006" indent="-230536" eaLnBrk="0" hangingPunct="0">
              <a:spcBef>
                <a:spcPct val="30000"/>
              </a:spcBef>
              <a:defRPr sz="1200">
                <a:solidFill>
                  <a:schemeClr val="tx1"/>
                </a:solidFill>
                <a:latin typeface="Arial" charset="0"/>
              </a:defRPr>
            </a:lvl5pPr>
            <a:lvl6pPr marL="2535898" indent="-230536" eaLnBrk="0" fontAlgn="base" hangingPunct="0">
              <a:spcBef>
                <a:spcPct val="30000"/>
              </a:spcBef>
              <a:spcAft>
                <a:spcPct val="0"/>
              </a:spcAft>
              <a:defRPr sz="1200">
                <a:solidFill>
                  <a:schemeClr val="tx1"/>
                </a:solidFill>
                <a:latin typeface="Arial" charset="0"/>
              </a:defRPr>
            </a:lvl6pPr>
            <a:lvl7pPr marL="2993791" indent="-230536" eaLnBrk="0" fontAlgn="base" hangingPunct="0">
              <a:spcBef>
                <a:spcPct val="30000"/>
              </a:spcBef>
              <a:spcAft>
                <a:spcPct val="0"/>
              </a:spcAft>
              <a:defRPr sz="1200">
                <a:solidFill>
                  <a:schemeClr val="tx1"/>
                </a:solidFill>
                <a:latin typeface="Arial" charset="0"/>
              </a:defRPr>
            </a:lvl7pPr>
            <a:lvl8pPr marL="3451683" indent="-230536" eaLnBrk="0" fontAlgn="base" hangingPunct="0">
              <a:spcBef>
                <a:spcPct val="30000"/>
              </a:spcBef>
              <a:spcAft>
                <a:spcPct val="0"/>
              </a:spcAft>
              <a:defRPr sz="1200">
                <a:solidFill>
                  <a:schemeClr val="tx1"/>
                </a:solidFill>
                <a:latin typeface="Arial" charset="0"/>
              </a:defRPr>
            </a:lvl8pPr>
            <a:lvl9pPr marL="3909577" indent="-230536" eaLnBrk="0" fontAlgn="base" hangingPunct="0">
              <a:spcBef>
                <a:spcPct val="30000"/>
              </a:spcBef>
              <a:spcAft>
                <a:spcPct val="0"/>
              </a:spcAft>
              <a:defRPr sz="1200">
                <a:solidFill>
                  <a:schemeClr val="tx1"/>
                </a:solidFill>
                <a:latin typeface="Arial" charset="0"/>
              </a:defRPr>
            </a:lvl9pPr>
          </a:lstStyle>
          <a:p>
            <a:pPr defTabSz="933237" eaLnBrk="1" hangingPunct="1">
              <a:spcBef>
                <a:spcPct val="0"/>
              </a:spcBef>
            </a:pPr>
            <a:fld id="{3168C674-C013-40CA-A061-5324F5EF024C}" type="slidenum">
              <a:rPr lang="en-CA" altLang="en-US">
                <a:solidFill>
                  <a:prstClr val="black"/>
                </a:solidFill>
              </a:rPr>
              <a:pPr defTabSz="933237" eaLnBrk="1" hangingPunct="1">
                <a:spcBef>
                  <a:spcPct val="0"/>
                </a:spcBef>
              </a:pPr>
              <a:t>13</a:t>
            </a:fld>
            <a:endParaRPr lang="en-CA" altLang="en-US">
              <a:solidFill>
                <a:prstClr val="black"/>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lnSpc>
                <a:spcPct val="80000"/>
              </a:lnSpc>
              <a:buFont typeface="Arial" panose="020B0604020202020204" pitchFamily="34" charset="0"/>
              <a:buChar char="•"/>
            </a:pPr>
            <a:r>
              <a:rPr lang="en-CA" altLang="en-US" dirty="0"/>
              <a:t>The </a:t>
            </a:r>
            <a:r>
              <a:rPr lang="en-CA" altLang="en-US" dirty="0" err="1"/>
              <a:t>Holos</a:t>
            </a:r>
            <a:r>
              <a:rPr lang="en-CA" altLang="en-US" dirty="0"/>
              <a:t> model can estimate greenhouse gas emissions from several </a:t>
            </a:r>
            <a:r>
              <a:rPr lang="en-CA" altLang="en-US" b="1" dirty="0"/>
              <a:t>different</a:t>
            </a:r>
            <a:r>
              <a:rPr lang="en-CA" altLang="en-US" b="1" baseline="0" dirty="0"/>
              <a:t> livestock production systems </a:t>
            </a:r>
            <a:r>
              <a:rPr lang="en-CA" altLang="en-US" baseline="0" dirty="0"/>
              <a:t>including: beef, dairy, swine, sheep, poultry and other animals such as goats and horses.</a:t>
            </a:r>
          </a:p>
          <a:p>
            <a:pPr marL="171450" indent="-171450" eaLnBrk="1" hangingPunct="1">
              <a:lnSpc>
                <a:spcPct val="80000"/>
              </a:lnSpc>
              <a:buFont typeface="Arial" panose="020B0604020202020204" pitchFamily="34" charset="0"/>
              <a:buChar char="•"/>
            </a:pPr>
            <a:r>
              <a:rPr lang="en-CA" altLang="en-US" baseline="0" dirty="0"/>
              <a:t>It also simulates </a:t>
            </a:r>
            <a:r>
              <a:rPr lang="en-CA" altLang="en-US" b="1" baseline="0" dirty="0"/>
              <a:t>different stages of production </a:t>
            </a:r>
            <a:r>
              <a:rPr lang="en-CA" altLang="en-US" baseline="0" dirty="0"/>
              <a:t>within these production systems, such as the grazing and confined feeding stages of beef production and the feed production stages, which we will discuss in greater detail later on.</a:t>
            </a:r>
          </a:p>
          <a:p>
            <a:pPr marL="171450" indent="-171450" eaLnBrk="1" hangingPunct="1">
              <a:lnSpc>
                <a:spcPct val="80000"/>
              </a:lnSpc>
              <a:buFont typeface="Arial" panose="020B0604020202020204" pitchFamily="34" charset="0"/>
              <a:buChar char="•"/>
            </a:pPr>
            <a:r>
              <a:rPr lang="en-CA" altLang="en-US" baseline="0" dirty="0"/>
              <a:t>The user can include </a:t>
            </a:r>
            <a:r>
              <a:rPr lang="en-CA" altLang="en-US" b="1" baseline="0" dirty="0"/>
              <a:t>one or more of these components </a:t>
            </a:r>
            <a:r>
              <a:rPr lang="en-CA" altLang="en-US" baseline="0" dirty="0"/>
              <a:t>when using </a:t>
            </a:r>
            <a:r>
              <a:rPr lang="en-CA" altLang="en-US" baseline="0" dirty="0" err="1"/>
              <a:t>Holos</a:t>
            </a:r>
            <a:r>
              <a:rPr lang="en-CA" altLang="en-US" baseline="0" dirty="0"/>
              <a:t> to estimate the impacts of management practices on GHG emissions for their operation</a:t>
            </a:r>
            <a:r>
              <a:rPr lang="en-US" altLang="en-US" baseline="0" dirty="0"/>
              <a:t>.</a:t>
            </a:r>
            <a:endParaRPr lang="en-US" altLang="en-US" dirty="0"/>
          </a:p>
        </p:txBody>
      </p:sp>
    </p:spTree>
    <p:extLst>
      <p:ext uri="{BB962C8B-B14F-4D97-AF65-F5344CB8AC3E}">
        <p14:creationId xmlns:p14="http://schemas.microsoft.com/office/powerpoint/2010/main" val="3723688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b="0" i="0" dirty="0"/>
              <a:t>As</a:t>
            </a:r>
            <a:r>
              <a:rPr lang="en-CA" b="0" i="0" baseline="0" dirty="0"/>
              <a:t> we come from Canada, our exercise today is going to be based on a “typical” Canadian beef production operation, although the main purpose of our training session is to familiarize you with the </a:t>
            </a:r>
            <a:r>
              <a:rPr lang="en-CA" b="0" i="0" baseline="0" dirty="0" err="1"/>
              <a:t>Holos</a:t>
            </a:r>
            <a:r>
              <a:rPr lang="en-CA" b="0" i="0" baseline="0" dirty="0"/>
              <a:t> software, show you what it can do and how, so that you can later use it for your own farms.</a:t>
            </a:r>
          </a:p>
          <a:p>
            <a:pPr marL="171450" indent="-171450">
              <a:buFont typeface="Arial" panose="020B0604020202020204" pitchFamily="34" charset="0"/>
              <a:buChar char="•"/>
            </a:pPr>
            <a:r>
              <a:rPr lang="en-CA" b="0" i="0" baseline="0" dirty="0"/>
              <a:t>Most Canadian beef is produced via a </a:t>
            </a:r>
            <a:r>
              <a:rPr lang="en-CA" b="1" i="0" baseline="0" dirty="0"/>
              <a:t>three-phase production system</a:t>
            </a:r>
            <a:r>
              <a:rPr lang="en-CA" b="0" i="0" baseline="0" dirty="0"/>
              <a:t>, involving the cow-calf, backgrounding and finishing stages. There is a lot of heterogeneity in Canadian beef production with many differences among farms. Some may only have cow-calf, while others may incorporate two or even three stages of production. The model farm we are looking at today is not an actual beef farm, but a kind of “</a:t>
            </a:r>
            <a:r>
              <a:rPr lang="en-CA" b="1" i="0" baseline="0" dirty="0"/>
              <a:t>virtual” farm </a:t>
            </a:r>
            <a:r>
              <a:rPr lang="en-CA" b="0" i="0" baseline="0" dirty="0"/>
              <a:t>that we use to examine how management practices across all three stages of production can impact net GHG emissions.</a:t>
            </a:r>
          </a:p>
          <a:p>
            <a:pPr marL="628650" lvl="1" indent="-171450">
              <a:buFont typeface="Wingdings" panose="05000000000000000000" pitchFamily="2" charset="2"/>
              <a:buChar char="Ø"/>
            </a:pPr>
            <a:r>
              <a:rPr lang="en-CA" b="0" i="0" baseline="0" dirty="0"/>
              <a:t>In the cow-calf stage: the breeding stock are on pasture, typically from March to September, with their calves;</a:t>
            </a:r>
          </a:p>
          <a:p>
            <a:pPr marL="628650" lvl="1" indent="-171450">
              <a:buFont typeface="Wingdings" panose="05000000000000000000" pitchFamily="2" charset="2"/>
              <a:buChar char="Ø"/>
            </a:pPr>
            <a:r>
              <a:rPr lang="en-CA" b="0" i="0" baseline="0" dirty="0"/>
              <a:t>In the backgrounding stage, weaned calves are fed on a forage-rich diet (in our example farm, barley silage), for about 4 months;</a:t>
            </a:r>
          </a:p>
          <a:p>
            <a:pPr marL="628650" lvl="1" indent="-171450">
              <a:buFont typeface="Wingdings" panose="05000000000000000000" pitchFamily="2" charset="2"/>
              <a:buChar char="Ø"/>
            </a:pPr>
            <a:r>
              <a:rPr lang="en-CA" b="0" i="0" baseline="0" dirty="0"/>
              <a:t>In the finishing stage, calves move from backgrounding to a feedlot, where they are fed on a grain-rich diet (barley grain) they reach slaughter weight.</a:t>
            </a:r>
          </a:p>
          <a:p>
            <a:pPr marL="171450" lvl="0" indent="-171450">
              <a:buFont typeface="Arial" panose="020B0604020202020204" pitchFamily="34" charset="0"/>
              <a:buChar char="•"/>
            </a:pPr>
            <a:r>
              <a:rPr lang="en-CA" b="0" i="0" baseline="0" dirty="0"/>
              <a:t>The </a:t>
            </a:r>
            <a:r>
              <a:rPr lang="en-CA" b="1" i="0" baseline="0" dirty="0"/>
              <a:t>birth and death of the calves mark the boundary of our system</a:t>
            </a:r>
            <a:r>
              <a:rPr lang="en-CA" b="0" i="0" baseline="0" dirty="0"/>
              <a:t>, which does not calculate GHG emissions from post-slaughter operations such as meat processing, packaging or delivery to the consumer.</a:t>
            </a:r>
          </a:p>
        </p:txBody>
      </p:sp>
      <p:sp>
        <p:nvSpPr>
          <p:cNvPr id="4" name="Slide Number Placeholder 3"/>
          <p:cNvSpPr>
            <a:spLocks noGrp="1"/>
          </p:cNvSpPr>
          <p:nvPr>
            <p:ph type="sldNum" sz="quarter" idx="10"/>
          </p:nvPr>
        </p:nvSpPr>
        <p:spPr/>
        <p:txBody>
          <a:bodyPr/>
          <a:lstStyle/>
          <a:p>
            <a:pPr defTabSz="933237"/>
            <a:fld id="{71B98B67-FA9C-41F3-8FCD-82F94CD4F9CE}" type="slidenum">
              <a:rPr lang="en-US">
                <a:solidFill>
                  <a:prstClr val="black"/>
                </a:solidFill>
                <a:latin typeface="Calibri"/>
              </a:rPr>
              <a:pPr defTabSz="933237"/>
              <a:t>14</a:t>
            </a:fld>
            <a:endParaRPr lang="en-US" dirty="0">
              <a:solidFill>
                <a:prstClr val="black"/>
              </a:solidFill>
              <a:latin typeface="Calibri"/>
            </a:endParaRPr>
          </a:p>
        </p:txBody>
      </p:sp>
    </p:spTree>
    <p:extLst>
      <p:ext uri="{BB962C8B-B14F-4D97-AF65-F5344CB8AC3E}">
        <p14:creationId xmlns:p14="http://schemas.microsoft.com/office/powerpoint/2010/main" val="1716398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574" indent="-178574">
              <a:buFontTx/>
              <a:buChar char="-"/>
            </a:pPr>
            <a:r>
              <a:rPr lang="en-US" dirty="0"/>
              <a:t>The various</a:t>
            </a:r>
            <a:r>
              <a:rPr lang="en-US" baseline="0" dirty="0"/>
              <a:t> components and processes of the beef farm can act as either </a:t>
            </a:r>
            <a:r>
              <a:rPr lang="en-US" b="1" baseline="0" dirty="0"/>
              <a:t>sources or sinks of greenhouse gases </a:t>
            </a:r>
            <a:r>
              <a:rPr lang="en-US" baseline="0" dirty="0"/>
              <a:t>– carbon dioxide (CO</a:t>
            </a:r>
            <a:r>
              <a:rPr lang="en-US" baseline="-25000" dirty="0"/>
              <a:t>2</a:t>
            </a:r>
            <a:r>
              <a:rPr lang="en-US" baseline="0" dirty="0"/>
              <a:t>), methane (CH</a:t>
            </a:r>
            <a:r>
              <a:rPr lang="en-US" baseline="-25000" dirty="0"/>
              <a:t>4</a:t>
            </a:r>
            <a:r>
              <a:rPr lang="en-US" baseline="0" dirty="0"/>
              <a:t>) and nitrous oxide (N</a:t>
            </a:r>
            <a:r>
              <a:rPr lang="en-US" baseline="-25000" dirty="0"/>
              <a:t>2</a:t>
            </a:r>
            <a:r>
              <a:rPr lang="en-US" baseline="0" dirty="0"/>
              <a:t>O), and as such </a:t>
            </a:r>
            <a:r>
              <a:rPr lang="en-US" b="1" baseline="0" dirty="0"/>
              <a:t>should all be considered in a whole-farm GHG emissions analysis</a:t>
            </a:r>
            <a:r>
              <a:rPr lang="en-US" baseline="0" dirty="0"/>
              <a:t>, as indeed they are in </a:t>
            </a:r>
            <a:r>
              <a:rPr lang="en-US" baseline="0" dirty="0" err="1"/>
              <a:t>Holos</a:t>
            </a:r>
            <a:r>
              <a:rPr lang="en-US" baseline="0" dirty="0"/>
              <a:t>.</a:t>
            </a:r>
          </a:p>
          <a:p>
            <a:pPr marL="178574" indent="-178574">
              <a:buFontTx/>
              <a:buChar char="-"/>
            </a:pPr>
            <a:r>
              <a:rPr lang="en-US" baseline="0" dirty="0"/>
              <a:t>CO2 is produced by on-farm energy use; enteric CH4 is produced by cattle at all stages of their life; CH4 and N2O are released from cattle manure, synthetic fertilizers, soils and crop residues.</a:t>
            </a:r>
          </a:p>
          <a:p>
            <a:pPr marL="178574" indent="-178574">
              <a:buFontTx/>
              <a:buChar char="-"/>
            </a:pPr>
            <a:r>
              <a:rPr lang="en-US" baseline="0" dirty="0" err="1"/>
              <a:t>Holos</a:t>
            </a:r>
            <a:r>
              <a:rPr lang="en-US" baseline="0" dirty="0"/>
              <a:t> also includes some GHG emissions that do not strictly speaking occur on the farm but are instead produced upstream, such as CO2 produced during the manufacture of the pesticides and fertilizers used on the farm.</a:t>
            </a:r>
          </a:p>
          <a:p>
            <a:pPr marL="178574" indent="-178574">
              <a:buFontTx/>
              <a:buChar char="-"/>
            </a:pPr>
            <a:r>
              <a:rPr lang="en-US" baseline="0" dirty="0"/>
              <a:t>As our farm is a cradle-to-farm gate operation, our final output is live animals from the finishing stage. </a:t>
            </a:r>
          </a:p>
          <a:p>
            <a:pPr marL="178574" indent="-178574">
              <a:buFontTx/>
              <a:buChar char="-"/>
            </a:pPr>
            <a:endParaRPr lang="en-US" dirty="0"/>
          </a:p>
        </p:txBody>
      </p:sp>
      <p:sp>
        <p:nvSpPr>
          <p:cNvPr id="4" name="Slide Number Placeholder 3"/>
          <p:cNvSpPr>
            <a:spLocks noGrp="1"/>
          </p:cNvSpPr>
          <p:nvPr>
            <p:ph type="sldNum" sz="quarter" idx="10"/>
          </p:nvPr>
        </p:nvSpPr>
        <p:spPr/>
        <p:txBody>
          <a:bodyPr/>
          <a:lstStyle/>
          <a:p>
            <a:pPr defTabSz="933237"/>
            <a:fld id="{71B98B67-FA9C-41F3-8FCD-82F94CD4F9CE}" type="slidenum">
              <a:rPr lang="en-US">
                <a:solidFill>
                  <a:prstClr val="black"/>
                </a:solidFill>
                <a:latin typeface="Calibri"/>
              </a:rPr>
              <a:pPr defTabSz="933237"/>
              <a:t>15</a:t>
            </a:fld>
            <a:endParaRPr lang="en-US" dirty="0">
              <a:solidFill>
                <a:prstClr val="black"/>
              </a:solidFill>
              <a:latin typeface="Calibri"/>
            </a:endParaRPr>
          </a:p>
        </p:txBody>
      </p:sp>
    </p:spTree>
    <p:extLst>
      <p:ext uri="{BB962C8B-B14F-4D97-AF65-F5344CB8AC3E}">
        <p14:creationId xmlns:p14="http://schemas.microsoft.com/office/powerpoint/2010/main" val="1421084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574" indent="-178574">
              <a:buFontTx/>
              <a:buChar char="-"/>
            </a:pPr>
            <a:r>
              <a:rPr lang="en-CA" dirty="0"/>
              <a:t>Ultimately,</a:t>
            </a:r>
            <a:r>
              <a:rPr lang="en-CA" baseline="0" dirty="0"/>
              <a:t> what we would like to know and what </a:t>
            </a:r>
            <a:r>
              <a:rPr lang="en-CA" baseline="0" dirty="0" err="1"/>
              <a:t>Holos</a:t>
            </a:r>
            <a:r>
              <a:rPr lang="en-CA" baseline="0" dirty="0"/>
              <a:t> can help us to understand, is how the different </a:t>
            </a:r>
            <a:r>
              <a:rPr lang="en-CA" b="1" baseline="0" dirty="0"/>
              <a:t>management practices </a:t>
            </a:r>
            <a:r>
              <a:rPr lang="en-CA" baseline="0" dirty="0"/>
              <a:t>that we adopt on our farm at different stages of production, </a:t>
            </a:r>
            <a:r>
              <a:rPr lang="en-CA" b="1" baseline="0" dirty="0"/>
              <a:t>can impact net GHG emissions per unit of final product</a:t>
            </a:r>
            <a:r>
              <a:rPr lang="en-CA" baseline="0" dirty="0"/>
              <a:t>, i.e., the GHG emission intensity of producing a particular product.</a:t>
            </a:r>
          </a:p>
          <a:p>
            <a:pPr marL="178574" indent="-178574">
              <a:buFontTx/>
              <a:buChar char="-"/>
            </a:pPr>
            <a:r>
              <a:rPr lang="en-CA" baseline="0" dirty="0"/>
              <a:t>This final product can be live animals, beef, milk, or eggs, and the GHG emission intensity is calculated as the kg CO2 eq. from the production process divided by kg of product produced.</a:t>
            </a:r>
          </a:p>
          <a:p>
            <a:pPr marL="178574" indent="-178574">
              <a:buFontTx/>
              <a:buChar char="-"/>
            </a:pPr>
            <a:r>
              <a:rPr lang="en-CA" baseline="0" dirty="0"/>
              <a:t>CO2 equivalent is a way if expressing, in a common unit, the emission of different GHGs and it is based on the Global Warming Potential of the different GHGs. For example, CO2 is equal to 1 CO2 eq., while N2O, which is a much more powerful GHG, is equal to 265 CO2 eq. That is, one unit of N2O has a global warming potential 265 times that of one unit of CO2, or it warms the earth 265 times more than CO2 over a given time period. So, even if less N2O is emitted, it is a much more potent GHG. </a:t>
            </a:r>
            <a:endParaRPr lang="en-US" dirty="0"/>
          </a:p>
        </p:txBody>
      </p:sp>
      <p:sp>
        <p:nvSpPr>
          <p:cNvPr id="4" name="Slide Number Placeholder 3"/>
          <p:cNvSpPr>
            <a:spLocks noGrp="1"/>
          </p:cNvSpPr>
          <p:nvPr>
            <p:ph type="sldNum" sz="quarter" idx="10"/>
          </p:nvPr>
        </p:nvSpPr>
        <p:spPr/>
        <p:txBody>
          <a:bodyPr/>
          <a:lstStyle/>
          <a:p>
            <a:pPr defTabSz="933237"/>
            <a:fld id="{71B98B67-FA9C-41F3-8FCD-82F94CD4F9CE}" type="slidenum">
              <a:rPr lang="en-US">
                <a:solidFill>
                  <a:prstClr val="black"/>
                </a:solidFill>
                <a:latin typeface="Calibri"/>
              </a:rPr>
              <a:pPr defTabSz="933237"/>
              <a:t>16</a:t>
            </a:fld>
            <a:endParaRPr lang="en-US" dirty="0">
              <a:solidFill>
                <a:prstClr val="black"/>
              </a:solidFill>
              <a:latin typeface="Calibri"/>
            </a:endParaRPr>
          </a:p>
        </p:txBody>
      </p:sp>
    </p:spTree>
    <p:extLst>
      <p:ext uri="{BB962C8B-B14F-4D97-AF65-F5344CB8AC3E}">
        <p14:creationId xmlns:p14="http://schemas.microsoft.com/office/powerpoint/2010/main" val="1408889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574" indent="-178574">
              <a:buFont typeface="Arial" panose="020B0604020202020204" pitchFamily="34" charset="0"/>
              <a:buChar char="•"/>
            </a:pPr>
            <a:r>
              <a:rPr lang="en-CA" dirty="0"/>
              <a:t>To</a:t>
            </a:r>
            <a:r>
              <a:rPr lang="en-CA" baseline="0" dirty="0"/>
              <a:t> describe our model beef farm in a little more detail:</a:t>
            </a:r>
          </a:p>
          <a:p>
            <a:pPr marL="635774" lvl="1" indent="-178574">
              <a:buFont typeface="Wingdings" panose="05000000000000000000" pitchFamily="2" charset="2"/>
              <a:buChar char="Ø"/>
            </a:pPr>
            <a:r>
              <a:rPr lang="en-CA" dirty="0"/>
              <a:t>During the cow-calf stage, the breeding stock remain with the calves</a:t>
            </a:r>
            <a:r>
              <a:rPr lang="en-CA" baseline="0" dirty="0"/>
              <a:t> on pasture over the summer months, from March to September; on our farm we have 120 cows, who produce 102 calves (15% calf loss); the calves are born on the 1</a:t>
            </a:r>
            <a:r>
              <a:rPr lang="en-CA" baseline="30000" dirty="0"/>
              <a:t>st</a:t>
            </a:r>
            <a:r>
              <a:rPr lang="en-CA" baseline="0" dirty="0"/>
              <a:t> of March and they are weaned on Oct 1</a:t>
            </a:r>
            <a:r>
              <a:rPr lang="en-CA" baseline="30000" dirty="0"/>
              <a:t>st</a:t>
            </a:r>
            <a:r>
              <a:rPr lang="en-CA" baseline="0" dirty="0"/>
              <a:t>;</a:t>
            </a:r>
          </a:p>
          <a:p>
            <a:pPr marL="635774" lvl="1" indent="-178574">
              <a:buFont typeface="Wingdings" panose="05000000000000000000" pitchFamily="2" charset="2"/>
              <a:buChar char="Ø"/>
            </a:pPr>
            <a:r>
              <a:rPr lang="en-CA" baseline="0" dirty="0"/>
              <a:t>Following weaning the calves move into the backgrounding stage; 100 calves move into this stage (there is a small loss), and 50% are steers and 50% are heifers; their initial weight is 240 kg and they gain 1 kg weight per day on a barley silage-rich diet;</a:t>
            </a:r>
          </a:p>
          <a:p>
            <a:pPr marL="635774" lvl="1" indent="-178574">
              <a:buFont typeface="Wingdings" panose="05000000000000000000" pitchFamily="2" charset="2"/>
              <a:buChar char="Ø"/>
            </a:pPr>
            <a:r>
              <a:rPr lang="en-CA" baseline="0" dirty="0"/>
              <a:t>Animals leave the backgrounding stage in mid-January and then move into a finishing feedlot where they are fed on a barley grain-rich diet until July; they gain more weight on this diet – 1.5 kg per day, and are slaughtered when they reach a weight of about 600 kg.</a:t>
            </a:r>
          </a:p>
          <a:p>
            <a:pPr marL="635774" lvl="1" indent="-178574">
              <a:buFont typeface="Wingdings" panose="05000000000000000000" pitchFamily="2" charset="2"/>
              <a:buChar char="Ø"/>
            </a:pPr>
            <a:r>
              <a:rPr lang="en-CA" baseline="0" dirty="0"/>
              <a:t>We also have 4 bulls on the farm.</a:t>
            </a:r>
            <a:endParaRPr lang="en-US" dirty="0"/>
          </a:p>
        </p:txBody>
      </p:sp>
      <p:sp>
        <p:nvSpPr>
          <p:cNvPr id="4" name="Slide Number Placeholder 3"/>
          <p:cNvSpPr>
            <a:spLocks noGrp="1"/>
          </p:cNvSpPr>
          <p:nvPr>
            <p:ph type="sldNum" sz="quarter" idx="10"/>
          </p:nvPr>
        </p:nvSpPr>
        <p:spPr/>
        <p:txBody>
          <a:bodyPr/>
          <a:lstStyle/>
          <a:p>
            <a:pPr defTabSz="933237"/>
            <a:fld id="{71B98B67-FA9C-41F3-8FCD-82F94CD4F9CE}" type="slidenum">
              <a:rPr lang="en-US">
                <a:solidFill>
                  <a:prstClr val="black"/>
                </a:solidFill>
                <a:latin typeface="Calibri"/>
              </a:rPr>
              <a:pPr defTabSz="933237"/>
              <a:t>17</a:t>
            </a:fld>
            <a:endParaRPr lang="en-US" dirty="0">
              <a:solidFill>
                <a:prstClr val="black"/>
              </a:solidFill>
              <a:latin typeface="Calibri"/>
            </a:endParaRPr>
          </a:p>
        </p:txBody>
      </p:sp>
    </p:spTree>
    <p:extLst>
      <p:ext uri="{BB962C8B-B14F-4D97-AF65-F5344CB8AC3E}">
        <p14:creationId xmlns:p14="http://schemas.microsoft.com/office/powerpoint/2010/main" val="1116211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To</a:t>
            </a:r>
            <a:r>
              <a:rPr lang="en-CA" baseline="0" dirty="0"/>
              <a:t> maintain all of these animals we also need to produce the feed for them to sustain them, so </a:t>
            </a:r>
            <a:r>
              <a:rPr lang="en-CA" baseline="0" dirty="0" err="1"/>
              <a:t>Holos</a:t>
            </a:r>
            <a:r>
              <a:rPr lang="en-CA" baseline="0" dirty="0"/>
              <a:t> also calculates GHG fluxes associated with the forage and feed production stages. </a:t>
            </a:r>
          </a:p>
          <a:p>
            <a:pPr marL="171450" indent="-171450">
              <a:buFont typeface="Arial" panose="020B0604020202020204" pitchFamily="34" charset="0"/>
              <a:buChar char="•"/>
            </a:pPr>
            <a:r>
              <a:rPr lang="en-CA" baseline="0" dirty="0"/>
              <a:t>Normally, the area of land needed for all feed crop requirements is </a:t>
            </a:r>
            <a:r>
              <a:rPr lang="en-CA" b="1" baseline="0" dirty="0"/>
              <a:t>calculated outside of </a:t>
            </a:r>
            <a:r>
              <a:rPr lang="en-CA" b="1" baseline="0" dirty="0" err="1"/>
              <a:t>Holos</a:t>
            </a:r>
            <a:r>
              <a:rPr lang="en-CA" b="1" baseline="0" dirty="0"/>
              <a:t> </a:t>
            </a:r>
            <a:r>
              <a:rPr lang="en-CA" baseline="0" dirty="0"/>
              <a:t>based on various factors including animal DM intake, crop yield, harvest losses and pasture utilisation rates, etc. However, for ease we provide you with all of these areas today; ALTERNATIVELY, if you have </a:t>
            </a:r>
            <a:r>
              <a:rPr lang="en-CA" b="1" baseline="0" dirty="0"/>
              <a:t>actual data </a:t>
            </a:r>
            <a:r>
              <a:rPr lang="en-CA" baseline="0" dirty="0"/>
              <a:t>on the amount of land you need to grow different crops to feed your animals, you could use those data. </a:t>
            </a:r>
          </a:p>
          <a:p>
            <a:pPr marL="171450" indent="-171450">
              <a:buFont typeface="Arial" panose="020B0604020202020204" pitchFamily="34" charset="0"/>
              <a:buChar char="•"/>
            </a:pPr>
            <a:r>
              <a:rPr lang="en-CA" baseline="0" dirty="0"/>
              <a:t>We need:</a:t>
            </a:r>
          </a:p>
          <a:p>
            <a:pPr marL="171450" indent="-171450">
              <a:buFont typeface="Arial" panose="020B0604020202020204" pitchFamily="34" charset="0"/>
              <a:buChar char="•"/>
            </a:pPr>
            <a:endParaRPr lang="en-CA" baseline="0" dirty="0"/>
          </a:p>
          <a:p>
            <a:pPr marL="628650" lvl="1" indent="-171450">
              <a:buFont typeface="Wingdings" panose="05000000000000000000" pitchFamily="2" charset="2"/>
              <a:buChar char="Ø"/>
            </a:pPr>
            <a:r>
              <a:rPr lang="en-CA" baseline="0" dirty="0"/>
              <a:t>Barley grain to feed to animals in the finishing feedlot; </a:t>
            </a:r>
          </a:p>
          <a:p>
            <a:pPr marL="628650" lvl="1" indent="-171450">
              <a:buFont typeface="Wingdings" panose="05000000000000000000" pitchFamily="2" charset="2"/>
              <a:buChar char="Ø"/>
            </a:pPr>
            <a:r>
              <a:rPr lang="en-CA" baseline="0" dirty="0"/>
              <a:t>18 ha of barley silage to feed backgrounding animals;</a:t>
            </a:r>
          </a:p>
          <a:p>
            <a:pPr marL="628650" lvl="1" indent="-171450">
              <a:buFont typeface="Wingdings" panose="05000000000000000000" pitchFamily="2" charset="2"/>
              <a:buChar char="Ø"/>
            </a:pPr>
            <a:r>
              <a:rPr lang="en-CA" baseline="0" dirty="0"/>
              <a:t>164 ha of mixed hay (grass/legume mix) to feed cows and bulls (breeding stock) over the winter months while they are in a </a:t>
            </a:r>
            <a:r>
              <a:rPr lang="en-CA" baseline="0" dirty="0" err="1"/>
              <a:t>drylot</a:t>
            </a:r>
            <a:r>
              <a:rPr lang="en-CA" baseline="0" dirty="0"/>
              <a:t>;</a:t>
            </a:r>
          </a:p>
          <a:p>
            <a:pPr marL="628650" lvl="1" indent="-171450">
              <a:buFont typeface="Wingdings" panose="05000000000000000000" pitchFamily="2" charset="2"/>
              <a:buChar char="Ø"/>
            </a:pPr>
            <a:r>
              <a:rPr lang="en-CA" baseline="0" dirty="0"/>
              <a:t>2,000 ha of native pasture on which the breeding stock graze during the summer.</a:t>
            </a:r>
            <a:endParaRPr lang="en-US" dirty="0"/>
          </a:p>
        </p:txBody>
      </p:sp>
      <p:sp>
        <p:nvSpPr>
          <p:cNvPr id="4" name="Slide Number Placeholder 3"/>
          <p:cNvSpPr>
            <a:spLocks noGrp="1"/>
          </p:cNvSpPr>
          <p:nvPr>
            <p:ph type="sldNum" sz="quarter" idx="10"/>
          </p:nvPr>
        </p:nvSpPr>
        <p:spPr/>
        <p:txBody>
          <a:bodyPr/>
          <a:lstStyle/>
          <a:p>
            <a:pPr defTabSz="933237"/>
            <a:fld id="{71B98B67-FA9C-41F3-8FCD-82F94CD4F9CE}" type="slidenum">
              <a:rPr lang="en-US">
                <a:solidFill>
                  <a:prstClr val="black"/>
                </a:solidFill>
                <a:latin typeface="Calibri"/>
              </a:rPr>
              <a:pPr defTabSz="933237"/>
              <a:t>18</a:t>
            </a:fld>
            <a:endParaRPr lang="en-US" dirty="0">
              <a:solidFill>
                <a:prstClr val="black"/>
              </a:solidFill>
              <a:latin typeface="Calibri"/>
            </a:endParaRPr>
          </a:p>
        </p:txBody>
      </p:sp>
    </p:spTree>
    <p:extLst>
      <p:ext uri="{BB962C8B-B14F-4D97-AF65-F5344CB8AC3E}">
        <p14:creationId xmlns:p14="http://schemas.microsoft.com/office/powerpoint/2010/main" val="2262149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2458" cy="1786211"/>
          </a:xfrm>
          <a:prstGeom prst="rect">
            <a:avLst/>
          </a:prstGeom>
        </p:spPr>
      </p:pic>
      <p:sp>
        <p:nvSpPr>
          <p:cNvPr id="24" name="AutoShape 3"/>
          <p:cNvSpPr>
            <a:spLocks noChangeAspect="1" noChangeArrowheads="1" noTextEdit="1"/>
          </p:cNvSpPr>
          <p:nvPr userDrawn="1"/>
        </p:nvSpPr>
        <p:spPr bwMode="auto">
          <a:xfrm>
            <a:off x="525289" y="192262"/>
            <a:ext cx="2822575" cy="13509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5" name="Rectangle 7"/>
          <p:cNvSpPr>
            <a:spLocks noChangeArrowheads="1"/>
          </p:cNvSpPr>
          <p:nvPr userDrawn="1"/>
        </p:nvSpPr>
        <p:spPr bwMode="auto">
          <a:xfrm>
            <a:off x="411240" y="44624"/>
            <a:ext cx="610744" cy="1461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500" b="1" i="0" u="none" strike="noStrike" cap="none" normalizeH="0" baseline="0" dirty="0">
                <a:ln>
                  <a:noFill/>
                </a:ln>
                <a:solidFill>
                  <a:srgbClr val="669900"/>
                </a:solidFill>
                <a:latin typeface="Arial Narrow" pitchFamily="34" charset="0"/>
                <a:cs typeface="Arial" pitchFamily="34" charset="0"/>
              </a:rPr>
              <a:t>h</a:t>
            </a:r>
            <a:endParaRPr kumimoji="0" lang="en-US" sz="1800" b="0" i="0" u="none" strike="noStrike" cap="none" normalizeH="0" baseline="0" dirty="0">
              <a:ln>
                <a:noFill/>
              </a:ln>
              <a:solidFill>
                <a:srgbClr val="669900"/>
              </a:solidFill>
              <a:latin typeface="Arial Narrow" pitchFamily="34" charset="0"/>
              <a:cs typeface="Arial" pitchFamily="34" charset="0"/>
            </a:endParaRPr>
          </a:p>
        </p:txBody>
      </p:sp>
      <p:sp>
        <p:nvSpPr>
          <p:cNvPr id="26" name="Rectangle 8"/>
          <p:cNvSpPr>
            <a:spLocks noChangeArrowheads="1"/>
          </p:cNvSpPr>
          <p:nvPr userDrawn="1"/>
        </p:nvSpPr>
        <p:spPr bwMode="auto">
          <a:xfrm>
            <a:off x="1556042" y="44624"/>
            <a:ext cx="277319" cy="1461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500" b="1" i="0" u="none" strike="noStrike" cap="none" normalizeH="0" baseline="0" dirty="0">
                <a:ln>
                  <a:noFill/>
                </a:ln>
                <a:solidFill>
                  <a:srgbClr val="669900"/>
                </a:solidFill>
                <a:latin typeface="Arial Narrow" pitchFamily="34" charset="0"/>
                <a:cs typeface="Arial" pitchFamily="34" charset="0"/>
              </a:rPr>
              <a:t>l</a:t>
            </a:r>
            <a:endParaRPr kumimoji="0" lang="en-US" sz="1800" b="0" i="0" u="none" strike="noStrike" cap="none" normalizeH="0" baseline="0" dirty="0">
              <a:ln>
                <a:noFill/>
              </a:ln>
              <a:solidFill>
                <a:srgbClr val="669900"/>
              </a:solidFill>
              <a:latin typeface="Arial Narrow" pitchFamily="34" charset="0"/>
              <a:cs typeface="Arial" pitchFamily="34" charset="0"/>
            </a:endParaRPr>
          </a:p>
        </p:txBody>
      </p:sp>
      <p:sp>
        <p:nvSpPr>
          <p:cNvPr id="27" name="Rectangle 9"/>
          <p:cNvSpPr>
            <a:spLocks noChangeArrowheads="1"/>
          </p:cNvSpPr>
          <p:nvPr userDrawn="1"/>
        </p:nvSpPr>
        <p:spPr bwMode="auto">
          <a:xfrm>
            <a:off x="2461534" y="174799"/>
            <a:ext cx="490519" cy="129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400" b="1" i="0" u="none" strike="noStrike" cap="none" normalizeH="0" baseline="0" dirty="0">
                <a:ln>
                  <a:noFill/>
                </a:ln>
                <a:solidFill>
                  <a:srgbClr val="669900"/>
                </a:solidFill>
                <a:latin typeface="Arial Narrow" pitchFamily="34" charset="0"/>
                <a:cs typeface="Arial" pitchFamily="34" charset="0"/>
              </a:rPr>
              <a:t>s</a:t>
            </a:r>
            <a:endParaRPr kumimoji="0" lang="en-US" sz="1800" b="0" i="0" u="none" strike="noStrike" cap="none" normalizeH="0" baseline="0" dirty="0">
              <a:ln>
                <a:noFill/>
              </a:ln>
              <a:solidFill>
                <a:srgbClr val="669900"/>
              </a:solidFill>
              <a:latin typeface="Arial Narrow" pitchFamily="34" charset="0"/>
              <a:cs typeface="Arial" pitchFamily="34" charset="0"/>
            </a:endParaRPr>
          </a:p>
        </p:txBody>
      </p:sp>
      <p:sp>
        <p:nvSpPr>
          <p:cNvPr id="28" name="Freeform 5"/>
          <p:cNvSpPr>
            <a:spLocks/>
          </p:cNvSpPr>
          <p:nvPr userDrawn="1"/>
        </p:nvSpPr>
        <p:spPr bwMode="auto">
          <a:xfrm flipH="1">
            <a:off x="1364251" y="629159"/>
            <a:ext cx="246480" cy="271129"/>
          </a:xfrm>
          <a:custGeom>
            <a:avLst/>
            <a:gdLst>
              <a:gd name="T0" fmla="*/ 27 w 55"/>
              <a:gd name="T1" fmla="*/ 0 h 60"/>
              <a:gd name="T2" fmla="*/ 33 w 55"/>
              <a:gd name="T3" fmla="*/ 11 h 60"/>
              <a:gd name="T4" fmla="*/ 39 w 55"/>
              <a:gd name="T5" fmla="*/ 8 h 60"/>
              <a:gd name="T6" fmla="*/ 36 w 55"/>
              <a:gd name="T7" fmla="*/ 25 h 60"/>
              <a:gd name="T8" fmla="*/ 44 w 55"/>
              <a:gd name="T9" fmla="*/ 17 h 60"/>
              <a:gd name="T10" fmla="*/ 47 w 55"/>
              <a:gd name="T11" fmla="*/ 21 h 60"/>
              <a:gd name="T12" fmla="*/ 54 w 55"/>
              <a:gd name="T13" fmla="*/ 20 h 60"/>
              <a:gd name="T14" fmla="*/ 52 w 55"/>
              <a:gd name="T15" fmla="*/ 29 h 60"/>
              <a:gd name="T16" fmla="*/ 55 w 55"/>
              <a:gd name="T17" fmla="*/ 31 h 60"/>
              <a:gd name="T18" fmla="*/ 41 w 55"/>
              <a:gd name="T19" fmla="*/ 43 h 60"/>
              <a:gd name="T20" fmla="*/ 43 w 55"/>
              <a:gd name="T21" fmla="*/ 48 h 60"/>
              <a:gd name="T22" fmla="*/ 29 w 55"/>
              <a:gd name="T23" fmla="*/ 46 h 60"/>
              <a:gd name="T24" fmla="*/ 29 w 55"/>
              <a:gd name="T25" fmla="*/ 60 h 60"/>
              <a:gd name="T26" fmla="*/ 26 w 55"/>
              <a:gd name="T27" fmla="*/ 60 h 60"/>
              <a:gd name="T28" fmla="*/ 26 w 55"/>
              <a:gd name="T29" fmla="*/ 46 h 60"/>
              <a:gd name="T30" fmla="*/ 12 w 55"/>
              <a:gd name="T31" fmla="*/ 48 h 60"/>
              <a:gd name="T32" fmla="*/ 14 w 55"/>
              <a:gd name="T33" fmla="*/ 43 h 60"/>
              <a:gd name="T34" fmla="*/ 0 w 55"/>
              <a:gd name="T35" fmla="*/ 31 h 60"/>
              <a:gd name="T36" fmla="*/ 3 w 55"/>
              <a:gd name="T37" fmla="*/ 29 h 60"/>
              <a:gd name="T38" fmla="*/ 0 w 55"/>
              <a:gd name="T39" fmla="*/ 20 h 60"/>
              <a:gd name="T40" fmla="*/ 8 w 55"/>
              <a:gd name="T41" fmla="*/ 22 h 60"/>
              <a:gd name="T42" fmla="*/ 10 w 55"/>
              <a:gd name="T43" fmla="*/ 17 h 60"/>
              <a:gd name="T44" fmla="*/ 18 w 55"/>
              <a:gd name="T45" fmla="*/ 24 h 60"/>
              <a:gd name="T46" fmla="*/ 16 w 55"/>
              <a:gd name="T47" fmla="*/ 8 h 60"/>
              <a:gd name="T48" fmla="*/ 22 w 55"/>
              <a:gd name="T49" fmla="*/ 11 h 60"/>
              <a:gd name="T50" fmla="*/ 27 w 55"/>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60">
                <a:moveTo>
                  <a:pt x="27" y="0"/>
                </a:moveTo>
                <a:cubicBezTo>
                  <a:pt x="33" y="11"/>
                  <a:pt x="33" y="11"/>
                  <a:pt x="33" y="11"/>
                </a:cubicBezTo>
                <a:cubicBezTo>
                  <a:pt x="39" y="8"/>
                  <a:pt x="39" y="8"/>
                  <a:pt x="39" y="8"/>
                </a:cubicBezTo>
                <a:cubicBezTo>
                  <a:pt x="36" y="25"/>
                  <a:pt x="36" y="25"/>
                  <a:pt x="36" y="25"/>
                </a:cubicBezTo>
                <a:cubicBezTo>
                  <a:pt x="44" y="17"/>
                  <a:pt x="44" y="17"/>
                  <a:pt x="44" y="17"/>
                </a:cubicBezTo>
                <a:cubicBezTo>
                  <a:pt x="47" y="21"/>
                  <a:pt x="47" y="21"/>
                  <a:pt x="47" y="21"/>
                </a:cubicBezTo>
                <a:cubicBezTo>
                  <a:pt x="54" y="20"/>
                  <a:pt x="54" y="20"/>
                  <a:pt x="54" y="20"/>
                </a:cubicBezTo>
                <a:cubicBezTo>
                  <a:pt x="52" y="29"/>
                  <a:pt x="52" y="29"/>
                  <a:pt x="52" y="29"/>
                </a:cubicBezTo>
                <a:cubicBezTo>
                  <a:pt x="55" y="31"/>
                  <a:pt x="55" y="31"/>
                  <a:pt x="55" y="31"/>
                </a:cubicBezTo>
                <a:cubicBezTo>
                  <a:pt x="41" y="43"/>
                  <a:pt x="41" y="43"/>
                  <a:pt x="41" y="43"/>
                </a:cubicBezTo>
                <a:cubicBezTo>
                  <a:pt x="43" y="48"/>
                  <a:pt x="43" y="48"/>
                  <a:pt x="43" y="48"/>
                </a:cubicBezTo>
                <a:cubicBezTo>
                  <a:pt x="29" y="46"/>
                  <a:pt x="29" y="46"/>
                  <a:pt x="29" y="46"/>
                </a:cubicBezTo>
                <a:cubicBezTo>
                  <a:pt x="29" y="60"/>
                  <a:pt x="29" y="60"/>
                  <a:pt x="29" y="60"/>
                </a:cubicBezTo>
                <a:cubicBezTo>
                  <a:pt x="26" y="60"/>
                  <a:pt x="26" y="60"/>
                  <a:pt x="26" y="60"/>
                </a:cubicBezTo>
                <a:cubicBezTo>
                  <a:pt x="26" y="50"/>
                  <a:pt x="27" y="46"/>
                  <a:pt x="26" y="46"/>
                </a:cubicBezTo>
                <a:cubicBezTo>
                  <a:pt x="22" y="45"/>
                  <a:pt x="19" y="47"/>
                  <a:pt x="12" y="48"/>
                </a:cubicBezTo>
                <a:cubicBezTo>
                  <a:pt x="12" y="48"/>
                  <a:pt x="14" y="44"/>
                  <a:pt x="14" y="43"/>
                </a:cubicBezTo>
                <a:cubicBezTo>
                  <a:pt x="13" y="41"/>
                  <a:pt x="0" y="31"/>
                  <a:pt x="0" y="31"/>
                </a:cubicBezTo>
                <a:cubicBezTo>
                  <a:pt x="3" y="29"/>
                  <a:pt x="3" y="29"/>
                  <a:pt x="3" y="29"/>
                </a:cubicBezTo>
                <a:cubicBezTo>
                  <a:pt x="0" y="20"/>
                  <a:pt x="0" y="20"/>
                  <a:pt x="0" y="20"/>
                </a:cubicBezTo>
                <a:cubicBezTo>
                  <a:pt x="8" y="22"/>
                  <a:pt x="8" y="22"/>
                  <a:pt x="8" y="22"/>
                </a:cubicBezTo>
                <a:cubicBezTo>
                  <a:pt x="10" y="17"/>
                  <a:pt x="10" y="17"/>
                  <a:pt x="10" y="17"/>
                </a:cubicBezTo>
                <a:cubicBezTo>
                  <a:pt x="18" y="24"/>
                  <a:pt x="18" y="24"/>
                  <a:pt x="18" y="24"/>
                </a:cubicBezTo>
                <a:cubicBezTo>
                  <a:pt x="16" y="8"/>
                  <a:pt x="16" y="8"/>
                  <a:pt x="16" y="8"/>
                </a:cubicBezTo>
                <a:cubicBezTo>
                  <a:pt x="22" y="11"/>
                  <a:pt x="22" y="11"/>
                  <a:pt x="22" y="11"/>
                </a:cubicBezTo>
                <a:lnTo>
                  <a:pt x="27" y="0"/>
                </a:lnTo>
                <a:close/>
              </a:path>
            </a:pathLst>
          </a:custGeom>
          <a:solidFill>
            <a:srgbClr val="B91D21"/>
          </a:solidFill>
          <a:ln>
            <a:noFill/>
          </a:ln>
          <a:effectLst/>
          <a:extLst/>
        </p:spPr>
        <p:txBody>
          <a:bodyPr vert="horz" wrap="square" lIns="91440" tIns="45720" rIns="91440" bIns="45720" numCol="1" anchor="t" anchorCtr="0" compatLnSpc="1">
            <a:prstTxWarp prst="textNoShape">
              <a:avLst/>
            </a:prstTxWarp>
          </a:bodyPr>
          <a:lstStyle/>
          <a:p>
            <a:endParaRPr lang="en-CA"/>
          </a:p>
        </p:txBody>
      </p:sp>
      <p:sp>
        <p:nvSpPr>
          <p:cNvPr id="29" name="Freeform 6"/>
          <p:cNvSpPr>
            <a:spLocks/>
          </p:cNvSpPr>
          <p:nvPr userDrawn="1"/>
        </p:nvSpPr>
        <p:spPr bwMode="auto">
          <a:xfrm flipH="1">
            <a:off x="1010489" y="689317"/>
            <a:ext cx="485775" cy="487363"/>
          </a:xfrm>
          <a:custGeom>
            <a:avLst/>
            <a:gdLst>
              <a:gd name="T0" fmla="*/ 0 w 129"/>
              <a:gd name="T1" fmla="*/ 64 h 129"/>
              <a:gd name="T2" fmla="*/ 65 w 129"/>
              <a:gd name="T3" fmla="*/ 129 h 129"/>
              <a:gd name="T4" fmla="*/ 129 w 129"/>
              <a:gd name="T5" fmla="*/ 64 h 129"/>
              <a:gd name="T6" fmla="*/ 65 w 129"/>
              <a:gd name="T7" fmla="*/ 0 h 129"/>
            </a:gdLst>
            <a:ahLst/>
            <a:cxnLst>
              <a:cxn ang="0">
                <a:pos x="T0" y="T1"/>
              </a:cxn>
              <a:cxn ang="0">
                <a:pos x="T2" y="T3"/>
              </a:cxn>
              <a:cxn ang="0">
                <a:pos x="T4" y="T5"/>
              </a:cxn>
              <a:cxn ang="0">
                <a:pos x="T6" y="T7"/>
              </a:cxn>
            </a:cxnLst>
            <a:rect l="0" t="0" r="r" b="b"/>
            <a:pathLst>
              <a:path w="129" h="129">
                <a:moveTo>
                  <a:pt x="0" y="64"/>
                </a:moveTo>
                <a:cubicBezTo>
                  <a:pt x="0" y="100"/>
                  <a:pt x="29" y="129"/>
                  <a:pt x="65" y="129"/>
                </a:cubicBezTo>
                <a:cubicBezTo>
                  <a:pt x="100" y="129"/>
                  <a:pt x="129" y="100"/>
                  <a:pt x="129" y="64"/>
                </a:cubicBezTo>
                <a:cubicBezTo>
                  <a:pt x="129" y="29"/>
                  <a:pt x="100" y="0"/>
                  <a:pt x="65" y="0"/>
                </a:cubicBezTo>
              </a:path>
            </a:pathLst>
          </a:custGeom>
          <a:noFill/>
          <a:ln w="76200" cap="flat" cmpd="sng">
            <a:solidFill>
              <a:srgbClr val="669900"/>
            </a:solidFill>
            <a:prstDash val="solid"/>
            <a:miter lim="800000"/>
            <a:headEnd/>
            <a:tailEnd/>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0" name="Freeform 10"/>
          <p:cNvSpPr>
            <a:spLocks/>
          </p:cNvSpPr>
          <p:nvPr userDrawn="1"/>
        </p:nvSpPr>
        <p:spPr bwMode="auto">
          <a:xfrm flipH="1">
            <a:off x="1162388" y="587800"/>
            <a:ext cx="222250" cy="207963"/>
          </a:xfrm>
          <a:custGeom>
            <a:avLst/>
            <a:gdLst>
              <a:gd name="T0" fmla="*/ 140 w 140"/>
              <a:gd name="T1" fmla="*/ 0 h 131"/>
              <a:gd name="T2" fmla="*/ 0 w 140"/>
              <a:gd name="T3" fmla="*/ 66 h 131"/>
              <a:gd name="T4" fmla="*/ 140 w 140"/>
              <a:gd name="T5" fmla="*/ 131 h 131"/>
              <a:gd name="T6" fmla="*/ 140 w 140"/>
              <a:gd name="T7" fmla="*/ 0 h 131"/>
            </a:gdLst>
            <a:ahLst/>
            <a:cxnLst>
              <a:cxn ang="0">
                <a:pos x="T0" y="T1"/>
              </a:cxn>
              <a:cxn ang="0">
                <a:pos x="T2" y="T3"/>
              </a:cxn>
              <a:cxn ang="0">
                <a:pos x="T4" y="T5"/>
              </a:cxn>
              <a:cxn ang="0">
                <a:pos x="T6" y="T7"/>
              </a:cxn>
            </a:cxnLst>
            <a:rect l="0" t="0" r="r" b="b"/>
            <a:pathLst>
              <a:path w="140" h="131">
                <a:moveTo>
                  <a:pt x="140" y="0"/>
                </a:moveTo>
                <a:lnTo>
                  <a:pt x="0" y="66"/>
                </a:lnTo>
                <a:lnTo>
                  <a:pt x="140" y="131"/>
                </a:lnTo>
                <a:lnTo>
                  <a:pt x="140" y="0"/>
                </a:lnTo>
                <a:close/>
              </a:path>
            </a:pathLst>
          </a:custGeom>
          <a:solidFill>
            <a:srgbClr val="E7C403"/>
          </a:solidFill>
          <a:ln>
            <a:noFill/>
          </a:ln>
          <a:effectLst/>
          <a:extLst/>
        </p:spPr>
        <p:txBody>
          <a:bodyPr vert="horz" wrap="square" lIns="91440" tIns="45720" rIns="91440" bIns="45720" numCol="1" anchor="t" anchorCtr="0" compatLnSpc="1">
            <a:prstTxWarp prst="textNoShape">
              <a:avLst/>
            </a:prstTxWarp>
          </a:bodyPr>
          <a:lstStyle/>
          <a:p>
            <a:endParaRPr lang="en-CA"/>
          </a:p>
        </p:txBody>
      </p:sp>
      <p:sp>
        <p:nvSpPr>
          <p:cNvPr id="31" name="Freeform 11"/>
          <p:cNvSpPr>
            <a:spLocks/>
          </p:cNvSpPr>
          <p:nvPr userDrawn="1"/>
        </p:nvSpPr>
        <p:spPr bwMode="auto">
          <a:xfrm flipH="1">
            <a:off x="1210514" y="563737"/>
            <a:ext cx="222250" cy="207963"/>
          </a:xfrm>
          <a:custGeom>
            <a:avLst/>
            <a:gdLst>
              <a:gd name="T0" fmla="*/ 140 w 140"/>
              <a:gd name="T1" fmla="*/ 0 h 131"/>
              <a:gd name="T2" fmla="*/ 0 w 140"/>
              <a:gd name="T3" fmla="*/ 66 h 131"/>
              <a:gd name="T4" fmla="*/ 140 w 140"/>
              <a:gd name="T5" fmla="*/ 131 h 131"/>
            </a:gdLst>
            <a:ahLst/>
            <a:cxnLst>
              <a:cxn ang="0">
                <a:pos x="T0" y="T1"/>
              </a:cxn>
              <a:cxn ang="0">
                <a:pos x="T2" y="T3"/>
              </a:cxn>
              <a:cxn ang="0">
                <a:pos x="T4" y="T5"/>
              </a:cxn>
            </a:cxnLst>
            <a:rect l="0" t="0" r="r" b="b"/>
            <a:pathLst>
              <a:path w="140" h="131">
                <a:moveTo>
                  <a:pt x="140" y="0"/>
                </a:moveTo>
                <a:lnTo>
                  <a:pt x="0" y="66"/>
                </a:lnTo>
                <a:lnTo>
                  <a:pt x="140" y="131"/>
                </a:lnTo>
              </a:path>
            </a:pathLst>
          </a:cu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32" name="Sun 31"/>
          <p:cNvSpPr/>
          <p:nvPr userDrawn="1"/>
        </p:nvSpPr>
        <p:spPr>
          <a:xfrm>
            <a:off x="1620167" y="311068"/>
            <a:ext cx="1035652" cy="916032"/>
          </a:xfrm>
          <a:prstGeom prst="sun">
            <a:avLst/>
          </a:prstGeom>
          <a:gradFill flip="none" rotWithShape="1">
            <a:gsLst>
              <a:gs pos="0">
                <a:srgbClr val="E7C403"/>
              </a:gs>
              <a:gs pos="100000">
                <a:srgbClr val="FFFF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p:cNvSpPr txBox="1"/>
          <p:nvPr userDrawn="1"/>
        </p:nvSpPr>
        <p:spPr>
          <a:xfrm>
            <a:off x="3467455" y="1138139"/>
            <a:ext cx="5676554" cy="523220"/>
          </a:xfrm>
          <a:prstGeom prst="rect">
            <a:avLst/>
          </a:prstGeom>
          <a:noFill/>
        </p:spPr>
        <p:txBody>
          <a:bodyPr wrap="none" rtlCol="0">
            <a:spAutoFit/>
          </a:bodyPr>
          <a:lstStyle/>
          <a:p>
            <a:r>
              <a:rPr lang="en-CA" sz="2800" dirty="0">
                <a:solidFill>
                  <a:srgbClr val="E7C403"/>
                </a:solidFill>
                <a:latin typeface="+mj-lt"/>
              </a:rPr>
              <a:t>…………………………………………………………</a:t>
            </a:r>
          </a:p>
        </p:txBody>
      </p:sp>
      <p:sp>
        <p:nvSpPr>
          <p:cNvPr id="34" name="TextBox 33"/>
          <p:cNvSpPr txBox="1"/>
          <p:nvPr userDrawn="1"/>
        </p:nvSpPr>
        <p:spPr>
          <a:xfrm>
            <a:off x="344573" y="1056549"/>
            <a:ext cx="5585183" cy="523220"/>
          </a:xfrm>
          <a:prstGeom prst="rect">
            <a:avLst/>
          </a:prstGeom>
          <a:noFill/>
        </p:spPr>
        <p:txBody>
          <a:bodyPr wrap="none" rtlCol="0">
            <a:spAutoFit/>
          </a:bodyPr>
          <a:lstStyle/>
          <a:p>
            <a:r>
              <a:rPr lang="en-CA" sz="2800" dirty="0">
                <a:solidFill>
                  <a:srgbClr val="669900"/>
                </a:solidFill>
                <a:latin typeface="+mj-lt"/>
              </a:rPr>
              <a:t>………………….…………………………………….</a:t>
            </a:r>
          </a:p>
        </p:txBody>
      </p:sp>
      <p:sp>
        <p:nvSpPr>
          <p:cNvPr id="35" name="TextBox 34"/>
          <p:cNvSpPr txBox="1"/>
          <p:nvPr userDrawn="1"/>
        </p:nvSpPr>
        <p:spPr>
          <a:xfrm>
            <a:off x="2915816" y="974959"/>
            <a:ext cx="5022529" cy="523220"/>
          </a:xfrm>
          <a:prstGeom prst="rect">
            <a:avLst/>
          </a:prstGeom>
          <a:noFill/>
        </p:spPr>
        <p:txBody>
          <a:bodyPr wrap="none" rtlCol="0">
            <a:spAutoFit/>
          </a:bodyPr>
          <a:lstStyle/>
          <a:p>
            <a:r>
              <a:rPr lang="en-CA" sz="2800" dirty="0">
                <a:solidFill>
                  <a:srgbClr val="B91D21"/>
                </a:solidFill>
                <a:latin typeface="+mj-lt"/>
              </a:rPr>
              <a:t>……………………..………………………….</a:t>
            </a:r>
          </a:p>
        </p:txBody>
      </p:sp>
      <p:sp>
        <p:nvSpPr>
          <p:cNvPr id="36" name="Freeform 6183" descr="Leaf RGB"/>
          <p:cNvSpPr>
            <a:spLocks/>
          </p:cNvSpPr>
          <p:nvPr userDrawn="1"/>
        </p:nvSpPr>
        <p:spPr bwMode="auto">
          <a:xfrm flipH="1">
            <a:off x="7659432" y="634083"/>
            <a:ext cx="945015" cy="1152128"/>
          </a:xfrm>
          <a:custGeom>
            <a:avLst/>
            <a:gdLst>
              <a:gd name="T0" fmla="*/ 2147483647 w 18324"/>
              <a:gd name="T1" fmla="*/ 2147483647 h 18288"/>
              <a:gd name="T2" fmla="*/ 2147483647 w 18324"/>
              <a:gd name="T3" fmla="*/ 2147483647 h 18288"/>
              <a:gd name="T4" fmla="*/ 2147483647 w 18324"/>
              <a:gd name="T5" fmla="*/ 2147483647 h 18288"/>
              <a:gd name="T6" fmla="*/ 2147483647 w 18324"/>
              <a:gd name="T7" fmla="*/ 2147483647 h 18288"/>
              <a:gd name="T8" fmla="*/ 2147483647 w 18324"/>
              <a:gd name="T9" fmla="*/ 2147483647 h 18288"/>
              <a:gd name="T10" fmla="*/ 2147483647 w 18324"/>
              <a:gd name="T11" fmla="*/ 2147483647 h 18288"/>
              <a:gd name="T12" fmla="*/ 2147483647 w 18324"/>
              <a:gd name="T13" fmla="*/ 2147483647 h 18288"/>
              <a:gd name="T14" fmla="*/ 2147483647 w 18324"/>
              <a:gd name="T15" fmla="*/ 2147483647 h 18288"/>
              <a:gd name="T16" fmla="*/ 2147483647 w 18324"/>
              <a:gd name="T17" fmla="*/ 2147483647 h 18288"/>
              <a:gd name="T18" fmla="*/ 2147483647 w 18324"/>
              <a:gd name="T19" fmla="*/ 2147483647 h 18288"/>
              <a:gd name="T20" fmla="*/ 2147483647 w 18324"/>
              <a:gd name="T21" fmla="*/ 2147483647 h 18288"/>
              <a:gd name="T22" fmla="*/ 2147483647 w 18324"/>
              <a:gd name="T23" fmla="*/ 2147483647 h 18288"/>
              <a:gd name="T24" fmla="*/ 2147483647 w 18324"/>
              <a:gd name="T25" fmla="*/ 2147483647 h 18288"/>
              <a:gd name="T26" fmla="*/ 2147483647 w 18324"/>
              <a:gd name="T27" fmla="*/ 2147483647 h 18288"/>
              <a:gd name="T28" fmla="*/ 2147483647 w 18324"/>
              <a:gd name="T29" fmla="*/ 2147483647 h 18288"/>
              <a:gd name="T30" fmla="*/ 2147483647 w 18324"/>
              <a:gd name="T31" fmla="*/ 2147483647 h 18288"/>
              <a:gd name="T32" fmla="*/ 2147483647 w 18324"/>
              <a:gd name="T33" fmla="*/ 2147483647 h 18288"/>
              <a:gd name="T34" fmla="*/ 2147483647 w 18324"/>
              <a:gd name="T35" fmla="*/ 2147483647 h 18288"/>
              <a:gd name="T36" fmla="*/ 2147483647 w 18324"/>
              <a:gd name="T37" fmla="*/ 2147483647 h 18288"/>
              <a:gd name="T38" fmla="*/ 2147483647 w 18324"/>
              <a:gd name="T39" fmla="*/ 2147483647 h 18288"/>
              <a:gd name="T40" fmla="*/ 2147483647 w 18324"/>
              <a:gd name="T41" fmla="*/ 2147483647 h 18288"/>
              <a:gd name="T42" fmla="*/ 2147483647 w 18324"/>
              <a:gd name="T43" fmla="*/ 2147483647 h 18288"/>
              <a:gd name="T44" fmla="*/ 2147483647 w 18324"/>
              <a:gd name="T45" fmla="*/ 2147483647 h 18288"/>
              <a:gd name="T46" fmla="*/ 2147483647 w 18324"/>
              <a:gd name="T47" fmla="*/ 2147483647 h 18288"/>
              <a:gd name="T48" fmla="*/ 2147483647 w 18324"/>
              <a:gd name="T49" fmla="*/ 2147483647 h 18288"/>
              <a:gd name="T50" fmla="*/ 2147483647 w 18324"/>
              <a:gd name="T51" fmla="*/ 2147483647 h 18288"/>
              <a:gd name="T52" fmla="*/ 2147483647 w 18324"/>
              <a:gd name="T53" fmla="*/ 2147483647 h 18288"/>
              <a:gd name="T54" fmla="*/ 2147483647 w 18324"/>
              <a:gd name="T55" fmla="*/ 2147483647 h 18288"/>
              <a:gd name="T56" fmla="*/ 2147483647 w 18324"/>
              <a:gd name="T57" fmla="*/ 2147483647 h 18288"/>
              <a:gd name="T58" fmla="*/ 2147483647 w 18324"/>
              <a:gd name="T59" fmla="*/ 2147483647 h 18288"/>
              <a:gd name="T60" fmla="*/ 2147483647 w 18324"/>
              <a:gd name="T61" fmla="*/ 2147483647 h 18288"/>
              <a:gd name="T62" fmla="*/ 2147483647 w 18324"/>
              <a:gd name="T63" fmla="*/ 2147483647 h 18288"/>
              <a:gd name="T64" fmla="*/ 2147483647 w 18324"/>
              <a:gd name="T65" fmla="*/ 2147483647 h 18288"/>
              <a:gd name="T66" fmla="*/ 2147483647 w 18324"/>
              <a:gd name="T67" fmla="*/ 2147483647 h 18288"/>
              <a:gd name="T68" fmla="*/ 2147483647 w 18324"/>
              <a:gd name="T69" fmla="*/ 2147483647 h 18288"/>
              <a:gd name="T70" fmla="*/ 2147483647 w 18324"/>
              <a:gd name="T71" fmla="*/ 2147483647 h 18288"/>
              <a:gd name="T72" fmla="*/ 2147483647 w 18324"/>
              <a:gd name="T73" fmla="*/ 2147483647 h 18288"/>
              <a:gd name="T74" fmla="*/ 2147483647 w 18324"/>
              <a:gd name="T75" fmla="*/ 2147483647 h 18288"/>
              <a:gd name="T76" fmla="*/ 2147483647 w 18324"/>
              <a:gd name="T77" fmla="*/ 2147483647 h 18288"/>
              <a:gd name="T78" fmla="*/ 2147483647 w 18324"/>
              <a:gd name="T79" fmla="*/ 2147483647 h 18288"/>
              <a:gd name="T80" fmla="*/ 2147483647 w 18324"/>
              <a:gd name="T81" fmla="*/ 2147483647 h 18288"/>
              <a:gd name="T82" fmla="*/ 2147483647 w 18324"/>
              <a:gd name="T83" fmla="*/ 2147483647 h 18288"/>
              <a:gd name="T84" fmla="*/ 2147483647 w 18324"/>
              <a:gd name="T85" fmla="*/ 2147483647 h 18288"/>
              <a:gd name="T86" fmla="*/ 2147483647 w 18324"/>
              <a:gd name="T87" fmla="*/ 2147483647 h 18288"/>
              <a:gd name="T88" fmla="*/ 2147483647 w 18324"/>
              <a:gd name="T89" fmla="*/ 2147483647 h 18288"/>
              <a:gd name="T90" fmla="*/ 2147483647 w 18324"/>
              <a:gd name="T91" fmla="*/ 2147483647 h 18288"/>
              <a:gd name="T92" fmla="*/ 2147483647 w 18324"/>
              <a:gd name="T93" fmla="*/ 2147483647 h 18288"/>
              <a:gd name="T94" fmla="*/ 2147483647 w 18324"/>
              <a:gd name="T95" fmla="*/ 2147483647 h 18288"/>
              <a:gd name="T96" fmla="*/ 2147483647 w 18324"/>
              <a:gd name="T97" fmla="*/ 2147483647 h 18288"/>
              <a:gd name="T98" fmla="*/ 2147483647 w 18324"/>
              <a:gd name="T99" fmla="*/ 2147483647 h 18288"/>
              <a:gd name="T100" fmla="*/ 2147483647 w 18324"/>
              <a:gd name="T101" fmla="*/ 2147483647 h 18288"/>
              <a:gd name="T102" fmla="*/ 2147483647 w 18324"/>
              <a:gd name="T103" fmla="*/ 2147483647 h 18288"/>
              <a:gd name="T104" fmla="*/ 2147483647 w 18324"/>
              <a:gd name="T105" fmla="*/ 2147483647 h 18288"/>
              <a:gd name="T106" fmla="*/ 2147483647 w 18324"/>
              <a:gd name="T107" fmla="*/ 2147483647 h 18288"/>
              <a:gd name="T108" fmla="*/ 2147483647 w 18324"/>
              <a:gd name="T109" fmla="*/ 2147483647 h 18288"/>
              <a:gd name="T110" fmla="*/ 2147483647 w 18324"/>
              <a:gd name="T111" fmla="*/ 2147483647 h 18288"/>
              <a:gd name="T112" fmla="*/ 2147483647 w 18324"/>
              <a:gd name="T113" fmla="*/ 2147483647 h 18288"/>
              <a:gd name="T114" fmla="*/ 2147483647 w 18324"/>
              <a:gd name="T115" fmla="*/ 2147483647 h 18288"/>
              <a:gd name="T116" fmla="*/ 2147483647 w 18324"/>
              <a:gd name="T117" fmla="*/ 2147483647 h 18288"/>
              <a:gd name="T118" fmla="*/ 2147483647 w 18324"/>
              <a:gd name="T119" fmla="*/ 2147483647 h 18288"/>
              <a:gd name="T120" fmla="*/ 2147483647 w 18324"/>
              <a:gd name="T121" fmla="*/ 2147483647 h 18288"/>
              <a:gd name="T122" fmla="*/ 2147483647 w 18324"/>
              <a:gd name="T123" fmla="*/ 2147483647 h 182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324"/>
              <a:gd name="T187" fmla="*/ 0 h 18288"/>
              <a:gd name="T188" fmla="*/ 18324 w 18324"/>
              <a:gd name="T189" fmla="*/ 18288 h 182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324" h="18288">
                <a:moveTo>
                  <a:pt x="11759" y="0"/>
                </a:moveTo>
                <a:lnTo>
                  <a:pt x="11767" y="0"/>
                </a:lnTo>
                <a:lnTo>
                  <a:pt x="11777" y="0"/>
                </a:lnTo>
                <a:lnTo>
                  <a:pt x="11785" y="0"/>
                </a:lnTo>
                <a:lnTo>
                  <a:pt x="11794" y="0"/>
                </a:lnTo>
                <a:lnTo>
                  <a:pt x="11794" y="26"/>
                </a:lnTo>
                <a:lnTo>
                  <a:pt x="11793" y="50"/>
                </a:lnTo>
                <a:lnTo>
                  <a:pt x="11788" y="74"/>
                </a:lnTo>
                <a:lnTo>
                  <a:pt x="11782" y="97"/>
                </a:lnTo>
                <a:lnTo>
                  <a:pt x="11774" y="120"/>
                </a:lnTo>
                <a:lnTo>
                  <a:pt x="11765" y="142"/>
                </a:lnTo>
                <a:lnTo>
                  <a:pt x="11754" y="164"/>
                </a:lnTo>
                <a:lnTo>
                  <a:pt x="11741" y="184"/>
                </a:lnTo>
                <a:lnTo>
                  <a:pt x="11726" y="204"/>
                </a:lnTo>
                <a:lnTo>
                  <a:pt x="11711" y="223"/>
                </a:lnTo>
                <a:lnTo>
                  <a:pt x="11694" y="243"/>
                </a:lnTo>
                <a:lnTo>
                  <a:pt x="11677" y="262"/>
                </a:lnTo>
                <a:lnTo>
                  <a:pt x="11640" y="300"/>
                </a:lnTo>
                <a:lnTo>
                  <a:pt x="11600" y="337"/>
                </a:lnTo>
                <a:lnTo>
                  <a:pt x="11560" y="373"/>
                </a:lnTo>
                <a:lnTo>
                  <a:pt x="11520" y="410"/>
                </a:lnTo>
                <a:lnTo>
                  <a:pt x="11501" y="429"/>
                </a:lnTo>
                <a:lnTo>
                  <a:pt x="11481" y="448"/>
                </a:lnTo>
                <a:lnTo>
                  <a:pt x="11463" y="467"/>
                </a:lnTo>
                <a:lnTo>
                  <a:pt x="11444" y="488"/>
                </a:lnTo>
                <a:lnTo>
                  <a:pt x="11427" y="507"/>
                </a:lnTo>
                <a:lnTo>
                  <a:pt x="11411" y="529"/>
                </a:lnTo>
                <a:lnTo>
                  <a:pt x="11396" y="550"/>
                </a:lnTo>
                <a:lnTo>
                  <a:pt x="11383" y="573"/>
                </a:lnTo>
                <a:lnTo>
                  <a:pt x="11371" y="594"/>
                </a:lnTo>
                <a:lnTo>
                  <a:pt x="11361" y="618"/>
                </a:lnTo>
                <a:lnTo>
                  <a:pt x="11352" y="642"/>
                </a:lnTo>
                <a:lnTo>
                  <a:pt x="11345" y="668"/>
                </a:lnTo>
                <a:lnTo>
                  <a:pt x="11345" y="702"/>
                </a:lnTo>
                <a:lnTo>
                  <a:pt x="11345" y="737"/>
                </a:lnTo>
                <a:lnTo>
                  <a:pt x="11345" y="772"/>
                </a:lnTo>
                <a:lnTo>
                  <a:pt x="11345" y="806"/>
                </a:lnTo>
                <a:lnTo>
                  <a:pt x="11345" y="841"/>
                </a:lnTo>
                <a:lnTo>
                  <a:pt x="11345" y="875"/>
                </a:lnTo>
                <a:lnTo>
                  <a:pt x="11345" y="910"/>
                </a:lnTo>
                <a:lnTo>
                  <a:pt x="11345" y="945"/>
                </a:lnTo>
                <a:lnTo>
                  <a:pt x="11337" y="969"/>
                </a:lnTo>
                <a:lnTo>
                  <a:pt x="11329" y="992"/>
                </a:lnTo>
                <a:lnTo>
                  <a:pt x="11319" y="1013"/>
                </a:lnTo>
                <a:lnTo>
                  <a:pt x="11308" y="1035"/>
                </a:lnTo>
                <a:lnTo>
                  <a:pt x="11297" y="1056"/>
                </a:lnTo>
                <a:lnTo>
                  <a:pt x="11285" y="1076"/>
                </a:lnTo>
                <a:lnTo>
                  <a:pt x="11274" y="1096"/>
                </a:lnTo>
                <a:lnTo>
                  <a:pt x="11261" y="1114"/>
                </a:lnTo>
                <a:lnTo>
                  <a:pt x="11236" y="1151"/>
                </a:lnTo>
                <a:lnTo>
                  <a:pt x="11212" y="1186"/>
                </a:lnTo>
                <a:lnTo>
                  <a:pt x="11201" y="1204"/>
                </a:lnTo>
                <a:lnTo>
                  <a:pt x="11190" y="1221"/>
                </a:lnTo>
                <a:lnTo>
                  <a:pt x="11180" y="1238"/>
                </a:lnTo>
                <a:lnTo>
                  <a:pt x="11172" y="1255"/>
                </a:lnTo>
                <a:lnTo>
                  <a:pt x="11167" y="1328"/>
                </a:lnTo>
                <a:lnTo>
                  <a:pt x="11163" y="1402"/>
                </a:lnTo>
                <a:lnTo>
                  <a:pt x="11159" y="1476"/>
                </a:lnTo>
                <a:lnTo>
                  <a:pt x="11155" y="1549"/>
                </a:lnTo>
                <a:lnTo>
                  <a:pt x="11150" y="1623"/>
                </a:lnTo>
                <a:lnTo>
                  <a:pt x="11146" y="1696"/>
                </a:lnTo>
                <a:lnTo>
                  <a:pt x="11141" y="1769"/>
                </a:lnTo>
                <a:lnTo>
                  <a:pt x="11138" y="1843"/>
                </a:lnTo>
                <a:lnTo>
                  <a:pt x="11142" y="1857"/>
                </a:lnTo>
                <a:lnTo>
                  <a:pt x="11148" y="1870"/>
                </a:lnTo>
                <a:lnTo>
                  <a:pt x="11154" y="1883"/>
                </a:lnTo>
                <a:lnTo>
                  <a:pt x="11162" y="1895"/>
                </a:lnTo>
                <a:lnTo>
                  <a:pt x="11168" y="1907"/>
                </a:lnTo>
                <a:lnTo>
                  <a:pt x="11176" y="1917"/>
                </a:lnTo>
                <a:lnTo>
                  <a:pt x="11186" y="1927"/>
                </a:lnTo>
                <a:lnTo>
                  <a:pt x="11195" y="1938"/>
                </a:lnTo>
                <a:lnTo>
                  <a:pt x="11215" y="1956"/>
                </a:lnTo>
                <a:lnTo>
                  <a:pt x="11236" y="1973"/>
                </a:lnTo>
                <a:lnTo>
                  <a:pt x="11258" y="1989"/>
                </a:lnTo>
                <a:lnTo>
                  <a:pt x="11280" y="2005"/>
                </a:lnTo>
                <a:lnTo>
                  <a:pt x="11301" y="2022"/>
                </a:lnTo>
                <a:lnTo>
                  <a:pt x="11323" y="2040"/>
                </a:lnTo>
                <a:lnTo>
                  <a:pt x="11343" y="2059"/>
                </a:lnTo>
                <a:lnTo>
                  <a:pt x="11362" y="2080"/>
                </a:lnTo>
                <a:lnTo>
                  <a:pt x="11371" y="2090"/>
                </a:lnTo>
                <a:lnTo>
                  <a:pt x="11379" y="2101"/>
                </a:lnTo>
                <a:lnTo>
                  <a:pt x="11386" y="2114"/>
                </a:lnTo>
                <a:lnTo>
                  <a:pt x="11393" y="2128"/>
                </a:lnTo>
                <a:lnTo>
                  <a:pt x="11400" y="2141"/>
                </a:lnTo>
                <a:lnTo>
                  <a:pt x="11406" y="2156"/>
                </a:lnTo>
                <a:lnTo>
                  <a:pt x="11410" y="2171"/>
                </a:lnTo>
                <a:lnTo>
                  <a:pt x="11414" y="2188"/>
                </a:lnTo>
                <a:lnTo>
                  <a:pt x="11419" y="2223"/>
                </a:lnTo>
                <a:lnTo>
                  <a:pt x="11423" y="2257"/>
                </a:lnTo>
                <a:lnTo>
                  <a:pt x="11425" y="2293"/>
                </a:lnTo>
                <a:lnTo>
                  <a:pt x="11426" y="2327"/>
                </a:lnTo>
                <a:lnTo>
                  <a:pt x="11425" y="2362"/>
                </a:lnTo>
                <a:lnTo>
                  <a:pt x="11423" y="2398"/>
                </a:lnTo>
                <a:lnTo>
                  <a:pt x="11420" y="2433"/>
                </a:lnTo>
                <a:lnTo>
                  <a:pt x="11417" y="2468"/>
                </a:lnTo>
                <a:lnTo>
                  <a:pt x="11408" y="2535"/>
                </a:lnTo>
                <a:lnTo>
                  <a:pt x="11398" y="2601"/>
                </a:lnTo>
                <a:lnTo>
                  <a:pt x="11387" y="2661"/>
                </a:lnTo>
                <a:lnTo>
                  <a:pt x="11379" y="2717"/>
                </a:lnTo>
                <a:lnTo>
                  <a:pt x="11377" y="2745"/>
                </a:lnTo>
                <a:lnTo>
                  <a:pt x="11376" y="2772"/>
                </a:lnTo>
                <a:lnTo>
                  <a:pt x="11377" y="2800"/>
                </a:lnTo>
                <a:lnTo>
                  <a:pt x="11379" y="2827"/>
                </a:lnTo>
                <a:lnTo>
                  <a:pt x="11384" y="2855"/>
                </a:lnTo>
                <a:lnTo>
                  <a:pt x="11390" y="2882"/>
                </a:lnTo>
                <a:lnTo>
                  <a:pt x="11398" y="2911"/>
                </a:lnTo>
                <a:lnTo>
                  <a:pt x="11406" y="2938"/>
                </a:lnTo>
                <a:lnTo>
                  <a:pt x="11416" y="2966"/>
                </a:lnTo>
                <a:lnTo>
                  <a:pt x="11426" y="2995"/>
                </a:lnTo>
                <a:lnTo>
                  <a:pt x="11439" y="3021"/>
                </a:lnTo>
                <a:lnTo>
                  <a:pt x="11453" y="3048"/>
                </a:lnTo>
                <a:lnTo>
                  <a:pt x="11466" y="3075"/>
                </a:lnTo>
                <a:lnTo>
                  <a:pt x="11481" y="3101"/>
                </a:lnTo>
                <a:lnTo>
                  <a:pt x="11497" y="3127"/>
                </a:lnTo>
                <a:lnTo>
                  <a:pt x="11514" y="3153"/>
                </a:lnTo>
                <a:lnTo>
                  <a:pt x="11532" y="3178"/>
                </a:lnTo>
                <a:lnTo>
                  <a:pt x="11550" y="3201"/>
                </a:lnTo>
                <a:lnTo>
                  <a:pt x="11568" y="3225"/>
                </a:lnTo>
                <a:lnTo>
                  <a:pt x="11586" y="3246"/>
                </a:lnTo>
                <a:lnTo>
                  <a:pt x="11606" y="3268"/>
                </a:lnTo>
                <a:lnTo>
                  <a:pt x="11625" y="3289"/>
                </a:lnTo>
                <a:lnTo>
                  <a:pt x="11645" y="3309"/>
                </a:lnTo>
                <a:lnTo>
                  <a:pt x="11664" y="3328"/>
                </a:lnTo>
                <a:lnTo>
                  <a:pt x="11684" y="3345"/>
                </a:lnTo>
                <a:lnTo>
                  <a:pt x="11704" y="3361"/>
                </a:lnTo>
                <a:lnTo>
                  <a:pt x="11724" y="3377"/>
                </a:lnTo>
                <a:lnTo>
                  <a:pt x="11743" y="3391"/>
                </a:lnTo>
                <a:lnTo>
                  <a:pt x="11762" y="3403"/>
                </a:lnTo>
                <a:lnTo>
                  <a:pt x="11781" y="3414"/>
                </a:lnTo>
                <a:lnTo>
                  <a:pt x="11800" y="3424"/>
                </a:lnTo>
                <a:lnTo>
                  <a:pt x="11817" y="3432"/>
                </a:lnTo>
                <a:lnTo>
                  <a:pt x="11846" y="3443"/>
                </a:lnTo>
                <a:lnTo>
                  <a:pt x="11877" y="3454"/>
                </a:lnTo>
                <a:lnTo>
                  <a:pt x="11909" y="3463"/>
                </a:lnTo>
                <a:lnTo>
                  <a:pt x="11943" y="3472"/>
                </a:lnTo>
                <a:lnTo>
                  <a:pt x="11977" y="3479"/>
                </a:lnTo>
                <a:lnTo>
                  <a:pt x="12013" y="3486"/>
                </a:lnTo>
                <a:lnTo>
                  <a:pt x="12049" y="3492"/>
                </a:lnTo>
                <a:lnTo>
                  <a:pt x="12086" y="3496"/>
                </a:lnTo>
                <a:lnTo>
                  <a:pt x="12124" y="3501"/>
                </a:lnTo>
                <a:lnTo>
                  <a:pt x="12163" y="3503"/>
                </a:lnTo>
                <a:lnTo>
                  <a:pt x="12201" y="3505"/>
                </a:lnTo>
                <a:lnTo>
                  <a:pt x="12240" y="3508"/>
                </a:lnTo>
                <a:lnTo>
                  <a:pt x="12281" y="3509"/>
                </a:lnTo>
                <a:lnTo>
                  <a:pt x="12322" y="3509"/>
                </a:lnTo>
                <a:lnTo>
                  <a:pt x="12362" y="3509"/>
                </a:lnTo>
                <a:lnTo>
                  <a:pt x="12403" y="3508"/>
                </a:lnTo>
                <a:lnTo>
                  <a:pt x="12484" y="3503"/>
                </a:lnTo>
                <a:lnTo>
                  <a:pt x="12567" y="3497"/>
                </a:lnTo>
                <a:lnTo>
                  <a:pt x="12647" y="3490"/>
                </a:lnTo>
                <a:lnTo>
                  <a:pt x="12726" y="3480"/>
                </a:lnTo>
                <a:lnTo>
                  <a:pt x="12803" y="3470"/>
                </a:lnTo>
                <a:lnTo>
                  <a:pt x="12877" y="3458"/>
                </a:lnTo>
                <a:lnTo>
                  <a:pt x="12948" y="3446"/>
                </a:lnTo>
                <a:lnTo>
                  <a:pt x="13015" y="3432"/>
                </a:lnTo>
                <a:lnTo>
                  <a:pt x="13036" y="3426"/>
                </a:lnTo>
                <a:lnTo>
                  <a:pt x="13062" y="3418"/>
                </a:lnTo>
                <a:lnTo>
                  <a:pt x="13087" y="3408"/>
                </a:lnTo>
                <a:lnTo>
                  <a:pt x="13114" y="3398"/>
                </a:lnTo>
                <a:lnTo>
                  <a:pt x="13174" y="3374"/>
                </a:lnTo>
                <a:lnTo>
                  <a:pt x="13235" y="3351"/>
                </a:lnTo>
                <a:lnTo>
                  <a:pt x="13265" y="3342"/>
                </a:lnTo>
                <a:lnTo>
                  <a:pt x="13296" y="3334"/>
                </a:lnTo>
                <a:lnTo>
                  <a:pt x="13312" y="3330"/>
                </a:lnTo>
                <a:lnTo>
                  <a:pt x="13327" y="3328"/>
                </a:lnTo>
                <a:lnTo>
                  <a:pt x="13342" y="3326"/>
                </a:lnTo>
                <a:lnTo>
                  <a:pt x="13357" y="3326"/>
                </a:lnTo>
                <a:lnTo>
                  <a:pt x="13372" y="3324"/>
                </a:lnTo>
                <a:lnTo>
                  <a:pt x="13386" y="3326"/>
                </a:lnTo>
                <a:lnTo>
                  <a:pt x="13399" y="3327"/>
                </a:lnTo>
                <a:lnTo>
                  <a:pt x="13413" y="3330"/>
                </a:lnTo>
                <a:lnTo>
                  <a:pt x="13427" y="3334"/>
                </a:lnTo>
                <a:lnTo>
                  <a:pt x="13440" y="3338"/>
                </a:lnTo>
                <a:lnTo>
                  <a:pt x="13452" y="3344"/>
                </a:lnTo>
                <a:lnTo>
                  <a:pt x="13464" y="3352"/>
                </a:lnTo>
                <a:lnTo>
                  <a:pt x="13448" y="3377"/>
                </a:lnTo>
                <a:lnTo>
                  <a:pt x="13431" y="3402"/>
                </a:lnTo>
                <a:lnTo>
                  <a:pt x="13414" y="3426"/>
                </a:lnTo>
                <a:lnTo>
                  <a:pt x="13396" y="3449"/>
                </a:lnTo>
                <a:lnTo>
                  <a:pt x="13377" y="3472"/>
                </a:lnTo>
                <a:lnTo>
                  <a:pt x="13357" y="3495"/>
                </a:lnTo>
                <a:lnTo>
                  <a:pt x="13336" y="3516"/>
                </a:lnTo>
                <a:lnTo>
                  <a:pt x="13315" y="3537"/>
                </a:lnTo>
                <a:lnTo>
                  <a:pt x="13293" y="3558"/>
                </a:lnTo>
                <a:lnTo>
                  <a:pt x="13271" y="3577"/>
                </a:lnTo>
                <a:lnTo>
                  <a:pt x="13248" y="3598"/>
                </a:lnTo>
                <a:lnTo>
                  <a:pt x="13225" y="3616"/>
                </a:lnTo>
                <a:lnTo>
                  <a:pt x="13178" y="3655"/>
                </a:lnTo>
                <a:lnTo>
                  <a:pt x="13130" y="3692"/>
                </a:lnTo>
                <a:lnTo>
                  <a:pt x="13081" y="3729"/>
                </a:lnTo>
                <a:lnTo>
                  <a:pt x="13033" y="3765"/>
                </a:lnTo>
                <a:lnTo>
                  <a:pt x="12986" y="3803"/>
                </a:lnTo>
                <a:lnTo>
                  <a:pt x="12939" y="3841"/>
                </a:lnTo>
                <a:lnTo>
                  <a:pt x="12916" y="3860"/>
                </a:lnTo>
                <a:lnTo>
                  <a:pt x="12894" y="3880"/>
                </a:lnTo>
                <a:lnTo>
                  <a:pt x="12873" y="3900"/>
                </a:lnTo>
                <a:lnTo>
                  <a:pt x="12851" y="3920"/>
                </a:lnTo>
                <a:lnTo>
                  <a:pt x="12830" y="3942"/>
                </a:lnTo>
                <a:lnTo>
                  <a:pt x="12811" y="3963"/>
                </a:lnTo>
                <a:lnTo>
                  <a:pt x="12791" y="3985"/>
                </a:lnTo>
                <a:lnTo>
                  <a:pt x="12773" y="4008"/>
                </a:lnTo>
                <a:lnTo>
                  <a:pt x="12684" y="4121"/>
                </a:lnTo>
                <a:lnTo>
                  <a:pt x="12595" y="4234"/>
                </a:lnTo>
                <a:lnTo>
                  <a:pt x="12507" y="4346"/>
                </a:lnTo>
                <a:lnTo>
                  <a:pt x="12420" y="4458"/>
                </a:lnTo>
                <a:lnTo>
                  <a:pt x="12332" y="4570"/>
                </a:lnTo>
                <a:lnTo>
                  <a:pt x="12245" y="4683"/>
                </a:lnTo>
                <a:lnTo>
                  <a:pt x="12158" y="4795"/>
                </a:lnTo>
                <a:lnTo>
                  <a:pt x="12072" y="4907"/>
                </a:lnTo>
                <a:lnTo>
                  <a:pt x="11986" y="5020"/>
                </a:lnTo>
                <a:lnTo>
                  <a:pt x="11901" y="5134"/>
                </a:lnTo>
                <a:lnTo>
                  <a:pt x="11817" y="5248"/>
                </a:lnTo>
                <a:lnTo>
                  <a:pt x="11732" y="5364"/>
                </a:lnTo>
                <a:lnTo>
                  <a:pt x="11648" y="5481"/>
                </a:lnTo>
                <a:lnTo>
                  <a:pt x="11566" y="5599"/>
                </a:lnTo>
                <a:lnTo>
                  <a:pt x="11483" y="5718"/>
                </a:lnTo>
                <a:lnTo>
                  <a:pt x="11402" y="5839"/>
                </a:lnTo>
                <a:lnTo>
                  <a:pt x="11385" y="5864"/>
                </a:lnTo>
                <a:lnTo>
                  <a:pt x="11365" y="5889"/>
                </a:lnTo>
                <a:lnTo>
                  <a:pt x="11346" y="5916"/>
                </a:lnTo>
                <a:lnTo>
                  <a:pt x="11325" y="5941"/>
                </a:lnTo>
                <a:lnTo>
                  <a:pt x="11282" y="5993"/>
                </a:lnTo>
                <a:lnTo>
                  <a:pt x="11236" y="6045"/>
                </a:lnTo>
                <a:lnTo>
                  <a:pt x="11190" y="6099"/>
                </a:lnTo>
                <a:lnTo>
                  <a:pt x="11144" y="6154"/>
                </a:lnTo>
                <a:lnTo>
                  <a:pt x="11122" y="6182"/>
                </a:lnTo>
                <a:lnTo>
                  <a:pt x="11099" y="6210"/>
                </a:lnTo>
                <a:lnTo>
                  <a:pt x="11078" y="6240"/>
                </a:lnTo>
                <a:lnTo>
                  <a:pt x="11056" y="6270"/>
                </a:lnTo>
                <a:lnTo>
                  <a:pt x="11037" y="6301"/>
                </a:lnTo>
                <a:lnTo>
                  <a:pt x="11017" y="6332"/>
                </a:lnTo>
                <a:lnTo>
                  <a:pt x="10999" y="6364"/>
                </a:lnTo>
                <a:lnTo>
                  <a:pt x="10982" y="6396"/>
                </a:lnTo>
                <a:lnTo>
                  <a:pt x="10966" y="6429"/>
                </a:lnTo>
                <a:lnTo>
                  <a:pt x="10952" y="6463"/>
                </a:lnTo>
                <a:lnTo>
                  <a:pt x="10939" y="6499"/>
                </a:lnTo>
                <a:lnTo>
                  <a:pt x="10928" y="6535"/>
                </a:lnTo>
                <a:lnTo>
                  <a:pt x="10920" y="6572"/>
                </a:lnTo>
                <a:lnTo>
                  <a:pt x="10912" y="6610"/>
                </a:lnTo>
                <a:lnTo>
                  <a:pt x="10907" y="6650"/>
                </a:lnTo>
                <a:lnTo>
                  <a:pt x="10905" y="6690"/>
                </a:lnTo>
                <a:lnTo>
                  <a:pt x="10904" y="6731"/>
                </a:lnTo>
                <a:lnTo>
                  <a:pt x="10906" y="6775"/>
                </a:lnTo>
                <a:lnTo>
                  <a:pt x="10911" y="6818"/>
                </a:lnTo>
                <a:lnTo>
                  <a:pt x="10919" y="6864"/>
                </a:lnTo>
                <a:lnTo>
                  <a:pt x="10927" y="6866"/>
                </a:lnTo>
                <a:lnTo>
                  <a:pt x="10936" y="6870"/>
                </a:lnTo>
                <a:lnTo>
                  <a:pt x="10944" y="6872"/>
                </a:lnTo>
                <a:lnTo>
                  <a:pt x="10953" y="6875"/>
                </a:lnTo>
                <a:lnTo>
                  <a:pt x="10975" y="6880"/>
                </a:lnTo>
                <a:lnTo>
                  <a:pt x="10999" y="6883"/>
                </a:lnTo>
                <a:lnTo>
                  <a:pt x="11023" y="6885"/>
                </a:lnTo>
                <a:lnTo>
                  <a:pt x="11049" y="6885"/>
                </a:lnTo>
                <a:lnTo>
                  <a:pt x="11076" y="6882"/>
                </a:lnTo>
                <a:lnTo>
                  <a:pt x="11103" y="6878"/>
                </a:lnTo>
                <a:lnTo>
                  <a:pt x="11132" y="6873"/>
                </a:lnTo>
                <a:lnTo>
                  <a:pt x="11160" y="6866"/>
                </a:lnTo>
                <a:lnTo>
                  <a:pt x="11190" y="6858"/>
                </a:lnTo>
                <a:lnTo>
                  <a:pt x="11221" y="6849"/>
                </a:lnTo>
                <a:lnTo>
                  <a:pt x="11251" y="6839"/>
                </a:lnTo>
                <a:lnTo>
                  <a:pt x="11282" y="6827"/>
                </a:lnTo>
                <a:lnTo>
                  <a:pt x="11314" y="6815"/>
                </a:lnTo>
                <a:lnTo>
                  <a:pt x="11345" y="6802"/>
                </a:lnTo>
                <a:lnTo>
                  <a:pt x="11376" y="6788"/>
                </a:lnTo>
                <a:lnTo>
                  <a:pt x="11407" y="6775"/>
                </a:lnTo>
                <a:lnTo>
                  <a:pt x="11469" y="6746"/>
                </a:lnTo>
                <a:lnTo>
                  <a:pt x="11528" y="6716"/>
                </a:lnTo>
                <a:lnTo>
                  <a:pt x="11585" y="6685"/>
                </a:lnTo>
                <a:lnTo>
                  <a:pt x="11639" y="6657"/>
                </a:lnTo>
                <a:lnTo>
                  <a:pt x="11688" y="6629"/>
                </a:lnTo>
                <a:lnTo>
                  <a:pt x="11734" y="6604"/>
                </a:lnTo>
                <a:lnTo>
                  <a:pt x="11773" y="6582"/>
                </a:lnTo>
                <a:lnTo>
                  <a:pt x="11805" y="6564"/>
                </a:lnTo>
                <a:lnTo>
                  <a:pt x="11846" y="6543"/>
                </a:lnTo>
                <a:lnTo>
                  <a:pt x="11889" y="6524"/>
                </a:lnTo>
                <a:lnTo>
                  <a:pt x="11931" y="6507"/>
                </a:lnTo>
                <a:lnTo>
                  <a:pt x="11974" y="6490"/>
                </a:lnTo>
                <a:lnTo>
                  <a:pt x="12061" y="6459"/>
                </a:lnTo>
                <a:lnTo>
                  <a:pt x="12150" y="6430"/>
                </a:lnTo>
                <a:lnTo>
                  <a:pt x="12239" y="6401"/>
                </a:lnTo>
                <a:lnTo>
                  <a:pt x="12329" y="6370"/>
                </a:lnTo>
                <a:lnTo>
                  <a:pt x="12373" y="6354"/>
                </a:lnTo>
                <a:lnTo>
                  <a:pt x="12418" y="6337"/>
                </a:lnTo>
                <a:lnTo>
                  <a:pt x="12463" y="6319"/>
                </a:lnTo>
                <a:lnTo>
                  <a:pt x="12507" y="6299"/>
                </a:lnTo>
                <a:lnTo>
                  <a:pt x="12553" y="6279"/>
                </a:lnTo>
                <a:lnTo>
                  <a:pt x="12598" y="6256"/>
                </a:lnTo>
                <a:lnTo>
                  <a:pt x="12642" y="6234"/>
                </a:lnTo>
                <a:lnTo>
                  <a:pt x="12687" y="6210"/>
                </a:lnTo>
                <a:lnTo>
                  <a:pt x="12732" y="6187"/>
                </a:lnTo>
                <a:lnTo>
                  <a:pt x="12775" y="6162"/>
                </a:lnTo>
                <a:lnTo>
                  <a:pt x="12820" y="6137"/>
                </a:lnTo>
                <a:lnTo>
                  <a:pt x="12863" y="6112"/>
                </a:lnTo>
                <a:lnTo>
                  <a:pt x="12950" y="6059"/>
                </a:lnTo>
                <a:lnTo>
                  <a:pt x="13036" y="6004"/>
                </a:lnTo>
                <a:lnTo>
                  <a:pt x="13121" y="5947"/>
                </a:lnTo>
                <a:lnTo>
                  <a:pt x="13205" y="5888"/>
                </a:lnTo>
                <a:lnTo>
                  <a:pt x="13286" y="5828"/>
                </a:lnTo>
                <a:lnTo>
                  <a:pt x="13366" y="5767"/>
                </a:lnTo>
                <a:lnTo>
                  <a:pt x="13445" y="5704"/>
                </a:lnTo>
                <a:lnTo>
                  <a:pt x="13522" y="5640"/>
                </a:lnTo>
                <a:lnTo>
                  <a:pt x="13598" y="5576"/>
                </a:lnTo>
                <a:lnTo>
                  <a:pt x="13670" y="5510"/>
                </a:lnTo>
                <a:lnTo>
                  <a:pt x="13741" y="5444"/>
                </a:lnTo>
                <a:lnTo>
                  <a:pt x="13809" y="5378"/>
                </a:lnTo>
                <a:lnTo>
                  <a:pt x="13872" y="5315"/>
                </a:lnTo>
                <a:lnTo>
                  <a:pt x="13969" y="5215"/>
                </a:lnTo>
                <a:lnTo>
                  <a:pt x="14026" y="5155"/>
                </a:lnTo>
                <a:lnTo>
                  <a:pt x="14088" y="5094"/>
                </a:lnTo>
                <a:lnTo>
                  <a:pt x="14152" y="5029"/>
                </a:lnTo>
                <a:lnTo>
                  <a:pt x="14217" y="4964"/>
                </a:lnTo>
                <a:lnTo>
                  <a:pt x="14281" y="4902"/>
                </a:lnTo>
                <a:lnTo>
                  <a:pt x="14345" y="4843"/>
                </a:lnTo>
                <a:lnTo>
                  <a:pt x="14405" y="4790"/>
                </a:lnTo>
                <a:lnTo>
                  <a:pt x="14460" y="4743"/>
                </a:lnTo>
                <a:lnTo>
                  <a:pt x="14485" y="4724"/>
                </a:lnTo>
                <a:lnTo>
                  <a:pt x="14509" y="4705"/>
                </a:lnTo>
                <a:lnTo>
                  <a:pt x="14531" y="4691"/>
                </a:lnTo>
                <a:lnTo>
                  <a:pt x="14550" y="4679"/>
                </a:lnTo>
                <a:lnTo>
                  <a:pt x="14568" y="4670"/>
                </a:lnTo>
                <a:lnTo>
                  <a:pt x="14582" y="4664"/>
                </a:lnTo>
                <a:lnTo>
                  <a:pt x="14595" y="4662"/>
                </a:lnTo>
                <a:lnTo>
                  <a:pt x="14604" y="4664"/>
                </a:lnTo>
                <a:lnTo>
                  <a:pt x="14590" y="4711"/>
                </a:lnTo>
                <a:lnTo>
                  <a:pt x="14579" y="4757"/>
                </a:lnTo>
                <a:lnTo>
                  <a:pt x="14570" y="4803"/>
                </a:lnTo>
                <a:lnTo>
                  <a:pt x="14562" y="4849"/>
                </a:lnTo>
                <a:lnTo>
                  <a:pt x="14556" y="4893"/>
                </a:lnTo>
                <a:lnTo>
                  <a:pt x="14552" y="4938"/>
                </a:lnTo>
                <a:lnTo>
                  <a:pt x="14549" y="4983"/>
                </a:lnTo>
                <a:lnTo>
                  <a:pt x="14548" y="5026"/>
                </a:lnTo>
                <a:lnTo>
                  <a:pt x="14549" y="5071"/>
                </a:lnTo>
                <a:lnTo>
                  <a:pt x="14550" y="5114"/>
                </a:lnTo>
                <a:lnTo>
                  <a:pt x="14554" y="5157"/>
                </a:lnTo>
                <a:lnTo>
                  <a:pt x="14557" y="5200"/>
                </a:lnTo>
                <a:lnTo>
                  <a:pt x="14562" y="5242"/>
                </a:lnTo>
                <a:lnTo>
                  <a:pt x="14569" y="5285"/>
                </a:lnTo>
                <a:lnTo>
                  <a:pt x="14576" y="5327"/>
                </a:lnTo>
                <a:lnTo>
                  <a:pt x="14582" y="5368"/>
                </a:lnTo>
                <a:lnTo>
                  <a:pt x="14600" y="5452"/>
                </a:lnTo>
                <a:lnTo>
                  <a:pt x="14619" y="5533"/>
                </a:lnTo>
                <a:lnTo>
                  <a:pt x="14639" y="5615"/>
                </a:lnTo>
                <a:lnTo>
                  <a:pt x="14659" y="5695"/>
                </a:lnTo>
                <a:lnTo>
                  <a:pt x="14680" y="5775"/>
                </a:lnTo>
                <a:lnTo>
                  <a:pt x="14698" y="5854"/>
                </a:lnTo>
                <a:lnTo>
                  <a:pt x="14707" y="5894"/>
                </a:lnTo>
                <a:lnTo>
                  <a:pt x="14715" y="5933"/>
                </a:lnTo>
                <a:lnTo>
                  <a:pt x="14723" y="5972"/>
                </a:lnTo>
                <a:lnTo>
                  <a:pt x="14730" y="6012"/>
                </a:lnTo>
                <a:lnTo>
                  <a:pt x="14722" y="6049"/>
                </a:lnTo>
                <a:lnTo>
                  <a:pt x="14713" y="6086"/>
                </a:lnTo>
                <a:lnTo>
                  <a:pt x="14705" y="6124"/>
                </a:lnTo>
                <a:lnTo>
                  <a:pt x="14696" y="6161"/>
                </a:lnTo>
                <a:lnTo>
                  <a:pt x="14719" y="6172"/>
                </a:lnTo>
                <a:lnTo>
                  <a:pt x="14742" y="6184"/>
                </a:lnTo>
                <a:lnTo>
                  <a:pt x="14766" y="6195"/>
                </a:lnTo>
                <a:lnTo>
                  <a:pt x="14789" y="6208"/>
                </a:lnTo>
                <a:lnTo>
                  <a:pt x="14842" y="6193"/>
                </a:lnTo>
                <a:lnTo>
                  <a:pt x="14910" y="6175"/>
                </a:lnTo>
                <a:lnTo>
                  <a:pt x="14991" y="6153"/>
                </a:lnTo>
                <a:lnTo>
                  <a:pt x="15083" y="6130"/>
                </a:lnTo>
                <a:lnTo>
                  <a:pt x="15183" y="6105"/>
                </a:lnTo>
                <a:lnTo>
                  <a:pt x="15288" y="6080"/>
                </a:lnTo>
                <a:lnTo>
                  <a:pt x="15397" y="6054"/>
                </a:lnTo>
                <a:lnTo>
                  <a:pt x="15507" y="6029"/>
                </a:lnTo>
                <a:lnTo>
                  <a:pt x="15617" y="6006"/>
                </a:lnTo>
                <a:lnTo>
                  <a:pt x="15723" y="5987"/>
                </a:lnTo>
                <a:lnTo>
                  <a:pt x="15774" y="5978"/>
                </a:lnTo>
                <a:lnTo>
                  <a:pt x="15824" y="5970"/>
                </a:lnTo>
                <a:lnTo>
                  <a:pt x="15872" y="5963"/>
                </a:lnTo>
                <a:lnTo>
                  <a:pt x="15917" y="5957"/>
                </a:lnTo>
                <a:lnTo>
                  <a:pt x="15960" y="5952"/>
                </a:lnTo>
                <a:lnTo>
                  <a:pt x="16000" y="5950"/>
                </a:lnTo>
                <a:lnTo>
                  <a:pt x="16038" y="5948"/>
                </a:lnTo>
                <a:lnTo>
                  <a:pt x="16072" y="5948"/>
                </a:lnTo>
                <a:lnTo>
                  <a:pt x="16103" y="5950"/>
                </a:lnTo>
                <a:lnTo>
                  <a:pt x="16130" y="5954"/>
                </a:lnTo>
                <a:lnTo>
                  <a:pt x="16153" y="5958"/>
                </a:lnTo>
                <a:lnTo>
                  <a:pt x="16170" y="5965"/>
                </a:lnTo>
                <a:lnTo>
                  <a:pt x="16170" y="5998"/>
                </a:lnTo>
                <a:lnTo>
                  <a:pt x="16172" y="6029"/>
                </a:lnTo>
                <a:lnTo>
                  <a:pt x="16174" y="6059"/>
                </a:lnTo>
                <a:lnTo>
                  <a:pt x="16178" y="6088"/>
                </a:lnTo>
                <a:lnTo>
                  <a:pt x="16184" y="6114"/>
                </a:lnTo>
                <a:lnTo>
                  <a:pt x="16190" y="6138"/>
                </a:lnTo>
                <a:lnTo>
                  <a:pt x="16197" y="6161"/>
                </a:lnTo>
                <a:lnTo>
                  <a:pt x="16206" y="6183"/>
                </a:lnTo>
                <a:lnTo>
                  <a:pt x="16217" y="6203"/>
                </a:lnTo>
                <a:lnTo>
                  <a:pt x="16228" y="6223"/>
                </a:lnTo>
                <a:lnTo>
                  <a:pt x="16241" y="6240"/>
                </a:lnTo>
                <a:lnTo>
                  <a:pt x="16255" y="6256"/>
                </a:lnTo>
                <a:lnTo>
                  <a:pt x="16269" y="6270"/>
                </a:lnTo>
                <a:lnTo>
                  <a:pt x="16285" y="6283"/>
                </a:lnTo>
                <a:lnTo>
                  <a:pt x="16303" y="6295"/>
                </a:lnTo>
                <a:lnTo>
                  <a:pt x="16321" y="6306"/>
                </a:lnTo>
                <a:lnTo>
                  <a:pt x="16340" y="6315"/>
                </a:lnTo>
                <a:lnTo>
                  <a:pt x="16360" y="6324"/>
                </a:lnTo>
                <a:lnTo>
                  <a:pt x="16382" y="6330"/>
                </a:lnTo>
                <a:lnTo>
                  <a:pt x="16405" y="6336"/>
                </a:lnTo>
                <a:lnTo>
                  <a:pt x="16427" y="6341"/>
                </a:lnTo>
                <a:lnTo>
                  <a:pt x="16452" y="6344"/>
                </a:lnTo>
                <a:lnTo>
                  <a:pt x="16477" y="6346"/>
                </a:lnTo>
                <a:lnTo>
                  <a:pt x="16503" y="6348"/>
                </a:lnTo>
                <a:lnTo>
                  <a:pt x="16531" y="6348"/>
                </a:lnTo>
                <a:lnTo>
                  <a:pt x="16559" y="6348"/>
                </a:lnTo>
                <a:lnTo>
                  <a:pt x="16588" y="6345"/>
                </a:lnTo>
                <a:lnTo>
                  <a:pt x="16618" y="6343"/>
                </a:lnTo>
                <a:lnTo>
                  <a:pt x="16648" y="6338"/>
                </a:lnTo>
                <a:lnTo>
                  <a:pt x="16681" y="6334"/>
                </a:lnTo>
                <a:lnTo>
                  <a:pt x="16713" y="6329"/>
                </a:lnTo>
                <a:lnTo>
                  <a:pt x="16746" y="6322"/>
                </a:lnTo>
                <a:lnTo>
                  <a:pt x="16844" y="6302"/>
                </a:lnTo>
                <a:lnTo>
                  <a:pt x="16942" y="6280"/>
                </a:lnTo>
                <a:lnTo>
                  <a:pt x="17038" y="6256"/>
                </a:lnTo>
                <a:lnTo>
                  <a:pt x="17134" y="6233"/>
                </a:lnTo>
                <a:lnTo>
                  <a:pt x="17229" y="6210"/>
                </a:lnTo>
                <a:lnTo>
                  <a:pt x="17325" y="6188"/>
                </a:lnTo>
                <a:lnTo>
                  <a:pt x="17372" y="6178"/>
                </a:lnTo>
                <a:lnTo>
                  <a:pt x="17420" y="6168"/>
                </a:lnTo>
                <a:lnTo>
                  <a:pt x="17468" y="6159"/>
                </a:lnTo>
                <a:lnTo>
                  <a:pt x="17515" y="6151"/>
                </a:lnTo>
                <a:lnTo>
                  <a:pt x="17564" y="6143"/>
                </a:lnTo>
                <a:lnTo>
                  <a:pt x="17612" y="6136"/>
                </a:lnTo>
                <a:lnTo>
                  <a:pt x="17660" y="6130"/>
                </a:lnTo>
                <a:lnTo>
                  <a:pt x="17709" y="6124"/>
                </a:lnTo>
                <a:lnTo>
                  <a:pt x="17757" y="6121"/>
                </a:lnTo>
                <a:lnTo>
                  <a:pt x="17806" y="6117"/>
                </a:lnTo>
                <a:lnTo>
                  <a:pt x="17856" y="6116"/>
                </a:lnTo>
                <a:lnTo>
                  <a:pt x="17905" y="6116"/>
                </a:lnTo>
                <a:lnTo>
                  <a:pt x="17954" y="6117"/>
                </a:lnTo>
                <a:lnTo>
                  <a:pt x="18004" y="6120"/>
                </a:lnTo>
                <a:lnTo>
                  <a:pt x="18055" y="6124"/>
                </a:lnTo>
                <a:lnTo>
                  <a:pt x="18105" y="6130"/>
                </a:lnTo>
                <a:lnTo>
                  <a:pt x="18157" y="6138"/>
                </a:lnTo>
                <a:lnTo>
                  <a:pt x="18208" y="6148"/>
                </a:lnTo>
                <a:lnTo>
                  <a:pt x="18260" y="6160"/>
                </a:lnTo>
                <a:lnTo>
                  <a:pt x="18313" y="6172"/>
                </a:lnTo>
                <a:lnTo>
                  <a:pt x="18318" y="6184"/>
                </a:lnTo>
                <a:lnTo>
                  <a:pt x="18324" y="6195"/>
                </a:lnTo>
                <a:lnTo>
                  <a:pt x="18315" y="6211"/>
                </a:lnTo>
                <a:lnTo>
                  <a:pt x="18311" y="6218"/>
                </a:lnTo>
                <a:lnTo>
                  <a:pt x="18306" y="6222"/>
                </a:lnTo>
                <a:lnTo>
                  <a:pt x="18290" y="6231"/>
                </a:lnTo>
                <a:lnTo>
                  <a:pt x="18264" y="6239"/>
                </a:lnTo>
                <a:lnTo>
                  <a:pt x="18239" y="6247"/>
                </a:lnTo>
                <a:lnTo>
                  <a:pt x="18214" y="6253"/>
                </a:lnTo>
                <a:lnTo>
                  <a:pt x="18190" y="6258"/>
                </a:lnTo>
                <a:lnTo>
                  <a:pt x="18164" y="6262"/>
                </a:lnTo>
                <a:lnTo>
                  <a:pt x="18138" y="6265"/>
                </a:lnTo>
                <a:lnTo>
                  <a:pt x="18113" y="6269"/>
                </a:lnTo>
                <a:lnTo>
                  <a:pt x="18088" y="6271"/>
                </a:lnTo>
                <a:lnTo>
                  <a:pt x="18037" y="6273"/>
                </a:lnTo>
                <a:lnTo>
                  <a:pt x="17986" y="6273"/>
                </a:lnTo>
                <a:lnTo>
                  <a:pt x="17936" y="6273"/>
                </a:lnTo>
                <a:lnTo>
                  <a:pt x="17885" y="6272"/>
                </a:lnTo>
                <a:lnTo>
                  <a:pt x="17836" y="6272"/>
                </a:lnTo>
                <a:lnTo>
                  <a:pt x="17787" y="6272"/>
                </a:lnTo>
                <a:lnTo>
                  <a:pt x="17763" y="6273"/>
                </a:lnTo>
                <a:lnTo>
                  <a:pt x="17739" y="6274"/>
                </a:lnTo>
                <a:lnTo>
                  <a:pt x="17715" y="6277"/>
                </a:lnTo>
                <a:lnTo>
                  <a:pt x="17692" y="6279"/>
                </a:lnTo>
                <a:lnTo>
                  <a:pt x="17669" y="6282"/>
                </a:lnTo>
                <a:lnTo>
                  <a:pt x="17646" y="6287"/>
                </a:lnTo>
                <a:lnTo>
                  <a:pt x="17624" y="6291"/>
                </a:lnTo>
                <a:lnTo>
                  <a:pt x="17601" y="6297"/>
                </a:lnTo>
                <a:lnTo>
                  <a:pt x="17580" y="6305"/>
                </a:lnTo>
                <a:lnTo>
                  <a:pt x="17559" y="6313"/>
                </a:lnTo>
                <a:lnTo>
                  <a:pt x="17538" y="6324"/>
                </a:lnTo>
                <a:lnTo>
                  <a:pt x="17518" y="6334"/>
                </a:lnTo>
                <a:lnTo>
                  <a:pt x="17510" y="6359"/>
                </a:lnTo>
                <a:lnTo>
                  <a:pt x="17503" y="6381"/>
                </a:lnTo>
                <a:lnTo>
                  <a:pt x="17495" y="6398"/>
                </a:lnTo>
                <a:lnTo>
                  <a:pt x="17488" y="6413"/>
                </a:lnTo>
                <a:lnTo>
                  <a:pt x="17480" y="6425"/>
                </a:lnTo>
                <a:lnTo>
                  <a:pt x="17473" y="6435"/>
                </a:lnTo>
                <a:lnTo>
                  <a:pt x="17464" y="6444"/>
                </a:lnTo>
                <a:lnTo>
                  <a:pt x="17455" y="6451"/>
                </a:lnTo>
                <a:lnTo>
                  <a:pt x="17446" y="6456"/>
                </a:lnTo>
                <a:lnTo>
                  <a:pt x="17434" y="6462"/>
                </a:lnTo>
                <a:lnTo>
                  <a:pt x="17422" y="6467"/>
                </a:lnTo>
                <a:lnTo>
                  <a:pt x="17408" y="6472"/>
                </a:lnTo>
                <a:lnTo>
                  <a:pt x="17375" y="6486"/>
                </a:lnTo>
                <a:lnTo>
                  <a:pt x="17333" y="6507"/>
                </a:lnTo>
                <a:lnTo>
                  <a:pt x="17307" y="6522"/>
                </a:lnTo>
                <a:lnTo>
                  <a:pt x="17277" y="6540"/>
                </a:lnTo>
                <a:lnTo>
                  <a:pt x="17245" y="6563"/>
                </a:lnTo>
                <a:lnTo>
                  <a:pt x="17209" y="6588"/>
                </a:lnTo>
                <a:lnTo>
                  <a:pt x="17171" y="6617"/>
                </a:lnTo>
                <a:lnTo>
                  <a:pt x="17130" y="6649"/>
                </a:lnTo>
                <a:lnTo>
                  <a:pt x="17087" y="6683"/>
                </a:lnTo>
                <a:lnTo>
                  <a:pt x="17042" y="6721"/>
                </a:lnTo>
                <a:lnTo>
                  <a:pt x="16998" y="6760"/>
                </a:lnTo>
                <a:lnTo>
                  <a:pt x="16951" y="6802"/>
                </a:lnTo>
                <a:lnTo>
                  <a:pt x="16904" y="6846"/>
                </a:lnTo>
                <a:lnTo>
                  <a:pt x="16856" y="6890"/>
                </a:lnTo>
                <a:lnTo>
                  <a:pt x="16809" y="6937"/>
                </a:lnTo>
                <a:lnTo>
                  <a:pt x="16761" y="6987"/>
                </a:lnTo>
                <a:lnTo>
                  <a:pt x="16715" y="7036"/>
                </a:lnTo>
                <a:lnTo>
                  <a:pt x="16669" y="7086"/>
                </a:lnTo>
                <a:lnTo>
                  <a:pt x="16624" y="7138"/>
                </a:lnTo>
                <a:lnTo>
                  <a:pt x="16581" y="7189"/>
                </a:lnTo>
                <a:lnTo>
                  <a:pt x="16540" y="7242"/>
                </a:lnTo>
                <a:lnTo>
                  <a:pt x="16501" y="7295"/>
                </a:lnTo>
                <a:lnTo>
                  <a:pt x="16464" y="7347"/>
                </a:lnTo>
                <a:lnTo>
                  <a:pt x="16431" y="7399"/>
                </a:lnTo>
                <a:lnTo>
                  <a:pt x="16400" y="7451"/>
                </a:lnTo>
                <a:lnTo>
                  <a:pt x="16374" y="7502"/>
                </a:lnTo>
                <a:lnTo>
                  <a:pt x="16350" y="7552"/>
                </a:lnTo>
                <a:lnTo>
                  <a:pt x="16331" y="7601"/>
                </a:lnTo>
                <a:lnTo>
                  <a:pt x="16316" y="7651"/>
                </a:lnTo>
                <a:lnTo>
                  <a:pt x="16306" y="7697"/>
                </a:lnTo>
                <a:lnTo>
                  <a:pt x="16301" y="7742"/>
                </a:lnTo>
                <a:lnTo>
                  <a:pt x="16301" y="7786"/>
                </a:lnTo>
                <a:lnTo>
                  <a:pt x="16308" y="7827"/>
                </a:lnTo>
                <a:lnTo>
                  <a:pt x="16320" y="7866"/>
                </a:lnTo>
                <a:lnTo>
                  <a:pt x="16330" y="7889"/>
                </a:lnTo>
                <a:lnTo>
                  <a:pt x="16342" y="7912"/>
                </a:lnTo>
                <a:lnTo>
                  <a:pt x="16354" y="7932"/>
                </a:lnTo>
                <a:lnTo>
                  <a:pt x="16367" y="7953"/>
                </a:lnTo>
                <a:lnTo>
                  <a:pt x="16381" y="7973"/>
                </a:lnTo>
                <a:lnTo>
                  <a:pt x="16395" y="7991"/>
                </a:lnTo>
                <a:lnTo>
                  <a:pt x="16410" y="8009"/>
                </a:lnTo>
                <a:lnTo>
                  <a:pt x="16425" y="8027"/>
                </a:lnTo>
                <a:lnTo>
                  <a:pt x="16456" y="8062"/>
                </a:lnTo>
                <a:lnTo>
                  <a:pt x="16488" y="8095"/>
                </a:lnTo>
                <a:lnTo>
                  <a:pt x="16520" y="8129"/>
                </a:lnTo>
                <a:lnTo>
                  <a:pt x="16550" y="8165"/>
                </a:lnTo>
                <a:lnTo>
                  <a:pt x="16548" y="8176"/>
                </a:lnTo>
                <a:lnTo>
                  <a:pt x="16544" y="8188"/>
                </a:lnTo>
                <a:lnTo>
                  <a:pt x="16542" y="8199"/>
                </a:lnTo>
                <a:lnTo>
                  <a:pt x="16539" y="8211"/>
                </a:lnTo>
                <a:lnTo>
                  <a:pt x="16531" y="8224"/>
                </a:lnTo>
                <a:lnTo>
                  <a:pt x="16523" y="8237"/>
                </a:lnTo>
                <a:lnTo>
                  <a:pt x="16513" y="8250"/>
                </a:lnTo>
                <a:lnTo>
                  <a:pt x="16505" y="8260"/>
                </a:lnTo>
                <a:lnTo>
                  <a:pt x="16495" y="8270"/>
                </a:lnTo>
                <a:lnTo>
                  <a:pt x="16486" y="8279"/>
                </a:lnTo>
                <a:lnTo>
                  <a:pt x="16476" y="8287"/>
                </a:lnTo>
                <a:lnTo>
                  <a:pt x="16464" y="8295"/>
                </a:lnTo>
                <a:lnTo>
                  <a:pt x="16454" y="8302"/>
                </a:lnTo>
                <a:lnTo>
                  <a:pt x="16442" y="8309"/>
                </a:lnTo>
                <a:lnTo>
                  <a:pt x="16431" y="8315"/>
                </a:lnTo>
                <a:lnTo>
                  <a:pt x="16419" y="8321"/>
                </a:lnTo>
                <a:lnTo>
                  <a:pt x="16395" y="8331"/>
                </a:lnTo>
                <a:lnTo>
                  <a:pt x="16369" y="8339"/>
                </a:lnTo>
                <a:lnTo>
                  <a:pt x="16316" y="8355"/>
                </a:lnTo>
                <a:lnTo>
                  <a:pt x="16261" y="8371"/>
                </a:lnTo>
                <a:lnTo>
                  <a:pt x="16233" y="8380"/>
                </a:lnTo>
                <a:lnTo>
                  <a:pt x="16204" y="8392"/>
                </a:lnTo>
                <a:lnTo>
                  <a:pt x="16176" y="8404"/>
                </a:lnTo>
                <a:lnTo>
                  <a:pt x="16147" y="8418"/>
                </a:lnTo>
                <a:lnTo>
                  <a:pt x="16116" y="8453"/>
                </a:lnTo>
                <a:lnTo>
                  <a:pt x="16084" y="8488"/>
                </a:lnTo>
                <a:lnTo>
                  <a:pt x="16052" y="8522"/>
                </a:lnTo>
                <a:lnTo>
                  <a:pt x="16021" y="8557"/>
                </a:lnTo>
                <a:lnTo>
                  <a:pt x="15997" y="8575"/>
                </a:lnTo>
                <a:lnTo>
                  <a:pt x="15972" y="8593"/>
                </a:lnTo>
                <a:lnTo>
                  <a:pt x="15944" y="8612"/>
                </a:lnTo>
                <a:lnTo>
                  <a:pt x="15917" y="8630"/>
                </a:lnTo>
                <a:lnTo>
                  <a:pt x="15857" y="8668"/>
                </a:lnTo>
                <a:lnTo>
                  <a:pt x="15794" y="8705"/>
                </a:lnTo>
                <a:lnTo>
                  <a:pt x="15729" y="8745"/>
                </a:lnTo>
                <a:lnTo>
                  <a:pt x="15661" y="8786"/>
                </a:lnTo>
                <a:lnTo>
                  <a:pt x="15594" y="8826"/>
                </a:lnTo>
                <a:lnTo>
                  <a:pt x="15525" y="8867"/>
                </a:lnTo>
                <a:lnTo>
                  <a:pt x="15459" y="8909"/>
                </a:lnTo>
                <a:lnTo>
                  <a:pt x="15393" y="8953"/>
                </a:lnTo>
                <a:lnTo>
                  <a:pt x="15362" y="8975"/>
                </a:lnTo>
                <a:lnTo>
                  <a:pt x="15331" y="8996"/>
                </a:lnTo>
                <a:lnTo>
                  <a:pt x="15302" y="9018"/>
                </a:lnTo>
                <a:lnTo>
                  <a:pt x="15273" y="9041"/>
                </a:lnTo>
                <a:lnTo>
                  <a:pt x="15247" y="9063"/>
                </a:lnTo>
                <a:lnTo>
                  <a:pt x="15220" y="9086"/>
                </a:lnTo>
                <a:lnTo>
                  <a:pt x="15196" y="9109"/>
                </a:lnTo>
                <a:lnTo>
                  <a:pt x="15173" y="9131"/>
                </a:lnTo>
                <a:lnTo>
                  <a:pt x="15152" y="9154"/>
                </a:lnTo>
                <a:lnTo>
                  <a:pt x="15132" y="9177"/>
                </a:lnTo>
                <a:lnTo>
                  <a:pt x="15115" y="9201"/>
                </a:lnTo>
                <a:lnTo>
                  <a:pt x="15099" y="9224"/>
                </a:lnTo>
                <a:lnTo>
                  <a:pt x="15086" y="9248"/>
                </a:lnTo>
                <a:lnTo>
                  <a:pt x="15075" y="9272"/>
                </a:lnTo>
                <a:lnTo>
                  <a:pt x="15065" y="9296"/>
                </a:lnTo>
                <a:lnTo>
                  <a:pt x="15058" y="9320"/>
                </a:lnTo>
                <a:lnTo>
                  <a:pt x="15051" y="9346"/>
                </a:lnTo>
                <a:lnTo>
                  <a:pt x="15046" y="9371"/>
                </a:lnTo>
                <a:lnTo>
                  <a:pt x="15044" y="9396"/>
                </a:lnTo>
                <a:lnTo>
                  <a:pt x="15043" y="9421"/>
                </a:lnTo>
                <a:lnTo>
                  <a:pt x="15043" y="9446"/>
                </a:lnTo>
                <a:lnTo>
                  <a:pt x="15044" y="9473"/>
                </a:lnTo>
                <a:lnTo>
                  <a:pt x="15046" y="9498"/>
                </a:lnTo>
                <a:lnTo>
                  <a:pt x="15051" y="9523"/>
                </a:lnTo>
                <a:lnTo>
                  <a:pt x="15055" y="9548"/>
                </a:lnTo>
                <a:lnTo>
                  <a:pt x="15062" y="9573"/>
                </a:lnTo>
                <a:lnTo>
                  <a:pt x="15069" y="9597"/>
                </a:lnTo>
                <a:lnTo>
                  <a:pt x="15077" y="9623"/>
                </a:lnTo>
                <a:lnTo>
                  <a:pt x="15086" y="9647"/>
                </a:lnTo>
                <a:lnTo>
                  <a:pt x="15096" y="9671"/>
                </a:lnTo>
                <a:lnTo>
                  <a:pt x="15106" y="9694"/>
                </a:lnTo>
                <a:lnTo>
                  <a:pt x="15117" y="9717"/>
                </a:lnTo>
                <a:lnTo>
                  <a:pt x="15129" y="9739"/>
                </a:lnTo>
                <a:lnTo>
                  <a:pt x="15140" y="9761"/>
                </a:lnTo>
                <a:lnTo>
                  <a:pt x="15153" y="9783"/>
                </a:lnTo>
                <a:lnTo>
                  <a:pt x="15165" y="9804"/>
                </a:lnTo>
                <a:lnTo>
                  <a:pt x="15179" y="9823"/>
                </a:lnTo>
                <a:lnTo>
                  <a:pt x="15192" y="9843"/>
                </a:lnTo>
                <a:lnTo>
                  <a:pt x="15205" y="9861"/>
                </a:lnTo>
                <a:lnTo>
                  <a:pt x="15219" y="9878"/>
                </a:lnTo>
                <a:lnTo>
                  <a:pt x="15246" y="9910"/>
                </a:lnTo>
                <a:lnTo>
                  <a:pt x="15272" y="9939"/>
                </a:lnTo>
                <a:lnTo>
                  <a:pt x="15335" y="10004"/>
                </a:lnTo>
                <a:lnTo>
                  <a:pt x="15398" y="10069"/>
                </a:lnTo>
                <a:lnTo>
                  <a:pt x="15461" y="10136"/>
                </a:lnTo>
                <a:lnTo>
                  <a:pt x="15524" y="10202"/>
                </a:lnTo>
                <a:lnTo>
                  <a:pt x="15556" y="10235"/>
                </a:lnTo>
                <a:lnTo>
                  <a:pt x="15589" y="10267"/>
                </a:lnTo>
                <a:lnTo>
                  <a:pt x="15622" y="10298"/>
                </a:lnTo>
                <a:lnTo>
                  <a:pt x="15656" y="10329"/>
                </a:lnTo>
                <a:lnTo>
                  <a:pt x="15690" y="10359"/>
                </a:lnTo>
                <a:lnTo>
                  <a:pt x="15724" y="10389"/>
                </a:lnTo>
                <a:lnTo>
                  <a:pt x="15760" y="10417"/>
                </a:lnTo>
                <a:lnTo>
                  <a:pt x="15795" y="10445"/>
                </a:lnTo>
                <a:lnTo>
                  <a:pt x="15832" y="10471"/>
                </a:lnTo>
                <a:lnTo>
                  <a:pt x="15870" y="10495"/>
                </a:lnTo>
                <a:lnTo>
                  <a:pt x="15908" y="10519"/>
                </a:lnTo>
                <a:lnTo>
                  <a:pt x="15948" y="10541"/>
                </a:lnTo>
                <a:lnTo>
                  <a:pt x="15988" y="10562"/>
                </a:lnTo>
                <a:lnTo>
                  <a:pt x="16029" y="10580"/>
                </a:lnTo>
                <a:lnTo>
                  <a:pt x="16071" y="10597"/>
                </a:lnTo>
                <a:lnTo>
                  <a:pt x="16116" y="10612"/>
                </a:lnTo>
                <a:lnTo>
                  <a:pt x="16161" y="10626"/>
                </a:lnTo>
                <a:lnTo>
                  <a:pt x="16206" y="10636"/>
                </a:lnTo>
                <a:lnTo>
                  <a:pt x="16255" y="10645"/>
                </a:lnTo>
                <a:lnTo>
                  <a:pt x="16304" y="10652"/>
                </a:lnTo>
                <a:lnTo>
                  <a:pt x="16354" y="10656"/>
                </a:lnTo>
                <a:lnTo>
                  <a:pt x="16407" y="10658"/>
                </a:lnTo>
                <a:lnTo>
                  <a:pt x="16461" y="10657"/>
                </a:lnTo>
                <a:lnTo>
                  <a:pt x="16516" y="10652"/>
                </a:lnTo>
                <a:lnTo>
                  <a:pt x="16516" y="10658"/>
                </a:lnTo>
                <a:lnTo>
                  <a:pt x="16516" y="10664"/>
                </a:lnTo>
                <a:lnTo>
                  <a:pt x="16508" y="10676"/>
                </a:lnTo>
                <a:lnTo>
                  <a:pt x="16498" y="10688"/>
                </a:lnTo>
                <a:lnTo>
                  <a:pt x="16489" y="10699"/>
                </a:lnTo>
                <a:lnTo>
                  <a:pt x="16481" y="10711"/>
                </a:lnTo>
                <a:lnTo>
                  <a:pt x="16427" y="10727"/>
                </a:lnTo>
                <a:lnTo>
                  <a:pt x="16372" y="10739"/>
                </a:lnTo>
                <a:lnTo>
                  <a:pt x="16318" y="10751"/>
                </a:lnTo>
                <a:lnTo>
                  <a:pt x="16261" y="10761"/>
                </a:lnTo>
                <a:lnTo>
                  <a:pt x="16205" y="10768"/>
                </a:lnTo>
                <a:lnTo>
                  <a:pt x="16149" y="10775"/>
                </a:lnTo>
                <a:lnTo>
                  <a:pt x="16093" y="10779"/>
                </a:lnTo>
                <a:lnTo>
                  <a:pt x="16036" y="10782"/>
                </a:lnTo>
                <a:lnTo>
                  <a:pt x="15977" y="10784"/>
                </a:lnTo>
                <a:lnTo>
                  <a:pt x="15920" y="10784"/>
                </a:lnTo>
                <a:lnTo>
                  <a:pt x="15862" y="10784"/>
                </a:lnTo>
                <a:lnTo>
                  <a:pt x="15802" y="10783"/>
                </a:lnTo>
                <a:lnTo>
                  <a:pt x="15684" y="10778"/>
                </a:lnTo>
                <a:lnTo>
                  <a:pt x="15565" y="10771"/>
                </a:lnTo>
                <a:lnTo>
                  <a:pt x="15444" y="10764"/>
                </a:lnTo>
                <a:lnTo>
                  <a:pt x="15322" y="10756"/>
                </a:lnTo>
                <a:lnTo>
                  <a:pt x="15262" y="10754"/>
                </a:lnTo>
                <a:lnTo>
                  <a:pt x="15200" y="10751"/>
                </a:lnTo>
                <a:lnTo>
                  <a:pt x="15139" y="10748"/>
                </a:lnTo>
                <a:lnTo>
                  <a:pt x="15077" y="10747"/>
                </a:lnTo>
                <a:lnTo>
                  <a:pt x="15015" y="10747"/>
                </a:lnTo>
                <a:lnTo>
                  <a:pt x="14954" y="10747"/>
                </a:lnTo>
                <a:lnTo>
                  <a:pt x="14892" y="10749"/>
                </a:lnTo>
                <a:lnTo>
                  <a:pt x="14830" y="10752"/>
                </a:lnTo>
                <a:lnTo>
                  <a:pt x="14768" y="10756"/>
                </a:lnTo>
                <a:lnTo>
                  <a:pt x="14705" y="10762"/>
                </a:lnTo>
                <a:lnTo>
                  <a:pt x="14643" y="10770"/>
                </a:lnTo>
                <a:lnTo>
                  <a:pt x="14581" y="10779"/>
                </a:lnTo>
                <a:lnTo>
                  <a:pt x="14439" y="10803"/>
                </a:lnTo>
                <a:lnTo>
                  <a:pt x="14296" y="10826"/>
                </a:lnTo>
                <a:lnTo>
                  <a:pt x="14152" y="10850"/>
                </a:lnTo>
                <a:lnTo>
                  <a:pt x="14006" y="10874"/>
                </a:lnTo>
                <a:lnTo>
                  <a:pt x="13860" y="10900"/>
                </a:lnTo>
                <a:lnTo>
                  <a:pt x="13713" y="10924"/>
                </a:lnTo>
                <a:lnTo>
                  <a:pt x="13564" y="10949"/>
                </a:lnTo>
                <a:lnTo>
                  <a:pt x="13417" y="10974"/>
                </a:lnTo>
                <a:lnTo>
                  <a:pt x="13268" y="10999"/>
                </a:lnTo>
                <a:lnTo>
                  <a:pt x="13119" y="11025"/>
                </a:lnTo>
                <a:lnTo>
                  <a:pt x="12970" y="11051"/>
                </a:lnTo>
                <a:lnTo>
                  <a:pt x="12822" y="11077"/>
                </a:lnTo>
                <a:lnTo>
                  <a:pt x="12673" y="11103"/>
                </a:lnTo>
                <a:lnTo>
                  <a:pt x="12526" y="11130"/>
                </a:lnTo>
                <a:lnTo>
                  <a:pt x="12378" y="11156"/>
                </a:lnTo>
                <a:lnTo>
                  <a:pt x="12231" y="11182"/>
                </a:lnTo>
                <a:lnTo>
                  <a:pt x="12210" y="11186"/>
                </a:lnTo>
                <a:lnTo>
                  <a:pt x="12189" y="11187"/>
                </a:lnTo>
                <a:lnTo>
                  <a:pt x="12168" y="11188"/>
                </a:lnTo>
                <a:lnTo>
                  <a:pt x="12149" y="11188"/>
                </a:lnTo>
                <a:lnTo>
                  <a:pt x="12112" y="11185"/>
                </a:lnTo>
                <a:lnTo>
                  <a:pt x="12076" y="11179"/>
                </a:lnTo>
                <a:lnTo>
                  <a:pt x="12040" y="11173"/>
                </a:lnTo>
                <a:lnTo>
                  <a:pt x="12005" y="11170"/>
                </a:lnTo>
                <a:lnTo>
                  <a:pt x="11987" y="11169"/>
                </a:lnTo>
                <a:lnTo>
                  <a:pt x="11969" y="11167"/>
                </a:lnTo>
                <a:lnTo>
                  <a:pt x="11951" y="11169"/>
                </a:lnTo>
                <a:lnTo>
                  <a:pt x="11932" y="11171"/>
                </a:lnTo>
                <a:lnTo>
                  <a:pt x="11897" y="11177"/>
                </a:lnTo>
                <a:lnTo>
                  <a:pt x="11860" y="11185"/>
                </a:lnTo>
                <a:lnTo>
                  <a:pt x="11821" y="11195"/>
                </a:lnTo>
                <a:lnTo>
                  <a:pt x="11780" y="11206"/>
                </a:lnTo>
                <a:lnTo>
                  <a:pt x="11738" y="11219"/>
                </a:lnTo>
                <a:lnTo>
                  <a:pt x="11693" y="11234"/>
                </a:lnTo>
                <a:lnTo>
                  <a:pt x="11648" y="11251"/>
                </a:lnTo>
                <a:lnTo>
                  <a:pt x="11603" y="11269"/>
                </a:lnTo>
                <a:lnTo>
                  <a:pt x="11556" y="11289"/>
                </a:lnTo>
                <a:lnTo>
                  <a:pt x="11507" y="11309"/>
                </a:lnTo>
                <a:lnTo>
                  <a:pt x="11461" y="11332"/>
                </a:lnTo>
                <a:lnTo>
                  <a:pt x="11412" y="11355"/>
                </a:lnTo>
                <a:lnTo>
                  <a:pt x="11364" y="11380"/>
                </a:lnTo>
                <a:lnTo>
                  <a:pt x="11317" y="11406"/>
                </a:lnTo>
                <a:lnTo>
                  <a:pt x="11270" y="11433"/>
                </a:lnTo>
                <a:lnTo>
                  <a:pt x="11225" y="11461"/>
                </a:lnTo>
                <a:lnTo>
                  <a:pt x="11179" y="11489"/>
                </a:lnTo>
                <a:lnTo>
                  <a:pt x="11135" y="11519"/>
                </a:lnTo>
                <a:lnTo>
                  <a:pt x="11093" y="11550"/>
                </a:lnTo>
                <a:lnTo>
                  <a:pt x="11052" y="11581"/>
                </a:lnTo>
                <a:lnTo>
                  <a:pt x="11013" y="11613"/>
                </a:lnTo>
                <a:lnTo>
                  <a:pt x="10976" y="11646"/>
                </a:lnTo>
                <a:lnTo>
                  <a:pt x="10942" y="11678"/>
                </a:lnTo>
                <a:lnTo>
                  <a:pt x="10910" y="11713"/>
                </a:lnTo>
                <a:lnTo>
                  <a:pt x="10880" y="11746"/>
                </a:lnTo>
                <a:lnTo>
                  <a:pt x="10854" y="11780"/>
                </a:lnTo>
                <a:lnTo>
                  <a:pt x="10829" y="11814"/>
                </a:lnTo>
                <a:lnTo>
                  <a:pt x="10810" y="11849"/>
                </a:lnTo>
                <a:lnTo>
                  <a:pt x="10794" y="11884"/>
                </a:lnTo>
                <a:lnTo>
                  <a:pt x="10781" y="11919"/>
                </a:lnTo>
                <a:lnTo>
                  <a:pt x="10773" y="11954"/>
                </a:lnTo>
                <a:lnTo>
                  <a:pt x="10769" y="11989"/>
                </a:lnTo>
                <a:lnTo>
                  <a:pt x="10770" y="12005"/>
                </a:lnTo>
                <a:lnTo>
                  <a:pt x="10777" y="12034"/>
                </a:lnTo>
                <a:lnTo>
                  <a:pt x="10786" y="12076"/>
                </a:lnTo>
                <a:lnTo>
                  <a:pt x="10799" y="12128"/>
                </a:lnTo>
                <a:lnTo>
                  <a:pt x="10813" y="12189"/>
                </a:lnTo>
                <a:lnTo>
                  <a:pt x="10831" y="12257"/>
                </a:lnTo>
                <a:lnTo>
                  <a:pt x="10850" y="12329"/>
                </a:lnTo>
                <a:lnTo>
                  <a:pt x="10870" y="12403"/>
                </a:lnTo>
                <a:lnTo>
                  <a:pt x="10889" y="12478"/>
                </a:lnTo>
                <a:lnTo>
                  <a:pt x="10910" y="12551"/>
                </a:lnTo>
                <a:lnTo>
                  <a:pt x="10929" y="12621"/>
                </a:lnTo>
                <a:lnTo>
                  <a:pt x="10947" y="12686"/>
                </a:lnTo>
                <a:lnTo>
                  <a:pt x="10963" y="12743"/>
                </a:lnTo>
                <a:lnTo>
                  <a:pt x="10978" y="12791"/>
                </a:lnTo>
                <a:lnTo>
                  <a:pt x="10990" y="12828"/>
                </a:lnTo>
                <a:lnTo>
                  <a:pt x="10999" y="12852"/>
                </a:lnTo>
                <a:lnTo>
                  <a:pt x="11017" y="12879"/>
                </a:lnTo>
                <a:lnTo>
                  <a:pt x="11037" y="12907"/>
                </a:lnTo>
                <a:lnTo>
                  <a:pt x="11055" y="12934"/>
                </a:lnTo>
                <a:lnTo>
                  <a:pt x="11073" y="12962"/>
                </a:lnTo>
                <a:lnTo>
                  <a:pt x="11093" y="12989"/>
                </a:lnTo>
                <a:lnTo>
                  <a:pt x="11111" y="13017"/>
                </a:lnTo>
                <a:lnTo>
                  <a:pt x="11130" y="13043"/>
                </a:lnTo>
                <a:lnTo>
                  <a:pt x="11149" y="13071"/>
                </a:lnTo>
                <a:lnTo>
                  <a:pt x="11164" y="13106"/>
                </a:lnTo>
                <a:lnTo>
                  <a:pt x="11176" y="13143"/>
                </a:lnTo>
                <a:lnTo>
                  <a:pt x="11188" y="13181"/>
                </a:lnTo>
                <a:lnTo>
                  <a:pt x="11198" y="13220"/>
                </a:lnTo>
                <a:lnTo>
                  <a:pt x="11207" y="13260"/>
                </a:lnTo>
                <a:lnTo>
                  <a:pt x="11217" y="13300"/>
                </a:lnTo>
                <a:lnTo>
                  <a:pt x="11223" y="13341"/>
                </a:lnTo>
                <a:lnTo>
                  <a:pt x="11231" y="13383"/>
                </a:lnTo>
                <a:lnTo>
                  <a:pt x="11246" y="13467"/>
                </a:lnTo>
                <a:lnTo>
                  <a:pt x="11264" y="13549"/>
                </a:lnTo>
                <a:lnTo>
                  <a:pt x="11273" y="13589"/>
                </a:lnTo>
                <a:lnTo>
                  <a:pt x="11284" y="13630"/>
                </a:lnTo>
                <a:lnTo>
                  <a:pt x="11296" y="13667"/>
                </a:lnTo>
                <a:lnTo>
                  <a:pt x="11310" y="13704"/>
                </a:lnTo>
                <a:lnTo>
                  <a:pt x="11340" y="13776"/>
                </a:lnTo>
                <a:lnTo>
                  <a:pt x="11372" y="13848"/>
                </a:lnTo>
                <a:lnTo>
                  <a:pt x="11406" y="13919"/>
                </a:lnTo>
                <a:lnTo>
                  <a:pt x="11440" y="13991"/>
                </a:lnTo>
                <a:lnTo>
                  <a:pt x="11474" y="14064"/>
                </a:lnTo>
                <a:lnTo>
                  <a:pt x="11510" y="14137"/>
                </a:lnTo>
                <a:lnTo>
                  <a:pt x="11545" y="14209"/>
                </a:lnTo>
                <a:lnTo>
                  <a:pt x="11580" y="14282"/>
                </a:lnTo>
                <a:lnTo>
                  <a:pt x="11614" y="14357"/>
                </a:lnTo>
                <a:lnTo>
                  <a:pt x="11647" y="14431"/>
                </a:lnTo>
                <a:lnTo>
                  <a:pt x="11678" y="14506"/>
                </a:lnTo>
                <a:lnTo>
                  <a:pt x="11709" y="14581"/>
                </a:lnTo>
                <a:lnTo>
                  <a:pt x="11723" y="14619"/>
                </a:lnTo>
                <a:lnTo>
                  <a:pt x="11737" y="14657"/>
                </a:lnTo>
                <a:lnTo>
                  <a:pt x="11750" y="14696"/>
                </a:lnTo>
                <a:lnTo>
                  <a:pt x="11762" y="14735"/>
                </a:lnTo>
                <a:lnTo>
                  <a:pt x="11774" y="14774"/>
                </a:lnTo>
                <a:lnTo>
                  <a:pt x="11786" y="14812"/>
                </a:lnTo>
                <a:lnTo>
                  <a:pt x="11796" y="14851"/>
                </a:lnTo>
                <a:lnTo>
                  <a:pt x="11805" y="14890"/>
                </a:lnTo>
                <a:lnTo>
                  <a:pt x="11800" y="14890"/>
                </a:lnTo>
                <a:lnTo>
                  <a:pt x="11794" y="14890"/>
                </a:lnTo>
                <a:lnTo>
                  <a:pt x="11788" y="14879"/>
                </a:lnTo>
                <a:lnTo>
                  <a:pt x="11782" y="14867"/>
                </a:lnTo>
                <a:lnTo>
                  <a:pt x="11755" y="14834"/>
                </a:lnTo>
                <a:lnTo>
                  <a:pt x="11727" y="14801"/>
                </a:lnTo>
                <a:lnTo>
                  <a:pt x="11700" y="14768"/>
                </a:lnTo>
                <a:lnTo>
                  <a:pt x="11672" y="14736"/>
                </a:lnTo>
                <a:lnTo>
                  <a:pt x="11645" y="14703"/>
                </a:lnTo>
                <a:lnTo>
                  <a:pt x="11619" y="14669"/>
                </a:lnTo>
                <a:lnTo>
                  <a:pt x="11591" y="14636"/>
                </a:lnTo>
                <a:lnTo>
                  <a:pt x="11564" y="14603"/>
                </a:lnTo>
                <a:lnTo>
                  <a:pt x="11504" y="14559"/>
                </a:lnTo>
                <a:lnTo>
                  <a:pt x="11443" y="14515"/>
                </a:lnTo>
                <a:lnTo>
                  <a:pt x="11384" y="14471"/>
                </a:lnTo>
                <a:lnTo>
                  <a:pt x="11324" y="14428"/>
                </a:lnTo>
                <a:lnTo>
                  <a:pt x="11265" y="14383"/>
                </a:lnTo>
                <a:lnTo>
                  <a:pt x="11205" y="14340"/>
                </a:lnTo>
                <a:lnTo>
                  <a:pt x="11146" y="14295"/>
                </a:lnTo>
                <a:lnTo>
                  <a:pt x="11085" y="14251"/>
                </a:lnTo>
                <a:lnTo>
                  <a:pt x="11025" y="14208"/>
                </a:lnTo>
                <a:lnTo>
                  <a:pt x="10966" y="14163"/>
                </a:lnTo>
                <a:lnTo>
                  <a:pt x="10906" y="14120"/>
                </a:lnTo>
                <a:lnTo>
                  <a:pt x="10847" y="14076"/>
                </a:lnTo>
                <a:lnTo>
                  <a:pt x="10787" y="14031"/>
                </a:lnTo>
                <a:lnTo>
                  <a:pt x="10726" y="13988"/>
                </a:lnTo>
                <a:lnTo>
                  <a:pt x="10667" y="13944"/>
                </a:lnTo>
                <a:lnTo>
                  <a:pt x="10607" y="13900"/>
                </a:lnTo>
                <a:lnTo>
                  <a:pt x="10533" y="13863"/>
                </a:lnTo>
                <a:lnTo>
                  <a:pt x="10458" y="13827"/>
                </a:lnTo>
                <a:lnTo>
                  <a:pt x="10383" y="13790"/>
                </a:lnTo>
                <a:lnTo>
                  <a:pt x="10308" y="13756"/>
                </a:lnTo>
                <a:lnTo>
                  <a:pt x="10233" y="13721"/>
                </a:lnTo>
                <a:lnTo>
                  <a:pt x="10157" y="13688"/>
                </a:lnTo>
                <a:lnTo>
                  <a:pt x="10082" y="13655"/>
                </a:lnTo>
                <a:lnTo>
                  <a:pt x="10006" y="13623"/>
                </a:lnTo>
                <a:lnTo>
                  <a:pt x="9854" y="13559"/>
                </a:lnTo>
                <a:lnTo>
                  <a:pt x="9703" y="13497"/>
                </a:lnTo>
                <a:lnTo>
                  <a:pt x="9550" y="13435"/>
                </a:lnTo>
                <a:lnTo>
                  <a:pt x="9399" y="13373"/>
                </a:lnTo>
                <a:lnTo>
                  <a:pt x="9248" y="13311"/>
                </a:lnTo>
                <a:lnTo>
                  <a:pt x="9098" y="13248"/>
                </a:lnTo>
                <a:lnTo>
                  <a:pt x="9022" y="13216"/>
                </a:lnTo>
                <a:lnTo>
                  <a:pt x="8948" y="13183"/>
                </a:lnTo>
                <a:lnTo>
                  <a:pt x="8875" y="13150"/>
                </a:lnTo>
                <a:lnTo>
                  <a:pt x="8800" y="13117"/>
                </a:lnTo>
                <a:lnTo>
                  <a:pt x="8727" y="13082"/>
                </a:lnTo>
                <a:lnTo>
                  <a:pt x="8654" y="13047"/>
                </a:lnTo>
                <a:lnTo>
                  <a:pt x="8580" y="13011"/>
                </a:lnTo>
                <a:lnTo>
                  <a:pt x="8508" y="12975"/>
                </a:lnTo>
                <a:lnTo>
                  <a:pt x="8436" y="12937"/>
                </a:lnTo>
                <a:lnTo>
                  <a:pt x="8365" y="12898"/>
                </a:lnTo>
                <a:lnTo>
                  <a:pt x="8294" y="12859"/>
                </a:lnTo>
                <a:lnTo>
                  <a:pt x="8223" y="12818"/>
                </a:lnTo>
                <a:lnTo>
                  <a:pt x="8175" y="12780"/>
                </a:lnTo>
                <a:lnTo>
                  <a:pt x="8126" y="12743"/>
                </a:lnTo>
                <a:lnTo>
                  <a:pt x="8076" y="12705"/>
                </a:lnTo>
                <a:lnTo>
                  <a:pt x="8027" y="12668"/>
                </a:lnTo>
                <a:lnTo>
                  <a:pt x="7979" y="12631"/>
                </a:lnTo>
                <a:lnTo>
                  <a:pt x="7930" y="12593"/>
                </a:lnTo>
                <a:lnTo>
                  <a:pt x="7880" y="12555"/>
                </a:lnTo>
                <a:lnTo>
                  <a:pt x="7831" y="12519"/>
                </a:lnTo>
                <a:lnTo>
                  <a:pt x="7812" y="12507"/>
                </a:lnTo>
                <a:lnTo>
                  <a:pt x="7791" y="12497"/>
                </a:lnTo>
                <a:lnTo>
                  <a:pt x="7769" y="12488"/>
                </a:lnTo>
                <a:lnTo>
                  <a:pt x="7749" y="12480"/>
                </a:lnTo>
                <a:lnTo>
                  <a:pt x="7727" y="12472"/>
                </a:lnTo>
                <a:lnTo>
                  <a:pt x="7704" y="12466"/>
                </a:lnTo>
                <a:lnTo>
                  <a:pt x="7682" y="12460"/>
                </a:lnTo>
                <a:lnTo>
                  <a:pt x="7659" y="12456"/>
                </a:lnTo>
                <a:lnTo>
                  <a:pt x="7612" y="12449"/>
                </a:lnTo>
                <a:lnTo>
                  <a:pt x="7566" y="12444"/>
                </a:lnTo>
                <a:lnTo>
                  <a:pt x="7517" y="12440"/>
                </a:lnTo>
                <a:lnTo>
                  <a:pt x="7470" y="12437"/>
                </a:lnTo>
                <a:lnTo>
                  <a:pt x="7422" y="12435"/>
                </a:lnTo>
                <a:lnTo>
                  <a:pt x="7374" y="12433"/>
                </a:lnTo>
                <a:lnTo>
                  <a:pt x="7327" y="12429"/>
                </a:lnTo>
                <a:lnTo>
                  <a:pt x="7280" y="12425"/>
                </a:lnTo>
                <a:lnTo>
                  <a:pt x="7257" y="12421"/>
                </a:lnTo>
                <a:lnTo>
                  <a:pt x="7235" y="12418"/>
                </a:lnTo>
                <a:lnTo>
                  <a:pt x="7213" y="12413"/>
                </a:lnTo>
                <a:lnTo>
                  <a:pt x="7190" y="12409"/>
                </a:lnTo>
                <a:lnTo>
                  <a:pt x="7168" y="12403"/>
                </a:lnTo>
                <a:lnTo>
                  <a:pt x="7148" y="12396"/>
                </a:lnTo>
                <a:lnTo>
                  <a:pt x="7127" y="12388"/>
                </a:lnTo>
                <a:lnTo>
                  <a:pt x="7106" y="12380"/>
                </a:lnTo>
                <a:lnTo>
                  <a:pt x="7070" y="12362"/>
                </a:lnTo>
                <a:lnTo>
                  <a:pt x="7034" y="12340"/>
                </a:lnTo>
                <a:lnTo>
                  <a:pt x="6999" y="12316"/>
                </a:lnTo>
                <a:lnTo>
                  <a:pt x="6965" y="12289"/>
                </a:lnTo>
                <a:lnTo>
                  <a:pt x="6932" y="12259"/>
                </a:lnTo>
                <a:lnTo>
                  <a:pt x="6899" y="12227"/>
                </a:lnTo>
                <a:lnTo>
                  <a:pt x="6868" y="12192"/>
                </a:lnTo>
                <a:lnTo>
                  <a:pt x="6838" y="12155"/>
                </a:lnTo>
                <a:lnTo>
                  <a:pt x="6809" y="12116"/>
                </a:lnTo>
                <a:lnTo>
                  <a:pt x="6780" y="12076"/>
                </a:lnTo>
                <a:lnTo>
                  <a:pt x="6754" y="12032"/>
                </a:lnTo>
                <a:lnTo>
                  <a:pt x="6727" y="11987"/>
                </a:lnTo>
                <a:lnTo>
                  <a:pt x="6702" y="11942"/>
                </a:lnTo>
                <a:lnTo>
                  <a:pt x="6679" y="11895"/>
                </a:lnTo>
                <a:lnTo>
                  <a:pt x="6656" y="11845"/>
                </a:lnTo>
                <a:lnTo>
                  <a:pt x="6636" y="11795"/>
                </a:lnTo>
                <a:lnTo>
                  <a:pt x="6616" y="11745"/>
                </a:lnTo>
                <a:lnTo>
                  <a:pt x="6598" y="11693"/>
                </a:lnTo>
                <a:lnTo>
                  <a:pt x="6581" y="11640"/>
                </a:lnTo>
                <a:lnTo>
                  <a:pt x="6565" y="11587"/>
                </a:lnTo>
                <a:lnTo>
                  <a:pt x="6551" y="11533"/>
                </a:lnTo>
                <a:lnTo>
                  <a:pt x="6538" y="11479"/>
                </a:lnTo>
                <a:lnTo>
                  <a:pt x="6528" y="11425"/>
                </a:lnTo>
                <a:lnTo>
                  <a:pt x="6519" y="11371"/>
                </a:lnTo>
                <a:lnTo>
                  <a:pt x="6511" y="11316"/>
                </a:lnTo>
                <a:lnTo>
                  <a:pt x="6505" y="11263"/>
                </a:lnTo>
                <a:lnTo>
                  <a:pt x="6500" y="11210"/>
                </a:lnTo>
                <a:lnTo>
                  <a:pt x="6498" y="11156"/>
                </a:lnTo>
                <a:lnTo>
                  <a:pt x="6498" y="11104"/>
                </a:lnTo>
                <a:lnTo>
                  <a:pt x="6499" y="11053"/>
                </a:lnTo>
                <a:lnTo>
                  <a:pt x="6503" y="11001"/>
                </a:lnTo>
                <a:lnTo>
                  <a:pt x="6507" y="10952"/>
                </a:lnTo>
                <a:lnTo>
                  <a:pt x="6492" y="10937"/>
                </a:lnTo>
                <a:lnTo>
                  <a:pt x="6479" y="10924"/>
                </a:lnTo>
                <a:lnTo>
                  <a:pt x="6464" y="10909"/>
                </a:lnTo>
                <a:lnTo>
                  <a:pt x="6450" y="10895"/>
                </a:lnTo>
                <a:lnTo>
                  <a:pt x="6441" y="10901"/>
                </a:lnTo>
                <a:lnTo>
                  <a:pt x="6433" y="10906"/>
                </a:lnTo>
                <a:lnTo>
                  <a:pt x="6424" y="10912"/>
                </a:lnTo>
                <a:lnTo>
                  <a:pt x="6416" y="10918"/>
                </a:lnTo>
                <a:lnTo>
                  <a:pt x="6404" y="10977"/>
                </a:lnTo>
                <a:lnTo>
                  <a:pt x="6393" y="11037"/>
                </a:lnTo>
                <a:lnTo>
                  <a:pt x="6378" y="11099"/>
                </a:lnTo>
                <a:lnTo>
                  <a:pt x="6362" y="11161"/>
                </a:lnTo>
                <a:lnTo>
                  <a:pt x="6345" y="11222"/>
                </a:lnTo>
                <a:lnTo>
                  <a:pt x="6325" y="11285"/>
                </a:lnTo>
                <a:lnTo>
                  <a:pt x="6305" y="11348"/>
                </a:lnTo>
                <a:lnTo>
                  <a:pt x="6282" y="11411"/>
                </a:lnTo>
                <a:lnTo>
                  <a:pt x="6259" y="11476"/>
                </a:lnTo>
                <a:lnTo>
                  <a:pt x="6235" y="11540"/>
                </a:lnTo>
                <a:lnTo>
                  <a:pt x="6208" y="11604"/>
                </a:lnTo>
                <a:lnTo>
                  <a:pt x="6182" y="11668"/>
                </a:lnTo>
                <a:lnTo>
                  <a:pt x="6155" y="11732"/>
                </a:lnTo>
                <a:lnTo>
                  <a:pt x="6126" y="11796"/>
                </a:lnTo>
                <a:lnTo>
                  <a:pt x="6097" y="11860"/>
                </a:lnTo>
                <a:lnTo>
                  <a:pt x="6069" y="11924"/>
                </a:lnTo>
                <a:lnTo>
                  <a:pt x="6008" y="12050"/>
                </a:lnTo>
                <a:lnTo>
                  <a:pt x="5947" y="12176"/>
                </a:lnTo>
                <a:lnTo>
                  <a:pt x="5887" y="12299"/>
                </a:lnTo>
                <a:lnTo>
                  <a:pt x="5826" y="12419"/>
                </a:lnTo>
                <a:lnTo>
                  <a:pt x="5767" y="12537"/>
                </a:lnTo>
                <a:lnTo>
                  <a:pt x="5711" y="12650"/>
                </a:lnTo>
                <a:lnTo>
                  <a:pt x="5658" y="12759"/>
                </a:lnTo>
                <a:lnTo>
                  <a:pt x="5609" y="12863"/>
                </a:lnTo>
                <a:lnTo>
                  <a:pt x="5525" y="13048"/>
                </a:lnTo>
                <a:lnTo>
                  <a:pt x="5440" y="13231"/>
                </a:lnTo>
                <a:lnTo>
                  <a:pt x="5355" y="13415"/>
                </a:lnTo>
                <a:lnTo>
                  <a:pt x="5270" y="13599"/>
                </a:lnTo>
                <a:lnTo>
                  <a:pt x="5185" y="13783"/>
                </a:lnTo>
                <a:lnTo>
                  <a:pt x="5100" y="13967"/>
                </a:lnTo>
                <a:lnTo>
                  <a:pt x="5015" y="14153"/>
                </a:lnTo>
                <a:lnTo>
                  <a:pt x="4931" y="14338"/>
                </a:lnTo>
                <a:lnTo>
                  <a:pt x="4847" y="14524"/>
                </a:lnTo>
                <a:lnTo>
                  <a:pt x="4763" y="14711"/>
                </a:lnTo>
                <a:lnTo>
                  <a:pt x="4679" y="14898"/>
                </a:lnTo>
                <a:lnTo>
                  <a:pt x="4597" y="15086"/>
                </a:lnTo>
                <a:lnTo>
                  <a:pt x="4515" y="15275"/>
                </a:lnTo>
                <a:lnTo>
                  <a:pt x="4433" y="15464"/>
                </a:lnTo>
                <a:lnTo>
                  <a:pt x="4353" y="15655"/>
                </a:lnTo>
                <a:lnTo>
                  <a:pt x="4273" y="15847"/>
                </a:lnTo>
                <a:lnTo>
                  <a:pt x="4236" y="15935"/>
                </a:lnTo>
                <a:lnTo>
                  <a:pt x="4201" y="16023"/>
                </a:lnTo>
                <a:lnTo>
                  <a:pt x="4166" y="16112"/>
                </a:lnTo>
                <a:lnTo>
                  <a:pt x="4131" y="16202"/>
                </a:lnTo>
                <a:lnTo>
                  <a:pt x="4098" y="16292"/>
                </a:lnTo>
                <a:lnTo>
                  <a:pt x="4063" y="16382"/>
                </a:lnTo>
                <a:lnTo>
                  <a:pt x="4030" y="16473"/>
                </a:lnTo>
                <a:lnTo>
                  <a:pt x="3998" y="16565"/>
                </a:lnTo>
                <a:lnTo>
                  <a:pt x="3966" y="16656"/>
                </a:lnTo>
                <a:lnTo>
                  <a:pt x="3934" y="16749"/>
                </a:lnTo>
                <a:lnTo>
                  <a:pt x="3903" y="16842"/>
                </a:lnTo>
                <a:lnTo>
                  <a:pt x="3872" y="16934"/>
                </a:lnTo>
                <a:lnTo>
                  <a:pt x="3842" y="17027"/>
                </a:lnTo>
                <a:lnTo>
                  <a:pt x="3813" y="17121"/>
                </a:lnTo>
                <a:lnTo>
                  <a:pt x="3783" y="17215"/>
                </a:lnTo>
                <a:lnTo>
                  <a:pt x="3754" y="17309"/>
                </a:lnTo>
                <a:lnTo>
                  <a:pt x="3744" y="17347"/>
                </a:lnTo>
                <a:lnTo>
                  <a:pt x="3734" y="17382"/>
                </a:lnTo>
                <a:lnTo>
                  <a:pt x="3725" y="17419"/>
                </a:lnTo>
                <a:lnTo>
                  <a:pt x="3717" y="17453"/>
                </a:lnTo>
                <a:lnTo>
                  <a:pt x="3703" y="17521"/>
                </a:lnTo>
                <a:lnTo>
                  <a:pt x="3691" y="17585"/>
                </a:lnTo>
                <a:lnTo>
                  <a:pt x="3681" y="17647"/>
                </a:lnTo>
                <a:lnTo>
                  <a:pt x="3672" y="17706"/>
                </a:lnTo>
                <a:lnTo>
                  <a:pt x="3663" y="17765"/>
                </a:lnTo>
                <a:lnTo>
                  <a:pt x="3653" y="17821"/>
                </a:lnTo>
                <a:lnTo>
                  <a:pt x="3643" y="17876"/>
                </a:lnTo>
                <a:lnTo>
                  <a:pt x="3630" y="17931"/>
                </a:lnTo>
                <a:lnTo>
                  <a:pt x="3624" y="17957"/>
                </a:lnTo>
                <a:lnTo>
                  <a:pt x="3616" y="17985"/>
                </a:lnTo>
                <a:lnTo>
                  <a:pt x="3606" y="18011"/>
                </a:lnTo>
                <a:lnTo>
                  <a:pt x="3597" y="18037"/>
                </a:lnTo>
                <a:lnTo>
                  <a:pt x="3587" y="18064"/>
                </a:lnTo>
                <a:lnTo>
                  <a:pt x="3575" y="18091"/>
                </a:lnTo>
                <a:lnTo>
                  <a:pt x="3562" y="18117"/>
                </a:lnTo>
                <a:lnTo>
                  <a:pt x="3548" y="18144"/>
                </a:lnTo>
                <a:lnTo>
                  <a:pt x="3533" y="18171"/>
                </a:lnTo>
                <a:lnTo>
                  <a:pt x="3516" y="18199"/>
                </a:lnTo>
                <a:lnTo>
                  <a:pt x="3498" y="18226"/>
                </a:lnTo>
                <a:lnTo>
                  <a:pt x="3478" y="18254"/>
                </a:lnTo>
                <a:lnTo>
                  <a:pt x="3467" y="18248"/>
                </a:lnTo>
                <a:lnTo>
                  <a:pt x="3455" y="18244"/>
                </a:lnTo>
                <a:lnTo>
                  <a:pt x="3446" y="18242"/>
                </a:lnTo>
                <a:lnTo>
                  <a:pt x="3437" y="18240"/>
                </a:lnTo>
                <a:lnTo>
                  <a:pt x="3429" y="18240"/>
                </a:lnTo>
                <a:lnTo>
                  <a:pt x="3422" y="18240"/>
                </a:lnTo>
                <a:lnTo>
                  <a:pt x="3415" y="18242"/>
                </a:lnTo>
                <a:lnTo>
                  <a:pt x="3409" y="18244"/>
                </a:lnTo>
                <a:lnTo>
                  <a:pt x="3397" y="18251"/>
                </a:lnTo>
                <a:lnTo>
                  <a:pt x="3384" y="18262"/>
                </a:lnTo>
                <a:lnTo>
                  <a:pt x="3369" y="18274"/>
                </a:lnTo>
                <a:lnTo>
                  <a:pt x="3351" y="18288"/>
                </a:lnTo>
                <a:lnTo>
                  <a:pt x="3342" y="18281"/>
                </a:lnTo>
                <a:lnTo>
                  <a:pt x="3332" y="18272"/>
                </a:lnTo>
                <a:lnTo>
                  <a:pt x="3321" y="18263"/>
                </a:lnTo>
                <a:lnTo>
                  <a:pt x="3312" y="18251"/>
                </a:lnTo>
                <a:lnTo>
                  <a:pt x="3303" y="18240"/>
                </a:lnTo>
                <a:lnTo>
                  <a:pt x="3295" y="18227"/>
                </a:lnTo>
                <a:lnTo>
                  <a:pt x="3287" y="18215"/>
                </a:lnTo>
                <a:lnTo>
                  <a:pt x="3280" y="18200"/>
                </a:lnTo>
                <a:lnTo>
                  <a:pt x="3274" y="18186"/>
                </a:lnTo>
                <a:lnTo>
                  <a:pt x="3271" y="18170"/>
                </a:lnTo>
                <a:lnTo>
                  <a:pt x="3267" y="18154"/>
                </a:lnTo>
                <a:lnTo>
                  <a:pt x="3266" y="18138"/>
                </a:lnTo>
                <a:lnTo>
                  <a:pt x="3267" y="18121"/>
                </a:lnTo>
                <a:lnTo>
                  <a:pt x="3270" y="18104"/>
                </a:lnTo>
                <a:lnTo>
                  <a:pt x="3275" y="18086"/>
                </a:lnTo>
                <a:lnTo>
                  <a:pt x="3282" y="18069"/>
                </a:lnTo>
                <a:lnTo>
                  <a:pt x="3309" y="18030"/>
                </a:lnTo>
                <a:lnTo>
                  <a:pt x="3334" y="17991"/>
                </a:lnTo>
                <a:lnTo>
                  <a:pt x="3360" y="17952"/>
                </a:lnTo>
                <a:lnTo>
                  <a:pt x="3387" y="17914"/>
                </a:lnTo>
                <a:lnTo>
                  <a:pt x="3412" y="17875"/>
                </a:lnTo>
                <a:lnTo>
                  <a:pt x="3438" y="17836"/>
                </a:lnTo>
                <a:lnTo>
                  <a:pt x="3464" y="17797"/>
                </a:lnTo>
                <a:lnTo>
                  <a:pt x="3490" y="17758"/>
                </a:lnTo>
                <a:lnTo>
                  <a:pt x="3515" y="17680"/>
                </a:lnTo>
                <a:lnTo>
                  <a:pt x="3540" y="17601"/>
                </a:lnTo>
                <a:lnTo>
                  <a:pt x="3565" y="17523"/>
                </a:lnTo>
                <a:lnTo>
                  <a:pt x="3590" y="17444"/>
                </a:lnTo>
                <a:lnTo>
                  <a:pt x="3616" y="17366"/>
                </a:lnTo>
                <a:lnTo>
                  <a:pt x="3641" y="17287"/>
                </a:lnTo>
                <a:lnTo>
                  <a:pt x="3666" y="17209"/>
                </a:lnTo>
                <a:lnTo>
                  <a:pt x="3691" y="17130"/>
                </a:lnTo>
                <a:lnTo>
                  <a:pt x="3716" y="17052"/>
                </a:lnTo>
                <a:lnTo>
                  <a:pt x="3742" y="16973"/>
                </a:lnTo>
                <a:lnTo>
                  <a:pt x="3767" y="16896"/>
                </a:lnTo>
                <a:lnTo>
                  <a:pt x="3792" y="16816"/>
                </a:lnTo>
                <a:lnTo>
                  <a:pt x="3817" y="16739"/>
                </a:lnTo>
                <a:lnTo>
                  <a:pt x="3842" y="16660"/>
                </a:lnTo>
                <a:lnTo>
                  <a:pt x="3868" y="16582"/>
                </a:lnTo>
                <a:lnTo>
                  <a:pt x="3893" y="16503"/>
                </a:lnTo>
                <a:lnTo>
                  <a:pt x="3945" y="16371"/>
                </a:lnTo>
                <a:lnTo>
                  <a:pt x="3998" y="16239"/>
                </a:lnTo>
                <a:lnTo>
                  <a:pt x="4051" y="16108"/>
                </a:lnTo>
                <a:lnTo>
                  <a:pt x="4103" y="15976"/>
                </a:lnTo>
                <a:lnTo>
                  <a:pt x="4155" y="15844"/>
                </a:lnTo>
                <a:lnTo>
                  <a:pt x="4208" y="15713"/>
                </a:lnTo>
                <a:lnTo>
                  <a:pt x="4260" y="15581"/>
                </a:lnTo>
                <a:lnTo>
                  <a:pt x="4313" y="15449"/>
                </a:lnTo>
                <a:lnTo>
                  <a:pt x="4366" y="15317"/>
                </a:lnTo>
                <a:lnTo>
                  <a:pt x="4418" y="15186"/>
                </a:lnTo>
                <a:lnTo>
                  <a:pt x="4471" y="15054"/>
                </a:lnTo>
                <a:lnTo>
                  <a:pt x="4524" y="14922"/>
                </a:lnTo>
                <a:lnTo>
                  <a:pt x="4576" y="14791"/>
                </a:lnTo>
                <a:lnTo>
                  <a:pt x="4628" y="14659"/>
                </a:lnTo>
                <a:lnTo>
                  <a:pt x="4681" y="14527"/>
                </a:lnTo>
                <a:lnTo>
                  <a:pt x="4733" y="14396"/>
                </a:lnTo>
                <a:lnTo>
                  <a:pt x="4812" y="14230"/>
                </a:lnTo>
                <a:lnTo>
                  <a:pt x="4890" y="14062"/>
                </a:lnTo>
                <a:lnTo>
                  <a:pt x="4969" y="13896"/>
                </a:lnTo>
                <a:lnTo>
                  <a:pt x="5047" y="13730"/>
                </a:lnTo>
                <a:lnTo>
                  <a:pt x="5126" y="13564"/>
                </a:lnTo>
                <a:lnTo>
                  <a:pt x="5204" y="13398"/>
                </a:lnTo>
                <a:lnTo>
                  <a:pt x="5283" y="13232"/>
                </a:lnTo>
                <a:lnTo>
                  <a:pt x="5361" y="13065"/>
                </a:lnTo>
                <a:lnTo>
                  <a:pt x="5440" y="12899"/>
                </a:lnTo>
                <a:lnTo>
                  <a:pt x="5518" y="12733"/>
                </a:lnTo>
                <a:lnTo>
                  <a:pt x="5597" y="12567"/>
                </a:lnTo>
                <a:lnTo>
                  <a:pt x="5675" y="12401"/>
                </a:lnTo>
                <a:lnTo>
                  <a:pt x="5754" y="12234"/>
                </a:lnTo>
                <a:lnTo>
                  <a:pt x="5832" y="12068"/>
                </a:lnTo>
                <a:lnTo>
                  <a:pt x="5911" y="11902"/>
                </a:lnTo>
                <a:lnTo>
                  <a:pt x="5989" y="11735"/>
                </a:lnTo>
                <a:lnTo>
                  <a:pt x="6018" y="11662"/>
                </a:lnTo>
                <a:lnTo>
                  <a:pt x="6045" y="11589"/>
                </a:lnTo>
                <a:lnTo>
                  <a:pt x="6070" y="11516"/>
                </a:lnTo>
                <a:lnTo>
                  <a:pt x="6094" y="11443"/>
                </a:lnTo>
                <a:lnTo>
                  <a:pt x="6117" y="11370"/>
                </a:lnTo>
                <a:lnTo>
                  <a:pt x="6139" y="11297"/>
                </a:lnTo>
                <a:lnTo>
                  <a:pt x="6160" y="11222"/>
                </a:lnTo>
                <a:lnTo>
                  <a:pt x="6181" y="11149"/>
                </a:lnTo>
                <a:lnTo>
                  <a:pt x="6202" y="11076"/>
                </a:lnTo>
                <a:lnTo>
                  <a:pt x="6223" y="11001"/>
                </a:lnTo>
                <a:lnTo>
                  <a:pt x="6245" y="10927"/>
                </a:lnTo>
                <a:lnTo>
                  <a:pt x="6267" y="10853"/>
                </a:lnTo>
                <a:lnTo>
                  <a:pt x="6291" y="10777"/>
                </a:lnTo>
                <a:lnTo>
                  <a:pt x="6315" y="10701"/>
                </a:lnTo>
                <a:lnTo>
                  <a:pt x="6341" y="10626"/>
                </a:lnTo>
                <a:lnTo>
                  <a:pt x="6369" y="10549"/>
                </a:lnTo>
                <a:lnTo>
                  <a:pt x="6357" y="10538"/>
                </a:lnTo>
                <a:lnTo>
                  <a:pt x="6346" y="10526"/>
                </a:lnTo>
                <a:lnTo>
                  <a:pt x="6338" y="10528"/>
                </a:lnTo>
                <a:lnTo>
                  <a:pt x="6329" y="10532"/>
                </a:lnTo>
                <a:lnTo>
                  <a:pt x="6321" y="10534"/>
                </a:lnTo>
                <a:lnTo>
                  <a:pt x="6311" y="10538"/>
                </a:lnTo>
                <a:lnTo>
                  <a:pt x="6295" y="10566"/>
                </a:lnTo>
                <a:lnTo>
                  <a:pt x="6275" y="10595"/>
                </a:lnTo>
                <a:lnTo>
                  <a:pt x="6250" y="10625"/>
                </a:lnTo>
                <a:lnTo>
                  <a:pt x="6222" y="10654"/>
                </a:lnTo>
                <a:lnTo>
                  <a:pt x="6190" y="10685"/>
                </a:lnTo>
                <a:lnTo>
                  <a:pt x="6155" y="10716"/>
                </a:lnTo>
                <a:lnTo>
                  <a:pt x="6117" y="10748"/>
                </a:lnTo>
                <a:lnTo>
                  <a:pt x="6074" y="10779"/>
                </a:lnTo>
                <a:lnTo>
                  <a:pt x="6031" y="10810"/>
                </a:lnTo>
                <a:lnTo>
                  <a:pt x="5984" y="10841"/>
                </a:lnTo>
                <a:lnTo>
                  <a:pt x="5935" y="10871"/>
                </a:lnTo>
                <a:lnTo>
                  <a:pt x="5884" y="10901"/>
                </a:lnTo>
                <a:lnTo>
                  <a:pt x="5830" y="10929"/>
                </a:lnTo>
                <a:lnTo>
                  <a:pt x="5775" y="10958"/>
                </a:lnTo>
                <a:lnTo>
                  <a:pt x="5719" y="10984"/>
                </a:lnTo>
                <a:lnTo>
                  <a:pt x="5662" y="11011"/>
                </a:lnTo>
                <a:lnTo>
                  <a:pt x="5603" y="11036"/>
                </a:lnTo>
                <a:lnTo>
                  <a:pt x="5543" y="11059"/>
                </a:lnTo>
                <a:lnTo>
                  <a:pt x="5482" y="11080"/>
                </a:lnTo>
                <a:lnTo>
                  <a:pt x="5422" y="11101"/>
                </a:lnTo>
                <a:lnTo>
                  <a:pt x="5360" y="11119"/>
                </a:lnTo>
                <a:lnTo>
                  <a:pt x="5299" y="11135"/>
                </a:lnTo>
                <a:lnTo>
                  <a:pt x="5237" y="11149"/>
                </a:lnTo>
                <a:lnTo>
                  <a:pt x="5177" y="11162"/>
                </a:lnTo>
                <a:lnTo>
                  <a:pt x="5116" y="11171"/>
                </a:lnTo>
                <a:lnTo>
                  <a:pt x="5055" y="11178"/>
                </a:lnTo>
                <a:lnTo>
                  <a:pt x="4997" y="11182"/>
                </a:lnTo>
                <a:lnTo>
                  <a:pt x="4938" y="11184"/>
                </a:lnTo>
                <a:lnTo>
                  <a:pt x="4882" y="11182"/>
                </a:lnTo>
                <a:lnTo>
                  <a:pt x="4827" y="11178"/>
                </a:lnTo>
                <a:lnTo>
                  <a:pt x="4773" y="11171"/>
                </a:lnTo>
                <a:lnTo>
                  <a:pt x="4722" y="11159"/>
                </a:lnTo>
                <a:lnTo>
                  <a:pt x="4689" y="11149"/>
                </a:lnTo>
                <a:lnTo>
                  <a:pt x="4657" y="11138"/>
                </a:lnTo>
                <a:lnTo>
                  <a:pt x="4628" y="11125"/>
                </a:lnTo>
                <a:lnTo>
                  <a:pt x="4600" y="11110"/>
                </a:lnTo>
                <a:lnTo>
                  <a:pt x="4575" y="11094"/>
                </a:lnTo>
                <a:lnTo>
                  <a:pt x="4552" y="11077"/>
                </a:lnTo>
                <a:lnTo>
                  <a:pt x="4531" y="11059"/>
                </a:lnTo>
                <a:lnTo>
                  <a:pt x="4511" y="11039"/>
                </a:lnTo>
                <a:lnTo>
                  <a:pt x="4492" y="11019"/>
                </a:lnTo>
                <a:lnTo>
                  <a:pt x="4474" y="10998"/>
                </a:lnTo>
                <a:lnTo>
                  <a:pt x="4458" y="10976"/>
                </a:lnTo>
                <a:lnTo>
                  <a:pt x="4442" y="10953"/>
                </a:lnTo>
                <a:lnTo>
                  <a:pt x="4414" y="10908"/>
                </a:lnTo>
                <a:lnTo>
                  <a:pt x="4386" y="10861"/>
                </a:lnTo>
                <a:lnTo>
                  <a:pt x="4359" y="10814"/>
                </a:lnTo>
                <a:lnTo>
                  <a:pt x="4330" y="10767"/>
                </a:lnTo>
                <a:lnTo>
                  <a:pt x="4315" y="10745"/>
                </a:lnTo>
                <a:lnTo>
                  <a:pt x="4299" y="10723"/>
                </a:lnTo>
                <a:lnTo>
                  <a:pt x="4282" y="10701"/>
                </a:lnTo>
                <a:lnTo>
                  <a:pt x="4265" y="10681"/>
                </a:lnTo>
                <a:lnTo>
                  <a:pt x="4245" y="10661"/>
                </a:lnTo>
                <a:lnTo>
                  <a:pt x="4225" y="10643"/>
                </a:lnTo>
                <a:lnTo>
                  <a:pt x="4203" y="10626"/>
                </a:lnTo>
                <a:lnTo>
                  <a:pt x="4180" y="10610"/>
                </a:lnTo>
                <a:lnTo>
                  <a:pt x="4155" y="10595"/>
                </a:lnTo>
                <a:lnTo>
                  <a:pt x="4127" y="10582"/>
                </a:lnTo>
                <a:lnTo>
                  <a:pt x="4098" y="10571"/>
                </a:lnTo>
                <a:lnTo>
                  <a:pt x="4066" y="10561"/>
                </a:lnTo>
                <a:lnTo>
                  <a:pt x="3921" y="10520"/>
                </a:lnTo>
                <a:lnTo>
                  <a:pt x="3779" y="10480"/>
                </a:lnTo>
                <a:lnTo>
                  <a:pt x="3640" y="10439"/>
                </a:lnTo>
                <a:lnTo>
                  <a:pt x="3502" y="10398"/>
                </a:lnTo>
                <a:lnTo>
                  <a:pt x="3366" y="10354"/>
                </a:lnTo>
                <a:lnTo>
                  <a:pt x="3232" y="10311"/>
                </a:lnTo>
                <a:lnTo>
                  <a:pt x="3099" y="10266"/>
                </a:lnTo>
                <a:lnTo>
                  <a:pt x="2967" y="10220"/>
                </a:lnTo>
                <a:lnTo>
                  <a:pt x="2837" y="10173"/>
                </a:lnTo>
                <a:lnTo>
                  <a:pt x="2707" y="10127"/>
                </a:lnTo>
                <a:lnTo>
                  <a:pt x="2578" y="10077"/>
                </a:lnTo>
                <a:lnTo>
                  <a:pt x="2450" y="10027"/>
                </a:lnTo>
                <a:lnTo>
                  <a:pt x="2320" y="9975"/>
                </a:lnTo>
                <a:lnTo>
                  <a:pt x="2192" y="9923"/>
                </a:lnTo>
                <a:lnTo>
                  <a:pt x="2064" y="9868"/>
                </a:lnTo>
                <a:lnTo>
                  <a:pt x="1935" y="9812"/>
                </a:lnTo>
                <a:lnTo>
                  <a:pt x="1859" y="9773"/>
                </a:lnTo>
                <a:lnTo>
                  <a:pt x="1782" y="9734"/>
                </a:lnTo>
                <a:lnTo>
                  <a:pt x="1706" y="9695"/>
                </a:lnTo>
                <a:lnTo>
                  <a:pt x="1630" y="9657"/>
                </a:lnTo>
                <a:lnTo>
                  <a:pt x="1553" y="9618"/>
                </a:lnTo>
                <a:lnTo>
                  <a:pt x="1477" y="9579"/>
                </a:lnTo>
                <a:lnTo>
                  <a:pt x="1401" y="9540"/>
                </a:lnTo>
                <a:lnTo>
                  <a:pt x="1324" y="9501"/>
                </a:lnTo>
                <a:lnTo>
                  <a:pt x="1270" y="9480"/>
                </a:lnTo>
                <a:lnTo>
                  <a:pt x="1204" y="9455"/>
                </a:lnTo>
                <a:lnTo>
                  <a:pt x="1127" y="9429"/>
                </a:lnTo>
                <a:lnTo>
                  <a:pt x="1042" y="9399"/>
                </a:lnTo>
                <a:lnTo>
                  <a:pt x="952" y="9367"/>
                </a:lnTo>
                <a:lnTo>
                  <a:pt x="857" y="9334"/>
                </a:lnTo>
                <a:lnTo>
                  <a:pt x="758" y="9300"/>
                </a:lnTo>
                <a:lnTo>
                  <a:pt x="661" y="9264"/>
                </a:lnTo>
                <a:lnTo>
                  <a:pt x="563" y="9229"/>
                </a:lnTo>
                <a:lnTo>
                  <a:pt x="471" y="9191"/>
                </a:lnTo>
                <a:lnTo>
                  <a:pt x="426" y="9173"/>
                </a:lnTo>
                <a:lnTo>
                  <a:pt x="383" y="9154"/>
                </a:lnTo>
                <a:lnTo>
                  <a:pt x="341" y="9137"/>
                </a:lnTo>
                <a:lnTo>
                  <a:pt x="302" y="9119"/>
                </a:lnTo>
                <a:lnTo>
                  <a:pt x="265" y="9100"/>
                </a:lnTo>
                <a:lnTo>
                  <a:pt x="230" y="9082"/>
                </a:lnTo>
                <a:lnTo>
                  <a:pt x="199" y="9065"/>
                </a:lnTo>
                <a:lnTo>
                  <a:pt x="171" y="9048"/>
                </a:lnTo>
                <a:lnTo>
                  <a:pt x="145" y="9031"/>
                </a:lnTo>
                <a:lnTo>
                  <a:pt x="124" y="9015"/>
                </a:lnTo>
                <a:lnTo>
                  <a:pt x="107" y="8999"/>
                </a:lnTo>
                <a:lnTo>
                  <a:pt x="92" y="8983"/>
                </a:lnTo>
                <a:lnTo>
                  <a:pt x="92" y="8977"/>
                </a:lnTo>
                <a:lnTo>
                  <a:pt x="92" y="8971"/>
                </a:lnTo>
                <a:lnTo>
                  <a:pt x="103" y="8965"/>
                </a:lnTo>
                <a:lnTo>
                  <a:pt x="116" y="8960"/>
                </a:lnTo>
                <a:lnTo>
                  <a:pt x="151" y="8970"/>
                </a:lnTo>
                <a:lnTo>
                  <a:pt x="187" y="8979"/>
                </a:lnTo>
                <a:lnTo>
                  <a:pt x="224" y="8986"/>
                </a:lnTo>
                <a:lnTo>
                  <a:pt x="261" y="8993"/>
                </a:lnTo>
                <a:lnTo>
                  <a:pt x="299" y="8997"/>
                </a:lnTo>
                <a:lnTo>
                  <a:pt x="338" y="9002"/>
                </a:lnTo>
                <a:lnTo>
                  <a:pt x="377" y="9004"/>
                </a:lnTo>
                <a:lnTo>
                  <a:pt x="416" y="9007"/>
                </a:lnTo>
                <a:lnTo>
                  <a:pt x="455" y="9007"/>
                </a:lnTo>
                <a:lnTo>
                  <a:pt x="494" y="9007"/>
                </a:lnTo>
                <a:lnTo>
                  <a:pt x="533" y="9005"/>
                </a:lnTo>
                <a:lnTo>
                  <a:pt x="571" y="9002"/>
                </a:lnTo>
                <a:lnTo>
                  <a:pt x="610" y="8999"/>
                </a:lnTo>
                <a:lnTo>
                  <a:pt x="649" y="8994"/>
                </a:lnTo>
                <a:lnTo>
                  <a:pt x="687" y="8989"/>
                </a:lnTo>
                <a:lnTo>
                  <a:pt x="726" y="8983"/>
                </a:lnTo>
                <a:lnTo>
                  <a:pt x="742" y="8980"/>
                </a:lnTo>
                <a:lnTo>
                  <a:pt x="759" y="8978"/>
                </a:lnTo>
                <a:lnTo>
                  <a:pt x="776" y="8977"/>
                </a:lnTo>
                <a:lnTo>
                  <a:pt x="793" y="8976"/>
                </a:lnTo>
                <a:lnTo>
                  <a:pt x="825" y="8976"/>
                </a:lnTo>
                <a:lnTo>
                  <a:pt x="856" y="8978"/>
                </a:lnTo>
                <a:lnTo>
                  <a:pt x="886" y="8981"/>
                </a:lnTo>
                <a:lnTo>
                  <a:pt x="916" y="8986"/>
                </a:lnTo>
                <a:lnTo>
                  <a:pt x="945" y="8992"/>
                </a:lnTo>
                <a:lnTo>
                  <a:pt x="973" y="8999"/>
                </a:lnTo>
                <a:lnTo>
                  <a:pt x="1027" y="9011"/>
                </a:lnTo>
                <a:lnTo>
                  <a:pt x="1079" y="9023"/>
                </a:lnTo>
                <a:lnTo>
                  <a:pt x="1104" y="9026"/>
                </a:lnTo>
                <a:lnTo>
                  <a:pt x="1128" y="9029"/>
                </a:lnTo>
                <a:lnTo>
                  <a:pt x="1151" y="9029"/>
                </a:lnTo>
                <a:lnTo>
                  <a:pt x="1175" y="9028"/>
                </a:lnTo>
                <a:lnTo>
                  <a:pt x="1204" y="9016"/>
                </a:lnTo>
                <a:lnTo>
                  <a:pt x="1232" y="9003"/>
                </a:lnTo>
                <a:lnTo>
                  <a:pt x="1261" y="8991"/>
                </a:lnTo>
                <a:lnTo>
                  <a:pt x="1290" y="8977"/>
                </a:lnTo>
                <a:lnTo>
                  <a:pt x="1318" y="8964"/>
                </a:lnTo>
                <a:lnTo>
                  <a:pt x="1348" y="8952"/>
                </a:lnTo>
                <a:lnTo>
                  <a:pt x="1377" y="8938"/>
                </a:lnTo>
                <a:lnTo>
                  <a:pt x="1405" y="8925"/>
                </a:lnTo>
                <a:lnTo>
                  <a:pt x="1476" y="8905"/>
                </a:lnTo>
                <a:lnTo>
                  <a:pt x="1546" y="8885"/>
                </a:lnTo>
                <a:lnTo>
                  <a:pt x="1617" y="8865"/>
                </a:lnTo>
                <a:lnTo>
                  <a:pt x="1686" y="8844"/>
                </a:lnTo>
                <a:lnTo>
                  <a:pt x="1755" y="8823"/>
                </a:lnTo>
                <a:lnTo>
                  <a:pt x="1823" y="8803"/>
                </a:lnTo>
                <a:lnTo>
                  <a:pt x="1892" y="8782"/>
                </a:lnTo>
                <a:lnTo>
                  <a:pt x="1960" y="8762"/>
                </a:lnTo>
                <a:lnTo>
                  <a:pt x="2026" y="8740"/>
                </a:lnTo>
                <a:lnTo>
                  <a:pt x="2094" y="8719"/>
                </a:lnTo>
                <a:lnTo>
                  <a:pt x="2160" y="8697"/>
                </a:lnTo>
                <a:lnTo>
                  <a:pt x="2226" y="8677"/>
                </a:lnTo>
                <a:lnTo>
                  <a:pt x="2292" y="8655"/>
                </a:lnTo>
                <a:lnTo>
                  <a:pt x="2357" y="8634"/>
                </a:lnTo>
                <a:lnTo>
                  <a:pt x="2422" y="8613"/>
                </a:lnTo>
                <a:lnTo>
                  <a:pt x="2487" y="8591"/>
                </a:lnTo>
                <a:lnTo>
                  <a:pt x="2516" y="8583"/>
                </a:lnTo>
                <a:lnTo>
                  <a:pt x="2545" y="8575"/>
                </a:lnTo>
                <a:lnTo>
                  <a:pt x="2576" y="8567"/>
                </a:lnTo>
                <a:lnTo>
                  <a:pt x="2607" y="8560"/>
                </a:lnTo>
                <a:lnTo>
                  <a:pt x="2670" y="8547"/>
                </a:lnTo>
                <a:lnTo>
                  <a:pt x="2734" y="8535"/>
                </a:lnTo>
                <a:lnTo>
                  <a:pt x="2798" y="8521"/>
                </a:lnTo>
                <a:lnTo>
                  <a:pt x="2861" y="8506"/>
                </a:lnTo>
                <a:lnTo>
                  <a:pt x="2891" y="8497"/>
                </a:lnTo>
                <a:lnTo>
                  <a:pt x="2920" y="8488"/>
                </a:lnTo>
                <a:lnTo>
                  <a:pt x="2949" y="8478"/>
                </a:lnTo>
                <a:lnTo>
                  <a:pt x="2978" y="8467"/>
                </a:lnTo>
                <a:lnTo>
                  <a:pt x="3004" y="8455"/>
                </a:lnTo>
                <a:lnTo>
                  <a:pt x="3029" y="8441"/>
                </a:lnTo>
                <a:lnTo>
                  <a:pt x="3052" y="8425"/>
                </a:lnTo>
                <a:lnTo>
                  <a:pt x="3074" y="8409"/>
                </a:lnTo>
                <a:lnTo>
                  <a:pt x="3094" y="8390"/>
                </a:lnTo>
                <a:lnTo>
                  <a:pt x="3113" y="8370"/>
                </a:lnTo>
                <a:lnTo>
                  <a:pt x="3129" y="8347"/>
                </a:lnTo>
                <a:lnTo>
                  <a:pt x="3143" y="8323"/>
                </a:lnTo>
                <a:lnTo>
                  <a:pt x="3154" y="8297"/>
                </a:lnTo>
                <a:lnTo>
                  <a:pt x="3163" y="8268"/>
                </a:lnTo>
                <a:lnTo>
                  <a:pt x="3170" y="8237"/>
                </a:lnTo>
                <a:lnTo>
                  <a:pt x="3173" y="8203"/>
                </a:lnTo>
                <a:lnTo>
                  <a:pt x="3173" y="8166"/>
                </a:lnTo>
                <a:lnTo>
                  <a:pt x="3171" y="8126"/>
                </a:lnTo>
                <a:lnTo>
                  <a:pt x="3165" y="8084"/>
                </a:lnTo>
                <a:lnTo>
                  <a:pt x="3155" y="8039"/>
                </a:lnTo>
                <a:lnTo>
                  <a:pt x="3144" y="7993"/>
                </a:lnTo>
                <a:lnTo>
                  <a:pt x="3130" y="7948"/>
                </a:lnTo>
                <a:lnTo>
                  <a:pt x="3115" y="7904"/>
                </a:lnTo>
                <a:lnTo>
                  <a:pt x="3098" y="7859"/>
                </a:lnTo>
                <a:lnTo>
                  <a:pt x="3080" y="7816"/>
                </a:lnTo>
                <a:lnTo>
                  <a:pt x="3059" y="7771"/>
                </a:lnTo>
                <a:lnTo>
                  <a:pt x="3037" y="7727"/>
                </a:lnTo>
                <a:lnTo>
                  <a:pt x="3014" y="7684"/>
                </a:lnTo>
                <a:lnTo>
                  <a:pt x="2990" y="7642"/>
                </a:lnTo>
                <a:lnTo>
                  <a:pt x="2965" y="7599"/>
                </a:lnTo>
                <a:lnTo>
                  <a:pt x="2939" y="7557"/>
                </a:lnTo>
                <a:lnTo>
                  <a:pt x="2912" y="7514"/>
                </a:lnTo>
                <a:lnTo>
                  <a:pt x="2884" y="7473"/>
                </a:lnTo>
                <a:lnTo>
                  <a:pt x="2855" y="7432"/>
                </a:lnTo>
                <a:lnTo>
                  <a:pt x="2826" y="7391"/>
                </a:lnTo>
                <a:lnTo>
                  <a:pt x="2796" y="7351"/>
                </a:lnTo>
                <a:lnTo>
                  <a:pt x="2735" y="7271"/>
                </a:lnTo>
                <a:lnTo>
                  <a:pt x="2673" y="7193"/>
                </a:lnTo>
                <a:lnTo>
                  <a:pt x="2611" y="7116"/>
                </a:lnTo>
                <a:lnTo>
                  <a:pt x="2549" y="7042"/>
                </a:lnTo>
                <a:lnTo>
                  <a:pt x="2490" y="6968"/>
                </a:lnTo>
                <a:lnTo>
                  <a:pt x="2433" y="6897"/>
                </a:lnTo>
                <a:lnTo>
                  <a:pt x="2378" y="6827"/>
                </a:lnTo>
                <a:lnTo>
                  <a:pt x="2326" y="6760"/>
                </a:lnTo>
                <a:lnTo>
                  <a:pt x="2277" y="6691"/>
                </a:lnTo>
                <a:lnTo>
                  <a:pt x="2229" y="6621"/>
                </a:lnTo>
                <a:lnTo>
                  <a:pt x="2183" y="6550"/>
                </a:lnTo>
                <a:lnTo>
                  <a:pt x="2137" y="6478"/>
                </a:lnTo>
                <a:lnTo>
                  <a:pt x="2092" y="6406"/>
                </a:lnTo>
                <a:lnTo>
                  <a:pt x="2049" y="6333"/>
                </a:lnTo>
                <a:lnTo>
                  <a:pt x="2006" y="6259"/>
                </a:lnTo>
                <a:lnTo>
                  <a:pt x="1964" y="6186"/>
                </a:lnTo>
                <a:lnTo>
                  <a:pt x="1922" y="6112"/>
                </a:lnTo>
                <a:lnTo>
                  <a:pt x="1879" y="6038"/>
                </a:lnTo>
                <a:lnTo>
                  <a:pt x="1836" y="5964"/>
                </a:lnTo>
                <a:lnTo>
                  <a:pt x="1793" y="5889"/>
                </a:lnTo>
                <a:lnTo>
                  <a:pt x="1750" y="5816"/>
                </a:lnTo>
                <a:lnTo>
                  <a:pt x="1705" y="5743"/>
                </a:lnTo>
                <a:lnTo>
                  <a:pt x="1659" y="5670"/>
                </a:lnTo>
                <a:lnTo>
                  <a:pt x="1613" y="5597"/>
                </a:lnTo>
                <a:lnTo>
                  <a:pt x="1561" y="5539"/>
                </a:lnTo>
                <a:lnTo>
                  <a:pt x="1508" y="5482"/>
                </a:lnTo>
                <a:lnTo>
                  <a:pt x="1457" y="5425"/>
                </a:lnTo>
                <a:lnTo>
                  <a:pt x="1405" y="5366"/>
                </a:lnTo>
                <a:lnTo>
                  <a:pt x="1354" y="5309"/>
                </a:lnTo>
                <a:lnTo>
                  <a:pt x="1301" y="5252"/>
                </a:lnTo>
                <a:lnTo>
                  <a:pt x="1249" y="5194"/>
                </a:lnTo>
                <a:lnTo>
                  <a:pt x="1198" y="5136"/>
                </a:lnTo>
                <a:lnTo>
                  <a:pt x="1176" y="5102"/>
                </a:lnTo>
                <a:lnTo>
                  <a:pt x="1154" y="5067"/>
                </a:lnTo>
                <a:lnTo>
                  <a:pt x="1133" y="5033"/>
                </a:lnTo>
                <a:lnTo>
                  <a:pt x="1111" y="4999"/>
                </a:lnTo>
                <a:lnTo>
                  <a:pt x="1090" y="4963"/>
                </a:lnTo>
                <a:lnTo>
                  <a:pt x="1069" y="4929"/>
                </a:lnTo>
                <a:lnTo>
                  <a:pt x="1047" y="4894"/>
                </a:lnTo>
                <a:lnTo>
                  <a:pt x="1025" y="4860"/>
                </a:lnTo>
                <a:lnTo>
                  <a:pt x="1009" y="4841"/>
                </a:lnTo>
                <a:lnTo>
                  <a:pt x="988" y="4818"/>
                </a:lnTo>
                <a:lnTo>
                  <a:pt x="965" y="4794"/>
                </a:lnTo>
                <a:lnTo>
                  <a:pt x="938" y="4767"/>
                </a:lnTo>
                <a:lnTo>
                  <a:pt x="876" y="4710"/>
                </a:lnTo>
                <a:lnTo>
                  <a:pt x="804" y="4646"/>
                </a:lnTo>
                <a:lnTo>
                  <a:pt x="725" y="4578"/>
                </a:lnTo>
                <a:lnTo>
                  <a:pt x="640" y="4506"/>
                </a:lnTo>
                <a:lnTo>
                  <a:pt x="553" y="4433"/>
                </a:lnTo>
                <a:lnTo>
                  <a:pt x="465" y="4358"/>
                </a:lnTo>
                <a:lnTo>
                  <a:pt x="379" y="4285"/>
                </a:lnTo>
                <a:lnTo>
                  <a:pt x="295" y="4213"/>
                </a:lnTo>
                <a:lnTo>
                  <a:pt x="219" y="4145"/>
                </a:lnTo>
                <a:lnTo>
                  <a:pt x="150" y="4082"/>
                </a:lnTo>
                <a:lnTo>
                  <a:pt x="119" y="4053"/>
                </a:lnTo>
                <a:lnTo>
                  <a:pt x="92" y="4025"/>
                </a:lnTo>
                <a:lnTo>
                  <a:pt x="66" y="3999"/>
                </a:lnTo>
                <a:lnTo>
                  <a:pt x="46" y="3976"/>
                </a:lnTo>
                <a:lnTo>
                  <a:pt x="27" y="3954"/>
                </a:lnTo>
                <a:lnTo>
                  <a:pt x="14" y="3935"/>
                </a:lnTo>
                <a:lnTo>
                  <a:pt x="5" y="3918"/>
                </a:lnTo>
                <a:lnTo>
                  <a:pt x="0" y="3904"/>
                </a:lnTo>
                <a:lnTo>
                  <a:pt x="11" y="3904"/>
                </a:lnTo>
                <a:lnTo>
                  <a:pt x="23" y="3904"/>
                </a:lnTo>
                <a:lnTo>
                  <a:pt x="39" y="3899"/>
                </a:lnTo>
                <a:lnTo>
                  <a:pt x="55" y="3895"/>
                </a:lnTo>
                <a:lnTo>
                  <a:pt x="72" y="3892"/>
                </a:lnTo>
                <a:lnTo>
                  <a:pt x="89" y="3891"/>
                </a:lnTo>
                <a:lnTo>
                  <a:pt x="107" y="3891"/>
                </a:lnTo>
                <a:lnTo>
                  <a:pt x="125" y="3892"/>
                </a:lnTo>
                <a:lnTo>
                  <a:pt x="143" y="3895"/>
                </a:lnTo>
                <a:lnTo>
                  <a:pt x="163" y="3897"/>
                </a:lnTo>
                <a:lnTo>
                  <a:pt x="182" y="3900"/>
                </a:lnTo>
                <a:lnTo>
                  <a:pt x="200" y="3905"/>
                </a:lnTo>
                <a:lnTo>
                  <a:pt x="221" y="3911"/>
                </a:lnTo>
                <a:lnTo>
                  <a:pt x="241" y="3916"/>
                </a:lnTo>
                <a:lnTo>
                  <a:pt x="279" y="3930"/>
                </a:lnTo>
                <a:lnTo>
                  <a:pt x="320" y="3945"/>
                </a:lnTo>
                <a:lnTo>
                  <a:pt x="397" y="3979"/>
                </a:lnTo>
                <a:lnTo>
                  <a:pt x="472" y="4013"/>
                </a:lnTo>
                <a:lnTo>
                  <a:pt x="507" y="4029"/>
                </a:lnTo>
                <a:lnTo>
                  <a:pt x="541" y="4044"/>
                </a:lnTo>
                <a:lnTo>
                  <a:pt x="571" y="4056"/>
                </a:lnTo>
                <a:lnTo>
                  <a:pt x="599" y="4065"/>
                </a:lnTo>
                <a:lnTo>
                  <a:pt x="644" y="4079"/>
                </a:lnTo>
                <a:lnTo>
                  <a:pt x="694" y="4092"/>
                </a:lnTo>
                <a:lnTo>
                  <a:pt x="749" y="4105"/>
                </a:lnTo>
                <a:lnTo>
                  <a:pt x="809" y="4119"/>
                </a:lnTo>
                <a:lnTo>
                  <a:pt x="872" y="4133"/>
                </a:lnTo>
                <a:lnTo>
                  <a:pt x="938" y="4147"/>
                </a:lnTo>
                <a:lnTo>
                  <a:pt x="1007" y="4159"/>
                </a:lnTo>
                <a:lnTo>
                  <a:pt x="1080" y="4172"/>
                </a:lnTo>
                <a:lnTo>
                  <a:pt x="1154" y="4184"/>
                </a:lnTo>
                <a:lnTo>
                  <a:pt x="1231" y="4196"/>
                </a:lnTo>
                <a:lnTo>
                  <a:pt x="1310" y="4206"/>
                </a:lnTo>
                <a:lnTo>
                  <a:pt x="1390" y="4215"/>
                </a:lnTo>
                <a:lnTo>
                  <a:pt x="1471" y="4224"/>
                </a:lnTo>
                <a:lnTo>
                  <a:pt x="1552" y="4231"/>
                </a:lnTo>
                <a:lnTo>
                  <a:pt x="1633" y="4238"/>
                </a:lnTo>
                <a:lnTo>
                  <a:pt x="1714" y="4243"/>
                </a:lnTo>
                <a:lnTo>
                  <a:pt x="1796" y="4246"/>
                </a:lnTo>
                <a:lnTo>
                  <a:pt x="1875" y="4247"/>
                </a:lnTo>
                <a:lnTo>
                  <a:pt x="1954" y="4247"/>
                </a:lnTo>
                <a:lnTo>
                  <a:pt x="2031" y="4245"/>
                </a:lnTo>
                <a:lnTo>
                  <a:pt x="2105" y="4242"/>
                </a:lnTo>
                <a:lnTo>
                  <a:pt x="2177" y="4235"/>
                </a:lnTo>
                <a:lnTo>
                  <a:pt x="2247" y="4227"/>
                </a:lnTo>
                <a:lnTo>
                  <a:pt x="2313" y="4216"/>
                </a:lnTo>
                <a:lnTo>
                  <a:pt x="2375" y="4203"/>
                </a:lnTo>
                <a:lnTo>
                  <a:pt x="2435" y="4187"/>
                </a:lnTo>
                <a:lnTo>
                  <a:pt x="2489" y="4168"/>
                </a:lnTo>
                <a:lnTo>
                  <a:pt x="2539" y="4147"/>
                </a:lnTo>
                <a:lnTo>
                  <a:pt x="2584" y="4123"/>
                </a:lnTo>
                <a:lnTo>
                  <a:pt x="2623" y="4095"/>
                </a:lnTo>
                <a:lnTo>
                  <a:pt x="2656" y="4064"/>
                </a:lnTo>
                <a:lnTo>
                  <a:pt x="2683" y="4031"/>
                </a:lnTo>
                <a:lnTo>
                  <a:pt x="2695" y="4011"/>
                </a:lnTo>
                <a:lnTo>
                  <a:pt x="2706" y="3989"/>
                </a:lnTo>
                <a:lnTo>
                  <a:pt x="2715" y="3962"/>
                </a:lnTo>
                <a:lnTo>
                  <a:pt x="2725" y="3934"/>
                </a:lnTo>
                <a:lnTo>
                  <a:pt x="2733" y="3902"/>
                </a:lnTo>
                <a:lnTo>
                  <a:pt x="2739" y="3868"/>
                </a:lnTo>
                <a:lnTo>
                  <a:pt x="2746" y="3832"/>
                </a:lnTo>
                <a:lnTo>
                  <a:pt x="2752" y="3793"/>
                </a:lnTo>
                <a:lnTo>
                  <a:pt x="2757" y="3753"/>
                </a:lnTo>
                <a:lnTo>
                  <a:pt x="2761" y="3711"/>
                </a:lnTo>
                <a:lnTo>
                  <a:pt x="2765" y="3668"/>
                </a:lnTo>
                <a:lnTo>
                  <a:pt x="2767" y="3624"/>
                </a:lnTo>
                <a:lnTo>
                  <a:pt x="2769" y="3579"/>
                </a:lnTo>
                <a:lnTo>
                  <a:pt x="2772" y="3533"/>
                </a:lnTo>
                <a:lnTo>
                  <a:pt x="2773" y="3487"/>
                </a:lnTo>
                <a:lnTo>
                  <a:pt x="2773" y="3440"/>
                </a:lnTo>
                <a:lnTo>
                  <a:pt x="2773" y="3346"/>
                </a:lnTo>
                <a:lnTo>
                  <a:pt x="2770" y="3255"/>
                </a:lnTo>
                <a:lnTo>
                  <a:pt x="2766" y="3166"/>
                </a:lnTo>
                <a:lnTo>
                  <a:pt x="2761" y="3083"/>
                </a:lnTo>
                <a:lnTo>
                  <a:pt x="2754" y="3006"/>
                </a:lnTo>
                <a:lnTo>
                  <a:pt x="2746" y="2937"/>
                </a:lnTo>
                <a:lnTo>
                  <a:pt x="2743" y="2906"/>
                </a:lnTo>
                <a:lnTo>
                  <a:pt x="2738" y="2879"/>
                </a:lnTo>
                <a:lnTo>
                  <a:pt x="2734" y="2855"/>
                </a:lnTo>
                <a:lnTo>
                  <a:pt x="2729" y="2833"/>
                </a:lnTo>
                <a:lnTo>
                  <a:pt x="2722" y="2806"/>
                </a:lnTo>
                <a:lnTo>
                  <a:pt x="2713" y="2777"/>
                </a:lnTo>
                <a:lnTo>
                  <a:pt x="2702" y="2746"/>
                </a:lnTo>
                <a:lnTo>
                  <a:pt x="2689" y="2715"/>
                </a:lnTo>
                <a:lnTo>
                  <a:pt x="2663" y="2651"/>
                </a:lnTo>
                <a:lnTo>
                  <a:pt x="2638" y="2582"/>
                </a:lnTo>
                <a:lnTo>
                  <a:pt x="2626" y="2548"/>
                </a:lnTo>
                <a:lnTo>
                  <a:pt x="2617" y="2511"/>
                </a:lnTo>
                <a:lnTo>
                  <a:pt x="2613" y="2494"/>
                </a:lnTo>
                <a:lnTo>
                  <a:pt x="2610" y="2476"/>
                </a:lnTo>
                <a:lnTo>
                  <a:pt x="2608" y="2457"/>
                </a:lnTo>
                <a:lnTo>
                  <a:pt x="2605" y="2439"/>
                </a:lnTo>
                <a:lnTo>
                  <a:pt x="2604" y="2421"/>
                </a:lnTo>
                <a:lnTo>
                  <a:pt x="2604" y="2403"/>
                </a:lnTo>
                <a:lnTo>
                  <a:pt x="2605" y="2384"/>
                </a:lnTo>
                <a:lnTo>
                  <a:pt x="2608" y="2366"/>
                </a:lnTo>
                <a:lnTo>
                  <a:pt x="2610" y="2348"/>
                </a:lnTo>
                <a:lnTo>
                  <a:pt x="2615" y="2329"/>
                </a:lnTo>
                <a:lnTo>
                  <a:pt x="2619" y="2310"/>
                </a:lnTo>
                <a:lnTo>
                  <a:pt x="2626" y="2291"/>
                </a:lnTo>
                <a:lnTo>
                  <a:pt x="2638" y="2274"/>
                </a:lnTo>
                <a:lnTo>
                  <a:pt x="2649" y="2257"/>
                </a:lnTo>
                <a:lnTo>
                  <a:pt x="2660" y="2240"/>
                </a:lnTo>
                <a:lnTo>
                  <a:pt x="2672" y="2223"/>
                </a:lnTo>
                <a:lnTo>
                  <a:pt x="2728" y="2222"/>
                </a:lnTo>
                <a:lnTo>
                  <a:pt x="2782" y="2218"/>
                </a:lnTo>
                <a:lnTo>
                  <a:pt x="2832" y="2210"/>
                </a:lnTo>
                <a:lnTo>
                  <a:pt x="2879" y="2201"/>
                </a:lnTo>
                <a:lnTo>
                  <a:pt x="2924" y="2187"/>
                </a:lnTo>
                <a:lnTo>
                  <a:pt x="2965" y="2171"/>
                </a:lnTo>
                <a:lnTo>
                  <a:pt x="3004" y="2153"/>
                </a:lnTo>
                <a:lnTo>
                  <a:pt x="3041" y="2131"/>
                </a:lnTo>
                <a:lnTo>
                  <a:pt x="3074" y="2108"/>
                </a:lnTo>
                <a:lnTo>
                  <a:pt x="3105" y="2082"/>
                </a:lnTo>
                <a:lnTo>
                  <a:pt x="3133" y="2053"/>
                </a:lnTo>
                <a:lnTo>
                  <a:pt x="3160" y="2023"/>
                </a:lnTo>
                <a:lnTo>
                  <a:pt x="3183" y="1990"/>
                </a:lnTo>
                <a:lnTo>
                  <a:pt x="3204" y="1956"/>
                </a:lnTo>
                <a:lnTo>
                  <a:pt x="3224" y="1919"/>
                </a:lnTo>
                <a:lnTo>
                  <a:pt x="3240" y="1881"/>
                </a:lnTo>
                <a:lnTo>
                  <a:pt x="3255" y="1841"/>
                </a:lnTo>
                <a:lnTo>
                  <a:pt x="3269" y="1800"/>
                </a:lnTo>
                <a:lnTo>
                  <a:pt x="3279" y="1757"/>
                </a:lnTo>
                <a:lnTo>
                  <a:pt x="3288" y="1713"/>
                </a:lnTo>
                <a:lnTo>
                  <a:pt x="3295" y="1667"/>
                </a:lnTo>
                <a:lnTo>
                  <a:pt x="3301" y="1620"/>
                </a:lnTo>
                <a:lnTo>
                  <a:pt x="3304" y="1573"/>
                </a:lnTo>
                <a:lnTo>
                  <a:pt x="3306" y="1525"/>
                </a:lnTo>
                <a:lnTo>
                  <a:pt x="3306" y="1476"/>
                </a:lnTo>
                <a:lnTo>
                  <a:pt x="3305" y="1426"/>
                </a:lnTo>
                <a:lnTo>
                  <a:pt x="3303" y="1375"/>
                </a:lnTo>
                <a:lnTo>
                  <a:pt x="3299" y="1324"/>
                </a:lnTo>
                <a:lnTo>
                  <a:pt x="3294" y="1272"/>
                </a:lnTo>
                <a:lnTo>
                  <a:pt x="3287" y="1221"/>
                </a:lnTo>
                <a:lnTo>
                  <a:pt x="3280" y="1169"/>
                </a:lnTo>
                <a:lnTo>
                  <a:pt x="3271" y="1118"/>
                </a:lnTo>
                <a:lnTo>
                  <a:pt x="3267" y="1095"/>
                </a:lnTo>
                <a:lnTo>
                  <a:pt x="3267" y="1074"/>
                </a:lnTo>
                <a:lnTo>
                  <a:pt x="3267" y="1054"/>
                </a:lnTo>
                <a:lnTo>
                  <a:pt x="3271" y="1035"/>
                </a:lnTo>
                <a:lnTo>
                  <a:pt x="3274" y="1017"/>
                </a:lnTo>
                <a:lnTo>
                  <a:pt x="3279" y="1000"/>
                </a:lnTo>
                <a:lnTo>
                  <a:pt x="3283" y="983"/>
                </a:lnTo>
                <a:lnTo>
                  <a:pt x="3289" y="965"/>
                </a:lnTo>
                <a:lnTo>
                  <a:pt x="3301" y="934"/>
                </a:lnTo>
                <a:lnTo>
                  <a:pt x="3311" y="904"/>
                </a:lnTo>
                <a:lnTo>
                  <a:pt x="3314" y="887"/>
                </a:lnTo>
                <a:lnTo>
                  <a:pt x="3317" y="873"/>
                </a:lnTo>
                <a:lnTo>
                  <a:pt x="3318" y="857"/>
                </a:lnTo>
                <a:lnTo>
                  <a:pt x="3317" y="841"/>
                </a:lnTo>
                <a:lnTo>
                  <a:pt x="3314" y="821"/>
                </a:lnTo>
                <a:lnTo>
                  <a:pt x="3310" y="802"/>
                </a:lnTo>
                <a:lnTo>
                  <a:pt x="3305" y="782"/>
                </a:lnTo>
                <a:lnTo>
                  <a:pt x="3299" y="762"/>
                </a:lnTo>
                <a:lnTo>
                  <a:pt x="3293" y="742"/>
                </a:lnTo>
                <a:lnTo>
                  <a:pt x="3286" y="721"/>
                </a:lnTo>
                <a:lnTo>
                  <a:pt x="3277" y="700"/>
                </a:lnTo>
                <a:lnTo>
                  <a:pt x="3267" y="679"/>
                </a:lnTo>
                <a:lnTo>
                  <a:pt x="3227" y="592"/>
                </a:lnTo>
                <a:lnTo>
                  <a:pt x="3182" y="499"/>
                </a:lnTo>
                <a:lnTo>
                  <a:pt x="3159" y="451"/>
                </a:lnTo>
                <a:lnTo>
                  <a:pt x="3136" y="401"/>
                </a:lnTo>
                <a:lnTo>
                  <a:pt x="3125" y="376"/>
                </a:lnTo>
                <a:lnTo>
                  <a:pt x="3115" y="350"/>
                </a:lnTo>
                <a:lnTo>
                  <a:pt x="3106" y="324"/>
                </a:lnTo>
                <a:lnTo>
                  <a:pt x="3097" y="297"/>
                </a:lnTo>
                <a:lnTo>
                  <a:pt x="3088" y="270"/>
                </a:lnTo>
                <a:lnTo>
                  <a:pt x="3080" y="243"/>
                </a:lnTo>
                <a:lnTo>
                  <a:pt x="3073" y="215"/>
                </a:lnTo>
                <a:lnTo>
                  <a:pt x="3067" y="187"/>
                </a:lnTo>
                <a:lnTo>
                  <a:pt x="3061" y="158"/>
                </a:lnTo>
                <a:lnTo>
                  <a:pt x="3057" y="128"/>
                </a:lnTo>
                <a:lnTo>
                  <a:pt x="3054" y="100"/>
                </a:lnTo>
                <a:lnTo>
                  <a:pt x="3052" y="69"/>
                </a:lnTo>
                <a:lnTo>
                  <a:pt x="3061" y="69"/>
                </a:lnTo>
                <a:lnTo>
                  <a:pt x="3069" y="69"/>
                </a:lnTo>
                <a:lnTo>
                  <a:pt x="3078" y="69"/>
                </a:lnTo>
                <a:lnTo>
                  <a:pt x="3086" y="69"/>
                </a:lnTo>
                <a:lnTo>
                  <a:pt x="3136" y="133"/>
                </a:lnTo>
                <a:lnTo>
                  <a:pt x="3185" y="196"/>
                </a:lnTo>
                <a:lnTo>
                  <a:pt x="3233" y="259"/>
                </a:lnTo>
                <a:lnTo>
                  <a:pt x="3282" y="323"/>
                </a:lnTo>
                <a:lnTo>
                  <a:pt x="3332" y="386"/>
                </a:lnTo>
                <a:lnTo>
                  <a:pt x="3381" y="449"/>
                </a:lnTo>
                <a:lnTo>
                  <a:pt x="3429" y="513"/>
                </a:lnTo>
                <a:lnTo>
                  <a:pt x="3478" y="576"/>
                </a:lnTo>
                <a:lnTo>
                  <a:pt x="3506" y="621"/>
                </a:lnTo>
                <a:lnTo>
                  <a:pt x="3532" y="666"/>
                </a:lnTo>
                <a:lnTo>
                  <a:pt x="3557" y="712"/>
                </a:lnTo>
                <a:lnTo>
                  <a:pt x="3582" y="759"/>
                </a:lnTo>
                <a:lnTo>
                  <a:pt x="3629" y="855"/>
                </a:lnTo>
                <a:lnTo>
                  <a:pt x="3676" y="950"/>
                </a:lnTo>
                <a:lnTo>
                  <a:pt x="3700" y="999"/>
                </a:lnTo>
                <a:lnTo>
                  <a:pt x="3724" y="1046"/>
                </a:lnTo>
                <a:lnTo>
                  <a:pt x="3750" y="1092"/>
                </a:lnTo>
                <a:lnTo>
                  <a:pt x="3776" y="1138"/>
                </a:lnTo>
                <a:lnTo>
                  <a:pt x="3802" y="1184"/>
                </a:lnTo>
                <a:lnTo>
                  <a:pt x="3831" y="1228"/>
                </a:lnTo>
                <a:lnTo>
                  <a:pt x="3861" y="1271"/>
                </a:lnTo>
                <a:lnTo>
                  <a:pt x="3893" y="1312"/>
                </a:lnTo>
                <a:lnTo>
                  <a:pt x="3908" y="1330"/>
                </a:lnTo>
                <a:lnTo>
                  <a:pt x="3922" y="1347"/>
                </a:lnTo>
                <a:lnTo>
                  <a:pt x="3937" y="1362"/>
                </a:lnTo>
                <a:lnTo>
                  <a:pt x="3952" y="1375"/>
                </a:lnTo>
                <a:lnTo>
                  <a:pt x="3968" y="1389"/>
                </a:lnTo>
                <a:lnTo>
                  <a:pt x="3984" y="1402"/>
                </a:lnTo>
                <a:lnTo>
                  <a:pt x="4002" y="1414"/>
                </a:lnTo>
                <a:lnTo>
                  <a:pt x="4018" y="1427"/>
                </a:lnTo>
                <a:lnTo>
                  <a:pt x="4052" y="1449"/>
                </a:lnTo>
                <a:lnTo>
                  <a:pt x="4087" y="1470"/>
                </a:lnTo>
                <a:lnTo>
                  <a:pt x="4123" y="1491"/>
                </a:lnTo>
                <a:lnTo>
                  <a:pt x="4158" y="1512"/>
                </a:lnTo>
                <a:lnTo>
                  <a:pt x="4195" y="1533"/>
                </a:lnTo>
                <a:lnTo>
                  <a:pt x="4231" y="1556"/>
                </a:lnTo>
                <a:lnTo>
                  <a:pt x="4249" y="1569"/>
                </a:lnTo>
                <a:lnTo>
                  <a:pt x="4266" y="1581"/>
                </a:lnTo>
                <a:lnTo>
                  <a:pt x="4284" y="1595"/>
                </a:lnTo>
                <a:lnTo>
                  <a:pt x="4302" y="1610"/>
                </a:lnTo>
                <a:lnTo>
                  <a:pt x="4319" y="1625"/>
                </a:lnTo>
                <a:lnTo>
                  <a:pt x="4336" y="1641"/>
                </a:lnTo>
                <a:lnTo>
                  <a:pt x="4353" y="1658"/>
                </a:lnTo>
                <a:lnTo>
                  <a:pt x="4370" y="1676"/>
                </a:lnTo>
                <a:lnTo>
                  <a:pt x="4386" y="1696"/>
                </a:lnTo>
                <a:lnTo>
                  <a:pt x="4402" y="1717"/>
                </a:lnTo>
                <a:lnTo>
                  <a:pt x="4418" y="1738"/>
                </a:lnTo>
                <a:lnTo>
                  <a:pt x="4434" y="1762"/>
                </a:lnTo>
                <a:lnTo>
                  <a:pt x="4465" y="1810"/>
                </a:lnTo>
                <a:lnTo>
                  <a:pt x="4499" y="1863"/>
                </a:lnTo>
                <a:lnTo>
                  <a:pt x="4536" y="1919"/>
                </a:lnTo>
                <a:lnTo>
                  <a:pt x="4576" y="1977"/>
                </a:lnTo>
                <a:lnTo>
                  <a:pt x="4598" y="2006"/>
                </a:lnTo>
                <a:lnTo>
                  <a:pt x="4620" y="2036"/>
                </a:lnTo>
                <a:lnTo>
                  <a:pt x="4643" y="2065"/>
                </a:lnTo>
                <a:lnTo>
                  <a:pt x="4667" y="2094"/>
                </a:lnTo>
                <a:lnTo>
                  <a:pt x="4691" y="2123"/>
                </a:lnTo>
                <a:lnTo>
                  <a:pt x="4716" y="2152"/>
                </a:lnTo>
                <a:lnTo>
                  <a:pt x="4741" y="2179"/>
                </a:lnTo>
                <a:lnTo>
                  <a:pt x="4769" y="2207"/>
                </a:lnTo>
                <a:lnTo>
                  <a:pt x="4795" y="2232"/>
                </a:lnTo>
                <a:lnTo>
                  <a:pt x="4824" y="2257"/>
                </a:lnTo>
                <a:lnTo>
                  <a:pt x="4852" y="2281"/>
                </a:lnTo>
                <a:lnTo>
                  <a:pt x="4882" y="2304"/>
                </a:lnTo>
                <a:lnTo>
                  <a:pt x="4912" y="2325"/>
                </a:lnTo>
                <a:lnTo>
                  <a:pt x="4943" y="2344"/>
                </a:lnTo>
                <a:lnTo>
                  <a:pt x="4974" y="2362"/>
                </a:lnTo>
                <a:lnTo>
                  <a:pt x="5006" y="2377"/>
                </a:lnTo>
                <a:lnTo>
                  <a:pt x="5039" y="2391"/>
                </a:lnTo>
                <a:lnTo>
                  <a:pt x="5072" y="2403"/>
                </a:lnTo>
                <a:lnTo>
                  <a:pt x="5107" y="2412"/>
                </a:lnTo>
                <a:lnTo>
                  <a:pt x="5141" y="2419"/>
                </a:lnTo>
                <a:lnTo>
                  <a:pt x="5177" y="2423"/>
                </a:lnTo>
                <a:lnTo>
                  <a:pt x="5212" y="2424"/>
                </a:lnTo>
                <a:lnTo>
                  <a:pt x="5249" y="2423"/>
                </a:lnTo>
                <a:lnTo>
                  <a:pt x="5286" y="2419"/>
                </a:lnTo>
                <a:lnTo>
                  <a:pt x="5312" y="2399"/>
                </a:lnTo>
                <a:lnTo>
                  <a:pt x="5341" y="2377"/>
                </a:lnTo>
                <a:lnTo>
                  <a:pt x="5376" y="2354"/>
                </a:lnTo>
                <a:lnTo>
                  <a:pt x="5412" y="2330"/>
                </a:lnTo>
                <a:lnTo>
                  <a:pt x="5491" y="2280"/>
                </a:lnTo>
                <a:lnTo>
                  <a:pt x="5575" y="2227"/>
                </a:lnTo>
                <a:lnTo>
                  <a:pt x="5615" y="2201"/>
                </a:lnTo>
                <a:lnTo>
                  <a:pt x="5655" y="2176"/>
                </a:lnTo>
                <a:lnTo>
                  <a:pt x="5693" y="2149"/>
                </a:lnTo>
                <a:lnTo>
                  <a:pt x="5729" y="2125"/>
                </a:lnTo>
                <a:lnTo>
                  <a:pt x="5759" y="2101"/>
                </a:lnTo>
                <a:lnTo>
                  <a:pt x="5787" y="2078"/>
                </a:lnTo>
                <a:lnTo>
                  <a:pt x="5800" y="2068"/>
                </a:lnTo>
                <a:lnTo>
                  <a:pt x="5810" y="2058"/>
                </a:lnTo>
                <a:lnTo>
                  <a:pt x="5820" y="2048"/>
                </a:lnTo>
                <a:lnTo>
                  <a:pt x="5828" y="2038"/>
                </a:lnTo>
                <a:lnTo>
                  <a:pt x="5836" y="2044"/>
                </a:lnTo>
                <a:lnTo>
                  <a:pt x="5845" y="2050"/>
                </a:lnTo>
                <a:lnTo>
                  <a:pt x="5853" y="2056"/>
                </a:lnTo>
                <a:lnTo>
                  <a:pt x="5863" y="2061"/>
                </a:lnTo>
                <a:lnTo>
                  <a:pt x="5871" y="2099"/>
                </a:lnTo>
                <a:lnTo>
                  <a:pt x="5877" y="2137"/>
                </a:lnTo>
                <a:lnTo>
                  <a:pt x="5883" y="2178"/>
                </a:lnTo>
                <a:lnTo>
                  <a:pt x="5888" y="2219"/>
                </a:lnTo>
                <a:lnTo>
                  <a:pt x="5897" y="2304"/>
                </a:lnTo>
                <a:lnTo>
                  <a:pt x="5905" y="2392"/>
                </a:lnTo>
                <a:lnTo>
                  <a:pt x="5913" y="2482"/>
                </a:lnTo>
                <a:lnTo>
                  <a:pt x="5923" y="2570"/>
                </a:lnTo>
                <a:lnTo>
                  <a:pt x="5929" y="2613"/>
                </a:lnTo>
                <a:lnTo>
                  <a:pt x="5937" y="2657"/>
                </a:lnTo>
                <a:lnTo>
                  <a:pt x="5945" y="2699"/>
                </a:lnTo>
                <a:lnTo>
                  <a:pt x="5954" y="2740"/>
                </a:lnTo>
                <a:lnTo>
                  <a:pt x="5970" y="2803"/>
                </a:lnTo>
                <a:lnTo>
                  <a:pt x="5986" y="2869"/>
                </a:lnTo>
                <a:lnTo>
                  <a:pt x="6003" y="2934"/>
                </a:lnTo>
                <a:lnTo>
                  <a:pt x="6021" y="3000"/>
                </a:lnTo>
                <a:lnTo>
                  <a:pt x="6038" y="3069"/>
                </a:lnTo>
                <a:lnTo>
                  <a:pt x="6056" y="3137"/>
                </a:lnTo>
                <a:lnTo>
                  <a:pt x="6073" y="3205"/>
                </a:lnTo>
                <a:lnTo>
                  <a:pt x="6090" y="3275"/>
                </a:lnTo>
                <a:lnTo>
                  <a:pt x="6109" y="3344"/>
                </a:lnTo>
                <a:lnTo>
                  <a:pt x="6126" y="3413"/>
                </a:lnTo>
                <a:lnTo>
                  <a:pt x="6143" y="3481"/>
                </a:lnTo>
                <a:lnTo>
                  <a:pt x="6159" y="3550"/>
                </a:lnTo>
                <a:lnTo>
                  <a:pt x="6175" y="3616"/>
                </a:lnTo>
                <a:lnTo>
                  <a:pt x="6191" y="3683"/>
                </a:lnTo>
                <a:lnTo>
                  <a:pt x="6205" y="3748"/>
                </a:lnTo>
                <a:lnTo>
                  <a:pt x="6220" y="3812"/>
                </a:lnTo>
                <a:lnTo>
                  <a:pt x="6226" y="3847"/>
                </a:lnTo>
                <a:lnTo>
                  <a:pt x="6231" y="3882"/>
                </a:lnTo>
                <a:lnTo>
                  <a:pt x="6236" y="3918"/>
                </a:lnTo>
                <a:lnTo>
                  <a:pt x="6238" y="3952"/>
                </a:lnTo>
                <a:lnTo>
                  <a:pt x="6243" y="4022"/>
                </a:lnTo>
                <a:lnTo>
                  <a:pt x="6244" y="4090"/>
                </a:lnTo>
                <a:lnTo>
                  <a:pt x="6245" y="4157"/>
                </a:lnTo>
                <a:lnTo>
                  <a:pt x="6247" y="4221"/>
                </a:lnTo>
                <a:lnTo>
                  <a:pt x="6248" y="4252"/>
                </a:lnTo>
                <a:lnTo>
                  <a:pt x="6251" y="4283"/>
                </a:lnTo>
                <a:lnTo>
                  <a:pt x="6254" y="4311"/>
                </a:lnTo>
                <a:lnTo>
                  <a:pt x="6258" y="4339"/>
                </a:lnTo>
                <a:lnTo>
                  <a:pt x="6263" y="4366"/>
                </a:lnTo>
                <a:lnTo>
                  <a:pt x="6270" y="4392"/>
                </a:lnTo>
                <a:lnTo>
                  <a:pt x="6278" y="4416"/>
                </a:lnTo>
                <a:lnTo>
                  <a:pt x="6287" y="4439"/>
                </a:lnTo>
                <a:lnTo>
                  <a:pt x="6299" y="4460"/>
                </a:lnTo>
                <a:lnTo>
                  <a:pt x="6313" y="4480"/>
                </a:lnTo>
                <a:lnTo>
                  <a:pt x="6329" y="4498"/>
                </a:lnTo>
                <a:lnTo>
                  <a:pt x="6347" y="4514"/>
                </a:lnTo>
                <a:lnTo>
                  <a:pt x="6368" y="4529"/>
                </a:lnTo>
                <a:lnTo>
                  <a:pt x="6392" y="4542"/>
                </a:lnTo>
                <a:lnTo>
                  <a:pt x="6418" y="4552"/>
                </a:lnTo>
                <a:lnTo>
                  <a:pt x="6448" y="4561"/>
                </a:lnTo>
                <a:lnTo>
                  <a:pt x="6480" y="4567"/>
                </a:lnTo>
                <a:lnTo>
                  <a:pt x="6516" y="4571"/>
                </a:lnTo>
                <a:lnTo>
                  <a:pt x="6555" y="4573"/>
                </a:lnTo>
                <a:lnTo>
                  <a:pt x="6599" y="4573"/>
                </a:lnTo>
                <a:lnTo>
                  <a:pt x="6623" y="4547"/>
                </a:lnTo>
                <a:lnTo>
                  <a:pt x="6646" y="4523"/>
                </a:lnTo>
                <a:lnTo>
                  <a:pt x="6669" y="4498"/>
                </a:lnTo>
                <a:lnTo>
                  <a:pt x="6692" y="4474"/>
                </a:lnTo>
                <a:lnTo>
                  <a:pt x="6715" y="4450"/>
                </a:lnTo>
                <a:lnTo>
                  <a:pt x="6738" y="4425"/>
                </a:lnTo>
                <a:lnTo>
                  <a:pt x="6760" y="4401"/>
                </a:lnTo>
                <a:lnTo>
                  <a:pt x="6783" y="4377"/>
                </a:lnTo>
                <a:lnTo>
                  <a:pt x="6798" y="4352"/>
                </a:lnTo>
                <a:lnTo>
                  <a:pt x="6812" y="4328"/>
                </a:lnTo>
                <a:lnTo>
                  <a:pt x="6825" y="4301"/>
                </a:lnTo>
                <a:lnTo>
                  <a:pt x="6835" y="4275"/>
                </a:lnTo>
                <a:lnTo>
                  <a:pt x="6845" y="4248"/>
                </a:lnTo>
                <a:lnTo>
                  <a:pt x="6854" y="4221"/>
                </a:lnTo>
                <a:lnTo>
                  <a:pt x="6863" y="4192"/>
                </a:lnTo>
                <a:lnTo>
                  <a:pt x="6872" y="4165"/>
                </a:lnTo>
                <a:lnTo>
                  <a:pt x="6886" y="4106"/>
                </a:lnTo>
                <a:lnTo>
                  <a:pt x="6901" y="4047"/>
                </a:lnTo>
                <a:lnTo>
                  <a:pt x="6916" y="3987"/>
                </a:lnTo>
                <a:lnTo>
                  <a:pt x="6933" y="3927"/>
                </a:lnTo>
                <a:lnTo>
                  <a:pt x="6956" y="3850"/>
                </a:lnTo>
                <a:lnTo>
                  <a:pt x="6979" y="3772"/>
                </a:lnTo>
                <a:lnTo>
                  <a:pt x="7000" y="3695"/>
                </a:lnTo>
                <a:lnTo>
                  <a:pt x="7020" y="3619"/>
                </a:lnTo>
                <a:lnTo>
                  <a:pt x="7041" y="3543"/>
                </a:lnTo>
                <a:lnTo>
                  <a:pt x="7059" y="3466"/>
                </a:lnTo>
                <a:lnTo>
                  <a:pt x="7079" y="3390"/>
                </a:lnTo>
                <a:lnTo>
                  <a:pt x="7097" y="3313"/>
                </a:lnTo>
                <a:lnTo>
                  <a:pt x="7117" y="3235"/>
                </a:lnTo>
                <a:lnTo>
                  <a:pt x="7135" y="3156"/>
                </a:lnTo>
                <a:lnTo>
                  <a:pt x="7153" y="3077"/>
                </a:lnTo>
                <a:lnTo>
                  <a:pt x="7173" y="2997"/>
                </a:lnTo>
                <a:lnTo>
                  <a:pt x="7192" y="2914"/>
                </a:lnTo>
                <a:lnTo>
                  <a:pt x="7213" y="2832"/>
                </a:lnTo>
                <a:lnTo>
                  <a:pt x="7233" y="2747"/>
                </a:lnTo>
                <a:lnTo>
                  <a:pt x="7256" y="2660"/>
                </a:lnTo>
                <a:lnTo>
                  <a:pt x="7277" y="2579"/>
                </a:lnTo>
                <a:lnTo>
                  <a:pt x="7298" y="2499"/>
                </a:lnTo>
                <a:lnTo>
                  <a:pt x="7318" y="2416"/>
                </a:lnTo>
                <a:lnTo>
                  <a:pt x="7340" y="2335"/>
                </a:lnTo>
                <a:lnTo>
                  <a:pt x="7361" y="2253"/>
                </a:lnTo>
                <a:lnTo>
                  <a:pt x="7381" y="2170"/>
                </a:lnTo>
                <a:lnTo>
                  <a:pt x="7402" y="2086"/>
                </a:lnTo>
                <a:lnTo>
                  <a:pt x="7421" y="2002"/>
                </a:lnTo>
                <a:lnTo>
                  <a:pt x="7442" y="1917"/>
                </a:lnTo>
                <a:lnTo>
                  <a:pt x="7461" y="1830"/>
                </a:lnTo>
                <a:lnTo>
                  <a:pt x="7480" y="1743"/>
                </a:lnTo>
                <a:lnTo>
                  <a:pt x="7499" y="1655"/>
                </a:lnTo>
                <a:lnTo>
                  <a:pt x="7516" y="1565"/>
                </a:lnTo>
                <a:lnTo>
                  <a:pt x="7535" y="1475"/>
                </a:lnTo>
                <a:lnTo>
                  <a:pt x="7551" y="1383"/>
                </a:lnTo>
                <a:lnTo>
                  <a:pt x="7567" y="1289"/>
                </a:lnTo>
                <a:lnTo>
                  <a:pt x="7572" y="1252"/>
                </a:lnTo>
                <a:lnTo>
                  <a:pt x="7577" y="1215"/>
                </a:lnTo>
                <a:lnTo>
                  <a:pt x="7579" y="1177"/>
                </a:lnTo>
                <a:lnTo>
                  <a:pt x="7582" y="1139"/>
                </a:lnTo>
                <a:lnTo>
                  <a:pt x="7582" y="1103"/>
                </a:lnTo>
                <a:lnTo>
                  <a:pt x="7582" y="1066"/>
                </a:lnTo>
                <a:lnTo>
                  <a:pt x="7580" y="1029"/>
                </a:lnTo>
                <a:lnTo>
                  <a:pt x="7577" y="993"/>
                </a:lnTo>
                <a:lnTo>
                  <a:pt x="7575" y="957"/>
                </a:lnTo>
                <a:lnTo>
                  <a:pt x="7570" y="921"/>
                </a:lnTo>
                <a:lnTo>
                  <a:pt x="7566" y="885"/>
                </a:lnTo>
                <a:lnTo>
                  <a:pt x="7560" y="850"/>
                </a:lnTo>
                <a:lnTo>
                  <a:pt x="7547" y="779"/>
                </a:lnTo>
                <a:lnTo>
                  <a:pt x="7533" y="709"/>
                </a:lnTo>
                <a:lnTo>
                  <a:pt x="7519" y="640"/>
                </a:lnTo>
                <a:lnTo>
                  <a:pt x="7503" y="573"/>
                </a:lnTo>
                <a:lnTo>
                  <a:pt x="7486" y="506"/>
                </a:lnTo>
                <a:lnTo>
                  <a:pt x="7472" y="440"/>
                </a:lnTo>
                <a:lnTo>
                  <a:pt x="7458" y="374"/>
                </a:lnTo>
                <a:lnTo>
                  <a:pt x="7445" y="310"/>
                </a:lnTo>
                <a:lnTo>
                  <a:pt x="7441" y="278"/>
                </a:lnTo>
                <a:lnTo>
                  <a:pt x="7436" y="246"/>
                </a:lnTo>
                <a:lnTo>
                  <a:pt x="7432" y="215"/>
                </a:lnTo>
                <a:lnTo>
                  <a:pt x="7428" y="184"/>
                </a:lnTo>
                <a:lnTo>
                  <a:pt x="7441" y="190"/>
                </a:lnTo>
                <a:lnTo>
                  <a:pt x="7452" y="196"/>
                </a:lnTo>
                <a:lnTo>
                  <a:pt x="7464" y="202"/>
                </a:lnTo>
                <a:lnTo>
                  <a:pt x="7475" y="207"/>
                </a:lnTo>
                <a:lnTo>
                  <a:pt x="7491" y="216"/>
                </a:lnTo>
                <a:lnTo>
                  <a:pt x="7506" y="226"/>
                </a:lnTo>
                <a:lnTo>
                  <a:pt x="7522" y="236"/>
                </a:lnTo>
                <a:lnTo>
                  <a:pt x="7536" y="246"/>
                </a:lnTo>
                <a:lnTo>
                  <a:pt x="7551" y="258"/>
                </a:lnTo>
                <a:lnTo>
                  <a:pt x="7564" y="270"/>
                </a:lnTo>
                <a:lnTo>
                  <a:pt x="7577" y="283"/>
                </a:lnTo>
                <a:lnTo>
                  <a:pt x="7591" y="297"/>
                </a:lnTo>
                <a:lnTo>
                  <a:pt x="7615" y="324"/>
                </a:lnTo>
                <a:lnTo>
                  <a:pt x="7639" y="354"/>
                </a:lnTo>
                <a:lnTo>
                  <a:pt x="7661" y="386"/>
                </a:lnTo>
                <a:lnTo>
                  <a:pt x="7682" y="418"/>
                </a:lnTo>
                <a:lnTo>
                  <a:pt x="7724" y="486"/>
                </a:lnTo>
                <a:lnTo>
                  <a:pt x="7763" y="553"/>
                </a:lnTo>
                <a:lnTo>
                  <a:pt x="7783" y="586"/>
                </a:lnTo>
                <a:lnTo>
                  <a:pt x="7803" y="618"/>
                </a:lnTo>
                <a:lnTo>
                  <a:pt x="7822" y="649"/>
                </a:lnTo>
                <a:lnTo>
                  <a:pt x="7844" y="679"/>
                </a:lnTo>
                <a:lnTo>
                  <a:pt x="7875" y="721"/>
                </a:lnTo>
                <a:lnTo>
                  <a:pt x="7913" y="771"/>
                </a:lnTo>
                <a:lnTo>
                  <a:pt x="7957" y="827"/>
                </a:lnTo>
                <a:lnTo>
                  <a:pt x="8006" y="887"/>
                </a:lnTo>
                <a:lnTo>
                  <a:pt x="8060" y="953"/>
                </a:lnTo>
                <a:lnTo>
                  <a:pt x="8119" y="1020"/>
                </a:lnTo>
                <a:lnTo>
                  <a:pt x="8178" y="1090"/>
                </a:lnTo>
                <a:lnTo>
                  <a:pt x="8239" y="1160"/>
                </a:lnTo>
                <a:lnTo>
                  <a:pt x="8302" y="1229"/>
                </a:lnTo>
                <a:lnTo>
                  <a:pt x="8363" y="1295"/>
                </a:lnTo>
                <a:lnTo>
                  <a:pt x="8423" y="1358"/>
                </a:lnTo>
                <a:lnTo>
                  <a:pt x="8482" y="1417"/>
                </a:lnTo>
                <a:lnTo>
                  <a:pt x="8509" y="1443"/>
                </a:lnTo>
                <a:lnTo>
                  <a:pt x="8537" y="1468"/>
                </a:lnTo>
                <a:lnTo>
                  <a:pt x="8562" y="1492"/>
                </a:lnTo>
                <a:lnTo>
                  <a:pt x="8587" y="1514"/>
                </a:lnTo>
                <a:lnTo>
                  <a:pt x="8610" y="1533"/>
                </a:lnTo>
                <a:lnTo>
                  <a:pt x="8633" y="1551"/>
                </a:lnTo>
                <a:lnTo>
                  <a:pt x="8654" y="1565"/>
                </a:lnTo>
                <a:lnTo>
                  <a:pt x="8673" y="1578"/>
                </a:lnTo>
                <a:lnTo>
                  <a:pt x="8697" y="1592"/>
                </a:lnTo>
                <a:lnTo>
                  <a:pt x="8721" y="1604"/>
                </a:lnTo>
                <a:lnTo>
                  <a:pt x="8746" y="1615"/>
                </a:lnTo>
                <a:lnTo>
                  <a:pt x="8773" y="1625"/>
                </a:lnTo>
                <a:lnTo>
                  <a:pt x="8799" y="1634"/>
                </a:lnTo>
                <a:lnTo>
                  <a:pt x="8825" y="1643"/>
                </a:lnTo>
                <a:lnTo>
                  <a:pt x="8853" y="1650"/>
                </a:lnTo>
                <a:lnTo>
                  <a:pt x="8880" y="1657"/>
                </a:lnTo>
                <a:lnTo>
                  <a:pt x="8938" y="1670"/>
                </a:lnTo>
                <a:lnTo>
                  <a:pt x="8997" y="1681"/>
                </a:lnTo>
                <a:lnTo>
                  <a:pt x="9058" y="1693"/>
                </a:lnTo>
                <a:lnTo>
                  <a:pt x="9122" y="1704"/>
                </a:lnTo>
                <a:lnTo>
                  <a:pt x="9177" y="1714"/>
                </a:lnTo>
                <a:lnTo>
                  <a:pt x="9228" y="1721"/>
                </a:lnTo>
                <a:lnTo>
                  <a:pt x="9278" y="1725"/>
                </a:lnTo>
                <a:lnTo>
                  <a:pt x="9322" y="1726"/>
                </a:lnTo>
                <a:lnTo>
                  <a:pt x="9365" y="1725"/>
                </a:lnTo>
                <a:lnTo>
                  <a:pt x="9404" y="1721"/>
                </a:lnTo>
                <a:lnTo>
                  <a:pt x="9441" y="1715"/>
                </a:lnTo>
                <a:lnTo>
                  <a:pt x="9476" y="1707"/>
                </a:lnTo>
                <a:lnTo>
                  <a:pt x="9508" y="1697"/>
                </a:lnTo>
                <a:lnTo>
                  <a:pt x="9538" y="1686"/>
                </a:lnTo>
                <a:lnTo>
                  <a:pt x="9565" y="1672"/>
                </a:lnTo>
                <a:lnTo>
                  <a:pt x="9593" y="1657"/>
                </a:lnTo>
                <a:lnTo>
                  <a:pt x="9618" y="1641"/>
                </a:lnTo>
                <a:lnTo>
                  <a:pt x="9641" y="1624"/>
                </a:lnTo>
                <a:lnTo>
                  <a:pt x="9664" y="1605"/>
                </a:lnTo>
                <a:lnTo>
                  <a:pt x="9685" y="1586"/>
                </a:lnTo>
                <a:lnTo>
                  <a:pt x="9707" y="1565"/>
                </a:lnTo>
                <a:lnTo>
                  <a:pt x="9728" y="1545"/>
                </a:lnTo>
                <a:lnTo>
                  <a:pt x="9748" y="1523"/>
                </a:lnTo>
                <a:lnTo>
                  <a:pt x="9769" y="1501"/>
                </a:lnTo>
                <a:lnTo>
                  <a:pt x="9810" y="1457"/>
                </a:lnTo>
                <a:lnTo>
                  <a:pt x="9854" y="1412"/>
                </a:lnTo>
                <a:lnTo>
                  <a:pt x="9877" y="1389"/>
                </a:lnTo>
                <a:lnTo>
                  <a:pt x="9900" y="1368"/>
                </a:lnTo>
                <a:lnTo>
                  <a:pt x="9926" y="1347"/>
                </a:lnTo>
                <a:lnTo>
                  <a:pt x="9952" y="1326"/>
                </a:lnTo>
                <a:lnTo>
                  <a:pt x="9981" y="1308"/>
                </a:lnTo>
                <a:lnTo>
                  <a:pt x="10011" y="1288"/>
                </a:lnTo>
                <a:lnTo>
                  <a:pt x="10043" y="1271"/>
                </a:lnTo>
                <a:lnTo>
                  <a:pt x="10077" y="1255"/>
                </a:lnTo>
                <a:lnTo>
                  <a:pt x="10089" y="1251"/>
                </a:lnTo>
                <a:lnTo>
                  <a:pt x="10100" y="1247"/>
                </a:lnTo>
                <a:lnTo>
                  <a:pt x="10110" y="1245"/>
                </a:lnTo>
                <a:lnTo>
                  <a:pt x="10121" y="1242"/>
                </a:lnTo>
                <a:lnTo>
                  <a:pt x="10131" y="1241"/>
                </a:lnTo>
                <a:lnTo>
                  <a:pt x="10140" y="1241"/>
                </a:lnTo>
                <a:lnTo>
                  <a:pt x="10150" y="1241"/>
                </a:lnTo>
                <a:lnTo>
                  <a:pt x="10160" y="1242"/>
                </a:lnTo>
                <a:lnTo>
                  <a:pt x="10178" y="1245"/>
                </a:lnTo>
                <a:lnTo>
                  <a:pt x="10196" y="1249"/>
                </a:lnTo>
                <a:lnTo>
                  <a:pt x="10213" y="1254"/>
                </a:lnTo>
                <a:lnTo>
                  <a:pt x="10232" y="1260"/>
                </a:lnTo>
                <a:lnTo>
                  <a:pt x="10249" y="1265"/>
                </a:lnTo>
                <a:lnTo>
                  <a:pt x="10267" y="1271"/>
                </a:lnTo>
                <a:lnTo>
                  <a:pt x="10285" y="1276"/>
                </a:lnTo>
                <a:lnTo>
                  <a:pt x="10304" y="1278"/>
                </a:lnTo>
                <a:lnTo>
                  <a:pt x="10314" y="1279"/>
                </a:lnTo>
                <a:lnTo>
                  <a:pt x="10323" y="1279"/>
                </a:lnTo>
                <a:lnTo>
                  <a:pt x="10334" y="1279"/>
                </a:lnTo>
                <a:lnTo>
                  <a:pt x="10344" y="1278"/>
                </a:lnTo>
                <a:lnTo>
                  <a:pt x="10354" y="1277"/>
                </a:lnTo>
                <a:lnTo>
                  <a:pt x="10366" y="1275"/>
                </a:lnTo>
                <a:lnTo>
                  <a:pt x="10377" y="1271"/>
                </a:lnTo>
                <a:lnTo>
                  <a:pt x="10389" y="1267"/>
                </a:lnTo>
                <a:lnTo>
                  <a:pt x="10461" y="1212"/>
                </a:lnTo>
                <a:lnTo>
                  <a:pt x="10533" y="1158"/>
                </a:lnTo>
                <a:lnTo>
                  <a:pt x="10605" y="1103"/>
                </a:lnTo>
                <a:lnTo>
                  <a:pt x="10676" y="1048"/>
                </a:lnTo>
                <a:lnTo>
                  <a:pt x="10748" y="993"/>
                </a:lnTo>
                <a:lnTo>
                  <a:pt x="10820" y="939"/>
                </a:lnTo>
                <a:lnTo>
                  <a:pt x="10892" y="884"/>
                </a:lnTo>
                <a:lnTo>
                  <a:pt x="10965" y="829"/>
                </a:lnTo>
                <a:lnTo>
                  <a:pt x="10993" y="795"/>
                </a:lnTo>
                <a:lnTo>
                  <a:pt x="11022" y="760"/>
                </a:lnTo>
                <a:lnTo>
                  <a:pt x="11051" y="726"/>
                </a:lnTo>
                <a:lnTo>
                  <a:pt x="11079" y="691"/>
                </a:lnTo>
                <a:lnTo>
                  <a:pt x="11109" y="656"/>
                </a:lnTo>
                <a:lnTo>
                  <a:pt x="11138" y="622"/>
                </a:lnTo>
                <a:lnTo>
                  <a:pt x="11166" y="587"/>
                </a:lnTo>
                <a:lnTo>
                  <a:pt x="11195" y="553"/>
                </a:lnTo>
                <a:lnTo>
                  <a:pt x="11222" y="538"/>
                </a:lnTo>
                <a:lnTo>
                  <a:pt x="11250" y="524"/>
                </a:lnTo>
                <a:lnTo>
                  <a:pt x="11277" y="510"/>
                </a:lnTo>
                <a:lnTo>
                  <a:pt x="11305" y="495"/>
                </a:lnTo>
                <a:lnTo>
                  <a:pt x="11331" y="481"/>
                </a:lnTo>
                <a:lnTo>
                  <a:pt x="11359" y="466"/>
                </a:lnTo>
                <a:lnTo>
                  <a:pt x="11386" y="452"/>
                </a:lnTo>
                <a:lnTo>
                  <a:pt x="11414" y="437"/>
                </a:lnTo>
                <a:lnTo>
                  <a:pt x="11423" y="416"/>
                </a:lnTo>
                <a:lnTo>
                  <a:pt x="11431" y="394"/>
                </a:lnTo>
                <a:lnTo>
                  <a:pt x="11440" y="373"/>
                </a:lnTo>
                <a:lnTo>
                  <a:pt x="11448" y="352"/>
                </a:lnTo>
                <a:lnTo>
                  <a:pt x="11457" y="330"/>
                </a:lnTo>
                <a:lnTo>
                  <a:pt x="11465" y="308"/>
                </a:lnTo>
                <a:lnTo>
                  <a:pt x="11474" y="286"/>
                </a:lnTo>
                <a:lnTo>
                  <a:pt x="11482" y="265"/>
                </a:lnTo>
                <a:lnTo>
                  <a:pt x="11497" y="246"/>
                </a:lnTo>
                <a:lnTo>
                  <a:pt x="11512" y="229"/>
                </a:lnTo>
                <a:lnTo>
                  <a:pt x="11529" y="212"/>
                </a:lnTo>
                <a:lnTo>
                  <a:pt x="11548" y="197"/>
                </a:lnTo>
                <a:lnTo>
                  <a:pt x="11586" y="167"/>
                </a:lnTo>
                <a:lnTo>
                  <a:pt x="11625" y="139"/>
                </a:lnTo>
                <a:lnTo>
                  <a:pt x="11646" y="124"/>
                </a:lnTo>
                <a:lnTo>
                  <a:pt x="11666" y="109"/>
                </a:lnTo>
                <a:lnTo>
                  <a:pt x="11684" y="93"/>
                </a:lnTo>
                <a:lnTo>
                  <a:pt x="11701" y="77"/>
                </a:lnTo>
                <a:lnTo>
                  <a:pt x="11718" y="60"/>
                </a:lnTo>
                <a:lnTo>
                  <a:pt x="11733" y="41"/>
                </a:lnTo>
                <a:lnTo>
                  <a:pt x="11741" y="31"/>
                </a:lnTo>
                <a:lnTo>
                  <a:pt x="11747" y="22"/>
                </a:lnTo>
                <a:lnTo>
                  <a:pt x="11754" y="11"/>
                </a:lnTo>
                <a:lnTo>
                  <a:pt x="11759" y="0"/>
                </a:lnTo>
                <a:close/>
              </a:path>
            </a:pathLst>
          </a:cu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effectLst>
                <a:outerShdw blurRad="38100" dist="38100" dir="2700000" algn="tl">
                  <a:srgbClr val="000000">
                    <a:alpha val="43137"/>
                  </a:srgbClr>
                </a:outerShdw>
              </a:effectLst>
            </a:endParaRPr>
          </a:p>
        </p:txBody>
      </p:sp>
      <p:pic>
        <p:nvPicPr>
          <p:cNvPr id="7" name="Picture 6" descr="Canada_couleur"/>
          <p:cNvPicPr>
            <a:picLocks noChangeAspect="1" noChangeArrowheads="1"/>
          </p:cNvPicPr>
          <p:nvPr userDrawn="1"/>
        </p:nvPicPr>
        <p:blipFill>
          <a:blip r:embed="rId4" cstate="print"/>
          <a:srcRect/>
          <a:stretch>
            <a:fillRect/>
          </a:stretch>
        </p:blipFill>
        <p:spPr bwMode="auto">
          <a:xfrm>
            <a:off x="7308304" y="6209645"/>
            <a:ext cx="1459632" cy="435862"/>
          </a:xfrm>
          <a:prstGeom prst="rect">
            <a:avLst/>
          </a:prstGeom>
          <a:noFill/>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536" y="6309320"/>
            <a:ext cx="3087967" cy="354223"/>
          </a:xfrm>
          <a:prstGeom prst="rect">
            <a:avLst/>
          </a:prstGeom>
        </p:spPr>
      </p:pic>
      <p:sp>
        <p:nvSpPr>
          <p:cNvPr id="2" name="Title 1"/>
          <p:cNvSpPr>
            <a:spLocks noGrp="1"/>
          </p:cNvSpPr>
          <p:nvPr>
            <p:ph type="ctrTitle"/>
          </p:nvPr>
        </p:nvSpPr>
        <p:spPr>
          <a:xfrm>
            <a:off x="1111427" y="2130425"/>
            <a:ext cx="7270576" cy="1470025"/>
          </a:xfrm>
        </p:spPr>
        <p:txBody>
          <a:bodyPr/>
          <a:lstStyle>
            <a:lvl1pPr algn="l">
              <a:defRPr b="1">
                <a:solidFill>
                  <a:srgbClr val="669900"/>
                </a:solidFill>
              </a:defRPr>
            </a:lvl1pPr>
          </a:lstStyle>
          <a:p>
            <a:r>
              <a:rPr lang="en-US" dirty="0"/>
              <a:t>Click to edit Master title style</a:t>
            </a:r>
            <a:endParaRPr lang="en-CA" dirty="0"/>
          </a:p>
        </p:txBody>
      </p:sp>
      <p:sp>
        <p:nvSpPr>
          <p:cNvPr id="3" name="Subtitle 2"/>
          <p:cNvSpPr>
            <a:spLocks noGrp="1"/>
          </p:cNvSpPr>
          <p:nvPr>
            <p:ph type="subTitle" idx="1"/>
          </p:nvPr>
        </p:nvSpPr>
        <p:spPr>
          <a:xfrm>
            <a:off x="1111427" y="4124672"/>
            <a:ext cx="6400800"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3163763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2851775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E634BC-CE0A-4A15-A71B-F0265CC64C01}" type="datetimeFigureOut">
              <a:rPr lang="en-US" smtClean="0"/>
              <a:t>2/26/2019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3BA751-4B4D-422F-957D-FEAE94CB2B09}" type="slidenum">
              <a:rPr lang="en-US" smtClean="0"/>
              <a:t>‹#›</a:t>
            </a:fld>
            <a:endParaRPr lang="en-US" dirty="0"/>
          </a:p>
        </p:txBody>
      </p:sp>
    </p:spTree>
    <p:extLst>
      <p:ext uri="{BB962C8B-B14F-4D97-AF65-F5344CB8AC3E}">
        <p14:creationId xmlns:p14="http://schemas.microsoft.com/office/powerpoint/2010/main" val="2857830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E634BC-CE0A-4A15-A71B-F0265CC64C01}" type="datetimeFigureOut">
              <a:rPr lang="en-US" smtClean="0"/>
              <a:t>2/26/2019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3BA751-4B4D-422F-957D-FEAE94CB2B09}" type="slidenum">
              <a:rPr lang="en-US" smtClean="0"/>
              <a:t>‹#›</a:t>
            </a:fld>
            <a:endParaRPr lang="en-US" dirty="0"/>
          </a:p>
        </p:txBody>
      </p:sp>
    </p:spTree>
    <p:extLst>
      <p:ext uri="{BB962C8B-B14F-4D97-AF65-F5344CB8AC3E}">
        <p14:creationId xmlns:p14="http://schemas.microsoft.com/office/powerpoint/2010/main" val="1222480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E634BC-CE0A-4A15-A71B-F0265CC64C01}" type="datetimeFigureOut">
              <a:rPr lang="en-US" smtClean="0"/>
              <a:t>2/26/2019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3BA751-4B4D-422F-957D-FEAE94CB2B09}" type="slidenum">
              <a:rPr lang="en-US" smtClean="0"/>
              <a:t>‹#›</a:t>
            </a:fld>
            <a:endParaRPr lang="en-US" dirty="0"/>
          </a:p>
        </p:txBody>
      </p:sp>
    </p:spTree>
    <p:extLst>
      <p:ext uri="{BB962C8B-B14F-4D97-AF65-F5344CB8AC3E}">
        <p14:creationId xmlns:p14="http://schemas.microsoft.com/office/powerpoint/2010/main" val="1009458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E634BC-CE0A-4A15-A71B-F0265CC64C01}" type="datetimeFigureOut">
              <a:rPr lang="en-US" smtClean="0"/>
              <a:t>2/26/2019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3BA751-4B4D-422F-957D-FEAE94CB2B09}" type="slidenum">
              <a:rPr lang="en-US" smtClean="0"/>
              <a:t>‹#›</a:t>
            </a:fld>
            <a:endParaRPr lang="en-US" dirty="0"/>
          </a:p>
        </p:txBody>
      </p:sp>
    </p:spTree>
    <p:extLst>
      <p:ext uri="{BB962C8B-B14F-4D97-AF65-F5344CB8AC3E}">
        <p14:creationId xmlns:p14="http://schemas.microsoft.com/office/powerpoint/2010/main" val="146205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E634BC-CE0A-4A15-A71B-F0265CC64C01}" type="datetimeFigureOut">
              <a:rPr lang="en-US" smtClean="0"/>
              <a:t>2/26/2019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3BA751-4B4D-422F-957D-FEAE94CB2B09}" type="slidenum">
              <a:rPr lang="en-US" smtClean="0"/>
              <a:t>‹#›</a:t>
            </a:fld>
            <a:endParaRPr lang="en-US" dirty="0"/>
          </a:p>
        </p:txBody>
      </p:sp>
    </p:spTree>
    <p:extLst>
      <p:ext uri="{BB962C8B-B14F-4D97-AF65-F5344CB8AC3E}">
        <p14:creationId xmlns:p14="http://schemas.microsoft.com/office/powerpoint/2010/main" val="169622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E634BC-CE0A-4A15-A71B-F0265CC64C01}" type="datetimeFigureOut">
              <a:rPr lang="en-US" smtClean="0"/>
              <a:t>2/26/2019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3BA751-4B4D-422F-957D-FEAE94CB2B09}" type="slidenum">
              <a:rPr lang="en-US" smtClean="0"/>
              <a:t>‹#›</a:t>
            </a:fld>
            <a:endParaRPr lang="en-US" dirty="0"/>
          </a:p>
        </p:txBody>
      </p:sp>
    </p:spTree>
    <p:extLst>
      <p:ext uri="{BB962C8B-B14F-4D97-AF65-F5344CB8AC3E}">
        <p14:creationId xmlns:p14="http://schemas.microsoft.com/office/powerpoint/2010/main" val="2593792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634BC-CE0A-4A15-A71B-F0265CC64C01}" type="datetimeFigureOut">
              <a:rPr lang="en-US" smtClean="0"/>
              <a:t>2/26/2019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03BA751-4B4D-422F-957D-FEAE94CB2B09}" type="slidenum">
              <a:rPr lang="en-US" smtClean="0"/>
              <a:t>‹#›</a:t>
            </a:fld>
            <a:endParaRPr lang="en-US" dirty="0"/>
          </a:p>
        </p:txBody>
      </p:sp>
    </p:spTree>
    <p:extLst>
      <p:ext uri="{BB962C8B-B14F-4D97-AF65-F5344CB8AC3E}">
        <p14:creationId xmlns:p14="http://schemas.microsoft.com/office/powerpoint/2010/main" val="3858533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E634BC-CE0A-4A15-A71B-F0265CC64C01}" type="datetimeFigureOut">
              <a:rPr lang="en-US" smtClean="0"/>
              <a:t>2/26/2019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3BA751-4B4D-422F-957D-FEAE94CB2B09}" type="slidenum">
              <a:rPr lang="en-US" smtClean="0"/>
              <a:t>‹#›</a:t>
            </a:fld>
            <a:endParaRPr lang="en-US" dirty="0"/>
          </a:p>
        </p:txBody>
      </p:sp>
    </p:spTree>
    <p:extLst>
      <p:ext uri="{BB962C8B-B14F-4D97-AF65-F5344CB8AC3E}">
        <p14:creationId xmlns:p14="http://schemas.microsoft.com/office/powerpoint/2010/main" val="3479559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E634BC-CE0A-4A15-A71B-F0265CC64C01}" type="datetimeFigureOut">
              <a:rPr lang="en-US" smtClean="0"/>
              <a:t>2/26/2019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3BA751-4B4D-422F-957D-FEAE94CB2B09}" type="slidenum">
              <a:rPr lang="en-US" smtClean="0"/>
              <a:t>‹#›</a:t>
            </a:fld>
            <a:endParaRPr lang="en-US" dirty="0"/>
          </a:p>
        </p:txBody>
      </p:sp>
    </p:spTree>
    <p:extLst>
      <p:ext uri="{BB962C8B-B14F-4D97-AF65-F5344CB8AC3E}">
        <p14:creationId xmlns:p14="http://schemas.microsoft.com/office/powerpoint/2010/main" val="30609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endParaRPr lang="en-CA" dirty="0"/>
          </a:p>
        </p:txBody>
      </p:sp>
      <p:sp>
        <p:nvSpPr>
          <p:cNvPr id="4" name="Date Placeholder 3"/>
          <p:cNvSpPr>
            <a:spLocks noGrp="1"/>
          </p:cNvSpPr>
          <p:nvPr>
            <p:ph type="dt" sz="half" idx="10"/>
          </p:nvPr>
        </p:nvSpPr>
        <p:spPr/>
        <p:txBody>
          <a:bodyPr/>
          <a:lstStyle/>
          <a:p>
            <a:fld id="{32797F0E-85F5-4433-A082-C2BD59CD3513}" type="datetimeFigureOut">
              <a:rPr lang="en-CA" smtClean="0"/>
              <a:t>2019-02-26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830917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E634BC-CE0A-4A15-A71B-F0265CC64C01}" type="datetimeFigureOut">
              <a:rPr lang="en-US" smtClean="0"/>
              <a:t>2/26/2019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3BA751-4B4D-422F-957D-FEAE94CB2B09}" type="slidenum">
              <a:rPr lang="en-US" smtClean="0"/>
              <a:t>‹#›</a:t>
            </a:fld>
            <a:endParaRPr lang="en-US" dirty="0"/>
          </a:p>
        </p:txBody>
      </p:sp>
    </p:spTree>
    <p:extLst>
      <p:ext uri="{BB962C8B-B14F-4D97-AF65-F5344CB8AC3E}">
        <p14:creationId xmlns:p14="http://schemas.microsoft.com/office/powerpoint/2010/main" val="2923163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E634BC-CE0A-4A15-A71B-F0265CC64C01}" type="datetimeFigureOut">
              <a:rPr lang="en-US" smtClean="0"/>
              <a:t>2/26/2019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3BA751-4B4D-422F-957D-FEAE94CB2B09}" type="slidenum">
              <a:rPr lang="en-US" smtClean="0"/>
              <a:t>‹#›</a:t>
            </a:fld>
            <a:endParaRPr lang="en-US" dirty="0"/>
          </a:p>
        </p:txBody>
      </p:sp>
    </p:spTree>
    <p:extLst>
      <p:ext uri="{BB962C8B-B14F-4D97-AF65-F5344CB8AC3E}">
        <p14:creationId xmlns:p14="http://schemas.microsoft.com/office/powerpoint/2010/main" val="2230745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2458" cy="1786211"/>
          </a:xfrm>
          <a:prstGeom prst="rect">
            <a:avLst/>
          </a:prstGeom>
        </p:spPr>
      </p:pic>
      <p:sp>
        <p:nvSpPr>
          <p:cNvPr id="24" name="AutoShape 3"/>
          <p:cNvSpPr>
            <a:spLocks noChangeAspect="1" noChangeArrowheads="1" noTextEdit="1"/>
          </p:cNvSpPr>
          <p:nvPr userDrawn="1"/>
        </p:nvSpPr>
        <p:spPr bwMode="auto">
          <a:xfrm>
            <a:off x="525289" y="192262"/>
            <a:ext cx="2822575" cy="13509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5" name="Rectangle 7"/>
          <p:cNvSpPr>
            <a:spLocks noChangeArrowheads="1"/>
          </p:cNvSpPr>
          <p:nvPr userDrawn="1"/>
        </p:nvSpPr>
        <p:spPr bwMode="auto">
          <a:xfrm>
            <a:off x="411240" y="44624"/>
            <a:ext cx="610744" cy="1461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500" b="1" i="0" u="none" strike="noStrike" cap="none" normalizeH="0" baseline="0" dirty="0">
                <a:ln>
                  <a:noFill/>
                </a:ln>
                <a:solidFill>
                  <a:srgbClr val="669900"/>
                </a:solidFill>
                <a:latin typeface="Arial Narrow" pitchFamily="34" charset="0"/>
                <a:cs typeface="Arial" pitchFamily="34" charset="0"/>
              </a:rPr>
              <a:t>h</a:t>
            </a:r>
            <a:endParaRPr kumimoji="0" lang="en-US" sz="1800" b="0" i="0" u="none" strike="noStrike" cap="none" normalizeH="0" baseline="0" dirty="0">
              <a:ln>
                <a:noFill/>
              </a:ln>
              <a:solidFill>
                <a:srgbClr val="669900"/>
              </a:solidFill>
              <a:latin typeface="Arial Narrow" pitchFamily="34" charset="0"/>
              <a:cs typeface="Arial" pitchFamily="34" charset="0"/>
            </a:endParaRPr>
          </a:p>
        </p:txBody>
      </p:sp>
      <p:sp>
        <p:nvSpPr>
          <p:cNvPr id="26" name="Rectangle 8"/>
          <p:cNvSpPr>
            <a:spLocks noChangeArrowheads="1"/>
          </p:cNvSpPr>
          <p:nvPr userDrawn="1"/>
        </p:nvSpPr>
        <p:spPr bwMode="auto">
          <a:xfrm>
            <a:off x="1556042" y="44624"/>
            <a:ext cx="277319" cy="1461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500" b="1" i="0" u="none" strike="noStrike" cap="none" normalizeH="0" baseline="0" dirty="0">
                <a:ln>
                  <a:noFill/>
                </a:ln>
                <a:solidFill>
                  <a:srgbClr val="669900"/>
                </a:solidFill>
                <a:latin typeface="Arial Narrow" pitchFamily="34" charset="0"/>
                <a:cs typeface="Arial" pitchFamily="34" charset="0"/>
              </a:rPr>
              <a:t>l</a:t>
            </a:r>
            <a:endParaRPr kumimoji="0" lang="en-US" sz="1800" b="0" i="0" u="none" strike="noStrike" cap="none" normalizeH="0" baseline="0" dirty="0">
              <a:ln>
                <a:noFill/>
              </a:ln>
              <a:solidFill>
                <a:srgbClr val="669900"/>
              </a:solidFill>
              <a:latin typeface="Arial Narrow" pitchFamily="34" charset="0"/>
              <a:cs typeface="Arial" pitchFamily="34" charset="0"/>
            </a:endParaRPr>
          </a:p>
        </p:txBody>
      </p:sp>
      <p:sp>
        <p:nvSpPr>
          <p:cNvPr id="27" name="Rectangle 9"/>
          <p:cNvSpPr>
            <a:spLocks noChangeArrowheads="1"/>
          </p:cNvSpPr>
          <p:nvPr userDrawn="1"/>
        </p:nvSpPr>
        <p:spPr bwMode="auto">
          <a:xfrm>
            <a:off x="2461534" y="174799"/>
            <a:ext cx="490519" cy="1292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400" b="1" i="0" u="none" strike="noStrike" cap="none" normalizeH="0" baseline="0" dirty="0">
                <a:ln>
                  <a:noFill/>
                </a:ln>
                <a:solidFill>
                  <a:srgbClr val="669900"/>
                </a:solidFill>
                <a:latin typeface="Arial Narrow" pitchFamily="34" charset="0"/>
                <a:cs typeface="Arial" pitchFamily="34" charset="0"/>
              </a:rPr>
              <a:t>s</a:t>
            </a:r>
            <a:endParaRPr kumimoji="0" lang="en-US" sz="1800" b="0" i="0" u="none" strike="noStrike" cap="none" normalizeH="0" baseline="0" dirty="0">
              <a:ln>
                <a:noFill/>
              </a:ln>
              <a:solidFill>
                <a:srgbClr val="669900"/>
              </a:solidFill>
              <a:latin typeface="Arial Narrow" pitchFamily="34" charset="0"/>
              <a:cs typeface="Arial" pitchFamily="34" charset="0"/>
            </a:endParaRPr>
          </a:p>
        </p:txBody>
      </p:sp>
      <p:sp>
        <p:nvSpPr>
          <p:cNvPr id="28" name="Freeform 5"/>
          <p:cNvSpPr>
            <a:spLocks/>
          </p:cNvSpPr>
          <p:nvPr userDrawn="1"/>
        </p:nvSpPr>
        <p:spPr bwMode="auto">
          <a:xfrm flipH="1">
            <a:off x="1364251" y="629159"/>
            <a:ext cx="246480" cy="271129"/>
          </a:xfrm>
          <a:custGeom>
            <a:avLst/>
            <a:gdLst>
              <a:gd name="T0" fmla="*/ 27 w 55"/>
              <a:gd name="T1" fmla="*/ 0 h 60"/>
              <a:gd name="T2" fmla="*/ 33 w 55"/>
              <a:gd name="T3" fmla="*/ 11 h 60"/>
              <a:gd name="T4" fmla="*/ 39 w 55"/>
              <a:gd name="T5" fmla="*/ 8 h 60"/>
              <a:gd name="T6" fmla="*/ 36 w 55"/>
              <a:gd name="T7" fmla="*/ 25 h 60"/>
              <a:gd name="T8" fmla="*/ 44 w 55"/>
              <a:gd name="T9" fmla="*/ 17 h 60"/>
              <a:gd name="T10" fmla="*/ 47 w 55"/>
              <a:gd name="T11" fmla="*/ 21 h 60"/>
              <a:gd name="T12" fmla="*/ 54 w 55"/>
              <a:gd name="T13" fmla="*/ 20 h 60"/>
              <a:gd name="T14" fmla="*/ 52 w 55"/>
              <a:gd name="T15" fmla="*/ 29 h 60"/>
              <a:gd name="T16" fmla="*/ 55 w 55"/>
              <a:gd name="T17" fmla="*/ 31 h 60"/>
              <a:gd name="T18" fmla="*/ 41 w 55"/>
              <a:gd name="T19" fmla="*/ 43 h 60"/>
              <a:gd name="T20" fmla="*/ 43 w 55"/>
              <a:gd name="T21" fmla="*/ 48 h 60"/>
              <a:gd name="T22" fmla="*/ 29 w 55"/>
              <a:gd name="T23" fmla="*/ 46 h 60"/>
              <a:gd name="T24" fmla="*/ 29 w 55"/>
              <a:gd name="T25" fmla="*/ 60 h 60"/>
              <a:gd name="T26" fmla="*/ 26 w 55"/>
              <a:gd name="T27" fmla="*/ 60 h 60"/>
              <a:gd name="T28" fmla="*/ 26 w 55"/>
              <a:gd name="T29" fmla="*/ 46 h 60"/>
              <a:gd name="T30" fmla="*/ 12 w 55"/>
              <a:gd name="T31" fmla="*/ 48 h 60"/>
              <a:gd name="T32" fmla="*/ 14 w 55"/>
              <a:gd name="T33" fmla="*/ 43 h 60"/>
              <a:gd name="T34" fmla="*/ 0 w 55"/>
              <a:gd name="T35" fmla="*/ 31 h 60"/>
              <a:gd name="T36" fmla="*/ 3 w 55"/>
              <a:gd name="T37" fmla="*/ 29 h 60"/>
              <a:gd name="T38" fmla="*/ 0 w 55"/>
              <a:gd name="T39" fmla="*/ 20 h 60"/>
              <a:gd name="T40" fmla="*/ 8 w 55"/>
              <a:gd name="T41" fmla="*/ 22 h 60"/>
              <a:gd name="T42" fmla="*/ 10 w 55"/>
              <a:gd name="T43" fmla="*/ 17 h 60"/>
              <a:gd name="T44" fmla="*/ 18 w 55"/>
              <a:gd name="T45" fmla="*/ 24 h 60"/>
              <a:gd name="T46" fmla="*/ 16 w 55"/>
              <a:gd name="T47" fmla="*/ 8 h 60"/>
              <a:gd name="T48" fmla="*/ 22 w 55"/>
              <a:gd name="T49" fmla="*/ 11 h 60"/>
              <a:gd name="T50" fmla="*/ 27 w 55"/>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60">
                <a:moveTo>
                  <a:pt x="27" y="0"/>
                </a:moveTo>
                <a:cubicBezTo>
                  <a:pt x="33" y="11"/>
                  <a:pt x="33" y="11"/>
                  <a:pt x="33" y="11"/>
                </a:cubicBezTo>
                <a:cubicBezTo>
                  <a:pt x="39" y="8"/>
                  <a:pt x="39" y="8"/>
                  <a:pt x="39" y="8"/>
                </a:cubicBezTo>
                <a:cubicBezTo>
                  <a:pt x="36" y="25"/>
                  <a:pt x="36" y="25"/>
                  <a:pt x="36" y="25"/>
                </a:cubicBezTo>
                <a:cubicBezTo>
                  <a:pt x="44" y="17"/>
                  <a:pt x="44" y="17"/>
                  <a:pt x="44" y="17"/>
                </a:cubicBezTo>
                <a:cubicBezTo>
                  <a:pt x="47" y="21"/>
                  <a:pt x="47" y="21"/>
                  <a:pt x="47" y="21"/>
                </a:cubicBezTo>
                <a:cubicBezTo>
                  <a:pt x="54" y="20"/>
                  <a:pt x="54" y="20"/>
                  <a:pt x="54" y="20"/>
                </a:cubicBezTo>
                <a:cubicBezTo>
                  <a:pt x="52" y="29"/>
                  <a:pt x="52" y="29"/>
                  <a:pt x="52" y="29"/>
                </a:cubicBezTo>
                <a:cubicBezTo>
                  <a:pt x="55" y="31"/>
                  <a:pt x="55" y="31"/>
                  <a:pt x="55" y="31"/>
                </a:cubicBezTo>
                <a:cubicBezTo>
                  <a:pt x="41" y="43"/>
                  <a:pt x="41" y="43"/>
                  <a:pt x="41" y="43"/>
                </a:cubicBezTo>
                <a:cubicBezTo>
                  <a:pt x="43" y="48"/>
                  <a:pt x="43" y="48"/>
                  <a:pt x="43" y="48"/>
                </a:cubicBezTo>
                <a:cubicBezTo>
                  <a:pt x="29" y="46"/>
                  <a:pt x="29" y="46"/>
                  <a:pt x="29" y="46"/>
                </a:cubicBezTo>
                <a:cubicBezTo>
                  <a:pt x="29" y="60"/>
                  <a:pt x="29" y="60"/>
                  <a:pt x="29" y="60"/>
                </a:cubicBezTo>
                <a:cubicBezTo>
                  <a:pt x="26" y="60"/>
                  <a:pt x="26" y="60"/>
                  <a:pt x="26" y="60"/>
                </a:cubicBezTo>
                <a:cubicBezTo>
                  <a:pt x="26" y="50"/>
                  <a:pt x="27" y="46"/>
                  <a:pt x="26" y="46"/>
                </a:cubicBezTo>
                <a:cubicBezTo>
                  <a:pt x="22" y="45"/>
                  <a:pt x="19" y="47"/>
                  <a:pt x="12" y="48"/>
                </a:cubicBezTo>
                <a:cubicBezTo>
                  <a:pt x="12" y="48"/>
                  <a:pt x="14" y="44"/>
                  <a:pt x="14" y="43"/>
                </a:cubicBezTo>
                <a:cubicBezTo>
                  <a:pt x="13" y="41"/>
                  <a:pt x="0" y="31"/>
                  <a:pt x="0" y="31"/>
                </a:cubicBezTo>
                <a:cubicBezTo>
                  <a:pt x="3" y="29"/>
                  <a:pt x="3" y="29"/>
                  <a:pt x="3" y="29"/>
                </a:cubicBezTo>
                <a:cubicBezTo>
                  <a:pt x="0" y="20"/>
                  <a:pt x="0" y="20"/>
                  <a:pt x="0" y="20"/>
                </a:cubicBezTo>
                <a:cubicBezTo>
                  <a:pt x="8" y="22"/>
                  <a:pt x="8" y="22"/>
                  <a:pt x="8" y="22"/>
                </a:cubicBezTo>
                <a:cubicBezTo>
                  <a:pt x="10" y="17"/>
                  <a:pt x="10" y="17"/>
                  <a:pt x="10" y="17"/>
                </a:cubicBezTo>
                <a:cubicBezTo>
                  <a:pt x="18" y="24"/>
                  <a:pt x="18" y="24"/>
                  <a:pt x="18" y="24"/>
                </a:cubicBezTo>
                <a:cubicBezTo>
                  <a:pt x="16" y="8"/>
                  <a:pt x="16" y="8"/>
                  <a:pt x="16" y="8"/>
                </a:cubicBezTo>
                <a:cubicBezTo>
                  <a:pt x="22" y="11"/>
                  <a:pt x="22" y="11"/>
                  <a:pt x="22" y="11"/>
                </a:cubicBezTo>
                <a:lnTo>
                  <a:pt x="27" y="0"/>
                </a:lnTo>
                <a:close/>
              </a:path>
            </a:pathLst>
          </a:custGeom>
          <a:solidFill>
            <a:srgbClr val="B91D21"/>
          </a:solidFill>
          <a:ln>
            <a:noFill/>
          </a:ln>
          <a:effectLst/>
          <a:extLst/>
        </p:spPr>
        <p:txBody>
          <a:bodyPr vert="horz" wrap="square" lIns="91440" tIns="45720" rIns="91440" bIns="45720" numCol="1" anchor="t" anchorCtr="0" compatLnSpc="1">
            <a:prstTxWarp prst="textNoShape">
              <a:avLst/>
            </a:prstTxWarp>
          </a:bodyPr>
          <a:lstStyle/>
          <a:p>
            <a:endParaRPr lang="en-CA"/>
          </a:p>
        </p:txBody>
      </p:sp>
      <p:sp>
        <p:nvSpPr>
          <p:cNvPr id="29" name="Freeform 6"/>
          <p:cNvSpPr>
            <a:spLocks/>
          </p:cNvSpPr>
          <p:nvPr userDrawn="1"/>
        </p:nvSpPr>
        <p:spPr bwMode="auto">
          <a:xfrm flipH="1">
            <a:off x="1010489" y="689317"/>
            <a:ext cx="485775" cy="487363"/>
          </a:xfrm>
          <a:custGeom>
            <a:avLst/>
            <a:gdLst>
              <a:gd name="T0" fmla="*/ 0 w 129"/>
              <a:gd name="T1" fmla="*/ 64 h 129"/>
              <a:gd name="T2" fmla="*/ 65 w 129"/>
              <a:gd name="T3" fmla="*/ 129 h 129"/>
              <a:gd name="T4" fmla="*/ 129 w 129"/>
              <a:gd name="T5" fmla="*/ 64 h 129"/>
              <a:gd name="T6" fmla="*/ 65 w 129"/>
              <a:gd name="T7" fmla="*/ 0 h 129"/>
            </a:gdLst>
            <a:ahLst/>
            <a:cxnLst>
              <a:cxn ang="0">
                <a:pos x="T0" y="T1"/>
              </a:cxn>
              <a:cxn ang="0">
                <a:pos x="T2" y="T3"/>
              </a:cxn>
              <a:cxn ang="0">
                <a:pos x="T4" y="T5"/>
              </a:cxn>
              <a:cxn ang="0">
                <a:pos x="T6" y="T7"/>
              </a:cxn>
            </a:cxnLst>
            <a:rect l="0" t="0" r="r" b="b"/>
            <a:pathLst>
              <a:path w="129" h="129">
                <a:moveTo>
                  <a:pt x="0" y="64"/>
                </a:moveTo>
                <a:cubicBezTo>
                  <a:pt x="0" y="100"/>
                  <a:pt x="29" y="129"/>
                  <a:pt x="65" y="129"/>
                </a:cubicBezTo>
                <a:cubicBezTo>
                  <a:pt x="100" y="129"/>
                  <a:pt x="129" y="100"/>
                  <a:pt x="129" y="64"/>
                </a:cubicBezTo>
                <a:cubicBezTo>
                  <a:pt x="129" y="29"/>
                  <a:pt x="100" y="0"/>
                  <a:pt x="65" y="0"/>
                </a:cubicBezTo>
              </a:path>
            </a:pathLst>
          </a:custGeom>
          <a:noFill/>
          <a:ln w="76200" cap="flat" cmpd="sng">
            <a:solidFill>
              <a:srgbClr val="669900"/>
            </a:solidFill>
            <a:prstDash val="solid"/>
            <a:miter lim="800000"/>
            <a:headEnd/>
            <a:tailEnd/>
          </a:ln>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0" name="Freeform 10"/>
          <p:cNvSpPr>
            <a:spLocks/>
          </p:cNvSpPr>
          <p:nvPr userDrawn="1"/>
        </p:nvSpPr>
        <p:spPr bwMode="auto">
          <a:xfrm flipH="1">
            <a:off x="1162388" y="587800"/>
            <a:ext cx="222250" cy="207963"/>
          </a:xfrm>
          <a:custGeom>
            <a:avLst/>
            <a:gdLst>
              <a:gd name="T0" fmla="*/ 140 w 140"/>
              <a:gd name="T1" fmla="*/ 0 h 131"/>
              <a:gd name="T2" fmla="*/ 0 w 140"/>
              <a:gd name="T3" fmla="*/ 66 h 131"/>
              <a:gd name="T4" fmla="*/ 140 w 140"/>
              <a:gd name="T5" fmla="*/ 131 h 131"/>
              <a:gd name="T6" fmla="*/ 140 w 140"/>
              <a:gd name="T7" fmla="*/ 0 h 131"/>
            </a:gdLst>
            <a:ahLst/>
            <a:cxnLst>
              <a:cxn ang="0">
                <a:pos x="T0" y="T1"/>
              </a:cxn>
              <a:cxn ang="0">
                <a:pos x="T2" y="T3"/>
              </a:cxn>
              <a:cxn ang="0">
                <a:pos x="T4" y="T5"/>
              </a:cxn>
              <a:cxn ang="0">
                <a:pos x="T6" y="T7"/>
              </a:cxn>
            </a:cxnLst>
            <a:rect l="0" t="0" r="r" b="b"/>
            <a:pathLst>
              <a:path w="140" h="131">
                <a:moveTo>
                  <a:pt x="140" y="0"/>
                </a:moveTo>
                <a:lnTo>
                  <a:pt x="0" y="66"/>
                </a:lnTo>
                <a:lnTo>
                  <a:pt x="140" y="131"/>
                </a:lnTo>
                <a:lnTo>
                  <a:pt x="140" y="0"/>
                </a:lnTo>
                <a:close/>
              </a:path>
            </a:pathLst>
          </a:custGeom>
          <a:solidFill>
            <a:srgbClr val="E7C403"/>
          </a:solidFill>
          <a:ln>
            <a:noFill/>
          </a:ln>
          <a:effectLst/>
          <a:extLst/>
        </p:spPr>
        <p:txBody>
          <a:bodyPr vert="horz" wrap="square" lIns="91440" tIns="45720" rIns="91440" bIns="45720" numCol="1" anchor="t" anchorCtr="0" compatLnSpc="1">
            <a:prstTxWarp prst="textNoShape">
              <a:avLst/>
            </a:prstTxWarp>
          </a:bodyPr>
          <a:lstStyle/>
          <a:p>
            <a:endParaRPr lang="en-CA"/>
          </a:p>
        </p:txBody>
      </p:sp>
      <p:sp>
        <p:nvSpPr>
          <p:cNvPr id="31" name="Freeform 11"/>
          <p:cNvSpPr>
            <a:spLocks/>
          </p:cNvSpPr>
          <p:nvPr userDrawn="1"/>
        </p:nvSpPr>
        <p:spPr bwMode="auto">
          <a:xfrm flipH="1">
            <a:off x="1210514" y="563737"/>
            <a:ext cx="222250" cy="207963"/>
          </a:xfrm>
          <a:custGeom>
            <a:avLst/>
            <a:gdLst>
              <a:gd name="T0" fmla="*/ 140 w 140"/>
              <a:gd name="T1" fmla="*/ 0 h 131"/>
              <a:gd name="T2" fmla="*/ 0 w 140"/>
              <a:gd name="T3" fmla="*/ 66 h 131"/>
              <a:gd name="T4" fmla="*/ 140 w 140"/>
              <a:gd name="T5" fmla="*/ 131 h 131"/>
            </a:gdLst>
            <a:ahLst/>
            <a:cxnLst>
              <a:cxn ang="0">
                <a:pos x="T0" y="T1"/>
              </a:cxn>
              <a:cxn ang="0">
                <a:pos x="T2" y="T3"/>
              </a:cxn>
              <a:cxn ang="0">
                <a:pos x="T4" y="T5"/>
              </a:cxn>
            </a:cxnLst>
            <a:rect l="0" t="0" r="r" b="b"/>
            <a:pathLst>
              <a:path w="140" h="131">
                <a:moveTo>
                  <a:pt x="140" y="0"/>
                </a:moveTo>
                <a:lnTo>
                  <a:pt x="0" y="66"/>
                </a:lnTo>
                <a:lnTo>
                  <a:pt x="140" y="131"/>
                </a:lnTo>
              </a:path>
            </a:pathLst>
          </a:cu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32" name="Sun 31"/>
          <p:cNvSpPr/>
          <p:nvPr userDrawn="1"/>
        </p:nvSpPr>
        <p:spPr>
          <a:xfrm>
            <a:off x="1620167" y="311068"/>
            <a:ext cx="1035652" cy="916032"/>
          </a:xfrm>
          <a:prstGeom prst="sun">
            <a:avLst/>
          </a:prstGeom>
          <a:gradFill flip="none" rotWithShape="1">
            <a:gsLst>
              <a:gs pos="0">
                <a:srgbClr val="E7C403"/>
              </a:gs>
              <a:gs pos="100000">
                <a:srgbClr val="FFFF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p:cNvSpPr txBox="1"/>
          <p:nvPr userDrawn="1"/>
        </p:nvSpPr>
        <p:spPr>
          <a:xfrm>
            <a:off x="3467455" y="1138139"/>
            <a:ext cx="5676554" cy="523220"/>
          </a:xfrm>
          <a:prstGeom prst="rect">
            <a:avLst/>
          </a:prstGeom>
          <a:noFill/>
        </p:spPr>
        <p:txBody>
          <a:bodyPr wrap="none" rtlCol="0">
            <a:spAutoFit/>
          </a:bodyPr>
          <a:lstStyle/>
          <a:p>
            <a:r>
              <a:rPr lang="en-CA" sz="2800" dirty="0">
                <a:solidFill>
                  <a:srgbClr val="E7C403"/>
                </a:solidFill>
                <a:latin typeface="+mj-lt"/>
              </a:rPr>
              <a:t>…………………………………………………………</a:t>
            </a:r>
          </a:p>
        </p:txBody>
      </p:sp>
      <p:sp>
        <p:nvSpPr>
          <p:cNvPr id="34" name="TextBox 33"/>
          <p:cNvSpPr txBox="1"/>
          <p:nvPr userDrawn="1"/>
        </p:nvSpPr>
        <p:spPr>
          <a:xfrm>
            <a:off x="344573" y="1056549"/>
            <a:ext cx="5585183" cy="523220"/>
          </a:xfrm>
          <a:prstGeom prst="rect">
            <a:avLst/>
          </a:prstGeom>
          <a:noFill/>
        </p:spPr>
        <p:txBody>
          <a:bodyPr wrap="none" rtlCol="0">
            <a:spAutoFit/>
          </a:bodyPr>
          <a:lstStyle/>
          <a:p>
            <a:r>
              <a:rPr lang="en-CA" sz="2800" dirty="0">
                <a:solidFill>
                  <a:srgbClr val="669900"/>
                </a:solidFill>
                <a:latin typeface="+mj-lt"/>
              </a:rPr>
              <a:t>………………….…………………………………….</a:t>
            </a:r>
          </a:p>
        </p:txBody>
      </p:sp>
      <p:sp>
        <p:nvSpPr>
          <p:cNvPr id="35" name="TextBox 34"/>
          <p:cNvSpPr txBox="1"/>
          <p:nvPr userDrawn="1"/>
        </p:nvSpPr>
        <p:spPr>
          <a:xfrm>
            <a:off x="2915816" y="974959"/>
            <a:ext cx="5022529" cy="523220"/>
          </a:xfrm>
          <a:prstGeom prst="rect">
            <a:avLst/>
          </a:prstGeom>
          <a:noFill/>
        </p:spPr>
        <p:txBody>
          <a:bodyPr wrap="none" rtlCol="0">
            <a:spAutoFit/>
          </a:bodyPr>
          <a:lstStyle/>
          <a:p>
            <a:r>
              <a:rPr lang="en-CA" sz="2800" dirty="0">
                <a:solidFill>
                  <a:srgbClr val="B91D21"/>
                </a:solidFill>
                <a:latin typeface="+mj-lt"/>
              </a:rPr>
              <a:t>……………………..………………………….</a:t>
            </a:r>
          </a:p>
        </p:txBody>
      </p:sp>
      <p:sp>
        <p:nvSpPr>
          <p:cNvPr id="36" name="Freeform 6183" descr="Leaf RGB"/>
          <p:cNvSpPr>
            <a:spLocks/>
          </p:cNvSpPr>
          <p:nvPr userDrawn="1"/>
        </p:nvSpPr>
        <p:spPr bwMode="auto">
          <a:xfrm flipH="1">
            <a:off x="7659432" y="634083"/>
            <a:ext cx="945015" cy="1152128"/>
          </a:xfrm>
          <a:custGeom>
            <a:avLst/>
            <a:gdLst>
              <a:gd name="T0" fmla="*/ 2147483647 w 18324"/>
              <a:gd name="T1" fmla="*/ 2147483647 h 18288"/>
              <a:gd name="T2" fmla="*/ 2147483647 w 18324"/>
              <a:gd name="T3" fmla="*/ 2147483647 h 18288"/>
              <a:gd name="T4" fmla="*/ 2147483647 w 18324"/>
              <a:gd name="T5" fmla="*/ 2147483647 h 18288"/>
              <a:gd name="T6" fmla="*/ 2147483647 w 18324"/>
              <a:gd name="T7" fmla="*/ 2147483647 h 18288"/>
              <a:gd name="T8" fmla="*/ 2147483647 w 18324"/>
              <a:gd name="T9" fmla="*/ 2147483647 h 18288"/>
              <a:gd name="T10" fmla="*/ 2147483647 w 18324"/>
              <a:gd name="T11" fmla="*/ 2147483647 h 18288"/>
              <a:gd name="T12" fmla="*/ 2147483647 w 18324"/>
              <a:gd name="T13" fmla="*/ 2147483647 h 18288"/>
              <a:gd name="T14" fmla="*/ 2147483647 w 18324"/>
              <a:gd name="T15" fmla="*/ 2147483647 h 18288"/>
              <a:gd name="T16" fmla="*/ 2147483647 w 18324"/>
              <a:gd name="T17" fmla="*/ 2147483647 h 18288"/>
              <a:gd name="T18" fmla="*/ 2147483647 w 18324"/>
              <a:gd name="T19" fmla="*/ 2147483647 h 18288"/>
              <a:gd name="T20" fmla="*/ 2147483647 w 18324"/>
              <a:gd name="T21" fmla="*/ 2147483647 h 18288"/>
              <a:gd name="T22" fmla="*/ 2147483647 w 18324"/>
              <a:gd name="T23" fmla="*/ 2147483647 h 18288"/>
              <a:gd name="T24" fmla="*/ 2147483647 w 18324"/>
              <a:gd name="T25" fmla="*/ 2147483647 h 18288"/>
              <a:gd name="T26" fmla="*/ 2147483647 w 18324"/>
              <a:gd name="T27" fmla="*/ 2147483647 h 18288"/>
              <a:gd name="T28" fmla="*/ 2147483647 w 18324"/>
              <a:gd name="T29" fmla="*/ 2147483647 h 18288"/>
              <a:gd name="T30" fmla="*/ 2147483647 w 18324"/>
              <a:gd name="T31" fmla="*/ 2147483647 h 18288"/>
              <a:gd name="T32" fmla="*/ 2147483647 w 18324"/>
              <a:gd name="T33" fmla="*/ 2147483647 h 18288"/>
              <a:gd name="T34" fmla="*/ 2147483647 w 18324"/>
              <a:gd name="T35" fmla="*/ 2147483647 h 18288"/>
              <a:gd name="T36" fmla="*/ 2147483647 w 18324"/>
              <a:gd name="T37" fmla="*/ 2147483647 h 18288"/>
              <a:gd name="T38" fmla="*/ 2147483647 w 18324"/>
              <a:gd name="T39" fmla="*/ 2147483647 h 18288"/>
              <a:gd name="T40" fmla="*/ 2147483647 w 18324"/>
              <a:gd name="T41" fmla="*/ 2147483647 h 18288"/>
              <a:gd name="T42" fmla="*/ 2147483647 w 18324"/>
              <a:gd name="T43" fmla="*/ 2147483647 h 18288"/>
              <a:gd name="T44" fmla="*/ 2147483647 w 18324"/>
              <a:gd name="T45" fmla="*/ 2147483647 h 18288"/>
              <a:gd name="T46" fmla="*/ 2147483647 w 18324"/>
              <a:gd name="T47" fmla="*/ 2147483647 h 18288"/>
              <a:gd name="T48" fmla="*/ 2147483647 w 18324"/>
              <a:gd name="T49" fmla="*/ 2147483647 h 18288"/>
              <a:gd name="T50" fmla="*/ 2147483647 w 18324"/>
              <a:gd name="T51" fmla="*/ 2147483647 h 18288"/>
              <a:gd name="T52" fmla="*/ 2147483647 w 18324"/>
              <a:gd name="T53" fmla="*/ 2147483647 h 18288"/>
              <a:gd name="T54" fmla="*/ 2147483647 w 18324"/>
              <a:gd name="T55" fmla="*/ 2147483647 h 18288"/>
              <a:gd name="T56" fmla="*/ 2147483647 w 18324"/>
              <a:gd name="T57" fmla="*/ 2147483647 h 18288"/>
              <a:gd name="T58" fmla="*/ 2147483647 w 18324"/>
              <a:gd name="T59" fmla="*/ 2147483647 h 18288"/>
              <a:gd name="T60" fmla="*/ 2147483647 w 18324"/>
              <a:gd name="T61" fmla="*/ 2147483647 h 18288"/>
              <a:gd name="T62" fmla="*/ 2147483647 w 18324"/>
              <a:gd name="T63" fmla="*/ 2147483647 h 18288"/>
              <a:gd name="T64" fmla="*/ 2147483647 w 18324"/>
              <a:gd name="T65" fmla="*/ 2147483647 h 18288"/>
              <a:gd name="T66" fmla="*/ 2147483647 w 18324"/>
              <a:gd name="T67" fmla="*/ 2147483647 h 18288"/>
              <a:gd name="T68" fmla="*/ 2147483647 w 18324"/>
              <a:gd name="T69" fmla="*/ 2147483647 h 18288"/>
              <a:gd name="T70" fmla="*/ 2147483647 w 18324"/>
              <a:gd name="T71" fmla="*/ 2147483647 h 18288"/>
              <a:gd name="T72" fmla="*/ 2147483647 w 18324"/>
              <a:gd name="T73" fmla="*/ 2147483647 h 18288"/>
              <a:gd name="T74" fmla="*/ 2147483647 w 18324"/>
              <a:gd name="T75" fmla="*/ 2147483647 h 18288"/>
              <a:gd name="T76" fmla="*/ 2147483647 w 18324"/>
              <a:gd name="T77" fmla="*/ 2147483647 h 18288"/>
              <a:gd name="T78" fmla="*/ 2147483647 w 18324"/>
              <a:gd name="T79" fmla="*/ 2147483647 h 18288"/>
              <a:gd name="T80" fmla="*/ 2147483647 w 18324"/>
              <a:gd name="T81" fmla="*/ 2147483647 h 18288"/>
              <a:gd name="T82" fmla="*/ 2147483647 w 18324"/>
              <a:gd name="T83" fmla="*/ 2147483647 h 18288"/>
              <a:gd name="T84" fmla="*/ 2147483647 w 18324"/>
              <a:gd name="T85" fmla="*/ 2147483647 h 18288"/>
              <a:gd name="T86" fmla="*/ 2147483647 w 18324"/>
              <a:gd name="T87" fmla="*/ 2147483647 h 18288"/>
              <a:gd name="T88" fmla="*/ 2147483647 w 18324"/>
              <a:gd name="T89" fmla="*/ 2147483647 h 18288"/>
              <a:gd name="T90" fmla="*/ 2147483647 w 18324"/>
              <a:gd name="T91" fmla="*/ 2147483647 h 18288"/>
              <a:gd name="T92" fmla="*/ 2147483647 w 18324"/>
              <a:gd name="T93" fmla="*/ 2147483647 h 18288"/>
              <a:gd name="T94" fmla="*/ 2147483647 w 18324"/>
              <a:gd name="T95" fmla="*/ 2147483647 h 18288"/>
              <a:gd name="T96" fmla="*/ 2147483647 w 18324"/>
              <a:gd name="T97" fmla="*/ 2147483647 h 18288"/>
              <a:gd name="T98" fmla="*/ 2147483647 w 18324"/>
              <a:gd name="T99" fmla="*/ 2147483647 h 18288"/>
              <a:gd name="T100" fmla="*/ 2147483647 w 18324"/>
              <a:gd name="T101" fmla="*/ 2147483647 h 18288"/>
              <a:gd name="T102" fmla="*/ 2147483647 w 18324"/>
              <a:gd name="T103" fmla="*/ 2147483647 h 18288"/>
              <a:gd name="T104" fmla="*/ 2147483647 w 18324"/>
              <a:gd name="T105" fmla="*/ 2147483647 h 18288"/>
              <a:gd name="T106" fmla="*/ 2147483647 w 18324"/>
              <a:gd name="T107" fmla="*/ 2147483647 h 18288"/>
              <a:gd name="T108" fmla="*/ 2147483647 w 18324"/>
              <a:gd name="T109" fmla="*/ 2147483647 h 18288"/>
              <a:gd name="T110" fmla="*/ 2147483647 w 18324"/>
              <a:gd name="T111" fmla="*/ 2147483647 h 18288"/>
              <a:gd name="T112" fmla="*/ 2147483647 w 18324"/>
              <a:gd name="T113" fmla="*/ 2147483647 h 18288"/>
              <a:gd name="T114" fmla="*/ 2147483647 w 18324"/>
              <a:gd name="T115" fmla="*/ 2147483647 h 18288"/>
              <a:gd name="T116" fmla="*/ 2147483647 w 18324"/>
              <a:gd name="T117" fmla="*/ 2147483647 h 18288"/>
              <a:gd name="T118" fmla="*/ 2147483647 w 18324"/>
              <a:gd name="T119" fmla="*/ 2147483647 h 18288"/>
              <a:gd name="T120" fmla="*/ 2147483647 w 18324"/>
              <a:gd name="T121" fmla="*/ 2147483647 h 18288"/>
              <a:gd name="T122" fmla="*/ 2147483647 w 18324"/>
              <a:gd name="T123" fmla="*/ 2147483647 h 182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324"/>
              <a:gd name="T187" fmla="*/ 0 h 18288"/>
              <a:gd name="T188" fmla="*/ 18324 w 18324"/>
              <a:gd name="T189" fmla="*/ 18288 h 182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324" h="18288">
                <a:moveTo>
                  <a:pt x="11759" y="0"/>
                </a:moveTo>
                <a:lnTo>
                  <a:pt x="11767" y="0"/>
                </a:lnTo>
                <a:lnTo>
                  <a:pt x="11777" y="0"/>
                </a:lnTo>
                <a:lnTo>
                  <a:pt x="11785" y="0"/>
                </a:lnTo>
                <a:lnTo>
                  <a:pt x="11794" y="0"/>
                </a:lnTo>
                <a:lnTo>
                  <a:pt x="11794" y="26"/>
                </a:lnTo>
                <a:lnTo>
                  <a:pt x="11793" y="50"/>
                </a:lnTo>
                <a:lnTo>
                  <a:pt x="11788" y="74"/>
                </a:lnTo>
                <a:lnTo>
                  <a:pt x="11782" y="97"/>
                </a:lnTo>
                <a:lnTo>
                  <a:pt x="11774" y="120"/>
                </a:lnTo>
                <a:lnTo>
                  <a:pt x="11765" y="142"/>
                </a:lnTo>
                <a:lnTo>
                  <a:pt x="11754" y="164"/>
                </a:lnTo>
                <a:lnTo>
                  <a:pt x="11741" y="184"/>
                </a:lnTo>
                <a:lnTo>
                  <a:pt x="11726" y="204"/>
                </a:lnTo>
                <a:lnTo>
                  <a:pt x="11711" y="223"/>
                </a:lnTo>
                <a:lnTo>
                  <a:pt x="11694" y="243"/>
                </a:lnTo>
                <a:lnTo>
                  <a:pt x="11677" y="262"/>
                </a:lnTo>
                <a:lnTo>
                  <a:pt x="11640" y="300"/>
                </a:lnTo>
                <a:lnTo>
                  <a:pt x="11600" y="337"/>
                </a:lnTo>
                <a:lnTo>
                  <a:pt x="11560" y="373"/>
                </a:lnTo>
                <a:lnTo>
                  <a:pt x="11520" y="410"/>
                </a:lnTo>
                <a:lnTo>
                  <a:pt x="11501" y="429"/>
                </a:lnTo>
                <a:lnTo>
                  <a:pt x="11481" y="448"/>
                </a:lnTo>
                <a:lnTo>
                  <a:pt x="11463" y="467"/>
                </a:lnTo>
                <a:lnTo>
                  <a:pt x="11444" y="488"/>
                </a:lnTo>
                <a:lnTo>
                  <a:pt x="11427" y="507"/>
                </a:lnTo>
                <a:lnTo>
                  <a:pt x="11411" y="529"/>
                </a:lnTo>
                <a:lnTo>
                  <a:pt x="11396" y="550"/>
                </a:lnTo>
                <a:lnTo>
                  <a:pt x="11383" y="573"/>
                </a:lnTo>
                <a:lnTo>
                  <a:pt x="11371" y="594"/>
                </a:lnTo>
                <a:lnTo>
                  <a:pt x="11361" y="618"/>
                </a:lnTo>
                <a:lnTo>
                  <a:pt x="11352" y="642"/>
                </a:lnTo>
                <a:lnTo>
                  <a:pt x="11345" y="668"/>
                </a:lnTo>
                <a:lnTo>
                  <a:pt x="11345" y="702"/>
                </a:lnTo>
                <a:lnTo>
                  <a:pt x="11345" y="737"/>
                </a:lnTo>
                <a:lnTo>
                  <a:pt x="11345" y="772"/>
                </a:lnTo>
                <a:lnTo>
                  <a:pt x="11345" y="806"/>
                </a:lnTo>
                <a:lnTo>
                  <a:pt x="11345" y="841"/>
                </a:lnTo>
                <a:lnTo>
                  <a:pt x="11345" y="875"/>
                </a:lnTo>
                <a:lnTo>
                  <a:pt x="11345" y="910"/>
                </a:lnTo>
                <a:lnTo>
                  <a:pt x="11345" y="945"/>
                </a:lnTo>
                <a:lnTo>
                  <a:pt x="11337" y="969"/>
                </a:lnTo>
                <a:lnTo>
                  <a:pt x="11329" y="992"/>
                </a:lnTo>
                <a:lnTo>
                  <a:pt x="11319" y="1013"/>
                </a:lnTo>
                <a:lnTo>
                  <a:pt x="11308" y="1035"/>
                </a:lnTo>
                <a:lnTo>
                  <a:pt x="11297" y="1056"/>
                </a:lnTo>
                <a:lnTo>
                  <a:pt x="11285" y="1076"/>
                </a:lnTo>
                <a:lnTo>
                  <a:pt x="11274" y="1096"/>
                </a:lnTo>
                <a:lnTo>
                  <a:pt x="11261" y="1114"/>
                </a:lnTo>
                <a:lnTo>
                  <a:pt x="11236" y="1151"/>
                </a:lnTo>
                <a:lnTo>
                  <a:pt x="11212" y="1186"/>
                </a:lnTo>
                <a:lnTo>
                  <a:pt x="11201" y="1204"/>
                </a:lnTo>
                <a:lnTo>
                  <a:pt x="11190" y="1221"/>
                </a:lnTo>
                <a:lnTo>
                  <a:pt x="11180" y="1238"/>
                </a:lnTo>
                <a:lnTo>
                  <a:pt x="11172" y="1255"/>
                </a:lnTo>
                <a:lnTo>
                  <a:pt x="11167" y="1328"/>
                </a:lnTo>
                <a:lnTo>
                  <a:pt x="11163" y="1402"/>
                </a:lnTo>
                <a:lnTo>
                  <a:pt x="11159" y="1476"/>
                </a:lnTo>
                <a:lnTo>
                  <a:pt x="11155" y="1549"/>
                </a:lnTo>
                <a:lnTo>
                  <a:pt x="11150" y="1623"/>
                </a:lnTo>
                <a:lnTo>
                  <a:pt x="11146" y="1696"/>
                </a:lnTo>
                <a:lnTo>
                  <a:pt x="11141" y="1769"/>
                </a:lnTo>
                <a:lnTo>
                  <a:pt x="11138" y="1843"/>
                </a:lnTo>
                <a:lnTo>
                  <a:pt x="11142" y="1857"/>
                </a:lnTo>
                <a:lnTo>
                  <a:pt x="11148" y="1870"/>
                </a:lnTo>
                <a:lnTo>
                  <a:pt x="11154" y="1883"/>
                </a:lnTo>
                <a:lnTo>
                  <a:pt x="11162" y="1895"/>
                </a:lnTo>
                <a:lnTo>
                  <a:pt x="11168" y="1907"/>
                </a:lnTo>
                <a:lnTo>
                  <a:pt x="11176" y="1917"/>
                </a:lnTo>
                <a:lnTo>
                  <a:pt x="11186" y="1927"/>
                </a:lnTo>
                <a:lnTo>
                  <a:pt x="11195" y="1938"/>
                </a:lnTo>
                <a:lnTo>
                  <a:pt x="11215" y="1956"/>
                </a:lnTo>
                <a:lnTo>
                  <a:pt x="11236" y="1973"/>
                </a:lnTo>
                <a:lnTo>
                  <a:pt x="11258" y="1989"/>
                </a:lnTo>
                <a:lnTo>
                  <a:pt x="11280" y="2005"/>
                </a:lnTo>
                <a:lnTo>
                  <a:pt x="11301" y="2022"/>
                </a:lnTo>
                <a:lnTo>
                  <a:pt x="11323" y="2040"/>
                </a:lnTo>
                <a:lnTo>
                  <a:pt x="11343" y="2059"/>
                </a:lnTo>
                <a:lnTo>
                  <a:pt x="11362" y="2080"/>
                </a:lnTo>
                <a:lnTo>
                  <a:pt x="11371" y="2090"/>
                </a:lnTo>
                <a:lnTo>
                  <a:pt x="11379" y="2101"/>
                </a:lnTo>
                <a:lnTo>
                  <a:pt x="11386" y="2114"/>
                </a:lnTo>
                <a:lnTo>
                  <a:pt x="11393" y="2128"/>
                </a:lnTo>
                <a:lnTo>
                  <a:pt x="11400" y="2141"/>
                </a:lnTo>
                <a:lnTo>
                  <a:pt x="11406" y="2156"/>
                </a:lnTo>
                <a:lnTo>
                  <a:pt x="11410" y="2171"/>
                </a:lnTo>
                <a:lnTo>
                  <a:pt x="11414" y="2188"/>
                </a:lnTo>
                <a:lnTo>
                  <a:pt x="11419" y="2223"/>
                </a:lnTo>
                <a:lnTo>
                  <a:pt x="11423" y="2257"/>
                </a:lnTo>
                <a:lnTo>
                  <a:pt x="11425" y="2293"/>
                </a:lnTo>
                <a:lnTo>
                  <a:pt x="11426" y="2327"/>
                </a:lnTo>
                <a:lnTo>
                  <a:pt x="11425" y="2362"/>
                </a:lnTo>
                <a:lnTo>
                  <a:pt x="11423" y="2398"/>
                </a:lnTo>
                <a:lnTo>
                  <a:pt x="11420" y="2433"/>
                </a:lnTo>
                <a:lnTo>
                  <a:pt x="11417" y="2468"/>
                </a:lnTo>
                <a:lnTo>
                  <a:pt x="11408" y="2535"/>
                </a:lnTo>
                <a:lnTo>
                  <a:pt x="11398" y="2601"/>
                </a:lnTo>
                <a:lnTo>
                  <a:pt x="11387" y="2661"/>
                </a:lnTo>
                <a:lnTo>
                  <a:pt x="11379" y="2717"/>
                </a:lnTo>
                <a:lnTo>
                  <a:pt x="11377" y="2745"/>
                </a:lnTo>
                <a:lnTo>
                  <a:pt x="11376" y="2772"/>
                </a:lnTo>
                <a:lnTo>
                  <a:pt x="11377" y="2800"/>
                </a:lnTo>
                <a:lnTo>
                  <a:pt x="11379" y="2827"/>
                </a:lnTo>
                <a:lnTo>
                  <a:pt x="11384" y="2855"/>
                </a:lnTo>
                <a:lnTo>
                  <a:pt x="11390" y="2882"/>
                </a:lnTo>
                <a:lnTo>
                  <a:pt x="11398" y="2911"/>
                </a:lnTo>
                <a:lnTo>
                  <a:pt x="11406" y="2938"/>
                </a:lnTo>
                <a:lnTo>
                  <a:pt x="11416" y="2966"/>
                </a:lnTo>
                <a:lnTo>
                  <a:pt x="11426" y="2995"/>
                </a:lnTo>
                <a:lnTo>
                  <a:pt x="11439" y="3021"/>
                </a:lnTo>
                <a:lnTo>
                  <a:pt x="11453" y="3048"/>
                </a:lnTo>
                <a:lnTo>
                  <a:pt x="11466" y="3075"/>
                </a:lnTo>
                <a:lnTo>
                  <a:pt x="11481" y="3101"/>
                </a:lnTo>
                <a:lnTo>
                  <a:pt x="11497" y="3127"/>
                </a:lnTo>
                <a:lnTo>
                  <a:pt x="11514" y="3153"/>
                </a:lnTo>
                <a:lnTo>
                  <a:pt x="11532" y="3178"/>
                </a:lnTo>
                <a:lnTo>
                  <a:pt x="11550" y="3201"/>
                </a:lnTo>
                <a:lnTo>
                  <a:pt x="11568" y="3225"/>
                </a:lnTo>
                <a:lnTo>
                  <a:pt x="11586" y="3246"/>
                </a:lnTo>
                <a:lnTo>
                  <a:pt x="11606" y="3268"/>
                </a:lnTo>
                <a:lnTo>
                  <a:pt x="11625" y="3289"/>
                </a:lnTo>
                <a:lnTo>
                  <a:pt x="11645" y="3309"/>
                </a:lnTo>
                <a:lnTo>
                  <a:pt x="11664" y="3328"/>
                </a:lnTo>
                <a:lnTo>
                  <a:pt x="11684" y="3345"/>
                </a:lnTo>
                <a:lnTo>
                  <a:pt x="11704" y="3361"/>
                </a:lnTo>
                <a:lnTo>
                  <a:pt x="11724" y="3377"/>
                </a:lnTo>
                <a:lnTo>
                  <a:pt x="11743" y="3391"/>
                </a:lnTo>
                <a:lnTo>
                  <a:pt x="11762" y="3403"/>
                </a:lnTo>
                <a:lnTo>
                  <a:pt x="11781" y="3414"/>
                </a:lnTo>
                <a:lnTo>
                  <a:pt x="11800" y="3424"/>
                </a:lnTo>
                <a:lnTo>
                  <a:pt x="11817" y="3432"/>
                </a:lnTo>
                <a:lnTo>
                  <a:pt x="11846" y="3443"/>
                </a:lnTo>
                <a:lnTo>
                  <a:pt x="11877" y="3454"/>
                </a:lnTo>
                <a:lnTo>
                  <a:pt x="11909" y="3463"/>
                </a:lnTo>
                <a:lnTo>
                  <a:pt x="11943" y="3472"/>
                </a:lnTo>
                <a:lnTo>
                  <a:pt x="11977" y="3479"/>
                </a:lnTo>
                <a:lnTo>
                  <a:pt x="12013" y="3486"/>
                </a:lnTo>
                <a:lnTo>
                  <a:pt x="12049" y="3492"/>
                </a:lnTo>
                <a:lnTo>
                  <a:pt x="12086" y="3496"/>
                </a:lnTo>
                <a:lnTo>
                  <a:pt x="12124" y="3501"/>
                </a:lnTo>
                <a:lnTo>
                  <a:pt x="12163" y="3503"/>
                </a:lnTo>
                <a:lnTo>
                  <a:pt x="12201" y="3505"/>
                </a:lnTo>
                <a:lnTo>
                  <a:pt x="12240" y="3508"/>
                </a:lnTo>
                <a:lnTo>
                  <a:pt x="12281" y="3509"/>
                </a:lnTo>
                <a:lnTo>
                  <a:pt x="12322" y="3509"/>
                </a:lnTo>
                <a:lnTo>
                  <a:pt x="12362" y="3509"/>
                </a:lnTo>
                <a:lnTo>
                  <a:pt x="12403" y="3508"/>
                </a:lnTo>
                <a:lnTo>
                  <a:pt x="12484" y="3503"/>
                </a:lnTo>
                <a:lnTo>
                  <a:pt x="12567" y="3497"/>
                </a:lnTo>
                <a:lnTo>
                  <a:pt x="12647" y="3490"/>
                </a:lnTo>
                <a:lnTo>
                  <a:pt x="12726" y="3480"/>
                </a:lnTo>
                <a:lnTo>
                  <a:pt x="12803" y="3470"/>
                </a:lnTo>
                <a:lnTo>
                  <a:pt x="12877" y="3458"/>
                </a:lnTo>
                <a:lnTo>
                  <a:pt x="12948" y="3446"/>
                </a:lnTo>
                <a:lnTo>
                  <a:pt x="13015" y="3432"/>
                </a:lnTo>
                <a:lnTo>
                  <a:pt x="13036" y="3426"/>
                </a:lnTo>
                <a:lnTo>
                  <a:pt x="13062" y="3418"/>
                </a:lnTo>
                <a:lnTo>
                  <a:pt x="13087" y="3408"/>
                </a:lnTo>
                <a:lnTo>
                  <a:pt x="13114" y="3398"/>
                </a:lnTo>
                <a:lnTo>
                  <a:pt x="13174" y="3374"/>
                </a:lnTo>
                <a:lnTo>
                  <a:pt x="13235" y="3351"/>
                </a:lnTo>
                <a:lnTo>
                  <a:pt x="13265" y="3342"/>
                </a:lnTo>
                <a:lnTo>
                  <a:pt x="13296" y="3334"/>
                </a:lnTo>
                <a:lnTo>
                  <a:pt x="13312" y="3330"/>
                </a:lnTo>
                <a:lnTo>
                  <a:pt x="13327" y="3328"/>
                </a:lnTo>
                <a:lnTo>
                  <a:pt x="13342" y="3326"/>
                </a:lnTo>
                <a:lnTo>
                  <a:pt x="13357" y="3326"/>
                </a:lnTo>
                <a:lnTo>
                  <a:pt x="13372" y="3324"/>
                </a:lnTo>
                <a:lnTo>
                  <a:pt x="13386" y="3326"/>
                </a:lnTo>
                <a:lnTo>
                  <a:pt x="13399" y="3327"/>
                </a:lnTo>
                <a:lnTo>
                  <a:pt x="13413" y="3330"/>
                </a:lnTo>
                <a:lnTo>
                  <a:pt x="13427" y="3334"/>
                </a:lnTo>
                <a:lnTo>
                  <a:pt x="13440" y="3338"/>
                </a:lnTo>
                <a:lnTo>
                  <a:pt x="13452" y="3344"/>
                </a:lnTo>
                <a:lnTo>
                  <a:pt x="13464" y="3352"/>
                </a:lnTo>
                <a:lnTo>
                  <a:pt x="13448" y="3377"/>
                </a:lnTo>
                <a:lnTo>
                  <a:pt x="13431" y="3402"/>
                </a:lnTo>
                <a:lnTo>
                  <a:pt x="13414" y="3426"/>
                </a:lnTo>
                <a:lnTo>
                  <a:pt x="13396" y="3449"/>
                </a:lnTo>
                <a:lnTo>
                  <a:pt x="13377" y="3472"/>
                </a:lnTo>
                <a:lnTo>
                  <a:pt x="13357" y="3495"/>
                </a:lnTo>
                <a:lnTo>
                  <a:pt x="13336" y="3516"/>
                </a:lnTo>
                <a:lnTo>
                  <a:pt x="13315" y="3537"/>
                </a:lnTo>
                <a:lnTo>
                  <a:pt x="13293" y="3558"/>
                </a:lnTo>
                <a:lnTo>
                  <a:pt x="13271" y="3577"/>
                </a:lnTo>
                <a:lnTo>
                  <a:pt x="13248" y="3598"/>
                </a:lnTo>
                <a:lnTo>
                  <a:pt x="13225" y="3616"/>
                </a:lnTo>
                <a:lnTo>
                  <a:pt x="13178" y="3655"/>
                </a:lnTo>
                <a:lnTo>
                  <a:pt x="13130" y="3692"/>
                </a:lnTo>
                <a:lnTo>
                  <a:pt x="13081" y="3729"/>
                </a:lnTo>
                <a:lnTo>
                  <a:pt x="13033" y="3765"/>
                </a:lnTo>
                <a:lnTo>
                  <a:pt x="12986" y="3803"/>
                </a:lnTo>
                <a:lnTo>
                  <a:pt x="12939" y="3841"/>
                </a:lnTo>
                <a:lnTo>
                  <a:pt x="12916" y="3860"/>
                </a:lnTo>
                <a:lnTo>
                  <a:pt x="12894" y="3880"/>
                </a:lnTo>
                <a:lnTo>
                  <a:pt x="12873" y="3900"/>
                </a:lnTo>
                <a:lnTo>
                  <a:pt x="12851" y="3920"/>
                </a:lnTo>
                <a:lnTo>
                  <a:pt x="12830" y="3942"/>
                </a:lnTo>
                <a:lnTo>
                  <a:pt x="12811" y="3963"/>
                </a:lnTo>
                <a:lnTo>
                  <a:pt x="12791" y="3985"/>
                </a:lnTo>
                <a:lnTo>
                  <a:pt x="12773" y="4008"/>
                </a:lnTo>
                <a:lnTo>
                  <a:pt x="12684" y="4121"/>
                </a:lnTo>
                <a:lnTo>
                  <a:pt x="12595" y="4234"/>
                </a:lnTo>
                <a:lnTo>
                  <a:pt x="12507" y="4346"/>
                </a:lnTo>
                <a:lnTo>
                  <a:pt x="12420" y="4458"/>
                </a:lnTo>
                <a:lnTo>
                  <a:pt x="12332" y="4570"/>
                </a:lnTo>
                <a:lnTo>
                  <a:pt x="12245" y="4683"/>
                </a:lnTo>
                <a:lnTo>
                  <a:pt x="12158" y="4795"/>
                </a:lnTo>
                <a:lnTo>
                  <a:pt x="12072" y="4907"/>
                </a:lnTo>
                <a:lnTo>
                  <a:pt x="11986" y="5020"/>
                </a:lnTo>
                <a:lnTo>
                  <a:pt x="11901" y="5134"/>
                </a:lnTo>
                <a:lnTo>
                  <a:pt x="11817" y="5248"/>
                </a:lnTo>
                <a:lnTo>
                  <a:pt x="11732" y="5364"/>
                </a:lnTo>
                <a:lnTo>
                  <a:pt x="11648" y="5481"/>
                </a:lnTo>
                <a:lnTo>
                  <a:pt x="11566" y="5599"/>
                </a:lnTo>
                <a:lnTo>
                  <a:pt x="11483" y="5718"/>
                </a:lnTo>
                <a:lnTo>
                  <a:pt x="11402" y="5839"/>
                </a:lnTo>
                <a:lnTo>
                  <a:pt x="11385" y="5864"/>
                </a:lnTo>
                <a:lnTo>
                  <a:pt x="11365" y="5889"/>
                </a:lnTo>
                <a:lnTo>
                  <a:pt x="11346" y="5916"/>
                </a:lnTo>
                <a:lnTo>
                  <a:pt x="11325" y="5941"/>
                </a:lnTo>
                <a:lnTo>
                  <a:pt x="11282" y="5993"/>
                </a:lnTo>
                <a:lnTo>
                  <a:pt x="11236" y="6045"/>
                </a:lnTo>
                <a:lnTo>
                  <a:pt x="11190" y="6099"/>
                </a:lnTo>
                <a:lnTo>
                  <a:pt x="11144" y="6154"/>
                </a:lnTo>
                <a:lnTo>
                  <a:pt x="11122" y="6182"/>
                </a:lnTo>
                <a:lnTo>
                  <a:pt x="11099" y="6210"/>
                </a:lnTo>
                <a:lnTo>
                  <a:pt x="11078" y="6240"/>
                </a:lnTo>
                <a:lnTo>
                  <a:pt x="11056" y="6270"/>
                </a:lnTo>
                <a:lnTo>
                  <a:pt x="11037" y="6301"/>
                </a:lnTo>
                <a:lnTo>
                  <a:pt x="11017" y="6332"/>
                </a:lnTo>
                <a:lnTo>
                  <a:pt x="10999" y="6364"/>
                </a:lnTo>
                <a:lnTo>
                  <a:pt x="10982" y="6396"/>
                </a:lnTo>
                <a:lnTo>
                  <a:pt x="10966" y="6429"/>
                </a:lnTo>
                <a:lnTo>
                  <a:pt x="10952" y="6463"/>
                </a:lnTo>
                <a:lnTo>
                  <a:pt x="10939" y="6499"/>
                </a:lnTo>
                <a:lnTo>
                  <a:pt x="10928" y="6535"/>
                </a:lnTo>
                <a:lnTo>
                  <a:pt x="10920" y="6572"/>
                </a:lnTo>
                <a:lnTo>
                  <a:pt x="10912" y="6610"/>
                </a:lnTo>
                <a:lnTo>
                  <a:pt x="10907" y="6650"/>
                </a:lnTo>
                <a:lnTo>
                  <a:pt x="10905" y="6690"/>
                </a:lnTo>
                <a:lnTo>
                  <a:pt x="10904" y="6731"/>
                </a:lnTo>
                <a:lnTo>
                  <a:pt x="10906" y="6775"/>
                </a:lnTo>
                <a:lnTo>
                  <a:pt x="10911" y="6818"/>
                </a:lnTo>
                <a:lnTo>
                  <a:pt x="10919" y="6864"/>
                </a:lnTo>
                <a:lnTo>
                  <a:pt x="10927" y="6866"/>
                </a:lnTo>
                <a:lnTo>
                  <a:pt x="10936" y="6870"/>
                </a:lnTo>
                <a:lnTo>
                  <a:pt x="10944" y="6872"/>
                </a:lnTo>
                <a:lnTo>
                  <a:pt x="10953" y="6875"/>
                </a:lnTo>
                <a:lnTo>
                  <a:pt x="10975" y="6880"/>
                </a:lnTo>
                <a:lnTo>
                  <a:pt x="10999" y="6883"/>
                </a:lnTo>
                <a:lnTo>
                  <a:pt x="11023" y="6885"/>
                </a:lnTo>
                <a:lnTo>
                  <a:pt x="11049" y="6885"/>
                </a:lnTo>
                <a:lnTo>
                  <a:pt x="11076" y="6882"/>
                </a:lnTo>
                <a:lnTo>
                  <a:pt x="11103" y="6878"/>
                </a:lnTo>
                <a:lnTo>
                  <a:pt x="11132" y="6873"/>
                </a:lnTo>
                <a:lnTo>
                  <a:pt x="11160" y="6866"/>
                </a:lnTo>
                <a:lnTo>
                  <a:pt x="11190" y="6858"/>
                </a:lnTo>
                <a:lnTo>
                  <a:pt x="11221" y="6849"/>
                </a:lnTo>
                <a:lnTo>
                  <a:pt x="11251" y="6839"/>
                </a:lnTo>
                <a:lnTo>
                  <a:pt x="11282" y="6827"/>
                </a:lnTo>
                <a:lnTo>
                  <a:pt x="11314" y="6815"/>
                </a:lnTo>
                <a:lnTo>
                  <a:pt x="11345" y="6802"/>
                </a:lnTo>
                <a:lnTo>
                  <a:pt x="11376" y="6788"/>
                </a:lnTo>
                <a:lnTo>
                  <a:pt x="11407" y="6775"/>
                </a:lnTo>
                <a:lnTo>
                  <a:pt x="11469" y="6746"/>
                </a:lnTo>
                <a:lnTo>
                  <a:pt x="11528" y="6716"/>
                </a:lnTo>
                <a:lnTo>
                  <a:pt x="11585" y="6685"/>
                </a:lnTo>
                <a:lnTo>
                  <a:pt x="11639" y="6657"/>
                </a:lnTo>
                <a:lnTo>
                  <a:pt x="11688" y="6629"/>
                </a:lnTo>
                <a:lnTo>
                  <a:pt x="11734" y="6604"/>
                </a:lnTo>
                <a:lnTo>
                  <a:pt x="11773" y="6582"/>
                </a:lnTo>
                <a:lnTo>
                  <a:pt x="11805" y="6564"/>
                </a:lnTo>
                <a:lnTo>
                  <a:pt x="11846" y="6543"/>
                </a:lnTo>
                <a:lnTo>
                  <a:pt x="11889" y="6524"/>
                </a:lnTo>
                <a:lnTo>
                  <a:pt x="11931" y="6507"/>
                </a:lnTo>
                <a:lnTo>
                  <a:pt x="11974" y="6490"/>
                </a:lnTo>
                <a:lnTo>
                  <a:pt x="12061" y="6459"/>
                </a:lnTo>
                <a:lnTo>
                  <a:pt x="12150" y="6430"/>
                </a:lnTo>
                <a:lnTo>
                  <a:pt x="12239" y="6401"/>
                </a:lnTo>
                <a:lnTo>
                  <a:pt x="12329" y="6370"/>
                </a:lnTo>
                <a:lnTo>
                  <a:pt x="12373" y="6354"/>
                </a:lnTo>
                <a:lnTo>
                  <a:pt x="12418" y="6337"/>
                </a:lnTo>
                <a:lnTo>
                  <a:pt x="12463" y="6319"/>
                </a:lnTo>
                <a:lnTo>
                  <a:pt x="12507" y="6299"/>
                </a:lnTo>
                <a:lnTo>
                  <a:pt x="12553" y="6279"/>
                </a:lnTo>
                <a:lnTo>
                  <a:pt x="12598" y="6256"/>
                </a:lnTo>
                <a:lnTo>
                  <a:pt x="12642" y="6234"/>
                </a:lnTo>
                <a:lnTo>
                  <a:pt x="12687" y="6210"/>
                </a:lnTo>
                <a:lnTo>
                  <a:pt x="12732" y="6187"/>
                </a:lnTo>
                <a:lnTo>
                  <a:pt x="12775" y="6162"/>
                </a:lnTo>
                <a:lnTo>
                  <a:pt x="12820" y="6137"/>
                </a:lnTo>
                <a:lnTo>
                  <a:pt x="12863" y="6112"/>
                </a:lnTo>
                <a:lnTo>
                  <a:pt x="12950" y="6059"/>
                </a:lnTo>
                <a:lnTo>
                  <a:pt x="13036" y="6004"/>
                </a:lnTo>
                <a:lnTo>
                  <a:pt x="13121" y="5947"/>
                </a:lnTo>
                <a:lnTo>
                  <a:pt x="13205" y="5888"/>
                </a:lnTo>
                <a:lnTo>
                  <a:pt x="13286" y="5828"/>
                </a:lnTo>
                <a:lnTo>
                  <a:pt x="13366" y="5767"/>
                </a:lnTo>
                <a:lnTo>
                  <a:pt x="13445" y="5704"/>
                </a:lnTo>
                <a:lnTo>
                  <a:pt x="13522" y="5640"/>
                </a:lnTo>
                <a:lnTo>
                  <a:pt x="13598" y="5576"/>
                </a:lnTo>
                <a:lnTo>
                  <a:pt x="13670" y="5510"/>
                </a:lnTo>
                <a:lnTo>
                  <a:pt x="13741" y="5444"/>
                </a:lnTo>
                <a:lnTo>
                  <a:pt x="13809" y="5378"/>
                </a:lnTo>
                <a:lnTo>
                  <a:pt x="13872" y="5315"/>
                </a:lnTo>
                <a:lnTo>
                  <a:pt x="13969" y="5215"/>
                </a:lnTo>
                <a:lnTo>
                  <a:pt x="14026" y="5155"/>
                </a:lnTo>
                <a:lnTo>
                  <a:pt x="14088" y="5094"/>
                </a:lnTo>
                <a:lnTo>
                  <a:pt x="14152" y="5029"/>
                </a:lnTo>
                <a:lnTo>
                  <a:pt x="14217" y="4964"/>
                </a:lnTo>
                <a:lnTo>
                  <a:pt x="14281" y="4902"/>
                </a:lnTo>
                <a:lnTo>
                  <a:pt x="14345" y="4843"/>
                </a:lnTo>
                <a:lnTo>
                  <a:pt x="14405" y="4790"/>
                </a:lnTo>
                <a:lnTo>
                  <a:pt x="14460" y="4743"/>
                </a:lnTo>
                <a:lnTo>
                  <a:pt x="14485" y="4724"/>
                </a:lnTo>
                <a:lnTo>
                  <a:pt x="14509" y="4705"/>
                </a:lnTo>
                <a:lnTo>
                  <a:pt x="14531" y="4691"/>
                </a:lnTo>
                <a:lnTo>
                  <a:pt x="14550" y="4679"/>
                </a:lnTo>
                <a:lnTo>
                  <a:pt x="14568" y="4670"/>
                </a:lnTo>
                <a:lnTo>
                  <a:pt x="14582" y="4664"/>
                </a:lnTo>
                <a:lnTo>
                  <a:pt x="14595" y="4662"/>
                </a:lnTo>
                <a:lnTo>
                  <a:pt x="14604" y="4664"/>
                </a:lnTo>
                <a:lnTo>
                  <a:pt x="14590" y="4711"/>
                </a:lnTo>
                <a:lnTo>
                  <a:pt x="14579" y="4757"/>
                </a:lnTo>
                <a:lnTo>
                  <a:pt x="14570" y="4803"/>
                </a:lnTo>
                <a:lnTo>
                  <a:pt x="14562" y="4849"/>
                </a:lnTo>
                <a:lnTo>
                  <a:pt x="14556" y="4893"/>
                </a:lnTo>
                <a:lnTo>
                  <a:pt x="14552" y="4938"/>
                </a:lnTo>
                <a:lnTo>
                  <a:pt x="14549" y="4983"/>
                </a:lnTo>
                <a:lnTo>
                  <a:pt x="14548" y="5026"/>
                </a:lnTo>
                <a:lnTo>
                  <a:pt x="14549" y="5071"/>
                </a:lnTo>
                <a:lnTo>
                  <a:pt x="14550" y="5114"/>
                </a:lnTo>
                <a:lnTo>
                  <a:pt x="14554" y="5157"/>
                </a:lnTo>
                <a:lnTo>
                  <a:pt x="14557" y="5200"/>
                </a:lnTo>
                <a:lnTo>
                  <a:pt x="14562" y="5242"/>
                </a:lnTo>
                <a:lnTo>
                  <a:pt x="14569" y="5285"/>
                </a:lnTo>
                <a:lnTo>
                  <a:pt x="14576" y="5327"/>
                </a:lnTo>
                <a:lnTo>
                  <a:pt x="14582" y="5368"/>
                </a:lnTo>
                <a:lnTo>
                  <a:pt x="14600" y="5452"/>
                </a:lnTo>
                <a:lnTo>
                  <a:pt x="14619" y="5533"/>
                </a:lnTo>
                <a:lnTo>
                  <a:pt x="14639" y="5615"/>
                </a:lnTo>
                <a:lnTo>
                  <a:pt x="14659" y="5695"/>
                </a:lnTo>
                <a:lnTo>
                  <a:pt x="14680" y="5775"/>
                </a:lnTo>
                <a:lnTo>
                  <a:pt x="14698" y="5854"/>
                </a:lnTo>
                <a:lnTo>
                  <a:pt x="14707" y="5894"/>
                </a:lnTo>
                <a:lnTo>
                  <a:pt x="14715" y="5933"/>
                </a:lnTo>
                <a:lnTo>
                  <a:pt x="14723" y="5972"/>
                </a:lnTo>
                <a:lnTo>
                  <a:pt x="14730" y="6012"/>
                </a:lnTo>
                <a:lnTo>
                  <a:pt x="14722" y="6049"/>
                </a:lnTo>
                <a:lnTo>
                  <a:pt x="14713" y="6086"/>
                </a:lnTo>
                <a:lnTo>
                  <a:pt x="14705" y="6124"/>
                </a:lnTo>
                <a:lnTo>
                  <a:pt x="14696" y="6161"/>
                </a:lnTo>
                <a:lnTo>
                  <a:pt x="14719" y="6172"/>
                </a:lnTo>
                <a:lnTo>
                  <a:pt x="14742" y="6184"/>
                </a:lnTo>
                <a:lnTo>
                  <a:pt x="14766" y="6195"/>
                </a:lnTo>
                <a:lnTo>
                  <a:pt x="14789" y="6208"/>
                </a:lnTo>
                <a:lnTo>
                  <a:pt x="14842" y="6193"/>
                </a:lnTo>
                <a:lnTo>
                  <a:pt x="14910" y="6175"/>
                </a:lnTo>
                <a:lnTo>
                  <a:pt x="14991" y="6153"/>
                </a:lnTo>
                <a:lnTo>
                  <a:pt x="15083" y="6130"/>
                </a:lnTo>
                <a:lnTo>
                  <a:pt x="15183" y="6105"/>
                </a:lnTo>
                <a:lnTo>
                  <a:pt x="15288" y="6080"/>
                </a:lnTo>
                <a:lnTo>
                  <a:pt x="15397" y="6054"/>
                </a:lnTo>
                <a:lnTo>
                  <a:pt x="15507" y="6029"/>
                </a:lnTo>
                <a:lnTo>
                  <a:pt x="15617" y="6006"/>
                </a:lnTo>
                <a:lnTo>
                  <a:pt x="15723" y="5987"/>
                </a:lnTo>
                <a:lnTo>
                  <a:pt x="15774" y="5978"/>
                </a:lnTo>
                <a:lnTo>
                  <a:pt x="15824" y="5970"/>
                </a:lnTo>
                <a:lnTo>
                  <a:pt x="15872" y="5963"/>
                </a:lnTo>
                <a:lnTo>
                  <a:pt x="15917" y="5957"/>
                </a:lnTo>
                <a:lnTo>
                  <a:pt x="15960" y="5952"/>
                </a:lnTo>
                <a:lnTo>
                  <a:pt x="16000" y="5950"/>
                </a:lnTo>
                <a:lnTo>
                  <a:pt x="16038" y="5948"/>
                </a:lnTo>
                <a:lnTo>
                  <a:pt x="16072" y="5948"/>
                </a:lnTo>
                <a:lnTo>
                  <a:pt x="16103" y="5950"/>
                </a:lnTo>
                <a:lnTo>
                  <a:pt x="16130" y="5954"/>
                </a:lnTo>
                <a:lnTo>
                  <a:pt x="16153" y="5958"/>
                </a:lnTo>
                <a:lnTo>
                  <a:pt x="16170" y="5965"/>
                </a:lnTo>
                <a:lnTo>
                  <a:pt x="16170" y="5998"/>
                </a:lnTo>
                <a:lnTo>
                  <a:pt x="16172" y="6029"/>
                </a:lnTo>
                <a:lnTo>
                  <a:pt x="16174" y="6059"/>
                </a:lnTo>
                <a:lnTo>
                  <a:pt x="16178" y="6088"/>
                </a:lnTo>
                <a:lnTo>
                  <a:pt x="16184" y="6114"/>
                </a:lnTo>
                <a:lnTo>
                  <a:pt x="16190" y="6138"/>
                </a:lnTo>
                <a:lnTo>
                  <a:pt x="16197" y="6161"/>
                </a:lnTo>
                <a:lnTo>
                  <a:pt x="16206" y="6183"/>
                </a:lnTo>
                <a:lnTo>
                  <a:pt x="16217" y="6203"/>
                </a:lnTo>
                <a:lnTo>
                  <a:pt x="16228" y="6223"/>
                </a:lnTo>
                <a:lnTo>
                  <a:pt x="16241" y="6240"/>
                </a:lnTo>
                <a:lnTo>
                  <a:pt x="16255" y="6256"/>
                </a:lnTo>
                <a:lnTo>
                  <a:pt x="16269" y="6270"/>
                </a:lnTo>
                <a:lnTo>
                  <a:pt x="16285" y="6283"/>
                </a:lnTo>
                <a:lnTo>
                  <a:pt x="16303" y="6295"/>
                </a:lnTo>
                <a:lnTo>
                  <a:pt x="16321" y="6306"/>
                </a:lnTo>
                <a:lnTo>
                  <a:pt x="16340" y="6315"/>
                </a:lnTo>
                <a:lnTo>
                  <a:pt x="16360" y="6324"/>
                </a:lnTo>
                <a:lnTo>
                  <a:pt x="16382" y="6330"/>
                </a:lnTo>
                <a:lnTo>
                  <a:pt x="16405" y="6336"/>
                </a:lnTo>
                <a:lnTo>
                  <a:pt x="16427" y="6341"/>
                </a:lnTo>
                <a:lnTo>
                  <a:pt x="16452" y="6344"/>
                </a:lnTo>
                <a:lnTo>
                  <a:pt x="16477" y="6346"/>
                </a:lnTo>
                <a:lnTo>
                  <a:pt x="16503" y="6348"/>
                </a:lnTo>
                <a:lnTo>
                  <a:pt x="16531" y="6348"/>
                </a:lnTo>
                <a:lnTo>
                  <a:pt x="16559" y="6348"/>
                </a:lnTo>
                <a:lnTo>
                  <a:pt x="16588" y="6345"/>
                </a:lnTo>
                <a:lnTo>
                  <a:pt x="16618" y="6343"/>
                </a:lnTo>
                <a:lnTo>
                  <a:pt x="16648" y="6338"/>
                </a:lnTo>
                <a:lnTo>
                  <a:pt x="16681" y="6334"/>
                </a:lnTo>
                <a:lnTo>
                  <a:pt x="16713" y="6329"/>
                </a:lnTo>
                <a:lnTo>
                  <a:pt x="16746" y="6322"/>
                </a:lnTo>
                <a:lnTo>
                  <a:pt x="16844" y="6302"/>
                </a:lnTo>
                <a:lnTo>
                  <a:pt x="16942" y="6280"/>
                </a:lnTo>
                <a:lnTo>
                  <a:pt x="17038" y="6256"/>
                </a:lnTo>
                <a:lnTo>
                  <a:pt x="17134" y="6233"/>
                </a:lnTo>
                <a:lnTo>
                  <a:pt x="17229" y="6210"/>
                </a:lnTo>
                <a:lnTo>
                  <a:pt x="17325" y="6188"/>
                </a:lnTo>
                <a:lnTo>
                  <a:pt x="17372" y="6178"/>
                </a:lnTo>
                <a:lnTo>
                  <a:pt x="17420" y="6168"/>
                </a:lnTo>
                <a:lnTo>
                  <a:pt x="17468" y="6159"/>
                </a:lnTo>
                <a:lnTo>
                  <a:pt x="17515" y="6151"/>
                </a:lnTo>
                <a:lnTo>
                  <a:pt x="17564" y="6143"/>
                </a:lnTo>
                <a:lnTo>
                  <a:pt x="17612" y="6136"/>
                </a:lnTo>
                <a:lnTo>
                  <a:pt x="17660" y="6130"/>
                </a:lnTo>
                <a:lnTo>
                  <a:pt x="17709" y="6124"/>
                </a:lnTo>
                <a:lnTo>
                  <a:pt x="17757" y="6121"/>
                </a:lnTo>
                <a:lnTo>
                  <a:pt x="17806" y="6117"/>
                </a:lnTo>
                <a:lnTo>
                  <a:pt x="17856" y="6116"/>
                </a:lnTo>
                <a:lnTo>
                  <a:pt x="17905" y="6116"/>
                </a:lnTo>
                <a:lnTo>
                  <a:pt x="17954" y="6117"/>
                </a:lnTo>
                <a:lnTo>
                  <a:pt x="18004" y="6120"/>
                </a:lnTo>
                <a:lnTo>
                  <a:pt x="18055" y="6124"/>
                </a:lnTo>
                <a:lnTo>
                  <a:pt x="18105" y="6130"/>
                </a:lnTo>
                <a:lnTo>
                  <a:pt x="18157" y="6138"/>
                </a:lnTo>
                <a:lnTo>
                  <a:pt x="18208" y="6148"/>
                </a:lnTo>
                <a:lnTo>
                  <a:pt x="18260" y="6160"/>
                </a:lnTo>
                <a:lnTo>
                  <a:pt x="18313" y="6172"/>
                </a:lnTo>
                <a:lnTo>
                  <a:pt x="18318" y="6184"/>
                </a:lnTo>
                <a:lnTo>
                  <a:pt x="18324" y="6195"/>
                </a:lnTo>
                <a:lnTo>
                  <a:pt x="18315" y="6211"/>
                </a:lnTo>
                <a:lnTo>
                  <a:pt x="18311" y="6218"/>
                </a:lnTo>
                <a:lnTo>
                  <a:pt x="18306" y="6222"/>
                </a:lnTo>
                <a:lnTo>
                  <a:pt x="18290" y="6231"/>
                </a:lnTo>
                <a:lnTo>
                  <a:pt x="18264" y="6239"/>
                </a:lnTo>
                <a:lnTo>
                  <a:pt x="18239" y="6247"/>
                </a:lnTo>
                <a:lnTo>
                  <a:pt x="18214" y="6253"/>
                </a:lnTo>
                <a:lnTo>
                  <a:pt x="18190" y="6258"/>
                </a:lnTo>
                <a:lnTo>
                  <a:pt x="18164" y="6262"/>
                </a:lnTo>
                <a:lnTo>
                  <a:pt x="18138" y="6265"/>
                </a:lnTo>
                <a:lnTo>
                  <a:pt x="18113" y="6269"/>
                </a:lnTo>
                <a:lnTo>
                  <a:pt x="18088" y="6271"/>
                </a:lnTo>
                <a:lnTo>
                  <a:pt x="18037" y="6273"/>
                </a:lnTo>
                <a:lnTo>
                  <a:pt x="17986" y="6273"/>
                </a:lnTo>
                <a:lnTo>
                  <a:pt x="17936" y="6273"/>
                </a:lnTo>
                <a:lnTo>
                  <a:pt x="17885" y="6272"/>
                </a:lnTo>
                <a:lnTo>
                  <a:pt x="17836" y="6272"/>
                </a:lnTo>
                <a:lnTo>
                  <a:pt x="17787" y="6272"/>
                </a:lnTo>
                <a:lnTo>
                  <a:pt x="17763" y="6273"/>
                </a:lnTo>
                <a:lnTo>
                  <a:pt x="17739" y="6274"/>
                </a:lnTo>
                <a:lnTo>
                  <a:pt x="17715" y="6277"/>
                </a:lnTo>
                <a:lnTo>
                  <a:pt x="17692" y="6279"/>
                </a:lnTo>
                <a:lnTo>
                  <a:pt x="17669" y="6282"/>
                </a:lnTo>
                <a:lnTo>
                  <a:pt x="17646" y="6287"/>
                </a:lnTo>
                <a:lnTo>
                  <a:pt x="17624" y="6291"/>
                </a:lnTo>
                <a:lnTo>
                  <a:pt x="17601" y="6297"/>
                </a:lnTo>
                <a:lnTo>
                  <a:pt x="17580" y="6305"/>
                </a:lnTo>
                <a:lnTo>
                  <a:pt x="17559" y="6313"/>
                </a:lnTo>
                <a:lnTo>
                  <a:pt x="17538" y="6324"/>
                </a:lnTo>
                <a:lnTo>
                  <a:pt x="17518" y="6334"/>
                </a:lnTo>
                <a:lnTo>
                  <a:pt x="17510" y="6359"/>
                </a:lnTo>
                <a:lnTo>
                  <a:pt x="17503" y="6381"/>
                </a:lnTo>
                <a:lnTo>
                  <a:pt x="17495" y="6398"/>
                </a:lnTo>
                <a:lnTo>
                  <a:pt x="17488" y="6413"/>
                </a:lnTo>
                <a:lnTo>
                  <a:pt x="17480" y="6425"/>
                </a:lnTo>
                <a:lnTo>
                  <a:pt x="17473" y="6435"/>
                </a:lnTo>
                <a:lnTo>
                  <a:pt x="17464" y="6444"/>
                </a:lnTo>
                <a:lnTo>
                  <a:pt x="17455" y="6451"/>
                </a:lnTo>
                <a:lnTo>
                  <a:pt x="17446" y="6456"/>
                </a:lnTo>
                <a:lnTo>
                  <a:pt x="17434" y="6462"/>
                </a:lnTo>
                <a:lnTo>
                  <a:pt x="17422" y="6467"/>
                </a:lnTo>
                <a:lnTo>
                  <a:pt x="17408" y="6472"/>
                </a:lnTo>
                <a:lnTo>
                  <a:pt x="17375" y="6486"/>
                </a:lnTo>
                <a:lnTo>
                  <a:pt x="17333" y="6507"/>
                </a:lnTo>
                <a:lnTo>
                  <a:pt x="17307" y="6522"/>
                </a:lnTo>
                <a:lnTo>
                  <a:pt x="17277" y="6540"/>
                </a:lnTo>
                <a:lnTo>
                  <a:pt x="17245" y="6563"/>
                </a:lnTo>
                <a:lnTo>
                  <a:pt x="17209" y="6588"/>
                </a:lnTo>
                <a:lnTo>
                  <a:pt x="17171" y="6617"/>
                </a:lnTo>
                <a:lnTo>
                  <a:pt x="17130" y="6649"/>
                </a:lnTo>
                <a:lnTo>
                  <a:pt x="17087" y="6683"/>
                </a:lnTo>
                <a:lnTo>
                  <a:pt x="17042" y="6721"/>
                </a:lnTo>
                <a:lnTo>
                  <a:pt x="16998" y="6760"/>
                </a:lnTo>
                <a:lnTo>
                  <a:pt x="16951" y="6802"/>
                </a:lnTo>
                <a:lnTo>
                  <a:pt x="16904" y="6846"/>
                </a:lnTo>
                <a:lnTo>
                  <a:pt x="16856" y="6890"/>
                </a:lnTo>
                <a:lnTo>
                  <a:pt x="16809" y="6937"/>
                </a:lnTo>
                <a:lnTo>
                  <a:pt x="16761" y="6987"/>
                </a:lnTo>
                <a:lnTo>
                  <a:pt x="16715" y="7036"/>
                </a:lnTo>
                <a:lnTo>
                  <a:pt x="16669" y="7086"/>
                </a:lnTo>
                <a:lnTo>
                  <a:pt x="16624" y="7138"/>
                </a:lnTo>
                <a:lnTo>
                  <a:pt x="16581" y="7189"/>
                </a:lnTo>
                <a:lnTo>
                  <a:pt x="16540" y="7242"/>
                </a:lnTo>
                <a:lnTo>
                  <a:pt x="16501" y="7295"/>
                </a:lnTo>
                <a:lnTo>
                  <a:pt x="16464" y="7347"/>
                </a:lnTo>
                <a:lnTo>
                  <a:pt x="16431" y="7399"/>
                </a:lnTo>
                <a:lnTo>
                  <a:pt x="16400" y="7451"/>
                </a:lnTo>
                <a:lnTo>
                  <a:pt x="16374" y="7502"/>
                </a:lnTo>
                <a:lnTo>
                  <a:pt x="16350" y="7552"/>
                </a:lnTo>
                <a:lnTo>
                  <a:pt x="16331" y="7601"/>
                </a:lnTo>
                <a:lnTo>
                  <a:pt x="16316" y="7651"/>
                </a:lnTo>
                <a:lnTo>
                  <a:pt x="16306" y="7697"/>
                </a:lnTo>
                <a:lnTo>
                  <a:pt x="16301" y="7742"/>
                </a:lnTo>
                <a:lnTo>
                  <a:pt x="16301" y="7786"/>
                </a:lnTo>
                <a:lnTo>
                  <a:pt x="16308" y="7827"/>
                </a:lnTo>
                <a:lnTo>
                  <a:pt x="16320" y="7866"/>
                </a:lnTo>
                <a:lnTo>
                  <a:pt x="16330" y="7889"/>
                </a:lnTo>
                <a:lnTo>
                  <a:pt x="16342" y="7912"/>
                </a:lnTo>
                <a:lnTo>
                  <a:pt x="16354" y="7932"/>
                </a:lnTo>
                <a:lnTo>
                  <a:pt x="16367" y="7953"/>
                </a:lnTo>
                <a:lnTo>
                  <a:pt x="16381" y="7973"/>
                </a:lnTo>
                <a:lnTo>
                  <a:pt x="16395" y="7991"/>
                </a:lnTo>
                <a:lnTo>
                  <a:pt x="16410" y="8009"/>
                </a:lnTo>
                <a:lnTo>
                  <a:pt x="16425" y="8027"/>
                </a:lnTo>
                <a:lnTo>
                  <a:pt x="16456" y="8062"/>
                </a:lnTo>
                <a:lnTo>
                  <a:pt x="16488" y="8095"/>
                </a:lnTo>
                <a:lnTo>
                  <a:pt x="16520" y="8129"/>
                </a:lnTo>
                <a:lnTo>
                  <a:pt x="16550" y="8165"/>
                </a:lnTo>
                <a:lnTo>
                  <a:pt x="16548" y="8176"/>
                </a:lnTo>
                <a:lnTo>
                  <a:pt x="16544" y="8188"/>
                </a:lnTo>
                <a:lnTo>
                  <a:pt x="16542" y="8199"/>
                </a:lnTo>
                <a:lnTo>
                  <a:pt x="16539" y="8211"/>
                </a:lnTo>
                <a:lnTo>
                  <a:pt x="16531" y="8224"/>
                </a:lnTo>
                <a:lnTo>
                  <a:pt x="16523" y="8237"/>
                </a:lnTo>
                <a:lnTo>
                  <a:pt x="16513" y="8250"/>
                </a:lnTo>
                <a:lnTo>
                  <a:pt x="16505" y="8260"/>
                </a:lnTo>
                <a:lnTo>
                  <a:pt x="16495" y="8270"/>
                </a:lnTo>
                <a:lnTo>
                  <a:pt x="16486" y="8279"/>
                </a:lnTo>
                <a:lnTo>
                  <a:pt x="16476" y="8287"/>
                </a:lnTo>
                <a:lnTo>
                  <a:pt x="16464" y="8295"/>
                </a:lnTo>
                <a:lnTo>
                  <a:pt x="16454" y="8302"/>
                </a:lnTo>
                <a:lnTo>
                  <a:pt x="16442" y="8309"/>
                </a:lnTo>
                <a:lnTo>
                  <a:pt x="16431" y="8315"/>
                </a:lnTo>
                <a:lnTo>
                  <a:pt x="16419" y="8321"/>
                </a:lnTo>
                <a:lnTo>
                  <a:pt x="16395" y="8331"/>
                </a:lnTo>
                <a:lnTo>
                  <a:pt x="16369" y="8339"/>
                </a:lnTo>
                <a:lnTo>
                  <a:pt x="16316" y="8355"/>
                </a:lnTo>
                <a:lnTo>
                  <a:pt x="16261" y="8371"/>
                </a:lnTo>
                <a:lnTo>
                  <a:pt x="16233" y="8380"/>
                </a:lnTo>
                <a:lnTo>
                  <a:pt x="16204" y="8392"/>
                </a:lnTo>
                <a:lnTo>
                  <a:pt x="16176" y="8404"/>
                </a:lnTo>
                <a:lnTo>
                  <a:pt x="16147" y="8418"/>
                </a:lnTo>
                <a:lnTo>
                  <a:pt x="16116" y="8453"/>
                </a:lnTo>
                <a:lnTo>
                  <a:pt x="16084" y="8488"/>
                </a:lnTo>
                <a:lnTo>
                  <a:pt x="16052" y="8522"/>
                </a:lnTo>
                <a:lnTo>
                  <a:pt x="16021" y="8557"/>
                </a:lnTo>
                <a:lnTo>
                  <a:pt x="15997" y="8575"/>
                </a:lnTo>
                <a:lnTo>
                  <a:pt x="15972" y="8593"/>
                </a:lnTo>
                <a:lnTo>
                  <a:pt x="15944" y="8612"/>
                </a:lnTo>
                <a:lnTo>
                  <a:pt x="15917" y="8630"/>
                </a:lnTo>
                <a:lnTo>
                  <a:pt x="15857" y="8668"/>
                </a:lnTo>
                <a:lnTo>
                  <a:pt x="15794" y="8705"/>
                </a:lnTo>
                <a:lnTo>
                  <a:pt x="15729" y="8745"/>
                </a:lnTo>
                <a:lnTo>
                  <a:pt x="15661" y="8786"/>
                </a:lnTo>
                <a:lnTo>
                  <a:pt x="15594" y="8826"/>
                </a:lnTo>
                <a:lnTo>
                  <a:pt x="15525" y="8867"/>
                </a:lnTo>
                <a:lnTo>
                  <a:pt x="15459" y="8909"/>
                </a:lnTo>
                <a:lnTo>
                  <a:pt x="15393" y="8953"/>
                </a:lnTo>
                <a:lnTo>
                  <a:pt x="15362" y="8975"/>
                </a:lnTo>
                <a:lnTo>
                  <a:pt x="15331" y="8996"/>
                </a:lnTo>
                <a:lnTo>
                  <a:pt x="15302" y="9018"/>
                </a:lnTo>
                <a:lnTo>
                  <a:pt x="15273" y="9041"/>
                </a:lnTo>
                <a:lnTo>
                  <a:pt x="15247" y="9063"/>
                </a:lnTo>
                <a:lnTo>
                  <a:pt x="15220" y="9086"/>
                </a:lnTo>
                <a:lnTo>
                  <a:pt x="15196" y="9109"/>
                </a:lnTo>
                <a:lnTo>
                  <a:pt x="15173" y="9131"/>
                </a:lnTo>
                <a:lnTo>
                  <a:pt x="15152" y="9154"/>
                </a:lnTo>
                <a:lnTo>
                  <a:pt x="15132" y="9177"/>
                </a:lnTo>
                <a:lnTo>
                  <a:pt x="15115" y="9201"/>
                </a:lnTo>
                <a:lnTo>
                  <a:pt x="15099" y="9224"/>
                </a:lnTo>
                <a:lnTo>
                  <a:pt x="15086" y="9248"/>
                </a:lnTo>
                <a:lnTo>
                  <a:pt x="15075" y="9272"/>
                </a:lnTo>
                <a:lnTo>
                  <a:pt x="15065" y="9296"/>
                </a:lnTo>
                <a:lnTo>
                  <a:pt x="15058" y="9320"/>
                </a:lnTo>
                <a:lnTo>
                  <a:pt x="15051" y="9346"/>
                </a:lnTo>
                <a:lnTo>
                  <a:pt x="15046" y="9371"/>
                </a:lnTo>
                <a:lnTo>
                  <a:pt x="15044" y="9396"/>
                </a:lnTo>
                <a:lnTo>
                  <a:pt x="15043" y="9421"/>
                </a:lnTo>
                <a:lnTo>
                  <a:pt x="15043" y="9446"/>
                </a:lnTo>
                <a:lnTo>
                  <a:pt x="15044" y="9473"/>
                </a:lnTo>
                <a:lnTo>
                  <a:pt x="15046" y="9498"/>
                </a:lnTo>
                <a:lnTo>
                  <a:pt x="15051" y="9523"/>
                </a:lnTo>
                <a:lnTo>
                  <a:pt x="15055" y="9548"/>
                </a:lnTo>
                <a:lnTo>
                  <a:pt x="15062" y="9573"/>
                </a:lnTo>
                <a:lnTo>
                  <a:pt x="15069" y="9597"/>
                </a:lnTo>
                <a:lnTo>
                  <a:pt x="15077" y="9623"/>
                </a:lnTo>
                <a:lnTo>
                  <a:pt x="15086" y="9647"/>
                </a:lnTo>
                <a:lnTo>
                  <a:pt x="15096" y="9671"/>
                </a:lnTo>
                <a:lnTo>
                  <a:pt x="15106" y="9694"/>
                </a:lnTo>
                <a:lnTo>
                  <a:pt x="15117" y="9717"/>
                </a:lnTo>
                <a:lnTo>
                  <a:pt x="15129" y="9739"/>
                </a:lnTo>
                <a:lnTo>
                  <a:pt x="15140" y="9761"/>
                </a:lnTo>
                <a:lnTo>
                  <a:pt x="15153" y="9783"/>
                </a:lnTo>
                <a:lnTo>
                  <a:pt x="15165" y="9804"/>
                </a:lnTo>
                <a:lnTo>
                  <a:pt x="15179" y="9823"/>
                </a:lnTo>
                <a:lnTo>
                  <a:pt x="15192" y="9843"/>
                </a:lnTo>
                <a:lnTo>
                  <a:pt x="15205" y="9861"/>
                </a:lnTo>
                <a:lnTo>
                  <a:pt x="15219" y="9878"/>
                </a:lnTo>
                <a:lnTo>
                  <a:pt x="15246" y="9910"/>
                </a:lnTo>
                <a:lnTo>
                  <a:pt x="15272" y="9939"/>
                </a:lnTo>
                <a:lnTo>
                  <a:pt x="15335" y="10004"/>
                </a:lnTo>
                <a:lnTo>
                  <a:pt x="15398" y="10069"/>
                </a:lnTo>
                <a:lnTo>
                  <a:pt x="15461" y="10136"/>
                </a:lnTo>
                <a:lnTo>
                  <a:pt x="15524" y="10202"/>
                </a:lnTo>
                <a:lnTo>
                  <a:pt x="15556" y="10235"/>
                </a:lnTo>
                <a:lnTo>
                  <a:pt x="15589" y="10267"/>
                </a:lnTo>
                <a:lnTo>
                  <a:pt x="15622" y="10298"/>
                </a:lnTo>
                <a:lnTo>
                  <a:pt x="15656" y="10329"/>
                </a:lnTo>
                <a:lnTo>
                  <a:pt x="15690" y="10359"/>
                </a:lnTo>
                <a:lnTo>
                  <a:pt x="15724" y="10389"/>
                </a:lnTo>
                <a:lnTo>
                  <a:pt x="15760" y="10417"/>
                </a:lnTo>
                <a:lnTo>
                  <a:pt x="15795" y="10445"/>
                </a:lnTo>
                <a:lnTo>
                  <a:pt x="15832" y="10471"/>
                </a:lnTo>
                <a:lnTo>
                  <a:pt x="15870" y="10495"/>
                </a:lnTo>
                <a:lnTo>
                  <a:pt x="15908" y="10519"/>
                </a:lnTo>
                <a:lnTo>
                  <a:pt x="15948" y="10541"/>
                </a:lnTo>
                <a:lnTo>
                  <a:pt x="15988" y="10562"/>
                </a:lnTo>
                <a:lnTo>
                  <a:pt x="16029" y="10580"/>
                </a:lnTo>
                <a:lnTo>
                  <a:pt x="16071" y="10597"/>
                </a:lnTo>
                <a:lnTo>
                  <a:pt x="16116" y="10612"/>
                </a:lnTo>
                <a:lnTo>
                  <a:pt x="16161" y="10626"/>
                </a:lnTo>
                <a:lnTo>
                  <a:pt x="16206" y="10636"/>
                </a:lnTo>
                <a:lnTo>
                  <a:pt x="16255" y="10645"/>
                </a:lnTo>
                <a:lnTo>
                  <a:pt x="16304" y="10652"/>
                </a:lnTo>
                <a:lnTo>
                  <a:pt x="16354" y="10656"/>
                </a:lnTo>
                <a:lnTo>
                  <a:pt x="16407" y="10658"/>
                </a:lnTo>
                <a:lnTo>
                  <a:pt x="16461" y="10657"/>
                </a:lnTo>
                <a:lnTo>
                  <a:pt x="16516" y="10652"/>
                </a:lnTo>
                <a:lnTo>
                  <a:pt x="16516" y="10658"/>
                </a:lnTo>
                <a:lnTo>
                  <a:pt x="16516" y="10664"/>
                </a:lnTo>
                <a:lnTo>
                  <a:pt x="16508" y="10676"/>
                </a:lnTo>
                <a:lnTo>
                  <a:pt x="16498" y="10688"/>
                </a:lnTo>
                <a:lnTo>
                  <a:pt x="16489" y="10699"/>
                </a:lnTo>
                <a:lnTo>
                  <a:pt x="16481" y="10711"/>
                </a:lnTo>
                <a:lnTo>
                  <a:pt x="16427" y="10727"/>
                </a:lnTo>
                <a:lnTo>
                  <a:pt x="16372" y="10739"/>
                </a:lnTo>
                <a:lnTo>
                  <a:pt x="16318" y="10751"/>
                </a:lnTo>
                <a:lnTo>
                  <a:pt x="16261" y="10761"/>
                </a:lnTo>
                <a:lnTo>
                  <a:pt x="16205" y="10768"/>
                </a:lnTo>
                <a:lnTo>
                  <a:pt x="16149" y="10775"/>
                </a:lnTo>
                <a:lnTo>
                  <a:pt x="16093" y="10779"/>
                </a:lnTo>
                <a:lnTo>
                  <a:pt x="16036" y="10782"/>
                </a:lnTo>
                <a:lnTo>
                  <a:pt x="15977" y="10784"/>
                </a:lnTo>
                <a:lnTo>
                  <a:pt x="15920" y="10784"/>
                </a:lnTo>
                <a:lnTo>
                  <a:pt x="15862" y="10784"/>
                </a:lnTo>
                <a:lnTo>
                  <a:pt x="15802" y="10783"/>
                </a:lnTo>
                <a:lnTo>
                  <a:pt x="15684" y="10778"/>
                </a:lnTo>
                <a:lnTo>
                  <a:pt x="15565" y="10771"/>
                </a:lnTo>
                <a:lnTo>
                  <a:pt x="15444" y="10764"/>
                </a:lnTo>
                <a:lnTo>
                  <a:pt x="15322" y="10756"/>
                </a:lnTo>
                <a:lnTo>
                  <a:pt x="15262" y="10754"/>
                </a:lnTo>
                <a:lnTo>
                  <a:pt x="15200" y="10751"/>
                </a:lnTo>
                <a:lnTo>
                  <a:pt x="15139" y="10748"/>
                </a:lnTo>
                <a:lnTo>
                  <a:pt x="15077" y="10747"/>
                </a:lnTo>
                <a:lnTo>
                  <a:pt x="15015" y="10747"/>
                </a:lnTo>
                <a:lnTo>
                  <a:pt x="14954" y="10747"/>
                </a:lnTo>
                <a:lnTo>
                  <a:pt x="14892" y="10749"/>
                </a:lnTo>
                <a:lnTo>
                  <a:pt x="14830" y="10752"/>
                </a:lnTo>
                <a:lnTo>
                  <a:pt x="14768" y="10756"/>
                </a:lnTo>
                <a:lnTo>
                  <a:pt x="14705" y="10762"/>
                </a:lnTo>
                <a:lnTo>
                  <a:pt x="14643" y="10770"/>
                </a:lnTo>
                <a:lnTo>
                  <a:pt x="14581" y="10779"/>
                </a:lnTo>
                <a:lnTo>
                  <a:pt x="14439" y="10803"/>
                </a:lnTo>
                <a:lnTo>
                  <a:pt x="14296" y="10826"/>
                </a:lnTo>
                <a:lnTo>
                  <a:pt x="14152" y="10850"/>
                </a:lnTo>
                <a:lnTo>
                  <a:pt x="14006" y="10874"/>
                </a:lnTo>
                <a:lnTo>
                  <a:pt x="13860" y="10900"/>
                </a:lnTo>
                <a:lnTo>
                  <a:pt x="13713" y="10924"/>
                </a:lnTo>
                <a:lnTo>
                  <a:pt x="13564" y="10949"/>
                </a:lnTo>
                <a:lnTo>
                  <a:pt x="13417" y="10974"/>
                </a:lnTo>
                <a:lnTo>
                  <a:pt x="13268" y="10999"/>
                </a:lnTo>
                <a:lnTo>
                  <a:pt x="13119" y="11025"/>
                </a:lnTo>
                <a:lnTo>
                  <a:pt x="12970" y="11051"/>
                </a:lnTo>
                <a:lnTo>
                  <a:pt x="12822" y="11077"/>
                </a:lnTo>
                <a:lnTo>
                  <a:pt x="12673" y="11103"/>
                </a:lnTo>
                <a:lnTo>
                  <a:pt x="12526" y="11130"/>
                </a:lnTo>
                <a:lnTo>
                  <a:pt x="12378" y="11156"/>
                </a:lnTo>
                <a:lnTo>
                  <a:pt x="12231" y="11182"/>
                </a:lnTo>
                <a:lnTo>
                  <a:pt x="12210" y="11186"/>
                </a:lnTo>
                <a:lnTo>
                  <a:pt x="12189" y="11187"/>
                </a:lnTo>
                <a:lnTo>
                  <a:pt x="12168" y="11188"/>
                </a:lnTo>
                <a:lnTo>
                  <a:pt x="12149" y="11188"/>
                </a:lnTo>
                <a:lnTo>
                  <a:pt x="12112" y="11185"/>
                </a:lnTo>
                <a:lnTo>
                  <a:pt x="12076" y="11179"/>
                </a:lnTo>
                <a:lnTo>
                  <a:pt x="12040" y="11173"/>
                </a:lnTo>
                <a:lnTo>
                  <a:pt x="12005" y="11170"/>
                </a:lnTo>
                <a:lnTo>
                  <a:pt x="11987" y="11169"/>
                </a:lnTo>
                <a:lnTo>
                  <a:pt x="11969" y="11167"/>
                </a:lnTo>
                <a:lnTo>
                  <a:pt x="11951" y="11169"/>
                </a:lnTo>
                <a:lnTo>
                  <a:pt x="11932" y="11171"/>
                </a:lnTo>
                <a:lnTo>
                  <a:pt x="11897" y="11177"/>
                </a:lnTo>
                <a:lnTo>
                  <a:pt x="11860" y="11185"/>
                </a:lnTo>
                <a:lnTo>
                  <a:pt x="11821" y="11195"/>
                </a:lnTo>
                <a:lnTo>
                  <a:pt x="11780" y="11206"/>
                </a:lnTo>
                <a:lnTo>
                  <a:pt x="11738" y="11219"/>
                </a:lnTo>
                <a:lnTo>
                  <a:pt x="11693" y="11234"/>
                </a:lnTo>
                <a:lnTo>
                  <a:pt x="11648" y="11251"/>
                </a:lnTo>
                <a:lnTo>
                  <a:pt x="11603" y="11269"/>
                </a:lnTo>
                <a:lnTo>
                  <a:pt x="11556" y="11289"/>
                </a:lnTo>
                <a:lnTo>
                  <a:pt x="11507" y="11309"/>
                </a:lnTo>
                <a:lnTo>
                  <a:pt x="11461" y="11332"/>
                </a:lnTo>
                <a:lnTo>
                  <a:pt x="11412" y="11355"/>
                </a:lnTo>
                <a:lnTo>
                  <a:pt x="11364" y="11380"/>
                </a:lnTo>
                <a:lnTo>
                  <a:pt x="11317" y="11406"/>
                </a:lnTo>
                <a:lnTo>
                  <a:pt x="11270" y="11433"/>
                </a:lnTo>
                <a:lnTo>
                  <a:pt x="11225" y="11461"/>
                </a:lnTo>
                <a:lnTo>
                  <a:pt x="11179" y="11489"/>
                </a:lnTo>
                <a:lnTo>
                  <a:pt x="11135" y="11519"/>
                </a:lnTo>
                <a:lnTo>
                  <a:pt x="11093" y="11550"/>
                </a:lnTo>
                <a:lnTo>
                  <a:pt x="11052" y="11581"/>
                </a:lnTo>
                <a:lnTo>
                  <a:pt x="11013" y="11613"/>
                </a:lnTo>
                <a:lnTo>
                  <a:pt x="10976" y="11646"/>
                </a:lnTo>
                <a:lnTo>
                  <a:pt x="10942" y="11678"/>
                </a:lnTo>
                <a:lnTo>
                  <a:pt x="10910" y="11713"/>
                </a:lnTo>
                <a:lnTo>
                  <a:pt x="10880" y="11746"/>
                </a:lnTo>
                <a:lnTo>
                  <a:pt x="10854" y="11780"/>
                </a:lnTo>
                <a:lnTo>
                  <a:pt x="10829" y="11814"/>
                </a:lnTo>
                <a:lnTo>
                  <a:pt x="10810" y="11849"/>
                </a:lnTo>
                <a:lnTo>
                  <a:pt x="10794" y="11884"/>
                </a:lnTo>
                <a:lnTo>
                  <a:pt x="10781" y="11919"/>
                </a:lnTo>
                <a:lnTo>
                  <a:pt x="10773" y="11954"/>
                </a:lnTo>
                <a:lnTo>
                  <a:pt x="10769" y="11989"/>
                </a:lnTo>
                <a:lnTo>
                  <a:pt x="10770" y="12005"/>
                </a:lnTo>
                <a:lnTo>
                  <a:pt x="10777" y="12034"/>
                </a:lnTo>
                <a:lnTo>
                  <a:pt x="10786" y="12076"/>
                </a:lnTo>
                <a:lnTo>
                  <a:pt x="10799" y="12128"/>
                </a:lnTo>
                <a:lnTo>
                  <a:pt x="10813" y="12189"/>
                </a:lnTo>
                <a:lnTo>
                  <a:pt x="10831" y="12257"/>
                </a:lnTo>
                <a:lnTo>
                  <a:pt x="10850" y="12329"/>
                </a:lnTo>
                <a:lnTo>
                  <a:pt x="10870" y="12403"/>
                </a:lnTo>
                <a:lnTo>
                  <a:pt x="10889" y="12478"/>
                </a:lnTo>
                <a:lnTo>
                  <a:pt x="10910" y="12551"/>
                </a:lnTo>
                <a:lnTo>
                  <a:pt x="10929" y="12621"/>
                </a:lnTo>
                <a:lnTo>
                  <a:pt x="10947" y="12686"/>
                </a:lnTo>
                <a:lnTo>
                  <a:pt x="10963" y="12743"/>
                </a:lnTo>
                <a:lnTo>
                  <a:pt x="10978" y="12791"/>
                </a:lnTo>
                <a:lnTo>
                  <a:pt x="10990" y="12828"/>
                </a:lnTo>
                <a:lnTo>
                  <a:pt x="10999" y="12852"/>
                </a:lnTo>
                <a:lnTo>
                  <a:pt x="11017" y="12879"/>
                </a:lnTo>
                <a:lnTo>
                  <a:pt x="11037" y="12907"/>
                </a:lnTo>
                <a:lnTo>
                  <a:pt x="11055" y="12934"/>
                </a:lnTo>
                <a:lnTo>
                  <a:pt x="11073" y="12962"/>
                </a:lnTo>
                <a:lnTo>
                  <a:pt x="11093" y="12989"/>
                </a:lnTo>
                <a:lnTo>
                  <a:pt x="11111" y="13017"/>
                </a:lnTo>
                <a:lnTo>
                  <a:pt x="11130" y="13043"/>
                </a:lnTo>
                <a:lnTo>
                  <a:pt x="11149" y="13071"/>
                </a:lnTo>
                <a:lnTo>
                  <a:pt x="11164" y="13106"/>
                </a:lnTo>
                <a:lnTo>
                  <a:pt x="11176" y="13143"/>
                </a:lnTo>
                <a:lnTo>
                  <a:pt x="11188" y="13181"/>
                </a:lnTo>
                <a:lnTo>
                  <a:pt x="11198" y="13220"/>
                </a:lnTo>
                <a:lnTo>
                  <a:pt x="11207" y="13260"/>
                </a:lnTo>
                <a:lnTo>
                  <a:pt x="11217" y="13300"/>
                </a:lnTo>
                <a:lnTo>
                  <a:pt x="11223" y="13341"/>
                </a:lnTo>
                <a:lnTo>
                  <a:pt x="11231" y="13383"/>
                </a:lnTo>
                <a:lnTo>
                  <a:pt x="11246" y="13467"/>
                </a:lnTo>
                <a:lnTo>
                  <a:pt x="11264" y="13549"/>
                </a:lnTo>
                <a:lnTo>
                  <a:pt x="11273" y="13589"/>
                </a:lnTo>
                <a:lnTo>
                  <a:pt x="11284" y="13630"/>
                </a:lnTo>
                <a:lnTo>
                  <a:pt x="11296" y="13667"/>
                </a:lnTo>
                <a:lnTo>
                  <a:pt x="11310" y="13704"/>
                </a:lnTo>
                <a:lnTo>
                  <a:pt x="11340" y="13776"/>
                </a:lnTo>
                <a:lnTo>
                  <a:pt x="11372" y="13848"/>
                </a:lnTo>
                <a:lnTo>
                  <a:pt x="11406" y="13919"/>
                </a:lnTo>
                <a:lnTo>
                  <a:pt x="11440" y="13991"/>
                </a:lnTo>
                <a:lnTo>
                  <a:pt x="11474" y="14064"/>
                </a:lnTo>
                <a:lnTo>
                  <a:pt x="11510" y="14137"/>
                </a:lnTo>
                <a:lnTo>
                  <a:pt x="11545" y="14209"/>
                </a:lnTo>
                <a:lnTo>
                  <a:pt x="11580" y="14282"/>
                </a:lnTo>
                <a:lnTo>
                  <a:pt x="11614" y="14357"/>
                </a:lnTo>
                <a:lnTo>
                  <a:pt x="11647" y="14431"/>
                </a:lnTo>
                <a:lnTo>
                  <a:pt x="11678" y="14506"/>
                </a:lnTo>
                <a:lnTo>
                  <a:pt x="11709" y="14581"/>
                </a:lnTo>
                <a:lnTo>
                  <a:pt x="11723" y="14619"/>
                </a:lnTo>
                <a:lnTo>
                  <a:pt x="11737" y="14657"/>
                </a:lnTo>
                <a:lnTo>
                  <a:pt x="11750" y="14696"/>
                </a:lnTo>
                <a:lnTo>
                  <a:pt x="11762" y="14735"/>
                </a:lnTo>
                <a:lnTo>
                  <a:pt x="11774" y="14774"/>
                </a:lnTo>
                <a:lnTo>
                  <a:pt x="11786" y="14812"/>
                </a:lnTo>
                <a:lnTo>
                  <a:pt x="11796" y="14851"/>
                </a:lnTo>
                <a:lnTo>
                  <a:pt x="11805" y="14890"/>
                </a:lnTo>
                <a:lnTo>
                  <a:pt x="11800" y="14890"/>
                </a:lnTo>
                <a:lnTo>
                  <a:pt x="11794" y="14890"/>
                </a:lnTo>
                <a:lnTo>
                  <a:pt x="11788" y="14879"/>
                </a:lnTo>
                <a:lnTo>
                  <a:pt x="11782" y="14867"/>
                </a:lnTo>
                <a:lnTo>
                  <a:pt x="11755" y="14834"/>
                </a:lnTo>
                <a:lnTo>
                  <a:pt x="11727" y="14801"/>
                </a:lnTo>
                <a:lnTo>
                  <a:pt x="11700" y="14768"/>
                </a:lnTo>
                <a:lnTo>
                  <a:pt x="11672" y="14736"/>
                </a:lnTo>
                <a:lnTo>
                  <a:pt x="11645" y="14703"/>
                </a:lnTo>
                <a:lnTo>
                  <a:pt x="11619" y="14669"/>
                </a:lnTo>
                <a:lnTo>
                  <a:pt x="11591" y="14636"/>
                </a:lnTo>
                <a:lnTo>
                  <a:pt x="11564" y="14603"/>
                </a:lnTo>
                <a:lnTo>
                  <a:pt x="11504" y="14559"/>
                </a:lnTo>
                <a:lnTo>
                  <a:pt x="11443" y="14515"/>
                </a:lnTo>
                <a:lnTo>
                  <a:pt x="11384" y="14471"/>
                </a:lnTo>
                <a:lnTo>
                  <a:pt x="11324" y="14428"/>
                </a:lnTo>
                <a:lnTo>
                  <a:pt x="11265" y="14383"/>
                </a:lnTo>
                <a:lnTo>
                  <a:pt x="11205" y="14340"/>
                </a:lnTo>
                <a:lnTo>
                  <a:pt x="11146" y="14295"/>
                </a:lnTo>
                <a:lnTo>
                  <a:pt x="11085" y="14251"/>
                </a:lnTo>
                <a:lnTo>
                  <a:pt x="11025" y="14208"/>
                </a:lnTo>
                <a:lnTo>
                  <a:pt x="10966" y="14163"/>
                </a:lnTo>
                <a:lnTo>
                  <a:pt x="10906" y="14120"/>
                </a:lnTo>
                <a:lnTo>
                  <a:pt x="10847" y="14076"/>
                </a:lnTo>
                <a:lnTo>
                  <a:pt x="10787" y="14031"/>
                </a:lnTo>
                <a:lnTo>
                  <a:pt x="10726" y="13988"/>
                </a:lnTo>
                <a:lnTo>
                  <a:pt x="10667" y="13944"/>
                </a:lnTo>
                <a:lnTo>
                  <a:pt x="10607" y="13900"/>
                </a:lnTo>
                <a:lnTo>
                  <a:pt x="10533" y="13863"/>
                </a:lnTo>
                <a:lnTo>
                  <a:pt x="10458" y="13827"/>
                </a:lnTo>
                <a:lnTo>
                  <a:pt x="10383" y="13790"/>
                </a:lnTo>
                <a:lnTo>
                  <a:pt x="10308" y="13756"/>
                </a:lnTo>
                <a:lnTo>
                  <a:pt x="10233" y="13721"/>
                </a:lnTo>
                <a:lnTo>
                  <a:pt x="10157" y="13688"/>
                </a:lnTo>
                <a:lnTo>
                  <a:pt x="10082" y="13655"/>
                </a:lnTo>
                <a:lnTo>
                  <a:pt x="10006" y="13623"/>
                </a:lnTo>
                <a:lnTo>
                  <a:pt x="9854" y="13559"/>
                </a:lnTo>
                <a:lnTo>
                  <a:pt x="9703" y="13497"/>
                </a:lnTo>
                <a:lnTo>
                  <a:pt x="9550" y="13435"/>
                </a:lnTo>
                <a:lnTo>
                  <a:pt x="9399" y="13373"/>
                </a:lnTo>
                <a:lnTo>
                  <a:pt x="9248" y="13311"/>
                </a:lnTo>
                <a:lnTo>
                  <a:pt x="9098" y="13248"/>
                </a:lnTo>
                <a:lnTo>
                  <a:pt x="9022" y="13216"/>
                </a:lnTo>
                <a:lnTo>
                  <a:pt x="8948" y="13183"/>
                </a:lnTo>
                <a:lnTo>
                  <a:pt x="8875" y="13150"/>
                </a:lnTo>
                <a:lnTo>
                  <a:pt x="8800" y="13117"/>
                </a:lnTo>
                <a:lnTo>
                  <a:pt x="8727" y="13082"/>
                </a:lnTo>
                <a:lnTo>
                  <a:pt x="8654" y="13047"/>
                </a:lnTo>
                <a:lnTo>
                  <a:pt x="8580" y="13011"/>
                </a:lnTo>
                <a:lnTo>
                  <a:pt x="8508" y="12975"/>
                </a:lnTo>
                <a:lnTo>
                  <a:pt x="8436" y="12937"/>
                </a:lnTo>
                <a:lnTo>
                  <a:pt x="8365" y="12898"/>
                </a:lnTo>
                <a:lnTo>
                  <a:pt x="8294" y="12859"/>
                </a:lnTo>
                <a:lnTo>
                  <a:pt x="8223" y="12818"/>
                </a:lnTo>
                <a:lnTo>
                  <a:pt x="8175" y="12780"/>
                </a:lnTo>
                <a:lnTo>
                  <a:pt x="8126" y="12743"/>
                </a:lnTo>
                <a:lnTo>
                  <a:pt x="8076" y="12705"/>
                </a:lnTo>
                <a:lnTo>
                  <a:pt x="8027" y="12668"/>
                </a:lnTo>
                <a:lnTo>
                  <a:pt x="7979" y="12631"/>
                </a:lnTo>
                <a:lnTo>
                  <a:pt x="7930" y="12593"/>
                </a:lnTo>
                <a:lnTo>
                  <a:pt x="7880" y="12555"/>
                </a:lnTo>
                <a:lnTo>
                  <a:pt x="7831" y="12519"/>
                </a:lnTo>
                <a:lnTo>
                  <a:pt x="7812" y="12507"/>
                </a:lnTo>
                <a:lnTo>
                  <a:pt x="7791" y="12497"/>
                </a:lnTo>
                <a:lnTo>
                  <a:pt x="7769" y="12488"/>
                </a:lnTo>
                <a:lnTo>
                  <a:pt x="7749" y="12480"/>
                </a:lnTo>
                <a:lnTo>
                  <a:pt x="7727" y="12472"/>
                </a:lnTo>
                <a:lnTo>
                  <a:pt x="7704" y="12466"/>
                </a:lnTo>
                <a:lnTo>
                  <a:pt x="7682" y="12460"/>
                </a:lnTo>
                <a:lnTo>
                  <a:pt x="7659" y="12456"/>
                </a:lnTo>
                <a:lnTo>
                  <a:pt x="7612" y="12449"/>
                </a:lnTo>
                <a:lnTo>
                  <a:pt x="7566" y="12444"/>
                </a:lnTo>
                <a:lnTo>
                  <a:pt x="7517" y="12440"/>
                </a:lnTo>
                <a:lnTo>
                  <a:pt x="7470" y="12437"/>
                </a:lnTo>
                <a:lnTo>
                  <a:pt x="7422" y="12435"/>
                </a:lnTo>
                <a:lnTo>
                  <a:pt x="7374" y="12433"/>
                </a:lnTo>
                <a:lnTo>
                  <a:pt x="7327" y="12429"/>
                </a:lnTo>
                <a:lnTo>
                  <a:pt x="7280" y="12425"/>
                </a:lnTo>
                <a:lnTo>
                  <a:pt x="7257" y="12421"/>
                </a:lnTo>
                <a:lnTo>
                  <a:pt x="7235" y="12418"/>
                </a:lnTo>
                <a:lnTo>
                  <a:pt x="7213" y="12413"/>
                </a:lnTo>
                <a:lnTo>
                  <a:pt x="7190" y="12409"/>
                </a:lnTo>
                <a:lnTo>
                  <a:pt x="7168" y="12403"/>
                </a:lnTo>
                <a:lnTo>
                  <a:pt x="7148" y="12396"/>
                </a:lnTo>
                <a:lnTo>
                  <a:pt x="7127" y="12388"/>
                </a:lnTo>
                <a:lnTo>
                  <a:pt x="7106" y="12380"/>
                </a:lnTo>
                <a:lnTo>
                  <a:pt x="7070" y="12362"/>
                </a:lnTo>
                <a:lnTo>
                  <a:pt x="7034" y="12340"/>
                </a:lnTo>
                <a:lnTo>
                  <a:pt x="6999" y="12316"/>
                </a:lnTo>
                <a:lnTo>
                  <a:pt x="6965" y="12289"/>
                </a:lnTo>
                <a:lnTo>
                  <a:pt x="6932" y="12259"/>
                </a:lnTo>
                <a:lnTo>
                  <a:pt x="6899" y="12227"/>
                </a:lnTo>
                <a:lnTo>
                  <a:pt x="6868" y="12192"/>
                </a:lnTo>
                <a:lnTo>
                  <a:pt x="6838" y="12155"/>
                </a:lnTo>
                <a:lnTo>
                  <a:pt x="6809" y="12116"/>
                </a:lnTo>
                <a:lnTo>
                  <a:pt x="6780" y="12076"/>
                </a:lnTo>
                <a:lnTo>
                  <a:pt x="6754" y="12032"/>
                </a:lnTo>
                <a:lnTo>
                  <a:pt x="6727" y="11987"/>
                </a:lnTo>
                <a:lnTo>
                  <a:pt x="6702" y="11942"/>
                </a:lnTo>
                <a:lnTo>
                  <a:pt x="6679" y="11895"/>
                </a:lnTo>
                <a:lnTo>
                  <a:pt x="6656" y="11845"/>
                </a:lnTo>
                <a:lnTo>
                  <a:pt x="6636" y="11795"/>
                </a:lnTo>
                <a:lnTo>
                  <a:pt x="6616" y="11745"/>
                </a:lnTo>
                <a:lnTo>
                  <a:pt x="6598" y="11693"/>
                </a:lnTo>
                <a:lnTo>
                  <a:pt x="6581" y="11640"/>
                </a:lnTo>
                <a:lnTo>
                  <a:pt x="6565" y="11587"/>
                </a:lnTo>
                <a:lnTo>
                  <a:pt x="6551" y="11533"/>
                </a:lnTo>
                <a:lnTo>
                  <a:pt x="6538" y="11479"/>
                </a:lnTo>
                <a:lnTo>
                  <a:pt x="6528" y="11425"/>
                </a:lnTo>
                <a:lnTo>
                  <a:pt x="6519" y="11371"/>
                </a:lnTo>
                <a:lnTo>
                  <a:pt x="6511" y="11316"/>
                </a:lnTo>
                <a:lnTo>
                  <a:pt x="6505" y="11263"/>
                </a:lnTo>
                <a:lnTo>
                  <a:pt x="6500" y="11210"/>
                </a:lnTo>
                <a:lnTo>
                  <a:pt x="6498" y="11156"/>
                </a:lnTo>
                <a:lnTo>
                  <a:pt x="6498" y="11104"/>
                </a:lnTo>
                <a:lnTo>
                  <a:pt x="6499" y="11053"/>
                </a:lnTo>
                <a:lnTo>
                  <a:pt x="6503" y="11001"/>
                </a:lnTo>
                <a:lnTo>
                  <a:pt x="6507" y="10952"/>
                </a:lnTo>
                <a:lnTo>
                  <a:pt x="6492" y="10937"/>
                </a:lnTo>
                <a:lnTo>
                  <a:pt x="6479" y="10924"/>
                </a:lnTo>
                <a:lnTo>
                  <a:pt x="6464" y="10909"/>
                </a:lnTo>
                <a:lnTo>
                  <a:pt x="6450" y="10895"/>
                </a:lnTo>
                <a:lnTo>
                  <a:pt x="6441" y="10901"/>
                </a:lnTo>
                <a:lnTo>
                  <a:pt x="6433" y="10906"/>
                </a:lnTo>
                <a:lnTo>
                  <a:pt x="6424" y="10912"/>
                </a:lnTo>
                <a:lnTo>
                  <a:pt x="6416" y="10918"/>
                </a:lnTo>
                <a:lnTo>
                  <a:pt x="6404" y="10977"/>
                </a:lnTo>
                <a:lnTo>
                  <a:pt x="6393" y="11037"/>
                </a:lnTo>
                <a:lnTo>
                  <a:pt x="6378" y="11099"/>
                </a:lnTo>
                <a:lnTo>
                  <a:pt x="6362" y="11161"/>
                </a:lnTo>
                <a:lnTo>
                  <a:pt x="6345" y="11222"/>
                </a:lnTo>
                <a:lnTo>
                  <a:pt x="6325" y="11285"/>
                </a:lnTo>
                <a:lnTo>
                  <a:pt x="6305" y="11348"/>
                </a:lnTo>
                <a:lnTo>
                  <a:pt x="6282" y="11411"/>
                </a:lnTo>
                <a:lnTo>
                  <a:pt x="6259" y="11476"/>
                </a:lnTo>
                <a:lnTo>
                  <a:pt x="6235" y="11540"/>
                </a:lnTo>
                <a:lnTo>
                  <a:pt x="6208" y="11604"/>
                </a:lnTo>
                <a:lnTo>
                  <a:pt x="6182" y="11668"/>
                </a:lnTo>
                <a:lnTo>
                  <a:pt x="6155" y="11732"/>
                </a:lnTo>
                <a:lnTo>
                  <a:pt x="6126" y="11796"/>
                </a:lnTo>
                <a:lnTo>
                  <a:pt x="6097" y="11860"/>
                </a:lnTo>
                <a:lnTo>
                  <a:pt x="6069" y="11924"/>
                </a:lnTo>
                <a:lnTo>
                  <a:pt x="6008" y="12050"/>
                </a:lnTo>
                <a:lnTo>
                  <a:pt x="5947" y="12176"/>
                </a:lnTo>
                <a:lnTo>
                  <a:pt x="5887" y="12299"/>
                </a:lnTo>
                <a:lnTo>
                  <a:pt x="5826" y="12419"/>
                </a:lnTo>
                <a:lnTo>
                  <a:pt x="5767" y="12537"/>
                </a:lnTo>
                <a:lnTo>
                  <a:pt x="5711" y="12650"/>
                </a:lnTo>
                <a:lnTo>
                  <a:pt x="5658" y="12759"/>
                </a:lnTo>
                <a:lnTo>
                  <a:pt x="5609" y="12863"/>
                </a:lnTo>
                <a:lnTo>
                  <a:pt x="5525" y="13048"/>
                </a:lnTo>
                <a:lnTo>
                  <a:pt x="5440" y="13231"/>
                </a:lnTo>
                <a:lnTo>
                  <a:pt x="5355" y="13415"/>
                </a:lnTo>
                <a:lnTo>
                  <a:pt x="5270" y="13599"/>
                </a:lnTo>
                <a:lnTo>
                  <a:pt x="5185" y="13783"/>
                </a:lnTo>
                <a:lnTo>
                  <a:pt x="5100" y="13967"/>
                </a:lnTo>
                <a:lnTo>
                  <a:pt x="5015" y="14153"/>
                </a:lnTo>
                <a:lnTo>
                  <a:pt x="4931" y="14338"/>
                </a:lnTo>
                <a:lnTo>
                  <a:pt x="4847" y="14524"/>
                </a:lnTo>
                <a:lnTo>
                  <a:pt x="4763" y="14711"/>
                </a:lnTo>
                <a:lnTo>
                  <a:pt x="4679" y="14898"/>
                </a:lnTo>
                <a:lnTo>
                  <a:pt x="4597" y="15086"/>
                </a:lnTo>
                <a:lnTo>
                  <a:pt x="4515" y="15275"/>
                </a:lnTo>
                <a:lnTo>
                  <a:pt x="4433" y="15464"/>
                </a:lnTo>
                <a:lnTo>
                  <a:pt x="4353" y="15655"/>
                </a:lnTo>
                <a:lnTo>
                  <a:pt x="4273" y="15847"/>
                </a:lnTo>
                <a:lnTo>
                  <a:pt x="4236" y="15935"/>
                </a:lnTo>
                <a:lnTo>
                  <a:pt x="4201" y="16023"/>
                </a:lnTo>
                <a:lnTo>
                  <a:pt x="4166" y="16112"/>
                </a:lnTo>
                <a:lnTo>
                  <a:pt x="4131" y="16202"/>
                </a:lnTo>
                <a:lnTo>
                  <a:pt x="4098" y="16292"/>
                </a:lnTo>
                <a:lnTo>
                  <a:pt x="4063" y="16382"/>
                </a:lnTo>
                <a:lnTo>
                  <a:pt x="4030" y="16473"/>
                </a:lnTo>
                <a:lnTo>
                  <a:pt x="3998" y="16565"/>
                </a:lnTo>
                <a:lnTo>
                  <a:pt x="3966" y="16656"/>
                </a:lnTo>
                <a:lnTo>
                  <a:pt x="3934" y="16749"/>
                </a:lnTo>
                <a:lnTo>
                  <a:pt x="3903" y="16842"/>
                </a:lnTo>
                <a:lnTo>
                  <a:pt x="3872" y="16934"/>
                </a:lnTo>
                <a:lnTo>
                  <a:pt x="3842" y="17027"/>
                </a:lnTo>
                <a:lnTo>
                  <a:pt x="3813" y="17121"/>
                </a:lnTo>
                <a:lnTo>
                  <a:pt x="3783" y="17215"/>
                </a:lnTo>
                <a:lnTo>
                  <a:pt x="3754" y="17309"/>
                </a:lnTo>
                <a:lnTo>
                  <a:pt x="3744" y="17347"/>
                </a:lnTo>
                <a:lnTo>
                  <a:pt x="3734" y="17382"/>
                </a:lnTo>
                <a:lnTo>
                  <a:pt x="3725" y="17419"/>
                </a:lnTo>
                <a:lnTo>
                  <a:pt x="3717" y="17453"/>
                </a:lnTo>
                <a:lnTo>
                  <a:pt x="3703" y="17521"/>
                </a:lnTo>
                <a:lnTo>
                  <a:pt x="3691" y="17585"/>
                </a:lnTo>
                <a:lnTo>
                  <a:pt x="3681" y="17647"/>
                </a:lnTo>
                <a:lnTo>
                  <a:pt x="3672" y="17706"/>
                </a:lnTo>
                <a:lnTo>
                  <a:pt x="3663" y="17765"/>
                </a:lnTo>
                <a:lnTo>
                  <a:pt x="3653" y="17821"/>
                </a:lnTo>
                <a:lnTo>
                  <a:pt x="3643" y="17876"/>
                </a:lnTo>
                <a:lnTo>
                  <a:pt x="3630" y="17931"/>
                </a:lnTo>
                <a:lnTo>
                  <a:pt x="3624" y="17957"/>
                </a:lnTo>
                <a:lnTo>
                  <a:pt x="3616" y="17985"/>
                </a:lnTo>
                <a:lnTo>
                  <a:pt x="3606" y="18011"/>
                </a:lnTo>
                <a:lnTo>
                  <a:pt x="3597" y="18037"/>
                </a:lnTo>
                <a:lnTo>
                  <a:pt x="3587" y="18064"/>
                </a:lnTo>
                <a:lnTo>
                  <a:pt x="3575" y="18091"/>
                </a:lnTo>
                <a:lnTo>
                  <a:pt x="3562" y="18117"/>
                </a:lnTo>
                <a:lnTo>
                  <a:pt x="3548" y="18144"/>
                </a:lnTo>
                <a:lnTo>
                  <a:pt x="3533" y="18171"/>
                </a:lnTo>
                <a:lnTo>
                  <a:pt x="3516" y="18199"/>
                </a:lnTo>
                <a:lnTo>
                  <a:pt x="3498" y="18226"/>
                </a:lnTo>
                <a:lnTo>
                  <a:pt x="3478" y="18254"/>
                </a:lnTo>
                <a:lnTo>
                  <a:pt x="3467" y="18248"/>
                </a:lnTo>
                <a:lnTo>
                  <a:pt x="3455" y="18244"/>
                </a:lnTo>
                <a:lnTo>
                  <a:pt x="3446" y="18242"/>
                </a:lnTo>
                <a:lnTo>
                  <a:pt x="3437" y="18240"/>
                </a:lnTo>
                <a:lnTo>
                  <a:pt x="3429" y="18240"/>
                </a:lnTo>
                <a:lnTo>
                  <a:pt x="3422" y="18240"/>
                </a:lnTo>
                <a:lnTo>
                  <a:pt x="3415" y="18242"/>
                </a:lnTo>
                <a:lnTo>
                  <a:pt x="3409" y="18244"/>
                </a:lnTo>
                <a:lnTo>
                  <a:pt x="3397" y="18251"/>
                </a:lnTo>
                <a:lnTo>
                  <a:pt x="3384" y="18262"/>
                </a:lnTo>
                <a:lnTo>
                  <a:pt x="3369" y="18274"/>
                </a:lnTo>
                <a:lnTo>
                  <a:pt x="3351" y="18288"/>
                </a:lnTo>
                <a:lnTo>
                  <a:pt x="3342" y="18281"/>
                </a:lnTo>
                <a:lnTo>
                  <a:pt x="3332" y="18272"/>
                </a:lnTo>
                <a:lnTo>
                  <a:pt x="3321" y="18263"/>
                </a:lnTo>
                <a:lnTo>
                  <a:pt x="3312" y="18251"/>
                </a:lnTo>
                <a:lnTo>
                  <a:pt x="3303" y="18240"/>
                </a:lnTo>
                <a:lnTo>
                  <a:pt x="3295" y="18227"/>
                </a:lnTo>
                <a:lnTo>
                  <a:pt x="3287" y="18215"/>
                </a:lnTo>
                <a:lnTo>
                  <a:pt x="3280" y="18200"/>
                </a:lnTo>
                <a:lnTo>
                  <a:pt x="3274" y="18186"/>
                </a:lnTo>
                <a:lnTo>
                  <a:pt x="3271" y="18170"/>
                </a:lnTo>
                <a:lnTo>
                  <a:pt x="3267" y="18154"/>
                </a:lnTo>
                <a:lnTo>
                  <a:pt x="3266" y="18138"/>
                </a:lnTo>
                <a:lnTo>
                  <a:pt x="3267" y="18121"/>
                </a:lnTo>
                <a:lnTo>
                  <a:pt x="3270" y="18104"/>
                </a:lnTo>
                <a:lnTo>
                  <a:pt x="3275" y="18086"/>
                </a:lnTo>
                <a:lnTo>
                  <a:pt x="3282" y="18069"/>
                </a:lnTo>
                <a:lnTo>
                  <a:pt x="3309" y="18030"/>
                </a:lnTo>
                <a:lnTo>
                  <a:pt x="3334" y="17991"/>
                </a:lnTo>
                <a:lnTo>
                  <a:pt x="3360" y="17952"/>
                </a:lnTo>
                <a:lnTo>
                  <a:pt x="3387" y="17914"/>
                </a:lnTo>
                <a:lnTo>
                  <a:pt x="3412" y="17875"/>
                </a:lnTo>
                <a:lnTo>
                  <a:pt x="3438" y="17836"/>
                </a:lnTo>
                <a:lnTo>
                  <a:pt x="3464" y="17797"/>
                </a:lnTo>
                <a:lnTo>
                  <a:pt x="3490" y="17758"/>
                </a:lnTo>
                <a:lnTo>
                  <a:pt x="3515" y="17680"/>
                </a:lnTo>
                <a:lnTo>
                  <a:pt x="3540" y="17601"/>
                </a:lnTo>
                <a:lnTo>
                  <a:pt x="3565" y="17523"/>
                </a:lnTo>
                <a:lnTo>
                  <a:pt x="3590" y="17444"/>
                </a:lnTo>
                <a:lnTo>
                  <a:pt x="3616" y="17366"/>
                </a:lnTo>
                <a:lnTo>
                  <a:pt x="3641" y="17287"/>
                </a:lnTo>
                <a:lnTo>
                  <a:pt x="3666" y="17209"/>
                </a:lnTo>
                <a:lnTo>
                  <a:pt x="3691" y="17130"/>
                </a:lnTo>
                <a:lnTo>
                  <a:pt x="3716" y="17052"/>
                </a:lnTo>
                <a:lnTo>
                  <a:pt x="3742" y="16973"/>
                </a:lnTo>
                <a:lnTo>
                  <a:pt x="3767" y="16896"/>
                </a:lnTo>
                <a:lnTo>
                  <a:pt x="3792" y="16816"/>
                </a:lnTo>
                <a:lnTo>
                  <a:pt x="3817" y="16739"/>
                </a:lnTo>
                <a:lnTo>
                  <a:pt x="3842" y="16660"/>
                </a:lnTo>
                <a:lnTo>
                  <a:pt x="3868" y="16582"/>
                </a:lnTo>
                <a:lnTo>
                  <a:pt x="3893" y="16503"/>
                </a:lnTo>
                <a:lnTo>
                  <a:pt x="3945" y="16371"/>
                </a:lnTo>
                <a:lnTo>
                  <a:pt x="3998" y="16239"/>
                </a:lnTo>
                <a:lnTo>
                  <a:pt x="4051" y="16108"/>
                </a:lnTo>
                <a:lnTo>
                  <a:pt x="4103" y="15976"/>
                </a:lnTo>
                <a:lnTo>
                  <a:pt x="4155" y="15844"/>
                </a:lnTo>
                <a:lnTo>
                  <a:pt x="4208" y="15713"/>
                </a:lnTo>
                <a:lnTo>
                  <a:pt x="4260" y="15581"/>
                </a:lnTo>
                <a:lnTo>
                  <a:pt x="4313" y="15449"/>
                </a:lnTo>
                <a:lnTo>
                  <a:pt x="4366" y="15317"/>
                </a:lnTo>
                <a:lnTo>
                  <a:pt x="4418" y="15186"/>
                </a:lnTo>
                <a:lnTo>
                  <a:pt x="4471" y="15054"/>
                </a:lnTo>
                <a:lnTo>
                  <a:pt x="4524" y="14922"/>
                </a:lnTo>
                <a:lnTo>
                  <a:pt x="4576" y="14791"/>
                </a:lnTo>
                <a:lnTo>
                  <a:pt x="4628" y="14659"/>
                </a:lnTo>
                <a:lnTo>
                  <a:pt x="4681" y="14527"/>
                </a:lnTo>
                <a:lnTo>
                  <a:pt x="4733" y="14396"/>
                </a:lnTo>
                <a:lnTo>
                  <a:pt x="4812" y="14230"/>
                </a:lnTo>
                <a:lnTo>
                  <a:pt x="4890" y="14062"/>
                </a:lnTo>
                <a:lnTo>
                  <a:pt x="4969" y="13896"/>
                </a:lnTo>
                <a:lnTo>
                  <a:pt x="5047" y="13730"/>
                </a:lnTo>
                <a:lnTo>
                  <a:pt x="5126" y="13564"/>
                </a:lnTo>
                <a:lnTo>
                  <a:pt x="5204" y="13398"/>
                </a:lnTo>
                <a:lnTo>
                  <a:pt x="5283" y="13232"/>
                </a:lnTo>
                <a:lnTo>
                  <a:pt x="5361" y="13065"/>
                </a:lnTo>
                <a:lnTo>
                  <a:pt x="5440" y="12899"/>
                </a:lnTo>
                <a:lnTo>
                  <a:pt x="5518" y="12733"/>
                </a:lnTo>
                <a:lnTo>
                  <a:pt x="5597" y="12567"/>
                </a:lnTo>
                <a:lnTo>
                  <a:pt x="5675" y="12401"/>
                </a:lnTo>
                <a:lnTo>
                  <a:pt x="5754" y="12234"/>
                </a:lnTo>
                <a:lnTo>
                  <a:pt x="5832" y="12068"/>
                </a:lnTo>
                <a:lnTo>
                  <a:pt x="5911" y="11902"/>
                </a:lnTo>
                <a:lnTo>
                  <a:pt x="5989" y="11735"/>
                </a:lnTo>
                <a:lnTo>
                  <a:pt x="6018" y="11662"/>
                </a:lnTo>
                <a:lnTo>
                  <a:pt x="6045" y="11589"/>
                </a:lnTo>
                <a:lnTo>
                  <a:pt x="6070" y="11516"/>
                </a:lnTo>
                <a:lnTo>
                  <a:pt x="6094" y="11443"/>
                </a:lnTo>
                <a:lnTo>
                  <a:pt x="6117" y="11370"/>
                </a:lnTo>
                <a:lnTo>
                  <a:pt x="6139" y="11297"/>
                </a:lnTo>
                <a:lnTo>
                  <a:pt x="6160" y="11222"/>
                </a:lnTo>
                <a:lnTo>
                  <a:pt x="6181" y="11149"/>
                </a:lnTo>
                <a:lnTo>
                  <a:pt x="6202" y="11076"/>
                </a:lnTo>
                <a:lnTo>
                  <a:pt x="6223" y="11001"/>
                </a:lnTo>
                <a:lnTo>
                  <a:pt x="6245" y="10927"/>
                </a:lnTo>
                <a:lnTo>
                  <a:pt x="6267" y="10853"/>
                </a:lnTo>
                <a:lnTo>
                  <a:pt x="6291" y="10777"/>
                </a:lnTo>
                <a:lnTo>
                  <a:pt x="6315" y="10701"/>
                </a:lnTo>
                <a:lnTo>
                  <a:pt x="6341" y="10626"/>
                </a:lnTo>
                <a:lnTo>
                  <a:pt x="6369" y="10549"/>
                </a:lnTo>
                <a:lnTo>
                  <a:pt x="6357" y="10538"/>
                </a:lnTo>
                <a:lnTo>
                  <a:pt x="6346" y="10526"/>
                </a:lnTo>
                <a:lnTo>
                  <a:pt x="6338" y="10528"/>
                </a:lnTo>
                <a:lnTo>
                  <a:pt x="6329" y="10532"/>
                </a:lnTo>
                <a:lnTo>
                  <a:pt x="6321" y="10534"/>
                </a:lnTo>
                <a:lnTo>
                  <a:pt x="6311" y="10538"/>
                </a:lnTo>
                <a:lnTo>
                  <a:pt x="6295" y="10566"/>
                </a:lnTo>
                <a:lnTo>
                  <a:pt x="6275" y="10595"/>
                </a:lnTo>
                <a:lnTo>
                  <a:pt x="6250" y="10625"/>
                </a:lnTo>
                <a:lnTo>
                  <a:pt x="6222" y="10654"/>
                </a:lnTo>
                <a:lnTo>
                  <a:pt x="6190" y="10685"/>
                </a:lnTo>
                <a:lnTo>
                  <a:pt x="6155" y="10716"/>
                </a:lnTo>
                <a:lnTo>
                  <a:pt x="6117" y="10748"/>
                </a:lnTo>
                <a:lnTo>
                  <a:pt x="6074" y="10779"/>
                </a:lnTo>
                <a:lnTo>
                  <a:pt x="6031" y="10810"/>
                </a:lnTo>
                <a:lnTo>
                  <a:pt x="5984" y="10841"/>
                </a:lnTo>
                <a:lnTo>
                  <a:pt x="5935" y="10871"/>
                </a:lnTo>
                <a:lnTo>
                  <a:pt x="5884" y="10901"/>
                </a:lnTo>
                <a:lnTo>
                  <a:pt x="5830" y="10929"/>
                </a:lnTo>
                <a:lnTo>
                  <a:pt x="5775" y="10958"/>
                </a:lnTo>
                <a:lnTo>
                  <a:pt x="5719" y="10984"/>
                </a:lnTo>
                <a:lnTo>
                  <a:pt x="5662" y="11011"/>
                </a:lnTo>
                <a:lnTo>
                  <a:pt x="5603" y="11036"/>
                </a:lnTo>
                <a:lnTo>
                  <a:pt x="5543" y="11059"/>
                </a:lnTo>
                <a:lnTo>
                  <a:pt x="5482" y="11080"/>
                </a:lnTo>
                <a:lnTo>
                  <a:pt x="5422" y="11101"/>
                </a:lnTo>
                <a:lnTo>
                  <a:pt x="5360" y="11119"/>
                </a:lnTo>
                <a:lnTo>
                  <a:pt x="5299" y="11135"/>
                </a:lnTo>
                <a:lnTo>
                  <a:pt x="5237" y="11149"/>
                </a:lnTo>
                <a:lnTo>
                  <a:pt x="5177" y="11162"/>
                </a:lnTo>
                <a:lnTo>
                  <a:pt x="5116" y="11171"/>
                </a:lnTo>
                <a:lnTo>
                  <a:pt x="5055" y="11178"/>
                </a:lnTo>
                <a:lnTo>
                  <a:pt x="4997" y="11182"/>
                </a:lnTo>
                <a:lnTo>
                  <a:pt x="4938" y="11184"/>
                </a:lnTo>
                <a:lnTo>
                  <a:pt x="4882" y="11182"/>
                </a:lnTo>
                <a:lnTo>
                  <a:pt x="4827" y="11178"/>
                </a:lnTo>
                <a:lnTo>
                  <a:pt x="4773" y="11171"/>
                </a:lnTo>
                <a:lnTo>
                  <a:pt x="4722" y="11159"/>
                </a:lnTo>
                <a:lnTo>
                  <a:pt x="4689" y="11149"/>
                </a:lnTo>
                <a:lnTo>
                  <a:pt x="4657" y="11138"/>
                </a:lnTo>
                <a:lnTo>
                  <a:pt x="4628" y="11125"/>
                </a:lnTo>
                <a:lnTo>
                  <a:pt x="4600" y="11110"/>
                </a:lnTo>
                <a:lnTo>
                  <a:pt x="4575" y="11094"/>
                </a:lnTo>
                <a:lnTo>
                  <a:pt x="4552" y="11077"/>
                </a:lnTo>
                <a:lnTo>
                  <a:pt x="4531" y="11059"/>
                </a:lnTo>
                <a:lnTo>
                  <a:pt x="4511" y="11039"/>
                </a:lnTo>
                <a:lnTo>
                  <a:pt x="4492" y="11019"/>
                </a:lnTo>
                <a:lnTo>
                  <a:pt x="4474" y="10998"/>
                </a:lnTo>
                <a:lnTo>
                  <a:pt x="4458" y="10976"/>
                </a:lnTo>
                <a:lnTo>
                  <a:pt x="4442" y="10953"/>
                </a:lnTo>
                <a:lnTo>
                  <a:pt x="4414" y="10908"/>
                </a:lnTo>
                <a:lnTo>
                  <a:pt x="4386" y="10861"/>
                </a:lnTo>
                <a:lnTo>
                  <a:pt x="4359" y="10814"/>
                </a:lnTo>
                <a:lnTo>
                  <a:pt x="4330" y="10767"/>
                </a:lnTo>
                <a:lnTo>
                  <a:pt x="4315" y="10745"/>
                </a:lnTo>
                <a:lnTo>
                  <a:pt x="4299" y="10723"/>
                </a:lnTo>
                <a:lnTo>
                  <a:pt x="4282" y="10701"/>
                </a:lnTo>
                <a:lnTo>
                  <a:pt x="4265" y="10681"/>
                </a:lnTo>
                <a:lnTo>
                  <a:pt x="4245" y="10661"/>
                </a:lnTo>
                <a:lnTo>
                  <a:pt x="4225" y="10643"/>
                </a:lnTo>
                <a:lnTo>
                  <a:pt x="4203" y="10626"/>
                </a:lnTo>
                <a:lnTo>
                  <a:pt x="4180" y="10610"/>
                </a:lnTo>
                <a:lnTo>
                  <a:pt x="4155" y="10595"/>
                </a:lnTo>
                <a:lnTo>
                  <a:pt x="4127" y="10582"/>
                </a:lnTo>
                <a:lnTo>
                  <a:pt x="4098" y="10571"/>
                </a:lnTo>
                <a:lnTo>
                  <a:pt x="4066" y="10561"/>
                </a:lnTo>
                <a:lnTo>
                  <a:pt x="3921" y="10520"/>
                </a:lnTo>
                <a:lnTo>
                  <a:pt x="3779" y="10480"/>
                </a:lnTo>
                <a:lnTo>
                  <a:pt x="3640" y="10439"/>
                </a:lnTo>
                <a:lnTo>
                  <a:pt x="3502" y="10398"/>
                </a:lnTo>
                <a:lnTo>
                  <a:pt x="3366" y="10354"/>
                </a:lnTo>
                <a:lnTo>
                  <a:pt x="3232" y="10311"/>
                </a:lnTo>
                <a:lnTo>
                  <a:pt x="3099" y="10266"/>
                </a:lnTo>
                <a:lnTo>
                  <a:pt x="2967" y="10220"/>
                </a:lnTo>
                <a:lnTo>
                  <a:pt x="2837" y="10173"/>
                </a:lnTo>
                <a:lnTo>
                  <a:pt x="2707" y="10127"/>
                </a:lnTo>
                <a:lnTo>
                  <a:pt x="2578" y="10077"/>
                </a:lnTo>
                <a:lnTo>
                  <a:pt x="2450" y="10027"/>
                </a:lnTo>
                <a:lnTo>
                  <a:pt x="2320" y="9975"/>
                </a:lnTo>
                <a:lnTo>
                  <a:pt x="2192" y="9923"/>
                </a:lnTo>
                <a:lnTo>
                  <a:pt x="2064" y="9868"/>
                </a:lnTo>
                <a:lnTo>
                  <a:pt x="1935" y="9812"/>
                </a:lnTo>
                <a:lnTo>
                  <a:pt x="1859" y="9773"/>
                </a:lnTo>
                <a:lnTo>
                  <a:pt x="1782" y="9734"/>
                </a:lnTo>
                <a:lnTo>
                  <a:pt x="1706" y="9695"/>
                </a:lnTo>
                <a:lnTo>
                  <a:pt x="1630" y="9657"/>
                </a:lnTo>
                <a:lnTo>
                  <a:pt x="1553" y="9618"/>
                </a:lnTo>
                <a:lnTo>
                  <a:pt x="1477" y="9579"/>
                </a:lnTo>
                <a:lnTo>
                  <a:pt x="1401" y="9540"/>
                </a:lnTo>
                <a:lnTo>
                  <a:pt x="1324" y="9501"/>
                </a:lnTo>
                <a:lnTo>
                  <a:pt x="1270" y="9480"/>
                </a:lnTo>
                <a:lnTo>
                  <a:pt x="1204" y="9455"/>
                </a:lnTo>
                <a:lnTo>
                  <a:pt x="1127" y="9429"/>
                </a:lnTo>
                <a:lnTo>
                  <a:pt x="1042" y="9399"/>
                </a:lnTo>
                <a:lnTo>
                  <a:pt x="952" y="9367"/>
                </a:lnTo>
                <a:lnTo>
                  <a:pt x="857" y="9334"/>
                </a:lnTo>
                <a:lnTo>
                  <a:pt x="758" y="9300"/>
                </a:lnTo>
                <a:lnTo>
                  <a:pt x="661" y="9264"/>
                </a:lnTo>
                <a:lnTo>
                  <a:pt x="563" y="9229"/>
                </a:lnTo>
                <a:lnTo>
                  <a:pt x="471" y="9191"/>
                </a:lnTo>
                <a:lnTo>
                  <a:pt x="426" y="9173"/>
                </a:lnTo>
                <a:lnTo>
                  <a:pt x="383" y="9154"/>
                </a:lnTo>
                <a:lnTo>
                  <a:pt x="341" y="9137"/>
                </a:lnTo>
                <a:lnTo>
                  <a:pt x="302" y="9119"/>
                </a:lnTo>
                <a:lnTo>
                  <a:pt x="265" y="9100"/>
                </a:lnTo>
                <a:lnTo>
                  <a:pt x="230" y="9082"/>
                </a:lnTo>
                <a:lnTo>
                  <a:pt x="199" y="9065"/>
                </a:lnTo>
                <a:lnTo>
                  <a:pt x="171" y="9048"/>
                </a:lnTo>
                <a:lnTo>
                  <a:pt x="145" y="9031"/>
                </a:lnTo>
                <a:lnTo>
                  <a:pt x="124" y="9015"/>
                </a:lnTo>
                <a:lnTo>
                  <a:pt x="107" y="8999"/>
                </a:lnTo>
                <a:lnTo>
                  <a:pt x="92" y="8983"/>
                </a:lnTo>
                <a:lnTo>
                  <a:pt x="92" y="8977"/>
                </a:lnTo>
                <a:lnTo>
                  <a:pt x="92" y="8971"/>
                </a:lnTo>
                <a:lnTo>
                  <a:pt x="103" y="8965"/>
                </a:lnTo>
                <a:lnTo>
                  <a:pt x="116" y="8960"/>
                </a:lnTo>
                <a:lnTo>
                  <a:pt x="151" y="8970"/>
                </a:lnTo>
                <a:lnTo>
                  <a:pt x="187" y="8979"/>
                </a:lnTo>
                <a:lnTo>
                  <a:pt x="224" y="8986"/>
                </a:lnTo>
                <a:lnTo>
                  <a:pt x="261" y="8993"/>
                </a:lnTo>
                <a:lnTo>
                  <a:pt x="299" y="8997"/>
                </a:lnTo>
                <a:lnTo>
                  <a:pt x="338" y="9002"/>
                </a:lnTo>
                <a:lnTo>
                  <a:pt x="377" y="9004"/>
                </a:lnTo>
                <a:lnTo>
                  <a:pt x="416" y="9007"/>
                </a:lnTo>
                <a:lnTo>
                  <a:pt x="455" y="9007"/>
                </a:lnTo>
                <a:lnTo>
                  <a:pt x="494" y="9007"/>
                </a:lnTo>
                <a:lnTo>
                  <a:pt x="533" y="9005"/>
                </a:lnTo>
                <a:lnTo>
                  <a:pt x="571" y="9002"/>
                </a:lnTo>
                <a:lnTo>
                  <a:pt x="610" y="8999"/>
                </a:lnTo>
                <a:lnTo>
                  <a:pt x="649" y="8994"/>
                </a:lnTo>
                <a:lnTo>
                  <a:pt x="687" y="8989"/>
                </a:lnTo>
                <a:lnTo>
                  <a:pt x="726" y="8983"/>
                </a:lnTo>
                <a:lnTo>
                  <a:pt x="742" y="8980"/>
                </a:lnTo>
                <a:lnTo>
                  <a:pt x="759" y="8978"/>
                </a:lnTo>
                <a:lnTo>
                  <a:pt x="776" y="8977"/>
                </a:lnTo>
                <a:lnTo>
                  <a:pt x="793" y="8976"/>
                </a:lnTo>
                <a:lnTo>
                  <a:pt x="825" y="8976"/>
                </a:lnTo>
                <a:lnTo>
                  <a:pt x="856" y="8978"/>
                </a:lnTo>
                <a:lnTo>
                  <a:pt x="886" y="8981"/>
                </a:lnTo>
                <a:lnTo>
                  <a:pt x="916" y="8986"/>
                </a:lnTo>
                <a:lnTo>
                  <a:pt x="945" y="8992"/>
                </a:lnTo>
                <a:lnTo>
                  <a:pt x="973" y="8999"/>
                </a:lnTo>
                <a:lnTo>
                  <a:pt x="1027" y="9011"/>
                </a:lnTo>
                <a:lnTo>
                  <a:pt x="1079" y="9023"/>
                </a:lnTo>
                <a:lnTo>
                  <a:pt x="1104" y="9026"/>
                </a:lnTo>
                <a:lnTo>
                  <a:pt x="1128" y="9029"/>
                </a:lnTo>
                <a:lnTo>
                  <a:pt x="1151" y="9029"/>
                </a:lnTo>
                <a:lnTo>
                  <a:pt x="1175" y="9028"/>
                </a:lnTo>
                <a:lnTo>
                  <a:pt x="1204" y="9016"/>
                </a:lnTo>
                <a:lnTo>
                  <a:pt x="1232" y="9003"/>
                </a:lnTo>
                <a:lnTo>
                  <a:pt x="1261" y="8991"/>
                </a:lnTo>
                <a:lnTo>
                  <a:pt x="1290" y="8977"/>
                </a:lnTo>
                <a:lnTo>
                  <a:pt x="1318" y="8964"/>
                </a:lnTo>
                <a:lnTo>
                  <a:pt x="1348" y="8952"/>
                </a:lnTo>
                <a:lnTo>
                  <a:pt x="1377" y="8938"/>
                </a:lnTo>
                <a:lnTo>
                  <a:pt x="1405" y="8925"/>
                </a:lnTo>
                <a:lnTo>
                  <a:pt x="1476" y="8905"/>
                </a:lnTo>
                <a:lnTo>
                  <a:pt x="1546" y="8885"/>
                </a:lnTo>
                <a:lnTo>
                  <a:pt x="1617" y="8865"/>
                </a:lnTo>
                <a:lnTo>
                  <a:pt x="1686" y="8844"/>
                </a:lnTo>
                <a:lnTo>
                  <a:pt x="1755" y="8823"/>
                </a:lnTo>
                <a:lnTo>
                  <a:pt x="1823" y="8803"/>
                </a:lnTo>
                <a:lnTo>
                  <a:pt x="1892" y="8782"/>
                </a:lnTo>
                <a:lnTo>
                  <a:pt x="1960" y="8762"/>
                </a:lnTo>
                <a:lnTo>
                  <a:pt x="2026" y="8740"/>
                </a:lnTo>
                <a:lnTo>
                  <a:pt x="2094" y="8719"/>
                </a:lnTo>
                <a:lnTo>
                  <a:pt x="2160" y="8697"/>
                </a:lnTo>
                <a:lnTo>
                  <a:pt x="2226" y="8677"/>
                </a:lnTo>
                <a:lnTo>
                  <a:pt x="2292" y="8655"/>
                </a:lnTo>
                <a:lnTo>
                  <a:pt x="2357" y="8634"/>
                </a:lnTo>
                <a:lnTo>
                  <a:pt x="2422" y="8613"/>
                </a:lnTo>
                <a:lnTo>
                  <a:pt x="2487" y="8591"/>
                </a:lnTo>
                <a:lnTo>
                  <a:pt x="2516" y="8583"/>
                </a:lnTo>
                <a:lnTo>
                  <a:pt x="2545" y="8575"/>
                </a:lnTo>
                <a:lnTo>
                  <a:pt x="2576" y="8567"/>
                </a:lnTo>
                <a:lnTo>
                  <a:pt x="2607" y="8560"/>
                </a:lnTo>
                <a:lnTo>
                  <a:pt x="2670" y="8547"/>
                </a:lnTo>
                <a:lnTo>
                  <a:pt x="2734" y="8535"/>
                </a:lnTo>
                <a:lnTo>
                  <a:pt x="2798" y="8521"/>
                </a:lnTo>
                <a:lnTo>
                  <a:pt x="2861" y="8506"/>
                </a:lnTo>
                <a:lnTo>
                  <a:pt x="2891" y="8497"/>
                </a:lnTo>
                <a:lnTo>
                  <a:pt x="2920" y="8488"/>
                </a:lnTo>
                <a:lnTo>
                  <a:pt x="2949" y="8478"/>
                </a:lnTo>
                <a:lnTo>
                  <a:pt x="2978" y="8467"/>
                </a:lnTo>
                <a:lnTo>
                  <a:pt x="3004" y="8455"/>
                </a:lnTo>
                <a:lnTo>
                  <a:pt x="3029" y="8441"/>
                </a:lnTo>
                <a:lnTo>
                  <a:pt x="3052" y="8425"/>
                </a:lnTo>
                <a:lnTo>
                  <a:pt x="3074" y="8409"/>
                </a:lnTo>
                <a:lnTo>
                  <a:pt x="3094" y="8390"/>
                </a:lnTo>
                <a:lnTo>
                  <a:pt x="3113" y="8370"/>
                </a:lnTo>
                <a:lnTo>
                  <a:pt x="3129" y="8347"/>
                </a:lnTo>
                <a:lnTo>
                  <a:pt x="3143" y="8323"/>
                </a:lnTo>
                <a:lnTo>
                  <a:pt x="3154" y="8297"/>
                </a:lnTo>
                <a:lnTo>
                  <a:pt x="3163" y="8268"/>
                </a:lnTo>
                <a:lnTo>
                  <a:pt x="3170" y="8237"/>
                </a:lnTo>
                <a:lnTo>
                  <a:pt x="3173" y="8203"/>
                </a:lnTo>
                <a:lnTo>
                  <a:pt x="3173" y="8166"/>
                </a:lnTo>
                <a:lnTo>
                  <a:pt x="3171" y="8126"/>
                </a:lnTo>
                <a:lnTo>
                  <a:pt x="3165" y="8084"/>
                </a:lnTo>
                <a:lnTo>
                  <a:pt x="3155" y="8039"/>
                </a:lnTo>
                <a:lnTo>
                  <a:pt x="3144" y="7993"/>
                </a:lnTo>
                <a:lnTo>
                  <a:pt x="3130" y="7948"/>
                </a:lnTo>
                <a:lnTo>
                  <a:pt x="3115" y="7904"/>
                </a:lnTo>
                <a:lnTo>
                  <a:pt x="3098" y="7859"/>
                </a:lnTo>
                <a:lnTo>
                  <a:pt x="3080" y="7816"/>
                </a:lnTo>
                <a:lnTo>
                  <a:pt x="3059" y="7771"/>
                </a:lnTo>
                <a:lnTo>
                  <a:pt x="3037" y="7727"/>
                </a:lnTo>
                <a:lnTo>
                  <a:pt x="3014" y="7684"/>
                </a:lnTo>
                <a:lnTo>
                  <a:pt x="2990" y="7642"/>
                </a:lnTo>
                <a:lnTo>
                  <a:pt x="2965" y="7599"/>
                </a:lnTo>
                <a:lnTo>
                  <a:pt x="2939" y="7557"/>
                </a:lnTo>
                <a:lnTo>
                  <a:pt x="2912" y="7514"/>
                </a:lnTo>
                <a:lnTo>
                  <a:pt x="2884" y="7473"/>
                </a:lnTo>
                <a:lnTo>
                  <a:pt x="2855" y="7432"/>
                </a:lnTo>
                <a:lnTo>
                  <a:pt x="2826" y="7391"/>
                </a:lnTo>
                <a:lnTo>
                  <a:pt x="2796" y="7351"/>
                </a:lnTo>
                <a:lnTo>
                  <a:pt x="2735" y="7271"/>
                </a:lnTo>
                <a:lnTo>
                  <a:pt x="2673" y="7193"/>
                </a:lnTo>
                <a:lnTo>
                  <a:pt x="2611" y="7116"/>
                </a:lnTo>
                <a:lnTo>
                  <a:pt x="2549" y="7042"/>
                </a:lnTo>
                <a:lnTo>
                  <a:pt x="2490" y="6968"/>
                </a:lnTo>
                <a:lnTo>
                  <a:pt x="2433" y="6897"/>
                </a:lnTo>
                <a:lnTo>
                  <a:pt x="2378" y="6827"/>
                </a:lnTo>
                <a:lnTo>
                  <a:pt x="2326" y="6760"/>
                </a:lnTo>
                <a:lnTo>
                  <a:pt x="2277" y="6691"/>
                </a:lnTo>
                <a:lnTo>
                  <a:pt x="2229" y="6621"/>
                </a:lnTo>
                <a:lnTo>
                  <a:pt x="2183" y="6550"/>
                </a:lnTo>
                <a:lnTo>
                  <a:pt x="2137" y="6478"/>
                </a:lnTo>
                <a:lnTo>
                  <a:pt x="2092" y="6406"/>
                </a:lnTo>
                <a:lnTo>
                  <a:pt x="2049" y="6333"/>
                </a:lnTo>
                <a:lnTo>
                  <a:pt x="2006" y="6259"/>
                </a:lnTo>
                <a:lnTo>
                  <a:pt x="1964" y="6186"/>
                </a:lnTo>
                <a:lnTo>
                  <a:pt x="1922" y="6112"/>
                </a:lnTo>
                <a:lnTo>
                  <a:pt x="1879" y="6038"/>
                </a:lnTo>
                <a:lnTo>
                  <a:pt x="1836" y="5964"/>
                </a:lnTo>
                <a:lnTo>
                  <a:pt x="1793" y="5889"/>
                </a:lnTo>
                <a:lnTo>
                  <a:pt x="1750" y="5816"/>
                </a:lnTo>
                <a:lnTo>
                  <a:pt x="1705" y="5743"/>
                </a:lnTo>
                <a:lnTo>
                  <a:pt x="1659" y="5670"/>
                </a:lnTo>
                <a:lnTo>
                  <a:pt x="1613" y="5597"/>
                </a:lnTo>
                <a:lnTo>
                  <a:pt x="1561" y="5539"/>
                </a:lnTo>
                <a:lnTo>
                  <a:pt x="1508" y="5482"/>
                </a:lnTo>
                <a:lnTo>
                  <a:pt x="1457" y="5425"/>
                </a:lnTo>
                <a:lnTo>
                  <a:pt x="1405" y="5366"/>
                </a:lnTo>
                <a:lnTo>
                  <a:pt x="1354" y="5309"/>
                </a:lnTo>
                <a:lnTo>
                  <a:pt x="1301" y="5252"/>
                </a:lnTo>
                <a:lnTo>
                  <a:pt x="1249" y="5194"/>
                </a:lnTo>
                <a:lnTo>
                  <a:pt x="1198" y="5136"/>
                </a:lnTo>
                <a:lnTo>
                  <a:pt x="1176" y="5102"/>
                </a:lnTo>
                <a:lnTo>
                  <a:pt x="1154" y="5067"/>
                </a:lnTo>
                <a:lnTo>
                  <a:pt x="1133" y="5033"/>
                </a:lnTo>
                <a:lnTo>
                  <a:pt x="1111" y="4999"/>
                </a:lnTo>
                <a:lnTo>
                  <a:pt x="1090" y="4963"/>
                </a:lnTo>
                <a:lnTo>
                  <a:pt x="1069" y="4929"/>
                </a:lnTo>
                <a:lnTo>
                  <a:pt x="1047" y="4894"/>
                </a:lnTo>
                <a:lnTo>
                  <a:pt x="1025" y="4860"/>
                </a:lnTo>
                <a:lnTo>
                  <a:pt x="1009" y="4841"/>
                </a:lnTo>
                <a:lnTo>
                  <a:pt x="988" y="4818"/>
                </a:lnTo>
                <a:lnTo>
                  <a:pt x="965" y="4794"/>
                </a:lnTo>
                <a:lnTo>
                  <a:pt x="938" y="4767"/>
                </a:lnTo>
                <a:lnTo>
                  <a:pt x="876" y="4710"/>
                </a:lnTo>
                <a:lnTo>
                  <a:pt x="804" y="4646"/>
                </a:lnTo>
                <a:lnTo>
                  <a:pt x="725" y="4578"/>
                </a:lnTo>
                <a:lnTo>
                  <a:pt x="640" y="4506"/>
                </a:lnTo>
                <a:lnTo>
                  <a:pt x="553" y="4433"/>
                </a:lnTo>
                <a:lnTo>
                  <a:pt x="465" y="4358"/>
                </a:lnTo>
                <a:lnTo>
                  <a:pt x="379" y="4285"/>
                </a:lnTo>
                <a:lnTo>
                  <a:pt x="295" y="4213"/>
                </a:lnTo>
                <a:lnTo>
                  <a:pt x="219" y="4145"/>
                </a:lnTo>
                <a:lnTo>
                  <a:pt x="150" y="4082"/>
                </a:lnTo>
                <a:lnTo>
                  <a:pt x="119" y="4053"/>
                </a:lnTo>
                <a:lnTo>
                  <a:pt x="92" y="4025"/>
                </a:lnTo>
                <a:lnTo>
                  <a:pt x="66" y="3999"/>
                </a:lnTo>
                <a:lnTo>
                  <a:pt x="46" y="3976"/>
                </a:lnTo>
                <a:lnTo>
                  <a:pt x="27" y="3954"/>
                </a:lnTo>
                <a:lnTo>
                  <a:pt x="14" y="3935"/>
                </a:lnTo>
                <a:lnTo>
                  <a:pt x="5" y="3918"/>
                </a:lnTo>
                <a:lnTo>
                  <a:pt x="0" y="3904"/>
                </a:lnTo>
                <a:lnTo>
                  <a:pt x="11" y="3904"/>
                </a:lnTo>
                <a:lnTo>
                  <a:pt x="23" y="3904"/>
                </a:lnTo>
                <a:lnTo>
                  <a:pt x="39" y="3899"/>
                </a:lnTo>
                <a:lnTo>
                  <a:pt x="55" y="3895"/>
                </a:lnTo>
                <a:lnTo>
                  <a:pt x="72" y="3892"/>
                </a:lnTo>
                <a:lnTo>
                  <a:pt x="89" y="3891"/>
                </a:lnTo>
                <a:lnTo>
                  <a:pt x="107" y="3891"/>
                </a:lnTo>
                <a:lnTo>
                  <a:pt x="125" y="3892"/>
                </a:lnTo>
                <a:lnTo>
                  <a:pt x="143" y="3895"/>
                </a:lnTo>
                <a:lnTo>
                  <a:pt x="163" y="3897"/>
                </a:lnTo>
                <a:lnTo>
                  <a:pt x="182" y="3900"/>
                </a:lnTo>
                <a:lnTo>
                  <a:pt x="200" y="3905"/>
                </a:lnTo>
                <a:lnTo>
                  <a:pt x="221" y="3911"/>
                </a:lnTo>
                <a:lnTo>
                  <a:pt x="241" y="3916"/>
                </a:lnTo>
                <a:lnTo>
                  <a:pt x="279" y="3930"/>
                </a:lnTo>
                <a:lnTo>
                  <a:pt x="320" y="3945"/>
                </a:lnTo>
                <a:lnTo>
                  <a:pt x="397" y="3979"/>
                </a:lnTo>
                <a:lnTo>
                  <a:pt x="472" y="4013"/>
                </a:lnTo>
                <a:lnTo>
                  <a:pt x="507" y="4029"/>
                </a:lnTo>
                <a:lnTo>
                  <a:pt x="541" y="4044"/>
                </a:lnTo>
                <a:lnTo>
                  <a:pt x="571" y="4056"/>
                </a:lnTo>
                <a:lnTo>
                  <a:pt x="599" y="4065"/>
                </a:lnTo>
                <a:lnTo>
                  <a:pt x="644" y="4079"/>
                </a:lnTo>
                <a:lnTo>
                  <a:pt x="694" y="4092"/>
                </a:lnTo>
                <a:lnTo>
                  <a:pt x="749" y="4105"/>
                </a:lnTo>
                <a:lnTo>
                  <a:pt x="809" y="4119"/>
                </a:lnTo>
                <a:lnTo>
                  <a:pt x="872" y="4133"/>
                </a:lnTo>
                <a:lnTo>
                  <a:pt x="938" y="4147"/>
                </a:lnTo>
                <a:lnTo>
                  <a:pt x="1007" y="4159"/>
                </a:lnTo>
                <a:lnTo>
                  <a:pt x="1080" y="4172"/>
                </a:lnTo>
                <a:lnTo>
                  <a:pt x="1154" y="4184"/>
                </a:lnTo>
                <a:lnTo>
                  <a:pt x="1231" y="4196"/>
                </a:lnTo>
                <a:lnTo>
                  <a:pt x="1310" y="4206"/>
                </a:lnTo>
                <a:lnTo>
                  <a:pt x="1390" y="4215"/>
                </a:lnTo>
                <a:lnTo>
                  <a:pt x="1471" y="4224"/>
                </a:lnTo>
                <a:lnTo>
                  <a:pt x="1552" y="4231"/>
                </a:lnTo>
                <a:lnTo>
                  <a:pt x="1633" y="4238"/>
                </a:lnTo>
                <a:lnTo>
                  <a:pt x="1714" y="4243"/>
                </a:lnTo>
                <a:lnTo>
                  <a:pt x="1796" y="4246"/>
                </a:lnTo>
                <a:lnTo>
                  <a:pt x="1875" y="4247"/>
                </a:lnTo>
                <a:lnTo>
                  <a:pt x="1954" y="4247"/>
                </a:lnTo>
                <a:lnTo>
                  <a:pt x="2031" y="4245"/>
                </a:lnTo>
                <a:lnTo>
                  <a:pt x="2105" y="4242"/>
                </a:lnTo>
                <a:lnTo>
                  <a:pt x="2177" y="4235"/>
                </a:lnTo>
                <a:lnTo>
                  <a:pt x="2247" y="4227"/>
                </a:lnTo>
                <a:lnTo>
                  <a:pt x="2313" y="4216"/>
                </a:lnTo>
                <a:lnTo>
                  <a:pt x="2375" y="4203"/>
                </a:lnTo>
                <a:lnTo>
                  <a:pt x="2435" y="4187"/>
                </a:lnTo>
                <a:lnTo>
                  <a:pt x="2489" y="4168"/>
                </a:lnTo>
                <a:lnTo>
                  <a:pt x="2539" y="4147"/>
                </a:lnTo>
                <a:lnTo>
                  <a:pt x="2584" y="4123"/>
                </a:lnTo>
                <a:lnTo>
                  <a:pt x="2623" y="4095"/>
                </a:lnTo>
                <a:lnTo>
                  <a:pt x="2656" y="4064"/>
                </a:lnTo>
                <a:lnTo>
                  <a:pt x="2683" y="4031"/>
                </a:lnTo>
                <a:lnTo>
                  <a:pt x="2695" y="4011"/>
                </a:lnTo>
                <a:lnTo>
                  <a:pt x="2706" y="3989"/>
                </a:lnTo>
                <a:lnTo>
                  <a:pt x="2715" y="3962"/>
                </a:lnTo>
                <a:lnTo>
                  <a:pt x="2725" y="3934"/>
                </a:lnTo>
                <a:lnTo>
                  <a:pt x="2733" y="3902"/>
                </a:lnTo>
                <a:lnTo>
                  <a:pt x="2739" y="3868"/>
                </a:lnTo>
                <a:lnTo>
                  <a:pt x="2746" y="3832"/>
                </a:lnTo>
                <a:lnTo>
                  <a:pt x="2752" y="3793"/>
                </a:lnTo>
                <a:lnTo>
                  <a:pt x="2757" y="3753"/>
                </a:lnTo>
                <a:lnTo>
                  <a:pt x="2761" y="3711"/>
                </a:lnTo>
                <a:lnTo>
                  <a:pt x="2765" y="3668"/>
                </a:lnTo>
                <a:lnTo>
                  <a:pt x="2767" y="3624"/>
                </a:lnTo>
                <a:lnTo>
                  <a:pt x="2769" y="3579"/>
                </a:lnTo>
                <a:lnTo>
                  <a:pt x="2772" y="3533"/>
                </a:lnTo>
                <a:lnTo>
                  <a:pt x="2773" y="3487"/>
                </a:lnTo>
                <a:lnTo>
                  <a:pt x="2773" y="3440"/>
                </a:lnTo>
                <a:lnTo>
                  <a:pt x="2773" y="3346"/>
                </a:lnTo>
                <a:lnTo>
                  <a:pt x="2770" y="3255"/>
                </a:lnTo>
                <a:lnTo>
                  <a:pt x="2766" y="3166"/>
                </a:lnTo>
                <a:lnTo>
                  <a:pt x="2761" y="3083"/>
                </a:lnTo>
                <a:lnTo>
                  <a:pt x="2754" y="3006"/>
                </a:lnTo>
                <a:lnTo>
                  <a:pt x="2746" y="2937"/>
                </a:lnTo>
                <a:lnTo>
                  <a:pt x="2743" y="2906"/>
                </a:lnTo>
                <a:lnTo>
                  <a:pt x="2738" y="2879"/>
                </a:lnTo>
                <a:lnTo>
                  <a:pt x="2734" y="2855"/>
                </a:lnTo>
                <a:lnTo>
                  <a:pt x="2729" y="2833"/>
                </a:lnTo>
                <a:lnTo>
                  <a:pt x="2722" y="2806"/>
                </a:lnTo>
                <a:lnTo>
                  <a:pt x="2713" y="2777"/>
                </a:lnTo>
                <a:lnTo>
                  <a:pt x="2702" y="2746"/>
                </a:lnTo>
                <a:lnTo>
                  <a:pt x="2689" y="2715"/>
                </a:lnTo>
                <a:lnTo>
                  <a:pt x="2663" y="2651"/>
                </a:lnTo>
                <a:lnTo>
                  <a:pt x="2638" y="2582"/>
                </a:lnTo>
                <a:lnTo>
                  <a:pt x="2626" y="2548"/>
                </a:lnTo>
                <a:lnTo>
                  <a:pt x="2617" y="2511"/>
                </a:lnTo>
                <a:lnTo>
                  <a:pt x="2613" y="2494"/>
                </a:lnTo>
                <a:lnTo>
                  <a:pt x="2610" y="2476"/>
                </a:lnTo>
                <a:lnTo>
                  <a:pt x="2608" y="2457"/>
                </a:lnTo>
                <a:lnTo>
                  <a:pt x="2605" y="2439"/>
                </a:lnTo>
                <a:lnTo>
                  <a:pt x="2604" y="2421"/>
                </a:lnTo>
                <a:lnTo>
                  <a:pt x="2604" y="2403"/>
                </a:lnTo>
                <a:lnTo>
                  <a:pt x="2605" y="2384"/>
                </a:lnTo>
                <a:lnTo>
                  <a:pt x="2608" y="2366"/>
                </a:lnTo>
                <a:lnTo>
                  <a:pt x="2610" y="2348"/>
                </a:lnTo>
                <a:lnTo>
                  <a:pt x="2615" y="2329"/>
                </a:lnTo>
                <a:lnTo>
                  <a:pt x="2619" y="2310"/>
                </a:lnTo>
                <a:lnTo>
                  <a:pt x="2626" y="2291"/>
                </a:lnTo>
                <a:lnTo>
                  <a:pt x="2638" y="2274"/>
                </a:lnTo>
                <a:lnTo>
                  <a:pt x="2649" y="2257"/>
                </a:lnTo>
                <a:lnTo>
                  <a:pt x="2660" y="2240"/>
                </a:lnTo>
                <a:lnTo>
                  <a:pt x="2672" y="2223"/>
                </a:lnTo>
                <a:lnTo>
                  <a:pt x="2728" y="2222"/>
                </a:lnTo>
                <a:lnTo>
                  <a:pt x="2782" y="2218"/>
                </a:lnTo>
                <a:lnTo>
                  <a:pt x="2832" y="2210"/>
                </a:lnTo>
                <a:lnTo>
                  <a:pt x="2879" y="2201"/>
                </a:lnTo>
                <a:lnTo>
                  <a:pt x="2924" y="2187"/>
                </a:lnTo>
                <a:lnTo>
                  <a:pt x="2965" y="2171"/>
                </a:lnTo>
                <a:lnTo>
                  <a:pt x="3004" y="2153"/>
                </a:lnTo>
                <a:lnTo>
                  <a:pt x="3041" y="2131"/>
                </a:lnTo>
                <a:lnTo>
                  <a:pt x="3074" y="2108"/>
                </a:lnTo>
                <a:lnTo>
                  <a:pt x="3105" y="2082"/>
                </a:lnTo>
                <a:lnTo>
                  <a:pt x="3133" y="2053"/>
                </a:lnTo>
                <a:lnTo>
                  <a:pt x="3160" y="2023"/>
                </a:lnTo>
                <a:lnTo>
                  <a:pt x="3183" y="1990"/>
                </a:lnTo>
                <a:lnTo>
                  <a:pt x="3204" y="1956"/>
                </a:lnTo>
                <a:lnTo>
                  <a:pt x="3224" y="1919"/>
                </a:lnTo>
                <a:lnTo>
                  <a:pt x="3240" y="1881"/>
                </a:lnTo>
                <a:lnTo>
                  <a:pt x="3255" y="1841"/>
                </a:lnTo>
                <a:lnTo>
                  <a:pt x="3269" y="1800"/>
                </a:lnTo>
                <a:lnTo>
                  <a:pt x="3279" y="1757"/>
                </a:lnTo>
                <a:lnTo>
                  <a:pt x="3288" y="1713"/>
                </a:lnTo>
                <a:lnTo>
                  <a:pt x="3295" y="1667"/>
                </a:lnTo>
                <a:lnTo>
                  <a:pt x="3301" y="1620"/>
                </a:lnTo>
                <a:lnTo>
                  <a:pt x="3304" y="1573"/>
                </a:lnTo>
                <a:lnTo>
                  <a:pt x="3306" y="1525"/>
                </a:lnTo>
                <a:lnTo>
                  <a:pt x="3306" y="1476"/>
                </a:lnTo>
                <a:lnTo>
                  <a:pt x="3305" y="1426"/>
                </a:lnTo>
                <a:lnTo>
                  <a:pt x="3303" y="1375"/>
                </a:lnTo>
                <a:lnTo>
                  <a:pt x="3299" y="1324"/>
                </a:lnTo>
                <a:lnTo>
                  <a:pt x="3294" y="1272"/>
                </a:lnTo>
                <a:lnTo>
                  <a:pt x="3287" y="1221"/>
                </a:lnTo>
                <a:lnTo>
                  <a:pt x="3280" y="1169"/>
                </a:lnTo>
                <a:lnTo>
                  <a:pt x="3271" y="1118"/>
                </a:lnTo>
                <a:lnTo>
                  <a:pt x="3267" y="1095"/>
                </a:lnTo>
                <a:lnTo>
                  <a:pt x="3267" y="1074"/>
                </a:lnTo>
                <a:lnTo>
                  <a:pt x="3267" y="1054"/>
                </a:lnTo>
                <a:lnTo>
                  <a:pt x="3271" y="1035"/>
                </a:lnTo>
                <a:lnTo>
                  <a:pt x="3274" y="1017"/>
                </a:lnTo>
                <a:lnTo>
                  <a:pt x="3279" y="1000"/>
                </a:lnTo>
                <a:lnTo>
                  <a:pt x="3283" y="983"/>
                </a:lnTo>
                <a:lnTo>
                  <a:pt x="3289" y="965"/>
                </a:lnTo>
                <a:lnTo>
                  <a:pt x="3301" y="934"/>
                </a:lnTo>
                <a:lnTo>
                  <a:pt x="3311" y="904"/>
                </a:lnTo>
                <a:lnTo>
                  <a:pt x="3314" y="887"/>
                </a:lnTo>
                <a:lnTo>
                  <a:pt x="3317" y="873"/>
                </a:lnTo>
                <a:lnTo>
                  <a:pt x="3318" y="857"/>
                </a:lnTo>
                <a:lnTo>
                  <a:pt x="3317" y="841"/>
                </a:lnTo>
                <a:lnTo>
                  <a:pt x="3314" y="821"/>
                </a:lnTo>
                <a:lnTo>
                  <a:pt x="3310" y="802"/>
                </a:lnTo>
                <a:lnTo>
                  <a:pt x="3305" y="782"/>
                </a:lnTo>
                <a:lnTo>
                  <a:pt x="3299" y="762"/>
                </a:lnTo>
                <a:lnTo>
                  <a:pt x="3293" y="742"/>
                </a:lnTo>
                <a:lnTo>
                  <a:pt x="3286" y="721"/>
                </a:lnTo>
                <a:lnTo>
                  <a:pt x="3277" y="700"/>
                </a:lnTo>
                <a:lnTo>
                  <a:pt x="3267" y="679"/>
                </a:lnTo>
                <a:lnTo>
                  <a:pt x="3227" y="592"/>
                </a:lnTo>
                <a:lnTo>
                  <a:pt x="3182" y="499"/>
                </a:lnTo>
                <a:lnTo>
                  <a:pt x="3159" y="451"/>
                </a:lnTo>
                <a:lnTo>
                  <a:pt x="3136" y="401"/>
                </a:lnTo>
                <a:lnTo>
                  <a:pt x="3125" y="376"/>
                </a:lnTo>
                <a:lnTo>
                  <a:pt x="3115" y="350"/>
                </a:lnTo>
                <a:lnTo>
                  <a:pt x="3106" y="324"/>
                </a:lnTo>
                <a:lnTo>
                  <a:pt x="3097" y="297"/>
                </a:lnTo>
                <a:lnTo>
                  <a:pt x="3088" y="270"/>
                </a:lnTo>
                <a:lnTo>
                  <a:pt x="3080" y="243"/>
                </a:lnTo>
                <a:lnTo>
                  <a:pt x="3073" y="215"/>
                </a:lnTo>
                <a:lnTo>
                  <a:pt x="3067" y="187"/>
                </a:lnTo>
                <a:lnTo>
                  <a:pt x="3061" y="158"/>
                </a:lnTo>
                <a:lnTo>
                  <a:pt x="3057" y="128"/>
                </a:lnTo>
                <a:lnTo>
                  <a:pt x="3054" y="100"/>
                </a:lnTo>
                <a:lnTo>
                  <a:pt x="3052" y="69"/>
                </a:lnTo>
                <a:lnTo>
                  <a:pt x="3061" y="69"/>
                </a:lnTo>
                <a:lnTo>
                  <a:pt x="3069" y="69"/>
                </a:lnTo>
                <a:lnTo>
                  <a:pt x="3078" y="69"/>
                </a:lnTo>
                <a:lnTo>
                  <a:pt x="3086" y="69"/>
                </a:lnTo>
                <a:lnTo>
                  <a:pt x="3136" y="133"/>
                </a:lnTo>
                <a:lnTo>
                  <a:pt x="3185" y="196"/>
                </a:lnTo>
                <a:lnTo>
                  <a:pt x="3233" y="259"/>
                </a:lnTo>
                <a:lnTo>
                  <a:pt x="3282" y="323"/>
                </a:lnTo>
                <a:lnTo>
                  <a:pt x="3332" y="386"/>
                </a:lnTo>
                <a:lnTo>
                  <a:pt x="3381" y="449"/>
                </a:lnTo>
                <a:lnTo>
                  <a:pt x="3429" y="513"/>
                </a:lnTo>
                <a:lnTo>
                  <a:pt x="3478" y="576"/>
                </a:lnTo>
                <a:lnTo>
                  <a:pt x="3506" y="621"/>
                </a:lnTo>
                <a:lnTo>
                  <a:pt x="3532" y="666"/>
                </a:lnTo>
                <a:lnTo>
                  <a:pt x="3557" y="712"/>
                </a:lnTo>
                <a:lnTo>
                  <a:pt x="3582" y="759"/>
                </a:lnTo>
                <a:lnTo>
                  <a:pt x="3629" y="855"/>
                </a:lnTo>
                <a:lnTo>
                  <a:pt x="3676" y="950"/>
                </a:lnTo>
                <a:lnTo>
                  <a:pt x="3700" y="999"/>
                </a:lnTo>
                <a:lnTo>
                  <a:pt x="3724" y="1046"/>
                </a:lnTo>
                <a:lnTo>
                  <a:pt x="3750" y="1092"/>
                </a:lnTo>
                <a:lnTo>
                  <a:pt x="3776" y="1138"/>
                </a:lnTo>
                <a:lnTo>
                  <a:pt x="3802" y="1184"/>
                </a:lnTo>
                <a:lnTo>
                  <a:pt x="3831" y="1228"/>
                </a:lnTo>
                <a:lnTo>
                  <a:pt x="3861" y="1271"/>
                </a:lnTo>
                <a:lnTo>
                  <a:pt x="3893" y="1312"/>
                </a:lnTo>
                <a:lnTo>
                  <a:pt x="3908" y="1330"/>
                </a:lnTo>
                <a:lnTo>
                  <a:pt x="3922" y="1347"/>
                </a:lnTo>
                <a:lnTo>
                  <a:pt x="3937" y="1362"/>
                </a:lnTo>
                <a:lnTo>
                  <a:pt x="3952" y="1375"/>
                </a:lnTo>
                <a:lnTo>
                  <a:pt x="3968" y="1389"/>
                </a:lnTo>
                <a:lnTo>
                  <a:pt x="3984" y="1402"/>
                </a:lnTo>
                <a:lnTo>
                  <a:pt x="4002" y="1414"/>
                </a:lnTo>
                <a:lnTo>
                  <a:pt x="4018" y="1427"/>
                </a:lnTo>
                <a:lnTo>
                  <a:pt x="4052" y="1449"/>
                </a:lnTo>
                <a:lnTo>
                  <a:pt x="4087" y="1470"/>
                </a:lnTo>
                <a:lnTo>
                  <a:pt x="4123" y="1491"/>
                </a:lnTo>
                <a:lnTo>
                  <a:pt x="4158" y="1512"/>
                </a:lnTo>
                <a:lnTo>
                  <a:pt x="4195" y="1533"/>
                </a:lnTo>
                <a:lnTo>
                  <a:pt x="4231" y="1556"/>
                </a:lnTo>
                <a:lnTo>
                  <a:pt x="4249" y="1569"/>
                </a:lnTo>
                <a:lnTo>
                  <a:pt x="4266" y="1581"/>
                </a:lnTo>
                <a:lnTo>
                  <a:pt x="4284" y="1595"/>
                </a:lnTo>
                <a:lnTo>
                  <a:pt x="4302" y="1610"/>
                </a:lnTo>
                <a:lnTo>
                  <a:pt x="4319" y="1625"/>
                </a:lnTo>
                <a:lnTo>
                  <a:pt x="4336" y="1641"/>
                </a:lnTo>
                <a:lnTo>
                  <a:pt x="4353" y="1658"/>
                </a:lnTo>
                <a:lnTo>
                  <a:pt x="4370" y="1676"/>
                </a:lnTo>
                <a:lnTo>
                  <a:pt x="4386" y="1696"/>
                </a:lnTo>
                <a:lnTo>
                  <a:pt x="4402" y="1717"/>
                </a:lnTo>
                <a:lnTo>
                  <a:pt x="4418" y="1738"/>
                </a:lnTo>
                <a:lnTo>
                  <a:pt x="4434" y="1762"/>
                </a:lnTo>
                <a:lnTo>
                  <a:pt x="4465" y="1810"/>
                </a:lnTo>
                <a:lnTo>
                  <a:pt x="4499" y="1863"/>
                </a:lnTo>
                <a:lnTo>
                  <a:pt x="4536" y="1919"/>
                </a:lnTo>
                <a:lnTo>
                  <a:pt x="4576" y="1977"/>
                </a:lnTo>
                <a:lnTo>
                  <a:pt x="4598" y="2006"/>
                </a:lnTo>
                <a:lnTo>
                  <a:pt x="4620" y="2036"/>
                </a:lnTo>
                <a:lnTo>
                  <a:pt x="4643" y="2065"/>
                </a:lnTo>
                <a:lnTo>
                  <a:pt x="4667" y="2094"/>
                </a:lnTo>
                <a:lnTo>
                  <a:pt x="4691" y="2123"/>
                </a:lnTo>
                <a:lnTo>
                  <a:pt x="4716" y="2152"/>
                </a:lnTo>
                <a:lnTo>
                  <a:pt x="4741" y="2179"/>
                </a:lnTo>
                <a:lnTo>
                  <a:pt x="4769" y="2207"/>
                </a:lnTo>
                <a:lnTo>
                  <a:pt x="4795" y="2232"/>
                </a:lnTo>
                <a:lnTo>
                  <a:pt x="4824" y="2257"/>
                </a:lnTo>
                <a:lnTo>
                  <a:pt x="4852" y="2281"/>
                </a:lnTo>
                <a:lnTo>
                  <a:pt x="4882" y="2304"/>
                </a:lnTo>
                <a:lnTo>
                  <a:pt x="4912" y="2325"/>
                </a:lnTo>
                <a:lnTo>
                  <a:pt x="4943" y="2344"/>
                </a:lnTo>
                <a:lnTo>
                  <a:pt x="4974" y="2362"/>
                </a:lnTo>
                <a:lnTo>
                  <a:pt x="5006" y="2377"/>
                </a:lnTo>
                <a:lnTo>
                  <a:pt x="5039" y="2391"/>
                </a:lnTo>
                <a:lnTo>
                  <a:pt x="5072" y="2403"/>
                </a:lnTo>
                <a:lnTo>
                  <a:pt x="5107" y="2412"/>
                </a:lnTo>
                <a:lnTo>
                  <a:pt x="5141" y="2419"/>
                </a:lnTo>
                <a:lnTo>
                  <a:pt x="5177" y="2423"/>
                </a:lnTo>
                <a:lnTo>
                  <a:pt x="5212" y="2424"/>
                </a:lnTo>
                <a:lnTo>
                  <a:pt x="5249" y="2423"/>
                </a:lnTo>
                <a:lnTo>
                  <a:pt x="5286" y="2419"/>
                </a:lnTo>
                <a:lnTo>
                  <a:pt x="5312" y="2399"/>
                </a:lnTo>
                <a:lnTo>
                  <a:pt x="5341" y="2377"/>
                </a:lnTo>
                <a:lnTo>
                  <a:pt x="5376" y="2354"/>
                </a:lnTo>
                <a:lnTo>
                  <a:pt x="5412" y="2330"/>
                </a:lnTo>
                <a:lnTo>
                  <a:pt x="5491" y="2280"/>
                </a:lnTo>
                <a:lnTo>
                  <a:pt x="5575" y="2227"/>
                </a:lnTo>
                <a:lnTo>
                  <a:pt x="5615" y="2201"/>
                </a:lnTo>
                <a:lnTo>
                  <a:pt x="5655" y="2176"/>
                </a:lnTo>
                <a:lnTo>
                  <a:pt x="5693" y="2149"/>
                </a:lnTo>
                <a:lnTo>
                  <a:pt x="5729" y="2125"/>
                </a:lnTo>
                <a:lnTo>
                  <a:pt x="5759" y="2101"/>
                </a:lnTo>
                <a:lnTo>
                  <a:pt x="5787" y="2078"/>
                </a:lnTo>
                <a:lnTo>
                  <a:pt x="5800" y="2068"/>
                </a:lnTo>
                <a:lnTo>
                  <a:pt x="5810" y="2058"/>
                </a:lnTo>
                <a:lnTo>
                  <a:pt x="5820" y="2048"/>
                </a:lnTo>
                <a:lnTo>
                  <a:pt x="5828" y="2038"/>
                </a:lnTo>
                <a:lnTo>
                  <a:pt x="5836" y="2044"/>
                </a:lnTo>
                <a:lnTo>
                  <a:pt x="5845" y="2050"/>
                </a:lnTo>
                <a:lnTo>
                  <a:pt x="5853" y="2056"/>
                </a:lnTo>
                <a:lnTo>
                  <a:pt x="5863" y="2061"/>
                </a:lnTo>
                <a:lnTo>
                  <a:pt x="5871" y="2099"/>
                </a:lnTo>
                <a:lnTo>
                  <a:pt x="5877" y="2137"/>
                </a:lnTo>
                <a:lnTo>
                  <a:pt x="5883" y="2178"/>
                </a:lnTo>
                <a:lnTo>
                  <a:pt x="5888" y="2219"/>
                </a:lnTo>
                <a:lnTo>
                  <a:pt x="5897" y="2304"/>
                </a:lnTo>
                <a:lnTo>
                  <a:pt x="5905" y="2392"/>
                </a:lnTo>
                <a:lnTo>
                  <a:pt x="5913" y="2482"/>
                </a:lnTo>
                <a:lnTo>
                  <a:pt x="5923" y="2570"/>
                </a:lnTo>
                <a:lnTo>
                  <a:pt x="5929" y="2613"/>
                </a:lnTo>
                <a:lnTo>
                  <a:pt x="5937" y="2657"/>
                </a:lnTo>
                <a:lnTo>
                  <a:pt x="5945" y="2699"/>
                </a:lnTo>
                <a:lnTo>
                  <a:pt x="5954" y="2740"/>
                </a:lnTo>
                <a:lnTo>
                  <a:pt x="5970" y="2803"/>
                </a:lnTo>
                <a:lnTo>
                  <a:pt x="5986" y="2869"/>
                </a:lnTo>
                <a:lnTo>
                  <a:pt x="6003" y="2934"/>
                </a:lnTo>
                <a:lnTo>
                  <a:pt x="6021" y="3000"/>
                </a:lnTo>
                <a:lnTo>
                  <a:pt x="6038" y="3069"/>
                </a:lnTo>
                <a:lnTo>
                  <a:pt x="6056" y="3137"/>
                </a:lnTo>
                <a:lnTo>
                  <a:pt x="6073" y="3205"/>
                </a:lnTo>
                <a:lnTo>
                  <a:pt x="6090" y="3275"/>
                </a:lnTo>
                <a:lnTo>
                  <a:pt x="6109" y="3344"/>
                </a:lnTo>
                <a:lnTo>
                  <a:pt x="6126" y="3413"/>
                </a:lnTo>
                <a:lnTo>
                  <a:pt x="6143" y="3481"/>
                </a:lnTo>
                <a:lnTo>
                  <a:pt x="6159" y="3550"/>
                </a:lnTo>
                <a:lnTo>
                  <a:pt x="6175" y="3616"/>
                </a:lnTo>
                <a:lnTo>
                  <a:pt x="6191" y="3683"/>
                </a:lnTo>
                <a:lnTo>
                  <a:pt x="6205" y="3748"/>
                </a:lnTo>
                <a:lnTo>
                  <a:pt x="6220" y="3812"/>
                </a:lnTo>
                <a:lnTo>
                  <a:pt x="6226" y="3847"/>
                </a:lnTo>
                <a:lnTo>
                  <a:pt x="6231" y="3882"/>
                </a:lnTo>
                <a:lnTo>
                  <a:pt x="6236" y="3918"/>
                </a:lnTo>
                <a:lnTo>
                  <a:pt x="6238" y="3952"/>
                </a:lnTo>
                <a:lnTo>
                  <a:pt x="6243" y="4022"/>
                </a:lnTo>
                <a:lnTo>
                  <a:pt x="6244" y="4090"/>
                </a:lnTo>
                <a:lnTo>
                  <a:pt x="6245" y="4157"/>
                </a:lnTo>
                <a:lnTo>
                  <a:pt x="6247" y="4221"/>
                </a:lnTo>
                <a:lnTo>
                  <a:pt x="6248" y="4252"/>
                </a:lnTo>
                <a:lnTo>
                  <a:pt x="6251" y="4283"/>
                </a:lnTo>
                <a:lnTo>
                  <a:pt x="6254" y="4311"/>
                </a:lnTo>
                <a:lnTo>
                  <a:pt x="6258" y="4339"/>
                </a:lnTo>
                <a:lnTo>
                  <a:pt x="6263" y="4366"/>
                </a:lnTo>
                <a:lnTo>
                  <a:pt x="6270" y="4392"/>
                </a:lnTo>
                <a:lnTo>
                  <a:pt x="6278" y="4416"/>
                </a:lnTo>
                <a:lnTo>
                  <a:pt x="6287" y="4439"/>
                </a:lnTo>
                <a:lnTo>
                  <a:pt x="6299" y="4460"/>
                </a:lnTo>
                <a:lnTo>
                  <a:pt x="6313" y="4480"/>
                </a:lnTo>
                <a:lnTo>
                  <a:pt x="6329" y="4498"/>
                </a:lnTo>
                <a:lnTo>
                  <a:pt x="6347" y="4514"/>
                </a:lnTo>
                <a:lnTo>
                  <a:pt x="6368" y="4529"/>
                </a:lnTo>
                <a:lnTo>
                  <a:pt x="6392" y="4542"/>
                </a:lnTo>
                <a:lnTo>
                  <a:pt x="6418" y="4552"/>
                </a:lnTo>
                <a:lnTo>
                  <a:pt x="6448" y="4561"/>
                </a:lnTo>
                <a:lnTo>
                  <a:pt x="6480" y="4567"/>
                </a:lnTo>
                <a:lnTo>
                  <a:pt x="6516" y="4571"/>
                </a:lnTo>
                <a:lnTo>
                  <a:pt x="6555" y="4573"/>
                </a:lnTo>
                <a:lnTo>
                  <a:pt x="6599" y="4573"/>
                </a:lnTo>
                <a:lnTo>
                  <a:pt x="6623" y="4547"/>
                </a:lnTo>
                <a:lnTo>
                  <a:pt x="6646" y="4523"/>
                </a:lnTo>
                <a:lnTo>
                  <a:pt x="6669" y="4498"/>
                </a:lnTo>
                <a:lnTo>
                  <a:pt x="6692" y="4474"/>
                </a:lnTo>
                <a:lnTo>
                  <a:pt x="6715" y="4450"/>
                </a:lnTo>
                <a:lnTo>
                  <a:pt x="6738" y="4425"/>
                </a:lnTo>
                <a:lnTo>
                  <a:pt x="6760" y="4401"/>
                </a:lnTo>
                <a:lnTo>
                  <a:pt x="6783" y="4377"/>
                </a:lnTo>
                <a:lnTo>
                  <a:pt x="6798" y="4352"/>
                </a:lnTo>
                <a:lnTo>
                  <a:pt x="6812" y="4328"/>
                </a:lnTo>
                <a:lnTo>
                  <a:pt x="6825" y="4301"/>
                </a:lnTo>
                <a:lnTo>
                  <a:pt x="6835" y="4275"/>
                </a:lnTo>
                <a:lnTo>
                  <a:pt x="6845" y="4248"/>
                </a:lnTo>
                <a:lnTo>
                  <a:pt x="6854" y="4221"/>
                </a:lnTo>
                <a:lnTo>
                  <a:pt x="6863" y="4192"/>
                </a:lnTo>
                <a:lnTo>
                  <a:pt x="6872" y="4165"/>
                </a:lnTo>
                <a:lnTo>
                  <a:pt x="6886" y="4106"/>
                </a:lnTo>
                <a:lnTo>
                  <a:pt x="6901" y="4047"/>
                </a:lnTo>
                <a:lnTo>
                  <a:pt x="6916" y="3987"/>
                </a:lnTo>
                <a:lnTo>
                  <a:pt x="6933" y="3927"/>
                </a:lnTo>
                <a:lnTo>
                  <a:pt x="6956" y="3850"/>
                </a:lnTo>
                <a:lnTo>
                  <a:pt x="6979" y="3772"/>
                </a:lnTo>
                <a:lnTo>
                  <a:pt x="7000" y="3695"/>
                </a:lnTo>
                <a:lnTo>
                  <a:pt x="7020" y="3619"/>
                </a:lnTo>
                <a:lnTo>
                  <a:pt x="7041" y="3543"/>
                </a:lnTo>
                <a:lnTo>
                  <a:pt x="7059" y="3466"/>
                </a:lnTo>
                <a:lnTo>
                  <a:pt x="7079" y="3390"/>
                </a:lnTo>
                <a:lnTo>
                  <a:pt x="7097" y="3313"/>
                </a:lnTo>
                <a:lnTo>
                  <a:pt x="7117" y="3235"/>
                </a:lnTo>
                <a:lnTo>
                  <a:pt x="7135" y="3156"/>
                </a:lnTo>
                <a:lnTo>
                  <a:pt x="7153" y="3077"/>
                </a:lnTo>
                <a:lnTo>
                  <a:pt x="7173" y="2997"/>
                </a:lnTo>
                <a:lnTo>
                  <a:pt x="7192" y="2914"/>
                </a:lnTo>
                <a:lnTo>
                  <a:pt x="7213" y="2832"/>
                </a:lnTo>
                <a:lnTo>
                  <a:pt x="7233" y="2747"/>
                </a:lnTo>
                <a:lnTo>
                  <a:pt x="7256" y="2660"/>
                </a:lnTo>
                <a:lnTo>
                  <a:pt x="7277" y="2579"/>
                </a:lnTo>
                <a:lnTo>
                  <a:pt x="7298" y="2499"/>
                </a:lnTo>
                <a:lnTo>
                  <a:pt x="7318" y="2416"/>
                </a:lnTo>
                <a:lnTo>
                  <a:pt x="7340" y="2335"/>
                </a:lnTo>
                <a:lnTo>
                  <a:pt x="7361" y="2253"/>
                </a:lnTo>
                <a:lnTo>
                  <a:pt x="7381" y="2170"/>
                </a:lnTo>
                <a:lnTo>
                  <a:pt x="7402" y="2086"/>
                </a:lnTo>
                <a:lnTo>
                  <a:pt x="7421" y="2002"/>
                </a:lnTo>
                <a:lnTo>
                  <a:pt x="7442" y="1917"/>
                </a:lnTo>
                <a:lnTo>
                  <a:pt x="7461" y="1830"/>
                </a:lnTo>
                <a:lnTo>
                  <a:pt x="7480" y="1743"/>
                </a:lnTo>
                <a:lnTo>
                  <a:pt x="7499" y="1655"/>
                </a:lnTo>
                <a:lnTo>
                  <a:pt x="7516" y="1565"/>
                </a:lnTo>
                <a:lnTo>
                  <a:pt x="7535" y="1475"/>
                </a:lnTo>
                <a:lnTo>
                  <a:pt x="7551" y="1383"/>
                </a:lnTo>
                <a:lnTo>
                  <a:pt x="7567" y="1289"/>
                </a:lnTo>
                <a:lnTo>
                  <a:pt x="7572" y="1252"/>
                </a:lnTo>
                <a:lnTo>
                  <a:pt x="7577" y="1215"/>
                </a:lnTo>
                <a:lnTo>
                  <a:pt x="7579" y="1177"/>
                </a:lnTo>
                <a:lnTo>
                  <a:pt x="7582" y="1139"/>
                </a:lnTo>
                <a:lnTo>
                  <a:pt x="7582" y="1103"/>
                </a:lnTo>
                <a:lnTo>
                  <a:pt x="7582" y="1066"/>
                </a:lnTo>
                <a:lnTo>
                  <a:pt x="7580" y="1029"/>
                </a:lnTo>
                <a:lnTo>
                  <a:pt x="7577" y="993"/>
                </a:lnTo>
                <a:lnTo>
                  <a:pt x="7575" y="957"/>
                </a:lnTo>
                <a:lnTo>
                  <a:pt x="7570" y="921"/>
                </a:lnTo>
                <a:lnTo>
                  <a:pt x="7566" y="885"/>
                </a:lnTo>
                <a:lnTo>
                  <a:pt x="7560" y="850"/>
                </a:lnTo>
                <a:lnTo>
                  <a:pt x="7547" y="779"/>
                </a:lnTo>
                <a:lnTo>
                  <a:pt x="7533" y="709"/>
                </a:lnTo>
                <a:lnTo>
                  <a:pt x="7519" y="640"/>
                </a:lnTo>
                <a:lnTo>
                  <a:pt x="7503" y="573"/>
                </a:lnTo>
                <a:lnTo>
                  <a:pt x="7486" y="506"/>
                </a:lnTo>
                <a:lnTo>
                  <a:pt x="7472" y="440"/>
                </a:lnTo>
                <a:lnTo>
                  <a:pt x="7458" y="374"/>
                </a:lnTo>
                <a:lnTo>
                  <a:pt x="7445" y="310"/>
                </a:lnTo>
                <a:lnTo>
                  <a:pt x="7441" y="278"/>
                </a:lnTo>
                <a:lnTo>
                  <a:pt x="7436" y="246"/>
                </a:lnTo>
                <a:lnTo>
                  <a:pt x="7432" y="215"/>
                </a:lnTo>
                <a:lnTo>
                  <a:pt x="7428" y="184"/>
                </a:lnTo>
                <a:lnTo>
                  <a:pt x="7441" y="190"/>
                </a:lnTo>
                <a:lnTo>
                  <a:pt x="7452" y="196"/>
                </a:lnTo>
                <a:lnTo>
                  <a:pt x="7464" y="202"/>
                </a:lnTo>
                <a:lnTo>
                  <a:pt x="7475" y="207"/>
                </a:lnTo>
                <a:lnTo>
                  <a:pt x="7491" y="216"/>
                </a:lnTo>
                <a:lnTo>
                  <a:pt x="7506" y="226"/>
                </a:lnTo>
                <a:lnTo>
                  <a:pt x="7522" y="236"/>
                </a:lnTo>
                <a:lnTo>
                  <a:pt x="7536" y="246"/>
                </a:lnTo>
                <a:lnTo>
                  <a:pt x="7551" y="258"/>
                </a:lnTo>
                <a:lnTo>
                  <a:pt x="7564" y="270"/>
                </a:lnTo>
                <a:lnTo>
                  <a:pt x="7577" y="283"/>
                </a:lnTo>
                <a:lnTo>
                  <a:pt x="7591" y="297"/>
                </a:lnTo>
                <a:lnTo>
                  <a:pt x="7615" y="324"/>
                </a:lnTo>
                <a:lnTo>
                  <a:pt x="7639" y="354"/>
                </a:lnTo>
                <a:lnTo>
                  <a:pt x="7661" y="386"/>
                </a:lnTo>
                <a:lnTo>
                  <a:pt x="7682" y="418"/>
                </a:lnTo>
                <a:lnTo>
                  <a:pt x="7724" y="486"/>
                </a:lnTo>
                <a:lnTo>
                  <a:pt x="7763" y="553"/>
                </a:lnTo>
                <a:lnTo>
                  <a:pt x="7783" y="586"/>
                </a:lnTo>
                <a:lnTo>
                  <a:pt x="7803" y="618"/>
                </a:lnTo>
                <a:lnTo>
                  <a:pt x="7822" y="649"/>
                </a:lnTo>
                <a:lnTo>
                  <a:pt x="7844" y="679"/>
                </a:lnTo>
                <a:lnTo>
                  <a:pt x="7875" y="721"/>
                </a:lnTo>
                <a:lnTo>
                  <a:pt x="7913" y="771"/>
                </a:lnTo>
                <a:lnTo>
                  <a:pt x="7957" y="827"/>
                </a:lnTo>
                <a:lnTo>
                  <a:pt x="8006" y="887"/>
                </a:lnTo>
                <a:lnTo>
                  <a:pt x="8060" y="953"/>
                </a:lnTo>
                <a:lnTo>
                  <a:pt x="8119" y="1020"/>
                </a:lnTo>
                <a:lnTo>
                  <a:pt x="8178" y="1090"/>
                </a:lnTo>
                <a:lnTo>
                  <a:pt x="8239" y="1160"/>
                </a:lnTo>
                <a:lnTo>
                  <a:pt x="8302" y="1229"/>
                </a:lnTo>
                <a:lnTo>
                  <a:pt x="8363" y="1295"/>
                </a:lnTo>
                <a:lnTo>
                  <a:pt x="8423" y="1358"/>
                </a:lnTo>
                <a:lnTo>
                  <a:pt x="8482" y="1417"/>
                </a:lnTo>
                <a:lnTo>
                  <a:pt x="8509" y="1443"/>
                </a:lnTo>
                <a:lnTo>
                  <a:pt x="8537" y="1468"/>
                </a:lnTo>
                <a:lnTo>
                  <a:pt x="8562" y="1492"/>
                </a:lnTo>
                <a:lnTo>
                  <a:pt x="8587" y="1514"/>
                </a:lnTo>
                <a:lnTo>
                  <a:pt x="8610" y="1533"/>
                </a:lnTo>
                <a:lnTo>
                  <a:pt x="8633" y="1551"/>
                </a:lnTo>
                <a:lnTo>
                  <a:pt x="8654" y="1565"/>
                </a:lnTo>
                <a:lnTo>
                  <a:pt x="8673" y="1578"/>
                </a:lnTo>
                <a:lnTo>
                  <a:pt x="8697" y="1592"/>
                </a:lnTo>
                <a:lnTo>
                  <a:pt x="8721" y="1604"/>
                </a:lnTo>
                <a:lnTo>
                  <a:pt x="8746" y="1615"/>
                </a:lnTo>
                <a:lnTo>
                  <a:pt x="8773" y="1625"/>
                </a:lnTo>
                <a:lnTo>
                  <a:pt x="8799" y="1634"/>
                </a:lnTo>
                <a:lnTo>
                  <a:pt x="8825" y="1643"/>
                </a:lnTo>
                <a:lnTo>
                  <a:pt x="8853" y="1650"/>
                </a:lnTo>
                <a:lnTo>
                  <a:pt x="8880" y="1657"/>
                </a:lnTo>
                <a:lnTo>
                  <a:pt x="8938" y="1670"/>
                </a:lnTo>
                <a:lnTo>
                  <a:pt x="8997" y="1681"/>
                </a:lnTo>
                <a:lnTo>
                  <a:pt x="9058" y="1693"/>
                </a:lnTo>
                <a:lnTo>
                  <a:pt x="9122" y="1704"/>
                </a:lnTo>
                <a:lnTo>
                  <a:pt x="9177" y="1714"/>
                </a:lnTo>
                <a:lnTo>
                  <a:pt x="9228" y="1721"/>
                </a:lnTo>
                <a:lnTo>
                  <a:pt x="9278" y="1725"/>
                </a:lnTo>
                <a:lnTo>
                  <a:pt x="9322" y="1726"/>
                </a:lnTo>
                <a:lnTo>
                  <a:pt x="9365" y="1725"/>
                </a:lnTo>
                <a:lnTo>
                  <a:pt x="9404" y="1721"/>
                </a:lnTo>
                <a:lnTo>
                  <a:pt x="9441" y="1715"/>
                </a:lnTo>
                <a:lnTo>
                  <a:pt x="9476" y="1707"/>
                </a:lnTo>
                <a:lnTo>
                  <a:pt x="9508" y="1697"/>
                </a:lnTo>
                <a:lnTo>
                  <a:pt x="9538" y="1686"/>
                </a:lnTo>
                <a:lnTo>
                  <a:pt x="9565" y="1672"/>
                </a:lnTo>
                <a:lnTo>
                  <a:pt x="9593" y="1657"/>
                </a:lnTo>
                <a:lnTo>
                  <a:pt x="9618" y="1641"/>
                </a:lnTo>
                <a:lnTo>
                  <a:pt x="9641" y="1624"/>
                </a:lnTo>
                <a:lnTo>
                  <a:pt x="9664" y="1605"/>
                </a:lnTo>
                <a:lnTo>
                  <a:pt x="9685" y="1586"/>
                </a:lnTo>
                <a:lnTo>
                  <a:pt x="9707" y="1565"/>
                </a:lnTo>
                <a:lnTo>
                  <a:pt x="9728" y="1545"/>
                </a:lnTo>
                <a:lnTo>
                  <a:pt x="9748" y="1523"/>
                </a:lnTo>
                <a:lnTo>
                  <a:pt x="9769" y="1501"/>
                </a:lnTo>
                <a:lnTo>
                  <a:pt x="9810" y="1457"/>
                </a:lnTo>
                <a:lnTo>
                  <a:pt x="9854" y="1412"/>
                </a:lnTo>
                <a:lnTo>
                  <a:pt x="9877" y="1389"/>
                </a:lnTo>
                <a:lnTo>
                  <a:pt x="9900" y="1368"/>
                </a:lnTo>
                <a:lnTo>
                  <a:pt x="9926" y="1347"/>
                </a:lnTo>
                <a:lnTo>
                  <a:pt x="9952" y="1326"/>
                </a:lnTo>
                <a:lnTo>
                  <a:pt x="9981" y="1308"/>
                </a:lnTo>
                <a:lnTo>
                  <a:pt x="10011" y="1288"/>
                </a:lnTo>
                <a:lnTo>
                  <a:pt x="10043" y="1271"/>
                </a:lnTo>
                <a:lnTo>
                  <a:pt x="10077" y="1255"/>
                </a:lnTo>
                <a:lnTo>
                  <a:pt x="10089" y="1251"/>
                </a:lnTo>
                <a:lnTo>
                  <a:pt x="10100" y="1247"/>
                </a:lnTo>
                <a:lnTo>
                  <a:pt x="10110" y="1245"/>
                </a:lnTo>
                <a:lnTo>
                  <a:pt x="10121" y="1242"/>
                </a:lnTo>
                <a:lnTo>
                  <a:pt x="10131" y="1241"/>
                </a:lnTo>
                <a:lnTo>
                  <a:pt x="10140" y="1241"/>
                </a:lnTo>
                <a:lnTo>
                  <a:pt x="10150" y="1241"/>
                </a:lnTo>
                <a:lnTo>
                  <a:pt x="10160" y="1242"/>
                </a:lnTo>
                <a:lnTo>
                  <a:pt x="10178" y="1245"/>
                </a:lnTo>
                <a:lnTo>
                  <a:pt x="10196" y="1249"/>
                </a:lnTo>
                <a:lnTo>
                  <a:pt x="10213" y="1254"/>
                </a:lnTo>
                <a:lnTo>
                  <a:pt x="10232" y="1260"/>
                </a:lnTo>
                <a:lnTo>
                  <a:pt x="10249" y="1265"/>
                </a:lnTo>
                <a:lnTo>
                  <a:pt x="10267" y="1271"/>
                </a:lnTo>
                <a:lnTo>
                  <a:pt x="10285" y="1276"/>
                </a:lnTo>
                <a:lnTo>
                  <a:pt x="10304" y="1278"/>
                </a:lnTo>
                <a:lnTo>
                  <a:pt x="10314" y="1279"/>
                </a:lnTo>
                <a:lnTo>
                  <a:pt x="10323" y="1279"/>
                </a:lnTo>
                <a:lnTo>
                  <a:pt x="10334" y="1279"/>
                </a:lnTo>
                <a:lnTo>
                  <a:pt x="10344" y="1278"/>
                </a:lnTo>
                <a:lnTo>
                  <a:pt x="10354" y="1277"/>
                </a:lnTo>
                <a:lnTo>
                  <a:pt x="10366" y="1275"/>
                </a:lnTo>
                <a:lnTo>
                  <a:pt x="10377" y="1271"/>
                </a:lnTo>
                <a:lnTo>
                  <a:pt x="10389" y="1267"/>
                </a:lnTo>
                <a:lnTo>
                  <a:pt x="10461" y="1212"/>
                </a:lnTo>
                <a:lnTo>
                  <a:pt x="10533" y="1158"/>
                </a:lnTo>
                <a:lnTo>
                  <a:pt x="10605" y="1103"/>
                </a:lnTo>
                <a:lnTo>
                  <a:pt x="10676" y="1048"/>
                </a:lnTo>
                <a:lnTo>
                  <a:pt x="10748" y="993"/>
                </a:lnTo>
                <a:lnTo>
                  <a:pt x="10820" y="939"/>
                </a:lnTo>
                <a:lnTo>
                  <a:pt x="10892" y="884"/>
                </a:lnTo>
                <a:lnTo>
                  <a:pt x="10965" y="829"/>
                </a:lnTo>
                <a:lnTo>
                  <a:pt x="10993" y="795"/>
                </a:lnTo>
                <a:lnTo>
                  <a:pt x="11022" y="760"/>
                </a:lnTo>
                <a:lnTo>
                  <a:pt x="11051" y="726"/>
                </a:lnTo>
                <a:lnTo>
                  <a:pt x="11079" y="691"/>
                </a:lnTo>
                <a:lnTo>
                  <a:pt x="11109" y="656"/>
                </a:lnTo>
                <a:lnTo>
                  <a:pt x="11138" y="622"/>
                </a:lnTo>
                <a:lnTo>
                  <a:pt x="11166" y="587"/>
                </a:lnTo>
                <a:lnTo>
                  <a:pt x="11195" y="553"/>
                </a:lnTo>
                <a:lnTo>
                  <a:pt x="11222" y="538"/>
                </a:lnTo>
                <a:lnTo>
                  <a:pt x="11250" y="524"/>
                </a:lnTo>
                <a:lnTo>
                  <a:pt x="11277" y="510"/>
                </a:lnTo>
                <a:lnTo>
                  <a:pt x="11305" y="495"/>
                </a:lnTo>
                <a:lnTo>
                  <a:pt x="11331" y="481"/>
                </a:lnTo>
                <a:lnTo>
                  <a:pt x="11359" y="466"/>
                </a:lnTo>
                <a:lnTo>
                  <a:pt x="11386" y="452"/>
                </a:lnTo>
                <a:lnTo>
                  <a:pt x="11414" y="437"/>
                </a:lnTo>
                <a:lnTo>
                  <a:pt x="11423" y="416"/>
                </a:lnTo>
                <a:lnTo>
                  <a:pt x="11431" y="394"/>
                </a:lnTo>
                <a:lnTo>
                  <a:pt x="11440" y="373"/>
                </a:lnTo>
                <a:lnTo>
                  <a:pt x="11448" y="352"/>
                </a:lnTo>
                <a:lnTo>
                  <a:pt x="11457" y="330"/>
                </a:lnTo>
                <a:lnTo>
                  <a:pt x="11465" y="308"/>
                </a:lnTo>
                <a:lnTo>
                  <a:pt x="11474" y="286"/>
                </a:lnTo>
                <a:lnTo>
                  <a:pt x="11482" y="265"/>
                </a:lnTo>
                <a:lnTo>
                  <a:pt x="11497" y="246"/>
                </a:lnTo>
                <a:lnTo>
                  <a:pt x="11512" y="229"/>
                </a:lnTo>
                <a:lnTo>
                  <a:pt x="11529" y="212"/>
                </a:lnTo>
                <a:lnTo>
                  <a:pt x="11548" y="197"/>
                </a:lnTo>
                <a:lnTo>
                  <a:pt x="11586" y="167"/>
                </a:lnTo>
                <a:lnTo>
                  <a:pt x="11625" y="139"/>
                </a:lnTo>
                <a:lnTo>
                  <a:pt x="11646" y="124"/>
                </a:lnTo>
                <a:lnTo>
                  <a:pt x="11666" y="109"/>
                </a:lnTo>
                <a:lnTo>
                  <a:pt x="11684" y="93"/>
                </a:lnTo>
                <a:lnTo>
                  <a:pt x="11701" y="77"/>
                </a:lnTo>
                <a:lnTo>
                  <a:pt x="11718" y="60"/>
                </a:lnTo>
                <a:lnTo>
                  <a:pt x="11733" y="41"/>
                </a:lnTo>
                <a:lnTo>
                  <a:pt x="11741" y="31"/>
                </a:lnTo>
                <a:lnTo>
                  <a:pt x="11747" y="22"/>
                </a:lnTo>
                <a:lnTo>
                  <a:pt x="11754" y="11"/>
                </a:lnTo>
                <a:lnTo>
                  <a:pt x="11759" y="0"/>
                </a:lnTo>
                <a:close/>
              </a:path>
            </a:pathLst>
          </a:cu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effectLst>
                <a:outerShdw blurRad="38100" dist="38100" dir="2700000" algn="tl">
                  <a:srgbClr val="000000">
                    <a:alpha val="43137"/>
                  </a:srgbClr>
                </a:outerShdw>
              </a:effectLst>
            </a:endParaRPr>
          </a:p>
        </p:txBody>
      </p:sp>
      <p:pic>
        <p:nvPicPr>
          <p:cNvPr id="7" name="Picture 6" descr="Canada_couleur"/>
          <p:cNvPicPr>
            <a:picLocks noChangeAspect="1" noChangeArrowheads="1"/>
          </p:cNvPicPr>
          <p:nvPr userDrawn="1"/>
        </p:nvPicPr>
        <p:blipFill>
          <a:blip r:embed="rId4" cstate="print"/>
          <a:srcRect/>
          <a:stretch>
            <a:fillRect/>
          </a:stretch>
        </p:blipFill>
        <p:spPr bwMode="auto">
          <a:xfrm>
            <a:off x="7308304" y="6209645"/>
            <a:ext cx="1459632" cy="435862"/>
          </a:xfrm>
          <a:prstGeom prst="rect">
            <a:avLst/>
          </a:prstGeom>
          <a:noFill/>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536" y="6309320"/>
            <a:ext cx="3087967" cy="354223"/>
          </a:xfrm>
          <a:prstGeom prst="rect">
            <a:avLst/>
          </a:prstGeom>
        </p:spPr>
      </p:pic>
      <p:sp>
        <p:nvSpPr>
          <p:cNvPr id="2" name="Title 1"/>
          <p:cNvSpPr>
            <a:spLocks noGrp="1"/>
          </p:cNvSpPr>
          <p:nvPr>
            <p:ph type="ctrTitle"/>
          </p:nvPr>
        </p:nvSpPr>
        <p:spPr>
          <a:xfrm>
            <a:off x="1111427" y="2130425"/>
            <a:ext cx="7270576" cy="1470025"/>
          </a:xfrm>
        </p:spPr>
        <p:txBody>
          <a:bodyPr/>
          <a:lstStyle>
            <a:lvl1pPr algn="l">
              <a:defRPr b="1">
                <a:solidFill>
                  <a:srgbClr val="669900"/>
                </a:solidFill>
              </a:defRPr>
            </a:lvl1pPr>
          </a:lstStyle>
          <a:p>
            <a:r>
              <a:rPr lang="en-US" dirty="0"/>
              <a:t>Click to edit Master title style</a:t>
            </a:r>
            <a:endParaRPr lang="en-CA" dirty="0"/>
          </a:p>
        </p:txBody>
      </p:sp>
      <p:sp>
        <p:nvSpPr>
          <p:cNvPr id="3" name="Subtitle 2"/>
          <p:cNvSpPr>
            <a:spLocks noGrp="1"/>
          </p:cNvSpPr>
          <p:nvPr>
            <p:ph type="subTitle" idx="1"/>
          </p:nvPr>
        </p:nvSpPr>
        <p:spPr>
          <a:xfrm>
            <a:off x="1111427" y="4124672"/>
            <a:ext cx="6400800"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3006243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endParaRPr lang="en-CA" dirty="0"/>
          </a:p>
        </p:txBody>
      </p:sp>
      <p:sp>
        <p:nvSpPr>
          <p:cNvPr id="4" name="Date Placeholder 3"/>
          <p:cNvSpPr>
            <a:spLocks noGrp="1"/>
          </p:cNvSpPr>
          <p:nvPr>
            <p:ph type="dt" sz="half" idx="10"/>
          </p:nvPr>
        </p:nvSpPr>
        <p:spPr/>
        <p:txBody>
          <a:bodyPr/>
          <a:lstStyle/>
          <a:p>
            <a:fld id="{32797F0E-85F5-4433-A082-C2BD59CD3513}" type="datetimeFigureOut">
              <a:rPr lang="en-CA" smtClean="0"/>
              <a:t>2019-02-26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2786477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797F0E-85F5-4433-A082-C2BD59CD3513}" type="datetimeFigureOut">
              <a:rPr lang="en-CA" smtClean="0"/>
              <a:t>2019-02-26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3544543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32797F0E-85F5-4433-A082-C2BD59CD3513}" type="datetimeFigureOut">
              <a:rPr lang="en-CA" smtClean="0"/>
              <a:t>2019-02-26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545281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32797F0E-85F5-4433-A082-C2BD59CD3513}" type="datetimeFigureOut">
              <a:rPr lang="en-CA" smtClean="0"/>
              <a:t>2019-02-26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706436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CA"/>
          </a:p>
        </p:txBody>
      </p:sp>
      <p:sp>
        <p:nvSpPr>
          <p:cNvPr id="3" name="Date Placeholder 2"/>
          <p:cNvSpPr>
            <a:spLocks noGrp="1"/>
          </p:cNvSpPr>
          <p:nvPr>
            <p:ph type="dt" sz="half" idx="10"/>
          </p:nvPr>
        </p:nvSpPr>
        <p:spPr/>
        <p:txBody>
          <a:bodyPr/>
          <a:lstStyle/>
          <a:p>
            <a:fld id="{32797F0E-85F5-4433-A082-C2BD59CD3513}" type="datetimeFigureOut">
              <a:rPr lang="en-CA" smtClean="0"/>
              <a:t>2019-02-26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1805398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797F0E-85F5-4433-A082-C2BD59CD3513}" type="datetimeFigureOut">
              <a:rPr lang="en-CA" smtClean="0"/>
              <a:t>2019-02-26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152969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797F0E-85F5-4433-A082-C2BD59CD3513}" type="datetimeFigureOut">
              <a:rPr lang="en-CA" smtClean="0"/>
              <a:t>2019-02-26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13150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797F0E-85F5-4433-A082-C2BD59CD3513}" type="datetimeFigureOut">
              <a:rPr lang="en-CA" smtClean="0"/>
              <a:t>2019-02-26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1179676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3"/>
          <p:cNvSpPr>
            <a:spLocks noGrp="1"/>
          </p:cNvSpPr>
          <p:nvPr>
            <p:ph type="dt" sz="half" idx="10"/>
          </p:nvPr>
        </p:nvSpPr>
        <p:spPr/>
        <p:txBody>
          <a:bodyPr/>
          <a:lstStyle>
            <a:lvl1pPr>
              <a:defRPr/>
            </a:lvl1pPr>
          </a:lstStyle>
          <a:p>
            <a:pPr>
              <a:defRPr/>
            </a:pPr>
            <a:endParaRPr lang="en-CA"/>
          </a:p>
        </p:txBody>
      </p:sp>
      <p:sp>
        <p:nvSpPr>
          <p:cNvPr id="4" name="Footer Placeholder 4"/>
          <p:cNvSpPr>
            <a:spLocks noGrp="1"/>
          </p:cNvSpPr>
          <p:nvPr>
            <p:ph type="ftr" sz="quarter" idx="11"/>
          </p:nvPr>
        </p:nvSpPr>
        <p:spPr/>
        <p:txBody>
          <a:bodyPr/>
          <a:lstStyle>
            <a:lvl1pPr>
              <a:defRPr/>
            </a:lvl1pPr>
          </a:lstStyle>
          <a:p>
            <a:pPr>
              <a:defRPr/>
            </a:pPr>
            <a:endParaRPr lang="en-CA"/>
          </a:p>
        </p:txBody>
      </p:sp>
      <p:sp>
        <p:nvSpPr>
          <p:cNvPr id="5" name="Slide Number Placeholder 5"/>
          <p:cNvSpPr>
            <a:spLocks noGrp="1"/>
          </p:cNvSpPr>
          <p:nvPr>
            <p:ph type="sldNum" sz="quarter" idx="12"/>
          </p:nvPr>
        </p:nvSpPr>
        <p:spPr/>
        <p:txBody>
          <a:bodyPr/>
          <a:lstStyle>
            <a:lvl1pPr>
              <a:defRPr/>
            </a:lvl1pPr>
          </a:lstStyle>
          <a:p>
            <a:pPr>
              <a:defRPr/>
            </a:pPr>
            <a:fld id="{9631DB8F-33F1-4A0D-A6D4-4DF112050715}" type="slidenum">
              <a:rPr lang="en-CA"/>
              <a:pPr>
                <a:defRPr/>
              </a:pPr>
              <a:t>‹#›</a:t>
            </a:fld>
            <a:endParaRPr lang="en-CA"/>
          </a:p>
        </p:txBody>
      </p:sp>
    </p:spTree>
    <p:extLst>
      <p:ext uri="{BB962C8B-B14F-4D97-AF65-F5344CB8AC3E}">
        <p14:creationId xmlns:p14="http://schemas.microsoft.com/office/powerpoint/2010/main" val="1012926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2458" cy="1786211"/>
          </a:xfrm>
          <a:prstGeom prst="rect">
            <a:avLst/>
          </a:prstGeom>
        </p:spPr>
      </p:pic>
      <p:sp>
        <p:nvSpPr>
          <p:cNvPr id="24" name="AutoShape 3"/>
          <p:cNvSpPr>
            <a:spLocks noChangeAspect="1" noChangeArrowheads="1" noTextEdit="1"/>
          </p:cNvSpPr>
          <p:nvPr userDrawn="1"/>
        </p:nvSpPr>
        <p:spPr bwMode="auto">
          <a:xfrm>
            <a:off x="525293" y="192265"/>
            <a:ext cx="2822575" cy="13509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6" tIns="34289" rIns="68576" bIns="34289" numCol="1" anchor="t" anchorCtr="0" compatLnSpc="1">
            <a:prstTxWarp prst="textNoShape">
              <a:avLst/>
            </a:prstTxWarp>
          </a:bodyPr>
          <a:lstStyle/>
          <a:p>
            <a:endParaRPr lang="en-CA" sz="1425"/>
          </a:p>
        </p:txBody>
      </p:sp>
      <p:sp>
        <p:nvSpPr>
          <p:cNvPr id="25" name="Rectangle 7"/>
          <p:cNvSpPr>
            <a:spLocks noChangeArrowheads="1"/>
          </p:cNvSpPr>
          <p:nvPr userDrawn="1"/>
        </p:nvSpPr>
        <p:spPr bwMode="auto">
          <a:xfrm>
            <a:off x="487382" y="44625"/>
            <a:ext cx="458460" cy="1096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685749" rtl="0" eaLnBrk="1" fontAlgn="base" latinLnBrk="0" hangingPunct="1">
              <a:lnSpc>
                <a:spcPct val="100000"/>
              </a:lnSpc>
              <a:spcBef>
                <a:spcPct val="0"/>
              </a:spcBef>
              <a:spcAft>
                <a:spcPct val="0"/>
              </a:spcAft>
              <a:buClrTx/>
              <a:buSzTx/>
              <a:buFontTx/>
              <a:buNone/>
              <a:tabLst/>
            </a:pPr>
            <a:r>
              <a:rPr kumimoji="0" lang="en-US" sz="7125" b="1" i="0" u="none" strike="noStrike" cap="none" normalizeH="0" baseline="0" dirty="0">
                <a:ln>
                  <a:noFill/>
                </a:ln>
                <a:solidFill>
                  <a:srgbClr val="669900"/>
                </a:solidFill>
                <a:latin typeface="Arial Narrow" pitchFamily="34" charset="0"/>
                <a:cs typeface="Arial" pitchFamily="34" charset="0"/>
              </a:rPr>
              <a:t>h</a:t>
            </a:r>
            <a:endParaRPr kumimoji="0" lang="en-US" sz="1425" b="0" i="0" u="none" strike="noStrike" cap="none" normalizeH="0" baseline="0" dirty="0">
              <a:ln>
                <a:noFill/>
              </a:ln>
              <a:solidFill>
                <a:srgbClr val="669900"/>
              </a:solidFill>
              <a:latin typeface="Arial Narrow" pitchFamily="34" charset="0"/>
              <a:cs typeface="Arial" pitchFamily="34" charset="0"/>
            </a:endParaRPr>
          </a:p>
        </p:txBody>
      </p:sp>
      <p:sp>
        <p:nvSpPr>
          <p:cNvPr id="26" name="Rectangle 8"/>
          <p:cNvSpPr>
            <a:spLocks noChangeArrowheads="1"/>
          </p:cNvSpPr>
          <p:nvPr userDrawn="1"/>
        </p:nvSpPr>
        <p:spPr bwMode="auto">
          <a:xfrm>
            <a:off x="1590510" y="44625"/>
            <a:ext cx="208390" cy="1096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685749" rtl="0" eaLnBrk="1" fontAlgn="base" latinLnBrk="0" hangingPunct="1">
              <a:lnSpc>
                <a:spcPct val="100000"/>
              </a:lnSpc>
              <a:spcBef>
                <a:spcPct val="0"/>
              </a:spcBef>
              <a:spcAft>
                <a:spcPct val="0"/>
              </a:spcAft>
              <a:buClrTx/>
              <a:buSzTx/>
              <a:buFontTx/>
              <a:buNone/>
              <a:tabLst/>
            </a:pPr>
            <a:r>
              <a:rPr kumimoji="0" lang="en-US" sz="7125" b="1" i="0" u="none" strike="noStrike" cap="none" normalizeH="0" baseline="0" dirty="0">
                <a:ln>
                  <a:noFill/>
                </a:ln>
                <a:solidFill>
                  <a:srgbClr val="669900"/>
                </a:solidFill>
                <a:latin typeface="Arial Narrow" pitchFamily="34" charset="0"/>
                <a:cs typeface="Arial" pitchFamily="34" charset="0"/>
              </a:rPr>
              <a:t>l</a:t>
            </a:r>
            <a:endParaRPr kumimoji="0" lang="en-US" sz="1425" b="0" i="0" u="none" strike="noStrike" cap="none" normalizeH="0" baseline="0" dirty="0">
              <a:ln>
                <a:noFill/>
              </a:ln>
              <a:solidFill>
                <a:srgbClr val="669900"/>
              </a:solidFill>
              <a:latin typeface="Arial Narrow" pitchFamily="34" charset="0"/>
              <a:cs typeface="Arial" pitchFamily="34" charset="0"/>
            </a:endParaRPr>
          </a:p>
        </p:txBody>
      </p:sp>
      <p:sp>
        <p:nvSpPr>
          <p:cNvPr id="27" name="Rectangle 9"/>
          <p:cNvSpPr>
            <a:spLocks noChangeArrowheads="1"/>
          </p:cNvSpPr>
          <p:nvPr userDrawn="1"/>
        </p:nvSpPr>
        <p:spPr bwMode="auto">
          <a:xfrm>
            <a:off x="2522452" y="174802"/>
            <a:ext cx="368691" cy="969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685749" rtl="0" eaLnBrk="1" fontAlgn="base" latinLnBrk="0" hangingPunct="1">
              <a:lnSpc>
                <a:spcPct val="100000"/>
              </a:lnSpc>
              <a:spcBef>
                <a:spcPct val="0"/>
              </a:spcBef>
              <a:spcAft>
                <a:spcPct val="0"/>
              </a:spcAft>
              <a:buClrTx/>
              <a:buSzTx/>
              <a:buFontTx/>
              <a:buNone/>
              <a:tabLst/>
            </a:pPr>
            <a:r>
              <a:rPr kumimoji="0" lang="en-US" sz="6300" b="1" i="0" u="none" strike="noStrike" cap="none" normalizeH="0" baseline="0" dirty="0">
                <a:ln>
                  <a:noFill/>
                </a:ln>
                <a:solidFill>
                  <a:srgbClr val="669900"/>
                </a:solidFill>
                <a:latin typeface="Arial Narrow" pitchFamily="34" charset="0"/>
                <a:cs typeface="Arial" pitchFamily="34" charset="0"/>
              </a:rPr>
              <a:t>s</a:t>
            </a:r>
            <a:endParaRPr kumimoji="0" lang="en-US" sz="1425" b="0" i="0" u="none" strike="noStrike" cap="none" normalizeH="0" baseline="0" dirty="0">
              <a:ln>
                <a:noFill/>
              </a:ln>
              <a:solidFill>
                <a:srgbClr val="669900"/>
              </a:solidFill>
              <a:latin typeface="Arial Narrow" pitchFamily="34" charset="0"/>
              <a:cs typeface="Arial" pitchFamily="34" charset="0"/>
            </a:endParaRPr>
          </a:p>
        </p:txBody>
      </p:sp>
      <p:sp>
        <p:nvSpPr>
          <p:cNvPr id="28" name="Freeform 5"/>
          <p:cNvSpPr>
            <a:spLocks/>
          </p:cNvSpPr>
          <p:nvPr userDrawn="1"/>
        </p:nvSpPr>
        <p:spPr bwMode="auto">
          <a:xfrm flipH="1">
            <a:off x="1364251" y="629165"/>
            <a:ext cx="246480" cy="271129"/>
          </a:xfrm>
          <a:custGeom>
            <a:avLst/>
            <a:gdLst>
              <a:gd name="T0" fmla="*/ 27 w 55"/>
              <a:gd name="T1" fmla="*/ 0 h 60"/>
              <a:gd name="T2" fmla="*/ 33 w 55"/>
              <a:gd name="T3" fmla="*/ 11 h 60"/>
              <a:gd name="T4" fmla="*/ 39 w 55"/>
              <a:gd name="T5" fmla="*/ 8 h 60"/>
              <a:gd name="T6" fmla="*/ 36 w 55"/>
              <a:gd name="T7" fmla="*/ 25 h 60"/>
              <a:gd name="T8" fmla="*/ 44 w 55"/>
              <a:gd name="T9" fmla="*/ 17 h 60"/>
              <a:gd name="T10" fmla="*/ 47 w 55"/>
              <a:gd name="T11" fmla="*/ 21 h 60"/>
              <a:gd name="T12" fmla="*/ 54 w 55"/>
              <a:gd name="T13" fmla="*/ 20 h 60"/>
              <a:gd name="T14" fmla="*/ 52 w 55"/>
              <a:gd name="T15" fmla="*/ 29 h 60"/>
              <a:gd name="T16" fmla="*/ 55 w 55"/>
              <a:gd name="T17" fmla="*/ 31 h 60"/>
              <a:gd name="T18" fmla="*/ 41 w 55"/>
              <a:gd name="T19" fmla="*/ 43 h 60"/>
              <a:gd name="T20" fmla="*/ 43 w 55"/>
              <a:gd name="T21" fmla="*/ 48 h 60"/>
              <a:gd name="T22" fmla="*/ 29 w 55"/>
              <a:gd name="T23" fmla="*/ 46 h 60"/>
              <a:gd name="T24" fmla="*/ 29 w 55"/>
              <a:gd name="T25" fmla="*/ 60 h 60"/>
              <a:gd name="T26" fmla="*/ 26 w 55"/>
              <a:gd name="T27" fmla="*/ 60 h 60"/>
              <a:gd name="T28" fmla="*/ 26 w 55"/>
              <a:gd name="T29" fmla="*/ 46 h 60"/>
              <a:gd name="T30" fmla="*/ 12 w 55"/>
              <a:gd name="T31" fmla="*/ 48 h 60"/>
              <a:gd name="T32" fmla="*/ 14 w 55"/>
              <a:gd name="T33" fmla="*/ 43 h 60"/>
              <a:gd name="T34" fmla="*/ 0 w 55"/>
              <a:gd name="T35" fmla="*/ 31 h 60"/>
              <a:gd name="T36" fmla="*/ 3 w 55"/>
              <a:gd name="T37" fmla="*/ 29 h 60"/>
              <a:gd name="T38" fmla="*/ 0 w 55"/>
              <a:gd name="T39" fmla="*/ 20 h 60"/>
              <a:gd name="T40" fmla="*/ 8 w 55"/>
              <a:gd name="T41" fmla="*/ 22 h 60"/>
              <a:gd name="T42" fmla="*/ 10 w 55"/>
              <a:gd name="T43" fmla="*/ 17 h 60"/>
              <a:gd name="T44" fmla="*/ 18 w 55"/>
              <a:gd name="T45" fmla="*/ 24 h 60"/>
              <a:gd name="T46" fmla="*/ 16 w 55"/>
              <a:gd name="T47" fmla="*/ 8 h 60"/>
              <a:gd name="T48" fmla="*/ 22 w 55"/>
              <a:gd name="T49" fmla="*/ 11 h 60"/>
              <a:gd name="T50" fmla="*/ 27 w 55"/>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60">
                <a:moveTo>
                  <a:pt x="27" y="0"/>
                </a:moveTo>
                <a:cubicBezTo>
                  <a:pt x="33" y="11"/>
                  <a:pt x="33" y="11"/>
                  <a:pt x="33" y="11"/>
                </a:cubicBezTo>
                <a:cubicBezTo>
                  <a:pt x="39" y="8"/>
                  <a:pt x="39" y="8"/>
                  <a:pt x="39" y="8"/>
                </a:cubicBezTo>
                <a:cubicBezTo>
                  <a:pt x="36" y="25"/>
                  <a:pt x="36" y="25"/>
                  <a:pt x="36" y="25"/>
                </a:cubicBezTo>
                <a:cubicBezTo>
                  <a:pt x="44" y="17"/>
                  <a:pt x="44" y="17"/>
                  <a:pt x="44" y="17"/>
                </a:cubicBezTo>
                <a:cubicBezTo>
                  <a:pt x="47" y="21"/>
                  <a:pt x="47" y="21"/>
                  <a:pt x="47" y="21"/>
                </a:cubicBezTo>
                <a:cubicBezTo>
                  <a:pt x="54" y="20"/>
                  <a:pt x="54" y="20"/>
                  <a:pt x="54" y="20"/>
                </a:cubicBezTo>
                <a:cubicBezTo>
                  <a:pt x="52" y="29"/>
                  <a:pt x="52" y="29"/>
                  <a:pt x="52" y="29"/>
                </a:cubicBezTo>
                <a:cubicBezTo>
                  <a:pt x="55" y="31"/>
                  <a:pt x="55" y="31"/>
                  <a:pt x="55" y="31"/>
                </a:cubicBezTo>
                <a:cubicBezTo>
                  <a:pt x="41" y="43"/>
                  <a:pt x="41" y="43"/>
                  <a:pt x="41" y="43"/>
                </a:cubicBezTo>
                <a:cubicBezTo>
                  <a:pt x="43" y="48"/>
                  <a:pt x="43" y="48"/>
                  <a:pt x="43" y="48"/>
                </a:cubicBezTo>
                <a:cubicBezTo>
                  <a:pt x="29" y="46"/>
                  <a:pt x="29" y="46"/>
                  <a:pt x="29" y="46"/>
                </a:cubicBezTo>
                <a:cubicBezTo>
                  <a:pt x="29" y="60"/>
                  <a:pt x="29" y="60"/>
                  <a:pt x="29" y="60"/>
                </a:cubicBezTo>
                <a:cubicBezTo>
                  <a:pt x="26" y="60"/>
                  <a:pt x="26" y="60"/>
                  <a:pt x="26" y="60"/>
                </a:cubicBezTo>
                <a:cubicBezTo>
                  <a:pt x="26" y="50"/>
                  <a:pt x="27" y="46"/>
                  <a:pt x="26" y="46"/>
                </a:cubicBezTo>
                <a:cubicBezTo>
                  <a:pt x="22" y="45"/>
                  <a:pt x="19" y="47"/>
                  <a:pt x="12" y="48"/>
                </a:cubicBezTo>
                <a:cubicBezTo>
                  <a:pt x="12" y="48"/>
                  <a:pt x="14" y="44"/>
                  <a:pt x="14" y="43"/>
                </a:cubicBezTo>
                <a:cubicBezTo>
                  <a:pt x="13" y="41"/>
                  <a:pt x="0" y="31"/>
                  <a:pt x="0" y="31"/>
                </a:cubicBezTo>
                <a:cubicBezTo>
                  <a:pt x="3" y="29"/>
                  <a:pt x="3" y="29"/>
                  <a:pt x="3" y="29"/>
                </a:cubicBezTo>
                <a:cubicBezTo>
                  <a:pt x="0" y="20"/>
                  <a:pt x="0" y="20"/>
                  <a:pt x="0" y="20"/>
                </a:cubicBezTo>
                <a:cubicBezTo>
                  <a:pt x="8" y="22"/>
                  <a:pt x="8" y="22"/>
                  <a:pt x="8" y="22"/>
                </a:cubicBezTo>
                <a:cubicBezTo>
                  <a:pt x="10" y="17"/>
                  <a:pt x="10" y="17"/>
                  <a:pt x="10" y="17"/>
                </a:cubicBezTo>
                <a:cubicBezTo>
                  <a:pt x="18" y="24"/>
                  <a:pt x="18" y="24"/>
                  <a:pt x="18" y="24"/>
                </a:cubicBezTo>
                <a:cubicBezTo>
                  <a:pt x="16" y="8"/>
                  <a:pt x="16" y="8"/>
                  <a:pt x="16" y="8"/>
                </a:cubicBezTo>
                <a:cubicBezTo>
                  <a:pt x="22" y="11"/>
                  <a:pt x="22" y="11"/>
                  <a:pt x="22" y="11"/>
                </a:cubicBezTo>
                <a:lnTo>
                  <a:pt x="27" y="0"/>
                </a:lnTo>
                <a:close/>
              </a:path>
            </a:pathLst>
          </a:custGeom>
          <a:solidFill>
            <a:srgbClr val="B91D21"/>
          </a:solidFill>
          <a:ln>
            <a:noFill/>
          </a:ln>
          <a:effectLst/>
          <a:extLst/>
        </p:spPr>
        <p:txBody>
          <a:bodyPr vert="horz" wrap="square" lIns="68576" tIns="34289" rIns="68576" bIns="34289" numCol="1" anchor="t" anchorCtr="0" compatLnSpc="1">
            <a:prstTxWarp prst="textNoShape">
              <a:avLst/>
            </a:prstTxWarp>
          </a:bodyPr>
          <a:lstStyle/>
          <a:p>
            <a:endParaRPr lang="en-CA" sz="1425"/>
          </a:p>
        </p:txBody>
      </p:sp>
      <p:sp>
        <p:nvSpPr>
          <p:cNvPr id="29" name="Freeform 6"/>
          <p:cNvSpPr>
            <a:spLocks/>
          </p:cNvSpPr>
          <p:nvPr userDrawn="1"/>
        </p:nvSpPr>
        <p:spPr bwMode="auto">
          <a:xfrm flipH="1">
            <a:off x="1010489" y="689318"/>
            <a:ext cx="485775" cy="487363"/>
          </a:xfrm>
          <a:custGeom>
            <a:avLst/>
            <a:gdLst>
              <a:gd name="T0" fmla="*/ 0 w 129"/>
              <a:gd name="T1" fmla="*/ 64 h 129"/>
              <a:gd name="T2" fmla="*/ 65 w 129"/>
              <a:gd name="T3" fmla="*/ 129 h 129"/>
              <a:gd name="T4" fmla="*/ 129 w 129"/>
              <a:gd name="T5" fmla="*/ 64 h 129"/>
              <a:gd name="T6" fmla="*/ 65 w 129"/>
              <a:gd name="T7" fmla="*/ 0 h 129"/>
            </a:gdLst>
            <a:ahLst/>
            <a:cxnLst>
              <a:cxn ang="0">
                <a:pos x="T0" y="T1"/>
              </a:cxn>
              <a:cxn ang="0">
                <a:pos x="T2" y="T3"/>
              </a:cxn>
              <a:cxn ang="0">
                <a:pos x="T4" y="T5"/>
              </a:cxn>
              <a:cxn ang="0">
                <a:pos x="T6" y="T7"/>
              </a:cxn>
            </a:cxnLst>
            <a:rect l="0" t="0" r="r" b="b"/>
            <a:pathLst>
              <a:path w="129" h="129">
                <a:moveTo>
                  <a:pt x="0" y="64"/>
                </a:moveTo>
                <a:cubicBezTo>
                  <a:pt x="0" y="100"/>
                  <a:pt x="29" y="129"/>
                  <a:pt x="65" y="129"/>
                </a:cubicBezTo>
                <a:cubicBezTo>
                  <a:pt x="100" y="129"/>
                  <a:pt x="129" y="100"/>
                  <a:pt x="129" y="64"/>
                </a:cubicBezTo>
                <a:cubicBezTo>
                  <a:pt x="129" y="29"/>
                  <a:pt x="100" y="0"/>
                  <a:pt x="65" y="0"/>
                </a:cubicBezTo>
              </a:path>
            </a:pathLst>
          </a:custGeom>
          <a:noFill/>
          <a:ln w="76200" cap="flat" cmpd="sng">
            <a:solidFill>
              <a:srgbClr val="669900"/>
            </a:solidFill>
            <a:prstDash val="solid"/>
            <a:miter lim="800000"/>
            <a:headEnd/>
            <a:tailEnd/>
          </a:ln>
          <a:effectLst/>
          <a:extLst>
            <a:ext uri="{909E8E84-426E-40DD-AFC4-6F175D3DCCD1}">
              <a14:hiddenFill xmlns:a14="http://schemas.microsoft.com/office/drawing/2010/main">
                <a:solidFill>
                  <a:srgbClr val="FFFFFF"/>
                </a:solidFill>
              </a14:hiddenFill>
            </a:ext>
          </a:extLst>
        </p:spPr>
        <p:txBody>
          <a:bodyPr vert="horz" wrap="square" lIns="68576" tIns="34289" rIns="68576" bIns="34289" numCol="1" anchor="t" anchorCtr="0" compatLnSpc="1">
            <a:prstTxWarp prst="textNoShape">
              <a:avLst/>
            </a:prstTxWarp>
          </a:bodyPr>
          <a:lstStyle/>
          <a:p>
            <a:endParaRPr lang="en-CA" sz="1425"/>
          </a:p>
        </p:txBody>
      </p:sp>
      <p:sp>
        <p:nvSpPr>
          <p:cNvPr id="30" name="Freeform 10"/>
          <p:cNvSpPr>
            <a:spLocks/>
          </p:cNvSpPr>
          <p:nvPr userDrawn="1"/>
        </p:nvSpPr>
        <p:spPr bwMode="auto">
          <a:xfrm flipH="1">
            <a:off x="1162389" y="587802"/>
            <a:ext cx="222250" cy="207963"/>
          </a:xfrm>
          <a:custGeom>
            <a:avLst/>
            <a:gdLst>
              <a:gd name="T0" fmla="*/ 140 w 140"/>
              <a:gd name="T1" fmla="*/ 0 h 131"/>
              <a:gd name="T2" fmla="*/ 0 w 140"/>
              <a:gd name="T3" fmla="*/ 66 h 131"/>
              <a:gd name="T4" fmla="*/ 140 w 140"/>
              <a:gd name="T5" fmla="*/ 131 h 131"/>
              <a:gd name="T6" fmla="*/ 140 w 140"/>
              <a:gd name="T7" fmla="*/ 0 h 131"/>
            </a:gdLst>
            <a:ahLst/>
            <a:cxnLst>
              <a:cxn ang="0">
                <a:pos x="T0" y="T1"/>
              </a:cxn>
              <a:cxn ang="0">
                <a:pos x="T2" y="T3"/>
              </a:cxn>
              <a:cxn ang="0">
                <a:pos x="T4" y="T5"/>
              </a:cxn>
              <a:cxn ang="0">
                <a:pos x="T6" y="T7"/>
              </a:cxn>
            </a:cxnLst>
            <a:rect l="0" t="0" r="r" b="b"/>
            <a:pathLst>
              <a:path w="140" h="131">
                <a:moveTo>
                  <a:pt x="140" y="0"/>
                </a:moveTo>
                <a:lnTo>
                  <a:pt x="0" y="66"/>
                </a:lnTo>
                <a:lnTo>
                  <a:pt x="140" y="131"/>
                </a:lnTo>
                <a:lnTo>
                  <a:pt x="140" y="0"/>
                </a:lnTo>
                <a:close/>
              </a:path>
            </a:pathLst>
          </a:custGeom>
          <a:solidFill>
            <a:srgbClr val="E7C403"/>
          </a:solidFill>
          <a:ln>
            <a:noFill/>
          </a:ln>
          <a:effectLst/>
          <a:extLst/>
        </p:spPr>
        <p:txBody>
          <a:bodyPr vert="horz" wrap="square" lIns="68576" tIns="34289" rIns="68576" bIns="34289" numCol="1" anchor="t" anchorCtr="0" compatLnSpc="1">
            <a:prstTxWarp prst="textNoShape">
              <a:avLst/>
            </a:prstTxWarp>
          </a:bodyPr>
          <a:lstStyle/>
          <a:p>
            <a:endParaRPr lang="en-CA" sz="1425"/>
          </a:p>
        </p:txBody>
      </p:sp>
      <p:sp>
        <p:nvSpPr>
          <p:cNvPr id="31" name="Freeform 11"/>
          <p:cNvSpPr>
            <a:spLocks/>
          </p:cNvSpPr>
          <p:nvPr userDrawn="1"/>
        </p:nvSpPr>
        <p:spPr bwMode="auto">
          <a:xfrm flipH="1">
            <a:off x="1210515" y="563742"/>
            <a:ext cx="222250" cy="207963"/>
          </a:xfrm>
          <a:custGeom>
            <a:avLst/>
            <a:gdLst>
              <a:gd name="T0" fmla="*/ 140 w 140"/>
              <a:gd name="T1" fmla="*/ 0 h 131"/>
              <a:gd name="T2" fmla="*/ 0 w 140"/>
              <a:gd name="T3" fmla="*/ 66 h 131"/>
              <a:gd name="T4" fmla="*/ 140 w 140"/>
              <a:gd name="T5" fmla="*/ 131 h 131"/>
            </a:gdLst>
            <a:ahLst/>
            <a:cxnLst>
              <a:cxn ang="0">
                <a:pos x="T0" y="T1"/>
              </a:cxn>
              <a:cxn ang="0">
                <a:pos x="T2" y="T3"/>
              </a:cxn>
              <a:cxn ang="0">
                <a:pos x="T4" y="T5"/>
              </a:cxn>
            </a:cxnLst>
            <a:rect l="0" t="0" r="r" b="b"/>
            <a:pathLst>
              <a:path w="140" h="131">
                <a:moveTo>
                  <a:pt x="140" y="0"/>
                </a:moveTo>
                <a:lnTo>
                  <a:pt x="0" y="66"/>
                </a:lnTo>
                <a:lnTo>
                  <a:pt x="140" y="131"/>
                </a:lnTo>
              </a:path>
            </a:pathLst>
          </a:cu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76" tIns="34289" rIns="68576" bIns="34289" numCol="1" anchor="t" anchorCtr="0" compatLnSpc="1">
            <a:prstTxWarp prst="textNoShape">
              <a:avLst/>
            </a:prstTxWarp>
          </a:bodyPr>
          <a:lstStyle/>
          <a:p>
            <a:endParaRPr lang="en-CA" sz="1425"/>
          </a:p>
        </p:txBody>
      </p:sp>
      <p:sp>
        <p:nvSpPr>
          <p:cNvPr id="32" name="Sun 31"/>
          <p:cNvSpPr/>
          <p:nvPr userDrawn="1"/>
        </p:nvSpPr>
        <p:spPr>
          <a:xfrm>
            <a:off x="1620168" y="311068"/>
            <a:ext cx="1035652" cy="916032"/>
          </a:xfrm>
          <a:prstGeom prst="sun">
            <a:avLst/>
          </a:prstGeom>
          <a:gradFill flip="none" rotWithShape="1">
            <a:gsLst>
              <a:gs pos="0">
                <a:srgbClr val="E7C403"/>
              </a:gs>
              <a:gs pos="100000">
                <a:srgbClr val="FFFF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a:endParaRPr lang="en-CA" sz="1425"/>
          </a:p>
        </p:txBody>
      </p:sp>
      <p:sp>
        <p:nvSpPr>
          <p:cNvPr id="33" name="TextBox 32"/>
          <p:cNvSpPr txBox="1"/>
          <p:nvPr userDrawn="1"/>
        </p:nvSpPr>
        <p:spPr>
          <a:xfrm>
            <a:off x="3467455" y="1138139"/>
            <a:ext cx="4229355" cy="392413"/>
          </a:xfrm>
          <a:prstGeom prst="rect">
            <a:avLst/>
          </a:prstGeom>
          <a:noFill/>
        </p:spPr>
        <p:txBody>
          <a:bodyPr wrap="none" lIns="68576" tIns="34289" rIns="68576" bIns="34289" rtlCol="0">
            <a:spAutoFit/>
          </a:bodyPr>
          <a:lstStyle/>
          <a:p>
            <a:r>
              <a:rPr lang="en-CA" sz="2100" dirty="0">
                <a:solidFill>
                  <a:srgbClr val="E7C403"/>
                </a:solidFill>
                <a:latin typeface="+mj-lt"/>
              </a:rPr>
              <a:t>…………………………………………………………</a:t>
            </a:r>
          </a:p>
        </p:txBody>
      </p:sp>
      <p:sp>
        <p:nvSpPr>
          <p:cNvPr id="34" name="TextBox 33"/>
          <p:cNvSpPr txBox="1"/>
          <p:nvPr userDrawn="1"/>
        </p:nvSpPr>
        <p:spPr>
          <a:xfrm>
            <a:off x="344574" y="1056551"/>
            <a:ext cx="4178059" cy="392413"/>
          </a:xfrm>
          <a:prstGeom prst="rect">
            <a:avLst/>
          </a:prstGeom>
          <a:noFill/>
        </p:spPr>
        <p:txBody>
          <a:bodyPr wrap="none" lIns="68576" tIns="34289" rIns="68576" bIns="34289" rtlCol="0">
            <a:spAutoFit/>
          </a:bodyPr>
          <a:lstStyle/>
          <a:p>
            <a:r>
              <a:rPr lang="en-CA" sz="2100" dirty="0">
                <a:solidFill>
                  <a:srgbClr val="669900"/>
                </a:solidFill>
                <a:latin typeface="+mj-lt"/>
              </a:rPr>
              <a:t>………………….…………………………………….</a:t>
            </a:r>
          </a:p>
        </p:txBody>
      </p:sp>
      <p:sp>
        <p:nvSpPr>
          <p:cNvPr id="35" name="TextBox 34"/>
          <p:cNvSpPr txBox="1"/>
          <p:nvPr userDrawn="1"/>
        </p:nvSpPr>
        <p:spPr>
          <a:xfrm>
            <a:off x="2915817" y="974959"/>
            <a:ext cx="3687540" cy="392413"/>
          </a:xfrm>
          <a:prstGeom prst="rect">
            <a:avLst/>
          </a:prstGeom>
          <a:noFill/>
        </p:spPr>
        <p:txBody>
          <a:bodyPr wrap="none" lIns="68576" tIns="34289" rIns="68576" bIns="34289" rtlCol="0">
            <a:spAutoFit/>
          </a:bodyPr>
          <a:lstStyle/>
          <a:p>
            <a:r>
              <a:rPr lang="en-CA" sz="2100" dirty="0">
                <a:solidFill>
                  <a:srgbClr val="B91D21"/>
                </a:solidFill>
                <a:latin typeface="+mj-lt"/>
              </a:rPr>
              <a:t>……………………..………………………….</a:t>
            </a:r>
          </a:p>
        </p:txBody>
      </p:sp>
      <p:sp>
        <p:nvSpPr>
          <p:cNvPr id="36" name="Freeform 6183" descr="Leaf RGB"/>
          <p:cNvSpPr>
            <a:spLocks/>
          </p:cNvSpPr>
          <p:nvPr userDrawn="1"/>
        </p:nvSpPr>
        <p:spPr bwMode="auto">
          <a:xfrm flipH="1">
            <a:off x="7659434" y="634083"/>
            <a:ext cx="945015" cy="1152128"/>
          </a:xfrm>
          <a:custGeom>
            <a:avLst/>
            <a:gdLst>
              <a:gd name="T0" fmla="*/ 2147483647 w 18324"/>
              <a:gd name="T1" fmla="*/ 2147483647 h 18288"/>
              <a:gd name="T2" fmla="*/ 2147483647 w 18324"/>
              <a:gd name="T3" fmla="*/ 2147483647 h 18288"/>
              <a:gd name="T4" fmla="*/ 2147483647 w 18324"/>
              <a:gd name="T5" fmla="*/ 2147483647 h 18288"/>
              <a:gd name="T6" fmla="*/ 2147483647 w 18324"/>
              <a:gd name="T7" fmla="*/ 2147483647 h 18288"/>
              <a:gd name="T8" fmla="*/ 2147483647 w 18324"/>
              <a:gd name="T9" fmla="*/ 2147483647 h 18288"/>
              <a:gd name="T10" fmla="*/ 2147483647 w 18324"/>
              <a:gd name="T11" fmla="*/ 2147483647 h 18288"/>
              <a:gd name="T12" fmla="*/ 2147483647 w 18324"/>
              <a:gd name="T13" fmla="*/ 2147483647 h 18288"/>
              <a:gd name="T14" fmla="*/ 2147483647 w 18324"/>
              <a:gd name="T15" fmla="*/ 2147483647 h 18288"/>
              <a:gd name="T16" fmla="*/ 2147483647 w 18324"/>
              <a:gd name="T17" fmla="*/ 2147483647 h 18288"/>
              <a:gd name="T18" fmla="*/ 2147483647 w 18324"/>
              <a:gd name="T19" fmla="*/ 2147483647 h 18288"/>
              <a:gd name="T20" fmla="*/ 2147483647 w 18324"/>
              <a:gd name="T21" fmla="*/ 2147483647 h 18288"/>
              <a:gd name="T22" fmla="*/ 2147483647 w 18324"/>
              <a:gd name="T23" fmla="*/ 2147483647 h 18288"/>
              <a:gd name="T24" fmla="*/ 2147483647 w 18324"/>
              <a:gd name="T25" fmla="*/ 2147483647 h 18288"/>
              <a:gd name="T26" fmla="*/ 2147483647 w 18324"/>
              <a:gd name="T27" fmla="*/ 2147483647 h 18288"/>
              <a:gd name="T28" fmla="*/ 2147483647 w 18324"/>
              <a:gd name="T29" fmla="*/ 2147483647 h 18288"/>
              <a:gd name="T30" fmla="*/ 2147483647 w 18324"/>
              <a:gd name="T31" fmla="*/ 2147483647 h 18288"/>
              <a:gd name="T32" fmla="*/ 2147483647 w 18324"/>
              <a:gd name="T33" fmla="*/ 2147483647 h 18288"/>
              <a:gd name="T34" fmla="*/ 2147483647 w 18324"/>
              <a:gd name="T35" fmla="*/ 2147483647 h 18288"/>
              <a:gd name="T36" fmla="*/ 2147483647 w 18324"/>
              <a:gd name="T37" fmla="*/ 2147483647 h 18288"/>
              <a:gd name="T38" fmla="*/ 2147483647 w 18324"/>
              <a:gd name="T39" fmla="*/ 2147483647 h 18288"/>
              <a:gd name="T40" fmla="*/ 2147483647 w 18324"/>
              <a:gd name="T41" fmla="*/ 2147483647 h 18288"/>
              <a:gd name="T42" fmla="*/ 2147483647 w 18324"/>
              <a:gd name="T43" fmla="*/ 2147483647 h 18288"/>
              <a:gd name="T44" fmla="*/ 2147483647 w 18324"/>
              <a:gd name="T45" fmla="*/ 2147483647 h 18288"/>
              <a:gd name="T46" fmla="*/ 2147483647 w 18324"/>
              <a:gd name="T47" fmla="*/ 2147483647 h 18288"/>
              <a:gd name="T48" fmla="*/ 2147483647 w 18324"/>
              <a:gd name="T49" fmla="*/ 2147483647 h 18288"/>
              <a:gd name="T50" fmla="*/ 2147483647 w 18324"/>
              <a:gd name="T51" fmla="*/ 2147483647 h 18288"/>
              <a:gd name="T52" fmla="*/ 2147483647 w 18324"/>
              <a:gd name="T53" fmla="*/ 2147483647 h 18288"/>
              <a:gd name="T54" fmla="*/ 2147483647 w 18324"/>
              <a:gd name="T55" fmla="*/ 2147483647 h 18288"/>
              <a:gd name="T56" fmla="*/ 2147483647 w 18324"/>
              <a:gd name="T57" fmla="*/ 2147483647 h 18288"/>
              <a:gd name="T58" fmla="*/ 2147483647 w 18324"/>
              <a:gd name="T59" fmla="*/ 2147483647 h 18288"/>
              <a:gd name="T60" fmla="*/ 2147483647 w 18324"/>
              <a:gd name="T61" fmla="*/ 2147483647 h 18288"/>
              <a:gd name="T62" fmla="*/ 2147483647 w 18324"/>
              <a:gd name="T63" fmla="*/ 2147483647 h 18288"/>
              <a:gd name="T64" fmla="*/ 2147483647 w 18324"/>
              <a:gd name="T65" fmla="*/ 2147483647 h 18288"/>
              <a:gd name="T66" fmla="*/ 2147483647 w 18324"/>
              <a:gd name="T67" fmla="*/ 2147483647 h 18288"/>
              <a:gd name="T68" fmla="*/ 2147483647 w 18324"/>
              <a:gd name="T69" fmla="*/ 2147483647 h 18288"/>
              <a:gd name="T70" fmla="*/ 2147483647 w 18324"/>
              <a:gd name="T71" fmla="*/ 2147483647 h 18288"/>
              <a:gd name="T72" fmla="*/ 2147483647 w 18324"/>
              <a:gd name="T73" fmla="*/ 2147483647 h 18288"/>
              <a:gd name="T74" fmla="*/ 2147483647 w 18324"/>
              <a:gd name="T75" fmla="*/ 2147483647 h 18288"/>
              <a:gd name="T76" fmla="*/ 2147483647 w 18324"/>
              <a:gd name="T77" fmla="*/ 2147483647 h 18288"/>
              <a:gd name="T78" fmla="*/ 2147483647 w 18324"/>
              <a:gd name="T79" fmla="*/ 2147483647 h 18288"/>
              <a:gd name="T80" fmla="*/ 2147483647 w 18324"/>
              <a:gd name="T81" fmla="*/ 2147483647 h 18288"/>
              <a:gd name="T82" fmla="*/ 2147483647 w 18324"/>
              <a:gd name="T83" fmla="*/ 2147483647 h 18288"/>
              <a:gd name="T84" fmla="*/ 2147483647 w 18324"/>
              <a:gd name="T85" fmla="*/ 2147483647 h 18288"/>
              <a:gd name="T86" fmla="*/ 2147483647 w 18324"/>
              <a:gd name="T87" fmla="*/ 2147483647 h 18288"/>
              <a:gd name="T88" fmla="*/ 2147483647 w 18324"/>
              <a:gd name="T89" fmla="*/ 2147483647 h 18288"/>
              <a:gd name="T90" fmla="*/ 2147483647 w 18324"/>
              <a:gd name="T91" fmla="*/ 2147483647 h 18288"/>
              <a:gd name="T92" fmla="*/ 2147483647 w 18324"/>
              <a:gd name="T93" fmla="*/ 2147483647 h 18288"/>
              <a:gd name="T94" fmla="*/ 2147483647 w 18324"/>
              <a:gd name="T95" fmla="*/ 2147483647 h 18288"/>
              <a:gd name="T96" fmla="*/ 2147483647 w 18324"/>
              <a:gd name="T97" fmla="*/ 2147483647 h 18288"/>
              <a:gd name="T98" fmla="*/ 2147483647 w 18324"/>
              <a:gd name="T99" fmla="*/ 2147483647 h 18288"/>
              <a:gd name="T100" fmla="*/ 2147483647 w 18324"/>
              <a:gd name="T101" fmla="*/ 2147483647 h 18288"/>
              <a:gd name="T102" fmla="*/ 2147483647 w 18324"/>
              <a:gd name="T103" fmla="*/ 2147483647 h 18288"/>
              <a:gd name="T104" fmla="*/ 2147483647 w 18324"/>
              <a:gd name="T105" fmla="*/ 2147483647 h 18288"/>
              <a:gd name="T106" fmla="*/ 2147483647 w 18324"/>
              <a:gd name="T107" fmla="*/ 2147483647 h 18288"/>
              <a:gd name="T108" fmla="*/ 2147483647 w 18324"/>
              <a:gd name="T109" fmla="*/ 2147483647 h 18288"/>
              <a:gd name="T110" fmla="*/ 2147483647 w 18324"/>
              <a:gd name="T111" fmla="*/ 2147483647 h 18288"/>
              <a:gd name="T112" fmla="*/ 2147483647 w 18324"/>
              <a:gd name="T113" fmla="*/ 2147483647 h 18288"/>
              <a:gd name="T114" fmla="*/ 2147483647 w 18324"/>
              <a:gd name="T115" fmla="*/ 2147483647 h 18288"/>
              <a:gd name="T116" fmla="*/ 2147483647 w 18324"/>
              <a:gd name="T117" fmla="*/ 2147483647 h 18288"/>
              <a:gd name="T118" fmla="*/ 2147483647 w 18324"/>
              <a:gd name="T119" fmla="*/ 2147483647 h 18288"/>
              <a:gd name="T120" fmla="*/ 2147483647 w 18324"/>
              <a:gd name="T121" fmla="*/ 2147483647 h 18288"/>
              <a:gd name="T122" fmla="*/ 2147483647 w 18324"/>
              <a:gd name="T123" fmla="*/ 2147483647 h 182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324"/>
              <a:gd name="T187" fmla="*/ 0 h 18288"/>
              <a:gd name="T188" fmla="*/ 18324 w 18324"/>
              <a:gd name="T189" fmla="*/ 18288 h 182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324" h="18288">
                <a:moveTo>
                  <a:pt x="11759" y="0"/>
                </a:moveTo>
                <a:lnTo>
                  <a:pt x="11767" y="0"/>
                </a:lnTo>
                <a:lnTo>
                  <a:pt x="11777" y="0"/>
                </a:lnTo>
                <a:lnTo>
                  <a:pt x="11785" y="0"/>
                </a:lnTo>
                <a:lnTo>
                  <a:pt x="11794" y="0"/>
                </a:lnTo>
                <a:lnTo>
                  <a:pt x="11794" y="26"/>
                </a:lnTo>
                <a:lnTo>
                  <a:pt x="11793" y="50"/>
                </a:lnTo>
                <a:lnTo>
                  <a:pt x="11788" y="74"/>
                </a:lnTo>
                <a:lnTo>
                  <a:pt x="11782" y="97"/>
                </a:lnTo>
                <a:lnTo>
                  <a:pt x="11774" y="120"/>
                </a:lnTo>
                <a:lnTo>
                  <a:pt x="11765" y="142"/>
                </a:lnTo>
                <a:lnTo>
                  <a:pt x="11754" y="164"/>
                </a:lnTo>
                <a:lnTo>
                  <a:pt x="11741" y="184"/>
                </a:lnTo>
                <a:lnTo>
                  <a:pt x="11726" y="204"/>
                </a:lnTo>
                <a:lnTo>
                  <a:pt x="11711" y="223"/>
                </a:lnTo>
                <a:lnTo>
                  <a:pt x="11694" y="243"/>
                </a:lnTo>
                <a:lnTo>
                  <a:pt x="11677" y="262"/>
                </a:lnTo>
                <a:lnTo>
                  <a:pt x="11640" y="300"/>
                </a:lnTo>
                <a:lnTo>
                  <a:pt x="11600" y="337"/>
                </a:lnTo>
                <a:lnTo>
                  <a:pt x="11560" y="373"/>
                </a:lnTo>
                <a:lnTo>
                  <a:pt x="11520" y="410"/>
                </a:lnTo>
                <a:lnTo>
                  <a:pt x="11501" y="429"/>
                </a:lnTo>
                <a:lnTo>
                  <a:pt x="11481" y="448"/>
                </a:lnTo>
                <a:lnTo>
                  <a:pt x="11463" y="467"/>
                </a:lnTo>
                <a:lnTo>
                  <a:pt x="11444" y="488"/>
                </a:lnTo>
                <a:lnTo>
                  <a:pt x="11427" y="507"/>
                </a:lnTo>
                <a:lnTo>
                  <a:pt x="11411" y="529"/>
                </a:lnTo>
                <a:lnTo>
                  <a:pt x="11396" y="550"/>
                </a:lnTo>
                <a:lnTo>
                  <a:pt x="11383" y="573"/>
                </a:lnTo>
                <a:lnTo>
                  <a:pt x="11371" y="594"/>
                </a:lnTo>
                <a:lnTo>
                  <a:pt x="11361" y="618"/>
                </a:lnTo>
                <a:lnTo>
                  <a:pt x="11352" y="642"/>
                </a:lnTo>
                <a:lnTo>
                  <a:pt x="11345" y="668"/>
                </a:lnTo>
                <a:lnTo>
                  <a:pt x="11345" y="702"/>
                </a:lnTo>
                <a:lnTo>
                  <a:pt x="11345" y="737"/>
                </a:lnTo>
                <a:lnTo>
                  <a:pt x="11345" y="772"/>
                </a:lnTo>
                <a:lnTo>
                  <a:pt x="11345" y="806"/>
                </a:lnTo>
                <a:lnTo>
                  <a:pt x="11345" y="841"/>
                </a:lnTo>
                <a:lnTo>
                  <a:pt x="11345" y="875"/>
                </a:lnTo>
                <a:lnTo>
                  <a:pt x="11345" y="910"/>
                </a:lnTo>
                <a:lnTo>
                  <a:pt x="11345" y="945"/>
                </a:lnTo>
                <a:lnTo>
                  <a:pt x="11337" y="969"/>
                </a:lnTo>
                <a:lnTo>
                  <a:pt x="11329" y="992"/>
                </a:lnTo>
                <a:lnTo>
                  <a:pt x="11319" y="1013"/>
                </a:lnTo>
                <a:lnTo>
                  <a:pt x="11308" y="1035"/>
                </a:lnTo>
                <a:lnTo>
                  <a:pt x="11297" y="1056"/>
                </a:lnTo>
                <a:lnTo>
                  <a:pt x="11285" y="1076"/>
                </a:lnTo>
                <a:lnTo>
                  <a:pt x="11274" y="1096"/>
                </a:lnTo>
                <a:lnTo>
                  <a:pt x="11261" y="1114"/>
                </a:lnTo>
                <a:lnTo>
                  <a:pt x="11236" y="1151"/>
                </a:lnTo>
                <a:lnTo>
                  <a:pt x="11212" y="1186"/>
                </a:lnTo>
                <a:lnTo>
                  <a:pt x="11201" y="1204"/>
                </a:lnTo>
                <a:lnTo>
                  <a:pt x="11190" y="1221"/>
                </a:lnTo>
                <a:lnTo>
                  <a:pt x="11180" y="1238"/>
                </a:lnTo>
                <a:lnTo>
                  <a:pt x="11172" y="1255"/>
                </a:lnTo>
                <a:lnTo>
                  <a:pt x="11167" y="1328"/>
                </a:lnTo>
                <a:lnTo>
                  <a:pt x="11163" y="1402"/>
                </a:lnTo>
                <a:lnTo>
                  <a:pt x="11159" y="1476"/>
                </a:lnTo>
                <a:lnTo>
                  <a:pt x="11155" y="1549"/>
                </a:lnTo>
                <a:lnTo>
                  <a:pt x="11150" y="1623"/>
                </a:lnTo>
                <a:lnTo>
                  <a:pt x="11146" y="1696"/>
                </a:lnTo>
                <a:lnTo>
                  <a:pt x="11141" y="1769"/>
                </a:lnTo>
                <a:lnTo>
                  <a:pt x="11138" y="1843"/>
                </a:lnTo>
                <a:lnTo>
                  <a:pt x="11142" y="1857"/>
                </a:lnTo>
                <a:lnTo>
                  <a:pt x="11148" y="1870"/>
                </a:lnTo>
                <a:lnTo>
                  <a:pt x="11154" y="1883"/>
                </a:lnTo>
                <a:lnTo>
                  <a:pt x="11162" y="1895"/>
                </a:lnTo>
                <a:lnTo>
                  <a:pt x="11168" y="1907"/>
                </a:lnTo>
                <a:lnTo>
                  <a:pt x="11176" y="1917"/>
                </a:lnTo>
                <a:lnTo>
                  <a:pt x="11186" y="1927"/>
                </a:lnTo>
                <a:lnTo>
                  <a:pt x="11195" y="1938"/>
                </a:lnTo>
                <a:lnTo>
                  <a:pt x="11215" y="1956"/>
                </a:lnTo>
                <a:lnTo>
                  <a:pt x="11236" y="1973"/>
                </a:lnTo>
                <a:lnTo>
                  <a:pt x="11258" y="1989"/>
                </a:lnTo>
                <a:lnTo>
                  <a:pt x="11280" y="2005"/>
                </a:lnTo>
                <a:lnTo>
                  <a:pt x="11301" y="2022"/>
                </a:lnTo>
                <a:lnTo>
                  <a:pt x="11323" y="2040"/>
                </a:lnTo>
                <a:lnTo>
                  <a:pt x="11343" y="2059"/>
                </a:lnTo>
                <a:lnTo>
                  <a:pt x="11362" y="2080"/>
                </a:lnTo>
                <a:lnTo>
                  <a:pt x="11371" y="2090"/>
                </a:lnTo>
                <a:lnTo>
                  <a:pt x="11379" y="2101"/>
                </a:lnTo>
                <a:lnTo>
                  <a:pt x="11386" y="2114"/>
                </a:lnTo>
                <a:lnTo>
                  <a:pt x="11393" y="2128"/>
                </a:lnTo>
                <a:lnTo>
                  <a:pt x="11400" y="2141"/>
                </a:lnTo>
                <a:lnTo>
                  <a:pt x="11406" y="2156"/>
                </a:lnTo>
                <a:lnTo>
                  <a:pt x="11410" y="2171"/>
                </a:lnTo>
                <a:lnTo>
                  <a:pt x="11414" y="2188"/>
                </a:lnTo>
                <a:lnTo>
                  <a:pt x="11419" y="2223"/>
                </a:lnTo>
                <a:lnTo>
                  <a:pt x="11423" y="2257"/>
                </a:lnTo>
                <a:lnTo>
                  <a:pt x="11425" y="2293"/>
                </a:lnTo>
                <a:lnTo>
                  <a:pt x="11426" y="2327"/>
                </a:lnTo>
                <a:lnTo>
                  <a:pt x="11425" y="2362"/>
                </a:lnTo>
                <a:lnTo>
                  <a:pt x="11423" y="2398"/>
                </a:lnTo>
                <a:lnTo>
                  <a:pt x="11420" y="2433"/>
                </a:lnTo>
                <a:lnTo>
                  <a:pt x="11417" y="2468"/>
                </a:lnTo>
                <a:lnTo>
                  <a:pt x="11408" y="2535"/>
                </a:lnTo>
                <a:lnTo>
                  <a:pt x="11398" y="2601"/>
                </a:lnTo>
                <a:lnTo>
                  <a:pt x="11387" y="2661"/>
                </a:lnTo>
                <a:lnTo>
                  <a:pt x="11379" y="2717"/>
                </a:lnTo>
                <a:lnTo>
                  <a:pt x="11377" y="2745"/>
                </a:lnTo>
                <a:lnTo>
                  <a:pt x="11376" y="2772"/>
                </a:lnTo>
                <a:lnTo>
                  <a:pt x="11377" y="2800"/>
                </a:lnTo>
                <a:lnTo>
                  <a:pt x="11379" y="2827"/>
                </a:lnTo>
                <a:lnTo>
                  <a:pt x="11384" y="2855"/>
                </a:lnTo>
                <a:lnTo>
                  <a:pt x="11390" y="2882"/>
                </a:lnTo>
                <a:lnTo>
                  <a:pt x="11398" y="2911"/>
                </a:lnTo>
                <a:lnTo>
                  <a:pt x="11406" y="2938"/>
                </a:lnTo>
                <a:lnTo>
                  <a:pt x="11416" y="2966"/>
                </a:lnTo>
                <a:lnTo>
                  <a:pt x="11426" y="2995"/>
                </a:lnTo>
                <a:lnTo>
                  <a:pt x="11439" y="3021"/>
                </a:lnTo>
                <a:lnTo>
                  <a:pt x="11453" y="3048"/>
                </a:lnTo>
                <a:lnTo>
                  <a:pt x="11466" y="3075"/>
                </a:lnTo>
                <a:lnTo>
                  <a:pt x="11481" y="3101"/>
                </a:lnTo>
                <a:lnTo>
                  <a:pt x="11497" y="3127"/>
                </a:lnTo>
                <a:lnTo>
                  <a:pt x="11514" y="3153"/>
                </a:lnTo>
                <a:lnTo>
                  <a:pt x="11532" y="3178"/>
                </a:lnTo>
                <a:lnTo>
                  <a:pt x="11550" y="3201"/>
                </a:lnTo>
                <a:lnTo>
                  <a:pt x="11568" y="3225"/>
                </a:lnTo>
                <a:lnTo>
                  <a:pt x="11586" y="3246"/>
                </a:lnTo>
                <a:lnTo>
                  <a:pt x="11606" y="3268"/>
                </a:lnTo>
                <a:lnTo>
                  <a:pt x="11625" y="3289"/>
                </a:lnTo>
                <a:lnTo>
                  <a:pt x="11645" y="3309"/>
                </a:lnTo>
                <a:lnTo>
                  <a:pt x="11664" y="3328"/>
                </a:lnTo>
                <a:lnTo>
                  <a:pt x="11684" y="3345"/>
                </a:lnTo>
                <a:lnTo>
                  <a:pt x="11704" y="3361"/>
                </a:lnTo>
                <a:lnTo>
                  <a:pt x="11724" y="3377"/>
                </a:lnTo>
                <a:lnTo>
                  <a:pt x="11743" y="3391"/>
                </a:lnTo>
                <a:lnTo>
                  <a:pt x="11762" y="3403"/>
                </a:lnTo>
                <a:lnTo>
                  <a:pt x="11781" y="3414"/>
                </a:lnTo>
                <a:lnTo>
                  <a:pt x="11800" y="3424"/>
                </a:lnTo>
                <a:lnTo>
                  <a:pt x="11817" y="3432"/>
                </a:lnTo>
                <a:lnTo>
                  <a:pt x="11846" y="3443"/>
                </a:lnTo>
                <a:lnTo>
                  <a:pt x="11877" y="3454"/>
                </a:lnTo>
                <a:lnTo>
                  <a:pt x="11909" y="3463"/>
                </a:lnTo>
                <a:lnTo>
                  <a:pt x="11943" y="3472"/>
                </a:lnTo>
                <a:lnTo>
                  <a:pt x="11977" y="3479"/>
                </a:lnTo>
                <a:lnTo>
                  <a:pt x="12013" y="3486"/>
                </a:lnTo>
                <a:lnTo>
                  <a:pt x="12049" y="3492"/>
                </a:lnTo>
                <a:lnTo>
                  <a:pt x="12086" y="3496"/>
                </a:lnTo>
                <a:lnTo>
                  <a:pt x="12124" y="3501"/>
                </a:lnTo>
                <a:lnTo>
                  <a:pt x="12163" y="3503"/>
                </a:lnTo>
                <a:lnTo>
                  <a:pt x="12201" y="3505"/>
                </a:lnTo>
                <a:lnTo>
                  <a:pt x="12240" y="3508"/>
                </a:lnTo>
                <a:lnTo>
                  <a:pt x="12281" y="3509"/>
                </a:lnTo>
                <a:lnTo>
                  <a:pt x="12322" y="3509"/>
                </a:lnTo>
                <a:lnTo>
                  <a:pt x="12362" y="3509"/>
                </a:lnTo>
                <a:lnTo>
                  <a:pt x="12403" y="3508"/>
                </a:lnTo>
                <a:lnTo>
                  <a:pt x="12484" y="3503"/>
                </a:lnTo>
                <a:lnTo>
                  <a:pt x="12567" y="3497"/>
                </a:lnTo>
                <a:lnTo>
                  <a:pt x="12647" y="3490"/>
                </a:lnTo>
                <a:lnTo>
                  <a:pt x="12726" y="3480"/>
                </a:lnTo>
                <a:lnTo>
                  <a:pt x="12803" y="3470"/>
                </a:lnTo>
                <a:lnTo>
                  <a:pt x="12877" y="3458"/>
                </a:lnTo>
                <a:lnTo>
                  <a:pt x="12948" y="3446"/>
                </a:lnTo>
                <a:lnTo>
                  <a:pt x="13015" y="3432"/>
                </a:lnTo>
                <a:lnTo>
                  <a:pt x="13036" y="3426"/>
                </a:lnTo>
                <a:lnTo>
                  <a:pt x="13062" y="3418"/>
                </a:lnTo>
                <a:lnTo>
                  <a:pt x="13087" y="3408"/>
                </a:lnTo>
                <a:lnTo>
                  <a:pt x="13114" y="3398"/>
                </a:lnTo>
                <a:lnTo>
                  <a:pt x="13174" y="3374"/>
                </a:lnTo>
                <a:lnTo>
                  <a:pt x="13235" y="3351"/>
                </a:lnTo>
                <a:lnTo>
                  <a:pt x="13265" y="3342"/>
                </a:lnTo>
                <a:lnTo>
                  <a:pt x="13296" y="3334"/>
                </a:lnTo>
                <a:lnTo>
                  <a:pt x="13312" y="3330"/>
                </a:lnTo>
                <a:lnTo>
                  <a:pt x="13327" y="3328"/>
                </a:lnTo>
                <a:lnTo>
                  <a:pt x="13342" y="3326"/>
                </a:lnTo>
                <a:lnTo>
                  <a:pt x="13357" y="3326"/>
                </a:lnTo>
                <a:lnTo>
                  <a:pt x="13372" y="3324"/>
                </a:lnTo>
                <a:lnTo>
                  <a:pt x="13386" y="3326"/>
                </a:lnTo>
                <a:lnTo>
                  <a:pt x="13399" y="3327"/>
                </a:lnTo>
                <a:lnTo>
                  <a:pt x="13413" y="3330"/>
                </a:lnTo>
                <a:lnTo>
                  <a:pt x="13427" y="3334"/>
                </a:lnTo>
                <a:lnTo>
                  <a:pt x="13440" y="3338"/>
                </a:lnTo>
                <a:lnTo>
                  <a:pt x="13452" y="3344"/>
                </a:lnTo>
                <a:lnTo>
                  <a:pt x="13464" y="3352"/>
                </a:lnTo>
                <a:lnTo>
                  <a:pt x="13448" y="3377"/>
                </a:lnTo>
                <a:lnTo>
                  <a:pt x="13431" y="3402"/>
                </a:lnTo>
                <a:lnTo>
                  <a:pt x="13414" y="3426"/>
                </a:lnTo>
                <a:lnTo>
                  <a:pt x="13396" y="3449"/>
                </a:lnTo>
                <a:lnTo>
                  <a:pt x="13377" y="3472"/>
                </a:lnTo>
                <a:lnTo>
                  <a:pt x="13357" y="3495"/>
                </a:lnTo>
                <a:lnTo>
                  <a:pt x="13336" y="3516"/>
                </a:lnTo>
                <a:lnTo>
                  <a:pt x="13315" y="3537"/>
                </a:lnTo>
                <a:lnTo>
                  <a:pt x="13293" y="3558"/>
                </a:lnTo>
                <a:lnTo>
                  <a:pt x="13271" y="3577"/>
                </a:lnTo>
                <a:lnTo>
                  <a:pt x="13248" y="3598"/>
                </a:lnTo>
                <a:lnTo>
                  <a:pt x="13225" y="3616"/>
                </a:lnTo>
                <a:lnTo>
                  <a:pt x="13178" y="3655"/>
                </a:lnTo>
                <a:lnTo>
                  <a:pt x="13130" y="3692"/>
                </a:lnTo>
                <a:lnTo>
                  <a:pt x="13081" y="3729"/>
                </a:lnTo>
                <a:lnTo>
                  <a:pt x="13033" y="3765"/>
                </a:lnTo>
                <a:lnTo>
                  <a:pt x="12986" y="3803"/>
                </a:lnTo>
                <a:lnTo>
                  <a:pt x="12939" y="3841"/>
                </a:lnTo>
                <a:lnTo>
                  <a:pt x="12916" y="3860"/>
                </a:lnTo>
                <a:lnTo>
                  <a:pt x="12894" y="3880"/>
                </a:lnTo>
                <a:lnTo>
                  <a:pt x="12873" y="3900"/>
                </a:lnTo>
                <a:lnTo>
                  <a:pt x="12851" y="3920"/>
                </a:lnTo>
                <a:lnTo>
                  <a:pt x="12830" y="3942"/>
                </a:lnTo>
                <a:lnTo>
                  <a:pt x="12811" y="3963"/>
                </a:lnTo>
                <a:lnTo>
                  <a:pt x="12791" y="3985"/>
                </a:lnTo>
                <a:lnTo>
                  <a:pt x="12773" y="4008"/>
                </a:lnTo>
                <a:lnTo>
                  <a:pt x="12684" y="4121"/>
                </a:lnTo>
                <a:lnTo>
                  <a:pt x="12595" y="4234"/>
                </a:lnTo>
                <a:lnTo>
                  <a:pt x="12507" y="4346"/>
                </a:lnTo>
                <a:lnTo>
                  <a:pt x="12420" y="4458"/>
                </a:lnTo>
                <a:lnTo>
                  <a:pt x="12332" y="4570"/>
                </a:lnTo>
                <a:lnTo>
                  <a:pt x="12245" y="4683"/>
                </a:lnTo>
                <a:lnTo>
                  <a:pt x="12158" y="4795"/>
                </a:lnTo>
                <a:lnTo>
                  <a:pt x="12072" y="4907"/>
                </a:lnTo>
                <a:lnTo>
                  <a:pt x="11986" y="5020"/>
                </a:lnTo>
                <a:lnTo>
                  <a:pt x="11901" y="5134"/>
                </a:lnTo>
                <a:lnTo>
                  <a:pt x="11817" y="5248"/>
                </a:lnTo>
                <a:lnTo>
                  <a:pt x="11732" y="5364"/>
                </a:lnTo>
                <a:lnTo>
                  <a:pt x="11648" y="5481"/>
                </a:lnTo>
                <a:lnTo>
                  <a:pt x="11566" y="5599"/>
                </a:lnTo>
                <a:lnTo>
                  <a:pt x="11483" y="5718"/>
                </a:lnTo>
                <a:lnTo>
                  <a:pt x="11402" y="5839"/>
                </a:lnTo>
                <a:lnTo>
                  <a:pt x="11385" y="5864"/>
                </a:lnTo>
                <a:lnTo>
                  <a:pt x="11365" y="5889"/>
                </a:lnTo>
                <a:lnTo>
                  <a:pt x="11346" y="5916"/>
                </a:lnTo>
                <a:lnTo>
                  <a:pt x="11325" y="5941"/>
                </a:lnTo>
                <a:lnTo>
                  <a:pt x="11282" y="5993"/>
                </a:lnTo>
                <a:lnTo>
                  <a:pt x="11236" y="6045"/>
                </a:lnTo>
                <a:lnTo>
                  <a:pt x="11190" y="6099"/>
                </a:lnTo>
                <a:lnTo>
                  <a:pt x="11144" y="6154"/>
                </a:lnTo>
                <a:lnTo>
                  <a:pt x="11122" y="6182"/>
                </a:lnTo>
                <a:lnTo>
                  <a:pt x="11099" y="6210"/>
                </a:lnTo>
                <a:lnTo>
                  <a:pt x="11078" y="6240"/>
                </a:lnTo>
                <a:lnTo>
                  <a:pt x="11056" y="6270"/>
                </a:lnTo>
                <a:lnTo>
                  <a:pt x="11037" y="6301"/>
                </a:lnTo>
                <a:lnTo>
                  <a:pt x="11017" y="6332"/>
                </a:lnTo>
                <a:lnTo>
                  <a:pt x="10999" y="6364"/>
                </a:lnTo>
                <a:lnTo>
                  <a:pt x="10982" y="6396"/>
                </a:lnTo>
                <a:lnTo>
                  <a:pt x="10966" y="6429"/>
                </a:lnTo>
                <a:lnTo>
                  <a:pt x="10952" y="6463"/>
                </a:lnTo>
                <a:lnTo>
                  <a:pt x="10939" y="6499"/>
                </a:lnTo>
                <a:lnTo>
                  <a:pt x="10928" y="6535"/>
                </a:lnTo>
                <a:lnTo>
                  <a:pt x="10920" y="6572"/>
                </a:lnTo>
                <a:lnTo>
                  <a:pt x="10912" y="6610"/>
                </a:lnTo>
                <a:lnTo>
                  <a:pt x="10907" y="6650"/>
                </a:lnTo>
                <a:lnTo>
                  <a:pt x="10905" y="6690"/>
                </a:lnTo>
                <a:lnTo>
                  <a:pt x="10904" y="6731"/>
                </a:lnTo>
                <a:lnTo>
                  <a:pt x="10906" y="6775"/>
                </a:lnTo>
                <a:lnTo>
                  <a:pt x="10911" y="6818"/>
                </a:lnTo>
                <a:lnTo>
                  <a:pt x="10919" y="6864"/>
                </a:lnTo>
                <a:lnTo>
                  <a:pt x="10927" y="6866"/>
                </a:lnTo>
                <a:lnTo>
                  <a:pt x="10936" y="6870"/>
                </a:lnTo>
                <a:lnTo>
                  <a:pt x="10944" y="6872"/>
                </a:lnTo>
                <a:lnTo>
                  <a:pt x="10953" y="6875"/>
                </a:lnTo>
                <a:lnTo>
                  <a:pt x="10975" y="6880"/>
                </a:lnTo>
                <a:lnTo>
                  <a:pt x="10999" y="6883"/>
                </a:lnTo>
                <a:lnTo>
                  <a:pt x="11023" y="6885"/>
                </a:lnTo>
                <a:lnTo>
                  <a:pt x="11049" y="6885"/>
                </a:lnTo>
                <a:lnTo>
                  <a:pt x="11076" y="6882"/>
                </a:lnTo>
                <a:lnTo>
                  <a:pt x="11103" y="6878"/>
                </a:lnTo>
                <a:lnTo>
                  <a:pt x="11132" y="6873"/>
                </a:lnTo>
                <a:lnTo>
                  <a:pt x="11160" y="6866"/>
                </a:lnTo>
                <a:lnTo>
                  <a:pt x="11190" y="6858"/>
                </a:lnTo>
                <a:lnTo>
                  <a:pt x="11221" y="6849"/>
                </a:lnTo>
                <a:lnTo>
                  <a:pt x="11251" y="6839"/>
                </a:lnTo>
                <a:lnTo>
                  <a:pt x="11282" y="6827"/>
                </a:lnTo>
                <a:lnTo>
                  <a:pt x="11314" y="6815"/>
                </a:lnTo>
                <a:lnTo>
                  <a:pt x="11345" y="6802"/>
                </a:lnTo>
                <a:lnTo>
                  <a:pt x="11376" y="6788"/>
                </a:lnTo>
                <a:lnTo>
                  <a:pt x="11407" y="6775"/>
                </a:lnTo>
                <a:lnTo>
                  <a:pt x="11469" y="6746"/>
                </a:lnTo>
                <a:lnTo>
                  <a:pt x="11528" y="6716"/>
                </a:lnTo>
                <a:lnTo>
                  <a:pt x="11585" y="6685"/>
                </a:lnTo>
                <a:lnTo>
                  <a:pt x="11639" y="6657"/>
                </a:lnTo>
                <a:lnTo>
                  <a:pt x="11688" y="6629"/>
                </a:lnTo>
                <a:lnTo>
                  <a:pt x="11734" y="6604"/>
                </a:lnTo>
                <a:lnTo>
                  <a:pt x="11773" y="6582"/>
                </a:lnTo>
                <a:lnTo>
                  <a:pt x="11805" y="6564"/>
                </a:lnTo>
                <a:lnTo>
                  <a:pt x="11846" y="6543"/>
                </a:lnTo>
                <a:lnTo>
                  <a:pt x="11889" y="6524"/>
                </a:lnTo>
                <a:lnTo>
                  <a:pt x="11931" y="6507"/>
                </a:lnTo>
                <a:lnTo>
                  <a:pt x="11974" y="6490"/>
                </a:lnTo>
                <a:lnTo>
                  <a:pt x="12061" y="6459"/>
                </a:lnTo>
                <a:lnTo>
                  <a:pt x="12150" y="6430"/>
                </a:lnTo>
                <a:lnTo>
                  <a:pt x="12239" y="6401"/>
                </a:lnTo>
                <a:lnTo>
                  <a:pt x="12329" y="6370"/>
                </a:lnTo>
                <a:lnTo>
                  <a:pt x="12373" y="6354"/>
                </a:lnTo>
                <a:lnTo>
                  <a:pt x="12418" y="6337"/>
                </a:lnTo>
                <a:lnTo>
                  <a:pt x="12463" y="6319"/>
                </a:lnTo>
                <a:lnTo>
                  <a:pt x="12507" y="6299"/>
                </a:lnTo>
                <a:lnTo>
                  <a:pt x="12553" y="6279"/>
                </a:lnTo>
                <a:lnTo>
                  <a:pt x="12598" y="6256"/>
                </a:lnTo>
                <a:lnTo>
                  <a:pt x="12642" y="6234"/>
                </a:lnTo>
                <a:lnTo>
                  <a:pt x="12687" y="6210"/>
                </a:lnTo>
                <a:lnTo>
                  <a:pt x="12732" y="6187"/>
                </a:lnTo>
                <a:lnTo>
                  <a:pt x="12775" y="6162"/>
                </a:lnTo>
                <a:lnTo>
                  <a:pt x="12820" y="6137"/>
                </a:lnTo>
                <a:lnTo>
                  <a:pt x="12863" y="6112"/>
                </a:lnTo>
                <a:lnTo>
                  <a:pt x="12950" y="6059"/>
                </a:lnTo>
                <a:lnTo>
                  <a:pt x="13036" y="6004"/>
                </a:lnTo>
                <a:lnTo>
                  <a:pt x="13121" y="5947"/>
                </a:lnTo>
                <a:lnTo>
                  <a:pt x="13205" y="5888"/>
                </a:lnTo>
                <a:lnTo>
                  <a:pt x="13286" y="5828"/>
                </a:lnTo>
                <a:lnTo>
                  <a:pt x="13366" y="5767"/>
                </a:lnTo>
                <a:lnTo>
                  <a:pt x="13445" y="5704"/>
                </a:lnTo>
                <a:lnTo>
                  <a:pt x="13522" y="5640"/>
                </a:lnTo>
                <a:lnTo>
                  <a:pt x="13598" y="5576"/>
                </a:lnTo>
                <a:lnTo>
                  <a:pt x="13670" y="5510"/>
                </a:lnTo>
                <a:lnTo>
                  <a:pt x="13741" y="5444"/>
                </a:lnTo>
                <a:lnTo>
                  <a:pt x="13809" y="5378"/>
                </a:lnTo>
                <a:lnTo>
                  <a:pt x="13872" y="5315"/>
                </a:lnTo>
                <a:lnTo>
                  <a:pt x="13969" y="5215"/>
                </a:lnTo>
                <a:lnTo>
                  <a:pt x="14026" y="5155"/>
                </a:lnTo>
                <a:lnTo>
                  <a:pt x="14088" y="5094"/>
                </a:lnTo>
                <a:lnTo>
                  <a:pt x="14152" y="5029"/>
                </a:lnTo>
                <a:lnTo>
                  <a:pt x="14217" y="4964"/>
                </a:lnTo>
                <a:lnTo>
                  <a:pt x="14281" y="4902"/>
                </a:lnTo>
                <a:lnTo>
                  <a:pt x="14345" y="4843"/>
                </a:lnTo>
                <a:lnTo>
                  <a:pt x="14405" y="4790"/>
                </a:lnTo>
                <a:lnTo>
                  <a:pt x="14460" y="4743"/>
                </a:lnTo>
                <a:lnTo>
                  <a:pt x="14485" y="4724"/>
                </a:lnTo>
                <a:lnTo>
                  <a:pt x="14509" y="4705"/>
                </a:lnTo>
                <a:lnTo>
                  <a:pt x="14531" y="4691"/>
                </a:lnTo>
                <a:lnTo>
                  <a:pt x="14550" y="4679"/>
                </a:lnTo>
                <a:lnTo>
                  <a:pt x="14568" y="4670"/>
                </a:lnTo>
                <a:lnTo>
                  <a:pt x="14582" y="4664"/>
                </a:lnTo>
                <a:lnTo>
                  <a:pt x="14595" y="4662"/>
                </a:lnTo>
                <a:lnTo>
                  <a:pt x="14604" y="4664"/>
                </a:lnTo>
                <a:lnTo>
                  <a:pt x="14590" y="4711"/>
                </a:lnTo>
                <a:lnTo>
                  <a:pt x="14579" y="4757"/>
                </a:lnTo>
                <a:lnTo>
                  <a:pt x="14570" y="4803"/>
                </a:lnTo>
                <a:lnTo>
                  <a:pt x="14562" y="4849"/>
                </a:lnTo>
                <a:lnTo>
                  <a:pt x="14556" y="4893"/>
                </a:lnTo>
                <a:lnTo>
                  <a:pt x="14552" y="4938"/>
                </a:lnTo>
                <a:lnTo>
                  <a:pt x="14549" y="4983"/>
                </a:lnTo>
                <a:lnTo>
                  <a:pt x="14548" y="5026"/>
                </a:lnTo>
                <a:lnTo>
                  <a:pt x="14549" y="5071"/>
                </a:lnTo>
                <a:lnTo>
                  <a:pt x="14550" y="5114"/>
                </a:lnTo>
                <a:lnTo>
                  <a:pt x="14554" y="5157"/>
                </a:lnTo>
                <a:lnTo>
                  <a:pt x="14557" y="5200"/>
                </a:lnTo>
                <a:lnTo>
                  <a:pt x="14562" y="5242"/>
                </a:lnTo>
                <a:lnTo>
                  <a:pt x="14569" y="5285"/>
                </a:lnTo>
                <a:lnTo>
                  <a:pt x="14576" y="5327"/>
                </a:lnTo>
                <a:lnTo>
                  <a:pt x="14582" y="5368"/>
                </a:lnTo>
                <a:lnTo>
                  <a:pt x="14600" y="5452"/>
                </a:lnTo>
                <a:lnTo>
                  <a:pt x="14619" y="5533"/>
                </a:lnTo>
                <a:lnTo>
                  <a:pt x="14639" y="5615"/>
                </a:lnTo>
                <a:lnTo>
                  <a:pt x="14659" y="5695"/>
                </a:lnTo>
                <a:lnTo>
                  <a:pt x="14680" y="5775"/>
                </a:lnTo>
                <a:lnTo>
                  <a:pt x="14698" y="5854"/>
                </a:lnTo>
                <a:lnTo>
                  <a:pt x="14707" y="5894"/>
                </a:lnTo>
                <a:lnTo>
                  <a:pt x="14715" y="5933"/>
                </a:lnTo>
                <a:lnTo>
                  <a:pt x="14723" y="5972"/>
                </a:lnTo>
                <a:lnTo>
                  <a:pt x="14730" y="6012"/>
                </a:lnTo>
                <a:lnTo>
                  <a:pt x="14722" y="6049"/>
                </a:lnTo>
                <a:lnTo>
                  <a:pt x="14713" y="6086"/>
                </a:lnTo>
                <a:lnTo>
                  <a:pt x="14705" y="6124"/>
                </a:lnTo>
                <a:lnTo>
                  <a:pt x="14696" y="6161"/>
                </a:lnTo>
                <a:lnTo>
                  <a:pt x="14719" y="6172"/>
                </a:lnTo>
                <a:lnTo>
                  <a:pt x="14742" y="6184"/>
                </a:lnTo>
                <a:lnTo>
                  <a:pt x="14766" y="6195"/>
                </a:lnTo>
                <a:lnTo>
                  <a:pt x="14789" y="6208"/>
                </a:lnTo>
                <a:lnTo>
                  <a:pt x="14842" y="6193"/>
                </a:lnTo>
                <a:lnTo>
                  <a:pt x="14910" y="6175"/>
                </a:lnTo>
                <a:lnTo>
                  <a:pt x="14991" y="6153"/>
                </a:lnTo>
                <a:lnTo>
                  <a:pt x="15083" y="6130"/>
                </a:lnTo>
                <a:lnTo>
                  <a:pt x="15183" y="6105"/>
                </a:lnTo>
                <a:lnTo>
                  <a:pt x="15288" y="6080"/>
                </a:lnTo>
                <a:lnTo>
                  <a:pt x="15397" y="6054"/>
                </a:lnTo>
                <a:lnTo>
                  <a:pt x="15507" y="6029"/>
                </a:lnTo>
                <a:lnTo>
                  <a:pt x="15617" y="6006"/>
                </a:lnTo>
                <a:lnTo>
                  <a:pt x="15723" y="5987"/>
                </a:lnTo>
                <a:lnTo>
                  <a:pt x="15774" y="5978"/>
                </a:lnTo>
                <a:lnTo>
                  <a:pt x="15824" y="5970"/>
                </a:lnTo>
                <a:lnTo>
                  <a:pt x="15872" y="5963"/>
                </a:lnTo>
                <a:lnTo>
                  <a:pt x="15917" y="5957"/>
                </a:lnTo>
                <a:lnTo>
                  <a:pt x="15960" y="5952"/>
                </a:lnTo>
                <a:lnTo>
                  <a:pt x="16000" y="5950"/>
                </a:lnTo>
                <a:lnTo>
                  <a:pt x="16038" y="5948"/>
                </a:lnTo>
                <a:lnTo>
                  <a:pt x="16072" y="5948"/>
                </a:lnTo>
                <a:lnTo>
                  <a:pt x="16103" y="5950"/>
                </a:lnTo>
                <a:lnTo>
                  <a:pt x="16130" y="5954"/>
                </a:lnTo>
                <a:lnTo>
                  <a:pt x="16153" y="5958"/>
                </a:lnTo>
                <a:lnTo>
                  <a:pt x="16170" y="5965"/>
                </a:lnTo>
                <a:lnTo>
                  <a:pt x="16170" y="5998"/>
                </a:lnTo>
                <a:lnTo>
                  <a:pt x="16172" y="6029"/>
                </a:lnTo>
                <a:lnTo>
                  <a:pt x="16174" y="6059"/>
                </a:lnTo>
                <a:lnTo>
                  <a:pt x="16178" y="6088"/>
                </a:lnTo>
                <a:lnTo>
                  <a:pt x="16184" y="6114"/>
                </a:lnTo>
                <a:lnTo>
                  <a:pt x="16190" y="6138"/>
                </a:lnTo>
                <a:lnTo>
                  <a:pt x="16197" y="6161"/>
                </a:lnTo>
                <a:lnTo>
                  <a:pt x="16206" y="6183"/>
                </a:lnTo>
                <a:lnTo>
                  <a:pt x="16217" y="6203"/>
                </a:lnTo>
                <a:lnTo>
                  <a:pt x="16228" y="6223"/>
                </a:lnTo>
                <a:lnTo>
                  <a:pt x="16241" y="6240"/>
                </a:lnTo>
                <a:lnTo>
                  <a:pt x="16255" y="6256"/>
                </a:lnTo>
                <a:lnTo>
                  <a:pt x="16269" y="6270"/>
                </a:lnTo>
                <a:lnTo>
                  <a:pt x="16285" y="6283"/>
                </a:lnTo>
                <a:lnTo>
                  <a:pt x="16303" y="6295"/>
                </a:lnTo>
                <a:lnTo>
                  <a:pt x="16321" y="6306"/>
                </a:lnTo>
                <a:lnTo>
                  <a:pt x="16340" y="6315"/>
                </a:lnTo>
                <a:lnTo>
                  <a:pt x="16360" y="6324"/>
                </a:lnTo>
                <a:lnTo>
                  <a:pt x="16382" y="6330"/>
                </a:lnTo>
                <a:lnTo>
                  <a:pt x="16405" y="6336"/>
                </a:lnTo>
                <a:lnTo>
                  <a:pt x="16427" y="6341"/>
                </a:lnTo>
                <a:lnTo>
                  <a:pt x="16452" y="6344"/>
                </a:lnTo>
                <a:lnTo>
                  <a:pt x="16477" y="6346"/>
                </a:lnTo>
                <a:lnTo>
                  <a:pt x="16503" y="6348"/>
                </a:lnTo>
                <a:lnTo>
                  <a:pt x="16531" y="6348"/>
                </a:lnTo>
                <a:lnTo>
                  <a:pt x="16559" y="6348"/>
                </a:lnTo>
                <a:lnTo>
                  <a:pt x="16588" y="6345"/>
                </a:lnTo>
                <a:lnTo>
                  <a:pt x="16618" y="6343"/>
                </a:lnTo>
                <a:lnTo>
                  <a:pt x="16648" y="6338"/>
                </a:lnTo>
                <a:lnTo>
                  <a:pt x="16681" y="6334"/>
                </a:lnTo>
                <a:lnTo>
                  <a:pt x="16713" y="6329"/>
                </a:lnTo>
                <a:lnTo>
                  <a:pt x="16746" y="6322"/>
                </a:lnTo>
                <a:lnTo>
                  <a:pt x="16844" y="6302"/>
                </a:lnTo>
                <a:lnTo>
                  <a:pt x="16942" y="6280"/>
                </a:lnTo>
                <a:lnTo>
                  <a:pt x="17038" y="6256"/>
                </a:lnTo>
                <a:lnTo>
                  <a:pt x="17134" y="6233"/>
                </a:lnTo>
                <a:lnTo>
                  <a:pt x="17229" y="6210"/>
                </a:lnTo>
                <a:lnTo>
                  <a:pt x="17325" y="6188"/>
                </a:lnTo>
                <a:lnTo>
                  <a:pt x="17372" y="6178"/>
                </a:lnTo>
                <a:lnTo>
                  <a:pt x="17420" y="6168"/>
                </a:lnTo>
                <a:lnTo>
                  <a:pt x="17468" y="6159"/>
                </a:lnTo>
                <a:lnTo>
                  <a:pt x="17515" y="6151"/>
                </a:lnTo>
                <a:lnTo>
                  <a:pt x="17564" y="6143"/>
                </a:lnTo>
                <a:lnTo>
                  <a:pt x="17612" y="6136"/>
                </a:lnTo>
                <a:lnTo>
                  <a:pt x="17660" y="6130"/>
                </a:lnTo>
                <a:lnTo>
                  <a:pt x="17709" y="6124"/>
                </a:lnTo>
                <a:lnTo>
                  <a:pt x="17757" y="6121"/>
                </a:lnTo>
                <a:lnTo>
                  <a:pt x="17806" y="6117"/>
                </a:lnTo>
                <a:lnTo>
                  <a:pt x="17856" y="6116"/>
                </a:lnTo>
                <a:lnTo>
                  <a:pt x="17905" y="6116"/>
                </a:lnTo>
                <a:lnTo>
                  <a:pt x="17954" y="6117"/>
                </a:lnTo>
                <a:lnTo>
                  <a:pt x="18004" y="6120"/>
                </a:lnTo>
                <a:lnTo>
                  <a:pt x="18055" y="6124"/>
                </a:lnTo>
                <a:lnTo>
                  <a:pt x="18105" y="6130"/>
                </a:lnTo>
                <a:lnTo>
                  <a:pt x="18157" y="6138"/>
                </a:lnTo>
                <a:lnTo>
                  <a:pt x="18208" y="6148"/>
                </a:lnTo>
                <a:lnTo>
                  <a:pt x="18260" y="6160"/>
                </a:lnTo>
                <a:lnTo>
                  <a:pt x="18313" y="6172"/>
                </a:lnTo>
                <a:lnTo>
                  <a:pt x="18318" y="6184"/>
                </a:lnTo>
                <a:lnTo>
                  <a:pt x="18324" y="6195"/>
                </a:lnTo>
                <a:lnTo>
                  <a:pt x="18315" y="6211"/>
                </a:lnTo>
                <a:lnTo>
                  <a:pt x="18311" y="6218"/>
                </a:lnTo>
                <a:lnTo>
                  <a:pt x="18306" y="6222"/>
                </a:lnTo>
                <a:lnTo>
                  <a:pt x="18290" y="6231"/>
                </a:lnTo>
                <a:lnTo>
                  <a:pt x="18264" y="6239"/>
                </a:lnTo>
                <a:lnTo>
                  <a:pt x="18239" y="6247"/>
                </a:lnTo>
                <a:lnTo>
                  <a:pt x="18214" y="6253"/>
                </a:lnTo>
                <a:lnTo>
                  <a:pt x="18190" y="6258"/>
                </a:lnTo>
                <a:lnTo>
                  <a:pt x="18164" y="6262"/>
                </a:lnTo>
                <a:lnTo>
                  <a:pt x="18138" y="6265"/>
                </a:lnTo>
                <a:lnTo>
                  <a:pt x="18113" y="6269"/>
                </a:lnTo>
                <a:lnTo>
                  <a:pt x="18088" y="6271"/>
                </a:lnTo>
                <a:lnTo>
                  <a:pt x="18037" y="6273"/>
                </a:lnTo>
                <a:lnTo>
                  <a:pt x="17986" y="6273"/>
                </a:lnTo>
                <a:lnTo>
                  <a:pt x="17936" y="6273"/>
                </a:lnTo>
                <a:lnTo>
                  <a:pt x="17885" y="6272"/>
                </a:lnTo>
                <a:lnTo>
                  <a:pt x="17836" y="6272"/>
                </a:lnTo>
                <a:lnTo>
                  <a:pt x="17787" y="6272"/>
                </a:lnTo>
                <a:lnTo>
                  <a:pt x="17763" y="6273"/>
                </a:lnTo>
                <a:lnTo>
                  <a:pt x="17739" y="6274"/>
                </a:lnTo>
                <a:lnTo>
                  <a:pt x="17715" y="6277"/>
                </a:lnTo>
                <a:lnTo>
                  <a:pt x="17692" y="6279"/>
                </a:lnTo>
                <a:lnTo>
                  <a:pt x="17669" y="6282"/>
                </a:lnTo>
                <a:lnTo>
                  <a:pt x="17646" y="6287"/>
                </a:lnTo>
                <a:lnTo>
                  <a:pt x="17624" y="6291"/>
                </a:lnTo>
                <a:lnTo>
                  <a:pt x="17601" y="6297"/>
                </a:lnTo>
                <a:lnTo>
                  <a:pt x="17580" y="6305"/>
                </a:lnTo>
                <a:lnTo>
                  <a:pt x="17559" y="6313"/>
                </a:lnTo>
                <a:lnTo>
                  <a:pt x="17538" y="6324"/>
                </a:lnTo>
                <a:lnTo>
                  <a:pt x="17518" y="6334"/>
                </a:lnTo>
                <a:lnTo>
                  <a:pt x="17510" y="6359"/>
                </a:lnTo>
                <a:lnTo>
                  <a:pt x="17503" y="6381"/>
                </a:lnTo>
                <a:lnTo>
                  <a:pt x="17495" y="6398"/>
                </a:lnTo>
                <a:lnTo>
                  <a:pt x="17488" y="6413"/>
                </a:lnTo>
                <a:lnTo>
                  <a:pt x="17480" y="6425"/>
                </a:lnTo>
                <a:lnTo>
                  <a:pt x="17473" y="6435"/>
                </a:lnTo>
                <a:lnTo>
                  <a:pt x="17464" y="6444"/>
                </a:lnTo>
                <a:lnTo>
                  <a:pt x="17455" y="6451"/>
                </a:lnTo>
                <a:lnTo>
                  <a:pt x="17446" y="6456"/>
                </a:lnTo>
                <a:lnTo>
                  <a:pt x="17434" y="6462"/>
                </a:lnTo>
                <a:lnTo>
                  <a:pt x="17422" y="6467"/>
                </a:lnTo>
                <a:lnTo>
                  <a:pt x="17408" y="6472"/>
                </a:lnTo>
                <a:lnTo>
                  <a:pt x="17375" y="6486"/>
                </a:lnTo>
                <a:lnTo>
                  <a:pt x="17333" y="6507"/>
                </a:lnTo>
                <a:lnTo>
                  <a:pt x="17307" y="6522"/>
                </a:lnTo>
                <a:lnTo>
                  <a:pt x="17277" y="6540"/>
                </a:lnTo>
                <a:lnTo>
                  <a:pt x="17245" y="6563"/>
                </a:lnTo>
                <a:lnTo>
                  <a:pt x="17209" y="6588"/>
                </a:lnTo>
                <a:lnTo>
                  <a:pt x="17171" y="6617"/>
                </a:lnTo>
                <a:lnTo>
                  <a:pt x="17130" y="6649"/>
                </a:lnTo>
                <a:lnTo>
                  <a:pt x="17087" y="6683"/>
                </a:lnTo>
                <a:lnTo>
                  <a:pt x="17042" y="6721"/>
                </a:lnTo>
                <a:lnTo>
                  <a:pt x="16998" y="6760"/>
                </a:lnTo>
                <a:lnTo>
                  <a:pt x="16951" y="6802"/>
                </a:lnTo>
                <a:lnTo>
                  <a:pt x="16904" y="6846"/>
                </a:lnTo>
                <a:lnTo>
                  <a:pt x="16856" y="6890"/>
                </a:lnTo>
                <a:lnTo>
                  <a:pt x="16809" y="6937"/>
                </a:lnTo>
                <a:lnTo>
                  <a:pt x="16761" y="6987"/>
                </a:lnTo>
                <a:lnTo>
                  <a:pt x="16715" y="7036"/>
                </a:lnTo>
                <a:lnTo>
                  <a:pt x="16669" y="7086"/>
                </a:lnTo>
                <a:lnTo>
                  <a:pt x="16624" y="7138"/>
                </a:lnTo>
                <a:lnTo>
                  <a:pt x="16581" y="7189"/>
                </a:lnTo>
                <a:lnTo>
                  <a:pt x="16540" y="7242"/>
                </a:lnTo>
                <a:lnTo>
                  <a:pt x="16501" y="7295"/>
                </a:lnTo>
                <a:lnTo>
                  <a:pt x="16464" y="7347"/>
                </a:lnTo>
                <a:lnTo>
                  <a:pt x="16431" y="7399"/>
                </a:lnTo>
                <a:lnTo>
                  <a:pt x="16400" y="7451"/>
                </a:lnTo>
                <a:lnTo>
                  <a:pt x="16374" y="7502"/>
                </a:lnTo>
                <a:lnTo>
                  <a:pt x="16350" y="7552"/>
                </a:lnTo>
                <a:lnTo>
                  <a:pt x="16331" y="7601"/>
                </a:lnTo>
                <a:lnTo>
                  <a:pt x="16316" y="7651"/>
                </a:lnTo>
                <a:lnTo>
                  <a:pt x="16306" y="7697"/>
                </a:lnTo>
                <a:lnTo>
                  <a:pt x="16301" y="7742"/>
                </a:lnTo>
                <a:lnTo>
                  <a:pt x="16301" y="7786"/>
                </a:lnTo>
                <a:lnTo>
                  <a:pt x="16308" y="7827"/>
                </a:lnTo>
                <a:lnTo>
                  <a:pt x="16320" y="7866"/>
                </a:lnTo>
                <a:lnTo>
                  <a:pt x="16330" y="7889"/>
                </a:lnTo>
                <a:lnTo>
                  <a:pt x="16342" y="7912"/>
                </a:lnTo>
                <a:lnTo>
                  <a:pt x="16354" y="7932"/>
                </a:lnTo>
                <a:lnTo>
                  <a:pt x="16367" y="7953"/>
                </a:lnTo>
                <a:lnTo>
                  <a:pt x="16381" y="7973"/>
                </a:lnTo>
                <a:lnTo>
                  <a:pt x="16395" y="7991"/>
                </a:lnTo>
                <a:lnTo>
                  <a:pt x="16410" y="8009"/>
                </a:lnTo>
                <a:lnTo>
                  <a:pt x="16425" y="8027"/>
                </a:lnTo>
                <a:lnTo>
                  <a:pt x="16456" y="8062"/>
                </a:lnTo>
                <a:lnTo>
                  <a:pt x="16488" y="8095"/>
                </a:lnTo>
                <a:lnTo>
                  <a:pt x="16520" y="8129"/>
                </a:lnTo>
                <a:lnTo>
                  <a:pt x="16550" y="8165"/>
                </a:lnTo>
                <a:lnTo>
                  <a:pt x="16548" y="8176"/>
                </a:lnTo>
                <a:lnTo>
                  <a:pt x="16544" y="8188"/>
                </a:lnTo>
                <a:lnTo>
                  <a:pt x="16542" y="8199"/>
                </a:lnTo>
                <a:lnTo>
                  <a:pt x="16539" y="8211"/>
                </a:lnTo>
                <a:lnTo>
                  <a:pt x="16531" y="8224"/>
                </a:lnTo>
                <a:lnTo>
                  <a:pt x="16523" y="8237"/>
                </a:lnTo>
                <a:lnTo>
                  <a:pt x="16513" y="8250"/>
                </a:lnTo>
                <a:lnTo>
                  <a:pt x="16505" y="8260"/>
                </a:lnTo>
                <a:lnTo>
                  <a:pt x="16495" y="8270"/>
                </a:lnTo>
                <a:lnTo>
                  <a:pt x="16486" y="8279"/>
                </a:lnTo>
                <a:lnTo>
                  <a:pt x="16476" y="8287"/>
                </a:lnTo>
                <a:lnTo>
                  <a:pt x="16464" y="8295"/>
                </a:lnTo>
                <a:lnTo>
                  <a:pt x="16454" y="8302"/>
                </a:lnTo>
                <a:lnTo>
                  <a:pt x="16442" y="8309"/>
                </a:lnTo>
                <a:lnTo>
                  <a:pt x="16431" y="8315"/>
                </a:lnTo>
                <a:lnTo>
                  <a:pt x="16419" y="8321"/>
                </a:lnTo>
                <a:lnTo>
                  <a:pt x="16395" y="8331"/>
                </a:lnTo>
                <a:lnTo>
                  <a:pt x="16369" y="8339"/>
                </a:lnTo>
                <a:lnTo>
                  <a:pt x="16316" y="8355"/>
                </a:lnTo>
                <a:lnTo>
                  <a:pt x="16261" y="8371"/>
                </a:lnTo>
                <a:lnTo>
                  <a:pt x="16233" y="8380"/>
                </a:lnTo>
                <a:lnTo>
                  <a:pt x="16204" y="8392"/>
                </a:lnTo>
                <a:lnTo>
                  <a:pt x="16176" y="8404"/>
                </a:lnTo>
                <a:lnTo>
                  <a:pt x="16147" y="8418"/>
                </a:lnTo>
                <a:lnTo>
                  <a:pt x="16116" y="8453"/>
                </a:lnTo>
                <a:lnTo>
                  <a:pt x="16084" y="8488"/>
                </a:lnTo>
                <a:lnTo>
                  <a:pt x="16052" y="8522"/>
                </a:lnTo>
                <a:lnTo>
                  <a:pt x="16021" y="8557"/>
                </a:lnTo>
                <a:lnTo>
                  <a:pt x="15997" y="8575"/>
                </a:lnTo>
                <a:lnTo>
                  <a:pt x="15972" y="8593"/>
                </a:lnTo>
                <a:lnTo>
                  <a:pt x="15944" y="8612"/>
                </a:lnTo>
                <a:lnTo>
                  <a:pt x="15917" y="8630"/>
                </a:lnTo>
                <a:lnTo>
                  <a:pt x="15857" y="8668"/>
                </a:lnTo>
                <a:lnTo>
                  <a:pt x="15794" y="8705"/>
                </a:lnTo>
                <a:lnTo>
                  <a:pt x="15729" y="8745"/>
                </a:lnTo>
                <a:lnTo>
                  <a:pt x="15661" y="8786"/>
                </a:lnTo>
                <a:lnTo>
                  <a:pt x="15594" y="8826"/>
                </a:lnTo>
                <a:lnTo>
                  <a:pt x="15525" y="8867"/>
                </a:lnTo>
                <a:lnTo>
                  <a:pt x="15459" y="8909"/>
                </a:lnTo>
                <a:lnTo>
                  <a:pt x="15393" y="8953"/>
                </a:lnTo>
                <a:lnTo>
                  <a:pt x="15362" y="8975"/>
                </a:lnTo>
                <a:lnTo>
                  <a:pt x="15331" y="8996"/>
                </a:lnTo>
                <a:lnTo>
                  <a:pt x="15302" y="9018"/>
                </a:lnTo>
                <a:lnTo>
                  <a:pt x="15273" y="9041"/>
                </a:lnTo>
                <a:lnTo>
                  <a:pt x="15247" y="9063"/>
                </a:lnTo>
                <a:lnTo>
                  <a:pt x="15220" y="9086"/>
                </a:lnTo>
                <a:lnTo>
                  <a:pt x="15196" y="9109"/>
                </a:lnTo>
                <a:lnTo>
                  <a:pt x="15173" y="9131"/>
                </a:lnTo>
                <a:lnTo>
                  <a:pt x="15152" y="9154"/>
                </a:lnTo>
                <a:lnTo>
                  <a:pt x="15132" y="9177"/>
                </a:lnTo>
                <a:lnTo>
                  <a:pt x="15115" y="9201"/>
                </a:lnTo>
                <a:lnTo>
                  <a:pt x="15099" y="9224"/>
                </a:lnTo>
                <a:lnTo>
                  <a:pt x="15086" y="9248"/>
                </a:lnTo>
                <a:lnTo>
                  <a:pt x="15075" y="9272"/>
                </a:lnTo>
                <a:lnTo>
                  <a:pt x="15065" y="9296"/>
                </a:lnTo>
                <a:lnTo>
                  <a:pt x="15058" y="9320"/>
                </a:lnTo>
                <a:lnTo>
                  <a:pt x="15051" y="9346"/>
                </a:lnTo>
                <a:lnTo>
                  <a:pt x="15046" y="9371"/>
                </a:lnTo>
                <a:lnTo>
                  <a:pt x="15044" y="9396"/>
                </a:lnTo>
                <a:lnTo>
                  <a:pt x="15043" y="9421"/>
                </a:lnTo>
                <a:lnTo>
                  <a:pt x="15043" y="9446"/>
                </a:lnTo>
                <a:lnTo>
                  <a:pt x="15044" y="9473"/>
                </a:lnTo>
                <a:lnTo>
                  <a:pt x="15046" y="9498"/>
                </a:lnTo>
                <a:lnTo>
                  <a:pt x="15051" y="9523"/>
                </a:lnTo>
                <a:lnTo>
                  <a:pt x="15055" y="9548"/>
                </a:lnTo>
                <a:lnTo>
                  <a:pt x="15062" y="9573"/>
                </a:lnTo>
                <a:lnTo>
                  <a:pt x="15069" y="9597"/>
                </a:lnTo>
                <a:lnTo>
                  <a:pt x="15077" y="9623"/>
                </a:lnTo>
                <a:lnTo>
                  <a:pt x="15086" y="9647"/>
                </a:lnTo>
                <a:lnTo>
                  <a:pt x="15096" y="9671"/>
                </a:lnTo>
                <a:lnTo>
                  <a:pt x="15106" y="9694"/>
                </a:lnTo>
                <a:lnTo>
                  <a:pt x="15117" y="9717"/>
                </a:lnTo>
                <a:lnTo>
                  <a:pt x="15129" y="9739"/>
                </a:lnTo>
                <a:lnTo>
                  <a:pt x="15140" y="9761"/>
                </a:lnTo>
                <a:lnTo>
                  <a:pt x="15153" y="9783"/>
                </a:lnTo>
                <a:lnTo>
                  <a:pt x="15165" y="9804"/>
                </a:lnTo>
                <a:lnTo>
                  <a:pt x="15179" y="9823"/>
                </a:lnTo>
                <a:lnTo>
                  <a:pt x="15192" y="9843"/>
                </a:lnTo>
                <a:lnTo>
                  <a:pt x="15205" y="9861"/>
                </a:lnTo>
                <a:lnTo>
                  <a:pt x="15219" y="9878"/>
                </a:lnTo>
                <a:lnTo>
                  <a:pt x="15246" y="9910"/>
                </a:lnTo>
                <a:lnTo>
                  <a:pt x="15272" y="9939"/>
                </a:lnTo>
                <a:lnTo>
                  <a:pt x="15335" y="10004"/>
                </a:lnTo>
                <a:lnTo>
                  <a:pt x="15398" y="10069"/>
                </a:lnTo>
                <a:lnTo>
                  <a:pt x="15461" y="10136"/>
                </a:lnTo>
                <a:lnTo>
                  <a:pt x="15524" y="10202"/>
                </a:lnTo>
                <a:lnTo>
                  <a:pt x="15556" y="10235"/>
                </a:lnTo>
                <a:lnTo>
                  <a:pt x="15589" y="10267"/>
                </a:lnTo>
                <a:lnTo>
                  <a:pt x="15622" y="10298"/>
                </a:lnTo>
                <a:lnTo>
                  <a:pt x="15656" y="10329"/>
                </a:lnTo>
                <a:lnTo>
                  <a:pt x="15690" y="10359"/>
                </a:lnTo>
                <a:lnTo>
                  <a:pt x="15724" y="10389"/>
                </a:lnTo>
                <a:lnTo>
                  <a:pt x="15760" y="10417"/>
                </a:lnTo>
                <a:lnTo>
                  <a:pt x="15795" y="10445"/>
                </a:lnTo>
                <a:lnTo>
                  <a:pt x="15832" y="10471"/>
                </a:lnTo>
                <a:lnTo>
                  <a:pt x="15870" y="10495"/>
                </a:lnTo>
                <a:lnTo>
                  <a:pt x="15908" y="10519"/>
                </a:lnTo>
                <a:lnTo>
                  <a:pt x="15948" y="10541"/>
                </a:lnTo>
                <a:lnTo>
                  <a:pt x="15988" y="10562"/>
                </a:lnTo>
                <a:lnTo>
                  <a:pt x="16029" y="10580"/>
                </a:lnTo>
                <a:lnTo>
                  <a:pt x="16071" y="10597"/>
                </a:lnTo>
                <a:lnTo>
                  <a:pt x="16116" y="10612"/>
                </a:lnTo>
                <a:lnTo>
                  <a:pt x="16161" y="10626"/>
                </a:lnTo>
                <a:lnTo>
                  <a:pt x="16206" y="10636"/>
                </a:lnTo>
                <a:lnTo>
                  <a:pt x="16255" y="10645"/>
                </a:lnTo>
                <a:lnTo>
                  <a:pt x="16304" y="10652"/>
                </a:lnTo>
                <a:lnTo>
                  <a:pt x="16354" y="10656"/>
                </a:lnTo>
                <a:lnTo>
                  <a:pt x="16407" y="10658"/>
                </a:lnTo>
                <a:lnTo>
                  <a:pt x="16461" y="10657"/>
                </a:lnTo>
                <a:lnTo>
                  <a:pt x="16516" y="10652"/>
                </a:lnTo>
                <a:lnTo>
                  <a:pt x="16516" y="10658"/>
                </a:lnTo>
                <a:lnTo>
                  <a:pt x="16516" y="10664"/>
                </a:lnTo>
                <a:lnTo>
                  <a:pt x="16508" y="10676"/>
                </a:lnTo>
                <a:lnTo>
                  <a:pt x="16498" y="10688"/>
                </a:lnTo>
                <a:lnTo>
                  <a:pt x="16489" y="10699"/>
                </a:lnTo>
                <a:lnTo>
                  <a:pt x="16481" y="10711"/>
                </a:lnTo>
                <a:lnTo>
                  <a:pt x="16427" y="10727"/>
                </a:lnTo>
                <a:lnTo>
                  <a:pt x="16372" y="10739"/>
                </a:lnTo>
                <a:lnTo>
                  <a:pt x="16318" y="10751"/>
                </a:lnTo>
                <a:lnTo>
                  <a:pt x="16261" y="10761"/>
                </a:lnTo>
                <a:lnTo>
                  <a:pt x="16205" y="10768"/>
                </a:lnTo>
                <a:lnTo>
                  <a:pt x="16149" y="10775"/>
                </a:lnTo>
                <a:lnTo>
                  <a:pt x="16093" y="10779"/>
                </a:lnTo>
                <a:lnTo>
                  <a:pt x="16036" y="10782"/>
                </a:lnTo>
                <a:lnTo>
                  <a:pt x="15977" y="10784"/>
                </a:lnTo>
                <a:lnTo>
                  <a:pt x="15920" y="10784"/>
                </a:lnTo>
                <a:lnTo>
                  <a:pt x="15862" y="10784"/>
                </a:lnTo>
                <a:lnTo>
                  <a:pt x="15802" y="10783"/>
                </a:lnTo>
                <a:lnTo>
                  <a:pt x="15684" y="10778"/>
                </a:lnTo>
                <a:lnTo>
                  <a:pt x="15565" y="10771"/>
                </a:lnTo>
                <a:lnTo>
                  <a:pt x="15444" y="10764"/>
                </a:lnTo>
                <a:lnTo>
                  <a:pt x="15322" y="10756"/>
                </a:lnTo>
                <a:lnTo>
                  <a:pt x="15262" y="10754"/>
                </a:lnTo>
                <a:lnTo>
                  <a:pt x="15200" y="10751"/>
                </a:lnTo>
                <a:lnTo>
                  <a:pt x="15139" y="10748"/>
                </a:lnTo>
                <a:lnTo>
                  <a:pt x="15077" y="10747"/>
                </a:lnTo>
                <a:lnTo>
                  <a:pt x="15015" y="10747"/>
                </a:lnTo>
                <a:lnTo>
                  <a:pt x="14954" y="10747"/>
                </a:lnTo>
                <a:lnTo>
                  <a:pt x="14892" y="10749"/>
                </a:lnTo>
                <a:lnTo>
                  <a:pt x="14830" y="10752"/>
                </a:lnTo>
                <a:lnTo>
                  <a:pt x="14768" y="10756"/>
                </a:lnTo>
                <a:lnTo>
                  <a:pt x="14705" y="10762"/>
                </a:lnTo>
                <a:lnTo>
                  <a:pt x="14643" y="10770"/>
                </a:lnTo>
                <a:lnTo>
                  <a:pt x="14581" y="10779"/>
                </a:lnTo>
                <a:lnTo>
                  <a:pt x="14439" y="10803"/>
                </a:lnTo>
                <a:lnTo>
                  <a:pt x="14296" y="10826"/>
                </a:lnTo>
                <a:lnTo>
                  <a:pt x="14152" y="10850"/>
                </a:lnTo>
                <a:lnTo>
                  <a:pt x="14006" y="10874"/>
                </a:lnTo>
                <a:lnTo>
                  <a:pt x="13860" y="10900"/>
                </a:lnTo>
                <a:lnTo>
                  <a:pt x="13713" y="10924"/>
                </a:lnTo>
                <a:lnTo>
                  <a:pt x="13564" y="10949"/>
                </a:lnTo>
                <a:lnTo>
                  <a:pt x="13417" y="10974"/>
                </a:lnTo>
                <a:lnTo>
                  <a:pt x="13268" y="10999"/>
                </a:lnTo>
                <a:lnTo>
                  <a:pt x="13119" y="11025"/>
                </a:lnTo>
                <a:lnTo>
                  <a:pt x="12970" y="11051"/>
                </a:lnTo>
                <a:lnTo>
                  <a:pt x="12822" y="11077"/>
                </a:lnTo>
                <a:lnTo>
                  <a:pt x="12673" y="11103"/>
                </a:lnTo>
                <a:lnTo>
                  <a:pt x="12526" y="11130"/>
                </a:lnTo>
                <a:lnTo>
                  <a:pt x="12378" y="11156"/>
                </a:lnTo>
                <a:lnTo>
                  <a:pt x="12231" y="11182"/>
                </a:lnTo>
                <a:lnTo>
                  <a:pt x="12210" y="11186"/>
                </a:lnTo>
                <a:lnTo>
                  <a:pt x="12189" y="11187"/>
                </a:lnTo>
                <a:lnTo>
                  <a:pt x="12168" y="11188"/>
                </a:lnTo>
                <a:lnTo>
                  <a:pt x="12149" y="11188"/>
                </a:lnTo>
                <a:lnTo>
                  <a:pt x="12112" y="11185"/>
                </a:lnTo>
                <a:lnTo>
                  <a:pt x="12076" y="11179"/>
                </a:lnTo>
                <a:lnTo>
                  <a:pt x="12040" y="11173"/>
                </a:lnTo>
                <a:lnTo>
                  <a:pt x="12005" y="11170"/>
                </a:lnTo>
                <a:lnTo>
                  <a:pt x="11987" y="11169"/>
                </a:lnTo>
                <a:lnTo>
                  <a:pt x="11969" y="11167"/>
                </a:lnTo>
                <a:lnTo>
                  <a:pt x="11951" y="11169"/>
                </a:lnTo>
                <a:lnTo>
                  <a:pt x="11932" y="11171"/>
                </a:lnTo>
                <a:lnTo>
                  <a:pt x="11897" y="11177"/>
                </a:lnTo>
                <a:lnTo>
                  <a:pt x="11860" y="11185"/>
                </a:lnTo>
                <a:lnTo>
                  <a:pt x="11821" y="11195"/>
                </a:lnTo>
                <a:lnTo>
                  <a:pt x="11780" y="11206"/>
                </a:lnTo>
                <a:lnTo>
                  <a:pt x="11738" y="11219"/>
                </a:lnTo>
                <a:lnTo>
                  <a:pt x="11693" y="11234"/>
                </a:lnTo>
                <a:lnTo>
                  <a:pt x="11648" y="11251"/>
                </a:lnTo>
                <a:lnTo>
                  <a:pt x="11603" y="11269"/>
                </a:lnTo>
                <a:lnTo>
                  <a:pt x="11556" y="11289"/>
                </a:lnTo>
                <a:lnTo>
                  <a:pt x="11507" y="11309"/>
                </a:lnTo>
                <a:lnTo>
                  <a:pt x="11461" y="11332"/>
                </a:lnTo>
                <a:lnTo>
                  <a:pt x="11412" y="11355"/>
                </a:lnTo>
                <a:lnTo>
                  <a:pt x="11364" y="11380"/>
                </a:lnTo>
                <a:lnTo>
                  <a:pt x="11317" y="11406"/>
                </a:lnTo>
                <a:lnTo>
                  <a:pt x="11270" y="11433"/>
                </a:lnTo>
                <a:lnTo>
                  <a:pt x="11225" y="11461"/>
                </a:lnTo>
                <a:lnTo>
                  <a:pt x="11179" y="11489"/>
                </a:lnTo>
                <a:lnTo>
                  <a:pt x="11135" y="11519"/>
                </a:lnTo>
                <a:lnTo>
                  <a:pt x="11093" y="11550"/>
                </a:lnTo>
                <a:lnTo>
                  <a:pt x="11052" y="11581"/>
                </a:lnTo>
                <a:lnTo>
                  <a:pt x="11013" y="11613"/>
                </a:lnTo>
                <a:lnTo>
                  <a:pt x="10976" y="11646"/>
                </a:lnTo>
                <a:lnTo>
                  <a:pt x="10942" y="11678"/>
                </a:lnTo>
                <a:lnTo>
                  <a:pt x="10910" y="11713"/>
                </a:lnTo>
                <a:lnTo>
                  <a:pt x="10880" y="11746"/>
                </a:lnTo>
                <a:lnTo>
                  <a:pt x="10854" y="11780"/>
                </a:lnTo>
                <a:lnTo>
                  <a:pt x="10829" y="11814"/>
                </a:lnTo>
                <a:lnTo>
                  <a:pt x="10810" y="11849"/>
                </a:lnTo>
                <a:lnTo>
                  <a:pt x="10794" y="11884"/>
                </a:lnTo>
                <a:lnTo>
                  <a:pt x="10781" y="11919"/>
                </a:lnTo>
                <a:lnTo>
                  <a:pt x="10773" y="11954"/>
                </a:lnTo>
                <a:lnTo>
                  <a:pt x="10769" y="11989"/>
                </a:lnTo>
                <a:lnTo>
                  <a:pt x="10770" y="12005"/>
                </a:lnTo>
                <a:lnTo>
                  <a:pt x="10777" y="12034"/>
                </a:lnTo>
                <a:lnTo>
                  <a:pt x="10786" y="12076"/>
                </a:lnTo>
                <a:lnTo>
                  <a:pt x="10799" y="12128"/>
                </a:lnTo>
                <a:lnTo>
                  <a:pt x="10813" y="12189"/>
                </a:lnTo>
                <a:lnTo>
                  <a:pt x="10831" y="12257"/>
                </a:lnTo>
                <a:lnTo>
                  <a:pt x="10850" y="12329"/>
                </a:lnTo>
                <a:lnTo>
                  <a:pt x="10870" y="12403"/>
                </a:lnTo>
                <a:lnTo>
                  <a:pt x="10889" y="12478"/>
                </a:lnTo>
                <a:lnTo>
                  <a:pt x="10910" y="12551"/>
                </a:lnTo>
                <a:lnTo>
                  <a:pt x="10929" y="12621"/>
                </a:lnTo>
                <a:lnTo>
                  <a:pt x="10947" y="12686"/>
                </a:lnTo>
                <a:lnTo>
                  <a:pt x="10963" y="12743"/>
                </a:lnTo>
                <a:lnTo>
                  <a:pt x="10978" y="12791"/>
                </a:lnTo>
                <a:lnTo>
                  <a:pt x="10990" y="12828"/>
                </a:lnTo>
                <a:lnTo>
                  <a:pt x="10999" y="12852"/>
                </a:lnTo>
                <a:lnTo>
                  <a:pt x="11017" y="12879"/>
                </a:lnTo>
                <a:lnTo>
                  <a:pt x="11037" y="12907"/>
                </a:lnTo>
                <a:lnTo>
                  <a:pt x="11055" y="12934"/>
                </a:lnTo>
                <a:lnTo>
                  <a:pt x="11073" y="12962"/>
                </a:lnTo>
                <a:lnTo>
                  <a:pt x="11093" y="12989"/>
                </a:lnTo>
                <a:lnTo>
                  <a:pt x="11111" y="13017"/>
                </a:lnTo>
                <a:lnTo>
                  <a:pt x="11130" y="13043"/>
                </a:lnTo>
                <a:lnTo>
                  <a:pt x="11149" y="13071"/>
                </a:lnTo>
                <a:lnTo>
                  <a:pt x="11164" y="13106"/>
                </a:lnTo>
                <a:lnTo>
                  <a:pt x="11176" y="13143"/>
                </a:lnTo>
                <a:lnTo>
                  <a:pt x="11188" y="13181"/>
                </a:lnTo>
                <a:lnTo>
                  <a:pt x="11198" y="13220"/>
                </a:lnTo>
                <a:lnTo>
                  <a:pt x="11207" y="13260"/>
                </a:lnTo>
                <a:lnTo>
                  <a:pt x="11217" y="13300"/>
                </a:lnTo>
                <a:lnTo>
                  <a:pt x="11223" y="13341"/>
                </a:lnTo>
                <a:lnTo>
                  <a:pt x="11231" y="13383"/>
                </a:lnTo>
                <a:lnTo>
                  <a:pt x="11246" y="13467"/>
                </a:lnTo>
                <a:lnTo>
                  <a:pt x="11264" y="13549"/>
                </a:lnTo>
                <a:lnTo>
                  <a:pt x="11273" y="13589"/>
                </a:lnTo>
                <a:lnTo>
                  <a:pt x="11284" y="13630"/>
                </a:lnTo>
                <a:lnTo>
                  <a:pt x="11296" y="13667"/>
                </a:lnTo>
                <a:lnTo>
                  <a:pt x="11310" y="13704"/>
                </a:lnTo>
                <a:lnTo>
                  <a:pt x="11340" y="13776"/>
                </a:lnTo>
                <a:lnTo>
                  <a:pt x="11372" y="13848"/>
                </a:lnTo>
                <a:lnTo>
                  <a:pt x="11406" y="13919"/>
                </a:lnTo>
                <a:lnTo>
                  <a:pt x="11440" y="13991"/>
                </a:lnTo>
                <a:lnTo>
                  <a:pt x="11474" y="14064"/>
                </a:lnTo>
                <a:lnTo>
                  <a:pt x="11510" y="14137"/>
                </a:lnTo>
                <a:lnTo>
                  <a:pt x="11545" y="14209"/>
                </a:lnTo>
                <a:lnTo>
                  <a:pt x="11580" y="14282"/>
                </a:lnTo>
                <a:lnTo>
                  <a:pt x="11614" y="14357"/>
                </a:lnTo>
                <a:lnTo>
                  <a:pt x="11647" y="14431"/>
                </a:lnTo>
                <a:lnTo>
                  <a:pt x="11678" y="14506"/>
                </a:lnTo>
                <a:lnTo>
                  <a:pt x="11709" y="14581"/>
                </a:lnTo>
                <a:lnTo>
                  <a:pt x="11723" y="14619"/>
                </a:lnTo>
                <a:lnTo>
                  <a:pt x="11737" y="14657"/>
                </a:lnTo>
                <a:lnTo>
                  <a:pt x="11750" y="14696"/>
                </a:lnTo>
                <a:lnTo>
                  <a:pt x="11762" y="14735"/>
                </a:lnTo>
                <a:lnTo>
                  <a:pt x="11774" y="14774"/>
                </a:lnTo>
                <a:lnTo>
                  <a:pt x="11786" y="14812"/>
                </a:lnTo>
                <a:lnTo>
                  <a:pt x="11796" y="14851"/>
                </a:lnTo>
                <a:lnTo>
                  <a:pt x="11805" y="14890"/>
                </a:lnTo>
                <a:lnTo>
                  <a:pt x="11800" y="14890"/>
                </a:lnTo>
                <a:lnTo>
                  <a:pt x="11794" y="14890"/>
                </a:lnTo>
                <a:lnTo>
                  <a:pt x="11788" y="14879"/>
                </a:lnTo>
                <a:lnTo>
                  <a:pt x="11782" y="14867"/>
                </a:lnTo>
                <a:lnTo>
                  <a:pt x="11755" y="14834"/>
                </a:lnTo>
                <a:lnTo>
                  <a:pt x="11727" y="14801"/>
                </a:lnTo>
                <a:lnTo>
                  <a:pt x="11700" y="14768"/>
                </a:lnTo>
                <a:lnTo>
                  <a:pt x="11672" y="14736"/>
                </a:lnTo>
                <a:lnTo>
                  <a:pt x="11645" y="14703"/>
                </a:lnTo>
                <a:lnTo>
                  <a:pt x="11619" y="14669"/>
                </a:lnTo>
                <a:lnTo>
                  <a:pt x="11591" y="14636"/>
                </a:lnTo>
                <a:lnTo>
                  <a:pt x="11564" y="14603"/>
                </a:lnTo>
                <a:lnTo>
                  <a:pt x="11504" y="14559"/>
                </a:lnTo>
                <a:lnTo>
                  <a:pt x="11443" y="14515"/>
                </a:lnTo>
                <a:lnTo>
                  <a:pt x="11384" y="14471"/>
                </a:lnTo>
                <a:lnTo>
                  <a:pt x="11324" y="14428"/>
                </a:lnTo>
                <a:lnTo>
                  <a:pt x="11265" y="14383"/>
                </a:lnTo>
                <a:lnTo>
                  <a:pt x="11205" y="14340"/>
                </a:lnTo>
                <a:lnTo>
                  <a:pt x="11146" y="14295"/>
                </a:lnTo>
                <a:lnTo>
                  <a:pt x="11085" y="14251"/>
                </a:lnTo>
                <a:lnTo>
                  <a:pt x="11025" y="14208"/>
                </a:lnTo>
                <a:lnTo>
                  <a:pt x="10966" y="14163"/>
                </a:lnTo>
                <a:lnTo>
                  <a:pt x="10906" y="14120"/>
                </a:lnTo>
                <a:lnTo>
                  <a:pt x="10847" y="14076"/>
                </a:lnTo>
                <a:lnTo>
                  <a:pt x="10787" y="14031"/>
                </a:lnTo>
                <a:lnTo>
                  <a:pt x="10726" y="13988"/>
                </a:lnTo>
                <a:lnTo>
                  <a:pt x="10667" y="13944"/>
                </a:lnTo>
                <a:lnTo>
                  <a:pt x="10607" y="13900"/>
                </a:lnTo>
                <a:lnTo>
                  <a:pt x="10533" y="13863"/>
                </a:lnTo>
                <a:lnTo>
                  <a:pt x="10458" y="13827"/>
                </a:lnTo>
                <a:lnTo>
                  <a:pt x="10383" y="13790"/>
                </a:lnTo>
                <a:lnTo>
                  <a:pt x="10308" y="13756"/>
                </a:lnTo>
                <a:lnTo>
                  <a:pt x="10233" y="13721"/>
                </a:lnTo>
                <a:lnTo>
                  <a:pt x="10157" y="13688"/>
                </a:lnTo>
                <a:lnTo>
                  <a:pt x="10082" y="13655"/>
                </a:lnTo>
                <a:lnTo>
                  <a:pt x="10006" y="13623"/>
                </a:lnTo>
                <a:lnTo>
                  <a:pt x="9854" y="13559"/>
                </a:lnTo>
                <a:lnTo>
                  <a:pt x="9703" y="13497"/>
                </a:lnTo>
                <a:lnTo>
                  <a:pt x="9550" y="13435"/>
                </a:lnTo>
                <a:lnTo>
                  <a:pt x="9399" y="13373"/>
                </a:lnTo>
                <a:lnTo>
                  <a:pt x="9248" y="13311"/>
                </a:lnTo>
                <a:lnTo>
                  <a:pt x="9098" y="13248"/>
                </a:lnTo>
                <a:lnTo>
                  <a:pt x="9022" y="13216"/>
                </a:lnTo>
                <a:lnTo>
                  <a:pt x="8948" y="13183"/>
                </a:lnTo>
                <a:lnTo>
                  <a:pt x="8875" y="13150"/>
                </a:lnTo>
                <a:lnTo>
                  <a:pt x="8800" y="13117"/>
                </a:lnTo>
                <a:lnTo>
                  <a:pt x="8727" y="13082"/>
                </a:lnTo>
                <a:lnTo>
                  <a:pt x="8654" y="13047"/>
                </a:lnTo>
                <a:lnTo>
                  <a:pt x="8580" y="13011"/>
                </a:lnTo>
                <a:lnTo>
                  <a:pt x="8508" y="12975"/>
                </a:lnTo>
                <a:lnTo>
                  <a:pt x="8436" y="12937"/>
                </a:lnTo>
                <a:lnTo>
                  <a:pt x="8365" y="12898"/>
                </a:lnTo>
                <a:lnTo>
                  <a:pt x="8294" y="12859"/>
                </a:lnTo>
                <a:lnTo>
                  <a:pt x="8223" y="12818"/>
                </a:lnTo>
                <a:lnTo>
                  <a:pt x="8175" y="12780"/>
                </a:lnTo>
                <a:lnTo>
                  <a:pt x="8126" y="12743"/>
                </a:lnTo>
                <a:lnTo>
                  <a:pt x="8076" y="12705"/>
                </a:lnTo>
                <a:lnTo>
                  <a:pt x="8027" y="12668"/>
                </a:lnTo>
                <a:lnTo>
                  <a:pt x="7979" y="12631"/>
                </a:lnTo>
                <a:lnTo>
                  <a:pt x="7930" y="12593"/>
                </a:lnTo>
                <a:lnTo>
                  <a:pt x="7880" y="12555"/>
                </a:lnTo>
                <a:lnTo>
                  <a:pt x="7831" y="12519"/>
                </a:lnTo>
                <a:lnTo>
                  <a:pt x="7812" y="12507"/>
                </a:lnTo>
                <a:lnTo>
                  <a:pt x="7791" y="12497"/>
                </a:lnTo>
                <a:lnTo>
                  <a:pt x="7769" y="12488"/>
                </a:lnTo>
                <a:lnTo>
                  <a:pt x="7749" y="12480"/>
                </a:lnTo>
                <a:lnTo>
                  <a:pt x="7727" y="12472"/>
                </a:lnTo>
                <a:lnTo>
                  <a:pt x="7704" y="12466"/>
                </a:lnTo>
                <a:lnTo>
                  <a:pt x="7682" y="12460"/>
                </a:lnTo>
                <a:lnTo>
                  <a:pt x="7659" y="12456"/>
                </a:lnTo>
                <a:lnTo>
                  <a:pt x="7612" y="12449"/>
                </a:lnTo>
                <a:lnTo>
                  <a:pt x="7566" y="12444"/>
                </a:lnTo>
                <a:lnTo>
                  <a:pt x="7517" y="12440"/>
                </a:lnTo>
                <a:lnTo>
                  <a:pt x="7470" y="12437"/>
                </a:lnTo>
                <a:lnTo>
                  <a:pt x="7422" y="12435"/>
                </a:lnTo>
                <a:lnTo>
                  <a:pt x="7374" y="12433"/>
                </a:lnTo>
                <a:lnTo>
                  <a:pt x="7327" y="12429"/>
                </a:lnTo>
                <a:lnTo>
                  <a:pt x="7280" y="12425"/>
                </a:lnTo>
                <a:lnTo>
                  <a:pt x="7257" y="12421"/>
                </a:lnTo>
                <a:lnTo>
                  <a:pt x="7235" y="12418"/>
                </a:lnTo>
                <a:lnTo>
                  <a:pt x="7213" y="12413"/>
                </a:lnTo>
                <a:lnTo>
                  <a:pt x="7190" y="12409"/>
                </a:lnTo>
                <a:lnTo>
                  <a:pt x="7168" y="12403"/>
                </a:lnTo>
                <a:lnTo>
                  <a:pt x="7148" y="12396"/>
                </a:lnTo>
                <a:lnTo>
                  <a:pt x="7127" y="12388"/>
                </a:lnTo>
                <a:lnTo>
                  <a:pt x="7106" y="12380"/>
                </a:lnTo>
                <a:lnTo>
                  <a:pt x="7070" y="12362"/>
                </a:lnTo>
                <a:lnTo>
                  <a:pt x="7034" y="12340"/>
                </a:lnTo>
                <a:lnTo>
                  <a:pt x="6999" y="12316"/>
                </a:lnTo>
                <a:lnTo>
                  <a:pt x="6965" y="12289"/>
                </a:lnTo>
                <a:lnTo>
                  <a:pt x="6932" y="12259"/>
                </a:lnTo>
                <a:lnTo>
                  <a:pt x="6899" y="12227"/>
                </a:lnTo>
                <a:lnTo>
                  <a:pt x="6868" y="12192"/>
                </a:lnTo>
                <a:lnTo>
                  <a:pt x="6838" y="12155"/>
                </a:lnTo>
                <a:lnTo>
                  <a:pt x="6809" y="12116"/>
                </a:lnTo>
                <a:lnTo>
                  <a:pt x="6780" y="12076"/>
                </a:lnTo>
                <a:lnTo>
                  <a:pt x="6754" y="12032"/>
                </a:lnTo>
                <a:lnTo>
                  <a:pt x="6727" y="11987"/>
                </a:lnTo>
                <a:lnTo>
                  <a:pt x="6702" y="11942"/>
                </a:lnTo>
                <a:lnTo>
                  <a:pt x="6679" y="11895"/>
                </a:lnTo>
                <a:lnTo>
                  <a:pt x="6656" y="11845"/>
                </a:lnTo>
                <a:lnTo>
                  <a:pt x="6636" y="11795"/>
                </a:lnTo>
                <a:lnTo>
                  <a:pt x="6616" y="11745"/>
                </a:lnTo>
                <a:lnTo>
                  <a:pt x="6598" y="11693"/>
                </a:lnTo>
                <a:lnTo>
                  <a:pt x="6581" y="11640"/>
                </a:lnTo>
                <a:lnTo>
                  <a:pt x="6565" y="11587"/>
                </a:lnTo>
                <a:lnTo>
                  <a:pt x="6551" y="11533"/>
                </a:lnTo>
                <a:lnTo>
                  <a:pt x="6538" y="11479"/>
                </a:lnTo>
                <a:lnTo>
                  <a:pt x="6528" y="11425"/>
                </a:lnTo>
                <a:lnTo>
                  <a:pt x="6519" y="11371"/>
                </a:lnTo>
                <a:lnTo>
                  <a:pt x="6511" y="11316"/>
                </a:lnTo>
                <a:lnTo>
                  <a:pt x="6505" y="11263"/>
                </a:lnTo>
                <a:lnTo>
                  <a:pt x="6500" y="11210"/>
                </a:lnTo>
                <a:lnTo>
                  <a:pt x="6498" y="11156"/>
                </a:lnTo>
                <a:lnTo>
                  <a:pt x="6498" y="11104"/>
                </a:lnTo>
                <a:lnTo>
                  <a:pt x="6499" y="11053"/>
                </a:lnTo>
                <a:lnTo>
                  <a:pt x="6503" y="11001"/>
                </a:lnTo>
                <a:lnTo>
                  <a:pt x="6507" y="10952"/>
                </a:lnTo>
                <a:lnTo>
                  <a:pt x="6492" y="10937"/>
                </a:lnTo>
                <a:lnTo>
                  <a:pt x="6479" y="10924"/>
                </a:lnTo>
                <a:lnTo>
                  <a:pt x="6464" y="10909"/>
                </a:lnTo>
                <a:lnTo>
                  <a:pt x="6450" y="10895"/>
                </a:lnTo>
                <a:lnTo>
                  <a:pt x="6441" y="10901"/>
                </a:lnTo>
                <a:lnTo>
                  <a:pt x="6433" y="10906"/>
                </a:lnTo>
                <a:lnTo>
                  <a:pt x="6424" y="10912"/>
                </a:lnTo>
                <a:lnTo>
                  <a:pt x="6416" y="10918"/>
                </a:lnTo>
                <a:lnTo>
                  <a:pt x="6404" y="10977"/>
                </a:lnTo>
                <a:lnTo>
                  <a:pt x="6393" y="11037"/>
                </a:lnTo>
                <a:lnTo>
                  <a:pt x="6378" y="11099"/>
                </a:lnTo>
                <a:lnTo>
                  <a:pt x="6362" y="11161"/>
                </a:lnTo>
                <a:lnTo>
                  <a:pt x="6345" y="11222"/>
                </a:lnTo>
                <a:lnTo>
                  <a:pt x="6325" y="11285"/>
                </a:lnTo>
                <a:lnTo>
                  <a:pt x="6305" y="11348"/>
                </a:lnTo>
                <a:lnTo>
                  <a:pt x="6282" y="11411"/>
                </a:lnTo>
                <a:lnTo>
                  <a:pt x="6259" y="11476"/>
                </a:lnTo>
                <a:lnTo>
                  <a:pt x="6235" y="11540"/>
                </a:lnTo>
                <a:lnTo>
                  <a:pt x="6208" y="11604"/>
                </a:lnTo>
                <a:lnTo>
                  <a:pt x="6182" y="11668"/>
                </a:lnTo>
                <a:lnTo>
                  <a:pt x="6155" y="11732"/>
                </a:lnTo>
                <a:lnTo>
                  <a:pt x="6126" y="11796"/>
                </a:lnTo>
                <a:lnTo>
                  <a:pt x="6097" y="11860"/>
                </a:lnTo>
                <a:lnTo>
                  <a:pt x="6069" y="11924"/>
                </a:lnTo>
                <a:lnTo>
                  <a:pt x="6008" y="12050"/>
                </a:lnTo>
                <a:lnTo>
                  <a:pt x="5947" y="12176"/>
                </a:lnTo>
                <a:lnTo>
                  <a:pt x="5887" y="12299"/>
                </a:lnTo>
                <a:lnTo>
                  <a:pt x="5826" y="12419"/>
                </a:lnTo>
                <a:lnTo>
                  <a:pt x="5767" y="12537"/>
                </a:lnTo>
                <a:lnTo>
                  <a:pt x="5711" y="12650"/>
                </a:lnTo>
                <a:lnTo>
                  <a:pt x="5658" y="12759"/>
                </a:lnTo>
                <a:lnTo>
                  <a:pt x="5609" y="12863"/>
                </a:lnTo>
                <a:lnTo>
                  <a:pt x="5525" y="13048"/>
                </a:lnTo>
                <a:lnTo>
                  <a:pt x="5440" y="13231"/>
                </a:lnTo>
                <a:lnTo>
                  <a:pt x="5355" y="13415"/>
                </a:lnTo>
                <a:lnTo>
                  <a:pt x="5270" y="13599"/>
                </a:lnTo>
                <a:lnTo>
                  <a:pt x="5185" y="13783"/>
                </a:lnTo>
                <a:lnTo>
                  <a:pt x="5100" y="13967"/>
                </a:lnTo>
                <a:lnTo>
                  <a:pt x="5015" y="14153"/>
                </a:lnTo>
                <a:lnTo>
                  <a:pt x="4931" y="14338"/>
                </a:lnTo>
                <a:lnTo>
                  <a:pt x="4847" y="14524"/>
                </a:lnTo>
                <a:lnTo>
                  <a:pt x="4763" y="14711"/>
                </a:lnTo>
                <a:lnTo>
                  <a:pt x="4679" y="14898"/>
                </a:lnTo>
                <a:lnTo>
                  <a:pt x="4597" y="15086"/>
                </a:lnTo>
                <a:lnTo>
                  <a:pt x="4515" y="15275"/>
                </a:lnTo>
                <a:lnTo>
                  <a:pt x="4433" y="15464"/>
                </a:lnTo>
                <a:lnTo>
                  <a:pt x="4353" y="15655"/>
                </a:lnTo>
                <a:lnTo>
                  <a:pt x="4273" y="15847"/>
                </a:lnTo>
                <a:lnTo>
                  <a:pt x="4236" y="15935"/>
                </a:lnTo>
                <a:lnTo>
                  <a:pt x="4201" y="16023"/>
                </a:lnTo>
                <a:lnTo>
                  <a:pt x="4166" y="16112"/>
                </a:lnTo>
                <a:lnTo>
                  <a:pt x="4131" y="16202"/>
                </a:lnTo>
                <a:lnTo>
                  <a:pt x="4098" y="16292"/>
                </a:lnTo>
                <a:lnTo>
                  <a:pt x="4063" y="16382"/>
                </a:lnTo>
                <a:lnTo>
                  <a:pt x="4030" y="16473"/>
                </a:lnTo>
                <a:lnTo>
                  <a:pt x="3998" y="16565"/>
                </a:lnTo>
                <a:lnTo>
                  <a:pt x="3966" y="16656"/>
                </a:lnTo>
                <a:lnTo>
                  <a:pt x="3934" y="16749"/>
                </a:lnTo>
                <a:lnTo>
                  <a:pt x="3903" y="16842"/>
                </a:lnTo>
                <a:lnTo>
                  <a:pt x="3872" y="16934"/>
                </a:lnTo>
                <a:lnTo>
                  <a:pt x="3842" y="17027"/>
                </a:lnTo>
                <a:lnTo>
                  <a:pt x="3813" y="17121"/>
                </a:lnTo>
                <a:lnTo>
                  <a:pt x="3783" y="17215"/>
                </a:lnTo>
                <a:lnTo>
                  <a:pt x="3754" y="17309"/>
                </a:lnTo>
                <a:lnTo>
                  <a:pt x="3744" y="17347"/>
                </a:lnTo>
                <a:lnTo>
                  <a:pt x="3734" y="17382"/>
                </a:lnTo>
                <a:lnTo>
                  <a:pt x="3725" y="17419"/>
                </a:lnTo>
                <a:lnTo>
                  <a:pt x="3717" y="17453"/>
                </a:lnTo>
                <a:lnTo>
                  <a:pt x="3703" y="17521"/>
                </a:lnTo>
                <a:lnTo>
                  <a:pt x="3691" y="17585"/>
                </a:lnTo>
                <a:lnTo>
                  <a:pt x="3681" y="17647"/>
                </a:lnTo>
                <a:lnTo>
                  <a:pt x="3672" y="17706"/>
                </a:lnTo>
                <a:lnTo>
                  <a:pt x="3663" y="17765"/>
                </a:lnTo>
                <a:lnTo>
                  <a:pt x="3653" y="17821"/>
                </a:lnTo>
                <a:lnTo>
                  <a:pt x="3643" y="17876"/>
                </a:lnTo>
                <a:lnTo>
                  <a:pt x="3630" y="17931"/>
                </a:lnTo>
                <a:lnTo>
                  <a:pt x="3624" y="17957"/>
                </a:lnTo>
                <a:lnTo>
                  <a:pt x="3616" y="17985"/>
                </a:lnTo>
                <a:lnTo>
                  <a:pt x="3606" y="18011"/>
                </a:lnTo>
                <a:lnTo>
                  <a:pt x="3597" y="18037"/>
                </a:lnTo>
                <a:lnTo>
                  <a:pt x="3587" y="18064"/>
                </a:lnTo>
                <a:lnTo>
                  <a:pt x="3575" y="18091"/>
                </a:lnTo>
                <a:lnTo>
                  <a:pt x="3562" y="18117"/>
                </a:lnTo>
                <a:lnTo>
                  <a:pt x="3548" y="18144"/>
                </a:lnTo>
                <a:lnTo>
                  <a:pt x="3533" y="18171"/>
                </a:lnTo>
                <a:lnTo>
                  <a:pt x="3516" y="18199"/>
                </a:lnTo>
                <a:lnTo>
                  <a:pt x="3498" y="18226"/>
                </a:lnTo>
                <a:lnTo>
                  <a:pt x="3478" y="18254"/>
                </a:lnTo>
                <a:lnTo>
                  <a:pt x="3467" y="18248"/>
                </a:lnTo>
                <a:lnTo>
                  <a:pt x="3455" y="18244"/>
                </a:lnTo>
                <a:lnTo>
                  <a:pt x="3446" y="18242"/>
                </a:lnTo>
                <a:lnTo>
                  <a:pt x="3437" y="18240"/>
                </a:lnTo>
                <a:lnTo>
                  <a:pt x="3429" y="18240"/>
                </a:lnTo>
                <a:lnTo>
                  <a:pt x="3422" y="18240"/>
                </a:lnTo>
                <a:lnTo>
                  <a:pt x="3415" y="18242"/>
                </a:lnTo>
                <a:lnTo>
                  <a:pt x="3409" y="18244"/>
                </a:lnTo>
                <a:lnTo>
                  <a:pt x="3397" y="18251"/>
                </a:lnTo>
                <a:lnTo>
                  <a:pt x="3384" y="18262"/>
                </a:lnTo>
                <a:lnTo>
                  <a:pt x="3369" y="18274"/>
                </a:lnTo>
                <a:lnTo>
                  <a:pt x="3351" y="18288"/>
                </a:lnTo>
                <a:lnTo>
                  <a:pt x="3342" y="18281"/>
                </a:lnTo>
                <a:lnTo>
                  <a:pt x="3332" y="18272"/>
                </a:lnTo>
                <a:lnTo>
                  <a:pt x="3321" y="18263"/>
                </a:lnTo>
                <a:lnTo>
                  <a:pt x="3312" y="18251"/>
                </a:lnTo>
                <a:lnTo>
                  <a:pt x="3303" y="18240"/>
                </a:lnTo>
                <a:lnTo>
                  <a:pt x="3295" y="18227"/>
                </a:lnTo>
                <a:lnTo>
                  <a:pt x="3287" y="18215"/>
                </a:lnTo>
                <a:lnTo>
                  <a:pt x="3280" y="18200"/>
                </a:lnTo>
                <a:lnTo>
                  <a:pt x="3274" y="18186"/>
                </a:lnTo>
                <a:lnTo>
                  <a:pt x="3271" y="18170"/>
                </a:lnTo>
                <a:lnTo>
                  <a:pt x="3267" y="18154"/>
                </a:lnTo>
                <a:lnTo>
                  <a:pt x="3266" y="18138"/>
                </a:lnTo>
                <a:lnTo>
                  <a:pt x="3267" y="18121"/>
                </a:lnTo>
                <a:lnTo>
                  <a:pt x="3270" y="18104"/>
                </a:lnTo>
                <a:lnTo>
                  <a:pt x="3275" y="18086"/>
                </a:lnTo>
                <a:lnTo>
                  <a:pt x="3282" y="18069"/>
                </a:lnTo>
                <a:lnTo>
                  <a:pt x="3309" y="18030"/>
                </a:lnTo>
                <a:lnTo>
                  <a:pt x="3334" y="17991"/>
                </a:lnTo>
                <a:lnTo>
                  <a:pt x="3360" y="17952"/>
                </a:lnTo>
                <a:lnTo>
                  <a:pt x="3387" y="17914"/>
                </a:lnTo>
                <a:lnTo>
                  <a:pt x="3412" y="17875"/>
                </a:lnTo>
                <a:lnTo>
                  <a:pt x="3438" y="17836"/>
                </a:lnTo>
                <a:lnTo>
                  <a:pt x="3464" y="17797"/>
                </a:lnTo>
                <a:lnTo>
                  <a:pt x="3490" y="17758"/>
                </a:lnTo>
                <a:lnTo>
                  <a:pt x="3515" y="17680"/>
                </a:lnTo>
                <a:lnTo>
                  <a:pt x="3540" y="17601"/>
                </a:lnTo>
                <a:lnTo>
                  <a:pt x="3565" y="17523"/>
                </a:lnTo>
                <a:lnTo>
                  <a:pt x="3590" y="17444"/>
                </a:lnTo>
                <a:lnTo>
                  <a:pt x="3616" y="17366"/>
                </a:lnTo>
                <a:lnTo>
                  <a:pt x="3641" y="17287"/>
                </a:lnTo>
                <a:lnTo>
                  <a:pt x="3666" y="17209"/>
                </a:lnTo>
                <a:lnTo>
                  <a:pt x="3691" y="17130"/>
                </a:lnTo>
                <a:lnTo>
                  <a:pt x="3716" y="17052"/>
                </a:lnTo>
                <a:lnTo>
                  <a:pt x="3742" y="16973"/>
                </a:lnTo>
                <a:lnTo>
                  <a:pt x="3767" y="16896"/>
                </a:lnTo>
                <a:lnTo>
                  <a:pt x="3792" y="16816"/>
                </a:lnTo>
                <a:lnTo>
                  <a:pt x="3817" y="16739"/>
                </a:lnTo>
                <a:lnTo>
                  <a:pt x="3842" y="16660"/>
                </a:lnTo>
                <a:lnTo>
                  <a:pt x="3868" y="16582"/>
                </a:lnTo>
                <a:lnTo>
                  <a:pt x="3893" y="16503"/>
                </a:lnTo>
                <a:lnTo>
                  <a:pt x="3945" y="16371"/>
                </a:lnTo>
                <a:lnTo>
                  <a:pt x="3998" y="16239"/>
                </a:lnTo>
                <a:lnTo>
                  <a:pt x="4051" y="16108"/>
                </a:lnTo>
                <a:lnTo>
                  <a:pt x="4103" y="15976"/>
                </a:lnTo>
                <a:lnTo>
                  <a:pt x="4155" y="15844"/>
                </a:lnTo>
                <a:lnTo>
                  <a:pt x="4208" y="15713"/>
                </a:lnTo>
                <a:lnTo>
                  <a:pt x="4260" y="15581"/>
                </a:lnTo>
                <a:lnTo>
                  <a:pt x="4313" y="15449"/>
                </a:lnTo>
                <a:lnTo>
                  <a:pt x="4366" y="15317"/>
                </a:lnTo>
                <a:lnTo>
                  <a:pt x="4418" y="15186"/>
                </a:lnTo>
                <a:lnTo>
                  <a:pt x="4471" y="15054"/>
                </a:lnTo>
                <a:lnTo>
                  <a:pt x="4524" y="14922"/>
                </a:lnTo>
                <a:lnTo>
                  <a:pt x="4576" y="14791"/>
                </a:lnTo>
                <a:lnTo>
                  <a:pt x="4628" y="14659"/>
                </a:lnTo>
                <a:lnTo>
                  <a:pt x="4681" y="14527"/>
                </a:lnTo>
                <a:lnTo>
                  <a:pt x="4733" y="14396"/>
                </a:lnTo>
                <a:lnTo>
                  <a:pt x="4812" y="14230"/>
                </a:lnTo>
                <a:lnTo>
                  <a:pt x="4890" y="14062"/>
                </a:lnTo>
                <a:lnTo>
                  <a:pt x="4969" y="13896"/>
                </a:lnTo>
                <a:lnTo>
                  <a:pt x="5047" y="13730"/>
                </a:lnTo>
                <a:lnTo>
                  <a:pt x="5126" y="13564"/>
                </a:lnTo>
                <a:lnTo>
                  <a:pt x="5204" y="13398"/>
                </a:lnTo>
                <a:lnTo>
                  <a:pt x="5283" y="13232"/>
                </a:lnTo>
                <a:lnTo>
                  <a:pt x="5361" y="13065"/>
                </a:lnTo>
                <a:lnTo>
                  <a:pt x="5440" y="12899"/>
                </a:lnTo>
                <a:lnTo>
                  <a:pt x="5518" y="12733"/>
                </a:lnTo>
                <a:lnTo>
                  <a:pt x="5597" y="12567"/>
                </a:lnTo>
                <a:lnTo>
                  <a:pt x="5675" y="12401"/>
                </a:lnTo>
                <a:lnTo>
                  <a:pt x="5754" y="12234"/>
                </a:lnTo>
                <a:lnTo>
                  <a:pt x="5832" y="12068"/>
                </a:lnTo>
                <a:lnTo>
                  <a:pt x="5911" y="11902"/>
                </a:lnTo>
                <a:lnTo>
                  <a:pt x="5989" y="11735"/>
                </a:lnTo>
                <a:lnTo>
                  <a:pt x="6018" y="11662"/>
                </a:lnTo>
                <a:lnTo>
                  <a:pt x="6045" y="11589"/>
                </a:lnTo>
                <a:lnTo>
                  <a:pt x="6070" y="11516"/>
                </a:lnTo>
                <a:lnTo>
                  <a:pt x="6094" y="11443"/>
                </a:lnTo>
                <a:lnTo>
                  <a:pt x="6117" y="11370"/>
                </a:lnTo>
                <a:lnTo>
                  <a:pt x="6139" y="11297"/>
                </a:lnTo>
                <a:lnTo>
                  <a:pt x="6160" y="11222"/>
                </a:lnTo>
                <a:lnTo>
                  <a:pt x="6181" y="11149"/>
                </a:lnTo>
                <a:lnTo>
                  <a:pt x="6202" y="11076"/>
                </a:lnTo>
                <a:lnTo>
                  <a:pt x="6223" y="11001"/>
                </a:lnTo>
                <a:lnTo>
                  <a:pt x="6245" y="10927"/>
                </a:lnTo>
                <a:lnTo>
                  <a:pt x="6267" y="10853"/>
                </a:lnTo>
                <a:lnTo>
                  <a:pt x="6291" y="10777"/>
                </a:lnTo>
                <a:lnTo>
                  <a:pt x="6315" y="10701"/>
                </a:lnTo>
                <a:lnTo>
                  <a:pt x="6341" y="10626"/>
                </a:lnTo>
                <a:lnTo>
                  <a:pt x="6369" y="10549"/>
                </a:lnTo>
                <a:lnTo>
                  <a:pt x="6357" y="10538"/>
                </a:lnTo>
                <a:lnTo>
                  <a:pt x="6346" y="10526"/>
                </a:lnTo>
                <a:lnTo>
                  <a:pt x="6338" y="10528"/>
                </a:lnTo>
                <a:lnTo>
                  <a:pt x="6329" y="10532"/>
                </a:lnTo>
                <a:lnTo>
                  <a:pt x="6321" y="10534"/>
                </a:lnTo>
                <a:lnTo>
                  <a:pt x="6311" y="10538"/>
                </a:lnTo>
                <a:lnTo>
                  <a:pt x="6295" y="10566"/>
                </a:lnTo>
                <a:lnTo>
                  <a:pt x="6275" y="10595"/>
                </a:lnTo>
                <a:lnTo>
                  <a:pt x="6250" y="10625"/>
                </a:lnTo>
                <a:lnTo>
                  <a:pt x="6222" y="10654"/>
                </a:lnTo>
                <a:lnTo>
                  <a:pt x="6190" y="10685"/>
                </a:lnTo>
                <a:lnTo>
                  <a:pt x="6155" y="10716"/>
                </a:lnTo>
                <a:lnTo>
                  <a:pt x="6117" y="10748"/>
                </a:lnTo>
                <a:lnTo>
                  <a:pt x="6074" y="10779"/>
                </a:lnTo>
                <a:lnTo>
                  <a:pt x="6031" y="10810"/>
                </a:lnTo>
                <a:lnTo>
                  <a:pt x="5984" y="10841"/>
                </a:lnTo>
                <a:lnTo>
                  <a:pt x="5935" y="10871"/>
                </a:lnTo>
                <a:lnTo>
                  <a:pt x="5884" y="10901"/>
                </a:lnTo>
                <a:lnTo>
                  <a:pt x="5830" y="10929"/>
                </a:lnTo>
                <a:lnTo>
                  <a:pt x="5775" y="10958"/>
                </a:lnTo>
                <a:lnTo>
                  <a:pt x="5719" y="10984"/>
                </a:lnTo>
                <a:lnTo>
                  <a:pt x="5662" y="11011"/>
                </a:lnTo>
                <a:lnTo>
                  <a:pt x="5603" y="11036"/>
                </a:lnTo>
                <a:lnTo>
                  <a:pt x="5543" y="11059"/>
                </a:lnTo>
                <a:lnTo>
                  <a:pt x="5482" y="11080"/>
                </a:lnTo>
                <a:lnTo>
                  <a:pt x="5422" y="11101"/>
                </a:lnTo>
                <a:lnTo>
                  <a:pt x="5360" y="11119"/>
                </a:lnTo>
                <a:lnTo>
                  <a:pt x="5299" y="11135"/>
                </a:lnTo>
                <a:lnTo>
                  <a:pt x="5237" y="11149"/>
                </a:lnTo>
                <a:lnTo>
                  <a:pt x="5177" y="11162"/>
                </a:lnTo>
                <a:lnTo>
                  <a:pt x="5116" y="11171"/>
                </a:lnTo>
                <a:lnTo>
                  <a:pt x="5055" y="11178"/>
                </a:lnTo>
                <a:lnTo>
                  <a:pt x="4997" y="11182"/>
                </a:lnTo>
                <a:lnTo>
                  <a:pt x="4938" y="11184"/>
                </a:lnTo>
                <a:lnTo>
                  <a:pt x="4882" y="11182"/>
                </a:lnTo>
                <a:lnTo>
                  <a:pt x="4827" y="11178"/>
                </a:lnTo>
                <a:lnTo>
                  <a:pt x="4773" y="11171"/>
                </a:lnTo>
                <a:lnTo>
                  <a:pt x="4722" y="11159"/>
                </a:lnTo>
                <a:lnTo>
                  <a:pt x="4689" y="11149"/>
                </a:lnTo>
                <a:lnTo>
                  <a:pt x="4657" y="11138"/>
                </a:lnTo>
                <a:lnTo>
                  <a:pt x="4628" y="11125"/>
                </a:lnTo>
                <a:lnTo>
                  <a:pt x="4600" y="11110"/>
                </a:lnTo>
                <a:lnTo>
                  <a:pt x="4575" y="11094"/>
                </a:lnTo>
                <a:lnTo>
                  <a:pt x="4552" y="11077"/>
                </a:lnTo>
                <a:lnTo>
                  <a:pt x="4531" y="11059"/>
                </a:lnTo>
                <a:lnTo>
                  <a:pt x="4511" y="11039"/>
                </a:lnTo>
                <a:lnTo>
                  <a:pt x="4492" y="11019"/>
                </a:lnTo>
                <a:lnTo>
                  <a:pt x="4474" y="10998"/>
                </a:lnTo>
                <a:lnTo>
                  <a:pt x="4458" y="10976"/>
                </a:lnTo>
                <a:lnTo>
                  <a:pt x="4442" y="10953"/>
                </a:lnTo>
                <a:lnTo>
                  <a:pt x="4414" y="10908"/>
                </a:lnTo>
                <a:lnTo>
                  <a:pt x="4386" y="10861"/>
                </a:lnTo>
                <a:lnTo>
                  <a:pt x="4359" y="10814"/>
                </a:lnTo>
                <a:lnTo>
                  <a:pt x="4330" y="10767"/>
                </a:lnTo>
                <a:lnTo>
                  <a:pt x="4315" y="10745"/>
                </a:lnTo>
                <a:lnTo>
                  <a:pt x="4299" y="10723"/>
                </a:lnTo>
                <a:lnTo>
                  <a:pt x="4282" y="10701"/>
                </a:lnTo>
                <a:lnTo>
                  <a:pt x="4265" y="10681"/>
                </a:lnTo>
                <a:lnTo>
                  <a:pt x="4245" y="10661"/>
                </a:lnTo>
                <a:lnTo>
                  <a:pt x="4225" y="10643"/>
                </a:lnTo>
                <a:lnTo>
                  <a:pt x="4203" y="10626"/>
                </a:lnTo>
                <a:lnTo>
                  <a:pt x="4180" y="10610"/>
                </a:lnTo>
                <a:lnTo>
                  <a:pt x="4155" y="10595"/>
                </a:lnTo>
                <a:lnTo>
                  <a:pt x="4127" y="10582"/>
                </a:lnTo>
                <a:lnTo>
                  <a:pt x="4098" y="10571"/>
                </a:lnTo>
                <a:lnTo>
                  <a:pt x="4066" y="10561"/>
                </a:lnTo>
                <a:lnTo>
                  <a:pt x="3921" y="10520"/>
                </a:lnTo>
                <a:lnTo>
                  <a:pt x="3779" y="10480"/>
                </a:lnTo>
                <a:lnTo>
                  <a:pt x="3640" y="10439"/>
                </a:lnTo>
                <a:lnTo>
                  <a:pt x="3502" y="10398"/>
                </a:lnTo>
                <a:lnTo>
                  <a:pt x="3366" y="10354"/>
                </a:lnTo>
                <a:lnTo>
                  <a:pt x="3232" y="10311"/>
                </a:lnTo>
                <a:lnTo>
                  <a:pt x="3099" y="10266"/>
                </a:lnTo>
                <a:lnTo>
                  <a:pt x="2967" y="10220"/>
                </a:lnTo>
                <a:lnTo>
                  <a:pt x="2837" y="10173"/>
                </a:lnTo>
                <a:lnTo>
                  <a:pt x="2707" y="10127"/>
                </a:lnTo>
                <a:lnTo>
                  <a:pt x="2578" y="10077"/>
                </a:lnTo>
                <a:lnTo>
                  <a:pt x="2450" y="10027"/>
                </a:lnTo>
                <a:lnTo>
                  <a:pt x="2320" y="9975"/>
                </a:lnTo>
                <a:lnTo>
                  <a:pt x="2192" y="9923"/>
                </a:lnTo>
                <a:lnTo>
                  <a:pt x="2064" y="9868"/>
                </a:lnTo>
                <a:lnTo>
                  <a:pt x="1935" y="9812"/>
                </a:lnTo>
                <a:lnTo>
                  <a:pt x="1859" y="9773"/>
                </a:lnTo>
                <a:lnTo>
                  <a:pt x="1782" y="9734"/>
                </a:lnTo>
                <a:lnTo>
                  <a:pt x="1706" y="9695"/>
                </a:lnTo>
                <a:lnTo>
                  <a:pt x="1630" y="9657"/>
                </a:lnTo>
                <a:lnTo>
                  <a:pt x="1553" y="9618"/>
                </a:lnTo>
                <a:lnTo>
                  <a:pt x="1477" y="9579"/>
                </a:lnTo>
                <a:lnTo>
                  <a:pt x="1401" y="9540"/>
                </a:lnTo>
                <a:lnTo>
                  <a:pt x="1324" y="9501"/>
                </a:lnTo>
                <a:lnTo>
                  <a:pt x="1270" y="9480"/>
                </a:lnTo>
                <a:lnTo>
                  <a:pt x="1204" y="9455"/>
                </a:lnTo>
                <a:lnTo>
                  <a:pt x="1127" y="9429"/>
                </a:lnTo>
                <a:lnTo>
                  <a:pt x="1042" y="9399"/>
                </a:lnTo>
                <a:lnTo>
                  <a:pt x="952" y="9367"/>
                </a:lnTo>
                <a:lnTo>
                  <a:pt x="857" y="9334"/>
                </a:lnTo>
                <a:lnTo>
                  <a:pt x="758" y="9300"/>
                </a:lnTo>
                <a:lnTo>
                  <a:pt x="661" y="9264"/>
                </a:lnTo>
                <a:lnTo>
                  <a:pt x="563" y="9229"/>
                </a:lnTo>
                <a:lnTo>
                  <a:pt x="471" y="9191"/>
                </a:lnTo>
                <a:lnTo>
                  <a:pt x="426" y="9173"/>
                </a:lnTo>
                <a:lnTo>
                  <a:pt x="383" y="9154"/>
                </a:lnTo>
                <a:lnTo>
                  <a:pt x="341" y="9137"/>
                </a:lnTo>
                <a:lnTo>
                  <a:pt x="302" y="9119"/>
                </a:lnTo>
                <a:lnTo>
                  <a:pt x="265" y="9100"/>
                </a:lnTo>
                <a:lnTo>
                  <a:pt x="230" y="9082"/>
                </a:lnTo>
                <a:lnTo>
                  <a:pt x="199" y="9065"/>
                </a:lnTo>
                <a:lnTo>
                  <a:pt x="171" y="9048"/>
                </a:lnTo>
                <a:lnTo>
                  <a:pt x="145" y="9031"/>
                </a:lnTo>
                <a:lnTo>
                  <a:pt x="124" y="9015"/>
                </a:lnTo>
                <a:lnTo>
                  <a:pt x="107" y="8999"/>
                </a:lnTo>
                <a:lnTo>
                  <a:pt x="92" y="8983"/>
                </a:lnTo>
                <a:lnTo>
                  <a:pt x="92" y="8977"/>
                </a:lnTo>
                <a:lnTo>
                  <a:pt x="92" y="8971"/>
                </a:lnTo>
                <a:lnTo>
                  <a:pt x="103" y="8965"/>
                </a:lnTo>
                <a:lnTo>
                  <a:pt x="116" y="8960"/>
                </a:lnTo>
                <a:lnTo>
                  <a:pt x="151" y="8970"/>
                </a:lnTo>
                <a:lnTo>
                  <a:pt x="187" y="8979"/>
                </a:lnTo>
                <a:lnTo>
                  <a:pt x="224" y="8986"/>
                </a:lnTo>
                <a:lnTo>
                  <a:pt x="261" y="8993"/>
                </a:lnTo>
                <a:lnTo>
                  <a:pt x="299" y="8997"/>
                </a:lnTo>
                <a:lnTo>
                  <a:pt x="338" y="9002"/>
                </a:lnTo>
                <a:lnTo>
                  <a:pt x="377" y="9004"/>
                </a:lnTo>
                <a:lnTo>
                  <a:pt x="416" y="9007"/>
                </a:lnTo>
                <a:lnTo>
                  <a:pt x="455" y="9007"/>
                </a:lnTo>
                <a:lnTo>
                  <a:pt x="494" y="9007"/>
                </a:lnTo>
                <a:lnTo>
                  <a:pt x="533" y="9005"/>
                </a:lnTo>
                <a:lnTo>
                  <a:pt x="571" y="9002"/>
                </a:lnTo>
                <a:lnTo>
                  <a:pt x="610" y="8999"/>
                </a:lnTo>
                <a:lnTo>
                  <a:pt x="649" y="8994"/>
                </a:lnTo>
                <a:lnTo>
                  <a:pt x="687" y="8989"/>
                </a:lnTo>
                <a:lnTo>
                  <a:pt x="726" y="8983"/>
                </a:lnTo>
                <a:lnTo>
                  <a:pt x="742" y="8980"/>
                </a:lnTo>
                <a:lnTo>
                  <a:pt x="759" y="8978"/>
                </a:lnTo>
                <a:lnTo>
                  <a:pt x="776" y="8977"/>
                </a:lnTo>
                <a:lnTo>
                  <a:pt x="793" y="8976"/>
                </a:lnTo>
                <a:lnTo>
                  <a:pt x="825" y="8976"/>
                </a:lnTo>
                <a:lnTo>
                  <a:pt x="856" y="8978"/>
                </a:lnTo>
                <a:lnTo>
                  <a:pt x="886" y="8981"/>
                </a:lnTo>
                <a:lnTo>
                  <a:pt x="916" y="8986"/>
                </a:lnTo>
                <a:lnTo>
                  <a:pt x="945" y="8992"/>
                </a:lnTo>
                <a:lnTo>
                  <a:pt x="973" y="8999"/>
                </a:lnTo>
                <a:lnTo>
                  <a:pt x="1027" y="9011"/>
                </a:lnTo>
                <a:lnTo>
                  <a:pt x="1079" y="9023"/>
                </a:lnTo>
                <a:lnTo>
                  <a:pt x="1104" y="9026"/>
                </a:lnTo>
                <a:lnTo>
                  <a:pt x="1128" y="9029"/>
                </a:lnTo>
                <a:lnTo>
                  <a:pt x="1151" y="9029"/>
                </a:lnTo>
                <a:lnTo>
                  <a:pt x="1175" y="9028"/>
                </a:lnTo>
                <a:lnTo>
                  <a:pt x="1204" y="9016"/>
                </a:lnTo>
                <a:lnTo>
                  <a:pt x="1232" y="9003"/>
                </a:lnTo>
                <a:lnTo>
                  <a:pt x="1261" y="8991"/>
                </a:lnTo>
                <a:lnTo>
                  <a:pt x="1290" y="8977"/>
                </a:lnTo>
                <a:lnTo>
                  <a:pt x="1318" y="8964"/>
                </a:lnTo>
                <a:lnTo>
                  <a:pt x="1348" y="8952"/>
                </a:lnTo>
                <a:lnTo>
                  <a:pt x="1377" y="8938"/>
                </a:lnTo>
                <a:lnTo>
                  <a:pt x="1405" y="8925"/>
                </a:lnTo>
                <a:lnTo>
                  <a:pt x="1476" y="8905"/>
                </a:lnTo>
                <a:lnTo>
                  <a:pt x="1546" y="8885"/>
                </a:lnTo>
                <a:lnTo>
                  <a:pt x="1617" y="8865"/>
                </a:lnTo>
                <a:lnTo>
                  <a:pt x="1686" y="8844"/>
                </a:lnTo>
                <a:lnTo>
                  <a:pt x="1755" y="8823"/>
                </a:lnTo>
                <a:lnTo>
                  <a:pt x="1823" y="8803"/>
                </a:lnTo>
                <a:lnTo>
                  <a:pt x="1892" y="8782"/>
                </a:lnTo>
                <a:lnTo>
                  <a:pt x="1960" y="8762"/>
                </a:lnTo>
                <a:lnTo>
                  <a:pt x="2026" y="8740"/>
                </a:lnTo>
                <a:lnTo>
                  <a:pt x="2094" y="8719"/>
                </a:lnTo>
                <a:lnTo>
                  <a:pt x="2160" y="8697"/>
                </a:lnTo>
                <a:lnTo>
                  <a:pt x="2226" y="8677"/>
                </a:lnTo>
                <a:lnTo>
                  <a:pt x="2292" y="8655"/>
                </a:lnTo>
                <a:lnTo>
                  <a:pt x="2357" y="8634"/>
                </a:lnTo>
                <a:lnTo>
                  <a:pt x="2422" y="8613"/>
                </a:lnTo>
                <a:lnTo>
                  <a:pt x="2487" y="8591"/>
                </a:lnTo>
                <a:lnTo>
                  <a:pt x="2516" y="8583"/>
                </a:lnTo>
                <a:lnTo>
                  <a:pt x="2545" y="8575"/>
                </a:lnTo>
                <a:lnTo>
                  <a:pt x="2576" y="8567"/>
                </a:lnTo>
                <a:lnTo>
                  <a:pt x="2607" y="8560"/>
                </a:lnTo>
                <a:lnTo>
                  <a:pt x="2670" y="8547"/>
                </a:lnTo>
                <a:lnTo>
                  <a:pt x="2734" y="8535"/>
                </a:lnTo>
                <a:lnTo>
                  <a:pt x="2798" y="8521"/>
                </a:lnTo>
                <a:lnTo>
                  <a:pt x="2861" y="8506"/>
                </a:lnTo>
                <a:lnTo>
                  <a:pt x="2891" y="8497"/>
                </a:lnTo>
                <a:lnTo>
                  <a:pt x="2920" y="8488"/>
                </a:lnTo>
                <a:lnTo>
                  <a:pt x="2949" y="8478"/>
                </a:lnTo>
                <a:lnTo>
                  <a:pt x="2978" y="8467"/>
                </a:lnTo>
                <a:lnTo>
                  <a:pt x="3004" y="8455"/>
                </a:lnTo>
                <a:lnTo>
                  <a:pt x="3029" y="8441"/>
                </a:lnTo>
                <a:lnTo>
                  <a:pt x="3052" y="8425"/>
                </a:lnTo>
                <a:lnTo>
                  <a:pt x="3074" y="8409"/>
                </a:lnTo>
                <a:lnTo>
                  <a:pt x="3094" y="8390"/>
                </a:lnTo>
                <a:lnTo>
                  <a:pt x="3113" y="8370"/>
                </a:lnTo>
                <a:lnTo>
                  <a:pt x="3129" y="8347"/>
                </a:lnTo>
                <a:lnTo>
                  <a:pt x="3143" y="8323"/>
                </a:lnTo>
                <a:lnTo>
                  <a:pt x="3154" y="8297"/>
                </a:lnTo>
                <a:lnTo>
                  <a:pt x="3163" y="8268"/>
                </a:lnTo>
                <a:lnTo>
                  <a:pt x="3170" y="8237"/>
                </a:lnTo>
                <a:lnTo>
                  <a:pt x="3173" y="8203"/>
                </a:lnTo>
                <a:lnTo>
                  <a:pt x="3173" y="8166"/>
                </a:lnTo>
                <a:lnTo>
                  <a:pt x="3171" y="8126"/>
                </a:lnTo>
                <a:lnTo>
                  <a:pt x="3165" y="8084"/>
                </a:lnTo>
                <a:lnTo>
                  <a:pt x="3155" y="8039"/>
                </a:lnTo>
                <a:lnTo>
                  <a:pt x="3144" y="7993"/>
                </a:lnTo>
                <a:lnTo>
                  <a:pt x="3130" y="7948"/>
                </a:lnTo>
                <a:lnTo>
                  <a:pt x="3115" y="7904"/>
                </a:lnTo>
                <a:lnTo>
                  <a:pt x="3098" y="7859"/>
                </a:lnTo>
                <a:lnTo>
                  <a:pt x="3080" y="7816"/>
                </a:lnTo>
                <a:lnTo>
                  <a:pt x="3059" y="7771"/>
                </a:lnTo>
                <a:lnTo>
                  <a:pt x="3037" y="7727"/>
                </a:lnTo>
                <a:lnTo>
                  <a:pt x="3014" y="7684"/>
                </a:lnTo>
                <a:lnTo>
                  <a:pt x="2990" y="7642"/>
                </a:lnTo>
                <a:lnTo>
                  <a:pt x="2965" y="7599"/>
                </a:lnTo>
                <a:lnTo>
                  <a:pt x="2939" y="7557"/>
                </a:lnTo>
                <a:lnTo>
                  <a:pt x="2912" y="7514"/>
                </a:lnTo>
                <a:lnTo>
                  <a:pt x="2884" y="7473"/>
                </a:lnTo>
                <a:lnTo>
                  <a:pt x="2855" y="7432"/>
                </a:lnTo>
                <a:lnTo>
                  <a:pt x="2826" y="7391"/>
                </a:lnTo>
                <a:lnTo>
                  <a:pt x="2796" y="7351"/>
                </a:lnTo>
                <a:lnTo>
                  <a:pt x="2735" y="7271"/>
                </a:lnTo>
                <a:lnTo>
                  <a:pt x="2673" y="7193"/>
                </a:lnTo>
                <a:lnTo>
                  <a:pt x="2611" y="7116"/>
                </a:lnTo>
                <a:lnTo>
                  <a:pt x="2549" y="7042"/>
                </a:lnTo>
                <a:lnTo>
                  <a:pt x="2490" y="6968"/>
                </a:lnTo>
                <a:lnTo>
                  <a:pt x="2433" y="6897"/>
                </a:lnTo>
                <a:lnTo>
                  <a:pt x="2378" y="6827"/>
                </a:lnTo>
                <a:lnTo>
                  <a:pt x="2326" y="6760"/>
                </a:lnTo>
                <a:lnTo>
                  <a:pt x="2277" y="6691"/>
                </a:lnTo>
                <a:lnTo>
                  <a:pt x="2229" y="6621"/>
                </a:lnTo>
                <a:lnTo>
                  <a:pt x="2183" y="6550"/>
                </a:lnTo>
                <a:lnTo>
                  <a:pt x="2137" y="6478"/>
                </a:lnTo>
                <a:lnTo>
                  <a:pt x="2092" y="6406"/>
                </a:lnTo>
                <a:lnTo>
                  <a:pt x="2049" y="6333"/>
                </a:lnTo>
                <a:lnTo>
                  <a:pt x="2006" y="6259"/>
                </a:lnTo>
                <a:lnTo>
                  <a:pt x="1964" y="6186"/>
                </a:lnTo>
                <a:lnTo>
                  <a:pt x="1922" y="6112"/>
                </a:lnTo>
                <a:lnTo>
                  <a:pt x="1879" y="6038"/>
                </a:lnTo>
                <a:lnTo>
                  <a:pt x="1836" y="5964"/>
                </a:lnTo>
                <a:lnTo>
                  <a:pt x="1793" y="5889"/>
                </a:lnTo>
                <a:lnTo>
                  <a:pt x="1750" y="5816"/>
                </a:lnTo>
                <a:lnTo>
                  <a:pt x="1705" y="5743"/>
                </a:lnTo>
                <a:lnTo>
                  <a:pt x="1659" y="5670"/>
                </a:lnTo>
                <a:lnTo>
                  <a:pt x="1613" y="5597"/>
                </a:lnTo>
                <a:lnTo>
                  <a:pt x="1561" y="5539"/>
                </a:lnTo>
                <a:lnTo>
                  <a:pt x="1508" y="5482"/>
                </a:lnTo>
                <a:lnTo>
                  <a:pt x="1457" y="5425"/>
                </a:lnTo>
                <a:lnTo>
                  <a:pt x="1405" y="5366"/>
                </a:lnTo>
                <a:lnTo>
                  <a:pt x="1354" y="5309"/>
                </a:lnTo>
                <a:lnTo>
                  <a:pt x="1301" y="5252"/>
                </a:lnTo>
                <a:lnTo>
                  <a:pt x="1249" y="5194"/>
                </a:lnTo>
                <a:lnTo>
                  <a:pt x="1198" y="5136"/>
                </a:lnTo>
                <a:lnTo>
                  <a:pt x="1176" y="5102"/>
                </a:lnTo>
                <a:lnTo>
                  <a:pt x="1154" y="5067"/>
                </a:lnTo>
                <a:lnTo>
                  <a:pt x="1133" y="5033"/>
                </a:lnTo>
                <a:lnTo>
                  <a:pt x="1111" y="4999"/>
                </a:lnTo>
                <a:lnTo>
                  <a:pt x="1090" y="4963"/>
                </a:lnTo>
                <a:lnTo>
                  <a:pt x="1069" y="4929"/>
                </a:lnTo>
                <a:lnTo>
                  <a:pt x="1047" y="4894"/>
                </a:lnTo>
                <a:lnTo>
                  <a:pt x="1025" y="4860"/>
                </a:lnTo>
                <a:lnTo>
                  <a:pt x="1009" y="4841"/>
                </a:lnTo>
                <a:lnTo>
                  <a:pt x="988" y="4818"/>
                </a:lnTo>
                <a:lnTo>
                  <a:pt x="965" y="4794"/>
                </a:lnTo>
                <a:lnTo>
                  <a:pt x="938" y="4767"/>
                </a:lnTo>
                <a:lnTo>
                  <a:pt x="876" y="4710"/>
                </a:lnTo>
                <a:lnTo>
                  <a:pt x="804" y="4646"/>
                </a:lnTo>
                <a:lnTo>
                  <a:pt x="725" y="4578"/>
                </a:lnTo>
                <a:lnTo>
                  <a:pt x="640" y="4506"/>
                </a:lnTo>
                <a:lnTo>
                  <a:pt x="553" y="4433"/>
                </a:lnTo>
                <a:lnTo>
                  <a:pt x="465" y="4358"/>
                </a:lnTo>
                <a:lnTo>
                  <a:pt x="379" y="4285"/>
                </a:lnTo>
                <a:lnTo>
                  <a:pt x="295" y="4213"/>
                </a:lnTo>
                <a:lnTo>
                  <a:pt x="219" y="4145"/>
                </a:lnTo>
                <a:lnTo>
                  <a:pt x="150" y="4082"/>
                </a:lnTo>
                <a:lnTo>
                  <a:pt x="119" y="4053"/>
                </a:lnTo>
                <a:lnTo>
                  <a:pt x="92" y="4025"/>
                </a:lnTo>
                <a:lnTo>
                  <a:pt x="66" y="3999"/>
                </a:lnTo>
                <a:lnTo>
                  <a:pt x="46" y="3976"/>
                </a:lnTo>
                <a:lnTo>
                  <a:pt x="27" y="3954"/>
                </a:lnTo>
                <a:lnTo>
                  <a:pt x="14" y="3935"/>
                </a:lnTo>
                <a:lnTo>
                  <a:pt x="5" y="3918"/>
                </a:lnTo>
                <a:lnTo>
                  <a:pt x="0" y="3904"/>
                </a:lnTo>
                <a:lnTo>
                  <a:pt x="11" y="3904"/>
                </a:lnTo>
                <a:lnTo>
                  <a:pt x="23" y="3904"/>
                </a:lnTo>
                <a:lnTo>
                  <a:pt x="39" y="3899"/>
                </a:lnTo>
                <a:lnTo>
                  <a:pt x="55" y="3895"/>
                </a:lnTo>
                <a:lnTo>
                  <a:pt x="72" y="3892"/>
                </a:lnTo>
                <a:lnTo>
                  <a:pt x="89" y="3891"/>
                </a:lnTo>
                <a:lnTo>
                  <a:pt x="107" y="3891"/>
                </a:lnTo>
                <a:lnTo>
                  <a:pt x="125" y="3892"/>
                </a:lnTo>
                <a:lnTo>
                  <a:pt x="143" y="3895"/>
                </a:lnTo>
                <a:lnTo>
                  <a:pt x="163" y="3897"/>
                </a:lnTo>
                <a:lnTo>
                  <a:pt x="182" y="3900"/>
                </a:lnTo>
                <a:lnTo>
                  <a:pt x="200" y="3905"/>
                </a:lnTo>
                <a:lnTo>
                  <a:pt x="221" y="3911"/>
                </a:lnTo>
                <a:lnTo>
                  <a:pt x="241" y="3916"/>
                </a:lnTo>
                <a:lnTo>
                  <a:pt x="279" y="3930"/>
                </a:lnTo>
                <a:lnTo>
                  <a:pt x="320" y="3945"/>
                </a:lnTo>
                <a:lnTo>
                  <a:pt x="397" y="3979"/>
                </a:lnTo>
                <a:lnTo>
                  <a:pt x="472" y="4013"/>
                </a:lnTo>
                <a:lnTo>
                  <a:pt x="507" y="4029"/>
                </a:lnTo>
                <a:lnTo>
                  <a:pt x="541" y="4044"/>
                </a:lnTo>
                <a:lnTo>
                  <a:pt x="571" y="4056"/>
                </a:lnTo>
                <a:lnTo>
                  <a:pt x="599" y="4065"/>
                </a:lnTo>
                <a:lnTo>
                  <a:pt x="644" y="4079"/>
                </a:lnTo>
                <a:lnTo>
                  <a:pt x="694" y="4092"/>
                </a:lnTo>
                <a:lnTo>
                  <a:pt x="749" y="4105"/>
                </a:lnTo>
                <a:lnTo>
                  <a:pt x="809" y="4119"/>
                </a:lnTo>
                <a:lnTo>
                  <a:pt x="872" y="4133"/>
                </a:lnTo>
                <a:lnTo>
                  <a:pt x="938" y="4147"/>
                </a:lnTo>
                <a:lnTo>
                  <a:pt x="1007" y="4159"/>
                </a:lnTo>
                <a:lnTo>
                  <a:pt x="1080" y="4172"/>
                </a:lnTo>
                <a:lnTo>
                  <a:pt x="1154" y="4184"/>
                </a:lnTo>
                <a:lnTo>
                  <a:pt x="1231" y="4196"/>
                </a:lnTo>
                <a:lnTo>
                  <a:pt x="1310" y="4206"/>
                </a:lnTo>
                <a:lnTo>
                  <a:pt x="1390" y="4215"/>
                </a:lnTo>
                <a:lnTo>
                  <a:pt x="1471" y="4224"/>
                </a:lnTo>
                <a:lnTo>
                  <a:pt x="1552" y="4231"/>
                </a:lnTo>
                <a:lnTo>
                  <a:pt x="1633" y="4238"/>
                </a:lnTo>
                <a:lnTo>
                  <a:pt x="1714" y="4243"/>
                </a:lnTo>
                <a:lnTo>
                  <a:pt x="1796" y="4246"/>
                </a:lnTo>
                <a:lnTo>
                  <a:pt x="1875" y="4247"/>
                </a:lnTo>
                <a:lnTo>
                  <a:pt x="1954" y="4247"/>
                </a:lnTo>
                <a:lnTo>
                  <a:pt x="2031" y="4245"/>
                </a:lnTo>
                <a:lnTo>
                  <a:pt x="2105" y="4242"/>
                </a:lnTo>
                <a:lnTo>
                  <a:pt x="2177" y="4235"/>
                </a:lnTo>
                <a:lnTo>
                  <a:pt x="2247" y="4227"/>
                </a:lnTo>
                <a:lnTo>
                  <a:pt x="2313" y="4216"/>
                </a:lnTo>
                <a:lnTo>
                  <a:pt x="2375" y="4203"/>
                </a:lnTo>
                <a:lnTo>
                  <a:pt x="2435" y="4187"/>
                </a:lnTo>
                <a:lnTo>
                  <a:pt x="2489" y="4168"/>
                </a:lnTo>
                <a:lnTo>
                  <a:pt x="2539" y="4147"/>
                </a:lnTo>
                <a:lnTo>
                  <a:pt x="2584" y="4123"/>
                </a:lnTo>
                <a:lnTo>
                  <a:pt x="2623" y="4095"/>
                </a:lnTo>
                <a:lnTo>
                  <a:pt x="2656" y="4064"/>
                </a:lnTo>
                <a:lnTo>
                  <a:pt x="2683" y="4031"/>
                </a:lnTo>
                <a:lnTo>
                  <a:pt x="2695" y="4011"/>
                </a:lnTo>
                <a:lnTo>
                  <a:pt x="2706" y="3989"/>
                </a:lnTo>
                <a:lnTo>
                  <a:pt x="2715" y="3962"/>
                </a:lnTo>
                <a:lnTo>
                  <a:pt x="2725" y="3934"/>
                </a:lnTo>
                <a:lnTo>
                  <a:pt x="2733" y="3902"/>
                </a:lnTo>
                <a:lnTo>
                  <a:pt x="2739" y="3868"/>
                </a:lnTo>
                <a:lnTo>
                  <a:pt x="2746" y="3832"/>
                </a:lnTo>
                <a:lnTo>
                  <a:pt x="2752" y="3793"/>
                </a:lnTo>
                <a:lnTo>
                  <a:pt x="2757" y="3753"/>
                </a:lnTo>
                <a:lnTo>
                  <a:pt x="2761" y="3711"/>
                </a:lnTo>
                <a:lnTo>
                  <a:pt x="2765" y="3668"/>
                </a:lnTo>
                <a:lnTo>
                  <a:pt x="2767" y="3624"/>
                </a:lnTo>
                <a:lnTo>
                  <a:pt x="2769" y="3579"/>
                </a:lnTo>
                <a:lnTo>
                  <a:pt x="2772" y="3533"/>
                </a:lnTo>
                <a:lnTo>
                  <a:pt x="2773" y="3487"/>
                </a:lnTo>
                <a:lnTo>
                  <a:pt x="2773" y="3440"/>
                </a:lnTo>
                <a:lnTo>
                  <a:pt x="2773" y="3346"/>
                </a:lnTo>
                <a:lnTo>
                  <a:pt x="2770" y="3255"/>
                </a:lnTo>
                <a:lnTo>
                  <a:pt x="2766" y="3166"/>
                </a:lnTo>
                <a:lnTo>
                  <a:pt x="2761" y="3083"/>
                </a:lnTo>
                <a:lnTo>
                  <a:pt x="2754" y="3006"/>
                </a:lnTo>
                <a:lnTo>
                  <a:pt x="2746" y="2937"/>
                </a:lnTo>
                <a:lnTo>
                  <a:pt x="2743" y="2906"/>
                </a:lnTo>
                <a:lnTo>
                  <a:pt x="2738" y="2879"/>
                </a:lnTo>
                <a:lnTo>
                  <a:pt x="2734" y="2855"/>
                </a:lnTo>
                <a:lnTo>
                  <a:pt x="2729" y="2833"/>
                </a:lnTo>
                <a:lnTo>
                  <a:pt x="2722" y="2806"/>
                </a:lnTo>
                <a:lnTo>
                  <a:pt x="2713" y="2777"/>
                </a:lnTo>
                <a:lnTo>
                  <a:pt x="2702" y="2746"/>
                </a:lnTo>
                <a:lnTo>
                  <a:pt x="2689" y="2715"/>
                </a:lnTo>
                <a:lnTo>
                  <a:pt x="2663" y="2651"/>
                </a:lnTo>
                <a:lnTo>
                  <a:pt x="2638" y="2582"/>
                </a:lnTo>
                <a:lnTo>
                  <a:pt x="2626" y="2548"/>
                </a:lnTo>
                <a:lnTo>
                  <a:pt x="2617" y="2511"/>
                </a:lnTo>
                <a:lnTo>
                  <a:pt x="2613" y="2494"/>
                </a:lnTo>
                <a:lnTo>
                  <a:pt x="2610" y="2476"/>
                </a:lnTo>
                <a:lnTo>
                  <a:pt x="2608" y="2457"/>
                </a:lnTo>
                <a:lnTo>
                  <a:pt x="2605" y="2439"/>
                </a:lnTo>
                <a:lnTo>
                  <a:pt x="2604" y="2421"/>
                </a:lnTo>
                <a:lnTo>
                  <a:pt x="2604" y="2403"/>
                </a:lnTo>
                <a:lnTo>
                  <a:pt x="2605" y="2384"/>
                </a:lnTo>
                <a:lnTo>
                  <a:pt x="2608" y="2366"/>
                </a:lnTo>
                <a:lnTo>
                  <a:pt x="2610" y="2348"/>
                </a:lnTo>
                <a:lnTo>
                  <a:pt x="2615" y="2329"/>
                </a:lnTo>
                <a:lnTo>
                  <a:pt x="2619" y="2310"/>
                </a:lnTo>
                <a:lnTo>
                  <a:pt x="2626" y="2291"/>
                </a:lnTo>
                <a:lnTo>
                  <a:pt x="2638" y="2274"/>
                </a:lnTo>
                <a:lnTo>
                  <a:pt x="2649" y="2257"/>
                </a:lnTo>
                <a:lnTo>
                  <a:pt x="2660" y="2240"/>
                </a:lnTo>
                <a:lnTo>
                  <a:pt x="2672" y="2223"/>
                </a:lnTo>
                <a:lnTo>
                  <a:pt x="2728" y="2222"/>
                </a:lnTo>
                <a:lnTo>
                  <a:pt x="2782" y="2218"/>
                </a:lnTo>
                <a:lnTo>
                  <a:pt x="2832" y="2210"/>
                </a:lnTo>
                <a:lnTo>
                  <a:pt x="2879" y="2201"/>
                </a:lnTo>
                <a:lnTo>
                  <a:pt x="2924" y="2187"/>
                </a:lnTo>
                <a:lnTo>
                  <a:pt x="2965" y="2171"/>
                </a:lnTo>
                <a:lnTo>
                  <a:pt x="3004" y="2153"/>
                </a:lnTo>
                <a:lnTo>
                  <a:pt x="3041" y="2131"/>
                </a:lnTo>
                <a:lnTo>
                  <a:pt x="3074" y="2108"/>
                </a:lnTo>
                <a:lnTo>
                  <a:pt x="3105" y="2082"/>
                </a:lnTo>
                <a:lnTo>
                  <a:pt x="3133" y="2053"/>
                </a:lnTo>
                <a:lnTo>
                  <a:pt x="3160" y="2023"/>
                </a:lnTo>
                <a:lnTo>
                  <a:pt x="3183" y="1990"/>
                </a:lnTo>
                <a:lnTo>
                  <a:pt x="3204" y="1956"/>
                </a:lnTo>
                <a:lnTo>
                  <a:pt x="3224" y="1919"/>
                </a:lnTo>
                <a:lnTo>
                  <a:pt x="3240" y="1881"/>
                </a:lnTo>
                <a:lnTo>
                  <a:pt x="3255" y="1841"/>
                </a:lnTo>
                <a:lnTo>
                  <a:pt x="3269" y="1800"/>
                </a:lnTo>
                <a:lnTo>
                  <a:pt x="3279" y="1757"/>
                </a:lnTo>
                <a:lnTo>
                  <a:pt x="3288" y="1713"/>
                </a:lnTo>
                <a:lnTo>
                  <a:pt x="3295" y="1667"/>
                </a:lnTo>
                <a:lnTo>
                  <a:pt x="3301" y="1620"/>
                </a:lnTo>
                <a:lnTo>
                  <a:pt x="3304" y="1573"/>
                </a:lnTo>
                <a:lnTo>
                  <a:pt x="3306" y="1525"/>
                </a:lnTo>
                <a:lnTo>
                  <a:pt x="3306" y="1476"/>
                </a:lnTo>
                <a:lnTo>
                  <a:pt x="3305" y="1426"/>
                </a:lnTo>
                <a:lnTo>
                  <a:pt x="3303" y="1375"/>
                </a:lnTo>
                <a:lnTo>
                  <a:pt x="3299" y="1324"/>
                </a:lnTo>
                <a:lnTo>
                  <a:pt x="3294" y="1272"/>
                </a:lnTo>
                <a:lnTo>
                  <a:pt x="3287" y="1221"/>
                </a:lnTo>
                <a:lnTo>
                  <a:pt x="3280" y="1169"/>
                </a:lnTo>
                <a:lnTo>
                  <a:pt x="3271" y="1118"/>
                </a:lnTo>
                <a:lnTo>
                  <a:pt x="3267" y="1095"/>
                </a:lnTo>
                <a:lnTo>
                  <a:pt x="3267" y="1074"/>
                </a:lnTo>
                <a:lnTo>
                  <a:pt x="3267" y="1054"/>
                </a:lnTo>
                <a:lnTo>
                  <a:pt x="3271" y="1035"/>
                </a:lnTo>
                <a:lnTo>
                  <a:pt x="3274" y="1017"/>
                </a:lnTo>
                <a:lnTo>
                  <a:pt x="3279" y="1000"/>
                </a:lnTo>
                <a:lnTo>
                  <a:pt x="3283" y="983"/>
                </a:lnTo>
                <a:lnTo>
                  <a:pt x="3289" y="965"/>
                </a:lnTo>
                <a:lnTo>
                  <a:pt x="3301" y="934"/>
                </a:lnTo>
                <a:lnTo>
                  <a:pt x="3311" y="904"/>
                </a:lnTo>
                <a:lnTo>
                  <a:pt x="3314" y="887"/>
                </a:lnTo>
                <a:lnTo>
                  <a:pt x="3317" y="873"/>
                </a:lnTo>
                <a:lnTo>
                  <a:pt x="3318" y="857"/>
                </a:lnTo>
                <a:lnTo>
                  <a:pt x="3317" y="841"/>
                </a:lnTo>
                <a:lnTo>
                  <a:pt x="3314" y="821"/>
                </a:lnTo>
                <a:lnTo>
                  <a:pt x="3310" y="802"/>
                </a:lnTo>
                <a:lnTo>
                  <a:pt x="3305" y="782"/>
                </a:lnTo>
                <a:lnTo>
                  <a:pt x="3299" y="762"/>
                </a:lnTo>
                <a:lnTo>
                  <a:pt x="3293" y="742"/>
                </a:lnTo>
                <a:lnTo>
                  <a:pt x="3286" y="721"/>
                </a:lnTo>
                <a:lnTo>
                  <a:pt x="3277" y="700"/>
                </a:lnTo>
                <a:lnTo>
                  <a:pt x="3267" y="679"/>
                </a:lnTo>
                <a:lnTo>
                  <a:pt x="3227" y="592"/>
                </a:lnTo>
                <a:lnTo>
                  <a:pt x="3182" y="499"/>
                </a:lnTo>
                <a:lnTo>
                  <a:pt x="3159" y="451"/>
                </a:lnTo>
                <a:lnTo>
                  <a:pt x="3136" y="401"/>
                </a:lnTo>
                <a:lnTo>
                  <a:pt x="3125" y="376"/>
                </a:lnTo>
                <a:lnTo>
                  <a:pt x="3115" y="350"/>
                </a:lnTo>
                <a:lnTo>
                  <a:pt x="3106" y="324"/>
                </a:lnTo>
                <a:lnTo>
                  <a:pt x="3097" y="297"/>
                </a:lnTo>
                <a:lnTo>
                  <a:pt x="3088" y="270"/>
                </a:lnTo>
                <a:lnTo>
                  <a:pt x="3080" y="243"/>
                </a:lnTo>
                <a:lnTo>
                  <a:pt x="3073" y="215"/>
                </a:lnTo>
                <a:lnTo>
                  <a:pt x="3067" y="187"/>
                </a:lnTo>
                <a:lnTo>
                  <a:pt x="3061" y="158"/>
                </a:lnTo>
                <a:lnTo>
                  <a:pt x="3057" y="128"/>
                </a:lnTo>
                <a:lnTo>
                  <a:pt x="3054" y="100"/>
                </a:lnTo>
                <a:lnTo>
                  <a:pt x="3052" y="69"/>
                </a:lnTo>
                <a:lnTo>
                  <a:pt x="3061" y="69"/>
                </a:lnTo>
                <a:lnTo>
                  <a:pt x="3069" y="69"/>
                </a:lnTo>
                <a:lnTo>
                  <a:pt x="3078" y="69"/>
                </a:lnTo>
                <a:lnTo>
                  <a:pt x="3086" y="69"/>
                </a:lnTo>
                <a:lnTo>
                  <a:pt x="3136" y="133"/>
                </a:lnTo>
                <a:lnTo>
                  <a:pt x="3185" y="196"/>
                </a:lnTo>
                <a:lnTo>
                  <a:pt x="3233" y="259"/>
                </a:lnTo>
                <a:lnTo>
                  <a:pt x="3282" y="323"/>
                </a:lnTo>
                <a:lnTo>
                  <a:pt x="3332" y="386"/>
                </a:lnTo>
                <a:lnTo>
                  <a:pt x="3381" y="449"/>
                </a:lnTo>
                <a:lnTo>
                  <a:pt x="3429" y="513"/>
                </a:lnTo>
                <a:lnTo>
                  <a:pt x="3478" y="576"/>
                </a:lnTo>
                <a:lnTo>
                  <a:pt x="3506" y="621"/>
                </a:lnTo>
                <a:lnTo>
                  <a:pt x="3532" y="666"/>
                </a:lnTo>
                <a:lnTo>
                  <a:pt x="3557" y="712"/>
                </a:lnTo>
                <a:lnTo>
                  <a:pt x="3582" y="759"/>
                </a:lnTo>
                <a:lnTo>
                  <a:pt x="3629" y="855"/>
                </a:lnTo>
                <a:lnTo>
                  <a:pt x="3676" y="950"/>
                </a:lnTo>
                <a:lnTo>
                  <a:pt x="3700" y="999"/>
                </a:lnTo>
                <a:lnTo>
                  <a:pt x="3724" y="1046"/>
                </a:lnTo>
                <a:lnTo>
                  <a:pt x="3750" y="1092"/>
                </a:lnTo>
                <a:lnTo>
                  <a:pt x="3776" y="1138"/>
                </a:lnTo>
                <a:lnTo>
                  <a:pt x="3802" y="1184"/>
                </a:lnTo>
                <a:lnTo>
                  <a:pt x="3831" y="1228"/>
                </a:lnTo>
                <a:lnTo>
                  <a:pt x="3861" y="1271"/>
                </a:lnTo>
                <a:lnTo>
                  <a:pt x="3893" y="1312"/>
                </a:lnTo>
                <a:lnTo>
                  <a:pt x="3908" y="1330"/>
                </a:lnTo>
                <a:lnTo>
                  <a:pt x="3922" y="1347"/>
                </a:lnTo>
                <a:lnTo>
                  <a:pt x="3937" y="1362"/>
                </a:lnTo>
                <a:lnTo>
                  <a:pt x="3952" y="1375"/>
                </a:lnTo>
                <a:lnTo>
                  <a:pt x="3968" y="1389"/>
                </a:lnTo>
                <a:lnTo>
                  <a:pt x="3984" y="1402"/>
                </a:lnTo>
                <a:lnTo>
                  <a:pt x="4002" y="1414"/>
                </a:lnTo>
                <a:lnTo>
                  <a:pt x="4018" y="1427"/>
                </a:lnTo>
                <a:lnTo>
                  <a:pt x="4052" y="1449"/>
                </a:lnTo>
                <a:lnTo>
                  <a:pt x="4087" y="1470"/>
                </a:lnTo>
                <a:lnTo>
                  <a:pt x="4123" y="1491"/>
                </a:lnTo>
                <a:lnTo>
                  <a:pt x="4158" y="1512"/>
                </a:lnTo>
                <a:lnTo>
                  <a:pt x="4195" y="1533"/>
                </a:lnTo>
                <a:lnTo>
                  <a:pt x="4231" y="1556"/>
                </a:lnTo>
                <a:lnTo>
                  <a:pt x="4249" y="1569"/>
                </a:lnTo>
                <a:lnTo>
                  <a:pt x="4266" y="1581"/>
                </a:lnTo>
                <a:lnTo>
                  <a:pt x="4284" y="1595"/>
                </a:lnTo>
                <a:lnTo>
                  <a:pt x="4302" y="1610"/>
                </a:lnTo>
                <a:lnTo>
                  <a:pt x="4319" y="1625"/>
                </a:lnTo>
                <a:lnTo>
                  <a:pt x="4336" y="1641"/>
                </a:lnTo>
                <a:lnTo>
                  <a:pt x="4353" y="1658"/>
                </a:lnTo>
                <a:lnTo>
                  <a:pt x="4370" y="1676"/>
                </a:lnTo>
                <a:lnTo>
                  <a:pt x="4386" y="1696"/>
                </a:lnTo>
                <a:lnTo>
                  <a:pt x="4402" y="1717"/>
                </a:lnTo>
                <a:lnTo>
                  <a:pt x="4418" y="1738"/>
                </a:lnTo>
                <a:lnTo>
                  <a:pt x="4434" y="1762"/>
                </a:lnTo>
                <a:lnTo>
                  <a:pt x="4465" y="1810"/>
                </a:lnTo>
                <a:lnTo>
                  <a:pt x="4499" y="1863"/>
                </a:lnTo>
                <a:lnTo>
                  <a:pt x="4536" y="1919"/>
                </a:lnTo>
                <a:lnTo>
                  <a:pt x="4576" y="1977"/>
                </a:lnTo>
                <a:lnTo>
                  <a:pt x="4598" y="2006"/>
                </a:lnTo>
                <a:lnTo>
                  <a:pt x="4620" y="2036"/>
                </a:lnTo>
                <a:lnTo>
                  <a:pt x="4643" y="2065"/>
                </a:lnTo>
                <a:lnTo>
                  <a:pt x="4667" y="2094"/>
                </a:lnTo>
                <a:lnTo>
                  <a:pt x="4691" y="2123"/>
                </a:lnTo>
                <a:lnTo>
                  <a:pt x="4716" y="2152"/>
                </a:lnTo>
                <a:lnTo>
                  <a:pt x="4741" y="2179"/>
                </a:lnTo>
                <a:lnTo>
                  <a:pt x="4769" y="2207"/>
                </a:lnTo>
                <a:lnTo>
                  <a:pt x="4795" y="2232"/>
                </a:lnTo>
                <a:lnTo>
                  <a:pt x="4824" y="2257"/>
                </a:lnTo>
                <a:lnTo>
                  <a:pt x="4852" y="2281"/>
                </a:lnTo>
                <a:lnTo>
                  <a:pt x="4882" y="2304"/>
                </a:lnTo>
                <a:lnTo>
                  <a:pt x="4912" y="2325"/>
                </a:lnTo>
                <a:lnTo>
                  <a:pt x="4943" y="2344"/>
                </a:lnTo>
                <a:lnTo>
                  <a:pt x="4974" y="2362"/>
                </a:lnTo>
                <a:lnTo>
                  <a:pt x="5006" y="2377"/>
                </a:lnTo>
                <a:lnTo>
                  <a:pt x="5039" y="2391"/>
                </a:lnTo>
                <a:lnTo>
                  <a:pt x="5072" y="2403"/>
                </a:lnTo>
                <a:lnTo>
                  <a:pt x="5107" y="2412"/>
                </a:lnTo>
                <a:lnTo>
                  <a:pt x="5141" y="2419"/>
                </a:lnTo>
                <a:lnTo>
                  <a:pt x="5177" y="2423"/>
                </a:lnTo>
                <a:lnTo>
                  <a:pt x="5212" y="2424"/>
                </a:lnTo>
                <a:lnTo>
                  <a:pt x="5249" y="2423"/>
                </a:lnTo>
                <a:lnTo>
                  <a:pt x="5286" y="2419"/>
                </a:lnTo>
                <a:lnTo>
                  <a:pt x="5312" y="2399"/>
                </a:lnTo>
                <a:lnTo>
                  <a:pt x="5341" y="2377"/>
                </a:lnTo>
                <a:lnTo>
                  <a:pt x="5376" y="2354"/>
                </a:lnTo>
                <a:lnTo>
                  <a:pt x="5412" y="2330"/>
                </a:lnTo>
                <a:lnTo>
                  <a:pt x="5491" y="2280"/>
                </a:lnTo>
                <a:lnTo>
                  <a:pt x="5575" y="2227"/>
                </a:lnTo>
                <a:lnTo>
                  <a:pt x="5615" y="2201"/>
                </a:lnTo>
                <a:lnTo>
                  <a:pt x="5655" y="2176"/>
                </a:lnTo>
                <a:lnTo>
                  <a:pt x="5693" y="2149"/>
                </a:lnTo>
                <a:lnTo>
                  <a:pt x="5729" y="2125"/>
                </a:lnTo>
                <a:lnTo>
                  <a:pt x="5759" y="2101"/>
                </a:lnTo>
                <a:lnTo>
                  <a:pt x="5787" y="2078"/>
                </a:lnTo>
                <a:lnTo>
                  <a:pt x="5800" y="2068"/>
                </a:lnTo>
                <a:lnTo>
                  <a:pt x="5810" y="2058"/>
                </a:lnTo>
                <a:lnTo>
                  <a:pt x="5820" y="2048"/>
                </a:lnTo>
                <a:lnTo>
                  <a:pt x="5828" y="2038"/>
                </a:lnTo>
                <a:lnTo>
                  <a:pt x="5836" y="2044"/>
                </a:lnTo>
                <a:lnTo>
                  <a:pt x="5845" y="2050"/>
                </a:lnTo>
                <a:lnTo>
                  <a:pt x="5853" y="2056"/>
                </a:lnTo>
                <a:lnTo>
                  <a:pt x="5863" y="2061"/>
                </a:lnTo>
                <a:lnTo>
                  <a:pt x="5871" y="2099"/>
                </a:lnTo>
                <a:lnTo>
                  <a:pt x="5877" y="2137"/>
                </a:lnTo>
                <a:lnTo>
                  <a:pt x="5883" y="2178"/>
                </a:lnTo>
                <a:lnTo>
                  <a:pt x="5888" y="2219"/>
                </a:lnTo>
                <a:lnTo>
                  <a:pt x="5897" y="2304"/>
                </a:lnTo>
                <a:lnTo>
                  <a:pt x="5905" y="2392"/>
                </a:lnTo>
                <a:lnTo>
                  <a:pt x="5913" y="2482"/>
                </a:lnTo>
                <a:lnTo>
                  <a:pt x="5923" y="2570"/>
                </a:lnTo>
                <a:lnTo>
                  <a:pt x="5929" y="2613"/>
                </a:lnTo>
                <a:lnTo>
                  <a:pt x="5937" y="2657"/>
                </a:lnTo>
                <a:lnTo>
                  <a:pt x="5945" y="2699"/>
                </a:lnTo>
                <a:lnTo>
                  <a:pt x="5954" y="2740"/>
                </a:lnTo>
                <a:lnTo>
                  <a:pt x="5970" y="2803"/>
                </a:lnTo>
                <a:lnTo>
                  <a:pt x="5986" y="2869"/>
                </a:lnTo>
                <a:lnTo>
                  <a:pt x="6003" y="2934"/>
                </a:lnTo>
                <a:lnTo>
                  <a:pt x="6021" y="3000"/>
                </a:lnTo>
                <a:lnTo>
                  <a:pt x="6038" y="3069"/>
                </a:lnTo>
                <a:lnTo>
                  <a:pt x="6056" y="3137"/>
                </a:lnTo>
                <a:lnTo>
                  <a:pt x="6073" y="3205"/>
                </a:lnTo>
                <a:lnTo>
                  <a:pt x="6090" y="3275"/>
                </a:lnTo>
                <a:lnTo>
                  <a:pt x="6109" y="3344"/>
                </a:lnTo>
                <a:lnTo>
                  <a:pt x="6126" y="3413"/>
                </a:lnTo>
                <a:lnTo>
                  <a:pt x="6143" y="3481"/>
                </a:lnTo>
                <a:lnTo>
                  <a:pt x="6159" y="3550"/>
                </a:lnTo>
                <a:lnTo>
                  <a:pt x="6175" y="3616"/>
                </a:lnTo>
                <a:lnTo>
                  <a:pt x="6191" y="3683"/>
                </a:lnTo>
                <a:lnTo>
                  <a:pt x="6205" y="3748"/>
                </a:lnTo>
                <a:lnTo>
                  <a:pt x="6220" y="3812"/>
                </a:lnTo>
                <a:lnTo>
                  <a:pt x="6226" y="3847"/>
                </a:lnTo>
                <a:lnTo>
                  <a:pt x="6231" y="3882"/>
                </a:lnTo>
                <a:lnTo>
                  <a:pt x="6236" y="3918"/>
                </a:lnTo>
                <a:lnTo>
                  <a:pt x="6238" y="3952"/>
                </a:lnTo>
                <a:lnTo>
                  <a:pt x="6243" y="4022"/>
                </a:lnTo>
                <a:lnTo>
                  <a:pt x="6244" y="4090"/>
                </a:lnTo>
                <a:lnTo>
                  <a:pt x="6245" y="4157"/>
                </a:lnTo>
                <a:lnTo>
                  <a:pt x="6247" y="4221"/>
                </a:lnTo>
                <a:lnTo>
                  <a:pt x="6248" y="4252"/>
                </a:lnTo>
                <a:lnTo>
                  <a:pt x="6251" y="4283"/>
                </a:lnTo>
                <a:lnTo>
                  <a:pt x="6254" y="4311"/>
                </a:lnTo>
                <a:lnTo>
                  <a:pt x="6258" y="4339"/>
                </a:lnTo>
                <a:lnTo>
                  <a:pt x="6263" y="4366"/>
                </a:lnTo>
                <a:lnTo>
                  <a:pt x="6270" y="4392"/>
                </a:lnTo>
                <a:lnTo>
                  <a:pt x="6278" y="4416"/>
                </a:lnTo>
                <a:lnTo>
                  <a:pt x="6287" y="4439"/>
                </a:lnTo>
                <a:lnTo>
                  <a:pt x="6299" y="4460"/>
                </a:lnTo>
                <a:lnTo>
                  <a:pt x="6313" y="4480"/>
                </a:lnTo>
                <a:lnTo>
                  <a:pt x="6329" y="4498"/>
                </a:lnTo>
                <a:lnTo>
                  <a:pt x="6347" y="4514"/>
                </a:lnTo>
                <a:lnTo>
                  <a:pt x="6368" y="4529"/>
                </a:lnTo>
                <a:lnTo>
                  <a:pt x="6392" y="4542"/>
                </a:lnTo>
                <a:lnTo>
                  <a:pt x="6418" y="4552"/>
                </a:lnTo>
                <a:lnTo>
                  <a:pt x="6448" y="4561"/>
                </a:lnTo>
                <a:lnTo>
                  <a:pt x="6480" y="4567"/>
                </a:lnTo>
                <a:lnTo>
                  <a:pt x="6516" y="4571"/>
                </a:lnTo>
                <a:lnTo>
                  <a:pt x="6555" y="4573"/>
                </a:lnTo>
                <a:lnTo>
                  <a:pt x="6599" y="4573"/>
                </a:lnTo>
                <a:lnTo>
                  <a:pt x="6623" y="4547"/>
                </a:lnTo>
                <a:lnTo>
                  <a:pt x="6646" y="4523"/>
                </a:lnTo>
                <a:lnTo>
                  <a:pt x="6669" y="4498"/>
                </a:lnTo>
                <a:lnTo>
                  <a:pt x="6692" y="4474"/>
                </a:lnTo>
                <a:lnTo>
                  <a:pt x="6715" y="4450"/>
                </a:lnTo>
                <a:lnTo>
                  <a:pt x="6738" y="4425"/>
                </a:lnTo>
                <a:lnTo>
                  <a:pt x="6760" y="4401"/>
                </a:lnTo>
                <a:lnTo>
                  <a:pt x="6783" y="4377"/>
                </a:lnTo>
                <a:lnTo>
                  <a:pt x="6798" y="4352"/>
                </a:lnTo>
                <a:lnTo>
                  <a:pt x="6812" y="4328"/>
                </a:lnTo>
                <a:lnTo>
                  <a:pt x="6825" y="4301"/>
                </a:lnTo>
                <a:lnTo>
                  <a:pt x="6835" y="4275"/>
                </a:lnTo>
                <a:lnTo>
                  <a:pt x="6845" y="4248"/>
                </a:lnTo>
                <a:lnTo>
                  <a:pt x="6854" y="4221"/>
                </a:lnTo>
                <a:lnTo>
                  <a:pt x="6863" y="4192"/>
                </a:lnTo>
                <a:lnTo>
                  <a:pt x="6872" y="4165"/>
                </a:lnTo>
                <a:lnTo>
                  <a:pt x="6886" y="4106"/>
                </a:lnTo>
                <a:lnTo>
                  <a:pt x="6901" y="4047"/>
                </a:lnTo>
                <a:lnTo>
                  <a:pt x="6916" y="3987"/>
                </a:lnTo>
                <a:lnTo>
                  <a:pt x="6933" y="3927"/>
                </a:lnTo>
                <a:lnTo>
                  <a:pt x="6956" y="3850"/>
                </a:lnTo>
                <a:lnTo>
                  <a:pt x="6979" y="3772"/>
                </a:lnTo>
                <a:lnTo>
                  <a:pt x="7000" y="3695"/>
                </a:lnTo>
                <a:lnTo>
                  <a:pt x="7020" y="3619"/>
                </a:lnTo>
                <a:lnTo>
                  <a:pt x="7041" y="3543"/>
                </a:lnTo>
                <a:lnTo>
                  <a:pt x="7059" y="3466"/>
                </a:lnTo>
                <a:lnTo>
                  <a:pt x="7079" y="3390"/>
                </a:lnTo>
                <a:lnTo>
                  <a:pt x="7097" y="3313"/>
                </a:lnTo>
                <a:lnTo>
                  <a:pt x="7117" y="3235"/>
                </a:lnTo>
                <a:lnTo>
                  <a:pt x="7135" y="3156"/>
                </a:lnTo>
                <a:lnTo>
                  <a:pt x="7153" y="3077"/>
                </a:lnTo>
                <a:lnTo>
                  <a:pt x="7173" y="2997"/>
                </a:lnTo>
                <a:lnTo>
                  <a:pt x="7192" y="2914"/>
                </a:lnTo>
                <a:lnTo>
                  <a:pt x="7213" y="2832"/>
                </a:lnTo>
                <a:lnTo>
                  <a:pt x="7233" y="2747"/>
                </a:lnTo>
                <a:lnTo>
                  <a:pt x="7256" y="2660"/>
                </a:lnTo>
                <a:lnTo>
                  <a:pt x="7277" y="2579"/>
                </a:lnTo>
                <a:lnTo>
                  <a:pt x="7298" y="2499"/>
                </a:lnTo>
                <a:lnTo>
                  <a:pt x="7318" y="2416"/>
                </a:lnTo>
                <a:lnTo>
                  <a:pt x="7340" y="2335"/>
                </a:lnTo>
                <a:lnTo>
                  <a:pt x="7361" y="2253"/>
                </a:lnTo>
                <a:lnTo>
                  <a:pt x="7381" y="2170"/>
                </a:lnTo>
                <a:lnTo>
                  <a:pt x="7402" y="2086"/>
                </a:lnTo>
                <a:lnTo>
                  <a:pt x="7421" y="2002"/>
                </a:lnTo>
                <a:lnTo>
                  <a:pt x="7442" y="1917"/>
                </a:lnTo>
                <a:lnTo>
                  <a:pt x="7461" y="1830"/>
                </a:lnTo>
                <a:lnTo>
                  <a:pt x="7480" y="1743"/>
                </a:lnTo>
                <a:lnTo>
                  <a:pt x="7499" y="1655"/>
                </a:lnTo>
                <a:lnTo>
                  <a:pt x="7516" y="1565"/>
                </a:lnTo>
                <a:lnTo>
                  <a:pt x="7535" y="1475"/>
                </a:lnTo>
                <a:lnTo>
                  <a:pt x="7551" y="1383"/>
                </a:lnTo>
                <a:lnTo>
                  <a:pt x="7567" y="1289"/>
                </a:lnTo>
                <a:lnTo>
                  <a:pt x="7572" y="1252"/>
                </a:lnTo>
                <a:lnTo>
                  <a:pt x="7577" y="1215"/>
                </a:lnTo>
                <a:lnTo>
                  <a:pt x="7579" y="1177"/>
                </a:lnTo>
                <a:lnTo>
                  <a:pt x="7582" y="1139"/>
                </a:lnTo>
                <a:lnTo>
                  <a:pt x="7582" y="1103"/>
                </a:lnTo>
                <a:lnTo>
                  <a:pt x="7582" y="1066"/>
                </a:lnTo>
                <a:lnTo>
                  <a:pt x="7580" y="1029"/>
                </a:lnTo>
                <a:lnTo>
                  <a:pt x="7577" y="993"/>
                </a:lnTo>
                <a:lnTo>
                  <a:pt x="7575" y="957"/>
                </a:lnTo>
                <a:lnTo>
                  <a:pt x="7570" y="921"/>
                </a:lnTo>
                <a:lnTo>
                  <a:pt x="7566" y="885"/>
                </a:lnTo>
                <a:lnTo>
                  <a:pt x="7560" y="850"/>
                </a:lnTo>
                <a:lnTo>
                  <a:pt x="7547" y="779"/>
                </a:lnTo>
                <a:lnTo>
                  <a:pt x="7533" y="709"/>
                </a:lnTo>
                <a:lnTo>
                  <a:pt x="7519" y="640"/>
                </a:lnTo>
                <a:lnTo>
                  <a:pt x="7503" y="573"/>
                </a:lnTo>
                <a:lnTo>
                  <a:pt x="7486" y="506"/>
                </a:lnTo>
                <a:lnTo>
                  <a:pt x="7472" y="440"/>
                </a:lnTo>
                <a:lnTo>
                  <a:pt x="7458" y="374"/>
                </a:lnTo>
                <a:lnTo>
                  <a:pt x="7445" y="310"/>
                </a:lnTo>
                <a:lnTo>
                  <a:pt x="7441" y="278"/>
                </a:lnTo>
                <a:lnTo>
                  <a:pt x="7436" y="246"/>
                </a:lnTo>
                <a:lnTo>
                  <a:pt x="7432" y="215"/>
                </a:lnTo>
                <a:lnTo>
                  <a:pt x="7428" y="184"/>
                </a:lnTo>
                <a:lnTo>
                  <a:pt x="7441" y="190"/>
                </a:lnTo>
                <a:lnTo>
                  <a:pt x="7452" y="196"/>
                </a:lnTo>
                <a:lnTo>
                  <a:pt x="7464" y="202"/>
                </a:lnTo>
                <a:lnTo>
                  <a:pt x="7475" y="207"/>
                </a:lnTo>
                <a:lnTo>
                  <a:pt x="7491" y="216"/>
                </a:lnTo>
                <a:lnTo>
                  <a:pt x="7506" y="226"/>
                </a:lnTo>
                <a:lnTo>
                  <a:pt x="7522" y="236"/>
                </a:lnTo>
                <a:lnTo>
                  <a:pt x="7536" y="246"/>
                </a:lnTo>
                <a:lnTo>
                  <a:pt x="7551" y="258"/>
                </a:lnTo>
                <a:lnTo>
                  <a:pt x="7564" y="270"/>
                </a:lnTo>
                <a:lnTo>
                  <a:pt x="7577" y="283"/>
                </a:lnTo>
                <a:lnTo>
                  <a:pt x="7591" y="297"/>
                </a:lnTo>
                <a:lnTo>
                  <a:pt x="7615" y="324"/>
                </a:lnTo>
                <a:lnTo>
                  <a:pt x="7639" y="354"/>
                </a:lnTo>
                <a:lnTo>
                  <a:pt x="7661" y="386"/>
                </a:lnTo>
                <a:lnTo>
                  <a:pt x="7682" y="418"/>
                </a:lnTo>
                <a:lnTo>
                  <a:pt x="7724" y="486"/>
                </a:lnTo>
                <a:lnTo>
                  <a:pt x="7763" y="553"/>
                </a:lnTo>
                <a:lnTo>
                  <a:pt x="7783" y="586"/>
                </a:lnTo>
                <a:lnTo>
                  <a:pt x="7803" y="618"/>
                </a:lnTo>
                <a:lnTo>
                  <a:pt x="7822" y="649"/>
                </a:lnTo>
                <a:lnTo>
                  <a:pt x="7844" y="679"/>
                </a:lnTo>
                <a:lnTo>
                  <a:pt x="7875" y="721"/>
                </a:lnTo>
                <a:lnTo>
                  <a:pt x="7913" y="771"/>
                </a:lnTo>
                <a:lnTo>
                  <a:pt x="7957" y="827"/>
                </a:lnTo>
                <a:lnTo>
                  <a:pt x="8006" y="887"/>
                </a:lnTo>
                <a:lnTo>
                  <a:pt x="8060" y="953"/>
                </a:lnTo>
                <a:lnTo>
                  <a:pt x="8119" y="1020"/>
                </a:lnTo>
                <a:lnTo>
                  <a:pt x="8178" y="1090"/>
                </a:lnTo>
                <a:lnTo>
                  <a:pt x="8239" y="1160"/>
                </a:lnTo>
                <a:lnTo>
                  <a:pt x="8302" y="1229"/>
                </a:lnTo>
                <a:lnTo>
                  <a:pt x="8363" y="1295"/>
                </a:lnTo>
                <a:lnTo>
                  <a:pt x="8423" y="1358"/>
                </a:lnTo>
                <a:lnTo>
                  <a:pt x="8482" y="1417"/>
                </a:lnTo>
                <a:lnTo>
                  <a:pt x="8509" y="1443"/>
                </a:lnTo>
                <a:lnTo>
                  <a:pt x="8537" y="1468"/>
                </a:lnTo>
                <a:lnTo>
                  <a:pt x="8562" y="1492"/>
                </a:lnTo>
                <a:lnTo>
                  <a:pt x="8587" y="1514"/>
                </a:lnTo>
                <a:lnTo>
                  <a:pt x="8610" y="1533"/>
                </a:lnTo>
                <a:lnTo>
                  <a:pt x="8633" y="1551"/>
                </a:lnTo>
                <a:lnTo>
                  <a:pt x="8654" y="1565"/>
                </a:lnTo>
                <a:lnTo>
                  <a:pt x="8673" y="1578"/>
                </a:lnTo>
                <a:lnTo>
                  <a:pt x="8697" y="1592"/>
                </a:lnTo>
                <a:lnTo>
                  <a:pt x="8721" y="1604"/>
                </a:lnTo>
                <a:lnTo>
                  <a:pt x="8746" y="1615"/>
                </a:lnTo>
                <a:lnTo>
                  <a:pt x="8773" y="1625"/>
                </a:lnTo>
                <a:lnTo>
                  <a:pt x="8799" y="1634"/>
                </a:lnTo>
                <a:lnTo>
                  <a:pt x="8825" y="1643"/>
                </a:lnTo>
                <a:lnTo>
                  <a:pt x="8853" y="1650"/>
                </a:lnTo>
                <a:lnTo>
                  <a:pt x="8880" y="1657"/>
                </a:lnTo>
                <a:lnTo>
                  <a:pt x="8938" y="1670"/>
                </a:lnTo>
                <a:lnTo>
                  <a:pt x="8997" y="1681"/>
                </a:lnTo>
                <a:lnTo>
                  <a:pt x="9058" y="1693"/>
                </a:lnTo>
                <a:lnTo>
                  <a:pt x="9122" y="1704"/>
                </a:lnTo>
                <a:lnTo>
                  <a:pt x="9177" y="1714"/>
                </a:lnTo>
                <a:lnTo>
                  <a:pt x="9228" y="1721"/>
                </a:lnTo>
                <a:lnTo>
                  <a:pt x="9278" y="1725"/>
                </a:lnTo>
                <a:lnTo>
                  <a:pt x="9322" y="1726"/>
                </a:lnTo>
                <a:lnTo>
                  <a:pt x="9365" y="1725"/>
                </a:lnTo>
                <a:lnTo>
                  <a:pt x="9404" y="1721"/>
                </a:lnTo>
                <a:lnTo>
                  <a:pt x="9441" y="1715"/>
                </a:lnTo>
                <a:lnTo>
                  <a:pt x="9476" y="1707"/>
                </a:lnTo>
                <a:lnTo>
                  <a:pt x="9508" y="1697"/>
                </a:lnTo>
                <a:lnTo>
                  <a:pt x="9538" y="1686"/>
                </a:lnTo>
                <a:lnTo>
                  <a:pt x="9565" y="1672"/>
                </a:lnTo>
                <a:lnTo>
                  <a:pt x="9593" y="1657"/>
                </a:lnTo>
                <a:lnTo>
                  <a:pt x="9618" y="1641"/>
                </a:lnTo>
                <a:lnTo>
                  <a:pt x="9641" y="1624"/>
                </a:lnTo>
                <a:lnTo>
                  <a:pt x="9664" y="1605"/>
                </a:lnTo>
                <a:lnTo>
                  <a:pt x="9685" y="1586"/>
                </a:lnTo>
                <a:lnTo>
                  <a:pt x="9707" y="1565"/>
                </a:lnTo>
                <a:lnTo>
                  <a:pt x="9728" y="1545"/>
                </a:lnTo>
                <a:lnTo>
                  <a:pt x="9748" y="1523"/>
                </a:lnTo>
                <a:lnTo>
                  <a:pt x="9769" y="1501"/>
                </a:lnTo>
                <a:lnTo>
                  <a:pt x="9810" y="1457"/>
                </a:lnTo>
                <a:lnTo>
                  <a:pt x="9854" y="1412"/>
                </a:lnTo>
                <a:lnTo>
                  <a:pt x="9877" y="1389"/>
                </a:lnTo>
                <a:lnTo>
                  <a:pt x="9900" y="1368"/>
                </a:lnTo>
                <a:lnTo>
                  <a:pt x="9926" y="1347"/>
                </a:lnTo>
                <a:lnTo>
                  <a:pt x="9952" y="1326"/>
                </a:lnTo>
                <a:lnTo>
                  <a:pt x="9981" y="1308"/>
                </a:lnTo>
                <a:lnTo>
                  <a:pt x="10011" y="1288"/>
                </a:lnTo>
                <a:lnTo>
                  <a:pt x="10043" y="1271"/>
                </a:lnTo>
                <a:lnTo>
                  <a:pt x="10077" y="1255"/>
                </a:lnTo>
                <a:lnTo>
                  <a:pt x="10089" y="1251"/>
                </a:lnTo>
                <a:lnTo>
                  <a:pt x="10100" y="1247"/>
                </a:lnTo>
                <a:lnTo>
                  <a:pt x="10110" y="1245"/>
                </a:lnTo>
                <a:lnTo>
                  <a:pt x="10121" y="1242"/>
                </a:lnTo>
                <a:lnTo>
                  <a:pt x="10131" y="1241"/>
                </a:lnTo>
                <a:lnTo>
                  <a:pt x="10140" y="1241"/>
                </a:lnTo>
                <a:lnTo>
                  <a:pt x="10150" y="1241"/>
                </a:lnTo>
                <a:lnTo>
                  <a:pt x="10160" y="1242"/>
                </a:lnTo>
                <a:lnTo>
                  <a:pt x="10178" y="1245"/>
                </a:lnTo>
                <a:lnTo>
                  <a:pt x="10196" y="1249"/>
                </a:lnTo>
                <a:lnTo>
                  <a:pt x="10213" y="1254"/>
                </a:lnTo>
                <a:lnTo>
                  <a:pt x="10232" y="1260"/>
                </a:lnTo>
                <a:lnTo>
                  <a:pt x="10249" y="1265"/>
                </a:lnTo>
                <a:lnTo>
                  <a:pt x="10267" y="1271"/>
                </a:lnTo>
                <a:lnTo>
                  <a:pt x="10285" y="1276"/>
                </a:lnTo>
                <a:lnTo>
                  <a:pt x="10304" y="1278"/>
                </a:lnTo>
                <a:lnTo>
                  <a:pt x="10314" y="1279"/>
                </a:lnTo>
                <a:lnTo>
                  <a:pt x="10323" y="1279"/>
                </a:lnTo>
                <a:lnTo>
                  <a:pt x="10334" y="1279"/>
                </a:lnTo>
                <a:lnTo>
                  <a:pt x="10344" y="1278"/>
                </a:lnTo>
                <a:lnTo>
                  <a:pt x="10354" y="1277"/>
                </a:lnTo>
                <a:lnTo>
                  <a:pt x="10366" y="1275"/>
                </a:lnTo>
                <a:lnTo>
                  <a:pt x="10377" y="1271"/>
                </a:lnTo>
                <a:lnTo>
                  <a:pt x="10389" y="1267"/>
                </a:lnTo>
                <a:lnTo>
                  <a:pt x="10461" y="1212"/>
                </a:lnTo>
                <a:lnTo>
                  <a:pt x="10533" y="1158"/>
                </a:lnTo>
                <a:lnTo>
                  <a:pt x="10605" y="1103"/>
                </a:lnTo>
                <a:lnTo>
                  <a:pt x="10676" y="1048"/>
                </a:lnTo>
                <a:lnTo>
                  <a:pt x="10748" y="993"/>
                </a:lnTo>
                <a:lnTo>
                  <a:pt x="10820" y="939"/>
                </a:lnTo>
                <a:lnTo>
                  <a:pt x="10892" y="884"/>
                </a:lnTo>
                <a:lnTo>
                  <a:pt x="10965" y="829"/>
                </a:lnTo>
                <a:lnTo>
                  <a:pt x="10993" y="795"/>
                </a:lnTo>
                <a:lnTo>
                  <a:pt x="11022" y="760"/>
                </a:lnTo>
                <a:lnTo>
                  <a:pt x="11051" y="726"/>
                </a:lnTo>
                <a:lnTo>
                  <a:pt x="11079" y="691"/>
                </a:lnTo>
                <a:lnTo>
                  <a:pt x="11109" y="656"/>
                </a:lnTo>
                <a:lnTo>
                  <a:pt x="11138" y="622"/>
                </a:lnTo>
                <a:lnTo>
                  <a:pt x="11166" y="587"/>
                </a:lnTo>
                <a:lnTo>
                  <a:pt x="11195" y="553"/>
                </a:lnTo>
                <a:lnTo>
                  <a:pt x="11222" y="538"/>
                </a:lnTo>
                <a:lnTo>
                  <a:pt x="11250" y="524"/>
                </a:lnTo>
                <a:lnTo>
                  <a:pt x="11277" y="510"/>
                </a:lnTo>
                <a:lnTo>
                  <a:pt x="11305" y="495"/>
                </a:lnTo>
                <a:lnTo>
                  <a:pt x="11331" y="481"/>
                </a:lnTo>
                <a:lnTo>
                  <a:pt x="11359" y="466"/>
                </a:lnTo>
                <a:lnTo>
                  <a:pt x="11386" y="452"/>
                </a:lnTo>
                <a:lnTo>
                  <a:pt x="11414" y="437"/>
                </a:lnTo>
                <a:lnTo>
                  <a:pt x="11423" y="416"/>
                </a:lnTo>
                <a:lnTo>
                  <a:pt x="11431" y="394"/>
                </a:lnTo>
                <a:lnTo>
                  <a:pt x="11440" y="373"/>
                </a:lnTo>
                <a:lnTo>
                  <a:pt x="11448" y="352"/>
                </a:lnTo>
                <a:lnTo>
                  <a:pt x="11457" y="330"/>
                </a:lnTo>
                <a:lnTo>
                  <a:pt x="11465" y="308"/>
                </a:lnTo>
                <a:lnTo>
                  <a:pt x="11474" y="286"/>
                </a:lnTo>
                <a:lnTo>
                  <a:pt x="11482" y="265"/>
                </a:lnTo>
                <a:lnTo>
                  <a:pt x="11497" y="246"/>
                </a:lnTo>
                <a:lnTo>
                  <a:pt x="11512" y="229"/>
                </a:lnTo>
                <a:lnTo>
                  <a:pt x="11529" y="212"/>
                </a:lnTo>
                <a:lnTo>
                  <a:pt x="11548" y="197"/>
                </a:lnTo>
                <a:lnTo>
                  <a:pt x="11586" y="167"/>
                </a:lnTo>
                <a:lnTo>
                  <a:pt x="11625" y="139"/>
                </a:lnTo>
                <a:lnTo>
                  <a:pt x="11646" y="124"/>
                </a:lnTo>
                <a:lnTo>
                  <a:pt x="11666" y="109"/>
                </a:lnTo>
                <a:lnTo>
                  <a:pt x="11684" y="93"/>
                </a:lnTo>
                <a:lnTo>
                  <a:pt x="11701" y="77"/>
                </a:lnTo>
                <a:lnTo>
                  <a:pt x="11718" y="60"/>
                </a:lnTo>
                <a:lnTo>
                  <a:pt x="11733" y="41"/>
                </a:lnTo>
                <a:lnTo>
                  <a:pt x="11741" y="31"/>
                </a:lnTo>
                <a:lnTo>
                  <a:pt x="11747" y="22"/>
                </a:lnTo>
                <a:lnTo>
                  <a:pt x="11754" y="11"/>
                </a:lnTo>
                <a:lnTo>
                  <a:pt x="11759" y="0"/>
                </a:lnTo>
                <a:close/>
              </a:path>
            </a:pathLst>
          </a:custGeom>
          <a:blipFill dpi="0" rotWithShape="1">
            <a:blip r:embed="rId3" cstate="print"/>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68576" tIns="34289" rIns="68576" bIns="34289"/>
          <a:lstStyle/>
          <a:p>
            <a:endParaRPr lang="en-CA" sz="1425">
              <a:effectLst>
                <a:outerShdw blurRad="38100" dist="38100" dir="2700000" algn="tl">
                  <a:srgbClr val="000000">
                    <a:alpha val="43137"/>
                  </a:srgbClr>
                </a:outerShdw>
              </a:effectLst>
            </a:endParaRPr>
          </a:p>
        </p:txBody>
      </p:sp>
      <p:pic>
        <p:nvPicPr>
          <p:cNvPr id="7" name="Picture 6" descr="Canada_couleur"/>
          <p:cNvPicPr>
            <a:picLocks noChangeAspect="1" noChangeArrowheads="1"/>
          </p:cNvPicPr>
          <p:nvPr userDrawn="1"/>
        </p:nvPicPr>
        <p:blipFill>
          <a:blip r:embed="rId4" cstate="print"/>
          <a:srcRect/>
          <a:stretch>
            <a:fillRect/>
          </a:stretch>
        </p:blipFill>
        <p:spPr bwMode="auto">
          <a:xfrm>
            <a:off x="7308304" y="6209650"/>
            <a:ext cx="1459632" cy="435863"/>
          </a:xfrm>
          <a:prstGeom prst="rect">
            <a:avLst/>
          </a:prstGeom>
          <a:noFill/>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540" y="6309326"/>
            <a:ext cx="3087967" cy="354223"/>
          </a:xfrm>
          <a:prstGeom prst="rect">
            <a:avLst/>
          </a:prstGeom>
        </p:spPr>
      </p:pic>
      <p:sp>
        <p:nvSpPr>
          <p:cNvPr id="2" name="Title 1"/>
          <p:cNvSpPr>
            <a:spLocks noGrp="1"/>
          </p:cNvSpPr>
          <p:nvPr>
            <p:ph type="ctrTitle"/>
          </p:nvPr>
        </p:nvSpPr>
        <p:spPr>
          <a:xfrm>
            <a:off x="1111428" y="2130431"/>
            <a:ext cx="7270576" cy="1470025"/>
          </a:xfrm>
        </p:spPr>
        <p:txBody>
          <a:bodyPr/>
          <a:lstStyle>
            <a:lvl1pPr algn="l">
              <a:defRPr b="1">
                <a:solidFill>
                  <a:srgbClr val="669900"/>
                </a:solidFill>
              </a:defRPr>
            </a:lvl1pPr>
          </a:lstStyle>
          <a:p>
            <a:r>
              <a:rPr lang="en-US" dirty="0"/>
              <a:t>Click to edit Master title style</a:t>
            </a:r>
            <a:endParaRPr lang="en-CA" dirty="0"/>
          </a:p>
        </p:txBody>
      </p:sp>
      <p:sp>
        <p:nvSpPr>
          <p:cNvPr id="3" name="Subtitle 2"/>
          <p:cNvSpPr>
            <a:spLocks noGrp="1"/>
          </p:cNvSpPr>
          <p:nvPr>
            <p:ph type="subTitle" idx="1"/>
          </p:nvPr>
        </p:nvSpPr>
        <p:spPr>
          <a:xfrm>
            <a:off x="1111427" y="4124672"/>
            <a:ext cx="6400800" cy="1752600"/>
          </a:xfrm>
        </p:spPr>
        <p:txBody>
          <a:bodyPr/>
          <a:lstStyle>
            <a:lvl1pPr marL="0" indent="0" algn="l">
              <a:buNone/>
              <a:defRPr>
                <a:solidFill>
                  <a:schemeClr val="tx1"/>
                </a:solidFill>
              </a:defRPr>
            </a:lvl1pPr>
            <a:lvl2pPr marL="342875" indent="0" algn="ctr">
              <a:buNone/>
              <a:defRPr>
                <a:solidFill>
                  <a:schemeClr val="tx1">
                    <a:tint val="75000"/>
                  </a:schemeClr>
                </a:solidFill>
              </a:defRPr>
            </a:lvl2pPr>
            <a:lvl3pPr marL="685749"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1830417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endParaRPr lang="en-CA" dirty="0"/>
          </a:p>
        </p:txBody>
      </p:sp>
      <p:sp>
        <p:nvSpPr>
          <p:cNvPr id="4" name="Date Placeholder 3"/>
          <p:cNvSpPr>
            <a:spLocks noGrp="1"/>
          </p:cNvSpPr>
          <p:nvPr>
            <p:ph type="dt" sz="half" idx="10"/>
          </p:nvPr>
        </p:nvSpPr>
        <p:spPr/>
        <p:txBody>
          <a:bodyPr/>
          <a:lstStyle/>
          <a:p>
            <a:fld id="{32797F0E-85F5-4433-A082-C2BD59CD3513}" type="datetimeFigureOut">
              <a:rPr lang="en-CA" smtClean="0"/>
              <a:t>2019-02-26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2252529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75" indent="0">
              <a:buNone/>
              <a:defRPr sz="1425">
                <a:solidFill>
                  <a:schemeClr val="tx1">
                    <a:tint val="75000"/>
                  </a:schemeClr>
                </a:solidFill>
              </a:defRPr>
            </a:lvl2pPr>
            <a:lvl3pPr marL="685749" indent="0">
              <a:buNone/>
              <a:defRPr sz="1200">
                <a:solidFill>
                  <a:schemeClr val="tx1">
                    <a:tint val="75000"/>
                  </a:schemeClr>
                </a:solidFill>
              </a:defRPr>
            </a:lvl3pPr>
            <a:lvl4pPr marL="1028624" indent="0">
              <a:buNone/>
              <a:defRPr sz="1125">
                <a:solidFill>
                  <a:schemeClr val="tx1">
                    <a:tint val="75000"/>
                  </a:schemeClr>
                </a:solidFill>
              </a:defRPr>
            </a:lvl4pPr>
            <a:lvl5pPr marL="1371498" indent="0">
              <a:buNone/>
              <a:defRPr sz="1125">
                <a:solidFill>
                  <a:schemeClr val="tx1">
                    <a:tint val="75000"/>
                  </a:schemeClr>
                </a:solidFill>
              </a:defRPr>
            </a:lvl5pPr>
            <a:lvl6pPr marL="1714373" indent="0">
              <a:buNone/>
              <a:defRPr sz="1125">
                <a:solidFill>
                  <a:schemeClr val="tx1">
                    <a:tint val="75000"/>
                  </a:schemeClr>
                </a:solidFill>
              </a:defRPr>
            </a:lvl6pPr>
            <a:lvl7pPr marL="2057246" indent="0">
              <a:buNone/>
              <a:defRPr sz="1125">
                <a:solidFill>
                  <a:schemeClr val="tx1">
                    <a:tint val="75000"/>
                  </a:schemeClr>
                </a:solidFill>
              </a:defRPr>
            </a:lvl7pPr>
            <a:lvl8pPr marL="2400120" indent="0">
              <a:buNone/>
              <a:defRPr sz="1125">
                <a:solidFill>
                  <a:schemeClr val="tx1">
                    <a:tint val="75000"/>
                  </a:schemeClr>
                </a:solidFill>
              </a:defRPr>
            </a:lvl8pPr>
            <a:lvl9pPr marL="2742995" indent="0">
              <a:buNone/>
              <a:defRPr sz="11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797F0E-85F5-4433-A082-C2BD59CD3513}" type="datetimeFigureOut">
              <a:rPr lang="en-CA" smtClean="0"/>
              <a:t>2019-02-26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2673146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32797F0E-85F5-4433-A082-C2BD59CD3513}" type="datetimeFigureOut">
              <a:rPr lang="en-CA" smtClean="0"/>
              <a:t>2019-02-26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2292994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4"/>
            <a:ext cx="4040188" cy="639763"/>
          </a:xfrm>
        </p:spPr>
        <p:txBody>
          <a:bodyPr anchor="b"/>
          <a:lstStyle>
            <a:lvl1pPr marL="0" indent="0">
              <a:buNone/>
              <a:defRPr sz="1800" b="1"/>
            </a:lvl1pPr>
            <a:lvl2pPr marL="342875" indent="0">
              <a:buNone/>
              <a:defRPr sz="1500" b="1"/>
            </a:lvl2pPr>
            <a:lvl3pPr marL="685749" indent="0">
              <a:buNone/>
              <a:defRPr sz="1425"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1800" b="1"/>
            </a:lvl1pPr>
            <a:lvl2pPr marL="342875" indent="0">
              <a:buNone/>
              <a:defRPr sz="1500" b="1"/>
            </a:lvl2pPr>
            <a:lvl3pPr marL="685749" indent="0">
              <a:buNone/>
              <a:defRPr sz="1425"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32797F0E-85F5-4433-A082-C2BD59CD3513}" type="datetimeFigureOut">
              <a:rPr lang="en-CA" smtClean="0"/>
              <a:t>2019-02-26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1643714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32797F0E-85F5-4433-A082-C2BD59CD3513}" type="datetimeFigureOut">
              <a:rPr lang="en-CA" smtClean="0"/>
              <a:t>2019-02-26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599769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797F0E-85F5-4433-A082-C2BD59CD3513}" type="datetimeFigureOut">
              <a:rPr lang="en-CA" smtClean="0"/>
              <a:t>2019-02-26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29843168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9"/>
          </a:xfrm>
        </p:spPr>
        <p:txBody>
          <a:bodyPr anchor="b"/>
          <a:lstStyle>
            <a:lvl1pPr algn="l">
              <a:defRPr sz="15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en-CA"/>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125"/>
            </a:lvl1pPr>
            <a:lvl2pPr marL="342875" indent="0">
              <a:buNone/>
              <a:defRPr sz="900"/>
            </a:lvl2pPr>
            <a:lvl3pPr marL="685749" indent="0">
              <a:buNone/>
              <a:defRPr sz="825"/>
            </a:lvl3pPr>
            <a:lvl4pPr marL="1028624" indent="0">
              <a:buNone/>
              <a:defRPr sz="675"/>
            </a:lvl4pPr>
            <a:lvl5pPr marL="1371498" indent="0">
              <a:buNone/>
              <a:defRPr sz="675"/>
            </a:lvl5pPr>
            <a:lvl6pPr marL="1714373" indent="0">
              <a:buNone/>
              <a:defRPr sz="675"/>
            </a:lvl6pPr>
            <a:lvl7pPr marL="2057246" indent="0">
              <a:buNone/>
              <a:defRPr sz="675"/>
            </a:lvl7pPr>
            <a:lvl8pPr marL="2400120" indent="0">
              <a:buNone/>
              <a:defRPr sz="675"/>
            </a:lvl8pPr>
            <a:lvl9pPr marL="2742995"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2797F0E-85F5-4433-A082-C2BD59CD3513}" type="datetimeFigureOut">
              <a:rPr lang="en-CA" smtClean="0"/>
              <a:t>2019-02-26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3224675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32797F0E-85F5-4433-A082-C2BD59CD3513}" type="datetimeFigureOut">
              <a:rPr lang="en-CA" smtClean="0"/>
              <a:t>2019-02-26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3307645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32797F0E-85F5-4433-A082-C2BD59CD3513}" type="datetimeFigureOut">
              <a:rPr lang="en-CA" smtClean="0"/>
              <a:t>2019-02-26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46057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32797F0E-85F5-4433-A082-C2BD59CD3513}" type="datetimeFigureOut">
              <a:rPr lang="en-CA" smtClean="0"/>
              <a:t>2019-02-26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3882699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797F0E-85F5-4433-A082-C2BD59CD3513}" type="datetimeFigureOut">
              <a:rPr lang="en-CA" smtClean="0"/>
              <a:t>2019-02-26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2060310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797F0E-85F5-4433-A082-C2BD59CD3513}" type="datetimeFigureOut">
              <a:rPr lang="en-CA" smtClean="0"/>
              <a:t>2019-02-26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7AD707-54DF-4786-B86C-17C1F8949531}" type="slidenum">
              <a:rPr lang="en-CA" smtClean="0"/>
              <a:t>‹#›</a:t>
            </a:fld>
            <a:endParaRPr lang="en-CA"/>
          </a:p>
        </p:txBody>
      </p:sp>
    </p:spTree>
    <p:extLst>
      <p:ext uri="{BB962C8B-B14F-4D97-AF65-F5344CB8AC3E}">
        <p14:creationId xmlns:p14="http://schemas.microsoft.com/office/powerpoint/2010/main" val="326243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4"/>
          <p:cNvSpPr>
            <a:spLocks noGrp="1" noChangeArrowheads="1"/>
          </p:cNvSpPr>
          <p:nvPr>
            <p:ph type="dt" sz="half" idx="10"/>
          </p:nvPr>
        </p:nvSpPr>
        <p:spPr>
          <a:ln/>
        </p:spPr>
        <p:txBody>
          <a:bodyPr/>
          <a:lstStyle>
            <a:lvl1pPr>
              <a:defRPr/>
            </a:lvl1pPr>
          </a:lstStyle>
          <a:p>
            <a:pPr>
              <a:defRPr/>
            </a:pPr>
            <a:endParaRPr lang="en-CA"/>
          </a:p>
        </p:txBody>
      </p:sp>
      <p:sp>
        <p:nvSpPr>
          <p:cNvPr id="7" name="Rectangle 5"/>
          <p:cNvSpPr>
            <a:spLocks noGrp="1" noChangeArrowheads="1"/>
          </p:cNvSpPr>
          <p:nvPr>
            <p:ph type="ftr" sz="quarter" idx="11"/>
          </p:nvPr>
        </p:nvSpPr>
        <p:spPr>
          <a:ln/>
        </p:spPr>
        <p:txBody>
          <a:bodyPr/>
          <a:lstStyle>
            <a:lvl1pPr>
              <a:defRPr/>
            </a:lvl1pPr>
          </a:lstStyle>
          <a:p>
            <a:pPr>
              <a:defRPr/>
            </a:pPr>
            <a:endParaRPr lang="en-CA"/>
          </a:p>
        </p:txBody>
      </p:sp>
      <p:sp>
        <p:nvSpPr>
          <p:cNvPr id="8" name="Rectangle 6"/>
          <p:cNvSpPr>
            <a:spLocks noGrp="1" noChangeArrowheads="1"/>
          </p:cNvSpPr>
          <p:nvPr>
            <p:ph type="sldNum" sz="quarter" idx="12"/>
          </p:nvPr>
        </p:nvSpPr>
        <p:spPr>
          <a:ln/>
        </p:spPr>
        <p:txBody>
          <a:bodyPr/>
          <a:lstStyle>
            <a:lvl1pPr>
              <a:defRPr/>
            </a:lvl1pPr>
          </a:lstStyle>
          <a:p>
            <a:fld id="{62B034A0-D084-488F-A292-27AD5348661C}" type="slidenum">
              <a:rPr lang="en-CA" altLang="en-US"/>
              <a:pPr/>
              <a:t>‹#›</a:t>
            </a:fld>
            <a:endParaRPr lang="en-CA" altLang="en-US"/>
          </a:p>
        </p:txBody>
      </p:sp>
    </p:spTree>
    <p:extLst>
      <p:ext uri="{BB962C8B-B14F-4D97-AF65-F5344CB8AC3E}">
        <p14:creationId xmlns:p14="http://schemas.microsoft.com/office/powerpoint/2010/main" val="1801611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5.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2.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jp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2.jpeg"/><Relationship Id="rId5" Type="http://schemas.openxmlformats.org/officeDocument/2006/relationships/slideLayout" Target="../slideLayouts/slideLayout35.xml"/><Relationship Id="rId10" Type="http://schemas.openxmlformats.org/officeDocument/2006/relationships/image" Target="../media/image1.jp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1"/>
            <a:ext cx="9152458" cy="1556792"/>
          </a:xfrm>
          <a:prstGeom prst="rect">
            <a:avLst/>
          </a:prstGeom>
        </p:spPr>
      </p:pic>
      <p:sp>
        <p:nvSpPr>
          <p:cNvPr id="12" name="TextBox 11"/>
          <p:cNvSpPr txBox="1"/>
          <p:nvPr userDrawn="1"/>
        </p:nvSpPr>
        <p:spPr>
          <a:xfrm>
            <a:off x="3467455" y="620093"/>
            <a:ext cx="5676554" cy="523220"/>
          </a:xfrm>
          <a:prstGeom prst="rect">
            <a:avLst/>
          </a:prstGeom>
          <a:noFill/>
        </p:spPr>
        <p:txBody>
          <a:bodyPr wrap="none" rtlCol="0">
            <a:spAutoFit/>
          </a:bodyPr>
          <a:lstStyle/>
          <a:p>
            <a:r>
              <a:rPr lang="en-CA" sz="2800" dirty="0">
                <a:solidFill>
                  <a:srgbClr val="E7C403"/>
                </a:solidFill>
                <a:latin typeface="+mj-lt"/>
              </a:rPr>
              <a:t>…………………………………………………………</a:t>
            </a:r>
          </a:p>
        </p:txBody>
      </p:sp>
      <p:sp>
        <p:nvSpPr>
          <p:cNvPr id="13" name="TextBox 12"/>
          <p:cNvSpPr txBox="1"/>
          <p:nvPr userDrawn="1"/>
        </p:nvSpPr>
        <p:spPr>
          <a:xfrm>
            <a:off x="344573" y="538503"/>
            <a:ext cx="5585183" cy="523220"/>
          </a:xfrm>
          <a:prstGeom prst="rect">
            <a:avLst/>
          </a:prstGeom>
          <a:noFill/>
        </p:spPr>
        <p:txBody>
          <a:bodyPr wrap="none" rtlCol="0">
            <a:spAutoFit/>
          </a:bodyPr>
          <a:lstStyle/>
          <a:p>
            <a:r>
              <a:rPr lang="en-CA" sz="2800" dirty="0">
                <a:solidFill>
                  <a:srgbClr val="669900"/>
                </a:solidFill>
                <a:latin typeface="+mj-lt"/>
              </a:rPr>
              <a:t>………………….…………………………………….</a:t>
            </a:r>
          </a:p>
        </p:txBody>
      </p:sp>
      <p:sp>
        <p:nvSpPr>
          <p:cNvPr id="14" name="TextBox 13"/>
          <p:cNvSpPr txBox="1"/>
          <p:nvPr userDrawn="1"/>
        </p:nvSpPr>
        <p:spPr>
          <a:xfrm>
            <a:off x="2915816" y="456913"/>
            <a:ext cx="5022529" cy="523220"/>
          </a:xfrm>
          <a:prstGeom prst="rect">
            <a:avLst/>
          </a:prstGeom>
          <a:noFill/>
        </p:spPr>
        <p:txBody>
          <a:bodyPr wrap="none" rtlCol="0">
            <a:spAutoFit/>
          </a:bodyPr>
          <a:lstStyle/>
          <a:p>
            <a:r>
              <a:rPr lang="en-CA" sz="2800" dirty="0">
                <a:solidFill>
                  <a:srgbClr val="B91D21"/>
                </a:solidFill>
                <a:latin typeface="+mj-lt"/>
              </a:rPr>
              <a:t>……………………..………………………….</a:t>
            </a:r>
          </a:p>
        </p:txBody>
      </p:sp>
      <p:sp>
        <p:nvSpPr>
          <p:cNvPr id="2" name="Title Placeholder 1"/>
          <p:cNvSpPr>
            <a:spLocks noGrp="1"/>
          </p:cNvSpPr>
          <p:nvPr>
            <p:ph type="title"/>
          </p:nvPr>
        </p:nvSpPr>
        <p:spPr>
          <a:xfrm>
            <a:off x="323528" y="56672"/>
            <a:ext cx="8229600" cy="70609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11560" y="1340768"/>
            <a:ext cx="8075240" cy="48245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797F0E-85F5-4433-A082-C2BD59CD3513}" type="datetimeFigureOut">
              <a:rPr lang="en-CA" smtClean="0"/>
              <a:t>2019-02-26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AD707-54DF-4786-B86C-17C1F8949531}" type="slidenum">
              <a:rPr lang="en-CA" smtClean="0"/>
              <a:t>‹#›</a:t>
            </a:fld>
            <a:endParaRPr lang="en-CA"/>
          </a:p>
        </p:txBody>
      </p:sp>
      <p:sp>
        <p:nvSpPr>
          <p:cNvPr id="15" name="Freeform 6183" descr="Leaf RGB"/>
          <p:cNvSpPr>
            <a:spLocks/>
          </p:cNvSpPr>
          <p:nvPr userDrawn="1"/>
        </p:nvSpPr>
        <p:spPr bwMode="auto">
          <a:xfrm flipH="1">
            <a:off x="8216893" y="390674"/>
            <a:ext cx="531571" cy="648072"/>
          </a:xfrm>
          <a:custGeom>
            <a:avLst/>
            <a:gdLst>
              <a:gd name="T0" fmla="*/ 2147483647 w 18324"/>
              <a:gd name="T1" fmla="*/ 2147483647 h 18288"/>
              <a:gd name="T2" fmla="*/ 2147483647 w 18324"/>
              <a:gd name="T3" fmla="*/ 2147483647 h 18288"/>
              <a:gd name="T4" fmla="*/ 2147483647 w 18324"/>
              <a:gd name="T5" fmla="*/ 2147483647 h 18288"/>
              <a:gd name="T6" fmla="*/ 2147483647 w 18324"/>
              <a:gd name="T7" fmla="*/ 2147483647 h 18288"/>
              <a:gd name="T8" fmla="*/ 2147483647 w 18324"/>
              <a:gd name="T9" fmla="*/ 2147483647 h 18288"/>
              <a:gd name="T10" fmla="*/ 2147483647 w 18324"/>
              <a:gd name="T11" fmla="*/ 2147483647 h 18288"/>
              <a:gd name="T12" fmla="*/ 2147483647 w 18324"/>
              <a:gd name="T13" fmla="*/ 2147483647 h 18288"/>
              <a:gd name="T14" fmla="*/ 2147483647 w 18324"/>
              <a:gd name="T15" fmla="*/ 2147483647 h 18288"/>
              <a:gd name="T16" fmla="*/ 2147483647 w 18324"/>
              <a:gd name="T17" fmla="*/ 2147483647 h 18288"/>
              <a:gd name="T18" fmla="*/ 2147483647 w 18324"/>
              <a:gd name="T19" fmla="*/ 2147483647 h 18288"/>
              <a:gd name="T20" fmla="*/ 2147483647 w 18324"/>
              <a:gd name="T21" fmla="*/ 2147483647 h 18288"/>
              <a:gd name="T22" fmla="*/ 2147483647 w 18324"/>
              <a:gd name="T23" fmla="*/ 2147483647 h 18288"/>
              <a:gd name="T24" fmla="*/ 2147483647 w 18324"/>
              <a:gd name="T25" fmla="*/ 2147483647 h 18288"/>
              <a:gd name="T26" fmla="*/ 2147483647 w 18324"/>
              <a:gd name="T27" fmla="*/ 2147483647 h 18288"/>
              <a:gd name="T28" fmla="*/ 2147483647 w 18324"/>
              <a:gd name="T29" fmla="*/ 2147483647 h 18288"/>
              <a:gd name="T30" fmla="*/ 2147483647 w 18324"/>
              <a:gd name="T31" fmla="*/ 2147483647 h 18288"/>
              <a:gd name="T32" fmla="*/ 2147483647 w 18324"/>
              <a:gd name="T33" fmla="*/ 2147483647 h 18288"/>
              <a:gd name="T34" fmla="*/ 2147483647 w 18324"/>
              <a:gd name="T35" fmla="*/ 2147483647 h 18288"/>
              <a:gd name="T36" fmla="*/ 2147483647 w 18324"/>
              <a:gd name="T37" fmla="*/ 2147483647 h 18288"/>
              <a:gd name="T38" fmla="*/ 2147483647 w 18324"/>
              <a:gd name="T39" fmla="*/ 2147483647 h 18288"/>
              <a:gd name="T40" fmla="*/ 2147483647 w 18324"/>
              <a:gd name="T41" fmla="*/ 2147483647 h 18288"/>
              <a:gd name="T42" fmla="*/ 2147483647 w 18324"/>
              <a:gd name="T43" fmla="*/ 2147483647 h 18288"/>
              <a:gd name="T44" fmla="*/ 2147483647 w 18324"/>
              <a:gd name="T45" fmla="*/ 2147483647 h 18288"/>
              <a:gd name="T46" fmla="*/ 2147483647 w 18324"/>
              <a:gd name="T47" fmla="*/ 2147483647 h 18288"/>
              <a:gd name="T48" fmla="*/ 2147483647 w 18324"/>
              <a:gd name="T49" fmla="*/ 2147483647 h 18288"/>
              <a:gd name="T50" fmla="*/ 2147483647 w 18324"/>
              <a:gd name="T51" fmla="*/ 2147483647 h 18288"/>
              <a:gd name="T52" fmla="*/ 2147483647 w 18324"/>
              <a:gd name="T53" fmla="*/ 2147483647 h 18288"/>
              <a:gd name="T54" fmla="*/ 2147483647 w 18324"/>
              <a:gd name="T55" fmla="*/ 2147483647 h 18288"/>
              <a:gd name="T56" fmla="*/ 2147483647 w 18324"/>
              <a:gd name="T57" fmla="*/ 2147483647 h 18288"/>
              <a:gd name="T58" fmla="*/ 2147483647 w 18324"/>
              <a:gd name="T59" fmla="*/ 2147483647 h 18288"/>
              <a:gd name="T60" fmla="*/ 2147483647 w 18324"/>
              <a:gd name="T61" fmla="*/ 2147483647 h 18288"/>
              <a:gd name="T62" fmla="*/ 2147483647 w 18324"/>
              <a:gd name="T63" fmla="*/ 2147483647 h 18288"/>
              <a:gd name="T64" fmla="*/ 2147483647 w 18324"/>
              <a:gd name="T65" fmla="*/ 2147483647 h 18288"/>
              <a:gd name="T66" fmla="*/ 2147483647 w 18324"/>
              <a:gd name="T67" fmla="*/ 2147483647 h 18288"/>
              <a:gd name="T68" fmla="*/ 2147483647 w 18324"/>
              <a:gd name="T69" fmla="*/ 2147483647 h 18288"/>
              <a:gd name="T70" fmla="*/ 2147483647 w 18324"/>
              <a:gd name="T71" fmla="*/ 2147483647 h 18288"/>
              <a:gd name="T72" fmla="*/ 2147483647 w 18324"/>
              <a:gd name="T73" fmla="*/ 2147483647 h 18288"/>
              <a:gd name="T74" fmla="*/ 2147483647 w 18324"/>
              <a:gd name="T75" fmla="*/ 2147483647 h 18288"/>
              <a:gd name="T76" fmla="*/ 2147483647 w 18324"/>
              <a:gd name="T77" fmla="*/ 2147483647 h 18288"/>
              <a:gd name="T78" fmla="*/ 2147483647 w 18324"/>
              <a:gd name="T79" fmla="*/ 2147483647 h 18288"/>
              <a:gd name="T80" fmla="*/ 2147483647 w 18324"/>
              <a:gd name="T81" fmla="*/ 2147483647 h 18288"/>
              <a:gd name="T82" fmla="*/ 2147483647 w 18324"/>
              <a:gd name="T83" fmla="*/ 2147483647 h 18288"/>
              <a:gd name="T84" fmla="*/ 2147483647 w 18324"/>
              <a:gd name="T85" fmla="*/ 2147483647 h 18288"/>
              <a:gd name="T86" fmla="*/ 2147483647 w 18324"/>
              <a:gd name="T87" fmla="*/ 2147483647 h 18288"/>
              <a:gd name="T88" fmla="*/ 2147483647 w 18324"/>
              <a:gd name="T89" fmla="*/ 2147483647 h 18288"/>
              <a:gd name="T90" fmla="*/ 2147483647 w 18324"/>
              <a:gd name="T91" fmla="*/ 2147483647 h 18288"/>
              <a:gd name="T92" fmla="*/ 2147483647 w 18324"/>
              <a:gd name="T93" fmla="*/ 2147483647 h 18288"/>
              <a:gd name="T94" fmla="*/ 2147483647 w 18324"/>
              <a:gd name="T95" fmla="*/ 2147483647 h 18288"/>
              <a:gd name="T96" fmla="*/ 2147483647 w 18324"/>
              <a:gd name="T97" fmla="*/ 2147483647 h 18288"/>
              <a:gd name="T98" fmla="*/ 2147483647 w 18324"/>
              <a:gd name="T99" fmla="*/ 2147483647 h 18288"/>
              <a:gd name="T100" fmla="*/ 2147483647 w 18324"/>
              <a:gd name="T101" fmla="*/ 2147483647 h 18288"/>
              <a:gd name="T102" fmla="*/ 2147483647 w 18324"/>
              <a:gd name="T103" fmla="*/ 2147483647 h 18288"/>
              <a:gd name="T104" fmla="*/ 2147483647 w 18324"/>
              <a:gd name="T105" fmla="*/ 2147483647 h 18288"/>
              <a:gd name="T106" fmla="*/ 2147483647 w 18324"/>
              <a:gd name="T107" fmla="*/ 2147483647 h 18288"/>
              <a:gd name="T108" fmla="*/ 2147483647 w 18324"/>
              <a:gd name="T109" fmla="*/ 2147483647 h 18288"/>
              <a:gd name="T110" fmla="*/ 2147483647 w 18324"/>
              <a:gd name="T111" fmla="*/ 2147483647 h 18288"/>
              <a:gd name="T112" fmla="*/ 2147483647 w 18324"/>
              <a:gd name="T113" fmla="*/ 2147483647 h 18288"/>
              <a:gd name="T114" fmla="*/ 2147483647 w 18324"/>
              <a:gd name="T115" fmla="*/ 2147483647 h 18288"/>
              <a:gd name="T116" fmla="*/ 2147483647 w 18324"/>
              <a:gd name="T117" fmla="*/ 2147483647 h 18288"/>
              <a:gd name="T118" fmla="*/ 2147483647 w 18324"/>
              <a:gd name="T119" fmla="*/ 2147483647 h 18288"/>
              <a:gd name="T120" fmla="*/ 2147483647 w 18324"/>
              <a:gd name="T121" fmla="*/ 2147483647 h 18288"/>
              <a:gd name="T122" fmla="*/ 2147483647 w 18324"/>
              <a:gd name="T123" fmla="*/ 2147483647 h 182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324"/>
              <a:gd name="T187" fmla="*/ 0 h 18288"/>
              <a:gd name="T188" fmla="*/ 18324 w 18324"/>
              <a:gd name="T189" fmla="*/ 18288 h 182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324" h="18288">
                <a:moveTo>
                  <a:pt x="11759" y="0"/>
                </a:moveTo>
                <a:lnTo>
                  <a:pt x="11767" y="0"/>
                </a:lnTo>
                <a:lnTo>
                  <a:pt x="11777" y="0"/>
                </a:lnTo>
                <a:lnTo>
                  <a:pt x="11785" y="0"/>
                </a:lnTo>
                <a:lnTo>
                  <a:pt x="11794" y="0"/>
                </a:lnTo>
                <a:lnTo>
                  <a:pt x="11794" y="26"/>
                </a:lnTo>
                <a:lnTo>
                  <a:pt x="11793" y="50"/>
                </a:lnTo>
                <a:lnTo>
                  <a:pt x="11788" y="74"/>
                </a:lnTo>
                <a:lnTo>
                  <a:pt x="11782" y="97"/>
                </a:lnTo>
                <a:lnTo>
                  <a:pt x="11774" y="120"/>
                </a:lnTo>
                <a:lnTo>
                  <a:pt x="11765" y="142"/>
                </a:lnTo>
                <a:lnTo>
                  <a:pt x="11754" y="164"/>
                </a:lnTo>
                <a:lnTo>
                  <a:pt x="11741" y="184"/>
                </a:lnTo>
                <a:lnTo>
                  <a:pt x="11726" y="204"/>
                </a:lnTo>
                <a:lnTo>
                  <a:pt x="11711" y="223"/>
                </a:lnTo>
                <a:lnTo>
                  <a:pt x="11694" y="243"/>
                </a:lnTo>
                <a:lnTo>
                  <a:pt x="11677" y="262"/>
                </a:lnTo>
                <a:lnTo>
                  <a:pt x="11640" y="300"/>
                </a:lnTo>
                <a:lnTo>
                  <a:pt x="11600" y="337"/>
                </a:lnTo>
                <a:lnTo>
                  <a:pt x="11560" y="373"/>
                </a:lnTo>
                <a:lnTo>
                  <a:pt x="11520" y="410"/>
                </a:lnTo>
                <a:lnTo>
                  <a:pt x="11501" y="429"/>
                </a:lnTo>
                <a:lnTo>
                  <a:pt x="11481" y="448"/>
                </a:lnTo>
                <a:lnTo>
                  <a:pt x="11463" y="467"/>
                </a:lnTo>
                <a:lnTo>
                  <a:pt x="11444" y="488"/>
                </a:lnTo>
                <a:lnTo>
                  <a:pt x="11427" y="507"/>
                </a:lnTo>
                <a:lnTo>
                  <a:pt x="11411" y="529"/>
                </a:lnTo>
                <a:lnTo>
                  <a:pt x="11396" y="550"/>
                </a:lnTo>
                <a:lnTo>
                  <a:pt x="11383" y="573"/>
                </a:lnTo>
                <a:lnTo>
                  <a:pt x="11371" y="594"/>
                </a:lnTo>
                <a:lnTo>
                  <a:pt x="11361" y="618"/>
                </a:lnTo>
                <a:lnTo>
                  <a:pt x="11352" y="642"/>
                </a:lnTo>
                <a:lnTo>
                  <a:pt x="11345" y="668"/>
                </a:lnTo>
                <a:lnTo>
                  <a:pt x="11345" y="702"/>
                </a:lnTo>
                <a:lnTo>
                  <a:pt x="11345" y="737"/>
                </a:lnTo>
                <a:lnTo>
                  <a:pt x="11345" y="772"/>
                </a:lnTo>
                <a:lnTo>
                  <a:pt x="11345" y="806"/>
                </a:lnTo>
                <a:lnTo>
                  <a:pt x="11345" y="841"/>
                </a:lnTo>
                <a:lnTo>
                  <a:pt x="11345" y="875"/>
                </a:lnTo>
                <a:lnTo>
                  <a:pt x="11345" y="910"/>
                </a:lnTo>
                <a:lnTo>
                  <a:pt x="11345" y="945"/>
                </a:lnTo>
                <a:lnTo>
                  <a:pt x="11337" y="969"/>
                </a:lnTo>
                <a:lnTo>
                  <a:pt x="11329" y="992"/>
                </a:lnTo>
                <a:lnTo>
                  <a:pt x="11319" y="1013"/>
                </a:lnTo>
                <a:lnTo>
                  <a:pt x="11308" y="1035"/>
                </a:lnTo>
                <a:lnTo>
                  <a:pt x="11297" y="1056"/>
                </a:lnTo>
                <a:lnTo>
                  <a:pt x="11285" y="1076"/>
                </a:lnTo>
                <a:lnTo>
                  <a:pt x="11274" y="1096"/>
                </a:lnTo>
                <a:lnTo>
                  <a:pt x="11261" y="1114"/>
                </a:lnTo>
                <a:lnTo>
                  <a:pt x="11236" y="1151"/>
                </a:lnTo>
                <a:lnTo>
                  <a:pt x="11212" y="1186"/>
                </a:lnTo>
                <a:lnTo>
                  <a:pt x="11201" y="1204"/>
                </a:lnTo>
                <a:lnTo>
                  <a:pt x="11190" y="1221"/>
                </a:lnTo>
                <a:lnTo>
                  <a:pt x="11180" y="1238"/>
                </a:lnTo>
                <a:lnTo>
                  <a:pt x="11172" y="1255"/>
                </a:lnTo>
                <a:lnTo>
                  <a:pt x="11167" y="1328"/>
                </a:lnTo>
                <a:lnTo>
                  <a:pt x="11163" y="1402"/>
                </a:lnTo>
                <a:lnTo>
                  <a:pt x="11159" y="1476"/>
                </a:lnTo>
                <a:lnTo>
                  <a:pt x="11155" y="1549"/>
                </a:lnTo>
                <a:lnTo>
                  <a:pt x="11150" y="1623"/>
                </a:lnTo>
                <a:lnTo>
                  <a:pt x="11146" y="1696"/>
                </a:lnTo>
                <a:lnTo>
                  <a:pt x="11141" y="1769"/>
                </a:lnTo>
                <a:lnTo>
                  <a:pt x="11138" y="1843"/>
                </a:lnTo>
                <a:lnTo>
                  <a:pt x="11142" y="1857"/>
                </a:lnTo>
                <a:lnTo>
                  <a:pt x="11148" y="1870"/>
                </a:lnTo>
                <a:lnTo>
                  <a:pt x="11154" y="1883"/>
                </a:lnTo>
                <a:lnTo>
                  <a:pt x="11162" y="1895"/>
                </a:lnTo>
                <a:lnTo>
                  <a:pt x="11168" y="1907"/>
                </a:lnTo>
                <a:lnTo>
                  <a:pt x="11176" y="1917"/>
                </a:lnTo>
                <a:lnTo>
                  <a:pt x="11186" y="1927"/>
                </a:lnTo>
                <a:lnTo>
                  <a:pt x="11195" y="1938"/>
                </a:lnTo>
                <a:lnTo>
                  <a:pt x="11215" y="1956"/>
                </a:lnTo>
                <a:lnTo>
                  <a:pt x="11236" y="1973"/>
                </a:lnTo>
                <a:lnTo>
                  <a:pt x="11258" y="1989"/>
                </a:lnTo>
                <a:lnTo>
                  <a:pt x="11280" y="2005"/>
                </a:lnTo>
                <a:lnTo>
                  <a:pt x="11301" y="2022"/>
                </a:lnTo>
                <a:lnTo>
                  <a:pt x="11323" y="2040"/>
                </a:lnTo>
                <a:lnTo>
                  <a:pt x="11343" y="2059"/>
                </a:lnTo>
                <a:lnTo>
                  <a:pt x="11362" y="2080"/>
                </a:lnTo>
                <a:lnTo>
                  <a:pt x="11371" y="2090"/>
                </a:lnTo>
                <a:lnTo>
                  <a:pt x="11379" y="2101"/>
                </a:lnTo>
                <a:lnTo>
                  <a:pt x="11386" y="2114"/>
                </a:lnTo>
                <a:lnTo>
                  <a:pt x="11393" y="2128"/>
                </a:lnTo>
                <a:lnTo>
                  <a:pt x="11400" y="2141"/>
                </a:lnTo>
                <a:lnTo>
                  <a:pt x="11406" y="2156"/>
                </a:lnTo>
                <a:lnTo>
                  <a:pt x="11410" y="2171"/>
                </a:lnTo>
                <a:lnTo>
                  <a:pt x="11414" y="2188"/>
                </a:lnTo>
                <a:lnTo>
                  <a:pt x="11419" y="2223"/>
                </a:lnTo>
                <a:lnTo>
                  <a:pt x="11423" y="2257"/>
                </a:lnTo>
                <a:lnTo>
                  <a:pt x="11425" y="2293"/>
                </a:lnTo>
                <a:lnTo>
                  <a:pt x="11426" y="2327"/>
                </a:lnTo>
                <a:lnTo>
                  <a:pt x="11425" y="2362"/>
                </a:lnTo>
                <a:lnTo>
                  <a:pt x="11423" y="2398"/>
                </a:lnTo>
                <a:lnTo>
                  <a:pt x="11420" y="2433"/>
                </a:lnTo>
                <a:lnTo>
                  <a:pt x="11417" y="2468"/>
                </a:lnTo>
                <a:lnTo>
                  <a:pt x="11408" y="2535"/>
                </a:lnTo>
                <a:lnTo>
                  <a:pt x="11398" y="2601"/>
                </a:lnTo>
                <a:lnTo>
                  <a:pt x="11387" y="2661"/>
                </a:lnTo>
                <a:lnTo>
                  <a:pt x="11379" y="2717"/>
                </a:lnTo>
                <a:lnTo>
                  <a:pt x="11377" y="2745"/>
                </a:lnTo>
                <a:lnTo>
                  <a:pt x="11376" y="2772"/>
                </a:lnTo>
                <a:lnTo>
                  <a:pt x="11377" y="2800"/>
                </a:lnTo>
                <a:lnTo>
                  <a:pt x="11379" y="2827"/>
                </a:lnTo>
                <a:lnTo>
                  <a:pt x="11384" y="2855"/>
                </a:lnTo>
                <a:lnTo>
                  <a:pt x="11390" y="2882"/>
                </a:lnTo>
                <a:lnTo>
                  <a:pt x="11398" y="2911"/>
                </a:lnTo>
                <a:lnTo>
                  <a:pt x="11406" y="2938"/>
                </a:lnTo>
                <a:lnTo>
                  <a:pt x="11416" y="2966"/>
                </a:lnTo>
                <a:lnTo>
                  <a:pt x="11426" y="2995"/>
                </a:lnTo>
                <a:lnTo>
                  <a:pt x="11439" y="3021"/>
                </a:lnTo>
                <a:lnTo>
                  <a:pt x="11453" y="3048"/>
                </a:lnTo>
                <a:lnTo>
                  <a:pt x="11466" y="3075"/>
                </a:lnTo>
                <a:lnTo>
                  <a:pt x="11481" y="3101"/>
                </a:lnTo>
                <a:lnTo>
                  <a:pt x="11497" y="3127"/>
                </a:lnTo>
                <a:lnTo>
                  <a:pt x="11514" y="3153"/>
                </a:lnTo>
                <a:lnTo>
                  <a:pt x="11532" y="3178"/>
                </a:lnTo>
                <a:lnTo>
                  <a:pt x="11550" y="3201"/>
                </a:lnTo>
                <a:lnTo>
                  <a:pt x="11568" y="3225"/>
                </a:lnTo>
                <a:lnTo>
                  <a:pt x="11586" y="3246"/>
                </a:lnTo>
                <a:lnTo>
                  <a:pt x="11606" y="3268"/>
                </a:lnTo>
                <a:lnTo>
                  <a:pt x="11625" y="3289"/>
                </a:lnTo>
                <a:lnTo>
                  <a:pt x="11645" y="3309"/>
                </a:lnTo>
                <a:lnTo>
                  <a:pt x="11664" y="3328"/>
                </a:lnTo>
                <a:lnTo>
                  <a:pt x="11684" y="3345"/>
                </a:lnTo>
                <a:lnTo>
                  <a:pt x="11704" y="3361"/>
                </a:lnTo>
                <a:lnTo>
                  <a:pt x="11724" y="3377"/>
                </a:lnTo>
                <a:lnTo>
                  <a:pt x="11743" y="3391"/>
                </a:lnTo>
                <a:lnTo>
                  <a:pt x="11762" y="3403"/>
                </a:lnTo>
                <a:lnTo>
                  <a:pt x="11781" y="3414"/>
                </a:lnTo>
                <a:lnTo>
                  <a:pt x="11800" y="3424"/>
                </a:lnTo>
                <a:lnTo>
                  <a:pt x="11817" y="3432"/>
                </a:lnTo>
                <a:lnTo>
                  <a:pt x="11846" y="3443"/>
                </a:lnTo>
                <a:lnTo>
                  <a:pt x="11877" y="3454"/>
                </a:lnTo>
                <a:lnTo>
                  <a:pt x="11909" y="3463"/>
                </a:lnTo>
                <a:lnTo>
                  <a:pt x="11943" y="3472"/>
                </a:lnTo>
                <a:lnTo>
                  <a:pt x="11977" y="3479"/>
                </a:lnTo>
                <a:lnTo>
                  <a:pt x="12013" y="3486"/>
                </a:lnTo>
                <a:lnTo>
                  <a:pt x="12049" y="3492"/>
                </a:lnTo>
                <a:lnTo>
                  <a:pt x="12086" y="3496"/>
                </a:lnTo>
                <a:lnTo>
                  <a:pt x="12124" y="3501"/>
                </a:lnTo>
                <a:lnTo>
                  <a:pt x="12163" y="3503"/>
                </a:lnTo>
                <a:lnTo>
                  <a:pt x="12201" y="3505"/>
                </a:lnTo>
                <a:lnTo>
                  <a:pt x="12240" y="3508"/>
                </a:lnTo>
                <a:lnTo>
                  <a:pt x="12281" y="3509"/>
                </a:lnTo>
                <a:lnTo>
                  <a:pt x="12322" y="3509"/>
                </a:lnTo>
                <a:lnTo>
                  <a:pt x="12362" y="3509"/>
                </a:lnTo>
                <a:lnTo>
                  <a:pt x="12403" y="3508"/>
                </a:lnTo>
                <a:lnTo>
                  <a:pt x="12484" y="3503"/>
                </a:lnTo>
                <a:lnTo>
                  <a:pt x="12567" y="3497"/>
                </a:lnTo>
                <a:lnTo>
                  <a:pt x="12647" y="3490"/>
                </a:lnTo>
                <a:lnTo>
                  <a:pt x="12726" y="3480"/>
                </a:lnTo>
                <a:lnTo>
                  <a:pt x="12803" y="3470"/>
                </a:lnTo>
                <a:lnTo>
                  <a:pt x="12877" y="3458"/>
                </a:lnTo>
                <a:lnTo>
                  <a:pt x="12948" y="3446"/>
                </a:lnTo>
                <a:lnTo>
                  <a:pt x="13015" y="3432"/>
                </a:lnTo>
                <a:lnTo>
                  <a:pt x="13036" y="3426"/>
                </a:lnTo>
                <a:lnTo>
                  <a:pt x="13062" y="3418"/>
                </a:lnTo>
                <a:lnTo>
                  <a:pt x="13087" y="3408"/>
                </a:lnTo>
                <a:lnTo>
                  <a:pt x="13114" y="3398"/>
                </a:lnTo>
                <a:lnTo>
                  <a:pt x="13174" y="3374"/>
                </a:lnTo>
                <a:lnTo>
                  <a:pt x="13235" y="3351"/>
                </a:lnTo>
                <a:lnTo>
                  <a:pt x="13265" y="3342"/>
                </a:lnTo>
                <a:lnTo>
                  <a:pt x="13296" y="3334"/>
                </a:lnTo>
                <a:lnTo>
                  <a:pt x="13312" y="3330"/>
                </a:lnTo>
                <a:lnTo>
                  <a:pt x="13327" y="3328"/>
                </a:lnTo>
                <a:lnTo>
                  <a:pt x="13342" y="3326"/>
                </a:lnTo>
                <a:lnTo>
                  <a:pt x="13357" y="3326"/>
                </a:lnTo>
                <a:lnTo>
                  <a:pt x="13372" y="3324"/>
                </a:lnTo>
                <a:lnTo>
                  <a:pt x="13386" y="3326"/>
                </a:lnTo>
                <a:lnTo>
                  <a:pt x="13399" y="3327"/>
                </a:lnTo>
                <a:lnTo>
                  <a:pt x="13413" y="3330"/>
                </a:lnTo>
                <a:lnTo>
                  <a:pt x="13427" y="3334"/>
                </a:lnTo>
                <a:lnTo>
                  <a:pt x="13440" y="3338"/>
                </a:lnTo>
                <a:lnTo>
                  <a:pt x="13452" y="3344"/>
                </a:lnTo>
                <a:lnTo>
                  <a:pt x="13464" y="3352"/>
                </a:lnTo>
                <a:lnTo>
                  <a:pt x="13448" y="3377"/>
                </a:lnTo>
                <a:lnTo>
                  <a:pt x="13431" y="3402"/>
                </a:lnTo>
                <a:lnTo>
                  <a:pt x="13414" y="3426"/>
                </a:lnTo>
                <a:lnTo>
                  <a:pt x="13396" y="3449"/>
                </a:lnTo>
                <a:lnTo>
                  <a:pt x="13377" y="3472"/>
                </a:lnTo>
                <a:lnTo>
                  <a:pt x="13357" y="3495"/>
                </a:lnTo>
                <a:lnTo>
                  <a:pt x="13336" y="3516"/>
                </a:lnTo>
                <a:lnTo>
                  <a:pt x="13315" y="3537"/>
                </a:lnTo>
                <a:lnTo>
                  <a:pt x="13293" y="3558"/>
                </a:lnTo>
                <a:lnTo>
                  <a:pt x="13271" y="3577"/>
                </a:lnTo>
                <a:lnTo>
                  <a:pt x="13248" y="3598"/>
                </a:lnTo>
                <a:lnTo>
                  <a:pt x="13225" y="3616"/>
                </a:lnTo>
                <a:lnTo>
                  <a:pt x="13178" y="3655"/>
                </a:lnTo>
                <a:lnTo>
                  <a:pt x="13130" y="3692"/>
                </a:lnTo>
                <a:lnTo>
                  <a:pt x="13081" y="3729"/>
                </a:lnTo>
                <a:lnTo>
                  <a:pt x="13033" y="3765"/>
                </a:lnTo>
                <a:lnTo>
                  <a:pt x="12986" y="3803"/>
                </a:lnTo>
                <a:lnTo>
                  <a:pt x="12939" y="3841"/>
                </a:lnTo>
                <a:lnTo>
                  <a:pt x="12916" y="3860"/>
                </a:lnTo>
                <a:lnTo>
                  <a:pt x="12894" y="3880"/>
                </a:lnTo>
                <a:lnTo>
                  <a:pt x="12873" y="3900"/>
                </a:lnTo>
                <a:lnTo>
                  <a:pt x="12851" y="3920"/>
                </a:lnTo>
                <a:lnTo>
                  <a:pt x="12830" y="3942"/>
                </a:lnTo>
                <a:lnTo>
                  <a:pt x="12811" y="3963"/>
                </a:lnTo>
                <a:lnTo>
                  <a:pt x="12791" y="3985"/>
                </a:lnTo>
                <a:lnTo>
                  <a:pt x="12773" y="4008"/>
                </a:lnTo>
                <a:lnTo>
                  <a:pt x="12684" y="4121"/>
                </a:lnTo>
                <a:lnTo>
                  <a:pt x="12595" y="4234"/>
                </a:lnTo>
                <a:lnTo>
                  <a:pt x="12507" y="4346"/>
                </a:lnTo>
                <a:lnTo>
                  <a:pt x="12420" y="4458"/>
                </a:lnTo>
                <a:lnTo>
                  <a:pt x="12332" y="4570"/>
                </a:lnTo>
                <a:lnTo>
                  <a:pt x="12245" y="4683"/>
                </a:lnTo>
                <a:lnTo>
                  <a:pt x="12158" y="4795"/>
                </a:lnTo>
                <a:lnTo>
                  <a:pt x="12072" y="4907"/>
                </a:lnTo>
                <a:lnTo>
                  <a:pt x="11986" y="5020"/>
                </a:lnTo>
                <a:lnTo>
                  <a:pt x="11901" y="5134"/>
                </a:lnTo>
                <a:lnTo>
                  <a:pt x="11817" y="5248"/>
                </a:lnTo>
                <a:lnTo>
                  <a:pt x="11732" y="5364"/>
                </a:lnTo>
                <a:lnTo>
                  <a:pt x="11648" y="5481"/>
                </a:lnTo>
                <a:lnTo>
                  <a:pt x="11566" y="5599"/>
                </a:lnTo>
                <a:lnTo>
                  <a:pt x="11483" y="5718"/>
                </a:lnTo>
                <a:lnTo>
                  <a:pt x="11402" y="5839"/>
                </a:lnTo>
                <a:lnTo>
                  <a:pt x="11385" y="5864"/>
                </a:lnTo>
                <a:lnTo>
                  <a:pt x="11365" y="5889"/>
                </a:lnTo>
                <a:lnTo>
                  <a:pt x="11346" y="5916"/>
                </a:lnTo>
                <a:lnTo>
                  <a:pt x="11325" y="5941"/>
                </a:lnTo>
                <a:lnTo>
                  <a:pt x="11282" y="5993"/>
                </a:lnTo>
                <a:lnTo>
                  <a:pt x="11236" y="6045"/>
                </a:lnTo>
                <a:lnTo>
                  <a:pt x="11190" y="6099"/>
                </a:lnTo>
                <a:lnTo>
                  <a:pt x="11144" y="6154"/>
                </a:lnTo>
                <a:lnTo>
                  <a:pt x="11122" y="6182"/>
                </a:lnTo>
                <a:lnTo>
                  <a:pt x="11099" y="6210"/>
                </a:lnTo>
                <a:lnTo>
                  <a:pt x="11078" y="6240"/>
                </a:lnTo>
                <a:lnTo>
                  <a:pt x="11056" y="6270"/>
                </a:lnTo>
                <a:lnTo>
                  <a:pt x="11037" y="6301"/>
                </a:lnTo>
                <a:lnTo>
                  <a:pt x="11017" y="6332"/>
                </a:lnTo>
                <a:lnTo>
                  <a:pt x="10999" y="6364"/>
                </a:lnTo>
                <a:lnTo>
                  <a:pt x="10982" y="6396"/>
                </a:lnTo>
                <a:lnTo>
                  <a:pt x="10966" y="6429"/>
                </a:lnTo>
                <a:lnTo>
                  <a:pt x="10952" y="6463"/>
                </a:lnTo>
                <a:lnTo>
                  <a:pt x="10939" y="6499"/>
                </a:lnTo>
                <a:lnTo>
                  <a:pt x="10928" y="6535"/>
                </a:lnTo>
                <a:lnTo>
                  <a:pt x="10920" y="6572"/>
                </a:lnTo>
                <a:lnTo>
                  <a:pt x="10912" y="6610"/>
                </a:lnTo>
                <a:lnTo>
                  <a:pt x="10907" y="6650"/>
                </a:lnTo>
                <a:lnTo>
                  <a:pt x="10905" y="6690"/>
                </a:lnTo>
                <a:lnTo>
                  <a:pt x="10904" y="6731"/>
                </a:lnTo>
                <a:lnTo>
                  <a:pt x="10906" y="6775"/>
                </a:lnTo>
                <a:lnTo>
                  <a:pt x="10911" y="6818"/>
                </a:lnTo>
                <a:lnTo>
                  <a:pt x="10919" y="6864"/>
                </a:lnTo>
                <a:lnTo>
                  <a:pt x="10927" y="6866"/>
                </a:lnTo>
                <a:lnTo>
                  <a:pt x="10936" y="6870"/>
                </a:lnTo>
                <a:lnTo>
                  <a:pt x="10944" y="6872"/>
                </a:lnTo>
                <a:lnTo>
                  <a:pt x="10953" y="6875"/>
                </a:lnTo>
                <a:lnTo>
                  <a:pt x="10975" y="6880"/>
                </a:lnTo>
                <a:lnTo>
                  <a:pt x="10999" y="6883"/>
                </a:lnTo>
                <a:lnTo>
                  <a:pt x="11023" y="6885"/>
                </a:lnTo>
                <a:lnTo>
                  <a:pt x="11049" y="6885"/>
                </a:lnTo>
                <a:lnTo>
                  <a:pt x="11076" y="6882"/>
                </a:lnTo>
                <a:lnTo>
                  <a:pt x="11103" y="6878"/>
                </a:lnTo>
                <a:lnTo>
                  <a:pt x="11132" y="6873"/>
                </a:lnTo>
                <a:lnTo>
                  <a:pt x="11160" y="6866"/>
                </a:lnTo>
                <a:lnTo>
                  <a:pt x="11190" y="6858"/>
                </a:lnTo>
                <a:lnTo>
                  <a:pt x="11221" y="6849"/>
                </a:lnTo>
                <a:lnTo>
                  <a:pt x="11251" y="6839"/>
                </a:lnTo>
                <a:lnTo>
                  <a:pt x="11282" y="6827"/>
                </a:lnTo>
                <a:lnTo>
                  <a:pt x="11314" y="6815"/>
                </a:lnTo>
                <a:lnTo>
                  <a:pt x="11345" y="6802"/>
                </a:lnTo>
                <a:lnTo>
                  <a:pt x="11376" y="6788"/>
                </a:lnTo>
                <a:lnTo>
                  <a:pt x="11407" y="6775"/>
                </a:lnTo>
                <a:lnTo>
                  <a:pt x="11469" y="6746"/>
                </a:lnTo>
                <a:lnTo>
                  <a:pt x="11528" y="6716"/>
                </a:lnTo>
                <a:lnTo>
                  <a:pt x="11585" y="6685"/>
                </a:lnTo>
                <a:lnTo>
                  <a:pt x="11639" y="6657"/>
                </a:lnTo>
                <a:lnTo>
                  <a:pt x="11688" y="6629"/>
                </a:lnTo>
                <a:lnTo>
                  <a:pt x="11734" y="6604"/>
                </a:lnTo>
                <a:lnTo>
                  <a:pt x="11773" y="6582"/>
                </a:lnTo>
                <a:lnTo>
                  <a:pt x="11805" y="6564"/>
                </a:lnTo>
                <a:lnTo>
                  <a:pt x="11846" y="6543"/>
                </a:lnTo>
                <a:lnTo>
                  <a:pt x="11889" y="6524"/>
                </a:lnTo>
                <a:lnTo>
                  <a:pt x="11931" y="6507"/>
                </a:lnTo>
                <a:lnTo>
                  <a:pt x="11974" y="6490"/>
                </a:lnTo>
                <a:lnTo>
                  <a:pt x="12061" y="6459"/>
                </a:lnTo>
                <a:lnTo>
                  <a:pt x="12150" y="6430"/>
                </a:lnTo>
                <a:lnTo>
                  <a:pt x="12239" y="6401"/>
                </a:lnTo>
                <a:lnTo>
                  <a:pt x="12329" y="6370"/>
                </a:lnTo>
                <a:lnTo>
                  <a:pt x="12373" y="6354"/>
                </a:lnTo>
                <a:lnTo>
                  <a:pt x="12418" y="6337"/>
                </a:lnTo>
                <a:lnTo>
                  <a:pt x="12463" y="6319"/>
                </a:lnTo>
                <a:lnTo>
                  <a:pt x="12507" y="6299"/>
                </a:lnTo>
                <a:lnTo>
                  <a:pt x="12553" y="6279"/>
                </a:lnTo>
                <a:lnTo>
                  <a:pt x="12598" y="6256"/>
                </a:lnTo>
                <a:lnTo>
                  <a:pt x="12642" y="6234"/>
                </a:lnTo>
                <a:lnTo>
                  <a:pt x="12687" y="6210"/>
                </a:lnTo>
                <a:lnTo>
                  <a:pt x="12732" y="6187"/>
                </a:lnTo>
                <a:lnTo>
                  <a:pt x="12775" y="6162"/>
                </a:lnTo>
                <a:lnTo>
                  <a:pt x="12820" y="6137"/>
                </a:lnTo>
                <a:lnTo>
                  <a:pt x="12863" y="6112"/>
                </a:lnTo>
                <a:lnTo>
                  <a:pt x="12950" y="6059"/>
                </a:lnTo>
                <a:lnTo>
                  <a:pt x="13036" y="6004"/>
                </a:lnTo>
                <a:lnTo>
                  <a:pt x="13121" y="5947"/>
                </a:lnTo>
                <a:lnTo>
                  <a:pt x="13205" y="5888"/>
                </a:lnTo>
                <a:lnTo>
                  <a:pt x="13286" y="5828"/>
                </a:lnTo>
                <a:lnTo>
                  <a:pt x="13366" y="5767"/>
                </a:lnTo>
                <a:lnTo>
                  <a:pt x="13445" y="5704"/>
                </a:lnTo>
                <a:lnTo>
                  <a:pt x="13522" y="5640"/>
                </a:lnTo>
                <a:lnTo>
                  <a:pt x="13598" y="5576"/>
                </a:lnTo>
                <a:lnTo>
                  <a:pt x="13670" y="5510"/>
                </a:lnTo>
                <a:lnTo>
                  <a:pt x="13741" y="5444"/>
                </a:lnTo>
                <a:lnTo>
                  <a:pt x="13809" y="5378"/>
                </a:lnTo>
                <a:lnTo>
                  <a:pt x="13872" y="5315"/>
                </a:lnTo>
                <a:lnTo>
                  <a:pt x="13969" y="5215"/>
                </a:lnTo>
                <a:lnTo>
                  <a:pt x="14026" y="5155"/>
                </a:lnTo>
                <a:lnTo>
                  <a:pt x="14088" y="5094"/>
                </a:lnTo>
                <a:lnTo>
                  <a:pt x="14152" y="5029"/>
                </a:lnTo>
                <a:lnTo>
                  <a:pt x="14217" y="4964"/>
                </a:lnTo>
                <a:lnTo>
                  <a:pt x="14281" y="4902"/>
                </a:lnTo>
                <a:lnTo>
                  <a:pt x="14345" y="4843"/>
                </a:lnTo>
                <a:lnTo>
                  <a:pt x="14405" y="4790"/>
                </a:lnTo>
                <a:lnTo>
                  <a:pt x="14460" y="4743"/>
                </a:lnTo>
                <a:lnTo>
                  <a:pt x="14485" y="4724"/>
                </a:lnTo>
                <a:lnTo>
                  <a:pt x="14509" y="4705"/>
                </a:lnTo>
                <a:lnTo>
                  <a:pt x="14531" y="4691"/>
                </a:lnTo>
                <a:lnTo>
                  <a:pt x="14550" y="4679"/>
                </a:lnTo>
                <a:lnTo>
                  <a:pt x="14568" y="4670"/>
                </a:lnTo>
                <a:lnTo>
                  <a:pt x="14582" y="4664"/>
                </a:lnTo>
                <a:lnTo>
                  <a:pt x="14595" y="4662"/>
                </a:lnTo>
                <a:lnTo>
                  <a:pt x="14604" y="4664"/>
                </a:lnTo>
                <a:lnTo>
                  <a:pt x="14590" y="4711"/>
                </a:lnTo>
                <a:lnTo>
                  <a:pt x="14579" y="4757"/>
                </a:lnTo>
                <a:lnTo>
                  <a:pt x="14570" y="4803"/>
                </a:lnTo>
                <a:lnTo>
                  <a:pt x="14562" y="4849"/>
                </a:lnTo>
                <a:lnTo>
                  <a:pt x="14556" y="4893"/>
                </a:lnTo>
                <a:lnTo>
                  <a:pt x="14552" y="4938"/>
                </a:lnTo>
                <a:lnTo>
                  <a:pt x="14549" y="4983"/>
                </a:lnTo>
                <a:lnTo>
                  <a:pt x="14548" y="5026"/>
                </a:lnTo>
                <a:lnTo>
                  <a:pt x="14549" y="5071"/>
                </a:lnTo>
                <a:lnTo>
                  <a:pt x="14550" y="5114"/>
                </a:lnTo>
                <a:lnTo>
                  <a:pt x="14554" y="5157"/>
                </a:lnTo>
                <a:lnTo>
                  <a:pt x="14557" y="5200"/>
                </a:lnTo>
                <a:lnTo>
                  <a:pt x="14562" y="5242"/>
                </a:lnTo>
                <a:lnTo>
                  <a:pt x="14569" y="5285"/>
                </a:lnTo>
                <a:lnTo>
                  <a:pt x="14576" y="5327"/>
                </a:lnTo>
                <a:lnTo>
                  <a:pt x="14582" y="5368"/>
                </a:lnTo>
                <a:lnTo>
                  <a:pt x="14600" y="5452"/>
                </a:lnTo>
                <a:lnTo>
                  <a:pt x="14619" y="5533"/>
                </a:lnTo>
                <a:lnTo>
                  <a:pt x="14639" y="5615"/>
                </a:lnTo>
                <a:lnTo>
                  <a:pt x="14659" y="5695"/>
                </a:lnTo>
                <a:lnTo>
                  <a:pt x="14680" y="5775"/>
                </a:lnTo>
                <a:lnTo>
                  <a:pt x="14698" y="5854"/>
                </a:lnTo>
                <a:lnTo>
                  <a:pt x="14707" y="5894"/>
                </a:lnTo>
                <a:lnTo>
                  <a:pt x="14715" y="5933"/>
                </a:lnTo>
                <a:lnTo>
                  <a:pt x="14723" y="5972"/>
                </a:lnTo>
                <a:lnTo>
                  <a:pt x="14730" y="6012"/>
                </a:lnTo>
                <a:lnTo>
                  <a:pt x="14722" y="6049"/>
                </a:lnTo>
                <a:lnTo>
                  <a:pt x="14713" y="6086"/>
                </a:lnTo>
                <a:lnTo>
                  <a:pt x="14705" y="6124"/>
                </a:lnTo>
                <a:lnTo>
                  <a:pt x="14696" y="6161"/>
                </a:lnTo>
                <a:lnTo>
                  <a:pt x="14719" y="6172"/>
                </a:lnTo>
                <a:lnTo>
                  <a:pt x="14742" y="6184"/>
                </a:lnTo>
                <a:lnTo>
                  <a:pt x="14766" y="6195"/>
                </a:lnTo>
                <a:lnTo>
                  <a:pt x="14789" y="6208"/>
                </a:lnTo>
                <a:lnTo>
                  <a:pt x="14842" y="6193"/>
                </a:lnTo>
                <a:lnTo>
                  <a:pt x="14910" y="6175"/>
                </a:lnTo>
                <a:lnTo>
                  <a:pt x="14991" y="6153"/>
                </a:lnTo>
                <a:lnTo>
                  <a:pt x="15083" y="6130"/>
                </a:lnTo>
                <a:lnTo>
                  <a:pt x="15183" y="6105"/>
                </a:lnTo>
                <a:lnTo>
                  <a:pt x="15288" y="6080"/>
                </a:lnTo>
                <a:lnTo>
                  <a:pt x="15397" y="6054"/>
                </a:lnTo>
                <a:lnTo>
                  <a:pt x="15507" y="6029"/>
                </a:lnTo>
                <a:lnTo>
                  <a:pt x="15617" y="6006"/>
                </a:lnTo>
                <a:lnTo>
                  <a:pt x="15723" y="5987"/>
                </a:lnTo>
                <a:lnTo>
                  <a:pt x="15774" y="5978"/>
                </a:lnTo>
                <a:lnTo>
                  <a:pt x="15824" y="5970"/>
                </a:lnTo>
                <a:lnTo>
                  <a:pt x="15872" y="5963"/>
                </a:lnTo>
                <a:lnTo>
                  <a:pt x="15917" y="5957"/>
                </a:lnTo>
                <a:lnTo>
                  <a:pt x="15960" y="5952"/>
                </a:lnTo>
                <a:lnTo>
                  <a:pt x="16000" y="5950"/>
                </a:lnTo>
                <a:lnTo>
                  <a:pt x="16038" y="5948"/>
                </a:lnTo>
                <a:lnTo>
                  <a:pt x="16072" y="5948"/>
                </a:lnTo>
                <a:lnTo>
                  <a:pt x="16103" y="5950"/>
                </a:lnTo>
                <a:lnTo>
                  <a:pt x="16130" y="5954"/>
                </a:lnTo>
                <a:lnTo>
                  <a:pt x="16153" y="5958"/>
                </a:lnTo>
                <a:lnTo>
                  <a:pt x="16170" y="5965"/>
                </a:lnTo>
                <a:lnTo>
                  <a:pt x="16170" y="5998"/>
                </a:lnTo>
                <a:lnTo>
                  <a:pt x="16172" y="6029"/>
                </a:lnTo>
                <a:lnTo>
                  <a:pt x="16174" y="6059"/>
                </a:lnTo>
                <a:lnTo>
                  <a:pt x="16178" y="6088"/>
                </a:lnTo>
                <a:lnTo>
                  <a:pt x="16184" y="6114"/>
                </a:lnTo>
                <a:lnTo>
                  <a:pt x="16190" y="6138"/>
                </a:lnTo>
                <a:lnTo>
                  <a:pt x="16197" y="6161"/>
                </a:lnTo>
                <a:lnTo>
                  <a:pt x="16206" y="6183"/>
                </a:lnTo>
                <a:lnTo>
                  <a:pt x="16217" y="6203"/>
                </a:lnTo>
                <a:lnTo>
                  <a:pt x="16228" y="6223"/>
                </a:lnTo>
                <a:lnTo>
                  <a:pt x="16241" y="6240"/>
                </a:lnTo>
                <a:lnTo>
                  <a:pt x="16255" y="6256"/>
                </a:lnTo>
                <a:lnTo>
                  <a:pt x="16269" y="6270"/>
                </a:lnTo>
                <a:lnTo>
                  <a:pt x="16285" y="6283"/>
                </a:lnTo>
                <a:lnTo>
                  <a:pt x="16303" y="6295"/>
                </a:lnTo>
                <a:lnTo>
                  <a:pt x="16321" y="6306"/>
                </a:lnTo>
                <a:lnTo>
                  <a:pt x="16340" y="6315"/>
                </a:lnTo>
                <a:lnTo>
                  <a:pt x="16360" y="6324"/>
                </a:lnTo>
                <a:lnTo>
                  <a:pt x="16382" y="6330"/>
                </a:lnTo>
                <a:lnTo>
                  <a:pt x="16405" y="6336"/>
                </a:lnTo>
                <a:lnTo>
                  <a:pt x="16427" y="6341"/>
                </a:lnTo>
                <a:lnTo>
                  <a:pt x="16452" y="6344"/>
                </a:lnTo>
                <a:lnTo>
                  <a:pt x="16477" y="6346"/>
                </a:lnTo>
                <a:lnTo>
                  <a:pt x="16503" y="6348"/>
                </a:lnTo>
                <a:lnTo>
                  <a:pt x="16531" y="6348"/>
                </a:lnTo>
                <a:lnTo>
                  <a:pt x="16559" y="6348"/>
                </a:lnTo>
                <a:lnTo>
                  <a:pt x="16588" y="6345"/>
                </a:lnTo>
                <a:lnTo>
                  <a:pt x="16618" y="6343"/>
                </a:lnTo>
                <a:lnTo>
                  <a:pt x="16648" y="6338"/>
                </a:lnTo>
                <a:lnTo>
                  <a:pt x="16681" y="6334"/>
                </a:lnTo>
                <a:lnTo>
                  <a:pt x="16713" y="6329"/>
                </a:lnTo>
                <a:lnTo>
                  <a:pt x="16746" y="6322"/>
                </a:lnTo>
                <a:lnTo>
                  <a:pt x="16844" y="6302"/>
                </a:lnTo>
                <a:lnTo>
                  <a:pt x="16942" y="6280"/>
                </a:lnTo>
                <a:lnTo>
                  <a:pt x="17038" y="6256"/>
                </a:lnTo>
                <a:lnTo>
                  <a:pt x="17134" y="6233"/>
                </a:lnTo>
                <a:lnTo>
                  <a:pt x="17229" y="6210"/>
                </a:lnTo>
                <a:lnTo>
                  <a:pt x="17325" y="6188"/>
                </a:lnTo>
                <a:lnTo>
                  <a:pt x="17372" y="6178"/>
                </a:lnTo>
                <a:lnTo>
                  <a:pt x="17420" y="6168"/>
                </a:lnTo>
                <a:lnTo>
                  <a:pt x="17468" y="6159"/>
                </a:lnTo>
                <a:lnTo>
                  <a:pt x="17515" y="6151"/>
                </a:lnTo>
                <a:lnTo>
                  <a:pt x="17564" y="6143"/>
                </a:lnTo>
                <a:lnTo>
                  <a:pt x="17612" y="6136"/>
                </a:lnTo>
                <a:lnTo>
                  <a:pt x="17660" y="6130"/>
                </a:lnTo>
                <a:lnTo>
                  <a:pt x="17709" y="6124"/>
                </a:lnTo>
                <a:lnTo>
                  <a:pt x="17757" y="6121"/>
                </a:lnTo>
                <a:lnTo>
                  <a:pt x="17806" y="6117"/>
                </a:lnTo>
                <a:lnTo>
                  <a:pt x="17856" y="6116"/>
                </a:lnTo>
                <a:lnTo>
                  <a:pt x="17905" y="6116"/>
                </a:lnTo>
                <a:lnTo>
                  <a:pt x="17954" y="6117"/>
                </a:lnTo>
                <a:lnTo>
                  <a:pt x="18004" y="6120"/>
                </a:lnTo>
                <a:lnTo>
                  <a:pt x="18055" y="6124"/>
                </a:lnTo>
                <a:lnTo>
                  <a:pt x="18105" y="6130"/>
                </a:lnTo>
                <a:lnTo>
                  <a:pt x="18157" y="6138"/>
                </a:lnTo>
                <a:lnTo>
                  <a:pt x="18208" y="6148"/>
                </a:lnTo>
                <a:lnTo>
                  <a:pt x="18260" y="6160"/>
                </a:lnTo>
                <a:lnTo>
                  <a:pt x="18313" y="6172"/>
                </a:lnTo>
                <a:lnTo>
                  <a:pt x="18318" y="6184"/>
                </a:lnTo>
                <a:lnTo>
                  <a:pt x="18324" y="6195"/>
                </a:lnTo>
                <a:lnTo>
                  <a:pt x="18315" y="6211"/>
                </a:lnTo>
                <a:lnTo>
                  <a:pt x="18311" y="6218"/>
                </a:lnTo>
                <a:lnTo>
                  <a:pt x="18306" y="6222"/>
                </a:lnTo>
                <a:lnTo>
                  <a:pt x="18290" y="6231"/>
                </a:lnTo>
                <a:lnTo>
                  <a:pt x="18264" y="6239"/>
                </a:lnTo>
                <a:lnTo>
                  <a:pt x="18239" y="6247"/>
                </a:lnTo>
                <a:lnTo>
                  <a:pt x="18214" y="6253"/>
                </a:lnTo>
                <a:lnTo>
                  <a:pt x="18190" y="6258"/>
                </a:lnTo>
                <a:lnTo>
                  <a:pt x="18164" y="6262"/>
                </a:lnTo>
                <a:lnTo>
                  <a:pt x="18138" y="6265"/>
                </a:lnTo>
                <a:lnTo>
                  <a:pt x="18113" y="6269"/>
                </a:lnTo>
                <a:lnTo>
                  <a:pt x="18088" y="6271"/>
                </a:lnTo>
                <a:lnTo>
                  <a:pt x="18037" y="6273"/>
                </a:lnTo>
                <a:lnTo>
                  <a:pt x="17986" y="6273"/>
                </a:lnTo>
                <a:lnTo>
                  <a:pt x="17936" y="6273"/>
                </a:lnTo>
                <a:lnTo>
                  <a:pt x="17885" y="6272"/>
                </a:lnTo>
                <a:lnTo>
                  <a:pt x="17836" y="6272"/>
                </a:lnTo>
                <a:lnTo>
                  <a:pt x="17787" y="6272"/>
                </a:lnTo>
                <a:lnTo>
                  <a:pt x="17763" y="6273"/>
                </a:lnTo>
                <a:lnTo>
                  <a:pt x="17739" y="6274"/>
                </a:lnTo>
                <a:lnTo>
                  <a:pt x="17715" y="6277"/>
                </a:lnTo>
                <a:lnTo>
                  <a:pt x="17692" y="6279"/>
                </a:lnTo>
                <a:lnTo>
                  <a:pt x="17669" y="6282"/>
                </a:lnTo>
                <a:lnTo>
                  <a:pt x="17646" y="6287"/>
                </a:lnTo>
                <a:lnTo>
                  <a:pt x="17624" y="6291"/>
                </a:lnTo>
                <a:lnTo>
                  <a:pt x="17601" y="6297"/>
                </a:lnTo>
                <a:lnTo>
                  <a:pt x="17580" y="6305"/>
                </a:lnTo>
                <a:lnTo>
                  <a:pt x="17559" y="6313"/>
                </a:lnTo>
                <a:lnTo>
                  <a:pt x="17538" y="6324"/>
                </a:lnTo>
                <a:lnTo>
                  <a:pt x="17518" y="6334"/>
                </a:lnTo>
                <a:lnTo>
                  <a:pt x="17510" y="6359"/>
                </a:lnTo>
                <a:lnTo>
                  <a:pt x="17503" y="6381"/>
                </a:lnTo>
                <a:lnTo>
                  <a:pt x="17495" y="6398"/>
                </a:lnTo>
                <a:lnTo>
                  <a:pt x="17488" y="6413"/>
                </a:lnTo>
                <a:lnTo>
                  <a:pt x="17480" y="6425"/>
                </a:lnTo>
                <a:lnTo>
                  <a:pt x="17473" y="6435"/>
                </a:lnTo>
                <a:lnTo>
                  <a:pt x="17464" y="6444"/>
                </a:lnTo>
                <a:lnTo>
                  <a:pt x="17455" y="6451"/>
                </a:lnTo>
                <a:lnTo>
                  <a:pt x="17446" y="6456"/>
                </a:lnTo>
                <a:lnTo>
                  <a:pt x="17434" y="6462"/>
                </a:lnTo>
                <a:lnTo>
                  <a:pt x="17422" y="6467"/>
                </a:lnTo>
                <a:lnTo>
                  <a:pt x="17408" y="6472"/>
                </a:lnTo>
                <a:lnTo>
                  <a:pt x="17375" y="6486"/>
                </a:lnTo>
                <a:lnTo>
                  <a:pt x="17333" y="6507"/>
                </a:lnTo>
                <a:lnTo>
                  <a:pt x="17307" y="6522"/>
                </a:lnTo>
                <a:lnTo>
                  <a:pt x="17277" y="6540"/>
                </a:lnTo>
                <a:lnTo>
                  <a:pt x="17245" y="6563"/>
                </a:lnTo>
                <a:lnTo>
                  <a:pt x="17209" y="6588"/>
                </a:lnTo>
                <a:lnTo>
                  <a:pt x="17171" y="6617"/>
                </a:lnTo>
                <a:lnTo>
                  <a:pt x="17130" y="6649"/>
                </a:lnTo>
                <a:lnTo>
                  <a:pt x="17087" y="6683"/>
                </a:lnTo>
                <a:lnTo>
                  <a:pt x="17042" y="6721"/>
                </a:lnTo>
                <a:lnTo>
                  <a:pt x="16998" y="6760"/>
                </a:lnTo>
                <a:lnTo>
                  <a:pt x="16951" y="6802"/>
                </a:lnTo>
                <a:lnTo>
                  <a:pt x="16904" y="6846"/>
                </a:lnTo>
                <a:lnTo>
                  <a:pt x="16856" y="6890"/>
                </a:lnTo>
                <a:lnTo>
                  <a:pt x="16809" y="6937"/>
                </a:lnTo>
                <a:lnTo>
                  <a:pt x="16761" y="6987"/>
                </a:lnTo>
                <a:lnTo>
                  <a:pt x="16715" y="7036"/>
                </a:lnTo>
                <a:lnTo>
                  <a:pt x="16669" y="7086"/>
                </a:lnTo>
                <a:lnTo>
                  <a:pt x="16624" y="7138"/>
                </a:lnTo>
                <a:lnTo>
                  <a:pt x="16581" y="7189"/>
                </a:lnTo>
                <a:lnTo>
                  <a:pt x="16540" y="7242"/>
                </a:lnTo>
                <a:lnTo>
                  <a:pt x="16501" y="7295"/>
                </a:lnTo>
                <a:lnTo>
                  <a:pt x="16464" y="7347"/>
                </a:lnTo>
                <a:lnTo>
                  <a:pt x="16431" y="7399"/>
                </a:lnTo>
                <a:lnTo>
                  <a:pt x="16400" y="7451"/>
                </a:lnTo>
                <a:lnTo>
                  <a:pt x="16374" y="7502"/>
                </a:lnTo>
                <a:lnTo>
                  <a:pt x="16350" y="7552"/>
                </a:lnTo>
                <a:lnTo>
                  <a:pt x="16331" y="7601"/>
                </a:lnTo>
                <a:lnTo>
                  <a:pt x="16316" y="7651"/>
                </a:lnTo>
                <a:lnTo>
                  <a:pt x="16306" y="7697"/>
                </a:lnTo>
                <a:lnTo>
                  <a:pt x="16301" y="7742"/>
                </a:lnTo>
                <a:lnTo>
                  <a:pt x="16301" y="7786"/>
                </a:lnTo>
                <a:lnTo>
                  <a:pt x="16308" y="7827"/>
                </a:lnTo>
                <a:lnTo>
                  <a:pt x="16320" y="7866"/>
                </a:lnTo>
                <a:lnTo>
                  <a:pt x="16330" y="7889"/>
                </a:lnTo>
                <a:lnTo>
                  <a:pt x="16342" y="7912"/>
                </a:lnTo>
                <a:lnTo>
                  <a:pt x="16354" y="7932"/>
                </a:lnTo>
                <a:lnTo>
                  <a:pt x="16367" y="7953"/>
                </a:lnTo>
                <a:lnTo>
                  <a:pt x="16381" y="7973"/>
                </a:lnTo>
                <a:lnTo>
                  <a:pt x="16395" y="7991"/>
                </a:lnTo>
                <a:lnTo>
                  <a:pt x="16410" y="8009"/>
                </a:lnTo>
                <a:lnTo>
                  <a:pt x="16425" y="8027"/>
                </a:lnTo>
                <a:lnTo>
                  <a:pt x="16456" y="8062"/>
                </a:lnTo>
                <a:lnTo>
                  <a:pt x="16488" y="8095"/>
                </a:lnTo>
                <a:lnTo>
                  <a:pt x="16520" y="8129"/>
                </a:lnTo>
                <a:lnTo>
                  <a:pt x="16550" y="8165"/>
                </a:lnTo>
                <a:lnTo>
                  <a:pt x="16548" y="8176"/>
                </a:lnTo>
                <a:lnTo>
                  <a:pt x="16544" y="8188"/>
                </a:lnTo>
                <a:lnTo>
                  <a:pt x="16542" y="8199"/>
                </a:lnTo>
                <a:lnTo>
                  <a:pt x="16539" y="8211"/>
                </a:lnTo>
                <a:lnTo>
                  <a:pt x="16531" y="8224"/>
                </a:lnTo>
                <a:lnTo>
                  <a:pt x="16523" y="8237"/>
                </a:lnTo>
                <a:lnTo>
                  <a:pt x="16513" y="8250"/>
                </a:lnTo>
                <a:lnTo>
                  <a:pt x="16505" y="8260"/>
                </a:lnTo>
                <a:lnTo>
                  <a:pt x="16495" y="8270"/>
                </a:lnTo>
                <a:lnTo>
                  <a:pt x="16486" y="8279"/>
                </a:lnTo>
                <a:lnTo>
                  <a:pt x="16476" y="8287"/>
                </a:lnTo>
                <a:lnTo>
                  <a:pt x="16464" y="8295"/>
                </a:lnTo>
                <a:lnTo>
                  <a:pt x="16454" y="8302"/>
                </a:lnTo>
                <a:lnTo>
                  <a:pt x="16442" y="8309"/>
                </a:lnTo>
                <a:lnTo>
                  <a:pt x="16431" y="8315"/>
                </a:lnTo>
                <a:lnTo>
                  <a:pt x="16419" y="8321"/>
                </a:lnTo>
                <a:lnTo>
                  <a:pt x="16395" y="8331"/>
                </a:lnTo>
                <a:lnTo>
                  <a:pt x="16369" y="8339"/>
                </a:lnTo>
                <a:lnTo>
                  <a:pt x="16316" y="8355"/>
                </a:lnTo>
                <a:lnTo>
                  <a:pt x="16261" y="8371"/>
                </a:lnTo>
                <a:lnTo>
                  <a:pt x="16233" y="8380"/>
                </a:lnTo>
                <a:lnTo>
                  <a:pt x="16204" y="8392"/>
                </a:lnTo>
                <a:lnTo>
                  <a:pt x="16176" y="8404"/>
                </a:lnTo>
                <a:lnTo>
                  <a:pt x="16147" y="8418"/>
                </a:lnTo>
                <a:lnTo>
                  <a:pt x="16116" y="8453"/>
                </a:lnTo>
                <a:lnTo>
                  <a:pt x="16084" y="8488"/>
                </a:lnTo>
                <a:lnTo>
                  <a:pt x="16052" y="8522"/>
                </a:lnTo>
                <a:lnTo>
                  <a:pt x="16021" y="8557"/>
                </a:lnTo>
                <a:lnTo>
                  <a:pt x="15997" y="8575"/>
                </a:lnTo>
                <a:lnTo>
                  <a:pt x="15972" y="8593"/>
                </a:lnTo>
                <a:lnTo>
                  <a:pt x="15944" y="8612"/>
                </a:lnTo>
                <a:lnTo>
                  <a:pt x="15917" y="8630"/>
                </a:lnTo>
                <a:lnTo>
                  <a:pt x="15857" y="8668"/>
                </a:lnTo>
                <a:lnTo>
                  <a:pt x="15794" y="8705"/>
                </a:lnTo>
                <a:lnTo>
                  <a:pt x="15729" y="8745"/>
                </a:lnTo>
                <a:lnTo>
                  <a:pt x="15661" y="8786"/>
                </a:lnTo>
                <a:lnTo>
                  <a:pt x="15594" y="8826"/>
                </a:lnTo>
                <a:lnTo>
                  <a:pt x="15525" y="8867"/>
                </a:lnTo>
                <a:lnTo>
                  <a:pt x="15459" y="8909"/>
                </a:lnTo>
                <a:lnTo>
                  <a:pt x="15393" y="8953"/>
                </a:lnTo>
                <a:lnTo>
                  <a:pt x="15362" y="8975"/>
                </a:lnTo>
                <a:lnTo>
                  <a:pt x="15331" y="8996"/>
                </a:lnTo>
                <a:lnTo>
                  <a:pt x="15302" y="9018"/>
                </a:lnTo>
                <a:lnTo>
                  <a:pt x="15273" y="9041"/>
                </a:lnTo>
                <a:lnTo>
                  <a:pt x="15247" y="9063"/>
                </a:lnTo>
                <a:lnTo>
                  <a:pt x="15220" y="9086"/>
                </a:lnTo>
                <a:lnTo>
                  <a:pt x="15196" y="9109"/>
                </a:lnTo>
                <a:lnTo>
                  <a:pt x="15173" y="9131"/>
                </a:lnTo>
                <a:lnTo>
                  <a:pt x="15152" y="9154"/>
                </a:lnTo>
                <a:lnTo>
                  <a:pt x="15132" y="9177"/>
                </a:lnTo>
                <a:lnTo>
                  <a:pt x="15115" y="9201"/>
                </a:lnTo>
                <a:lnTo>
                  <a:pt x="15099" y="9224"/>
                </a:lnTo>
                <a:lnTo>
                  <a:pt x="15086" y="9248"/>
                </a:lnTo>
                <a:lnTo>
                  <a:pt x="15075" y="9272"/>
                </a:lnTo>
                <a:lnTo>
                  <a:pt x="15065" y="9296"/>
                </a:lnTo>
                <a:lnTo>
                  <a:pt x="15058" y="9320"/>
                </a:lnTo>
                <a:lnTo>
                  <a:pt x="15051" y="9346"/>
                </a:lnTo>
                <a:lnTo>
                  <a:pt x="15046" y="9371"/>
                </a:lnTo>
                <a:lnTo>
                  <a:pt x="15044" y="9396"/>
                </a:lnTo>
                <a:lnTo>
                  <a:pt x="15043" y="9421"/>
                </a:lnTo>
                <a:lnTo>
                  <a:pt x="15043" y="9446"/>
                </a:lnTo>
                <a:lnTo>
                  <a:pt x="15044" y="9473"/>
                </a:lnTo>
                <a:lnTo>
                  <a:pt x="15046" y="9498"/>
                </a:lnTo>
                <a:lnTo>
                  <a:pt x="15051" y="9523"/>
                </a:lnTo>
                <a:lnTo>
                  <a:pt x="15055" y="9548"/>
                </a:lnTo>
                <a:lnTo>
                  <a:pt x="15062" y="9573"/>
                </a:lnTo>
                <a:lnTo>
                  <a:pt x="15069" y="9597"/>
                </a:lnTo>
                <a:lnTo>
                  <a:pt x="15077" y="9623"/>
                </a:lnTo>
                <a:lnTo>
                  <a:pt x="15086" y="9647"/>
                </a:lnTo>
                <a:lnTo>
                  <a:pt x="15096" y="9671"/>
                </a:lnTo>
                <a:lnTo>
                  <a:pt x="15106" y="9694"/>
                </a:lnTo>
                <a:lnTo>
                  <a:pt x="15117" y="9717"/>
                </a:lnTo>
                <a:lnTo>
                  <a:pt x="15129" y="9739"/>
                </a:lnTo>
                <a:lnTo>
                  <a:pt x="15140" y="9761"/>
                </a:lnTo>
                <a:lnTo>
                  <a:pt x="15153" y="9783"/>
                </a:lnTo>
                <a:lnTo>
                  <a:pt x="15165" y="9804"/>
                </a:lnTo>
                <a:lnTo>
                  <a:pt x="15179" y="9823"/>
                </a:lnTo>
                <a:lnTo>
                  <a:pt x="15192" y="9843"/>
                </a:lnTo>
                <a:lnTo>
                  <a:pt x="15205" y="9861"/>
                </a:lnTo>
                <a:lnTo>
                  <a:pt x="15219" y="9878"/>
                </a:lnTo>
                <a:lnTo>
                  <a:pt x="15246" y="9910"/>
                </a:lnTo>
                <a:lnTo>
                  <a:pt x="15272" y="9939"/>
                </a:lnTo>
                <a:lnTo>
                  <a:pt x="15335" y="10004"/>
                </a:lnTo>
                <a:lnTo>
                  <a:pt x="15398" y="10069"/>
                </a:lnTo>
                <a:lnTo>
                  <a:pt x="15461" y="10136"/>
                </a:lnTo>
                <a:lnTo>
                  <a:pt x="15524" y="10202"/>
                </a:lnTo>
                <a:lnTo>
                  <a:pt x="15556" y="10235"/>
                </a:lnTo>
                <a:lnTo>
                  <a:pt x="15589" y="10267"/>
                </a:lnTo>
                <a:lnTo>
                  <a:pt x="15622" y="10298"/>
                </a:lnTo>
                <a:lnTo>
                  <a:pt x="15656" y="10329"/>
                </a:lnTo>
                <a:lnTo>
                  <a:pt x="15690" y="10359"/>
                </a:lnTo>
                <a:lnTo>
                  <a:pt x="15724" y="10389"/>
                </a:lnTo>
                <a:lnTo>
                  <a:pt x="15760" y="10417"/>
                </a:lnTo>
                <a:lnTo>
                  <a:pt x="15795" y="10445"/>
                </a:lnTo>
                <a:lnTo>
                  <a:pt x="15832" y="10471"/>
                </a:lnTo>
                <a:lnTo>
                  <a:pt x="15870" y="10495"/>
                </a:lnTo>
                <a:lnTo>
                  <a:pt x="15908" y="10519"/>
                </a:lnTo>
                <a:lnTo>
                  <a:pt x="15948" y="10541"/>
                </a:lnTo>
                <a:lnTo>
                  <a:pt x="15988" y="10562"/>
                </a:lnTo>
                <a:lnTo>
                  <a:pt x="16029" y="10580"/>
                </a:lnTo>
                <a:lnTo>
                  <a:pt x="16071" y="10597"/>
                </a:lnTo>
                <a:lnTo>
                  <a:pt x="16116" y="10612"/>
                </a:lnTo>
                <a:lnTo>
                  <a:pt x="16161" y="10626"/>
                </a:lnTo>
                <a:lnTo>
                  <a:pt x="16206" y="10636"/>
                </a:lnTo>
                <a:lnTo>
                  <a:pt x="16255" y="10645"/>
                </a:lnTo>
                <a:lnTo>
                  <a:pt x="16304" y="10652"/>
                </a:lnTo>
                <a:lnTo>
                  <a:pt x="16354" y="10656"/>
                </a:lnTo>
                <a:lnTo>
                  <a:pt x="16407" y="10658"/>
                </a:lnTo>
                <a:lnTo>
                  <a:pt x="16461" y="10657"/>
                </a:lnTo>
                <a:lnTo>
                  <a:pt x="16516" y="10652"/>
                </a:lnTo>
                <a:lnTo>
                  <a:pt x="16516" y="10658"/>
                </a:lnTo>
                <a:lnTo>
                  <a:pt x="16516" y="10664"/>
                </a:lnTo>
                <a:lnTo>
                  <a:pt x="16508" y="10676"/>
                </a:lnTo>
                <a:lnTo>
                  <a:pt x="16498" y="10688"/>
                </a:lnTo>
                <a:lnTo>
                  <a:pt x="16489" y="10699"/>
                </a:lnTo>
                <a:lnTo>
                  <a:pt x="16481" y="10711"/>
                </a:lnTo>
                <a:lnTo>
                  <a:pt x="16427" y="10727"/>
                </a:lnTo>
                <a:lnTo>
                  <a:pt x="16372" y="10739"/>
                </a:lnTo>
                <a:lnTo>
                  <a:pt x="16318" y="10751"/>
                </a:lnTo>
                <a:lnTo>
                  <a:pt x="16261" y="10761"/>
                </a:lnTo>
                <a:lnTo>
                  <a:pt x="16205" y="10768"/>
                </a:lnTo>
                <a:lnTo>
                  <a:pt x="16149" y="10775"/>
                </a:lnTo>
                <a:lnTo>
                  <a:pt x="16093" y="10779"/>
                </a:lnTo>
                <a:lnTo>
                  <a:pt x="16036" y="10782"/>
                </a:lnTo>
                <a:lnTo>
                  <a:pt x="15977" y="10784"/>
                </a:lnTo>
                <a:lnTo>
                  <a:pt x="15920" y="10784"/>
                </a:lnTo>
                <a:lnTo>
                  <a:pt x="15862" y="10784"/>
                </a:lnTo>
                <a:lnTo>
                  <a:pt x="15802" y="10783"/>
                </a:lnTo>
                <a:lnTo>
                  <a:pt x="15684" y="10778"/>
                </a:lnTo>
                <a:lnTo>
                  <a:pt x="15565" y="10771"/>
                </a:lnTo>
                <a:lnTo>
                  <a:pt x="15444" y="10764"/>
                </a:lnTo>
                <a:lnTo>
                  <a:pt x="15322" y="10756"/>
                </a:lnTo>
                <a:lnTo>
                  <a:pt x="15262" y="10754"/>
                </a:lnTo>
                <a:lnTo>
                  <a:pt x="15200" y="10751"/>
                </a:lnTo>
                <a:lnTo>
                  <a:pt x="15139" y="10748"/>
                </a:lnTo>
                <a:lnTo>
                  <a:pt x="15077" y="10747"/>
                </a:lnTo>
                <a:lnTo>
                  <a:pt x="15015" y="10747"/>
                </a:lnTo>
                <a:lnTo>
                  <a:pt x="14954" y="10747"/>
                </a:lnTo>
                <a:lnTo>
                  <a:pt x="14892" y="10749"/>
                </a:lnTo>
                <a:lnTo>
                  <a:pt x="14830" y="10752"/>
                </a:lnTo>
                <a:lnTo>
                  <a:pt x="14768" y="10756"/>
                </a:lnTo>
                <a:lnTo>
                  <a:pt x="14705" y="10762"/>
                </a:lnTo>
                <a:lnTo>
                  <a:pt x="14643" y="10770"/>
                </a:lnTo>
                <a:lnTo>
                  <a:pt x="14581" y="10779"/>
                </a:lnTo>
                <a:lnTo>
                  <a:pt x="14439" y="10803"/>
                </a:lnTo>
                <a:lnTo>
                  <a:pt x="14296" y="10826"/>
                </a:lnTo>
                <a:lnTo>
                  <a:pt x="14152" y="10850"/>
                </a:lnTo>
                <a:lnTo>
                  <a:pt x="14006" y="10874"/>
                </a:lnTo>
                <a:lnTo>
                  <a:pt x="13860" y="10900"/>
                </a:lnTo>
                <a:lnTo>
                  <a:pt x="13713" y="10924"/>
                </a:lnTo>
                <a:lnTo>
                  <a:pt x="13564" y="10949"/>
                </a:lnTo>
                <a:lnTo>
                  <a:pt x="13417" y="10974"/>
                </a:lnTo>
                <a:lnTo>
                  <a:pt x="13268" y="10999"/>
                </a:lnTo>
                <a:lnTo>
                  <a:pt x="13119" y="11025"/>
                </a:lnTo>
                <a:lnTo>
                  <a:pt x="12970" y="11051"/>
                </a:lnTo>
                <a:lnTo>
                  <a:pt x="12822" y="11077"/>
                </a:lnTo>
                <a:lnTo>
                  <a:pt x="12673" y="11103"/>
                </a:lnTo>
                <a:lnTo>
                  <a:pt x="12526" y="11130"/>
                </a:lnTo>
                <a:lnTo>
                  <a:pt x="12378" y="11156"/>
                </a:lnTo>
                <a:lnTo>
                  <a:pt x="12231" y="11182"/>
                </a:lnTo>
                <a:lnTo>
                  <a:pt x="12210" y="11186"/>
                </a:lnTo>
                <a:lnTo>
                  <a:pt x="12189" y="11187"/>
                </a:lnTo>
                <a:lnTo>
                  <a:pt x="12168" y="11188"/>
                </a:lnTo>
                <a:lnTo>
                  <a:pt x="12149" y="11188"/>
                </a:lnTo>
                <a:lnTo>
                  <a:pt x="12112" y="11185"/>
                </a:lnTo>
                <a:lnTo>
                  <a:pt x="12076" y="11179"/>
                </a:lnTo>
                <a:lnTo>
                  <a:pt x="12040" y="11173"/>
                </a:lnTo>
                <a:lnTo>
                  <a:pt x="12005" y="11170"/>
                </a:lnTo>
                <a:lnTo>
                  <a:pt x="11987" y="11169"/>
                </a:lnTo>
                <a:lnTo>
                  <a:pt x="11969" y="11167"/>
                </a:lnTo>
                <a:lnTo>
                  <a:pt x="11951" y="11169"/>
                </a:lnTo>
                <a:lnTo>
                  <a:pt x="11932" y="11171"/>
                </a:lnTo>
                <a:lnTo>
                  <a:pt x="11897" y="11177"/>
                </a:lnTo>
                <a:lnTo>
                  <a:pt x="11860" y="11185"/>
                </a:lnTo>
                <a:lnTo>
                  <a:pt x="11821" y="11195"/>
                </a:lnTo>
                <a:lnTo>
                  <a:pt x="11780" y="11206"/>
                </a:lnTo>
                <a:lnTo>
                  <a:pt x="11738" y="11219"/>
                </a:lnTo>
                <a:lnTo>
                  <a:pt x="11693" y="11234"/>
                </a:lnTo>
                <a:lnTo>
                  <a:pt x="11648" y="11251"/>
                </a:lnTo>
                <a:lnTo>
                  <a:pt x="11603" y="11269"/>
                </a:lnTo>
                <a:lnTo>
                  <a:pt x="11556" y="11289"/>
                </a:lnTo>
                <a:lnTo>
                  <a:pt x="11507" y="11309"/>
                </a:lnTo>
                <a:lnTo>
                  <a:pt x="11461" y="11332"/>
                </a:lnTo>
                <a:lnTo>
                  <a:pt x="11412" y="11355"/>
                </a:lnTo>
                <a:lnTo>
                  <a:pt x="11364" y="11380"/>
                </a:lnTo>
                <a:lnTo>
                  <a:pt x="11317" y="11406"/>
                </a:lnTo>
                <a:lnTo>
                  <a:pt x="11270" y="11433"/>
                </a:lnTo>
                <a:lnTo>
                  <a:pt x="11225" y="11461"/>
                </a:lnTo>
                <a:lnTo>
                  <a:pt x="11179" y="11489"/>
                </a:lnTo>
                <a:lnTo>
                  <a:pt x="11135" y="11519"/>
                </a:lnTo>
                <a:lnTo>
                  <a:pt x="11093" y="11550"/>
                </a:lnTo>
                <a:lnTo>
                  <a:pt x="11052" y="11581"/>
                </a:lnTo>
                <a:lnTo>
                  <a:pt x="11013" y="11613"/>
                </a:lnTo>
                <a:lnTo>
                  <a:pt x="10976" y="11646"/>
                </a:lnTo>
                <a:lnTo>
                  <a:pt x="10942" y="11678"/>
                </a:lnTo>
                <a:lnTo>
                  <a:pt x="10910" y="11713"/>
                </a:lnTo>
                <a:lnTo>
                  <a:pt x="10880" y="11746"/>
                </a:lnTo>
                <a:lnTo>
                  <a:pt x="10854" y="11780"/>
                </a:lnTo>
                <a:lnTo>
                  <a:pt x="10829" y="11814"/>
                </a:lnTo>
                <a:lnTo>
                  <a:pt x="10810" y="11849"/>
                </a:lnTo>
                <a:lnTo>
                  <a:pt x="10794" y="11884"/>
                </a:lnTo>
                <a:lnTo>
                  <a:pt x="10781" y="11919"/>
                </a:lnTo>
                <a:lnTo>
                  <a:pt x="10773" y="11954"/>
                </a:lnTo>
                <a:lnTo>
                  <a:pt x="10769" y="11989"/>
                </a:lnTo>
                <a:lnTo>
                  <a:pt x="10770" y="12005"/>
                </a:lnTo>
                <a:lnTo>
                  <a:pt x="10777" y="12034"/>
                </a:lnTo>
                <a:lnTo>
                  <a:pt x="10786" y="12076"/>
                </a:lnTo>
                <a:lnTo>
                  <a:pt x="10799" y="12128"/>
                </a:lnTo>
                <a:lnTo>
                  <a:pt x="10813" y="12189"/>
                </a:lnTo>
                <a:lnTo>
                  <a:pt x="10831" y="12257"/>
                </a:lnTo>
                <a:lnTo>
                  <a:pt x="10850" y="12329"/>
                </a:lnTo>
                <a:lnTo>
                  <a:pt x="10870" y="12403"/>
                </a:lnTo>
                <a:lnTo>
                  <a:pt x="10889" y="12478"/>
                </a:lnTo>
                <a:lnTo>
                  <a:pt x="10910" y="12551"/>
                </a:lnTo>
                <a:lnTo>
                  <a:pt x="10929" y="12621"/>
                </a:lnTo>
                <a:lnTo>
                  <a:pt x="10947" y="12686"/>
                </a:lnTo>
                <a:lnTo>
                  <a:pt x="10963" y="12743"/>
                </a:lnTo>
                <a:lnTo>
                  <a:pt x="10978" y="12791"/>
                </a:lnTo>
                <a:lnTo>
                  <a:pt x="10990" y="12828"/>
                </a:lnTo>
                <a:lnTo>
                  <a:pt x="10999" y="12852"/>
                </a:lnTo>
                <a:lnTo>
                  <a:pt x="11017" y="12879"/>
                </a:lnTo>
                <a:lnTo>
                  <a:pt x="11037" y="12907"/>
                </a:lnTo>
                <a:lnTo>
                  <a:pt x="11055" y="12934"/>
                </a:lnTo>
                <a:lnTo>
                  <a:pt x="11073" y="12962"/>
                </a:lnTo>
                <a:lnTo>
                  <a:pt x="11093" y="12989"/>
                </a:lnTo>
                <a:lnTo>
                  <a:pt x="11111" y="13017"/>
                </a:lnTo>
                <a:lnTo>
                  <a:pt x="11130" y="13043"/>
                </a:lnTo>
                <a:lnTo>
                  <a:pt x="11149" y="13071"/>
                </a:lnTo>
                <a:lnTo>
                  <a:pt x="11164" y="13106"/>
                </a:lnTo>
                <a:lnTo>
                  <a:pt x="11176" y="13143"/>
                </a:lnTo>
                <a:lnTo>
                  <a:pt x="11188" y="13181"/>
                </a:lnTo>
                <a:lnTo>
                  <a:pt x="11198" y="13220"/>
                </a:lnTo>
                <a:lnTo>
                  <a:pt x="11207" y="13260"/>
                </a:lnTo>
                <a:lnTo>
                  <a:pt x="11217" y="13300"/>
                </a:lnTo>
                <a:lnTo>
                  <a:pt x="11223" y="13341"/>
                </a:lnTo>
                <a:lnTo>
                  <a:pt x="11231" y="13383"/>
                </a:lnTo>
                <a:lnTo>
                  <a:pt x="11246" y="13467"/>
                </a:lnTo>
                <a:lnTo>
                  <a:pt x="11264" y="13549"/>
                </a:lnTo>
                <a:lnTo>
                  <a:pt x="11273" y="13589"/>
                </a:lnTo>
                <a:lnTo>
                  <a:pt x="11284" y="13630"/>
                </a:lnTo>
                <a:lnTo>
                  <a:pt x="11296" y="13667"/>
                </a:lnTo>
                <a:lnTo>
                  <a:pt x="11310" y="13704"/>
                </a:lnTo>
                <a:lnTo>
                  <a:pt x="11340" y="13776"/>
                </a:lnTo>
                <a:lnTo>
                  <a:pt x="11372" y="13848"/>
                </a:lnTo>
                <a:lnTo>
                  <a:pt x="11406" y="13919"/>
                </a:lnTo>
                <a:lnTo>
                  <a:pt x="11440" y="13991"/>
                </a:lnTo>
                <a:lnTo>
                  <a:pt x="11474" y="14064"/>
                </a:lnTo>
                <a:lnTo>
                  <a:pt x="11510" y="14137"/>
                </a:lnTo>
                <a:lnTo>
                  <a:pt x="11545" y="14209"/>
                </a:lnTo>
                <a:lnTo>
                  <a:pt x="11580" y="14282"/>
                </a:lnTo>
                <a:lnTo>
                  <a:pt x="11614" y="14357"/>
                </a:lnTo>
                <a:lnTo>
                  <a:pt x="11647" y="14431"/>
                </a:lnTo>
                <a:lnTo>
                  <a:pt x="11678" y="14506"/>
                </a:lnTo>
                <a:lnTo>
                  <a:pt x="11709" y="14581"/>
                </a:lnTo>
                <a:lnTo>
                  <a:pt x="11723" y="14619"/>
                </a:lnTo>
                <a:lnTo>
                  <a:pt x="11737" y="14657"/>
                </a:lnTo>
                <a:lnTo>
                  <a:pt x="11750" y="14696"/>
                </a:lnTo>
                <a:lnTo>
                  <a:pt x="11762" y="14735"/>
                </a:lnTo>
                <a:lnTo>
                  <a:pt x="11774" y="14774"/>
                </a:lnTo>
                <a:lnTo>
                  <a:pt x="11786" y="14812"/>
                </a:lnTo>
                <a:lnTo>
                  <a:pt x="11796" y="14851"/>
                </a:lnTo>
                <a:lnTo>
                  <a:pt x="11805" y="14890"/>
                </a:lnTo>
                <a:lnTo>
                  <a:pt x="11800" y="14890"/>
                </a:lnTo>
                <a:lnTo>
                  <a:pt x="11794" y="14890"/>
                </a:lnTo>
                <a:lnTo>
                  <a:pt x="11788" y="14879"/>
                </a:lnTo>
                <a:lnTo>
                  <a:pt x="11782" y="14867"/>
                </a:lnTo>
                <a:lnTo>
                  <a:pt x="11755" y="14834"/>
                </a:lnTo>
                <a:lnTo>
                  <a:pt x="11727" y="14801"/>
                </a:lnTo>
                <a:lnTo>
                  <a:pt x="11700" y="14768"/>
                </a:lnTo>
                <a:lnTo>
                  <a:pt x="11672" y="14736"/>
                </a:lnTo>
                <a:lnTo>
                  <a:pt x="11645" y="14703"/>
                </a:lnTo>
                <a:lnTo>
                  <a:pt x="11619" y="14669"/>
                </a:lnTo>
                <a:lnTo>
                  <a:pt x="11591" y="14636"/>
                </a:lnTo>
                <a:lnTo>
                  <a:pt x="11564" y="14603"/>
                </a:lnTo>
                <a:lnTo>
                  <a:pt x="11504" y="14559"/>
                </a:lnTo>
                <a:lnTo>
                  <a:pt x="11443" y="14515"/>
                </a:lnTo>
                <a:lnTo>
                  <a:pt x="11384" y="14471"/>
                </a:lnTo>
                <a:lnTo>
                  <a:pt x="11324" y="14428"/>
                </a:lnTo>
                <a:lnTo>
                  <a:pt x="11265" y="14383"/>
                </a:lnTo>
                <a:lnTo>
                  <a:pt x="11205" y="14340"/>
                </a:lnTo>
                <a:lnTo>
                  <a:pt x="11146" y="14295"/>
                </a:lnTo>
                <a:lnTo>
                  <a:pt x="11085" y="14251"/>
                </a:lnTo>
                <a:lnTo>
                  <a:pt x="11025" y="14208"/>
                </a:lnTo>
                <a:lnTo>
                  <a:pt x="10966" y="14163"/>
                </a:lnTo>
                <a:lnTo>
                  <a:pt x="10906" y="14120"/>
                </a:lnTo>
                <a:lnTo>
                  <a:pt x="10847" y="14076"/>
                </a:lnTo>
                <a:lnTo>
                  <a:pt x="10787" y="14031"/>
                </a:lnTo>
                <a:lnTo>
                  <a:pt x="10726" y="13988"/>
                </a:lnTo>
                <a:lnTo>
                  <a:pt x="10667" y="13944"/>
                </a:lnTo>
                <a:lnTo>
                  <a:pt x="10607" y="13900"/>
                </a:lnTo>
                <a:lnTo>
                  <a:pt x="10533" y="13863"/>
                </a:lnTo>
                <a:lnTo>
                  <a:pt x="10458" y="13827"/>
                </a:lnTo>
                <a:lnTo>
                  <a:pt x="10383" y="13790"/>
                </a:lnTo>
                <a:lnTo>
                  <a:pt x="10308" y="13756"/>
                </a:lnTo>
                <a:lnTo>
                  <a:pt x="10233" y="13721"/>
                </a:lnTo>
                <a:lnTo>
                  <a:pt x="10157" y="13688"/>
                </a:lnTo>
                <a:lnTo>
                  <a:pt x="10082" y="13655"/>
                </a:lnTo>
                <a:lnTo>
                  <a:pt x="10006" y="13623"/>
                </a:lnTo>
                <a:lnTo>
                  <a:pt x="9854" y="13559"/>
                </a:lnTo>
                <a:lnTo>
                  <a:pt x="9703" y="13497"/>
                </a:lnTo>
                <a:lnTo>
                  <a:pt x="9550" y="13435"/>
                </a:lnTo>
                <a:lnTo>
                  <a:pt x="9399" y="13373"/>
                </a:lnTo>
                <a:lnTo>
                  <a:pt x="9248" y="13311"/>
                </a:lnTo>
                <a:lnTo>
                  <a:pt x="9098" y="13248"/>
                </a:lnTo>
                <a:lnTo>
                  <a:pt x="9022" y="13216"/>
                </a:lnTo>
                <a:lnTo>
                  <a:pt x="8948" y="13183"/>
                </a:lnTo>
                <a:lnTo>
                  <a:pt x="8875" y="13150"/>
                </a:lnTo>
                <a:lnTo>
                  <a:pt x="8800" y="13117"/>
                </a:lnTo>
                <a:lnTo>
                  <a:pt x="8727" y="13082"/>
                </a:lnTo>
                <a:lnTo>
                  <a:pt x="8654" y="13047"/>
                </a:lnTo>
                <a:lnTo>
                  <a:pt x="8580" y="13011"/>
                </a:lnTo>
                <a:lnTo>
                  <a:pt x="8508" y="12975"/>
                </a:lnTo>
                <a:lnTo>
                  <a:pt x="8436" y="12937"/>
                </a:lnTo>
                <a:lnTo>
                  <a:pt x="8365" y="12898"/>
                </a:lnTo>
                <a:lnTo>
                  <a:pt x="8294" y="12859"/>
                </a:lnTo>
                <a:lnTo>
                  <a:pt x="8223" y="12818"/>
                </a:lnTo>
                <a:lnTo>
                  <a:pt x="8175" y="12780"/>
                </a:lnTo>
                <a:lnTo>
                  <a:pt x="8126" y="12743"/>
                </a:lnTo>
                <a:lnTo>
                  <a:pt x="8076" y="12705"/>
                </a:lnTo>
                <a:lnTo>
                  <a:pt x="8027" y="12668"/>
                </a:lnTo>
                <a:lnTo>
                  <a:pt x="7979" y="12631"/>
                </a:lnTo>
                <a:lnTo>
                  <a:pt x="7930" y="12593"/>
                </a:lnTo>
                <a:lnTo>
                  <a:pt x="7880" y="12555"/>
                </a:lnTo>
                <a:lnTo>
                  <a:pt x="7831" y="12519"/>
                </a:lnTo>
                <a:lnTo>
                  <a:pt x="7812" y="12507"/>
                </a:lnTo>
                <a:lnTo>
                  <a:pt x="7791" y="12497"/>
                </a:lnTo>
                <a:lnTo>
                  <a:pt x="7769" y="12488"/>
                </a:lnTo>
                <a:lnTo>
                  <a:pt x="7749" y="12480"/>
                </a:lnTo>
                <a:lnTo>
                  <a:pt x="7727" y="12472"/>
                </a:lnTo>
                <a:lnTo>
                  <a:pt x="7704" y="12466"/>
                </a:lnTo>
                <a:lnTo>
                  <a:pt x="7682" y="12460"/>
                </a:lnTo>
                <a:lnTo>
                  <a:pt x="7659" y="12456"/>
                </a:lnTo>
                <a:lnTo>
                  <a:pt x="7612" y="12449"/>
                </a:lnTo>
                <a:lnTo>
                  <a:pt x="7566" y="12444"/>
                </a:lnTo>
                <a:lnTo>
                  <a:pt x="7517" y="12440"/>
                </a:lnTo>
                <a:lnTo>
                  <a:pt x="7470" y="12437"/>
                </a:lnTo>
                <a:lnTo>
                  <a:pt x="7422" y="12435"/>
                </a:lnTo>
                <a:lnTo>
                  <a:pt x="7374" y="12433"/>
                </a:lnTo>
                <a:lnTo>
                  <a:pt x="7327" y="12429"/>
                </a:lnTo>
                <a:lnTo>
                  <a:pt x="7280" y="12425"/>
                </a:lnTo>
                <a:lnTo>
                  <a:pt x="7257" y="12421"/>
                </a:lnTo>
                <a:lnTo>
                  <a:pt x="7235" y="12418"/>
                </a:lnTo>
                <a:lnTo>
                  <a:pt x="7213" y="12413"/>
                </a:lnTo>
                <a:lnTo>
                  <a:pt x="7190" y="12409"/>
                </a:lnTo>
                <a:lnTo>
                  <a:pt x="7168" y="12403"/>
                </a:lnTo>
                <a:lnTo>
                  <a:pt x="7148" y="12396"/>
                </a:lnTo>
                <a:lnTo>
                  <a:pt x="7127" y="12388"/>
                </a:lnTo>
                <a:lnTo>
                  <a:pt x="7106" y="12380"/>
                </a:lnTo>
                <a:lnTo>
                  <a:pt x="7070" y="12362"/>
                </a:lnTo>
                <a:lnTo>
                  <a:pt x="7034" y="12340"/>
                </a:lnTo>
                <a:lnTo>
                  <a:pt x="6999" y="12316"/>
                </a:lnTo>
                <a:lnTo>
                  <a:pt x="6965" y="12289"/>
                </a:lnTo>
                <a:lnTo>
                  <a:pt x="6932" y="12259"/>
                </a:lnTo>
                <a:lnTo>
                  <a:pt x="6899" y="12227"/>
                </a:lnTo>
                <a:lnTo>
                  <a:pt x="6868" y="12192"/>
                </a:lnTo>
                <a:lnTo>
                  <a:pt x="6838" y="12155"/>
                </a:lnTo>
                <a:lnTo>
                  <a:pt x="6809" y="12116"/>
                </a:lnTo>
                <a:lnTo>
                  <a:pt x="6780" y="12076"/>
                </a:lnTo>
                <a:lnTo>
                  <a:pt x="6754" y="12032"/>
                </a:lnTo>
                <a:lnTo>
                  <a:pt x="6727" y="11987"/>
                </a:lnTo>
                <a:lnTo>
                  <a:pt x="6702" y="11942"/>
                </a:lnTo>
                <a:lnTo>
                  <a:pt x="6679" y="11895"/>
                </a:lnTo>
                <a:lnTo>
                  <a:pt x="6656" y="11845"/>
                </a:lnTo>
                <a:lnTo>
                  <a:pt x="6636" y="11795"/>
                </a:lnTo>
                <a:lnTo>
                  <a:pt x="6616" y="11745"/>
                </a:lnTo>
                <a:lnTo>
                  <a:pt x="6598" y="11693"/>
                </a:lnTo>
                <a:lnTo>
                  <a:pt x="6581" y="11640"/>
                </a:lnTo>
                <a:lnTo>
                  <a:pt x="6565" y="11587"/>
                </a:lnTo>
                <a:lnTo>
                  <a:pt x="6551" y="11533"/>
                </a:lnTo>
                <a:lnTo>
                  <a:pt x="6538" y="11479"/>
                </a:lnTo>
                <a:lnTo>
                  <a:pt x="6528" y="11425"/>
                </a:lnTo>
                <a:lnTo>
                  <a:pt x="6519" y="11371"/>
                </a:lnTo>
                <a:lnTo>
                  <a:pt x="6511" y="11316"/>
                </a:lnTo>
                <a:lnTo>
                  <a:pt x="6505" y="11263"/>
                </a:lnTo>
                <a:lnTo>
                  <a:pt x="6500" y="11210"/>
                </a:lnTo>
                <a:lnTo>
                  <a:pt x="6498" y="11156"/>
                </a:lnTo>
                <a:lnTo>
                  <a:pt x="6498" y="11104"/>
                </a:lnTo>
                <a:lnTo>
                  <a:pt x="6499" y="11053"/>
                </a:lnTo>
                <a:lnTo>
                  <a:pt x="6503" y="11001"/>
                </a:lnTo>
                <a:lnTo>
                  <a:pt x="6507" y="10952"/>
                </a:lnTo>
                <a:lnTo>
                  <a:pt x="6492" y="10937"/>
                </a:lnTo>
                <a:lnTo>
                  <a:pt x="6479" y="10924"/>
                </a:lnTo>
                <a:lnTo>
                  <a:pt x="6464" y="10909"/>
                </a:lnTo>
                <a:lnTo>
                  <a:pt x="6450" y="10895"/>
                </a:lnTo>
                <a:lnTo>
                  <a:pt x="6441" y="10901"/>
                </a:lnTo>
                <a:lnTo>
                  <a:pt x="6433" y="10906"/>
                </a:lnTo>
                <a:lnTo>
                  <a:pt x="6424" y="10912"/>
                </a:lnTo>
                <a:lnTo>
                  <a:pt x="6416" y="10918"/>
                </a:lnTo>
                <a:lnTo>
                  <a:pt x="6404" y="10977"/>
                </a:lnTo>
                <a:lnTo>
                  <a:pt x="6393" y="11037"/>
                </a:lnTo>
                <a:lnTo>
                  <a:pt x="6378" y="11099"/>
                </a:lnTo>
                <a:lnTo>
                  <a:pt x="6362" y="11161"/>
                </a:lnTo>
                <a:lnTo>
                  <a:pt x="6345" y="11222"/>
                </a:lnTo>
                <a:lnTo>
                  <a:pt x="6325" y="11285"/>
                </a:lnTo>
                <a:lnTo>
                  <a:pt x="6305" y="11348"/>
                </a:lnTo>
                <a:lnTo>
                  <a:pt x="6282" y="11411"/>
                </a:lnTo>
                <a:lnTo>
                  <a:pt x="6259" y="11476"/>
                </a:lnTo>
                <a:lnTo>
                  <a:pt x="6235" y="11540"/>
                </a:lnTo>
                <a:lnTo>
                  <a:pt x="6208" y="11604"/>
                </a:lnTo>
                <a:lnTo>
                  <a:pt x="6182" y="11668"/>
                </a:lnTo>
                <a:lnTo>
                  <a:pt x="6155" y="11732"/>
                </a:lnTo>
                <a:lnTo>
                  <a:pt x="6126" y="11796"/>
                </a:lnTo>
                <a:lnTo>
                  <a:pt x="6097" y="11860"/>
                </a:lnTo>
                <a:lnTo>
                  <a:pt x="6069" y="11924"/>
                </a:lnTo>
                <a:lnTo>
                  <a:pt x="6008" y="12050"/>
                </a:lnTo>
                <a:lnTo>
                  <a:pt x="5947" y="12176"/>
                </a:lnTo>
                <a:lnTo>
                  <a:pt x="5887" y="12299"/>
                </a:lnTo>
                <a:lnTo>
                  <a:pt x="5826" y="12419"/>
                </a:lnTo>
                <a:lnTo>
                  <a:pt x="5767" y="12537"/>
                </a:lnTo>
                <a:lnTo>
                  <a:pt x="5711" y="12650"/>
                </a:lnTo>
                <a:lnTo>
                  <a:pt x="5658" y="12759"/>
                </a:lnTo>
                <a:lnTo>
                  <a:pt x="5609" y="12863"/>
                </a:lnTo>
                <a:lnTo>
                  <a:pt x="5525" y="13048"/>
                </a:lnTo>
                <a:lnTo>
                  <a:pt x="5440" y="13231"/>
                </a:lnTo>
                <a:lnTo>
                  <a:pt x="5355" y="13415"/>
                </a:lnTo>
                <a:lnTo>
                  <a:pt x="5270" y="13599"/>
                </a:lnTo>
                <a:lnTo>
                  <a:pt x="5185" y="13783"/>
                </a:lnTo>
                <a:lnTo>
                  <a:pt x="5100" y="13967"/>
                </a:lnTo>
                <a:lnTo>
                  <a:pt x="5015" y="14153"/>
                </a:lnTo>
                <a:lnTo>
                  <a:pt x="4931" y="14338"/>
                </a:lnTo>
                <a:lnTo>
                  <a:pt x="4847" y="14524"/>
                </a:lnTo>
                <a:lnTo>
                  <a:pt x="4763" y="14711"/>
                </a:lnTo>
                <a:lnTo>
                  <a:pt x="4679" y="14898"/>
                </a:lnTo>
                <a:lnTo>
                  <a:pt x="4597" y="15086"/>
                </a:lnTo>
                <a:lnTo>
                  <a:pt x="4515" y="15275"/>
                </a:lnTo>
                <a:lnTo>
                  <a:pt x="4433" y="15464"/>
                </a:lnTo>
                <a:lnTo>
                  <a:pt x="4353" y="15655"/>
                </a:lnTo>
                <a:lnTo>
                  <a:pt x="4273" y="15847"/>
                </a:lnTo>
                <a:lnTo>
                  <a:pt x="4236" y="15935"/>
                </a:lnTo>
                <a:lnTo>
                  <a:pt x="4201" y="16023"/>
                </a:lnTo>
                <a:lnTo>
                  <a:pt x="4166" y="16112"/>
                </a:lnTo>
                <a:lnTo>
                  <a:pt x="4131" y="16202"/>
                </a:lnTo>
                <a:lnTo>
                  <a:pt x="4098" y="16292"/>
                </a:lnTo>
                <a:lnTo>
                  <a:pt x="4063" y="16382"/>
                </a:lnTo>
                <a:lnTo>
                  <a:pt x="4030" y="16473"/>
                </a:lnTo>
                <a:lnTo>
                  <a:pt x="3998" y="16565"/>
                </a:lnTo>
                <a:lnTo>
                  <a:pt x="3966" y="16656"/>
                </a:lnTo>
                <a:lnTo>
                  <a:pt x="3934" y="16749"/>
                </a:lnTo>
                <a:lnTo>
                  <a:pt x="3903" y="16842"/>
                </a:lnTo>
                <a:lnTo>
                  <a:pt x="3872" y="16934"/>
                </a:lnTo>
                <a:lnTo>
                  <a:pt x="3842" y="17027"/>
                </a:lnTo>
                <a:lnTo>
                  <a:pt x="3813" y="17121"/>
                </a:lnTo>
                <a:lnTo>
                  <a:pt x="3783" y="17215"/>
                </a:lnTo>
                <a:lnTo>
                  <a:pt x="3754" y="17309"/>
                </a:lnTo>
                <a:lnTo>
                  <a:pt x="3744" y="17347"/>
                </a:lnTo>
                <a:lnTo>
                  <a:pt x="3734" y="17382"/>
                </a:lnTo>
                <a:lnTo>
                  <a:pt x="3725" y="17419"/>
                </a:lnTo>
                <a:lnTo>
                  <a:pt x="3717" y="17453"/>
                </a:lnTo>
                <a:lnTo>
                  <a:pt x="3703" y="17521"/>
                </a:lnTo>
                <a:lnTo>
                  <a:pt x="3691" y="17585"/>
                </a:lnTo>
                <a:lnTo>
                  <a:pt x="3681" y="17647"/>
                </a:lnTo>
                <a:lnTo>
                  <a:pt x="3672" y="17706"/>
                </a:lnTo>
                <a:lnTo>
                  <a:pt x="3663" y="17765"/>
                </a:lnTo>
                <a:lnTo>
                  <a:pt x="3653" y="17821"/>
                </a:lnTo>
                <a:lnTo>
                  <a:pt x="3643" y="17876"/>
                </a:lnTo>
                <a:lnTo>
                  <a:pt x="3630" y="17931"/>
                </a:lnTo>
                <a:lnTo>
                  <a:pt x="3624" y="17957"/>
                </a:lnTo>
                <a:lnTo>
                  <a:pt x="3616" y="17985"/>
                </a:lnTo>
                <a:lnTo>
                  <a:pt x="3606" y="18011"/>
                </a:lnTo>
                <a:lnTo>
                  <a:pt x="3597" y="18037"/>
                </a:lnTo>
                <a:lnTo>
                  <a:pt x="3587" y="18064"/>
                </a:lnTo>
                <a:lnTo>
                  <a:pt x="3575" y="18091"/>
                </a:lnTo>
                <a:lnTo>
                  <a:pt x="3562" y="18117"/>
                </a:lnTo>
                <a:lnTo>
                  <a:pt x="3548" y="18144"/>
                </a:lnTo>
                <a:lnTo>
                  <a:pt x="3533" y="18171"/>
                </a:lnTo>
                <a:lnTo>
                  <a:pt x="3516" y="18199"/>
                </a:lnTo>
                <a:lnTo>
                  <a:pt x="3498" y="18226"/>
                </a:lnTo>
                <a:lnTo>
                  <a:pt x="3478" y="18254"/>
                </a:lnTo>
                <a:lnTo>
                  <a:pt x="3467" y="18248"/>
                </a:lnTo>
                <a:lnTo>
                  <a:pt x="3455" y="18244"/>
                </a:lnTo>
                <a:lnTo>
                  <a:pt x="3446" y="18242"/>
                </a:lnTo>
                <a:lnTo>
                  <a:pt x="3437" y="18240"/>
                </a:lnTo>
                <a:lnTo>
                  <a:pt x="3429" y="18240"/>
                </a:lnTo>
                <a:lnTo>
                  <a:pt x="3422" y="18240"/>
                </a:lnTo>
                <a:lnTo>
                  <a:pt x="3415" y="18242"/>
                </a:lnTo>
                <a:lnTo>
                  <a:pt x="3409" y="18244"/>
                </a:lnTo>
                <a:lnTo>
                  <a:pt x="3397" y="18251"/>
                </a:lnTo>
                <a:lnTo>
                  <a:pt x="3384" y="18262"/>
                </a:lnTo>
                <a:lnTo>
                  <a:pt x="3369" y="18274"/>
                </a:lnTo>
                <a:lnTo>
                  <a:pt x="3351" y="18288"/>
                </a:lnTo>
                <a:lnTo>
                  <a:pt x="3342" y="18281"/>
                </a:lnTo>
                <a:lnTo>
                  <a:pt x="3332" y="18272"/>
                </a:lnTo>
                <a:lnTo>
                  <a:pt x="3321" y="18263"/>
                </a:lnTo>
                <a:lnTo>
                  <a:pt x="3312" y="18251"/>
                </a:lnTo>
                <a:lnTo>
                  <a:pt x="3303" y="18240"/>
                </a:lnTo>
                <a:lnTo>
                  <a:pt x="3295" y="18227"/>
                </a:lnTo>
                <a:lnTo>
                  <a:pt x="3287" y="18215"/>
                </a:lnTo>
                <a:lnTo>
                  <a:pt x="3280" y="18200"/>
                </a:lnTo>
                <a:lnTo>
                  <a:pt x="3274" y="18186"/>
                </a:lnTo>
                <a:lnTo>
                  <a:pt x="3271" y="18170"/>
                </a:lnTo>
                <a:lnTo>
                  <a:pt x="3267" y="18154"/>
                </a:lnTo>
                <a:lnTo>
                  <a:pt x="3266" y="18138"/>
                </a:lnTo>
                <a:lnTo>
                  <a:pt x="3267" y="18121"/>
                </a:lnTo>
                <a:lnTo>
                  <a:pt x="3270" y="18104"/>
                </a:lnTo>
                <a:lnTo>
                  <a:pt x="3275" y="18086"/>
                </a:lnTo>
                <a:lnTo>
                  <a:pt x="3282" y="18069"/>
                </a:lnTo>
                <a:lnTo>
                  <a:pt x="3309" y="18030"/>
                </a:lnTo>
                <a:lnTo>
                  <a:pt x="3334" y="17991"/>
                </a:lnTo>
                <a:lnTo>
                  <a:pt x="3360" y="17952"/>
                </a:lnTo>
                <a:lnTo>
                  <a:pt x="3387" y="17914"/>
                </a:lnTo>
                <a:lnTo>
                  <a:pt x="3412" y="17875"/>
                </a:lnTo>
                <a:lnTo>
                  <a:pt x="3438" y="17836"/>
                </a:lnTo>
                <a:lnTo>
                  <a:pt x="3464" y="17797"/>
                </a:lnTo>
                <a:lnTo>
                  <a:pt x="3490" y="17758"/>
                </a:lnTo>
                <a:lnTo>
                  <a:pt x="3515" y="17680"/>
                </a:lnTo>
                <a:lnTo>
                  <a:pt x="3540" y="17601"/>
                </a:lnTo>
                <a:lnTo>
                  <a:pt x="3565" y="17523"/>
                </a:lnTo>
                <a:lnTo>
                  <a:pt x="3590" y="17444"/>
                </a:lnTo>
                <a:lnTo>
                  <a:pt x="3616" y="17366"/>
                </a:lnTo>
                <a:lnTo>
                  <a:pt x="3641" y="17287"/>
                </a:lnTo>
                <a:lnTo>
                  <a:pt x="3666" y="17209"/>
                </a:lnTo>
                <a:lnTo>
                  <a:pt x="3691" y="17130"/>
                </a:lnTo>
                <a:lnTo>
                  <a:pt x="3716" y="17052"/>
                </a:lnTo>
                <a:lnTo>
                  <a:pt x="3742" y="16973"/>
                </a:lnTo>
                <a:lnTo>
                  <a:pt x="3767" y="16896"/>
                </a:lnTo>
                <a:lnTo>
                  <a:pt x="3792" y="16816"/>
                </a:lnTo>
                <a:lnTo>
                  <a:pt x="3817" y="16739"/>
                </a:lnTo>
                <a:lnTo>
                  <a:pt x="3842" y="16660"/>
                </a:lnTo>
                <a:lnTo>
                  <a:pt x="3868" y="16582"/>
                </a:lnTo>
                <a:lnTo>
                  <a:pt x="3893" y="16503"/>
                </a:lnTo>
                <a:lnTo>
                  <a:pt x="3945" y="16371"/>
                </a:lnTo>
                <a:lnTo>
                  <a:pt x="3998" y="16239"/>
                </a:lnTo>
                <a:lnTo>
                  <a:pt x="4051" y="16108"/>
                </a:lnTo>
                <a:lnTo>
                  <a:pt x="4103" y="15976"/>
                </a:lnTo>
                <a:lnTo>
                  <a:pt x="4155" y="15844"/>
                </a:lnTo>
                <a:lnTo>
                  <a:pt x="4208" y="15713"/>
                </a:lnTo>
                <a:lnTo>
                  <a:pt x="4260" y="15581"/>
                </a:lnTo>
                <a:lnTo>
                  <a:pt x="4313" y="15449"/>
                </a:lnTo>
                <a:lnTo>
                  <a:pt x="4366" y="15317"/>
                </a:lnTo>
                <a:lnTo>
                  <a:pt x="4418" y="15186"/>
                </a:lnTo>
                <a:lnTo>
                  <a:pt x="4471" y="15054"/>
                </a:lnTo>
                <a:lnTo>
                  <a:pt x="4524" y="14922"/>
                </a:lnTo>
                <a:lnTo>
                  <a:pt x="4576" y="14791"/>
                </a:lnTo>
                <a:lnTo>
                  <a:pt x="4628" y="14659"/>
                </a:lnTo>
                <a:lnTo>
                  <a:pt x="4681" y="14527"/>
                </a:lnTo>
                <a:lnTo>
                  <a:pt x="4733" y="14396"/>
                </a:lnTo>
                <a:lnTo>
                  <a:pt x="4812" y="14230"/>
                </a:lnTo>
                <a:lnTo>
                  <a:pt x="4890" y="14062"/>
                </a:lnTo>
                <a:lnTo>
                  <a:pt x="4969" y="13896"/>
                </a:lnTo>
                <a:lnTo>
                  <a:pt x="5047" y="13730"/>
                </a:lnTo>
                <a:lnTo>
                  <a:pt x="5126" y="13564"/>
                </a:lnTo>
                <a:lnTo>
                  <a:pt x="5204" y="13398"/>
                </a:lnTo>
                <a:lnTo>
                  <a:pt x="5283" y="13232"/>
                </a:lnTo>
                <a:lnTo>
                  <a:pt x="5361" y="13065"/>
                </a:lnTo>
                <a:lnTo>
                  <a:pt x="5440" y="12899"/>
                </a:lnTo>
                <a:lnTo>
                  <a:pt x="5518" y="12733"/>
                </a:lnTo>
                <a:lnTo>
                  <a:pt x="5597" y="12567"/>
                </a:lnTo>
                <a:lnTo>
                  <a:pt x="5675" y="12401"/>
                </a:lnTo>
                <a:lnTo>
                  <a:pt x="5754" y="12234"/>
                </a:lnTo>
                <a:lnTo>
                  <a:pt x="5832" y="12068"/>
                </a:lnTo>
                <a:lnTo>
                  <a:pt x="5911" y="11902"/>
                </a:lnTo>
                <a:lnTo>
                  <a:pt x="5989" y="11735"/>
                </a:lnTo>
                <a:lnTo>
                  <a:pt x="6018" y="11662"/>
                </a:lnTo>
                <a:lnTo>
                  <a:pt x="6045" y="11589"/>
                </a:lnTo>
                <a:lnTo>
                  <a:pt x="6070" y="11516"/>
                </a:lnTo>
                <a:lnTo>
                  <a:pt x="6094" y="11443"/>
                </a:lnTo>
                <a:lnTo>
                  <a:pt x="6117" y="11370"/>
                </a:lnTo>
                <a:lnTo>
                  <a:pt x="6139" y="11297"/>
                </a:lnTo>
                <a:lnTo>
                  <a:pt x="6160" y="11222"/>
                </a:lnTo>
                <a:lnTo>
                  <a:pt x="6181" y="11149"/>
                </a:lnTo>
                <a:lnTo>
                  <a:pt x="6202" y="11076"/>
                </a:lnTo>
                <a:lnTo>
                  <a:pt x="6223" y="11001"/>
                </a:lnTo>
                <a:lnTo>
                  <a:pt x="6245" y="10927"/>
                </a:lnTo>
                <a:lnTo>
                  <a:pt x="6267" y="10853"/>
                </a:lnTo>
                <a:lnTo>
                  <a:pt x="6291" y="10777"/>
                </a:lnTo>
                <a:lnTo>
                  <a:pt x="6315" y="10701"/>
                </a:lnTo>
                <a:lnTo>
                  <a:pt x="6341" y="10626"/>
                </a:lnTo>
                <a:lnTo>
                  <a:pt x="6369" y="10549"/>
                </a:lnTo>
                <a:lnTo>
                  <a:pt x="6357" y="10538"/>
                </a:lnTo>
                <a:lnTo>
                  <a:pt x="6346" y="10526"/>
                </a:lnTo>
                <a:lnTo>
                  <a:pt x="6338" y="10528"/>
                </a:lnTo>
                <a:lnTo>
                  <a:pt x="6329" y="10532"/>
                </a:lnTo>
                <a:lnTo>
                  <a:pt x="6321" y="10534"/>
                </a:lnTo>
                <a:lnTo>
                  <a:pt x="6311" y="10538"/>
                </a:lnTo>
                <a:lnTo>
                  <a:pt x="6295" y="10566"/>
                </a:lnTo>
                <a:lnTo>
                  <a:pt x="6275" y="10595"/>
                </a:lnTo>
                <a:lnTo>
                  <a:pt x="6250" y="10625"/>
                </a:lnTo>
                <a:lnTo>
                  <a:pt x="6222" y="10654"/>
                </a:lnTo>
                <a:lnTo>
                  <a:pt x="6190" y="10685"/>
                </a:lnTo>
                <a:lnTo>
                  <a:pt x="6155" y="10716"/>
                </a:lnTo>
                <a:lnTo>
                  <a:pt x="6117" y="10748"/>
                </a:lnTo>
                <a:lnTo>
                  <a:pt x="6074" y="10779"/>
                </a:lnTo>
                <a:lnTo>
                  <a:pt x="6031" y="10810"/>
                </a:lnTo>
                <a:lnTo>
                  <a:pt x="5984" y="10841"/>
                </a:lnTo>
                <a:lnTo>
                  <a:pt x="5935" y="10871"/>
                </a:lnTo>
                <a:lnTo>
                  <a:pt x="5884" y="10901"/>
                </a:lnTo>
                <a:lnTo>
                  <a:pt x="5830" y="10929"/>
                </a:lnTo>
                <a:lnTo>
                  <a:pt x="5775" y="10958"/>
                </a:lnTo>
                <a:lnTo>
                  <a:pt x="5719" y="10984"/>
                </a:lnTo>
                <a:lnTo>
                  <a:pt x="5662" y="11011"/>
                </a:lnTo>
                <a:lnTo>
                  <a:pt x="5603" y="11036"/>
                </a:lnTo>
                <a:lnTo>
                  <a:pt x="5543" y="11059"/>
                </a:lnTo>
                <a:lnTo>
                  <a:pt x="5482" y="11080"/>
                </a:lnTo>
                <a:lnTo>
                  <a:pt x="5422" y="11101"/>
                </a:lnTo>
                <a:lnTo>
                  <a:pt x="5360" y="11119"/>
                </a:lnTo>
                <a:lnTo>
                  <a:pt x="5299" y="11135"/>
                </a:lnTo>
                <a:lnTo>
                  <a:pt x="5237" y="11149"/>
                </a:lnTo>
                <a:lnTo>
                  <a:pt x="5177" y="11162"/>
                </a:lnTo>
                <a:lnTo>
                  <a:pt x="5116" y="11171"/>
                </a:lnTo>
                <a:lnTo>
                  <a:pt x="5055" y="11178"/>
                </a:lnTo>
                <a:lnTo>
                  <a:pt x="4997" y="11182"/>
                </a:lnTo>
                <a:lnTo>
                  <a:pt x="4938" y="11184"/>
                </a:lnTo>
                <a:lnTo>
                  <a:pt x="4882" y="11182"/>
                </a:lnTo>
                <a:lnTo>
                  <a:pt x="4827" y="11178"/>
                </a:lnTo>
                <a:lnTo>
                  <a:pt x="4773" y="11171"/>
                </a:lnTo>
                <a:lnTo>
                  <a:pt x="4722" y="11159"/>
                </a:lnTo>
                <a:lnTo>
                  <a:pt x="4689" y="11149"/>
                </a:lnTo>
                <a:lnTo>
                  <a:pt x="4657" y="11138"/>
                </a:lnTo>
                <a:lnTo>
                  <a:pt x="4628" y="11125"/>
                </a:lnTo>
                <a:lnTo>
                  <a:pt x="4600" y="11110"/>
                </a:lnTo>
                <a:lnTo>
                  <a:pt x="4575" y="11094"/>
                </a:lnTo>
                <a:lnTo>
                  <a:pt x="4552" y="11077"/>
                </a:lnTo>
                <a:lnTo>
                  <a:pt x="4531" y="11059"/>
                </a:lnTo>
                <a:lnTo>
                  <a:pt x="4511" y="11039"/>
                </a:lnTo>
                <a:lnTo>
                  <a:pt x="4492" y="11019"/>
                </a:lnTo>
                <a:lnTo>
                  <a:pt x="4474" y="10998"/>
                </a:lnTo>
                <a:lnTo>
                  <a:pt x="4458" y="10976"/>
                </a:lnTo>
                <a:lnTo>
                  <a:pt x="4442" y="10953"/>
                </a:lnTo>
                <a:lnTo>
                  <a:pt x="4414" y="10908"/>
                </a:lnTo>
                <a:lnTo>
                  <a:pt x="4386" y="10861"/>
                </a:lnTo>
                <a:lnTo>
                  <a:pt x="4359" y="10814"/>
                </a:lnTo>
                <a:lnTo>
                  <a:pt x="4330" y="10767"/>
                </a:lnTo>
                <a:lnTo>
                  <a:pt x="4315" y="10745"/>
                </a:lnTo>
                <a:lnTo>
                  <a:pt x="4299" y="10723"/>
                </a:lnTo>
                <a:lnTo>
                  <a:pt x="4282" y="10701"/>
                </a:lnTo>
                <a:lnTo>
                  <a:pt x="4265" y="10681"/>
                </a:lnTo>
                <a:lnTo>
                  <a:pt x="4245" y="10661"/>
                </a:lnTo>
                <a:lnTo>
                  <a:pt x="4225" y="10643"/>
                </a:lnTo>
                <a:lnTo>
                  <a:pt x="4203" y="10626"/>
                </a:lnTo>
                <a:lnTo>
                  <a:pt x="4180" y="10610"/>
                </a:lnTo>
                <a:lnTo>
                  <a:pt x="4155" y="10595"/>
                </a:lnTo>
                <a:lnTo>
                  <a:pt x="4127" y="10582"/>
                </a:lnTo>
                <a:lnTo>
                  <a:pt x="4098" y="10571"/>
                </a:lnTo>
                <a:lnTo>
                  <a:pt x="4066" y="10561"/>
                </a:lnTo>
                <a:lnTo>
                  <a:pt x="3921" y="10520"/>
                </a:lnTo>
                <a:lnTo>
                  <a:pt x="3779" y="10480"/>
                </a:lnTo>
                <a:lnTo>
                  <a:pt x="3640" y="10439"/>
                </a:lnTo>
                <a:lnTo>
                  <a:pt x="3502" y="10398"/>
                </a:lnTo>
                <a:lnTo>
                  <a:pt x="3366" y="10354"/>
                </a:lnTo>
                <a:lnTo>
                  <a:pt x="3232" y="10311"/>
                </a:lnTo>
                <a:lnTo>
                  <a:pt x="3099" y="10266"/>
                </a:lnTo>
                <a:lnTo>
                  <a:pt x="2967" y="10220"/>
                </a:lnTo>
                <a:lnTo>
                  <a:pt x="2837" y="10173"/>
                </a:lnTo>
                <a:lnTo>
                  <a:pt x="2707" y="10127"/>
                </a:lnTo>
                <a:lnTo>
                  <a:pt x="2578" y="10077"/>
                </a:lnTo>
                <a:lnTo>
                  <a:pt x="2450" y="10027"/>
                </a:lnTo>
                <a:lnTo>
                  <a:pt x="2320" y="9975"/>
                </a:lnTo>
                <a:lnTo>
                  <a:pt x="2192" y="9923"/>
                </a:lnTo>
                <a:lnTo>
                  <a:pt x="2064" y="9868"/>
                </a:lnTo>
                <a:lnTo>
                  <a:pt x="1935" y="9812"/>
                </a:lnTo>
                <a:lnTo>
                  <a:pt x="1859" y="9773"/>
                </a:lnTo>
                <a:lnTo>
                  <a:pt x="1782" y="9734"/>
                </a:lnTo>
                <a:lnTo>
                  <a:pt x="1706" y="9695"/>
                </a:lnTo>
                <a:lnTo>
                  <a:pt x="1630" y="9657"/>
                </a:lnTo>
                <a:lnTo>
                  <a:pt x="1553" y="9618"/>
                </a:lnTo>
                <a:lnTo>
                  <a:pt x="1477" y="9579"/>
                </a:lnTo>
                <a:lnTo>
                  <a:pt x="1401" y="9540"/>
                </a:lnTo>
                <a:lnTo>
                  <a:pt x="1324" y="9501"/>
                </a:lnTo>
                <a:lnTo>
                  <a:pt x="1270" y="9480"/>
                </a:lnTo>
                <a:lnTo>
                  <a:pt x="1204" y="9455"/>
                </a:lnTo>
                <a:lnTo>
                  <a:pt x="1127" y="9429"/>
                </a:lnTo>
                <a:lnTo>
                  <a:pt x="1042" y="9399"/>
                </a:lnTo>
                <a:lnTo>
                  <a:pt x="952" y="9367"/>
                </a:lnTo>
                <a:lnTo>
                  <a:pt x="857" y="9334"/>
                </a:lnTo>
                <a:lnTo>
                  <a:pt x="758" y="9300"/>
                </a:lnTo>
                <a:lnTo>
                  <a:pt x="661" y="9264"/>
                </a:lnTo>
                <a:lnTo>
                  <a:pt x="563" y="9229"/>
                </a:lnTo>
                <a:lnTo>
                  <a:pt x="471" y="9191"/>
                </a:lnTo>
                <a:lnTo>
                  <a:pt x="426" y="9173"/>
                </a:lnTo>
                <a:lnTo>
                  <a:pt x="383" y="9154"/>
                </a:lnTo>
                <a:lnTo>
                  <a:pt x="341" y="9137"/>
                </a:lnTo>
                <a:lnTo>
                  <a:pt x="302" y="9119"/>
                </a:lnTo>
                <a:lnTo>
                  <a:pt x="265" y="9100"/>
                </a:lnTo>
                <a:lnTo>
                  <a:pt x="230" y="9082"/>
                </a:lnTo>
                <a:lnTo>
                  <a:pt x="199" y="9065"/>
                </a:lnTo>
                <a:lnTo>
                  <a:pt x="171" y="9048"/>
                </a:lnTo>
                <a:lnTo>
                  <a:pt x="145" y="9031"/>
                </a:lnTo>
                <a:lnTo>
                  <a:pt x="124" y="9015"/>
                </a:lnTo>
                <a:lnTo>
                  <a:pt x="107" y="8999"/>
                </a:lnTo>
                <a:lnTo>
                  <a:pt x="92" y="8983"/>
                </a:lnTo>
                <a:lnTo>
                  <a:pt x="92" y="8977"/>
                </a:lnTo>
                <a:lnTo>
                  <a:pt x="92" y="8971"/>
                </a:lnTo>
                <a:lnTo>
                  <a:pt x="103" y="8965"/>
                </a:lnTo>
                <a:lnTo>
                  <a:pt x="116" y="8960"/>
                </a:lnTo>
                <a:lnTo>
                  <a:pt x="151" y="8970"/>
                </a:lnTo>
                <a:lnTo>
                  <a:pt x="187" y="8979"/>
                </a:lnTo>
                <a:lnTo>
                  <a:pt x="224" y="8986"/>
                </a:lnTo>
                <a:lnTo>
                  <a:pt x="261" y="8993"/>
                </a:lnTo>
                <a:lnTo>
                  <a:pt x="299" y="8997"/>
                </a:lnTo>
                <a:lnTo>
                  <a:pt x="338" y="9002"/>
                </a:lnTo>
                <a:lnTo>
                  <a:pt x="377" y="9004"/>
                </a:lnTo>
                <a:lnTo>
                  <a:pt x="416" y="9007"/>
                </a:lnTo>
                <a:lnTo>
                  <a:pt x="455" y="9007"/>
                </a:lnTo>
                <a:lnTo>
                  <a:pt x="494" y="9007"/>
                </a:lnTo>
                <a:lnTo>
                  <a:pt x="533" y="9005"/>
                </a:lnTo>
                <a:lnTo>
                  <a:pt x="571" y="9002"/>
                </a:lnTo>
                <a:lnTo>
                  <a:pt x="610" y="8999"/>
                </a:lnTo>
                <a:lnTo>
                  <a:pt x="649" y="8994"/>
                </a:lnTo>
                <a:lnTo>
                  <a:pt x="687" y="8989"/>
                </a:lnTo>
                <a:lnTo>
                  <a:pt x="726" y="8983"/>
                </a:lnTo>
                <a:lnTo>
                  <a:pt x="742" y="8980"/>
                </a:lnTo>
                <a:lnTo>
                  <a:pt x="759" y="8978"/>
                </a:lnTo>
                <a:lnTo>
                  <a:pt x="776" y="8977"/>
                </a:lnTo>
                <a:lnTo>
                  <a:pt x="793" y="8976"/>
                </a:lnTo>
                <a:lnTo>
                  <a:pt x="825" y="8976"/>
                </a:lnTo>
                <a:lnTo>
                  <a:pt x="856" y="8978"/>
                </a:lnTo>
                <a:lnTo>
                  <a:pt x="886" y="8981"/>
                </a:lnTo>
                <a:lnTo>
                  <a:pt x="916" y="8986"/>
                </a:lnTo>
                <a:lnTo>
                  <a:pt x="945" y="8992"/>
                </a:lnTo>
                <a:lnTo>
                  <a:pt x="973" y="8999"/>
                </a:lnTo>
                <a:lnTo>
                  <a:pt x="1027" y="9011"/>
                </a:lnTo>
                <a:lnTo>
                  <a:pt x="1079" y="9023"/>
                </a:lnTo>
                <a:lnTo>
                  <a:pt x="1104" y="9026"/>
                </a:lnTo>
                <a:lnTo>
                  <a:pt x="1128" y="9029"/>
                </a:lnTo>
                <a:lnTo>
                  <a:pt x="1151" y="9029"/>
                </a:lnTo>
                <a:lnTo>
                  <a:pt x="1175" y="9028"/>
                </a:lnTo>
                <a:lnTo>
                  <a:pt x="1204" y="9016"/>
                </a:lnTo>
                <a:lnTo>
                  <a:pt x="1232" y="9003"/>
                </a:lnTo>
                <a:lnTo>
                  <a:pt x="1261" y="8991"/>
                </a:lnTo>
                <a:lnTo>
                  <a:pt x="1290" y="8977"/>
                </a:lnTo>
                <a:lnTo>
                  <a:pt x="1318" y="8964"/>
                </a:lnTo>
                <a:lnTo>
                  <a:pt x="1348" y="8952"/>
                </a:lnTo>
                <a:lnTo>
                  <a:pt x="1377" y="8938"/>
                </a:lnTo>
                <a:lnTo>
                  <a:pt x="1405" y="8925"/>
                </a:lnTo>
                <a:lnTo>
                  <a:pt x="1476" y="8905"/>
                </a:lnTo>
                <a:lnTo>
                  <a:pt x="1546" y="8885"/>
                </a:lnTo>
                <a:lnTo>
                  <a:pt x="1617" y="8865"/>
                </a:lnTo>
                <a:lnTo>
                  <a:pt x="1686" y="8844"/>
                </a:lnTo>
                <a:lnTo>
                  <a:pt x="1755" y="8823"/>
                </a:lnTo>
                <a:lnTo>
                  <a:pt x="1823" y="8803"/>
                </a:lnTo>
                <a:lnTo>
                  <a:pt x="1892" y="8782"/>
                </a:lnTo>
                <a:lnTo>
                  <a:pt x="1960" y="8762"/>
                </a:lnTo>
                <a:lnTo>
                  <a:pt x="2026" y="8740"/>
                </a:lnTo>
                <a:lnTo>
                  <a:pt x="2094" y="8719"/>
                </a:lnTo>
                <a:lnTo>
                  <a:pt x="2160" y="8697"/>
                </a:lnTo>
                <a:lnTo>
                  <a:pt x="2226" y="8677"/>
                </a:lnTo>
                <a:lnTo>
                  <a:pt x="2292" y="8655"/>
                </a:lnTo>
                <a:lnTo>
                  <a:pt x="2357" y="8634"/>
                </a:lnTo>
                <a:lnTo>
                  <a:pt x="2422" y="8613"/>
                </a:lnTo>
                <a:lnTo>
                  <a:pt x="2487" y="8591"/>
                </a:lnTo>
                <a:lnTo>
                  <a:pt x="2516" y="8583"/>
                </a:lnTo>
                <a:lnTo>
                  <a:pt x="2545" y="8575"/>
                </a:lnTo>
                <a:lnTo>
                  <a:pt x="2576" y="8567"/>
                </a:lnTo>
                <a:lnTo>
                  <a:pt x="2607" y="8560"/>
                </a:lnTo>
                <a:lnTo>
                  <a:pt x="2670" y="8547"/>
                </a:lnTo>
                <a:lnTo>
                  <a:pt x="2734" y="8535"/>
                </a:lnTo>
                <a:lnTo>
                  <a:pt x="2798" y="8521"/>
                </a:lnTo>
                <a:lnTo>
                  <a:pt x="2861" y="8506"/>
                </a:lnTo>
                <a:lnTo>
                  <a:pt x="2891" y="8497"/>
                </a:lnTo>
                <a:lnTo>
                  <a:pt x="2920" y="8488"/>
                </a:lnTo>
                <a:lnTo>
                  <a:pt x="2949" y="8478"/>
                </a:lnTo>
                <a:lnTo>
                  <a:pt x="2978" y="8467"/>
                </a:lnTo>
                <a:lnTo>
                  <a:pt x="3004" y="8455"/>
                </a:lnTo>
                <a:lnTo>
                  <a:pt x="3029" y="8441"/>
                </a:lnTo>
                <a:lnTo>
                  <a:pt x="3052" y="8425"/>
                </a:lnTo>
                <a:lnTo>
                  <a:pt x="3074" y="8409"/>
                </a:lnTo>
                <a:lnTo>
                  <a:pt x="3094" y="8390"/>
                </a:lnTo>
                <a:lnTo>
                  <a:pt x="3113" y="8370"/>
                </a:lnTo>
                <a:lnTo>
                  <a:pt x="3129" y="8347"/>
                </a:lnTo>
                <a:lnTo>
                  <a:pt x="3143" y="8323"/>
                </a:lnTo>
                <a:lnTo>
                  <a:pt x="3154" y="8297"/>
                </a:lnTo>
                <a:lnTo>
                  <a:pt x="3163" y="8268"/>
                </a:lnTo>
                <a:lnTo>
                  <a:pt x="3170" y="8237"/>
                </a:lnTo>
                <a:lnTo>
                  <a:pt x="3173" y="8203"/>
                </a:lnTo>
                <a:lnTo>
                  <a:pt x="3173" y="8166"/>
                </a:lnTo>
                <a:lnTo>
                  <a:pt x="3171" y="8126"/>
                </a:lnTo>
                <a:lnTo>
                  <a:pt x="3165" y="8084"/>
                </a:lnTo>
                <a:lnTo>
                  <a:pt x="3155" y="8039"/>
                </a:lnTo>
                <a:lnTo>
                  <a:pt x="3144" y="7993"/>
                </a:lnTo>
                <a:lnTo>
                  <a:pt x="3130" y="7948"/>
                </a:lnTo>
                <a:lnTo>
                  <a:pt x="3115" y="7904"/>
                </a:lnTo>
                <a:lnTo>
                  <a:pt x="3098" y="7859"/>
                </a:lnTo>
                <a:lnTo>
                  <a:pt x="3080" y="7816"/>
                </a:lnTo>
                <a:lnTo>
                  <a:pt x="3059" y="7771"/>
                </a:lnTo>
                <a:lnTo>
                  <a:pt x="3037" y="7727"/>
                </a:lnTo>
                <a:lnTo>
                  <a:pt x="3014" y="7684"/>
                </a:lnTo>
                <a:lnTo>
                  <a:pt x="2990" y="7642"/>
                </a:lnTo>
                <a:lnTo>
                  <a:pt x="2965" y="7599"/>
                </a:lnTo>
                <a:lnTo>
                  <a:pt x="2939" y="7557"/>
                </a:lnTo>
                <a:lnTo>
                  <a:pt x="2912" y="7514"/>
                </a:lnTo>
                <a:lnTo>
                  <a:pt x="2884" y="7473"/>
                </a:lnTo>
                <a:lnTo>
                  <a:pt x="2855" y="7432"/>
                </a:lnTo>
                <a:lnTo>
                  <a:pt x="2826" y="7391"/>
                </a:lnTo>
                <a:lnTo>
                  <a:pt x="2796" y="7351"/>
                </a:lnTo>
                <a:lnTo>
                  <a:pt x="2735" y="7271"/>
                </a:lnTo>
                <a:lnTo>
                  <a:pt x="2673" y="7193"/>
                </a:lnTo>
                <a:lnTo>
                  <a:pt x="2611" y="7116"/>
                </a:lnTo>
                <a:lnTo>
                  <a:pt x="2549" y="7042"/>
                </a:lnTo>
                <a:lnTo>
                  <a:pt x="2490" y="6968"/>
                </a:lnTo>
                <a:lnTo>
                  <a:pt x="2433" y="6897"/>
                </a:lnTo>
                <a:lnTo>
                  <a:pt x="2378" y="6827"/>
                </a:lnTo>
                <a:lnTo>
                  <a:pt x="2326" y="6760"/>
                </a:lnTo>
                <a:lnTo>
                  <a:pt x="2277" y="6691"/>
                </a:lnTo>
                <a:lnTo>
                  <a:pt x="2229" y="6621"/>
                </a:lnTo>
                <a:lnTo>
                  <a:pt x="2183" y="6550"/>
                </a:lnTo>
                <a:lnTo>
                  <a:pt x="2137" y="6478"/>
                </a:lnTo>
                <a:lnTo>
                  <a:pt x="2092" y="6406"/>
                </a:lnTo>
                <a:lnTo>
                  <a:pt x="2049" y="6333"/>
                </a:lnTo>
                <a:lnTo>
                  <a:pt x="2006" y="6259"/>
                </a:lnTo>
                <a:lnTo>
                  <a:pt x="1964" y="6186"/>
                </a:lnTo>
                <a:lnTo>
                  <a:pt x="1922" y="6112"/>
                </a:lnTo>
                <a:lnTo>
                  <a:pt x="1879" y="6038"/>
                </a:lnTo>
                <a:lnTo>
                  <a:pt x="1836" y="5964"/>
                </a:lnTo>
                <a:lnTo>
                  <a:pt x="1793" y="5889"/>
                </a:lnTo>
                <a:lnTo>
                  <a:pt x="1750" y="5816"/>
                </a:lnTo>
                <a:lnTo>
                  <a:pt x="1705" y="5743"/>
                </a:lnTo>
                <a:lnTo>
                  <a:pt x="1659" y="5670"/>
                </a:lnTo>
                <a:lnTo>
                  <a:pt x="1613" y="5597"/>
                </a:lnTo>
                <a:lnTo>
                  <a:pt x="1561" y="5539"/>
                </a:lnTo>
                <a:lnTo>
                  <a:pt x="1508" y="5482"/>
                </a:lnTo>
                <a:lnTo>
                  <a:pt x="1457" y="5425"/>
                </a:lnTo>
                <a:lnTo>
                  <a:pt x="1405" y="5366"/>
                </a:lnTo>
                <a:lnTo>
                  <a:pt x="1354" y="5309"/>
                </a:lnTo>
                <a:lnTo>
                  <a:pt x="1301" y="5252"/>
                </a:lnTo>
                <a:lnTo>
                  <a:pt x="1249" y="5194"/>
                </a:lnTo>
                <a:lnTo>
                  <a:pt x="1198" y="5136"/>
                </a:lnTo>
                <a:lnTo>
                  <a:pt x="1176" y="5102"/>
                </a:lnTo>
                <a:lnTo>
                  <a:pt x="1154" y="5067"/>
                </a:lnTo>
                <a:lnTo>
                  <a:pt x="1133" y="5033"/>
                </a:lnTo>
                <a:lnTo>
                  <a:pt x="1111" y="4999"/>
                </a:lnTo>
                <a:lnTo>
                  <a:pt x="1090" y="4963"/>
                </a:lnTo>
                <a:lnTo>
                  <a:pt x="1069" y="4929"/>
                </a:lnTo>
                <a:lnTo>
                  <a:pt x="1047" y="4894"/>
                </a:lnTo>
                <a:lnTo>
                  <a:pt x="1025" y="4860"/>
                </a:lnTo>
                <a:lnTo>
                  <a:pt x="1009" y="4841"/>
                </a:lnTo>
                <a:lnTo>
                  <a:pt x="988" y="4818"/>
                </a:lnTo>
                <a:lnTo>
                  <a:pt x="965" y="4794"/>
                </a:lnTo>
                <a:lnTo>
                  <a:pt x="938" y="4767"/>
                </a:lnTo>
                <a:lnTo>
                  <a:pt x="876" y="4710"/>
                </a:lnTo>
                <a:lnTo>
                  <a:pt x="804" y="4646"/>
                </a:lnTo>
                <a:lnTo>
                  <a:pt x="725" y="4578"/>
                </a:lnTo>
                <a:lnTo>
                  <a:pt x="640" y="4506"/>
                </a:lnTo>
                <a:lnTo>
                  <a:pt x="553" y="4433"/>
                </a:lnTo>
                <a:lnTo>
                  <a:pt x="465" y="4358"/>
                </a:lnTo>
                <a:lnTo>
                  <a:pt x="379" y="4285"/>
                </a:lnTo>
                <a:lnTo>
                  <a:pt x="295" y="4213"/>
                </a:lnTo>
                <a:lnTo>
                  <a:pt x="219" y="4145"/>
                </a:lnTo>
                <a:lnTo>
                  <a:pt x="150" y="4082"/>
                </a:lnTo>
                <a:lnTo>
                  <a:pt x="119" y="4053"/>
                </a:lnTo>
                <a:lnTo>
                  <a:pt x="92" y="4025"/>
                </a:lnTo>
                <a:lnTo>
                  <a:pt x="66" y="3999"/>
                </a:lnTo>
                <a:lnTo>
                  <a:pt x="46" y="3976"/>
                </a:lnTo>
                <a:lnTo>
                  <a:pt x="27" y="3954"/>
                </a:lnTo>
                <a:lnTo>
                  <a:pt x="14" y="3935"/>
                </a:lnTo>
                <a:lnTo>
                  <a:pt x="5" y="3918"/>
                </a:lnTo>
                <a:lnTo>
                  <a:pt x="0" y="3904"/>
                </a:lnTo>
                <a:lnTo>
                  <a:pt x="11" y="3904"/>
                </a:lnTo>
                <a:lnTo>
                  <a:pt x="23" y="3904"/>
                </a:lnTo>
                <a:lnTo>
                  <a:pt x="39" y="3899"/>
                </a:lnTo>
                <a:lnTo>
                  <a:pt x="55" y="3895"/>
                </a:lnTo>
                <a:lnTo>
                  <a:pt x="72" y="3892"/>
                </a:lnTo>
                <a:lnTo>
                  <a:pt x="89" y="3891"/>
                </a:lnTo>
                <a:lnTo>
                  <a:pt x="107" y="3891"/>
                </a:lnTo>
                <a:lnTo>
                  <a:pt x="125" y="3892"/>
                </a:lnTo>
                <a:lnTo>
                  <a:pt x="143" y="3895"/>
                </a:lnTo>
                <a:lnTo>
                  <a:pt x="163" y="3897"/>
                </a:lnTo>
                <a:lnTo>
                  <a:pt x="182" y="3900"/>
                </a:lnTo>
                <a:lnTo>
                  <a:pt x="200" y="3905"/>
                </a:lnTo>
                <a:lnTo>
                  <a:pt x="221" y="3911"/>
                </a:lnTo>
                <a:lnTo>
                  <a:pt x="241" y="3916"/>
                </a:lnTo>
                <a:lnTo>
                  <a:pt x="279" y="3930"/>
                </a:lnTo>
                <a:lnTo>
                  <a:pt x="320" y="3945"/>
                </a:lnTo>
                <a:lnTo>
                  <a:pt x="397" y="3979"/>
                </a:lnTo>
                <a:lnTo>
                  <a:pt x="472" y="4013"/>
                </a:lnTo>
                <a:lnTo>
                  <a:pt x="507" y="4029"/>
                </a:lnTo>
                <a:lnTo>
                  <a:pt x="541" y="4044"/>
                </a:lnTo>
                <a:lnTo>
                  <a:pt x="571" y="4056"/>
                </a:lnTo>
                <a:lnTo>
                  <a:pt x="599" y="4065"/>
                </a:lnTo>
                <a:lnTo>
                  <a:pt x="644" y="4079"/>
                </a:lnTo>
                <a:lnTo>
                  <a:pt x="694" y="4092"/>
                </a:lnTo>
                <a:lnTo>
                  <a:pt x="749" y="4105"/>
                </a:lnTo>
                <a:lnTo>
                  <a:pt x="809" y="4119"/>
                </a:lnTo>
                <a:lnTo>
                  <a:pt x="872" y="4133"/>
                </a:lnTo>
                <a:lnTo>
                  <a:pt x="938" y="4147"/>
                </a:lnTo>
                <a:lnTo>
                  <a:pt x="1007" y="4159"/>
                </a:lnTo>
                <a:lnTo>
                  <a:pt x="1080" y="4172"/>
                </a:lnTo>
                <a:lnTo>
                  <a:pt x="1154" y="4184"/>
                </a:lnTo>
                <a:lnTo>
                  <a:pt x="1231" y="4196"/>
                </a:lnTo>
                <a:lnTo>
                  <a:pt x="1310" y="4206"/>
                </a:lnTo>
                <a:lnTo>
                  <a:pt x="1390" y="4215"/>
                </a:lnTo>
                <a:lnTo>
                  <a:pt x="1471" y="4224"/>
                </a:lnTo>
                <a:lnTo>
                  <a:pt x="1552" y="4231"/>
                </a:lnTo>
                <a:lnTo>
                  <a:pt x="1633" y="4238"/>
                </a:lnTo>
                <a:lnTo>
                  <a:pt x="1714" y="4243"/>
                </a:lnTo>
                <a:lnTo>
                  <a:pt x="1796" y="4246"/>
                </a:lnTo>
                <a:lnTo>
                  <a:pt x="1875" y="4247"/>
                </a:lnTo>
                <a:lnTo>
                  <a:pt x="1954" y="4247"/>
                </a:lnTo>
                <a:lnTo>
                  <a:pt x="2031" y="4245"/>
                </a:lnTo>
                <a:lnTo>
                  <a:pt x="2105" y="4242"/>
                </a:lnTo>
                <a:lnTo>
                  <a:pt x="2177" y="4235"/>
                </a:lnTo>
                <a:lnTo>
                  <a:pt x="2247" y="4227"/>
                </a:lnTo>
                <a:lnTo>
                  <a:pt x="2313" y="4216"/>
                </a:lnTo>
                <a:lnTo>
                  <a:pt x="2375" y="4203"/>
                </a:lnTo>
                <a:lnTo>
                  <a:pt x="2435" y="4187"/>
                </a:lnTo>
                <a:lnTo>
                  <a:pt x="2489" y="4168"/>
                </a:lnTo>
                <a:lnTo>
                  <a:pt x="2539" y="4147"/>
                </a:lnTo>
                <a:lnTo>
                  <a:pt x="2584" y="4123"/>
                </a:lnTo>
                <a:lnTo>
                  <a:pt x="2623" y="4095"/>
                </a:lnTo>
                <a:lnTo>
                  <a:pt x="2656" y="4064"/>
                </a:lnTo>
                <a:lnTo>
                  <a:pt x="2683" y="4031"/>
                </a:lnTo>
                <a:lnTo>
                  <a:pt x="2695" y="4011"/>
                </a:lnTo>
                <a:lnTo>
                  <a:pt x="2706" y="3989"/>
                </a:lnTo>
                <a:lnTo>
                  <a:pt x="2715" y="3962"/>
                </a:lnTo>
                <a:lnTo>
                  <a:pt x="2725" y="3934"/>
                </a:lnTo>
                <a:lnTo>
                  <a:pt x="2733" y="3902"/>
                </a:lnTo>
                <a:lnTo>
                  <a:pt x="2739" y="3868"/>
                </a:lnTo>
                <a:lnTo>
                  <a:pt x="2746" y="3832"/>
                </a:lnTo>
                <a:lnTo>
                  <a:pt x="2752" y="3793"/>
                </a:lnTo>
                <a:lnTo>
                  <a:pt x="2757" y="3753"/>
                </a:lnTo>
                <a:lnTo>
                  <a:pt x="2761" y="3711"/>
                </a:lnTo>
                <a:lnTo>
                  <a:pt x="2765" y="3668"/>
                </a:lnTo>
                <a:lnTo>
                  <a:pt x="2767" y="3624"/>
                </a:lnTo>
                <a:lnTo>
                  <a:pt x="2769" y="3579"/>
                </a:lnTo>
                <a:lnTo>
                  <a:pt x="2772" y="3533"/>
                </a:lnTo>
                <a:lnTo>
                  <a:pt x="2773" y="3487"/>
                </a:lnTo>
                <a:lnTo>
                  <a:pt x="2773" y="3440"/>
                </a:lnTo>
                <a:lnTo>
                  <a:pt x="2773" y="3346"/>
                </a:lnTo>
                <a:lnTo>
                  <a:pt x="2770" y="3255"/>
                </a:lnTo>
                <a:lnTo>
                  <a:pt x="2766" y="3166"/>
                </a:lnTo>
                <a:lnTo>
                  <a:pt x="2761" y="3083"/>
                </a:lnTo>
                <a:lnTo>
                  <a:pt x="2754" y="3006"/>
                </a:lnTo>
                <a:lnTo>
                  <a:pt x="2746" y="2937"/>
                </a:lnTo>
                <a:lnTo>
                  <a:pt x="2743" y="2906"/>
                </a:lnTo>
                <a:lnTo>
                  <a:pt x="2738" y="2879"/>
                </a:lnTo>
                <a:lnTo>
                  <a:pt x="2734" y="2855"/>
                </a:lnTo>
                <a:lnTo>
                  <a:pt x="2729" y="2833"/>
                </a:lnTo>
                <a:lnTo>
                  <a:pt x="2722" y="2806"/>
                </a:lnTo>
                <a:lnTo>
                  <a:pt x="2713" y="2777"/>
                </a:lnTo>
                <a:lnTo>
                  <a:pt x="2702" y="2746"/>
                </a:lnTo>
                <a:lnTo>
                  <a:pt x="2689" y="2715"/>
                </a:lnTo>
                <a:lnTo>
                  <a:pt x="2663" y="2651"/>
                </a:lnTo>
                <a:lnTo>
                  <a:pt x="2638" y="2582"/>
                </a:lnTo>
                <a:lnTo>
                  <a:pt x="2626" y="2548"/>
                </a:lnTo>
                <a:lnTo>
                  <a:pt x="2617" y="2511"/>
                </a:lnTo>
                <a:lnTo>
                  <a:pt x="2613" y="2494"/>
                </a:lnTo>
                <a:lnTo>
                  <a:pt x="2610" y="2476"/>
                </a:lnTo>
                <a:lnTo>
                  <a:pt x="2608" y="2457"/>
                </a:lnTo>
                <a:lnTo>
                  <a:pt x="2605" y="2439"/>
                </a:lnTo>
                <a:lnTo>
                  <a:pt x="2604" y="2421"/>
                </a:lnTo>
                <a:lnTo>
                  <a:pt x="2604" y="2403"/>
                </a:lnTo>
                <a:lnTo>
                  <a:pt x="2605" y="2384"/>
                </a:lnTo>
                <a:lnTo>
                  <a:pt x="2608" y="2366"/>
                </a:lnTo>
                <a:lnTo>
                  <a:pt x="2610" y="2348"/>
                </a:lnTo>
                <a:lnTo>
                  <a:pt x="2615" y="2329"/>
                </a:lnTo>
                <a:lnTo>
                  <a:pt x="2619" y="2310"/>
                </a:lnTo>
                <a:lnTo>
                  <a:pt x="2626" y="2291"/>
                </a:lnTo>
                <a:lnTo>
                  <a:pt x="2638" y="2274"/>
                </a:lnTo>
                <a:lnTo>
                  <a:pt x="2649" y="2257"/>
                </a:lnTo>
                <a:lnTo>
                  <a:pt x="2660" y="2240"/>
                </a:lnTo>
                <a:lnTo>
                  <a:pt x="2672" y="2223"/>
                </a:lnTo>
                <a:lnTo>
                  <a:pt x="2728" y="2222"/>
                </a:lnTo>
                <a:lnTo>
                  <a:pt x="2782" y="2218"/>
                </a:lnTo>
                <a:lnTo>
                  <a:pt x="2832" y="2210"/>
                </a:lnTo>
                <a:lnTo>
                  <a:pt x="2879" y="2201"/>
                </a:lnTo>
                <a:lnTo>
                  <a:pt x="2924" y="2187"/>
                </a:lnTo>
                <a:lnTo>
                  <a:pt x="2965" y="2171"/>
                </a:lnTo>
                <a:lnTo>
                  <a:pt x="3004" y="2153"/>
                </a:lnTo>
                <a:lnTo>
                  <a:pt x="3041" y="2131"/>
                </a:lnTo>
                <a:lnTo>
                  <a:pt x="3074" y="2108"/>
                </a:lnTo>
                <a:lnTo>
                  <a:pt x="3105" y="2082"/>
                </a:lnTo>
                <a:lnTo>
                  <a:pt x="3133" y="2053"/>
                </a:lnTo>
                <a:lnTo>
                  <a:pt x="3160" y="2023"/>
                </a:lnTo>
                <a:lnTo>
                  <a:pt x="3183" y="1990"/>
                </a:lnTo>
                <a:lnTo>
                  <a:pt x="3204" y="1956"/>
                </a:lnTo>
                <a:lnTo>
                  <a:pt x="3224" y="1919"/>
                </a:lnTo>
                <a:lnTo>
                  <a:pt x="3240" y="1881"/>
                </a:lnTo>
                <a:lnTo>
                  <a:pt x="3255" y="1841"/>
                </a:lnTo>
                <a:lnTo>
                  <a:pt x="3269" y="1800"/>
                </a:lnTo>
                <a:lnTo>
                  <a:pt x="3279" y="1757"/>
                </a:lnTo>
                <a:lnTo>
                  <a:pt x="3288" y="1713"/>
                </a:lnTo>
                <a:lnTo>
                  <a:pt x="3295" y="1667"/>
                </a:lnTo>
                <a:lnTo>
                  <a:pt x="3301" y="1620"/>
                </a:lnTo>
                <a:lnTo>
                  <a:pt x="3304" y="1573"/>
                </a:lnTo>
                <a:lnTo>
                  <a:pt x="3306" y="1525"/>
                </a:lnTo>
                <a:lnTo>
                  <a:pt x="3306" y="1476"/>
                </a:lnTo>
                <a:lnTo>
                  <a:pt x="3305" y="1426"/>
                </a:lnTo>
                <a:lnTo>
                  <a:pt x="3303" y="1375"/>
                </a:lnTo>
                <a:lnTo>
                  <a:pt x="3299" y="1324"/>
                </a:lnTo>
                <a:lnTo>
                  <a:pt x="3294" y="1272"/>
                </a:lnTo>
                <a:lnTo>
                  <a:pt x="3287" y="1221"/>
                </a:lnTo>
                <a:lnTo>
                  <a:pt x="3280" y="1169"/>
                </a:lnTo>
                <a:lnTo>
                  <a:pt x="3271" y="1118"/>
                </a:lnTo>
                <a:lnTo>
                  <a:pt x="3267" y="1095"/>
                </a:lnTo>
                <a:lnTo>
                  <a:pt x="3267" y="1074"/>
                </a:lnTo>
                <a:lnTo>
                  <a:pt x="3267" y="1054"/>
                </a:lnTo>
                <a:lnTo>
                  <a:pt x="3271" y="1035"/>
                </a:lnTo>
                <a:lnTo>
                  <a:pt x="3274" y="1017"/>
                </a:lnTo>
                <a:lnTo>
                  <a:pt x="3279" y="1000"/>
                </a:lnTo>
                <a:lnTo>
                  <a:pt x="3283" y="983"/>
                </a:lnTo>
                <a:lnTo>
                  <a:pt x="3289" y="965"/>
                </a:lnTo>
                <a:lnTo>
                  <a:pt x="3301" y="934"/>
                </a:lnTo>
                <a:lnTo>
                  <a:pt x="3311" y="904"/>
                </a:lnTo>
                <a:lnTo>
                  <a:pt x="3314" y="887"/>
                </a:lnTo>
                <a:lnTo>
                  <a:pt x="3317" y="873"/>
                </a:lnTo>
                <a:lnTo>
                  <a:pt x="3318" y="857"/>
                </a:lnTo>
                <a:lnTo>
                  <a:pt x="3317" y="841"/>
                </a:lnTo>
                <a:lnTo>
                  <a:pt x="3314" y="821"/>
                </a:lnTo>
                <a:lnTo>
                  <a:pt x="3310" y="802"/>
                </a:lnTo>
                <a:lnTo>
                  <a:pt x="3305" y="782"/>
                </a:lnTo>
                <a:lnTo>
                  <a:pt x="3299" y="762"/>
                </a:lnTo>
                <a:lnTo>
                  <a:pt x="3293" y="742"/>
                </a:lnTo>
                <a:lnTo>
                  <a:pt x="3286" y="721"/>
                </a:lnTo>
                <a:lnTo>
                  <a:pt x="3277" y="700"/>
                </a:lnTo>
                <a:lnTo>
                  <a:pt x="3267" y="679"/>
                </a:lnTo>
                <a:lnTo>
                  <a:pt x="3227" y="592"/>
                </a:lnTo>
                <a:lnTo>
                  <a:pt x="3182" y="499"/>
                </a:lnTo>
                <a:lnTo>
                  <a:pt x="3159" y="451"/>
                </a:lnTo>
                <a:lnTo>
                  <a:pt x="3136" y="401"/>
                </a:lnTo>
                <a:lnTo>
                  <a:pt x="3125" y="376"/>
                </a:lnTo>
                <a:lnTo>
                  <a:pt x="3115" y="350"/>
                </a:lnTo>
                <a:lnTo>
                  <a:pt x="3106" y="324"/>
                </a:lnTo>
                <a:lnTo>
                  <a:pt x="3097" y="297"/>
                </a:lnTo>
                <a:lnTo>
                  <a:pt x="3088" y="270"/>
                </a:lnTo>
                <a:lnTo>
                  <a:pt x="3080" y="243"/>
                </a:lnTo>
                <a:lnTo>
                  <a:pt x="3073" y="215"/>
                </a:lnTo>
                <a:lnTo>
                  <a:pt x="3067" y="187"/>
                </a:lnTo>
                <a:lnTo>
                  <a:pt x="3061" y="158"/>
                </a:lnTo>
                <a:lnTo>
                  <a:pt x="3057" y="128"/>
                </a:lnTo>
                <a:lnTo>
                  <a:pt x="3054" y="100"/>
                </a:lnTo>
                <a:lnTo>
                  <a:pt x="3052" y="69"/>
                </a:lnTo>
                <a:lnTo>
                  <a:pt x="3061" y="69"/>
                </a:lnTo>
                <a:lnTo>
                  <a:pt x="3069" y="69"/>
                </a:lnTo>
                <a:lnTo>
                  <a:pt x="3078" y="69"/>
                </a:lnTo>
                <a:lnTo>
                  <a:pt x="3086" y="69"/>
                </a:lnTo>
                <a:lnTo>
                  <a:pt x="3136" y="133"/>
                </a:lnTo>
                <a:lnTo>
                  <a:pt x="3185" y="196"/>
                </a:lnTo>
                <a:lnTo>
                  <a:pt x="3233" y="259"/>
                </a:lnTo>
                <a:lnTo>
                  <a:pt x="3282" y="323"/>
                </a:lnTo>
                <a:lnTo>
                  <a:pt x="3332" y="386"/>
                </a:lnTo>
                <a:lnTo>
                  <a:pt x="3381" y="449"/>
                </a:lnTo>
                <a:lnTo>
                  <a:pt x="3429" y="513"/>
                </a:lnTo>
                <a:lnTo>
                  <a:pt x="3478" y="576"/>
                </a:lnTo>
                <a:lnTo>
                  <a:pt x="3506" y="621"/>
                </a:lnTo>
                <a:lnTo>
                  <a:pt x="3532" y="666"/>
                </a:lnTo>
                <a:lnTo>
                  <a:pt x="3557" y="712"/>
                </a:lnTo>
                <a:lnTo>
                  <a:pt x="3582" y="759"/>
                </a:lnTo>
                <a:lnTo>
                  <a:pt x="3629" y="855"/>
                </a:lnTo>
                <a:lnTo>
                  <a:pt x="3676" y="950"/>
                </a:lnTo>
                <a:lnTo>
                  <a:pt x="3700" y="999"/>
                </a:lnTo>
                <a:lnTo>
                  <a:pt x="3724" y="1046"/>
                </a:lnTo>
                <a:lnTo>
                  <a:pt x="3750" y="1092"/>
                </a:lnTo>
                <a:lnTo>
                  <a:pt x="3776" y="1138"/>
                </a:lnTo>
                <a:lnTo>
                  <a:pt x="3802" y="1184"/>
                </a:lnTo>
                <a:lnTo>
                  <a:pt x="3831" y="1228"/>
                </a:lnTo>
                <a:lnTo>
                  <a:pt x="3861" y="1271"/>
                </a:lnTo>
                <a:lnTo>
                  <a:pt x="3893" y="1312"/>
                </a:lnTo>
                <a:lnTo>
                  <a:pt x="3908" y="1330"/>
                </a:lnTo>
                <a:lnTo>
                  <a:pt x="3922" y="1347"/>
                </a:lnTo>
                <a:lnTo>
                  <a:pt x="3937" y="1362"/>
                </a:lnTo>
                <a:lnTo>
                  <a:pt x="3952" y="1375"/>
                </a:lnTo>
                <a:lnTo>
                  <a:pt x="3968" y="1389"/>
                </a:lnTo>
                <a:lnTo>
                  <a:pt x="3984" y="1402"/>
                </a:lnTo>
                <a:lnTo>
                  <a:pt x="4002" y="1414"/>
                </a:lnTo>
                <a:lnTo>
                  <a:pt x="4018" y="1427"/>
                </a:lnTo>
                <a:lnTo>
                  <a:pt x="4052" y="1449"/>
                </a:lnTo>
                <a:lnTo>
                  <a:pt x="4087" y="1470"/>
                </a:lnTo>
                <a:lnTo>
                  <a:pt x="4123" y="1491"/>
                </a:lnTo>
                <a:lnTo>
                  <a:pt x="4158" y="1512"/>
                </a:lnTo>
                <a:lnTo>
                  <a:pt x="4195" y="1533"/>
                </a:lnTo>
                <a:lnTo>
                  <a:pt x="4231" y="1556"/>
                </a:lnTo>
                <a:lnTo>
                  <a:pt x="4249" y="1569"/>
                </a:lnTo>
                <a:lnTo>
                  <a:pt x="4266" y="1581"/>
                </a:lnTo>
                <a:lnTo>
                  <a:pt x="4284" y="1595"/>
                </a:lnTo>
                <a:lnTo>
                  <a:pt x="4302" y="1610"/>
                </a:lnTo>
                <a:lnTo>
                  <a:pt x="4319" y="1625"/>
                </a:lnTo>
                <a:lnTo>
                  <a:pt x="4336" y="1641"/>
                </a:lnTo>
                <a:lnTo>
                  <a:pt x="4353" y="1658"/>
                </a:lnTo>
                <a:lnTo>
                  <a:pt x="4370" y="1676"/>
                </a:lnTo>
                <a:lnTo>
                  <a:pt x="4386" y="1696"/>
                </a:lnTo>
                <a:lnTo>
                  <a:pt x="4402" y="1717"/>
                </a:lnTo>
                <a:lnTo>
                  <a:pt x="4418" y="1738"/>
                </a:lnTo>
                <a:lnTo>
                  <a:pt x="4434" y="1762"/>
                </a:lnTo>
                <a:lnTo>
                  <a:pt x="4465" y="1810"/>
                </a:lnTo>
                <a:lnTo>
                  <a:pt x="4499" y="1863"/>
                </a:lnTo>
                <a:lnTo>
                  <a:pt x="4536" y="1919"/>
                </a:lnTo>
                <a:lnTo>
                  <a:pt x="4576" y="1977"/>
                </a:lnTo>
                <a:lnTo>
                  <a:pt x="4598" y="2006"/>
                </a:lnTo>
                <a:lnTo>
                  <a:pt x="4620" y="2036"/>
                </a:lnTo>
                <a:lnTo>
                  <a:pt x="4643" y="2065"/>
                </a:lnTo>
                <a:lnTo>
                  <a:pt x="4667" y="2094"/>
                </a:lnTo>
                <a:lnTo>
                  <a:pt x="4691" y="2123"/>
                </a:lnTo>
                <a:lnTo>
                  <a:pt x="4716" y="2152"/>
                </a:lnTo>
                <a:lnTo>
                  <a:pt x="4741" y="2179"/>
                </a:lnTo>
                <a:lnTo>
                  <a:pt x="4769" y="2207"/>
                </a:lnTo>
                <a:lnTo>
                  <a:pt x="4795" y="2232"/>
                </a:lnTo>
                <a:lnTo>
                  <a:pt x="4824" y="2257"/>
                </a:lnTo>
                <a:lnTo>
                  <a:pt x="4852" y="2281"/>
                </a:lnTo>
                <a:lnTo>
                  <a:pt x="4882" y="2304"/>
                </a:lnTo>
                <a:lnTo>
                  <a:pt x="4912" y="2325"/>
                </a:lnTo>
                <a:lnTo>
                  <a:pt x="4943" y="2344"/>
                </a:lnTo>
                <a:lnTo>
                  <a:pt x="4974" y="2362"/>
                </a:lnTo>
                <a:lnTo>
                  <a:pt x="5006" y="2377"/>
                </a:lnTo>
                <a:lnTo>
                  <a:pt x="5039" y="2391"/>
                </a:lnTo>
                <a:lnTo>
                  <a:pt x="5072" y="2403"/>
                </a:lnTo>
                <a:lnTo>
                  <a:pt x="5107" y="2412"/>
                </a:lnTo>
                <a:lnTo>
                  <a:pt x="5141" y="2419"/>
                </a:lnTo>
                <a:lnTo>
                  <a:pt x="5177" y="2423"/>
                </a:lnTo>
                <a:lnTo>
                  <a:pt x="5212" y="2424"/>
                </a:lnTo>
                <a:lnTo>
                  <a:pt x="5249" y="2423"/>
                </a:lnTo>
                <a:lnTo>
                  <a:pt x="5286" y="2419"/>
                </a:lnTo>
                <a:lnTo>
                  <a:pt x="5312" y="2399"/>
                </a:lnTo>
                <a:lnTo>
                  <a:pt x="5341" y="2377"/>
                </a:lnTo>
                <a:lnTo>
                  <a:pt x="5376" y="2354"/>
                </a:lnTo>
                <a:lnTo>
                  <a:pt x="5412" y="2330"/>
                </a:lnTo>
                <a:lnTo>
                  <a:pt x="5491" y="2280"/>
                </a:lnTo>
                <a:lnTo>
                  <a:pt x="5575" y="2227"/>
                </a:lnTo>
                <a:lnTo>
                  <a:pt x="5615" y="2201"/>
                </a:lnTo>
                <a:lnTo>
                  <a:pt x="5655" y="2176"/>
                </a:lnTo>
                <a:lnTo>
                  <a:pt x="5693" y="2149"/>
                </a:lnTo>
                <a:lnTo>
                  <a:pt x="5729" y="2125"/>
                </a:lnTo>
                <a:lnTo>
                  <a:pt x="5759" y="2101"/>
                </a:lnTo>
                <a:lnTo>
                  <a:pt x="5787" y="2078"/>
                </a:lnTo>
                <a:lnTo>
                  <a:pt x="5800" y="2068"/>
                </a:lnTo>
                <a:lnTo>
                  <a:pt x="5810" y="2058"/>
                </a:lnTo>
                <a:lnTo>
                  <a:pt x="5820" y="2048"/>
                </a:lnTo>
                <a:lnTo>
                  <a:pt x="5828" y="2038"/>
                </a:lnTo>
                <a:lnTo>
                  <a:pt x="5836" y="2044"/>
                </a:lnTo>
                <a:lnTo>
                  <a:pt x="5845" y="2050"/>
                </a:lnTo>
                <a:lnTo>
                  <a:pt x="5853" y="2056"/>
                </a:lnTo>
                <a:lnTo>
                  <a:pt x="5863" y="2061"/>
                </a:lnTo>
                <a:lnTo>
                  <a:pt x="5871" y="2099"/>
                </a:lnTo>
                <a:lnTo>
                  <a:pt x="5877" y="2137"/>
                </a:lnTo>
                <a:lnTo>
                  <a:pt x="5883" y="2178"/>
                </a:lnTo>
                <a:lnTo>
                  <a:pt x="5888" y="2219"/>
                </a:lnTo>
                <a:lnTo>
                  <a:pt x="5897" y="2304"/>
                </a:lnTo>
                <a:lnTo>
                  <a:pt x="5905" y="2392"/>
                </a:lnTo>
                <a:lnTo>
                  <a:pt x="5913" y="2482"/>
                </a:lnTo>
                <a:lnTo>
                  <a:pt x="5923" y="2570"/>
                </a:lnTo>
                <a:lnTo>
                  <a:pt x="5929" y="2613"/>
                </a:lnTo>
                <a:lnTo>
                  <a:pt x="5937" y="2657"/>
                </a:lnTo>
                <a:lnTo>
                  <a:pt x="5945" y="2699"/>
                </a:lnTo>
                <a:lnTo>
                  <a:pt x="5954" y="2740"/>
                </a:lnTo>
                <a:lnTo>
                  <a:pt x="5970" y="2803"/>
                </a:lnTo>
                <a:lnTo>
                  <a:pt x="5986" y="2869"/>
                </a:lnTo>
                <a:lnTo>
                  <a:pt x="6003" y="2934"/>
                </a:lnTo>
                <a:lnTo>
                  <a:pt x="6021" y="3000"/>
                </a:lnTo>
                <a:lnTo>
                  <a:pt x="6038" y="3069"/>
                </a:lnTo>
                <a:lnTo>
                  <a:pt x="6056" y="3137"/>
                </a:lnTo>
                <a:lnTo>
                  <a:pt x="6073" y="3205"/>
                </a:lnTo>
                <a:lnTo>
                  <a:pt x="6090" y="3275"/>
                </a:lnTo>
                <a:lnTo>
                  <a:pt x="6109" y="3344"/>
                </a:lnTo>
                <a:lnTo>
                  <a:pt x="6126" y="3413"/>
                </a:lnTo>
                <a:lnTo>
                  <a:pt x="6143" y="3481"/>
                </a:lnTo>
                <a:lnTo>
                  <a:pt x="6159" y="3550"/>
                </a:lnTo>
                <a:lnTo>
                  <a:pt x="6175" y="3616"/>
                </a:lnTo>
                <a:lnTo>
                  <a:pt x="6191" y="3683"/>
                </a:lnTo>
                <a:lnTo>
                  <a:pt x="6205" y="3748"/>
                </a:lnTo>
                <a:lnTo>
                  <a:pt x="6220" y="3812"/>
                </a:lnTo>
                <a:lnTo>
                  <a:pt x="6226" y="3847"/>
                </a:lnTo>
                <a:lnTo>
                  <a:pt x="6231" y="3882"/>
                </a:lnTo>
                <a:lnTo>
                  <a:pt x="6236" y="3918"/>
                </a:lnTo>
                <a:lnTo>
                  <a:pt x="6238" y="3952"/>
                </a:lnTo>
                <a:lnTo>
                  <a:pt x="6243" y="4022"/>
                </a:lnTo>
                <a:lnTo>
                  <a:pt x="6244" y="4090"/>
                </a:lnTo>
                <a:lnTo>
                  <a:pt x="6245" y="4157"/>
                </a:lnTo>
                <a:lnTo>
                  <a:pt x="6247" y="4221"/>
                </a:lnTo>
                <a:lnTo>
                  <a:pt x="6248" y="4252"/>
                </a:lnTo>
                <a:lnTo>
                  <a:pt x="6251" y="4283"/>
                </a:lnTo>
                <a:lnTo>
                  <a:pt x="6254" y="4311"/>
                </a:lnTo>
                <a:lnTo>
                  <a:pt x="6258" y="4339"/>
                </a:lnTo>
                <a:lnTo>
                  <a:pt x="6263" y="4366"/>
                </a:lnTo>
                <a:lnTo>
                  <a:pt x="6270" y="4392"/>
                </a:lnTo>
                <a:lnTo>
                  <a:pt x="6278" y="4416"/>
                </a:lnTo>
                <a:lnTo>
                  <a:pt x="6287" y="4439"/>
                </a:lnTo>
                <a:lnTo>
                  <a:pt x="6299" y="4460"/>
                </a:lnTo>
                <a:lnTo>
                  <a:pt x="6313" y="4480"/>
                </a:lnTo>
                <a:lnTo>
                  <a:pt x="6329" y="4498"/>
                </a:lnTo>
                <a:lnTo>
                  <a:pt x="6347" y="4514"/>
                </a:lnTo>
                <a:lnTo>
                  <a:pt x="6368" y="4529"/>
                </a:lnTo>
                <a:lnTo>
                  <a:pt x="6392" y="4542"/>
                </a:lnTo>
                <a:lnTo>
                  <a:pt x="6418" y="4552"/>
                </a:lnTo>
                <a:lnTo>
                  <a:pt x="6448" y="4561"/>
                </a:lnTo>
                <a:lnTo>
                  <a:pt x="6480" y="4567"/>
                </a:lnTo>
                <a:lnTo>
                  <a:pt x="6516" y="4571"/>
                </a:lnTo>
                <a:lnTo>
                  <a:pt x="6555" y="4573"/>
                </a:lnTo>
                <a:lnTo>
                  <a:pt x="6599" y="4573"/>
                </a:lnTo>
                <a:lnTo>
                  <a:pt x="6623" y="4547"/>
                </a:lnTo>
                <a:lnTo>
                  <a:pt x="6646" y="4523"/>
                </a:lnTo>
                <a:lnTo>
                  <a:pt x="6669" y="4498"/>
                </a:lnTo>
                <a:lnTo>
                  <a:pt x="6692" y="4474"/>
                </a:lnTo>
                <a:lnTo>
                  <a:pt x="6715" y="4450"/>
                </a:lnTo>
                <a:lnTo>
                  <a:pt x="6738" y="4425"/>
                </a:lnTo>
                <a:lnTo>
                  <a:pt x="6760" y="4401"/>
                </a:lnTo>
                <a:lnTo>
                  <a:pt x="6783" y="4377"/>
                </a:lnTo>
                <a:lnTo>
                  <a:pt x="6798" y="4352"/>
                </a:lnTo>
                <a:lnTo>
                  <a:pt x="6812" y="4328"/>
                </a:lnTo>
                <a:lnTo>
                  <a:pt x="6825" y="4301"/>
                </a:lnTo>
                <a:lnTo>
                  <a:pt x="6835" y="4275"/>
                </a:lnTo>
                <a:lnTo>
                  <a:pt x="6845" y="4248"/>
                </a:lnTo>
                <a:lnTo>
                  <a:pt x="6854" y="4221"/>
                </a:lnTo>
                <a:lnTo>
                  <a:pt x="6863" y="4192"/>
                </a:lnTo>
                <a:lnTo>
                  <a:pt x="6872" y="4165"/>
                </a:lnTo>
                <a:lnTo>
                  <a:pt x="6886" y="4106"/>
                </a:lnTo>
                <a:lnTo>
                  <a:pt x="6901" y="4047"/>
                </a:lnTo>
                <a:lnTo>
                  <a:pt x="6916" y="3987"/>
                </a:lnTo>
                <a:lnTo>
                  <a:pt x="6933" y="3927"/>
                </a:lnTo>
                <a:lnTo>
                  <a:pt x="6956" y="3850"/>
                </a:lnTo>
                <a:lnTo>
                  <a:pt x="6979" y="3772"/>
                </a:lnTo>
                <a:lnTo>
                  <a:pt x="7000" y="3695"/>
                </a:lnTo>
                <a:lnTo>
                  <a:pt x="7020" y="3619"/>
                </a:lnTo>
                <a:lnTo>
                  <a:pt x="7041" y="3543"/>
                </a:lnTo>
                <a:lnTo>
                  <a:pt x="7059" y="3466"/>
                </a:lnTo>
                <a:lnTo>
                  <a:pt x="7079" y="3390"/>
                </a:lnTo>
                <a:lnTo>
                  <a:pt x="7097" y="3313"/>
                </a:lnTo>
                <a:lnTo>
                  <a:pt x="7117" y="3235"/>
                </a:lnTo>
                <a:lnTo>
                  <a:pt x="7135" y="3156"/>
                </a:lnTo>
                <a:lnTo>
                  <a:pt x="7153" y="3077"/>
                </a:lnTo>
                <a:lnTo>
                  <a:pt x="7173" y="2997"/>
                </a:lnTo>
                <a:lnTo>
                  <a:pt x="7192" y="2914"/>
                </a:lnTo>
                <a:lnTo>
                  <a:pt x="7213" y="2832"/>
                </a:lnTo>
                <a:lnTo>
                  <a:pt x="7233" y="2747"/>
                </a:lnTo>
                <a:lnTo>
                  <a:pt x="7256" y="2660"/>
                </a:lnTo>
                <a:lnTo>
                  <a:pt x="7277" y="2579"/>
                </a:lnTo>
                <a:lnTo>
                  <a:pt x="7298" y="2499"/>
                </a:lnTo>
                <a:lnTo>
                  <a:pt x="7318" y="2416"/>
                </a:lnTo>
                <a:lnTo>
                  <a:pt x="7340" y="2335"/>
                </a:lnTo>
                <a:lnTo>
                  <a:pt x="7361" y="2253"/>
                </a:lnTo>
                <a:lnTo>
                  <a:pt x="7381" y="2170"/>
                </a:lnTo>
                <a:lnTo>
                  <a:pt x="7402" y="2086"/>
                </a:lnTo>
                <a:lnTo>
                  <a:pt x="7421" y="2002"/>
                </a:lnTo>
                <a:lnTo>
                  <a:pt x="7442" y="1917"/>
                </a:lnTo>
                <a:lnTo>
                  <a:pt x="7461" y="1830"/>
                </a:lnTo>
                <a:lnTo>
                  <a:pt x="7480" y="1743"/>
                </a:lnTo>
                <a:lnTo>
                  <a:pt x="7499" y="1655"/>
                </a:lnTo>
                <a:lnTo>
                  <a:pt x="7516" y="1565"/>
                </a:lnTo>
                <a:lnTo>
                  <a:pt x="7535" y="1475"/>
                </a:lnTo>
                <a:lnTo>
                  <a:pt x="7551" y="1383"/>
                </a:lnTo>
                <a:lnTo>
                  <a:pt x="7567" y="1289"/>
                </a:lnTo>
                <a:lnTo>
                  <a:pt x="7572" y="1252"/>
                </a:lnTo>
                <a:lnTo>
                  <a:pt x="7577" y="1215"/>
                </a:lnTo>
                <a:lnTo>
                  <a:pt x="7579" y="1177"/>
                </a:lnTo>
                <a:lnTo>
                  <a:pt x="7582" y="1139"/>
                </a:lnTo>
                <a:lnTo>
                  <a:pt x="7582" y="1103"/>
                </a:lnTo>
                <a:lnTo>
                  <a:pt x="7582" y="1066"/>
                </a:lnTo>
                <a:lnTo>
                  <a:pt x="7580" y="1029"/>
                </a:lnTo>
                <a:lnTo>
                  <a:pt x="7577" y="993"/>
                </a:lnTo>
                <a:lnTo>
                  <a:pt x="7575" y="957"/>
                </a:lnTo>
                <a:lnTo>
                  <a:pt x="7570" y="921"/>
                </a:lnTo>
                <a:lnTo>
                  <a:pt x="7566" y="885"/>
                </a:lnTo>
                <a:lnTo>
                  <a:pt x="7560" y="850"/>
                </a:lnTo>
                <a:lnTo>
                  <a:pt x="7547" y="779"/>
                </a:lnTo>
                <a:lnTo>
                  <a:pt x="7533" y="709"/>
                </a:lnTo>
                <a:lnTo>
                  <a:pt x="7519" y="640"/>
                </a:lnTo>
                <a:lnTo>
                  <a:pt x="7503" y="573"/>
                </a:lnTo>
                <a:lnTo>
                  <a:pt x="7486" y="506"/>
                </a:lnTo>
                <a:lnTo>
                  <a:pt x="7472" y="440"/>
                </a:lnTo>
                <a:lnTo>
                  <a:pt x="7458" y="374"/>
                </a:lnTo>
                <a:lnTo>
                  <a:pt x="7445" y="310"/>
                </a:lnTo>
                <a:lnTo>
                  <a:pt x="7441" y="278"/>
                </a:lnTo>
                <a:lnTo>
                  <a:pt x="7436" y="246"/>
                </a:lnTo>
                <a:lnTo>
                  <a:pt x="7432" y="215"/>
                </a:lnTo>
                <a:lnTo>
                  <a:pt x="7428" y="184"/>
                </a:lnTo>
                <a:lnTo>
                  <a:pt x="7441" y="190"/>
                </a:lnTo>
                <a:lnTo>
                  <a:pt x="7452" y="196"/>
                </a:lnTo>
                <a:lnTo>
                  <a:pt x="7464" y="202"/>
                </a:lnTo>
                <a:lnTo>
                  <a:pt x="7475" y="207"/>
                </a:lnTo>
                <a:lnTo>
                  <a:pt x="7491" y="216"/>
                </a:lnTo>
                <a:lnTo>
                  <a:pt x="7506" y="226"/>
                </a:lnTo>
                <a:lnTo>
                  <a:pt x="7522" y="236"/>
                </a:lnTo>
                <a:lnTo>
                  <a:pt x="7536" y="246"/>
                </a:lnTo>
                <a:lnTo>
                  <a:pt x="7551" y="258"/>
                </a:lnTo>
                <a:lnTo>
                  <a:pt x="7564" y="270"/>
                </a:lnTo>
                <a:lnTo>
                  <a:pt x="7577" y="283"/>
                </a:lnTo>
                <a:lnTo>
                  <a:pt x="7591" y="297"/>
                </a:lnTo>
                <a:lnTo>
                  <a:pt x="7615" y="324"/>
                </a:lnTo>
                <a:lnTo>
                  <a:pt x="7639" y="354"/>
                </a:lnTo>
                <a:lnTo>
                  <a:pt x="7661" y="386"/>
                </a:lnTo>
                <a:lnTo>
                  <a:pt x="7682" y="418"/>
                </a:lnTo>
                <a:lnTo>
                  <a:pt x="7724" y="486"/>
                </a:lnTo>
                <a:lnTo>
                  <a:pt x="7763" y="553"/>
                </a:lnTo>
                <a:lnTo>
                  <a:pt x="7783" y="586"/>
                </a:lnTo>
                <a:lnTo>
                  <a:pt x="7803" y="618"/>
                </a:lnTo>
                <a:lnTo>
                  <a:pt x="7822" y="649"/>
                </a:lnTo>
                <a:lnTo>
                  <a:pt x="7844" y="679"/>
                </a:lnTo>
                <a:lnTo>
                  <a:pt x="7875" y="721"/>
                </a:lnTo>
                <a:lnTo>
                  <a:pt x="7913" y="771"/>
                </a:lnTo>
                <a:lnTo>
                  <a:pt x="7957" y="827"/>
                </a:lnTo>
                <a:lnTo>
                  <a:pt x="8006" y="887"/>
                </a:lnTo>
                <a:lnTo>
                  <a:pt x="8060" y="953"/>
                </a:lnTo>
                <a:lnTo>
                  <a:pt x="8119" y="1020"/>
                </a:lnTo>
                <a:lnTo>
                  <a:pt x="8178" y="1090"/>
                </a:lnTo>
                <a:lnTo>
                  <a:pt x="8239" y="1160"/>
                </a:lnTo>
                <a:lnTo>
                  <a:pt x="8302" y="1229"/>
                </a:lnTo>
                <a:lnTo>
                  <a:pt x="8363" y="1295"/>
                </a:lnTo>
                <a:lnTo>
                  <a:pt x="8423" y="1358"/>
                </a:lnTo>
                <a:lnTo>
                  <a:pt x="8482" y="1417"/>
                </a:lnTo>
                <a:lnTo>
                  <a:pt x="8509" y="1443"/>
                </a:lnTo>
                <a:lnTo>
                  <a:pt x="8537" y="1468"/>
                </a:lnTo>
                <a:lnTo>
                  <a:pt x="8562" y="1492"/>
                </a:lnTo>
                <a:lnTo>
                  <a:pt x="8587" y="1514"/>
                </a:lnTo>
                <a:lnTo>
                  <a:pt x="8610" y="1533"/>
                </a:lnTo>
                <a:lnTo>
                  <a:pt x="8633" y="1551"/>
                </a:lnTo>
                <a:lnTo>
                  <a:pt x="8654" y="1565"/>
                </a:lnTo>
                <a:lnTo>
                  <a:pt x="8673" y="1578"/>
                </a:lnTo>
                <a:lnTo>
                  <a:pt x="8697" y="1592"/>
                </a:lnTo>
                <a:lnTo>
                  <a:pt x="8721" y="1604"/>
                </a:lnTo>
                <a:lnTo>
                  <a:pt x="8746" y="1615"/>
                </a:lnTo>
                <a:lnTo>
                  <a:pt x="8773" y="1625"/>
                </a:lnTo>
                <a:lnTo>
                  <a:pt x="8799" y="1634"/>
                </a:lnTo>
                <a:lnTo>
                  <a:pt x="8825" y="1643"/>
                </a:lnTo>
                <a:lnTo>
                  <a:pt x="8853" y="1650"/>
                </a:lnTo>
                <a:lnTo>
                  <a:pt x="8880" y="1657"/>
                </a:lnTo>
                <a:lnTo>
                  <a:pt x="8938" y="1670"/>
                </a:lnTo>
                <a:lnTo>
                  <a:pt x="8997" y="1681"/>
                </a:lnTo>
                <a:lnTo>
                  <a:pt x="9058" y="1693"/>
                </a:lnTo>
                <a:lnTo>
                  <a:pt x="9122" y="1704"/>
                </a:lnTo>
                <a:lnTo>
                  <a:pt x="9177" y="1714"/>
                </a:lnTo>
                <a:lnTo>
                  <a:pt x="9228" y="1721"/>
                </a:lnTo>
                <a:lnTo>
                  <a:pt x="9278" y="1725"/>
                </a:lnTo>
                <a:lnTo>
                  <a:pt x="9322" y="1726"/>
                </a:lnTo>
                <a:lnTo>
                  <a:pt x="9365" y="1725"/>
                </a:lnTo>
                <a:lnTo>
                  <a:pt x="9404" y="1721"/>
                </a:lnTo>
                <a:lnTo>
                  <a:pt x="9441" y="1715"/>
                </a:lnTo>
                <a:lnTo>
                  <a:pt x="9476" y="1707"/>
                </a:lnTo>
                <a:lnTo>
                  <a:pt x="9508" y="1697"/>
                </a:lnTo>
                <a:lnTo>
                  <a:pt x="9538" y="1686"/>
                </a:lnTo>
                <a:lnTo>
                  <a:pt x="9565" y="1672"/>
                </a:lnTo>
                <a:lnTo>
                  <a:pt x="9593" y="1657"/>
                </a:lnTo>
                <a:lnTo>
                  <a:pt x="9618" y="1641"/>
                </a:lnTo>
                <a:lnTo>
                  <a:pt x="9641" y="1624"/>
                </a:lnTo>
                <a:lnTo>
                  <a:pt x="9664" y="1605"/>
                </a:lnTo>
                <a:lnTo>
                  <a:pt x="9685" y="1586"/>
                </a:lnTo>
                <a:lnTo>
                  <a:pt x="9707" y="1565"/>
                </a:lnTo>
                <a:lnTo>
                  <a:pt x="9728" y="1545"/>
                </a:lnTo>
                <a:lnTo>
                  <a:pt x="9748" y="1523"/>
                </a:lnTo>
                <a:lnTo>
                  <a:pt x="9769" y="1501"/>
                </a:lnTo>
                <a:lnTo>
                  <a:pt x="9810" y="1457"/>
                </a:lnTo>
                <a:lnTo>
                  <a:pt x="9854" y="1412"/>
                </a:lnTo>
                <a:lnTo>
                  <a:pt x="9877" y="1389"/>
                </a:lnTo>
                <a:lnTo>
                  <a:pt x="9900" y="1368"/>
                </a:lnTo>
                <a:lnTo>
                  <a:pt x="9926" y="1347"/>
                </a:lnTo>
                <a:lnTo>
                  <a:pt x="9952" y="1326"/>
                </a:lnTo>
                <a:lnTo>
                  <a:pt x="9981" y="1308"/>
                </a:lnTo>
                <a:lnTo>
                  <a:pt x="10011" y="1288"/>
                </a:lnTo>
                <a:lnTo>
                  <a:pt x="10043" y="1271"/>
                </a:lnTo>
                <a:lnTo>
                  <a:pt x="10077" y="1255"/>
                </a:lnTo>
                <a:lnTo>
                  <a:pt x="10089" y="1251"/>
                </a:lnTo>
                <a:lnTo>
                  <a:pt x="10100" y="1247"/>
                </a:lnTo>
                <a:lnTo>
                  <a:pt x="10110" y="1245"/>
                </a:lnTo>
                <a:lnTo>
                  <a:pt x="10121" y="1242"/>
                </a:lnTo>
                <a:lnTo>
                  <a:pt x="10131" y="1241"/>
                </a:lnTo>
                <a:lnTo>
                  <a:pt x="10140" y="1241"/>
                </a:lnTo>
                <a:lnTo>
                  <a:pt x="10150" y="1241"/>
                </a:lnTo>
                <a:lnTo>
                  <a:pt x="10160" y="1242"/>
                </a:lnTo>
                <a:lnTo>
                  <a:pt x="10178" y="1245"/>
                </a:lnTo>
                <a:lnTo>
                  <a:pt x="10196" y="1249"/>
                </a:lnTo>
                <a:lnTo>
                  <a:pt x="10213" y="1254"/>
                </a:lnTo>
                <a:lnTo>
                  <a:pt x="10232" y="1260"/>
                </a:lnTo>
                <a:lnTo>
                  <a:pt x="10249" y="1265"/>
                </a:lnTo>
                <a:lnTo>
                  <a:pt x="10267" y="1271"/>
                </a:lnTo>
                <a:lnTo>
                  <a:pt x="10285" y="1276"/>
                </a:lnTo>
                <a:lnTo>
                  <a:pt x="10304" y="1278"/>
                </a:lnTo>
                <a:lnTo>
                  <a:pt x="10314" y="1279"/>
                </a:lnTo>
                <a:lnTo>
                  <a:pt x="10323" y="1279"/>
                </a:lnTo>
                <a:lnTo>
                  <a:pt x="10334" y="1279"/>
                </a:lnTo>
                <a:lnTo>
                  <a:pt x="10344" y="1278"/>
                </a:lnTo>
                <a:lnTo>
                  <a:pt x="10354" y="1277"/>
                </a:lnTo>
                <a:lnTo>
                  <a:pt x="10366" y="1275"/>
                </a:lnTo>
                <a:lnTo>
                  <a:pt x="10377" y="1271"/>
                </a:lnTo>
                <a:lnTo>
                  <a:pt x="10389" y="1267"/>
                </a:lnTo>
                <a:lnTo>
                  <a:pt x="10461" y="1212"/>
                </a:lnTo>
                <a:lnTo>
                  <a:pt x="10533" y="1158"/>
                </a:lnTo>
                <a:lnTo>
                  <a:pt x="10605" y="1103"/>
                </a:lnTo>
                <a:lnTo>
                  <a:pt x="10676" y="1048"/>
                </a:lnTo>
                <a:lnTo>
                  <a:pt x="10748" y="993"/>
                </a:lnTo>
                <a:lnTo>
                  <a:pt x="10820" y="939"/>
                </a:lnTo>
                <a:lnTo>
                  <a:pt x="10892" y="884"/>
                </a:lnTo>
                <a:lnTo>
                  <a:pt x="10965" y="829"/>
                </a:lnTo>
                <a:lnTo>
                  <a:pt x="10993" y="795"/>
                </a:lnTo>
                <a:lnTo>
                  <a:pt x="11022" y="760"/>
                </a:lnTo>
                <a:lnTo>
                  <a:pt x="11051" y="726"/>
                </a:lnTo>
                <a:lnTo>
                  <a:pt x="11079" y="691"/>
                </a:lnTo>
                <a:lnTo>
                  <a:pt x="11109" y="656"/>
                </a:lnTo>
                <a:lnTo>
                  <a:pt x="11138" y="622"/>
                </a:lnTo>
                <a:lnTo>
                  <a:pt x="11166" y="587"/>
                </a:lnTo>
                <a:lnTo>
                  <a:pt x="11195" y="553"/>
                </a:lnTo>
                <a:lnTo>
                  <a:pt x="11222" y="538"/>
                </a:lnTo>
                <a:lnTo>
                  <a:pt x="11250" y="524"/>
                </a:lnTo>
                <a:lnTo>
                  <a:pt x="11277" y="510"/>
                </a:lnTo>
                <a:lnTo>
                  <a:pt x="11305" y="495"/>
                </a:lnTo>
                <a:lnTo>
                  <a:pt x="11331" y="481"/>
                </a:lnTo>
                <a:lnTo>
                  <a:pt x="11359" y="466"/>
                </a:lnTo>
                <a:lnTo>
                  <a:pt x="11386" y="452"/>
                </a:lnTo>
                <a:lnTo>
                  <a:pt x="11414" y="437"/>
                </a:lnTo>
                <a:lnTo>
                  <a:pt x="11423" y="416"/>
                </a:lnTo>
                <a:lnTo>
                  <a:pt x="11431" y="394"/>
                </a:lnTo>
                <a:lnTo>
                  <a:pt x="11440" y="373"/>
                </a:lnTo>
                <a:lnTo>
                  <a:pt x="11448" y="352"/>
                </a:lnTo>
                <a:lnTo>
                  <a:pt x="11457" y="330"/>
                </a:lnTo>
                <a:lnTo>
                  <a:pt x="11465" y="308"/>
                </a:lnTo>
                <a:lnTo>
                  <a:pt x="11474" y="286"/>
                </a:lnTo>
                <a:lnTo>
                  <a:pt x="11482" y="265"/>
                </a:lnTo>
                <a:lnTo>
                  <a:pt x="11497" y="246"/>
                </a:lnTo>
                <a:lnTo>
                  <a:pt x="11512" y="229"/>
                </a:lnTo>
                <a:lnTo>
                  <a:pt x="11529" y="212"/>
                </a:lnTo>
                <a:lnTo>
                  <a:pt x="11548" y="197"/>
                </a:lnTo>
                <a:lnTo>
                  <a:pt x="11586" y="167"/>
                </a:lnTo>
                <a:lnTo>
                  <a:pt x="11625" y="139"/>
                </a:lnTo>
                <a:lnTo>
                  <a:pt x="11646" y="124"/>
                </a:lnTo>
                <a:lnTo>
                  <a:pt x="11666" y="109"/>
                </a:lnTo>
                <a:lnTo>
                  <a:pt x="11684" y="93"/>
                </a:lnTo>
                <a:lnTo>
                  <a:pt x="11701" y="77"/>
                </a:lnTo>
                <a:lnTo>
                  <a:pt x="11718" y="60"/>
                </a:lnTo>
                <a:lnTo>
                  <a:pt x="11733" y="41"/>
                </a:lnTo>
                <a:lnTo>
                  <a:pt x="11741" y="31"/>
                </a:lnTo>
                <a:lnTo>
                  <a:pt x="11747" y="22"/>
                </a:lnTo>
                <a:lnTo>
                  <a:pt x="11754" y="11"/>
                </a:lnTo>
                <a:lnTo>
                  <a:pt x="11759" y="0"/>
                </a:lnTo>
                <a:close/>
              </a:path>
            </a:pathLst>
          </a:custGeom>
          <a:blipFill dpi="0" rotWithShape="1">
            <a:blip r:embed="rId13" cstate="print"/>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8438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75" r:id="rId9"/>
    <p:sldLayoutId id="2147483727" r:id="rId10"/>
  </p:sldLayoutIdLst>
  <p:txStyles>
    <p:titleStyle>
      <a:lvl1pPr algn="l" defTabSz="914400" rtl="0" eaLnBrk="1" latinLnBrk="0" hangingPunct="1">
        <a:spcBef>
          <a:spcPct val="0"/>
        </a:spcBef>
        <a:buNone/>
        <a:defRPr sz="4400" b="1" kern="1200">
          <a:solidFill>
            <a:schemeClr val="tx2"/>
          </a:solidFill>
          <a:latin typeface="+mj-lt"/>
          <a:ea typeface="+mj-ea"/>
          <a:cs typeface="+mj-cs"/>
        </a:defRPr>
      </a:lvl1pPr>
    </p:titleStyle>
    <p:bodyStyle>
      <a:lvl1pPr marL="269875" indent="-269875" algn="l" defTabSz="914400" rtl="0" eaLnBrk="1" latinLnBrk="0" hangingPunct="1">
        <a:spcBef>
          <a:spcPct val="20000"/>
        </a:spcBef>
        <a:buClr>
          <a:srgbClr val="0099CC"/>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99CC"/>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99CC"/>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8000"/>
            <a:lum/>
          </a:blip>
          <a:srcRect/>
          <a:stretch>
            <a:fillRect l="-25000" t="-1000" r="-25000" b="-1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634BC-CE0A-4A15-A71B-F0265CC64C01}" type="datetimeFigureOut">
              <a:rPr lang="en-US" smtClean="0"/>
              <a:t>2/26/2019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BA751-4B4D-422F-957D-FEAE94CB2B09}" type="slidenum">
              <a:rPr lang="en-US" smtClean="0"/>
              <a:t>‹#›</a:t>
            </a:fld>
            <a:endParaRPr lang="en-US" dirty="0"/>
          </a:p>
        </p:txBody>
      </p:sp>
    </p:spTree>
    <p:extLst>
      <p:ext uri="{BB962C8B-B14F-4D97-AF65-F5344CB8AC3E}">
        <p14:creationId xmlns:p14="http://schemas.microsoft.com/office/powerpoint/2010/main" val="216049556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
            <a:ext cx="9152458" cy="1556792"/>
          </a:xfrm>
          <a:prstGeom prst="rect">
            <a:avLst/>
          </a:prstGeom>
        </p:spPr>
      </p:pic>
      <p:sp>
        <p:nvSpPr>
          <p:cNvPr id="12" name="TextBox 11"/>
          <p:cNvSpPr txBox="1"/>
          <p:nvPr userDrawn="1"/>
        </p:nvSpPr>
        <p:spPr>
          <a:xfrm>
            <a:off x="3467455" y="620093"/>
            <a:ext cx="5676554" cy="523220"/>
          </a:xfrm>
          <a:prstGeom prst="rect">
            <a:avLst/>
          </a:prstGeom>
          <a:noFill/>
        </p:spPr>
        <p:txBody>
          <a:bodyPr wrap="none" rtlCol="0">
            <a:spAutoFit/>
          </a:bodyPr>
          <a:lstStyle/>
          <a:p>
            <a:r>
              <a:rPr lang="en-CA" sz="2800" dirty="0">
                <a:solidFill>
                  <a:srgbClr val="E7C403"/>
                </a:solidFill>
                <a:latin typeface="+mj-lt"/>
              </a:rPr>
              <a:t>…………………………………………………………</a:t>
            </a:r>
          </a:p>
        </p:txBody>
      </p:sp>
      <p:sp>
        <p:nvSpPr>
          <p:cNvPr id="13" name="TextBox 12"/>
          <p:cNvSpPr txBox="1"/>
          <p:nvPr userDrawn="1"/>
        </p:nvSpPr>
        <p:spPr>
          <a:xfrm>
            <a:off x="344573" y="538503"/>
            <a:ext cx="5585183" cy="523220"/>
          </a:xfrm>
          <a:prstGeom prst="rect">
            <a:avLst/>
          </a:prstGeom>
          <a:noFill/>
        </p:spPr>
        <p:txBody>
          <a:bodyPr wrap="none" rtlCol="0">
            <a:spAutoFit/>
          </a:bodyPr>
          <a:lstStyle/>
          <a:p>
            <a:r>
              <a:rPr lang="en-CA" sz="2800" dirty="0">
                <a:solidFill>
                  <a:srgbClr val="669900"/>
                </a:solidFill>
                <a:latin typeface="+mj-lt"/>
              </a:rPr>
              <a:t>………………….…………………………………….</a:t>
            </a:r>
          </a:p>
        </p:txBody>
      </p:sp>
      <p:sp>
        <p:nvSpPr>
          <p:cNvPr id="14" name="TextBox 13"/>
          <p:cNvSpPr txBox="1"/>
          <p:nvPr userDrawn="1"/>
        </p:nvSpPr>
        <p:spPr>
          <a:xfrm>
            <a:off x="2915816" y="456913"/>
            <a:ext cx="5022529" cy="523220"/>
          </a:xfrm>
          <a:prstGeom prst="rect">
            <a:avLst/>
          </a:prstGeom>
          <a:noFill/>
        </p:spPr>
        <p:txBody>
          <a:bodyPr wrap="none" rtlCol="0">
            <a:spAutoFit/>
          </a:bodyPr>
          <a:lstStyle/>
          <a:p>
            <a:r>
              <a:rPr lang="en-CA" sz="2800" dirty="0">
                <a:solidFill>
                  <a:srgbClr val="B91D21"/>
                </a:solidFill>
                <a:latin typeface="+mj-lt"/>
              </a:rPr>
              <a:t>……………………..………………………….</a:t>
            </a:r>
          </a:p>
        </p:txBody>
      </p:sp>
      <p:sp>
        <p:nvSpPr>
          <p:cNvPr id="2" name="Title Placeholder 1"/>
          <p:cNvSpPr>
            <a:spLocks noGrp="1"/>
          </p:cNvSpPr>
          <p:nvPr>
            <p:ph type="title"/>
          </p:nvPr>
        </p:nvSpPr>
        <p:spPr>
          <a:xfrm>
            <a:off x="323528" y="56672"/>
            <a:ext cx="8229600" cy="70609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11560" y="1340768"/>
            <a:ext cx="8075240" cy="48245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797F0E-85F5-4433-A082-C2BD59CD3513}" type="datetimeFigureOut">
              <a:rPr lang="en-CA" smtClean="0"/>
              <a:t>2019-02-26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AD707-54DF-4786-B86C-17C1F8949531}" type="slidenum">
              <a:rPr lang="en-CA" smtClean="0"/>
              <a:t>‹#›</a:t>
            </a:fld>
            <a:endParaRPr lang="en-CA"/>
          </a:p>
        </p:txBody>
      </p:sp>
      <p:sp>
        <p:nvSpPr>
          <p:cNvPr id="15" name="Freeform 6183" descr="Leaf RGB"/>
          <p:cNvSpPr>
            <a:spLocks/>
          </p:cNvSpPr>
          <p:nvPr userDrawn="1"/>
        </p:nvSpPr>
        <p:spPr bwMode="auto">
          <a:xfrm flipH="1">
            <a:off x="8216893" y="390674"/>
            <a:ext cx="531571" cy="648072"/>
          </a:xfrm>
          <a:custGeom>
            <a:avLst/>
            <a:gdLst>
              <a:gd name="T0" fmla="*/ 2147483647 w 18324"/>
              <a:gd name="T1" fmla="*/ 2147483647 h 18288"/>
              <a:gd name="T2" fmla="*/ 2147483647 w 18324"/>
              <a:gd name="T3" fmla="*/ 2147483647 h 18288"/>
              <a:gd name="T4" fmla="*/ 2147483647 w 18324"/>
              <a:gd name="T5" fmla="*/ 2147483647 h 18288"/>
              <a:gd name="T6" fmla="*/ 2147483647 w 18324"/>
              <a:gd name="T7" fmla="*/ 2147483647 h 18288"/>
              <a:gd name="T8" fmla="*/ 2147483647 w 18324"/>
              <a:gd name="T9" fmla="*/ 2147483647 h 18288"/>
              <a:gd name="T10" fmla="*/ 2147483647 w 18324"/>
              <a:gd name="T11" fmla="*/ 2147483647 h 18288"/>
              <a:gd name="T12" fmla="*/ 2147483647 w 18324"/>
              <a:gd name="T13" fmla="*/ 2147483647 h 18288"/>
              <a:gd name="T14" fmla="*/ 2147483647 w 18324"/>
              <a:gd name="T15" fmla="*/ 2147483647 h 18288"/>
              <a:gd name="T16" fmla="*/ 2147483647 w 18324"/>
              <a:gd name="T17" fmla="*/ 2147483647 h 18288"/>
              <a:gd name="T18" fmla="*/ 2147483647 w 18324"/>
              <a:gd name="T19" fmla="*/ 2147483647 h 18288"/>
              <a:gd name="T20" fmla="*/ 2147483647 w 18324"/>
              <a:gd name="T21" fmla="*/ 2147483647 h 18288"/>
              <a:gd name="T22" fmla="*/ 2147483647 w 18324"/>
              <a:gd name="T23" fmla="*/ 2147483647 h 18288"/>
              <a:gd name="T24" fmla="*/ 2147483647 w 18324"/>
              <a:gd name="T25" fmla="*/ 2147483647 h 18288"/>
              <a:gd name="T26" fmla="*/ 2147483647 w 18324"/>
              <a:gd name="T27" fmla="*/ 2147483647 h 18288"/>
              <a:gd name="T28" fmla="*/ 2147483647 w 18324"/>
              <a:gd name="T29" fmla="*/ 2147483647 h 18288"/>
              <a:gd name="T30" fmla="*/ 2147483647 w 18324"/>
              <a:gd name="T31" fmla="*/ 2147483647 h 18288"/>
              <a:gd name="T32" fmla="*/ 2147483647 w 18324"/>
              <a:gd name="T33" fmla="*/ 2147483647 h 18288"/>
              <a:gd name="T34" fmla="*/ 2147483647 w 18324"/>
              <a:gd name="T35" fmla="*/ 2147483647 h 18288"/>
              <a:gd name="T36" fmla="*/ 2147483647 w 18324"/>
              <a:gd name="T37" fmla="*/ 2147483647 h 18288"/>
              <a:gd name="T38" fmla="*/ 2147483647 w 18324"/>
              <a:gd name="T39" fmla="*/ 2147483647 h 18288"/>
              <a:gd name="T40" fmla="*/ 2147483647 w 18324"/>
              <a:gd name="T41" fmla="*/ 2147483647 h 18288"/>
              <a:gd name="T42" fmla="*/ 2147483647 w 18324"/>
              <a:gd name="T43" fmla="*/ 2147483647 h 18288"/>
              <a:gd name="T44" fmla="*/ 2147483647 w 18324"/>
              <a:gd name="T45" fmla="*/ 2147483647 h 18288"/>
              <a:gd name="T46" fmla="*/ 2147483647 w 18324"/>
              <a:gd name="T47" fmla="*/ 2147483647 h 18288"/>
              <a:gd name="T48" fmla="*/ 2147483647 w 18324"/>
              <a:gd name="T49" fmla="*/ 2147483647 h 18288"/>
              <a:gd name="T50" fmla="*/ 2147483647 w 18324"/>
              <a:gd name="T51" fmla="*/ 2147483647 h 18288"/>
              <a:gd name="T52" fmla="*/ 2147483647 w 18324"/>
              <a:gd name="T53" fmla="*/ 2147483647 h 18288"/>
              <a:gd name="T54" fmla="*/ 2147483647 w 18324"/>
              <a:gd name="T55" fmla="*/ 2147483647 h 18288"/>
              <a:gd name="T56" fmla="*/ 2147483647 w 18324"/>
              <a:gd name="T57" fmla="*/ 2147483647 h 18288"/>
              <a:gd name="T58" fmla="*/ 2147483647 w 18324"/>
              <a:gd name="T59" fmla="*/ 2147483647 h 18288"/>
              <a:gd name="T60" fmla="*/ 2147483647 w 18324"/>
              <a:gd name="T61" fmla="*/ 2147483647 h 18288"/>
              <a:gd name="T62" fmla="*/ 2147483647 w 18324"/>
              <a:gd name="T63" fmla="*/ 2147483647 h 18288"/>
              <a:gd name="T64" fmla="*/ 2147483647 w 18324"/>
              <a:gd name="T65" fmla="*/ 2147483647 h 18288"/>
              <a:gd name="T66" fmla="*/ 2147483647 w 18324"/>
              <a:gd name="T67" fmla="*/ 2147483647 h 18288"/>
              <a:gd name="T68" fmla="*/ 2147483647 w 18324"/>
              <a:gd name="T69" fmla="*/ 2147483647 h 18288"/>
              <a:gd name="T70" fmla="*/ 2147483647 w 18324"/>
              <a:gd name="T71" fmla="*/ 2147483647 h 18288"/>
              <a:gd name="T72" fmla="*/ 2147483647 w 18324"/>
              <a:gd name="T73" fmla="*/ 2147483647 h 18288"/>
              <a:gd name="T74" fmla="*/ 2147483647 w 18324"/>
              <a:gd name="T75" fmla="*/ 2147483647 h 18288"/>
              <a:gd name="T76" fmla="*/ 2147483647 w 18324"/>
              <a:gd name="T77" fmla="*/ 2147483647 h 18288"/>
              <a:gd name="T78" fmla="*/ 2147483647 w 18324"/>
              <a:gd name="T79" fmla="*/ 2147483647 h 18288"/>
              <a:gd name="T80" fmla="*/ 2147483647 w 18324"/>
              <a:gd name="T81" fmla="*/ 2147483647 h 18288"/>
              <a:gd name="T82" fmla="*/ 2147483647 w 18324"/>
              <a:gd name="T83" fmla="*/ 2147483647 h 18288"/>
              <a:gd name="T84" fmla="*/ 2147483647 w 18324"/>
              <a:gd name="T85" fmla="*/ 2147483647 h 18288"/>
              <a:gd name="T86" fmla="*/ 2147483647 w 18324"/>
              <a:gd name="T87" fmla="*/ 2147483647 h 18288"/>
              <a:gd name="T88" fmla="*/ 2147483647 w 18324"/>
              <a:gd name="T89" fmla="*/ 2147483647 h 18288"/>
              <a:gd name="T90" fmla="*/ 2147483647 w 18324"/>
              <a:gd name="T91" fmla="*/ 2147483647 h 18288"/>
              <a:gd name="T92" fmla="*/ 2147483647 w 18324"/>
              <a:gd name="T93" fmla="*/ 2147483647 h 18288"/>
              <a:gd name="T94" fmla="*/ 2147483647 w 18324"/>
              <a:gd name="T95" fmla="*/ 2147483647 h 18288"/>
              <a:gd name="T96" fmla="*/ 2147483647 w 18324"/>
              <a:gd name="T97" fmla="*/ 2147483647 h 18288"/>
              <a:gd name="T98" fmla="*/ 2147483647 w 18324"/>
              <a:gd name="T99" fmla="*/ 2147483647 h 18288"/>
              <a:gd name="T100" fmla="*/ 2147483647 w 18324"/>
              <a:gd name="T101" fmla="*/ 2147483647 h 18288"/>
              <a:gd name="T102" fmla="*/ 2147483647 w 18324"/>
              <a:gd name="T103" fmla="*/ 2147483647 h 18288"/>
              <a:gd name="T104" fmla="*/ 2147483647 w 18324"/>
              <a:gd name="T105" fmla="*/ 2147483647 h 18288"/>
              <a:gd name="T106" fmla="*/ 2147483647 w 18324"/>
              <a:gd name="T107" fmla="*/ 2147483647 h 18288"/>
              <a:gd name="T108" fmla="*/ 2147483647 w 18324"/>
              <a:gd name="T109" fmla="*/ 2147483647 h 18288"/>
              <a:gd name="T110" fmla="*/ 2147483647 w 18324"/>
              <a:gd name="T111" fmla="*/ 2147483647 h 18288"/>
              <a:gd name="T112" fmla="*/ 2147483647 w 18324"/>
              <a:gd name="T113" fmla="*/ 2147483647 h 18288"/>
              <a:gd name="T114" fmla="*/ 2147483647 w 18324"/>
              <a:gd name="T115" fmla="*/ 2147483647 h 18288"/>
              <a:gd name="T116" fmla="*/ 2147483647 w 18324"/>
              <a:gd name="T117" fmla="*/ 2147483647 h 18288"/>
              <a:gd name="T118" fmla="*/ 2147483647 w 18324"/>
              <a:gd name="T119" fmla="*/ 2147483647 h 18288"/>
              <a:gd name="T120" fmla="*/ 2147483647 w 18324"/>
              <a:gd name="T121" fmla="*/ 2147483647 h 18288"/>
              <a:gd name="T122" fmla="*/ 2147483647 w 18324"/>
              <a:gd name="T123" fmla="*/ 2147483647 h 182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324"/>
              <a:gd name="T187" fmla="*/ 0 h 18288"/>
              <a:gd name="T188" fmla="*/ 18324 w 18324"/>
              <a:gd name="T189" fmla="*/ 18288 h 182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324" h="18288">
                <a:moveTo>
                  <a:pt x="11759" y="0"/>
                </a:moveTo>
                <a:lnTo>
                  <a:pt x="11767" y="0"/>
                </a:lnTo>
                <a:lnTo>
                  <a:pt x="11777" y="0"/>
                </a:lnTo>
                <a:lnTo>
                  <a:pt x="11785" y="0"/>
                </a:lnTo>
                <a:lnTo>
                  <a:pt x="11794" y="0"/>
                </a:lnTo>
                <a:lnTo>
                  <a:pt x="11794" y="26"/>
                </a:lnTo>
                <a:lnTo>
                  <a:pt x="11793" y="50"/>
                </a:lnTo>
                <a:lnTo>
                  <a:pt x="11788" y="74"/>
                </a:lnTo>
                <a:lnTo>
                  <a:pt x="11782" y="97"/>
                </a:lnTo>
                <a:lnTo>
                  <a:pt x="11774" y="120"/>
                </a:lnTo>
                <a:lnTo>
                  <a:pt x="11765" y="142"/>
                </a:lnTo>
                <a:lnTo>
                  <a:pt x="11754" y="164"/>
                </a:lnTo>
                <a:lnTo>
                  <a:pt x="11741" y="184"/>
                </a:lnTo>
                <a:lnTo>
                  <a:pt x="11726" y="204"/>
                </a:lnTo>
                <a:lnTo>
                  <a:pt x="11711" y="223"/>
                </a:lnTo>
                <a:lnTo>
                  <a:pt x="11694" y="243"/>
                </a:lnTo>
                <a:lnTo>
                  <a:pt x="11677" y="262"/>
                </a:lnTo>
                <a:lnTo>
                  <a:pt x="11640" y="300"/>
                </a:lnTo>
                <a:lnTo>
                  <a:pt x="11600" y="337"/>
                </a:lnTo>
                <a:lnTo>
                  <a:pt x="11560" y="373"/>
                </a:lnTo>
                <a:lnTo>
                  <a:pt x="11520" y="410"/>
                </a:lnTo>
                <a:lnTo>
                  <a:pt x="11501" y="429"/>
                </a:lnTo>
                <a:lnTo>
                  <a:pt x="11481" y="448"/>
                </a:lnTo>
                <a:lnTo>
                  <a:pt x="11463" y="467"/>
                </a:lnTo>
                <a:lnTo>
                  <a:pt x="11444" y="488"/>
                </a:lnTo>
                <a:lnTo>
                  <a:pt x="11427" y="507"/>
                </a:lnTo>
                <a:lnTo>
                  <a:pt x="11411" y="529"/>
                </a:lnTo>
                <a:lnTo>
                  <a:pt x="11396" y="550"/>
                </a:lnTo>
                <a:lnTo>
                  <a:pt x="11383" y="573"/>
                </a:lnTo>
                <a:lnTo>
                  <a:pt x="11371" y="594"/>
                </a:lnTo>
                <a:lnTo>
                  <a:pt x="11361" y="618"/>
                </a:lnTo>
                <a:lnTo>
                  <a:pt x="11352" y="642"/>
                </a:lnTo>
                <a:lnTo>
                  <a:pt x="11345" y="668"/>
                </a:lnTo>
                <a:lnTo>
                  <a:pt x="11345" y="702"/>
                </a:lnTo>
                <a:lnTo>
                  <a:pt x="11345" y="737"/>
                </a:lnTo>
                <a:lnTo>
                  <a:pt x="11345" y="772"/>
                </a:lnTo>
                <a:lnTo>
                  <a:pt x="11345" y="806"/>
                </a:lnTo>
                <a:lnTo>
                  <a:pt x="11345" y="841"/>
                </a:lnTo>
                <a:lnTo>
                  <a:pt x="11345" y="875"/>
                </a:lnTo>
                <a:lnTo>
                  <a:pt x="11345" y="910"/>
                </a:lnTo>
                <a:lnTo>
                  <a:pt x="11345" y="945"/>
                </a:lnTo>
                <a:lnTo>
                  <a:pt x="11337" y="969"/>
                </a:lnTo>
                <a:lnTo>
                  <a:pt x="11329" y="992"/>
                </a:lnTo>
                <a:lnTo>
                  <a:pt x="11319" y="1013"/>
                </a:lnTo>
                <a:lnTo>
                  <a:pt x="11308" y="1035"/>
                </a:lnTo>
                <a:lnTo>
                  <a:pt x="11297" y="1056"/>
                </a:lnTo>
                <a:lnTo>
                  <a:pt x="11285" y="1076"/>
                </a:lnTo>
                <a:lnTo>
                  <a:pt x="11274" y="1096"/>
                </a:lnTo>
                <a:lnTo>
                  <a:pt x="11261" y="1114"/>
                </a:lnTo>
                <a:lnTo>
                  <a:pt x="11236" y="1151"/>
                </a:lnTo>
                <a:lnTo>
                  <a:pt x="11212" y="1186"/>
                </a:lnTo>
                <a:lnTo>
                  <a:pt x="11201" y="1204"/>
                </a:lnTo>
                <a:lnTo>
                  <a:pt x="11190" y="1221"/>
                </a:lnTo>
                <a:lnTo>
                  <a:pt x="11180" y="1238"/>
                </a:lnTo>
                <a:lnTo>
                  <a:pt x="11172" y="1255"/>
                </a:lnTo>
                <a:lnTo>
                  <a:pt x="11167" y="1328"/>
                </a:lnTo>
                <a:lnTo>
                  <a:pt x="11163" y="1402"/>
                </a:lnTo>
                <a:lnTo>
                  <a:pt x="11159" y="1476"/>
                </a:lnTo>
                <a:lnTo>
                  <a:pt x="11155" y="1549"/>
                </a:lnTo>
                <a:lnTo>
                  <a:pt x="11150" y="1623"/>
                </a:lnTo>
                <a:lnTo>
                  <a:pt x="11146" y="1696"/>
                </a:lnTo>
                <a:lnTo>
                  <a:pt x="11141" y="1769"/>
                </a:lnTo>
                <a:lnTo>
                  <a:pt x="11138" y="1843"/>
                </a:lnTo>
                <a:lnTo>
                  <a:pt x="11142" y="1857"/>
                </a:lnTo>
                <a:lnTo>
                  <a:pt x="11148" y="1870"/>
                </a:lnTo>
                <a:lnTo>
                  <a:pt x="11154" y="1883"/>
                </a:lnTo>
                <a:lnTo>
                  <a:pt x="11162" y="1895"/>
                </a:lnTo>
                <a:lnTo>
                  <a:pt x="11168" y="1907"/>
                </a:lnTo>
                <a:lnTo>
                  <a:pt x="11176" y="1917"/>
                </a:lnTo>
                <a:lnTo>
                  <a:pt x="11186" y="1927"/>
                </a:lnTo>
                <a:lnTo>
                  <a:pt x="11195" y="1938"/>
                </a:lnTo>
                <a:lnTo>
                  <a:pt x="11215" y="1956"/>
                </a:lnTo>
                <a:lnTo>
                  <a:pt x="11236" y="1973"/>
                </a:lnTo>
                <a:lnTo>
                  <a:pt x="11258" y="1989"/>
                </a:lnTo>
                <a:lnTo>
                  <a:pt x="11280" y="2005"/>
                </a:lnTo>
                <a:lnTo>
                  <a:pt x="11301" y="2022"/>
                </a:lnTo>
                <a:lnTo>
                  <a:pt x="11323" y="2040"/>
                </a:lnTo>
                <a:lnTo>
                  <a:pt x="11343" y="2059"/>
                </a:lnTo>
                <a:lnTo>
                  <a:pt x="11362" y="2080"/>
                </a:lnTo>
                <a:lnTo>
                  <a:pt x="11371" y="2090"/>
                </a:lnTo>
                <a:lnTo>
                  <a:pt x="11379" y="2101"/>
                </a:lnTo>
                <a:lnTo>
                  <a:pt x="11386" y="2114"/>
                </a:lnTo>
                <a:lnTo>
                  <a:pt x="11393" y="2128"/>
                </a:lnTo>
                <a:lnTo>
                  <a:pt x="11400" y="2141"/>
                </a:lnTo>
                <a:lnTo>
                  <a:pt x="11406" y="2156"/>
                </a:lnTo>
                <a:lnTo>
                  <a:pt x="11410" y="2171"/>
                </a:lnTo>
                <a:lnTo>
                  <a:pt x="11414" y="2188"/>
                </a:lnTo>
                <a:lnTo>
                  <a:pt x="11419" y="2223"/>
                </a:lnTo>
                <a:lnTo>
                  <a:pt x="11423" y="2257"/>
                </a:lnTo>
                <a:lnTo>
                  <a:pt x="11425" y="2293"/>
                </a:lnTo>
                <a:lnTo>
                  <a:pt x="11426" y="2327"/>
                </a:lnTo>
                <a:lnTo>
                  <a:pt x="11425" y="2362"/>
                </a:lnTo>
                <a:lnTo>
                  <a:pt x="11423" y="2398"/>
                </a:lnTo>
                <a:lnTo>
                  <a:pt x="11420" y="2433"/>
                </a:lnTo>
                <a:lnTo>
                  <a:pt x="11417" y="2468"/>
                </a:lnTo>
                <a:lnTo>
                  <a:pt x="11408" y="2535"/>
                </a:lnTo>
                <a:lnTo>
                  <a:pt x="11398" y="2601"/>
                </a:lnTo>
                <a:lnTo>
                  <a:pt x="11387" y="2661"/>
                </a:lnTo>
                <a:lnTo>
                  <a:pt x="11379" y="2717"/>
                </a:lnTo>
                <a:lnTo>
                  <a:pt x="11377" y="2745"/>
                </a:lnTo>
                <a:lnTo>
                  <a:pt x="11376" y="2772"/>
                </a:lnTo>
                <a:lnTo>
                  <a:pt x="11377" y="2800"/>
                </a:lnTo>
                <a:lnTo>
                  <a:pt x="11379" y="2827"/>
                </a:lnTo>
                <a:lnTo>
                  <a:pt x="11384" y="2855"/>
                </a:lnTo>
                <a:lnTo>
                  <a:pt x="11390" y="2882"/>
                </a:lnTo>
                <a:lnTo>
                  <a:pt x="11398" y="2911"/>
                </a:lnTo>
                <a:lnTo>
                  <a:pt x="11406" y="2938"/>
                </a:lnTo>
                <a:lnTo>
                  <a:pt x="11416" y="2966"/>
                </a:lnTo>
                <a:lnTo>
                  <a:pt x="11426" y="2995"/>
                </a:lnTo>
                <a:lnTo>
                  <a:pt x="11439" y="3021"/>
                </a:lnTo>
                <a:lnTo>
                  <a:pt x="11453" y="3048"/>
                </a:lnTo>
                <a:lnTo>
                  <a:pt x="11466" y="3075"/>
                </a:lnTo>
                <a:lnTo>
                  <a:pt x="11481" y="3101"/>
                </a:lnTo>
                <a:lnTo>
                  <a:pt x="11497" y="3127"/>
                </a:lnTo>
                <a:lnTo>
                  <a:pt x="11514" y="3153"/>
                </a:lnTo>
                <a:lnTo>
                  <a:pt x="11532" y="3178"/>
                </a:lnTo>
                <a:lnTo>
                  <a:pt x="11550" y="3201"/>
                </a:lnTo>
                <a:lnTo>
                  <a:pt x="11568" y="3225"/>
                </a:lnTo>
                <a:lnTo>
                  <a:pt x="11586" y="3246"/>
                </a:lnTo>
                <a:lnTo>
                  <a:pt x="11606" y="3268"/>
                </a:lnTo>
                <a:lnTo>
                  <a:pt x="11625" y="3289"/>
                </a:lnTo>
                <a:lnTo>
                  <a:pt x="11645" y="3309"/>
                </a:lnTo>
                <a:lnTo>
                  <a:pt x="11664" y="3328"/>
                </a:lnTo>
                <a:lnTo>
                  <a:pt x="11684" y="3345"/>
                </a:lnTo>
                <a:lnTo>
                  <a:pt x="11704" y="3361"/>
                </a:lnTo>
                <a:lnTo>
                  <a:pt x="11724" y="3377"/>
                </a:lnTo>
                <a:lnTo>
                  <a:pt x="11743" y="3391"/>
                </a:lnTo>
                <a:lnTo>
                  <a:pt x="11762" y="3403"/>
                </a:lnTo>
                <a:lnTo>
                  <a:pt x="11781" y="3414"/>
                </a:lnTo>
                <a:lnTo>
                  <a:pt x="11800" y="3424"/>
                </a:lnTo>
                <a:lnTo>
                  <a:pt x="11817" y="3432"/>
                </a:lnTo>
                <a:lnTo>
                  <a:pt x="11846" y="3443"/>
                </a:lnTo>
                <a:lnTo>
                  <a:pt x="11877" y="3454"/>
                </a:lnTo>
                <a:lnTo>
                  <a:pt x="11909" y="3463"/>
                </a:lnTo>
                <a:lnTo>
                  <a:pt x="11943" y="3472"/>
                </a:lnTo>
                <a:lnTo>
                  <a:pt x="11977" y="3479"/>
                </a:lnTo>
                <a:lnTo>
                  <a:pt x="12013" y="3486"/>
                </a:lnTo>
                <a:lnTo>
                  <a:pt x="12049" y="3492"/>
                </a:lnTo>
                <a:lnTo>
                  <a:pt x="12086" y="3496"/>
                </a:lnTo>
                <a:lnTo>
                  <a:pt x="12124" y="3501"/>
                </a:lnTo>
                <a:lnTo>
                  <a:pt x="12163" y="3503"/>
                </a:lnTo>
                <a:lnTo>
                  <a:pt x="12201" y="3505"/>
                </a:lnTo>
                <a:lnTo>
                  <a:pt x="12240" y="3508"/>
                </a:lnTo>
                <a:lnTo>
                  <a:pt x="12281" y="3509"/>
                </a:lnTo>
                <a:lnTo>
                  <a:pt x="12322" y="3509"/>
                </a:lnTo>
                <a:lnTo>
                  <a:pt x="12362" y="3509"/>
                </a:lnTo>
                <a:lnTo>
                  <a:pt x="12403" y="3508"/>
                </a:lnTo>
                <a:lnTo>
                  <a:pt x="12484" y="3503"/>
                </a:lnTo>
                <a:lnTo>
                  <a:pt x="12567" y="3497"/>
                </a:lnTo>
                <a:lnTo>
                  <a:pt x="12647" y="3490"/>
                </a:lnTo>
                <a:lnTo>
                  <a:pt x="12726" y="3480"/>
                </a:lnTo>
                <a:lnTo>
                  <a:pt x="12803" y="3470"/>
                </a:lnTo>
                <a:lnTo>
                  <a:pt x="12877" y="3458"/>
                </a:lnTo>
                <a:lnTo>
                  <a:pt x="12948" y="3446"/>
                </a:lnTo>
                <a:lnTo>
                  <a:pt x="13015" y="3432"/>
                </a:lnTo>
                <a:lnTo>
                  <a:pt x="13036" y="3426"/>
                </a:lnTo>
                <a:lnTo>
                  <a:pt x="13062" y="3418"/>
                </a:lnTo>
                <a:lnTo>
                  <a:pt x="13087" y="3408"/>
                </a:lnTo>
                <a:lnTo>
                  <a:pt x="13114" y="3398"/>
                </a:lnTo>
                <a:lnTo>
                  <a:pt x="13174" y="3374"/>
                </a:lnTo>
                <a:lnTo>
                  <a:pt x="13235" y="3351"/>
                </a:lnTo>
                <a:lnTo>
                  <a:pt x="13265" y="3342"/>
                </a:lnTo>
                <a:lnTo>
                  <a:pt x="13296" y="3334"/>
                </a:lnTo>
                <a:lnTo>
                  <a:pt x="13312" y="3330"/>
                </a:lnTo>
                <a:lnTo>
                  <a:pt x="13327" y="3328"/>
                </a:lnTo>
                <a:lnTo>
                  <a:pt x="13342" y="3326"/>
                </a:lnTo>
                <a:lnTo>
                  <a:pt x="13357" y="3326"/>
                </a:lnTo>
                <a:lnTo>
                  <a:pt x="13372" y="3324"/>
                </a:lnTo>
                <a:lnTo>
                  <a:pt x="13386" y="3326"/>
                </a:lnTo>
                <a:lnTo>
                  <a:pt x="13399" y="3327"/>
                </a:lnTo>
                <a:lnTo>
                  <a:pt x="13413" y="3330"/>
                </a:lnTo>
                <a:lnTo>
                  <a:pt x="13427" y="3334"/>
                </a:lnTo>
                <a:lnTo>
                  <a:pt x="13440" y="3338"/>
                </a:lnTo>
                <a:lnTo>
                  <a:pt x="13452" y="3344"/>
                </a:lnTo>
                <a:lnTo>
                  <a:pt x="13464" y="3352"/>
                </a:lnTo>
                <a:lnTo>
                  <a:pt x="13448" y="3377"/>
                </a:lnTo>
                <a:lnTo>
                  <a:pt x="13431" y="3402"/>
                </a:lnTo>
                <a:lnTo>
                  <a:pt x="13414" y="3426"/>
                </a:lnTo>
                <a:lnTo>
                  <a:pt x="13396" y="3449"/>
                </a:lnTo>
                <a:lnTo>
                  <a:pt x="13377" y="3472"/>
                </a:lnTo>
                <a:lnTo>
                  <a:pt x="13357" y="3495"/>
                </a:lnTo>
                <a:lnTo>
                  <a:pt x="13336" y="3516"/>
                </a:lnTo>
                <a:lnTo>
                  <a:pt x="13315" y="3537"/>
                </a:lnTo>
                <a:lnTo>
                  <a:pt x="13293" y="3558"/>
                </a:lnTo>
                <a:lnTo>
                  <a:pt x="13271" y="3577"/>
                </a:lnTo>
                <a:lnTo>
                  <a:pt x="13248" y="3598"/>
                </a:lnTo>
                <a:lnTo>
                  <a:pt x="13225" y="3616"/>
                </a:lnTo>
                <a:lnTo>
                  <a:pt x="13178" y="3655"/>
                </a:lnTo>
                <a:lnTo>
                  <a:pt x="13130" y="3692"/>
                </a:lnTo>
                <a:lnTo>
                  <a:pt x="13081" y="3729"/>
                </a:lnTo>
                <a:lnTo>
                  <a:pt x="13033" y="3765"/>
                </a:lnTo>
                <a:lnTo>
                  <a:pt x="12986" y="3803"/>
                </a:lnTo>
                <a:lnTo>
                  <a:pt x="12939" y="3841"/>
                </a:lnTo>
                <a:lnTo>
                  <a:pt x="12916" y="3860"/>
                </a:lnTo>
                <a:lnTo>
                  <a:pt x="12894" y="3880"/>
                </a:lnTo>
                <a:lnTo>
                  <a:pt x="12873" y="3900"/>
                </a:lnTo>
                <a:lnTo>
                  <a:pt x="12851" y="3920"/>
                </a:lnTo>
                <a:lnTo>
                  <a:pt x="12830" y="3942"/>
                </a:lnTo>
                <a:lnTo>
                  <a:pt x="12811" y="3963"/>
                </a:lnTo>
                <a:lnTo>
                  <a:pt x="12791" y="3985"/>
                </a:lnTo>
                <a:lnTo>
                  <a:pt x="12773" y="4008"/>
                </a:lnTo>
                <a:lnTo>
                  <a:pt x="12684" y="4121"/>
                </a:lnTo>
                <a:lnTo>
                  <a:pt x="12595" y="4234"/>
                </a:lnTo>
                <a:lnTo>
                  <a:pt x="12507" y="4346"/>
                </a:lnTo>
                <a:lnTo>
                  <a:pt x="12420" y="4458"/>
                </a:lnTo>
                <a:lnTo>
                  <a:pt x="12332" y="4570"/>
                </a:lnTo>
                <a:lnTo>
                  <a:pt x="12245" y="4683"/>
                </a:lnTo>
                <a:lnTo>
                  <a:pt x="12158" y="4795"/>
                </a:lnTo>
                <a:lnTo>
                  <a:pt x="12072" y="4907"/>
                </a:lnTo>
                <a:lnTo>
                  <a:pt x="11986" y="5020"/>
                </a:lnTo>
                <a:lnTo>
                  <a:pt x="11901" y="5134"/>
                </a:lnTo>
                <a:lnTo>
                  <a:pt x="11817" y="5248"/>
                </a:lnTo>
                <a:lnTo>
                  <a:pt x="11732" y="5364"/>
                </a:lnTo>
                <a:lnTo>
                  <a:pt x="11648" y="5481"/>
                </a:lnTo>
                <a:lnTo>
                  <a:pt x="11566" y="5599"/>
                </a:lnTo>
                <a:lnTo>
                  <a:pt x="11483" y="5718"/>
                </a:lnTo>
                <a:lnTo>
                  <a:pt x="11402" y="5839"/>
                </a:lnTo>
                <a:lnTo>
                  <a:pt x="11385" y="5864"/>
                </a:lnTo>
                <a:lnTo>
                  <a:pt x="11365" y="5889"/>
                </a:lnTo>
                <a:lnTo>
                  <a:pt x="11346" y="5916"/>
                </a:lnTo>
                <a:lnTo>
                  <a:pt x="11325" y="5941"/>
                </a:lnTo>
                <a:lnTo>
                  <a:pt x="11282" y="5993"/>
                </a:lnTo>
                <a:lnTo>
                  <a:pt x="11236" y="6045"/>
                </a:lnTo>
                <a:lnTo>
                  <a:pt x="11190" y="6099"/>
                </a:lnTo>
                <a:lnTo>
                  <a:pt x="11144" y="6154"/>
                </a:lnTo>
                <a:lnTo>
                  <a:pt x="11122" y="6182"/>
                </a:lnTo>
                <a:lnTo>
                  <a:pt x="11099" y="6210"/>
                </a:lnTo>
                <a:lnTo>
                  <a:pt x="11078" y="6240"/>
                </a:lnTo>
                <a:lnTo>
                  <a:pt x="11056" y="6270"/>
                </a:lnTo>
                <a:lnTo>
                  <a:pt x="11037" y="6301"/>
                </a:lnTo>
                <a:lnTo>
                  <a:pt x="11017" y="6332"/>
                </a:lnTo>
                <a:lnTo>
                  <a:pt x="10999" y="6364"/>
                </a:lnTo>
                <a:lnTo>
                  <a:pt x="10982" y="6396"/>
                </a:lnTo>
                <a:lnTo>
                  <a:pt x="10966" y="6429"/>
                </a:lnTo>
                <a:lnTo>
                  <a:pt x="10952" y="6463"/>
                </a:lnTo>
                <a:lnTo>
                  <a:pt x="10939" y="6499"/>
                </a:lnTo>
                <a:lnTo>
                  <a:pt x="10928" y="6535"/>
                </a:lnTo>
                <a:lnTo>
                  <a:pt x="10920" y="6572"/>
                </a:lnTo>
                <a:lnTo>
                  <a:pt x="10912" y="6610"/>
                </a:lnTo>
                <a:lnTo>
                  <a:pt x="10907" y="6650"/>
                </a:lnTo>
                <a:lnTo>
                  <a:pt x="10905" y="6690"/>
                </a:lnTo>
                <a:lnTo>
                  <a:pt x="10904" y="6731"/>
                </a:lnTo>
                <a:lnTo>
                  <a:pt x="10906" y="6775"/>
                </a:lnTo>
                <a:lnTo>
                  <a:pt x="10911" y="6818"/>
                </a:lnTo>
                <a:lnTo>
                  <a:pt x="10919" y="6864"/>
                </a:lnTo>
                <a:lnTo>
                  <a:pt x="10927" y="6866"/>
                </a:lnTo>
                <a:lnTo>
                  <a:pt x="10936" y="6870"/>
                </a:lnTo>
                <a:lnTo>
                  <a:pt x="10944" y="6872"/>
                </a:lnTo>
                <a:lnTo>
                  <a:pt x="10953" y="6875"/>
                </a:lnTo>
                <a:lnTo>
                  <a:pt x="10975" y="6880"/>
                </a:lnTo>
                <a:lnTo>
                  <a:pt x="10999" y="6883"/>
                </a:lnTo>
                <a:lnTo>
                  <a:pt x="11023" y="6885"/>
                </a:lnTo>
                <a:lnTo>
                  <a:pt x="11049" y="6885"/>
                </a:lnTo>
                <a:lnTo>
                  <a:pt x="11076" y="6882"/>
                </a:lnTo>
                <a:lnTo>
                  <a:pt x="11103" y="6878"/>
                </a:lnTo>
                <a:lnTo>
                  <a:pt x="11132" y="6873"/>
                </a:lnTo>
                <a:lnTo>
                  <a:pt x="11160" y="6866"/>
                </a:lnTo>
                <a:lnTo>
                  <a:pt x="11190" y="6858"/>
                </a:lnTo>
                <a:lnTo>
                  <a:pt x="11221" y="6849"/>
                </a:lnTo>
                <a:lnTo>
                  <a:pt x="11251" y="6839"/>
                </a:lnTo>
                <a:lnTo>
                  <a:pt x="11282" y="6827"/>
                </a:lnTo>
                <a:lnTo>
                  <a:pt x="11314" y="6815"/>
                </a:lnTo>
                <a:lnTo>
                  <a:pt x="11345" y="6802"/>
                </a:lnTo>
                <a:lnTo>
                  <a:pt x="11376" y="6788"/>
                </a:lnTo>
                <a:lnTo>
                  <a:pt x="11407" y="6775"/>
                </a:lnTo>
                <a:lnTo>
                  <a:pt x="11469" y="6746"/>
                </a:lnTo>
                <a:lnTo>
                  <a:pt x="11528" y="6716"/>
                </a:lnTo>
                <a:lnTo>
                  <a:pt x="11585" y="6685"/>
                </a:lnTo>
                <a:lnTo>
                  <a:pt x="11639" y="6657"/>
                </a:lnTo>
                <a:lnTo>
                  <a:pt x="11688" y="6629"/>
                </a:lnTo>
                <a:lnTo>
                  <a:pt x="11734" y="6604"/>
                </a:lnTo>
                <a:lnTo>
                  <a:pt x="11773" y="6582"/>
                </a:lnTo>
                <a:lnTo>
                  <a:pt x="11805" y="6564"/>
                </a:lnTo>
                <a:lnTo>
                  <a:pt x="11846" y="6543"/>
                </a:lnTo>
                <a:lnTo>
                  <a:pt x="11889" y="6524"/>
                </a:lnTo>
                <a:lnTo>
                  <a:pt x="11931" y="6507"/>
                </a:lnTo>
                <a:lnTo>
                  <a:pt x="11974" y="6490"/>
                </a:lnTo>
                <a:lnTo>
                  <a:pt x="12061" y="6459"/>
                </a:lnTo>
                <a:lnTo>
                  <a:pt x="12150" y="6430"/>
                </a:lnTo>
                <a:lnTo>
                  <a:pt x="12239" y="6401"/>
                </a:lnTo>
                <a:lnTo>
                  <a:pt x="12329" y="6370"/>
                </a:lnTo>
                <a:lnTo>
                  <a:pt x="12373" y="6354"/>
                </a:lnTo>
                <a:lnTo>
                  <a:pt x="12418" y="6337"/>
                </a:lnTo>
                <a:lnTo>
                  <a:pt x="12463" y="6319"/>
                </a:lnTo>
                <a:lnTo>
                  <a:pt x="12507" y="6299"/>
                </a:lnTo>
                <a:lnTo>
                  <a:pt x="12553" y="6279"/>
                </a:lnTo>
                <a:lnTo>
                  <a:pt x="12598" y="6256"/>
                </a:lnTo>
                <a:lnTo>
                  <a:pt x="12642" y="6234"/>
                </a:lnTo>
                <a:lnTo>
                  <a:pt x="12687" y="6210"/>
                </a:lnTo>
                <a:lnTo>
                  <a:pt x="12732" y="6187"/>
                </a:lnTo>
                <a:lnTo>
                  <a:pt x="12775" y="6162"/>
                </a:lnTo>
                <a:lnTo>
                  <a:pt x="12820" y="6137"/>
                </a:lnTo>
                <a:lnTo>
                  <a:pt x="12863" y="6112"/>
                </a:lnTo>
                <a:lnTo>
                  <a:pt x="12950" y="6059"/>
                </a:lnTo>
                <a:lnTo>
                  <a:pt x="13036" y="6004"/>
                </a:lnTo>
                <a:lnTo>
                  <a:pt x="13121" y="5947"/>
                </a:lnTo>
                <a:lnTo>
                  <a:pt x="13205" y="5888"/>
                </a:lnTo>
                <a:lnTo>
                  <a:pt x="13286" y="5828"/>
                </a:lnTo>
                <a:lnTo>
                  <a:pt x="13366" y="5767"/>
                </a:lnTo>
                <a:lnTo>
                  <a:pt x="13445" y="5704"/>
                </a:lnTo>
                <a:lnTo>
                  <a:pt x="13522" y="5640"/>
                </a:lnTo>
                <a:lnTo>
                  <a:pt x="13598" y="5576"/>
                </a:lnTo>
                <a:lnTo>
                  <a:pt x="13670" y="5510"/>
                </a:lnTo>
                <a:lnTo>
                  <a:pt x="13741" y="5444"/>
                </a:lnTo>
                <a:lnTo>
                  <a:pt x="13809" y="5378"/>
                </a:lnTo>
                <a:lnTo>
                  <a:pt x="13872" y="5315"/>
                </a:lnTo>
                <a:lnTo>
                  <a:pt x="13969" y="5215"/>
                </a:lnTo>
                <a:lnTo>
                  <a:pt x="14026" y="5155"/>
                </a:lnTo>
                <a:lnTo>
                  <a:pt x="14088" y="5094"/>
                </a:lnTo>
                <a:lnTo>
                  <a:pt x="14152" y="5029"/>
                </a:lnTo>
                <a:lnTo>
                  <a:pt x="14217" y="4964"/>
                </a:lnTo>
                <a:lnTo>
                  <a:pt x="14281" y="4902"/>
                </a:lnTo>
                <a:lnTo>
                  <a:pt x="14345" y="4843"/>
                </a:lnTo>
                <a:lnTo>
                  <a:pt x="14405" y="4790"/>
                </a:lnTo>
                <a:lnTo>
                  <a:pt x="14460" y="4743"/>
                </a:lnTo>
                <a:lnTo>
                  <a:pt x="14485" y="4724"/>
                </a:lnTo>
                <a:lnTo>
                  <a:pt x="14509" y="4705"/>
                </a:lnTo>
                <a:lnTo>
                  <a:pt x="14531" y="4691"/>
                </a:lnTo>
                <a:lnTo>
                  <a:pt x="14550" y="4679"/>
                </a:lnTo>
                <a:lnTo>
                  <a:pt x="14568" y="4670"/>
                </a:lnTo>
                <a:lnTo>
                  <a:pt x="14582" y="4664"/>
                </a:lnTo>
                <a:lnTo>
                  <a:pt x="14595" y="4662"/>
                </a:lnTo>
                <a:lnTo>
                  <a:pt x="14604" y="4664"/>
                </a:lnTo>
                <a:lnTo>
                  <a:pt x="14590" y="4711"/>
                </a:lnTo>
                <a:lnTo>
                  <a:pt x="14579" y="4757"/>
                </a:lnTo>
                <a:lnTo>
                  <a:pt x="14570" y="4803"/>
                </a:lnTo>
                <a:lnTo>
                  <a:pt x="14562" y="4849"/>
                </a:lnTo>
                <a:lnTo>
                  <a:pt x="14556" y="4893"/>
                </a:lnTo>
                <a:lnTo>
                  <a:pt x="14552" y="4938"/>
                </a:lnTo>
                <a:lnTo>
                  <a:pt x="14549" y="4983"/>
                </a:lnTo>
                <a:lnTo>
                  <a:pt x="14548" y="5026"/>
                </a:lnTo>
                <a:lnTo>
                  <a:pt x="14549" y="5071"/>
                </a:lnTo>
                <a:lnTo>
                  <a:pt x="14550" y="5114"/>
                </a:lnTo>
                <a:lnTo>
                  <a:pt x="14554" y="5157"/>
                </a:lnTo>
                <a:lnTo>
                  <a:pt x="14557" y="5200"/>
                </a:lnTo>
                <a:lnTo>
                  <a:pt x="14562" y="5242"/>
                </a:lnTo>
                <a:lnTo>
                  <a:pt x="14569" y="5285"/>
                </a:lnTo>
                <a:lnTo>
                  <a:pt x="14576" y="5327"/>
                </a:lnTo>
                <a:lnTo>
                  <a:pt x="14582" y="5368"/>
                </a:lnTo>
                <a:lnTo>
                  <a:pt x="14600" y="5452"/>
                </a:lnTo>
                <a:lnTo>
                  <a:pt x="14619" y="5533"/>
                </a:lnTo>
                <a:lnTo>
                  <a:pt x="14639" y="5615"/>
                </a:lnTo>
                <a:lnTo>
                  <a:pt x="14659" y="5695"/>
                </a:lnTo>
                <a:lnTo>
                  <a:pt x="14680" y="5775"/>
                </a:lnTo>
                <a:lnTo>
                  <a:pt x="14698" y="5854"/>
                </a:lnTo>
                <a:lnTo>
                  <a:pt x="14707" y="5894"/>
                </a:lnTo>
                <a:lnTo>
                  <a:pt x="14715" y="5933"/>
                </a:lnTo>
                <a:lnTo>
                  <a:pt x="14723" y="5972"/>
                </a:lnTo>
                <a:lnTo>
                  <a:pt x="14730" y="6012"/>
                </a:lnTo>
                <a:lnTo>
                  <a:pt x="14722" y="6049"/>
                </a:lnTo>
                <a:lnTo>
                  <a:pt x="14713" y="6086"/>
                </a:lnTo>
                <a:lnTo>
                  <a:pt x="14705" y="6124"/>
                </a:lnTo>
                <a:lnTo>
                  <a:pt x="14696" y="6161"/>
                </a:lnTo>
                <a:lnTo>
                  <a:pt x="14719" y="6172"/>
                </a:lnTo>
                <a:lnTo>
                  <a:pt x="14742" y="6184"/>
                </a:lnTo>
                <a:lnTo>
                  <a:pt x="14766" y="6195"/>
                </a:lnTo>
                <a:lnTo>
                  <a:pt x="14789" y="6208"/>
                </a:lnTo>
                <a:lnTo>
                  <a:pt x="14842" y="6193"/>
                </a:lnTo>
                <a:lnTo>
                  <a:pt x="14910" y="6175"/>
                </a:lnTo>
                <a:lnTo>
                  <a:pt x="14991" y="6153"/>
                </a:lnTo>
                <a:lnTo>
                  <a:pt x="15083" y="6130"/>
                </a:lnTo>
                <a:lnTo>
                  <a:pt x="15183" y="6105"/>
                </a:lnTo>
                <a:lnTo>
                  <a:pt x="15288" y="6080"/>
                </a:lnTo>
                <a:lnTo>
                  <a:pt x="15397" y="6054"/>
                </a:lnTo>
                <a:lnTo>
                  <a:pt x="15507" y="6029"/>
                </a:lnTo>
                <a:lnTo>
                  <a:pt x="15617" y="6006"/>
                </a:lnTo>
                <a:lnTo>
                  <a:pt x="15723" y="5987"/>
                </a:lnTo>
                <a:lnTo>
                  <a:pt x="15774" y="5978"/>
                </a:lnTo>
                <a:lnTo>
                  <a:pt x="15824" y="5970"/>
                </a:lnTo>
                <a:lnTo>
                  <a:pt x="15872" y="5963"/>
                </a:lnTo>
                <a:lnTo>
                  <a:pt x="15917" y="5957"/>
                </a:lnTo>
                <a:lnTo>
                  <a:pt x="15960" y="5952"/>
                </a:lnTo>
                <a:lnTo>
                  <a:pt x="16000" y="5950"/>
                </a:lnTo>
                <a:lnTo>
                  <a:pt x="16038" y="5948"/>
                </a:lnTo>
                <a:lnTo>
                  <a:pt x="16072" y="5948"/>
                </a:lnTo>
                <a:lnTo>
                  <a:pt x="16103" y="5950"/>
                </a:lnTo>
                <a:lnTo>
                  <a:pt x="16130" y="5954"/>
                </a:lnTo>
                <a:lnTo>
                  <a:pt x="16153" y="5958"/>
                </a:lnTo>
                <a:lnTo>
                  <a:pt x="16170" y="5965"/>
                </a:lnTo>
                <a:lnTo>
                  <a:pt x="16170" y="5998"/>
                </a:lnTo>
                <a:lnTo>
                  <a:pt x="16172" y="6029"/>
                </a:lnTo>
                <a:lnTo>
                  <a:pt x="16174" y="6059"/>
                </a:lnTo>
                <a:lnTo>
                  <a:pt x="16178" y="6088"/>
                </a:lnTo>
                <a:lnTo>
                  <a:pt x="16184" y="6114"/>
                </a:lnTo>
                <a:lnTo>
                  <a:pt x="16190" y="6138"/>
                </a:lnTo>
                <a:lnTo>
                  <a:pt x="16197" y="6161"/>
                </a:lnTo>
                <a:lnTo>
                  <a:pt x="16206" y="6183"/>
                </a:lnTo>
                <a:lnTo>
                  <a:pt x="16217" y="6203"/>
                </a:lnTo>
                <a:lnTo>
                  <a:pt x="16228" y="6223"/>
                </a:lnTo>
                <a:lnTo>
                  <a:pt x="16241" y="6240"/>
                </a:lnTo>
                <a:lnTo>
                  <a:pt x="16255" y="6256"/>
                </a:lnTo>
                <a:lnTo>
                  <a:pt x="16269" y="6270"/>
                </a:lnTo>
                <a:lnTo>
                  <a:pt x="16285" y="6283"/>
                </a:lnTo>
                <a:lnTo>
                  <a:pt x="16303" y="6295"/>
                </a:lnTo>
                <a:lnTo>
                  <a:pt x="16321" y="6306"/>
                </a:lnTo>
                <a:lnTo>
                  <a:pt x="16340" y="6315"/>
                </a:lnTo>
                <a:lnTo>
                  <a:pt x="16360" y="6324"/>
                </a:lnTo>
                <a:lnTo>
                  <a:pt x="16382" y="6330"/>
                </a:lnTo>
                <a:lnTo>
                  <a:pt x="16405" y="6336"/>
                </a:lnTo>
                <a:lnTo>
                  <a:pt x="16427" y="6341"/>
                </a:lnTo>
                <a:lnTo>
                  <a:pt x="16452" y="6344"/>
                </a:lnTo>
                <a:lnTo>
                  <a:pt x="16477" y="6346"/>
                </a:lnTo>
                <a:lnTo>
                  <a:pt x="16503" y="6348"/>
                </a:lnTo>
                <a:lnTo>
                  <a:pt x="16531" y="6348"/>
                </a:lnTo>
                <a:lnTo>
                  <a:pt x="16559" y="6348"/>
                </a:lnTo>
                <a:lnTo>
                  <a:pt x="16588" y="6345"/>
                </a:lnTo>
                <a:lnTo>
                  <a:pt x="16618" y="6343"/>
                </a:lnTo>
                <a:lnTo>
                  <a:pt x="16648" y="6338"/>
                </a:lnTo>
                <a:lnTo>
                  <a:pt x="16681" y="6334"/>
                </a:lnTo>
                <a:lnTo>
                  <a:pt x="16713" y="6329"/>
                </a:lnTo>
                <a:lnTo>
                  <a:pt x="16746" y="6322"/>
                </a:lnTo>
                <a:lnTo>
                  <a:pt x="16844" y="6302"/>
                </a:lnTo>
                <a:lnTo>
                  <a:pt x="16942" y="6280"/>
                </a:lnTo>
                <a:lnTo>
                  <a:pt x="17038" y="6256"/>
                </a:lnTo>
                <a:lnTo>
                  <a:pt x="17134" y="6233"/>
                </a:lnTo>
                <a:lnTo>
                  <a:pt x="17229" y="6210"/>
                </a:lnTo>
                <a:lnTo>
                  <a:pt x="17325" y="6188"/>
                </a:lnTo>
                <a:lnTo>
                  <a:pt x="17372" y="6178"/>
                </a:lnTo>
                <a:lnTo>
                  <a:pt x="17420" y="6168"/>
                </a:lnTo>
                <a:lnTo>
                  <a:pt x="17468" y="6159"/>
                </a:lnTo>
                <a:lnTo>
                  <a:pt x="17515" y="6151"/>
                </a:lnTo>
                <a:lnTo>
                  <a:pt x="17564" y="6143"/>
                </a:lnTo>
                <a:lnTo>
                  <a:pt x="17612" y="6136"/>
                </a:lnTo>
                <a:lnTo>
                  <a:pt x="17660" y="6130"/>
                </a:lnTo>
                <a:lnTo>
                  <a:pt x="17709" y="6124"/>
                </a:lnTo>
                <a:lnTo>
                  <a:pt x="17757" y="6121"/>
                </a:lnTo>
                <a:lnTo>
                  <a:pt x="17806" y="6117"/>
                </a:lnTo>
                <a:lnTo>
                  <a:pt x="17856" y="6116"/>
                </a:lnTo>
                <a:lnTo>
                  <a:pt x="17905" y="6116"/>
                </a:lnTo>
                <a:lnTo>
                  <a:pt x="17954" y="6117"/>
                </a:lnTo>
                <a:lnTo>
                  <a:pt x="18004" y="6120"/>
                </a:lnTo>
                <a:lnTo>
                  <a:pt x="18055" y="6124"/>
                </a:lnTo>
                <a:lnTo>
                  <a:pt x="18105" y="6130"/>
                </a:lnTo>
                <a:lnTo>
                  <a:pt x="18157" y="6138"/>
                </a:lnTo>
                <a:lnTo>
                  <a:pt x="18208" y="6148"/>
                </a:lnTo>
                <a:lnTo>
                  <a:pt x="18260" y="6160"/>
                </a:lnTo>
                <a:lnTo>
                  <a:pt x="18313" y="6172"/>
                </a:lnTo>
                <a:lnTo>
                  <a:pt x="18318" y="6184"/>
                </a:lnTo>
                <a:lnTo>
                  <a:pt x="18324" y="6195"/>
                </a:lnTo>
                <a:lnTo>
                  <a:pt x="18315" y="6211"/>
                </a:lnTo>
                <a:lnTo>
                  <a:pt x="18311" y="6218"/>
                </a:lnTo>
                <a:lnTo>
                  <a:pt x="18306" y="6222"/>
                </a:lnTo>
                <a:lnTo>
                  <a:pt x="18290" y="6231"/>
                </a:lnTo>
                <a:lnTo>
                  <a:pt x="18264" y="6239"/>
                </a:lnTo>
                <a:lnTo>
                  <a:pt x="18239" y="6247"/>
                </a:lnTo>
                <a:lnTo>
                  <a:pt x="18214" y="6253"/>
                </a:lnTo>
                <a:lnTo>
                  <a:pt x="18190" y="6258"/>
                </a:lnTo>
                <a:lnTo>
                  <a:pt x="18164" y="6262"/>
                </a:lnTo>
                <a:lnTo>
                  <a:pt x="18138" y="6265"/>
                </a:lnTo>
                <a:lnTo>
                  <a:pt x="18113" y="6269"/>
                </a:lnTo>
                <a:lnTo>
                  <a:pt x="18088" y="6271"/>
                </a:lnTo>
                <a:lnTo>
                  <a:pt x="18037" y="6273"/>
                </a:lnTo>
                <a:lnTo>
                  <a:pt x="17986" y="6273"/>
                </a:lnTo>
                <a:lnTo>
                  <a:pt x="17936" y="6273"/>
                </a:lnTo>
                <a:lnTo>
                  <a:pt x="17885" y="6272"/>
                </a:lnTo>
                <a:lnTo>
                  <a:pt x="17836" y="6272"/>
                </a:lnTo>
                <a:lnTo>
                  <a:pt x="17787" y="6272"/>
                </a:lnTo>
                <a:lnTo>
                  <a:pt x="17763" y="6273"/>
                </a:lnTo>
                <a:lnTo>
                  <a:pt x="17739" y="6274"/>
                </a:lnTo>
                <a:lnTo>
                  <a:pt x="17715" y="6277"/>
                </a:lnTo>
                <a:lnTo>
                  <a:pt x="17692" y="6279"/>
                </a:lnTo>
                <a:lnTo>
                  <a:pt x="17669" y="6282"/>
                </a:lnTo>
                <a:lnTo>
                  <a:pt x="17646" y="6287"/>
                </a:lnTo>
                <a:lnTo>
                  <a:pt x="17624" y="6291"/>
                </a:lnTo>
                <a:lnTo>
                  <a:pt x="17601" y="6297"/>
                </a:lnTo>
                <a:lnTo>
                  <a:pt x="17580" y="6305"/>
                </a:lnTo>
                <a:lnTo>
                  <a:pt x="17559" y="6313"/>
                </a:lnTo>
                <a:lnTo>
                  <a:pt x="17538" y="6324"/>
                </a:lnTo>
                <a:lnTo>
                  <a:pt x="17518" y="6334"/>
                </a:lnTo>
                <a:lnTo>
                  <a:pt x="17510" y="6359"/>
                </a:lnTo>
                <a:lnTo>
                  <a:pt x="17503" y="6381"/>
                </a:lnTo>
                <a:lnTo>
                  <a:pt x="17495" y="6398"/>
                </a:lnTo>
                <a:lnTo>
                  <a:pt x="17488" y="6413"/>
                </a:lnTo>
                <a:lnTo>
                  <a:pt x="17480" y="6425"/>
                </a:lnTo>
                <a:lnTo>
                  <a:pt x="17473" y="6435"/>
                </a:lnTo>
                <a:lnTo>
                  <a:pt x="17464" y="6444"/>
                </a:lnTo>
                <a:lnTo>
                  <a:pt x="17455" y="6451"/>
                </a:lnTo>
                <a:lnTo>
                  <a:pt x="17446" y="6456"/>
                </a:lnTo>
                <a:lnTo>
                  <a:pt x="17434" y="6462"/>
                </a:lnTo>
                <a:lnTo>
                  <a:pt x="17422" y="6467"/>
                </a:lnTo>
                <a:lnTo>
                  <a:pt x="17408" y="6472"/>
                </a:lnTo>
                <a:lnTo>
                  <a:pt x="17375" y="6486"/>
                </a:lnTo>
                <a:lnTo>
                  <a:pt x="17333" y="6507"/>
                </a:lnTo>
                <a:lnTo>
                  <a:pt x="17307" y="6522"/>
                </a:lnTo>
                <a:lnTo>
                  <a:pt x="17277" y="6540"/>
                </a:lnTo>
                <a:lnTo>
                  <a:pt x="17245" y="6563"/>
                </a:lnTo>
                <a:lnTo>
                  <a:pt x="17209" y="6588"/>
                </a:lnTo>
                <a:lnTo>
                  <a:pt x="17171" y="6617"/>
                </a:lnTo>
                <a:lnTo>
                  <a:pt x="17130" y="6649"/>
                </a:lnTo>
                <a:lnTo>
                  <a:pt x="17087" y="6683"/>
                </a:lnTo>
                <a:lnTo>
                  <a:pt x="17042" y="6721"/>
                </a:lnTo>
                <a:lnTo>
                  <a:pt x="16998" y="6760"/>
                </a:lnTo>
                <a:lnTo>
                  <a:pt x="16951" y="6802"/>
                </a:lnTo>
                <a:lnTo>
                  <a:pt x="16904" y="6846"/>
                </a:lnTo>
                <a:lnTo>
                  <a:pt x="16856" y="6890"/>
                </a:lnTo>
                <a:lnTo>
                  <a:pt x="16809" y="6937"/>
                </a:lnTo>
                <a:lnTo>
                  <a:pt x="16761" y="6987"/>
                </a:lnTo>
                <a:lnTo>
                  <a:pt x="16715" y="7036"/>
                </a:lnTo>
                <a:lnTo>
                  <a:pt x="16669" y="7086"/>
                </a:lnTo>
                <a:lnTo>
                  <a:pt x="16624" y="7138"/>
                </a:lnTo>
                <a:lnTo>
                  <a:pt x="16581" y="7189"/>
                </a:lnTo>
                <a:lnTo>
                  <a:pt x="16540" y="7242"/>
                </a:lnTo>
                <a:lnTo>
                  <a:pt x="16501" y="7295"/>
                </a:lnTo>
                <a:lnTo>
                  <a:pt x="16464" y="7347"/>
                </a:lnTo>
                <a:lnTo>
                  <a:pt x="16431" y="7399"/>
                </a:lnTo>
                <a:lnTo>
                  <a:pt x="16400" y="7451"/>
                </a:lnTo>
                <a:lnTo>
                  <a:pt x="16374" y="7502"/>
                </a:lnTo>
                <a:lnTo>
                  <a:pt x="16350" y="7552"/>
                </a:lnTo>
                <a:lnTo>
                  <a:pt x="16331" y="7601"/>
                </a:lnTo>
                <a:lnTo>
                  <a:pt x="16316" y="7651"/>
                </a:lnTo>
                <a:lnTo>
                  <a:pt x="16306" y="7697"/>
                </a:lnTo>
                <a:lnTo>
                  <a:pt x="16301" y="7742"/>
                </a:lnTo>
                <a:lnTo>
                  <a:pt x="16301" y="7786"/>
                </a:lnTo>
                <a:lnTo>
                  <a:pt x="16308" y="7827"/>
                </a:lnTo>
                <a:lnTo>
                  <a:pt x="16320" y="7866"/>
                </a:lnTo>
                <a:lnTo>
                  <a:pt x="16330" y="7889"/>
                </a:lnTo>
                <a:lnTo>
                  <a:pt x="16342" y="7912"/>
                </a:lnTo>
                <a:lnTo>
                  <a:pt x="16354" y="7932"/>
                </a:lnTo>
                <a:lnTo>
                  <a:pt x="16367" y="7953"/>
                </a:lnTo>
                <a:lnTo>
                  <a:pt x="16381" y="7973"/>
                </a:lnTo>
                <a:lnTo>
                  <a:pt x="16395" y="7991"/>
                </a:lnTo>
                <a:lnTo>
                  <a:pt x="16410" y="8009"/>
                </a:lnTo>
                <a:lnTo>
                  <a:pt x="16425" y="8027"/>
                </a:lnTo>
                <a:lnTo>
                  <a:pt x="16456" y="8062"/>
                </a:lnTo>
                <a:lnTo>
                  <a:pt x="16488" y="8095"/>
                </a:lnTo>
                <a:lnTo>
                  <a:pt x="16520" y="8129"/>
                </a:lnTo>
                <a:lnTo>
                  <a:pt x="16550" y="8165"/>
                </a:lnTo>
                <a:lnTo>
                  <a:pt x="16548" y="8176"/>
                </a:lnTo>
                <a:lnTo>
                  <a:pt x="16544" y="8188"/>
                </a:lnTo>
                <a:lnTo>
                  <a:pt x="16542" y="8199"/>
                </a:lnTo>
                <a:lnTo>
                  <a:pt x="16539" y="8211"/>
                </a:lnTo>
                <a:lnTo>
                  <a:pt x="16531" y="8224"/>
                </a:lnTo>
                <a:lnTo>
                  <a:pt x="16523" y="8237"/>
                </a:lnTo>
                <a:lnTo>
                  <a:pt x="16513" y="8250"/>
                </a:lnTo>
                <a:lnTo>
                  <a:pt x="16505" y="8260"/>
                </a:lnTo>
                <a:lnTo>
                  <a:pt x="16495" y="8270"/>
                </a:lnTo>
                <a:lnTo>
                  <a:pt x="16486" y="8279"/>
                </a:lnTo>
                <a:lnTo>
                  <a:pt x="16476" y="8287"/>
                </a:lnTo>
                <a:lnTo>
                  <a:pt x="16464" y="8295"/>
                </a:lnTo>
                <a:lnTo>
                  <a:pt x="16454" y="8302"/>
                </a:lnTo>
                <a:lnTo>
                  <a:pt x="16442" y="8309"/>
                </a:lnTo>
                <a:lnTo>
                  <a:pt x="16431" y="8315"/>
                </a:lnTo>
                <a:lnTo>
                  <a:pt x="16419" y="8321"/>
                </a:lnTo>
                <a:lnTo>
                  <a:pt x="16395" y="8331"/>
                </a:lnTo>
                <a:lnTo>
                  <a:pt x="16369" y="8339"/>
                </a:lnTo>
                <a:lnTo>
                  <a:pt x="16316" y="8355"/>
                </a:lnTo>
                <a:lnTo>
                  <a:pt x="16261" y="8371"/>
                </a:lnTo>
                <a:lnTo>
                  <a:pt x="16233" y="8380"/>
                </a:lnTo>
                <a:lnTo>
                  <a:pt x="16204" y="8392"/>
                </a:lnTo>
                <a:lnTo>
                  <a:pt x="16176" y="8404"/>
                </a:lnTo>
                <a:lnTo>
                  <a:pt x="16147" y="8418"/>
                </a:lnTo>
                <a:lnTo>
                  <a:pt x="16116" y="8453"/>
                </a:lnTo>
                <a:lnTo>
                  <a:pt x="16084" y="8488"/>
                </a:lnTo>
                <a:lnTo>
                  <a:pt x="16052" y="8522"/>
                </a:lnTo>
                <a:lnTo>
                  <a:pt x="16021" y="8557"/>
                </a:lnTo>
                <a:lnTo>
                  <a:pt x="15997" y="8575"/>
                </a:lnTo>
                <a:lnTo>
                  <a:pt x="15972" y="8593"/>
                </a:lnTo>
                <a:lnTo>
                  <a:pt x="15944" y="8612"/>
                </a:lnTo>
                <a:lnTo>
                  <a:pt x="15917" y="8630"/>
                </a:lnTo>
                <a:lnTo>
                  <a:pt x="15857" y="8668"/>
                </a:lnTo>
                <a:lnTo>
                  <a:pt x="15794" y="8705"/>
                </a:lnTo>
                <a:lnTo>
                  <a:pt x="15729" y="8745"/>
                </a:lnTo>
                <a:lnTo>
                  <a:pt x="15661" y="8786"/>
                </a:lnTo>
                <a:lnTo>
                  <a:pt x="15594" y="8826"/>
                </a:lnTo>
                <a:lnTo>
                  <a:pt x="15525" y="8867"/>
                </a:lnTo>
                <a:lnTo>
                  <a:pt x="15459" y="8909"/>
                </a:lnTo>
                <a:lnTo>
                  <a:pt x="15393" y="8953"/>
                </a:lnTo>
                <a:lnTo>
                  <a:pt x="15362" y="8975"/>
                </a:lnTo>
                <a:lnTo>
                  <a:pt x="15331" y="8996"/>
                </a:lnTo>
                <a:lnTo>
                  <a:pt x="15302" y="9018"/>
                </a:lnTo>
                <a:lnTo>
                  <a:pt x="15273" y="9041"/>
                </a:lnTo>
                <a:lnTo>
                  <a:pt x="15247" y="9063"/>
                </a:lnTo>
                <a:lnTo>
                  <a:pt x="15220" y="9086"/>
                </a:lnTo>
                <a:lnTo>
                  <a:pt x="15196" y="9109"/>
                </a:lnTo>
                <a:lnTo>
                  <a:pt x="15173" y="9131"/>
                </a:lnTo>
                <a:lnTo>
                  <a:pt x="15152" y="9154"/>
                </a:lnTo>
                <a:lnTo>
                  <a:pt x="15132" y="9177"/>
                </a:lnTo>
                <a:lnTo>
                  <a:pt x="15115" y="9201"/>
                </a:lnTo>
                <a:lnTo>
                  <a:pt x="15099" y="9224"/>
                </a:lnTo>
                <a:lnTo>
                  <a:pt x="15086" y="9248"/>
                </a:lnTo>
                <a:lnTo>
                  <a:pt x="15075" y="9272"/>
                </a:lnTo>
                <a:lnTo>
                  <a:pt x="15065" y="9296"/>
                </a:lnTo>
                <a:lnTo>
                  <a:pt x="15058" y="9320"/>
                </a:lnTo>
                <a:lnTo>
                  <a:pt x="15051" y="9346"/>
                </a:lnTo>
                <a:lnTo>
                  <a:pt x="15046" y="9371"/>
                </a:lnTo>
                <a:lnTo>
                  <a:pt x="15044" y="9396"/>
                </a:lnTo>
                <a:lnTo>
                  <a:pt x="15043" y="9421"/>
                </a:lnTo>
                <a:lnTo>
                  <a:pt x="15043" y="9446"/>
                </a:lnTo>
                <a:lnTo>
                  <a:pt x="15044" y="9473"/>
                </a:lnTo>
                <a:lnTo>
                  <a:pt x="15046" y="9498"/>
                </a:lnTo>
                <a:lnTo>
                  <a:pt x="15051" y="9523"/>
                </a:lnTo>
                <a:lnTo>
                  <a:pt x="15055" y="9548"/>
                </a:lnTo>
                <a:lnTo>
                  <a:pt x="15062" y="9573"/>
                </a:lnTo>
                <a:lnTo>
                  <a:pt x="15069" y="9597"/>
                </a:lnTo>
                <a:lnTo>
                  <a:pt x="15077" y="9623"/>
                </a:lnTo>
                <a:lnTo>
                  <a:pt x="15086" y="9647"/>
                </a:lnTo>
                <a:lnTo>
                  <a:pt x="15096" y="9671"/>
                </a:lnTo>
                <a:lnTo>
                  <a:pt x="15106" y="9694"/>
                </a:lnTo>
                <a:lnTo>
                  <a:pt x="15117" y="9717"/>
                </a:lnTo>
                <a:lnTo>
                  <a:pt x="15129" y="9739"/>
                </a:lnTo>
                <a:lnTo>
                  <a:pt x="15140" y="9761"/>
                </a:lnTo>
                <a:lnTo>
                  <a:pt x="15153" y="9783"/>
                </a:lnTo>
                <a:lnTo>
                  <a:pt x="15165" y="9804"/>
                </a:lnTo>
                <a:lnTo>
                  <a:pt x="15179" y="9823"/>
                </a:lnTo>
                <a:lnTo>
                  <a:pt x="15192" y="9843"/>
                </a:lnTo>
                <a:lnTo>
                  <a:pt x="15205" y="9861"/>
                </a:lnTo>
                <a:lnTo>
                  <a:pt x="15219" y="9878"/>
                </a:lnTo>
                <a:lnTo>
                  <a:pt x="15246" y="9910"/>
                </a:lnTo>
                <a:lnTo>
                  <a:pt x="15272" y="9939"/>
                </a:lnTo>
                <a:lnTo>
                  <a:pt x="15335" y="10004"/>
                </a:lnTo>
                <a:lnTo>
                  <a:pt x="15398" y="10069"/>
                </a:lnTo>
                <a:lnTo>
                  <a:pt x="15461" y="10136"/>
                </a:lnTo>
                <a:lnTo>
                  <a:pt x="15524" y="10202"/>
                </a:lnTo>
                <a:lnTo>
                  <a:pt x="15556" y="10235"/>
                </a:lnTo>
                <a:lnTo>
                  <a:pt x="15589" y="10267"/>
                </a:lnTo>
                <a:lnTo>
                  <a:pt x="15622" y="10298"/>
                </a:lnTo>
                <a:lnTo>
                  <a:pt x="15656" y="10329"/>
                </a:lnTo>
                <a:lnTo>
                  <a:pt x="15690" y="10359"/>
                </a:lnTo>
                <a:lnTo>
                  <a:pt x="15724" y="10389"/>
                </a:lnTo>
                <a:lnTo>
                  <a:pt x="15760" y="10417"/>
                </a:lnTo>
                <a:lnTo>
                  <a:pt x="15795" y="10445"/>
                </a:lnTo>
                <a:lnTo>
                  <a:pt x="15832" y="10471"/>
                </a:lnTo>
                <a:lnTo>
                  <a:pt x="15870" y="10495"/>
                </a:lnTo>
                <a:lnTo>
                  <a:pt x="15908" y="10519"/>
                </a:lnTo>
                <a:lnTo>
                  <a:pt x="15948" y="10541"/>
                </a:lnTo>
                <a:lnTo>
                  <a:pt x="15988" y="10562"/>
                </a:lnTo>
                <a:lnTo>
                  <a:pt x="16029" y="10580"/>
                </a:lnTo>
                <a:lnTo>
                  <a:pt x="16071" y="10597"/>
                </a:lnTo>
                <a:lnTo>
                  <a:pt x="16116" y="10612"/>
                </a:lnTo>
                <a:lnTo>
                  <a:pt x="16161" y="10626"/>
                </a:lnTo>
                <a:lnTo>
                  <a:pt x="16206" y="10636"/>
                </a:lnTo>
                <a:lnTo>
                  <a:pt x="16255" y="10645"/>
                </a:lnTo>
                <a:lnTo>
                  <a:pt x="16304" y="10652"/>
                </a:lnTo>
                <a:lnTo>
                  <a:pt x="16354" y="10656"/>
                </a:lnTo>
                <a:lnTo>
                  <a:pt x="16407" y="10658"/>
                </a:lnTo>
                <a:lnTo>
                  <a:pt x="16461" y="10657"/>
                </a:lnTo>
                <a:lnTo>
                  <a:pt x="16516" y="10652"/>
                </a:lnTo>
                <a:lnTo>
                  <a:pt x="16516" y="10658"/>
                </a:lnTo>
                <a:lnTo>
                  <a:pt x="16516" y="10664"/>
                </a:lnTo>
                <a:lnTo>
                  <a:pt x="16508" y="10676"/>
                </a:lnTo>
                <a:lnTo>
                  <a:pt x="16498" y="10688"/>
                </a:lnTo>
                <a:lnTo>
                  <a:pt x="16489" y="10699"/>
                </a:lnTo>
                <a:lnTo>
                  <a:pt x="16481" y="10711"/>
                </a:lnTo>
                <a:lnTo>
                  <a:pt x="16427" y="10727"/>
                </a:lnTo>
                <a:lnTo>
                  <a:pt x="16372" y="10739"/>
                </a:lnTo>
                <a:lnTo>
                  <a:pt x="16318" y="10751"/>
                </a:lnTo>
                <a:lnTo>
                  <a:pt x="16261" y="10761"/>
                </a:lnTo>
                <a:lnTo>
                  <a:pt x="16205" y="10768"/>
                </a:lnTo>
                <a:lnTo>
                  <a:pt x="16149" y="10775"/>
                </a:lnTo>
                <a:lnTo>
                  <a:pt x="16093" y="10779"/>
                </a:lnTo>
                <a:lnTo>
                  <a:pt x="16036" y="10782"/>
                </a:lnTo>
                <a:lnTo>
                  <a:pt x="15977" y="10784"/>
                </a:lnTo>
                <a:lnTo>
                  <a:pt x="15920" y="10784"/>
                </a:lnTo>
                <a:lnTo>
                  <a:pt x="15862" y="10784"/>
                </a:lnTo>
                <a:lnTo>
                  <a:pt x="15802" y="10783"/>
                </a:lnTo>
                <a:lnTo>
                  <a:pt x="15684" y="10778"/>
                </a:lnTo>
                <a:lnTo>
                  <a:pt x="15565" y="10771"/>
                </a:lnTo>
                <a:lnTo>
                  <a:pt x="15444" y="10764"/>
                </a:lnTo>
                <a:lnTo>
                  <a:pt x="15322" y="10756"/>
                </a:lnTo>
                <a:lnTo>
                  <a:pt x="15262" y="10754"/>
                </a:lnTo>
                <a:lnTo>
                  <a:pt x="15200" y="10751"/>
                </a:lnTo>
                <a:lnTo>
                  <a:pt x="15139" y="10748"/>
                </a:lnTo>
                <a:lnTo>
                  <a:pt x="15077" y="10747"/>
                </a:lnTo>
                <a:lnTo>
                  <a:pt x="15015" y="10747"/>
                </a:lnTo>
                <a:lnTo>
                  <a:pt x="14954" y="10747"/>
                </a:lnTo>
                <a:lnTo>
                  <a:pt x="14892" y="10749"/>
                </a:lnTo>
                <a:lnTo>
                  <a:pt x="14830" y="10752"/>
                </a:lnTo>
                <a:lnTo>
                  <a:pt x="14768" y="10756"/>
                </a:lnTo>
                <a:lnTo>
                  <a:pt x="14705" y="10762"/>
                </a:lnTo>
                <a:lnTo>
                  <a:pt x="14643" y="10770"/>
                </a:lnTo>
                <a:lnTo>
                  <a:pt x="14581" y="10779"/>
                </a:lnTo>
                <a:lnTo>
                  <a:pt x="14439" y="10803"/>
                </a:lnTo>
                <a:lnTo>
                  <a:pt x="14296" y="10826"/>
                </a:lnTo>
                <a:lnTo>
                  <a:pt x="14152" y="10850"/>
                </a:lnTo>
                <a:lnTo>
                  <a:pt x="14006" y="10874"/>
                </a:lnTo>
                <a:lnTo>
                  <a:pt x="13860" y="10900"/>
                </a:lnTo>
                <a:lnTo>
                  <a:pt x="13713" y="10924"/>
                </a:lnTo>
                <a:lnTo>
                  <a:pt x="13564" y="10949"/>
                </a:lnTo>
                <a:lnTo>
                  <a:pt x="13417" y="10974"/>
                </a:lnTo>
                <a:lnTo>
                  <a:pt x="13268" y="10999"/>
                </a:lnTo>
                <a:lnTo>
                  <a:pt x="13119" y="11025"/>
                </a:lnTo>
                <a:lnTo>
                  <a:pt x="12970" y="11051"/>
                </a:lnTo>
                <a:lnTo>
                  <a:pt x="12822" y="11077"/>
                </a:lnTo>
                <a:lnTo>
                  <a:pt x="12673" y="11103"/>
                </a:lnTo>
                <a:lnTo>
                  <a:pt x="12526" y="11130"/>
                </a:lnTo>
                <a:lnTo>
                  <a:pt x="12378" y="11156"/>
                </a:lnTo>
                <a:lnTo>
                  <a:pt x="12231" y="11182"/>
                </a:lnTo>
                <a:lnTo>
                  <a:pt x="12210" y="11186"/>
                </a:lnTo>
                <a:lnTo>
                  <a:pt x="12189" y="11187"/>
                </a:lnTo>
                <a:lnTo>
                  <a:pt x="12168" y="11188"/>
                </a:lnTo>
                <a:lnTo>
                  <a:pt x="12149" y="11188"/>
                </a:lnTo>
                <a:lnTo>
                  <a:pt x="12112" y="11185"/>
                </a:lnTo>
                <a:lnTo>
                  <a:pt x="12076" y="11179"/>
                </a:lnTo>
                <a:lnTo>
                  <a:pt x="12040" y="11173"/>
                </a:lnTo>
                <a:lnTo>
                  <a:pt x="12005" y="11170"/>
                </a:lnTo>
                <a:lnTo>
                  <a:pt x="11987" y="11169"/>
                </a:lnTo>
                <a:lnTo>
                  <a:pt x="11969" y="11167"/>
                </a:lnTo>
                <a:lnTo>
                  <a:pt x="11951" y="11169"/>
                </a:lnTo>
                <a:lnTo>
                  <a:pt x="11932" y="11171"/>
                </a:lnTo>
                <a:lnTo>
                  <a:pt x="11897" y="11177"/>
                </a:lnTo>
                <a:lnTo>
                  <a:pt x="11860" y="11185"/>
                </a:lnTo>
                <a:lnTo>
                  <a:pt x="11821" y="11195"/>
                </a:lnTo>
                <a:lnTo>
                  <a:pt x="11780" y="11206"/>
                </a:lnTo>
                <a:lnTo>
                  <a:pt x="11738" y="11219"/>
                </a:lnTo>
                <a:lnTo>
                  <a:pt x="11693" y="11234"/>
                </a:lnTo>
                <a:lnTo>
                  <a:pt x="11648" y="11251"/>
                </a:lnTo>
                <a:lnTo>
                  <a:pt x="11603" y="11269"/>
                </a:lnTo>
                <a:lnTo>
                  <a:pt x="11556" y="11289"/>
                </a:lnTo>
                <a:lnTo>
                  <a:pt x="11507" y="11309"/>
                </a:lnTo>
                <a:lnTo>
                  <a:pt x="11461" y="11332"/>
                </a:lnTo>
                <a:lnTo>
                  <a:pt x="11412" y="11355"/>
                </a:lnTo>
                <a:lnTo>
                  <a:pt x="11364" y="11380"/>
                </a:lnTo>
                <a:lnTo>
                  <a:pt x="11317" y="11406"/>
                </a:lnTo>
                <a:lnTo>
                  <a:pt x="11270" y="11433"/>
                </a:lnTo>
                <a:lnTo>
                  <a:pt x="11225" y="11461"/>
                </a:lnTo>
                <a:lnTo>
                  <a:pt x="11179" y="11489"/>
                </a:lnTo>
                <a:lnTo>
                  <a:pt x="11135" y="11519"/>
                </a:lnTo>
                <a:lnTo>
                  <a:pt x="11093" y="11550"/>
                </a:lnTo>
                <a:lnTo>
                  <a:pt x="11052" y="11581"/>
                </a:lnTo>
                <a:lnTo>
                  <a:pt x="11013" y="11613"/>
                </a:lnTo>
                <a:lnTo>
                  <a:pt x="10976" y="11646"/>
                </a:lnTo>
                <a:lnTo>
                  <a:pt x="10942" y="11678"/>
                </a:lnTo>
                <a:lnTo>
                  <a:pt x="10910" y="11713"/>
                </a:lnTo>
                <a:lnTo>
                  <a:pt x="10880" y="11746"/>
                </a:lnTo>
                <a:lnTo>
                  <a:pt x="10854" y="11780"/>
                </a:lnTo>
                <a:lnTo>
                  <a:pt x="10829" y="11814"/>
                </a:lnTo>
                <a:lnTo>
                  <a:pt x="10810" y="11849"/>
                </a:lnTo>
                <a:lnTo>
                  <a:pt x="10794" y="11884"/>
                </a:lnTo>
                <a:lnTo>
                  <a:pt x="10781" y="11919"/>
                </a:lnTo>
                <a:lnTo>
                  <a:pt x="10773" y="11954"/>
                </a:lnTo>
                <a:lnTo>
                  <a:pt x="10769" y="11989"/>
                </a:lnTo>
                <a:lnTo>
                  <a:pt x="10770" y="12005"/>
                </a:lnTo>
                <a:lnTo>
                  <a:pt x="10777" y="12034"/>
                </a:lnTo>
                <a:lnTo>
                  <a:pt x="10786" y="12076"/>
                </a:lnTo>
                <a:lnTo>
                  <a:pt x="10799" y="12128"/>
                </a:lnTo>
                <a:lnTo>
                  <a:pt x="10813" y="12189"/>
                </a:lnTo>
                <a:lnTo>
                  <a:pt x="10831" y="12257"/>
                </a:lnTo>
                <a:lnTo>
                  <a:pt x="10850" y="12329"/>
                </a:lnTo>
                <a:lnTo>
                  <a:pt x="10870" y="12403"/>
                </a:lnTo>
                <a:lnTo>
                  <a:pt x="10889" y="12478"/>
                </a:lnTo>
                <a:lnTo>
                  <a:pt x="10910" y="12551"/>
                </a:lnTo>
                <a:lnTo>
                  <a:pt x="10929" y="12621"/>
                </a:lnTo>
                <a:lnTo>
                  <a:pt x="10947" y="12686"/>
                </a:lnTo>
                <a:lnTo>
                  <a:pt x="10963" y="12743"/>
                </a:lnTo>
                <a:lnTo>
                  <a:pt x="10978" y="12791"/>
                </a:lnTo>
                <a:lnTo>
                  <a:pt x="10990" y="12828"/>
                </a:lnTo>
                <a:lnTo>
                  <a:pt x="10999" y="12852"/>
                </a:lnTo>
                <a:lnTo>
                  <a:pt x="11017" y="12879"/>
                </a:lnTo>
                <a:lnTo>
                  <a:pt x="11037" y="12907"/>
                </a:lnTo>
                <a:lnTo>
                  <a:pt x="11055" y="12934"/>
                </a:lnTo>
                <a:lnTo>
                  <a:pt x="11073" y="12962"/>
                </a:lnTo>
                <a:lnTo>
                  <a:pt x="11093" y="12989"/>
                </a:lnTo>
                <a:lnTo>
                  <a:pt x="11111" y="13017"/>
                </a:lnTo>
                <a:lnTo>
                  <a:pt x="11130" y="13043"/>
                </a:lnTo>
                <a:lnTo>
                  <a:pt x="11149" y="13071"/>
                </a:lnTo>
                <a:lnTo>
                  <a:pt x="11164" y="13106"/>
                </a:lnTo>
                <a:lnTo>
                  <a:pt x="11176" y="13143"/>
                </a:lnTo>
                <a:lnTo>
                  <a:pt x="11188" y="13181"/>
                </a:lnTo>
                <a:lnTo>
                  <a:pt x="11198" y="13220"/>
                </a:lnTo>
                <a:lnTo>
                  <a:pt x="11207" y="13260"/>
                </a:lnTo>
                <a:lnTo>
                  <a:pt x="11217" y="13300"/>
                </a:lnTo>
                <a:lnTo>
                  <a:pt x="11223" y="13341"/>
                </a:lnTo>
                <a:lnTo>
                  <a:pt x="11231" y="13383"/>
                </a:lnTo>
                <a:lnTo>
                  <a:pt x="11246" y="13467"/>
                </a:lnTo>
                <a:lnTo>
                  <a:pt x="11264" y="13549"/>
                </a:lnTo>
                <a:lnTo>
                  <a:pt x="11273" y="13589"/>
                </a:lnTo>
                <a:lnTo>
                  <a:pt x="11284" y="13630"/>
                </a:lnTo>
                <a:lnTo>
                  <a:pt x="11296" y="13667"/>
                </a:lnTo>
                <a:lnTo>
                  <a:pt x="11310" y="13704"/>
                </a:lnTo>
                <a:lnTo>
                  <a:pt x="11340" y="13776"/>
                </a:lnTo>
                <a:lnTo>
                  <a:pt x="11372" y="13848"/>
                </a:lnTo>
                <a:lnTo>
                  <a:pt x="11406" y="13919"/>
                </a:lnTo>
                <a:lnTo>
                  <a:pt x="11440" y="13991"/>
                </a:lnTo>
                <a:lnTo>
                  <a:pt x="11474" y="14064"/>
                </a:lnTo>
                <a:lnTo>
                  <a:pt x="11510" y="14137"/>
                </a:lnTo>
                <a:lnTo>
                  <a:pt x="11545" y="14209"/>
                </a:lnTo>
                <a:lnTo>
                  <a:pt x="11580" y="14282"/>
                </a:lnTo>
                <a:lnTo>
                  <a:pt x="11614" y="14357"/>
                </a:lnTo>
                <a:lnTo>
                  <a:pt x="11647" y="14431"/>
                </a:lnTo>
                <a:lnTo>
                  <a:pt x="11678" y="14506"/>
                </a:lnTo>
                <a:lnTo>
                  <a:pt x="11709" y="14581"/>
                </a:lnTo>
                <a:lnTo>
                  <a:pt x="11723" y="14619"/>
                </a:lnTo>
                <a:lnTo>
                  <a:pt x="11737" y="14657"/>
                </a:lnTo>
                <a:lnTo>
                  <a:pt x="11750" y="14696"/>
                </a:lnTo>
                <a:lnTo>
                  <a:pt x="11762" y="14735"/>
                </a:lnTo>
                <a:lnTo>
                  <a:pt x="11774" y="14774"/>
                </a:lnTo>
                <a:lnTo>
                  <a:pt x="11786" y="14812"/>
                </a:lnTo>
                <a:lnTo>
                  <a:pt x="11796" y="14851"/>
                </a:lnTo>
                <a:lnTo>
                  <a:pt x="11805" y="14890"/>
                </a:lnTo>
                <a:lnTo>
                  <a:pt x="11800" y="14890"/>
                </a:lnTo>
                <a:lnTo>
                  <a:pt x="11794" y="14890"/>
                </a:lnTo>
                <a:lnTo>
                  <a:pt x="11788" y="14879"/>
                </a:lnTo>
                <a:lnTo>
                  <a:pt x="11782" y="14867"/>
                </a:lnTo>
                <a:lnTo>
                  <a:pt x="11755" y="14834"/>
                </a:lnTo>
                <a:lnTo>
                  <a:pt x="11727" y="14801"/>
                </a:lnTo>
                <a:lnTo>
                  <a:pt x="11700" y="14768"/>
                </a:lnTo>
                <a:lnTo>
                  <a:pt x="11672" y="14736"/>
                </a:lnTo>
                <a:lnTo>
                  <a:pt x="11645" y="14703"/>
                </a:lnTo>
                <a:lnTo>
                  <a:pt x="11619" y="14669"/>
                </a:lnTo>
                <a:lnTo>
                  <a:pt x="11591" y="14636"/>
                </a:lnTo>
                <a:lnTo>
                  <a:pt x="11564" y="14603"/>
                </a:lnTo>
                <a:lnTo>
                  <a:pt x="11504" y="14559"/>
                </a:lnTo>
                <a:lnTo>
                  <a:pt x="11443" y="14515"/>
                </a:lnTo>
                <a:lnTo>
                  <a:pt x="11384" y="14471"/>
                </a:lnTo>
                <a:lnTo>
                  <a:pt x="11324" y="14428"/>
                </a:lnTo>
                <a:lnTo>
                  <a:pt x="11265" y="14383"/>
                </a:lnTo>
                <a:lnTo>
                  <a:pt x="11205" y="14340"/>
                </a:lnTo>
                <a:lnTo>
                  <a:pt x="11146" y="14295"/>
                </a:lnTo>
                <a:lnTo>
                  <a:pt x="11085" y="14251"/>
                </a:lnTo>
                <a:lnTo>
                  <a:pt x="11025" y="14208"/>
                </a:lnTo>
                <a:lnTo>
                  <a:pt x="10966" y="14163"/>
                </a:lnTo>
                <a:lnTo>
                  <a:pt x="10906" y="14120"/>
                </a:lnTo>
                <a:lnTo>
                  <a:pt x="10847" y="14076"/>
                </a:lnTo>
                <a:lnTo>
                  <a:pt x="10787" y="14031"/>
                </a:lnTo>
                <a:lnTo>
                  <a:pt x="10726" y="13988"/>
                </a:lnTo>
                <a:lnTo>
                  <a:pt x="10667" y="13944"/>
                </a:lnTo>
                <a:lnTo>
                  <a:pt x="10607" y="13900"/>
                </a:lnTo>
                <a:lnTo>
                  <a:pt x="10533" y="13863"/>
                </a:lnTo>
                <a:lnTo>
                  <a:pt x="10458" y="13827"/>
                </a:lnTo>
                <a:lnTo>
                  <a:pt x="10383" y="13790"/>
                </a:lnTo>
                <a:lnTo>
                  <a:pt x="10308" y="13756"/>
                </a:lnTo>
                <a:lnTo>
                  <a:pt x="10233" y="13721"/>
                </a:lnTo>
                <a:lnTo>
                  <a:pt x="10157" y="13688"/>
                </a:lnTo>
                <a:lnTo>
                  <a:pt x="10082" y="13655"/>
                </a:lnTo>
                <a:lnTo>
                  <a:pt x="10006" y="13623"/>
                </a:lnTo>
                <a:lnTo>
                  <a:pt x="9854" y="13559"/>
                </a:lnTo>
                <a:lnTo>
                  <a:pt x="9703" y="13497"/>
                </a:lnTo>
                <a:lnTo>
                  <a:pt x="9550" y="13435"/>
                </a:lnTo>
                <a:lnTo>
                  <a:pt x="9399" y="13373"/>
                </a:lnTo>
                <a:lnTo>
                  <a:pt x="9248" y="13311"/>
                </a:lnTo>
                <a:lnTo>
                  <a:pt x="9098" y="13248"/>
                </a:lnTo>
                <a:lnTo>
                  <a:pt x="9022" y="13216"/>
                </a:lnTo>
                <a:lnTo>
                  <a:pt x="8948" y="13183"/>
                </a:lnTo>
                <a:lnTo>
                  <a:pt x="8875" y="13150"/>
                </a:lnTo>
                <a:lnTo>
                  <a:pt x="8800" y="13117"/>
                </a:lnTo>
                <a:lnTo>
                  <a:pt x="8727" y="13082"/>
                </a:lnTo>
                <a:lnTo>
                  <a:pt x="8654" y="13047"/>
                </a:lnTo>
                <a:lnTo>
                  <a:pt x="8580" y="13011"/>
                </a:lnTo>
                <a:lnTo>
                  <a:pt x="8508" y="12975"/>
                </a:lnTo>
                <a:lnTo>
                  <a:pt x="8436" y="12937"/>
                </a:lnTo>
                <a:lnTo>
                  <a:pt x="8365" y="12898"/>
                </a:lnTo>
                <a:lnTo>
                  <a:pt x="8294" y="12859"/>
                </a:lnTo>
                <a:lnTo>
                  <a:pt x="8223" y="12818"/>
                </a:lnTo>
                <a:lnTo>
                  <a:pt x="8175" y="12780"/>
                </a:lnTo>
                <a:lnTo>
                  <a:pt x="8126" y="12743"/>
                </a:lnTo>
                <a:lnTo>
                  <a:pt x="8076" y="12705"/>
                </a:lnTo>
                <a:lnTo>
                  <a:pt x="8027" y="12668"/>
                </a:lnTo>
                <a:lnTo>
                  <a:pt x="7979" y="12631"/>
                </a:lnTo>
                <a:lnTo>
                  <a:pt x="7930" y="12593"/>
                </a:lnTo>
                <a:lnTo>
                  <a:pt x="7880" y="12555"/>
                </a:lnTo>
                <a:lnTo>
                  <a:pt x="7831" y="12519"/>
                </a:lnTo>
                <a:lnTo>
                  <a:pt x="7812" y="12507"/>
                </a:lnTo>
                <a:lnTo>
                  <a:pt x="7791" y="12497"/>
                </a:lnTo>
                <a:lnTo>
                  <a:pt x="7769" y="12488"/>
                </a:lnTo>
                <a:lnTo>
                  <a:pt x="7749" y="12480"/>
                </a:lnTo>
                <a:lnTo>
                  <a:pt x="7727" y="12472"/>
                </a:lnTo>
                <a:lnTo>
                  <a:pt x="7704" y="12466"/>
                </a:lnTo>
                <a:lnTo>
                  <a:pt x="7682" y="12460"/>
                </a:lnTo>
                <a:lnTo>
                  <a:pt x="7659" y="12456"/>
                </a:lnTo>
                <a:lnTo>
                  <a:pt x="7612" y="12449"/>
                </a:lnTo>
                <a:lnTo>
                  <a:pt x="7566" y="12444"/>
                </a:lnTo>
                <a:lnTo>
                  <a:pt x="7517" y="12440"/>
                </a:lnTo>
                <a:lnTo>
                  <a:pt x="7470" y="12437"/>
                </a:lnTo>
                <a:lnTo>
                  <a:pt x="7422" y="12435"/>
                </a:lnTo>
                <a:lnTo>
                  <a:pt x="7374" y="12433"/>
                </a:lnTo>
                <a:lnTo>
                  <a:pt x="7327" y="12429"/>
                </a:lnTo>
                <a:lnTo>
                  <a:pt x="7280" y="12425"/>
                </a:lnTo>
                <a:lnTo>
                  <a:pt x="7257" y="12421"/>
                </a:lnTo>
                <a:lnTo>
                  <a:pt x="7235" y="12418"/>
                </a:lnTo>
                <a:lnTo>
                  <a:pt x="7213" y="12413"/>
                </a:lnTo>
                <a:lnTo>
                  <a:pt x="7190" y="12409"/>
                </a:lnTo>
                <a:lnTo>
                  <a:pt x="7168" y="12403"/>
                </a:lnTo>
                <a:lnTo>
                  <a:pt x="7148" y="12396"/>
                </a:lnTo>
                <a:lnTo>
                  <a:pt x="7127" y="12388"/>
                </a:lnTo>
                <a:lnTo>
                  <a:pt x="7106" y="12380"/>
                </a:lnTo>
                <a:lnTo>
                  <a:pt x="7070" y="12362"/>
                </a:lnTo>
                <a:lnTo>
                  <a:pt x="7034" y="12340"/>
                </a:lnTo>
                <a:lnTo>
                  <a:pt x="6999" y="12316"/>
                </a:lnTo>
                <a:lnTo>
                  <a:pt x="6965" y="12289"/>
                </a:lnTo>
                <a:lnTo>
                  <a:pt x="6932" y="12259"/>
                </a:lnTo>
                <a:lnTo>
                  <a:pt x="6899" y="12227"/>
                </a:lnTo>
                <a:lnTo>
                  <a:pt x="6868" y="12192"/>
                </a:lnTo>
                <a:lnTo>
                  <a:pt x="6838" y="12155"/>
                </a:lnTo>
                <a:lnTo>
                  <a:pt x="6809" y="12116"/>
                </a:lnTo>
                <a:lnTo>
                  <a:pt x="6780" y="12076"/>
                </a:lnTo>
                <a:lnTo>
                  <a:pt x="6754" y="12032"/>
                </a:lnTo>
                <a:lnTo>
                  <a:pt x="6727" y="11987"/>
                </a:lnTo>
                <a:lnTo>
                  <a:pt x="6702" y="11942"/>
                </a:lnTo>
                <a:lnTo>
                  <a:pt x="6679" y="11895"/>
                </a:lnTo>
                <a:lnTo>
                  <a:pt x="6656" y="11845"/>
                </a:lnTo>
                <a:lnTo>
                  <a:pt x="6636" y="11795"/>
                </a:lnTo>
                <a:lnTo>
                  <a:pt x="6616" y="11745"/>
                </a:lnTo>
                <a:lnTo>
                  <a:pt x="6598" y="11693"/>
                </a:lnTo>
                <a:lnTo>
                  <a:pt x="6581" y="11640"/>
                </a:lnTo>
                <a:lnTo>
                  <a:pt x="6565" y="11587"/>
                </a:lnTo>
                <a:lnTo>
                  <a:pt x="6551" y="11533"/>
                </a:lnTo>
                <a:lnTo>
                  <a:pt x="6538" y="11479"/>
                </a:lnTo>
                <a:lnTo>
                  <a:pt x="6528" y="11425"/>
                </a:lnTo>
                <a:lnTo>
                  <a:pt x="6519" y="11371"/>
                </a:lnTo>
                <a:lnTo>
                  <a:pt x="6511" y="11316"/>
                </a:lnTo>
                <a:lnTo>
                  <a:pt x="6505" y="11263"/>
                </a:lnTo>
                <a:lnTo>
                  <a:pt x="6500" y="11210"/>
                </a:lnTo>
                <a:lnTo>
                  <a:pt x="6498" y="11156"/>
                </a:lnTo>
                <a:lnTo>
                  <a:pt x="6498" y="11104"/>
                </a:lnTo>
                <a:lnTo>
                  <a:pt x="6499" y="11053"/>
                </a:lnTo>
                <a:lnTo>
                  <a:pt x="6503" y="11001"/>
                </a:lnTo>
                <a:lnTo>
                  <a:pt x="6507" y="10952"/>
                </a:lnTo>
                <a:lnTo>
                  <a:pt x="6492" y="10937"/>
                </a:lnTo>
                <a:lnTo>
                  <a:pt x="6479" y="10924"/>
                </a:lnTo>
                <a:lnTo>
                  <a:pt x="6464" y="10909"/>
                </a:lnTo>
                <a:lnTo>
                  <a:pt x="6450" y="10895"/>
                </a:lnTo>
                <a:lnTo>
                  <a:pt x="6441" y="10901"/>
                </a:lnTo>
                <a:lnTo>
                  <a:pt x="6433" y="10906"/>
                </a:lnTo>
                <a:lnTo>
                  <a:pt x="6424" y="10912"/>
                </a:lnTo>
                <a:lnTo>
                  <a:pt x="6416" y="10918"/>
                </a:lnTo>
                <a:lnTo>
                  <a:pt x="6404" y="10977"/>
                </a:lnTo>
                <a:lnTo>
                  <a:pt x="6393" y="11037"/>
                </a:lnTo>
                <a:lnTo>
                  <a:pt x="6378" y="11099"/>
                </a:lnTo>
                <a:lnTo>
                  <a:pt x="6362" y="11161"/>
                </a:lnTo>
                <a:lnTo>
                  <a:pt x="6345" y="11222"/>
                </a:lnTo>
                <a:lnTo>
                  <a:pt x="6325" y="11285"/>
                </a:lnTo>
                <a:lnTo>
                  <a:pt x="6305" y="11348"/>
                </a:lnTo>
                <a:lnTo>
                  <a:pt x="6282" y="11411"/>
                </a:lnTo>
                <a:lnTo>
                  <a:pt x="6259" y="11476"/>
                </a:lnTo>
                <a:lnTo>
                  <a:pt x="6235" y="11540"/>
                </a:lnTo>
                <a:lnTo>
                  <a:pt x="6208" y="11604"/>
                </a:lnTo>
                <a:lnTo>
                  <a:pt x="6182" y="11668"/>
                </a:lnTo>
                <a:lnTo>
                  <a:pt x="6155" y="11732"/>
                </a:lnTo>
                <a:lnTo>
                  <a:pt x="6126" y="11796"/>
                </a:lnTo>
                <a:lnTo>
                  <a:pt x="6097" y="11860"/>
                </a:lnTo>
                <a:lnTo>
                  <a:pt x="6069" y="11924"/>
                </a:lnTo>
                <a:lnTo>
                  <a:pt x="6008" y="12050"/>
                </a:lnTo>
                <a:lnTo>
                  <a:pt x="5947" y="12176"/>
                </a:lnTo>
                <a:lnTo>
                  <a:pt x="5887" y="12299"/>
                </a:lnTo>
                <a:lnTo>
                  <a:pt x="5826" y="12419"/>
                </a:lnTo>
                <a:lnTo>
                  <a:pt x="5767" y="12537"/>
                </a:lnTo>
                <a:lnTo>
                  <a:pt x="5711" y="12650"/>
                </a:lnTo>
                <a:lnTo>
                  <a:pt x="5658" y="12759"/>
                </a:lnTo>
                <a:lnTo>
                  <a:pt x="5609" y="12863"/>
                </a:lnTo>
                <a:lnTo>
                  <a:pt x="5525" y="13048"/>
                </a:lnTo>
                <a:lnTo>
                  <a:pt x="5440" y="13231"/>
                </a:lnTo>
                <a:lnTo>
                  <a:pt x="5355" y="13415"/>
                </a:lnTo>
                <a:lnTo>
                  <a:pt x="5270" y="13599"/>
                </a:lnTo>
                <a:lnTo>
                  <a:pt x="5185" y="13783"/>
                </a:lnTo>
                <a:lnTo>
                  <a:pt x="5100" y="13967"/>
                </a:lnTo>
                <a:lnTo>
                  <a:pt x="5015" y="14153"/>
                </a:lnTo>
                <a:lnTo>
                  <a:pt x="4931" y="14338"/>
                </a:lnTo>
                <a:lnTo>
                  <a:pt x="4847" y="14524"/>
                </a:lnTo>
                <a:lnTo>
                  <a:pt x="4763" y="14711"/>
                </a:lnTo>
                <a:lnTo>
                  <a:pt x="4679" y="14898"/>
                </a:lnTo>
                <a:lnTo>
                  <a:pt x="4597" y="15086"/>
                </a:lnTo>
                <a:lnTo>
                  <a:pt x="4515" y="15275"/>
                </a:lnTo>
                <a:lnTo>
                  <a:pt x="4433" y="15464"/>
                </a:lnTo>
                <a:lnTo>
                  <a:pt x="4353" y="15655"/>
                </a:lnTo>
                <a:lnTo>
                  <a:pt x="4273" y="15847"/>
                </a:lnTo>
                <a:lnTo>
                  <a:pt x="4236" y="15935"/>
                </a:lnTo>
                <a:lnTo>
                  <a:pt x="4201" y="16023"/>
                </a:lnTo>
                <a:lnTo>
                  <a:pt x="4166" y="16112"/>
                </a:lnTo>
                <a:lnTo>
                  <a:pt x="4131" y="16202"/>
                </a:lnTo>
                <a:lnTo>
                  <a:pt x="4098" y="16292"/>
                </a:lnTo>
                <a:lnTo>
                  <a:pt x="4063" y="16382"/>
                </a:lnTo>
                <a:lnTo>
                  <a:pt x="4030" y="16473"/>
                </a:lnTo>
                <a:lnTo>
                  <a:pt x="3998" y="16565"/>
                </a:lnTo>
                <a:lnTo>
                  <a:pt x="3966" y="16656"/>
                </a:lnTo>
                <a:lnTo>
                  <a:pt x="3934" y="16749"/>
                </a:lnTo>
                <a:lnTo>
                  <a:pt x="3903" y="16842"/>
                </a:lnTo>
                <a:lnTo>
                  <a:pt x="3872" y="16934"/>
                </a:lnTo>
                <a:lnTo>
                  <a:pt x="3842" y="17027"/>
                </a:lnTo>
                <a:lnTo>
                  <a:pt x="3813" y="17121"/>
                </a:lnTo>
                <a:lnTo>
                  <a:pt x="3783" y="17215"/>
                </a:lnTo>
                <a:lnTo>
                  <a:pt x="3754" y="17309"/>
                </a:lnTo>
                <a:lnTo>
                  <a:pt x="3744" y="17347"/>
                </a:lnTo>
                <a:lnTo>
                  <a:pt x="3734" y="17382"/>
                </a:lnTo>
                <a:lnTo>
                  <a:pt x="3725" y="17419"/>
                </a:lnTo>
                <a:lnTo>
                  <a:pt x="3717" y="17453"/>
                </a:lnTo>
                <a:lnTo>
                  <a:pt x="3703" y="17521"/>
                </a:lnTo>
                <a:lnTo>
                  <a:pt x="3691" y="17585"/>
                </a:lnTo>
                <a:lnTo>
                  <a:pt x="3681" y="17647"/>
                </a:lnTo>
                <a:lnTo>
                  <a:pt x="3672" y="17706"/>
                </a:lnTo>
                <a:lnTo>
                  <a:pt x="3663" y="17765"/>
                </a:lnTo>
                <a:lnTo>
                  <a:pt x="3653" y="17821"/>
                </a:lnTo>
                <a:lnTo>
                  <a:pt x="3643" y="17876"/>
                </a:lnTo>
                <a:lnTo>
                  <a:pt x="3630" y="17931"/>
                </a:lnTo>
                <a:lnTo>
                  <a:pt x="3624" y="17957"/>
                </a:lnTo>
                <a:lnTo>
                  <a:pt x="3616" y="17985"/>
                </a:lnTo>
                <a:lnTo>
                  <a:pt x="3606" y="18011"/>
                </a:lnTo>
                <a:lnTo>
                  <a:pt x="3597" y="18037"/>
                </a:lnTo>
                <a:lnTo>
                  <a:pt x="3587" y="18064"/>
                </a:lnTo>
                <a:lnTo>
                  <a:pt x="3575" y="18091"/>
                </a:lnTo>
                <a:lnTo>
                  <a:pt x="3562" y="18117"/>
                </a:lnTo>
                <a:lnTo>
                  <a:pt x="3548" y="18144"/>
                </a:lnTo>
                <a:lnTo>
                  <a:pt x="3533" y="18171"/>
                </a:lnTo>
                <a:lnTo>
                  <a:pt x="3516" y="18199"/>
                </a:lnTo>
                <a:lnTo>
                  <a:pt x="3498" y="18226"/>
                </a:lnTo>
                <a:lnTo>
                  <a:pt x="3478" y="18254"/>
                </a:lnTo>
                <a:lnTo>
                  <a:pt x="3467" y="18248"/>
                </a:lnTo>
                <a:lnTo>
                  <a:pt x="3455" y="18244"/>
                </a:lnTo>
                <a:lnTo>
                  <a:pt x="3446" y="18242"/>
                </a:lnTo>
                <a:lnTo>
                  <a:pt x="3437" y="18240"/>
                </a:lnTo>
                <a:lnTo>
                  <a:pt x="3429" y="18240"/>
                </a:lnTo>
                <a:lnTo>
                  <a:pt x="3422" y="18240"/>
                </a:lnTo>
                <a:lnTo>
                  <a:pt x="3415" y="18242"/>
                </a:lnTo>
                <a:lnTo>
                  <a:pt x="3409" y="18244"/>
                </a:lnTo>
                <a:lnTo>
                  <a:pt x="3397" y="18251"/>
                </a:lnTo>
                <a:lnTo>
                  <a:pt x="3384" y="18262"/>
                </a:lnTo>
                <a:lnTo>
                  <a:pt x="3369" y="18274"/>
                </a:lnTo>
                <a:lnTo>
                  <a:pt x="3351" y="18288"/>
                </a:lnTo>
                <a:lnTo>
                  <a:pt x="3342" y="18281"/>
                </a:lnTo>
                <a:lnTo>
                  <a:pt x="3332" y="18272"/>
                </a:lnTo>
                <a:lnTo>
                  <a:pt x="3321" y="18263"/>
                </a:lnTo>
                <a:lnTo>
                  <a:pt x="3312" y="18251"/>
                </a:lnTo>
                <a:lnTo>
                  <a:pt x="3303" y="18240"/>
                </a:lnTo>
                <a:lnTo>
                  <a:pt x="3295" y="18227"/>
                </a:lnTo>
                <a:lnTo>
                  <a:pt x="3287" y="18215"/>
                </a:lnTo>
                <a:lnTo>
                  <a:pt x="3280" y="18200"/>
                </a:lnTo>
                <a:lnTo>
                  <a:pt x="3274" y="18186"/>
                </a:lnTo>
                <a:lnTo>
                  <a:pt x="3271" y="18170"/>
                </a:lnTo>
                <a:lnTo>
                  <a:pt x="3267" y="18154"/>
                </a:lnTo>
                <a:lnTo>
                  <a:pt x="3266" y="18138"/>
                </a:lnTo>
                <a:lnTo>
                  <a:pt x="3267" y="18121"/>
                </a:lnTo>
                <a:lnTo>
                  <a:pt x="3270" y="18104"/>
                </a:lnTo>
                <a:lnTo>
                  <a:pt x="3275" y="18086"/>
                </a:lnTo>
                <a:lnTo>
                  <a:pt x="3282" y="18069"/>
                </a:lnTo>
                <a:lnTo>
                  <a:pt x="3309" y="18030"/>
                </a:lnTo>
                <a:lnTo>
                  <a:pt x="3334" y="17991"/>
                </a:lnTo>
                <a:lnTo>
                  <a:pt x="3360" y="17952"/>
                </a:lnTo>
                <a:lnTo>
                  <a:pt x="3387" y="17914"/>
                </a:lnTo>
                <a:lnTo>
                  <a:pt x="3412" y="17875"/>
                </a:lnTo>
                <a:lnTo>
                  <a:pt x="3438" y="17836"/>
                </a:lnTo>
                <a:lnTo>
                  <a:pt x="3464" y="17797"/>
                </a:lnTo>
                <a:lnTo>
                  <a:pt x="3490" y="17758"/>
                </a:lnTo>
                <a:lnTo>
                  <a:pt x="3515" y="17680"/>
                </a:lnTo>
                <a:lnTo>
                  <a:pt x="3540" y="17601"/>
                </a:lnTo>
                <a:lnTo>
                  <a:pt x="3565" y="17523"/>
                </a:lnTo>
                <a:lnTo>
                  <a:pt x="3590" y="17444"/>
                </a:lnTo>
                <a:lnTo>
                  <a:pt x="3616" y="17366"/>
                </a:lnTo>
                <a:lnTo>
                  <a:pt x="3641" y="17287"/>
                </a:lnTo>
                <a:lnTo>
                  <a:pt x="3666" y="17209"/>
                </a:lnTo>
                <a:lnTo>
                  <a:pt x="3691" y="17130"/>
                </a:lnTo>
                <a:lnTo>
                  <a:pt x="3716" y="17052"/>
                </a:lnTo>
                <a:lnTo>
                  <a:pt x="3742" y="16973"/>
                </a:lnTo>
                <a:lnTo>
                  <a:pt x="3767" y="16896"/>
                </a:lnTo>
                <a:lnTo>
                  <a:pt x="3792" y="16816"/>
                </a:lnTo>
                <a:lnTo>
                  <a:pt x="3817" y="16739"/>
                </a:lnTo>
                <a:lnTo>
                  <a:pt x="3842" y="16660"/>
                </a:lnTo>
                <a:lnTo>
                  <a:pt x="3868" y="16582"/>
                </a:lnTo>
                <a:lnTo>
                  <a:pt x="3893" y="16503"/>
                </a:lnTo>
                <a:lnTo>
                  <a:pt x="3945" y="16371"/>
                </a:lnTo>
                <a:lnTo>
                  <a:pt x="3998" y="16239"/>
                </a:lnTo>
                <a:lnTo>
                  <a:pt x="4051" y="16108"/>
                </a:lnTo>
                <a:lnTo>
                  <a:pt x="4103" y="15976"/>
                </a:lnTo>
                <a:lnTo>
                  <a:pt x="4155" y="15844"/>
                </a:lnTo>
                <a:lnTo>
                  <a:pt x="4208" y="15713"/>
                </a:lnTo>
                <a:lnTo>
                  <a:pt x="4260" y="15581"/>
                </a:lnTo>
                <a:lnTo>
                  <a:pt x="4313" y="15449"/>
                </a:lnTo>
                <a:lnTo>
                  <a:pt x="4366" y="15317"/>
                </a:lnTo>
                <a:lnTo>
                  <a:pt x="4418" y="15186"/>
                </a:lnTo>
                <a:lnTo>
                  <a:pt x="4471" y="15054"/>
                </a:lnTo>
                <a:lnTo>
                  <a:pt x="4524" y="14922"/>
                </a:lnTo>
                <a:lnTo>
                  <a:pt x="4576" y="14791"/>
                </a:lnTo>
                <a:lnTo>
                  <a:pt x="4628" y="14659"/>
                </a:lnTo>
                <a:lnTo>
                  <a:pt x="4681" y="14527"/>
                </a:lnTo>
                <a:lnTo>
                  <a:pt x="4733" y="14396"/>
                </a:lnTo>
                <a:lnTo>
                  <a:pt x="4812" y="14230"/>
                </a:lnTo>
                <a:lnTo>
                  <a:pt x="4890" y="14062"/>
                </a:lnTo>
                <a:lnTo>
                  <a:pt x="4969" y="13896"/>
                </a:lnTo>
                <a:lnTo>
                  <a:pt x="5047" y="13730"/>
                </a:lnTo>
                <a:lnTo>
                  <a:pt x="5126" y="13564"/>
                </a:lnTo>
                <a:lnTo>
                  <a:pt x="5204" y="13398"/>
                </a:lnTo>
                <a:lnTo>
                  <a:pt x="5283" y="13232"/>
                </a:lnTo>
                <a:lnTo>
                  <a:pt x="5361" y="13065"/>
                </a:lnTo>
                <a:lnTo>
                  <a:pt x="5440" y="12899"/>
                </a:lnTo>
                <a:lnTo>
                  <a:pt x="5518" y="12733"/>
                </a:lnTo>
                <a:lnTo>
                  <a:pt x="5597" y="12567"/>
                </a:lnTo>
                <a:lnTo>
                  <a:pt x="5675" y="12401"/>
                </a:lnTo>
                <a:lnTo>
                  <a:pt x="5754" y="12234"/>
                </a:lnTo>
                <a:lnTo>
                  <a:pt x="5832" y="12068"/>
                </a:lnTo>
                <a:lnTo>
                  <a:pt x="5911" y="11902"/>
                </a:lnTo>
                <a:lnTo>
                  <a:pt x="5989" y="11735"/>
                </a:lnTo>
                <a:lnTo>
                  <a:pt x="6018" y="11662"/>
                </a:lnTo>
                <a:lnTo>
                  <a:pt x="6045" y="11589"/>
                </a:lnTo>
                <a:lnTo>
                  <a:pt x="6070" y="11516"/>
                </a:lnTo>
                <a:lnTo>
                  <a:pt x="6094" y="11443"/>
                </a:lnTo>
                <a:lnTo>
                  <a:pt x="6117" y="11370"/>
                </a:lnTo>
                <a:lnTo>
                  <a:pt x="6139" y="11297"/>
                </a:lnTo>
                <a:lnTo>
                  <a:pt x="6160" y="11222"/>
                </a:lnTo>
                <a:lnTo>
                  <a:pt x="6181" y="11149"/>
                </a:lnTo>
                <a:lnTo>
                  <a:pt x="6202" y="11076"/>
                </a:lnTo>
                <a:lnTo>
                  <a:pt x="6223" y="11001"/>
                </a:lnTo>
                <a:lnTo>
                  <a:pt x="6245" y="10927"/>
                </a:lnTo>
                <a:lnTo>
                  <a:pt x="6267" y="10853"/>
                </a:lnTo>
                <a:lnTo>
                  <a:pt x="6291" y="10777"/>
                </a:lnTo>
                <a:lnTo>
                  <a:pt x="6315" y="10701"/>
                </a:lnTo>
                <a:lnTo>
                  <a:pt x="6341" y="10626"/>
                </a:lnTo>
                <a:lnTo>
                  <a:pt x="6369" y="10549"/>
                </a:lnTo>
                <a:lnTo>
                  <a:pt x="6357" y="10538"/>
                </a:lnTo>
                <a:lnTo>
                  <a:pt x="6346" y="10526"/>
                </a:lnTo>
                <a:lnTo>
                  <a:pt x="6338" y="10528"/>
                </a:lnTo>
                <a:lnTo>
                  <a:pt x="6329" y="10532"/>
                </a:lnTo>
                <a:lnTo>
                  <a:pt x="6321" y="10534"/>
                </a:lnTo>
                <a:lnTo>
                  <a:pt x="6311" y="10538"/>
                </a:lnTo>
                <a:lnTo>
                  <a:pt x="6295" y="10566"/>
                </a:lnTo>
                <a:lnTo>
                  <a:pt x="6275" y="10595"/>
                </a:lnTo>
                <a:lnTo>
                  <a:pt x="6250" y="10625"/>
                </a:lnTo>
                <a:lnTo>
                  <a:pt x="6222" y="10654"/>
                </a:lnTo>
                <a:lnTo>
                  <a:pt x="6190" y="10685"/>
                </a:lnTo>
                <a:lnTo>
                  <a:pt x="6155" y="10716"/>
                </a:lnTo>
                <a:lnTo>
                  <a:pt x="6117" y="10748"/>
                </a:lnTo>
                <a:lnTo>
                  <a:pt x="6074" y="10779"/>
                </a:lnTo>
                <a:lnTo>
                  <a:pt x="6031" y="10810"/>
                </a:lnTo>
                <a:lnTo>
                  <a:pt x="5984" y="10841"/>
                </a:lnTo>
                <a:lnTo>
                  <a:pt x="5935" y="10871"/>
                </a:lnTo>
                <a:lnTo>
                  <a:pt x="5884" y="10901"/>
                </a:lnTo>
                <a:lnTo>
                  <a:pt x="5830" y="10929"/>
                </a:lnTo>
                <a:lnTo>
                  <a:pt x="5775" y="10958"/>
                </a:lnTo>
                <a:lnTo>
                  <a:pt x="5719" y="10984"/>
                </a:lnTo>
                <a:lnTo>
                  <a:pt x="5662" y="11011"/>
                </a:lnTo>
                <a:lnTo>
                  <a:pt x="5603" y="11036"/>
                </a:lnTo>
                <a:lnTo>
                  <a:pt x="5543" y="11059"/>
                </a:lnTo>
                <a:lnTo>
                  <a:pt x="5482" y="11080"/>
                </a:lnTo>
                <a:lnTo>
                  <a:pt x="5422" y="11101"/>
                </a:lnTo>
                <a:lnTo>
                  <a:pt x="5360" y="11119"/>
                </a:lnTo>
                <a:lnTo>
                  <a:pt x="5299" y="11135"/>
                </a:lnTo>
                <a:lnTo>
                  <a:pt x="5237" y="11149"/>
                </a:lnTo>
                <a:lnTo>
                  <a:pt x="5177" y="11162"/>
                </a:lnTo>
                <a:lnTo>
                  <a:pt x="5116" y="11171"/>
                </a:lnTo>
                <a:lnTo>
                  <a:pt x="5055" y="11178"/>
                </a:lnTo>
                <a:lnTo>
                  <a:pt x="4997" y="11182"/>
                </a:lnTo>
                <a:lnTo>
                  <a:pt x="4938" y="11184"/>
                </a:lnTo>
                <a:lnTo>
                  <a:pt x="4882" y="11182"/>
                </a:lnTo>
                <a:lnTo>
                  <a:pt x="4827" y="11178"/>
                </a:lnTo>
                <a:lnTo>
                  <a:pt x="4773" y="11171"/>
                </a:lnTo>
                <a:lnTo>
                  <a:pt x="4722" y="11159"/>
                </a:lnTo>
                <a:lnTo>
                  <a:pt x="4689" y="11149"/>
                </a:lnTo>
                <a:lnTo>
                  <a:pt x="4657" y="11138"/>
                </a:lnTo>
                <a:lnTo>
                  <a:pt x="4628" y="11125"/>
                </a:lnTo>
                <a:lnTo>
                  <a:pt x="4600" y="11110"/>
                </a:lnTo>
                <a:lnTo>
                  <a:pt x="4575" y="11094"/>
                </a:lnTo>
                <a:lnTo>
                  <a:pt x="4552" y="11077"/>
                </a:lnTo>
                <a:lnTo>
                  <a:pt x="4531" y="11059"/>
                </a:lnTo>
                <a:lnTo>
                  <a:pt x="4511" y="11039"/>
                </a:lnTo>
                <a:lnTo>
                  <a:pt x="4492" y="11019"/>
                </a:lnTo>
                <a:lnTo>
                  <a:pt x="4474" y="10998"/>
                </a:lnTo>
                <a:lnTo>
                  <a:pt x="4458" y="10976"/>
                </a:lnTo>
                <a:lnTo>
                  <a:pt x="4442" y="10953"/>
                </a:lnTo>
                <a:lnTo>
                  <a:pt x="4414" y="10908"/>
                </a:lnTo>
                <a:lnTo>
                  <a:pt x="4386" y="10861"/>
                </a:lnTo>
                <a:lnTo>
                  <a:pt x="4359" y="10814"/>
                </a:lnTo>
                <a:lnTo>
                  <a:pt x="4330" y="10767"/>
                </a:lnTo>
                <a:lnTo>
                  <a:pt x="4315" y="10745"/>
                </a:lnTo>
                <a:lnTo>
                  <a:pt x="4299" y="10723"/>
                </a:lnTo>
                <a:lnTo>
                  <a:pt x="4282" y="10701"/>
                </a:lnTo>
                <a:lnTo>
                  <a:pt x="4265" y="10681"/>
                </a:lnTo>
                <a:lnTo>
                  <a:pt x="4245" y="10661"/>
                </a:lnTo>
                <a:lnTo>
                  <a:pt x="4225" y="10643"/>
                </a:lnTo>
                <a:lnTo>
                  <a:pt x="4203" y="10626"/>
                </a:lnTo>
                <a:lnTo>
                  <a:pt x="4180" y="10610"/>
                </a:lnTo>
                <a:lnTo>
                  <a:pt x="4155" y="10595"/>
                </a:lnTo>
                <a:lnTo>
                  <a:pt x="4127" y="10582"/>
                </a:lnTo>
                <a:lnTo>
                  <a:pt x="4098" y="10571"/>
                </a:lnTo>
                <a:lnTo>
                  <a:pt x="4066" y="10561"/>
                </a:lnTo>
                <a:lnTo>
                  <a:pt x="3921" y="10520"/>
                </a:lnTo>
                <a:lnTo>
                  <a:pt x="3779" y="10480"/>
                </a:lnTo>
                <a:lnTo>
                  <a:pt x="3640" y="10439"/>
                </a:lnTo>
                <a:lnTo>
                  <a:pt x="3502" y="10398"/>
                </a:lnTo>
                <a:lnTo>
                  <a:pt x="3366" y="10354"/>
                </a:lnTo>
                <a:lnTo>
                  <a:pt x="3232" y="10311"/>
                </a:lnTo>
                <a:lnTo>
                  <a:pt x="3099" y="10266"/>
                </a:lnTo>
                <a:lnTo>
                  <a:pt x="2967" y="10220"/>
                </a:lnTo>
                <a:lnTo>
                  <a:pt x="2837" y="10173"/>
                </a:lnTo>
                <a:lnTo>
                  <a:pt x="2707" y="10127"/>
                </a:lnTo>
                <a:lnTo>
                  <a:pt x="2578" y="10077"/>
                </a:lnTo>
                <a:lnTo>
                  <a:pt x="2450" y="10027"/>
                </a:lnTo>
                <a:lnTo>
                  <a:pt x="2320" y="9975"/>
                </a:lnTo>
                <a:lnTo>
                  <a:pt x="2192" y="9923"/>
                </a:lnTo>
                <a:lnTo>
                  <a:pt x="2064" y="9868"/>
                </a:lnTo>
                <a:lnTo>
                  <a:pt x="1935" y="9812"/>
                </a:lnTo>
                <a:lnTo>
                  <a:pt x="1859" y="9773"/>
                </a:lnTo>
                <a:lnTo>
                  <a:pt x="1782" y="9734"/>
                </a:lnTo>
                <a:lnTo>
                  <a:pt x="1706" y="9695"/>
                </a:lnTo>
                <a:lnTo>
                  <a:pt x="1630" y="9657"/>
                </a:lnTo>
                <a:lnTo>
                  <a:pt x="1553" y="9618"/>
                </a:lnTo>
                <a:lnTo>
                  <a:pt x="1477" y="9579"/>
                </a:lnTo>
                <a:lnTo>
                  <a:pt x="1401" y="9540"/>
                </a:lnTo>
                <a:lnTo>
                  <a:pt x="1324" y="9501"/>
                </a:lnTo>
                <a:lnTo>
                  <a:pt x="1270" y="9480"/>
                </a:lnTo>
                <a:lnTo>
                  <a:pt x="1204" y="9455"/>
                </a:lnTo>
                <a:lnTo>
                  <a:pt x="1127" y="9429"/>
                </a:lnTo>
                <a:lnTo>
                  <a:pt x="1042" y="9399"/>
                </a:lnTo>
                <a:lnTo>
                  <a:pt x="952" y="9367"/>
                </a:lnTo>
                <a:lnTo>
                  <a:pt x="857" y="9334"/>
                </a:lnTo>
                <a:lnTo>
                  <a:pt x="758" y="9300"/>
                </a:lnTo>
                <a:lnTo>
                  <a:pt x="661" y="9264"/>
                </a:lnTo>
                <a:lnTo>
                  <a:pt x="563" y="9229"/>
                </a:lnTo>
                <a:lnTo>
                  <a:pt x="471" y="9191"/>
                </a:lnTo>
                <a:lnTo>
                  <a:pt x="426" y="9173"/>
                </a:lnTo>
                <a:lnTo>
                  <a:pt x="383" y="9154"/>
                </a:lnTo>
                <a:lnTo>
                  <a:pt x="341" y="9137"/>
                </a:lnTo>
                <a:lnTo>
                  <a:pt x="302" y="9119"/>
                </a:lnTo>
                <a:lnTo>
                  <a:pt x="265" y="9100"/>
                </a:lnTo>
                <a:lnTo>
                  <a:pt x="230" y="9082"/>
                </a:lnTo>
                <a:lnTo>
                  <a:pt x="199" y="9065"/>
                </a:lnTo>
                <a:lnTo>
                  <a:pt x="171" y="9048"/>
                </a:lnTo>
                <a:lnTo>
                  <a:pt x="145" y="9031"/>
                </a:lnTo>
                <a:lnTo>
                  <a:pt x="124" y="9015"/>
                </a:lnTo>
                <a:lnTo>
                  <a:pt x="107" y="8999"/>
                </a:lnTo>
                <a:lnTo>
                  <a:pt x="92" y="8983"/>
                </a:lnTo>
                <a:lnTo>
                  <a:pt x="92" y="8977"/>
                </a:lnTo>
                <a:lnTo>
                  <a:pt x="92" y="8971"/>
                </a:lnTo>
                <a:lnTo>
                  <a:pt x="103" y="8965"/>
                </a:lnTo>
                <a:lnTo>
                  <a:pt x="116" y="8960"/>
                </a:lnTo>
                <a:lnTo>
                  <a:pt x="151" y="8970"/>
                </a:lnTo>
                <a:lnTo>
                  <a:pt x="187" y="8979"/>
                </a:lnTo>
                <a:lnTo>
                  <a:pt x="224" y="8986"/>
                </a:lnTo>
                <a:lnTo>
                  <a:pt x="261" y="8993"/>
                </a:lnTo>
                <a:lnTo>
                  <a:pt x="299" y="8997"/>
                </a:lnTo>
                <a:lnTo>
                  <a:pt x="338" y="9002"/>
                </a:lnTo>
                <a:lnTo>
                  <a:pt x="377" y="9004"/>
                </a:lnTo>
                <a:lnTo>
                  <a:pt x="416" y="9007"/>
                </a:lnTo>
                <a:lnTo>
                  <a:pt x="455" y="9007"/>
                </a:lnTo>
                <a:lnTo>
                  <a:pt x="494" y="9007"/>
                </a:lnTo>
                <a:lnTo>
                  <a:pt x="533" y="9005"/>
                </a:lnTo>
                <a:lnTo>
                  <a:pt x="571" y="9002"/>
                </a:lnTo>
                <a:lnTo>
                  <a:pt x="610" y="8999"/>
                </a:lnTo>
                <a:lnTo>
                  <a:pt x="649" y="8994"/>
                </a:lnTo>
                <a:lnTo>
                  <a:pt x="687" y="8989"/>
                </a:lnTo>
                <a:lnTo>
                  <a:pt x="726" y="8983"/>
                </a:lnTo>
                <a:lnTo>
                  <a:pt x="742" y="8980"/>
                </a:lnTo>
                <a:lnTo>
                  <a:pt x="759" y="8978"/>
                </a:lnTo>
                <a:lnTo>
                  <a:pt x="776" y="8977"/>
                </a:lnTo>
                <a:lnTo>
                  <a:pt x="793" y="8976"/>
                </a:lnTo>
                <a:lnTo>
                  <a:pt x="825" y="8976"/>
                </a:lnTo>
                <a:lnTo>
                  <a:pt x="856" y="8978"/>
                </a:lnTo>
                <a:lnTo>
                  <a:pt x="886" y="8981"/>
                </a:lnTo>
                <a:lnTo>
                  <a:pt x="916" y="8986"/>
                </a:lnTo>
                <a:lnTo>
                  <a:pt x="945" y="8992"/>
                </a:lnTo>
                <a:lnTo>
                  <a:pt x="973" y="8999"/>
                </a:lnTo>
                <a:lnTo>
                  <a:pt x="1027" y="9011"/>
                </a:lnTo>
                <a:lnTo>
                  <a:pt x="1079" y="9023"/>
                </a:lnTo>
                <a:lnTo>
                  <a:pt x="1104" y="9026"/>
                </a:lnTo>
                <a:lnTo>
                  <a:pt x="1128" y="9029"/>
                </a:lnTo>
                <a:lnTo>
                  <a:pt x="1151" y="9029"/>
                </a:lnTo>
                <a:lnTo>
                  <a:pt x="1175" y="9028"/>
                </a:lnTo>
                <a:lnTo>
                  <a:pt x="1204" y="9016"/>
                </a:lnTo>
                <a:lnTo>
                  <a:pt x="1232" y="9003"/>
                </a:lnTo>
                <a:lnTo>
                  <a:pt x="1261" y="8991"/>
                </a:lnTo>
                <a:lnTo>
                  <a:pt x="1290" y="8977"/>
                </a:lnTo>
                <a:lnTo>
                  <a:pt x="1318" y="8964"/>
                </a:lnTo>
                <a:lnTo>
                  <a:pt x="1348" y="8952"/>
                </a:lnTo>
                <a:lnTo>
                  <a:pt x="1377" y="8938"/>
                </a:lnTo>
                <a:lnTo>
                  <a:pt x="1405" y="8925"/>
                </a:lnTo>
                <a:lnTo>
                  <a:pt x="1476" y="8905"/>
                </a:lnTo>
                <a:lnTo>
                  <a:pt x="1546" y="8885"/>
                </a:lnTo>
                <a:lnTo>
                  <a:pt x="1617" y="8865"/>
                </a:lnTo>
                <a:lnTo>
                  <a:pt x="1686" y="8844"/>
                </a:lnTo>
                <a:lnTo>
                  <a:pt x="1755" y="8823"/>
                </a:lnTo>
                <a:lnTo>
                  <a:pt x="1823" y="8803"/>
                </a:lnTo>
                <a:lnTo>
                  <a:pt x="1892" y="8782"/>
                </a:lnTo>
                <a:lnTo>
                  <a:pt x="1960" y="8762"/>
                </a:lnTo>
                <a:lnTo>
                  <a:pt x="2026" y="8740"/>
                </a:lnTo>
                <a:lnTo>
                  <a:pt x="2094" y="8719"/>
                </a:lnTo>
                <a:lnTo>
                  <a:pt x="2160" y="8697"/>
                </a:lnTo>
                <a:lnTo>
                  <a:pt x="2226" y="8677"/>
                </a:lnTo>
                <a:lnTo>
                  <a:pt x="2292" y="8655"/>
                </a:lnTo>
                <a:lnTo>
                  <a:pt x="2357" y="8634"/>
                </a:lnTo>
                <a:lnTo>
                  <a:pt x="2422" y="8613"/>
                </a:lnTo>
                <a:lnTo>
                  <a:pt x="2487" y="8591"/>
                </a:lnTo>
                <a:lnTo>
                  <a:pt x="2516" y="8583"/>
                </a:lnTo>
                <a:lnTo>
                  <a:pt x="2545" y="8575"/>
                </a:lnTo>
                <a:lnTo>
                  <a:pt x="2576" y="8567"/>
                </a:lnTo>
                <a:lnTo>
                  <a:pt x="2607" y="8560"/>
                </a:lnTo>
                <a:lnTo>
                  <a:pt x="2670" y="8547"/>
                </a:lnTo>
                <a:lnTo>
                  <a:pt x="2734" y="8535"/>
                </a:lnTo>
                <a:lnTo>
                  <a:pt x="2798" y="8521"/>
                </a:lnTo>
                <a:lnTo>
                  <a:pt x="2861" y="8506"/>
                </a:lnTo>
                <a:lnTo>
                  <a:pt x="2891" y="8497"/>
                </a:lnTo>
                <a:lnTo>
                  <a:pt x="2920" y="8488"/>
                </a:lnTo>
                <a:lnTo>
                  <a:pt x="2949" y="8478"/>
                </a:lnTo>
                <a:lnTo>
                  <a:pt x="2978" y="8467"/>
                </a:lnTo>
                <a:lnTo>
                  <a:pt x="3004" y="8455"/>
                </a:lnTo>
                <a:lnTo>
                  <a:pt x="3029" y="8441"/>
                </a:lnTo>
                <a:lnTo>
                  <a:pt x="3052" y="8425"/>
                </a:lnTo>
                <a:lnTo>
                  <a:pt x="3074" y="8409"/>
                </a:lnTo>
                <a:lnTo>
                  <a:pt x="3094" y="8390"/>
                </a:lnTo>
                <a:lnTo>
                  <a:pt x="3113" y="8370"/>
                </a:lnTo>
                <a:lnTo>
                  <a:pt x="3129" y="8347"/>
                </a:lnTo>
                <a:lnTo>
                  <a:pt x="3143" y="8323"/>
                </a:lnTo>
                <a:lnTo>
                  <a:pt x="3154" y="8297"/>
                </a:lnTo>
                <a:lnTo>
                  <a:pt x="3163" y="8268"/>
                </a:lnTo>
                <a:lnTo>
                  <a:pt x="3170" y="8237"/>
                </a:lnTo>
                <a:lnTo>
                  <a:pt x="3173" y="8203"/>
                </a:lnTo>
                <a:lnTo>
                  <a:pt x="3173" y="8166"/>
                </a:lnTo>
                <a:lnTo>
                  <a:pt x="3171" y="8126"/>
                </a:lnTo>
                <a:lnTo>
                  <a:pt x="3165" y="8084"/>
                </a:lnTo>
                <a:lnTo>
                  <a:pt x="3155" y="8039"/>
                </a:lnTo>
                <a:lnTo>
                  <a:pt x="3144" y="7993"/>
                </a:lnTo>
                <a:lnTo>
                  <a:pt x="3130" y="7948"/>
                </a:lnTo>
                <a:lnTo>
                  <a:pt x="3115" y="7904"/>
                </a:lnTo>
                <a:lnTo>
                  <a:pt x="3098" y="7859"/>
                </a:lnTo>
                <a:lnTo>
                  <a:pt x="3080" y="7816"/>
                </a:lnTo>
                <a:lnTo>
                  <a:pt x="3059" y="7771"/>
                </a:lnTo>
                <a:lnTo>
                  <a:pt x="3037" y="7727"/>
                </a:lnTo>
                <a:lnTo>
                  <a:pt x="3014" y="7684"/>
                </a:lnTo>
                <a:lnTo>
                  <a:pt x="2990" y="7642"/>
                </a:lnTo>
                <a:lnTo>
                  <a:pt x="2965" y="7599"/>
                </a:lnTo>
                <a:lnTo>
                  <a:pt x="2939" y="7557"/>
                </a:lnTo>
                <a:lnTo>
                  <a:pt x="2912" y="7514"/>
                </a:lnTo>
                <a:lnTo>
                  <a:pt x="2884" y="7473"/>
                </a:lnTo>
                <a:lnTo>
                  <a:pt x="2855" y="7432"/>
                </a:lnTo>
                <a:lnTo>
                  <a:pt x="2826" y="7391"/>
                </a:lnTo>
                <a:lnTo>
                  <a:pt x="2796" y="7351"/>
                </a:lnTo>
                <a:lnTo>
                  <a:pt x="2735" y="7271"/>
                </a:lnTo>
                <a:lnTo>
                  <a:pt x="2673" y="7193"/>
                </a:lnTo>
                <a:lnTo>
                  <a:pt x="2611" y="7116"/>
                </a:lnTo>
                <a:lnTo>
                  <a:pt x="2549" y="7042"/>
                </a:lnTo>
                <a:lnTo>
                  <a:pt x="2490" y="6968"/>
                </a:lnTo>
                <a:lnTo>
                  <a:pt x="2433" y="6897"/>
                </a:lnTo>
                <a:lnTo>
                  <a:pt x="2378" y="6827"/>
                </a:lnTo>
                <a:lnTo>
                  <a:pt x="2326" y="6760"/>
                </a:lnTo>
                <a:lnTo>
                  <a:pt x="2277" y="6691"/>
                </a:lnTo>
                <a:lnTo>
                  <a:pt x="2229" y="6621"/>
                </a:lnTo>
                <a:lnTo>
                  <a:pt x="2183" y="6550"/>
                </a:lnTo>
                <a:lnTo>
                  <a:pt x="2137" y="6478"/>
                </a:lnTo>
                <a:lnTo>
                  <a:pt x="2092" y="6406"/>
                </a:lnTo>
                <a:lnTo>
                  <a:pt x="2049" y="6333"/>
                </a:lnTo>
                <a:lnTo>
                  <a:pt x="2006" y="6259"/>
                </a:lnTo>
                <a:lnTo>
                  <a:pt x="1964" y="6186"/>
                </a:lnTo>
                <a:lnTo>
                  <a:pt x="1922" y="6112"/>
                </a:lnTo>
                <a:lnTo>
                  <a:pt x="1879" y="6038"/>
                </a:lnTo>
                <a:lnTo>
                  <a:pt x="1836" y="5964"/>
                </a:lnTo>
                <a:lnTo>
                  <a:pt x="1793" y="5889"/>
                </a:lnTo>
                <a:lnTo>
                  <a:pt x="1750" y="5816"/>
                </a:lnTo>
                <a:lnTo>
                  <a:pt x="1705" y="5743"/>
                </a:lnTo>
                <a:lnTo>
                  <a:pt x="1659" y="5670"/>
                </a:lnTo>
                <a:lnTo>
                  <a:pt x="1613" y="5597"/>
                </a:lnTo>
                <a:lnTo>
                  <a:pt x="1561" y="5539"/>
                </a:lnTo>
                <a:lnTo>
                  <a:pt x="1508" y="5482"/>
                </a:lnTo>
                <a:lnTo>
                  <a:pt x="1457" y="5425"/>
                </a:lnTo>
                <a:lnTo>
                  <a:pt x="1405" y="5366"/>
                </a:lnTo>
                <a:lnTo>
                  <a:pt x="1354" y="5309"/>
                </a:lnTo>
                <a:lnTo>
                  <a:pt x="1301" y="5252"/>
                </a:lnTo>
                <a:lnTo>
                  <a:pt x="1249" y="5194"/>
                </a:lnTo>
                <a:lnTo>
                  <a:pt x="1198" y="5136"/>
                </a:lnTo>
                <a:lnTo>
                  <a:pt x="1176" y="5102"/>
                </a:lnTo>
                <a:lnTo>
                  <a:pt x="1154" y="5067"/>
                </a:lnTo>
                <a:lnTo>
                  <a:pt x="1133" y="5033"/>
                </a:lnTo>
                <a:lnTo>
                  <a:pt x="1111" y="4999"/>
                </a:lnTo>
                <a:lnTo>
                  <a:pt x="1090" y="4963"/>
                </a:lnTo>
                <a:lnTo>
                  <a:pt x="1069" y="4929"/>
                </a:lnTo>
                <a:lnTo>
                  <a:pt x="1047" y="4894"/>
                </a:lnTo>
                <a:lnTo>
                  <a:pt x="1025" y="4860"/>
                </a:lnTo>
                <a:lnTo>
                  <a:pt x="1009" y="4841"/>
                </a:lnTo>
                <a:lnTo>
                  <a:pt x="988" y="4818"/>
                </a:lnTo>
                <a:lnTo>
                  <a:pt x="965" y="4794"/>
                </a:lnTo>
                <a:lnTo>
                  <a:pt x="938" y="4767"/>
                </a:lnTo>
                <a:lnTo>
                  <a:pt x="876" y="4710"/>
                </a:lnTo>
                <a:lnTo>
                  <a:pt x="804" y="4646"/>
                </a:lnTo>
                <a:lnTo>
                  <a:pt x="725" y="4578"/>
                </a:lnTo>
                <a:lnTo>
                  <a:pt x="640" y="4506"/>
                </a:lnTo>
                <a:lnTo>
                  <a:pt x="553" y="4433"/>
                </a:lnTo>
                <a:lnTo>
                  <a:pt x="465" y="4358"/>
                </a:lnTo>
                <a:lnTo>
                  <a:pt x="379" y="4285"/>
                </a:lnTo>
                <a:lnTo>
                  <a:pt x="295" y="4213"/>
                </a:lnTo>
                <a:lnTo>
                  <a:pt x="219" y="4145"/>
                </a:lnTo>
                <a:lnTo>
                  <a:pt x="150" y="4082"/>
                </a:lnTo>
                <a:lnTo>
                  <a:pt x="119" y="4053"/>
                </a:lnTo>
                <a:lnTo>
                  <a:pt x="92" y="4025"/>
                </a:lnTo>
                <a:lnTo>
                  <a:pt x="66" y="3999"/>
                </a:lnTo>
                <a:lnTo>
                  <a:pt x="46" y="3976"/>
                </a:lnTo>
                <a:lnTo>
                  <a:pt x="27" y="3954"/>
                </a:lnTo>
                <a:lnTo>
                  <a:pt x="14" y="3935"/>
                </a:lnTo>
                <a:lnTo>
                  <a:pt x="5" y="3918"/>
                </a:lnTo>
                <a:lnTo>
                  <a:pt x="0" y="3904"/>
                </a:lnTo>
                <a:lnTo>
                  <a:pt x="11" y="3904"/>
                </a:lnTo>
                <a:lnTo>
                  <a:pt x="23" y="3904"/>
                </a:lnTo>
                <a:lnTo>
                  <a:pt x="39" y="3899"/>
                </a:lnTo>
                <a:lnTo>
                  <a:pt x="55" y="3895"/>
                </a:lnTo>
                <a:lnTo>
                  <a:pt x="72" y="3892"/>
                </a:lnTo>
                <a:lnTo>
                  <a:pt x="89" y="3891"/>
                </a:lnTo>
                <a:lnTo>
                  <a:pt x="107" y="3891"/>
                </a:lnTo>
                <a:lnTo>
                  <a:pt x="125" y="3892"/>
                </a:lnTo>
                <a:lnTo>
                  <a:pt x="143" y="3895"/>
                </a:lnTo>
                <a:lnTo>
                  <a:pt x="163" y="3897"/>
                </a:lnTo>
                <a:lnTo>
                  <a:pt x="182" y="3900"/>
                </a:lnTo>
                <a:lnTo>
                  <a:pt x="200" y="3905"/>
                </a:lnTo>
                <a:lnTo>
                  <a:pt x="221" y="3911"/>
                </a:lnTo>
                <a:lnTo>
                  <a:pt x="241" y="3916"/>
                </a:lnTo>
                <a:lnTo>
                  <a:pt x="279" y="3930"/>
                </a:lnTo>
                <a:lnTo>
                  <a:pt x="320" y="3945"/>
                </a:lnTo>
                <a:lnTo>
                  <a:pt x="397" y="3979"/>
                </a:lnTo>
                <a:lnTo>
                  <a:pt x="472" y="4013"/>
                </a:lnTo>
                <a:lnTo>
                  <a:pt x="507" y="4029"/>
                </a:lnTo>
                <a:lnTo>
                  <a:pt x="541" y="4044"/>
                </a:lnTo>
                <a:lnTo>
                  <a:pt x="571" y="4056"/>
                </a:lnTo>
                <a:lnTo>
                  <a:pt x="599" y="4065"/>
                </a:lnTo>
                <a:lnTo>
                  <a:pt x="644" y="4079"/>
                </a:lnTo>
                <a:lnTo>
                  <a:pt x="694" y="4092"/>
                </a:lnTo>
                <a:lnTo>
                  <a:pt x="749" y="4105"/>
                </a:lnTo>
                <a:lnTo>
                  <a:pt x="809" y="4119"/>
                </a:lnTo>
                <a:lnTo>
                  <a:pt x="872" y="4133"/>
                </a:lnTo>
                <a:lnTo>
                  <a:pt x="938" y="4147"/>
                </a:lnTo>
                <a:lnTo>
                  <a:pt x="1007" y="4159"/>
                </a:lnTo>
                <a:lnTo>
                  <a:pt x="1080" y="4172"/>
                </a:lnTo>
                <a:lnTo>
                  <a:pt x="1154" y="4184"/>
                </a:lnTo>
                <a:lnTo>
                  <a:pt x="1231" y="4196"/>
                </a:lnTo>
                <a:lnTo>
                  <a:pt x="1310" y="4206"/>
                </a:lnTo>
                <a:lnTo>
                  <a:pt x="1390" y="4215"/>
                </a:lnTo>
                <a:lnTo>
                  <a:pt x="1471" y="4224"/>
                </a:lnTo>
                <a:lnTo>
                  <a:pt x="1552" y="4231"/>
                </a:lnTo>
                <a:lnTo>
                  <a:pt x="1633" y="4238"/>
                </a:lnTo>
                <a:lnTo>
                  <a:pt x="1714" y="4243"/>
                </a:lnTo>
                <a:lnTo>
                  <a:pt x="1796" y="4246"/>
                </a:lnTo>
                <a:lnTo>
                  <a:pt x="1875" y="4247"/>
                </a:lnTo>
                <a:lnTo>
                  <a:pt x="1954" y="4247"/>
                </a:lnTo>
                <a:lnTo>
                  <a:pt x="2031" y="4245"/>
                </a:lnTo>
                <a:lnTo>
                  <a:pt x="2105" y="4242"/>
                </a:lnTo>
                <a:lnTo>
                  <a:pt x="2177" y="4235"/>
                </a:lnTo>
                <a:lnTo>
                  <a:pt x="2247" y="4227"/>
                </a:lnTo>
                <a:lnTo>
                  <a:pt x="2313" y="4216"/>
                </a:lnTo>
                <a:lnTo>
                  <a:pt x="2375" y="4203"/>
                </a:lnTo>
                <a:lnTo>
                  <a:pt x="2435" y="4187"/>
                </a:lnTo>
                <a:lnTo>
                  <a:pt x="2489" y="4168"/>
                </a:lnTo>
                <a:lnTo>
                  <a:pt x="2539" y="4147"/>
                </a:lnTo>
                <a:lnTo>
                  <a:pt x="2584" y="4123"/>
                </a:lnTo>
                <a:lnTo>
                  <a:pt x="2623" y="4095"/>
                </a:lnTo>
                <a:lnTo>
                  <a:pt x="2656" y="4064"/>
                </a:lnTo>
                <a:lnTo>
                  <a:pt x="2683" y="4031"/>
                </a:lnTo>
                <a:lnTo>
                  <a:pt x="2695" y="4011"/>
                </a:lnTo>
                <a:lnTo>
                  <a:pt x="2706" y="3989"/>
                </a:lnTo>
                <a:lnTo>
                  <a:pt x="2715" y="3962"/>
                </a:lnTo>
                <a:lnTo>
                  <a:pt x="2725" y="3934"/>
                </a:lnTo>
                <a:lnTo>
                  <a:pt x="2733" y="3902"/>
                </a:lnTo>
                <a:lnTo>
                  <a:pt x="2739" y="3868"/>
                </a:lnTo>
                <a:lnTo>
                  <a:pt x="2746" y="3832"/>
                </a:lnTo>
                <a:lnTo>
                  <a:pt x="2752" y="3793"/>
                </a:lnTo>
                <a:lnTo>
                  <a:pt x="2757" y="3753"/>
                </a:lnTo>
                <a:lnTo>
                  <a:pt x="2761" y="3711"/>
                </a:lnTo>
                <a:lnTo>
                  <a:pt x="2765" y="3668"/>
                </a:lnTo>
                <a:lnTo>
                  <a:pt x="2767" y="3624"/>
                </a:lnTo>
                <a:lnTo>
                  <a:pt x="2769" y="3579"/>
                </a:lnTo>
                <a:lnTo>
                  <a:pt x="2772" y="3533"/>
                </a:lnTo>
                <a:lnTo>
                  <a:pt x="2773" y="3487"/>
                </a:lnTo>
                <a:lnTo>
                  <a:pt x="2773" y="3440"/>
                </a:lnTo>
                <a:lnTo>
                  <a:pt x="2773" y="3346"/>
                </a:lnTo>
                <a:lnTo>
                  <a:pt x="2770" y="3255"/>
                </a:lnTo>
                <a:lnTo>
                  <a:pt x="2766" y="3166"/>
                </a:lnTo>
                <a:lnTo>
                  <a:pt x="2761" y="3083"/>
                </a:lnTo>
                <a:lnTo>
                  <a:pt x="2754" y="3006"/>
                </a:lnTo>
                <a:lnTo>
                  <a:pt x="2746" y="2937"/>
                </a:lnTo>
                <a:lnTo>
                  <a:pt x="2743" y="2906"/>
                </a:lnTo>
                <a:lnTo>
                  <a:pt x="2738" y="2879"/>
                </a:lnTo>
                <a:lnTo>
                  <a:pt x="2734" y="2855"/>
                </a:lnTo>
                <a:lnTo>
                  <a:pt x="2729" y="2833"/>
                </a:lnTo>
                <a:lnTo>
                  <a:pt x="2722" y="2806"/>
                </a:lnTo>
                <a:lnTo>
                  <a:pt x="2713" y="2777"/>
                </a:lnTo>
                <a:lnTo>
                  <a:pt x="2702" y="2746"/>
                </a:lnTo>
                <a:lnTo>
                  <a:pt x="2689" y="2715"/>
                </a:lnTo>
                <a:lnTo>
                  <a:pt x="2663" y="2651"/>
                </a:lnTo>
                <a:lnTo>
                  <a:pt x="2638" y="2582"/>
                </a:lnTo>
                <a:lnTo>
                  <a:pt x="2626" y="2548"/>
                </a:lnTo>
                <a:lnTo>
                  <a:pt x="2617" y="2511"/>
                </a:lnTo>
                <a:lnTo>
                  <a:pt x="2613" y="2494"/>
                </a:lnTo>
                <a:lnTo>
                  <a:pt x="2610" y="2476"/>
                </a:lnTo>
                <a:lnTo>
                  <a:pt x="2608" y="2457"/>
                </a:lnTo>
                <a:lnTo>
                  <a:pt x="2605" y="2439"/>
                </a:lnTo>
                <a:lnTo>
                  <a:pt x="2604" y="2421"/>
                </a:lnTo>
                <a:lnTo>
                  <a:pt x="2604" y="2403"/>
                </a:lnTo>
                <a:lnTo>
                  <a:pt x="2605" y="2384"/>
                </a:lnTo>
                <a:lnTo>
                  <a:pt x="2608" y="2366"/>
                </a:lnTo>
                <a:lnTo>
                  <a:pt x="2610" y="2348"/>
                </a:lnTo>
                <a:lnTo>
                  <a:pt x="2615" y="2329"/>
                </a:lnTo>
                <a:lnTo>
                  <a:pt x="2619" y="2310"/>
                </a:lnTo>
                <a:lnTo>
                  <a:pt x="2626" y="2291"/>
                </a:lnTo>
                <a:lnTo>
                  <a:pt x="2638" y="2274"/>
                </a:lnTo>
                <a:lnTo>
                  <a:pt x="2649" y="2257"/>
                </a:lnTo>
                <a:lnTo>
                  <a:pt x="2660" y="2240"/>
                </a:lnTo>
                <a:lnTo>
                  <a:pt x="2672" y="2223"/>
                </a:lnTo>
                <a:lnTo>
                  <a:pt x="2728" y="2222"/>
                </a:lnTo>
                <a:lnTo>
                  <a:pt x="2782" y="2218"/>
                </a:lnTo>
                <a:lnTo>
                  <a:pt x="2832" y="2210"/>
                </a:lnTo>
                <a:lnTo>
                  <a:pt x="2879" y="2201"/>
                </a:lnTo>
                <a:lnTo>
                  <a:pt x="2924" y="2187"/>
                </a:lnTo>
                <a:lnTo>
                  <a:pt x="2965" y="2171"/>
                </a:lnTo>
                <a:lnTo>
                  <a:pt x="3004" y="2153"/>
                </a:lnTo>
                <a:lnTo>
                  <a:pt x="3041" y="2131"/>
                </a:lnTo>
                <a:lnTo>
                  <a:pt x="3074" y="2108"/>
                </a:lnTo>
                <a:lnTo>
                  <a:pt x="3105" y="2082"/>
                </a:lnTo>
                <a:lnTo>
                  <a:pt x="3133" y="2053"/>
                </a:lnTo>
                <a:lnTo>
                  <a:pt x="3160" y="2023"/>
                </a:lnTo>
                <a:lnTo>
                  <a:pt x="3183" y="1990"/>
                </a:lnTo>
                <a:lnTo>
                  <a:pt x="3204" y="1956"/>
                </a:lnTo>
                <a:lnTo>
                  <a:pt x="3224" y="1919"/>
                </a:lnTo>
                <a:lnTo>
                  <a:pt x="3240" y="1881"/>
                </a:lnTo>
                <a:lnTo>
                  <a:pt x="3255" y="1841"/>
                </a:lnTo>
                <a:lnTo>
                  <a:pt x="3269" y="1800"/>
                </a:lnTo>
                <a:lnTo>
                  <a:pt x="3279" y="1757"/>
                </a:lnTo>
                <a:lnTo>
                  <a:pt x="3288" y="1713"/>
                </a:lnTo>
                <a:lnTo>
                  <a:pt x="3295" y="1667"/>
                </a:lnTo>
                <a:lnTo>
                  <a:pt x="3301" y="1620"/>
                </a:lnTo>
                <a:lnTo>
                  <a:pt x="3304" y="1573"/>
                </a:lnTo>
                <a:lnTo>
                  <a:pt x="3306" y="1525"/>
                </a:lnTo>
                <a:lnTo>
                  <a:pt x="3306" y="1476"/>
                </a:lnTo>
                <a:lnTo>
                  <a:pt x="3305" y="1426"/>
                </a:lnTo>
                <a:lnTo>
                  <a:pt x="3303" y="1375"/>
                </a:lnTo>
                <a:lnTo>
                  <a:pt x="3299" y="1324"/>
                </a:lnTo>
                <a:lnTo>
                  <a:pt x="3294" y="1272"/>
                </a:lnTo>
                <a:lnTo>
                  <a:pt x="3287" y="1221"/>
                </a:lnTo>
                <a:lnTo>
                  <a:pt x="3280" y="1169"/>
                </a:lnTo>
                <a:lnTo>
                  <a:pt x="3271" y="1118"/>
                </a:lnTo>
                <a:lnTo>
                  <a:pt x="3267" y="1095"/>
                </a:lnTo>
                <a:lnTo>
                  <a:pt x="3267" y="1074"/>
                </a:lnTo>
                <a:lnTo>
                  <a:pt x="3267" y="1054"/>
                </a:lnTo>
                <a:lnTo>
                  <a:pt x="3271" y="1035"/>
                </a:lnTo>
                <a:lnTo>
                  <a:pt x="3274" y="1017"/>
                </a:lnTo>
                <a:lnTo>
                  <a:pt x="3279" y="1000"/>
                </a:lnTo>
                <a:lnTo>
                  <a:pt x="3283" y="983"/>
                </a:lnTo>
                <a:lnTo>
                  <a:pt x="3289" y="965"/>
                </a:lnTo>
                <a:lnTo>
                  <a:pt x="3301" y="934"/>
                </a:lnTo>
                <a:lnTo>
                  <a:pt x="3311" y="904"/>
                </a:lnTo>
                <a:lnTo>
                  <a:pt x="3314" y="887"/>
                </a:lnTo>
                <a:lnTo>
                  <a:pt x="3317" y="873"/>
                </a:lnTo>
                <a:lnTo>
                  <a:pt x="3318" y="857"/>
                </a:lnTo>
                <a:lnTo>
                  <a:pt x="3317" y="841"/>
                </a:lnTo>
                <a:lnTo>
                  <a:pt x="3314" y="821"/>
                </a:lnTo>
                <a:lnTo>
                  <a:pt x="3310" y="802"/>
                </a:lnTo>
                <a:lnTo>
                  <a:pt x="3305" y="782"/>
                </a:lnTo>
                <a:lnTo>
                  <a:pt x="3299" y="762"/>
                </a:lnTo>
                <a:lnTo>
                  <a:pt x="3293" y="742"/>
                </a:lnTo>
                <a:lnTo>
                  <a:pt x="3286" y="721"/>
                </a:lnTo>
                <a:lnTo>
                  <a:pt x="3277" y="700"/>
                </a:lnTo>
                <a:lnTo>
                  <a:pt x="3267" y="679"/>
                </a:lnTo>
                <a:lnTo>
                  <a:pt x="3227" y="592"/>
                </a:lnTo>
                <a:lnTo>
                  <a:pt x="3182" y="499"/>
                </a:lnTo>
                <a:lnTo>
                  <a:pt x="3159" y="451"/>
                </a:lnTo>
                <a:lnTo>
                  <a:pt x="3136" y="401"/>
                </a:lnTo>
                <a:lnTo>
                  <a:pt x="3125" y="376"/>
                </a:lnTo>
                <a:lnTo>
                  <a:pt x="3115" y="350"/>
                </a:lnTo>
                <a:lnTo>
                  <a:pt x="3106" y="324"/>
                </a:lnTo>
                <a:lnTo>
                  <a:pt x="3097" y="297"/>
                </a:lnTo>
                <a:lnTo>
                  <a:pt x="3088" y="270"/>
                </a:lnTo>
                <a:lnTo>
                  <a:pt x="3080" y="243"/>
                </a:lnTo>
                <a:lnTo>
                  <a:pt x="3073" y="215"/>
                </a:lnTo>
                <a:lnTo>
                  <a:pt x="3067" y="187"/>
                </a:lnTo>
                <a:lnTo>
                  <a:pt x="3061" y="158"/>
                </a:lnTo>
                <a:lnTo>
                  <a:pt x="3057" y="128"/>
                </a:lnTo>
                <a:lnTo>
                  <a:pt x="3054" y="100"/>
                </a:lnTo>
                <a:lnTo>
                  <a:pt x="3052" y="69"/>
                </a:lnTo>
                <a:lnTo>
                  <a:pt x="3061" y="69"/>
                </a:lnTo>
                <a:lnTo>
                  <a:pt x="3069" y="69"/>
                </a:lnTo>
                <a:lnTo>
                  <a:pt x="3078" y="69"/>
                </a:lnTo>
                <a:lnTo>
                  <a:pt x="3086" y="69"/>
                </a:lnTo>
                <a:lnTo>
                  <a:pt x="3136" y="133"/>
                </a:lnTo>
                <a:lnTo>
                  <a:pt x="3185" y="196"/>
                </a:lnTo>
                <a:lnTo>
                  <a:pt x="3233" y="259"/>
                </a:lnTo>
                <a:lnTo>
                  <a:pt x="3282" y="323"/>
                </a:lnTo>
                <a:lnTo>
                  <a:pt x="3332" y="386"/>
                </a:lnTo>
                <a:lnTo>
                  <a:pt x="3381" y="449"/>
                </a:lnTo>
                <a:lnTo>
                  <a:pt x="3429" y="513"/>
                </a:lnTo>
                <a:lnTo>
                  <a:pt x="3478" y="576"/>
                </a:lnTo>
                <a:lnTo>
                  <a:pt x="3506" y="621"/>
                </a:lnTo>
                <a:lnTo>
                  <a:pt x="3532" y="666"/>
                </a:lnTo>
                <a:lnTo>
                  <a:pt x="3557" y="712"/>
                </a:lnTo>
                <a:lnTo>
                  <a:pt x="3582" y="759"/>
                </a:lnTo>
                <a:lnTo>
                  <a:pt x="3629" y="855"/>
                </a:lnTo>
                <a:lnTo>
                  <a:pt x="3676" y="950"/>
                </a:lnTo>
                <a:lnTo>
                  <a:pt x="3700" y="999"/>
                </a:lnTo>
                <a:lnTo>
                  <a:pt x="3724" y="1046"/>
                </a:lnTo>
                <a:lnTo>
                  <a:pt x="3750" y="1092"/>
                </a:lnTo>
                <a:lnTo>
                  <a:pt x="3776" y="1138"/>
                </a:lnTo>
                <a:lnTo>
                  <a:pt x="3802" y="1184"/>
                </a:lnTo>
                <a:lnTo>
                  <a:pt x="3831" y="1228"/>
                </a:lnTo>
                <a:lnTo>
                  <a:pt x="3861" y="1271"/>
                </a:lnTo>
                <a:lnTo>
                  <a:pt x="3893" y="1312"/>
                </a:lnTo>
                <a:lnTo>
                  <a:pt x="3908" y="1330"/>
                </a:lnTo>
                <a:lnTo>
                  <a:pt x="3922" y="1347"/>
                </a:lnTo>
                <a:lnTo>
                  <a:pt x="3937" y="1362"/>
                </a:lnTo>
                <a:lnTo>
                  <a:pt x="3952" y="1375"/>
                </a:lnTo>
                <a:lnTo>
                  <a:pt x="3968" y="1389"/>
                </a:lnTo>
                <a:lnTo>
                  <a:pt x="3984" y="1402"/>
                </a:lnTo>
                <a:lnTo>
                  <a:pt x="4002" y="1414"/>
                </a:lnTo>
                <a:lnTo>
                  <a:pt x="4018" y="1427"/>
                </a:lnTo>
                <a:lnTo>
                  <a:pt x="4052" y="1449"/>
                </a:lnTo>
                <a:lnTo>
                  <a:pt x="4087" y="1470"/>
                </a:lnTo>
                <a:lnTo>
                  <a:pt x="4123" y="1491"/>
                </a:lnTo>
                <a:lnTo>
                  <a:pt x="4158" y="1512"/>
                </a:lnTo>
                <a:lnTo>
                  <a:pt x="4195" y="1533"/>
                </a:lnTo>
                <a:lnTo>
                  <a:pt x="4231" y="1556"/>
                </a:lnTo>
                <a:lnTo>
                  <a:pt x="4249" y="1569"/>
                </a:lnTo>
                <a:lnTo>
                  <a:pt x="4266" y="1581"/>
                </a:lnTo>
                <a:lnTo>
                  <a:pt x="4284" y="1595"/>
                </a:lnTo>
                <a:lnTo>
                  <a:pt x="4302" y="1610"/>
                </a:lnTo>
                <a:lnTo>
                  <a:pt x="4319" y="1625"/>
                </a:lnTo>
                <a:lnTo>
                  <a:pt x="4336" y="1641"/>
                </a:lnTo>
                <a:lnTo>
                  <a:pt x="4353" y="1658"/>
                </a:lnTo>
                <a:lnTo>
                  <a:pt x="4370" y="1676"/>
                </a:lnTo>
                <a:lnTo>
                  <a:pt x="4386" y="1696"/>
                </a:lnTo>
                <a:lnTo>
                  <a:pt x="4402" y="1717"/>
                </a:lnTo>
                <a:lnTo>
                  <a:pt x="4418" y="1738"/>
                </a:lnTo>
                <a:lnTo>
                  <a:pt x="4434" y="1762"/>
                </a:lnTo>
                <a:lnTo>
                  <a:pt x="4465" y="1810"/>
                </a:lnTo>
                <a:lnTo>
                  <a:pt x="4499" y="1863"/>
                </a:lnTo>
                <a:lnTo>
                  <a:pt x="4536" y="1919"/>
                </a:lnTo>
                <a:lnTo>
                  <a:pt x="4576" y="1977"/>
                </a:lnTo>
                <a:lnTo>
                  <a:pt x="4598" y="2006"/>
                </a:lnTo>
                <a:lnTo>
                  <a:pt x="4620" y="2036"/>
                </a:lnTo>
                <a:lnTo>
                  <a:pt x="4643" y="2065"/>
                </a:lnTo>
                <a:lnTo>
                  <a:pt x="4667" y="2094"/>
                </a:lnTo>
                <a:lnTo>
                  <a:pt x="4691" y="2123"/>
                </a:lnTo>
                <a:lnTo>
                  <a:pt x="4716" y="2152"/>
                </a:lnTo>
                <a:lnTo>
                  <a:pt x="4741" y="2179"/>
                </a:lnTo>
                <a:lnTo>
                  <a:pt x="4769" y="2207"/>
                </a:lnTo>
                <a:lnTo>
                  <a:pt x="4795" y="2232"/>
                </a:lnTo>
                <a:lnTo>
                  <a:pt x="4824" y="2257"/>
                </a:lnTo>
                <a:lnTo>
                  <a:pt x="4852" y="2281"/>
                </a:lnTo>
                <a:lnTo>
                  <a:pt x="4882" y="2304"/>
                </a:lnTo>
                <a:lnTo>
                  <a:pt x="4912" y="2325"/>
                </a:lnTo>
                <a:lnTo>
                  <a:pt x="4943" y="2344"/>
                </a:lnTo>
                <a:lnTo>
                  <a:pt x="4974" y="2362"/>
                </a:lnTo>
                <a:lnTo>
                  <a:pt x="5006" y="2377"/>
                </a:lnTo>
                <a:lnTo>
                  <a:pt x="5039" y="2391"/>
                </a:lnTo>
                <a:lnTo>
                  <a:pt x="5072" y="2403"/>
                </a:lnTo>
                <a:lnTo>
                  <a:pt x="5107" y="2412"/>
                </a:lnTo>
                <a:lnTo>
                  <a:pt x="5141" y="2419"/>
                </a:lnTo>
                <a:lnTo>
                  <a:pt x="5177" y="2423"/>
                </a:lnTo>
                <a:lnTo>
                  <a:pt x="5212" y="2424"/>
                </a:lnTo>
                <a:lnTo>
                  <a:pt x="5249" y="2423"/>
                </a:lnTo>
                <a:lnTo>
                  <a:pt x="5286" y="2419"/>
                </a:lnTo>
                <a:lnTo>
                  <a:pt x="5312" y="2399"/>
                </a:lnTo>
                <a:lnTo>
                  <a:pt x="5341" y="2377"/>
                </a:lnTo>
                <a:lnTo>
                  <a:pt x="5376" y="2354"/>
                </a:lnTo>
                <a:lnTo>
                  <a:pt x="5412" y="2330"/>
                </a:lnTo>
                <a:lnTo>
                  <a:pt x="5491" y="2280"/>
                </a:lnTo>
                <a:lnTo>
                  <a:pt x="5575" y="2227"/>
                </a:lnTo>
                <a:lnTo>
                  <a:pt x="5615" y="2201"/>
                </a:lnTo>
                <a:lnTo>
                  <a:pt x="5655" y="2176"/>
                </a:lnTo>
                <a:lnTo>
                  <a:pt x="5693" y="2149"/>
                </a:lnTo>
                <a:lnTo>
                  <a:pt x="5729" y="2125"/>
                </a:lnTo>
                <a:lnTo>
                  <a:pt x="5759" y="2101"/>
                </a:lnTo>
                <a:lnTo>
                  <a:pt x="5787" y="2078"/>
                </a:lnTo>
                <a:lnTo>
                  <a:pt x="5800" y="2068"/>
                </a:lnTo>
                <a:lnTo>
                  <a:pt x="5810" y="2058"/>
                </a:lnTo>
                <a:lnTo>
                  <a:pt x="5820" y="2048"/>
                </a:lnTo>
                <a:lnTo>
                  <a:pt x="5828" y="2038"/>
                </a:lnTo>
                <a:lnTo>
                  <a:pt x="5836" y="2044"/>
                </a:lnTo>
                <a:lnTo>
                  <a:pt x="5845" y="2050"/>
                </a:lnTo>
                <a:lnTo>
                  <a:pt x="5853" y="2056"/>
                </a:lnTo>
                <a:lnTo>
                  <a:pt x="5863" y="2061"/>
                </a:lnTo>
                <a:lnTo>
                  <a:pt x="5871" y="2099"/>
                </a:lnTo>
                <a:lnTo>
                  <a:pt x="5877" y="2137"/>
                </a:lnTo>
                <a:lnTo>
                  <a:pt x="5883" y="2178"/>
                </a:lnTo>
                <a:lnTo>
                  <a:pt x="5888" y="2219"/>
                </a:lnTo>
                <a:lnTo>
                  <a:pt x="5897" y="2304"/>
                </a:lnTo>
                <a:lnTo>
                  <a:pt x="5905" y="2392"/>
                </a:lnTo>
                <a:lnTo>
                  <a:pt x="5913" y="2482"/>
                </a:lnTo>
                <a:lnTo>
                  <a:pt x="5923" y="2570"/>
                </a:lnTo>
                <a:lnTo>
                  <a:pt x="5929" y="2613"/>
                </a:lnTo>
                <a:lnTo>
                  <a:pt x="5937" y="2657"/>
                </a:lnTo>
                <a:lnTo>
                  <a:pt x="5945" y="2699"/>
                </a:lnTo>
                <a:lnTo>
                  <a:pt x="5954" y="2740"/>
                </a:lnTo>
                <a:lnTo>
                  <a:pt x="5970" y="2803"/>
                </a:lnTo>
                <a:lnTo>
                  <a:pt x="5986" y="2869"/>
                </a:lnTo>
                <a:lnTo>
                  <a:pt x="6003" y="2934"/>
                </a:lnTo>
                <a:lnTo>
                  <a:pt x="6021" y="3000"/>
                </a:lnTo>
                <a:lnTo>
                  <a:pt x="6038" y="3069"/>
                </a:lnTo>
                <a:lnTo>
                  <a:pt x="6056" y="3137"/>
                </a:lnTo>
                <a:lnTo>
                  <a:pt x="6073" y="3205"/>
                </a:lnTo>
                <a:lnTo>
                  <a:pt x="6090" y="3275"/>
                </a:lnTo>
                <a:lnTo>
                  <a:pt x="6109" y="3344"/>
                </a:lnTo>
                <a:lnTo>
                  <a:pt x="6126" y="3413"/>
                </a:lnTo>
                <a:lnTo>
                  <a:pt x="6143" y="3481"/>
                </a:lnTo>
                <a:lnTo>
                  <a:pt x="6159" y="3550"/>
                </a:lnTo>
                <a:lnTo>
                  <a:pt x="6175" y="3616"/>
                </a:lnTo>
                <a:lnTo>
                  <a:pt x="6191" y="3683"/>
                </a:lnTo>
                <a:lnTo>
                  <a:pt x="6205" y="3748"/>
                </a:lnTo>
                <a:lnTo>
                  <a:pt x="6220" y="3812"/>
                </a:lnTo>
                <a:lnTo>
                  <a:pt x="6226" y="3847"/>
                </a:lnTo>
                <a:lnTo>
                  <a:pt x="6231" y="3882"/>
                </a:lnTo>
                <a:lnTo>
                  <a:pt x="6236" y="3918"/>
                </a:lnTo>
                <a:lnTo>
                  <a:pt x="6238" y="3952"/>
                </a:lnTo>
                <a:lnTo>
                  <a:pt x="6243" y="4022"/>
                </a:lnTo>
                <a:lnTo>
                  <a:pt x="6244" y="4090"/>
                </a:lnTo>
                <a:lnTo>
                  <a:pt x="6245" y="4157"/>
                </a:lnTo>
                <a:lnTo>
                  <a:pt x="6247" y="4221"/>
                </a:lnTo>
                <a:lnTo>
                  <a:pt x="6248" y="4252"/>
                </a:lnTo>
                <a:lnTo>
                  <a:pt x="6251" y="4283"/>
                </a:lnTo>
                <a:lnTo>
                  <a:pt x="6254" y="4311"/>
                </a:lnTo>
                <a:lnTo>
                  <a:pt x="6258" y="4339"/>
                </a:lnTo>
                <a:lnTo>
                  <a:pt x="6263" y="4366"/>
                </a:lnTo>
                <a:lnTo>
                  <a:pt x="6270" y="4392"/>
                </a:lnTo>
                <a:lnTo>
                  <a:pt x="6278" y="4416"/>
                </a:lnTo>
                <a:lnTo>
                  <a:pt x="6287" y="4439"/>
                </a:lnTo>
                <a:lnTo>
                  <a:pt x="6299" y="4460"/>
                </a:lnTo>
                <a:lnTo>
                  <a:pt x="6313" y="4480"/>
                </a:lnTo>
                <a:lnTo>
                  <a:pt x="6329" y="4498"/>
                </a:lnTo>
                <a:lnTo>
                  <a:pt x="6347" y="4514"/>
                </a:lnTo>
                <a:lnTo>
                  <a:pt x="6368" y="4529"/>
                </a:lnTo>
                <a:lnTo>
                  <a:pt x="6392" y="4542"/>
                </a:lnTo>
                <a:lnTo>
                  <a:pt x="6418" y="4552"/>
                </a:lnTo>
                <a:lnTo>
                  <a:pt x="6448" y="4561"/>
                </a:lnTo>
                <a:lnTo>
                  <a:pt x="6480" y="4567"/>
                </a:lnTo>
                <a:lnTo>
                  <a:pt x="6516" y="4571"/>
                </a:lnTo>
                <a:lnTo>
                  <a:pt x="6555" y="4573"/>
                </a:lnTo>
                <a:lnTo>
                  <a:pt x="6599" y="4573"/>
                </a:lnTo>
                <a:lnTo>
                  <a:pt x="6623" y="4547"/>
                </a:lnTo>
                <a:lnTo>
                  <a:pt x="6646" y="4523"/>
                </a:lnTo>
                <a:lnTo>
                  <a:pt x="6669" y="4498"/>
                </a:lnTo>
                <a:lnTo>
                  <a:pt x="6692" y="4474"/>
                </a:lnTo>
                <a:lnTo>
                  <a:pt x="6715" y="4450"/>
                </a:lnTo>
                <a:lnTo>
                  <a:pt x="6738" y="4425"/>
                </a:lnTo>
                <a:lnTo>
                  <a:pt x="6760" y="4401"/>
                </a:lnTo>
                <a:lnTo>
                  <a:pt x="6783" y="4377"/>
                </a:lnTo>
                <a:lnTo>
                  <a:pt x="6798" y="4352"/>
                </a:lnTo>
                <a:lnTo>
                  <a:pt x="6812" y="4328"/>
                </a:lnTo>
                <a:lnTo>
                  <a:pt x="6825" y="4301"/>
                </a:lnTo>
                <a:lnTo>
                  <a:pt x="6835" y="4275"/>
                </a:lnTo>
                <a:lnTo>
                  <a:pt x="6845" y="4248"/>
                </a:lnTo>
                <a:lnTo>
                  <a:pt x="6854" y="4221"/>
                </a:lnTo>
                <a:lnTo>
                  <a:pt x="6863" y="4192"/>
                </a:lnTo>
                <a:lnTo>
                  <a:pt x="6872" y="4165"/>
                </a:lnTo>
                <a:lnTo>
                  <a:pt x="6886" y="4106"/>
                </a:lnTo>
                <a:lnTo>
                  <a:pt x="6901" y="4047"/>
                </a:lnTo>
                <a:lnTo>
                  <a:pt x="6916" y="3987"/>
                </a:lnTo>
                <a:lnTo>
                  <a:pt x="6933" y="3927"/>
                </a:lnTo>
                <a:lnTo>
                  <a:pt x="6956" y="3850"/>
                </a:lnTo>
                <a:lnTo>
                  <a:pt x="6979" y="3772"/>
                </a:lnTo>
                <a:lnTo>
                  <a:pt x="7000" y="3695"/>
                </a:lnTo>
                <a:lnTo>
                  <a:pt x="7020" y="3619"/>
                </a:lnTo>
                <a:lnTo>
                  <a:pt x="7041" y="3543"/>
                </a:lnTo>
                <a:lnTo>
                  <a:pt x="7059" y="3466"/>
                </a:lnTo>
                <a:lnTo>
                  <a:pt x="7079" y="3390"/>
                </a:lnTo>
                <a:lnTo>
                  <a:pt x="7097" y="3313"/>
                </a:lnTo>
                <a:lnTo>
                  <a:pt x="7117" y="3235"/>
                </a:lnTo>
                <a:lnTo>
                  <a:pt x="7135" y="3156"/>
                </a:lnTo>
                <a:lnTo>
                  <a:pt x="7153" y="3077"/>
                </a:lnTo>
                <a:lnTo>
                  <a:pt x="7173" y="2997"/>
                </a:lnTo>
                <a:lnTo>
                  <a:pt x="7192" y="2914"/>
                </a:lnTo>
                <a:lnTo>
                  <a:pt x="7213" y="2832"/>
                </a:lnTo>
                <a:lnTo>
                  <a:pt x="7233" y="2747"/>
                </a:lnTo>
                <a:lnTo>
                  <a:pt x="7256" y="2660"/>
                </a:lnTo>
                <a:lnTo>
                  <a:pt x="7277" y="2579"/>
                </a:lnTo>
                <a:lnTo>
                  <a:pt x="7298" y="2499"/>
                </a:lnTo>
                <a:lnTo>
                  <a:pt x="7318" y="2416"/>
                </a:lnTo>
                <a:lnTo>
                  <a:pt x="7340" y="2335"/>
                </a:lnTo>
                <a:lnTo>
                  <a:pt x="7361" y="2253"/>
                </a:lnTo>
                <a:lnTo>
                  <a:pt x="7381" y="2170"/>
                </a:lnTo>
                <a:lnTo>
                  <a:pt x="7402" y="2086"/>
                </a:lnTo>
                <a:lnTo>
                  <a:pt x="7421" y="2002"/>
                </a:lnTo>
                <a:lnTo>
                  <a:pt x="7442" y="1917"/>
                </a:lnTo>
                <a:lnTo>
                  <a:pt x="7461" y="1830"/>
                </a:lnTo>
                <a:lnTo>
                  <a:pt x="7480" y="1743"/>
                </a:lnTo>
                <a:lnTo>
                  <a:pt x="7499" y="1655"/>
                </a:lnTo>
                <a:lnTo>
                  <a:pt x="7516" y="1565"/>
                </a:lnTo>
                <a:lnTo>
                  <a:pt x="7535" y="1475"/>
                </a:lnTo>
                <a:lnTo>
                  <a:pt x="7551" y="1383"/>
                </a:lnTo>
                <a:lnTo>
                  <a:pt x="7567" y="1289"/>
                </a:lnTo>
                <a:lnTo>
                  <a:pt x="7572" y="1252"/>
                </a:lnTo>
                <a:lnTo>
                  <a:pt x="7577" y="1215"/>
                </a:lnTo>
                <a:lnTo>
                  <a:pt x="7579" y="1177"/>
                </a:lnTo>
                <a:lnTo>
                  <a:pt x="7582" y="1139"/>
                </a:lnTo>
                <a:lnTo>
                  <a:pt x="7582" y="1103"/>
                </a:lnTo>
                <a:lnTo>
                  <a:pt x="7582" y="1066"/>
                </a:lnTo>
                <a:lnTo>
                  <a:pt x="7580" y="1029"/>
                </a:lnTo>
                <a:lnTo>
                  <a:pt x="7577" y="993"/>
                </a:lnTo>
                <a:lnTo>
                  <a:pt x="7575" y="957"/>
                </a:lnTo>
                <a:lnTo>
                  <a:pt x="7570" y="921"/>
                </a:lnTo>
                <a:lnTo>
                  <a:pt x="7566" y="885"/>
                </a:lnTo>
                <a:lnTo>
                  <a:pt x="7560" y="850"/>
                </a:lnTo>
                <a:lnTo>
                  <a:pt x="7547" y="779"/>
                </a:lnTo>
                <a:lnTo>
                  <a:pt x="7533" y="709"/>
                </a:lnTo>
                <a:lnTo>
                  <a:pt x="7519" y="640"/>
                </a:lnTo>
                <a:lnTo>
                  <a:pt x="7503" y="573"/>
                </a:lnTo>
                <a:lnTo>
                  <a:pt x="7486" y="506"/>
                </a:lnTo>
                <a:lnTo>
                  <a:pt x="7472" y="440"/>
                </a:lnTo>
                <a:lnTo>
                  <a:pt x="7458" y="374"/>
                </a:lnTo>
                <a:lnTo>
                  <a:pt x="7445" y="310"/>
                </a:lnTo>
                <a:lnTo>
                  <a:pt x="7441" y="278"/>
                </a:lnTo>
                <a:lnTo>
                  <a:pt x="7436" y="246"/>
                </a:lnTo>
                <a:lnTo>
                  <a:pt x="7432" y="215"/>
                </a:lnTo>
                <a:lnTo>
                  <a:pt x="7428" y="184"/>
                </a:lnTo>
                <a:lnTo>
                  <a:pt x="7441" y="190"/>
                </a:lnTo>
                <a:lnTo>
                  <a:pt x="7452" y="196"/>
                </a:lnTo>
                <a:lnTo>
                  <a:pt x="7464" y="202"/>
                </a:lnTo>
                <a:lnTo>
                  <a:pt x="7475" y="207"/>
                </a:lnTo>
                <a:lnTo>
                  <a:pt x="7491" y="216"/>
                </a:lnTo>
                <a:lnTo>
                  <a:pt x="7506" y="226"/>
                </a:lnTo>
                <a:lnTo>
                  <a:pt x="7522" y="236"/>
                </a:lnTo>
                <a:lnTo>
                  <a:pt x="7536" y="246"/>
                </a:lnTo>
                <a:lnTo>
                  <a:pt x="7551" y="258"/>
                </a:lnTo>
                <a:lnTo>
                  <a:pt x="7564" y="270"/>
                </a:lnTo>
                <a:lnTo>
                  <a:pt x="7577" y="283"/>
                </a:lnTo>
                <a:lnTo>
                  <a:pt x="7591" y="297"/>
                </a:lnTo>
                <a:lnTo>
                  <a:pt x="7615" y="324"/>
                </a:lnTo>
                <a:lnTo>
                  <a:pt x="7639" y="354"/>
                </a:lnTo>
                <a:lnTo>
                  <a:pt x="7661" y="386"/>
                </a:lnTo>
                <a:lnTo>
                  <a:pt x="7682" y="418"/>
                </a:lnTo>
                <a:lnTo>
                  <a:pt x="7724" y="486"/>
                </a:lnTo>
                <a:lnTo>
                  <a:pt x="7763" y="553"/>
                </a:lnTo>
                <a:lnTo>
                  <a:pt x="7783" y="586"/>
                </a:lnTo>
                <a:lnTo>
                  <a:pt x="7803" y="618"/>
                </a:lnTo>
                <a:lnTo>
                  <a:pt x="7822" y="649"/>
                </a:lnTo>
                <a:lnTo>
                  <a:pt x="7844" y="679"/>
                </a:lnTo>
                <a:lnTo>
                  <a:pt x="7875" y="721"/>
                </a:lnTo>
                <a:lnTo>
                  <a:pt x="7913" y="771"/>
                </a:lnTo>
                <a:lnTo>
                  <a:pt x="7957" y="827"/>
                </a:lnTo>
                <a:lnTo>
                  <a:pt x="8006" y="887"/>
                </a:lnTo>
                <a:lnTo>
                  <a:pt x="8060" y="953"/>
                </a:lnTo>
                <a:lnTo>
                  <a:pt x="8119" y="1020"/>
                </a:lnTo>
                <a:lnTo>
                  <a:pt x="8178" y="1090"/>
                </a:lnTo>
                <a:lnTo>
                  <a:pt x="8239" y="1160"/>
                </a:lnTo>
                <a:lnTo>
                  <a:pt x="8302" y="1229"/>
                </a:lnTo>
                <a:lnTo>
                  <a:pt x="8363" y="1295"/>
                </a:lnTo>
                <a:lnTo>
                  <a:pt x="8423" y="1358"/>
                </a:lnTo>
                <a:lnTo>
                  <a:pt x="8482" y="1417"/>
                </a:lnTo>
                <a:lnTo>
                  <a:pt x="8509" y="1443"/>
                </a:lnTo>
                <a:lnTo>
                  <a:pt x="8537" y="1468"/>
                </a:lnTo>
                <a:lnTo>
                  <a:pt x="8562" y="1492"/>
                </a:lnTo>
                <a:lnTo>
                  <a:pt x="8587" y="1514"/>
                </a:lnTo>
                <a:lnTo>
                  <a:pt x="8610" y="1533"/>
                </a:lnTo>
                <a:lnTo>
                  <a:pt x="8633" y="1551"/>
                </a:lnTo>
                <a:lnTo>
                  <a:pt x="8654" y="1565"/>
                </a:lnTo>
                <a:lnTo>
                  <a:pt x="8673" y="1578"/>
                </a:lnTo>
                <a:lnTo>
                  <a:pt x="8697" y="1592"/>
                </a:lnTo>
                <a:lnTo>
                  <a:pt x="8721" y="1604"/>
                </a:lnTo>
                <a:lnTo>
                  <a:pt x="8746" y="1615"/>
                </a:lnTo>
                <a:lnTo>
                  <a:pt x="8773" y="1625"/>
                </a:lnTo>
                <a:lnTo>
                  <a:pt x="8799" y="1634"/>
                </a:lnTo>
                <a:lnTo>
                  <a:pt x="8825" y="1643"/>
                </a:lnTo>
                <a:lnTo>
                  <a:pt x="8853" y="1650"/>
                </a:lnTo>
                <a:lnTo>
                  <a:pt x="8880" y="1657"/>
                </a:lnTo>
                <a:lnTo>
                  <a:pt x="8938" y="1670"/>
                </a:lnTo>
                <a:lnTo>
                  <a:pt x="8997" y="1681"/>
                </a:lnTo>
                <a:lnTo>
                  <a:pt x="9058" y="1693"/>
                </a:lnTo>
                <a:lnTo>
                  <a:pt x="9122" y="1704"/>
                </a:lnTo>
                <a:lnTo>
                  <a:pt x="9177" y="1714"/>
                </a:lnTo>
                <a:lnTo>
                  <a:pt x="9228" y="1721"/>
                </a:lnTo>
                <a:lnTo>
                  <a:pt x="9278" y="1725"/>
                </a:lnTo>
                <a:lnTo>
                  <a:pt x="9322" y="1726"/>
                </a:lnTo>
                <a:lnTo>
                  <a:pt x="9365" y="1725"/>
                </a:lnTo>
                <a:lnTo>
                  <a:pt x="9404" y="1721"/>
                </a:lnTo>
                <a:lnTo>
                  <a:pt x="9441" y="1715"/>
                </a:lnTo>
                <a:lnTo>
                  <a:pt x="9476" y="1707"/>
                </a:lnTo>
                <a:lnTo>
                  <a:pt x="9508" y="1697"/>
                </a:lnTo>
                <a:lnTo>
                  <a:pt x="9538" y="1686"/>
                </a:lnTo>
                <a:lnTo>
                  <a:pt x="9565" y="1672"/>
                </a:lnTo>
                <a:lnTo>
                  <a:pt x="9593" y="1657"/>
                </a:lnTo>
                <a:lnTo>
                  <a:pt x="9618" y="1641"/>
                </a:lnTo>
                <a:lnTo>
                  <a:pt x="9641" y="1624"/>
                </a:lnTo>
                <a:lnTo>
                  <a:pt x="9664" y="1605"/>
                </a:lnTo>
                <a:lnTo>
                  <a:pt x="9685" y="1586"/>
                </a:lnTo>
                <a:lnTo>
                  <a:pt x="9707" y="1565"/>
                </a:lnTo>
                <a:lnTo>
                  <a:pt x="9728" y="1545"/>
                </a:lnTo>
                <a:lnTo>
                  <a:pt x="9748" y="1523"/>
                </a:lnTo>
                <a:lnTo>
                  <a:pt x="9769" y="1501"/>
                </a:lnTo>
                <a:lnTo>
                  <a:pt x="9810" y="1457"/>
                </a:lnTo>
                <a:lnTo>
                  <a:pt x="9854" y="1412"/>
                </a:lnTo>
                <a:lnTo>
                  <a:pt x="9877" y="1389"/>
                </a:lnTo>
                <a:lnTo>
                  <a:pt x="9900" y="1368"/>
                </a:lnTo>
                <a:lnTo>
                  <a:pt x="9926" y="1347"/>
                </a:lnTo>
                <a:lnTo>
                  <a:pt x="9952" y="1326"/>
                </a:lnTo>
                <a:lnTo>
                  <a:pt x="9981" y="1308"/>
                </a:lnTo>
                <a:lnTo>
                  <a:pt x="10011" y="1288"/>
                </a:lnTo>
                <a:lnTo>
                  <a:pt x="10043" y="1271"/>
                </a:lnTo>
                <a:lnTo>
                  <a:pt x="10077" y="1255"/>
                </a:lnTo>
                <a:lnTo>
                  <a:pt x="10089" y="1251"/>
                </a:lnTo>
                <a:lnTo>
                  <a:pt x="10100" y="1247"/>
                </a:lnTo>
                <a:lnTo>
                  <a:pt x="10110" y="1245"/>
                </a:lnTo>
                <a:lnTo>
                  <a:pt x="10121" y="1242"/>
                </a:lnTo>
                <a:lnTo>
                  <a:pt x="10131" y="1241"/>
                </a:lnTo>
                <a:lnTo>
                  <a:pt x="10140" y="1241"/>
                </a:lnTo>
                <a:lnTo>
                  <a:pt x="10150" y="1241"/>
                </a:lnTo>
                <a:lnTo>
                  <a:pt x="10160" y="1242"/>
                </a:lnTo>
                <a:lnTo>
                  <a:pt x="10178" y="1245"/>
                </a:lnTo>
                <a:lnTo>
                  <a:pt x="10196" y="1249"/>
                </a:lnTo>
                <a:lnTo>
                  <a:pt x="10213" y="1254"/>
                </a:lnTo>
                <a:lnTo>
                  <a:pt x="10232" y="1260"/>
                </a:lnTo>
                <a:lnTo>
                  <a:pt x="10249" y="1265"/>
                </a:lnTo>
                <a:lnTo>
                  <a:pt x="10267" y="1271"/>
                </a:lnTo>
                <a:lnTo>
                  <a:pt x="10285" y="1276"/>
                </a:lnTo>
                <a:lnTo>
                  <a:pt x="10304" y="1278"/>
                </a:lnTo>
                <a:lnTo>
                  <a:pt x="10314" y="1279"/>
                </a:lnTo>
                <a:lnTo>
                  <a:pt x="10323" y="1279"/>
                </a:lnTo>
                <a:lnTo>
                  <a:pt x="10334" y="1279"/>
                </a:lnTo>
                <a:lnTo>
                  <a:pt x="10344" y="1278"/>
                </a:lnTo>
                <a:lnTo>
                  <a:pt x="10354" y="1277"/>
                </a:lnTo>
                <a:lnTo>
                  <a:pt x="10366" y="1275"/>
                </a:lnTo>
                <a:lnTo>
                  <a:pt x="10377" y="1271"/>
                </a:lnTo>
                <a:lnTo>
                  <a:pt x="10389" y="1267"/>
                </a:lnTo>
                <a:lnTo>
                  <a:pt x="10461" y="1212"/>
                </a:lnTo>
                <a:lnTo>
                  <a:pt x="10533" y="1158"/>
                </a:lnTo>
                <a:lnTo>
                  <a:pt x="10605" y="1103"/>
                </a:lnTo>
                <a:lnTo>
                  <a:pt x="10676" y="1048"/>
                </a:lnTo>
                <a:lnTo>
                  <a:pt x="10748" y="993"/>
                </a:lnTo>
                <a:lnTo>
                  <a:pt x="10820" y="939"/>
                </a:lnTo>
                <a:lnTo>
                  <a:pt x="10892" y="884"/>
                </a:lnTo>
                <a:lnTo>
                  <a:pt x="10965" y="829"/>
                </a:lnTo>
                <a:lnTo>
                  <a:pt x="10993" y="795"/>
                </a:lnTo>
                <a:lnTo>
                  <a:pt x="11022" y="760"/>
                </a:lnTo>
                <a:lnTo>
                  <a:pt x="11051" y="726"/>
                </a:lnTo>
                <a:lnTo>
                  <a:pt x="11079" y="691"/>
                </a:lnTo>
                <a:lnTo>
                  <a:pt x="11109" y="656"/>
                </a:lnTo>
                <a:lnTo>
                  <a:pt x="11138" y="622"/>
                </a:lnTo>
                <a:lnTo>
                  <a:pt x="11166" y="587"/>
                </a:lnTo>
                <a:lnTo>
                  <a:pt x="11195" y="553"/>
                </a:lnTo>
                <a:lnTo>
                  <a:pt x="11222" y="538"/>
                </a:lnTo>
                <a:lnTo>
                  <a:pt x="11250" y="524"/>
                </a:lnTo>
                <a:lnTo>
                  <a:pt x="11277" y="510"/>
                </a:lnTo>
                <a:lnTo>
                  <a:pt x="11305" y="495"/>
                </a:lnTo>
                <a:lnTo>
                  <a:pt x="11331" y="481"/>
                </a:lnTo>
                <a:lnTo>
                  <a:pt x="11359" y="466"/>
                </a:lnTo>
                <a:lnTo>
                  <a:pt x="11386" y="452"/>
                </a:lnTo>
                <a:lnTo>
                  <a:pt x="11414" y="437"/>
                </a:lnTo>
                <a:lnTo>
                  <a:pt x="11423" y="416"/>
                </a:lnTo>
                <a:lnTo>
                  <a:pt x="11431" y="394"/>
                </a:lnTo>
                <a:lnTo>
                  <a:pt x="11440" y="373"/>
                </a:lnTo>
                <a:lnTo>
                  <a:pt x="11448" y="352"/>
                </a:lnTo>
                <a:lnTo>
                  <a:pt x="11457" y="330"/>
                </a:lnTo>
                <a:lnTo>
                  <a:pt x="11465" y="308"/>
                </a:lnTo>
                <a:lnTo>
                  <a:pt x="11474" y="286"/>
                </a:lnTo>
                <a:lnTo>
                  <a:pt x="11482" y="265"/>
                </a:lnTo>
                <a:lnTo>
                  <a:pt x="11497" y="246"/>
                </a:lnTo>
                <a:lnTo>
                  <a:pt x="11512" y="229"/>
                </a:lnTo>
                <a:lnTo>
                  <a:pt x="11529" y="212"/>
                </a:lnTo>
                <a:lnTo>
                  <a:pt x="11548" y="197"/>
                </a:lnTo>
                <a:lnTo>
                  <a:pt x="11586" y="167"/>
                </a:lnTo>
                <a:lnTo>
                  <a:pt x="11625" y="139"/>
                </a:lnTo>
                <a:lnTo>
                  <a:pt x="11646" y="124"/>
                </a:lnTo>
                <a:lnTo>
                  <a:pt x="11666" y="109"/>
                </a:lnTo>
                <a:lnTo>
                  <a:pt x="11684" y="93"/>
                </a:lnTo>
                <a:lnTo>
                  <a:pt x="11701" y="77"/>
                </a:lnTo>
                <a:lnTo>
                  <a:pt x="11718" y="60"/>
                </a:lnTo>
                <a:lnTo>
                  <a:pt x="11733" y="41"/>
                </a:lnTo>
                <a:lnTo>
                  <a:pt x="11741" y="31"/>
                </a:lnTo>
                <a:lnTo>
                  <a:pt x="11747" y="22"/>
                </a:lnTo>
                <a:lnTo>
                  <a:pt x="11754" y="11"/>
                </a:lnTo>
                <a:lnTo>
                  <a:pt x="11759" y="0"/>
                </a:lnTo>
                <a:close/>
              </a:path>
            </a:pathLst>
          </a:custGeom>
          <a:blipFill dpi="0" rotWithShape="1">
            <a:blip r:embed="rId12" cstate="print"/>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5734868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txStyles>
    <p:titleStyle>
      <a:lvl1pPr algn="l" defTabSz="914400" rtl="0" eaLnBrk="1" latinLnBrk="0" hangingPunct="1">
        <a:spcBef>
          <a:spcPct val="0"/>
        </a:spcBef>
        <a:buNone/>
        <a:defRPr sz="4400" b="1" kern="1200">
          <a:solidFill>
            <a:srgbClr val="669900"/>
          </a:solidFill>
          <a:latin typeface="+mj-lt"/>
          <a:ea typeface="+mj-ea"/>
          <a:cs typeface="+mj-cs"/>
        </a:defRPr>
      </a:lvl1pPr>
    </p:titleStyle>
    <p:bodyStyle>
      <a:lvl1pPr marL="269875" indent="-269875" algn="l" defTabSz="914400" rtl="0" eaLnBrk="1" latinLnBrk="0" hangingPunct="1">
        <a:spcBef>
          <a:spcPct val="20000"/>
        </a:spcBef>
        <a:buClr>
          <a:srgbClr val="0099CC"/>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99CC"/>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99CC"/>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1"/>
            <a:ext cx="9152458" cy="1556792"/>
          </a:xfrm>
          <a:prstGeom prst="rect">
            <a:avLst/>
          </a:prstGeom>
        </p:spPr>
      </p:pic>
      <p:sp>
        <p:nvSpPr>
          <p:cNvPr id="12" name="TextBox 11"/>
          <p:cNvSpPr txBox="1"/>
          <p:nvPr userDrawn="1"/>
        </p:nvSpPr>
        <p:spPr>
          <a:xfrm>
            <a:off x="3467455" y="620094"/>
            <a:ext cx="4229355" cy="392413"/>
          </a:xfrm>
          <a:prstGeom prst="rect">
            <a:avLst/>
          </a:prstGeom>
          <a:noFill/>
        </p:spPr>
        <p:txBody>
          <a:bodyPr wrap="none" lIns="68576" tIns="34289" rIns="68576" bIns="34289" rtlCol="0">
            <a:spAutoFit/>
          </a:bodyPr>
          <a:lstStyle/>
          <a:p>
            <a:r>
              <a:rPr lang="en-CA" sz="2100" dirty="0">
                <a:solidFill>
                  <a:srgbClr val="E7C403"/>
                </a:solidFill>
                <a:latin typeface="+mj-lt"/>
              </a:rPr>
              <a:t>…………………………………………………………</a:t>
            </a:r>
          </a:p>
        </p:txBody>
      </p:sp>
      <p:sp>
        <p:nvSpPr>
          <p:cNvPr id="13" name="TextBox 12"/>
          <p:cNvSpPr txBox="1"/>
          <p:nvPr userDrawn="1"/>
        </p:nvSpPr>
        <p:spPr>
          <a:xfrm>
            <a:off x="344574" y="538503"/>
            <a:ext cx="4178059" cy="392413"/>
          </a:xfrm>
          <a:prstGeom prst="rect">
            <a:avLst/>
          </a:prstGeom>
          <a:noFill/>
        </p:spPr>
        <p:txBody>
          <a:bodyPr wrap="none" lIns="68576" tIns="34289" rIns="68576" bIns="34289" rtlCol="0">
            <a:spAutoFit/>
          </a:bodyPr>
          <a:lstStyle/>
          <a:p>
            <a:r>
              <a:rPr lang="en-CA" sz="2100" dirty="0">
                <a:solidFill>
                  <a:srgbClr val="669900"/>
                </a:solidFill>
                <a:latin typeface="+mj-lt"/>
              </a:rPr>
              <a:t>………………….…………………………………….</a:t>
            </a:r>
          </a:p>
        </p:txBody>
      </p:sp>
      <p:sp>
        <p:nvSpPr>
          <p:cNvPr id="14" name="TextBox 13"/>
          <p:cNvSpPr txBox="1"/>
          <p:nvPr userDrawn="1"/>
        </p:nvSpPr>
        <p:spPr>
          <a:xfrm>
            <a:off x="2915817" y="456915"/>
            <a:ext cx="3687540" cy="392413"/>
          </a:xfrm>
          <a:prstGeom prst="rect">
            <a:avLst/>
          </a:prstGeom>
          <a:noFill/>
        </p:spPr>
        <p:txBody>
          <a:bodyPr wrap="none" lIns="68576" tIns="34289" rIns="68576" bIns="34289" rtlCol="0">
            <a:spAutoFit/>
          </a:bodyPr>
          <a:lstStyle/>
          <a:p>
            <a:r>
              <a:rPr lang="en-CA" sz="2100" dirty="0">
                <a:solidFill>
                  <a:srgbClr val="B91D21"/>
                </a:solidFill>
                <a:latin typeface="+mj-lt"/>
              </a:rPr>
              <a:t>……………………..………………………….</a:t>
            </a:r>
          </a:p>
        </p:txBody>
      </p:sp>
      <p:sp>
        <p:nvSpPr>
          <p:cNvPr id="2" name="Title Placeholder 1"/>
          <p:cNvSpPr>
            <a:spLocks noGrp="1"/>
          </p:cNvSpPr>
          <p:nvPr>
            <p:ph type="title"/>
          </p:nvPr>
        </p:nvSpPr>
        <p:spPr>
          <a:xfrm>
            <a:off x="323528" y="56673"/>
            <a:ext cx="8229600" cy="706091"/>
          </a:xfrm>
          <a:prstGeom prst="rect">
            <a:avLst/>
          </a:prstGeom>
        </p:spPr>
        <p:txBody>
          <a:bodyPr vert="horz" lIns="91434" tIns="45718" rIns="91434" bIns="45718"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11560" y="1340768"/>
            <a:ext cx="8075240" cy="4824536"/>
          </a:xfrm>
          <a:prstGeom prst="rect">
            <a:avLst/>
          </a:prstGeom>
        </p:spPr>
        <p:txBody>
          <a:bodyPr vert="horz" lIns="91434" tIns="45718" rIns="91434" bIns="45718" rtlCol="0">
            <a:normAutofit/>
          </a:bodyPr>
          <a:lstStyle/>
          <a:p>
            <a:pPr lvl="0"/>
            <a:r>
              <a:rPr lang="en-US" dirty="0"/>
              <a:t>Click to edit Master text styles</a:t>
            </a:r>
          </a:p>
          <a:p>
            <a:pPr lvl="1"/>
            <a:r>
              <a:rPr lang="en-US" dirty="0"/>
              <a:t>Second level</a:t>
            </a:r>
          </a:p>
          <a:p>
            <a:pPr lvl="2"/>
            <a:r>
              <a:rPr lang="en-US" dirty="0"/>
              <a:t>Third level</a:t>
            </a:r>
            <a:endParaRPr lang="en-CA" dirty="0"/>
          </a:p>
        </p:txBody>
      </p:sp>
      <p:sp>
        <p:nvSpPr>
          <p:cNvPr id="4" name="Date Placeholder 3"/>
          <p:cNvSpPr>
            <a:spLocks noGrp="1"/>
          </p:cNvSpPr>
          <p:nvPr>
            <p:ph type="dt" sz="half" idx="2"/>
          </p:nvPr>
        </p:nvSpPr>
        <p:spPr>
          <a:xfrm>
            <a:off x="457200" y="6356353"/>
            <a:ext cx="2133600" cy="365125"/>
          </a:xfrm>
          <a:prstGeom prst="rect">
            <a:avLst/>
          </a:prstGeom>
        </p:spPr>
        <p:txBody>
          <a:bodyPr vert="horz" lIns="91434" tIns="45718" rIns="91434" bIns="45718" rtlCol="0" anchor="ctr"/>
          <a:lstStyle>
            <a:lvl1pPr algn="l">
              <a:defRPr sz="900">
                <a:solidFill>
                  <a:schemeClr val="tx1">
                    <a:tint val="75000"/>
                  </a:schemeClr>
                </a:solidFill>
              </a:defRPr>
            </a:lvl1pPr>
          </a:lstStyle>
          <a:p>
            <a:fld id="{32797F0E-85F5-4433-A082-C2BD59CD3513}" type="datetimeFigureOut">
              <a:rPr lang="en-CA" smtClean="0"/>
              <a:t>2019-02-26</a:t>
            </a:fld>
            <a:endParaRPr lang="en-CA"/>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34" tIns="45718" rIns="91434" bIns="45718" rtlCol="0" anchor="ctr"/>
          <a:lstStyle>
            <a:lvl1pPr algn="ctr">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34" tIns="45718" rIns="91434" bIns="45718" rtlCol="0" anchor="ctr"/>
          <a:lstStyle>
            <a:lvl1pPr algn="r">
              <a:defRPr sz="900">
                <a:solidFill>
                  <a:schemeClr val="tx1">
                    <a:tint val="75000"/>
                  </a:schemeClr>
                </a:solidFill>
              </a:defRPr>
            </a:lvl1pPr>
          </a:lstStyle>
          <a:p>
            <a:fld id="{107AD707-54DF-4786-B86C-17C1F8949531}" type="slidenum">
              <a:rPr lang="en-CA" smtClean="0"/>
              <a:t>‹#›</a:t>
            </a:fld>
            <a:endParaRPr lang="en-CA"/>
          </a:p>
        </p:txBody>
      </p:sp>
      <p:sp>
        <p:nvSpPr>
          <p:cNvPr id="15" name="Freeform 6183" descr="Leaf RGB"/>
          <p:cNvSpPr>
            <a:spLocks/>
          </p:cNvSpPr>
          <p:nvPr userDrawn="1"/>
        </p:nvSpPr>
        <p:spPr bwMode="auto">
          <a:xfrm flipH="1">
            <a:off x="8216897" y="390675"/>
            <a:ext cx="531571" cy="648072"/>
          </a:xfrm>
          <a:custGeom>
            <a:avLst/>
            <a:gdLst>
              <a:gd name="T0" fmla="*/ 2147483647 w 18324"/>
              <a:gd name="T1" fmla="*/ 2147483647 h 18288"/>
              <a:gd name="T2" fmla="*/ 2147483647 w 18324"/>
              <a:gd name="T3" fmla="*/ 2147483647 h 18288"/>
              <a:gd name="T4" fmla="*/ 2147483647 w 18324"/>
              <a:gd name="T5" fmla="*/ 2147483647 h 18288"/>
              <a:gd name="T6" fmla="*/ 2147483647 w 18324"/>
              <a:gd name="T7" fmla="*/ 2147483647 h 18288"/>
              <a:gd name="T8" fmla="*/ 2147483647 w 18324"/>
              <a:gd name="T9" fmla="*/ 2147483647 h 18288"/>
              <a:gd name="T10" fmla="*/ 2147483647 w 18324"/>
              <a:gd name="T11" fmla="*/ 2147483647 h 18288"/>
              <a:gd name="T12" fmla="*/ 2147483647 w 18324"/>
              <a:gd name="T13" fmla="*/ 2147483647 h 18288"/>
              <a:gd name="T14" fmla="*/ 2147483647 w 18324"/>
              <a:gd name="T15" fmla="*/ 2147483647 h 18288"/>
              <a:gd name="T16" fmla="*/ 2147483647 w 18324"/>
              <a:gd name="T17" fmla="*/ 2147483647 h 18288"/>
              <a:gd name="T18" fmla="*/ 2147483647 w 18324"/>
              <a:gd name="T19" fmla="*/ 2147483647 h 18288"/>
              <a:gd name="T20" fmla="*/ 2147483647 w 18324"/>
              <a:gd name="T21" fmla="*/ 2147483647 h 18288"/>
              <a:gd name="T22" fmla="*/ 2147483647 w 18324"/>
              <a:gd name="T23" fmla="*/ 2147483647 h 18288"/>
              <a:gd name="T24" fmla="*/ 2147483647 w 18324"/>
              <a:gd name="T25" fmla="*/ 2147483647 h 18288"/>
              <a:gd name="T26" fmla="*/ 2147483647 w 18324"/>
              <a:gd name="T27" fmla="*/ 2147483647 h 18288"/>
              <a:gd name="T28" fmla="*/ 2147483647 w 18324"/>
              <a:gd name="T29" fmla="*/ 2147483647 h 18288"/>
              <a:gd name="T30" fmla="*/ 2147483647 w 18324"/>
              <a:gd name="T31" fmla="*/ 2147483647 h 18288"/>
              <a:gd name="T32" fmla="*/ 2147483647 w 18324"/>
              <a:gd name="T33" fmla="*/ 2147483647 h 18288"/>
              <a:gd name="T34" fmla="*/ 2147483647 w 18324"/>
              <a:gd name="T35" fmla="*/ 2147483647 h 18288"/>
              <a:gd name="T36" fmla="*/ 2147483647 w 18324"/>
              <a:gd name="T37" fmla="*/ 2147483647 h 18288"/>
              <a:gd name="T38" fmla="*/ 2147483647 w 18324"/>
              <a:gd name="T39" fmla="*/ 2147483647 h 18288"/>
              <a:gd name="T40" fmla="*/ 2147483647 w 18324"/>
              <a:gd name="T41" fmla="*/ 2147483647 h 18288"/>
              <a:gd name="T42" fmla="*/ 2147483647 w 18324"/>
              <a:gd name="T43" fmla="*/ 2147483647 h 18288"/>
              <a:gd name="T44" fmla="*/ 2147483647 w 18324"/>
              <a:gd name="T45" fmla="*/ 2147483647 h 18288"/>
              <a:gd name="T46" fmla="*/ 2147483647 w 18324"/>
              <a:gd name="T47" fmla="*/ 2147483647 h 18288"/>
              <a:gd name="T48" fmla="*/ 2147483647 w 18324"/>
              <a:gd name="T49" fmla="*/ 2147483647 h 18288"/>
              <a:gd name="T50" fmla="*/ 2147483647 w 18324"/>
              <a:gd name="T51" fmla="*/ 2147483647 h 18288"/>
              <a:gd name="T52" fmla="*/ 2147483647 w 18324"/>
              <a:gd name="T53" fmla="*/ 2147483647 h 18288"/>
              <a:gd name="T54" fmla="*/ 2147483647 w 18324"/>
              <a:gd name="T55" fmla="*/ 2147483647 h 18288"/>
              <a:gd name="T56" fmla="*/ 2147483647 w 18324"/>
              <a:gd name="T57" fmla="*/ 2147483647 h 18288"/>
              <a:gd name="T58" fmla="*/ 2147483647 w 18324"/>
              <a:gd name="T59" fmla="*/ 2147483647 h 18288"/>
              <a:gd name="T60" fmla="*/ 2147483647 w 18324"/>
              <a:gd name="T61" fmla="*/ 2147483647 h 18288"/>
              <a:gd name="T62" fmla="*/ 2147483647 w 18324"/>
              <a:gd name="T63" fmla="*/ 2147483647 h 18288"/>
              <a:gd name="T64" fmla="*/ 2147483647 w 18324"/>
              <a:gd name="T65" fmla="*/ 2147483647 h 18288"/>
              <a:gd name="T66" fmla="*/ 2147483647 w 18324"/>
              <a:gd name="T67" fmla="*/ 2147483647 h 18288"/>
              <a:gd name="T68" fmla="*/ 2147483647 w 18324"/>
              <a:gd name="T69" fmla="*/ 2147483647 h 18288"/>
              <a:gd name="T70" fmla="*/ 2147483647 w 18324"/>
              <a:gd name="T71" fmla="*/ 2147483647 h 18288"/>
              <a:gd name="T72" fmla="*/ 2147483647 w 18324"/>
              <a:gd name="T73" fmla="*/ 2147483647 h 18288"/>
              <a:gd name="T74" fmla="*/ 2147483647 w 18324"/>
              <a:gd name="T75" fmla="*/ 2147483647 h 18288"/>
              <a:gd name="T76" fmla="*/ 2147483647 w 18324"/>
              <a:gd name="T77" fmla="*/ 2147483647 h 18288"/>
              <a:gd name="T78" fmla="*/ 2147483647 w 18324"/>
              <a:gd name="T79" fmla="*/ 2147483647 h 18288"/>
              <a:gd name="T80" fmla="*/ 2147483647 w 18324"/>
              <a:gd name="T81" fmla="*/ 2147483647 h 18288"/>
              <a:gd name="T82" fmla="*/ 2147483647 w 18324"/>
              <a:gd name="T83" fmla="*/ 2147483647 h 18288"/>
              <a:gd name="T84" fmla="*/ 2147483647 w 18324"/>
              <a:gd name="T85" fmla="*/ 2147483647 h 18288"/>
              <a:gd name="T86" fmla="*/ 2147483647 w 18324"/>
              <a:gd name="T87" fmla="*/ 2147483647 h 18288"/>
              <a:gd name="T88" fmla="*/ 2147483647 w 18324"/>
              <a:gd name="T89" fmla="*/ 2147483647 h 18288"/>
              <a:gd name="T90" fmla="*/ 2147483647 w 18324"/>
              <a:gd name="T91" fmla="*/ 2147483647 h 18288"/>
              <a:gd name="T92" fmla="*/ 2147483647 w 18324"/>
              <a:gd name="T93" fmla="*/ 2147483647 h 18288"/>
              <a:gd name="T94" fmla="*/ 2147483647 w 18324"/>
              <a:gd name="T95" fmla="*/ 2147483647 h 18288"/>
              <a:gd name="T96" fmla="*/ 2147483647 w 18324"/>
              <a:gd name="T97" fmla="*/ 2147483647 h 18288"/>
              <a:gd name="T98" fmla="*/ 2147483647 w 18324"/>
              <a:gd name="T99" fmla="*/ 2147483647 h 18288"/>
              <a:gd name="T100" fmla="*/ 2147483647 w 18324"/>
              <a:gd name="T101" fmla="*/ 2147483647 h 18288"/>
              <a:gd name="T102" fmla="*/ 2147483647 w 18324"/>
              <a:gd name="T103" fmla="*/ 2147483647 h 18288"/>
              <a:gd name="T104" fmla="*/ 2147483647 w 18324"/>
              <a:gd name="T105" fmla="*/ 2147483647 h 18288"/>
              <a:gd name="T106" fmla="*/ 2147483647 w 18324"/>
              <a:gd name="T107" fmla="*/ 2147483647 h 18288"/>
              <a:gd name="T108" fmla="*/ 2147483647 w 18324"/>
              <a:gd name="T109" fmla="*/ 2147483647 h 18288"/>
              <a:gd name="T110" fmla="*/ 2147483647 w 18324"/>
              <a:gd name="T111" fmla="*/ 2147483647 h 18288"/>
              <a:gd name="T112" fmla="*/ 2147483647 w 18324"/>
              <a:gd name="T113" fmla="*/ 2147483647 h 18288"/>
              <a:gd name="T114" fmla="*/ 2147483647 w 18324"/>
              <a:gd name="T115" fmla="*/ 2147483647 h 18288"/>
              <a:gd name="T116" fmla="*/ 2147483647 w 18324"/>
              <a:gd name="T117" fmla="*/ 2147483647 h 18288"/>
              <a:gd name="T118" fmla="*/ 2147483647 w 18324"/>
              <a:gd name="T119" fmla="*/ 2147483647 h 18288"/>
              <a:gd name="T120" fmla="*/ 2147483647 w 18324"/>
              <a:gd name="T121" fmla="*/ 2147483647 h 18288"/>
              <a:gd name="T122" fmla="*/ 2147483647 w 18324"/>
              <a:gd name="T123" fmla="*/ 2147483647 h 182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324"/>
              <a:gd name="T187" fmla="*/ 0 h 18288"/>
              <a:gd name="T188" fmla="*/ 18324 w 18324"/>
              <a:gd name="T189" fmla="*/ 18288 h 182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324" h="18288">
                <a:moveTo>
                  <a:pt x="11759" y="0"/>
                </a:moveTo>
                <a:lnTo>
                  <a:pt x="11767" y="0"/>
                </a:lnTo>
                <a:lnTo>
                  <a:pt x="11777" y="0"/>
                </a:lnTo>
                <a:lnTo>
                  <a:pt x="11785" y="0"/>
                </a:lnTo>
                <a:lnTo>
                  <a:pt x="11794" y="0"/>
                </a:lnTo>
                <a:lnTo>
                  <a:pt x="11794" y="26"/>
                </a:lnTo>
                <a:lnTo>
                  <a:pt x="11793" y="50"/>
                </a:lnTo>
                <a:lnTo>
                  <a:pt x="11788" y="74"/>
                </a:lnTo>
                <a:lnTo>
                  <a:pt x="11782" y="97"/>
                </a:lnTo>
                <a:lnTo>
                  <a:pt x="11774" y="120"/>
                </a:lnTo>
                <a:lnTo>
                  <a:pt x="11765" y="142"/>
                </a:lnTo>
                <a:lnTo>
                  <a:pt x="11754" y="164"/>
                </a:lnTo>
                <a:lnTo>
                  <a:pt x="11741" y="184"/>
                </a:lnTo>
                <a:lnTo>
                  <a:pt x="11726" y="204"/>
                </a:lnTo>
                <a:lnTo>
                  <a:pt x="11711" y="223"/>
                </a:lnTo>
                <a:lnTo>
                  <a:pt x="11694" y="243"/>
                </a:lnTo>
                <a:lnTo>
                  <a:pt x="11677" y="262"/>
                </a:lnTo>
                <a:lnTo>
                  <a:pt x="11640" y="300"/>
                </a:lnTo>
                <a:lnTo>
                  <a:pt x="11600" y="337"/>
                </a:lnTo>
                <a:lnTo>
                  <a:pt x="11560" y="373"/>
                </a:lnTo>
                <a:lnTo>
                  <a:pt x="11520" y="410"/>
                </a:lnTo>
                <a:lnTo>
                  <a:pt x="11501" y="429"/>
                </a:lnTo>
                <a:lnTo>
                  <a:pt x="11481" y="448"/>
                </a:lnTo>
                <a:lnTo>
                  <a:pt x="11463" y="467"/>
                </a:lnTo>
                <a:lnTo>
                  <a:pt x="11444" y="488"/>
                </a:lnTo>
                <a:lnTo>
                  <a:pt x="11427" y="507"/>
                </a:lnTo>
                <a:lnTo>
                  <a:pt x="11411" y="529"/>
                </a:lnTo>
                <a:lnTo>
                  <a:pt x="11396" y="550"/>
                </a:lnTo>
                <a:lnTo>
                  <a:pt x="11383" y="573"/>
                </a:lnTo>
                <a:lnTo>
                  <a:pt x="11371" y="594"/>
                </a:lnTo>
                <a:lnTo>
                  <a:pt x="11361" y="618"/>
                </a:lnTo>
                <a:lnTo>
                  <a:pt x="11352" y="642"/>
                </a:lnTo>
                <a:lnTo>
                  <a:pt x="11345" y="668"/>
                </a:lnTo>
                <a:lnTo>
                  <a:pt x="11345" y="702"/>
                </a:lnTo>
                <a:lnTo>
                  <a:pt x="11345" y="737"/>
                </a:lnTo>
                <a:lnTo>
                  <a:pt x="11345" y="772"/>
                </a:lnTo>
                <a:lnTo>
                  <a:pt x="11345" y="806"/>
                </a:lnTo>
                <a:lnTo>
                  <a:pt x="11345" y="841"/>
                </a:lnTo>
                <a:lnTo>
                  <a:pt x="11345" y="875"/>
                </a:lnTo>
                <a:lnTo>
                  <a:pt x="11345" y="910"/>
                </a:lnTo>
                <a:lnTo>
                  <a:pt x="11345" y="945"/>
                </a:lnTo>
                <a:lnTo>
                  <a:pt x="11337" y="969"/>
                </a:lnTo>
                <a:lnTo>
                  <a:pt x="11329" y="992"/>
                </a:lnTo>
                <a:lnTo>
                  <a:pt x="11319" y="1013"/>
                </a:lnTo>
                <a:lnTo>
                  <a:pt x="11308" y="1035"/>
                </a:lnTo>
                <a:lnTo>
                  <a:pt x="11297" y="1056"/>
                </a:lnTo>
                <a:lnTo>
                  <a:pt x="11285" y="1076"/>
                </a:lnTo>
                <a:lnTo>
                  <a:pt x="11274" y="1096"/>
                </a:lnTo>
                <a:lnTo>
                  <a:pt x="11261" y="1114"/>
                </a:lnTo>
                <a:lnTo>
                  <a:pt x="11236" y="1151"/>
                </a:lnTo>
                <a:lnTo>
                  <a:pt x="11212" y="1186"/>
                </a:lnTo>
                <a:lnTo>
                  <a:pt x="11201" y="1204"/>
                </a:lnTo>
                <a:lnTo>
                  <a:pt x="11190" y="1221"/>
                </a:lnTo>
                <a:lnTo>
                  <a:pt x="11180" y="1238"/>
                </a:lnTo>
                <a:lnTo>
                  <a:pt x="11172" y="1255"/>
                </a:lnTo>
                <a:lnTo>
                  <a:pt x="11167" y="1328"/>
                </a:lnTo>
                <a:lnTo>
                  <a:pt x="11163" y="1402"/>
                </a:lnTo>
                <a:lnTo>
                  <a:pt x="11159" y="1476"/>
                </a:lnTo>
                <a:lnTo>
                  <a:pt x="11155" y="1549"/>
                </a:lnTo>
                <a:lnTo>
                  <a:pt x="11150" y="1623"/>
                </a:lnTo>
                <a:lnTo>
                  <a:pt x="11146" y="1696"/>
                </a:lnTo>
                <a:lnTo>
                  <a:pt x="11141" y="1769"/>
                </a:lnTo>
                <a:lnTo>
                  <a:pt x="11138" y="1843"/>
                </a:lnTo>
                <a:lnTo>
                  <a:pt x="11142" y="1857"/>
                </a:lnTo>
                <a:lnTo>
                  <a:pt x="11148" y="1870"/>
                </a:lnTo>
                <a:lnTo>
                  <a:pt x="11154" y="1883"/>
                </a:lnTo>
                <a:lnTo>
                  <a:pt x="11162" y="1895"/>
                </a:lnTo>
                <a:lnTo>
                  <a:pt x="11168" y="1907"/>
                </a:lnTo>
                <a:lnTo>
                  <a:pt x="11176" y="1917"/>
                </a:lnTo>
                <a:lnTo>
                  <a:pt x="11186" y="1927"/>
                </a:lnTo>
                <a:lnTo>
                  <a:pt x="11195" y="1938"/>
                </a:lnTo>
                <a:lnTo>
                  <a:pt x="11215" y="1956"/>
                </a:lnTo>
                <a:lnTo>
                  <a:pt x="11236" y="1973"/>
                </a:lnTo>
                <a:lnTo>
                  <a:pt x="11258" y="1989"/>
                </a:lnTo>
                <a:lnTo>
                  <a:pt x="11280" y="2005"/>
                </a:lnTo>
                <a:lnTo>
                  <a:pt x="11301" y="2022"/>
                </a:lnTo>
                <a:lnTo>
                  <a:pt x="11323" y="2040"/>
                </a:lnTo>
                <a:lnTo>
                  <a:pt x="11343" y="2059"/>
                </a:lnTo>
                <a:lnTo>
                  <a:pt x="11362" y="2080"/>
                </a:lnTo>
                <a:lnTo>
                  <a:pt x="11371" y="2090"/>
                </a:lnTo>
                <a:lnTo>
                  <a:pt x="11379" y="2101"/>
                </a:lnTo>
                <a:lnTo>
                  <a:pt x="11386" y="2114"/>
                </a:lnTo>
                <a:lnTo>
                  <a:pt x="11393" y="2128"/>
                </a:lnTo>
                <a:lnTo>
                  <a:pt x="11400" y="2141"/>
                </a:lnTo>
                <a:lnTo>
                  <a:pt x="11406" y="2156"/>
                </a:lnTo>
                <a:lnTo>
                  <a:pt x="11410" y="2171"/>
                </a:lnTo>
                <a:lnTo>
                  <a:pt x="11414" y="2188"/>
                </a:lnTo>
                <a:lnTo>
                  <a:pt x="11419" y="2223"/>
                </a:lnTo>
                <a:lnTo>
                  <a:pt x="11423" y="2257"/>
                </a:lnTo>
                <a:lnTo>
                  <a:pt x="11425" y="2293"/>
                </a:lnTo>
                <a:lnTo>
                  <a:pt x="11426" y="2327"/>
                </a:lnTo>
                <a:lnTo>
                  <a:pt x="11425" y="2362"/>
                </a:lnTo>
                <a:lnTo>
                  <a:pt x="11423" y="2398"/>
                </a:lnTo>
                <a:lnTo>
                  <a:pt x="11420" y="2433"/>
                </a:lnTo>
                <a:lnTo>
                  <a:pt x="11417" y="2468"/>
                </a:lnTo>
                <a:lnTo>
                  <a:pt x="11408" y="2535"/>
                </a:lnTo>
                <a:lnTo>
                  <a:pt x="11398" y="2601"/>
                </a:lnTo>
                <a:lnTo>
                  <a:pt x="11387" y="2661"/>
                </a:lnTo>
                <a:lnTo>
                  <a:pt x="11379" y="2717"/>
                </a:lnTo>
                <a:lnTo>
                  <a:pt x="11377" y="2745"/>
                </a:lnTo>
                <a:lnTo>
                  <a:pt x="11376" y="2772"/>
                </a:lnTo>
                <a:lnTo>
                  <a:pt x="11377" y="2800"/>
                </a:lnTo>
                <a:lnTo>
                  <a:pt x="11379" y="2827"/>
                </a:lnTo>
                <a:lnTo>
                  <a:pt x="11384" y="2855"/>
                </a:lnTo>
                <a:lnTo>
                  <a:pt x="11390" y="2882"/>
                </a:lnTo>
                <a:lnTo>
                  <a:pt x="11398" y="2911"/>
                </a:lnTo>
                <a:lnTo>
                  <a:pt x="11406" y="2938"/>
                </a:lnTo>
                <a:lnTo>
                  <a:pt x="11416" y="2966"/>
                </a:lnTo>
                <a:lnTo>
                  <a:pt x="11426" y="2995"/>
                </a:lnTo>
                <a:lnTo>
                  <a:pt x="11439" y="3021"/>
                </a:lnTo>
                <a:lnTo>
                  <a:pt x="11453" y="3048"/>
                </a:lnTo>
                <a:lnTo>
                  <a:pt x="11466" y="3075"/>
                </a:lnTo>
                <a:lnTo>
                  <a:pt x="11481" y="3101"/>
                </a:lnTo>
                <a:lnTo>
                  <a:pt x="11497" y="3127"/>
                </a:lnTo>
                <a:lnTo>
                  <a:pt x="11514" y="3153"/>
                </a:lnTo>
                <a:lnTo>
                  <a:pt x="11532" y="3178"/>
                </a:lnTo>
                <a:lnTo>
                  <a:pt x="11550" y="3201"/>
                </a:lnTo>
                <a:lnTo>
                  <a:pt x="11568" y="3225"/>
                </a:lnTo>
                <a:lnTo>
                  <a:pt x="11586" y="3246"/>
                </a:lnTo>
                <a:lnTo>
                  <a:pt x="11606" y="3268"/>
                </a:lnTo>
                <a:lnTo>
                  <a:pt x="11625" y="3289"/>
                </a:lnTo>
                <a:lnTo>
                  <a:pt x="11645" y="3309"/>
                </a:lnTo>
                <a:lnTo>
                  <a:pt x="11664" y="3328"/>
                </a:lnTo>
                <a:lnTo>
                  <a:pt x="11684" y="3345"/>
                </a:lnTo>
                <a:lnTo>
                  <a:pt x="11704" y="3361"/>
                </a:lnTo>
                <a:lnTo>
                  <a:pt x="11724" y="3377"/>
                </a:lnTo>
                <a:lnTo>
                  <a:pt x="11743" y="3391"/>
                </a:lnTo>
                <a:lnTo>
                  <a:pt x="11762" y="3403"/>
                </a:lnTo>
                <a:lnTo>
                  <a:pt x="11781" y="3414"/>
                </a:lnTo>
                <a:lnTo>
                  <a:pt x="11800" y="3424"/>
                </a:lnTo>
                <a:lnTo>
                  <a:pt x="11817" y="3432"/>
                </a:lnTo>
                <a:lnTo>
                  <a:pt x="11846" y="3443"/>
                </a:lnTo>
                <a:lnTo>
                  <a:pt x="11877" y="3454"/>
                </a:lnTo>
                <a:lnTo>
                  <a:pt x="11909" y="3463"/>
                </a:lnTo>
                <a:lnTo>
                  <a:pt x="11943" y="3472"/>
                </a:lnTo>
                <a:lnTo>
                  <a:pt x="11977" y="3479"/>
                </a:lnTo>
                <a:lnTo>
                  <a:pt x="12013" y="3486"/>
                </a:lnTo>
                <a:lnTo>
                  <a:pt x="12049" y="3492"/>
                </a:lnTo>
                <a:lnTo>
                  <a:pt x="12086" y="3496"/>
                </a:lnTo>
                <a:lnTo>
                  <a:pt x="12124" y="3501"/>
                </a:lnTo>
                <a:lnTo>
                  <a:pt x="12163" y="3503"/>
                </a:lnTo>
                <a:lnTo>
                  <a:pt x="12201" y="3505"/>
                </a:lnTo>
                <a:lnTo>
                  <a:pt x="12240" y="3508"/>
                </a:lnTo>
                <a:lnTo>
                  <a:pt x="12281" y="3509"/>
                </a:lnTo>
                <a:lnTo>
                  <a:pt x="12322" y="3509"/>
                </a:lnTo>
                <a:lnTo>
                  <a:pt x="12362" y="3509"/>
                </a:lnTo>
                <a:lnTo>
                  <a:pt x="12403" y="3508"/>
                </a:lnTo>
                <a:lnTo>
                  <a:pt x="12484" y="3503"/>
                </a:lnTo>
                <a:lnTo>
                  <a:pt x="12567" y="3497"/>
                </a:lnTo>
                <a:lnTo>
                  <a:pt x="12647" y="3490"/>
                </a:lnTo>
                <a:lnTo>
                  <a:pt x="12726" y="3480"/>
                </a:lnTo>
                <a:lnTo>
                  <a:pt x="12803" y="3470"/>
                </a:lnTo>
                <a:lnTo>
                  <a:pt x="12877" y="3458"/>
                </a:lnTo>
                <a:lnTo>
                  <a:pt x="12948" y="3446"/>
                </a:lnTo>
                <a:lnTo>
                  <a:pt x="13015" y="3432"/>
                </a:lnTo>
                <a:lnTo>
                  <a:pt x="13036" y="3426"/>
                </a:lnTo>
                <a:lnTo>
                  <a:pt x="13062" y="3418"/>
                </a:lnTo>
                <a:lnTo>
                  <a:pt x="13087" y="3408"/>
                </a:lnTo>
                <a:lnTo>
                  <a:pt x="13114" y="3398"/>
                </a:lnTo>
                <a:lnTo>
                  <a:pt x="13174" y="3374"/>
                </a:lnTo>
                <a:lnTo>
                  <a:pt x="13235" y="3351"/>
                </a:lnTo>
                <a:lnTo>
                  <a:pt x="13265" y="3342"/>
                </a:lnTo>
                <a:lnTo>
                  <a:pt x="13296" y="3334"/>
                </a:lnTo>
                <a:lnTo>
                  <a:pt x="13312" y="3330"/>
                </a:lnTo>
                <a:lnTo>
                  <a:pt x="13327" y="3328"/>
                </a:lnTo>
                <a:lnTo>
                  <a:pt x="13342" y="3326"/>
                </a:lnTo>
                <a:lnTo>
                  <a:pt x="13357" y="3326"/>
                </a:lnTo>
                <a:lnTo>
                  <a:pt x="13372" y="3324"/>
                </a:lnTo>
                <a:lnTo>
                  <a:pt x="13386" y="3326"/>
                </a:lnTo>
                <a:lnTo>
                  <a:pt x="13399" y="3327"/>
                </a:lnTo>
                <a:lnTo>
                  <a:pt x="13413" y="3330"/>
                </a:lnTo>
                <a:lnTo>
                  <a:pt x="13427" y="3334"/>
                </a:lnTo>
                <a:lnTo>
                  <a:pt x="13440" y="3338"/>
                </a:lnTo>
                <a:lnTo>
                  <a:pt x="13452" y="3344"/>
                </a:lnTo>
                <a:lnTo>
                  <a:pt x="13464" y="3352"/>
                </a:lnTo>
                <a:lnTo>
                  <a:pt x="13448" y="3377"/>
                </a:lnTo>
                <a:lnTo>
                  <a:pt x="13431" y="3402"/>
                </a:lnTo>
                <a:lnTo>
                  <a:pt x="13414" y="3426"/>
                </a:lnTo>
                <a:lnTo>
                  <a:pt x="13396" y="3449"/>
                </a:lnTo>
                <a:lnTo>
                  <a:pt x="13377" y="3472"/>
                </a:lnTo>
                <a:lnTo>
                  <a:pt x="13357" y="3495"/>
                </a:lnTo>
                <a:lnTo>
                  <a:pt x="13336" y="3516"/>
                </a:lnTo>
                <a:lnTo>
                  <a:pt x="13315" y="3537"/>
                </a:lnTo>
                <a:lnTo>
                  <a:pt x="13293" y="3558"/>
                </a:lnTo>
                <a:lnTo>
                  <a:pt x="13271" y="3577"/>
                </a:lnTo>
                <a:lnTo>
                  <a:pt x="13248" y="3598"/>
                </a:lnTo>
                <a:lnTo>
                  <a:pt x="13225" y="3616"/>
                </a:lnTo>
                <a:lnTo>
                  <a:pt x="13178" y="3655"/>
                </a:lnTo>
                <a:lnTo>
                  <a:pt x="13130" y="3692"/>
                </a:lnTo>
                <a:lnTo>
                  <a:pt x="13081" y="3729"/>
                </a:lnTo>
                <a:lnTo>
                  <a:pt x="13033" y="3765"/>
                </a:lnTo>
                <a:lnTo>
                  <a:pt x="12986" y="3803"/>
                </a:lnTo>
                <a:lnTo>
                  <a:pt x="12939" y="3841"/>
                </a:lnTo>
                <a:lnTo>
                  <a:pt x="12916" y="3860"/>
                </a:lnTo>
                <a:lnTo>
                  <a:pt x="12894" y="3880"/>
                </a:lnTo>
                <a:lnTo>
                  <a:pt x="12873" y="3900"/>
                </a:lnTo>
                <a:lnTo>
                  <a:pt x="12851" y="3920"/>
                </a:lnTo>
                <a:lnTo>
                  <a:pt x="12830" y="3942"/>
                </a:lnTo>
                <a:lnTo>
                  <a:pt x="12811" y="3963"/>
                </a:lnTo>
                <a:lnTo>
                  <a:pt x="12791" y="3985"/>
                </a:lnTo>
                <a:lnTo>
                  <a:pt x="12773" y="4008"/>
                </a:lnTo>
                <a:lnTo>
                  <a:pt x="12684" y="4121"/>
                </a:lnTo>
                <a:lnTo>
                  <a:pt x="12595" y="4234"/>
                </a:lnTo>
                <a:lnTo>
                  <a:pt x="12507" y="4346"/>
                </a:lnTo>
                <a:lnTo>
                  <a:pt x="12420" y="4458"/>
                </a:lnTo>
                <a:lnTo>
                  <a:pt x="12332" y="4570"/>
                </a:lnTo>
                <a:lnTo>
                  <a:pt x="12245" y="4683"/>
                </a:lnTo>
                <a:lnTo>
                  <a:pt x="12158" y="4795"/>
                </a:lnTo>
                <a:lnTo>
                  <a:pt x="12072" y="4907"/>
                </a:lnTo>
                <a:lnTo>
                  <a:pt x="11986" y="5020"/>
                </a:lnTo>
                <a:lnTo>
                  <a:pt x="11901" y="5134"/>
                </a:lnTo>
                <a:lnTo>
                  <a:pt x="11817" y="5248"/>
                </a:lnTo>
                <a:lnTo>
                  <a:pt x="11732" y="5364"/>
                </a:lnTo>
                <a:lnTo>
                  <a:pt x="11648" y="5481"/>
                </a:lnTo>
                <a:lnTo>
                  <a:pt x="11566" y="5599"/>
                </a:lnTo>
                <a:lnTo>
                  <a:pt x="11483" y="5718"/>
                </a:lnTo>
                <a:lnTo>
                  <a:pt x="11402" y="5839"/>
                </a:lnTo>
                <a:lnTo>
                  <a:pt x="11385" y="5864"/>
                </a:lnTo>
                <a:lnTo>
                  <a:pt x="11365" y="5889"/>
                </a:lnTo>
                <a:lnTo>
                  <a:pt x="11346" y="5916"/>
                </a:lnTo>
                <a:lnTo>
                  <a:pt x="11325" y="5941"/>
                </a:lnTo>
                <a:lnTo>
                  <a:pt x="11282" y="5993"/>
                </a:lnTo>
                <a:lnTo>
                  <a:pt x="11236" y="6045"/>
                </a:lnTo>
                <a:lnTo>
                  <a:pt x="11190" y="6099"/>
                </a:lnTo>
                <a:lnTo>
                  <a:pt x="11144" y="6154"/>
                </a:lnTo>
                <a:lnTo>
                  <a:pt x="11122" y="6182"/>
                </a:lnTo>
                <a:lnTo>
                  <a:pt x="11099" y="6210"/>
                </a:lnTo>
                <a:lnTo>
                  <a:pt x="11078" y="6240"/>
                </a:lnTo>
                <a:lnTo>
                  <a:pt x="11056" y="6270"/>
                </a:lnTo>
                <a:lnTo>
                  <a:pt x="11037" y="6301"/>
                </a:lnTo>
                <a:lnTo>
                  <a:pt x="11017" y="6332"/>
                </a:lnTo>
                <a:lnTo>
                  <a:pt x="10999" y="6364"/>
                </a:lnTo>
                <a:lnTo>
                  <a:pt x="10982" y="6396"/>
                </a:lnTo>
                <a:lnTo>
                  <a:pt x="10966" y="6429"/>
                </a:lnTo>
                <a:lnTo>
                  <a:pt x="10952" y="6463"/>
                </a:lnTo>
                <a:lnTo>
                  <a:pt x="10939" y="6499"/>
                </a:lnTo>
                <a:lnTo>
                  <a:pt x="10928" y="6535"/>
                </a:lnTo>
                <a:lnTo>
                  <a:pt x="10920" y="6572"/>
                </a:lnTo>
                <a:lnTo>
                  <a:pt x="10912" y="6610"/>
                </a:lnTo>
                <a:lnTo>
                  <a:pt x="10907" y="6650"/>
                </a:lnTo>
                <a:lnTo>
                  <a:pt x="10905" y="6690"/>
                </a:lnTo>
                <a:lnTo>
                  <a:pt x="10904" y="6731"/>
                </a:lnTo>
                <a:lnTo>
                  <a:pt x="10906" y="6775"/>
                </a:lnTo>
                <a:lnTo>
                  <a:pt x="10911" y="6818"/>
                </a:lnTo>
                <a:lnTo>
                  <a:pt x="10919" y="6864"/>
                </a:lnTo>
                <a:lnTo>
                  <a:pt x="10927" y="6866"/>
                </a:lnTo>
                <a:lnTo>
                  <a:pt x="10936" y="6870"/>
                </a:lnTo>
                <a:lnTo>
                  <a:pt x="10944" y="6872"/>
                </a:lnTo>
                <a:lnTo>
                  <a:pt x="10953" y="6875"/>
                </a:lnTo>
                <a:lnTo>
                  <a:pt x="10975" y="6880"/>
                </a:lnTo>
                <a:lnTo>
                  <a:pt x="10999" y="6883"/>
                </a:lnTo>
                <a:lnTo>
                  <a:pt x="11023" y="6885"/>
                </a:lnTo>
                <a:lnTo>
                  <a:pt x="11049" y="6885"/>
                </a:lnTo>
                <a:lnTo>
                  <a:pt x="11076" y="6882"/>
                </a:lnTo>
                <a:lnTo>
                  <a:pt x="11103" y="6878"/>
                </a:lnTo>
                <a:lnTo>
                  <a:pt x="11132" y="6873"/>
                </a:lnTo>
                <a:lnTo>
                  <a:pt x="11160" y="6866"/>
                </a:lnTo>
                <a:lnTo>
                  <a:pt x="11190" y="6858"/>
                </a:lnTo>
                <a:lnTo>
                  <a:pt x="11221" y="6849"/>
                </a:lnTo>
                <a:lnTo>
                  <a:pt x="11251" y="6839"/>
                </a:lnTo>
                <a:lnTo>
                  <a:pt x="11282" y="6827"/>
                </a:lnTo>
                <a:lnTo>
                  <a:pt x="11314" y="6815"/>
                </a:lnTo>
                <a:lnTo>
                  <a:pt x="11345" y="6802"/>
                </a:lnTo>
                <a:lnTo>
                  <a:pt x="11376" y="6788"/>
                </a:lnTo>
                <a:lnTo>
                  <a:pt x="11407" y="6775"/>
                </a:lnTo>
                <a:lnTo>
                  <a:pt x="11469" y="6746"/>
                </a:lnTo>
                <a:lnTo>
                  <a:pt x="11528" y="6716"/>
                </a:lnTo>
                <a:lnTo>
                  <a:pt x="11585" y="6685"/>
                </a:lnTo>
                <a:lnTo>
                  <a:pt x="11639" y="6657"/>
                </a:lnTo>
                <a:lnTo>
                  <a:pt x="11688" y="6629"/>
                </a:lnTo>
                <a:lnTo>
                  <a:pt x="11734" y="6604"/>
                </a:lnTo>
                <a:lnTo>
                  <a:pt x="11773" y="6582"/>
                </a:lnTo>
                <a:lnTo>
                  <a:pt x="11805" y="6564"/>
                </a:lnTo>
                <a:lnTo>
                  <a:pt x="11846" y="6543"/>
                </a:lnTo>
                <a:lnTo>
                  <a:pt x="11889" y="6524"/>
                </a:lnTo>
                <a:lnTo>
                  <a:pt x="11931" y="6507"/>
                </a:lnTo>
                <a:lnTo>
                  <a:pt x="11974" y="6490"/>
                </a:lnTo>
                <a:lnTo>
                  <a:pt x="12061" y="6459"/>
                </a:lnTo>
                <a:lnTo>
                  <a:pt x="12150" y="6430"/>
                </a:lnTo>
                <a:lnTo>
                  <a:pt x="12239" y="6401"/>
                </a:lnTo>
                <a:lnTo>
                  <a:pt x="12329" y="6370"/>
                </a:lnTo>
                <a:lnTo>
                  <a:pt x="12373" y="6354"/>
                </a:lnTo>
                <a:lnTo>
                  <a:pt x="12418" y="6337"/>
                </a:lnTo>
                <a:lnTo>
                  <a:pt x="12463" y="6319"/>
                </a:lnTo>
                <a:lnTo>
                  <a:pt x="12507" y="6299"/>
                </a:lnTo>
                <a:lnTo>
                  <a:pt x="12553" y="6279"/>
                </a:lnTo>
                <a:lnTo>
                  <a:pt x="12598" y="6256"/>
                </a:lnTo>
                <a:lnTo>
                  <a:pt x="12642" y="6234"/>
                </a:lnTo>
                <a:lnTo>
                  <a:pt x="12687" y="6210"/>
                </a:lnTo>
                <a:lnTo>
                  <a:pt x="12732" y="6187"/>
                </a:lnTo>
                <a:lnTo>
                  <a:pt x="12775" y="6162"/>
                </a:lnTo>
                <a:lnTo>
                  <a:pt x="12820" y="6137"/>
                </a:lnTo>
                <a:lnTo>
                  <a:pt x="12863" y="6112"/>
                </a:lnTo>
                <a:lnTo>
                  <a:pt x="12950" y="6059"/>
                </a:lnTo>
                <a:lnTo>
                  <a:pt x="13036" y="6004"/>
                </a:lnTo>
                <a:lnTo>
                  <a:pt x="13121" y="5947"/>
                </a:lnTo>
                <a:lnTo>
                  <a:pt x="13205" y="5888"/>
                </a:lnTo>
                <a:lnTo>
                  <a:pt x="13286" y="5828"/>
                </a:lnTo>
                <a:lnTo>
                  <a:pt x="13366" y="5767"/>
                </a:lnTo>
                <a:lnTo>
                  <a:pt x="13445" y="5704"/>
                </a:lnTo>
                <a:lnTo>
                  <a:pt x="13522" y="5640"/>
                </a:lnTo>
                <a:lnTo>
                  <a:pt x="13598" y="5576"/>
                </a:lnTo>
                <a:lnTo>
                  <a:pt x="13670" y="5510"/>
                </a:lnTo>
                <a:lnTo>
                  <a:pt x="13741" y="5444"/>
                </a:lnTo>
                <a:lnTo>
                  <a:pt x="13809" y="5378"/>
                </a:lnTo>
                <a:lnTo>
                  <a:pt x="13872" y="5315"/>
                </a:lnTo>
                <a:lnTo>
                  <a:pt x="13969" y="5215"/>
                </a:lnTo>
                <a:lnTo>
                  <a:pt x="14026" y="5155"/>
                </a:lnTo>
                <a:lnTo>
                  <a:pt x="14088" y="5094"/>
                </a:lnTo>
                <a:lnTo>
                  <a:pt x="14152" y="5029"/>
                </a:lnTo>
                <a:lnTo>
                  <a:pt x="14217" y="4964"/>
                </a:lnTo>
                <a:lnTo>
                  <a:pt x="14281" y="4902"/>
                </a:lnTo>
                <a:lnTo>
                  <a:pt x="14345" y="4843"/>
                </a:lnTo>
                <a:lnTo>
                  <a:pt x="14405" y="4790"/>
                </a:lnTo>
                <a:lnTo>
                  <a:pt x="14460" y="4743"/>
                </a:lnTo>
                <a:lnTo>
                  <a:pt x="14485" y="4724"/>
                </a:lnTo>
                <a:lnTo>
                  <a:pt x="14509" y="4705"/>
                </a:lnTo>
                <a:lnTo>
                  <a:pt x="14531" y="4691"/>
                </a:lnTo>
                <a:lnTo>
                  <a:pt x="14550" y="4679"/>
                </a:lnTo>
                <a:lnTo>
                  <a:pt x="14568" y="4670"/>
                </a:lnTo>
                <a:lnTo>
                  <a:pt x="14582" y="4664"/>
                </a:lnTo>
                <a:lnTo>
                  <a:pt x="14595" y="4662"/>
                </a:lnTo>
                <a:lnTo>
                  <a:pt x="14604" y="4664"/>
                </a:lnTo>
                <a:lnTo>
                  <a:pt x="14590" y="4711"/>
                </a:lnTo>
                <a:lnTo>
                  <a:pt x="14579" y="4757"/>
                </a:lnTo>
                <a:lnTo>
                  <a:pt x="14570" y="4803"/>
                </a:lnTo>
                <a:lnTo>
                  <a:pt x="14562" y="4849"/>
                </a:lnTo>
                <a:lnTo>
                  <a:pt x="14556" y="4893"/>
                </a:lnTo>
                <a:lnTo>
                  <a:pt x="14552" y="4938"/>
                </a:lnTo>
                <a:lnTo>
                  <a:pt x="14549" y="4983"/>
                </a:lnTo>
                <a:lnTo>
                  <a:pt x="14548" y="5026"/>
                </a:lnTo>
                <a:lnTo>
                  <a:pt x="14549" y="5071"/>
                </a:lnTo>
                <a:lnTo>
                  <a:pt x="14550" y="5114"/>
                </a:lnTo>
                <a:lnTo>
                  <a:pt x="14554" y="5157"/>
                </a:lnTo>
                <a:lnTo>
                  <a:pt x="14557" y="5200"/>
                </a:lnTo>
                <a:lnTo>
                  <a:pt x="14562" y="5242"/>
                </a:lnTo>
                <a:lnTo>
                  <a:pt x="14569" y="5285"/>
                </a:lnTo>
                <a:lnTo>
                  <a:pt x="14576" y="5327"/>
                </a:lnTo>
                <a:lnTo>
                  <a:pt x="14582" y="5368"/>
                </a:lnTo>
                <a:lnTo>
                  <a:pt x="14600" y="5452"/>
                </a:lnTo>
                <a:lnTo>
                  <a:pt x="14619" y="5533"/>
                </a:lnTo>
                <a:lnTo>
                  <a:pt x="14639" y="5615"/>
                </a:lnTo>
                <a:lnTo>
                  <a:pt x="14659" y="5695"/>
                </a:lnTo>
                <a:lnTo>
                  <a:pt x="14680" y="5775"/>
                </a:lnTo>
                <a:lnTo>
                  <a:pt x="14698" y="5854"/>
                </a:lnTo>
                <a:lnTo>
                  <a:pt x="14707" y="5894"/>
                </a:lnTo>
                <a:lnTo>
                  <a:pt x="14715" y="5933"/>
                </a:lnTo>
                <a:lnTo>
                  <a:pt x="14723" y="5972"/>
                </a:lnTo>
                <a:lnTo>
                  <a:pt x="14730" y="6012"/>
                </a:lnTo>
                <a:lnTo>
                  <a:pt x="14722" y="6049"/>
                </a:lnTo>
                <a:lnTo>
                  <a:pt x="14713" y="6086"/>
                </a:lnTo>
                <a:lnTo>
                  <a:pt x="14705" y="6124"/>
                </a:lnTo>
                <a:lnTo>
                  <a:pt x="14696" y="6161"/>
                </a:lnTo>
                <a:lnTo>
                  <a:pt x="14719" y="6172"/>
                </a:lnTo>
                <a:lnTo>
                  <a:pt x="14742" y="6184"/>
                </a:lnTo>
                <a:lnTo>
                  <a:pt x="14766" y="6195"/>
                </a:lnTo>
                <a:lnTo>
                  <a:pt x="14789" y="6208"/>
                </a:lnTo>
                <a:lnTo>
                  <a:pt x="14842" y="6193"/>
                </a:lnTo>
                <a:lnTo>
                  <a:pt x="14910" y="6175"/>
                </a:lnTo>
                <a:lnTo>
                  <a:pt x="14991" y="6153"/>
                </a:lnTo>
                <a:lnTo>
                  <a:pt x="15083" y="6130"/>
                </a:lnTo>
                <a:lnTo>
                  <a:pt x="15183" y="6105"/>
                </a:lnTo>
                <a:lnTo>
                  <a:pt x="15288" y="6080"/>
                </a:lnTo>
                <a:lnTo>
                  <a:pt x="15397" y="6054"/>
                </a:lnTo>
                <a:lnTo>
                  <a:pt x="15507" y="6029"/>
                </a:lnTo>
                <a:lnTo>
                  <a:pt x="15617" y="6006"/>
                </a:lnTo>
                <a:lnTo>
                  <a:pt x="15723" y="5987"/>
                </a:lnTo>
                <a:lnTo>
                  <a:pt x="15774" y="5978"/>
                </a:lnTo>
                <a:lnTo>
                  <a:pt x="15824" y="5970"/>
                </a:lnTo>
                <a:lnTo>
                  <a:pt x="15872" y="5963"/>
                </a:lnTo>
                <a:lnTo>
                  <a:pt x="15917" y="5957"/>
                </a:lnTo>
                <a:lnTo>
                  <a:pt x="15960" y="5952"/>
                </a:lnTo>
                <a:lnTo>
                  <a:pt x="16000" y="5950"/>
                </a:lnTo>
                <a:lnTo>
                  <a:pt x="16038" y="5948"/>
                </a:lnTo>
                <a:lnTo>
                  <a:pt x="16072" y="5948"/>
                </a:lnTo>
                <a:lnTo>
                  <a:pt x="16103" y="5950"/>
                </a:lnTo>
                <a:lnTo>
                  <a:pt x="16130" y="5954"/>
                </a:lnTo>
                <a:lnTo>
                  <a:pt x="16153" y="5958"/>
                </a:lnTo>
                <a:lnTo>
                  <a:pt x="16170" y="5965"/>
                </a:lnTo>
                <a:lnTo>
                  <a:pt x="16170" y="5998"/>
                </a:lnTo>
                <a:lnTo>
                  <a:pt x="16172" y="6029"/>
                </a:lnTo>
                <a:lnTo>
                  <a:pt x="16174" y="6059"/>
                </a:lnTo>
                <a:lnTo>
                  <a:pt x="16178" y="6088"/>
                </a:lnTo>
                <a:lnTo>
                  <a:pt x="16184" y="6114"/>
                </a:lnTo>
                <a:lnTo>
                  <a:pt x="16190" y="6138"/>
                </a:lnTo>
                <a:lnTo>
                  <a:pt x="16197" y="6161"/>
                </a:lnTo>
                <a:lnTo>
                  <a:pt x="16206" y="6183"/>
                </a:lnTo>
                <a:lnTo>
                  <a:pt x="16217" y="6203"/>
                </a:lnTo>
                <a:lnTo>
                  <a:pt x="16228" y="6223"/>
                </a:lnTo>
                <a:lnTo>
                  <a:pt x="16241" y="6240"/>
                </a:lnTo>
                <a:lnTo>
                  <a:pt x="16255" y="6256"/>
                </a:lnTo>
                <a:lnTo>
                  <a:pt x="16269" y="6270"/>
                </a:lnTo>
                <a:lnTo>
                  <a:pt x="16285" y="6283"/>
                </a:lnTo>
                <a:lnTo>
                  <a:pt x="16303" y="6295"/>
                </a:lnTo>
                <a:lnTo>
                  <a:pt x="16321" y="6306"/>
                </a:lnTo>
                <a:lnTo>
                  <a:pt x="16340" y="6315"/>
                </a:lnTo>
                <a:lnTo>
                  <a:pt x="16360" y="6324"/>
                </a:lnTo>
                <a:lnTo>
                  <a:pt x="16382" y="6330"/>
                </a:lnTo>
                <a:lnTo>
                  <a:pt x="16405" y="6336"/>
                </a:lnTo>
                <a:lnTo>
                  <a:pt x="16427" y="6341"/>
                </a:lnTo>
                <a:lnTo>
                  <a:pt x="16452" y="6344"/>
                </a:lnTo>
                <a:lnTo>
                  <a:pt x="16477" y="6346"/>
                </a:lnTo>
                <a:lnTo>
                  <a:pt x="16503" y="6348"/>
                </a:lnTo>
                <a:lnTo>
                  <a:pt x="16531" y="6348"/>
                </a:lnTo>
                <a:lnTo>
                  <a:pt x="16559" y="6348"/>
                </a:lnTo>
                <a:lnTo>
                  <a:pt x="16588" y="6345"/>
                </a:lnTo>
                <a:lnTo>
                  <a:pt x="16618" y="6343"/>
                </a:lnTo>
                <a:lnTo>
                  <a:pt x="16648" y="6338"/>
                </a:lnTo>
                <a:lnTo>
                  <a:pt x="16681" y="6334"/>
                </a:lnTo>
                <a:lnTo>
                  <a:pt x="16713" y="6329"/>
                </a:lnTo>
                <a:lnTo>
                  <a:pt x="16746" y="6322"/>
                </a:lnTo>
                <a:lnTo>
                  <a:pt x="16844" y="6302"/>
                </a:lnTo>
                <a:lnTo>
                  <a:pt x="16942" y="6280"/>
                </a:lnTo>
                <a:lnTo>
                  <a:pt x="17038" y="6256"/>
                </a:lnTo>
                <a:lnTo>
                  <a:pt x="17134" y="6233"/>
                </a:lnTo>
                <a:lnTo>
                  <a:pt x="17229" y="6210"/>
                </a:lnTo>
                <a:lnTo>
                  <a:pt x="17325" y="6188"/>
                </a:lnTo>
                <a:lnTo>
                  <a:pt x="17372" y="6178"/>
                </a:lnTo>
                <a:lnTo>
                  <a:pt x="17420" y="6168"/>
                </a:lnTo>
                <a:lnTo>
                  <a:pt x="17468" y="6159"/>
                </a:lnTo>
                <a:lnTo>
                  <a:pt x="17515" y="6151"/>
                </a:lnTo>
                <a:lnTo>
                  <a:pt x="17564" y="6143"/>
                </a:lnTo>
                <a:lnTo>
                  <a:pt x="17612" y="6136"/>
                </a:lnTo>
                <a:lnTo>
                  <a:pt x="17660" y="6130"/>
                </a:lnTo>
                <a:lnTo>
                  <a:pt x="17709" y="6124"/>
                </a:lnTo>
                <a:lnTo>
                  <a:pt x="17757" y="6121"/>
                </a:lnTo>
                <a:lnTo>
                  <a:pt x="17806" y="6117"/>
                </a:lnTo>
                <a:lnTo>
                  <a:pt x="17856" y="6116"/>
                </a:lnTo>
                <a:lnTo>
                  <a:pt x="17905" y="6116"/>
                </a:lnTo>
                <a:lnTo>
                  <a:pt x="17954" y="6117"/>
                </a:lnTo>
                <a:lnTo>
                  <a:pt x="18004" y="6120"/>
                </a:lnTo>
                <a:lnTo>
                  <a:pt x="18055" y="6124"/>
                </a:lnTo>
                <a:lnTo>
                  <a:pt x="18105" y="6130"/>
                </a:lnTo>
                <a:lnTo>
                  <a:pt x="18157" y="6138"/>
                </a:lnTo>
                <a:lnTo>
                  <a:pt x="18208" y="6148"/>
                </a:lnTo>
                <a:lnTo>
                  <a:pt x="18260" y="6160"/>
                </a:lnTo>
                <a:lnTo>
                  <a:pt x="18313" y="6172"/>
                </a:lnTo>
                <a:lnTo>
                  <a:pt x="18318" y="6184"/>
                </a:lnTo>
                <a:lnTo>
                  <a:pt x="18324" y="6195"/>
                </a:lnTo>
                <a:lnTo>
                  <a:pt x="18315" y="6211"/>
                </a:lnTo>
                <a:lnTo>
                  <a:pt x="18311" y="6218"/>
                </a:lnTo>
                <a:lnTo>
                  <a:pt x="18306" y="6222"/>
                </a:lnTo>
                <a:lnTo>
                  <a:pt x="18290" y="6231"/>
                </a:lnTo>
                <a:lnTo>
                  <a:pt x="18264" y="6239"/>
                </a:lnTo>
                <a:lnTo>
                  <a:pt x="18239" y="6247"/>
                </a:lnTo>
                <a:lnTo>
                  <a:pt x="18214" y="6253"/>
                </a:lnTo>
                <a:lnTo>
                  <a:pt x="18190" y="6258"/>
                </a:lnTo>
                <a:lnTo>
                  <a:pt x="18164" y="6262"/>
                </a:lnTo>
                <a:lnTo>
                  <a:pt x="18138" y="6265"/>
                </a:lnTo>
                <a:lnTo>
                  <a:pt x="18113" y="6269"/>
                </a:lnTo>
                <a:lnTo>
                  <a:pt x="18088" y="6271"/>
                </a:lnTo>
                <a:lnTo>
                  <a:pt x="18037" y="6273"/>
                </a:lnTo>
                <a:lnTo>
                  <a:pt x="17986" y="6273"/>
                </a:lnTo>
                <a:lnTo>
                  <a:pt x="17936" y="6273"/>
                </a:lnTo>
                <a:lnTo>
                  <a:pt x="17885" y="6272"/>
                </a:lnTo>
                <a:lnTo>
                  <a:pt x="17836" y="6272"/>
                </a:lnTo>
                <a:lnTo>
                  <a:pt x="17787" y="6272"/>
                </a:lnTo>
                <a:lnTo>
                  <a:pt x="17763" y="6273"/>
                </a:lnTo>
                <a:lnTo>
                  <a:pt x="17739" y="6274"/>
                </a:lnTo>
                <a:lnTo>
                  <a:pt x="17715" y="6277"/>
                </a:lnTo>
                <a:lnTo>
                  <a:pt x="17692" y="6279"/>
                </a:lnTo>
                <a:lnTo>
                  <a:pt x="17669" y="6282"/>
                </a:lnTo>
                <a:lnTo>
                  <a:pt x="17646" y="6287"/>
                </a:lnTo>
                <a:lnTo>
                  <a:pt x="17624" y="6291"/>
                </a:lnTo>
                <a:lnTo>
                  <a:pt x="17601" y="6297"/>
                </a:lnTo>
                <a:lnTo>
                  <a:pt x="17580" y="6305"/>
                </a:lnTo>
                <a:lnTo>
                  <a:pt x="17559" y="6313"/>
                </a:lnTo>
                <a:lnTo>
                  <a:pt x="17538" y="6324"/>
                </a:lnTo>
                <a:lnTo>
                  <a:pt x="17518" y="6334"/>
                </a:lnTo>
                <a:lnTo>
                  <a:pt x="17510" y="6359"/>
                </a:lnTo>
                <a:lnTo>
                  <a:pt x="17503" y="6381"/>
                </a:lnTo>
                <a:lnTo>
                  <a:pt x="17495" y="6398"/>
                </a:lnTo>
                <a:lnTo>
                  <a:pt x="17488" y="6413"/>
                </a:lnTo>
                <a:lnTo>
                  <a:pt x="17480" y="6425"/>
                </a:lnTo>
                <a:lnTo>
                  <a:pt x="17473" y="6435"/>
                </a:lnTo>
                <a:lnTo>
                  <a:pt x="17464" y="6444"/>
                </a:lnTo>
                <a:lnTo>
                  <a:pt x="17455" y="6451"/>
                </a:lnTo>
                <a:lnTo>
                  <a:pt x="17446" y="6456"/>
                </a:lnTo>
                <a:lnTo>
                  <a:pt x="17434" y="6462"/>
                </a:lnTo>
                <a:lnTo>
                  <a:pt x="17422" y="6467"/>
                </a:lnTo>
                <a:lnTo>
                  <a:pt x="17408" y="6472"/>
                </a:lnTo>
                <a:lnTo>
                  <a:pt x="17375" y="6486"/>
                </a:lnTo>
                <a:lnTo>
                  <a:pt x="17333" y="6507"/>
                </a:lnTo>
                <a:lnTo>
                  <a:pt x="17307" y="6522"/>
                </a:lnTo>
                <a:lnTo>
                  <a:pt x="17277" y="6540"/>
                </a:lnTo>
                <a:lnTo>
                  <a:pt x="17245" y="6563"/>
                </a:lnTo>
                <a:lnTo>
                  <a:pt x="17209" y="6588"/>
                </a:lnTo>
                <a:lnTo>
                  <a:pt x="17171" y="6617"/>
                </a:lnTo>
                <a:lnTo>
                  <a:pt x="17130" y="6649"/>
                </a:lnTo>
                <a:lnTo>
                  <a:pt x="17087" y="6683"/>
                </a:lnTo>
                <a:lnTo>
                  <a:pt x="17042" y="6721"/>
                </a:lnTo>
                <a:lnTo>
                  <a:pt x="16998" y="6760"/>
                </a:lnTo>
                <a:lnTo>
                  <a:pt x="16951" y="6802"/>
                </a:lnTo>
                <a:lnTo>
                  <a:pt x="16904" y="6846"/>
                </a:lnTo>
                <a:lnTo>
                  <a:pt x="16856" y="6890"/>
                </a:lnTo>
                <a:lnTo>
                  <a:pt x="16809" y="6937"/>
                </a:lnTo>
                <a:lnTo>
                  <a:pt x="16761" y="6987"/>
                </a:lnTo>
                <a:lnTo>
                  <a:pt x="16715" y="7036"/>
                </a:lnTo>
                <a:lnTo>
                  <a:pt x="16669" y="7086"/>
                </a:lnTo>
                <a:lnTo>
                  <a:pt x="16624" y="7138"/>
                </a:lnTo>
                <a:lnTo>
                  <a:pt x="16581" y="7189"/>
                </a:lnTo>
                <a:lnTo>
                  <a:pt x="16540" y="7242"/>
                </a:lnTo>
                <a:lnTo>
                  <a:pt x="16501" y="7295"/>
                </a:lnTo>
                <a:lnTo>
                  <a:pt x="16464" y="7347"/>
                </a:lnTo>
                <a:lnTo>
                  <a:pt x="16431" y="7399"/>
                </a:lnTo>
                <a:lnTo>
                  <a:pt x="16400" y="7451"/>
                </a:lnTo>
                <a:lnTo>
                  <a:pt x="16374" y="7502"/>
                </a:lnTo>
                <a:lnTo>
                  <a:pt x="16350" y="7552"/>
                </a:lnTo>
                <a:lnTo>
                  <a:pt x="16331" y="7601"/>
                </a:lnTo>
                <a:lnTo>
                  <a:pt x="16316" y="7651"/>
                </a:lnTo>
                <a:lnTo>
                  <a:pt x="16306" y="7697"/>
                </a:lnTo>
                <a:lnTo>
                  <a:pt x="16301" y="7742"/>
                </a:lnTo>
                <a:lnTo>
                  <a:pt x="16301" y="7786"/>
                </a:lnTo>
                <a:lnTo>
                  <a:pt x="16308" y="7827"/>
                </a:lnTo>
                <a:lnTo>
                  <a:pt x="16320" y="7866"/>
                </a:lnTo>
                <a:lnTo>
                  <a:pt x="16330" y="7889"/>
                </a:lnTo>
                <a:lnTo>
                  <a:pt x="16342" y="7912"/>
                </a:lnTo>
                <a:lnTo>
                  <a:pt x="16354" y="7932"/>
                </a:lnTo>
                <a:lnTo>
                  <a:pt x="16367" y="7953"/>
                </a:lnTo>
                <a:lnTo>
                  <a:pt x="16381" y="7973"/>
                </a:lnTo>
                <a:lnTo>
                  <a:pt x="16395" y="7991"/>
                </a:lnTo>
                <a:lnTo>
                  <a:pt x="16410" y="8009"/>
                </a:lnTo>
                <a:lnTo>
                  <a:pt x="16425" y="8027"/>
                </a:lnTo>
                <a:lnTo>
                  <a:pt x="16456" y="8062"/>
                </a:lnTo>
                <a:lnTo>
                  <a:pt x="16488" y="8095"/>
                </a:lnTo>
                <a:lnTo>
                  <a:pt x="16520" y="8129"/>
                </a:lnTo>
                <a:lnTo>
                  <a:pt x="16550" y="8165"/>
                </a:lnTo>
                <a:lnTo>
                  <a:pt x="16548" y="8176"/>
                </a:lnTo>
                <a:lnTo>
                  <a:pt x="16544" y="8188"/>
                </a:lnTo>
                <a:lnTo>
                  <a:pt x="16542" y="8199"/>
                </a:lnTo>
                <a:lnTo>
                  <a:pt x="16539" y="8211"/>
                </a:lnTo>
                <a:lnTo>
                  <a:pt x="16531" y="8224"/>
                </a:lnTo>
                <a:lnTo>
                  <a:pt x="16523" y="8237"/>
                </a:lnTo>
                <a:lnTo>
                  <a:pt x="16513" y="8250"/>
                </a:lnTo>
                <a:lnTo>
                  <a:pt x="16505" y="8260"/>
                </a:lnTo>
                <a:lnTo>
                  <a:pt x="16495" y="8270"/>
                </a:lnTo>
                <a:lnTo>
                  <a:pt x="16486" y="8279"/>
                </a:lnTo>
                <a:lnTo>
                  <a:pt x="16476" y="8287"/>
                </a:lnTo>
                <a:lnTo>
                  <a:pt x="16464" y="8295"/>
                </a:lnTo>
                <a:lnTo>
                  <a:pt x="16454" y="8302"/>
                </a:lnTo>
                <a:lnTo>
                  <a:pt x="16442" y="8309"/>
                </a:lnTo>
                <a:lnTo>
                  <a:pt x="16431" y="8315"/>
                </a:lnTo>
                <a:lnTo>
                  <a:pt x="16419" y="8321"/>
                </a:lnTo>
                <a:lnTo>
                  <a:pt x="16395" y="8331"/>
                </a:lnTo>
                <a:lnTo>
                  <a:pt x="16369" y="8339"/>
                </a:lnTo>
                <a:lnTo>
                  <a:pt x="16316" y="8355"/>
                </a:lnTo>
                <a:lnTo>
                  <a:pt x="16261" y="8371"/>
                </a:lnTo>
                <a:lnTo>
                  <a:pt x="16233" y="8380"/>
                </a:lnTo>
                <a:lnTo>
                  <a:pt x="16204" y="8392"/>
                </a:lnTo>
                <a:lnTo>
                  <a:pt x="16176" y="8404"/>
                </a:lnTo>
                <a:lnTo>
                  <a:pt x="16147" y="8418"/>
                </a:lnTo>
                <a:lnTo>
                  <a:pt x="16116" y="8453"/>
                </a:lnTo>
                <a:lnTo>
                  <a:pt x="16084" y="8488"/>
                </a:lnTo>
                <a:lnTo>
                  <a:pt x="16052" y="8522"/>
                </a:lnTo>
                <a:lnTo>
                  <a:pt x="16021" y="8557"/>
                </a:lnTo>
                <a:lnTo>
                  <a:pt x="15997" y="8575"/>
                </a:lnTo>
                <a:lnTo>
                  <a:pt x="15972" y="8593"/>
                </a:lnTo>
                <a:lnTo>
                  <a:pt x="15944" y="8612"/>
                </a:lnTo>
                <a:lnTo>
                  <a:pt x="15917" y="8630"/>
                </a:lnTo>
                <a:lnTo>
                  <a:pt x="15857" y="8668"/>
                </a:lnTo>
                <a:lnTo>
                  <a:pt x="15794" y="8705"/>
                </a:lnTo>
                <a:lnTo>
                  <a:pt x="15729" y="8745"/>
                </a:lnTo>
                <a:lnTo>
                  <a:pt x="15661" y="8786"/>
                </a:lnTo>
                <a:lnTo>
                  <a:pt x="15594" y="8826"/>
                </a:lnTo>
                <a:lnTo>
                  <a:pt x="15525" y="8867"/>
                </a:lnTo>
                <a:lnTo>
                  <a:pt x="15459" y="8909"/>
                </a:lnTo>
                <a:lnTo>
                  <a:pt x="15393" y="8953"/>
                </a:lnTo>
                <a:lnTo>
                  <a:pt x="15362" y="8975"/>
                </a:lnTo>
                <a:lnTo>
                  <a:pt x="15331" y="8996"/>
                </a:lnTo>
                <a:lnTo>
                  <a:pt x="15302" y="9018"/>
                </a:lnTo>
                <a:lnTo>
                  <a:pt x="15273" y="9041"/>
                </a:lnTo>
                <a:lnTo>
                  <a:pt x="15247" y="9063"/>
                </a:lnTo>
                <a:lnTo>
                  <a:pt x="15220" y="9086"/>
                </a:lnTo>
                <a:lnTo>
                  <a:pt x="15196" y="9109"/>
                </a:lnTo>
                <a:lnTo>
                  <a:pt x="15173" y="9131"/>
                </a:lnTo>
                <a:lnTo>
                  <a:pt x="15152" y="9154"/>
                </a:lnTo>
                <a:lnTo>
                  <a:pt x="15132" y="9177"/>
                </a:lnTo>
                <a:lnTo>
                  <a:pt x="15115" y="9201"/>
                </a:lnTo>
                <a:lnTo>
                  <a:pt x="15099" y="9224"/>
                </a:lnTo>
                <a:lnTo>
                  <a:pt x="15086" y="9248"/>
                </a:lnTo>
                <a:lnTo>
                  <a:pt x="15075" y="9272"/>
                </a:lnTo>
                <a:lnTo>
                  <a:pt x="15065" y="9296"/>
                </a:lnTo>
                <a:lnTo>
                  <a:pt x="15058" y="9320"/>
                </a:lnTo>
                <a:lnTo>
                  <a:pt x="15051" y="9346"/>
                </a:lnTo>
                <a:lnTo>
                  <a:pt x="15046" y="9371"/>
                </a:lnTo>
                <a:lnTo>
                  <a:pt x="15044" y="9396"/>
                </a:lnTo>
                <a:lnTo>
                  <a:pt x="15043" y="9421"/>
                </a:lnTo>
                <a:lnTo>
                  <a:pt x="15043" y="9446"/>
                </a:lnTo>
                <a:lnTo>
                  <a:pt x="15044" y="9473"/>
                </a:lnTo>
                <a:lnTo>
                  <a:pt x="15046" y="9498"/>
                </a:lnTo>
                <a:lnTo>
                  <a:pt x="15051" y="9523"/>
                </a:lnTo>
                <a:lnTo>
                  <a:pt x="15055" y="9548"/>
                </a:lnTo>
                <a:lnTo>
                  <a:pt x="15062" y="9573"/>
                </a:lnTo>
                <a:lnTo>
                  <a:pt x="15069" y="9597"/>
                </a:lnTo>
                <a:lnTo>
                  <a:pt x="15077" y="9623"/>
                </a:lnTo>
                <a:lnTo>
                  <a:pt x="15086" y="9647"/>
                </a:lnTo>
                <a:lnTo>
                  <a:pt x="15096" y="9671"/>
                </a:lnTo>
                <a:lnTo>
                  <a:pt x="15106" y="9694"/>
                </a:lnTo>
                <a:lnTo>
                  <a:pt x="15117" y="9717"/>
                </a:lnTo>
                <a:lnTo>
                  <a:pt x="15129" y="9739"/>
                </a:lnTo>
                <a:lnTo>
                  <a:pt x="15140" y="9761"/>
                </a:lnTo>
                <a:lnTo>
                  <a:pt x="15153" y="9783"/>
                </a:lnTo>
                <a:lnTo>
                  <a:pt x="15165" y="9804"/>
                </a:lnTo>
                <a:lnTo>
                  <a:pt x="15179" y="9823"/>
                </a:lnTo>
                <a:lnTo>
                  <a:pt x="15192" y="9843"/>
                </a:lnTo>
                <a:lnTo>
                  <a:pt x="15205" y="9861"/>
                </a:lnTo>
                <a:lnTo>
                  <a:pt x="15219" y="9878"/>
                </a:lnTo>
                <a:lnTo>
                  <a:pt x="15246" y="9910"/>
                </a:lnTo>
                <a:lnTo>
                  <a:pt x="15272" y="9939"/>
                </a:lnTo>
                <a:lnTo>
                  <a:pt x="15335" y="10004"/>
                </a:lnTo>
                <a:lnTo>
                  <a:pt x="15398" y="10069"/>
                </a:lnTo>
                <a:lnTo>
                  <a:pt x="15461" y="10136"/>
                </a:lnTo>
                <a:lnTo>
                  <a:pt x="15524" y="10202"/>
                </a:lnTo>
                <a:lnTo>
                  <a:pt x="15556" y="10235"/>
                </a:lnTo>
                <a:lnTo>
                  <a:pt x="15589" y="10267"/>
                </a:lnTo>
                <a:lnTo>
                  <a:pt x="15622" y="10298"/>
                </a:lnTo>
                <a:lnTo>
                  <a:pt x="15656" y="10329"/>
                </a:lnTo>
                <a:lnTo>
                  <a:pt x="15690" y="10359"/>
                </a:lnTo>
                <a:lnTo>
                  <a:pt x="15724" y="10389"/>
                </a:lnTo>
                <a:lnTo>
                  <a:pt x="15760" y="10417"/>
                </a:lnTo>
                <a:lnTo>
                  <a:pt x="15795" y="10445"/>
                </a:lnTo>
                <a:lnTo>
                  <a:pt x="15832" y="10471"/>
                </a:lnTo>
                <a:lnTo>
                  <a:pt x="15870" y="10495"/>
                </a:lnTo>
                <a:lnTo>
                  <a:pt x="15908" y="10519"/>
                </a:lnTo>
                <a:lnTo>
                  <a:pt x="15948" y="10541"/>
                </a:lnTo>
                <a:lnTo>
                  <a:pt x="15988" y="10562"/>
                </a:lnTo>
                <a:lnTo>
                  <a:pt x="16029" y="10580"/>
                </a:lnTo>
                <a:lnTo>
                  <a:pt x="16071" y="10597"/>
                </a:lnTo>
                <a:lnTo>
                  <a:pt x="16116" y="10612"/>
                </a:lnTo>
                <a:lnTo>
                  <a:pt x="16161" y="10626"/>
                </a:lnTo>
                <a:lnTo>
                  <a:pt x="16206" y="10636"/>
                </a:lnTo>
                <a:lnTo>
                  <a:pt x="16255" y="10645"/>
                </a:lnTo>
                <a:lnTo>
                  <a:pt x="16304" y="10652"/>
                </a:lnTo>
                <a:lnTo>
                  <a:pt x="16354" y="10656"/>
                </a:lnTo>
                <a:lnTo>
                  <a:pt x="16407" y="10658"/>
                </a:lnTo>
                <a:lnTo>
                  <a:pt x="16461" y="10657"/>
                </a:lnTo>
                <a:lnTo>
                  <a:pt x="16516" y="10652"/>
                </a:lnTo>
                <a:lnTo>
                  <a:pt x="16516" y="10658"/>
                </a:lnTo>
                <a:lnTo>
                  <a:pt x="16516" y="10664"/>
                </a:lnTo>
                <a:lnTo>
                  <a:pt x="16508" y="10676"/>
                </a:lnTo>
                <a:lnTo>
                  <a:pt x="16498" y="10688"/>
                </a:lnTo>
                <a:lnTo>
                  <a:pt x="16489" y="10699"/>
                </a:lnTo>
                <a:lnTo>
                  <a:pt x="16481" y="10711"/>
                </a:lnTo>
                <a:lnTo>
                  <a:pt x="16427" y="10727"/>
                </a:lnTo>
                <a:lnTo>
                  <a:pt x="16372" y="10739"/>
                </a:lnTo>
                <a:lnTo>
                  <a:pt x="16318" y="10751"/>
                </a:lnTo>
                <a:lnTo>
                  <a:pt x="16261" y="10761"/>
                </a:lnTo>
                <a:lnTo>
                  <a:pt x="16205" y="10768"/>
                </a:lnTo>
                <a:lnTo>
                  <a:pt x="16149" y="10775"/>
                </a:lnTo>
                <a:lnTo>
                  <a:pt x="16093" y="10779"/>
                </a:lnTo>
                <a:lnTo>
                  <a:pt x="16036" y="10782"/>
                </a:lnTo>
                <a:lnTo>
                  <a:pt x="15977" y="10784"/>
                </a:lnTo>
                <a:lnTo>
                  <a:pt x="15920" y="10784"/>
                </a:lnTo>
                <a:lnTo>
                  <a:pt x="15862" y="10784"/>
                </a:lnTo>
                <a:lnTo>
                  <a:pt x="15802" y="10783"/>
                </a:lnTo>
                <a:lnTo>
                  <a:pt x="15684" y="10778"/>
                </a:lnTo>
                <a:lnTo>
                  <a:pt x="15565" y="10771"/>
                </a:lnTo>
                <a:lnTo>
                  <a:pt x="15444" y="10764"/>
                </a:lnTo>
                <a:lnTo>
                  <a:pt x="15322" y="10756"/>
                </a:lnTo>
                <a:lnTo>
                  <a:pt x="15262" y="10754"/>
                </a:lnTo>
                <a:lnTo>
                  <a:pt x="15200" y="10751"/>
                </a:lnTo>
                <a:lnTo>
                  <a:pt x="15139" y="10748"/>
                </a:lnTo>
                <a:lnTo>
                  <a:pt x="15077" y="10747"/>
                </a:lnTo>
                <a:lnTo>
                  <a:pt x="15015" y="10747"/>
                </a:lnTo>
                <a:lnTo>
                  <a:pt x="14954" y="10747"/>
                </a:lnTo>
                <a:lnTo>
                  <a:pt x="14892" y="10749"/>
                </a:lnTo>
                <a:lnTo>
                  <a:pt x="14830" y="10752"/>
                </a:lnTo>
                <a:lnTo>
                  <a:pt x="14768" y="10756"/>
                </a:lnTo>
                <a:lnTo>
                  <a:pt x="14705" y="10762"/>
                </a:lnTo>
                <a:lnTo>
                  <a:pt x="14643" y="10770"/>
                </a:lnTo>
                <a:lnTo>
                  <a:pt x="14581" y="10779"/>
                </a:lnTo>
                <a:lnTo>
                  <a:pt x="14439" y="10803"/>
                </a:lnTo>
                <a:lnTo>
                  <a:pt x="14296" y="10826"/>
                </a:lnTo>
                <a:lnTo>
                  <a:pt x="14152" y="10850"/>
                </a:lnTo>
                <a:lnTo>
                  <a:pt x="14006" y="10874"/>
                </a:lnTo>
                <a:lnTo>
                  <a:pt x="13860" y="10900"/>
                </a:lnTo>
                <a:lnTo>
                  <a:pt x="13713" y="10924"/>
                </a:lnTo>
                <a:lnTo>
                  <a:pt x="13564" y="10949"/>
                </a:lnTo>
                <a:lnTo>
                  <a:pt x="13417" y="10974"/>
                </a:lnTo>
                <a:lnTo>
                  <a:pt x="13268" y="10999"/>
                </a:lnTo>
                <a:lnTo>
                  <a:pt x="13119" y="11025"/>
                </a:lnTo>
                <a:lnTo>
                  <a:pt x="12970" y="11051"/>
                </a:lnTo>
                <a:lnTo>
                  <a:pt x="12822" y="11077"/>
                </a:lnTo>
                <a:lnTo>
                  <a:pt x="12673" y="11103"/>
                </a:lnTo>
                <a:lnTo>
                  <a:pt x="12526" y="11130"/>
                </a:lnTo>
                <a:lnTo>
                  <a:pt x="12378" y="11156"/>
                </a:lnTo>
                <a:lnTo>
                  <a:pt x="12231" y="11182"/>
                </a:lnTo>
                <a:lnTo>
                  <a:pt x="12210" y="11186"/>
                </a:lnTo>
                <a:lnTo>
                  <a:pt x="12189" y="11187"/>
                </a:lnTo>
                <a:lnTo>
                  <a:pt x="12168" y="11188"/>
                </a:lnTo>
                <a:lnTo>
                  <a:pt x="12149" y="11188"/>
                </a:lnTo>
                <a:lnTo>
                  <a:pt x="12112" y="11185"/>
                </a:lnTo>
                <a:lnTo>
                  <a:pt x="12076" y="11179"/>
                </a:lnTo>
                <a:lnTo>
                  <a:pt x="12040" y="11173"/>
                </a:lnTo>
                <a:lnTo>
                  <a:pt x="12005" y="11170"/>
                </a:lnTo>
                <a:lnTo>
                  <a:pt x="11987" y="11169"/>
                </a:lnTo>
                <a:lnTo>
                  <a:pt x="11969" y="11167"/>
                </a:lnTo>
                <a:lnTo>
                  <a:pt x="11951" y="11169"/>
                </a:lnTo>
                <a:lnTo>
                  <a:pt x="11932" y="11171"/>
                </a:lnTo>
                <a:lnTo>
                  <a:pt x="11897" y="11177"/>
                </a:lnTo>
                <a:lnTo>
                  <a:pt x="11860" y="11185"/>
                </a:lnTo>
                <a:lnTo>
                  <a:pt x="11821" y="11195"/>
                </a:lnTo>
                <a:lnTo>
                  <a:pt x="11780" y="11206"/>
                </a:lnTo>
                <a:lnTo>
                  <a:pt x="11738" y="11219"/>
                </a:lnTo>
                <a:lnTo>
                  <a:pt x="11693" y="11234"/>
                </a:lnTo>
                <a:lnTo>
                  <a:pt x="11648" y="11251"/>
                </a:lnTo>
                <a:lnTo>
                  <a:pt x="11603" y="11269"/>
                </a:lnTo>
                <a:lnTo>
                  <a:pt x="11556" y="11289"/>
                </a:lnTo>
                <a:lnTo>
                  <a:pt x="11507" y="11309"/>
                </a:lnTo>
                <a:lnTo>
                  <a:pt x="11461" y="11332"/>
                </a:lnTo>
                <a:lnTo>
                  <a:pt x="11412" y="11355"/>
                </a:lnTo>
                <a:lnTo>
                  <a:pt x="11364" y="11380"/>
                </a:lnTo>
                <a:lnTo>
                  <a:pt x="11317" y="11406"/>
                </a:lnTo>
                <a:lnTo>
                  <a:pt x="11270" y="11433"/>
                </a:lnTo>
                <a:lnTo>
                  <a:pt x="11225" y="11461"/>
                </a:lnTo>
                <a:lnTo>
                  <a:pt x="11179" y="11489"/>
                </a:lnTo>
                <a:lnTo>
                  <a:pt x="11135" y="11519"/>
                </a:lnTo>
                <a:lnTo>
                  <a:pt x="11093" y="11550"/>
                </a:lnTo>
                <a:lnTo>
                  <a:pt x="11052" y="11581"/>
                </a:lnTo>
                <a:lnTo>
                  <a:pt x="11013" y="11613"/>
                </a:lnTo>
                <a:lnTo>
                  <a:pt x="10976" y="11646"/>
                </a:lnTo>
                <a:lnTo>
                  <a:pt x="10942" y="11678"/>
                </a:lnTo>
                <a:lnTo>
                  <a:pt x="10910" y="11713"/>
                </a:lnTo>
                <a:lnTo>
                  <a:pt x="10880" y="11746"/>
                </a:lnTo>
                <a:lnTo>
                  <a:pt x="10854" y="11780"/>
                </a:lnTo>
                <a:lnTo>
                  <a:pt x="10829" y="11814"/>
                </a:lnTo>
                <a:lnTo>
                  <a:pt x="10810" y="11849"/>
                </a:lnTo>
                <a:lnTo>
                  <a:pt x="10794" y="11884"/>
                </a:lnTo>
                <a:lnTo>
                  <a:pt x="10781" y="11919"/>
                </a:lnTo>
                <a:lnTo>
                  <a:pt x="10773" y="11954"/>
                </a:lnTo>
                <a:lnTo>
                  <a:pt x="10769" y="11989"/>
                </a:lnTo>
                <a:lnTo>
                  <a:pt x="10770" y="12005"/>
                </a:lnTo>
                <a:lnTo>
                  <a:pt x="10777" y="12034"/>
                </a:lnTo>
                <a:lnTo>
                  <a:pt x="10786" y="12076"/>
                </a:lnTo>
                <a:lnTo>
                  <a:pt x="10799" y="12128"/>
                </a:lnTo>
                <a:lnTo>
                  <a:pt x="10813" y="12189"/>
                </a:lnTo>
                <a:lnTo>
                  <a:pt x="10831" y="12257"/>
                </a:lnTo>
                <a:lnTo>
                  <a:pt x="10850" y="12329"/>
                </a:lnTo>
                <a:lnTo>
                  <a:pt x="10870" y="12403"/>
                </a:lnTo>
                <a:lnTo>
                  <a:pt x="10889" y="12478"/>
                </a:lnTo>
                <a:lnTo>
                  <a:pt x="10910" y="12551"/>
                </a:lnTo>
                <a:lnTo>
                  <a:pt x="10929" y="12621"/>
                </a:lnTo>
                <a:lnTo>
                  <a:pt x="10947" y="12686"/>
                </a:lnTo>
                <a:lnTo>
                  <a:pt x="10963" y="12743"/>
                </a:lnTo>
                <a:lnTo>
                  <a:pt x="10978" y="12791"/>
                </a:lnTo>
                <a:lnTo>
                  <a:pt x="10990" y="12828"/>
                </a:lnTo>
                <a:lnTo>
                  <a:pt x="10999" y="12852"/>
                </a:lnTo>
                <a:lnTo>
                  <a:pt x="11017" y="12879"/>
                </a:lnTo>
                <a:lnTo>
                  <a:pt x="11037" y="12907"/>
                </a:lnTo>
                <a:lnTo>
                  <a:pt x="11055" y="12934"/>
                </a:lnTo>
                <a:lnTo>
                  <a:pt x="11073" y="12962"/>
                </a:lnTo>
                <a:lnTo>
                  <a:pt x="11093" y="12989"/>
                </a:lnTo>
                <a:lnTo>
                  <a:pt x="11111" y="13017"/>
                </a:lnTo>
                <a:lnTo>
                  <a:pt x="11130" y="13043"/>
                </a:lnTo>
                <a:lnTo>
                  <a:pt x="11149" y="13071"/>
                </a:lnTo>
                <a:lnTo>
                  <a:pt x="11164" y="13106"/>
                </a:lnTo>
                <a:lnTo>
                  <a:pt x="11176" y="13143"/>
                </a:lnTo>
                <a:lnTo>
                  <a:pt x="11188" y="13181"/>
                </a:lnTo>
                <a:lnTo>
                  <a:pt x="11198" y="13220"/>
                </a:lnTo>
                <a:lnTo>
                  <a:pt x="11207" y="13260"/>
                </a:lnTo>
                <a:lnTo>
                  <a:pt x="11217" y="13300"/>
                </a:lnTo>
                <a:lnTo>
                  <a:pt x="11223" y="13341"/>
                </a:lnTo>
                <a:lnTo>
                  <a:pt x="11231" y="13383"/>
                </a:lnTo>
                <a:lnTo>
                  <a:pt x="11246" y="13467"/>
                </a:lnTo>
                <a:lnTo>
                  <a:pt x="11264" y="13549"/>
                </a:lnTo>
                <a:lnTo>
                  <a:pt x="11273" y="13589"/>
                </a:lnTo>
                <a:lnTo>
                  <a:pt x="11284" y="13630"/>
                </a:lnTo>
                <a:lnTo>
                  <a:pt x="11296" y="13667"/>
                </a:lnTo>
                <a:lnTo>
                  <a:pt x="11310" y="13704"/>
                </a:lnTo>
                <a:lnTo>
                  <a:pt x="11340" y="13776"/>
                </a:lnTo>
                <a:lnTo>
                  <a:pt x="11372" y="13848"/>
                </a:lnTo>
                <a:lnTo>
                  <a:pt x="11406" y="13919"/>
                </a:lnTo>
                <a:lnTo>
                  <a:pt x="11440" y="13991"/>
                </a:lnTo>
                <a:lnTo>
                  <a:pt x="11474" y="14064"/>
                </a:lnTo>
                <a:lnTo>
                  <a:pt x="11510" y="14137"/>
                </a:lnTo>
                <a:lnTo>
                  <a:pt x="11545" y="14209"/>
                </a:lnTo>
                <a:lnTo>
                  <a:pt x="11580" y="14282"/>
                </a:lnTo>
                <a:lnTo>
                  <a:pt x="11614" y="14357"/>
                </a:lnTo>
                <a:lnTo>
                  <a:pt x="11647" y="14431"/>
                </a:lnTo>
                <a:lnTo>
                  <a:pt x="11678" y="14506"/>
                </a:lnTo>
                <a:lnTo>
                  <a:pt x="11709" y="14581"/>
                </a:lnTo>
                <a:lnTo>
                  <a:pt x="11723" y="14619"/>
                </a:lnTo>
                <a:lnTo>
                  <a:pt x="11737" y="14657"/>
                </a:lnTo>
                <a:lnTo>
                  <a:pt x="11750" y="14696"/>
                </a:lnTo>
                <a:lnTo>
                  <a:pt x="11762" y="14735"/>
                </a:lnTo>
                <a:lnTo>
                  <a:pt x="11774" y="14774"/>
                </a:lnTo>
                <a:lnTo>
                  <a:pt x="11786" y="14812"/>
                </a:lnTo>
                <a:lnTo>
                  <a:pt x="11796" y="14851"/>
                </a:lnTo>
                <a:lnTo>
                  <a:pt x="11805" y="14890"/>
                </a:lnTo>
                <a:lnTo>
                  <a:pt x="11800" y="14890"/>
                </a:lnTo>
                <a:lnTo>
                  <a:pt x="11794" y="14890"/>
                </a:lnTo>
                <a:lnTo>
                  <a:pt x="11788" y="14879"/>
                </a:lnTo>
                <a:lnTo>
                  <a:pt x="11782" y="14867"/>
                </a:lnTo>
                <a:lnTo>
                  <a:pt x="11755" y="14834"/>
                </a:lnTo>
                <a:lnTo>
                  <a:pt x="11727" y="14801"/>
                </a:lnTo>
                <a:lnTo>
                  <a:pt x="11700" y="14768"/>
                </a:lnTo>
                <a:lnTo>
                  <a:pt x="11672" y="14736"/>
                </a:lnTo>
                <a:lnTo>
                  <a:pt x="11645" y="14703"/>
                </a:lnTo>
                <a:lnTo>
                  <a:pt x="11619" y="14669"/>
                </a:lnTo>
                <a:lnTo>
                  <a:pt x="11591" y="14636"/>
                </a:lnTo>
                <a:lnTo>
                  <a:pt x="11564" y="14603"/>
                </a:lnTo>
                <a:lnTo>
                  <a:pt x="11504" y="14559"/>
                </a:lnTo>
                <a:lnTo>
                  <a:pt x="11443" y="14515"/>
                </a:lnTo>
                <a:lnTo>
                  <a:pt x="11384" y="14471"/>
                </a:lnTo>
                <a:lnTo>
                  <a:pt x="11324" y="14428"/>
                </a:lnTo>
                <a:lnTo>
                  <a:pt x="11265" y="14383"/>
                </a:lnTo>
                <a:lnTo>
                  <a:pt x="11205" y="14340"/>
                </a:lnTo>
                <a:lnTo>
                  <a:pt x="11146" y="14295"/>
                </a:lnTo>
                <a:lnTo>
                  <a:pt x="11085" y="14251"/>
                </a:lnTo>
                <a:lnTo>
                  <a:pt x="11025" y="14208"/>
                </a:lnTo>
                <a:lnTo>
                  <a:pt x="10966" y="14163"/>
                </a:lnTo>
                <a:lnTo>
                  <a:pt x="10906" y="14120"/>
                </a:lnTo>
                <a:lnTo>
                  <a:pt x="10847" y="14076"/>
                </a:lnTo>
                <a:lnTo>
                  <a:pt x="10787" y="14031"/>
                </a:lnTo>
                <a:lnTo>
                  <a:pt x="10726" y="13988"/>
                </a:lnTo>
                <a:lnTo>
                  <a:pt x="10667" y="13944"/>
                </a:lnTo>
                <a:lnTo>
                  <a:pt x="10607" y="13900"/>
                </a:lnTo>
                <a:lnTo>
                  <a:pt x="10533" y="13863"/>
                </a:lnTo>
                <a:lnTo>
                  <a:pt x="10458" y="13827"/>
                </a:lnTo>
                <a:lnTo>
                  <a:pt x="10383" y="13790"/>
                </a:lnTo>
                <a:lnTo>
                  <a:pt x="10308" y="13756"/>
                </a:lnTo>
                <a:lnTo>
                  <a:pt x="10233" y="13721"/>
                </a:lnTo>
                <a:lnTo>
                  <a:pt x="10157" y="13688"/>
                </a:lnTo>
                <a:lnTo>
                  <a:pt x="10082" y="13655"/>
                </a:lnTo>
                <a:lnTo>
                  <a:pt x="10006" y="13623"/>
                </a:lnTo>
                <a:lnTo>
                  <a:pt x="9854" y="13559"/>
                </a:lnTo>
                <a:lnTo>
                  <a:pt x="9703" y="13497"/>
                </a:lnTo>
                <a:lnTo>
                  <a:pt x="9550" y="13435"/>
                </a:lnTo>
                <a:lnTo>
                  <a:pt x="9399" y="13373"/>
                </a:lnTo>
                <a:lnTo>
                  <a:pt x="9248" y="13311"/>
                </a:lnTo>
                <a:lnTo>
                  <a:pt x="9098" y="13248"/>
                </a:lnTo>
                <a:lnTo>
                  <a:pt x="9022" y="13216"/>
                </a:lnTo>
                <a:lnTo>
                  <a:pt x="8948" y="13183"/>
                </a:lnTo>
                <a:lnTo>
                  <a:pt x="8875" y="13150"/>
                </a:lnTo>
                <a:lnTo>
                  <a:pt x="8800" y="13117"/>
                </a:lnTo>
                <a:lnTo>
                  <a:pt x="8727" y="13082"/>
                </a:lnTo>
                <a:lnTo>
                  <a:pt x="8654" y="13047"/>
                </a:lnTo>
                <a:lnTo>
                  <a:pt x="8580" y="13011"/>
                </a:lnTo>
                <a:lnTo>
                  <a:pt x="8508" y="12975"/>
                </a:lnTo>
                <a:lnTo>
                  <a:pt x="8436" y="12937"/>
                </a:lnTo>
                <a:lnTo>
                  <a:pt x="8365" y="12898"/>
                </a:lnTo>
                <a:lnTo>
                  <a:pt x="8294" y="12859"/>
                </a:lnTo>
                <a:lnTo>
                  <a:pt x="8223" y="12818"/>
                </a:lnTo>
                <a:lnTo>
                  <a:pt x="8175" y="12780"/>
                </a:lnTo>
                <a:lnTo>
                  <a:pt x="8126" y="12743"/>
                </a:lnTo>
                <a:lnTo>
                  <a:pt x="8076" y="12705"/>
                </a:lnTo>
                <a:lnTo>
                  <a:pt x="8027" y="12668"/>
                </a:lnTo>
                <a:lnTo>
                  <a:pt x="7979" y="12631"/>
                </a:lnTo>
                <a:lnTo>
                  <a:pt x="7930" y="12593"/>
                </a:lnTo>
                <a:lnTo>
                  <a:pt x="7880" y="12555"/>
                </a:lnTo>
                <a:lnTo>
                  <a:pt x="7831" y="12519"/>
                </a:lnTo>
                <a:lnTo>
                  <a:pt x="7812" y="12507"/>
                </a:lnTo>
                <a:lnTo>
                  <a:pt x="7791" y="12497"/>
                </a:lnTo>
                <a:lnTo>
                  <a:pt x="7769" y="12488"/>
                </a:lnTo>
                <a:lnTo>
                  <a:pt x="7749" y="12480"/>
                </a:lnTo>
                <a:lnTo>
                  <a:pt x="7727" y="12472"/>
                </a:lnTo>
                <a:lnTo>
                  <a:pt x="7704" y="12466"/>
                </a:lnTo>
                <a:lnTo>
                  <a:pt x="7682" y="12460"/>
                </a:lnTo>
                <a:lnTo>
                  <a:pt x="7659" y="12456"/>
                </a:lnTo>
                <a:lnTo>
                  <a:pt x="7612" y="12449"/>
                </a:lnTo>
                <a:lnTo>
                  <a:pt x="7566" y="12444"/>
                </a:lnTo>
                <a:lnTo>
                  <a:pt x="7517" y="12440"/>
                </a:lnTo>
                <a:lnTo>
                  <a:pt x="7470" y="12437"/>
                </a:lnTo>
                <a:lnTo>
                  <a:pt x="7422" y="12435"/>
                </a:lnTo>
                <a:lnTo>
                  <a:pt x="7374" y="12433"/>
                </a:lnTo>
                <a:lnTo>
                  <a:pt x="7327" y="12429"/>
                </a:lnTo>
                <a:lnTo>
                  <a:pt x="7280" y="12425"/>
                </a:lnTo>
                <a:lnTo>
                  <a:pt x="7257" y="12421"/>
                </a:lnTo>
                <a:lnTo>
                  <a:pt x="7235" y="12418"/>
                </a:lnTo>
                <a:lnTo>
                  <a:pt x="7213" y="12413"/>
                </a:lnTo>
                <a:lnTo>
                  <a:pt x="7190" y="12409"/>
                </a:lnTo>
                <a:lnTo>
                  <a:pt x="7168" y="12403"/>
                </a:lnTo>
                <a:lnTo>
                  <a:pt x="7148" y="12396"/>
                </a:lnTo>
                <a:lnTo>
                  <a:pt x="7127" y="12388"/>
                </a:lnTo>
                <a:lnTo>
                  <a:pt x="7106" y="12380"/>
                </a:lnTo>
                <a:lnTo>
                  <a:pt x="7070" y="12362"/>
                </a:lnTo>
                <a:lnTo>
                  <a:pt x="7034" y="12340"/>
                </a:lnTo>
                <a:lnTo>
                  <a:pt x="6999" y="12316"/>
                </a:lnTo>
                <a:lnTo>
                  <a:pt x="6965" y="12289"/>
                </a:lnTo>
                <a:lnTo>
                  <a:pt x="6932" y="12259"/>
                </a:lnTo>
                <a:lnTo>
                  <a:pt x="6899" y="12227"/>
                </a:lnTo>
                <a:lnTo>
                  <a:pt x="6868" y="12192"/>
                </a:lnTo>
                <a:lnTo>
                  <a:pt x="6838" y="12155"/>
                </a:lnTo>
                <a:lnTo>
                  <a:pt x="6809" y="12116"/>
                </a:lnTo>
                <a:lnTo>
                  <a:pt x="6780" y="12076"/>
                </a:lnTo>
                <a:lnTo>
                  <a:pt x="6754" y="12032"/>
                </a:lnTo>
                <a:lnTo>
                  <a:pt x="6727" y="11987"/>
                </a:lnTo>
                <a:lnTo>
                  <a:pt x="6702" y="11942"/>
                </a:lnTo>
                <a:lnTo>
                  <a:pt x="6679" y="11895"/>
                </a:lnTo>
                <a:lnTo>
                  <a:pt x="6656" y="11845"/>
                </a:lnTo>
                <a:lnTo>
                  <a:pt x="6636" y="11795"/>
                </a:lnTo>
                <a:lnTo>
                  <a:pt x="6616" y="11745"/>
                </a:lnTo>
                <a:lnTo>
                  <a:pt x="6598" y="11693"/>
                </a:lnTo>
                <a:lnTo>
                  <a:pt x="6581" y="11640"/>
                </a:lnTo>
                <a:lnTo>
                  <a:pt x="6565" y="11587"/>
                </a:lnTo>
                <a:lnTo>
                  <a:pt x="6551" y="11533"/>
                </a:lnTo>
                <a:lnTo>
                  <a:pt x="6538" y="11479"/>
                </a:lnTo>
                <a:lnTo>
                  <a:pt x="6528" y="11425"/>
                </a:lnTo>
                <a:lnTo>
                  <a:pt x="6519" y="11371"/>
                </a:lnTo>
                <a:lnTo>
                  <a:pt x="6511" y="11316"/>
                </a:lnTo>
                <a:lnTo>
                  <a:pt x="6505" y="11263"/>
                </a:lnTo>
                <a:lnTo>
                  <a:pt x="6500" y="11210"/>
                </a:lnTo>
                <a:lnTo>
                  <a:pt x="6498" y="11156"/>
                </a:lnTo>
                <a:lnTo>
                  <a:pt x="6498" y="11104"/>
                </a:lnTo>
                <a:lnTo>
                  <a:pt x="6499" y="11053"/>
                </a:lnTo>
                <a:lnTo>
                  <a:pt x="6503" y="11001"/>
                </a:lnTo>
                <a:lnTo>
                  <a:pt x="6507" y="10952"/>
                </a:lnTo>
                <a:lnTo>
                  <a:pt x="6492" y="10937"/>
                </a:lnTo>
                <a:lnTo>
                  <a:pt x="6479" y="10924"/>
                </a:lnTo>
                <a:lnTo>
                  <a:pt x="6464" y="10909"/>
                </a:lnTo>
                <a:lnTo>
                  <a:pt x="6450" y="10895"/>
                </a:lnTo>
                <a:lnTo>
                  <a:pt x="6441" y="10901"/>
                </a:lnTo>
                <a:lnTo>
                  <a:pt x="6433" y="10906"/>
                </a:lnTo>
                <a:lnTo>
                  <a:pt x="6424" y="10912"/>
                </a:lnTo>
                <a:lnTo>
                  <a:pt x="6416" y="10918"/>
                </a:lnTo>
                <a:lnTo>
                  <a:pt x="6404" y="10977"/>
                </a:lnTo>
                <a:lnTo>
                  <a:pt x="6393" y="11037"/>
                </a:lnTo>
                <a:lnTo>
                  <a:pt x="6378" y="11099"/>
                </a:lnTo>
                <a:lnTo>
                  <a:pt x="6362" y="11161"/>
                </a:lnTo>
                <a:lnTo>
                  <a:pt x="6345" y="11222"/>
                </a:lnTo>
                <a:lnTo>
                  <a:pt x="6325" y="11285"/>
                </a:lnTo>
                <a:lnTo>
                  <a:pt x="6305" y="11348"/>
                </a:lnTo>
                <a:lnTo>
                  <a:pt x="6282" y="11411"/>
                </a:lnTo>
                <a:lnTo>
                  <a:pt x="6259" y="11476"/>
                </a:lnTo>
                <a:lnTo>
                  <a:pt x="6235" y="11540"/>
                </a:lnTo>
                <a:lnTo>
                  <a:pt x="6208" y="11604"/>
                </a:lnTo>
                <a:lnTo>
                  <a:pt x="6182" y="11668"/>
                </a:lnTo>
                <a:lnTo>
                  <a:pt x="6155" y="11732"/>
                </a:lnTo>
                <a:lnTo>
                  <a:pt x="6126" y="11796"/>
                </a:lnTo>
                <a:lnTo>
                  <a:pt x="6097" y="11860"/>
                </a:lnTo>
                <a:lnTo>
                  <a:pt x="6069" y="11924"/>
                </a:lnTo>
                <a:lnTo>
                  <a:pt x="6008" y="12050"/>
                </a:lnTo>
                <a:lnTo>
                  <a:pt x="5947" y="12176"/>
                </a:lnTo>
                <a:lnTo>
                  <a:pt x="5887" y="12299"/>
                </a:lnTo>
                <a:lnTo>
                  <a:pt x="5826" y="12419"/>
                </a:lnTo>
                <a:lnTo>
                  <a:pt x="5767" y="12537"/>
                </a:lnTo>
                <a:lnTo>
                  <a:pt x="5711" y="12650"/>
                </a:lnTo>
                <a:lnTo>
                  <a:pt x="5658" y="12759"/>
                </a:lnTo>
                <a:lnTo>
                  <a:pt x="5609" y="12863"/>
                </a:lnTo>
                <a:lnTo>
                  <a:pt x="5525" y="13048"/>
                </a:lnTo>
                <a:lnTo>
                  <a:pt x="5440" y="13231"/>
                </a:lnTo>
                <a:lnTo>
                  <a:pt x="5355" y="13415"/>
                </a:lnTo>
                <a:lnTo>
                  <a:pt x="5270" y="13599"/>
                </a:lnTo>
                <a:lnTo>
                  <a:pt x="5185" y="13783"/>
                </a:lnTo>
                <a:lnTo>
                  <a:pt x="5100" y="13967"/>
                </a:lnTo>
                <a:lnTo>
                  <a:pt x="5015" y="14153"/>
                </a:lnTo>
                <a:lnTo>
                  <a:pt x="4931" y="14338"/>
                </a:lnTo>
                <a:lnTo>
                  <a:pt x="4847" y="14524"/>
                </a:lnTo>
                <a:lnTo>
                  <a:pt x="4763" y="14711"/>
                </a:lnTo>
                <a:lnTo>
                  <a:pt x="4679" y="14898"/>
                </a:lnTo>
                <a:lnTo>
                  <a:pt x="4597" y="15086"/>
                </a:lnTo>
                <a:lnTo>
                  <a:pt x="4515" y="15275"/>
                </a:lnTo>
                <a:lnTo>
                  <a:pt x="4433" y="15464"/>
                </a:lnTo>
                <a:lnTo>
                  <a:pt x="4353" y="15655"/>
                </a:lnTo>
                <a:lnTo>
                  <a:pt x="4273" y="15847"/>
                </a:lnTo>
                <a:lnTo>
                  <a:pt x="4236" y="15935"/>
                </a:lnTo>
                <a:lnTo>
                  <a:pt x="4201" y="16023"/>
                </a:lnTo>
                <a:lnTo>
                  <a:pt x="4166" y="16112"/>
                </a:lnTo>
                <a:lnTo>
                  <a:pt x="4131" y="16202"/>
                </a:lnTo>
                <a:lnTo>
                  <a:pt x="4098" y="16292"/>
                </a:lnTo>
                <a:lnTo>
                  <a:pt x="4063" y="16382"/>
                </a:lnTo>
                <a:lnTo>
                  <a:pt x="4030" y="16473"/>
                </a:lnTo>
                <a:lnTo>
                  <a:pt x="3998" y="16565"/>
                </a:lnTo>
                <a:lnTo>
                  <a:pt x="3966" y="16656"/>
                </a:lnTo>
                <a:lnTo>
                  <a:pt x="3934" y="16749"/>
                </a:lnTo>
                <a:lnTo>
                  <a:pt x="3903" y="16842"/>
                </a:lnTo>
                <a:lnTo>
                  <a:pt x="3872" y="16934"/>
                </a:lnTo>
                <a:lnTo>
                  <a:pt x="3842" y="17027"/>
                </a:lnTo>
                <a:lnTo>
                  <a:pt x="3813" y="17121"/>
                </a:lnTo>
                <a:lnTo>
                  <a:pt x="3783" y="17215"/>
                </a:lnTo>
                <a:lnTo>
                  <a:pt x="3754" y="17309"/>
                </a:lnTo>
                <a:lnTo>
                  <a:pt x="3744" y="17347"/>
                </a:lnTo>
                <a:lnTo>
                  <a:pt x="3734" y="17382"/>
                </a:lnTo>
                <a:lnTo>
                  <a:pt x="3725" y="17419"/>
                </a:lnTo>
                <a:lnTo>
                  <a:pt x="3717" y="17453"/>
                </a:lnTo>
                <a:lnTo>
                  <a:pt x="3703" y="17521"/>
                </a:lnTo>
                <a:lnTo>
                  <a:pt x="3691" y="17585"/>
                </a:lnTo>
                <a:lnTo>
                  <a:pt x="3681" y="17647"/>
                </a:lnTo>
                <a:lnTo>
                  <a:pt x="3672" y="17706"/>
                </a:lnTo>
                <a:lnTo>
                  <a:pt x="3663" y="17765"/>
                </a:lnTo>
                <a:lnTo>
                  <a:pt x="3653" y="17821"/>
                </a:lnTo>
                <a:lnTo>
                  <a:pt x="3643" y="17876"/>
                </a:lnTo>
                <a:lnTo>
                  <a:pt x="3630" y="17931"/>
                </a:lnTo>
                <a:lnTo>
                  <a:pt x="3624" y="17957"/>
                </a:lnTo>
                <a:lnTo>
                  <a:pt x="3616" y="17985"/>
                </a:lnTo>
                <a:lnTo>
                  <a:pt x="3606" y="18011"/>
                </a:lnTo>
                <a:lnTo>
                  <a:pt x="3597" y="18037"/>
                </a:lnTo>
                <a:lnTo>
                  <a:pt x="3587" y="18064"/>
                </a:lnTo>
                <a:lnTo>
                  <a:pt x="3575" y="18091"/>
                </a:lnTo>
                <a:lnTo>
                  <a:pt x="3562" y="18117"/>
                </a:lnTo>
                <a:lnTo>
                  <a:pt x="3548" y="18144"/>
                </a:lnTo>
                <a:lnTo>
                  <a:pt x="3533" y="18171"/>
                </a:lnTo>
                <a:lnTo>
                  <a:pt x="3516" y="18199"/>
                </a:lnTo>
                <a:lnTo>
                  <a:pt x="3498" y="18226"/>
                </a:lnTo>
                <a:lnTo>
                  <a:pt x="3478" y="18254"/>
                </a:lnTo>
                <a:lnTo>
                  <a:pt x="3467" y="18248"/>
                </a:lnTo>
                <a:lnTo>
                  <a:pt x="3455" y="18244"/>
                </a:lnTo>
                <a:lnTo>
                  <a:pt x="3446" y="18242"/>
                </a:lnTo>
                <a:lnTo>
                  <a:pt x="3437" y="18240"/>
                </a:lnTo>
                <a:lnTo>
                  <a:pt x="3429" y="18240"/>
                </a:lnTo>
                <a:lnTo>
                  <a:pt x="3422" y="18240"/>
                </a:lnTo>
                <a:lnTo>
                  <a:pt x="3415" y="18242"/>
                </a:lnTo>
                <a:lnTo>
                  <a:pt x="3409" y="18244"/>
                </a:lnTo>
                <a:lnTo>
                  <a:pt x="3397" y="18251"/>
                </a:lnTo>
                <a:lnTo>
                  <a:pt x="3384" y="18262"/>
                </a:lnTo>
                <a:lnTo>
                  <a:pt x="3369" y="18274"/>
                </a:lnTo>
                <a:lnTo>
                  <a:pt x="3351" y="18288"/>
                </a:lnTo>
                <a:lnTo>
                  <a:pt x="3342" y="18281"/>
                </a:lnTo>
                <a:lnTo>
                  <a:pt x="3332" y="18272"/>
                </a:lnTo>
                <a:lnTo>
                  <a:pt x="3321" y="18263"/>
                </a:lnTo>
                <a:lnTo>
                  <a:pt x="3312" y="18251"/>
                </a:lnTo>
                <a:lnTo>
                  <a:pt x="3303" y="18240"/>
                </a:lnTo>
                <a:lnTo>
                  <a:pt x="3295" y="18227"/>
                </a:lnTo>
                <a:lnTo>
                  <a:pt x="3287" y="18215"/>
                </a:lnTo>
                <a:lnTo>
                  <a:pt x="3280" y="18200"/>
                </a:lnTo>
                <a:lnTo>
                  <a:pt x="3274" y="18186"/>
                </a:lnTo>
                <a:lnTo>
                  <a:pt x="3271" y="18170"/>
                </a:lnTo>
                <a:lnTo>
                  <a:pt x="3267" y="18154"/>
                </a:lnTo>
                <a:lnTo>
                  <a:pt x="3266" y="18138"/>
                </a:lnTo>
                <a:lnTo>
                  <a:pt x="3267" y="18121"/>
                </a:lnTo>
                <a:lnTo>
                  <a:pt x="3270" y="18104"/>
                </a:lnTo>
                <a:lnTo>
                  <a:pt x="3275" y="18086"/>
                </a:lnTo>
                <a:lnTo>
                  <a:pt x="3282" y="18069"/>
                </a:lnTo>
                <a:lnTo>
                  <a:pt x="3309" y="18030"/>
                </a:lnTo>
                <a:lnTo>
                  <a:pt x="3334" y="17991"/>
                </a:lnTo>
                <a:lnTo>
                  <a:pt x="3360" y="17952"/>
                </a:lnTo>
                <a:lnTo>
                  <a:pt x="3387" y="17914"/>
                </a:lnTo>
                <a:lnTo>
                  <a:pt x="3412" y="17875"/>
                </a:lnTo>
                <a:lnTo>
                  <a:pt x="3438" y="17836"/>
                </a:lnTo>
                <a:lnTo>
                  <a:pt x="3464" y="17797"/>
                </a:lnTo>
                <a:lnTo>
                  <a:pt x="3490" y="17758"/>
                </a:lnTo>
                <a:lnTo>
                  <a:pt x="3515" y="17680"/>
                </a:lnTo>
                <a:lnTo>
                  <a:pt x="3540" y="17601"/>
                </a:lnTo>
                <a:lnTo>
                  <a:pt x="3565" y="17523"/>
                </a:lnTo>
                <a:lnTo>
                  <a:pt x="3590" y="17444"/>
                </a:lnTo>
                <a:lnTo>
                  <a:pt x="3616" y="17366"/>
                </a:lnTo>
                <a:lnTo>
                  <a:pt x="3641" y="17287"/>
                </a:lnTo>
                <a:lnTo>
                  <a:pt x="3666" y="17209"/>
                </a:lnTo>
                <a:lnTo>
                  <a:pt x="3691" y="17130"/>
                </a:lnTo>
                <a:lnTo>
                  <a:pt x="3716" y="17052"/>
                </a:lnTo>
                <a:lnTo>
                  <a:pt x="3742" y="16973"/>
                </a:lnTo>
                <a:lnTo>
                  <a:pt x="3767" y="16896"/>
                </a:lnTo>
                <a:lnTo>
                  <a:pt x="3792" y="16816"/>
                </a:lnTo>
                <a:lnTo>
                  <a:pt x="3817" y="16739"/>
                </a:lnTo>
                <a:lnTo>
                  <a:pt x="3842" y="16660"/>
                </a:lnTo>
                <a:lnTo>
                  <a:pt x="3868" y="16582"/>
                </a:lnTo>
                <a:lnTo>
                  <a:pt x="3893" y="16503"/>
                </a:lnTo>
                <a:lnTo>
                  <a:pt x="3945" y="16371"/>
                </a:lnTo>
                <a:lnTo>
                  <a:pt x="3998" y="16239"/>
                </a:lnTo>
                <a:lnTo>
                  <a:pt x="4051" y="16108"/>
                </a:lnTo>
                <a:lnTo>
                  <a:pt x="4103" y="15976"/>
                </a:lnTo>
                <a:lnTo>
                  <a:pt x="4155" y="15844"/>
                </a:lnTo>
                <a:lnTo>
                  <a:pt x="4208" y="15713"/>
                </a:lnTo>
                <a:lnTo>
                  <a:pt x="4260" y="15581"/>
                </a:lnTo>
                <a:lnTo>
                  <a:pt x="4313" y="15449"/>
                </a:lnTo>
                <a:lnTo>
                  <a:pt x="4366" y="15317"/>
                </a:lnTo>
                <a:lnTo>
                  <a:pt x="4418" y="15186"/>
                </a:lnTo>
                <a:lnTo>
                  <a:pt x="4471" y="15054"/>
                </a:lnTo>
                <a:lnTo>
                  <a:pt x="4524" y="14922"/>
                </a:lnTo>
                <a:lnTo>
                  <a:pt x="4576" y="14791"/>
                </a:lnTo>
                <a:lnTo>
                  <a:pt x="4628" y="14659"/>
                </a:lnTo>
                <a:lnTo>
                  <a:pt x="4681" y="14527"/>
                </a:lnTo>
                <a:lnTo>
                  <a:pt x="4733" y="14396"/>
                </a:lnTo>
                <a:lnTo>
                  <a:pt x="4812" y="14230"/>
                </a:lnTo>
                <a:lnTo>
                  <a:pt x="4890" y="14062"/>
                </a:lnTo>
                <a:lnTo>
                  <a:pt x="4969" y="13896"/>
                </a:lnTo>
                <a:lnTo>
                  <a:pt x="5047" y="13730"/>
                </a:lnTo>
                <a:lnTo>
                  <a:pt x="5126" y="13564"/>
                </a:lnTo>
                <a:lnTo>
                  <a:pt x="5204" y="13398"/>
                </a:lnTo>
                <a:lnTo>
                  <a:pt x="5283" y="13232"/>
                </a:lnTo>
                <a:lnTo>
                  <a:pt x="5361" y="13065"/>
                </a:lnTo>
                <a:lnTo>
                  <a:pt x="5440" y="12899"/>
                </a:lnTo>
                <a:lnTo>
                  <a:pt x="5518" y="12733"/>
                </a:lnTo>
                <a:lnTo>
                  <a:pt x="5597" y="12567"/>
                </a:lnTo>
                <a:lnTo>
                  <a:pt x="5675" y="12401"/>
                </a:lnTo>
                <a:lnTo>
                  <a:pt x="5754" y="12234"/>
                </a:lnTo>
                <a:lnTo>
                  <a:pt x="5832" y="12068"/>
                </a:lnTo>
                <a:lnTo>
                  <a:pt x="5911" y="11902"/>
                </a:lnTo>
                <a:lnTo>
                  <a:pt x="5989" y="11735"/>
                </a:lnTo>
                <a:lnTo>
                  <a:pt x="6018" y="11662"/>
                </a:lnTo>
                <a:lnTo>
                  <a:pt x="6045" y="11589"/>
                </a:lnTo>
                <a:lnTo>
                  <a:pt x="6070" y="11516"/>
                </a:lnTo>
                <a:lnTo>
                  <a:pt x="6094" y="11443"/>
                </a:lnTo>
                <a:lnTo>
                  <a:pt x="6117" y="11370"/>
                </a:lnTo>
                <a:lnTo>
                  <a:pt x="6139" y="11297"/>
                </a:lnTo>
                <a:lnTo>
                  <a:pt x="6160" y="11222"/>
                </a:lnTo>
                <a:lnTo>
                  <a:pt x="6181" y="11149"/>
                </a:lnTo>
                <a:lnTo>
                  <a:pt x="6202" y="11076"/>
                </a:lnTo>
                <a:lnTo>
                  <a:pt x="6223" y="11001"/>
                </a:lnTo>
                <a:lnTo>
                  <a:pt x="6245" y="10927"/>
                </a:lnTo>
                <a:lnTo>
                  <a:pt x="6267" y="10853"/>
                </a:lnTo>
                <a:lnTo>
                  <a:pt x="6291" y="10777"/>
                </a:lnTo>
                <a:lnTo>
                  <a:pt x="6315" y="10701"/>
                </a:lnTo>
                <a:lnTo>
                  <a:pt x="6341" y="10626"/>
                </a:lnTo>
                <a:lnTo>
                  <a:pt x="6369" y="10549"/>
                </a:lnTo>
                <a:lnTo>
                  <a:pt x="6357" y="10538"/>
                </a:lnTo>
                <a:lnTo>
                  <a:pt x="6346" y="10526"/>
                </a:lnTo>
                <a:lnTo>
                  <a:pt x="6338" y="10528"/>
                </a:lnTo>
                <a:lnTo>
                  <a:pt x="6329" y="10532"/>
                </a:lnTo>
                <a:lnTo>
                  <a:pt x="6321" y="10534"/>
                </a:lnTo>
                <a:lnTo>
                  <a:pt x="6311" y="10538"/>
                </a:lnTo>
                <a:lnTo>
                  <a:pt x="6295" y="10566"/>
                </a:lnTo>
                <a:lnTo>
                  <a:pt x="6275" y="10595"/>
                </a:lnTo>
                <a:lnTo>
                  <a:pt x="6250" y="10625"/>
                </a:lnTo>
                <a:lnTo>
                  <a:pt x="6222" y="10654"/>
                </a:lnTo>
                <a:lnTo>
                  <a:pt x="6190" y="10685"/>
                </a:lnTo>
                <a:lnTo>
                  <a:pt x="6155" y="10716"/>
                </a:lnTo>
                <a:lnTo>
                  <a:pt x="6117" y="10748"/>
                </a:lnTo>
                <a:lnTo>
                  <a:pt x="6074" y="10779"/>
                </a:lnTo>
                <a:lnTo>
                  <a:pt x="6031" y="10810"/>
                </a:lnTo>
                <a:lnTo>
                  <a:pt x="5984" y="10841"/>
                </a:lnTo>
                <a:lnTo>
                  <a:pt x="5935" y="10871"/>
                </a:lnTo>
                <a:lnTo>
                  <a:pt x="5884" y="10901"/>
                </a:lnTo>
                <a:lnTo>
                  <a:pt x="5830" y="10929"/>
                </a:lnTo>
                <a:lnTo>
                  <a:pt x="5775" y="10958"/>
                </a:lnTo>
                <a:lnTo>
                  <a:pt x="5719" y="10984"/>
                </a:lnTo>
                <a:lnTo>
                  <a:pt x="5662" y="11011"/>
                </a:lnTo>
                <a:lnTo>
                  <a:pt x="5603" y="11036"/>
                </a:lnTo>
                <a:lnTo>
                  <a:pt x="5543" y="11059"/>
                </a:lnTo>
                <a:lnTo>
                  <a:pt x="5482" y="11080"/>
                </a:lnTo>
                <a:lnTo>
                  <a:pt x="5422" y="11101"/>
                </a:lnTo>
                <a:lnTo>
                  <a:pt x="5360" y="11119"/>
                </a:lnTo>
                <a:lnTo>
                  <a:pt x="5299" y="11135"/>
                </a:lnTo>
                <a:lnTo>
                  <a:pt x="5237" y="11149"/>
                </a:lnTo>
                <a:lnTo>
                  <a:pt x="5177" y="11162"/>
                </a:lnTo>
                <a:lnTo>
                  <a:pt x="5116" y="11171"/>
                </a:lnTo>
                <a:lnTo>
                  <a:pt x="5055" y="11178"/>
                </a:lnTo>
                <a:lnTo>
                  <a:pt x="4997" y="11182"/>
                </a:lnTo>
                <a:lnTo>
                  <a:pt x="4938" y="11184"/>
                </a:lnTo>
                <a:lnTo>
                  <a:pt x="4882" y="11182"/>
                </a:lnTo>
                <a:lnTo>
                  <a:pt x="4827" y="11178"/>
                </a:lnTo>
                <a:lnTo>
                  <a:pt x="4773" y="11171"/>
                </a:lnTo>
                <a:lnTo>
                  <a:pt x="4722" y="11159"/>
                </a:lnTo>
                <a:lnTo>
                  <a:pt x="4689" y="11149"/>
                </a:lnTo>
                <a:lnTo>
                  <a:pt x="4657" y="11138"/>
                </a:lnTo>
                <a:lnTo>
                  <a:pt x="4628" y="11125"/>
                </a:lnTo>
                <a:lnTo>
                  <a:pt x="4600" y="11110"/>
                </a:lnTo>
                <a:lnTo>
                  <a:pt x="4575" y="11094"/>
                </a:lnTo>
                <a:lnTo>
                  <a:pt x="4552" y="11077"/>
                </a:lnTo>
                <a:lnTo>
                  <a:pt x="4531" y="11059"/>
                </a:lnTo>
                <a:lnTo>
                  <a:pt x="4511" y="11039"/>
                </a:lnTo>
                <a:lnTo>
                  <a:pt x="4492" y="11019"/>
                </a:lnTo>
                <a:lnTo>
                  <a:pt x="4474" y="10998"/>
                </a:lnTo>
                <a:lnTo>
                  <a:pt x="4458" y="10976"/>
                </a:lnTo>
                <a:lnTo>
                  <a:pt x="4442" y="10953"/>
                </a:lnTo>
                <a:lnTo>
                  <a:pt x="4414" y="10908"/>
                </a:lnTo>
                <a:lnTo>
                  <a:pt x="4386" y="10861"/>
                </a:lnTo>
                <a:lnTo>
                  <a:pt x="4359" y="10814"/>
                </a:lnTo>
                <a:lnTo>
                  <a:pt x="4330" y="10767"/>
                </a:lnTo>
                <a:lnTo>
                  <a:pt x="4315" y="10745"/>
                </a:lnTo>
                <a:lnTo>
                  <a:pt x="4299" y="10723"/>
                </a:lnTo>
                <a:lnTo>
                  <a:pt x="4282" y="10701"/>
                </a:lnTo>
                <a:lnTo>
                  <a:pt x="4265" y="10681"/>
                </a:lnTo>
                <a:lnTo>
                  <a:pt x="4245" y="10661"/>
                </a:lnTo>
                <a:lnTo>
                  <a:pt x="4225" y="10643"/>
                </a:lnTo>
                <a:lnTo>
                  <a:pt x="4203" y="10626"/>
                </a:lnTo>
                <a:lnTo>
                  <a:pt x="4180" y="10610"/>
                </a:lnTo>
                <a:lnTo>
                  <a:pt x="4155" y="10595"/>
                </a:lnTo>
                <a:lnTo>
                  <a:pt x="4127" y="10582"/>
                </a:lnTo>
                <a:lnTo>
                  <a:pt x="4098" y="10571"/>
                </a:lnTo>
                <a:lnTo>
                  <a:pt x="4066" y="10561"/>
                </a:lnTo>
                <a:lnTo>
                  <a:pt x="3921" y="10520"/>
                </a:lnTo>
                <a:lnTo>
                  <a:pt x="3779" y="10480"/>
                </a:lnTo>
                <a:lnTo>
                  <a:pt x="3640" y="10439"/>
                </a:lnTo>
                <a:lnTo>
                  <a:pt x="3502" y="10398"/>
                </a:lnTo>
                <a:lnTo>
                  <a:pt x="3366" y="10354"/>
                </a:lnTo>
                <a:lnTo>
                  <a:pt x="3232" y="10311"/>
                </a:lnTo>
                <a:lnTo>
                  <a:pt x="3099" y="10266"/>
                </a:lnTo>
                <a:lnTo>
                  <a:pt x="2967" y="10220"/>
                </a:lnTo>
                <a:lnTo>
                  <a:pt x="2837" y="10173"/>
                </a:lnTo>
                <a:lnTo>
                  <a:pt x="2707" y="10127"/>
                </a:lnTo>
                <a:lnTo>
                  <a:pt x="2578" y="10077"/>
                </a:lnTo>
                <a:lnTo>
                  <a:pt x="2450" y="10027"/>
                </a:lnTo>
                <a:lnTo>
                  <a:pt x="2320" y="9975"/>
                </a:lnTo>
                <a:lnTo>
                  <a:pt x="2192" y="9923"/>
                </a:lnTo>
                <a:lnTo>
                  <a:pt x="2064" y="9868"/>
                </a:lnTo>
                <a:lnTo>
                  <a:pt x="1935" y="9812"/>
                </a:lnTo>
                <a:lnTo>
                  <a:pt x="1859" y="9773"/>
                </a:lnTo>
                <a:lnTo>
                  <a:pt x="1782" y="9734"/>
                </a:lnTo>
                <a:lnTo>
                  <a:pt x="1706" y="9695"/>
                </a:lnTo>
                <a:lnTo>
                  <a:pt x="1630" y="9657"/>
                </a:lnTo>
                <a:lnTo>
                  <a:pt x="1553" y="9618"/>
                </a:lnTo>
                <a:lnTo>
                  <a:pt x="1477" y="9579"/>
                </a:lnTo>
                <a:lnTo>
                  <a:pt x="1401" y="9540"/>
                </a:lnTo>
                <a:lnTo>
                  <a:pt x="1324" y="9501"/>
                </a:lnTo>
                <a:lnTo>
                  <a:pt x="1270" y="9480"/>
                </a:lnTo>
                <a:lnTo>
                  <a:pt x="1204" y="9455"/>
                </a:lnTo>
                <a:lnTo>
                  <a:pt x="1127" y="9429"/>
                </a:lnTo>
                <a:lnTo>
                  <a:pt x="1042" y="9399"/>
                </a:lnTo>
                <a:lnTo>
                  <a:pt x="952" y="9367"/>
                </a:lnTo>
                <a:lnTo>
                  <a:pt x="857" y="9334"/>
                </a:lnTo>
                <a:lnTo>
                  <a:pt x="758" y="9300"/>
                </a:lnTo>
                <a:lnTo>
                  <a:pt x="661" y="9264"/>
                </a:lnTo>
                <a:lnTo>
                  <a:pt x="563" y="9229"/>
                </a:lnTo>
                <a:lnTo>
                  <a:pt x="471" y="9191"/>
                </a:lnTo>
                <a:lnTo>
                  <a:pt x="426" y="9173"/>
                </a:lnTo>
                <a:lnTo>
                  <a:pt x="383" y="9154"/>
                </a:lnTo>
                <a:lnTo>
                  <a:pt x="341" y="9137"/>
                </a:lnTo>
                <a:lnTo>
                  <a:pt x="302" y="9119"/>
                </a:lnTo>
                <a:lnTo>
                  <a:pt x="265" y="9100"/>
                </a:lnTo>
                <a:lnTo>
                  <a:pt x="230" y="9082"/>
                </a:lnTo>
                <a:lnTo>
                  <a:pt x="199" y="9065"/>
                </a:lnTo>
                <a:lnTo>
                  <a:pt x="171" y="9048"/>
                </a:lnTo>
                <a:lnTo>
                  <a:pt x="145" y="9031"/>
                </a:lnTo>
                <a:lnTo>
                  <a:pt x="124" y="9015"/>
                </a:lnTo>
                <a:lnTo>
                  <a:pt x="107" y="8999"/>
                </a:lnTo>
                <a:lnTo>
                  <a:pt x="92" y="8983"/>
                </a:lnTo>
                <a:lnTo>
                  <a:pt x="92" y="8977"/>
                </a:lnTo>
                <a:lnTo>
                  <a:pt x="92" y="8971"/>
                </a:lnTo>
                <a:lnTo>
                  <a:pt x="103" y="8965"/>
                </a:lnTo>
                <a:lnTo>
                  <a:pt x="116" y="8960"/>
                </a:lnTo>
                <a:lnTo>
                  <a:pt x="151" y="8970"/>
                </a:lnTo>
                <a:lnTo>
                  <a:pt x="187" y="8979"/>
                </a:lnTo>
                <a:lnTo>
                  <a:pt x="224" y="8986"/>
                </a:lnTo>
                <a:lnTo>
                  <a:pt x="261" y="8993"/>
                </a:lnTo>
                <a:lnTo>
                  <a:pt x="299" y="8997"/>
                </a:lnTo>
                <a:lnTo>
                  <a:pt x="338" y="9002"/>
                </a:lnTo>
                <a:lnTo>
                  <a:pt x="377" y="9004"/>
                </a:lnTo>
                <a:lnTo>
                  <a:pt x="416" y="9007"/>
                </a:lnTo>
                <a:lnTo>
                  <a:pt x="455" y="9007"/>
                </a:lnTo>
                <a:lnTo>
                  <a:pt x="494" y="9007"/>
                </a:lnTo>
                <a:lnTo>
                  <a:pt x="533" y="9005"/>
                </a:lnTo>
                <a:lnTo>
                  <a:pt x="571" y="9002"/>
                </a:lnTo>
                <a:lnTo>
                  <a:pt x="610" y="8999"/>
                </a:lnTo>
                <a:lnTo>
                  <a:pt x="649" y="8994"/>
                </a:lnTo>
                <a:lnTo>
                  <a:pt x="687" y="8989"/>
                </a:lnTo>
                <a:lnTo>
                  <a:pt x="726" y="8983"/>
                </a:lnTo>
                <a:lnTo>
                  <a:pt x="742" y="8980"/>
                </a:lnTo>
                <a:lnTo>
                  <a:pt x="759" y="8978"/>
                </a:lnTo>
                <a:lnTo>
                  <a:pt x="776" y="8977"/>
                </a:lnTo>
                <a:lnTo>
                  <a:pt x="793" y="8976"/>
                </a:lnTo>
                <a:lnTo>
                  <a:pt x="825" y="8976"/>
                </a:lnTo>
                <a:lnTo>
                  <a:pt x="856" y="8978"/>
                </a:lnTo>
                <a:lnTo>
                  <a:pt x="886" y="8981"/>
                </a:lnTo>
                <a:lnTo>
                  <a:pt x="916" y="8986"/>
                </a:lnTo>
                <a:lnTo>
                  <a:pt x="945" y="8992"/>
                </a:lnTo>
                <a:lnTo>
                  <a:pt x="973" y="8999"/>
                </a:lnTo>
                <a:lnTo>
                  <a:pt x="1027" y="9011"/>
                </a:lnTo>
                <a:lnTo>
                  <a:pt x="1079" y="9023"/>
                </a:lnTo>
                <a:lnTo>
                  <a:pt x="1104" y="9026"/>
                </a:lnTo>
                <a:lnTo>
                  <a:pt x="1128" y="9029"/>
                </a:lnTo>
                <a:lnTo>
                  <a:pt x="1151" y="9029"/>
                </a:lnTo>
                <a:lnTo>
                  <a:pt x="1175" y="9028"/>
                </a:lnTo>
                <a:lnTo>
                  <a:pt x="1204" y="9016"/>
                </a:lnTo>
                <a:lnTo>
                  <a:pt x="1232" y="9003"/>
                </a:lnTo>
                <a:lnTo>
                  <a:pt x="1261" y="8991"/>
                </a:lnTo>
                <a:lnTo>
                  <a:pt x="1290" y="8977"/>
                </a:lnTo>
                <a:lnTo>
                  <a:pt x="1318" y="8964"/>
                </a:lnTo>
                <a:lnTo>
                  <a:pt x="1348" y="8952"/>
                </a:lnTo>
                <a:lnTo>
                  <a:pt x="1377" y="8938"/>
                </a:lnTo>
                <a:lnTo>
                  <a:pt x="1405" y="8925"/>
                </a:lnTo>
                <a:lnTo>
                  <a:pt x="1476" y="8905"/>
                </a:lnTo>
                <a:lnTo>
                  <a:pt x="1546" y="8885"/>
                </a:lnTo>
                <a:lnTo>
                  <a:pt x="1617" y="8865"/>
                </a:lnTo>
                <a:lnTo>
                  <a:pt x="1686" y="8844"/>
                </a:lnTo>
                <a:lnTo>
                  <a:pt x="1755" y="8823"/>
                </a:lnTo>
                <a:lnTo>
                  <a:pt x="1823" y="8803"/>
                </a:lnTo>
                <a:lnTo>
                  <a:pt x="1892" y="8782"/>
                </a:lnTo>
                <a:lnTo>
                  <a:pt x="1960" y="8762"/>
                </a:lnTo>
                <a:lnTo>
                  <a:pt x="2026" y="8740"/>
                </a:lnTo>
                <a:lnTo>
                  <a:pt x="2094" y="8719"/>
                </a:lnTo>
                <a:lnTo>
                  <a:pt x="2160" y="8697"/>
                </a:lnTo>
                <a:lnTo>
                  <a:pt x="2226" y="8677"/>
                </a:lnTo>
                <a:lnTo>
                  <a:pt x="2292" y="8655"/>
                </a:lnTo>
                <a:lnTo>
                  <a:pt x="2357" y="8634"/>
                </a:lnTo>
                <a:lnTo>
                  <a:pt x="2422" y="8613"/>
                </a:lnTo>
                <a:lnTo>
                  <a:pt x="2487" y="8591"/>
                </a:lnTo>
                <a:lnTo>
                  <a:pt x="2516" y="8583"/>
                </a:lnTo>
                <a:lnTo>
                  <a:pt x="2545" y="8575"/>
                </a:lnTo>
                <a:lnTo>
                  <a:pt x="2576" y="8567"/>
                </a:lnTo>
                <a:lnTo>
                  <a:pt x="2607" y="8560"/>
                </a:lnTo>
                <a:lnTo>
                  <a:pt x="2670" y="8547"/>
                </a:lnTo>
                <a:lnTo>
                  <a:pt x="2734" y="8535"/>
                </a:lnTo>
                <a:lnTo>
                  <a:pt x="2798" y="8521"/>
                </a:lnTo>
                <a:lnTo>
                  <a:pt x="2861" y="8506"/>
                </a:lnTo>
                <a:lnTo>
                  <a:pt x="2891" y="8497"/>
                </a:lnTo>
                <a:lnTo>
                  <a:pt x="2920" y="8488"/>
                </a:lnTo>
                <a:lnTo>
                  <a:pt x="2949" y="8478"/>
                </a:lnTo>
                <a:lnTo>
                  <a:pt x="2978" y="8467"/>
                </a:lnTo>
                <a:lnTo>
                  <a:pt x="3004" y="8455"/>
                </a:lnTo>
                <a:lnTo>
                  <a:pt x="3029" y="8441"/>
                </a:lnTo>
                <a:lnTo>
                  <a:pt x="3052" y="8425"/>
                </a:lnTo>
                <a:lnTo>
                  <a:pt x="3074" y="8409"/>
                </a:lnTo>
                <a:lnTo>
                  <a:pt x="3094" y="8390"/>
                </a:lnTo>
                <a:lnTo>
                  <a:pt x="3113" y="8370"/>
                </a:lnTo>
                <a:lnTo>
                  <a:pt x="3129" y="8347"/>
                </a:lnTo>
                <a:lnTo>
                  <a:pt x="3143" y="8323"/>
                </a:lnTo>
                <a:lnTo>
                  <a:pt x="3154" y="8297"/>
                </a:lnTo>
                <a:lnTo>
                  <a:pt x="3163" y="8268"/>
                </a:lnTo>
                <a:lnTo>
                  <a:pt x="3170" y="8237"/>
                </a:lnTo>
                <a:lnTo>
                  <a:pt x="3173" y="8203"/>
                </a:lnTo>
                <a:lnTo>
                  <a:pt x="3173" y="8166"/>
                </a:lnTo>
                <a:lnTo>
                  <a:pt x="3171" y="8126"/>
                </a:lnTo>
                <a:lnTo>
                  <a:pt x="3165" y="8084"/>
                </a:lnTo>
                <a:lnTo>
                  <a:pt x="3155" y="8039"/>
                </a:lnTo>
                <a:lnTo>
                  <a:pt x="3144" y="7993"/>
                </a:lnTo>
                <a:lnTo>
                  <a:pt x="3130" y="7948"/>
                </a:lnTo>
                <a:lnTo>
                  <a:pt x="3115" y="7904"/>
                </a:lnTo>
                <a:lnTo>
                  <a:pt x="3098" y="7859"/>
                </a:lnTo>
                <a:lnTo>
                  <a:pt x="3080" y="7816"/>
                </a:lnTo>
                <a:lnTo>
                  <a:pt x="3059" y="7771"/>
                </a:lnTo>
                <a:lnTo>
                  <a:pt x="3037" y="7727"/>
                </a:lnTo>
                <a:lnTo>
                  <a:pt x="3014" y="7684"/>
                </a:lnTo>
                <a:lnTo>
                  <a:pt x="2990" y="7642"/>
                </a:lnTo>
                <a:lnTo>
                  <a:pt x="2965" y="7599"/>
                </a:lnTo>
                <a:lnTo>
                  <a:pt x="2939" y="7557"/>
                </a:lnTo>
                <a:lnTo>
                  <a:pt x="2912" y="7514"/>
                </a:lnTo>
                <a:lnTo>
                  <a:pt x="2884" y="7473"/>
                </a:lnTo>
                <a:lnTo>
                  <a:pt x="2855" y="7432"/>
                </a:lnTo>
                <a:lnTo>
                  <a:pt x="2826" y="7391"/>
                </a:lnTo>
                <a:lnTo>
                  <a:pt x="2796" y="7351"/>
                </a:lnTo>
                <a:lnTo>
                  <a:pt x="2735" y="7271"/>
                </a:lnTo>
                <a:lnTo>
                  <a:pt x="2673" y="7193"/>
                </a:lnTo>
                <a:lnTo>
                  <a:pt x="2611" y="7116"/>
                </a:lnTo>
                <a:lnTo>
                  <a:pt x="2549" y="7042"/>
                </a:lnTo>
                <a:lnTo>
                  <a:pt x="2490" y="6968"/>
                </a:lnTo>
                <a:lnTo>
                  <a:pt x="2433" y="6897"/>
                </a:lnTo>
                <a:lnTo>
                  <a:pt x="2378" y="6827"/>
                </a:lnTo>
                <a:lnTo>
                  <a:pt x="2326" y="6760"/>
                </a:lnTo>
                <a:lnTo>
                  <a:pt x="2277" y="6691"/>
                </a:lnTo>
                <a:lnTo>
                  <a:pt x="2229" y="6621"/>
                </a:lnTo>
                <a:lnTo>
                  <a:pt x="2183" y="6550"/>
                </a:lnTo>
                <a:lnTo>
                  <a:pt x="2137" y="6478"/>
                </a:lnTo>
                <a:lnTo>
                  <a:pt x="2092" y="6406"/>
                </a:lnTo>
                <a:lnTo>
                  <a:pt x="2049" y="6333"/>
                </a:lnTo>
                <a:lnTo>
                  <a:pt x="2006" y="6259"/>
                </a:lnTo>
                <a:lnTo>
                  <a:pt x="1964" y="6186"/>
                </a:lnTo>
                <a:lnTo>
                  <a:pt x="1922" y="6112"/>
                </a:lnTo>
                <a:lnTo>
                  <a:pt x="1879" y="6038"/>
                </a:lnTo>
                <a:lnTo>
                  <a:pt x="1836" y="5964"/>
                </a:lnTo>
                <a:lnTo>
                  <a:pt x="1793" y="5889"/>
                </a:lnTo>
                <a:lnTo>
                  <a:pt x="1750" y="5816"/>
                </a:lnTo>
                <a:lnTo>
                  <a:pt x="1705" y="5743"/>
                </a:lnTo>
                <a:lnTo>
                  <a:pt x="1659" y="5670"/>
                </a:lnTo>
                <a:lnTo>
                  <a:pt x="1613" y="5597"/>
                </a:lnTo>
                <a:lnTo>
                  <a:pt x="1561" y="5539"/>
                </a:lnTo>
                <a:lnTo>
                  <a:pt x="1508" y="5482"/>
                </a:lnTo>
                <a:lnTo>
                  <a:pt x="1457" y="5425"/>
                </a:lnTo>
                <a:lnTo>
                  <a:pt x="1405" y="5366"/>
                </a:lnTo>
                <a:lnTo>
                  <a:pt x="1354" y="5309"/>
                </a:lnTo>
                <a:lnTo>
                  <a:pt x="1301" y="5252"/>
                </a:lnTo>
                <a:lnTo>
                  <a:pt x="1249" y="5194"/>
                </a:lnTo>
                <a:lnTo>
                  <a:pt x="1198" y="5136"/>
                </a:lnTo>
                <a:lnTo>
                  <a:pt x="1176" y="5102"/>
                </a:lnTo>
                <a:lnTo>
                  <a:pt x="1154" y="5067"/>
                </a:lnTo>
                <a:lnTo>
                  <a:pt x="1133" y="5033"/>
                </a:lnTo>
                <a:lnTo>
                  <a:pt x="1111" y="4999"/>
                </a:lnTo>
                <a:lnTo>
                  <a:pt x="1090" y="4963"/>
                </a:lnTo>
                <a:lnTo>
                  <a:pt x="1069" y="4929"/>
                </a:lnTo>
                <a:lnTo>
                  <a:pt x="1047" y="4894"/>
                </a:lnTo>
                <a:lnTo>
                  <a:pt x="1025" y="4860"/>
                </a:lnTo>
                <a:lnTo>
                  <a:pt x="1009" y="4841"/>
                </a:lnTo>
                <a:lnTo>
                  <a:pt x="988" y="4818"/>
                </a:lnTo>
                <a:lnTo>
                  <a:pt x="965" y="4794"/>
                </a:lnTo>
                <a:lnTo>
                  <a:pt x="938" y="4767"/>
                </a:lnTo>
                <a:lnTo>
                  <a:pt x="876" y="4710"/>
                </a:lnTo>
                <a:lnTo>
                  <a:pt x="804" y="4646"/>
                </a:lnTo>
                <a:lnTo>
                  <a:pt x="725" y="4578"/>
                </a:lnTo>
                <a:lnTo>
                  <a:pt x="640" y="4506"/>
                </a:lnTo>
                <a:lnTo>
                  <a:pt x="553" y="4433"/>
                </a:lnTo>
                <a:lnTo>
                  <a:pt x="465" y="4358"/>
                </a:lnTo>
                <a:lnTo>
                  <a:pt x="379" y="4285"/>
                </a:lnTo>
                <a:lnTo>
                  <a:pt x="295" y="4213"/>
                </a:lnTo>
                <a:lnTo>
                  <a:pt x="219" y="4145"/>
                </a:lnTo>
                <a:lnTo>
                  <a:pt x="150" y="4082"/>
                </a:lnTo>
                <a:lnTo>
                  <a:pt x="119" y="4053"/>
                </a:lnTo>
                <a:lnTo>
                  <a:pt x="92" y="4025"/>
                </a:lnTo>
                <a:lnTo>
                  <a:pt x="66" y="3999"/>
                </a:lnTo>
                <a:lnTo>
                  <a:pt x="46" y="3976"/>
                </a:lnTo>
                <a:lnTo>
                  <a:pt x="27" y="3954"/>
                </a:lnTo>
                <a:lnTo>
                  <a:pt x="14" y="3935"/>
                </a:lnTo>
                <a:lnTo>
                  <a:pt x="5" y="3918"/>
                </a:lnTo>
                <a:lnTo>
                  <a:pt x="0" y="3904"/>
                </a:lnTo>
                <a:lnTo>
                  <a:pt x="11" y="3904"/>
                </a:lnTo>
                <a:lnTo>
                  <a:pt x="23" y="3904"/>
                </a:lnTo>
                <a:lnTo>
                  <a:pt x="39" y="3899"/>
                </a:lnTo>
                <a:lnTo>
                  <a:pt x="55" y="3895"/>
                </a:lnTo>
                <a:lnTo>
                  <a:pt x="72" y="3892"/>
                </a:lnTo>
                <a:lnTo>
                  <a:pt x="89" y="3891"/>
                </a:lnTo>
                <a:lnTo>
                  <a:pt x="107" y="3891"/>
                </a:lnTo>
                <a:lnTo>
                  <a:pt x="125" y="3892"/>
                </a:lnTo>
                <a:lnTo>
                  <a:pt x="143" y="3895"/>
                </a:lnTo>
                <a:lnTo>
                  <a:pt x="163" y="3897"/>
                </a:lnTo>
                <a:lnTo>
                  <a:pt x="182" y="3900"/>
                </a:lnTo>
                <a:lnTo>
                  <a:pt x="200" y="3905"/>
                </a:lnTo>
                <a:lnTo>
                  <a:pt x="221" y="3911"/>
                </a:lnTo>
                <a:lnTo>
                  <a:pt x="241" y="3916"/>
                </a:lnTo>
                <a:lnTo>
                  <a:pt x="279" y="3930"/>
                </a:lnTo>
                <a:lnTo>
                  <a:pt x="320" y="3945"/>
                </a:lnTo>
                <a:lnTo>
                  <a:pt x="397" y="3979"/>
                </a:lnTo>
                <a:lnTo>
                  <a:pt x="472" y="4013"/>
                </a:lnTo>
                <a:lnTo>
                  <a:pt x="507" y="4029"/>
                </a:lnTo>
                <a:lnTo>
                  <a:pt x="541" y="4044"/>
                </a:lnTo>
                <a:lnTo>
                  <a:pt x="571" y="4056"/>
                </a:lnTo>
                <a:lnTo>
                  <a:pt x="599" y="4065"/>
                </a:lnTo>
                <a:lnTo>
                  <a:pt x="644" y="4079"/>
                </a:lnTo>
                <a:lnTo>
                  <a:pt x="694" y="4092"/>
                </a:lnTo>
                <a:lnTo>
                  <a:pt x="749" y="4105"/>
                </a:lnTo>
                <a:lnTo>
                  <a:pt x="809" y="4119"/>
                </a:lnTo>
                <a:lnTo>
                  <a:pt x="872" y="4133"/>
                </a:lnTo>
                <a:lnTo>
                  <a:pt x="938" y="4147"/>
                </a:lnTo>
                <a:lnTo>
                  <a:pt x="1007" y="4159"/>
                </a:lnTo>
                <a:lnTo>
                  <a:pt x="1080" y="4172"/>
                </a:lnTo>
                <a:lnTo>
                  <a:pt x="1154" y="4184"/>
                </a:lnTo>
                <a:lnTo>
                  <a:pt x="1231" y="4196"/>
                </a:lnTo>
                <a:lnTo>
                  <a:pt x="1310" y="4206"/>
                </a:lnTo>
                <a:lnTo>
                  <a:pt x="1390" y="4215"/>
                </a:lnTo>
                <a:lnTo>
                  <a:pt x="1471" y="4224"/>
                </a:lnTo>
                <a:lnTo>
                  <a:pt x="1552" y="4231"/>
                </a:lnTo>
                <a:lnTo>
                  <a:pt x="1633" y="4238"/>
                </a:lnTo>
                <a:lnTo>
                  <a:pt x="1714" y="4243"/>
                </a:lnTo>
                <a:lnTo>
                  <a:pt x="1796" y="4246"/>
                </a:lnTo>
                <a:lnTo>
                  <a:pt x="1875" y="4247"/>
                </a:lnTo>
                <a:lnTo>
                  <a:pt x="1954" y="4247"/>
                </a:lnTo>
                <a:lnTo>
                  <a:pt x="2031" y="4245"/>
                </a:lnTo>
                <a:lnTo>
                  <a:pt x="2105" y="4242"/>
                </a:lnTo>
                <a:lnTo>
                  <a:pt x="2177" y="4235"/>
                </a:lnTo>
                <a:lnTo>
                  <a:pt x="2247" y="4227"/>
                </a:lnTo>
                <a:lnTo>
                  <a:pt x="2313" y="4216"/>
                </a:lnTo>
                <a:lnTo>
                  <a:pt x="2375" y="4203"/>
                </a:lnTo>
                <a:lnTo>
                  <a:pt x="2435" y="4187"/>
                </a:lnTo>
                <a:lnTo>
                  <a:pt x="2489" y="4168"/>
                </a:lnTo>
                <a:lnTo>
                  <a:pt x="2539" y="4147"/>
                </a:lnTo>
                <a:lnTo>
                  <a:pt x="2584" y="4123"/>
                </a:lnTo>
                <a:lnTo>
                  <a:pt x="2623" y="4095"/>
                </a:lnTo>
                <a:lnTo>
                  <a:pt x="2656" y="4064"/>
                </a:lnTo>
                <a:lnTo>
                  <a:pt x="2683" y="4031"/>
                </a:lnTo>
                <a:lnTo>
                  <a:pt x="2695" y="4011"/>
                </a:lnTo>
                <a:lnTo>
                  <a:pt x="2706" y="3989"/>
                </a:lnTo>
                <a:lnTo>
                  <a:pt x="2715" y="3962"/>
                </a:lnTo>
                <a:lnTo>
                  <a:pt x="2725" y="3934"/>
                </a:lnTo>
                <a:lnTo>
                  <a:pt x="2733" y="3902"/>
                </a:lnTo>
                <a:lnTo>
                  <a:pt x="2739" y="3868"/>
                </a:lnTo>
                <a:lnTo>
                  <a:pt x="2746" y="3832"/>
                </a:lnTo>
                <a:lnTo>
                  <a:pt x="2752" y="3793"/>
                </a:lnTo>
                <a:lnTo>
                  <a:pt x="2757" y="3753"/>
                </a:lnTo>
                <a:lnTo>
                  <a:pt x="2761" y="3711"/>
                </a:lnTo>
                <a:lnTo>
                  <a:pt x="2765" y="3668"/>
                </a:lnTo>
                <a:lnTo>
                  <a:pt x="2767" y="3624"/>
                </a:lnTo>
                <a:lnTo>
                  <a:pt x="2769" y="3579"/>
                </a:lnTo>
                <a:lnTo>
                  <a:pt x="2772" y="3533"/>
                </a:lnTo>
                <a:lnTo>
                  <a:pt x="2773" y="3487"/>
                </a:lnTo>
                <a:lnTo>
                  <a:pt x="2773" y="3440"/>
                </a:lnTo>
                <a:lnTo>
                  <a:pt x="2773" y="3346"/>
                </a:lnTo>
                <a:lnTo>
                  <a:pt x="2770" y="3255"/>
                </a:lnTo>
                <a:lnTo>
                  <a:pt x="2766" y="3166"/>
                </a:lnTo>
                <a:lnTo>
                  <a:pt x="2761" y="3083"/>
                </a:lnTo>
                <a:lnTo>
                  <a:pt x="2754" y="3006"/>
                </a:lnTo>
                <a:lnTo>
                  <a:pt x="2746" y="2937"/>
                </a:lnTo>
                <a:lnTo>
                  <a:pt x="2743" y="2906"/>
                </a:lnTo>
                <a:lnTo>
                  <a:pt x="2738" y="2879"/>
                </a:lnTo>
                <a:lnTo>
                  <a:pt x="2734" y="2855"/>
                </a:lnTo>
                <a:lnTo>
                  <a:pt x="2729" y="2833"/>
                </a:lnTo>
                <a:lnTo>
                  <a:pt x="2722" y="2806"/>
                </a:lnTo>
                <a:lnTo>
                  <a:pt x="2713" y="2777"/>
                </a:lnTo>
                <a:lnTo>
                  <a:pt x="2702" y="2746"/>
                </a:lnTo>
                <a:lnTo>
                  <a:pt x="2689" y="2715"/>
                </a:lnTo>
                <a:lnTo>
                  <a:pt x="2663" y="2651"/>
                </a:lnTo>
                <a:lnTo>
                  <a:pt x="2638" y="2582"/>
                </a:lnTo>
                <a:lnTo>
                  <a:pt x="2626" y="2548"/>
                </a:lnTo>
                <a:lnTo>
                  <a:pt x="2617" y="2511"/>
                </a:lnTo>
                <a:lnTo>
                  <a:pt x="2613" y="2494"/>
                </a:lnTo>
                <a:lnTo>
                  <a:pt x="2610" y="2476"/>
                </a:lnTo>
                <a:lnTo>
                  <a:pt x="2608" y="2457"/>
                </a:lnTo>
                <a:lnTo>
                  <a:pt x="2605" y="2439"/>
                </a:lnTo>
                <a:lnTo>
                  <a:pt x="2604" y="2421"/>
                </a:lnTo>
                <a:lnTo>
                  <a:pt x="2604" y="2403"/>
                </a:lnTo>
                <a:lnTo>
                  <a:pt x="2605" y="2384"/>
                </a:lnTo>
                <a:lnTo>
                  <a:pt x="2608" y="2366"/>
                </a:lnTo>
                <a:lnTo>
                  <a:pt x="2610" y="2348"/>
                </a:lnTo>
                <a:lnTo>
                  <a:pt x="2615" y="2329"/>
                </a:lnTo>
                <a:lnTo>
                  <a:pt x="2619" y="2310"/>
                </a:lnTo>
                <a:lnTo>
                  <a:pt x="2626" y="2291"/>
                </a:lnTo>
                <a:lnTo>
                  <a:pt x="2638" y="2274"/>
                </a:lnTo>
                <a:lnTo>
                  <a:pt x="2649" y="2257"/>
                </a:lnTo>
                <a:lnTo>
                  <a:pt x="2660" y="2240"/>
                </a:lnTo>
                <a:lnTo>
                  <a:pt x="2672" y="2223"/>
                </a:lnTo>
                <a:lnTo>
                  <a:pt x="2728" y="2222"/>
                </a:lnTo>
                <a:lnTo>
                  <a:pt x="2782" y="2218"/>
                </a:lnTo>
                <a:lnTo>
                  <a:pt x="2832" y="2210"/>
                </a:lnTo>
                <a:lnTo>
                  <a:pt x="2879" y="2201"/>
                </a:lnTo>
                <a:lnTo>
                  <a:pt x="2924" y="2187"/>
                </a:lnTo>
                <a:lnTo>
                  <a:pt x="2965" y="2171"/>
                </a:lnTo>
                <a:lnTo>
                  <a:pt x="3004" y="2153"/>
                </a:lnTo>
                <a:lnTo>
                  <a:pt x="3041" y="2131"/>
                </a:lnTo>
                <a:lnTo>
                  <a:pt x="3074" y="2108"/>
                </a:lnTo>
                <a:lnTo>
                  <a:pt x="3105" y="2082"/>
                </a:lnTo>
                <a:lnTo>
                  <a:pt x="3133" y="2053"/>
                </a:lnTo>
                <a:lnTo>
                  <a:pt x="3160" y="2023"/>
                </a:lnTo>
                <a:lnTo>
                  <a:pt x="3183" y="1990"/>
                </a:lnTo>
                <a:lnTo>
                  <a:pt x="3204" y="1956"/>
                </a:lnTo>
                <a:lnTo>
                  <a:pt x="3224" y="1919"/>
                </a:lnTo>
                <a:lnTo>
                  <a:pt x="3240" y="1881"/>
                </a:lnTo>
                <a:lnTo>
                  <a:pt x="3255" y="1841"/>
                </a:lnTo>
                <a:lnTo>
                  <a:pt x="3269" y="1800"/>
                </a:lnTo>
                <a:lnTo>
                  <a:pt x="3279" y="1757"/>
                </a:lnTo>
                <a:lnTo>
                  <a:pt x="3288" y="1713"/>
                </a:lnTo>
                <a:lnTo>
                  <a:pt x="3295" y="1667"/>
                </a:lnTo>
                <a:lnTo>
                  <a:pt x="3301" y="1620"/>
                </a:lnTo>
                <a:lnTo>
                  <a:pt x="3304" y="1573"/>
                </a:lnTo>
                <a:lnTo>
                  <a:pt x="3306" y="1525"/>
                </a:lnTo>
                <a:lnTo>
                  <a:pt x="3306" y="1476"/>
                </a:lnTo>
                <a:lnTo>
                  <a:pt x="3305" y="1426"/>
                </a:lnTo>
                <a:lnTo>
                  <a:pt x="3303" y="1375"/>
                </a:lnTo>
                <a:lnTo>
                  <a:pt x="3299" y="1324"/>
                </a:lnTo>
                <a:lnTo>
                  <a:pt x="3294" y="1272"/>
                </a:lnTo>
                <a:lnTo>
                  <a:pt x="3287" y="1221"/>
                </a:lnTo>
                <a:lnTo>
                  <a:pt x="3280" y="1169"/>
                </a:lnTo>
                <a:lnTo>
                  <a:pt x="3271" y="1118"/>
                </a:lnTo>
                <a:lnTo>
                  <a:pt x="3267" y="1095"/>
                </a:lnTo>
                <a:lnTo>
                  <a:pt x="3267" y="1074"/>
                </a:lnTo>
                <a:lnTo>
                  <a:pt x="3267" y="1054"/>
                </a:lnTo>
                <a:lnTo>
                  <a:pt x="3271" y="1035"/>
                </a:lnTo>
                <a:lnTo>
                  <a:pt x="3274" y="1017"/>
                </a:lnTo>
                <a:lnTo>
                  <a:pt x="3279" y="1000"/>
                </a:lnTo>
                <a:lnTo>
                  <a:pt x="3283" y="983"/>
                </a:lnTo>
                <a:lnTo>
                  <a:pt x="3289" y="965"/>
                </a:lnTo>
                <a:lnTo>
                  <a:pt x="3301" y="934"/>
                </a:lnTo>
                <a:lnTo>
                  <a:pt x="3311" y="904"/>
                </a:lnTo>
                <a:lnTo>
                  <a:pt x="3314" y="887"/>
                </a:lnTo>
                <a:lnTo>
                  <a:pt x="3317" y="873"/>
                </a:lnTo>
                <a:lnTo>
                  <a:pt x="3318" y="857"/>
                </a:lnTo>
                <a:lnTo>
                  <a:pt x="3317" y="841"/>
                </a:lnTo>
                <a:lnTo>
                  <a:pt x="3314" y="821"/>
                </a:lnTo>
                <a:lnTo>
                  <a:pt x="3310" y="802"/>
                </a:lnTo>
                <a:lnTo>
                  <a:pt x="3305" y="782"/>
                </a:lnTo>
                <a:lnTo>
                  <a:pt x="3299" y="762"/>
                </a:lnTo>
                <a:lnTo>
                  <a:pt x="3293" y="742"/>
                </a:lnTo>
                <a:lnTo>
                  <a:pt x="3286" y="721"/>
                </a:lnTo>
                <a:lnTo>
                  <a:pt x="3277" y="700"/>
                </a:lnTo>
                <a:lnTo>
                  <a:pt x="3267" y="679"/>
                </a:lnTo>
                <a:lnTo>
                  <a:pt x="3227" y="592"/>
                </a:lnTo>
                <a:lnTo>
                  <a:pt x="3182" y="499"/>
                </a:lnTo>
                <a:lnTo>
                  <a:pt x="3159" y="451"/>
                </a:lnTo>
                <a:lnTo>
                  <a:pt x="3136" y="401"/>
                </a:lnTo>
                <a:lnTo>
                  <a:pt x="3125" y="376"/>
                </a:lnTo>
                <a:lnTo>
                  <a:pt x="3115" y="350"/>
                </a:lnTo>
                <a:lnTo>
                  <a:pt x="3106" y="324"/>
                </a:lnTo>
                <a:lnTo>
                  <a:pt x="3097" y="297"/>
                </a:lnTo>
                <a:lnTo>
                  <a:pt x="3088" y="270"/>
                </a:lnTo>
                <a:lnTo>
                  <a:pt x="3080" y="243"/>
                </a:lnTo>
                <a:lnTo>
                  <a:pt x="3073" y="215"/>
                </a:lnTo>
                <a:lnTo>
                  <a:pt x="3067" y="187"/>
                </a:lnTo>
                <a:lnTo>
                  <a:pt x="3061" y="158"/>
                </a:lnTo>
                <a:lnTo>
                  <a:pt x="3057" y="128"/>
                </a:lnTo>
                <a:lnTo>
                  <a:pt x="3054" y="100"/>
                </a:lnTo>
                <a:lnTo>
                  <a:pt x="3052" y="69"/>
                </a:lnTo>
                <a:lnTo>
                  <a:pt x="3061" y="69"/>
                </a:lnTo>
                <a:lnTo>
                  <a:pt x="3069" y="69"/>
                </a:lnTo>
                <a:lnTo>
                  <a:pt x="3078" y="69"/>
                </a:lnTo>
                <a:lnTo>
                  <a:pt x="3086" y="69"/>
                </a:lnTo>
                <a:lnTo>
                  <a:pt x="3136" y="133"/>
                </a:lnTo>
                <a:lnTo>
                  <a:pt x="3185" y="196"/>
                </a:lnTo>
                <a:lnTo>
                  <a:pt x="3233" y="259"/>
                </a:lnTo>
                <a:lnTo>
                  <a:pt x="3282" y="323"/>
                </a:lnTo>
                <a:lnTo>
                  <a:pt x="3332" y="386"/>
                </a:lnTo>
                <a:lnTo>
                  <a:pt x="3381" y="449"/>
                </a:lnTo>
                <a:lnTo>
                  <a:pt x="3429" y="513"/>
                </a:lnTo>
                <a:lnTo>
                  <a:pt x="3478" y="576"/>
                </a:lnTo>
                <a:lnTo>
                  <a:pt x="3506" y="621"/>
                </a:lnTo>
                <a:lnTo>
                  <a:pt x="3532" y="666"/>
                </a:lnTo>
                <a:lnTo>
                  <a:pt x="3557" y="712"/>
                </a:lnTo>
                <a:lnTo>
                  <a:pt x="3582" y="759"/>
                </a:lnTo>
                <a:lnTo>
                  <a:pt x="3629" y="855"/>
                </a:lnTo>
                <a:lnTo>
                  <a:pt x="3676" y="950"/>
                </a:lnTo>
                <a:lnTo>
                  <a:pt x="3700" y="999"/>
                </a:lnTo>
                <a:lnTo>
                  <a:pt x="3724" y="1046"/>
                </a:lnTo>
                <a:lnTo>
                  <a:pt x="3750" y="1092"/>
                </a:lnTo>
                <a:lnTo>
                  <a:pt x="3776" y="1138"/>
                </a:lnTo>
                <a:lnTo>
                  <a:pt x="3802" y="1184"/>
                </a:lnTo>
                <a:lnTo>
                  <a:pt x="3831" y="1228"/>
                </a:lnTo>
                <a:lnTo>
                  <a:pt x="3861" y="1271"/>
                </a:lnTo>
                <a:lnTo>
                  <a:pt x="3893" y="1312"/>
                </a:lnTo>
                <a:lnTo>
                  <a:pt x="3908" y="1330"/>
                </a:lnTo>
                <a:lnTo>
                  <a:pt x="3922" y="1347"/>
                </a:lnTo>
                <a:lnTo>
                  <a:pt x="3937" y="1362"/>
                </a:lnTo>
                <a:lnTo>
                  <a:pt x="3952" y="1375"/>
                </a:lnTo>
                <a:lnTo>
                  <a:pt x="3968" y="1389"/>
                </a:lnTo>
                <a:lnTo>
                  <a:pt x="3984" y="1402"/>
                </a:lnTo>
                <a:lnTo>
                  <a:pt x="4002" y="1414"/>
                </a:lnTo>
                <a:lnTo>
                  <a:pt x="4018" y="1427"/>
                </a:lnTo>
                <a:lnTo>
                  <a:pt x="4052" y="1449"/>
                </a:lnTo>
                <a:lnTo>
                  <a:pt x="4087" y="1470"/>
                </a:lnTo>
                <a:lnTo>
                  <a:pt x="4123" y="1491"/>
                </a:lnTo>
                <a:lnTo>
                  <a:pt x="4158" y="1512"/>
                </a:lnTo>
                <a:lnTo>
                  <a:pt x="4195" y="1533"/>
                </a:lnTo>
                <a:lnTo>
                  <a:pt x="4231" y="1556"/>
                </a:lnTo>
                <a:lnTo>
                  <a:pt x="4249" y="1569"/>
                </a:lnTo>
                <a:lnTo>
                  <a:pt x="4266" y="1581"/>
                </a:lnTo>
                <a:lnTo>
                  <a:pt x="4284" y="1595"/>
                </a:lnTo>
                <a:lnTo>
                  <a:pt x="4302" y="1610"/>
                </a:lnTo>
                <a:lnTo>
                  <a:pt x="4319" y="1625"/>
                </a:lnTo>
                <a:lnTo>
                  <a:pt x="4336" y="1641"/>
                </a:lnTo>
                <a:lnTo>
                  <a:pt x="4353" y="1658"/>
                </a:lnTo>
                <a:lnTo>
                  <a:pt x="4370" y="1676"/>
                </a:lnTo>
                <a:lnTo>
                  <a:pt x="4386" y="1696"/>
                </a:lnTo>
                <a:lnTo>
                  <a:pt x="4402" y="1717"/>
                </a:lnTo>
                <a:lnTo>
                  <a:pt x="4418" y="1738"/>
                </a:lnTo>
                <a:lnTo>
                  <a:pt x="4434" y="1762"/>
                </a:lnTo>
                <a:lnTo>
                  <a:pt x="4465" y="1810"/>
                </a:lnTo>
                <a:lnTo>
                  <a:pt x="4499" y="1863"/>
                </a:lnTo>
                <a:lnTo>
                  <a:pt x="4536" y="1919"/>
                </a:lnTo>
                <a:lnTo>
                  <a:pt x="4576" y="1977"/>
                </a:lnTo>
                <a:lnTo>
                  <a:pt x="4598" y="2006"/>
                </a:lnTo>
                <a:lnTo>
                  <a:pt x="4620" y="2036"/>
                </a:lnTo>
                <a:lnTo>
                  <a:pt x="4643" y="2065"/>
                </a:lnTo>
                <a:lnTo>
                  <a:pt x="4667" y="2094"/>
                </a:lnTo>
                <a:lnTo>
                  <a:pt x="4691" y="2123"/>
                </a:lnTo>
                <a:lnTo>
                  <a:pt x="4716" y="2152"/>
                </a:lnTo>
                <a:lnTo>
                  <a:pt x="4741" y="2179"/>
                </a:lnTo>
                <a:lnTo>
                  <a:pt x="4769" y="2207"/>
                </a:lnTo>
                <a:lnTo>
                  <a:pt x="4795" y="2232"/>
                </a:lnTo>
                <a:lnTo>
                  <a:pt x="4824" y="2257"/>
                </a:lnTo>
                <a:lnTo>
                  <a:pt x="4852" y="2281"/>
                </a:lnTo>
                <a:lnTo>
                  <a:pt x="4882" y="2304"/>
                </a:lnTo>
                <a:lnTo>
                  <a:pt x="4912" y="2325"/>
                </a:lnTo>
                <a:lnTo>
                  <a:pt x="4943" y="2344"/>
                </a:lnTo>
                <a:lnTo>
                  <a:pt x="4974" y="2362"/>
                </a:lnTo>
                <a:lnTo>
                  <a:pt x="5006" y="2377"/>
                </a:lnTo>
                <a:lnTo>
                  <a:pt x="5039" y="2391"/>
                </a:lnTo>
                <a:lnTo>
                  <a:pt x="5072" y="2403"/>
                </a:lnTo>
                <a:lnTo>
                  <a:pt x="5107" y="2412"/>
                </a:lnTo>
                <a:lnTo>
                  <a:pt x="5141" y="2419"/>
                </a:lnTo>
                <a:lnTo>
                  <a:pt x="5177" y="2423"/>
                </a:lnTo>
                <a:lnTo>
                  <a:pt x="5212" y="2424"/>
                </a:lnTo>
                <a:lnTo>
                  <a:pt x="5249" y="2423"/>
                </a:lnTo>
                <a:lnTo>
                  <a:pt x="5286" y="2419"/>
                </a:lnTo>
                <a:lnTo>
                  <a:pt x="5312" y="2399"/>
                </a:lnTo>
                <a:lnTo>
                  <a:pt x="5341" y="2377"/>
                </a:lnTo>
                <a:lnTo>
                  <a:pt x="5376" y="2354"/>
                </a:lnTo>
                <a:lnTo>
                  <a:pt x="5412" y="2330"/>
                </a:lnTo>
                <a:lnTo>
                  <a:pt x="5491" y="2280"/>
                </a:lnTo>
                <a:lnTo>
                  <a:pt x="5575" y="2227"/>
                </a:lnTo>
                <a:lnTo>
                  <a:pt x="5615" y="2201"/>
                </a:lnTo>
                <a:lnTo>
                  <a:pt x="5655" y="2176"/>
                </a:lnTo>
                <a:lnTo>
                  <a:pt x="5693" y="2149"/>
                </a:lnTo>
                <a:lnTo>
                  <a:pt x="5729" y="2125"/>
                </a:lnTo>
                <a:lnTo>
                  <a:pt x="5759" y="2101"/>
                </a:lnTo>
                <a:lnTo>
                  <a:pt x="5787" y="2078"/>
                </a:lnTo>
                <a:lnTo>
                  <a:pt x="5800" y="2068"/>
                </a:lnTo>
                <a:lnTo>
                  <a:pt x="5810" y="2058"/>
                </a:lnTo>
                <a:lnTo>
                  <a:pt x="5820" y="2048"/>
                </a:lnTo>
                <a:lnTo>
                  <a:pt x="5828" y="2038"/>
                </a:lnTo>
                <a:lnTo>
                  <a:pt x="5836" y="2044"/>
                </a:lnTo>
                <a:lnTo>
                  <a:pt x="5845" y="2050"/>
                </a:lnTo>
                <a:lnTo>
                  <a:pt x="5853" y="2056"/>
                </a:lnTo>
                <a:lnTo>
                  <a:pt x="5863" y="2061"/>
                </a:lnTo>
                <a:lnTo>
                  <a:pt x="5871" y="2099"/>
                </a:lnTo>
                <a:lnTo>
                  <a:pt x="5877" y="2137"/>
                </a:lnTo>
                <a:lnTo>
                  <a:pt x="5883" y="2178"/>
                </a:lnTo>
                <a:lnTo>
                  <a:pt x="5888" y="2219"/>
                </a:lnTo>
                <a:lnTo>
                  <a:pt x="5897" y="2304"/>
                </a:lnTo>
                <a:lnTo>
                  <a:pt x="5905" y="2392"/>
                </a:lnTo>
                <a:lnTo>
                  <a:pt x="5913" y="2482"/>
                </a:lnTo>
                <a:lnTo>
                  <a:pt x="5923" y="2570"/>
                </a:lnTo>
                <a:lnTo>
                  <a:pt x="5929" y="2613"/>
                </a:lnTo>
                <a:lnTo>
                  <a:pt x="5937" y="2657"/>
                </a:lnTo>
                <a:lnTo>
                  <a:pt x="5945" y="2699"/>
                </a:lnTo>
                <a:lnTo>
                  <a:pt x="5954" y="2740"/>
                </a:lnTo>
                <a:lnTo>
                  <a:pt x="5970" y="2803"/>
                </a:lnTo>
                <a:lnTo>
                  <a:pt x="5986" y="2869"/>
                </a:lnTo>
                <a:lnTo>
                  <a:pt x="6003" y="2934"/>
                </a:lnTo>
                <a:lnTo>
                  <a:pt x="6021" y="3000"/>
                </a:lnTo>
                <a:lnTo>
                  <a:pt x="6038" y="3069"/>
                </a:lnTo>
                <a:lnTo>
                  <a:pt x="6056" y="3137"/>
                </a:lnTo>
                <a:lnTo>
                  <a:pt x="6073" y="3205"/>
                </a:lnTo>
                <a:lnTo>
                  <a:pt x="6090" y="3275"/>
                </a:lnTo>
                <a:lnTo>
                  <a:pt x="6109" y="3344"/>
                </a:lnTo>
                <a:lnTo>
                  <a:pt x="6126" y="3413"/>
                </a:lnTo>
                <a:lnTo>
                  <a:pt x="6143" y="3481"/>
                </a:lnTo>
                <a:lnTo>
                  <a:pt x="6159" y="3550"/>
                </a:lnTo>
                <a:lnTo>
                  <a:pt x="6175" y="3616"/>
                </a:lnTo>
                <a:lnTo>
                  <a:pt x="6191" y="3683"/>
                </a:lnTo>
                <a:lnTo>
                  <a:pt x="6205" y="3748"/>
                </a:lnTo>
                <a:lnTo>
                  <a:pt x="6220" y="3812"/>
                </a:lnTo>
                <a:lnTo>
                  <a:pt x="6226" y="3847"/>
                </a:lnTo>
                <a:lnTo>
                  <a:pt x="6231" y="3882"/>
                </a:lnTo>
                <a:lnTo>
                  <a:pt x="6236" y="3918"/>
                </a:lnTo>
                <a:lnTo>
                  <a:pt x="6238" y="3952"/>
                </a:lnTo>
                <a:lnTo>
                  <a:pt x="6243" y="4022"/>
                </a:lnTo>
                <a:lnTo>
                  <a:pt x="6244" y="4090"/>
                </a:lnTo>
                <a:lnTo>
                  <a:pt x="6245" y="4157"/>
                </a:lnTo>
                <a:lnTo>
                  <a:pt x="6247" y="4221"/>
                </a:lnTo>
                <a:lnTo>
                  <a:pt x="6248" y="4252"/>
                </a:lnTo>
                <a:lnTo>
                  <a:pt x="6251" y="4283"/>
                </a:lnTo>
                <a:lnTo>
                  <a:pt x="6254" y="4311"/>
                </a:lnTo>
                <a:lnTo>
                  <a:pt x="6258" y="4339"/>
                </a:lnTo>
                <a:lnTo>
                  <a:pt x="6263" y="4366"/>
                </a:lnTo>
                <a:lnTo>
                  <a:pt x="6270" y="4392"/>
                </a:lnTo>
                <a:lnTo>
                  <a:pt x="6278" y="4416"/>
                </a:lnTo>
                <a:lnTo>
                  <a:pt x="6287" y="4439"/>
                </a:lnTo>
                <a:lnTo>
                  <a:pt x="6299" y="4460"/>
                </a:lnTo>
                <a:lnTo>
                  <a:pt x="6313" y="4480"/>
                </a:lnTo>
                <a:lnTo>
                  <a:pt x="6329" y="4498"/>
                </a:lnTo>
                <a:lnTo>
                  <a:pt x="6347" y="4514"/>
                </a:lnTo>
                <a:lnTo>
                  <a:pt x="6368" y="4529"/>
                </a:lnTo>
                <a:lnTo>
                  <a:pt x="6392" y="4542"/>
                </a:lnTo>
                <a:lnTo>
                  <a:pt x="6418" y="4552"/>
                </a:lnTo>
                <a:lnTo>
                  <a:pt x="6448" y="4561"/>
                </a:lnTo>
                <a:lnTo>
                  <a:pt x="6480" y="4567"/>
                </a:lnTo>
                <a:lnTo>
                  <a:pt x="6516" y="4571"/>
                </a:lnTo>
                <a:lnTo>
                  <a:pt x="6555" y="4573"/>
                </a:lnTo>
                <a:lnTo>
                  <a:pt x="6599" y="4573"/>
                </a:lnTo>
                <a:lnTo>
                  <a:pt x="6623" y="4547"/>
                </a:lnTo>
                <a:lnTo>
                  <a:pt x="6646" y="4523"/>
                </a:lnTo>
                <a:lnTo>
                  <a:pt x="6669" y="4498"/>
                </a:lnTo>
                <a:lnTo>
                  <a:pt x="6692" y="4474"/>
                </a:lnTo>
                <a:lnTo>
                  <a:pt x="6715" y="4450"/>
                </a:lnTo>
                <a:lnTo>
                  <a:pt x="6738" y="4425"/>
                </a:lnTo>
                <a:lnTo>
                  <a:pt x="6760" y="4401"/>
                </a:lnTo>
                <a:lnTo>
                  <a:pt x="6783" y="4377"/>
                </a:lnTo>
                <a:lnTo>
                  <a:pt x="6798" y="4352"/>
                </a:lnTo>
                <a:lnTo>
                  <a:pt x="6812" y="4328"/>
                </a:lnTo>
                <a:lnTo>
                  <a:pt x="6825" y="4301"/>
                </a:lnTo>
                <a:lnTo>
                  <a:pt x="6835" y="4275"/>
                </a:lnTo>
                <a:lnTo>
                  <a:pt x="6845" y="4248"/>
                </a:lnTo>
                <a:lnTo>
                  <a:pt x="6854" y="4221"/>
                </a:lnTo>
                <a:lnTo>
                  <a:pt x="6863" y="4192"/>
                </a:lnTo>
                <a:lnTo>
                  <a:pt x="6872" y="4165"/>
                </a:lnTo>
                <a:lnTo>
                  <a:pt x="6886" y="4106"/>
                </a:lnTo>
                <a:lnTo>
                  <a:pt x="6901" y="4047"/>
                </a:lnTo>
                <a:lnTo>
                  <a:pt x="6916" y="3987"/>
                </a:lnTo>
                <a:lnTo>
                  <a:pt x="6933" y="3927"/>
                </a:lnTo>
                <a:lnTo>
                  <a:pt x="6956" y="3850"/>
                </a:lnTo>
                <a:lnTo>
                  <a:pt x="6979" y="3772"/>
                </a:lnTo>
                <a:lnTo>
                  <a:pt x="7000" y="3695"/>
                </a:lnTo>
                <a:lnTo>
                  <a:pt x="7020" y="3619"/>
                </a:lnTo>
                <a:lnTo>
                  <a:pt x="7041" y="3543"/>
                </a:lnTo>
                <a:lnTo>
                  <a:pt x="7059" y="3466"/>
                </a:lnTo>
                <a:lnTo>
                  <a:pt x="7079" y="3390"/>
                </a:lnTo>
                <a:lnTo>
                  <a:pt x="7097" y="3313"/>
                </a:lnTo>
                <a:lnTo>
                  <a:pt x="7117" y="3235"/>
                </a:lnTo>
                <a:lnTo>
                  <a:pt x="7135" y="3156"/>
                </a:lnTo>
                <a:lnTo>
                  <a:pt x="7153" y="3077"/>
                </a:lnTo>
                <a:lnTo>
                  <a:pt x="7173" y="2997"/>
                </a:lnTo>
                <a:lnTo>
                  <a:pt x="7192" y="2914"/>
                </a:lnTo>
                <a:lnTo>
                  <a:pt x="7213" y="2832"/>
                </a:lnTo>
                <a:lnTo>
                  <a:pt x="7233" y="2747"/>
                </a:lnTo>
                <a:lnTo>
                  <a:pt x="7256" y="2660"/>
                </a:lnTo>
                <a:lnTo>
                  <a:pt x="7277" y="2579"/>
                </a:lnTo>
                <a:lnTo>
                  <a:pt x="7298" y="2499"/>
                </a:lnTo>
                <a:lnTo>
                  <a:pt x="7318" y="2416"/>
                </a:lnTo>
                <a:lnTo>
                  <a:pt x="7340" y="2335"/>
                </a:lnTo>
                <a:lnTo>
                  <a:pt x="7361" y="2253"/>
                </a:lnTo>
                <a:lnTo>
                  <a:pt x="7381" y="2170"/>
                </a:lnTo>
                <a:lnTo>
                  <a:pt x="7402" y="2086"/>
                </a:lnTo>
                <a:lnTo>
                  <a:pt x="7421" y="2002"/>
                </a:lnTo>
                <a:lnTo>
                  <a:pt x="7442" y="1917"/>
                </a:lnTo>
                <a:lnTo>
                  <a:pt x="7461" y="1830"/>
                </a:lnTo>
                <a:lnTo>
                  <a:pt x="7480" y="1743"/>
                </a:lnTo>
                <a:lnTo>
                  <a:pt x="7499" y="1655"/>
                </a:lnTo>
                <a:lnTo>
                  <a:pt x="7516" y="1565"/>
                </a:lnTo>
                <a:lnTo>
                  <a:pt x="7535" y="1475"/>
                </a:lnTo>
                <a:lnTo>
                  <a:pt x="7551" y="1383"/>
                </a:lnTo>
                <a:lnTo>
                  <a:pt x="7567" y="1289"/>
                </a:lnTo>
                <a:lnTo>
                  <a:pt x="7572" y="1252"/>
                </a:lnTo>
                <a:lnTo>
                  <a:pt x="7577" y="1215"/>
                </a:lnTo>
                <a:lnTo>
                  <a:pt x="7579" y="1177"/>
                </a:lnTo>
                <a:lnTo>
                  <a:pt x="7582" y="1139"/>
                </a:lnTo>
                <a:lnTo>
                  <a:pt x="7582" y="1103"/>
                </a:lnTo>
                <a:lnTo>
                  <a:pt x="7582" y="1066"/>
                </a:lnTo>
                <a:lnTo>
                  <a:pt x="7580" y="1029"/>
                </a:lnTo>
                <a:lnTo>
                  <a:pt x="7577" y="993"/>
                </a:lnTo>
                <a:lnTo>
                  <a:pt x="7575" y="957"/>
                </a:lnTo>
                <a:lnTo>
                  <a:pt x="7570" y="921"/>
                </a:lnTo>
                <a:lnTo>
                  <a:pt x="7566" y="885"/>
                </a:lnTo>
                <a:lnTo>
                  <a:pt x="7560" y="850"/>
                </a:lnTo>
                <a:lnTo>
                  <a:pt x="7547" y="779"/>
                </a:lnTo>
                <a:lnTo>
                  <a:pt x="7533" y="709"/>
                </a:lnTo>
                <a:lnTo>
                  <a:pt x="7519" y="640"/>
                </a:lnTo>
                <a:lnTo>
                  <a:pt x="7503" y="573"/>
                </a:lnTo>
                <a:lnTo>
                  <a:pt x="7486" y="506"/>
                </a:lnTo>
                <a:lnTo>
                  <a:pt x="7472" y="440"/>
                </a:lnTo>
                <a:lnTo>
                  <a:pt x="7458" y="374"/>
                </a:lnTo>
                <a:lnTo>
                  <a:pt x="7445" y="310"/>
                </a:lnTo>
                <a:lnTo>
                  <a:pt x="7441" y="278"/>
                </a:lnTo>
                <a:lnTo>
                  <a:pt x="7436" y="246"/>
                </a:lnTo>
                <a:lnTo>
                  <a:pt x="7432" y="215"/>
                </a:lnTo>
                <a:lnTo>
                  <a:pt x="7428" y="184"/>
                </a:lnTo>
                <a:lnTo>
                  <a:pt x="7441" y="190"/>
                </a:lnTo>
                <a:lnTo>
                  <a:pt x="7452" y="196"/>
                </a:lnTo>
                <a:lnTo>
                  <a:pt x="7464" y="202"/>
                </a:lnTo>
                <a:lnTo>
                  <a:pt x="7475" y="207"/>
                </a:lnTo>
                <a:lnTo>
                  <a:pt x="7491" y="216"/>
                </a:lnTo>
                <a:lnTo>
                  <a:pt x="7506" y="226"/>
                </a:lnTo>
                <a:lnTo>
                  <a:pt x="7522" y="236"/>
                </a:lnTo>
                <a:lnTo>
                  <a:pt x="7536" y="246"/>
                </a:lnTo>
                <a:lnTo>
                  <a:pt x="7551" y="258"/>
                </a:lnTo>
                <a:lnTo>
                  <a:pt x="7564" y="270"/>
                </a:lnTo>
                <a:lnTo>
                  <a:pt x="7577" y="283"/>
                </a:lnTo>
                <a:lnTo>
                  <a:pt x="7591" y="297"/>
                </a:lnTo>
                <a:lnTo>
                  <a:pt x="7615" y="324"/>
                </a:lnTo>
                <a:lnTo>
                  <a:pt x="7639" y="354"/>
                </a:lnTo>
                <a:lnTo>
                  <a:pt x="7661" y="386"/>
                </a:lnTo>
                <a:lnTo>
                  <a:pt x="7682" y="418"/>
                </a:lnTo>
                <a:lnTo>
                  <a:pt x="7724" y="486"/>
                </a:lnTo>
                <a:lnTo>
                  <a:pt x="7763" y="553"/>
                </a:lnTo>
                <a:lnTo>
                  <a:pt x="7783" y="586"/>
                </a:lnTo>
                <a:lnTo>
                  <a:pt x="7803" y="618"/>
                </a:lnTo>
                <a:lnTo>
                  <a:pt x="7822" y="649"/>
                </a:lnTo>
                <a:lnTo>
                  <a:pt x="7844" y="679"/>
                </a:lnTo>
                <a:lnTo>
                  <a:pt x="7875" y="721"/>
                </a:lnTo>
                <a:lnTo>
                  <a:pt x="7913" y="771"/>
                </a:lnTo>
                <a:lnTo>
                  <a:pt x="7957" y="827"/>
                </a:lnTo>
                <a:lnTo>
                  <a:pt x="8006" y="887"/>
                </a:lnTo>
                <a:lnTo>
                  <a:pt x="8060" y="953"/>
                </a:lnTo>
                <a:lnTo>
                  <a:pt x="8119" y="1020"/>
                </a:lnTo>
                <a:lnTo>
                  <a:pt x="8178" y="1090"/>
                </a:lnTo>
                <a:lnTo>
                  <a:pt x="8239" y="1160"/>
                </a:lnTo>
                <a:lnTo>
                  <a:pt x="8302" y="1229"/>
                </a:lnTo>
                <a:lnTo>
                  <a:pt x="8363" y="1295"/>
                </a:lnTo>
                <a:lnTo>
                  <a:pt x="8423" y="1358"/>
                </a:lnTo>
                <a:lnTo>
                  <a:pt x="8482" y="1417"/>
                </a:lnTo>
                <a:lnTo>
                  <a:pt x="8509" y="1443"/>
                </a:lnTo>
                <a:lnTo>
                  <a:pt x="8537" y="1468"/>
                </a:lnTo>
                <a:lnTo>
                  <a:pt x="8562" y="1492"/>
                </a:lnTo>
                <a:lnTo>
                  <a:pt x="8587" y="1514"/>
                </a:lnTo>
                <a:lnTo>
                  <a:pt x="8610" y="1533"/>
                </a:lnTo>
                <a:lnTo>
                  <a:pt x="8633" y="1551"/>
                </a:lnTo>
                <a:lnTo>
                  <a:pt x="8654" y="1565"/>
                </a:lnTo>
                <a:lnTo>
                  <a:pt x="8673" y="1578"/>
                </a:lnTo>
                <a:lnTo>
                  <a:pt x="8697" y="1592"/>
                </a:lnTo>
                <a:lnTo>
                  <a:pt x="8721" y="1604"/>
                </a:lnTo>
                <a:lnTo>
                  <a:pt x="8746" y="1615"/>
                </a:lnTo>
                <a:lnTo>
                  <a:pt x="8773" y="1625"/>
                </a:lnTo>
                <a:lnTo>
                  <a:pt x="8799" y="1634"/>
                </a:lnTo>
                <a:lnTo>
                  <a:pt x="8825" y="1643"/>
                </a:lnTo>
                <a:lnTo>
                  <a:pt x="8853" y="1650"/>
                </a:lnTo>
                <a:lnTo>
                  <a:pt x="8880" y="1657"/>
                </a:lnTo>
                <a:lnTo>
                  <a:pt x="8938" y="1670"/>
                </a:lnTo>
                <a:lnTo>
                  <a:pt x="8997" y="1681"/>
                </a:lnTo>
                <a:lnTo>
                  <a:pt x="9058" y="1693"/>
                </a:lnTo>
                <a:lnTo>
                  <a:pt x="9122" y="1704"/>
                </a:lnTo>
                <a:lnTo>
                  <a:pt x="9177" y="1714"/>
                </a:lnTo>
                <a:lnTo>
                  <a:pt x="9228" y="1721"/>
                </a:lnTo>
                <a:lnTo>
                  <a:pt x="9278" y="1725"/>
                </a:lnTo>
                <a:lnTo>
                  <a:pt x="9322" y="1726"/>
                </a:lnTo>
                <a:lnTo>
                  <a:pt x="9365" y="1725"/>
                </a:lnTo>
                <a:lnTo>
                  <a:pt x="9404" y="1721"/>
                </a:lnTo>
                <a:lnTo>
                  <a:pt x="9441" y="1715"/>
                </a:lnTo>
                <a:lnTo>
                  <a:pt x="9476" y="1707"/>
                </a:lnTo>
                <a:lnTo>
                  <a:pt x="9508" y="1697"/>
                </a:lnTo>
                <a:lnTo>
                  <a:pt x="9538" y="1686"/>
                </a:lnTo>
                <a:lnTo>
                  <a:pt x="9565" y="1672"/>
                </a:lnTo>
                <a:lnTo>
                  <a:pt x="9593" y="1657"/>
                </a:lnTo>
                <a:lnTo>
                  <a:pt x="9618" y="1641"/>
                </a:lnTo>
                <a:lnTo>
                  <a:pt x="9641" y="1624"/>
                </a:lnTo>
                <a:lnTo>
                  <a:pt x="9664" y="1605"/>
                </a:lnTo>
                <a:lnTo>
                  <a:pt x="9685" y="1586"/>
                </a:lnTo>
                <a:lnTo>
                  <a:pt x="9707" y="1565"/>
                </a:lnTo>
                <a:lnTo>
                  <a:pt x="9728" y="1545"/>
                </a:lnTo>
                <a:lnTo>
                  <a:pt x="9748" y="1523"/>
                </a:lnTo>
                <a:lnTo>
                  <a:pt x="9769" y="1501"/>
                </a:lnTo>
                <a:lnTo>
                  <a:pt x="9810" y="1457"/>
                </a:lnTo>
                <a:lnTo>
                  <a:pt x="9854" y="1412"/>
                </a:lnTo>
                <a:lnTo>
                  <a:pt x="9877" y="1389"/>
                </a:lnTo>
                <a:lnTo>
                  <a:pt x="9900" y="1368"/>
                </a:lnTo>
                <a:lnTo>
                  <a:pt x="9926" y="1347"/>
                </a:lnTo>
                <a:lnTo>
                  <a:pt x="9952" y="1326"/>
                </a:lnTo>
                <a:lnTo>
                  <a:pt x="9981" y="1308"/>
                </a:lnTo>
                <a:lnTo>
                  <a:pt x="10011" y="1288"/>
                </a:lnTo>
                <a:lnTo>
                  <a:pt x="10043" y="1271"/>
                </a:lnTo>
                <a:lnTo>
                  <a:pt x="10077" y="1255"/>
                </a:lnTo>
                <a:lnTo>
                  <a:pt x="10089" y="1251"/>
                </a:lnTo>
                <a:lnTo>
                  <a:pt x="10100" y="1247"/>
                </a:lnTo>
                <a:lnTo>
                  <a:pt x="10110" y="1245"/>
                </a:lnTo>
                <a:lnTo>
                  <a:pt x="10121" y="1242"/>
                </a:lnTo>
                <a:lnTo>
                  <a:pt x="10131" y="1241"/>
                </a:lnTo>
                <a:lnTo>
                  <a:pt x="10140" y="1241"/>
                </a:lnTo>
                <a:lnTo>
                  <a:pt x="10150" y="1241"/>
                </a:lnTo>
                <a:lnTo>
                  <a:pt x="10160" y="1242"/>
                </a:lnTo>
                <a:lnTo>
                  <a:pt x="10178" y="1245"/>
                </a:lnTo>
                <a:lnTo>
                  <a:pt x="10196" y="1249"/>
                </a:lnTo>
                <a:lnTo>
                  <a:pt x="10213" y="1254"/>
                </a:lnTo>
                <a:lnTo>
                  <a:pt x="10232" y="1260"/>
                </a:lnTo>
                <a:lnTo>
                  <a:pt x="10249" y="1265"/>
                </a:lnTo>
                <a:lnTo>
                  <a:pt x="10267" y="1271"/>
                </a:lnTo>
                <a:lnTo>
                  <a:pt x="10285" y="1276"/>
                </a:lnTo>
                <a:lnTo>
                  <a:pt x="10304" y="1278"/>
                </a:lnTo>
                <a:lnTo>
                  <a:pt x="10314" y="1279"/>
                </a:lnTo>
                <a:lnTo>
                  <a:pt x="10323" y="1279"/>
                </a:lnTo>
                <a:lnTo>
                  <a:pt x="10334" y="1279"/>
                </a:lnTo>
                <a:lnTo>
                  <a:pt x="10344" y="1278"/>
                </a:lnTo>
                <a:lnTo>
                  <a:pt x="10354" y="1277"/>
                </a:lnTo>
                <a:lnTo>
                  <a:pt x="10366" y="1275"/>
                </a:lnTo>
                <a:lnTo>
                  <a:pt x="10377" y="1271"/>
                </a:lnTo>
                <a:lnTo>
                  <a:pt x="10389" y="1267"/>
                </a:lnTo>
                <a:lnTo>
                  <a:pt x="10461" y="1212"/>
                </a:lnTo>
                <a:lnTo>
                  <a:pt x="10533" y="1158"/>
                </a:lnTo>
                <a:lnTo>
                  <a:pt x="10605" y="1103"/>
                </a:lnTo>
                <a:lnTo>
                  <a:pt x="10676" y="1048"/>
                </a:lnTo>
                <a:lnTo>
                  <a:pt x="10748" y="993"/>
                </a:lnTo>
                <a:lnTo>
                  <a:pt x="10820" y="939"/>
                </a:lnTo>
                <a:lnTo>
                  <a:pt x="10892" y="884"/>
                </a:lnTo>
                <a:lnTo>
                  <a:pt x="10965" y="829"/>
                </a:lnTo>
                <a:lnTo>
                  <a:pt x="10993" y="795"/>
                </a:lnTo>
                <a:lnTo>
                  <a:pt x="11022" y="760"/>
                </a:lnTo>
                <a:lnTo>
                  <a:pt x="11051" y="726"/>
                </a:lnTo>
                <a:lnTo>
                  <a:pt x="11079" y="691"/>
                </a:lnTo>
                <a:lnTo>
                  <a:pt x="11109" y="656"/>
                </a:lnTo>
                <a:lnTo>
                  <a:pt x="11138" y="622"/>
                </a:lnTo>
                <a:lnTo>
                  <a:pt x="11166" y="587"/>
                </a:lnTo>
                <a:lnTo>
                  <a:pt x="11195" y="553"/>
                </a:lnTo>
                <a:lnTo>
                  <a:pt x="11222" y="538"/>
                </a:lnTo>
                <a:lnTo>
                  <a:pt x="11250" y="524"/>
                </a:lnTo>
                <a:lnTo>
                  <a:pt x="11277" y="510"/>
                </a:lnTo>
                <a:lnTo>
                  <a:pt x="11305" y="495"/>
                </a:lnTo>
                <a:lnTo>
                  <a:pt x="11331" y="481"/>
                </a:lnTo>
                <a:lnTo>
                  <a:pt x="11359" y="466"/>
                </a:lnTo>
                <a:lnTo>
                  <a:pt x="11386" y="452"/>
                </a:lnTo>
                <a:lnTo>
                  <a:pt x="11414" y="437"/>
                </a:lnTo>
                <a:lnTo>
                  <a:pt x="11423" y="416"/>
                </a:lnTo>
                <a:lnTo>
                  <a:pt x="11431" y="394"/>
                </a:lnTo>
                <a:lnTo>
                  <a:pt x="11440" y="373"/>
                </a:lnTo>
                <a:lnTo>
                  <a:pt x="11448" y="352"/>
                </a:lnTo>
                <a:lnTo>
                  <a:pt x="11457" y="330"/>
                </a:lnTo>
                <a:lnTo>
                  <a:pt x="11465" y="308"/>
                </a:lnTo>
                <a:lnTo>
                  <a:pt x="11474" y="286"/>
                </a:lnTo>
                <a:lnTo>
                  <a:pt x="11482" y="265"/>
                </a:lnTo>
                <a:lnTo>
                  <a:pt x="11497" y="246"/>
                </a:lnTo>
                <a:lnTo>
                  <a:pt x="11512" y="229"/>
                </a:lnTo>
                <a:lnTo>
                  <a:pt x="11529" y="212"/>
                </a:lnTo>
                <a:lnTo>
                  <a:pt x="11548" y="197"/>
                </a:lnTo>
                <a:lnTo>
                  <a:pt x="11586" y="167"/>
                </a:lnTo>
                <a:lnTo>
                  <a:pt x="11625" y="139"/>
                </a:lnTo>
                <a:lnTo>
                  <a:pt x="11646" y="124"/>
                </a:lnTo>
                <a:lnTo>
                  <a:pt x="11666" y="109"/>
                </a:lnTo>
                <a:lnTo>
                  <a:pt x="11684" y="93"/>
                </a:lnTo>
                <a:lnTo>
                  <a:pt x="11701" y="77"/>
                </a:lnTo>
                <a:lnTo>
                  <a:pt x="11718" y="60"/>
                </a:lnTo>
                <a:lnTo>
                  <a:pt x="11733" y="41"/>
                </a:lnTo>
                <a:lnTo>
                  <a:pt x="11741" y="31"/>
                </a:lnTo>
                <a:lnTo>
                  <a:pt x="11747" y="22"/>
                </a:lnTo>
                <a:lnTo>
                  <a:pt x="11754" y="11"/>
                </a:lnTo>
                <a:lnTo>
                  <a:pt x="11759" y="0"/>
                </a:lnTo>
                <a:close/>
              </a:path>
            </a:pathLst>
          </a:custGeom>
          <a:blipFill dpi="0" rotWithShape="1">
            <a:blip r:embed="rId11" cstate="print"/>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68576" tIns="34289" rIns="68576" bIns="34289"/>
          <a:lstStyle/>
          <a:p>
            <a:endParaRPr lang="en-CA" sz="1425">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9698898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Lst>
  <p:txStyles>
    <p:titleStyle>
      <a:lvl1pPr algn="l" defTabSz="685749" rtl="0" eaLnBrk="1" latinLnBrk="0" hangingPunct="1">
        <a:spcBef>
          <a:spcPct val="0"/>
        </a:spcBef>
        <a:buNone/>
        <a:defRPr sz="3300" b="1" kern="1200">
          <a:solidFill>
            <a:srgbClr val="669900"/>
          </a:solidFill>
          <a:latin typeface="+mj-lt"/>
          <a:ea typeface="+mj-ea"/>
          <a:cs typeface="+mj-cs"/>
        </a:defRPr>
      </a:lvl1pPr>
    </p:titleStyle>
    <p:bodyStyle>
      <a:lvl1pPr marL="202391" indent="-202391" algn="l" defTabSz="685749" rtl="0" eaLnBrk="1" latinLnBrk="0" hangingPunct="1">
        <a:spcBef>
          <a:spcPct val="20000"/>
        </a:spcBef>
        <a:buClr>
          <a:srgbClr val="0099CC"/>
        </a:buClr>
        <a:buFont typeface="Arial" pitchFamily="34" charset="0"/>
        <a:buChar char="•"/>
        <a:defRPr sz="2400" kern="1200">
          <a:solidFill>
            <a:schemeClr val="tx1"/>
          </a:solidFill>
          <a:latin typeface="+mn-lt"/>
          <a:ea typeface="+mn-ea"/>
          <a:cs typeface="+mn-cs"/>
        </a:defRPr>
      </a:lvl1pPr>
      <a:lvl2pPr marL="557171" indent="-214298" algn="l" defTabSz="685749" rtl="0" eaLnBrk="1" latinLnBrk="0" hangingPunct="1">
        <a:spcBef>
          <a:spcPct val="20000"/>
        </a:spcBef>
        <a:buClr>
          <a:srgbClr val="0099CC"/>
        </a:buClr>
        <a:buFont typeface="Arial" pitchFamily="34" charset="0"/>
        <a:buChar char="–"/>
        <a:defRPr sz="2100" kern="1200">
          <a:solidFill>
            <a:schemeClr val="tx1"/>
          </a:solidFill>
          <a:latin typeface="+mn-lt"/>
          <a:ea typeface="+mn-ea"/>
          <a:cs typeface="+mn-cs"/>
        </a:defRPr>
      </a:lvl2pPr>
      <a:lvl3pPr marL="857186" indent="-171438" algn="l" defTabSz="685749" rtl="0" eaLnBrk="1" latinLnBrk="0" hangingPunct="1">
        <a:spcBef>
          <a:spcPct val="20000"/>
        </a:spcBef>
        <a:buClr>
          <a:srgbClr val="0099CC"/>
        </a:buClr>
        <a:buFont typeface="Arial" pitchFamily="34" charset="0"/>
        <a:buChar char="•"/>
        <a:defRPr sz="1800" kern="1200">
          <a:solidFill>
            <a:schemeClr val="tx1"/>
          </a:solidFill>
          <a:latin typeface="+mn-lt"/>
          <a:ea typeface="+mn-ea"/>
          <a:cs typeface="+mn-cs"/>
        </a:defRPr>
      </a:lvl3pPr>
      <a:lvl4pPr marL="1200060"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935"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809"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84"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58"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33"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9" rtl="0" eaLnBrk="1" latinLnBrk="0" hangingPunct="1">
        <a:defRPr sz="1425" kern="1200">
          <a:solidFill>
            <a:schemeClr val="tx1"/>
          </a:solidFill>
          <a:latin typeface="+mn-lt"/>
          <a:ea typeface="+mn-ea"/>
          <a:cs typeface="+mn-cs"/>
        </a:defRPr>
      </a:lvl1pPr>
      <a:lvl2pPr marL="342875" algn="l" defTabSz="685749" rtl="0" eaLnBrk="1" latinLnBrk="0" hangingPunct="1">
        <a:defRPr sz="1425" kern="1200">
          <a:solidFill>
            <a:schemeClr val="tx1"/>
          </a:solidFill>
          <a:latin typeface="+mn-lt"/>
          <a:ea typeface="+mn-ea"/>
          <a:cs typeface="+mn-cs"/>
        </a:defRPr>
      </a:lvl2pPr>
      <a:lvl3pPr marL="685749" algn="l" defTabSz="685749" rtl="0" eaLnBrk="1" latinLnBrk="0" hangingPunct="1">
        <a:defRPr sz="1425" kern="1200">
          <a:solidFill>
            <a:schemeClr val="tx1"/>
          </a:solidFill>
          <a:latin typeface="+mn-lt"/>
          <a:ea typeface="+mn-ea"/>
          <a:cs typeface="+mn-cs"/>
        </a:defRPr>
      </a:lvl3pPr>
      <a:lvl4pPr marL="1028624" algn="l" defTabSz="685749" rtl="0" eaLnBrk="1" latinLnBrk="0" hangingPunct="1">
        <a:defRPr sz="1425" kern="1200">
          <a:solidFill>
            <a:schemeClr val="tx1"/>
          </a:solidFill>
          <a:latin typeface="+mn-lt"/>
          <a:ea typeface="+mn-ea"/>
          <a:cs typeface="+mn-cs"/>
        </a:defRPr>
      </a:lvl4pPr>
      <a:lvl5pPr marL="1371498" algn="l" defTabSz="685749" rtl="0" eaLnBrk="1" latinLnBrk="0" hangingPunct="1">
        <a:defRPr sz="1425" kern="1200">
          <a:solidFill>
            <a:schemeClr val="tx1"/>
          </a:solidFill>
          <a:latin typeface="+mn-lt"/>
          <a:ea typeface="+mn-ea"/>
          <a:cs typeface="+mn-cs"/>
        </a:defRPr>
      </a:lvl5pPr>
      <a:lvl6pPr marL="1714373" algn="l" defTabSz="685749" rtl="0" eaLnBrk="1" latinLnBrk="0" hangingPunct="1">
        <a:defRPr sz="1425" kern="1200">
          <a:solidFill>
            <a:schemeClr val="tx1"/>
          </a:solidFill>
          <a:latin typeface="+mn-lt"/>
          <a:ea typeface="+mn-ea"/>
          <a:cs typeface="+mn-cs"/>
        </a:defRPr>
      </a:lvl6pPr>
      <a:lvl7pPr marL="2057246" algn="l" defTabSz="685749" rtl="0" eaLnBrk="1" latinLnBrk="0" hangingPunct="1">
        <a:defRPr sz="1425" kern="1200">
          <a:solidFill>
            <a:schemeClr val="tx1"/>
          </a:solidFill>
          <a:latin typeface="+mn-lt"/>
          <a:ea typeface="+mn-ea"/>
          <a:cs typeface="+mn-cs"/>
        </a:defRPr>
      </a:lvl7pPr>
      <a:lvl8pPr marL="2400120" algn="l" defTabSz="685749" rtl="0" eaLnBrk="1" latinLnBrk="0" hangingPunct="1">
        <a:defRPr sz="1425" kern="1200">
          <a:solidFill>
            <a:schemeClr val="tx1"/>
          </a:solidFill>
          <a:latin typeface="+mn-lt"/>
          <a:ea typeface="+mn-ea"/>
          <a:cs typeface="+mn-cs"/>
        </a:defRPr>
      </a:lvl8pPr>
      <a:lvl9pPr marL="2742995" algn="l" defTabSz="685749" rtl="0" eaLnBrk="1" latinLnBrk="0" hangingPunct="1">
        <a:defRPr sz="1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12"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JPG"/><Relationship Id="rId7" Type="http://schemas.openxmlformats.org/officeDocument/2006/relationships/image" Target="../media/image72.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71.jpeg"/><Relationship Id="rId10" Type="http://schemas.openxmlformats.org/officeDocument/2006/relationships/image" Target="../media/image73.jpeg"/><Relationship Id="rId4" Type="http://schemas.openxmlformats.org/officeDocument/2006/relationships/image" Target="../media/image70.png"/><Relationship Id="rId9" Type="http://schemas.openxmlformats.org/officeDocument/2006/relationships/hyperlink" Target="http://www.google.ca/url?sa=i&amp;rct=j&amp;q=&amp;esrc=s&amp;source=images&amp;cd=&amp;cad=rja&amp;uact=8&amp;ved=0ahUKEwjW88Xq6_bOAhWq5YMKHQbpBlAQjRwIBw&amp;url=http://www.agcanada.com/daily/klassen-narrow-margins-weigh-on-feeder-market&amp;psig=AFQjCNHADqQOsAlJdrGoW7fQIy-aXSo9rA&amp;ust=147311717552379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74.jpe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7.emf"/><Relationship Id="rId3" Type="http://schemas.openxmlformats.org/officeDocument/2006/relationships/image" Target="../media/image5.JPG"/><Relationship Id="rId7" Type="http://schemas.openxmlformats.org/officeDocument/2006/relationships/image" Target="../media/image72.jpeg"/><Relationship Id="rId12" Type="http://schemas.openxmlformats.org/officeDocument/2006/relationships/image" Target="../media/image76.emf"/><Relationship Id="rId2" Type="http://schemas.openxmlformats.org/officeDocument/2006/relationships/notesSlide" Target="../notesSlides/notesSlide8.xml"/><Relationship Id="rId16" Type="http://schemas.microsoft.com/office/2007/relationships/hdphoto" Target="../media/hdphoto5.wdp"/><Relationship Id="rId1" Type="http://schemas.openxmlformats.org/officeDocument/2006/relationships/slideLayout" Target="../slideLayouts/slideLayout1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71.jpeg"/><Relationship Id="rId15" Type="http://schemas.openxmlformats.org/officeDocument/2006/relationships/image" Target="../media/image79.png"/><Relationship Id="rId10" Type="http://schemas.openxmlformats.org/officeDocument/2006/relationships/image" Target="../media/image73.jpeg"/><Relationship Id="rId4" Type="http://schemas.openxmlformats.org/officeDocument/2006/relationships/image" Target="../media/image70.png"/><Relationship Id="rId9" Type="http://schemas.openxmlformats.org/officeDocument/2006/relationships/hyperlink" Target="http://www.google.ca/url?sa=i&amp;rct=j&amp;q=&amp;esrc=s&amp;source=images&amp;cd=&amp;cad=rja&amp;uact=8&amp;ved=0ahUKEwjW88Xq6_bOAhWq5YMKHQbpBlAQjRwIBw&amp;url=http://www.agcanada.com/daily/klassen-narrow-margins-weigh-on-feeder-market&amp;psig=AFQjCNHADqQOsAlJdrGoW7fQIy-aXSo9rA&amp;ust=1473117175523793" TargetMode="External"/><Relationship Id="rId14" Type="http://schemas.openxmlformats.org/officeDocument/2006/relationships/image" Target="../media/image78.emf"/></Relationships>
</file>

<file path=ppt/slides/_rels/slide1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5.JPG"/><Relationship Id="rId7"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0.png"/><Relationship Id="rId9" Type="http://schemas.openxmlformats.org/officeDocument/2006/relationships/image" Target="../media/image84.jp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hyperlink" Target="http://www.agr.gc.ca/holos-ghg"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image" Target="../media/image90.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104.png"/><Relationship Id="rId4" Type="http://schemas.openxmlformats.org/officeDocument/2006/relationships/image" Target="../media/image103.png"/></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18.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22.png"/><Relationship Id="rId5" Type="http://schemas.openxmlformats.org/officeDocument/2006/relationships/image" Target="../media/image8.png"/><Relationship Id="rId4" Type="http://schemas.openxmlformats.org/officeDocument/2006/relationships/image" Target="../media/image121.png"/></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17" Type="http://schemas.openxmlformats.org/officeDocument/2006/relationships/image" Target="../media/image46.jpeg"/><Relationship Id="rId2" Type="http://schemas.openxmlformats.org/officeDocument/2006/relationships/image" Target="../media/image31.jpeg"/><Relationship Id="rId16"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5" Type="http://schemas.openxmlformats.org/officeDocument/2006/relationships/image" Target="../media/image4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Holos Team Travel pictures\IMG_5581.JPG"/>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6200" y="-76200"/>
            <a:ext cx="9245601" cy="70104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11" descr="holos_by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7950" y="1704343"/>
            <a:ext cx="4148100" cy="244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2" descr="AAFC-tra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3213" y="6400800"/>
            <a:ext cx="35321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13"/>
          <p:cNvSpPr txBox="1">
            <a:spLocks noChangeArrowheads="1"/>
          </p:cNvSpPr>
          <p:nvPr/>
        </p:nvSpPr>
        <p:spPr bwMode="auto">
          <a:xfrm>
            <a:off x="5375992" y="5429634"/>
            <a:ext cx="2603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5BBF"/>
                </a:solidFill>
                <a:effectLst/>
                <a:uLnTx/>
                <a:uFillTx/>
                <a:latin typeface="Arial" panose="020B0604020202020204" pitchFamily="34" charset="0"/>
                <a:ea typeface="+mn-ea"/>
                <a:cs typeface="+mn-cs"/>
              </a:rPr>
              <a:t>Aklilu W. Alemu</a:t>
            </a:r>
            <a:endParaRPr kumimoji="0" lang="en-CA" altLang="en-US" sz="2400" b="1" i="0" u="none" strike="noStrike" kern="1200" cap="none" spc="0" normalizeH="0" baseline="0" noProof="0" dirty="0">
              <a:ln>
                <a:noFill/>
              </a:ln>
              <a:solidFill>
                <a:srgbClr val="005BBF"/>
              </a:solidFill>
              <a:effectLst/>
              <a:uLnTx/>
              <a:uFillTx/>
              <a:latin typeface="Arial" panose="020B0604020202020204" pitchFamily="34" charset="0"/>
              <a:ea typeface="+mn-ea"/>
              <a:cs typeface="+mn-cs"/>
            </a:endParaRPr>
          </a:p>
        </p:txBody>
      </p:sp>
      <p:sp>
        <p:nvSpPr>
          <p:cNvPr id="5125" name="Text Box 14"/>
          <p:cNvSpPr txBox="1">
            <a:spLocks noChangeArrowheads="1"/>
          </p:cNvSpPr>
          <p:nvPr/>
        </p:nvSpPr>
        <p:spPr bwMode="auto">
          <a:xfrm>
            <a:off x="35943" y="5780782"/>
            <a:ext cx="4719958" cy="1077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Aft>
                <a:spcPts val="600"/>
              </a:spcAft>
              <a:buClrTx/>
              <a:buSzTx/>
              <a:buFontTx/>
              <a:buNone/>
              <a:tabLst/>
              <a:defRPr/>
            </a:pPr>
            <a:r>
              <a:rPr kumimoji="0" lang="en-CA" altLang="en-US" sz="1800" b="1" i="0" u="none" strike="noStrike" kern="1200" cap="none" spc="0" normalizeH="0" baseline="0" noProof="0" dirty="0">
                <a:ln>
                  <a:noFill/>
                </a:ln>
                <a:solidFill>
                  <a:srgbClr val="005BB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Holos Model Training</a:t>
            </a:r>
          </a:p>
          <a:p>
            <a:pPr marL="0" marR="0" lvl="0" indent="0" algn="ctr" defTabSz="914400" rtl="0" eaLnBrk="1" fontAlgn="base" latinLnBrk="0" hangingPunct="1">
              <a:lnSpc>
                <a:spcPct val="100000"/>
              </a:lnSpc>
              <a:spcAft>
                <a:spcPts val="600"/>
              </a:spcAft>
              <a:buClrTx/>
              <a:buSzTx/>
              <a:buFontTx/>
              <a:buNone/>
              <a:tabLst/>
              <a:defRPr/>
            </a:pPr>
            <a:r>
              <a:rPr lang="en-CA" altLang="en-US" b="1" dirty="0">
                <a:solidFill>
                  <a:srgbClr val="005BBF"/>
                </a:solidFill>
                <a:latin typeface="Arial Unicode MS" panose="020B0604020202020204" pitchFamily="34" charset="-128"/>
                <a:ea typeface="Arial Unicode MS" panose="020B0604020202020204" pitchFamily="34" charset="-128"/>
                <a:cs typeface="Arial Unicode MS" panose="020B0604020202020204" pitchFamily="34" charset="-128"/>
              </a:rPr>
              <a:t>Urban and Small Farms Conference</a:t>
            </a:r>
            <a:endParaRPr kumimoji="0" lang="en-CA" altLang="en-US" sz="1800" b="1" i="0" u="none" strike="noStrike" kern="1200" cap="none" spc="0" normalizeH="0" noProof="0" dirty="0">
              <a:ln>
                <a:noFill/>
              </a:ln>
              <a:solidFill>
                <a:srgbClr val="005BB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a:p>
            <a:pPr marL="0" marR="0" lvl="0" indent="0" algn="ctr" defTabSz="914400" rtl="0" eaLnBrk="1" fontAlgn="base" latinLnBrk="0" hangingPunct="1">
              <a:lnSpc>
                <a:spcPct val="100000"/>
              </a:lnSpc>
              <a:spcAft>
                <a:spcPts val="600"/>
              </a:spcAft>
              <a:buClrTx/>
              <a:buSzTx/>
              <a:buFontTx/>
              <a:buNone/>
              <a:tabLst/>
              <a:defRPr/>
            </a:pPr>
            <a:r>
              <a:rPr kumimoji="0" lang="en-CA" altLang="en-US" sz="1800" b="1" i="0" u="none" strike="noStrike" kern="1200" cap="none" spc="0" normalizeH="0" baseline="0" noProof="0" dirty="0">
                <a:ln>
                  <a:noFill/>
                </a:ln>
                <a:solidFill>
                  <a:srgbClr val="005BB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February 21st</a:t>
            </a:r>
            <a:r>
              <a:rPr kumimoji="0" lang="en-CA" altLang="en-US" sz="1800" b="1" i="0" u="none" strike="noStrike" kern="1200" cap="none" spc="0" normalizeH="0" noProof="0" dirty="0">
                <a:ln>
                  <a:noFill/>
                </a:ln>
                <a:solidFill>
                  <a:srgbClr val="005BB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2019</a:t>
            </a:r>
            <a:endParaRPr kumimoji="0" lang="en-CA" altLang="en-US" sz="1800" b="1" i="0" u="none" strike="noStrike" kern="1200" cap="none" spc="0" normalizeH="0" baseline="0" noProof="0" dirty="0">
              <a:ln>
                <a:noFill/>
              </a:ln>
              <a:solidFill>
                <a:srgbClr val="005BB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 name="Picture 3" descr="D:\Documents\Presentations\Colorado State University\Holos Training\Aklilu 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7437" y="4519736"/>
            <a:ext cx="1157963" cy="1323727"/>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7"/>
          <p:cNvSpPr>
            <a:spLocks noGrp="1"/>
          </p:cNvSpPr>
          <p:nvPr>
            <p:ph type="subTitle" idx="1"/>
          </p:nvPr>
        </p:nvSpPr>
        <p:spPr>
          <a:xfrm>
            <a:off x="0" y="4623956"/>
            <a:ext cx="5472606" cy="1008112"/>
          </a:xfrm>
        </p:spPr>
        <p:txBody>
          <a:bodyPr>
            <a:noAutofit/>
          </a:bodyPr>
          <a:lstStyle/>
          <a:p>
            <a:r>
              <a:rPr lang="en-CA" sz="2000" b="1" dirty="0"/>
              <a:t>S. Pogue </a:t>
            </a:r>
            <a:r>
              <a:rPr lang="en-CA" sz="2000" dirty="0"/>
              <a:t>– ecosystem services specialist</a:t>
            </a:r>
            <a:endParaRPr lang="en-CA" sz="1900" dirty="0"/>
          </a:p>
          <a:p>
            <a:r>
              <a:rPr lang="en-CA" sz="1900" b="1" dirty="0"/>
              <a:t>R. Kröbel </a:t>
            </a:r>
            <a:r>
              <a:rPr lang="en-CA" sz="1900" dirty="0"/>
              <a:t>– ecosystem modeller</a:t>
            </a:r>
          </a:p>
          <a:p>
            <a:r>
              <a:rPr lang="en-CA" sz="1900" dirty="0"/>
              <a:t>Lethbridge Research and Development Centre</a:t>
            </a:r>
          </a:p>
        </p:txBody>
      </p:sp>
      <p:pic>
        <p:nvPicPr>
          <p:cNvPr id="10" name="Picture 9">
            <a:extLst>
              <a:ext uri="{FF2B5EF4-FFF2-40B4-BE49-F238E27FC236}">
                <a16:creationId xmlns:a16="http://schemas.microsoft.com/office/drawing/2014/main" id="{B43873B4-3113-409B-81B1-6DD1D72D32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2928" y="-47152"/>
            <a:ext cx="1506868" cy="1390582"/>
          </a:xfrm>
          <a:prstGeom prst="rect">
            <a:avLst/>
          </a:prstGeom>
        </p:spPr>
      </p:pic>
      <p:pic>
        <p:nvPicPr>
          <p:cNvPr id="12" name="Picture 11">
            <a:extLst>
              <a:ext uri="{FF2B5EF4-FFF2-40B4-BE49-F238E27FC236}">
                <a16:creationId xmlns:a16="http://schemas.microsoft.com/office/drawing/2014/main" id="{B5E4A9D9-B35D-4A7F-A00F-4040F276DF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9339" y="314383"/>
            <a:ext cx="3502152" cy="667512"/>
          </a:xfrm>
          <a:prstGeom prst="rect">
            <a:avLst/>
          </a:prstGeom>
        </p:spPr>
      </p:pic>
    </p:spTree>
    <p:extLst>
      <p:ext uri="{BB962C8B-B14F-4D97-AF65-F5344CB8AC3E}">
        <p14:creationId xmlns:p14="http://schemas.microsoft.com/office/powerpoint/2010/main" val="1478818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8033" y="1124744"/>
            <a:ext cx="8532440" cy="648072"/>
          </a:xfrm>
          <a:prstGeom prst="rect">
            <a:avLst/>
          </a:prstGeom>
        </p:spPr>
        <p:txBody>
          <a:bodyPr vert="horz" lIns="91438" tIns="45719" rIns="91438" bIns="45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3975" b="1" dirty="0">
                <a:solidFill>
                  <a:srgbClr val="669900"/>
                </a:solidFill>
              </a:rPr>
              <a:t>Beef </a:t>
            </a:r>
            <a:r>
              <a:rPr lang="en-CA" sz="3975" b="1" dirty="0" err="1">
                <a:solidFill>
                  <a:srgbClr val="669900"/>
                </a:solidFill>
              </a:rPr>
              <a:t>GhG</a:t>
            </a:r>
            <a:r>
              <a:rPr lang="en-CA" sz="3975" b="1" dirty="0">
                <a:solidFill>
                  <a:srgbClr val="669900"/>
                </a:solidFill>
              </a:rPr>
              <a:t> in Western Canada: A case study</a:t>
            </a:r>
          </a:p>
        </p:txBody>
      </p:sp>
      <p:sp>
        <p:nvSpPr>
          <p:cNvPr id="11" name="Subtitle 2"/>
          <p:cNvSpPr txBox="1">
            <a:spLocks/>
          </p:cNvSpPr>
          <p:nvPr/>
        </p:nvSpPr>
        <p:spPr>
          <a:xfrm>
            <a:off x="4355976" y="5670286"/>
            <a:ext cx="4774704" cy="296996"/>
          </a:xfrm>
          <a:prstGeom prst="rect">
            <a:avLst/>
          </a:prstGeom>
        </p:spPr>
        <p:txBody>
          <a:bodyPr vert="horz" lIns="0" tIns="45719" rIns="0" bIns="45719"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fr-FR" sz="1800" dirty="0">
                <a:solidFill>
                  <a:schemeClr val="tx1">
                    <a:lumMod val="50000"/>
                    <a:lumOff val="50000"/>
                  </a:schemeClr>
                </a:solidFill>
              </a:rPr>
              <a:t>Beauchemin et al. (2010). </a:t>
            </a:r>
            <a:r>
              <a:rPr lang="fr-FR" sz="1800" dirty="0" err="1">
                <a:solidFill>
                  <a:schemeClr val="tx1">
                    <a:lumMod val="50000"/>
                    <a:lumOff val="50000"/>
                  </a:schemeClr>
                </a:solidFill>
              </a:rPr>
              <a:t>Agr</a:t>
            </a:r>
            <a:r>
              <a:rPr lang="fr-FR" sz="1800" dirty="0">
                <a:solidFill>
                  <a:schemeClr val="tx1">
                    <a:lumMod val="50000"/>
                    <a:lumOff val="50000"/>
                  </a:schemeClr>
                </a:solidFill>
              </a:rPr>
              <a:t>. </a:t>
            </a:r>
            <a:r>
              <a:rPr lang="fr-FR" sz="1800" dirty="0" err="1">
                <a:solidFill>
                  <a:schemeClr val="tx1">
                    <a:lumMod val="50000"/>
                    <a:lumOff val="50000"/>
                  </a:schemeClr>
                </a:solidFill>
              </a:rPr>
              <a:t>Syst</a:t>
            </a:r>
            <a:r>
              <a:rPr lang="fr-FR" sz="1800" dirty="0">
                <a:solidFill>
                  <a:schemeClr val="tx1">
                    <a:lumMod val="50000"/>
                    <a:lumOff val="50000"/>
                  </a:schemeClr>
                </a:solidFill>
              </a:rPr>
              <a:t>. 103:371–379 </a:t>
            </a: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3658300"/>
            <a:ext cx="4752528" cy="2074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866" y="1610800"/>
            <a:ext cx="4917231" cy="225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7" y="3820997"/>
            <a:ext cx="2952328" cy="193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1910" y="1772817"/>
            <a:ext cx="3910611" cy="215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789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For whom?</a:t>
            </a:r>
          </a:p>
        </p:txBody>
      </p:sp>
      <p:sp>
        <p:nvSpPr>
          <p:cNvPr id="4" name="Slide Number Placeholder 3"/>
          <p:cNvSpPr>
            <a:spLocks noGrp="1"/>
          </p:cNvSpPr>
          <p:nvPr>
            <p:ph type="sldNum" sz="quarter" idx="12"/>
          </p:nvPr>
        </p:nvSpPr>
        <p:spPr/>
        <p:txBody>
          <a:bodyPr/>
          <a:lstStyle/>
          <a:p>
            <a:fld id="{107AD707-54DF-4786-B86C-17C1F8949531}" type="slidenum">
              <a:rPr lang="en-CA" smtClean="0"/>
              <a:t>11</a:t>
            </a:fld>
            <a:endParaRPr lang="en-CA"/>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5028" y="1758965"/>
            <a:ext cx="2532017" cy="1634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937275"/>
            <a:ext cx="1241376" cy="1487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9" y="2034996"/>
            <a:ext cx="1974851" cy="1082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45" y="3934667"/>
            <a:ext cx="1682502" cy="162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308" y="3888230"/>
            <a:ext cx="1506413"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912" y="4152549"/>
            <a:ext cx="1695348" cy="1185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a:off x="2555776" y="4941168"/>
            <a:ext cx="648072"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868144" y="4941168"/>
            <a:ext cx="648072"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36011" y="2562913"/>
            <a:ext cx="651817" cy="0"/>
          </a:xfrm>
          <a:prstGeom prst="line">
            <a:avLst/>
          </a:prstGeom>
          <a:ln w="34925">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918341" y="2562913"/>
            <a:ext cx="651817" cy="0"/>
          </a:xfrm>
          <a:prstGeom prst="line">
            <a:avLst/>
          </a:prstGeom>
          <a:ln w="34925">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339752" y="3429001"/>
            <a:ext cx="792088" cy="505665"/>
          </a:xfrm>
          <a:prstGeom prst="line">
            <a:avLst/>
          </a:prstGeom>
          <a:ln w="34925">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037" idx="0"/>
          </p:cNvCxnSpPr>
          <p:nvPr/>
        </p:nvCxnSpPr>
        <p:spPr>
          <a:xfrm flipV="1">
            <a:off x="4627587" y="3429001"/>
            <a:ext cx="30062" cy="723548"/>
          </a:xfrm>
          <a:prstGeom prst="line">
            <a:avLst/>
          </a:prstGeom>
          <a:ln w="34925">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5868144" y="3320059"/>
            <a:ext cx="864096" cy="723548"/>
          </a:xfrm>
          <a:prstGeom prst="line">
            <a:avLst/>
          </a:prstGeom>
          <a:ln w="3492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29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nodeType="withEffect">
                                  <p:stCondLst>
                                    <p:cond delay="0"/>
                                  </p:stCondLst>
                                  <p:childTnLst>
                                    <p:set>
                                      <p:cBhvr>
                                        <p:cTn id="13" dur="1" fill="hold">
                                          <p:stCondLst>
                                            <p:cond delay="0"/>
                                          </p:stCondLst>
                                        </p:cTn>
                                        <p:tgtEl>
                                          <p:spTgt spid="1036"/>
                                        </p:tgtEl>
                                        <p:attrNameLst>
                                          <p:attrName>style.visibility</p:attrName>
                                        </p:attrNameLst>
                                      </p:cBhvr>
                                      <p:to>
                                        <p:strVal val="visible"/>
                                      </p:to>
                                    </p:set>
                                    <p:animEffect transition="in" filter="fade">
                                      <p:cBhvr>
                                        <p:cTn id="14" dur="500"/>
                                        <p:tgtEl>
                                          <p:spTgt spid="103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037"/>
                                        </p:tgtEl>
                                        <p:attrNameLst>
                                          <p:attrName>style.visibility</p:attrName>
                                        </p:attrNameLst>
                                      </p:cBhvr>
                                      <p:to>
                                        <p:strVal val="visible"/>
                                      </p:to>
                                    </p:set>
                                    <p:animEffect transition="in" filter="fade">
                                      <p:cBhvr>
                                        <p:cTn id="22" dur="500"/>
                                        <p:tgtEl>
                                          <p:spTgt spid="1037"/>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033"/>
                                        </p:tgtEl>
                                        <p:attrNameLst>
                                          <p:attrName>style.visibility</p:attrName>
                                        </p:attrNameLst>
                                      </p:cBhvr>
                                      <p:to>
                                        <p:strVal val="visible"/>
                                      </p:to>
                                    </p:set>
                                    <p:animEffect transition="in" filter="fade">
                                      <p:cBhvr>
                                        <p:cTn id="33" dur="500"/>
                                        <p:tgtEl>
                                          <p:spTgt spid="1033"/>
                                        </p:tgtEl>
                                      </p:cBhvr>
                                    </p:animEffect>
                                  </p:childTnLst>
                                </p:cTn>
                              </p:par>
                              <p:par>
                                <p:cTn id="34" presetID="10" presetClass="entr" presetSubtype="0"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fade">
                                      <p:cBhvr>
                                        <p:cTn id="41" dur="500"/>
                                        <p:tgtEl>
                                          <p:spTgt spid="1030"/>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nodeType="withEffect">
                                  <p:stCondLst>
                                    <p:cond delay="0"/>
                                  </p:stCondLst>
                                  <p:childTnLst>
                                    <p:set>
                                      <p:cBhvr>
                                        <p:cTn id="49" dur="1" fill="hold">
                                          <p:stCondLst>
                                            <p:cond delay="0"/>
                                          </p:stCondLst>
                                        </p:cTn>
                                        <p:tgtEl>
                                          <p:spTgt spid="1031"/>
                                        </p:tgtEl>
                                        <p:attrNameLst>
                                          <p:attrName>style.visibility</p:attrName>
                                        </p:attrNameLst>
                                      </p:cBhvr>
                                      <p:to>
                                        <p:strVal val="visible"/>
                                      </p:to>
                                    </p:set>
                                    <p:animEffect transition="in" filter="fade">
                                      <p:cBhvr>
                                        <p:cTn id="50"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KroebelR\Documents\Presentations\holos screenshots\CowCalfMoreDetail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9" y="2564904"/>
            <a:ext cx="5328592" cy="29634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KroebelR\Documents\Presentations\holos screenshots\CowCalfDetail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7" y="1772817"/>
            <a:ext cx="5328592" cy="29667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3528" y="944725"/>
            <a:ext cx="8229600" cy="529568"/>
          </a:xfrm>
        </p:spPr>
        <p:txBody>
          <a:bodyPr>
            <a:normAutofit fontScale="90000"/>
          </a:bodyPr>
          <a:lstStyle/>
          <a:p>
            <a:r>
              <a:rPr lang="en-CA" dirty="0"/>
              <a:t>Holos</a:t>
            </a:r>
            <a:r>
              <a:rPr lang="en-US" dirty="0"/>
              <a:t> interface</a:t>
            </a:r>
            <a:endParaRPr lang="en-CA" dirty="0"/>
          </a:p>
        </p:txBody>
      </p:sp>
      <p:sp>
        <p:nvSpPr>
          <p:cNvPr id="3" name="Content Placeholder 2"/>
          <p:cNvSpPr>
            <a:spLocks noGrp="1"/>
          </p:cNvSpPr>
          <p:nvPr>
            <p:ph idx="1"/>
          </p:nvPr>
        </p:nvSpPr>
        <p:spPr>
          <a:xfrm>
            <a:off x="107504" y="4833156"/>
            <a:ext cx="7643192" cy="1188132"/>
          </a:xfrm>
        </p:spPr>
        <p:txBody>
          <a:bodyPr>
            <a:normAutofit fontScale="77500" lnSpcReduction="20000"/>
          </a:bodyPr>
          <a:lstStyle/>
          <a:p>
            <a:r>
              <a:rPr lang="en-CA" dirty="0"/>
              <a:t>Simple -&gt; complex</a:t>
            </a:r>
          </a:p>
          <a:p>
            <a:r>
              <a:rPr lang="en-CA" dirty="0"/>
              <a:t>Holos provides defaults</a:t>
            </a:r>
          </a:p>
          <a:p>
            <a:r>
              <a:rPr lang="en-CA" dirty="0"/>
              <a:t>User override where needed</a:t>
            </a:r>
          </a:p>
          <a:p>
            <a:pPr marL="0" indent="0">
              <a:buNone/>
            </a:pPr>
            <a:endParaRPr lang="en-CA" dirty="0"/>
          </a:p>
        </p:txBody>
      </p:sp>
      <p:sp>
        <p:nvSpPr>
          <p:cNvPr id="4" name="Slide Number Placeholder 3"/>
          <p:cNvSpPr>
            <a:spLocks noGrp="1"/>
          </p:cNvSpPr>
          <p:nvPr>
            <p:ph type="sldNum" sz="quarter" idx="12"/>
          </p:nvPr>
        </p:nvSpPr>
        <p:spPr/>
        <p:txBody>
          <a:bodyPr/>
          <a:lstStyle/>
          <a:p>
            <a:fld id="{107AD707-54DF-4786-B86C-17C1F8949531}" type="slidenum">
              <a:rPr lang="en-CA" smtClean="0"/>
              <a:t>12</a:t>
            </a:fld>
            <a:endParaRPr lang="en-CA"/>
          </a:p>
        </p:txBody>
      </p:sp>
      <p:pic>
        <p:nvPicPr>
          <p:cNvPr id="3074" name="Picture 2" descr="C:\Users\KroebelR\Documents\Presentations\holos screenshots\Cow Calf Simple  Cropp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5" y="944725"/>
            <a:ext cx="4262873" cy="295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45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500"/>
                                        <p:tgtEl>
                                          <p:spTgt spid="307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fade">
                                      <p:cBhvr>
                                        <p:cTn id="21" dur="500"/>
                                        <p:tgtEl>
                                          <p:spTgt spid="307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79512" y="141288"/>
            <a:ext cx="8820150" cy="704850"/>
          </a:xfrm>
        </p:spPr>
        <p:txBody>
          <a:bodyPr rtlCol="0">
            <a:normAutofit fontScale="90000"/>
          </a:bodyPr>
          <a:lstStyle/>
          <a:p>
            <a:pPr eaLnBrk="1" fontAlgn="auto" hangingPunct="1">
              <a:spcAft>
                <a:spcPts val="0"/>
              </a:spcAft>
              <a:defRPr/>
            </a:pPr>
            <a:r>
              <a:rPr lang="en-US" dirty="0"/>
              <a:t>Farm operations/components in </a:t>
            </a:r>
            <a:r>
              <a:rPr lang="en-US" dirty="0" err="1"/>
              <a:t>Holos</a:t>
            </a:r>
            <a:endParaRPr lang="en-CA" dirty="0"/>
          </a:p>
        </p:txBody>
      </p:sp>
      <p:grpSp>
        <p:nvGrpSpPr>
          <p:cNvPr id="11" name="Group 10"/>
          <p:cNvGrpSpPr/>
          <p:nvPr/>
        </p:nvGrpSpPr>
        <p:grpSpPr>
          <a:xfrm>
            <a:off x="144444" y="979873"/>
            <a:ext cx="2874624" cy="1847853"/>
            <a:chOff x="5934538" y="1124744"/>
            <a:chExt cx="3032607" cy="2036460"/>
          </a:xfrm>
        </p:grpSpPr>
        <p:pic>
          <p:nvPicPr>
            <p:cNvPr id="2050" name="Picture 2" descr="C:\The Goods\images\52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4538" y="1124744"/>
              <a:ext cx="3032607" cy="202173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p:spPr>
        </p:pic>
        <p:sp>
          <p:nvSpPr>
            <p:cNvPr id="19" name="TextBox 18"/>
            <p:cNvSpPr txBox="1"/>
            <p:nvPr/>
          </p:nvSpPr>
          <p:spPr>
            <a:xfrm>
              <a:off x="6123464" y="2761094"/>
              <a:ext cx="2211275" cy="400110"/>
            </a:xfrm>
            <a:prstGeom prst="rect">
              <a:avLst/>
            </a:prstGeom>
            <a:noFill/>
          </p:spPr>
          <p:txBody>
            <a:bodyPr wrap="square" rtlCol="0">
              <a:spAutoFit/>
            </a:bodyPr>
            <a:lstStyle/>
            <a:p>
              <a:r>
                <a:rPr lang="en-CA" sz="2000" b="1" dirty="0">
                  <a:solidFill>
                    <a:schemeClr val="bg1"/>
                  </a:solidFill>
                </a:rPr>
                <a:t>Beef production</a:t>
              </a:r>
            </a:p>
          </p:txBody>
        </p:sp>
      </p:grpSp>
      <p:grpSp>
        <p:nvGrpSpPr>
          <p:cNvPr id="7" name="Group 6"/>
          <p:cNvGrpSpPr/>
          <p:nvPr/>
        </p:nvGrpSpPr>
        <p:grpSpPr>
          <a:xfrm>
            <a:off x="6372790" y="1094292"/>
            <a:ext cx="2668946" cy="1987624"/>
            <a:chOff x="7444085" y="2991064"/>
            <a:chExt cx="3024617" cy="2069339"/>
          </a:xfrm>
        </p:grpSpPr>
        <p:pic>
          <p:nvPicPr>
            <p:cNvPr id="2057" name="Picture 9" descr="C:\The Goods\images\chicke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4085" y="2991064"/>
              <a:ext cx="3024617" cy="2022975"/>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p:spPr>
        </p:pic>
        <p:sp>
          <p:nvSpPr>
            <p:cNvPr id="6" name="TextBox 5"/>
            <p:cNvSpPr txBox="1"/>
            <p:nvPr/>
          </p:nvSpPr>
          <p:spPr>
            <a:xfrm>
              <a:off x="7759631" y="4643844"/>
              <a:ext cx="2684040" cy="416559"/>
            </a:xfrm>
            <a:prstGeom prst="rect">
              <a:avLst/>
            </a:prstGeom>
            <a:noFill/>
          </p:spPr>
          <p:txBody>
            <a:bodyPr wrap="square" rtlCol="0">
              <a:spAutoFit/>
            </a:bodyPr>
            <a:lstStyle/>
            <a:p>
              <a:r>
                <a:rPr lang="en-CA" sz="2000" b="1" dirty="0"/>
                <a:t>Poultry production</a:t>
              </a:r>
            </a:p>
          </p:txBody>
        </p:sp>
      </p:grpSp>
      <p:grpSp>
        <p:nvGrpSpPr>
          <p:cNvPr id="3" name="Group 2"/>
          <p:cNvGrpSpPr/>
          <p:nvPr/>
        </p:nvGrpSpPr>
        <p:grpSpPr>
          <a:xfrm>
            <a:off x="1207918" y="4744541"/>
            <a:ext cx="3127489" cy="2091780"/>
            <a:chOff x="395536" y="4437112"/>
            <a:chExt cx="3127489" cy="2091780"/>
          </a:xfrm>
        </p:grpSpPr>
        <p:pic>
          <p:nvPicPr>
            <p:cNvPr id="2052" name="Picture 4" descr="C:\The Goods\images\seed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4437112"/>
              <a:ext cx="3127489" cy="209178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p:spPr>
        </p:pic>
        <p:sp>
          <p:nvSpPr>
            <p:cNvPr id="2" name="TextBox 1"/>
            <p:cNvSpPr txBox="1"/>
            <p:nvPr/>
          </p:nvSpPr>
          <p:spPr>
            <a:xfrm>
              <a:off x="611560" y="6094457"/>
              <a:ext cx="2592288" cy="430887"/>
            </a:xfrm>
            <a:prstGeom prst="rect">
              <a:avLst/>
            </a:prstGeom>
            <a:noFill/>
          </p:spPr>
          <p:txBody>
            <a:bodyPr wrap="square" rtlCol="0">
              <a:spAutoFit/>
            </a:bodyPr>
            <a:lstStyle/>
            <a:p>
              <a:pPr algn="ctr"/>
              <a:r>
                <a:rPr lang="en-CA" sz="2200" b="1" dirty="0">
                  <a:solidFill>
                    <a:schemeClr val="bg1"/>
                  </a:solidFill>
                </a:rPr>
                <a:t>Soil (Crop, Forage)</a:t>
              </a:r>
            </a:p>
          </p:txBody>
        </p:sp>
      </p:grpSp>
      <p:grpSp>
        <p:nvGrpSpPr>
          <p:cNvPr id="13" name="Group 12"/>
          <p:cNvGrpSpPr/>
          <p:nvPr/>
        </p:nvGrpSpPr>
        <p:grpSpPr>
          <a:xfrm>
            <a:off x="47000" y="2892258"/>
            <a:ext cx="2802698" cy="2102023"/>
            <a:chOff x="7845957" y="4576629"/>
            <a:chExt cx="2802698" cy="2102023"/>
          </a:xfrm>
        </p:grpSpPr>
        <p:pic>
          <p:nvPicPr>
            <p:cNvPr id="2055" name="Picture 7" descr="C:\The Goods\images\lamb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45957" y="4576629"/>
              <a:ext cx="2802698" cy="210202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p:spPr>
        </p:pic>
        <p:sp>
          <p:nvSpPr>
            <p:cNvPr id="12" name="TextBox 11"/>
            <p:cNvSpPr txBox="1"/>
            <p:nvPr/>
          </p:nvSpPr>
          <p:spPr>
            <a:xfrm>
              <a:off x="8286240" y="6237312"/>
              <a:ext cx="2182462" cy="400110"/>
            </a:xfrm>
            <a:prstGeom prst="rect">
              <a:avLst/>
            </a:prstGeom>
            <a:noFill/>
          </p:spPr>
          <p:txBody>
            <a:bodyPr wrap="square" rtlCol="0">
              <a:spAutoFit/>
            </a:bodyPr>
            <a:lstStyle/>
            <a:p>
              <a:r>
                <a:rPr lang="en-CA" sz="2000" b="1" dirty="0">
                  <a:solidFill>
                    <a:schemeClr val="bg1"/>
                  </a:solidFill>
                </a:rPr>
                <a:t>Sheep production</a:t>
              </a:r>
            </a:p>
          </p:txBody>
        </p:sp>
      </p:grpSp>
      <p:grpSp>
        <p:nvGrpSpPr>
          <p:cNvPr id="9" name="Group 8"/>
          <p:cNvGrpSpPr/>
          <p:nvPr/>
        </p:nvGrpSpPr>
        <p:grpSpPr>
          <a:xfrm>
            <a:off x="2274757" y="1951792"/>
            <a:ext cx="3117142" cy="2053272"/>
            <a:chOff x="-508172" y="1363447"/>
            <a:chExt cx="3383139" cy="2255427"/>
          </a:xfrm>
        </p:grpSpPr>
        <p:pic>
          <p:nvPicPr>
            <p:cNvPr id="2056" name="Picture 8" descr="C:\The Goods\images\dair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172" y="1363447"/>
              <a:ext cx="3383139" cy="2255427"/>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p:spPr>
        </p:pic>
        <p:sp>
          <p:nvSpPr>
            <p:cNvPr id="8" name="TextBox 7"/>
            <p:cNvSpPr txBox="1"/>
            <p:nvPr/>
          </p:nvSpPr>
          <p:spPr>
            <a:xfrm>
              <a:off x="-340506" y="3114188"/>
              <a:ext cx="2464667" cy="439503"/>
            </a:xfrm>
            <a:prstGeom prst="rect">
              <a:avLst/>
            </a:prstGeom>
            <a:noFill/>
          </p:spPr>
          <p:txBody>
            <a:bodyPr wrap="square" rtlCol="0">
              <a:spAutoFit/>
            </a:bodyPr>
            <a:lstStyle/>
            <a:p>
              <a:r>
                <a:rPr lang="en-CA" sz="2000" b="1" dirty="0">
                  <a:solidFill>
                    <a:schemeClr val="bg1"/>
                  </a:solidFill>
                </a:rPr>
                <a:t>Dairy production</a:t>
              </a:r>
            </a:p>
          </p:txBody>
        </p:sp>
      </p:grpSp>
      <p:grpSp>
        <p:nvGrpSpPr>
          <p:cNvPr id="10" name="Group 9"/>
          <p:cNvGrpSpPr/>
          <p:nvPr/>
        </p:nvGrpSpPr>
        <p:grpSpPr>
          <a:xfrm>
            <a:off x="3491880" y="1052736"/>
            <a:ext cx="2586674" cy="1728192"/>
            <a:chOff x="2843808" y="1052736"/>
            <a:chExt cx="2586674" cy="1728192"/>
          </a:xfrm>
        </p:grpSpPr>
        <p:pic>
          <p:nvPicPr>
            <p:cNvPr id="2053" name="Picture 5" descr="C:\The Goods\images\pig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3808" y="1052736"/>
              <a:ext cx="2586674" cy="172819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p:spPr>
        </p:pic>
        <p:sp>
          <p:nvSpPr>
            <p:cNvPr id="18" name="TextBox 17"/>
            <p:cNvSpPr txBox="1"/>
            <p:nvPr/>
          </p:nvSpPr>
          <p:spPr>
            <a:xfrm>
              <a:off x="3080804" y="2377789"/>
              <a:ext cx="2211275" cy="400110"/>
            </a:xfrm>
            <a:prstGeom prst="rect">
              <a:avLst/>
            </a:prstGeom>
            <a:noFill/>
          </p:spPr>
          <p:txBody>
            <a:bodyPr wrap="square" rtlCol="0">
              <a:spAutoFit/>
            </a:bodyPr>
            <a:lstStyle/>
            <a:p>
              <a:r>
                <a:rPr lang="en-CA" sz="2000" b="1" dirty="0">
                  <a:solidFill>
                    <a:schemeClr val="bg1"/>
                  </a:solidFill>
                </a:rPr>
                <a:t>Swine production</a:t>
              </a:r>
            </a:p>
          </p:txBody>
        </p:sp>
      </p:grpSp>
      <p:grpSp>
        <p:nvGrpSpPr>
          <p:cNvPr id="22" name="Group 21"/>
          <p:cNvGrpSpPr/>
          <p:nvPr/>
        </p:nvGrpSpPr>
        <p:grpSpPr>
          <a:xfrm>
            <a:off x="4644008" y="4744788"/>
            <a:ext cx="3312368" cy="2069776"/>
            <a:chOff x="7602311" y="4952224"/>
            <a:chExt cx="3312368" cy="2069776"/>
          </a:xfrm>
        </p:grpSpPr>
        <p:pic>
          <p:nvPicPr>
            <p:cNvPr id="31" name="Picture 3" descr="C:\The Goods\images\shelterbel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72770" y="4952224"/>
              <a:ext cx="3097941" cy="2069776"/>
            </a:xfrm>
            <a:prstGeom prst="roundRect">
              <a:avLst>
                <a:gd name="adj" fmla="val 8594"/>
              </a:avLst>
            </a:prstGeom>
            <a:solidFill>
              <a:srgbClr val="FFFFFF">
                <a:shade val="85000"/>
              </a:srgbClr>
            </a:solidFill>
            <a:ln>
              <a:noFill/>
            </a:ln>
            <a:effectLst/>
            <a:extLst/>
          </p:spPr>
        </p:pic>
        <p:sp>
          <p:nvSpPr>
            <p:cNvPr id="4" name="TextBox 3"/>
            <p:cNvSpPr txBox="1"/>
            <p:nvPr/>
          </p:nvSpPr>
          <p:spPr>
            <a:xfrm>
              <a:off x="7602311" y="6569633"/>
              <a:ext cx="3312368" cy="369332"/>
            </a:xfrm>
            <a:prstGeom prst="rect">
              <a:avLst/>
            </a:prstGeom>
            <a:noFill/>
          </p:spPr>
          <p:txBody>
            <a:bodyPr wrap="square" rtlCol="0">
              <a:spAutoFit/>
            </a:bodyPr>
            <a:lstStyle/>
            <a:p>
              <a:r>
                <a:rPr lang="en-CA" b="1" dirty="0">
                  <a:solidFill>
                    <a:srgbClr val="FFFF00"/>
                  </a:solidFill>
                </a:rPr>
                <a:t>Lineal tree planting/shelterbelts</a:t>
              </a:r>
            </a:p>
          </p:txBody>
        </p:sp>
      </p:grpSp>
      <p:grpSp>
        <p:nvGrpSpPr>
          <p:cNvPr id="21" name="Group 20"/>
          <p:cNvGrpSpPr/>
          <p:nvPr/>
        </p:nvGrpSpPr>
        <p:grpSpPr>
          <a:xfrm>
            <a:off x="4932040" y="3114740"/>
            <a:ext cx="4052655" cy="2157787"/>
            <a:chOff x="-2124744" y="3698190"/>
            <a:chExt cx="4392488" cy="2202259"/>
          </a:xfrm>
        </p:grpSpPr>
        <p:grpSp>
          <p:nvGrpSpPr>
            <p:cNvPr id="16" name="Group 15"/>
            <p:cNvGrpSpPr/>
            <p:nvPr/>
          </p:nvGrpSpPr>
          <p:grpSpPr>
            <a:xfrm>
              <a:off x="-1868251" y="3740210"/>
              <a:ext cx="3850343" cy="2160239"/>
              <a:chOff x="3475040" y="2832823"/>
              <a:chExt cx="3850343" cy="2160239"/>
            </a:xfrm>
          </p:grpSpPr>
          <p:pic>
            <p:nvPicPr>
              <p:cNvPr id="2058" name="Picture 10" descr="C:\The Goods\images\hors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75040" y="2832823"/>
                <a:ext cx="1440159" cy="216023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32040" y="3444691"/>
                <a:ext cx="1272210" cy="848405"/>
              </a:xfrm>
              <a:prstGeom prst="rect">
                <a:avLst/>
              </a:prstGeom>
              <a:ln>
                <a:solidFill>
                  <a:schemeClr val="bg1">
                    <a:lumMod val="75000"/>
                  </a:schemeClr>
                </a:solidFill>
              </a:ln>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73554" y="3434184"/>
                <a:ext cx="1151829" cy="863871"/>
              </a:xfrm>
              <a:prstGeom prst="rect">
                <a:avLst/>
              </a:prstGeom>
              <a:ln>
                <a:solidFill>
                  <a:schemeClr val="bg1">
                    <a:lumMod val="75000"/>
                  </a:schemeClr>
                </a:solidFill>
              </a:ln>
            </p:spPr>
          </p:pic>
        </p:grpSp>
        <p:sp>
          <p:nvSpPr>
            <p:cNvPr id="17" name="TextBox 16"/>
            <p:cNvSpPr txBox="1"/>
            <p:nvPr/>
          </p:nvSpPr>
          <p:spPr>
            <a:xfrm>
              <a:off x="-444109" y="3871943"/>
              <a:ext cx="2299720" cy="408356"/>
            </a:xfrm>
            <a:prstGeom prst="rect">
              <a:avLst/>
            </a:prstGeom>
            <a:noFill/>
          </p:spPr>
          <p:txBody>
            <a:bodyPr wrap="square" rtlCol="0">
              <a:spAutoFit/>
            </a:bodyPr>
            <a:lstStyle/>
            <a:p>
              <a:r>
                <a:rPr lang="en-CA" sz="2000" b="1" dirty="0"/>
                <a:t>Other animals</a:t>
              </a:r>
            </a:p>
          </p:txBody>
        </p:sp>
        <p:sp>
          <p:nvSpPr>
            <p:cNvPr id="20" name="Rounded Rectangle 19"/>
            <p:cNvSpPr/>
            <p:nvPr/>
          </p:nvSpPr>
          <p:spPr>
            <a:xfrm>
              <a:off x="-2124744" y="3698190"/>
              <a:ext cx="4392488" cy="22022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2" name="Group 31"/>
          <p:cNvGrpSpPr/>
          <p:nvPr/>
        </p:nvGrpSpPr>
        <p:grpSpPr>
          <a:xfrm>
            <a:off x="1547133" y="1484653"/>
            <a:ext cx="6111294" cy="4575328"/>
            <a:chOff x="5934538" y="1124744"/>
            <a:chExt cx="3032607" cy="2021739"/>
          </a:xfrm>
        </p:grpSpPr>
        <p:pic>
          <p:nvPicPr>
            <p:cNvPr id="33" name="Picture 2" descr="C:\The Goods\images\52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4538" y="1124744"/>
              <a:ext cx="3032607" cy="202173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p:spPr>
        </p:pic>
        <p:sp>
          <p:nvSpPr>
            <p:cNvPr id="34" name="TextBox 33"/>
            <p:cNvSpPr txBox="1"/>
            <p:nvPr/>
          </p:nvSpPr>
          <p:spPr>
            <a:xfrm>
              <a:off x="6617861" y="2761094"/>
              <a:ext cx="2211275" cy="258399"/>
            </a:xfrm>
            <a:prstGeom prst="rect">
              <a:avLst/>
            </a:prstGeom>
            <a:noFill/>
          </p:spPr>
          <p:txBody>
            <a:bodyPr wrap="square" rtlCol="0">
              <a:spAutoFit/>
            </a:bodyPr>
            <a:lstStyle/>
            <a:p>
              <a:r>
                <a:rPr lang="en-CA" sz="3200" b="1" dirty="0">
                  <a:solidFill>
                    <a:schemeClr val="bg1"/>
                  </a:solidFill>
                </a:rPr>
                <a:t>Beef production</a:t>
              </a:r>
            </a:p>
          </p:txBody>
        </p:sp>
      </p:grpSp>
    </p:spTree>
    <p:extLst>
      <p:ext uri="{BB962C8B-B14F-4D97-AF65-F5344CB8AC3E}">
        <p14:creationId xmlns:p14="http://schemas.microsoft.com/office/powerpoint/2010/main" val="322420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6" presetClass="entr" presetSubtype="21" fill="hold" nodeType="withEffect">
                                  <p:stCondLst>
                                    <p:cond delay="150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6" presetClass="entr" presetSubtype="16"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42" presetClass="entr" presetSubtype="0" fill="hold" nodeType="withEffect">
                                  <p:stCondLst>
                                    <p:cond delay="1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15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par>
                                <p:cTn id="26" presetID="14" presetClass="entr" presetSubtype="10" fill="hold" nodeType="withEffect">
                                  <p:stCondLst>
                                    <p:cond delay="250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53" presetClass="entr" presetSubtype="16" fill="hold" nodeType="withEffect">
                                  <p:stCondLst>
                                    <p:cond delay="250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53" presetClass="entr" presetSubtype="16"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10" presetClass="exit" presetSubtype="0" fill="hold"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25000" t="-1000" r="-25000" b="-25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56" r="7586"/>
          <a:stretch/>
        </p:blipFill>
        <p:spPr bwMode="auto">
          <a:xfrm>
            <a:off x="0" y="1337344"/>
            <a:ext cx="9144000" cy="648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81000" y="1143000"/>
            <a:ext cx="8480831" cy="2819400"/>
          </a:xfrm>
        </p:spPr>
        <p:txBody>
          <a:bodyPr>
            <a:noAutofit/>
          </a:bodyPr>
          <a:lstStyle/>
          <a:p>
            <a:pPr>
              <a:lnSpc>
                <a:spcPct val="150000"/>
              </a:lnSpc>
              <a:buClr>
                <a:schemeClr val="tx1"/>
              </a:buClr>
            </a:pPr>
            <a:r>
              <a:rPr lang="en-US" sz="2400" b="1" dirty="0">
                <a:latin typeface="Trebuchet MS" panose="020B0603020202020204" pitchFamily="34" charset="0"/>
              </a:rPr>
              <a:t>Three-phase production system </a:t>
            </a:r>
          </a:p>
          <a:p>
            <a:pPr lvl="1">
              <a:lnSpc>
                <a:spcPct val="150000"/>
              </a:lnSpc>
              <a:buClr>
                <a:schemeClr val="tx1"/>
              </a:buClr>
              <a:buFont typeface="Wingdings" panose="05000000000000000000" pitchFamily="2" charset="2"/>
              <a:buChar char="Ø"/>
            </a:pPr>
            <a:r>
              <a:rPr lang="en-US" sz="2000" b="1" dirty="0">
                <a:solidFill>
                  <a:srgbClr val="00B0F0"/>
                </a:solidFill>
                <a:latin typeface="Trebuchet MS" panose="020B0603020202020204" pitchFamily="34" charset="0"/>
              </a:rPr>
              <a:t>Cow-calf operation</a:t>
            </a:r>
            <a:r>
              <a:rPr lang="en-US" sz="2000" b="1" dirty="0">
                <a:latin typeface="Trebuchet MS" panose="020B0603020202020204" pitchFamily="34" charset="0"/>
              </a:rPr>
              <a:t> – maintain breeding stock (produce calves)  </a:t>
            </a:r>
          </a:p>
          <a:p>
            <a:pPr lvl="1">
              <a:lnSpc>
                <a:spcPct val="150000"/>
              </a:lnSpc>
              <a:buClr>
                <a:schemeClr val="tx1"/>
              </a:buClr>
              <a:buFont typeface="Wingdings" panose="05000000000000000000" pitchFamily="2" charset="2"/>
              <a:buChar char="Ø"/>
            </a:pPr>
            <a:r>
              <a:rPr lang="en-US" sz="2000" b="1" dirty="0">
                <a:solidFill>
                  <a:srgbClr val="00B0F0"/>
                </a:solidFill>
                <a:latin typeface="Trebuchet MS" panose="020B0603020202020204" pitchFamily="34" charset="0"/>
              </a:rPr>
              <a:t>Backgrounding/stocker operation</a:t>
            </a:r>
            <a:r>
              <a:rPr lang="en-US" sz="2000" b="1" dirty="0">
                <a:latin typeface="Trebuchet MS" panose="020B0603020202020204" pitchFamily="34" charset="0"/>
              </a:rPr>
              <a:t> – transition to finishing phase (managed on high-forage diets) </a:t>
            </a:r>
          </a:p>
          <a:p>
            <a:pPr lvl="1">
              <a:lnSpc>
                <a:spcPct val="150000"/>
              </a:lnSpc>
              <a:buClr>
                <a:schemeClr val="tx1"/>
              </a:buClr>
              <a:buFont typeface="Wingdings" panose="05000000000000000000" pitchFamily="2" charset="2"/>
              <a:buChar char="Ø"/>
            </a:pPr>
            <a:r>
              <a:rPr lang="en-US" sz="2000" b="1" dirty="0">
                <a:solidFill>
                  <a:srgbClr val="00B0F0"/>
                </a:solidFill>
                <a:latin typeface="Trebuchet MS" panose="020B0603020202020204" pitchFamily="34" charset="0"/>
              </a:rPr>
              <a:t>Finishing/feedlot operation </a:t>
            </a:r>
            <a:r>
              <a:rPr lang="en-US" sz="2000" b="1" dirty="0">
                <a:latin typeface="Trebuchet MS" panose="020B0603020202020204" pitchFamily="34" charset="0"/>
              </a:rPr>
              <a:t>– fed high-energy finishing diets</a:t>
            </a:r>
          </a:p>
        </p:txBody>
      </p:sp>
      <p:cxnSp>
        <p:nvCxnSpPr>
          <p:cNvPr id="8" name="Straight Connector 7"/>
          <p:cNvCxnSpPr/>
          <p:nvPr/>
        </p:nvCxnSpPr>
        <p:spPr>
          <a:xfrm>
            <a:off x="467544" y="850106"/>
            <a:ext cx="8244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300609" y="0"/>
            <a:ext cx="873588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000" b="1" i="0" u="none" strike="noStrike" kern="1200" cap="none" spc="0" normalizeH="0" baseline="0" noProof="0" dirty="0">
                <a:ln>
                  <a:noFill/>
                </a:ln>
                <a:solidFill>
                  <a:srgbClr val="002060"/>
                </a:solidFill>
                <a:effectLst/>
                <a:uLnTx/>
                <a:uFillTx/>
                <a:latin typeface="Trebuchet MS" panose="020B0603020202020204" pitchFamily="34" charset="0"/>
                <a:ea typeface="+mj-ea"/>
                <a:cs typeface="+mj-cs"/>
              </a:rPr>
              <a:t>Canadian beef production systems</a:t>
            </a:r>
          </a:p>
        </p:txBody>
      </p:sp>
      <p:grpSp>
        <p:nvGrpSpPr>
          <p:cNvPr id="33" name="Group 32"/>
          <p:cNvGrpSpPr/>
          <p:nvPr/>
        </p:nvGrpSpPr>
        <p:grpSpPr>
          <a:xfrm>
            <a:off x="257175" y="4354599"/>
            <a:ext cx="8915400" cy="1919686"/>
            <a:chOff x="228600" y="1792519"/>
            <a:chExt cx="8915400" cy="1919686"/>
          </a:xfrm>
        </p:grpSpPr>
        <p:grpSp>
          <p:nvGrpSpPr>
            <p:cNvPr id="34" name="Group 33"/>
            <p:cNvGrpSpPr/>
            <p:nvPr/>
          </p:nvGrpSpPr>
          <p:grpSpPr>
            <a:xfrm>
              <a:off x="228600" y="1826739"/>
              <a:ext cx="2269671" cy="1754661"/>
              <a:chOff x="971599" y="620688"/>
              <a:chExt cx="2269671" cy="1754661"/>
            </a:xfrm>
          </p:grpSpPr>
          <p:pic>
            <p:nvPicPr>
              <p:cNvPr id="46" name="Picture 6" descr="http://hardinglcc.com/wp-content/uploads/2012/11/Harding-Land-and-Cattle_128.jp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71599" y="620688"/>
                <a:ext cx="2269671" cy="15121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043608" y="2082961"/>
                <a:ext cx="2185416"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srgbClr val="0070C0"/>
                    </a:solidFill>
                    <a:effectLst/>
                    <a:uLnTx/>
                    <a:uFillTx/>
                    <a:latin typeface="Trebuchet MS"/>
                    <a:ea typeface="+mn-ea"/>
                    <a:cs typeface="+mn-cs"/>
                  </a:rPr>
                  <a:t>Cow-calf </a:t>
                </a:r>
              </a:p>
            </p:txBody>
          </p:sp>
        </p:grpSp>
        <p:grpSp>
          <p:nvGrpSpPr>
            <p:cNvPr id="35" name="Group 34"/>
            <p:cNvGrpSpPr/>
            <p:nvPr/>
          </p:nvGrpSpPr>
          <p:grpSpPr>
            <a:xfrm>
              <a:off x="3269680" y="1792519"/>
              <a:ext cx="2673920" cy="1712681"/>
              <a:chOff x="2982550" y="1646325"/>
              <a:chExt cx="2673920" cy="1712681"/>
            </a:xfrm>
          </p:grpSpPr>
          <p:pic>
            <p:nvPicPr>
              <p:cNvPr id="44" name="Picture 10" descr="Image result for cow-calf, backgrounding and finishing"/>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79280" y="1646325"/>
                <a:ext cx="2257424" cy="14512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2982550" y="3066618"/>
                <a:ext cx="267392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srgbClr val="0070C0"/>
                    </a:solidFill>
                    <a:effectLst/>
                    <a:uLnTx/>
                    <a:uFillTx/>
                    <a:latin typeface="Trebuchet MS"/>
                    <a:ea typeface="+mn-ea"/>
                    <a:cs typeface="+mn-cs"/>
                  </a:rPr>
                  <a:t>Backgrounding</a:t>
                </a:r>
              </a:p>
            </p:txBody>
          </p:sp>
        </p:grpSp>
        <p:cxnSp>
          <p:nvCxnSpPr>
            <p:cNvPr id="36" name="Straight Arrow Connector 35"/>
            <p:cNvCxnSpPr/>
            <p:nvPr/>
          </p:nvCxnSpPr>
          <p:spPr>
            <a:xfrm>
              <a:off x="2571863" y="2486346"/>
              <a:ext cx="69781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438400" y="2582823"/>
              <a:ext cx="102801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Trebuchet MS"/>
                  <a:ea typeface="+mn-ea"/>
                  <a:cs typeface="+mn-cs"/>
                </a:rPr>
                <a:t>Weaned calf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dirty="0">
                  <a:ln>
                    <a:noFill/>
                  </a:ln>
                  <a:solidFill>
                    <a:prstClr val="black"/>
                  </a:solidFill>
                  <a:effectLst/>
                  <a:uLnTx/>
                  <a:uFillTx/>
                  <a:latin typeface="Trebuchet MS"/>
                  <a:ea typeface="+mn-ea"/>
                  <a:cs typeface="+mn-cs"/>
                </a:rPr>
                <a:t> </a:t>
              </a:r>
              <a:r>
                <a:rPr kumimoji="0" lang="en-CA" sz="1100" b="0" i="1" u="none" strike="noStrike" kern="1200" cap="none" spc="0" normalizeH="0" baseline="0" noProof="0" dirty="0">
                  <a:ln>
                    <a:noFill/>
                  </a:ln>
                  <a:solidFill>
                    <a:prstClr val="black"/>
                  </a:solidFill>
                  <a:effectLst/>
                  <a:uLnTx/>
                  <a:uFillTx/>
                  <a:latin typeface="Trebuchet MS"/>
                  <a:ea typeface="+mn-ea"/>
                  <a:cs typeface="+mn-cs"/>
                </a:rPr>
                <a:t>(225-275 kg)</a:t>
              </a:r>
            </a:p>
          </p:txBody>
        </p:sp>
        <p:sp>
          <p:nvSpPr>
            <p:cNvPr id="38" name="TextBox 37"/>
            <p:cNvSpPr txBox="1"/>
            <p:nvPr/>
          </p:nvSpPr>
          <p:spPr>
            <a:xfrm>
              <a:off x="5638800" y="2528608"/>
              <a:ext cx="119202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1" u="none" strike="noStrike" kern="1200" cap="none" spc="0" normalizeH="0" baseline="0" noProof="0" dirty="0">
                  <a:ln>
                    <a:noFill/>
                  </a:ln>
                  <a:solidFill>
                    <a:prstClr val="black"/>
                  </a:solidFill>
                  <a:effectLst/>
                  <a:uLnTx/>
                  <a:uFillTx/>
                  <a:latin typeface="Trebuchet MS"/>
                  <a:ea typeface="+mn-ea"/>
                  <a:cs typeface="+mn-cs"/>
                </a:rPr>
                <a:t>~ (400-450 kg)</a:t>
              </a:r>
            </a:p>
          </p:txBody>
        </p:sp>
        <p:sp>
          <p:nvSpPr>
            <p:cNvPr id="39" name="TextBox 38"/>
            <p:cNvSpPr txBox="1"/>
            <p:nvPr/>
          </p:nvSpPr>
          <p:spPr>
            <a:xfrm>
              <a:off x="7321096" y="3435206"/>
              <a:ext cx="11699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Trebuchet MS"/>
                  <a:ea typeface="+mn-ea"/>
                  <a:cs typeface="+mn-cs"/>
                </a:rPr>
                <a:t>~ (600-630 kg)</a:t>
              </a:r>
            </a:p>
          </p:txBody>
        </p:sp>
        <p:grpSp>
          <p:nvGrpSpPr>
            <p:cNvPr id="40" name="Group 39"/>
            <p:cNvGrpSpPr/>
            <p:nvPr/>
          </p:nvGrpSpPr>
          <p:grpSpPr>
            <a:xfrm>
              <a:off x="6602000" y="1792519"/>
              <a:ext cx="2542000" cy="1689873"/>
              <a:chOff x="6443991" y="1792519"/>
              <a:chExt cx="2542000" cy="1689873"/>
            </a:xfrm>
          </p:grpSpPr>
          <p:sp>
            <p:nvSpPr>
              <p:cNvPr id="42" name="TextBox 41"/>
              <p:cNvSpPr txBox="1"/>
              <p:nvPr/>
            </p:nvSpPr>
            <p:spPr>
              <a:xfrm>
                <a:off x="6443991" y="3190004"/>
                <a:ext cx="254200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srgbClr val="0070C0"/>
                    </a:solidFill>
                    <a:effectLst/>
                    <a:uLnTx/>
                    <a:uFillTx/>
                    <a:latin typeface="Trebuchet MS"/>
                    <a:ea typeface="+mn-ea"/>
                    <a:cs typeface="+mn-cs"/>
                  </a:rPr>
                  <a:t>Finishing/Feedlot </a:t>
                </a:r>
              </a:p>
            </p:txBody>
          </p:sp>
          <p:pic>
            <p:nvPicPr>
              <p:cNvPr id="43" name="Picture 2" descr="Image result for feedlot operation in canada">
                <a:hlinkClick r:id="rId9"/>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61419" y="1792519"/>
                <a:ext cx="2227410" cy="14321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cxnSp>
          <p:nvCxnSpPr>
            <p:cNvPr id="41" name="Straight Arrow Connector 40"/>
            <p:cNvCxnSpPr/>
            <p:nvPr/>
          </p:nvCxnSpPr>
          <p:spPr>
            <a:xfrm>
              <a:off x="5791200" y="2438400"/>
              <a:ext cx="69781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03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25000" t="-1000" r="-25000" b="-25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56" r="7586"/>
          <a:stretch/>
        </p:blipFill>
        <p:spPr bwMode="auto">
          <a:xfrm>
            <a:off x="14452" y="1615942"/>
            <a:ext cx="9144000" cy="648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619672" y="980728"/>
            <a:ext cx="5976664" cy="3815844"/>
            <a:chOff x="1619672" y="1412776"/>
            <a:chExt cx="5976664" cy="3815844"/>
          </a:xfrm>
        </p:grpSpPr>
        <p:grpSp>
          <p:nvGrpSpPr>
            <p:cNvPr id="28" name="Group 27"/>
            <p:cNvGrpSpPr/>
            <p:nvPr/>
          </p:nvGrpSpPr>
          <p:grpSpPr>
            <a:xfrm>
              <a:off x="1619672" y="1697078"/>
              <a:ext cx="5976664" cy="3531542"/>
              <a:chOff x="1561418" y="1561143"/>
              <a:chExt cx="6480240" cy="3827971"/>
            </a:xfrm>
          </p:grpSpPr>
          <p:pic>
            <p:nvPicPr>
              <p:cNvPr id="29" name="Picture 6" descr="http://farm6.staticflickr.com/5234/5893115086_ec874a20ac_z.jpg"/>
              <p:cNvPicPr>
                <a:picLocks noChangeAspect="1" noChangeArrowheads="1"/>
              </p:cNvPicPr>
              <p:nvPr/>
            </p:nvPicPr>
            <p:blipFill>
              <a:blip r:embed="rId5" cstate="print"/>
              <a:srcRect b="7143"/>
              <a:stretch>
                <a:fillRect/>
              </a:stretch>
            </p:blipFill>
            <p:spPr bwMode="auto">
              <a:xfrm>
                <a:off x="1561418" y="1561143"/>
                <a:ext cx="6131199" cy="378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 name="Rectangle 29"/>
              <p:cNvSpPr/>
              <p:nvPr/>
            </p:nvSpPr>
            <p:spPr>
              <a:xfrm>
                <a:off x="6245928" y="5155586"/>
                <a:ext cx="1795730" cy="233528"/>
              </a:xfrm>
              <a:prstGeom prst="rect">
                <a:avLst/>
              </a:prstGeom>
            </p:spPr>
            <p:txBody>
              <a:bodyPr wrap="square">
                <a:spAutoFit/>
              </a:bodyPr>
              <a:lstStyle/>
              <a:p>
                <a:r>
                  <a:rPr lang="en-CA" sz="800" dirty="0">
                    <a:solidFill>
                      <a:prstClr val="black"/>
                    </a:solidFill>
                    <a:latin typeface="Calibri"/>
                  </a:rPr>
                  <a:t>Photo by </a:t>
                </a:r>
                <a:r>
                  <a:rPr lang="en-CA" sz="800" dirty="0" err="1">
                    <a:solidFill>
                      <a:prstClr val="black"/>
                    </a:solidFill>
                    <a:latin typeface="Calibri"/>
                  </a:rPr>
                  <a:t>Stéphane</a:t>
                </a:r>
                <a:r>
                  <a:rPr lang="en-CA" sz="800" dirty="0">
                    <a:solidFill>
                      <a:prstClr val="black"/>
                    </a:solidFill>
                    <a:latin typeface="Calibri"/>
                  </a:rPr>
                  <a:t> Gauthier</a:t>
                </a:r>
              </a:p>
            </p:txBody>
          </p:sp>
        </p:grpSp>
        <p:sp>
          <p:nvSpPr>
            <p:cNvPr id="32" name="Rectangle 31"/>
            <p:cNvSpPr/>
            <p:nvPr/>
          </p:nvSpPr>
          <p:spPr>
            <a:xfrm>
              <a:off x="5724127" y="1412776"/>
              <a:ext cx="1656185" cy="307777"/>
            </a:xfrm>
            <a:prstGeom prst="rect">
              <a:avLst/>
            </a:prstGeom>
          </p:spPr>
          <p:txBody>
            <a:bodyPr wrap="square">
              <a:spAutoFit/>
            </a:bodyPr>
            <a:lstStyle/>
            <a:p>
              <a:r>
                <a:rPr lang="en-CA" sz="1400" b="1" dirty="0">
                  <a:solidFill>
                    <a:prstClr val="black"/>
                  </a:solidFill>
                  <a:latin typeface="Calibri"/>
                </a:rPr>
                <a:t>Farm boundary</a:t>
              </a:r>
            </a:p>
          </p:txBody>
        </p:sp>
      </p:grpSp>
      <p:cxnSp>
        <p:nvCxnSpPr>
          <p:cNvPr id="8" name="Straight Connector 7"/>
          <p:cNvCxnSpPr/>
          <p:nvPr/>
        </p:nvCxnSpPr>
        <p:spPr>
          <a:xfrm>
            <a:off x="251520" y="692696"/>
            <a:ext cx="8244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179513" y="-107186"/>
            <a:ext cx="8910488" cy="9438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800" b="1" dirty="0">
                <a:solidFill>
                  <a:srgbClr val="002060"/>
                </a:solidFill>
                <a:latin typeface="Trebuchet MS" panose="020B0603020202020204" pitchFamily="34" charset="0"/>
              </a:rPr>
              <a:t>System boundary – Farm-gate (cradle to farm-gate) </a:t>
            </a:r>
            <a:r>
              <a:rPr kumimoji="0" lang="en-CA" sz="2800" b="1" i="0" u="none" strike="noStrike" kern="1200" cap="none" spc="0" normalizeH="0" baseline="0" noProof="0" dirty="0">
                <a:ln>
                  <a:noFill/>
                </a:ln>
                <a:solidFill>
                  <a:srgbClr val="002060"/>
                </a:solidFill>
                <a:effectLst/>
                <a:uLnTx/>
                <a:uFillTx/>
                <a:latin typeface="Trebuchet MS" panose="020B0603020202020204" pitchFamily="34" charset="0"/>
              </a:rPr>
              <a:t> </a:t>
            </a:r>
          </a:p>
        </p:txBody>
      </p:sp>
      <p:grpSp>
        <p:nvGrpSpPr>
          <p:cNvPr id="58" name="Group 57"/>
          <p:cNvGrpSpPr/>
          <p:nvPr/>
        </p:nvGrpSpPr>
        <p:grpSpPr>
          <a:xfrm>
            <a:off x="7308304" y="1245493"/>
            <a:ext cx="1900230" cy="3551659"/>
            <a:chOff x="-52878" y="2288131"/>
            <a:chExt cx="2142365" cy="3532121"/>
          </a:xfrm>
        </p:grpSpPr>
        <p:sp>
          <p:nvSpPr>
            <p:cNvPr id="59" name="Right Arrow Callout 58"/>
            <p:cNvSpPr/>
            <p:nvPr/>
          </p:nvSpPr>
          <p:spPr>
            <a:xfrm>
              <a:off x="-1" y="2288131"/>
              <a:ext cx="2089488" cy="3532121"/>
            </a:xfrm>
            <a:prstGeom prst="rightArrowCallout">
              <a:avLst/>
            </a:prstGeom>
            <a:solidFill>
              <a:schemeClr val="accent2">
                <a:lumMod val="60000"/>
                <a:lumOff val="40000"/>
              </a:scheme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rial" pitchFamily="34" charset="0"/>
                <a:ea typeface="+mn-ea"/>
                <a:cs typeface="Arial" pitchFamily="34" charset="0"/>
              </a:endParaRPr>
            </a:p>
          </p:txBody>
        </p:sp>
        <p:sp>
          <p:nvSpPr>
            <p:cNvPr id="60" name="TextBox 59"/>
            <p:cNvSpPr txBox="1"/>
            <p:nvPr/>
          </p:nvSpPr>
          <p:spPr>
            <a:xfrm>
              <a:off x="-52878" y="2488886"/>
              <a:ext cx="1636581" cy="27547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CA" sz="1600" b="1" i="0" u="none" strike="noStrike" kern="0" cap="none" spc="0" normalizeH="0" baseline="0" noProof="0" dirty="0">
                  <a:ln>
                    <a:noFill/>
                  </a:ln>
                  <a:solidFill>
                    <a:srgbClr val="00B050"/>
                  </a:solidFill>
                  <a:effectLst/>
                  <a:uLnTx/>
                  <a:uFillTx/>
                  <a:latin typeface="Arial" pitchFamily="34" charset="0"/>
                  <a:cs typeface="Arial" pitchFamily="34" charset="0"/>
                </a:rPr>
                <a:t>OUTPUTS</a:t>
              </a:r>
            </a:p>
            <a:p>
              <a:pPr marL="0" marR="0" lvl="0" indent="0" defTabSz="914400" eaLnBrk="1" fontAlgn="auto" latinLnBrk="0" hangingPunct="1">
                <a:lnSpc>
                  <a:spcPct val="100000"/>
                </a:lnSpc>
                <a:spcBef>
                  <a:spcPts val="0"/>
                </a:spcBef>
                <a:spcAft>
                  <a:spcPts val="600"/>
                </a:spcAft>
                <a:buClrTx/>
                <a:buSzTx/>
                <a:buFontTx/>
                <a:buNone/>
                <a:tabLst/>
                <a:defRPr/>
              </a:pPr>
              <a:endParaRPr kumimoji="0" lang="en-CA" sz="1600" b="1" i="0" u="none" strike="noStrike" kern="0" cap="none" spc="0" normalizeH="0" baseline="0" noProof="0" dirty="0">
                <a:ln>
                  <a:noFill/>
                </a:ln>
                <a:solidFill>
                  <a:srgbClr val="F79646">
                    <a:lumMod val="50000"/>
                  </a:srgbClr>
                </a:solidFill>
                <a:effectLst/>
                <a:uLnTx/>
                <a:uFillTx/>
                <a:latin typeface="Arial" pitchFamily="34" charset="0"/>
                <a:cs typeface="Arial" pitchFamily="34" charset="0"/>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CA" sz="1600" b="1" i="0" u="none" strike="noStrike" kern="0" cap="none" spc="0" normalizeH="0" baseline="0" noProof="0" dirty="0">
                  <a:ln>
                    <a:noFill/>
                  </a:ln>
                  <a:solidFill>
                    <a:srgbClr val="00B0F0"/>
                  </a:solidFill>
                  <a:effectLst/>
                  <a:uLnTx/>
                  <a:uFillTx/>
                  <a:latin typeface="Arial" pitchFamily="34" charset="0"/>
                  <a:cs typeface="Arial" pitchFamily="34" charset="0"/>
                </a:rPr>
                <a:t>Main</a:t>
              </a:r>
              <a:r>
                <a:rPr kumimoji="0" lang="en-CA" sz="1600" b="1" i="0" u="none" strike="noStrike" kern="0" cap="none" spc="0" normalizeH="0" noProof="0" dirty="0">
                  <a:ln>
                    <a:noFill/>
                  </a:ln>
                  <a:solidFill>
                    <a:srgbClr val="00B0F0"/>
                  </a:solidFill>
                  <a:effectLst/>
                  <a:uLnTx/>
                  <a:uFillTx/>
                  <a:latin typeface="Arial" pitchFamily="34" charset="0"/>
                  <a:cs typeface="Arial" pitchFamily="34" charset="0"/>
                </a:rPr>
                <a:t> product</a:t>
              </a:r>
              <a:endParaRPr kumimoji="0" lang="en-CA" sz="1600" b="1" i="0" u="none" strike="noStrike" kern="0" cap="none" spc="0" normalizeH="0" baseline="0" noProof="0" dirty="0">
                <a:ln>
                  <a:noFill/>
                </a:ln>
                <a:solidFill>
                  <a:srgbClr val="00B0F0"/>
                </a:solidFill>
                <a:effectLst/>
                <a:uLnTx/>
                <a:uFillTx/>
                <a:latin typeface="Arial" pitchFamily="34" charset="0"/>
                <a:cs typeface="Arial" pitchFamily="34" charset="0"/>
              </a:endParaRPr>
            </a:p>
            <a:p>
              <a:pPr marL="0" marR="0" lvl="0" indent="0" defTabSz="914400" eaLnBrk="1" fontAlgn="auto" latinLnBrk="0" hangingPunct="1">
                <a:lnSpc>
                  <a:spcPct val="100000"/>
                </a:lnSpc>
                <a:spcBef>
                  <a:spcPts val="0"/>
                </a:spcBef>
                <a:spcAft>
                  <a:spcPts val="600"/>
                </a:spcAft>
                <a:buClrTx/>
                <a:buSzTx/>
                <a:buFontTx/>
                <a:buNone/>
                <a:tabLst/>
                <a:defRPr/>
              </a:pPr>
              <a:endParaRPr kumimoji="0" lang="en-CA" sz="1600" b="0" i="0" u="none" strike="noStrike" kern="0" cap="none" spc="0" normalizeH="0" baseline="0" noProof="0" dirty="0">
                <a:ln>
                  <a:noFill/>
                </a:ln>
                <a:solidFill>
                  <a:prstClr val="black"/>
                </a:solidFill>
                <a:effectLst/>
                <a:uLnTx/>
                <a:uFillTx/>
                <a:latin typeface="Arial" pitchFamily="34" charset="0"/>
                <a:cs typeface="Arial" pitchFamily="34" charset="0"/>
              </a:endParaRPr>
            </a:p>
            <a:p>
              <a:pPr marL="0" marR="0" lvl="0" indent="0" defTabSz="914400" eaLnBrk="1" fontAlgn="auto" latinLnBrk="0" hangingPunct="1">
                <a:lnSpc>
                  <a:spcPct val="100000"/>
                </a:lnSpc>
                <a:spcBef>
                  <a:spcPts val="0"/>
                </a:spcBef>
                <a:spcAft>
                  <a:spcPts val="600"/>
                </a:spcAft>
                <a:buClrTx/>
                <a:buSzTx/>
                <a:buFontTx/>
                <a:buNone/>
                <a:tabLst/>
                <a:defRPr/>
              </a:pPr>
              <a:r>
                <a:rPr lang="en-CA" sz="1600" kern="0" dirty="0">
                  <a:solidFill>
                    <a:prstClr val="black"/>
                  </a:solidFill>
                  <a:latin typeface="Arial" pitchFamily="34" charset="0"/>
                  <a:cs typeface="Arial" pitchFamily="34" charset="0"/>
                </a:rPr>
                <a:t>Live animals</a:t>
              </a:r>
            </a:p>
            <a:p>
              <a:pPr marL="0" marR="0" lvl="0" indent="0" defTabSz="914400" eaLnBrk="1" fontAlgn="auto" latinLnBrk="0" hangingPunct="1">
                <a:lnSpc>
                  <a:spcPct val="100000"/>
                </a:lnSpc>
                <a:spcBef>
                  <a:spcPts val="0"/>
                </a:spcBef>
                <a:spcAft>
                  <a:spcPts val="600"/>
                </a:spcAft>
                <a:buClrTx/>
                <a:buSzTx/>
                <a:buFontTx/>
                <a:buNone/>
                <a:tabLst/>
                <a:defRPr/>
              </a:pPr>
              <a:r>
                <a:rPr kumimoji="0" lang="en-CA" sz="1600" b="0" i="0" u="none" strike="noStrike" kern="0" cap="none" spc="0" normalizeH="0" baseline="0" noProof="0" dirty="0">
                  <a:ln>
                    <a:noFill/>
                  </a:ln>
                  <a:solidFill>
                    <a:prstClr val="black"/>
                  </a:solidFill>
                  <a:effectLst/>
                  <a:uLnTx/>
                  <a:uFillTx/>
                  <a:latin typeface="Arial" pitchFamily="34" charset="0"/>
                  <a:cs typeface="Arial" pitchFamily="34" charset="0"/>
                </a:rPr>
                <a:t>(Finishers &amp;</a:t>
              </a:r>
            </a:p>
            <a:p>
              <a:pPr marL="0" marR="0" lvl="0" indent="0" defTabSz="914400" eaLnBrk="1" fontAlgn="auto" latinLnBrk="0" hangingPunct="1">
                <a:lnSpc>
                  <a:spcPct val="100000"/>
                </a:lnSpc>
                <a:spcBef>
                  <a:spcPts val="0"/>
                </a:spcBef>
                <a:spcAft>
                  <a:spcPts val="600"/>
                </a:spcAft>
                <a:buClrTx/>
                <a:buSzTx/>
                <a:buFontTx/>
                <a:buNone/>
                <a:tabLst/>
                <a:defRPr/>
              </a:pPr>
              <a:r>
                <a:rPr lang="en-CA" sz="1600" kern="0" dirty="0">
                  <a:solidFill>
                    <a:prstClr val="black"/>
                  </a:solidFill>
                  <a:latin typeface="Arial" pitchFamily="34" charset="0"/>
                  <a:cs typeface="Arial" pitchFamily="34" charset="0"/>
                </a:rPr>
                <a:t>Culled cows)</a:t>
              </a:r>
              <a:endParaRPr kumimoji="0" lang="en-CA" sz="1600" b="0" i="0" u="none" strike="noStrike" kern="0" cap="none" spc="0" normalizeH="0" baseline="0" noProof="0" dirty="0">
                <a:ln>
                  <a:noFill/>
                </a:ln>
                <a:solidFill>
                  <a:prstClr val="black"/>
                </a:solidFill>
                <a:effectLst/>
                <a:uLnTx/>
                <a:uFillTx/>
                <a:latin typeface="Arial" pitchFamily="34" charset="0"/>
                <a:cs typeface="Arial" pitchFamily="34" charset="0"/>
              </a:endParaRPr>
            </a:p>
          </p:txBody>
        </p:sp>
      </p:grpSp>
      <p:grpSp>
        <p:nvGrpSpPr>
          <p:cNvPr id="41" name="Group 40"/>
          <p:cNvGrpSpPr/>
          <p:nvPr/>
        </p:nvGrpSpPr>
        <p:grpSpPr>
          <a:xfrm>
            <a:off x="107504" y="1229024"/>
            <a:ext cx="1969289" cy="3568127"/>
            <a:chOff x="0" y="2288130"/>
            <a:chExt cx="2160240" cy="3568127"/>
          </a:xfrm>
        </p:grpSpPr>
        <p:sp>
          <p:nvSpPr>
            <p:cNvPr id="42" name="Right Arrow Callout 41"/>
            <p:cNvSpPr/>
            <p:nvPr/>
          </p:nvSpPr>
          <p:spPr>
            <a:xfrm>
              <a:off x="0" y="2288130"/>
              <a:ext cx="2160240" cy="3568127"/>
            </a:xfrm>
            <a:prstGeom prst="rightArrowCallout">
              <a:avLst/>
            </a:prstGeom>
            <a:solidFill>
              <a:sysClr val="window" lastClr="FFFFFF">
                <a:lumMod val="85000"/>
              </a:sysClr>
            </a:solidFill>
            <a:ln w="25400" cap="flat" cmpd="sng" algn="ctr">
              <a:solidFill>
                <a:srgbClr val="0033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Arial" pitchFamily="34" charset="0"/>
                <a:ea typeface="+mn-ea"/>
                <a:cs typeface="Arial" pitchFamily="34" charset="0"/>
              </a:endParaRPr>
            </a:p>
          </p:txBody>
        </p:sp>
        <p:sp>
          <p:nvSpPr>
            <p:cNvPr id="43" name="TextBox 42"/>
            <p:cNvSpPr txBox="1"/>
            <p:nvPr/>
          </p:nvSpPr>
          <p:spPr>
            <a:xfrm>
              <a:off x="0" y="2560894"/>
              <a:ext cx="1763688" cy="29238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CA" sz="1600" b="1" i="0" u="none" strike="noStrike" kern="0" cap="none" spc="0" normalizeH="0" baseline="0" noProof="0" dirty="0">
                  <a:ln>
                    <a:noFill/>
                  </a:ln>
                  <a:solidFill>
                    <a:srgbClr val="3333FF"/>
                  </a:solidFill>
                  <a:effectLst/>
                  <a:uLnTx/>
                  <a:uFillTx/>
                  <a:latin typeface="Arial" pitchFamily="34" charset="0"/>
                  <a:cs typeface="Arial" pitchFamily="34" charset="0"/>
                </a:rPr>
                <a:t>INPUTS</a:t>
              </a:r>
            </a:p>
            <a:p>
              <a:pPr marL="0" marR="0" lvl="0" indent="0" defTabSz="914400" eaLnBrk="1" fontAlgn="auto" latinLnBrk="0" hangingPunct="1">
                <a:lnSpc>
                  <a:spcPct val="100000"/>
                </a:lnSpc>
                <a:spcBef>
                  <a:spcPts val="0"/>
                </a:spcBef>
                <a:spcAft>
                  <a:spcPts val="600"/>
                </a:spcAft>
                <a:buClrTx/>
                <a:buSzTx/>
                <a:buFontTx/>
                <a:buNone/>
                <a:tabLst/>
                <a:defRPr/>
              </a:pPr>
              <a:r>
                <a:rPr kumimoji="0" lang="en-CA" sz="1600" b="1" i="0" u="none" strike="noStrike" kern="0" cap="none" spc="0" normalizeH="0" baseline="0" noProof="0" dirty="0">
                  <a:ln>
                    <a:noFill/>
                  </a:ln>
                  <a:solidFill>
                    <a:srgbClr val="F79646">
                      <a:lumMod val="50000"/>
                    </a:srgbClr>
                  </a:solidFill>
                  <a:effectLst/>
                  <a:uLnTx/>
                  <a:uFillTx/>
                  <a:latin typeface="Arial" pitchFamily="34" charset="0"/>
                  <a:cs typeface="Arial" pitchFamily="34" charset="0"/>
                </a:rPr>
                <a:t>Materials</a:t>
              </a:r>
            </a:p>
            <a:p>
              <a:pPr marL="0" marR="0" lvl="0" indent="0" defTabSz="914400" eaLnBrk="1" fontAlgn="auto" latinLnBrk="0" hangingPunct="1">
                <a:lnSpc>
                  <a:spcPct val="100000"/>
                </a:lnSpc>
                <a:spcBef>
                  <a:spcPts val="0"/>
                </a:spcBef>
                <a:spcAft>
                  <a:spcPts val="600"/>
                </a:spcAft>
                <a:buClrTx/>
                <a:buSzTx/>
                <a:buFontTx/>
                <a:buNone/>
                <a:tabLst/>
                <a:defRPr/>
              </a:pPr>
              <a:r>
                <a:rPr kumimoji="0" lang="en-CA" sz="1600" b="0" i="0" u="none" strike="noStrike" kern="0" cap="none" spc="0" normalizeH="0" baseline="0" noProof="0" dirty="0">
                  <a:ln>
                    <a:noFill/>
                  </a:ln>
                  <a:solidFill>
                    <a:prstClr val="black"/>
                  </a:solidFill>
                  <a:effectLst/>
                  <a:uLnTx/>
                  <a:uFillTx/>
                  <a:latin typeface="Arial" pitchFamily="34" charset="0"/>
                  <a:cs typeface="Arial" pitchFamily="34" charset="0"/>
                </a:rPr>
                <a:t>  Feed supp.</a:t>
              </a:r>
            </a:p>
            <a:p>
              <a:pPr marL="0" marR="0" lvl="0" indent="0" defTabSz="914400" eaLnBrk="1" fontAlgn="auto" latinLnBrk="0" hangingPunct="1">
                <a:lnSpc>
                  <a:spcPct val="100000"/>
                </a:lnSpc>
                <a:spcBef>
                  <a:spcPts val="0"/>
                </a:spcBef>
                <a:spcAft>
                  <a:spcPts val="600"/>
                </a:spcAft>
                <a:buClrTx/>
                <a:buSzTx/>
                <a:buFontTx/>
                <a:buNone/>
                <a:tabLst/>
                <a:defRPr/>
              </a:pPr>
              <a:r>
                <a:rPr kumimoji="0" lang="en-CA" sz="1600" b="0" i="0" u="none" strike="noStrike" kern="0" cap="none" spc="0" normalizeH="0" baseline="0" noProof="0" dirty="0">
                  <a:ln>
                    <a:noFill/>
                  </a:ln>
                  <a:solidFill>
                    <a:prstClr val="black"/>
                  </a:solidFill>
                  <a:effectLst/>
                  <a:uLnTx/>
                  <a:uFillTx/>
                  <a:latin typeface="Arial" pitchFamily="34" charset="0"/>
                  <a:cs typeface="Arial" pitchFamily="34" charset="0"/>
                </a:rPr>
                <a:t>  Fertilizer</a:t>
              </a:r>
            </a:p>
            <a:p>
              <a:pPr marL="0" marR="0" lvl="0" indent="0" defTabSz="914400" eaLnBrk="1" fontAlgn="auto" latinLnBrk="0" hangingPunct="1">
                <a:lnSpc>
                  <a:spcPct val="100000"/>
                </a:lnSpc>
                <a:spcBef>
                  <a:spcPts val="0"/>
                </a:spcBef>
                <a:spcAft>
                  <a:spcPts val="600"/>
                </a:spcAft>
                <a:buClrTx/>
                <a:buSzTx/>
                <a:buFontTx/>
                <a:buNone/>
                <a:tabLst/>
                <a:defRPr/>
              </a:pPr>
              <a:r>
                <a:rPr kumimoji="0" lang="en-CA" sz="1600" b="0" i="0" u="none" strike="noStrike" kern="0" cap="none" spc="0" normalizeH="0" baseline="0" noProof="0" dirty="0">
                  <a:ln>
                    <a:noFill/>
                  </a:ln>
                  <a:solidFill>
                    <a:prstClr val="black"/>
                  </a:solidFill>
                  <a:effectLst/>
                  <a:uLnTx/>
                  <a:uFillTx/>
                  <a:latin typeface="Arial" pitchFamily="34" charset="0"/>
                  <a:cs typeface="Arial" pitchFamily="34" charset="0"/>
                </a:rPr>
                <a:t>  Machinery</a:t>
              </a:r>
            </a:p>
            <a:p>
              <a:pPr marL="0" marR="0" lvl="0" indent="0" defTabSz="914400" eaLnBrk="1" fontAlgn="auto" latinLnBrk="0" hangingPunct="1">
                <a:lnSpc>
                  <a:spcPct val="100000"/>
                </a:lnSpc>
                <a:spcBef>
                  <a:spcPts val="0"/>
                </a:spcBef>
                <a:spcAft>
                  <a:spcPts val="600"/>
                </a:spcAft>
                <a:buClrTx/>
                <a:buSzTx/>
                <a:buFontTx/>
                <a:buNone/>
                <a:tabLst/>
                <a:defRPr/>
              </a:pPr>
              <a:r>
                <a:rPr kumimoji="0" lang="en-CA" sz="1600" b="1" i="0" u="none" strike="noStrike" kern="0" cap="none" spc="0" normalizeH="0" baseline="0" noProof="0" dirty="0">
                  <a:ln>
                    <a:noFill/>
                  </a:ln>
                  <a:solidFill>
                    <a:srgbClr val="F79646">
                      <a:lumMod val="50000"/>
                    </a:srgbClr>
                  </a:solidFill>
                  <a:effectLst/>
                  <a:uLnTx/>
                  <a:uFillTx/>
                  <a:latin typeface="Arial" pitchFamily="34" charset="0"/>
                  <a:cs typeface="Arial" pitchFamily="34" charset="0"/>
                </a:rPr>
                <a:t>Energy</a:t>
              </a:r>
            </a:p>
            <a:p>
              <a:pPr marL="0" marR="0" lvl="0" indent="0" defTabSz="914400" eaLnBrk="1" fontAlgn="auto" latinLnBrk="0" hangingPunct="1">
                <a:lnSpc>
                  <a:spcPct val="100000"/>
                </a:lnSpc>
                <a:spcBef>
                  <a:spcPts val="0"/>
                </a:spcBef>
                <a:spcAft>
                  <a:spcPts val="600"/>
                </a:spcAft>
                <a:buClrTx/>
                <a:buSzTx/>
                <a:buFontTx/>
                <a:buNone/>
                <a:tabLst/>
                <a:defRPr/>
              </a:pPr>
              <a:r>
                <a:rPr kumimoji="0" lang="en-CA" sz="1600" b="0" i="0" u="none" strike="noStrike" kern="0" cap="none" spc="0" normalizeH="0" baseline="0" noProof="0" dirty="0">
                  <a:ln>
                    <a:noFill/>
                  </a:ln>
                  <a:solidFill>
                    <a:prstClr val="black"/>
                  </a:solidFill>
                  <a:effectLst/>
                  <a:uLnTx/>
                  <a:uFillTx/>
                  <a:latin typeface="Arial" pitchFamily="34" charset="0"/>
                  <a:cs typeface="Arial" pitchFamily="34" charset="0"/>
                </a:rPr>
                <a:t>  Fuel</a:t>
              </a:r>
            </a:p>
            <a:p>
              <a:pPr marL="0" marR="0" lvl="0" indent="0" defTabSz="914400" eaLnBrk="1" fontAlgn="auto" latinLnBrk="0" hangingPunct="1">
                <a:lnSpc>
                  <a:spcPct val="100000"/>
                </a:lnSpc>
                <a:spcBef>
                  <a:spcPts val="0"/>
                </a:spcBef>
                <a:spcAft>
                  <a:spcPts val="600"/>
                </a:spcAft>
                <a:buClrTx/>
                <a:buSzTx/>
                <a:buFontTx/>
                <a:buNone/>
                <a:tabLst/>
                <a:defRPr/>
              </a:pPr>
              <a:r>
                <a:rPr kumimoji="0" lang="en-CA" sz="1600" b="1" i="0" u="none" strike="noStrike" kern="0" cap="none" spc="0" normalizeH="0" baseline="0" noProof="0" dirty="0">
                  <a:ln>
                    <a:noFill/>
                  </a:ln>
                  <a:solidFill>
                    <a:srgbClr val="F79646">
                      <a:lumMod val="50000"/>
                    </a:srgbClr>
                  </a:solidFill>
                  <a:effectLst/>
                  <a:uLnTx/>
                  <a:uFillTx/>
                  <a:latin typeface="Arial" pitchFamily="34" charset="0"/>
                  <a:cs typeface="Arial" pitchFamily="34" charset="0"/>
                </a:rPr>
                <a:t>Chemicals</a:t>
              </a:r>
            </a:p>
            <a:p>
              <a:pPr marL="0" marR="0" lvl="0" indent="0" defTabSz="914400" eaLnBrk="1" fontAlgn="auto" latinLnBrk="0" hangingPunct="1">
                <a:lnSpc>
                  <a:spcPct val="100000"/>
                </a:lnSpc>
                <a:spcBef>
                  <a:spcPts val="0"/>
                </a:spcBef>
                <a:spcAft>
                  <a:spcPts val="600"/>
                </a:spcAft>
                <a:buClrTx/>
                <a:buSzTx/>
                <a:buFontTx/>
                <a:buNone/>
                <a:tabLst/>
                <a:defRPr/>
              </a:pPr>
              <a:r>
                <a:rPr kumimoji="0" lang="en-CA" sz="1600" b="0" i="0" u="none" strike="noStrike" kern="0" cap="none" spc="0" normalizeH="0" baseline="0" noProof="0" dirty="0">
                  <a:ln>
                    <a:noFill/>
                  </a:ln>
                  <a:solidFill>
                    <a:prstClr val="black"/>
                  </a:solidFill>
                  <a:effectLst/>
                  <a:uLnTx/>
                  <a:uFillTx/>
                  <a:latin typeface="Arial" pitchFamily="34" charset="0"/>
                  <a:cs typeface="Arial" pitchFamily="34" charset="0"/>
                </a:rPr>
                <a:t>  Herbicide</a:t>
              </a:r>
            </a:p>
          </p:txBody>
        </p:sp>
      </p:grpSp>
      <p:grpSp>
        <p:nvGrpSpPr>
          <p:cNvPr id="17" name="Group 16"/>
          <p:cNvGrpSpPr/>
          <p:nvPr/>
        </p:nvGrpSpPr>
        <p:grpSpPr>
          <a:xfrm>
            <a:off x="2164878" y="2940429"/>
            <a:ext cx="1181494" cy="804186"/>
            <a:chOff x="2164878" y="3372477"/>
            <a:chExt cx="1181494" cy="804186"/>
          </a:xfrm>
        </p:grpSpPr>
        <p:grpSp>
          <p:nvGrpSpPr>
            <p:cNvPr id="4" name="Group 3"/>
            <p:cNvGrpSpPr/>
            <p:nvPr/>
          </p:nvGrpSpPr>
          <p:grpSpPr>
            <a:xfrm>
              <a:off x="2164878" y="3843607"/>
              <a:ext cx="1181494" cy="333056"/>
              <a:chOff x="2166370" y="3414881"/>
              <a:chExt cx="1181494" cy="333056"/>
            </a:xfrm>
          </p:grpSpPr>
          <p:sp>
            <p:nvSpPr>
              <p:cNvPr id="69" name="Rounded Rectangle 68"/>
              <p:cNvSpPr/>
              <p:nvPr/>
            </p:nvSpPr>
            <p:spPr>
              <a:xfrm>
                <a:off x="2217944" y="3414881"/>
                <a:ext cx="1129920" cy="333056"/>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TextBox 39"/>
              <p:cNvSpPr txBox="1"/>
              <p:nvPr/>
            </p:nvSpPr>
            <p:spPr>
              <a:xfrm>
                <a:off x="2166370" y="3429000"/>
                <a:ext cx="1180002"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effectLst/>
                    <a:uLnTx/>
                    <a:uFillTx/>
                    <a:latin typeface="Arial" pitchFamily="34" charset="0"/>
                    <a:cs typeface="Arial" pitchFamily="34" charset="0"/>
                  </a:rPr>
                  <a:t>Enteric</a:t>
                </a:r>
                <a:r>
                  <a:rPr kumimoji="0" lang="en-CA" sz="1400" b="1" i="0" u="none" strike="noStrike" kern="0" cap="none" spc="0" normalizeH="0" noProof="0" dirty="0">
                    <a:ln>
                      <a:noFill/>
                    </a:ln>
                    <a:effectLst/>
                    <a:uLnTx/>
                    <a:uFillTx/>
                    <a:latin typeface="Arial" pitchFamily="34" charset="0"/>
                    <a:cs typeface="Arial" pitchFamily="34" charset="0"/>
                  </a:rPr>
                  <a:t> </a:t>
                </a:r>
                <a:r>
                  <a:rPr kumimoji="0" lang="en-CA" sz="1400" b="1" i="0" u="none" strike="noStrike" kern="0" cap="none" spc="0" normalizeH="0" baseline="0" noProof="0" dirty="0">
                    <a:ln>
                      <a:noFill/>
                    </a:ln>
                    <a:effectLst/>
                    <a:uLnTx/>
                    <a:uFillTx/>
                    <a:latin typeface="Arial" pitchFamily="34" charset="0"/>
                    <a:cs typeface="Arial" pitchFamily="34" charset="0"/>
                  </a:rPr>
                  <a:t>CH</a:t>
                </a:r>
                <a:r>
                  <a:rPr kumimoji="0" lang="en-CA" sz="1400" b="1" i="0" u="none" strike="noStrike" kern="0" cap="none" spc="0" normalizeH="0" baseline="-25000" noProof="0" dirty="0">
                    <a:ln>
                      <a:noFill/>
                    </a:ln>
                    <a:effectLst/>
                    <a:uLnTx/>
                    <a:uFillTx/>
                    <a:latin typeface="Arial" pitchFamily="34" charset="0"/>
                    <a:cs typeface="Arial" pitchFamily="34" charset="0"/>
                  </a:rPr>
                  <a:t>4</a:t>
                </a:r>
                <a:endParaRPr kumimoji="0" lang="en-CA" sz="1400" b="1" i="0" u="none" strike="noStrike" kern="0" cap="none" spc="0" normalizeH="0" baseline="0" noProof="0" dirty="0">
                  <a:ln>
                    <a:noFill/>
                  </a:ln>
                  <a:effectLst/>
                  <a:uLnTx/>
                  <a:uFillTx/>
                  <a:latin typeface="Arial" pitchFamily="34" charset="0"/>
                  <a:cs typeface="Arial" pitchFamily="34" charset="0"/>
                </a:endParaRPr>
              </a:p>
            </p:txBody>
          </p:sp>
        </p:grpSp>
        <p:grpSp>
          <p:nvGrpSpPr>
            <p:cNvPr id="12" name="Group 11"/>
            <p:cNvGrpSpPr/>
            <p:nvPr/>
          </p:nvGrpSpPr>
          <p:grpSpPr>
            <a:xfrm rot="5010385">
              <a:off x="2603479" y="3578922"/>
              <a:ext cx="491256" cy="78365"/>
              <a:chOff x="2267744" y="1273344"/>
              <a:chExt cx="675574" cy="139432"/>
            </a:xfrm>
            <a:solidFill>
              <a:schemeClr val="bg1">
                <a:lumMod val="50000"/>
              </a:schemeClr>
            </a:solidFill>
          </p:grpSpPr>
          <p:sp>
            <p:nvSpPr>
              <p:cNvPr id="11" name="Oval 10"/>
              <p:cNvSpPr/>
              <p:nvPr/>
            </p:nvSpPr>
            <p:spPr>
              <a:xfrm flipV="1">
                <a:off x="2267744" y="1322167"/>
                <a:ext cx="99510" cy="90609"/>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p:cNvSpPr/>
              <p:nvPr/>
            </p:nvSpPr>
            <p:spPr>
              <a:xfrm flipV="1">
                <a:off x="2483768" y="1273344"/>
                <a:ext cx="171518" cy="139431"/>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p:cNvSpPr/>
              <p:nvPr/>
            </p:nvSpPr>
            <p:spPr>
              <a:xfrm flipV="1">
                <a:off x="2771800" y="1273344"/>
                <a:ext cx="171518" cy="139432"/>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5" name="Group 14"/>
          <p:cNvGrpSpPr/>
          <p:nvPr/>
        </p:nvGrpSpPr>
        <p:grpSpPr>
          <a:xfrm>
            <a:off x="4630159" y="2575736"/>
            <a:ext cx="1742041" cy="749822"/>
            <a:chOff x="4630159" y="3007784"/>
            <a:chExt cx="1742041" cy="749822"/>
          </a:xfrm>
        </p:grpSpPr>
        <p:grpSp>
          <p:nvGrpSpPr>
            <p:cNvPr id="5" name="Group 4"/>
            <p:cNvGrpSpPr/>
            <p:nvPr/>
          </p:nvGrpSpPr>
          <p:grpSpPr>
            <a:xfrm>
              <a:off x="4788024" y="3234386"/>
              <a:ext cx="1584176" cy="523220"/>
              <a:chOff x="3995936" y="2996952"/>
              <a:chExt cx="1584176" cy="523220"/>
            </a:xfrm>
          </p:grpSpPr>
          <p:sp>
            <p:nvSpPr>
              <p:cNvPr id="67" name="Rounded Rectangle 66"/>
              <p:cNvSpPr/>
              <p:nvPr/>
            </p:nvSpPr>
            <p:spPr>
              <a:xfrm>
                <a:off x="4018144" y="3016614"/>
                <a:ext cx="1561968" cy="465481"/>
              </a:xfrm>
              <a:prstGeom prst="roundRect">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TextBox 48"/>
              <p:cNvSpPr txBox="1"/>
              <p:nvPr/>
            </p:nvSpPr>
            <p:spPr>
              <a:xfrm>
                <a:off x="3995936" y="2996952"/>
                <a:ext cx="158417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CA" sz="1400" b="1" kern="0" dirty="0">
                    <a:latin typeface="Arial" pitchFamily="34" charset="0"/>
                    <a:cs typeface="Arial" pitchFamily="34" charset="0"/>
                  </a:rPr>
                  <a:t>M</a:t>
                </a:r>
                <a:r>
                  <a:rPr kumimoji="0" lang="en-CA" sz="1400" b="1" i="0" u="none" strike="noStrike" kern="0" cap="none" spc="0" normalizeH="0" baseline="0" noProof="0" dirty="0" err="1">
                    <a:ln>
                      <a:noFill/>
                    </a:ln>
                    <a:effectLst/>
                    <a:uLnTx/>
                    <a:uFillTx/>
                    <a:latin typeface="Arial" pitchFamily="34" charset="0"/>
                    <a:cs typeface="Arial" pitchFamily="34" charset="0"/>
                  </a:rPr>
                  <a:t>anure</a:t>
                </a:r>
                <a:r>
                  <a:rPr kumimoji="0" lang="en-CA" sz="1400" b="1" i="0" u="none" strike="noStrike" kern="0" cap="none" spc="0" normalizeH="0" baseline="0" noProof="0" dirty="0">
                    <a:ln>
                      <a:noFill/>
                    </a:ln>
                    <a:effectLst/>
                    <a:uLnTx/>
                    <a:uFillTx/>
                    <a:latin typeface="Arial" pitchFamily="34" charset="0"/>
                    <a:cs typeface="Arial" pitchFamily="34" charset="0"/>
                  </a:rPr>
                  <a:t> storage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effectLst/>
                    <a:uLnTx/>
                    <a:uFillTx/>
                    <a:latin typeface="Arial" pitchFamily="34" charset="0"/>
                    <a:cs typeface="Arial" pitchFamily="34" charset="0"/>
                  </a:rPr>
                  <a:t>(CH</a:t>
                </a:r>
                <a:r>
                  <a:rPr kumimoji="0" lang="en-CA" sz="1400" b="1" i="0" u="none" strike="noStrike" kern="0" cap="none" spc="0" normalizeH="0" baseline="-25000" noProof="0" dirty="0">
                    <a:ln>
                      <a:noFill/>
                    </a:ln>
                    <a:effectLst/>
                    <a:uLnTx/>
                    <a:uFillTx/>
                    <a:latin typeface="Arial" pitchFamily="34" charset="0"/>
                    <a:cs typeface="Arial" pitchFamily="34" charset="0"/>
                  </a:rPr>
                  <a:t>4</a:t>
                </a:r>
                <a:r>
                  <a:rPr kumimoji="0" lang="en-CA" sz="1400" b="1" i="0" u="none" strike="noStrike" kern="0" cap="none" spc="0" normalizeH="0" baseline="0" noProof="0" dirty="0">
                    <a:ln>
                      <a:noFill/>
                    </a:ln>
                    <a:effectLst/>
                    <a:uLnTx/>
                    <a:uFillTx/>
                    <a:latin typeface="Arial" pitchFamily="34" charset="0"/>
                    <a:cs typeface="Arial" pitchFamily="34" charset="0"/>
                  </a:rPr>
                  <a:t>, N</a:t>
                </a:r>
                <a:r>
                  <a:rPr kumimoji="0" lang="en-CA" sz="1400" b="1" i="0" u="none" strike="noStrike" kern="0" cap="none" spc="0" normalizeH="0" baseline="-25000" noProof="0" dirty="0">
                    <a:ln>
                      <a:noFill/>
                    </a:ln>
                    <a:effectLst/>
                    <a:uLnTx/>
                    <a:uFillTx/>
                    <a:latin typeface="Arial" pitchFamily="34" charset="0"/>
                    <a:cs typeface="Arial" pitchFamily="34" charset="0"/>
                  </a:rPr>
                  <a:t>2</a:t>
                </a:r>
                <a:r>
                  <a:rPr kumimoji="0" lang="en-CA" sz="1400" b="1" i="0" u="none" strike="noStrike" kern="0" cap="none" spc="0" normalizeH="0" baseline="0" noProof="0" dirty="0">
                    <a:ln>
                      <a:noFill/>
                    </a:ln>
                    <a:effectLst/>
                    <a:uLnTx/>
                    <a:uFillTx/>
                    <a:latin typeface="Arial" pitchFamily="34" charset="0"/>
                    <a:cs typeface="Arial" pitchFamily="34" charset="0"/>
                  </a:rPr>
                  <a:t>O)</a:t>
                </a:r>
              </a:p>
            </p:txBody>
          </p:sp>
        </p:grpSp>
        <p:grpSp>
          <p:nvGrpSpPr>
            <p:cNvPr id="39" name="Group 38"/>
            <p:cNvGrpSpPr/>
            <p:nvPr/>
          </p:nvGrpSpPr>
          <p:grpSpPr>
            <a:xfrm rot="3040349">
              <a:off x="4446356" y="3191587"/>
              <a:ext cx="445485" cy="77880"/>
              <a:chOff x="2267744" y="1273344"/>
              <a:chExt cx="675574" cy="139432"/>
            </a:xfrm>
            <a:solidFill>
              <a:schemeClr val="bg1">
                <a:lumMod val="50000"/>
              </a:schemeClr>
            </a:solidFill>
          </p:grpSpPr>
          <p:sp>
            <p:nvSpPr>
              <p:cNvPr id="44" name="Oval 43"/>
              <p:cNvSpPr/>
              <p:nvPr/>
            </p:nvSpPr>
            <p:spPr>
              <a:xfrm flipV="1">
                <a:off x="2267744" y="1322167"/>
                <a:ext cx="99510" cy="90609"/>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p:cNvSpPr/>
              <p:nvPr/>
            </p:nvSpPr>
            <p:spPr>
              <a:xfrm flipV="1">
                <a:off x="2483768" y="1273344"/>
                <a:ext cx="171518" cy="139431"/>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Oval 46"/>
              <p:cNvSpPr/>
              <p:nvPr/>
            </p:nvSpPr>
            <p:spPr>
              <a:xfrm flipV="1">
                <a:off x="2771800" y="1273344"/>
                <a:ext cx="171518" cy="139432"/>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6" name="Group 15"/>
          <p:cNvGrpSpPr/>
          <p:nvPr/>
        </p:nvGrpSpPr>
        <p:grpSpPr>
          <a:xfrm>
            <a:off x="3670977" y="3363426"/>
            <a:ext cx="1812644" cy="842854"/>
            <a:chOff x="3670977" y="3795474"/>
            <a:chExt cx="1812644" cy="842854"/>
          </a:xfrm>
        </p:grpSpPr>
        <p:grpSp>
          <p:nvGrpSpPr>
            <p:cNvPr id="7" name="Group 6"/>
            <p:cNvGrpSpPr/>
            <p:nvPr/>
          </p:nvGrpSpPr>
          <p:grpSpPr>
            <a:xfrm>
              <a:off x="3670977" y="4176663"/>
              <a:ext cx="1812644" cy="461665"/>
              <a:chOff x="4290585" y="3697868"/>
              <a:chExt cx="1812644" cy="461665"/>
            </a:xfrm>
          </p:grpSpPr>
          <p:sp>
            <p:nvSpPr>
              <p:cNvPr id="70" name="Rounded Rectangle 69"/>
              <p:cNvSpPr/>
              <p:nvPr/>
            </p:nvSpPr>
            <p:spPr>
              <a:xfrm>
                <a:off x="4447045" y="3705585"/>
                <a:ext cx="1493107" cy="452736"/>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TextBox 56"/>
              <p:cNvSpPr txBox="1"/>
              <p:nvPr/>
            </p:nvSpPr>
            <p:spPr>
              <a:xfrm>
                <a:off x="4290585" y="3697868"/>
                <a:ext cx="181264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effectLst/>
                    <a:uLnTx/>
                    <a:uFillTx/>
                    <a:latin typeface="Arial" pitchFamily="34" charset="0"/>
                    <a:cs typeface="Arial" pitchFamily="34" charset="0"/>
                  </a:rPr>
                  <a:t>Feces &amp; urine on</a:t>
                </a:r>
              </a:p>
              <a:p>
                <a:pPr lvl="0" algn="ctr">
                  <a:defRPr/>
                </a:pPr>
                <a:r>
                  <a:rPr kumimoji="0" lang="en-CA" sz="1200" b="1" i="0" u="none" strike="noStrike" kern="0" cap="none" spc="0" normalizeH="0" baseline="0" noProof="0" dirty="0">
                    <a:ln>
                      <a:noFill/>
                    </a:ln>
                    <a:effectLst/>
                    <a:uLnTx/>
                    <a:uFillTx/>
                    <a:latin typeface="Arial" pitchFamily="34" charset="0"/>
                    <a:cs typeface="Arial" pitchFamily="34" charset="0"/>
                  </a:rPr>
                  <a:t> </a:t>
                </a:r>
                <a:r>
                  <a:rPr lang="en-CA" sz="1200" b="1" kern="0" dirty="0">
                    <a:latin typeface="Arial" pitchFamily="34" charset="0"/>
                    <a:cs typeface="Arial" pitchFamily="34" charset="0"/>
                  </a:rPr>
                  <a:t>pasture (CH</a:t>
                </a:r>
                <a:r>
                  <a:rPr lang="en-CA" sz="1200" b="1" kern="0" baseline="-25000" dirty="0">
                    <a:latin typeface="Arial" pitchFamily="34" charset="0"/>
                    <a:cs typeface="Arial" pitchFamily="34" charset="0"/>
                  </a:rPr>
                  <a:t>4</a:t>
                </a:r>
                <a:r>
                  <a:rPr lang="en-CA" sz="1200" b="1" kern="0" dirty="0">
                    <a:latin typeface="Arial" pitchFamily="34" charset="0"/>
                    <a:cs typeface="Arial" pitchFamily="34" charset="0"/>
                  </a:rPr>
                  <a:t>, N</a:t>
                </a:r>
                <a:r>
                  <a:rPr lang="en-CA" sz="1200" b="1" kern="0" baseline="-25000" dirty="0">
                    <a:latin typeface="Arial" pitchFamily="34" charset="0"/>
                    <a:cs typeface="Arial" pitchFamily="34" charset="0"/>
                  </a:rPr>
                  <a:t>2</a:t>
                </a:r>
                <a:r>
                  <a:rPr lang="en-CA" sz="1200" b="1" kern="0" dirty="0">
                    <a:latin typeface="Arial" pitchFamily="34" charset="0"/>
                    <a:cs typeface="Arial" pitchFamily="34" charset="0"/>
                  </a:rPr>
                  <a:t>O)</a:t>
                </a:r>
                <a:endParaRPr kumimoji="0" lang="en-CA" sz="1200" b="1" i="0" u="none" strike="noStrike" kern="0" cap="none" spc="0" normalizeH="0" baseline="0" noProof="0" dirty="0">
                  <a:ln>
                    <a:noFill/>
                  </a:ln>
                  <a:effectLst/>
                  <a:uLnTx/>
                  <a:uFillTx/>
                  <a:latin typeface="Arial" pitchFamily="34" charset="0"/>
                  <a:cs typeface="Arial" pitchFamily="34" charset="0"/>
                </a:endParaRPr>
              </a:p>
            </p:txBody>
          </p:sp>
        </p:grpSp>
        <p:grpSp>
          <p:nvGrpSpPr>
            <p:cNvPr id="48" name="Group 47"/>
            <p:cNvGrpSpPr/>
            <p:nvPr/>
          </p:nvGrpSpPr>
          <p:grpSpPr>
            <a:xfrm rot="3040349">
              <a:off x="4303112" y="3979277"/>
              <a:ext cx="445485" cy="77880"/>
              <a:chOff x="2267744" y="1273344"/>
              <a:chExt cx="675574" cy="139432"/>
            </a:xfrm>
            <a:solidFill>
              <a:schemeClr val="bg1">
                <a:lumMod val="50000"/>
              </a:schemeClr>
            </a:solidFill>
          </p:grpSpPr>
          <p:sp>
            <p:nvSpPr>
              <p:cNvPr id="50" name="Oval 49"/>
              <p:cNvSpPr/>
              <p:nvPr/>
            </p:nvSpPr>
            <p:spPr>
              <a:xfrm flipV="1">
                <a:off x="2267744" y="1322167"/>
                <a:ext cx="99510" cy="90609"/>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p:cNvSpPr/>
              <p:nvPr/>
            </p:nvSpPr>
            <p:spPr>
              <a:xfrm flipV="1">
                <a:off x="2483768" y="1273344"/>
                <a:ext cx="171518" cy="139431"/>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val 51"/>
              <p:cNvSpPr/>
              <p:nvPr/>
            </p:nvSpPr>
            <p:spPr>
              <a:xfrm flipV="1">
                <a:off x="2771800" y="1273344"/>
                <a:ext cx="171518" cy="139432"/>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4" name="Group 13"/>
          <p:cNvGrpSpPr/>
          <p:nvPr/>
        </p:nvGrpSpPr>
        <p:grpSpPr>
          <a:xfrm>
            <a:off x="4628148" y="1296222"/>
            <a:ext cx="2365558" cy="673254"/>
            <a:chOff x="4628148" y="1728270"/>
            <a:chExt cx="2365558" cy="673254"/>
          </a:xfrm>
        </p:grpSpPr>
        <p:grpSp>
          <p:nvGrpSpPr>
            <p:cNvPr id="2" name="Group 1"/>
            <p:cNvGrpSpPr/>
            <p:nvPr/>
          </p:nvGrpSpPr>
          <p:grpSpPr>
            <a:xfrm>
              <a:off x="5121498" y="1728270"/>
              <a:ext cx="1872208" cy="551274"/>
              <a:chOff x="3599892" y="2053867"/>
              <a:chExt cx="1872208" cy="551274"/>
            </a:xfrm>
          </p:grpSpPr>
          <p:sp>
            <p:nvSpPr>
              <p:cNvPr id="18" name="Rounded Rectangle 17"/>
              <p:cNvSpPr/>
              <p:nvPr/>
            </p:nvSpPr>
            <p:spPr>
              <a:xfrm>
                <a:off x="3779912" y="2108551"/>
                <a:ext cx="1512167" cy="496590"/>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6">
                      <a:lumMod val="20000"/>
                      <a:lumOff val="80000"/>
                    </a:schemeClr>
                  </a:solidFill>
                </a:endParaRPr>
              </a:p>
            </p:txBody>
          </p:sp>
          <p:sp>
            <p:nvSpPr>
              <p:cNvPr id="33" name="TextBox 32"/>
              <p:cNvSpPr txBox="1"/>
              <p:nvPr/>
            </p:nvSpPr>
            <p:spPr>
              <a:xfrm>
                <a:off x="3599892" y="2053867"/>
                <a:ext cx="1872208"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effectLst/>
                    <a:uLnTx/>
                    <a:uFillTx/>
                    <a:latin typeface="Arial" pitchFamily="34" charset="0"/>
                    <a:cs typeface="Arial" pitchFamily="34" charset="0"/>
                  </a:rPr>
                  <a:t>Crop/soils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dirty="0">
                    <a:ln>
                      <a:noFill/>
                    </a:ln>
                    <a:effectLst/>
                    <a:uLnTx/>
                    <a:uFillTx/>
                    <a:latin typeface="Arial" pitchFamily="34" charset="0"/>
                    <a:cs typeface="Arial" pitchFamily="34" charset="0"/>
                  </a:rPr>
                  <a:t>(N</a:t>
                </a:r>
                <a:r>
                  <a:rPr kumimoji="0" lang="en-CA" sz="1400" b="1" i="0" u="none" strike="noStrike" kern="0" cap="none" spc="0" normalizeH="0" baseline="-25000" noProof="0" dirty="0">
                    <a:ln>
                      <a:noFill/>
                    </a:ln>
                    <a:effectLst/>
                    <a:uLnTx/>
                    <a:uFillTx/>
                    <a:latin typeface="Arial" pitchFamily="34" charset="0"/>
                    <a:cs typeface="Arial" pitchFamily="34" charset="0"/>
                  </a:rPr>
                  <a:t>2</a:t>
                </a:r>
                <a:r>
                  <a:rPr kumimoji="0" lang="en-CA" sz="1400" b="1" i="0" u="none" strike="noStrike" kern="0" cap="none" spc="0" normalizeH="0" baseline="0" noProof="0" dirty="0">
                    <a:ln>
                      <a:noFill/>
                    </a:ln>
                    <a:effectLst/>
                    <a:uLnTx/>
                    <a:uFillTx/>
                    <a:latin typeface="Arial" pitchFamily="34" charset="0"/>
                    <a:cs typeface="Arial" pitchFamily="34" charset="0"/>
                  </a:rPr>
                  <a:t>O, CH</a:t>
                </a:r>
                <a:r>
                  <a:rPr kumimoji="0" lang="en-CA" sz="1400" b="1" i="0" u="none" strike="noStrike" kern="0" cap="none" spc="0" normalizeH="0" baseline="-25000" noProof="0" dirty="0">
                    <a:ln>
                      <a:noFill/>
                    </a:ln>
                    <a:effectLst/>
                    <a:uLnTx/>
                    <a:uFillTx/>
                    <a:latin typeface="Arial" pitchFamily="34" charset="0"/>
                    <a:cs typeface="Arial" pitchFamily="34" charset="0"/>
                  </a:rPr>
                  <a:t>4</a:t>
                </a:r>
                <a:r>
                  <a:rPr kumimoji="0" lang="en-CA" sz="1400" b="1" i="0" u="none" strike="noStrike" kern="0" cap="none" spc="0" normalizeH="0" baseline="0" noProof="0" dirty="0">
                    <a:ln>
                      <a:noFill/>
                    </a:ln>
                    <a:effectLst/>
                    <a:uLnTx/>
                    <a:uFillTx/>
                    <a:latin typeface="Arial" pitchFamily="34" charset="0"/>
                    <a:cs typeface="Arial" pitchFamily="34" charset="0"/>
                  </a:rPr>
                  <a:t>, CO</a:t>
                </a:r>
                <a:r>
                  <a:rPr kumimoji="0" lang="en-CA" sz="1400" b="1" i="0" u="none" strike="noStrike" kern="0" cap="none" spc="0" normalizeH="0" baseline="-25000" noProof="0" dirty="0">
                    <a:ln>
                      <a:noFill/>
                    </a:ln>
                    <a:effectLst/>
                    <a:uLnTx/>
                    <a:uFillTx/>
                    <a:latin typeface="Arial" pitchFamily="34" charset="0"/>
                    <a:cs typeface="Arial" pitchFamily="34" charset="0"/>
                  </a:rPr>
                  <a:t>2</a:t>
                </a:r>
                <a:r>
                  <a:rPr kumimoji="0" lang="en-CA" sz="1400" b="1" i="0" u="none" strike="noStrike" kern="0" cap="none" spc="0" normalizeH="0" baseline="0" noProof="0" dirty="0">
                    <a:ln>
                      <a:noFill/>
                    </a:ln>
                    <a:effectLst/>
                    <a:uLnTx/>
                    <a:uFillTx/>
                    <a:latin typeface="Arial" pitchFamily="34" charset="0"/>
                    <a:cs typeface="Arial" pitchFamily="34" charset="0"/>
                  </a:rPr>
                  <a:t>)</a:t>
                </a:r>
              </a:p>
            </p:txBody>
          </p:sp>
        </p:grpSp>
        <p:grpSp>
          <p:nvGrpSpPr>
            <p:cNvPr id="53" name="Group 52"/>
            <p:cNvGrpSpPr/>
            <p:nvPr/>
          </p:nvGrpSpPr>
          <p:grpSpPr>
            <a:xfrm rot="20537112">
              <a:off x="4628148" y="2322350"/>
              <a:ext cx="619312" cy="79174"/>
              <a:chOff x="2267744" y="1273344"/>
              <a:chExt cx="675574" cy="139432"/>
            </a:xfrm>
            <a:solidFill>
              <a:schemeClr val="bg1">
                <a:lumMod val="50000"/>
              </a:schemeClr>
            </a:solidFill>
          </p:grpSpPr>
          <p:sp>
            <p:nvSpPr>
              <p:cNvPr id="54" name="Oval 53"/>
              <p:cNvSpPr/>
              <p:nvPr/>
            </p:nvSpPr>
            <p:spPr>
              <a:xfrm flipV="1">
                <a:off x="2267744" y="1322167"/>
                <a:ext cx="99510" cy="90609"/>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Oval 54"/>
              <p:cNvSpPr/>
              <p:nvPr/>
            </p:nvSpPr>
            <p:spPr>
              <a:xfrm flipV="1">
                <a:off x="2483768" y="1273344"/>
                <a:ext cx="171518" cy="139431"/>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Oval 55"/>
              <p:cNvSpPr/>
              <p:nvPr/>
            </p:nvSpPr>
            <p:spPr>
              <a:xfrm flipV="1">
                <a:off x="2771800" y="1273344"/>
                <a:ext cx="171518" cy="139432"/>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13" name="Group 12"/>
          <p:cNvGrpSpPr/>
          <p:nvPr/>
        </p:nvGrpSpPr>
        <p:grpSpPr>
          <a:xfrm>
            <a:off x="1331640" y="1556792"/>
            <a:ext cx="1860753" cy="881648"/>
            <a:chOff x="1331640" y="1988840"/>
            <a:chExt cx="1860753" cy="881648"/>
          </a:xfrm>
        </p:grpSpPr>
        <p:grpSp>
          <p:nvGrpSpPr>
            <p:cNvPr id="10" name="Group 9"/>
            <p:cNvGrpSpPr/>
            <p:nvPr/>
          </p:nvGrpSpPr>
          <p:grpSpPr>
            <a:xfrm>
              <a:off x="1331640" y="1988840"/>
              <a:ext cx="1860753" cy="461665"/>
              <a:chOff x="2020256" y="2693488"/>
              <a:chExt cx="1860753" cy="461665"/>
            </a:xfrm>
          </p:grpSpPr>
          <p:sp>
            <p:nvSpPr>
              <p:cNvPr id="66" name="Rounded Rectangle 65"/>
              <p:cNvSpPr/>
              <p:nvPr/>
            </p:nvSpPr>
            <p:spPr>
              <a:xfrm>
                <a:off x="2346163" y="2699875"/>
                <a:ext cx="1258269" cy="411435"/>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TextBox 45"/>
              <p:cNvSpPr txBox="1"/>
              <p:nvPr/>
            </p:nvSpPr>
            <p:spPr>
              <a:xfrm>
                <a:off x="2020256" y="2693488"/>
                <a:ext cx="1860753"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buClrTx/>
                  <a:buSzTx/>
                  <a:buFontTx/>
                  <a:buNone/>
                  <a:tabLst/>
                  <a:defRPr/>
                </a:pPr>
                <a:r>
                  <a:rPr kumimoji="0" lang="en-CA" sz="1200" b="1" i="0" u="none" strike="noStrike" kern="0" cap="none" spc="0" normalizeH="0" baseline="0" noProof="0" dirty="0">
                    <a:ln>
                      <a:noFill/>
                    </a:ln>
                    <a:effectLst/>
                    <a:uLnTx/>
                    <a:uFillTx/>
                    <a:latin typeface="Arial" pitchFamily="34" charset="0"/>
                    <a:cs typeface="Arial" pitchFamily="34" charset="0"/>
                  </a:rPr>
                  <a:t>Farm operations</a:t>
                </a:r>
              </a:p>
              <a:p>
                <a:pPr marL="0" marR="0" lvl="0" indent="0" algn="ctr" defTabSz="914400" eaLnBrk="1" fontAlgn="auto" latinLnBrk="0" hangingPunct="1">
                  <a:lnSpc>
                    <a:spcPct val="100000"/>
                  </a:lnSpc>
                  <a:spcBef>
                    <a:spcPts val="0"/>
                  </a:spcBef>
                  <a:buClrTx/>
                  <a:buSzTx/>
                  <a:buFontTx/>
                  <a:buNone/>
                  <a:tabLst/>
                  <a:defRPr/>
                </a:pPr>
                <a:r>
                  <a:rPr kumimoji="0" lang="en-CA" sz="1200" b="1" i="0" u="none" strike="noStrike" kern="0" cap="none" spc="0" normalizeH="0" baseline="0" noProof="0" dirty="0">
                    <a:ln>
                      <a:noFill/>
                    </a:ln>
                    <a:effectLst/>
                    <a:uLnTx/>
                    <a:uFillTx/>
                    <a:latin typeface="Arial" pitchFamily="34" charset="0"/>
                    <a:cs typeface="Arial" pitchFamily="34" charset="0"/>
                  </a:rPr>
                  <a:t> (CO</a:t>
                </a:r>
                <a:r>
                  <a:rPr kumimoji="0" lang="en-CA" sz="1200" b="1" i="0" u="none" strike="noStrike" kern="0" cap="none" spc="0" normalizeH="0" baseline="-25000" noProof="0" dirty="0">
                    <a:ln>
                      <a:noFill/>
                    </a:ln>
                    <a:effectLst/>
                    <a:uLnTx/>
                    <a:uFillTx/>
                    <a:latin typeface="Arial" pitchFamily="34" charset="0"/>
                    <a:cs typeface="Arial" pitchFamily="34" charset="0"/>
                  </a:rPr>
                  <a:t>2</a:t>
                </a:r>
                <a:r>
                  <a:rPr kumimoji="0" lang="en-CA" sz="1200" b="1" i="0" u="none" strike="noStrike" kern="0" cap="none" spc="0" normalizeH="0" baseline="0" noProof="0" dirty="0">
                    <a:ln>
                      <a:noFill/>
                    </a:ln>
                    <a:effectLst/>
                    <a:uLnTx/>
                    <a:uFillTx/>
                    <a:latin typeface="Arial" pitchFamily="34" charset="0"/>
                    <a:cs typeface="Arial" pitchFamily="34" charset="0"/>
                  </a:rPr>
                  <a:t>)</a:t>
                </a:r>
              </a:p>
            </p:txBody>
          </p:sp>
        </p:grpSp>
        <p:grpSp>
          <p:nvGrpSpPr>
            <p:cNvPr id="61" name="Group 60"/>
            <p:cNvGrpSpPr/>
            <p:nvPr/>
          </p:nvGrpSpPr>
          <p:grpSpPr>
            <a:xfrm rot="13684166">
              <a:off x="2416941" y="2585677"/>
              <a:ext cx="491256" cy="78365"/>
              <a:chOff x="2267744" y="1273344"/>
              <a:chExt cx="675574" cy="139432"/>
            </a:xfrm>
            <a:solidFill>
              <a:schemeClr val="bg1">
                <a:lumMod val="50000"/>
              </a:schemeClr>
            </a:solidFill>
          </p:grpSpPr>
          <p:sp>
            <p:nvSpPr>
              <p:cNvPr id="62" name="Oval 61"/>
              <p:cNvSpPr/>
              <p:nvPr/>
            </p:nvSpPr>
            <p:spPr>
              <a:xfrm flipV="1">
                <a:off x="2267744" y="1322167"/>
                <a:ext cx="99510" cy="90609"/>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Oval 62"/>
              <p:cNvSpPr/>
              <p:nvPr/>
            </p:nvSpPr>
            <p:spPr>
              <a:xfrm flipV="1">
                <a:off x="2483768" y="1273344"/>
                <a:ext cx="171518" cy="139431"/>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Oval 63"/>
              <p:cNvSpPr/>
              <p:nvPr/>
            </p:nvSpPr>
            <p:spPr>
              <a:xfrm flipV="1">
                <a:off x="2771800" y="1273344"/>
                <a:ext cx="171518" cy="139432"/>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Tree>
    <p:extLst>
      <p:ext uri="{BB962C8B-B14F-4D97-AF65-F5344CB8AC3E}">
        <p14:creationId xmlns:p14="http://schemas.microsoft.com/office/powerpoint/2010/main" val="278694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1000"/>
                                        <p:tgtEl>
                                          <p:spTgt spid="58"/>
                                        </p:tgtEl>
                                      </p:cBhvr>
                                    </p:animEffect>
                                    <p:anim calcmode="lin" valueType="num">
                                      <p:cBhvr>
                                        <p:cTn id="42" dur="1000" fill="hold"/>
                                        <p:tgtEl>
                                          <p:spTgt spid="58"/>
                                        </p:tgtEl>
                                        <p:attrNameLst>
                                          <p:attrName>ppt_x</p:attrName>
                                        </p:attrNameLst>
                                      </p:cBhvr>
                                      <p:tavLst>
                                        <p:tav tm="0">
                                          <p:val>
                                            <p:strVal val="#ppt_x"/>
                                          </p:val>
                                        </p:tav>
                                        <p:tav tm="100000">
                                          <p:val>
                                            <p:strVal val="#ppt_x"/>
                                          </p:val>
                                        </p:tav>
                                      </p:tavLst>
                                    </p:anim>
                                    <p:anim calcmode="lin" valueType="num">
                                      <p:cBhvr>
                                        <p:cTn id="4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25000" t="-1000" r="-25000" b="-25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56" r="7586"/>
          <a:stretch/>
        </p:blipFill>
        <p:spPr bwMode="auto">
          <a:xfrm>
            <a:off x="14452" y="1615942"/>
            <a:ext cx="9144000" cy="648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251520" y="692696"/>
            <a:ext cx="8244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179513" y="-107186"/>
            <a:ext cx="8910488" cy="9438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800" b="1" dirty="0">
                <a:solidFill>
                  <a:srgbClr val="002060"/>
                </a:solidFill>
                <a:latin typeface="Trebuchet MS" panose="020B0603020202020204" pitchFamily="34" charset="0"/>
              </a:rPr>
              <a:t>Emission intensity (Carbon footprint)</a:t>
            </a:r>
            <a:endParaRPr kumimoji="0" lang="en-CA" sz="2800" b="1" i="0" u="none" strike="noStrike" kern="1200" cap="none" spc="0" normalizeH="0" baseline="0" noProof="0" dirty="0">
              <a:ln>
                <a:noFill/>
              </a:ln>
              <a:solidFill>
                <a:srgbClr val="002060"/>
              </a:solidFill>
              <a:effectLst/>
              <a:uLnTx/>
              <a:uFillTx/>
              <a:latin typeface="Trebuchet MS" panose="020B0603020202020204" pitchFamily="34" charset="0"/>
            </a:endParaRPr>
          </a:p>
        </p:txBody>
      </p:sp>
      <p:grpSp>
        <p:nvGrpSpPr>
          <p:cNvPr id="17" name="Group 16"/>
          <p:cNvGrpSpPr/>
          <p:nvPr/>
        </p:nvGrpSpPr>
        <p:grpSpPr>
          <a:xfrm>
            <a:off x="5013920" y="2708920"/>
            <a:ext cx="2438400" cy="1499974"/>
            <a:chOff x="5435878" y="4809346"/>
            <a:chExt cx="2438400" cy="1499974"/>
          </a:xfrm>
        </p:grpSpPr>
        <p:sp>
          <p:nvSpPr>
            <p:cNvPr id="61" name="TextBox 60"/>
            <p:cNvSpPr txBox="1"/>
            <p:nvPr/>
          </p:nvSpPr>
          <p:spPr>
            <a:xfrm>
              <a:off x="5435878" y="4809346"/>
              <a:ext cx="2438400" cy="707886"/>
            </a:xfrm>
            <a:prstGeom prst="rect">
              <a:avLst/>
            </a:prstGeom>
            <a:noFill/>
          </p:spPr>
          <p:txBody>
            <a:bodyPr wrap="square" rtlCol="0">
              <a:spAutoFit/>
            </a:bodyPr>
            <a:lstStyle/>
            <a:p>
              <a:pPr algn="ctr"/>
              <a:r>
                <a:rPr lang="en-CA" sz="4000" dirty="0">
                  <a:solidFill>
                    <a:srgbClr val="C00000"/>
                  </a:solidFill>
                  <a:latin typeface="Calibri"/>
                </a:rPr>
                <a:t>kg CO</a:t>
              </a:r>
              <a:r>
                <a:rPr lang="en-CA" sz="4000" baseline="-25000" dirty="0">
                  <a:solidFill>
                    <a:srgbClr val="C00000"/>
                  </a:solidFill>
                  <a:latin typeface="Calibri"/>
                </a:rPr>
                <a:t>2 </a:t>
              </a:r>
              <a:r>
                <a:rPr lang="en-CA" sz="4000" dirty="0" err="1">
                  <a:solidFill>
                    <a:srgbClr val="C00000"/>
                  </a:solidFill>
                  <a:latin typeface="Calibri"/>
                </a:rPr>
                <a:t>eq</a:t>
              </a:r>
              <a:endParaRPr lang="en-CA" sz="4000" dirty="0">
                <a:solidFill>
                  <a:srgbClr val="C00000"/>
                </a:solidFill>
                <a:latin typeface="Calibri"/>
              </a:endParaRPr>
            </a:p>
          </p:txBody>
        </p:sp>
        <p:cxnSp>
          <p:nvCxnSpPr>
            <p:cNvPr id="62" name="Straight Connector 61"/>
            <p:cNvCxnSpPr/>
            <p:nvPr/>
          </p:nvCxnSpPr>
          <p:spPr>
            <a:xfrm>
              <a:off x="5652120" y="5589240"/>
              <a:ext cx="1856075" cy="0"/>
            </a:xfrm>
            <a:prstGeom prst="line">
              <a:avLst/>
            </a:prstGeom>
            <a:noFill/>
            <a:ln w="76200" cap="flat" cmpd="sng" algn="ctr">
              <a:solidFill>
                <a:sysClr val="windowText" lastClr="000000"/>
              </a:solidFill>
              <a:prstDash val="solid"/>
            </a:ln>
            <a:effectLst/>
          </p:spPr>
        </p:cxnSp>
        <p:sp>
          <p:nvSpPr>
            <p:cNvPr id="63" name="Rectangle 62"/>
            <p:cNvSpPr/>
            <p:nvPr/>
          </p:nvSpPr>
          <p:spPr>
            <a:xfrm>
              <a:off x="5801959" y="5601434"/>
              <a:ext cx="1706236" cy="707886"/>
            </a:xfrm>
            <a:prstGeom prst="rect">
              <a:avLst/>
            </a:prstGeom>
          </p:spPr>
          <p:txBody>
            <a:bodyPr wrap="none">
              <a:spAutoFit/>
            </a:bodyPr>
            <a:lstStyle/>
            <a:p>
              <a:pPr algn="ctr"/>
              <a:r>
                <a:rPr lang="en-CA" sz="4000" dirty="0">
                  <a:solidFill>
                    <a:srgbClr val="00B0F0"/>
                  </a:solidFill>
                  <a:latin typeface="Calibri"/>
                </a:rPr>
                <a:t>kg beef</a:t>
              </a:r>
            </a:p>
          </p:txBody>
        </p:sp>
      </p:grpSp>
      <p:sp>
        <p:nvSpPr>
          <p:cNvPr id="65" name="Title 1"/>
          <p:cNvSpPr txBox="1">
            <a:spLocks/>
          </p:cNvSpPr>
          <p:nvPr/>
        </p:nvSpPr>
        <p:spPr>
          <a:xfrm>
            <a:off x="1106037" y="2960460"/>
            <a:ext cx="4701566" cy="9438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3000" b="1" dirty="0">
                <a:solidFill>
                  <a:srgbClr val="002060"/>
                </a:solidFill>
                <a:latin typeface="Trebuchet MS" panose="020B0603020202020204" pitchFamily="34" charset="0"/>
              </a:rPr>
              <a:t>Emission intensity  =</a:t>
            </a:r>
            <a:endParaRPr kumimoji="0" lang="en-CA" sz="3000" b="1" i="0" u="none" strike="noStrike" kern="1200" cap="none" spc="0" normalizeH="0" baseline="0" noProof="0" dirty="0">
              <a:ln>
                <a:noFill/>
              </a:ln>
              <a:solidFill>
                <a:srgbClr val="002060"/>
              </a:solidFill>
              <a:effectLst/>
              <a:uLnTx/>
              <a:uFillTx/>
              <a:latin typeface="Trebuchet MS" panose="020B0603020202020204" pitchFamily="34" charset="0"/>
              <a:ea typeface="+mj-ea"/>
              <a:cs typeface="+mj-cs"/>
            </a:endParaRPr>
          </a:p>
        </p:txBody>
      </p:sp>
      <p:grpSp>
        <p:nvGrpSpPr>
          <p:cNvPr id="2" name="Group 1"/>
          <p:cNvGrpSpPr/>
          <p:nvPr/>
        </p:nvGrpSpPr>
        <p:grpSpPr>
          <a:xfrm>
            <a:off x="1767857" y="4143589"/>
            <a:ext cx="1475162" cy="718837"/>
            <a:chOff x="7709001" y="6355908"/>
            <a:chExt cx="1475162" cy="718837"/>
          </a:xfrm>
        </p:grpSpPr>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51109" y="6355908"/>
              <a:ext cx="390946" cy="418418"/>
            </a:xfrm>
            <a:prstGeom prst="rect">
              <a:avLst/>
            </a:prstGeom>
          </p:spPr>
        </p:pic>
        <p:sp>
          <p:nvSpPr>
            <p:cNvPr id="31" name="Title 1"/>
            <p:cNvSpPr txBox="1">
              <a:spLocks/>
            </p:cNvSpPr>
            <p:nvPr/>
          </p:nvSpPr>
          <p:spPr>
            <a:xfrm>
              <a:off x="7709001" y="6722572"/>
              <a:ext cx="1475162" cy="3521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1200" b="1" dirty="0">
                  <a:solidFill>
                    <a:srgbClr val="002060"/>
                  </a:solidFill>
                  <a:latin typeface="Trebuchet MS" panose="020B0603020202020204" pitchFamily="34" charset="0"/>
                </a:rPr>
                <a:t>Carbon footprint</a:t>
              </a:r>
              <a:endParaRPr kumimoji="0" lang="en-CA" sz="1200" b="1" i="0" u="none" strike="noStrike" kern="1200" cap="none" spc="0" normalizeH="0" baseline="0" noProof="0" dirty="0">
                <a:ln>
                  <a:noFill/>
                </a:ln>
                <a:solidFill>
                  <a:srgbClr val="002060"/>
                </a:solidFill>
                <a:effectLst/>
                <a:uLnTx/>
                <a:uFillTx/>
                <a:latin typeface="Trebuchet MS" panose="020B0603020202020204" pitchFamily="34" charset="0"/>
              </a:endParaRPr>
            </a:p>
          </p:txBody>
        </p:sp>
      </p:grpSp>
      <p:sp>
        <p:nvSpPr>
          <p:cNvPr id="3" name="Rectangle 2"/>
          <p:cNvSpPr/>
          <p:nvPr/>
        </p:nvSpPr>
        <p:spPr>
          <a:xfrm>
            <a:off x="354105" y="1324748"/>
            <a:ext cx="8735895" cy="830997"/>
          </a:xfrm>
          <a:prstGeom prst="rect">
            <a:avLst/>
          </a:prstGeom>
        </p:spPr>
        <p:txBody>
          <a:bodyPr wrap="square">
            <a:spAutoFit/>
          </a:bodyPr>
          <a:lstStyle/>
          <a:p>
            <a:pPr marL="1346200" indent="-1346200"/>
            <a:r>
              <a:rPr lang="en-CA" sz="2400" b="1" u="sng" dirty="0">
                <a:latin typeface="PT Sans"/>
              </a:rPr>
              <a:t>Emission intensity</a:t>
            </a:r>
            <a:r>
              <a:rPr lang="en-CA" sz="2400" b="1" dirty="0">
                <a:latin typeface="PT Sans"/>
              </a:rPr>
              <a:t>: mass of GHGs per unit product (</a:t>
            </a:r>
            <a:r>
              <a:rPr lang="en-CA" sz="2400" b="1" i="1" dirty="0">
                <a:latin typeface="PT Sans"/>
              </a:rPr>
              <a:t>e.g., </a:t>
            </a:r>
            <a:r>
              <a:rPr lang="en-CA" sz="2400" b="1" dirty="0">
                <a:latin typeface="PT Sans"/>
              </a:rPr>
              <a:t>beef, milk, egg, protein) </a:t>
            </a:r>
            <a:endParaRPr lang="en-CA" sz="2400" dirty="0"/>
          </a:p>
        </p:txBody>
      </p:sp>
      <p:sp>
        <p:nvSpPr>
          <p:cNvPr id="34" name="Rectangle 33"/>
          <p:cNvSpPr/>
          <p:nvPr/>
        </p:nvSpPr>
        <p:spPr>
          <a:xfrm>
            <a:off x="3725216" y="5157192"/>
            <a:ext cx="5023248" cy="1323439"/>
          </a:xfrm>
          <a:prstGeom prst="rect">
            <a:avLst/>
          </a:prstGeom>
          <a:ln>
            <a:solidFill>
              <a:schemeClr val="tx1"/>
            </a:solidFill>
          </a:ln>
        </p:spPr>
        <p:txBody>
          <a:bodyPr wrap="square">
            <a:spAutoFit/>
          </a:bodyPr>
          <a:lstStyle/>
          <a:p>
            <a:r>
              <a:rPr lang="en-CA" sz="2000" b="1" dirty="0">
                <a:latin typeface="PT Sans"/>
              </a:rPr>
              <a:t>CO</a:t>
            </a:r>
            <a:r>
              <a:rPr lang="en-CA" sz="2000" b="1" baseline="-25000" dirty="0">
                <a:latin typeface="PT Sans"/>
              </a:rPr>
              <a:t>2 </a:t>
            </a:r>
            <a:r>
              <a:rPr lang="en-CA" sz="2000" b="1" dirty="0" err="1">
                <a:latin typeface="PT Sans"/>
              </a:rPr>
              <a:t>eq</a:t>
            </a:r>
            <a:r>
              <a:rPr lang="en-CA" sz="2000" b="1" dirty="0">
                <a:latin typeface="PT Sans"/>
              </a:rPr>
              <a:t> = Carbon dioxide equivalent </a:t>
            </a:r>
          </a:p>
          <a:p>
            <a:pPr marL="1714500" lvl="3" indent="-342900">
              <a:buFontTx/>
              <a:buChar char="-"/>
            </a:pPr>
            <a:r>
              <a:rPr lang="en-CA" sz="2000" b="1" dirty="0">
                <a:latin typeface="PT Sans"/>
              </a:rPr>
              <a:t>GWP      -   CO</a:t>
            </a:r>
            <a:r>
              <a:rPr lang="en-CA" sz="2000" b="1" baseline="-25000" dirty="0">
                <a:latin typeface="PT Sans"/>
              </a:rPr>
              <a:t>2</a:t>
            </a:r>
            <a:r>
              <a:rPr lang="en-CA" sz="2000" b="1" dirty="0">
                <a:latin typeface="PT Sans"/>
              </a:rPr>
              <a:t> = 1</a:t>
            </a:r>
          </a:p>
          <a:p>
            <a:pPr marL="3086100" lvl="6" indent="-342900">
              <a:buFontTx/>
              <a:buChar char="-"/>
            </a:pPr>
            <a:r>
              <a:rPr lang="en-CA" sz="2000" b="1" dirty="0">
                <a:latin typeface="PT Sans"/>
              </a:rPr>
              <a:t>CH</a:t>
            </a:r>
            <a:r>
              <a:rPr lang="en-CA" sz="2000" b="1" baseline="-25000" dirty="0">
                <a:latin typeface="PT Sans"/>
              </a:rPr>
              <a:t>4</a:t>
            </a:r>
            <a:r>
              <a:rPr lang="en-CA" sz="2000" b="1" dirty="0">
                <a:latin typeface="PT Sans"/>
              </a:rPr>
              <a:t> = 28</a:t>
            </a:r>
          </a:p>
          <a:p>
            <a:pPr marL="3086100" lvl="6" indent="-342900">
              <a:buFontTx/>
              <a:buChar char="-"/>
            </a:pPr>
            <a:r>
              <a:rPr lang="en-CA" sz="2000" b="1" dirty="0">
                <a:latin typeface="PT Sans"/>
              </a:rPr>
              <a:t>N</a:t>
            </a:r>
            <a:r>
              <a:rPr lang="en-CA" sz="2000" b="1" baseline="-25000" dirty="0">
                <a:latin typeface="PT Sans"/>
              </a:rPr>
              <a:t>2</a:t>
            </a:r>
            <a:r>
              <a:rPr lang="en-CA" sz="2000" b="1" dirty="0">
                <a:latin typeface="PT Sans"/>
              </a:rPr>
              <a:t>O = 265</a:t>
            </a:r>
            <a:endParaRPr lang="en-CA" sz="2000" dirty="0"/>
          </a:p>
        </p:txBody>
      </p:sp>
    </p:spTree>
    <p:extLst>
      <p:ext uri="{BB962C8B-B14F-4D97-AF65-F5344CB8AC3E}">
        <p14:creationId xmlns:p14="http://schemas.microsoft.com/office/powerpoint/2010/main" val="126714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25000" t="-1000" r="-25000" b="-25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56" r="7586"/>
          <a:stretch/>
        </p:blipFill>
        <p:spPr bwMode="auto">
          <a:xfrm>
            <a:off x="14452" y="1556792"/>
            <a:ext cx="9144000" cy="648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467544" y="764704"/>
            <a:ext cx="8244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300609" y="0"/>
            <a:ext cx="8735887" cy="9438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600" b="1" i="0" u="none" strike="noStrike" kern="1200" cap="none" spc="0" normalizeH="0" baseline="0" noProof="0" dirty="0">
                <a:ln>
                  <a:noFill/>
                </a:ln>
                <a:solidFill>
                  <a:srgbClr val="002060"/>
                </a:solidFill>
                <a:effectLst/>
                <a:uLnTx/>
                <a:uFillTx/>
                <a:latin typeface="Trebuchet MS" panose="020B0603020202020204" pitchFamily="34" charset="0"/>
              </a:rPr>
              <a:t>Model beef farm (for practice)</a:t>
            </a:r>
          </a:p>
        </p:txBody>
      </p:sp>
      <p:grpSp>
        <p:nvGrpSpPr>
          <p:cNvPr id="34" name="Group 33"/>
          <p:cNvGrpSpPr/>
          <p:nvPr/>
        </p:nvGrpSpPr>
        <p:grpSpPr>
          <a:xfrm>
            <a:off x="226344" y="1100728"/>
            <a:ext cx="2185416" cy="1202330"/>
            <a:chOff x="262873" y="294602"/>
            <a:chExt cx="2185416" cy="1202330"/>
          </a:xfrm>
        </p:grpSpPr>
        <p:pic>
          <p:nvPicPr>
            <p:cNvPr id="46" name="Picture 6" descr="http://hardinglcc.com/wp-content/uploads/2012/11/Harding-Land-and-Cattle_128.jp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72926" y="294602"/>
              <a:ext cx="1420424" cy="946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262873" y="1204544"/>
              <a:ext cx="2185416"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srgbClr val="0070C0"/>
                  </a:solidFill>
                  <a:effectLst/>
                  <a:uLnTx/>
                  <a:uFillTx/>
                  <a:latin typeface="Trebuchet MS"/>
                  <a:ea typeface="+mn-ea"/>
                  <a:cs typeface="+mn-cs"/>
                </a:rPr>
                <a:t>Beef cows </a:t>
              </a:r>
            </a:p>
          </p:txBody>
        </p:sp>
      </p:grpSp>
      <p:grpSp>
        <p:nvGrpSpPr>
          <p:cNvPr id="35" name="Group 34"/>
          <p:cNvGrpSpPr/>
          <p:nvPr/>
        </p:nvGrpSpPr>
        <p:grpSpPr>
          <a:xfrm>
            <a:off x="2618160" y="1141276"/>
            <a:ext cx="2673920" cy="1175453"/>
            <a:chOff x="3844496" y="-891383"/>
            <a:chExt cx="2673920" cy="1175453"/>
          </a:xfrm>
        </p:grpSpPr>
        <p:pic>
          <p:nvPicPr>
            <p:cNvPr id="44" name="Picture 10" descr="Image result for cow-calf, backgrounding and finishing"/>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37289" y="-891383"/>
              <a:ext cx="1433503" cy="921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3844496" y="-8318"/>
              <a:ext cx="267392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srgbClr val="0070C0"/>
                  </a:solidFill>
                  <a:effectLst/>
                  <a:uLnTx/>
                  <a:uFillTx/>
                  <a:latin typeface="Trebuchet MS"/>
                  <a:ea typeface="+mn-ea"/>
                  <a:cs typeface="+mn-cs"/>
                </a:rPr>
                <a:t>Backgrounders</a:t>
              </a:r>
            </a:p>
          </p:txBody>
        </p:sp>
      </p:grpSp>
      <p:grpSp>
        <p:nvGrpSpPr>
          <p:cNvPr id="40" name="Group 39"/>
          <p:cNvGrpSpPr/>
          <p:nvPr/>
        </p:nvGrpSpPr>
        <p:grpSpPr>
          <a:xfrm>
            <a:off x="5126344" y="1141276"/>
            <a:ext cx="2542000" cy="1211960"/>
            <a:chOff x="9755116" y="-2652832"/>
            <a:chExt cx="2542000" cy="1211960"/>
          </a:xfrm>
        </p:grpSpPr>
        <p:sp>
          <p:nvSpPr>
            <p:cNvPr id="42" name="TextBox 41"/>
            <p:cNvSpPr txBox="1"/>
            <p:nvPr/>
          </p:nvSpPr>
          <p:spPr>
            <a:xfrm>
              <a:off x="9755116" y="-1733260"/>
              <a:ext cx="254200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srgbClr val="0070C0"/>
                  </a:solidFill>
                  <a:effectLst/>
                  <a:uLnTx/>
                  <a:uFillTx/>
                  <a:latin typeface="Trebuchet MS"/>
                  <a:ea typeface="+mn-ea"/>
                  <a:cs typeface="+mn-cs"/>
                </a:rPr>
                <a:t>Finishers</a:t>
              </a:r>
            </a:p>
          </p:txBody>
        </p:sp>
        <p:pic>
          <p:nvPicPr>
            <p:cNvPr id="43" name="Picture 2" descr="Image result for feedlot operation in canada">
              <a:hlinkClick r:id="rId9"/>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017587" y="-2652832"/>
              <a:ext cx="1518828" cy="9765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251520" y="2740422"/>
            <a:ext cx="2523236" cy="1192634"/>
          </a:xfrm>
          <a:prstGeom prst="rect">
            <a:avLst/>
          </a:prstGeom>
          <a:noFill/>
          <a:ln>
            <a:solidFill>
              <a:schemeClr val="tx1"/>
            </a:solidFill>
          </a:ln>
        </p:spPr>
        <p:txBody>
          <a:bodyPr wrap="square" rtlCol="0">
            <a:spAutoFit/>
          </a:bodyPr>
          <a:lstStyle/>
          <a:p>
            <a:pPr>
              <a:spcAft>
                <a:spcPts val="300"/>
              </a:spcAft>
            </a:pPr>
            <a:r>
              <a:rPr lang="en-CA" sz="1600" dirty="0"/>
              <a:t>120 cows (600 kg BW)</a:t>
            </a:r>
          </a:p>
          <a:p>
            <a:pPr>
              <a:spcAft>
                <a:spcPts val="300"/>
              </a:spcAft>
            </a:pPr>
            <a:r>
              <a:rPr lang="en-CA" sz="1600" dirty="0"/>
              <a:t>102 calves (15% calf loss)</a:t>
            </a:r>
          </a:p>
          <a:p>
            <a:pPr>
              <a:spcAft>
                <a:spcPts val="300"/>
              </a:spcAft>
            </a:pPr>
            <a:r>
              <a:rPr lang="en-CA" sz="1600" dirty="0"/>
              <a:t>Calving month – March 1</a:t>
            </a:r>
          </a:p>
          <a:p>
            <a:pPr>
              <a:spcAft>
                <a:spcPts val="300"/>
              </a:spcAft>
            </a:pPr>
            <a:r>
              <a:rPr lang="en-CA" sz="1600" dirty="0"/>
              <a:t>Calving weight – 40 kg</a:t>
            </a:r>
          </a:p>
        </p:txBody>
      </p:sp>
      <p:sp>
        <p:nvSpPr>
          <p:cNvPr id="24" name="TextBox 23"/>
          <p:cNvSpPr txBox="1"/>
          <p:nvPr/>
        </p:nvSpPr>
        <p:spPr>
          <a:xfrm>
            <a:off x="2990780" y="2740422"/>
            <a:ext cx="2085276" cy="1192634"/>
          </a:xfrm>
          <a:prstGeom prst="rect">
            <a:avLst/>
          </a:prstGeom>
          <a:noFill/>
          <a:ln>
            <a:solidFill>
              <a:schemeClr val="tx1"/>
            </a:solidFill>
          </a:ln>
        </p:spPr>
        <p:txBody>
          <a:bodyPr wrap="square" rtlCol="0">
            <a:spAutoFit/>
          </a:bodyPr>
          <a:lstStyle/>
          <a:p>
            <a:pPr>
              <a:spcAft>
                <a:spcPts val="300"/>
              </a:spcAft>
            </a:pPr>
            <a:r>
              <a:rPr lang="en-CA" sz="1600" dirty="0"/>
              <a:t>100 backgrounders</a:t>
            </a:r>
          </a:p>
          <a:p>
            <a:pPr>
              <a:spcAft>
                <a:spcPts val="300"/>
              </a:spcAft>
            </a:pPr>
            <a:r>
              <a:rPr lang="en-CA" sz="1600" dirty="0" err="1"/>
              <a:t>Steers:heifer</a:t>
            </a:r>
            <a:r>
              <a:rPr lang="en-CA" sz="1600" dirty="0"/>
              <a:t> – 1:1</a:t>
            </a:r>
          </a:p>
          <a:p>
            <a:pPr>
              <a:spcAft>
                <a:spcPts val="300"/>
              </a:spcAft>
            </a:pPr>
            <a:r>
              <a:rPr lang="en-CA" sz="1600" dirty="0"/>
              <a:t>Initial </a:t>
            </a:r>
            <a:r>
              <a:rPr lang="en-CA" sz="1600" dirty="0" err="1"/>
              <a:t>wt</a:t>
            </a:r>
            <a:r>
              <a:rPr lang="en-CA" sz="1600" dirty="0"/>
              <a:t> = 240 kg</a:t>
            </a:r>
          </a:p>
          <a:p>
            <a:pPr>
              <a:spcAft>
                <a:spcPts val="300"/>
              </a:spcAft>
            </a:pPr>
            <a:r>
              <a:rPr lang="en-CA" sz="1600" dirty="0"/>
              <a:t>ADG = 1 kg/d</a:t>
            </a:r>
          </a:p>
        </p:txBody>
      </p:sp>
      <p:sp>
        <p:nvSpPr>
          <p:cNvPr id="25" name="TextBox 24"/>
          <p:cNvSpPr txBox="1"/>
          <p:nvPr/>
        </p:nvSpPr>
        <p:spPr>
          <a:xfrm>
            <a:off x="5292080" y="2740422"/>
            <a:ext cx="2085276" cy="1192634"/>
          </a:xfrm>
          <a:prstGeom prst="rect">
            <a:avLst/>
          </a:prstGeom>
          <a:noFill/>
          <a:ln>
            <a:solidFill>
              <a:schemeClr val="tx1"/>
            </a:solidFill>
          </a:ln>
        </p:spPr>
        <p:txBody>
          <a:bodyPr wrap="square" rtlCol="0">
            <a:spAutoFit/>
          </a:bodyPr>
          <a:lstStyle/>
          <a:p>
            <a:pPr>
              <a:spcAft>
                <a:spcPts val="300"/>
              </a:spcAft>
            </a:pPr>
            <a:r>
              <a:rPr lang="en-CA" sz="1600" dirty="0"/>
              <a:t>98 finisher</a:t>
            </a:r>
          </a:p>
          <a:p>
            <a:pPr>
              <a:spcAft>
                <a:spcPts val="300"/>
              </a:spcAft>
            </a:pPr>
            <a:r>
              <a:rPr lang="en-CA" sz="1600" dirty="0" err="1"/>
              <a:t>Steers:heifer</a:t>
            </a:r>
            <a:r>
              <a:rPr lang="en-CA" sz="1600" dirty="0"/>
              <a:t> - 1:1</a:t>
            </a:r>
          </a:p>
          <a:p>
            <a:pPr>
              <a:spcAft>
                <a:spcPts val="300"/>
              </a:spcAft>
            </a:pPr>
            <a:r>
              <a:rPr lang="en-CA" sz="1600" dirty="0"/>
              <a:t>Initial </a:t>
            </a:r>
            <a:r>
              <a:rPr lang="en-CA" sz="1600" dirty="0" err="1"/>
              <a:t>wt</a:t>
            </a:r>
            <a:r>
              <a:rPr lang="en-CA" sz="1600" dirty="0"/>
              <a:t> = 350 kg</a:t>
            </a:r>
          </a:p>
          <a:p>
            <a:pPr>
              <a:spcAft>
                <a:spcPts val="300"/>
              </a:spcAft>
            </a:pPr>
            <a:r>
              <a:rPr lang="en-CA" sz="1600" dirty="0"/>
              <a:t>ADG = 1.5 kg/d</a:t>
            </a:r>
          </a:p>
        </p:txBody>
      </p:sp>
      <p:pic>
        <p:nvPicPr>
          <p:cNvPr id="14" name="Picture 13"/>
          <p:cNvPicPr>
            <a:picLocks noChangeAspect="1"/>
          </p:cNvPicPr>
          <p:nvPr/>
        </p:nvPicPr>
        <p:blipFill>
          <a:blip r:embed="rId12"/>
          <a:stretch>
            <a:fillRect/>
          </a:stretch>
        </p:blipFill>
        <p:spPr>
          <a:xfrm>
            <a:off x="222323" y="5166117"/>
            <a:ext cx="2133256" cy="495131"/>
          </a:xfrm>
          <a:prstGeom prst="rect">
            <a:avLst/>
          </a:prstGeom>
        </p:spPr>
      </p:pic>
      <p:pic>
        <p:nvPicPr>
          <p:cNvPr id="15" name="Picture 14"/>
          <p:cNvPicPr>
            <a:picLocks noChangeAspect="1"/>
          </p:cNvPicPr>
          <p:nvPr/>
        </p:nvPicPr>
        <p:blipFill>
          <a:blip r:embed="rId13"/>
          <a:stretch>
            <a:fillRect/>
          </a:stretch>
        </p:blipFill>
        <p:spPr>
          <a:xfrm>
            <a:off x="2843808" y="5166117"/>
            <a:ext cx="2160240" cy="490725"/>
          </a:xfrm>
          <a:prstGeom prst="rect">
            <a:avLst/>
          </a:prstGeom>
        </p:spPr>
      </p:pic>
      <p:pic>
        <p:nvPicPr>
          <p:cNvPr id="16" name="Picture 15"/>
          <p:cNvPicPr>
            <a:picLocks noChangeAspect="1"/>
          </p:cNvPicPr>
          <p:nvPr/>
        </p:nvPicPr>
        <p:blipFill>
          <a:blip r:embed="rId14"/>
          <a:stretch>
            <a:fillRect/>
          </a:stretch>
        </p:blipFill>
        <p:spPr>
          <a:xfrm>
            <a:off x="5364088" y="5142752"/>
            <a:ext cx="2088232" cy="518496"/>
          </a:xfrm>
          <a:prstGeom prst="rect">
            <a:avLst/>
          </a:prstGeom>
        </p:spPr>
      </p:pic>
      <p:grpSp>
        <p:nvGrpSpPr>
          <p:cNvPr id="19" name="Group 18"/>
          <p:cNvGrpSpPr/>
          <p:nvPr/>
        </p:nvGrpSpPr>
        <p:grpSpPr>
          <a:xfrm>
            <a:off x="7668906" y="1043452"/>
            <a:ext cx="1367590" cy="1251769"/>
            <a:chOff x="7668906" y="813435"/>
            <a:chExt cx="1367590" cy="1251769"/>
          </a:xfrm>
        </p:grpSpPr>
        <p:pic>
          <p:nvPicPr>
            <p:cNvPr id="17" name="Picture 16"/>
            <p:cNvPicPr>
              <a:picLocks noChangeAspect="1"/>
            </p:cNvPicPr>
            <p:nvPr/>
          </p:nvPicPr>
          <p:blipFill>
            <a:blip r:embed="rId15" cstate="print">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tretch>
              <a:fillRect/>
            </a:stretch>
          </p:blipFill>
          <p:spPr>
            <a:xfrm>
              <a:off x="7668906" y="813435"/>
              <a:ext cx="1283317" cy="1010612"/>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sp>
          <p:nvSpPr>
            <p:cNvPr id="18" name="TextBox 17"/>
            <p:cNvSpPr txBox="1"/>
            <p:nvPr/>
          </p:nvSpPr>
          <p:spPr>
            <a:xfrm>
              <a:off x="8256673" y="1772816"/>
              <a:ext cx="779823" cy="292388"/>
            </a:xfrm>
            <a:prstGeom prst="rect">
              <a:avLst/>
            </a:prstGeom>
            <a:noFill/>
          </p:spPr>
          <p:txBody>
            <a:bodyPr wrap="square" rtlCol="0">
              <a:spAutoFit/>
            </a:bodyPr>
            <a:lstStyle/>
            <a:p>
              <a:r>
                <a:rPr lang="en-CA" sz="1300" b="1" dirty="0">
                  <a:solidFill>
                    <a:srgbClr val="0070C0"/>
                  </a:solidFill>
                </a:rPr>
                <a:t>Bulls</a:t>
              </a:r>
            </a:p>
          </p:txBody>
        </p:sp>
      </p:grpSp>
      <p:sp>
        <p:nvSpPr>
          <p:cNvPr id="48" name="TextBox 47"/>
          <p:cNvSpPr txBox="1"/>
          <p:nvPr/>
        </p:nvSpPr>
        <p:spPr>
          <a:xfrm>
            <a:off x="7668906" y="2740422"/>
            <a:ext cx="1367590" cy="584775"/>
          </a:xfrm>
          <a:prstGeom prst="rect">
            <a:avLst/>
          </a:prstGeom>
          <a:noFill/>
          <a:ln>
            <a:solidFill>
              <a:schemeClr val="tx1"/>
            </a:solidFill>
          </a:ln>
        </p:spPr>
        <p:txBody>
          <a:bodyPr wrap="square" rtlCol="0">
            <a:spAutoFit/>
          </a:bodyPr>
          <a:lstStyle/>
          <a:p>
            <a:pPr>
              <a:spcAft>
                <a:spcPts val="300"/>
              </a:spcAft>
            </a:pPr>
            <a:r>
              <a:rPr lang="en-CA" sz="1600" dirty="0"/>
              <a:t>4 bulls (820 kg)</a:t>
            </a:r>
          </a:p>
        </p:txBody>
      </p:sp>
      <p:sp>
        <p:nvSpPr>
          <p:cNvPr id="49" name="Title 1"/>
          <p:cNvSpPr txBox="1">
            <a:spLocks/>
          </p:cNvSpPr>
          <p:nvPr/>
        </p:nvSpPr>
        <p:spPr>
          <a:xfrm>
            <a:off x="214202" y="4130434"/>
            <a:ext cx="8735887" cy="9438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000" b="1" i="0" u="none" strike="noStrike" kern="1200" cap="none" spc="0" normalizeH="0" baseline="0" noProof="0" dirty="0">
                <a:ln>
                  <a:noFill/>
                </a:ln>
                <a:solidFill>
                  <a:srgbClr val="002060"/>
                </a:solidFill>
                <a:effectLst/>
                <a:uLnTx/>
                <a:uFillTx/>
                <a:latin typeface="Trebuchet MS" panose="020B0603020202020204" pitchFamily="34" charset="0"/>
                <a:ea typeface="+mj-ea"/>
                <a:cs typeface="+mj-cs"/>
              </a:rPr>
              <a:t>Calves </a:t>
            </a:r>
          </a:p>
        </p:txBody>
      </p:sp>
      <p:sp>
        <p:nvSpPr>
          <p:cNvPr id="20" name="Down Arrow 19"/>
          <p:cNvSpPr/>
          <p:nvPr/>
        </p:nvSpPr>
        <p:spPr>
          <a:xfrm flipH="1">
            <a:off x="1142187" y="2333553"/>
            <a:ext cx="216024" cy="333854"/>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FFC000"/>
                </a:solidFill>
              </a:ln>
              <a:solidFill>
                <a:srgbClr val="FFC000"/>
              </a:solidFill>
            </a:endParaRPr>
          </a:p>
        </p:txBody>
      </p:sp>
      <p:sp>
        <p:nvSpPr>
          <p:cNvPr id="50" name="Down Arrow 49"/>
          <p:cNvSpPr/>
          <p:nvPr/>
        </p:nvSpPr>
        <p:spPr>
          <a:xfrm flipH="1">
            <a:off x="3788594" y="2333553"/>
            <a:ext cx="216024" cy="333854"/>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FFC000"/>
                </a:solidFill>
              </a:ln>
              <a:solidFill>
                <a:srgbClr val="FFC000"/>
              </a:solidFill>
            </a:endParaRPr>
          </a:p>
        </p:txBody>
      </p:sp>
      <p:sp>
        <p:nvSpPr>
          <p:cNvPr id="51" name="Down Arrow 50"/>
          <p:cNvSpPr/>
          <p:nvPr/>
        </p:nvSpPr>
        <p:spPr>
          <a:xfrm flipH="1">
            <a:off x="6156176" y="2312004"/>
            <a:ext cx="216024" cy="333854"/>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FFC000"/>
                </a:solidFill>
              </a:ln>
              <a:solidFill>
                <a:srgbClr val="FFC000"/>
              </a:solidFill>
            </a:endParaRPr>
          </a:p>
        </p:txBody>
      </p:sp>
      <p:sp>
        <p:nvSpPr>
          <p:cNvPr id="52" name="Down Arrow 51"/>
          <p:cNvSpPr/>
          <p:nvPr/>
        </p:nvSpPr>
        <p:spPr>
          <a:xfrm flipH="1">
            <a:off x="8422508" y="2332337"/>
            <a:ext cx="216024" cy="333854"/>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FFC000"/>
                </a:solidFill>
              </a:ln>
              <a:solidFill>
                <a:srgbClr val="FFC000"/>
              </a:solidFill>
            </a:endParaRPr>
          </a:p>
        </p:txBody>
      </p:sp>
      <p:sp>
        <p:nvSpPr>
          <p:cNvPr id="29" name="Content Placeholder 2"/>
          <p:cNvSpPr>
            <a:spLocks noGrp="1"/>
          </p:cNvSpPr>
          <p:nvPr>
            <p:ph idx="1"/>
          </p:nvPr>
        </p:nvSpPr>
        <p:spPr>
          <a:xfrm>
            <a:off x="4471020" y="5807826"/>
            <a:ext cx="4873246" cy="1433669"/>
          </a:xfrm>
        </p:spPr>
        <p:txBody>
          <a:bodyPr>
            <a:normAutofit/>
          </a:bodyPr>
          <a:lstStyle/>
          <a:p>
            <a:pPr marL="0" indent="0" algn="ctr" eaLnBrk="0" fontAlgn="base" hangingPunct="0">
              <a:spcBef>
                <a:spcPct val="0"/>
              </a:spcBef>
              <a:spcAft>
                <a:spcPct val="0"/>
              </a:spcAft>
              <a:buNone/>
            </a:pPr>
            <a:r>
              <a:rPr lang="en-CA" sz="2200" b="1" dirty="0"/>
              <a:t>Beef operation (hypothetical average farm)</a:t>
            </a:r>
            <a:endParaRPr lang="en-CA" sz="2200" dirty="0"/>
          </a:p>
        </p:txBody>
      </p:sp>
    </p:spTree>
    <p:extLst>
      <p:ext uri="{BB962C8B-B14F-4D97-AF65-F5344CB8AC3E}">
        <p14:creationId xmlns:p14="http://schemas.microsoft.com/office/powerpoint/2010/main" val="229525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25000" t="-1000" r="-25000" b="-25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56" r="7586"/>
          <a:stretch/>
        </p:blipFill>
        <p:spPr bwMode="auto">
          <a:xfrm>
            <a:off x="14452" y="1615942"/>
            <a:ext cx="9144000" cy="648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467544" y="764704"/>
            <a:ext cx="8244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a:xfrm>
            <a:off x="300609" y="0"/>
            <a:ext cx="8735887" cy="9438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000" b="1" i="0" u="none" strike="noStrike" kern="1200" cap="none" spc="0" normalizeH="0" baseline="0" noProof="0" dirty="0">
                <a:ln>
                  <a:noFill/>
                </a:ln>
                <a:solidFill>
                  <a:srgbClr val="002060"/>
                </a:solidFill>
                <a:effectLst/>
                <a:uLnTx/>
                <a:uFillTx/>
                <a:latin typeface="Trebuchet MS" panose="020B0603020202020204" pitchFamily="34" charset="0"/>
                <a:ea typeface="+mj-ea"/>
                <a:cs typeface="+mj-cs"/>
              </a:rPr>
              <a:t>Feed production (self-sufficient farm) </a:t>
            </a:r>
          </a:p>
        </p:txBody>
      </p:sp>
      <p:sp>
        <p:nvSpPr>
          <p:cNvPr id="5" name="TextBox 4"/>
          <p:cNvSpPr txBox="1"/>
          <p:nvPr/>
        </p:nvSpPr>
        <p:spPr>
          <a:xfrm>
            <a:off x="107504" y="3401807"/>
            <a:ext cx="2301563" cy="1477328"/>
          </a:xfrm>
          <a:prstGeom prst="rect">
            <a:avLst/>
          </a:prstGeom>
          <a:noFill/>
          <a:ln>
            <a:solidFill>
              <a:schemeClr val="tx1"/>
            </a:solidFill>
          </a:ln>
        </p:spPr>
        <p:txBody>
          <a:bodyPr wrap="square" rtlCol="0">
            <a:spAutoFit/>
          </a:bodyPr>
          <a:lstStyle/>
          <a:p>
            <a:pPr>
              <a:spcAft>
                <a:spcPts val="300"/>
              </a:spcAft>
            </a:pPr>
            <a:r>
              <a:rPr lang="en-CA" sz="1600" b="1" dirty="0"/>
              <a:t>76 ha</a:t>
            </a:r>
          </a:p>
          <a:p>
            <a:pPr>
              <a:spcAft>
                <a:spcPts val="300"/>
              </a:spcAft>
            </a:pPr>
            <a:r>
              <a:rPr lang="en-CA" sz="1600" dirty="0"/>
              <a:t>Yield = 2960 kg/ha</a:t>
            </a:r>
          </a:p>
          <a:p>
            <a:pPr>
              <a:spcAft>
                <a:spcPts val="300"/>
              </a:spcAft>
            </a:pPr>
            <a:r>
              <a:rPr lang="en-CA" sz="1600" dirty="0"/>
              <a:t>N app = 42 kg N/ha</a:t>
            </a:r>
          </a:p>
          <a:p>
            <a:pPr>
              <a:spcAft>
                <a:spcPts val="300"/>
              </a:spcAft>
            </a:pPr>
            <a:r>
              <a:rPr lang="en-CA" sz="1600" dirty="0"/>
              <a:t>P app = 25 kg P</a:t>
            </a:r>
            <a:r>
              <a:rPr lang="en-CA" sz="1600" baseline="-25000" dirty="0"/>
              <a:t>2</a:t>
            </a:r>
            <a:r>
              <a:rPr lang="en-CA" sz="1600" dirty="0"/>
              <a:t>O</a:t>
            </a:r>
            <a:r>
              <a:rPr lang="en-CA" sz="1600" baseline="-25000" dirty="0"/>
              <a:t>5</a:t>
            </a:r>
            <a:r>
              <a:rPr lang="en-CA" sz="1600" dirty="0"/>
              <a:t>/ha</a:t>
            </a:r>
          </a:p>
          <a:p>
            <a:pPr>
              <a:spcAft>
                <a:spcPts val="300"/>
              </a:spcAft>
            </a:pPr>
            <a:r>
              <a:rPr lang="en-CA" sz="1600" dirty="0"/>
              <a:t>No irrigation</a:t>
            </a:r>
          </a:p>
        </p:txBody>
      </p:sp>
      <p:grpSp>
        <p:nvGrpSpPr>
          <p:cNvPr id="4" name="Group 3"/>
          <p:cNvGrpSpPr/>
          <p:nvPr/>
        </p:nvGrpSpPr>
        <p:grpSpPr>
          <a:xfrm>
            <a:off x="198727" y="1556792"/>
            <a:ext cx="1891429" cy="1194265"/>
            <a:chOff x="408729" y="1505679"/>
            <a:chExt cx="2814340" cy="1991041"/>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729" y="1505679"/>
              <a:ext cx="2814340" cy="19910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729" y="1505679"/>
              <a:ext cx="1354959" cy="1354959"/>
            </a:xfrm>
            <a:prstGeom prst="rect">
              <a:avLst/>
            </a:prstGeom>
          </p:spPr>
        </p:pic>
      </p:grpSp>
      <p:grpSp>
        <p:nvGrpSpPr>
          <p:cNvPr id="11" name="Group 10"/>
          <p:cNvGrpSpPr/>
          <p:nvPr/>
        </p:nvGrpSpPr>
        <p:grpSpPr>
          <a:xfrm>
            <a:off x="2671772" y="1565208"/>
            <a:ext cx="1914680" cy="1187534"/>
            <a:chOff x="2988226" y="1373012"/>
            <a:chExt cx="2145577" cy="1429141"/>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8226" y="1373012"/>
              <a:ext cx="2145577" cy="142914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8226" y="1373012"/>
              <a:ext cx="1331640" cy="749047"/>
            </a:xfrm>
            <a:prstGeom prst="rect">
              <a:avLst/>
            </a:prstGeom>
          </p:spPr>
        </p:pic>
      </p:grpSp>
      <p:grpSp>
        <p:nvGrpSpPr>
          <p:cNvPr id="20" name="Group 19"/>
          <p:cNvGrpSpPr/>
          <p:nvPr/>
        </p:nvGrpSpPr>
        <p:grpSpPr>
          <a:xfrm>
            <a:off x="5110578" y="1523696"/>
            <a:ext cx="1683713" cy="1227362"/>
            <a:chOff x="4139951" y="3105419"/>
            <a:chExt cx="2689473" cy="2014268"/>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39951" y="3105419"/>
              <a:ext cx="2689473" cy="2014268"/>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1459" y="3105419"/>
              <a:ext cx="1017965" cy="1017965"/>
            </a:xfrm>
            <a:prstGeom prst="rect">
              <a:avLst/>
            </a:prstGeom>
          </p:spPr>
        </p:pic>
      </p:grpSp>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67784" y="1615942"/>
            <a:ext cx="1668712" cy="1113031"/>
          </a:xfrm>
          <a:prstGeom prst="rect">
            <a:avLst/>
          </a:prstGeom>
        </p:spPr>
      </p:pic>
      <p:sp>
        <p:nvSpPr>
          <p:cNvPr id="22" name="TextBox 21"/>
          <p:cNvSpPr txBox="1"/>
          <p:nvPr/>
        </p:nvSpPr>
        <p:spPr>
          <a:xfrm>
            <a:off x="251520" y="1187460"/>
            <a:ext cx="1625166" cy="369332"/>
          </a:xfrm>
          <a:prstGeom prst="rect">
            <a:avLst/>
          </a:prstGeom>
          <a:noFill/>
        </p:spPr>
        <p:txBody>
          <a:bodyPr wrap="square" rtlCol="0">
            <a:spAutoFit/>
          </a:bodyPr>
          <a:lstStyle/>
          <a:p>
            <a:pPr algn="ctr"/>
            <a:r>
              <a:rPr lang="en-CA" b="1" dirty="0">
                <a:solidFill>
                  <a:srgbClr val="0033CC"/>
                </a:solidFill>
              </a:rPr>
              <a:t>Barley grain</a:t>
            </a:r>
          </a:p>
        </p:txBody>
      </p:sp>
      <p:sp>
        <p:nvSpPr>
          <p:cNvPr id="36" name="TextBox 35"/>
          <p:cNvSpPr txBox="1"/>
          <p:nvPr/>
        </p:nvSpPr>
        <p:spPr>
          <a:xfrm>
            <a:off x="2816529" y="1183252"/>
            <a:ext cx="1625166" cy="369332"/>
          </a:xfrm>
          <a:prstGeom prst="rect">
            <a:avLst/>
          </a:prstGeom>
          <a:noFill/>
        </p:spPr>
        <p:txBody>
          <a:bodyPr wrap="square" rtlCol="0">
            <a:spAutoFit/>
          </a:bodyPr>
          <a:lstStyle/>
          <a:p>
            <a:pPr algn="ctr"/>
            <a:r>
              <a:rPr lang="en-CA" b="1" dirty="0">
                <a:solidFill>
                  <a:srgbClr val="0033CC"/>
                </a:solidFill>
              </a:rPr>
              <a:t>Barley silage</a:t>
            </a:r>
          </a:p>
        </p:txBody>
      </p:sp>
      <p:sp>
        <p:nvSpPr>
          <p:cNvPr id="37" name="TextBox 36"/>
          <p:cNvSpPr txBox="1"/>
          <p:nvPr/>
        </p:nvSpPr>
        <p:spPr>
          <a:xfrm>
            <a:off x="5024341" y="1192933"/>
            <a:ext cx="1625166" cy="369332"/>
          </a:xfrm>
          <a:prstGeom prst="rect">
            <a:avLst/>
          </a:prstGeom>
          <a:noFill/>
        </p:spPr>
        <p:txBody>
          <a:bodyPr wrap="square" rtlCol="0">
            <a:spAutoFit/>
          </a:bodyPr>
          <a:lstStyle/>
          <a:p>
            <a:pPr algn="ctr"/>
            <a:r>
              <a:rPr lang="en-CA" b="1" dirty="0">
                <a:solidFill>
                  <a:srgbClr val="0033CC"/>
                </a:solidFill>
              </a:rPr>
              <a:t>Mixed hay</a:t>
            </a:r>
          </a:p>
        </p:txBody>
      </p:sp>
      <p:sp>
        <p:nvSpPr>
          <p:cNvPr id="38" name="TextBox 37"/>
          <p:cNvSpPr txBox="1"/>
          <p:nvPr/>
        </p:nvSpPr>
        <p:spPr>
          <a:xfrm>
            <a:off x="7304268" y="1217035"/>
            <a:ext cx="1794122" cy="369332"/>
          </a:xfrm>
          <a:prstGeom prst="rect">
            <a:avLst/>
          </a:prstGeom>
          <a:noFill/>
        </p:spPr>
        <p:txBody>
          <a:bodyPr wrap="square" rtlCol="0">
            <a:spAutoFit/>
          </a:bodyPr>
          <a:lstStyle/>
          <a:p>
            <a:pPr algn="ctr"/>
            <a:r>
              <a:rPr lang="en-CA" b="1" dirty="0">
                <a:solidFill>
                  <a:srgbClr val="0033CC"/>
                </a:solidFill>
              </a:rPr>
              <a:t>Native pasture</a:t>
            </a:r>
          </a:p>
        </p:txBody>
      </p:sp>
      <p:sp>
        <p:nvSpPr>
          <p:cNvPr id="39" name="TextBox 38"/>
          <p:cNvSpPr txBox="1"/>
          <p:nvPr/>
        </p:nvSpPr>
        <p:spPr>
          <a:xfrm>
            <a:off x="2502119" y="3401807"/>
            <a:ext cx="2301563" cy="1477328"/>
          </a:xfrm>
          <a:prstGeom prst="rect">
            <a:avLst/>
          </a:prstGeom>
          <a:noFill/>
          <a:ln>
            <a:solidFill>
              <a:schemeClr val="tx1"/>
            </a:solidFill>
          </a:ln>
        </p:spPr>
        <p:txBody>
          <a:bodyPr wrap="square" rtlCol="0">
            <a:spAutoFit/>
          </a:bodyPr>
          <a:lstStyle/>
          <a:p>
            <a:pPr>
              <a:spcAft>
                <a:spcPts val="300"/>
              </a:spcAft>
            </a:pPr>
            <a:r>
              <a:rPr lang="en-CA" sz="1600" b="1" dirty="0"/>
              <a:t>18 ha</a:t>
            </a:r>
          </a:p>
          <a:p>
            <a:pPr>
              <a:spcAft>
                <a:spcPts val="300"/>
              </a:spcAft>
            </a:pPr>
            <a:r>
              <a:rPr lang="en-CA" sz="1600" dirty="0"/>
              <a:t>Yield = 2000 kg/ha</a:t>
            </a:r>
          </a:p>
          <a:p>
            <a:pPr>
              <a:spcAft>
                <a:spcPts val="300"/>
              </a:spcAft>
            </a:pPr>
            <a:r>
              <a:rPr lang="en-CA" sz="1600" dirty="0"/>
              <a:t>N app = 80 kg N/ha</a:t>
            </a:r>
          </a:p>
          <a:p>
            <a:pPr>
              <a:spcAft>
                <a:spcPts val="300"/>
              </a:spcAft>
            </a:pPr>
            <a:r>
              <a:rPr lang="en-CA" sz="1600" dirty="0"/>
              <a:t>P app = 30 kg P</a:t>
            </a:r>
            <a:r>
              <a:rPr lang="en-CA" sz="1600" baseline="-25000" dirty="0"/>
              <a:t>2</a:t>
            </a:r>
            <a:r>
              <a:rPr lang="en-CA" sz="1600" dirty="0"/>
              <a:t>O</a:t>
            </a:r>
            <a:r>
              <a:rPr lang="en-CA" sz="1600" baseline="-25000" dirty="0"/>
              <a:t>5</a:t>
            </a:r>
            <a:r>
              <a:rPr lang="en-CA" sz="1600" dirty="0"/>
              <a:t>/ha</a:t>
            </a:r>
          </a:p>
          <a:p>
            <a:pPr>
              <a:spcAft>
                <a:spcPts val="300"/>
              </a:spcAft>
            </a:pPr>
            <a:r>
              <a:rPr lang="en-CA" sz="1600" dirty="0"/>
              <a:t>No irrigation</a:t>
            </a:r>
          </a:p>
        </p:txBody>
      </p:sp>
      <p:sp>
        <p:nvSpPr>
          <p:cNvPr id="50" name="TextBox 49"/>
          <p:cNvSpPr txBox="1"/>
          <p:nvPr/>
        </p:nvSpPr>
        <p:spPr>
          <a:xfrm>
            <a:off x="4932040" y="3396769"/>
            <a:ext cx="2094850" cy="1154162"/>
          </a:xfrm>
          <a:prstGeom prst="rect">
            <a:avLst/>
          </a:prstGeom>
          <a:noFill/>
          <a:ln>
            <a:solidFill>
              <a:schemeClr val="tx1"/>
            </a:solidFill>
          </a:ln>
        </p:spPr>
        <p:txBody>
          <a:bodyPr wrap="square" rtlCol="0">
            <a:spAutoFit/>
          </a:bodyPr>
          <a:lstStyle/>
          <a:p>
            <a:pPr>
              <a:spcAft>
                <a:spcPts val="300"/>
              </a:spcAft>
            </a:pPr>
            <a:r>
              <a:rPr lang="en-CA" sz="1600" b="1" dirty="0"/>
              <a:t>164 ha</a:t>
            </a:r>
          </a:p>
          <a:p>
            <a:pPr>
              <a:spcAft>
                <a:spcPts val="300"/>
              </a:spcAft>
            </a:pPr>
            <a:r>
              <a:rPr lang="en-CA" sz="1600" dirty="0"/>
              <a:t>Yield = 3220 kg/ha</a:t>
            </a:r>
          </a:p>
          <a:p>
            <a:pPr>
              <a:spcAft>
                <a:spcPts val="300"/>
              </a:spcAft>
            </a:pPr>
            <a:r>
              <a:rPr lang="en-CA" sz="1600" dirty="0"/>
              <a:t>No irrigation, No herbicide, No N </a:t>
            </a:r>
            <a:r>
              <a:rPr lang="en-CA" sz="1600" dirty="0" err="1"/>
              <a:t>fert</a:t>
            </a:r>
            <a:endParaRPr lang="en-CA" sz="1600" dirty="0"/>
          </a:p>
        </p:txBody>
      </p:sp>
      <p:sp>
        <p:nvSpPr>
          <p:cNvPr id="51" name="TextBox 50"/>
          <p:cNvSpPr txBox="1"/>
          <p:nvPr/>
        </p:nvSpPr>
        <p:spPr>
          <a:xfrm>
            <a:off x="7177451" y="3396769"/>
            <a:ext cx="1859045" cy="1400383"/>
          </a:xfrm>
          <a:prstGeom prst="rect">
            <a:avLst/>
          </a:prstGeom>
          <a:noFill/>
          <a:ln>
            <a:solidFill>
              <a:schemeClr val="tx1"/>
            </a:solidFill>
          </a:ln>
        </p:spPr>
        <p:txBody>
          <a:bodyPr wrap="square" rtlCol="0">
            <a:spAutoFit/>
          </a:bodyPr>
          <a:lstStyle/>
          <a:p>
            <a:pPr>
              <a:spcAft>
                <a:spcPts val="300"/>
              </a:spcAft>
            </a:pPr>
            <a:r>
              <a:rPr lang="en-CA" sz="1600" b="1" dirty="0"/>
              <a:t>2000 ha</a:t>
            </a:r>
          </a:p>
          <a:p>
            <a:pPr>
              <a:spcAft>
                <a:spcPts val="300"/>
              </a:spcAft>
            </a:pPr>
            <a:r>
              <a:rPr lang="en-CA" sz="1600" dirty="0"/>
              <a:t>Yield = 3220 kg/ha</a:t>
            </a:r>
          </a:p>
          <a:p>
            <a:pPr>
              <a:spcAft>
                <a:spcPts val="300"/>
              </a:spcAft>
            </a:pPr>
            <a:r>
              <a:rPr lang="en-CA" sz="1600" dirty="0"/>
              <a:t>No irrigation, No N </a:t>
            </a:r>
            <a:r>
              <a:rPr lang="en-CA" sz="1600" dirty="0" err="1"/>
              <a:t>fert</a:t>
            </a:r>
            <a:endParaRPr lang="en-CA" sz="1600" dirty="0"/>
          </a:p>
        </p:txBody>
      </p:sp>
      <p:sp>
        <p:nvSpPr>
          <p:cNvPr id="23" name="Down Arrow 22"/>
          <p:cNvSpPr/>
          <p:nvPr/>
        </p:nvSpPr>
        <p:spPr>
          <a:xfrm>
            <a:off x="899592" y="2789019"/>
            <a:ext cx="288032" cy="553637"/>
          </a:xfrm>
          <a:prstGeom prst="downArrow">
            <a:avLst/>
          </a:prstGeom>
          <a:solidFill>
            <a:srgbClr val="66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Down Arrow 51"/>
          <p:cNvSpPr/>
          <p:nvPr/>
        </p:nvSpPr>
        <p:spPr>
          <a:xfrm>
            <a:off x="3456352" y="2787347"/>
            <a:ext cx="288032" cy="553637"/>
          </a:xfrm>
          <a:prstGeom prst="downArrow">
            <a:avLst/>
          </a:prstGeom>
          <a:solidFill>
            <a:srgbClr val="66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Down Arrow 52"/>
          <p:cNvSpPr/>
          <p:nvPr/>
        </p:nvSpPr>
        <p:spPr>
          <a:xfrm>
            <a:off x="5869096" y="2784512"/>
            <a:ext cx="288032" cy="553637"/>
          </a:xfrm>
          <a:prstGeom prst="downArrow">
            <a:avLst/>
          </a:prstGeom>
          <a:solidFill>
            <a:srgbClr val="66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Down Arrow 53"/>
          <p:cNvSpPr/>
          <p:nvPr/>
        </p:nvSpPr>
        <p:spPr>
          <a:xfrm>
            <a:off x="8137824" y="2783834"/>
            <a:ext cx="288032" cy="553637"/>
          </a:xfrm>
          <a:prstGeom prst="downArrow">
            <a:avLst/>
          </a:prstGeom>
          <a:solidFill>
            <a:srgbClr val="66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52568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25000" t="-1000" r="-25000" b="-25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56" r="7586"/>
          <a:stretch/>
        </p:blipFill>
        <p:spPr bwMode="auto">
          <a:xfrm>
            <a:off x="14452" y="1615942"/>
            <a:ext cx="9144000" cy="648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3284984"/>
            <a:ext cx="5832648" cy="263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p:cNvSpPr>
            <a:spLocks noGrp="1"/>
          </p:cNvSpPr>
          <p:nvPr>
            <p:ph type="title"/>
          </p:nvPr>
        </p:nvSpPr>
        <p:spPr>
          <a:xfrm>
            <a:off x="866074" y="465516"/>
            <a:ext cx="7306326" cy="587220"/>
          </a:xfrm>
        </p:spPr>
        <p:txBody>
          <a:bodyPr>
            <a:noAutofit/>
          </a:bodyPr>
          <a:lstStyle/>
          <a:p>
            <a:r>
              <a:rPr lang="en-CA" sz="4400" b="1" dirty="0">
                <a:latin typeface="Trebuchet MS" panose="020B0603020202020204" pitchFamily="34" charset="0"/>
              </a:rPr>
              <a:t>Holos - whole-farm model</a:t>
            </a:r>
          </a:p>
        </p:txBody>
      </p:sp>
    </p:spTree>
    <p:extLst>
      <p:ext uri="{BB962C8B-B14F-4D97-AF65-F5344CB8AC3E}">
        <p14:creationId xmlns:p14="http://schemas.microsoft.com/office/powerpoint/2010/main" val="3636054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7AD707-54DF-4786-B86C-17C1F8949531}" type="slidenum">
              <a:rPr lang="en-CA" smtClean="0"/>
              <a:t>2</a:t>
            </a:fld>
            <a:endParaRPr lang="en-CA"/>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980728"/>
            <a:ext cx="6735518"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79513" y="5085184"/>
            <a:ext cx="4680520" cy="720080"/>
          </a:xfrm>
        </p:spPr>
        <p:txBody>
          <a:bodyPr>
            <a:normAutofit/>
          </a:bodyPr>
          <a:lstStyle/>
          <a:p>
            <a:pPr marL="0" indent="0">
              <a:buNone/>
            </a:pPr>
            <a:r>
              <a:rPr lang="en-CA" i="1" dirty="0">
                <a:hlinkClick r:id="rId3"/>
              </a:rPr>
              <a:t>www.agr.gc.ca/holos-ghg</a:t>
            </a:r>
            <a:endParaRPr lang="en-CA" i="1" dirty="0"/>
          </a:p>
          <a:p>
            <a:endParaRPr lang="en-CA" dirty="0"/>
          </a:p>
          <a:p>
            <a:endParaRPr lang="en-CA" dirty="0"/>
          </a:p>
        </p:txBody>
      </p:sp>
    </p:spTree>
    <p:extLst>
      <p:ext uri="{BB962C8B-B14F-4D97-AF65-F5344CB8AC3E}">
        <p14:creationId xmlns:p14="http://schemas.microsoft.com/office/powerpoint/2010/main" val="1022899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rgbClr val="768740"/>
                </a:solidFill>
              </a:rPr>
              <a:t>Starting the model</a:t>
            </a:r>
          </a:p>
        </p:txBody>
      </p:sp>
      <p:pic>
        <p:nvPicPr>
          <p:cNvPr id="5" name="Picture 4"/>
          <p:cNvPicPr>
            <a:picLocks noChangeAspect="1"/>
          </p:cNvPicPr>
          <p:nvPr/>
        </p:nvPicPr>
        <p:blipFill>
          <a:blip r:embed="rId3"/>
          <a:stretch>
            <a:fillRect/>
          </a:stretch>
        </p:blipFill>
        <p:spPr>
          <a:xfrm>
            <a:off x="323530" y="1700811"/>
            <a:ext cx="2440469" cy="3187811"/>
          </a:xfrm>
          <a:prstGeom prst="rect">
            <a:avLst/>
          </a:prstGeom>
        </p:spPr>
      </p:pic>
      <p:pic>
        <p:nvPicPr>
          <p:cNvPr id="6" name="Picture 5"/>
          <p:cNvPicPr>
            <a:picLocks noChangeAspect="1"/>
          </p:cNvPicPr>
          <p:nvPr/>
        </p:nvPicPr>
        <p:blipFill>
          <a:blip r:embed="rId4"/>
          <a:stretch>
            <a:fillRect/>
          </a:stretch>
        </p:blipFill>
        <p:spPr>
          <a:xfrm>
            <a:off x="2897814" y="2002238"/>
            <a:ext cx="2407444" cy="1014413"/>
          </a:xfrm>
          <a:prstGeom prst="rect">
            <a:avLst/>
          </a:prstGeom>
        </p:spPr>
      </p:pic>
      <p:cxnSp>
        <p:nvCxnSpPr>
          <p:cNvPr id="8" name="Elbow Connector 7"/>
          <p:cNvCxnSpPr/>
          <p:nvPr/>
        </p:nvCxnSpPr>
        <p:spPr>
          <a:xfrm flipV="1">
            <a:off x="2087728" y="2582493"/>
            <a:ext cx="2202833" cy="2196661"/>
          </a:xfrm>
          <a:prstGeom prst="bentConnector3">
            <a:avLst/>
          </a:prstGeom>
          <a:ln w="69850">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5652121" y="3075032"/>
            <a:ext cx="3214556" cy="2009097"/>
          </a:xfrm>
          <a:prstGeom prst="rect">
            <a:avLst/>
          </a:prstGeom>
        </p:spPr>
      </p:pic>
      <p:cxnSp>
        <p:nvCxnSpPr>
          <p:cNvPr id="13" name="Elbow Connector 12"/>
          <p:cNvCxnSpPr/>
          <p:nvPr/>
        </p:nvCxnSpPr>
        <p:spPr>
          <a:xfrm>
            <a:off x="5058054" y="2582493"/>
            <a:ext cx="648072" cy="630487"/>
          </a:xfrm>
          <a:prstGeom prst="bentConnector3">
            <a:avLst/>
          </a:prstGeom>
          <a:ln w="698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625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rgbClr val="768740"/>
                </a:solidFill>
              </a:rPr>
              <a:t>Starting the model</a:t>
            </a:r>
          </a:p>
        </p:txBody>
      </p:sp>
      <p:sp>
        <p:nvSpPr>
          <p:cNvPr id="3" name="Content Placeholder 2"/>
          <p:cNvSpPr>
            <a:spLocks noGrp="1"/>
          </p:cNvSpPr>
          <p:nvPr>
            <p:ph idx="1"/>
          </p:nvPr>
        </p:nvSpPr>
        <p:spPr>
          <a:xfrm>
            <a:off x="611560" y="1097741"/>
            <a:ext cx="6750749" cy="486054"/>
          </a:xfrm>
        </p:spPr>
        <p:txBody>
          <a:bodyPr>
            <a:normAutofit/>
          </a:bodyPr>
          <a:lstStyle/>
          <a:p>
            <a:r>
              <a:rPr lang="en-CA" dirty="0"/>
              <a:t>Holos </a:t>
            </a:r>
            <a:r>
              <a:rPr lang="en-CA" dirty="0">
                <a:solidFill>
                  <a:srgbClr val="0070C0"/>
                </a:solidFill>
              </a:rPr>
              <a:t>Dashboard</a:t>
            </a:r>
            <a:r>
              <a:rPr lang="en-CA" dirty="0"/>
              <a:t> and </a:t>
            </a:r>
            <a:r>
              <a:rPr lang="en-CA" dirty="0">
                <a:solidFill>
                  <a:srgbClr val="0070C0"/>
                </a:solidFill>
              </a:rPr>
              <a:t>Icons</a:t>
            </a:r>
            <a:r>
              <a:rPr lang="en-CA" dirty="0"/>
              <a:t> to work with</a:t>
            </a:r>
          </a:p>
        </p:txBody>
      </p:sp>
      <p:grpSp>
        <p:nvGrpSpPr>
          <p:cNvPr id="45" name="Group 44"/>
          <p:cNvGrpSpPr/>
          <p:nvPr/>
        </p:nvGrpSpPr>
        <p:grpSpPr>
          <a:xfrm>
            <a:off x="455711" y="1700808"/>
            <a:ext cx="7815120" cy="3846137"/>
            <a:chOff x="455711" y="2155389"/>
            <a:chExt cx="7815120" cy="3846137"/>
          </a:xfrm>
        </p:grpSpPr>
        <p:grpSp>
          <p:nvGrpSpPr>
            <p:cNvPr id="23" name="Group 22"/>
            <p:cNvGrpSpPr/>
            <p:nvPr/>
          </p:nvGrpSpPr>
          <p:grpSpPr>
            <a:xfrm>
              <a:off x="827584" y="3072243"/>
              <a:ext cx="7443247" cy="2667732"/>
              <a:chOff x="772379" y="2132856"/>
              <a:chExt cx="7443247" cy="2667732"/>
            </a:xfrm>
          </p:grpSpPr>
          <p:pic>
            <p:nvPicPr>
              <p:cNvPr id="11" name="Picture 10"/>
              <p:cNvPicPr>
                <a:picLocks noChangeAspect="1"/>
              </p:cNvPicPr>
              <p:nvPr/>
            </p:nvPicPr>
            <p:blipFill rotWithShape="1">
              <a:blip r:embed="rId3"/>
              <a:srcRect b="42655"/>
              <a:stretch/>
            </p:blipFill>
            <p:spPr>
              <a:xfrm>
                <a:off x="772379" y="2132856"/>
                <a:ext cx="7443247" cy="2667732"/>
              </a:xfrm>
              <a:prstGeom prst="rect">
                <a:avLst/>
              </a:prstGeom>
            </p:spPr>
          </p:pic>
          <p:pic>
            <p:nvPicPr>
              <p:cNvPr id="9" name="Picture 8"/>
              <p:cNvPicPr>
                <a:picLocks noChangeAspect="1"/>
              </p:cNvPicPr>
              <p:nvPr/>
            </p:nvPicPr>
            <p:blipFill rotWithShape="1">
              <a:blip r:embed="rId3"/>
              <a:srcRect t="1" r="69759" b="91039"/>
              <a:stretch/>
            </p:blipFill>
            <p:spPr>
              <a:xfrm>
                <a:off x="788177" y="2782646"/>
                <a:ext cx="7388042" cy="1368152"/>
              </a:xfrm>
              <a:prstGeom prst="rect">
                <a:avLst/>
              </a:prstGeom>
            </p:spPr>
          </p:pic>
        </p:grpSp>
        <p:pic>
          <p:nvPicPr>
            <p:cNvPr id="4" name="Picture 3"/>
            <p:cNvPicPr>
              <a:picLocks noChangeAspect="1"/>
            </p:cNvPicPr>
            <p:nvPr/>
          </p:nvPicPr>
          <p:blipFill rotWithShape="1">
            <a:blip r:embed="rId4"/>
            <a:srcRect t="4115" r="96084" b="83969"/>
            <a:stretch/>
          </p:blipFill>
          <p:spPr>
            <a:xfrm>
              <a:off x="791580" y="2155389"/>
              <a:ext cx="792088" cy="792088"/>
            </a:xfrm>
            <a:prstGeom prst="rect">
              <a:avLst/>
            </a:prstGeom>
            <a:ln>
              <a:solidFill>
                <a:schemeClr val="tx1"/>
              </a:solidFill>
            </a:ln>
          </p:spPr>
        </p:pic>
        <p:grpSp>
          <p:nvGrpSpPr>
            <p:cNvPr id="16" name="Group 15"/>
            <p:cNvGrpSpPr/>
            <p:nvPr/>
          </p:nvGrpSpPr>
          <p:grpSpPr>
            <a:xfrm>
              <a:off x="827584" y="2947974"/>
              <a:ext cx="504056" cy="1382844"/>
              <a:chOff x="827584" y="2015153"/>
              <a:chExt cx="504056" cy="1382844"/>
            </a:xfrm>
          </p:grpSpPr>
          <p:cxnSp>
            <p:nvCxnSpPr>
              <p:cNvPr id="10" name="Straight Arrow Connector 9"/>
              <p:cNvCxnSpPr/>
              <p:nvPr/>
            </p:nvCxnSpPr>
            <p:spPr>
              <a:xfrm flipV="1">
                <a:off x="971600" y="2015153"/>
                <a:ext cx="0" cy="10570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827584" y="3072243"/>
                <a:ext cx="504056" cy="3257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5" name="Picture 14"/>
            <p:cNvPicPr>
              <a:picLocks noChangeAspect="1"/>
            </p:cNvPicPr>
            <p:nvPr/>
          </p:nvPicPr>
          <p:blipFill rotWithShape="1">
            <a:blip r:embed="rId5"/>
            <a:srcRect l="1985" t="4166" r="94839" b="87379"/>
            <a:stretch/>
          </p:blipFill>
          <p:spPr>
            <a:xfrm>
              <a:off x="2051720" y="2391651"/>
              <a:ext cx="576064" cy="504057"/>
            </a:xfrm>
            <a:prstGeom prst="rect">
              <a:avLst/>
            </a:prstGeom>
            <a:ln>
              <a:solidFill>
                <a:schemeClr val="tx1"/>
              </a:solidFill>
            </a:ln>
          </p:spPr>
        </p:pic>
        <p:grpSp>
          <p:nvGrpSpPr>
            <p:cNvPr id="17" name="Group 16"/>
            <p:cNvGrpSpPr/>
            <p:nvPr/>
          </p:nvGrpSpPr>
          <p:grpSpPr>
            <a:xfrm>
              <a:off x="1475656" y="2902083"/>
              <a:ext cx="792088" cy="1420642"/>
              <a:chOff x="827584" y="1977355"/>
              <a:chExt cx="792088" cy="1420642"/>
            </a:xfrm>
          </p:grpSpPr>
          <p:cxnSp>
            <p:nvCxnSpPr>
              <p:cNvPr id="18" name="Straight Arrow Connector 17"/>
              <p:cNvCxnSpPr/>
              <p:nvPr/>
            </p:nvCxnSpPr>
            <p:spPr>
              <a:xfrm flipV="1">
                <a:off x="1619672" y="1977355"/>
                <a:ext cx="0" cy="121599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827584" y="3072243"/>
                <a:ext cx="792088" cy="3257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27" name="Picture 26"/>
            <p:cNvPicPr>
              <a:picLocks noChangeAspect="1"/>
            </p:cNvPicPr>
            <p:nvPr/>
          </p:nvPicPr>
          <p:blipFill rotWithShape="1">
            <a:blip r:embed="rId6"/>
            <a:srcRect l="1076" t="8542" r="95513" b="83459"/>
            <a:stretch/>
          </p:blipFill>
          <p:spPr>
            <a:xfrm>
              <a:off x="455711" y="4869160"/>
              <a:ext cx="828092" cy="638153"/>
            </a:xfrm>
            <a:prstGeom prst="rect">
              <a:avLst/>
            </a:prstGeom>
            <a:ln>
              <a:solidFill>
                <a:schemeClr val="tx1"/>
              </a:solidFill>
            </a:ln>
          </p:spPr>
        </p:pic>
        <p:cxnSp>
          <p:nvCxnSpPr>
            <p:cNvPr id="29" name="Straight Arrow Connector 28"/>
            <p:cNvCxnSpPr/>
            <p:nvPr/>
          </p:nvCxnSpPr>
          <p:spPr>
            <a:xfrm>
              <a:off x="1187624" y="4561366"/>
              <a:ext cx="0" cy="307794"/>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rotWithShape="1">
            <a:blip r:embed="rId7"/>
            <a:srcRect l="2766" t="8227" r="94118" b="81260"/>
            <a:stretch/>
          </p:blipFill>
          <p:spPr>
            <a:xfrm>
              <a:off x="1331640" y="4882359"/>
              <a:ext cx="710956" cy="788341"/>
            </a:xfrm>
            <a:prstGeom prst="rect">
              <a:avLst/>
            </a:prstGeom>
            <a:ln>
              <a:solidFill>
                <a:schemeClr val="tx1"/>
              </a:solidFill>
            </a:ln>
          </p:spPr>
        </p:pic>
        <p:cxnSp>
          <p:nvCxnSpPr>
            <p:cNvPr id="31" name="Straight Arrow Connector 30"/>
            <p:cNvCxnSpPr/>
            <p:nvPr/>
          </p:nvCxnSpPr>
          <p:spPr>
            <a:xfrm>
              <a:off x="1907704" y="4581128"/>
              <a:ext cx="0" cy="307794"/>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rotWithShape="1">
            <a:blip r:embed="rId8"/>
            <a:srcRect l="4162" t="8545" r="90011" b="71673"/>
            <a:stretch/>
          </p:blipFill>
          <p:spPr>
            <a:xfrm>
              <a:off x="2087244" y="4869160"/>
              <a:ext cx="893496" cy="996948"/>
            </a:xfrm>
            <a:prstGeom prst="rect">
              <a:avLst/>
            </a:prstGeom>
            <a:ln>
              <a:solidFill>
                <a:schemeClr val="tx1"/>
              </a:solidFill>
            </a:ln>
          </p:spPr>
        </p:pic>
        <p:cxnSp>
          <p:nvCxnSpPr>
            <p:cNvPr id="33" name="Straight Arrow Connector 32"/>
            <p:cNvCxnSpPr/>
            <p:nvPr/>
          </p:nvCxnSpPr>
          <p:spPr>
            <a:xfrm>
              <a:off x="2580555" y="4561366"/>
              <a:ext cx="0" cy="307794"/>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rotWithShape="1">
            <a:blip r:embed="rId9"/>
            <a:srcRect l="5890" t="8388" r="90506" b="76458"/>
            <a:stretch/>
          </p:blipFill>
          <p:spPr>
            <a:xfrm>
              <a:off x="3032762" y="4869160"/>
              <a:ext cx="819158" cy="1132366"/>
            </a:xfrm>
            <a:prstGeom prst="rect">
              <a:avLst/>
            </a:prstGeom>
            <a:ln>
              <a:solidFill>
                <a:schemeClr val="tx1"/>
              </a:solidFill>
            </a:ln>
          </p:spPr>
        </p:pic>
        <p:cxnSp>
          <p:nvCxnSpPr>
            <p:cNvPr id="35" name="Straight Arrow Connector 34"/>
            <p:cNvCxnSpPr/>
            <p:nvPr/>
          </p:nvCxnSpPr>
          <p:spPr>
            <a:xfrm>
              <a:off x="3275856" y="4581128"/>
              <a:ext cx="0" cy="307794"/>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rotWithShape="1">
            <a:blip r:embed="rId10"/>
            <a:srcRect l="6906" t="8362" r="89259" b="79381"/>
            <a:stretch/>
          </p:blipFill>
          <p:spPr>
            <a:xfrm>
              <a:off x="3929029" y="4888922"/>
              <a:ext cx="642971" cy="675120"/>
            </a:xfrm>
            <a:prstGeom prst="rect">
              <a:avLst/>
            </a:prstGeom>
            <a:ln>
              <a:solidFill>
                <a:schemeClr val="tx1"/>
              </a:solidFill>
            </a:ln>
          </p:spPr>
        </p:pic>
        <p:cxnSp>
          <p:nvCxnSpPr>
            <p:cNvPr id="37" name="Straight Arrow Connector 36"/>
            <p:cNvCxnSpPr/>
            <p:nvPr/>
          </p:nvCxnSpPr>
          <p:spPr>
            <a:xfrm>
              <a:off x="4139952" y="4581128"/>
              <a:ext cx="0" cy="307794"/>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rotWithShape="1">
            <a:blip r:embed="rId11"/>
            <a:srcRect l="8990" t="8159" r="85814" b="80263"/>
            <a:stretch/>
          </p:blipFill>
          <p:spPr>
            <a:xfrm>
              <a:off x="4644008" y="4896804"/>
              <a:ext cx="748794" cy="548420"/>
            </a:xfrm>
            <a:prstGeom prst="rect">
              <a:avLst/>
            </a:prstGeom>
            <a:ln>
              <a:solidFill>
                <a:schemeClr val="tx1"/>
              </a:solidFill>
            </a:ln>
          </p:spPr>
        </p:pic>
        <p:cxnSp>
          <p:nvCxnSpPr>
            <p:cNvPr id="39" name="Straight Arrow Connector 38"/>
            <p:cNvCxnSpPr/>
            <p:nvPr/>
          </p:nvCxnSpPr>
          <p:spPr>
            <a:xfrm>
              <a:off x="4788024" y="4589010"/>
              <a:ext cx="0" cy="307794"/>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rotWithShape="1">
            <a:blip r:embed="rId12"/>
            <a:srcRect l="10166" t="8485" r="84346" b="79271"/>
            <a:stretch/>
          </p:blipFill>
          <p:spPr>
            <a:xfrm>
              <a:off x="5473712" y="4907531"/>
              <a:ext cx="741824" cy="544004"/>
            </a:xfrm>
            <a:prstGeom prst="rect">
              <a:avLst/>
            </a:prstGeom>
            <a:ln>
              <a:solidFill>
                <a:schemeClr val="tx1"/>
              </a:solidFill>
            </a:ln>
          </p:spPr>
        </p:pic>
        <p:cxnSp>
          <p:nvCxnSpPr>
            <p:cNvPr id="41" name="Straight Arrow Connector 40"/>
            <p:cNvCxnSpPr/>
            <p:nvPr/>
          </p:nvCxnSpPr>
          <p:spPr>
            <a:xfrm>
              <a:off x="5652120" y="4600001"/>
              <a:ext cx="0" cy="307794"/>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rotWithShape="1">
            <a:blip r:embed="rId13"/>
            <a:srcRect l="13058" t="8581" r="81978" b="79335"/>
            <a:stretch/>
          </p:blipFill>
          <p:spPr>
            <a:xfrm>
              <a:off x="6350636" y="4882359"/>
              <a:ext cx="1026656" cy="821325"/>
            </a:xfrm>
            <a:prstGeom prst="rect">
              <a:avLst/>
            </a:prstGeom>
            <a:ln>
              <a:solidFill>
                <a:schemeClr val="tx1"/>
              </a:solidFill>
            </a:ln>
          </p:spPr>
        </p:pic>
        <p:cxnSp>
          <p:nvCxnSpPr>
            <p:cNvPr id="43" name="Straight Arrow Connector 42"/>
            <p:cNvCxnSpPr/>
            <p:nvPr/>
          </p:nvCxnSpPr>
          <p:spPr>
            <a:xfrm>
              <a:off x="6732240" y="4561366"/>
              <a:ext cx="0" cy="307794"/>
            </a:xfrm>
            <a:prstGeom prst="straightConnector1">
              <a:avLst/>
            </a:prstGeom>
            <a:ln w="38100">
              <a:solidFill>
                <a:srgbClr val="0033CC"/>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Content Placeholder 2"/>
          <p:cNvSpPr txBox="1">
            <a:spLocks/>
          </p:cNvSpPr>
          <p:nvPr/>
        </p:nvSpPr>
        <p:spPr>
          <a:xfrm>
            <a:off x="467544" y="5902360"/>
            <a:ext cx="8280920" cy="550976"/>
          </a:xfrm>
          <a:prstGeom prst="rect">
            <a:avLst/>
          </a:prstGeom>
        </p:spPr>
        <p:txBody>
          <a:bodyPr vert="horz" lIns="91434" tIns="45718" rIns="91434" bIns="45718" rtlCol="0">
            <a:normAutofit fontScale="70000" lnSpcReduction="20000"/>
          </a:bodyPr>
          <a:lstStyle>
            <a:lvl1pPr marL="202391" indent="-202391" algn="l" defTabSz="685749" rtl="0" eaLnBrk="1" latinLnBrk="0" hangingPunct="1">
              <a:spcBef>
                <a:spcPct val="20000"/>
              </a:spcBef>
              <a:buClr>
                <a:srgbClr val="0099CC"/>
              </a:buClr>
              <a:buFont typeface="Arial" pitchFamily="34" charset="0"/>
              <a:buChar char="•"/>
              <a:defRPr sz="2400" kern="1200">
                <a:solidFill>
                  <a:schemeClr val="tx1"/>
                </a:solidFill>
                <a:latin typeface="+mn-lt"/>
                <a:ea typeface="+mn-ea"/>
                <a:cs typeface="+mn-cs"/>
              </a:defRPr>
            </a:lvl1pPr>
            <a:lvl2pPr marL="557171" indent="-214298" algn="l" defTabSz="685749" rtl="0" eaLnBrk="1" latinLnBrk="0" hangingPunct="1">
              <a:spcBef>
                <a:spcPct val="20000"/>
              </a:spcBef>
              <a:buClr>
                <a:srgbClr val="0099CC"/>
              </a:buClr>
              <a:buFont typeface="Arial" pitchFamily="34" charset="0"/>
              <a:buChar char="–"/>
              <a:defRPr sz="2100" kern="1200">
                <a:solidFill>
                  <a:schemeClr val="tx1"/>
                </a:solidFill>
                <a:latin typeface="+mn-lt"/>
                <a:ea typeface="+mn-ea"/>
                <a:cs typeface="+mn-cs"/>
              </a:defRPr>
            </a:lvl2pPr>
            <a:lvl3pPr marL="857186" indent="-171438" algn="l" defTabSz="685749" rtl="0" eaLnBrk="1" latinLnBrk="0" hangingPunct="1">
              <a:spcBef>
                <a:spcPct val="20000"/>
              </a:spcBef>
              <a:buClr>
                <a:srgbClr val="0099CC"/>
              </a:buClr>
              <a:buFont typeface="Arial" pitchFamily="34" charset="0"/>
              <a:buChar char="•"/>
              <a:defRPr sz="1800" kern="1200">
                <a:solidFill>
                  <a:schemeClr val="tx1"/>
                </a:solidFill>
                <a:latin typeface="+mn-lt"/>
                <a:ea typeface="+mn-ea"/>
                <a:cs typeface="+mn-cs"/>
              </a:defRPr>
            </a:lvl3pPr>
            <a:lvl4pPr marL="1200060"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935"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809"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84"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58"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33"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CA" dirty="0"/>
              <a:t>Open file </a:t>
            </a:r>
            <a:r>
              <a:rPr lang="en-CA" b="1" dirty="0"/>
              <a:t>=&gt;</a:t>
            </a:r>
            <a:r>
              <a:rPr lang="en-CA" dirty="0"/>
              <a:t> “</a:t>
            </a:r>
            <a:r>
              <a:rPr lang="en-CA" sz="3100" b="1" dirty="0" err="1">
                <a:solidFill>
                  <a:srgbClr val="E7C403"/>
                </a:solidFill>
              </a:rPr>
              <a:t>Practice_Utah</a:t>
            </a:r>
            <a:r>
              <a:rPr lang="en-CA" sz="3100" b="1" dirty="0">
                <a:solidFill>
                  <a:srgbClr val="E7C403"/>
                </a:solidFill>
              </a:rPr>
              <a:t> State University Beef Farm2019.holosR</a:t>
            </a:r>
            <a:r>
              <a:rPr lang="en-CA" dirty="0"/>
              <a:t>”</a:t>
            </a:r>
          </a:p>
          <a:p>
            <a:endParaRPr lang="en-CA" dirty="0"/>
          </a:p>
        </p:txBody>
      </p:sp>
      <p:pic>
        <p:nvPicPr>
          <p:cNvPr id="46" name="Picture 45"/>
          <p:cNvPicPr>
            <a:picLocks noChangeAspect="1"/>
          </p:cNvPicPr>
          <p:nvPr/>
        </p:nvPicPr>
        <p:blipFill rotWithShape="1">
          <a:blip r:embed="rId14"/>
          <a:srcRect l="5595" t="6299" r="87630" b="75665"/>
          <a:stretch/>
        </p:blipFill>
        <p:spPr>
          <a:xfrm>
            <a:off x="2993090" y="1729529"/>
            <a:ext cx="1152129" cy="1008112"/>
          </a:xfrm>
          <a:prstGeom prst="rect">
            <a:avLst/>
          </a:prstGeom>
          <a:ln>
            <a:solidFill>
              <a:schemeClr val="tx1"/>
            </a:solidFill>
          </a:ln>
        </p:spPr>
      </p:pic>
      <p:cxnSp>
        <p:nvCxnSpPr>
          <p:cNvPr id="47" name="Straight Arrow Connector 46"/>
          <p:cNvCxnSpPr>
            <a:endCxn id="46" idx="2"/>
          </p:cNvCxnSpPr>
          <p:nvPr/>
        </p:nvCxnSpPr>
        <p:spPr>
          <a:xfrm flipV="1">
            <a:off x="3563887" y="2737641"/>
            <a:ext cx="5268" cy="9187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2771799" y="3535294"/>
            <a:ext cx="792088" cy="3257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91027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rgbClr val="768740"/>
                </a:solidFill>
              </a:rPr>
              <a:t>Farm location</a:t>
            </a:r>
          </a:p>
        </p:txBody>
      </p:sp>
      <p:sp>
        <p:nvSpPr>
          <p:cNvPr id="3" name="Content Placeholder 2"/>
          <p:cNvSpPr>
            <a:spLocks noGrp="1"/>
          </p:cNvSpPr>
          <p:nvPr>
            <p:ph idx="1"/>
          </p:nvPr>
        </p:nvSpPr>
        <p:spPr>
          <a:xfrm>
            <a:off x="251520" y="2204864"/>
            <a:ext cx="8640960" cy="864096"/>
          </a:xfrm>
        </p:spPr>
        <p:txBody>
          <a:bodyPr>
            <a:normAutofit/>
          </a:bodyPr>
          <a:lstStyle/>
          <a:p>
            <a:pPr marL="0" indent="0">
              <a:buNone/>
            </a:pPr>
            <a:r>
              <a:rPr lang="en-CA" sz="2000" dirty="0"/>
              <a:t>We assume that the farm is located near </a:t>
            </a:r>
            <a:r>
              <a:rPr lang="en-CA" sz="2000" b="1" dirty="0"/>
              <a:t>Winnipeg, MB, Canada (</a:t>
            </a:r>
            <a:r>
              <a:rPr lang="en-CA" sz="2000" b="1" dirty="0" err="1"/>
              <a:t>Ecodistrict</a:t>
            </a:r>
            <a:r>
              <a:rPr lang="en-CA" sz="2000" b="1" dirty="0"/>
              <a:t> 849)</a:t>
            </a:r>
            <a:endParaRPr lang="en-CA" sz="2000" dirty="0"/>
          </a:p>
        </p:txBody>
      </p:sp>
      <p:grpSp>
        <p:nvGrpSpPr>
          <p:cNvPr id="6" name="Group 5"/>
          <p:cNvGrpSpPr/>
          <p:nvPr/>
        </p:nvGrpSpPr>
        <p:grpSpPr>
          <a:xfrm>
            <a:off x="569774" y="2838642"/>
            <a:ext cx="8242024" cy="3470678"/>
            <a:chOff x="569774" y="2132857"/>
            <a:chExt cx="8242024" cy="3470678"/>
          </a:xfrm>
        </p:grpSpPr>
        <p:pic>
          <p:nvPicPr>
            <p:cNvPr id="4" name="Picture 3"/>
            <p:cNvPicPr>
              <a:picLocks noChangeAspect="1"/>
            </p:cNvPicPr>
            <p:nvPr/>
          </p:nvPicPr>
          <p:blipFill>
            <a:blip r:embed="rId3"/>
            <a:stretch>
              <a:fillRect/>
            </a:stretch>
          </p:blipFill>
          <p:spPr>
            <a:xfrm>
              <a:off x="569774" y="2588700"/>
              <a:ext cx="4750575" cy="2964119"/>
            </a:xfrm>
            <a:prstGeom prst="rect">
              <a:avLst/>
            </a:prstGeom>
          </p:spPr>
        </p:pic>
        <p:pic>
          <p:nvPicPr>
            <p:cNvPr id="5" name="Picture 4"/>
            <p:cNvPicPr>
              <a:picLocks noChangeAspect="1"/>
            </p:cNvPicPr>
            <p:nvPr/>
          </p:nvPicPr>
          <p:blipFill>
            <a:blip r:embed="rId4"/>
            <a:stretch>
              <a:fillRect/>
            </a:stretch>
          </p:blipFill>
          <p:spPr>
            <a:xfrm>
              <a:off x="4139953" y="2132857"/>
              <a:ext cx="4671845" cy="3470678"/>
            </a:xfrm>
            <a:prstGeom prst="rect">
              <a:avLst/>
            </a:prstGeom>
            <a:ln>
              <a:solidFill>
                <a:schemeClr val="tx1"/>
              </a:solidFill>
            </a:ln>
          </p:spPr>
        </p:pic>
        <p:cxnSp>
          <p:nvCxnSpPr>
            <p:cNvPr id="7" name="Straight Arrow Connector 6"/>
            <p:cNvCxnSpPr/>
            <p:nvPr/>
          </p:nvCxnSpPr>
          <p:spPr>
            <a:xfrm>
              <a:off x="2627784" y="3158970"/>
              <a:ext cx="4374486" cy="162018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5"/>
          <a:stretch>
            <a:fillRect/>
          </a:stretch>
        </p:blipFill>
        <p:spPr>
          <a:xfrm>
            <a:off x="683568" y="1163513"/>
            <a:ext cx="636815" cy="561034"/>
          </a:xfrm>
          <a:prstGeom prst="rect">
            <a:avLst/>
          </a:prstGeom>
        </p:spPr>
      </p:pic>
      <p:sp>
        <p:nvSpPr>
          <p:cNvPr id="9" name="Content Placeholder 2"/>
          <p:cNvSpPr txBox="1">
            <a:spLocks/>
          </p:cNvSpPr>
          <p:nvPr/>
        </p:nvSpPr>
        <p:spPr>
          <a:xfrm>
            <a:off x="1403648" y="1161326"/>
            <a:ext cx="7408150" cy="755506"/>
          </a:xfrm>
          <a:prstGeom prst="rect">
            <a:avLst/>
          </a:prstGeom>
        </p:spPr>
        <p:txBody>
          <a:bodyPr vert="horz" lIns="91434" tIns="45718" rIns="91434" bIns="45718" rtlCol="0">
            <a:normAutofit/>
          </a:bodyPr>
          <a:lstStyle>
            <a:lvl1pPr marL="202391" indent="-202391" algn="l" defTabSz="685749" rtl="0" eaLnBrk="1" latinLnBrk="0" hangingPunct="1">
              <a:spcBef>
                <a:spcPct val="20000"/>
              </a:spcBef>
              <a:buClr>
                <a:srgbClr val="0099CC"/>
              </a:buClr>
              <a:buFont typeface="Arial" pitchFamily="34" charset="0"/>
              <a:buChar char="•"/>
              <a:defRPr sz="2400" kern="1200">
                <a:solidFill>
                  <a:schemeClr val="tx1"/>
                </a:solidFill>
                <a:latin typeface="+mn-lt"/>
                <a:ea typeface="+mn-ea"/>
                <a:cs typeface="+mn-cs"/>
              </a:defRPr>
            </a:lvl1pPr>
            <a:lvl2pPr marL="557171" indent="-214298" algn="l" defTabSz="685749" rtl="0" eaLnBrk="1" latinLnBrk="0" hangingPunct="1">
              <a:spcBef>
                <a:spcPct val="20000"/>
              </a:spcBef>
              <a:buClr>
                <a:srgbClr val="0099CC"/>
              </a:buClr>
              <a:buFont typeface="Arial" pitchFamily="34" charset="0"/>
              <a:buChar char="–"/>
              <a:defRPr sz="2100" kern="1200">
                <a:solidFill>
                  <a:schemeClr val="tx1"/>
                </a:solidFill>
                <a:latin typeface="+mn-lt"/>
                <a:ea typeface="+mn-ea"/>
                <a:cs typeface="+mn-cs"/>
              </a:defRPr>
            </a:lvl2pPr>
            <a:lvl3pPr marL="857186" indent="-171438" algn="l" defTabSz="685749" rtl="0" eaLnBrk="1" latinLnBrk="0" hangingPunct="1">
              <a:spcBef>
                <a:spcPct val="20000"/>
              </a:spcBef>
              <a:buClr>
                <a:srgbClr val="0099CC"/>
              </a:buClr>
              <a:buFont typeface="Arial" pitchFamily="34" charset="0"/>
              <a:buChar char="•"/>
              <a:defRPr sz="1800" kern="1200">
                <a:solidFill>
                  <a:schemeClr val="tx1"/>
                </a:solidFill>
                <a:latin typeface="+mn-lt"/>
                <a:ea typeface="+mn-ea"/>
                <a:cs typeface="+mn-cs"/>
              </a:defRPr>
            </a:lvl3pPr>
            <a:lvl4pPr marL="1200060"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935"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809"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84"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58"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33" indent="-171438" algn="l" defTabSz="685749"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CA" sz="2000" dirty="0"/>
              <a:t>Make sure that your computer is connected to an Internet to access the map</a:t>
            </a:r>
          </a:p>
        </p:txBody>
      </p:sp>
    </p:spTree>
    <p:extLst>
      <p:ext uri="{BB962C8B-B14F-4D97-AF65-F5344CB8AC3E}">
        <p14:creationId xmlns:p14="http://schemas.microsoft.com/office/powerpoint/2010/main" val="910313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rgbClr val="768740"/>
                </a:solidFill>
              </a:rPr>
              <a:t>Cow-calf (365 and 184 days, respectively)</a:t>
            </a:r>
          </a:p>
        </p:txBody>
      </p:sp>
      <p:sp>
        <p:nvSpPr>
          <p:cNvPr id="3" name="Content Placeholder 2"/>
          <p:cNvSpPr>
            <a:spLocks noGrp="1"/>
          </p:cNvSpPr>
          <p:nvPr>
            <p:ph idx="1"/>
          </p:nvPr>
        </p:nvSpPr>
        <p:spPr>
          <a:xfrm>
            <a:off x="611560" y="1196752"/>
            <a:ext cx="8075240" cy="2088232"/>
          </a:xfrm>
        </p:spPr>
        <p:txBody>
          <a:bodyPr>
            <a:normAutofit lnSpcReduction="10000"/>
          </a:bodyPr>
          <a:lstStyle/>
          <a:p>
            <a:pPr lvl="0">
              <a:buSzPct val="60000"/>
              <a:buFont typeface="Wingdings" panose="05000000000000000000" pitchFamily="2" charset="2"/>
              <a:buChar char="q"/>
            </a:pPr>
            <a:r>
              <a:rPr lang="en-CA" b="1" dirty="0"/>
              <a:t>  </a:t>
            </a:r>
            <a:r>
              <a:rPr lang="en-CA" dirty="0"/>
              <a:t>Open the “</a:t>
            </a:r>
            <a:r>
              <a:rPr lang="en-CA" dirty="0">
                <a:solidFill>
                  <a:srgbClr val="00B0F0"/>
                </a:solidFill>
              </a:rPr>
              <a:t>cow-calf screen</a:t>
            </a:r>
            <a:r>
              <a:rPr lang="en-CA" dirty="0"/>
              <a:t>”</a:t>
            </a:r>
          </a:p>
          <a:p>
            <a:pPr marL="361950" lvl="0" indent="-361950">
              <a:buSzPct val="60000"/>
              <a:buFont typeface="Wingdings" panose="05000000000000000000" pitchFamily="2" charset="2"/>
              <a:buChar char="q"/>
            </a:pPr>
            <a:r>
              <a:rPr lang="en-CA" b="1" dirty="0"/>
              <a:t># of cows and calves</a:t>
            </a:r>
            <a:endParaRPr lang="en-CA" sz="2100" dirty="0"/>
          </a:p>
          <a:p>
            <a:pPr lvl="1"/>
            <a:r>
              <a:rPr lang="en-CA" b="1" dirty="0"/>
              <a:t>Cows =&gt;  </a:t>
            </a:r>
            <a:r>
              <a:rPr lang="en-CA" dirty="0"/>
              <a:t>120 every month</a:t>
            </a:r>
            <a:endParaRPr lang="en-CA" sz="1800" dirty="0"/>
          </a:p>
          <a:p>
            <a:pPr lvl="1"/>
            <a:r>
              <a:rPr lang="en-CA" b="1" dirty="0"/>
              <a:t>Calves =&gt;  </a:t>
            </a:r>
            <a:r>
              <a:rPr lang="en-CA" dirty="0"/>
              <a:t>102 from </a:t>
            </a:r>
            <a:r>
              <a:rPr lang="en-CA" b="1" u="sng" dirty="0"/>
              <a:t>March to September</a:t>
            </a:r>
            <a:endParaRPr lang="en-CA" sz="1800" dirty="0"/>
          </a:p>
          <a:p>
            <a:pPr lvl="0">
              <a:buSzPct val="60000"/>
              <a:buFont typeface="Wingdings" panose="05000000000000000000" pitchFamily="2" charset="2"/>
              <a:buChar char="q"/>
            </a:pPr>
            <a:r>
              <a:rPr lang="en-CA" b="1" dirty="0"/>
              <a:t>  Housing</a:t>
            </a:r>
            <a:r>
              <a:rPr lang="en-CA" dirty="0"/>
              <a:t> – “</a:t>
            </a:r>
            <a:r>
              <a:rPr lang="en-CA" i="1" dirty="0"/>
              <a:t>enclosed pasture</a:t>
            </a:r>
            <a:r>
              <a:rPr lang="en-CA" dirty="0"/>
              <a:t>” from </a:t>
            </a:r>
            <a:r>
              <a:rPr lang="en-CA" b="1" dirty="0"/>
              <a:t>May to October</a:t>
            </a:r>
            <a:endParaRPr lang="en-CA" sz="2100" dirty="0"/>
          </a:p>
          <a:p>
            <a:endParaRPr lang="en-CA" dirty="0"/>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576" y="3591022"/>
            <a:ext cx="6642225" cy="2263829"/>
          </a:xfrm>
          <a:prstGeom prst="rect">
            <a:avLst/>
          </a:prstGeom>
          <a:noFill/>
          <a:ln>
            <a:solidFill>
              <a:schemeClr val="tx1"/>
            </a:solidFill>
          </a:ln>
        </p:spPr>
      </p:pic>
      <p:sp>
        <p:nvSpPr>
          <p:cNvPr id="7" name="Notched Right Arrow 6"/>
          <p:cNvSpPr/>
          <p:nvPr/>
        </p:nvSpPr>
        <p:spPr>
          <a:xfrm>
            <a:off x="683570" y="5139020"/>
            <a:ext cx="752475" cy="142875"/>
          </a:xfrm>
          <a:prstGeom prst="notchedRightArrow">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6" tIns="34289" rIns="68576" bIns="34289" numCol="1" spcCol="0" rtlCol="0" fromWordArt="0" anchor="ctr" anchorCtr="0" forceAA="0" compatLnSpc="1">
            <a:prstTxWarp prst="textNoShape">
              <a:avLst/>
            </a:prstTxWarp>
            <a:noAutofit/>
          </a:bodyPr>
          <a:lstStyle/>
          <a:p>
            <a:pPr defTabSz="685749"/>
            <a:endParaRPr lang="en-CA" sz="1425">
              <a:solidFill>
                <a:prstClr val="white"/>
              </a:solidFill>
              <a:latin typeface="Calibri"/>
            </a:endParaRPr>
          </a:p>
        </p:txBody>
      </p:sp>
      <p:sp>
        <p:nvSpPr>
          <p:cNvPr id="8" name="Rounded Rectangle 7"/>
          <p:cNvSpPr/>
          <p:nvPr/>
        </p:nvSpPr>
        <p:spPr>
          <a:xfrm>
            <a:off x="2519772" y="4977003"/>
            <a:ext cx="3078342" cy="721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49"/>
            <a:endParaRPr lang="en-CA" sz="1425">
              <a:ln>
                <a:solidFill>
                  <a:srgbClr val="FF0000"/>
                </a:solidFill>
              </a:ln>
              <a:noFill/>
              <a:latin typeface="Calibri"/>
            </a:endParaRPr>
          </a:p>
        </p:txBody>
      </p:sp>
    </p:spTree>
    <p:extLst>
      <p:ext uri="{BB962C8B-B14F-4D97-AF65-F5344CB8AC3E}">
        <p14:creationId xmlns:p14="http://schemas.microsoft.com/office/powerpoint/2010/main" val="1947284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Bulls (365 days)</a:t>
            </a:r>
          </a:p>
        </p:txBody>
      </p:sp>
      <p:sp>
        <p:nvSpPr>
          <p:cNvPr id="3" name="Content Placeholder 2"/>
          <p:cNvSpPr>
            <a:spLocks noGrp="1"/>
          </p:cNvSpPr>
          <p:nvPr>
            <p:ph idx="1"/>
          </p:nvPr>
        </p:nvSpPr>
        <p:spPr>
          <a:xfrm>
            <a:off x="611560" y="1268760"/>
            <a:ext cx="8075240" cy="1224136"/>
          </a:xfrm>
        </p:spPr>
        <p:txBody>
          <a:bodyPr>
            <a:normAutofit fontScale="92500" lnSpcReduction="10000"/>
          </a:bodyPr>
          <a:lstStyle/>
          <a:p>
            <a:pPr lvl="0">
              <a:buSzPct val="60000"/>
              <a:buFont typeface="Wingdings" panose="05000000000000000000" pitchFamily="2" charset="2"/>
              <a:buChar char="q"/>
            </a:pPr>
            <a:r>
              <a:rPr lang="en-CA" b="1" dirty="0"/>
              <a:t>  </a:t>
            </a:r>
            <a:r>
              <a:rPr lang="en-CA" dirty="0"/>
              <a:t>Open the “</a:t>
            </a:r>
            <a:r>
              <a:rPr lang="en-CA" dirty="0">
                <a:solidFill>
                  <a:srgbClr val="00B0F0"/>
                </a:solidFill>
              </a:rPr>
              <a:t>Bulls</a:t>
            </a:r>
            <a:r>
              <a:rPr lang="en-CA" dirty="0"/>
              <a:t>” screen </a:t>
            </a:r>
          </a:p>
          <a:p>
            <a:pPr marL="266700" lvl="0" indent="-266700">
              <a:buSzPct val="60000"/>
              <a:buFont typeface="Wingdings" panose="05000000000000000000" pitchFamily="2" charset="2"/>
              <a:buChar char="q"/>
            </a:pPr>
            <a:r>
              <a:rPr lang="en-CA" b="1" dirty="0"/>
              <a:t> Bulls</a:t>
            </a:r>
            <a:r>
              <a:rPr lang="en-CA" dirty="0"/>
              <a:t> </a:t>
            </a:r>
            <a:r>
              <a:rPr lang="en-CA" b="1" dirty="0"/>
              <a:t>=&gt;</a:t>
            </a:r>
            <a:r>
              <a:rPr lang="en-CA" dirty="0"/>
              <a:t> 4 every month</a:t>
            </a:r>
          </a:p>
          <a:p>
            <a:pPr lvl="0">
              <a:buSzPct val="60000"/>
              <a:buFont typeface="Wingdings" panose="05000000000000000000" pitchFamily="2" charset="2"/>
              <a:buChar char="q"/>
            </a:pPr>
            <a:r>
              <a:rPr lang="en-CA" b="1" dirty="0"/>
              <a:t>  Diet =&gt;</a:t>
            </a:r>
            <a:r>
              <a:rPr lang="en-CA" dirty="0"/>
              <a:t> “</a:t>
            </a:r>
            <a:r>
              <a:rPr lang="en-CA" b="1" dirty="0"/>
              <a:t>medium energy/protein</a:t>
            </a:r>
            <a:r>
              <a:rPr lang="en-CA" dirty="0"/>
              <a:t>” for November – April</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746864"/>
            <a:ext cx="6624737" cy="2736304"/>
          </a:xfrm>
          <a:prstGeom prst="rect">
            <a:avLst/>
          </a:prstGeom>
          <a:noFill/>
          <a:ln>
            <a:solidFill>
              <a:schemeClr val="tx1"/>
            </a:solidFill>
          </a:ln>
        </p:spPr>
      </p:pic>
    </p:spTree>
    <p:extLst>
      <p:ext uri="{BB962C8B-B14F-4D97-AF65-F5344CB8AC3E}">
        <p14:creationId xmlns:p14="http://schemas.microsoft.com/office/powerpoint/2010/main" val="2223957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Backgrounding Group 1 (110 days)</a:t>
            </a:r>
          </a:p>
        </p:txBody>
      </p:sp>
      <p:sp>
        <p:nvSpPr>
          <p:cNvPr id="3" name="Content Placeholder 2"/>
          <p:cNvSpPr>
            <a:spLocks noGrp="1"/>
          </p:cNvSpPr>
          <p:nvPr>
            <p:ph idx="1"/>
          </p:nvPr>
        </p:nvSpPr>
        <p:spPr>
          <a:xfrm>
            <a:off x="323527" y="1246192"/>
            <a:ext cx="5040561" cy="1894776"/>
          </a:xfrm>
        </p:spPr>
        <p:txBody>
          <a:bodyPr>
            <a:normAutofit fontScale="85000" lnSpcReduction="10000"/>
          </a:bodyPr>
          <a:lstStyle/>
          <a:p>
            <a:pPr>
              <a:buSzPct val="60000"/>
              <a:buFont typeface="Wingdings" panose="05000000000000000000" pitchFamily="2" charset="2"/>
              <a:buChar char="q"/>
            </a:pPr>
            <a:r>
              <a:rPr lang="en-CA" dirty="0"/>
              <a:t>  Open the “</a:t>
            </a:r>
            <a:r>
              <a:rPr lang="en-CA" dirty="0">
                <a:solidFill>
                  <a:srgbClr val="00B0F0"/>
                </a:solidFill>
              </a:rPr>
              <a:t>Backgrounding Group 1</a:t>
            </a:r>
            <a:r>
              <a:rPr lang="en-CA" dirty="0"/>
              <a:t>” screen</a:t>
            </a:r>
          </a:p>
          <a:p>
            <a:pPr>
              <a:buSzPct val="60000"/>
              <a:buFont typeface="Wingdings" panose="05000000000000000000" pitchFamily="2" charset="2"/>
              <a:buChar char="q"/>
            </a:pPr>
            <a:r>
              <a:rPr lang="en-CA" dirty="0"/>
              <a:t>  Crossing into the second year!</a:t>
            </a:r>
          </a:p>
          <a:p>
            <a:pPr>
              <a:buSzPct val="60000"/>
              <a:buFont typeface="Wingdings" panose="05000000000000000000" pitchFamily="2" charset="2"/>
              <a:buChar char="q"/>
            </a:pPr>
            <a:r>
              <a:rPr lang="en-CA" dirty="0"/>
              <a:t>  Turn the details ‘</a:t>
            </a:r>
            <a:r>
              <a:rPr lang="en-CA" dirty="0">
                <a:solidFill>
                  <a:srgbClr val="0070C0"/>
                </a:solidFill>
              </a:rPr>
              <a:t>On</a:t>
            </a:r>
            <a:r>
              <a:rPr lang="en-CA" dirty="0"/>
              <a:t>’</a:t>
            </a:r>
          </a:p>
          <a:p>
            <a:pPr>
              <a:buSzPct val="60000"/>
              <a:buFont typeface="Wingdings" panose="05000000000000000000" pitchFamily="2" charset="2"/>
              <a:buChar char="q"/>
            </a:pPr>
            <a:r>
              <a:rPr lang="en-CA" dirty="0"/>
              <a:t>  Jan = </a:t>
            </a:r>
            <a:r>
              <a:rPr lang="en-CA" b="1" dirty="0"/>
              <a:t>18 days</a:t>
            </a:r>
          </a:p>
          <a:p>
            <a:pPr>
              <a:buSzPct val="60000"/>
              <a:buFont typeface="Wingdings" panose="05000000000000000000" pitchFamily="2" charset="2"/>
              <a:buChar char="q"/>
            </a:pPr>
            <a:r>
              <a:rPr lang="en-CA" dirty="0"/>
              <a:t>  Initial BW = </a:t>
            </a:r>
            <a:r>
              <a:rPr lang="en-CA" b="1" dirty="0"/>
              <a:t>240 kg </a:t>
            </a:r>
          </a:p>
        </p:txBody>
      </p:sp>
      <p:sp>
        <p:nvSpPr>
          <p:cNvPr id="4" name="Rectangle 4"/>
          <p:cNvSpPr>
            <a:spLocks noChangeArrowheads="1"/>
          </p:cNvSpPr>
          <p:nvPr/>
        </p:nvSpPr>
        <p:spPr bwMode="auto">
          <a:xfrm>
            <a:off x="114302" y="998730"/>
            <a:ext cx="138556" cy="28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76" tIns="34289" rIns="68576" bIns="34289" numCol="1" anchor="ctr" anchorCtr="0" compatLnSpc="1">
            <a:prstTxWarp prst="textNoShape">
              <a:avLst/>
            </a:prstTxWarp>
            <a:spAutoFit/>
          </a:bodyPr>
          <a:lstStyle/>
          <a:p>
            <a:pPr defTabSz="685749"/>
            <a:endParaRPr lang="en-CA" sz="1425">
              <a:solidFill>
                <a:prstClr val="black"/>
              </a:solidFill>
              <a:latin typeface="Calibri"/>
            </a:endParaRPr>
          </a:p>
        </p:txBody>
      </p:sp>
      <p:sp>
        <p:nvSpPr>
          <p:cNvPr id="7" name="Rectangle 5"/>
          <p:cNvSpPr>
            <a:spLocks noChangeArrowheads="1"/>
          </p:cNvSpPr>
          <p:nvPr/>
        </p:nvSpPr>
        <p:spPr bwMode="auto">
          <a:xfrm>
            <a:off x="114302" y="1170184"/>
            <a:ext cx="138556" cy="28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76" tIns="34289" rIns="68576" bIns="34289" numCol="1" anchor="ctr" anchorCtr="0" compatLnSpc="1">
            <a:prstTxWarp prst="textNoShape">
              <a:avLst/>
            </a:prstTxWarp>
            <a:spAutoFit/>
          </a:bodyPr>
          <a:lstStyle/>
          <a:p>
            <a:pPr defTabSz="685749"/>
            <a:endParaRPr lang="en-CA" sz="1425">
              <a:solidFill>
                <a:prstClr val="black"/>
              </a:solidFill>
              <a:latin typeface="Calibri"/>
            </a:endParaRPr>
          </a:p>
        </p:txBody>
      </p:sp>
      <p:sp>
        <p:nvSpPr>
          <p:cNvPr id="8" name="Rectangle 6"/>
          <p:cNvSpPr>
            <a:spLocks noChangeArrowheads="1"/>
          </p:cNvSpPr>
          <p:nvPr/>
        </p:nvSpPr>
        <p:spPr bwMode="auto">
          <a:xfrm>
            <a:off x="114302" y="1170184"/>
            <a:ext cx="138556" cy="28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76" tIns="34289" rIns="68576" bIns="34289" numCol="1" anchor="ctr" anchorCtr="0" compatLnSpc="1">
            <a:prstTxWarp prst="textNoShape">
              <a:avLst/>
            </a:prstTxWarp>
            <a:spAutoFit/>
          </a:bodyPr>
          <a:lstStyle/>
          <a:p>
            <a:pPr defTabSz="685749"/>
            <a:endParaRPr lang="en-CA" sz="1425">
              <a:solidFill>
                <a:prstClr val="black"/>
              </a:solidFill>
              <a:latin typeface="Calibri"/>
            </a:endParaRPr>
          </a:p>
        </p:txBody>
      </p:sp>
      <p:grpSp>
        <p:nvGrpSpPr>
          <p:cNvPr id="9" name="Group 8"/>
          <p:cNvGrpSpPr/>
          <p:nvPr/>
        </p:nvGrpSpPr>
        <p:grpSpPr>
          <a:xfrm>
            <a:off x="1331640" y="3093468"/>
            <a:ext cx="6772980" cy="3647900"/>
            <a:chOff x="1479884" y="2420888"/>
            <a:chExt cx="7200800" cy="4181951"/>
          </a:xfrm>
        </p:grpSpPr>
        <p:grpSp>
          <p:nvGrpSpPr>
            <p:cNvPr id="15" name="Group 14"/>
            <p:cNvGrpSpPr/>
            <p:nvPr/>
          </p:nvGrpSpPr>
          <p:grpSpPr>
            <a:xfrm>
              <a:off x="1479884" y="2420888"/>
              <a:ext cx="7200800" cy="4181951"/>
              <a:chOff x="1479884" y="2420888"/>
              <a:chExt cx="7200800" cy="4181951"/>
            </a:xfrm>
          </p:grpSpPr>
          <p:pic>
            <p:nvPicPr>
              <p:cNvPr id="14" name="Picture 13"/>
              <p:cNvPicPr>
                <a:picLocks noChangeAspect="1"/>
              </p:cNvPicPr>
              <p:nvPr/>
            </p:nvPicPr>
            <p:blipFill rotWithShape="1">
              <a:blip r:embed="rId3"/>
              <a:srcRect r="18031" b="23833"/>
              <a:stretch/>
            </p:blipFill>
            <p:spPr>
              <a:xfrm>
                <a:off x="1479884" y="2420888"/>
                <a:ext cx="7200800" cy="4181951"/>
              </a:xfrm>
              <a:prstGeom prst="rect">
                <a:avLst/>
              </a:prstGeom>
            </p:spPr>
          </p:pic>
          <p:sp>
            <p:nvSpPr>
              <p:cNvPr id="5" name="Oval 4"/>
              <p:cNvSpPr/>
              <p:nvPr/>
            </p:nvSpPr>
            <p:spPr>
              <a:xfrm>
                <a:off x="1651169" y="2736975"/>
                <a:ext cx="751177" cy="50897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749"/>
                <a:endParaRPr lang="en-CA" sz="1425">
                  <a:solidFill>
                    <a:prstClr val="white"/>
                  </a:solidFill>
                  <a:latin typeface="Calibri"/>
                </a:endParaRPr>
              </a:p>
            </p:txBody>
          </p:sp>
          <p:sp>
            <p:nvSpPr>
              <p:cNvPr id="6" name="Oval 5"/>
              <p:cNvSpPr/>
              <p:nvPr/>
            </p:nvSpPr>
            <p:spPr>
              <a:xfrm>
                <a:off x="2576533" y="3203533"/>
                <a:ext cx="751177" cy="50897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749"/>
                <a:endParaRPr lang="en-CA" sz="1425">
                  <a:solidFill>
                    <a:prstClr val="white"/>
                  </a:solidFill>
                  <a:latin typeface="Calibri"/>
                </a:endParaRPr>
              </a:p>
            </p:txBody>
          </p:sp>
        </p:grpSp>
        <p:sp>
          <p:nvSpPr>
            <p:cNvPr id="12" name="Oval 11"/>
            <p:cNvSpPr/>
            <p:nvPr/>
          </p:nvSpPr>
          <p:spPr>
            <a:xfrm>
              <a:off x="7015572" y="3157031"/>
              <a:ext cx="580764" cy="149610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6" tIns="34289" rIns="68576" bIns="34289" numCol="1" spcCol="0" rtlCol="0" fromWordArt="0" anchor="ctr" anchorCtr="0" forceAA="0" compatLnSpc="1">
              <a:prstTxWarp prst="textNoShape">
                <a:avLst/>
              </a:prstTxWarp>
              <a:noAutofit/>
            </a:bodyPr>
            <a:lstStyle/>
            <a:p>
              <a:pPr defTabSz="685749"/>
              <a:endParaRPr lang="en-CA" sz="1425">
                <a:solidFill>
                  <a:prstClr val="white"/>
                </a:solidFill>
                <a:latin typeface="Calibri"/>
              </a:endParaRPr>
            </a:p>
          </p:txBody>
        </p:sp>
      </p:grpSp>
      <p:sp>
        <p:nvSpPr>
          <p:cNvPr id="11" name="Rectangle 10"/>
          <p:cNvSpPr/>
          <p:nvPr/>
        </p:nvSpPr>
        <p:spPr>
          <a:xfrm>
            <a:off x="4932040" y="908720"/>
            <a:ext cx="4028219" cy="311624"/>
          </a:xfrm>
          <a:prstGeom prst="rect">
            <a:avLst/>
          </a:prstGeom>
          <a:ln>
            <a:solidFill>
              <a:schemeClr val="tx1"/>
            </a:solidFill>
          </a:ln>
        </p:spPr>
        <p:txBody>
          <a:bodyPr wrap="none">
            <a:spAutoFit/>
          </a:bodyPr>
          <a:lstStyle/>
          <a:p>
            <a:pPr defTabSz="685749"/>
            <a:r>
              <a:rPr lang="en-CA" sz="1425" b="1" dirty="0">
                <a:solidFill>
                  <a:prstClr val="black"/>
                </a:solidFill>
                <a:latin typeface="Calibri"/>
              </a:rPr>
              <a:t>110 days</a:t>
            </a:r>
            <a:r>
              <a:rPr lang="en-CA" sz="1425" dirty="0">
                <a:solidFill>
                  <a:prstClr val="black"/>
                </a:solidFill>
                <a:latin typeface="Calibri"/>
              </a:rPr>
              <a:t> = Oct. (31) + Nov (30) + Dec (31) + Jan (18)</a:t>
            </a:r>
          </a:p>
        </p:txBody>
      </p:sp>
    </p:spTree>
    <p:extLst>
      <p:ext uri="{BB962C8B-B14F-4D97-AF65-F5344CB8AC3E}">
        <p14:creationId xmlns:p14="http://schemas.microsoft.com/office/powerpoint/2010/main" val="1389268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Finishing Group 1 (170 days)</a:t>
            </a:r>
          </a:p>
        </p:txBody>
      </p:sp>
      <p:sp>
        <p:nvSpPr>
          <p:cNvPr id="3" name="Content Placeholder 2"/>
          <p:cNvSpPr>
            <a:spLocks noGrp="1"/>
          </p:cNvSpPr>
          <p:nvPr>
            <p:ph idx="1"/>
          </p:nvPr>
        </p:nvSpPr>
        <p:spPr>
          <a:xfrm>
            <a:off x="539552" y="908720"/>
            <a:ext cx="8075240" cy="2808312"/>
          </a:xfrm>
        </p:spPr>
        <p:txBody>
          <a:bodyPr>
            <a:normAutofit fontScale="92500" lnSpcReduction="10000"/>
          </a:bodyPr>
          <a:lstStyle/>
          <a:p>
            <a:pPr>
              <a:buSzPct val="60000"/>
              <a:buFont typeface="Wingdings" panose="05000000000000000000" pitchFamily="2" charset="2"/>
              <a:buChar char="q"/>
            </a:pPr>
            <a:r>
              <a:rPr lang="en-CA" dirty="0"/>
              <a:t>  Open the “</a:t>
            </a:r>
            <a:r>
              <a:rPr lang="en-CA" dirty="0">
                <a:solidFill>
                  <a:srgbClr val="00B0F0"/>
                </a:solidFill>
              </a:rPr>
              <a:t>Finishing Group 1</a:t>
            </a:r>
            <a:r>
              <a:rPr lang="en-CA" dirty="0"/>
              <a:t>” screen</a:t>
            </a:r>
          </a:p>
          <a:p>
            <a:pPr>
              <a:buSzPct val="60000"/>
              <a:buFont typeface="Wingdings" panose="05000000000000000000" pitchFamily="2" charset="2"/>
              <a:buChar char="q"/>
            </a:pPr>
            <a:r>
              <a:rPr lang="en-CA" dirty="0"/>
              <a:t>  Turn the details “</a:t>
            </a:r>
            <a:r>
              <a:rPr lang="en-CA" dirty="0">
                <a:solidFill>
                  <a:srgbClr val="0070C0"/>
                </a:solidFill>
              </a:rPr>
              <a:t>on</a:t>
            </a:r>
            <a:r>
              <a:rPr lang="en-CA" dirty="0"/>
              <a:t>”</a:t>
            </a:r>
          </a:p>
          <a:p>
            <a:pPr>
              <a:buSzPct val="60000"/>
              <a:buFont typeface="Wingdings" panose="05000000000000000000" pitchFamily="2" charset="2"/>
              <a:buChar char="q"/>
            </a:pPr>
            <a:r>
              <a:rPr lang="en-CA" dirty="0"/>
              <a:t>  # of days in </a:t>
            </a:r>
            <a:r>
              <a:rPr lang="en-CA" b="1" u="sng" dirty="0"/>
              <a:t>January (13)</a:t>
            </a:r>
            <a:r>
              <a:rPr lang="en-CA" dirty="0"/>
              <a:t> and </a:t>
            </a:r>
            <a:r>
              <a:rPr lang="en-CA" b="1" u="sng" dirty="0"/>
              <a:t>July (7)</a:t>
            </a:r>
            <a:r>
              <a:rPr lang="en-CA" dirty="0"/>
              <a:t> = 170 days</a:t>
            </a:r>
          </a:p>
          <a:p>
            <a:pPr lvl="0">
              <a:buSzPct val="60000"/>
              <a:buFont typeface="Wingdings" panose="05000000000000000000" pitchFamily="2" charset="2"/>
              <a:buChar char="q"/>
            </a:pPr>
            <a:r>
              <a:rPr lang="en-CA" dirty="0"/>
              <a:t>  Change diet from “</a:t>
            </a:r>
            <a:r>
              <a:rPr lang="en-CA" b="1" dirty="0"/>
              <a:t>corn</a:t>
            </a:r>
            <a:r>
              <a:rPr lang="en-CA" dirty="0"/>
              <a:t>” to “</a:t>
            </a:r>
            <a:r>
              <a:rPr lang="en-CA" b="1" dirty="0"/>
              <a:t>custom</a:t>
            </a:r>
            <a:r>
              <a:rPr lang="en-CA" dirty="0"/>
              <a:t>”  </a:t>
            </a:r>
          </a:p>
          <a:p>
            <a:pPr lvl="1"/>
            <a:r>
              <a:rPr lang="en-CA" dirty="0"/>
              <a:t>Adjust: </a:t>
            </a:r>
          </a:p>
          <a:p>
            <a:pPr lvl="2"/>
            <a:r>
              <a:rPr lang="en-CA" dirty="0"/>
              <a:t>TDN values to “</a:t>
            </a:r>
            <a:r>
              <a:rPr lang="en-CA" b="1" dirty="0"/>
              <a:t>81</a:t>
            </a:r>
            <a:r>
              <a:rPr lang="en-CA" dirty="0"/>
              <a:t>”, </a:t>
            </a:r>
          </a:p>
          <a:p>
            <a:pPr lvl="2"/>
            <a:r>
              <a:rPr lang="en-CA" dirty="0"/>
              <a:t>CP content into “</a:t>
            </a:r>
            <a:r>
              <a:rPr lang="en-CA" b="1" dirty="0"/>
              <a:t>0.120</a:t>
            </a:r>
            <a:r>
              <a:rPr lang="en-CA" dirty="0"/>
              <a:t>” and </a:t>
            </a:r>
          </a:p>
          <a:p>
            <a:pPr lvl="2"/>
            <a:r>
              <a:rPr lang="en-CA" dirty="0" err="1"/>
              <a:t>Ym</a:t>
            </a:r>
            <a:r>
              <a:rPr lang="en-CA" dirty="0"/>
              <a:t> unadjusted to “</a:t>
            </a:r>
            <a:r>
              <a:rPr lang="en-CA" b="1" dirty="0"/>
              <a:t>0.04</a:t>
            </a:r>
            <a:r>
              <a:rPr lang="en-CA" dirty="0"/>
              <a:t>”</a:t>
            </a:r>
          </a:p>
          <a:p>
            <a:endParaRPr lang="en-CA" dirty="0"/>
          </a:p>
        </p:txBody>
      </p:sp>
      <p:grpSp>
        <p:nvGrpSpPr>
          <p:cNvPr id="4" name="Group 3"/>
          <p:cNvGrpSpPr/>
          <p:nvPr/>
        </p:nvGrpSpPr>
        <p:grpSpPr>
          <a:xfrm>
            <a:off x="1835696" y="3717032"/>
            <a:ext cx="5112568" cy="3096344"/>
            <a:chOff x="4193960" y="2942946"/>
            <a:chExt cx="4627626" cy="2647950"/>
          </a:xfrm>
        </p:grpSpPr>
        <p:pic>
          <p:nvPicPr>
            <p:cNvPr id="5" name="Picture 4"/>
            <p:cNvPicPr/>
            <p:nvPr/>
          </p:nvPicPr>
          <p:blipFill rotWithShape="1">
            <a:blip r:embed="rId3"/>
            <a:srcRect r="60790" b="23433"/>
            <a:stretch/>
          </p:blipFill>
          <p:spPr bwMode="auto">
            <a:xfrm>
              <a:off x="4301973" y="2942946"/>
              <a:ext cx="4519613" cy="2647950"/>
            </a:xfrm>
            <a:prstGeom prst="rect">
              <a:avLst/>
            </a:prstGeom>
            <a:ln>
              <a:noFill/>
            </a:ln>
            <a:extLst>
              <a:ext uri="{53640926-AAD7-44D8-BBD7-CCE9431645EC}">
                <a14:shadowObscured xmlns:a14="http://schemas.microsoft.com/office/drawing/2010/main"/>
              </a:ext>
            </a:extLst>
          </p:spPr>
        </p:pic>
        <p:sp>
          <p:nvSpPr>
            <p:cNvPr id="6" name="Oval 5"/>
            <p:cNvSpPr/>
            <p:nvPr/>
          </p:nvSpPr>
          <p:spPr>
            <a:xfrm>
              <a:off x="4970245" y="3439085"/>
              <a:ext cx="338138" cy="23812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6" tIns="34289" rIns="68576" bIns="34289" numCol="1" spcCol="0" rtlCol="0" fromWordArt="0" anchor="ctr" anchorCtr="0" forceAA="0" compatLnSpc="1">
              <a:prstTxWarp prst="textNoShape">
                <a:avLst/>
              </a:prstTxWarp>
              <a:noAutofit/>
            </a:bodyPr>
            <a:lstStyle/>
            <a:p>
              <a:pPr defTabSz="685749"/>
              <a:endParaRPr lang="en-CA" sz="1425">
                <a:solidFill>
                  <a:prstClr val="white"/>
                </a:solidFill>
                <a:latin typeface="Calibri"/>
              </a:endParaRPr>
            </a:p>
          </p:txBody>
        </p:sp>
        <p:sp>
          <p:nvSpPr>
            <p:cNvPr id="7" name="Oval 6"/>
            <p:cNvSpPr/>
            <p:nvPr/>
          </p:nvSpPr>
          <p:spPr>
            <a:xfrm>
              <a:off x="6732370" y="3448610"/>
              <a:ext cx="338138" cy="23812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6" tIns="34289" rIns="68576" bIns="34289" numCol="1" spcCol="0" rtlCol="0" fromWordArt="0" anchor="ctr" anchorCtr="0" forceAA="0" compatLnSpc="1">
              <a:prstTxWarp prst="textNoShape">
                <a:avLst/>
              </a:prstTxWarp>
              <a:noAutofit/>
            </a:bodyPr>
            <a:lstStyle/>
            <a:p>
              <a:pPr defTabSz="685749"/>
              <a:endParaRPr lang="en-CA" sz="1425">
                <a:solidFill>
                  <a:prstClr val="white"/>
                </a:solidFill>
                <a:latin typeface="Calibri"/>
              </a:endParaRPr>
            </a:p>
          </p:txBody>
        </p:sp>
        <p:sp>
          <p:nvSpPr>
            <p:cNvPr id="8" name="Notched Right Arrow 7"/>
            <p:cNvSpPr/>
            <p:nvPr/>
          </p:nvSpPr>
          <p:spPr>
            <a:xfrm>
              <a:off x="4193960" y="4401110"/>
              <a:ext cx="752475" cy="142875"/>
            </a:xfrm>
            <a:prstGeom prst="notchedRightArrow">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76" tIns="34289" rIns="68576" bIns="34289" numCol="1" spcCol="0" rtlCol="0" fromWordArt="0" anchor="ctr" anchorCtr="0" forceAA="0" compatLnSpc="1">
              <a:prstTxWarp prst="textNoShape">
                <a:avLst/>
              </a:prstTxWarp>
              <a:noAutofit/>
            </a:bodyPr>
            <a:lstStyle/>
            <a:p>
              <a:pPr defTabSz="685749"/>
              <a:endParaRPr lang="en-CA" sz="1425">
                <a:solidFill>
                  <a:prstClr val="white"/>
                </a:solidFill>
                <a:latin typeface="Calibri"/>
              </a:endParaRPr>
            </a:p>
          </p:txBody>
        </p:sp>
      </p:grpSp>
    </p:spTree>
    <p:extLst>
      <p:ext uri="{BB962C8B-B14F-4D97-AF65-F5344CB8AC3E}">
        <p14:creationId xmlns:p14="http://schemas.microsoft.com/office/powerpoint/2010/main" val="1913161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Annual crop (Barley grain and silage) </a:t>
            </a:r>
          </a:p>
        </p:txBody>
      </p:sp>
      <p:sp>
        <p:nvSpPr>
          <p:cNvPr id="3" name="Content Placeholder 2"/>
          <p:cNvSpPr>
            <a:spLocks noGrp="1"/>
          </p:cNvSpPr>
          <p:nvPr>
            <p:ph idx="1"/>
          </p:nvPr>
        </p:nvSpPr>
        <p:spPr/>
        <p:txBody>
          <a:bodyPr/>
          <a:lstStyle/>
          <a:p>
            <a:pPr>
              <a:buSzPct val="60000"/>
              <a:buFont typeface="Wingdings" panose="05000000000000000000" pitchFamily="2" charset="2"/>
              <a:buChar char="q"/>
            </a:pPr>
            <a:r>
              <a:rPr lang="en-CA" dirty="0"/>
              <a:t>  Open the “</a:t>
            </a:r>
            <a:r>
              <a:rPr lang="en-CA" dirty="0">
                <a:solidFill>
                  <a:srgbClr val="00B0F0"/>
                </a:solidFill>
              </a:rPr>
              <a:t>Annual Crop</a:t>
            </a:r>
            <a:r>
              <a:rPr lang="en-CA" dirty="0"/>
              <a:t>” screen</a:t>
            </a:r>
          </a:p>
          <a:p>
            <a:pPr>
              <a:buSzPct val="60000"/>
              <a:buFont typeface="Wingdings" panose="05000000000000000000" pitchFamily="2" charset="2"/>
              <a:buChar char="q"/>
            </a:pPr>
            <a:r>
              <a:rPr lang="en-CA" dirty="0"/>
              <a:t>  Yield:</a:t>
            </a:r>
          </a:p>
          <a:p>
            <a:pPr lvl="1"/>
            <a:r>
              <a:rPr lang="en-CA" dirty="0"/>
              <a:t>Barley grain </a:t>
            </a:r>
            <a:r>
              <a:rPr lang="en-CA" b="1" dirty="0"/>
              <a:t>=&gt;</a:t>
            </a:r>
            <a:r>
              <a:rPr lang="en-CA" dirty="0"/>
              <a:t> ‘</a:t>
            </a:r>
            <a:r>
              <a:rPr lang="en-CA" b="1" dirty="0"/>
              <a:t>2960 kg/ha’</a:t>
            </a:r>
            <a:r>
              <a:rPr lang="en-CA" dirty="0"/>
              <a:t> </a:t>
            </a:r>
          </a:p>
          <a:p>
            <a:pPr lvl="1"/>
            <a:r>
              <a:rPr lang="en-CA" dirty="0"/>
              <a:t>Barley silage </a:t>
            </a:r>
            <a:r>
              <a:rPr lang="en-CA" b="1" dirty="0"/>
              <a:t>=&gt;</a:t>
            </a:r>
            <a:r>
              <a:rPr lang="en-CA" dirty="0"/>
              <a:t> ‘</a:t>
            </a:r>
            <a:r>
              <a:rPr lang="en-CA" b="1" dirty="0"/>
              <a:t>10,000 kg/ha’</a:t>
            </a:r>
            <a:endParaRPr lang="en-CA" dirty="0"/>
          </a:p>
          <a:p>
            <a:pPr>
              <a:buSzPct val="60000"/>
              <a:buFont typeface="Wingdings" panose="05000000000000000000" pitchFamily="2" charset="2"/>
              <a:buChar char="q"/>
            </a:pPr>
            <a:r>
              <a:rPr lang="en-CA" dirty="0"/>
              <a:t>  N application: </a:t>
            </a:r>
          </a:p>
          <a:p>
            <a:pPr lvl="1"/>
            <a:r>
              <a:rPr lang="en-CA" dirty="0"/>
              <a:t>Barley grain =&gt; </a:t>
            </a:r>
            <a:r>
              <a:rPr lang="en-CA" b="1" dirty="0"/>
              <a:t>’42 kg/ha’ </a:t>
            </a:r>
            <a:endParaRPr lang="en-CA" dirty="0"/>
          </a:p>
          <a:p>
            <a:pPr lvl="1"/>
            <a:r>
              <a:rPr lang="en-CA" dirty="0"/>
              <a:t>Barley silage =&gt; </a:t>
            </a:r>
            <a:r>
              <a:rPr lang="en-CA" b="1" dirty="0"/>
              <a:t>’80 kg/ha’ </a:t>
            </a:r>
            <a:endParaRPr lang="en-CA" dirty="0"/>
          </a:p>
          <a:p>
            <a:endParaRPr lang="en-CA" dirty="0"/>
          </a:p>
        </p:txBody>
      </p:sp>
      <p:pic>
        <p:nvPicPr>
          <p:cNvPr id="5" name="Picture 4"/>
          <p:cNvPicPr>
            <a:picLocks noChangeAspect="1"/>
          </p:cNvPicPr>
          <p:nvPr/>
        </p:nvPicPr>
        <p:blipFill rotWithShape="1">
          <a:blip r:embed="rId3"/>
          <a:srcRect r="79109" b="48721"/>
          <a:stretch/>
        </p:blipFill>
        <p:spPr>
          <a:xfrm>
            <a:off x="4950042" y="1970838"/>
            <a:ext cx="4014446" cy="3396838"/>
          </a:xfrm>
          <a:prstGeom prst="rect">
            <a:avLst/>
          </a:prstGeom>
          <a:ln>
            <a:solidFill>
              <a:schemeClr val="tx1"/>
            </a:solidFill>
          </a:ln>
        </p:spPr>
      </p:pic>
    </p:spTree>
    <p:extLst>
      <p:ext uri="{BB962C8B-B14F-4D97-AF65-F5344CB8AC3E}">
        <p14:creationId xmlns:p14="http://schemas.microsoft.com/office/powerpoint/2010/main" val="1867616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400" dirty="0">
                <a:solidFill>
                  <a:srgbClr val="768740"/>
                </a:solidFill>
              </a:rPr>
              <a:t>Last steps</a:t>
            </a:r>
          </a:p>
        </p:txBody>
      </p:sp>
      <p:sp>
        <p:nvSpPr>
          <p:cNvPr id="3" name="Content Placeholder 2"/>
          <p:cNvSpPr>
            <a:spLocks noGrp="1"/>
          </p:cNvSpPr>
          <p:nvPr>
            <p:ph idx="1"/>
          </p:nvPr>
        </p:nvSpPr>
        <p:spPr>
          <a:xfrm>
            <a:off x="438058" y="1052736"/>
            <a:ext cx="4277958" cy="5184576"/>
          </a:xfrm>
        </p:spPr>
        <p:txBody>
          <a:bodyPr>
            <a:normAutofit/>
          </a:bodyPr>
          <a:lstStyle/>
          <a:p>
            <a:pPr marL="0" indent="0">
              <a:buNone/>
            </a:pPr>
            <a:r>
              <a:rPr lang="en-CA" u="sng" dirty="0"/>
              <a:t>Perennial cropping operation</a:t>
            </a:r>
            <a:endParaRPr lang="en-CA" dirty="0"/>
          </a:p>
          <a:p>
            <a:pPr marL="357188" lvl="0" indent="-357188">
              <a:buSzPct val="60000"/>
              <a:buFont typeface="Wingdings" panose="05000000000000000000" pitchFamily="2" charset="2"/>
              <a:buChar char="q"/>
            </a:pPr>
            <a:r>
              <a:rPr lang="en-CA" b="1" dirty="0"/>
              <a:t>Mixed-hay</a:t>
            </a:r>
            <a:r>
              <a:rPr lang="en-CA" dirty="0"/>
              <a:t> =&gt; Put </a:t>
            </a:r>
            <a:r>
              <a:rPr lang="en-CA" b="1" dirty="0"/>
              <a:t>“3220 kg/ha”</a:t>
            </a:r>
            <a:r>
              <a:rPr lang="en-CA" dirty="0"/>
              <a:t> as a yield value</a:t>
            </a:r>
            <a:endParaRPr lang="en-CA" sz="2100" dirty="0"/>
          </a:p>
          <a:p>
            <a:pPr marL="357188" lvl="0" indent="-357188">
              <a:buSzPct val="60000"/>
              <a:buFont typeface="Wingdings" panose="05000000000000000000" pitchFamily="2" charset="2"/>
              <a:buChar char="q"/>
            </a:pPr>
            <a:r>
              <a:rPr lang="en-CA" dirty="0"/>
              <a:t>No N and P applications - change to zero N and P</a:t>
            </a:r>
          </a:p>
          <a:p>
            <a:pPr lvl="0"/>
            <a:endParaRPr lang="en-CA" dirty="0"/>
          </a:p>
          <a:p>
            <a:pPr lvl="0"/>
            <a:endParaRPr lang="en-CA" dirty="0"/>
          </a:p>
          <a:p>
            <a:pPr lvl="0"/>
            <a:endParaRPr lang="en-CA" dirty="0"/>
          </a:p>
          <a:p>
            <a:pPr marL="0" indent="0">
              <a:buNone/>
            </a:pPr>
            <a:r>
              <a:rPr lang="en-CA" u="sng" dirty="0"/>
              <a:t>Pasture / grassland  </a:t>
            </a:r>
            <a:endParaRPr lang="en-CA" dirty="0"/>
          </a:p>
          <a:p>
            <a:pPr marL="357188" indent="-357188">
              <a:buSzPct val="60000"/>
              <a:buFont typeface="Wingdings" panose="05000000000000000000" pitchFamily="2" charset="2"/>
              <a:buChar char="q"/>
            </a:pPr>
            <a:r>
              <a:rPr lang="en-CA" dirty="0"/>
              <a:t>No N and P applications - change to zero N and P</a:t>
            </a:r>
          </a:p>
          <a:p>
            <a:pPr lvl="0"/>
            <a:endParaRPr lang="en-CA"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8330" y="1196752"/>
            <a:ext cx="4534376" cy="2144554"/>
          </a:xfrm>
          <a:prstGeom prst="rect">
            <a:avLst/>
          </a:prstGeom>
          <a:noFill/>
          <a:ln>
            <a:solidFill>
              <a:schemeClr val="tx1"/>
            </a:solidFill>
          </a:ln>
        </p:spPr>
      </p:pic>
      <p:pic>
        <p:nvPicPr>
          <p:cNvPr id="5" name="Picture 4"/>
          <p:cNvPicPr/>
          <p:nvPr/>
        </p:nvPicPr>
        <p:blipFill>
          <a:blip r:embed="rId3"/>
          <a:stretch>
            <a:fillRect/>
          </a:stretch>
        </p:blipFill>
        <p:spPr>
          <a:xfrm>
            <a:off x="4626006" y="4097393"/>
            <a:ext cx="4266474" cy="2067911"/>
          </a:xfrm>
          <a:prstGeom prst="rect">
            <a:avLst/>
          </a:prstGeom>
        </p:spPr>
      </p:pic>
    </p:spTree>
    <p:extLst>
      <p:ext uri="{BB962C8B-B14F-4D97-AF65-F5344CB8AC3E}">
        <p14:creationId xmlns:p14="http://schemas.microsoft.com/office/powerpoint/2010/main" val="715907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Results</a:t>
            </a:r>
          </a:p>
        </p:txBody>
      </p:sp>
      <p:pic>
        <p:nvPicPr>
          <p:cNvPr id="4" name="Picture 3"/>
          <p:cNvPicPr/>
          <p:nvPr/>
        </p:nvPicPr>
        <p:blipFill rotWithShape="1">
          <a:blip r:embed="rId3"/>
          <a:srcRect r="83120" b="8476"/>
          <a:stretch/>
        </p:blipFill>
        <p:spPr bwMode="auto">
          <a:xfrm>
            <a:off x="324944" y="1700808"/>
            <a:ext cx="2266559" cy="4218790"/>
          </a:xfrm>
          <a:prstGeom prst="rect">
            <a:avLst/>
          </a:prstGeom>
          <a:ln>
            <a:solidFill>
              <a:schemeClr val="tx1"/>
            </a:solidFill>
          </a:ln>
          <a:extLst>
            <a:ext uri="{53640926-AAD7-44D8-BBD7-CCE9431645EC}">
              <a14:shadowObscured xmlns:a14="http://schemas.microsoft.com/office/drawing/2010/main"/>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9161" y="1700809"/>
            <a:ext cx="1998222" cy="220444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0805" y="1700808"/>
            <a:ext cx="3723254" cy="246868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5796" y="4010860"/>
            <a:ext cx="2637882" cy="1908738"/>
          </a:xfrm>
          <a:prstGeom prst="rect">
            <a:avLst/>
          </a:prstGeom>
        </p:spPr>
      </p:pic>
    </p:spTree>
    <p:extLst>
      <p:ext uri="{BB962C8B-B14F-4D97-AF65-F5344CB8AC3E}">
        <p14:creationId xmlns:p14="http://schemas.microsoft.com/office/powerpoint/2010/main" val="2108623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58168" y="827314"/>
            <a:ext cx="8634313" cy="88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spcBef>
                <a:spcPct val="20000"/>
              </a:spcBef>
              <a:buClr>
                <a:srgbClr val="0099CC"/>
              </a:buClr>
              <a:buFont typeface="Arial" charset="0"/>
              <a:buChar char="•"/>
              <a:defRPr sz="3200">
                <a:solidFill>
                  <a:schemeClr val="tx1"/>
                </a:solidFill>
                <a:latin typeface="Calibri" pitchFamily="34" charset="0"/>
              </a:defRPr>
            </a:lvl1pPr>
            <a:lvl2pPr marL="742950" indent="-285750" eaLnBrk="0" hangingPunct="0">
              <a:spcBef>
                <a:spcPct val="20000"/>
              </a:spcBef>
              <a:buClr>
                <a:srgbClr val="0099CC"/>
              </a:buClr>
              <a:buFont typeface="Arial" charset="0"/>
              <a:buChar char="–"/>
              <a:defRPr sz="2800">
                <a:solidFill>
                  <a:schemeClr val="tx1"/>
                </a:solidFill>
                <a:latin typeface="Calibri" pitchFamily="34" charset="0"/>
              </a:defRPr>
            </a:lvl2pPr>
            <a:lvl3pPr marL="1143000" indent="-228600" eaLnBrk="0" hangingPunct="0">
              <a:spcBef>
                <a:spcPct val="20000"/>
              </a:spcBef>
              <a:buClr>
                <a:srgbClr val="0099CC"/>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ClrTx/>
              <a:buFontTx/>
              <a:buNone/>
            </a:pPr>
            <a:r>
              <a:rPr lang="en-CA" altLang="en-US" sz="2400" b="1" dirty="0">
                <a:solidFill>
                  <a:srgbClr val="669900"/>
                </a:solidFill>
                <a:latin typeface="+mj-lt"/>
              </a:rPr>
              <a:t>“The whole is more than the sum of its parts“…</a:t>
            </a:r>
          </a:p>
          <a:p>
            <a:pPr eaLnBrk="1" hangingPunct="1">
              <a:spcBef>
                <a:spcPct val="0"/>
              </a:spcBef>
              <a:buClrTx/>
              <a:buFontTx/>
              <a:buNone/>
            </a:pPr>
            <a:r>
              <a:rPr lang="en-US" altLang="en-US" sz="2775" b="1" i="1" dirty="0">
                <a:latin typeface="+mj-lt"/>
              </a:rPr>
              <a:t>Aristotle</a:t>
            </a:r>
            <a:endParaRPr lang="en-CA" altLang="en-US" sz="2775" b="1" i="1" dirty="0">
              <a:latin typeface="+mj-lt"/>
            </a:endParaRPr>
          </a:p>
        </p:txBody>
      </p:sp>
      <p:pic>
        <p:nvPicPr>
          <p:cNvPr id="5" name="Picture 11" descr="holos_by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908702"/>
            <a:ext cx="2736304" cy="161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3347865" y="1843332"/>
            <a:ext cx="5544616" cy="87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lstStyle>
            <a:lvl1pPr eaLnBrk="0" hangingPunct="0">
              <a:spcBef>
                <a:spcPct val="20000"/>
              </a:spcBef>
              <a:buClr>
                <a:srgbClr val="0099CC"/>
              </a:buClr>
              <a:buFont typeface="Arial" charset="0"/>
              <a:buChar char="•"/>
              <a:defRPr sz="3200">
                <a:solidFill>
                  <a:schemeClr val="tx1"/>
                </a:solidFill>
                <a:latin typeface="Calibri" pitchFamily="34" charset="0"/>
              </a:defRPr>
            </a:lvl1pPr>
            <a:lvl2pPr marL="742950" indent="-285750" eaLnBrk="0" hangingPunct="0">
              <a:spcBef>
                <a:spcPct val="20000"/>
              </a:spcBef>
              <a:buClr>
                <a:srgbClr val="0099CC"/>
              </a:buClr>
              <a:buFont typeface="Arial" charset="0"/>
              <a:buChar char="–"/>
              <a:defRPr sz="2800">
                <a:solidFill>
                  <a:schemeClr val="tx1"/>
                </a:solidFill>
                <a:latin typeface="Calibri" pitchFamily="34" charset="0"/>
              </a:defRPr>
            </a:lvl2pPr>
            <a:lvl3pPr marL="1143000" indent="-228600" eaLnBrk="0" hangingPunct="0">
              <a:spcBef>
                <a:spcPct val="20000"/>
              </a:spcBef>
              <a:buClr>
                <a:srgbClr val="0099CC"/>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ClrTx/>
              <a:buFontTx/>
              <a:buNone/>
            </a:pPr>
            <a:r>
              <a:rPr lang="en-CA" altLang="en-US" sz="2775" b="1" dirty="0">
                <a:solidFill>
                  <a:schemeClr val="tx2">
                    <a:lumMod val="40000"/>
                    <a:lumOff val="60000"/>
                  </a:schemeClr>
                </a:solidFill>
              </a:rPr>
              <a:t>... a Greek word meaning all, entire, total (holistic).</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168" y="3772736"/>
            <a:ext cx="3280820" cy="376345"/>
          </a:xfrm>
          <a:prstGeom prst="rect">
            <a:avLst/>
          </a:prstGeom>
        </p:spPr>
      </p:pic>
      <p:sp>
        <p:nvSpPr>
          <p:cNvPr id="10" name="Subtitle 7"/>
          <p:cNvSpPr txBox="1">
            <a:spLocks/>
          </p:cNvSpPr>
          <p:nvPr/>
        </p:nvSpPr>
        <p:spPr bwMode="auto">
          <a:xfrm>
            <a:off x="132407" y="4361233"/>
            <a:ext cx="888583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noAutofit/>
          </a:bodyPr>
          <a:lstStyle>
            <a:lvl1pPr marL="269875" indent="-269875" algn="l" rtl="0" eaLnBrk="1" fontAlgn="base" hangingPunct="1">
              <a:spcBef>
                <a:spcPct val="20000"/>
              </a:spcBef>
              <a:spcAft>
                <a:spcPct val="0"/>
              </a:spcAft>
              <a:buClr>
                <a:srgbClr val="0099CC"/>
              </a:buClr>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0099CC"/>
              </a:buClr>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0099CC"/>
              </a:buClr>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1800" dirty="0"/>
              <a:t>Science mentors: 	H.H. Janzen, K.A. Beauchemin, E. Smith</a:t>
            </a:r>
          </a:p>
          <a:p>
            <a:r>
              <a:rPr lang="en-CA" sz="1800" dirty="0"/>
              <a:t>Software development:	A. McPherson, A.W. </a:t>
            </a:r>
            <a:r>
              <a:rPr lang="en-CA" sz="1800" dirty="0" err="1"/>
              <a:t>Alemu</a:t>
            </a:r>
            <a:r>
              <a:rPr lang="en-CA" sz="1800" dirty="0"/>
              <a:t>, C. </a:t>
            </a:r>
            <a:r>
              <a:rPr lang="en-CA" sz="1800" dirty="0" err="1"/>
              <a:t>Vanin</a:t>
            </a:r>
            <a:endParaRPr lang="en-CA" sz="1800" dirty="0"/>
          </a:p>
          <a:p>
            <a:r>
              <a:rPr lang="en-CA" sz="1800" dirty="0"/>
              <a:t>Postdoctoral researchers:	S.J. Pogue, M. Cordeiro</a:t>
            </a:r>
          </a:p>
          <a:p>
            <a:r>
              <a:rPr lang="en-CA" sz="1800" dirty="0"/>
              <a:t>Team (past): 		B. Helgason, J. </a:t>
            </a:r>
            <a:r>
              <a:rPr lang="en-CA" sz="1800" dirty="0" err="1"/>
              <a:t>Lindemann</a:t>
            </a:r>
            <a:r>
              <a:rPr lang="en-CA" sz="1800" dirty="0"/>
              <a:t>, J. Barbieri, K. Maclean, M. Martel, 			L.L. Chai, R. </a:t>
            </a:r>
            <a:r>
              <a:rPr lang="en-CA" sz="1800" dirty="0" err="1"/>
              <a:t>Karimi-Dekhordi</a:t>
            </a:r>
            <a:r>
              <a:rPr lang="en-CA" sz="1800" dirty="0"/>
              <a:t>, S.M. Little</a:t>
            </a:r>
          </a:p>
        </p:txBody>
      </p:sp>
      <p:sp>
        <p:nvSpPr>
          <p:cNvPr id="7" name="Content Placeholder 1"/>
          <p:cNvSpPr>
            <a:spLocks noGrp="1"/>
          </p:cNvSpPr>
          <p:nvPr>
            <p:ph/>
          </p:nvPr>
        </p:nvSpPr>
        <p:spPr>
          <a:xfrm rot="20207346">
            <a:off x="1101191" y="3050403"/>
            <a:ext cx="6948264" cy="764650"/>
          </a:xfrm>
          <a:solidFill>
            <a:schemeClr val="bg1"/>
          </a:solidFill>
          <a:effectLst/>
        </p:spPr>
        <p:txBody>
          <a:bodyPr>
            <a:normAutofit/>
          </a:bodyPr>
          <a:lstStyle/>
          <a:p>
            <a:r>
              <a:rPr lang="en-CA" dirty="0">
                <a:solidFill>
                  <a:schemeClr val="accent6">
                    <a:lumMod val="75000"/>
                  </a:schemeClr>
                </a:solidFill>
                <a:effectLst>
                  <a:outerShdw blurRad="38100" dist="38100" dir="2700000" algn="tl">
                    <a:srgbClr val="000000">
                      <a:alpha val="43137"/>
                    </a:srgbClr>
                  </a:outerShdw>
                </a:effectLst>
              </a:rPr>
              <a:t>Transparent &amp; Science based</a:t>
            </a:r>
          </a:p>
        </p:txBody>
      </p:sp>
    </p:spTree>
    <p:extLst>
      <p:ext uri="{BB962C8B-B14F-4D97-AF65-F5344CB8AC3E}">
        <p14:creationId xmlns:p14="http://schemas.microsoft.com/office/powerpoint/2010/main" val="279459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25000" t="-1000" r="-25000" b="-25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56" r="7586"/>
          <a:stretch/>
        </p:blipFill>
        <p:spPr bwMode="auto">
          <a:xfrm>
            <a:off x="14452" y="1615942"/>
            <a:ext cx="9144000" cy="648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107504" y="1621006"/>
            <a:ext cx="8910488" cy="9438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3200" b="1" dirty="0">
                <a:solidFill>
                  <a:srgbClr val="002060"/>
                </a:solidFill>
                <a:latin typeface="Trebuchet MS" panose="020B0603020202020204" pitchFamily="34" charset="0"/>
              </a:rPr>
              <a:t>Exploring Changes in Management </a:t>
            </a:r>
            <a:r>
              <a:rPr kumimoji="0" lang="en-CA" sz="3200" b="1" i="0" u="none" strike="noStrike" kern="1200" cap="none" spc="0" normalizeH="0" baseline="0" noProof="0" dirty="0">
                <a:ln>
                  <a:noFill/>
                </a:ln>
                <a:solidFill>
                  <a:srgbClr val="002060"/>
                </a:solidFill>
                <a:effectLst/>
                <a:uLnTx/>
                <a:uFillTx/>
                <a:latin typeface="Trebuchet MS" panose="020B0603020202020204" pitchFamily="34" charset="0"/>
                <a:ea typeface="+mj-ea"/>
                <a:cs typeface="+mj-cs"/>
              </a:rPr>
              <a:t>Practices </a:t>
            </a:r>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3284984"/>
            <a:ext cx="5832648" cy="263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p:cNvSpPr>
            <a:spLocks noGrp="1"/>
          </p:cNvSpPr>
          <p:nvPr>
            <p:ph type="title"/>
          </p:nvPr>
        </p:nvSpPr>
        <p:spPr>
          <a:xfrm>
            <a:off x="866074" y="465516"/>
            <a:ext cx="7306326" cy="587220"/>
          </a:xfrm>
        </p:spPr>
        <p:txBody>
          <a:bodyPr>
            <a:noAutofit/>
          </a:bodyPr>
          <a:lstStyle/>
          <a:p>
            <a:r>
              <a:rPr lang="en-CA" sz="4400" b="1" dirty="0">
                <a:latin typeface="Trebuchet MS" panose="020B0603020202020204" pitchFamily="34" charset="0"/>
              </a:rPr>
              <a:t>Holos - whole-farm model</a:t>
            </a:r>
          </a:p>
        </p:txBody>
      </p:sp>
    </p:spTree>
    <p:extLst>
      <p:ext uri="{BB962C8B-B14F-4D97-AF65-F5344CB8AC3E}">
        <p14:creationId xmlns:p14="http://schemas.microsoft.com/office/powerpoint/2010/main" val="82018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25000" t="-1000" r="-25000" b="-25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56" r="7586"/>
          <a:stretch/>
        </p:blipFill>
        <p:spPr bwMode="auto">
          <a:xfrm>
            <a:off x="14452" y="1615942"/>
            <a:ext cx="9144000" cy="648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107504" y="1124744"/>
            <a:ext cx="8910488" cy="9438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3200" b="1" dirty="0">
                <a:solidFill>
                  <a:srgbClr val="002060"/>
                </a:solidFill>
                <a:latin typeface="Trebuchet MS" panose="020B0603020202020204" pitchFamily="34" charset="0"/>
              </a:rPr>
              <a:t>Exploring Changes in Management </a:t>
            </a:r>
            <a:r>
              <a:rPr kumimoji="0" lang="en-CA" sz="3200" b="1" i="0" u="none" strike="noStrike" kern="1200" cap="none" spc="0" normalizeH="0" baseline="0" noProof="0" dirty="0">
                <a:ln>
                  <a:noFill/>
                </a:ln>
                <a:solidFill>
                  <a:srgbClr val="002060"/>
                </a:solidFill>
                <a:effectLst/>
                <a:uLnTx/>
                <a:uFillTx/>
                <a:latin typeface="Trebuchet MS" panose="020B0603020202020204" pitchFamily="34" charset="0"/>
                <a:ea typeface="+mj-ea"/>
                <a:cs typeface="+mj-cs"/>
              </a:rPr>
              <a:t>Practices </a:t>
            </a:r>
          </a:p>
        </p:txBody>
      </p:sp>
      <p:sp>
        <p:nvSpPr>
          <p:cNvPr id="16" name="Title 1"/>
          <p:cNvSpPr>
            <a:spLocks noGrp="1"/>
          </p:cNvSpPr>
          <p:nvPr>
            <p:ph type="title"/>
          </p:nvPr>
        </p:nvSpPr>
        <p:spPr>
          <a:xfrm>
            <a:off x="866074" y="465516"/>
            <a:ext cx="7306326" cy="587220"/>
          </a:xfrm>
        </p:spPr>
        <p:txBody>
          <a:bodyPr>
            <a:noAutofit/>
          </a:bodyPr>
          <a:lstStyle/>
          <a:p>
            <a:r>
              <a:rPr lang="en-CA" sz="4400" b="1" dirty="0">
                <a:latin typeface="Trebuchet MS" panose="020B0603020202020204" pitchFamily="34" charset="0"/>
              </a:rPr>
              <a:t>Holos - whole-farm model</a:t>
            </a:r>
          </a:p>
        </p:txBody>
      </p:sp>
      <p:graphicFrame>
        <p:nvGraphicFramePr>
          <p:cNvPr id="7" name="Table 6"/>
          <p:cNvGraphicFramePr>
            <a:graphicFrameLocks noGrp="1"/>
          </p:cNvGraphicFramePr>
          <p:nvPr>
            <p:extLst>
              <p:ext uri="{D42A27DB-BD31-4B8C-83A1-F6EECF244321}">
                <p14:modId xmlns:p14="http://schemas.microsoft.com/office/powerpoint/2010/main" val="3284457688"/>
              </p:ext>
            </p:extLst>
          </p:nvPr>
        </p:nvGraphicFramePr>
        <p:xfrm>
          <a:off x="198757" y="2276872"/>
          <a:ext cx="8640960" cy="3162685"/>
        </p:xfrm>
        <a:graphic>
          <a:graphicData uri="http://schemas.openxmlformats.org/drawingml/2006/table">
            <a:tbl>
              <a:tblPr firstRow="1" bandRow="1"/>
              <a:tblGrid>
                <a:gridCol w="263072">
                  <a:extLst>
                    <a:ext uri="{9D8B030D-6E8A-4147-A177-3AD203B41FA5}">
                      <a16:colId xmlns:a16="http://schemas.microsoft.com/office/drawing/2014/main" val="4248226887"/>
                    </a:ext>
                  </a:extLst>
                </a:gridCol>
                <a:gridCol w="3606115">
                  <a:extLst>
                    <a:ext uri="{9D8B030D-6E8A-4147-A177-3AD203B41FA5}">
                      <a16:colId xmlns:a16="http://schemas.microsoft.com/office/drawing/2014/main" val="3219648964"/>
                    </a:ext>
                  </a:extLst>
                </a:gridCol>
                <a:gridCol w="1080120">
                  <a:extLst>
                    <a:ext uri="{9D8B030D-6E8A-4147-A177-3AD203B41FA5}">
                      <a16:colId xmlns:a16="http://schemas.microsoft.com/office/drawing/2014/main" val="1746873794"/>
                    </a:ext>
                  </a:extLst>
                </a:gridCol>
                <a:gridCol w="1440160">
                  <a:extLst>
                    <a:ext uri="{9D8B030D-6E8A-4147-A177-3AD203B41FA5}">
                      <a16:colId xmlns:a16="http://schemas.microsoft.com/office/drawing/2014/main" val="3951572811"/>
                    </a:ext>
                  </a:extLst>
                </a:gridCol>
                <a:gridCol w="1593812">
                  <a:extLst>
                    <a:ext uri="{9D8B030D-6E8A-4147-A177-3AD203B41FA5}">
                      <a16:colId xmlns:a16="http://schemas.microsoft.com/office/drawing/2014/main" val="3132136824"/>
                    </a:ext>
                  </a:extLst>
                </a:gridCol>
                <a:gridCol w="657681">
                  <a:extLst>
                    <a:ext uri="{9D8B030D-6E8A-4147-A177-3AD203B41FA5}">
                      <a16:colId xmlns:a16="http://schemas.microsoft.com/office/drawing/2014/main" val="4275801508"/>
                    </a:ext>
                  </a:extLst>
                </a:gridCol>
              </a:tblGrid>
              <a:tr h="71506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i="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i="1" dirty="0">
                          <a:latin typeface="+mj-lt"/>
                        </a:rPr>
                        <a:t>Management practice</a:t>
                      </a:r>
                      <a:endParaRPr lang="en-CA" sz="1400" b="0" i="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2">
                  <a:txBody>
                    <a:bodyPr/>
                    <a:lstStyle/>
                    <a:p>
                      <a:pPr algn="ctr"/>
                      <a:r>
                        <a:rPr lang="en-CA" sz="1400" b="0" i="1" dirty="0">
                          <a:latin typeface="+mj-lt"/>
                        </a:rPr>
                        <a:t>Emission intensity (kg CO</a:t>
                      </a:r>
                      <a:r>
                        <a:rPr lang="en-CA" sz="1400" b="0" i="1" baseline="-25000" dirty="0">
                          <a:latin typeface="+mj-lt"/>
                        </a:rPr>
                        <a:t>2</a:t>
                      </a:r>
                      <a:r>
                        <a:rPr lang="en-CA" sz="1400" b="0" i="1" dirty="0">
                          <a:latin typeface="+mj-lt"/>
                        </a:rPr>
                        <a:t> </a:t>
                      </a:r>
                      <a:r>
                        <a:rPr lang="en-CA" sz="1400" b="0" i="1" dirty="0" err="1">
                          <a:latin typeface="+mj-lt"/>
                        </a:rPr>
                        <a:t>eq</a:t>
                      </a:r>
                      <a:r>
                        <a:rPr lang="en-CA" sz="1400" b="0" i="1" dirty="0">
                          <a:latin typeface="+mj-lt"/>
                        </a:rPr>
                        <a:t>/kg beef)</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pPr algn="ctr"/>
                      <a:endParaRPr lang="en-CA" sz="1400" b="0" i="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rowSpan="2">
                  <a:txBody>
                    <a:bodyPr/>
                    <a:lstStyle/>
                    <a:p>
                      <a:pPr algn="ctr"/>
                      <a:r>
                        <a:rPr lang="en-CA" sz="1400" i="1" dirty="0">
                          <a:latin typeface="+mj-lt"/>
                        </a:rPr>
                        <a:t>Estimated effect </a:t>
                      </a:r>
                    </a:p>
                    <a:p>
                      <a:pPr algn="ctr"/>
                      <a:r>
                        <a:rPr lang="en-CA" sz="1400" i="1" dirty="0">
                          <a:latin typeface="+mj-lt"/>
                        </a:rPr>
                        <a:t>(% reduction)</a:t>
                      </a:r>
                      <a:endParaRPr lang="en-CA" sz="1400" b="0" i="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rowSpan="2">
                  <a:txBody>
                    <a:bodyPr/>
                    <a:lstStyle/>
                    <a:p>
                      <a:pPr algn="ctr"/>
                      <a:r>
                        <a:rPr lang="en-CA" sz="1400" i="1" dirty="0">
                          <a:latin typeface="+mj-lt"/>
                        </a:rPr>
                        <a:t>Rank</a:t>
                      </a:r>
                      <a:endParaRPr lang="en-CA" sz="1400" b="0" i="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519194468"/>
                  </a:ext>
                </a:extLst>
              </a:tr>
              <a:tr h="71506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i="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i="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CA" sz="1400" b="0" i="1" dirty="0">
                          <a:latin typeface="+mj-lt"/>
                        </a:rPr>
                        <a:t>Average farm </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CA" sz="1400" b="0" i="1" dirty="0">
                          <a:latin typeface="+mj-lt"/>
                        </a:rPr>
                        <a:t>After</a:t>
                      </a:r>
                      <a:r>
                        <a:rPr lang="en-CA" sz="1400" b="0" i="1" baseline="0" dirty="0">
                          <a:latin typeface="+mj-lt"/>
                        </a:rPr>
                        <a:t> change in management </a:t>
                      </a:r>
                      <a:endParaRPr lang="en-CA" sz="1400" b="0" i="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CA" sz="1400" b="0" i="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vMerge="1">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CA" sz="1400" b="0" i="1"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939201150"/>
                  </a:ext>
                </a:extLst>
              </a:tr>
              <a:tr h="4649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latin typeface="+mj-lt"/>
                        </a:rPr>
                        <a:t>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latin typeface="+mj-lt"/>
                        </a:rPr>
                        <a:t>Increase weaning rate from 85 to 90%</a:t>
                      </a:r>
                      <a:endParaRPr lang="en-CA" sz="1400" b="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CA" sz="140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CA" sz="140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389138"/>
                  </a:ext>
                </a:extLst>
              </a:tr>
              <a:tr h="802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latin typeface="+mj-lt"/>
                        </a:rPr>
                        <a:t>B</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latin typeface="+mj-lt"/>
                        </a:rPr>
                        <a:t>Increase total digestible nutrient (TDN) of winter feed in the cow-calf diet</a:t>
                      </a:r>
                      <a:endParaRPr lang="en-CA" sz="1400" b="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CA" sz="140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CA" sz="140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7820010"/>
                  </a:ext>
                </a:extLst>
              </a:tr>
              <a:tr h="4649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latin typeface="+mj-lt"/>
                        </a:rPr>
                        <a:t>C</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latin typeface="+mj-lt"/>
                        </a:rPr>
                        <a:t>Add 2% fat to livestock diets</a:t>
                      </a:r>
                      <a:endParaRPr lang="en-CA" sz="1400" b="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40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CA" sz="140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endParaRPr lang="en-CA" sz="1400" dirty="0">
                        <a:latin typeface="+mj-lt"/>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4699159"/>
                  </a:ext>
                </a:extLst>
              </a:tr>
            </a:tbl>
          </a:graphicData>
        </a:graphic>
      </p:graphicFrame>
    </p:spTree>
    <p:extLst>
      <p:ext uri="{BB962C8B-B14F-4D97-AF65-F5344CB8AC3E}">
        <p14:creationId xmlns:p14="http://schemas.microsoft.com/office/powerpoint/2010/main" val="3395278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25000" t="-1000" r="-25000" b="-25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56" r="7586"/>
          <a:stretch/>
        </p:blipFill>
        <p:spPr bwMode="auto">
          <a:xfrm>
            <a:off x="14452" y="1412776"/>
            <a:ext cx="9144000" cy="648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158824" y="202630"/>
            <a:ext cx="8733656" cy="706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000" b="1" i="0" u="none" strike="noStrike" kern="1200" cap="none" spc="0" normalizeH="0" baseline="0" noProof="0" dirty="0">
                <a:ln>
                  <a:noFill/>
                </a:ln>
                <a:solidFill>
                  <a:sysClr val="windowText" lastClr="000000"/>
                </a:solidFill>
                <a:effectLst/>
                <a:uLnTx/>
                <a:uFillTx/>
                <a:latin typeface="Calibri"/>
                <a:ea typeface="+mj-ea"/>
                <a:cs typeface="+mj-cs"/>
              </a:rPr>
              <a:t>1. Increase weaning rate from 85 to 90%</a:t>
            </a:r>
          </a:p>
        </p:txBody>
      </p:sp>
      <p:sp>
        <p:nvSpPr>
          <p:cNvPr id="10" name="Content Placeholder 2"/>
          <p:cNvSpPr txBox="1">
            <a:spLocks/>
          </p:cNvSpPr>
          <p:nvPr/>
        </p:nvSpPr>
        <p:spPr>
          <a:xfrm>
            <a:off x="230832" y="1412776"/>
            <a:ext cx="8589640" cy="46788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ysClr val="windowText" lastClr="000000"/>
                </a:solidFill>
                <a:effectLst/>
                <a:uLnTx/>
                <a:uFillTx/>
                <a:latin typeface="Calibri"/>
                <a:ea typeface="+mn-ea"/>
                <a:cs typeface="+mn-cs"/>
              </a:rPr>
              <a:t>Affects the number of calves born and finished in feedlot.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ysClr val="windowText" lastClr="000000"/>
                </a:solidFill>
                <a:effectLst/>
                <a:uLnTx/>
                <a:uFillTx/>
                <a:latin typeface="Calibri"/>
                <a:ea typeface="+mn-ea"/>
                <a:cs typeface="+mn-cs"/>
              </a:rPr>
              <a:t>Affects the amount of feed required.</a:t>
            </a:r>
          </a:p>
          <a:p>
            <a:pPr marL="969963"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400" b="0" i="0" u="none" strike="noStrike" kern="1200" cap="none" spc="0" normalizeH="0" baseline="0" noProof="0" dirty="0">
                <a:ln>
                  <a:noFill/>
                </a:ln>
                <a:solidFill>
                  <a:sysClr val="windowText" lastClr="000000"/>
                </a:solidFill>
                <a:effectLst/>
                <a:uLnTx/>
                <a:uFillTx/>
                <a:latin typeface="Calibri"/>
                <a:ea typeface="+mn-ea"/>
                <a:cs typeface="+mn-cs"/>
              </a:rPr>
              <a:t>Increase # of </a:t>
            </a:r>
            <a:r>
              <a:rPr kumimoji="0" lang="en-CA" sz="2400" b="0" i="0" u="none" strike="noStrike" kern="1200" cap="none" spc="0" normalizeH="0" baseline="0" noProof="0" dirty="0">
                <a:ln>
                  <a:noFill/>
                </a:ln>
                <a:solidFill>
                  <a:srgbClr val="00B0F0"/>
                </a:solidFill>
                <a:effectLst/>
                <a:uLnTx/>
                <a:uFillTx/>
                <a:latin typeface="Calibri"/>
                <a:ea typeface="+mn-ea"/>
                <a:cs typeface="+mn-cs"/>
              </a:rPr>
              <a:t>weaned calves </a:t>
            </a:r>
            <a:r>
              <a:rPr kumimoji="0" lang="en-CA" sz="2400" b="0" i="0" u="none" strike="noStrike" kern="1200" cap="none" spc="0" normalizeH="0" baseline="0" noProof="0" dirty="0">
                <a:ln>
                  <a:noFill/>
                </a:ln>
                <a:solidFill>
                  <a:sysClr val="windowText" lastClr="000000"/>
                </a:solidFill>
                <a:effectLst/>
                <a:uLnTx/>
                <a:uFillTx/>
                <a:latin typeface="Calibri"/>
                <a:ea typeface="+mn-ea"/>
                <a:cs typeface="+mn-cs"/>
              </a:rPr>
              <a:t>from </a:t>
            </a:r>
            <a:r>
              <a:rPr kumimoji="0" lang="en-CA" sz="2400" b="1" i="0" u="none" strike="noStrike" kern="1200" cap="none" spc="0" normalizeH="0" baseline="0" noProof="0" dirty="0">
                <a:ln>
                  <a:noFill/>
                </a:ln>
                <a:solidFill>
                  <a:sysClr val="windowText" lastClr="000000"/>
                </a:solidFill>
                <a:effectLst/>
                <a:uLnTx/>
                <a:uFillTx/>
                <a:latin typeface="Calibri"/>
                <a:ea typeface="+mn-ea"/>
                <a:cs typeface="+mn-cs"/>
              </a:rPr>
              <a:t>102  </a:t>
            </a:r>
            <a:r>
              <a:rPr kumimoji="0" lang="en-CA" sz="2400" b="1"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 </a:t>
            </a:r>
            <a:r>
              <a:rPr kumimoji="0" lang="en-CA" sz="2400" b="1" i="0" u="none" strike="noStrike" kern="1200" cap="none" spc="0" normalizeH="0" baseline="0" noProof="0" dirty="0">
                <a:ln>
                  <a:noFill/>
                </a:ln>
                <a:solidFill>
                  <a:sysClr val="windowText" lastClr="000000"/>
                </a:solidFill>
                <a:effectLst/>
                <a:uLnTx/>
                <a:uFillTx/>
                <a:latin typeface="Calibri"/>
                <a:ea typeface="+mn-ea"/>
                <a:cs typeface="+mn-cs"/>
              </a:rPr>
              <a:t>108</a:t>
            </a:r>
          </a:p>
          <a:p>
            <a:pPr marL="969963"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400" b="0" i="0" u="none" strike="noStrike" kern="1200" cap="none" spc="0" normalizeH="0" baseline="0" noProof="0" dirty="0">
                <a:ln>
                  <a:noFill/>
                </a:ln>
                <a:solidFill>
                  <a:sysClr val="windowText" lastClr="000000"/>
                </a:solidFill>
                <a:effectLst/>
                <a:uLnTx/>
                <a:uFillTx/>
                <a:latin typeface="Calibri"/>
                <a:ea typeface="+mn-ea"/>
                <a:cs typeface="+mn-cs"/>
              </a:rPr>
              <a:t>Increase # of </a:t>
            </a:r>
            <a:r>
              <a:rPr kumimoji="0" lang="en-CA" sz="2400" b="0" i="0" u="none" strike="noStrike" kern="1200" cap="none" spc="0" normalizeH="0" baseline="0" noProof="0" dirty="0">
                <a:ln>
                  <a:noFill/>
                </a:ln>
                <a:solidFill>
                  <a:srgbClr val="00B0F0"/>
                </a:solidFill>
                <a:effectLst/>
                <a:uLnTx/>
                <a:uFillTx/>
                <a:latin typeface="Calibri"/>
                <a:ea typeface="+mn-ea"/>
                <a:cs typeface="+mn-cs"/>
              </a:rPr>
              <a:t>backgrounded animal </a:t>
            </a:r>
            <a:r>
              <a:rPr kumimoji="0" lang="en-CA" sz="2400" b="1" i="0" u="none" strike="noStrike" kern="1200" cap="none" spc="0" normalizeH="0" baseline="0" noProof="0" dirty="0">
                <a:ln>
                  <a:noFill/>
                </a:ln>
                <a:solidFill>
                  <a:sysClr val="windowText" lastClr="000000"/>
                </a:solidFill>
                <a:effectLst/>
                <a:uLnTx/>
                <a:uFillTx/>
                <a:latin typeface="Calibri"/>
                <a:ea typeface="+mn-ea"/>
                <a:cs typeface="+mn-cs"/>
              </a:rPr>
              <a:t>100 </a:t>
            </a:r>
            <a:r>
              <a:rPr kumimoji="0" lang="en-CA" sz="2400" b="1"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 1</a:t>
            </a:r>
            <a:r>
              <a:rPr kumimoji="0" lang="en-CA" sz="2400" b="1" i="0" u="none" strike="noStrike" kern="1200" cap="none" spc="0" normalizeH="0" baseline="0" noProof="0" dirty="0">
                <a:ln>
                  <a:noFill/>
                </a:ln>
                <a:solidFill>
                  <a:sysClr val="windowText" lastClr="000000"/>
                </a:solidFill>
                <a:effectLst/>
                <a:uLnTx/>
                <a:uFillTx/>
                <a:latin typeface="Calibri"/>
                <a:ea typeface="+mn-ea"/>
                <a:cs typeface="+mn-cs"/>
              </a:rPr>
              <a:t>06 </a:t>
            </a:r>
            <a:r>
              <a:rPr kumimoji="0" lang="en-CA" sz="2400" b="0" i="0" u="none" strike="noStrike" kern="1200" cap="none" spc="0" normalizeH="0" baseline="0" noProof="0" dirty="0">
                <a:ln>
                  <a:noFill/>
                </a:ln>
                <a:solidFill>
                  <a:sysClr val="windowText" lastClr="000000"/>
                </a:solidFill>
                <a:effectLst/>
                <a:uLnTx/>
                <a:uFillTx/>
                <a:latin typeface="Calibri"/>
                <a:ea typeface="+mn-ea"/>
                <a:cs typeface="+mn-cs"/>
              </a:rPr>
              <a:t>(53 heifers, 53 steers)  </a:t>
            </a:r>
          </a:p>
          <a:p>
            <a:pPr marL="969963"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400" b="0" i="0" u="none" strike="noStrike" kern="1200" cap="none" spc="0" normalizeH="0" baseline="0" noProof="0" dirty="0">
                <a:ln>
                  <a:noFill/>
                </a:ln>
                <a:solidFill>
                  <a:sysClr val="windowText" lastClr="000000"/>
                </a:solidFill>
                <a:effectLst/>
                <a:uLnTx/>
                <a:uFillTx/>
                <a:latin typeface="Calibri"/>
                <a:ea typeface="+mn-ea"/>
                <a:cs typeface="+mn-cs"/>
              </a:rPr>
              <a:t>Increase # of </a:t>
            </a:r>
            <a:r>
              <a:rPr kumimoji="0" lang="en-CA" sz="2400" b="0" i="0" u="none" strike="noStrike" kern="1200" cap="none" spc="0" normalizeH="0" baseline="0" noProof="0" dirty="0">
                <a:ln>
                  <a:noFill/>
                </a:ln>
                <a:solidFill>
                  <a:srgbClr val="00B0F0"/>
                </a:solidFill>
                <a:effectLst/>
                <a:uLnTx/>
                <a:uFillTx/>
                <a:latin typeface="Calibri"/>
                <a:ea typeface="+mn-ea"/>
                <a:cs typeface="+mn-cs"/>
              </a:rPr>
              <a:t>finisher</a:t>
            </a:r>
            <a:r>
              <a:rPr kumimoji="0" lang="en-CA" sz="2400" b="0" i="0" u="none" strike="noStrike" kern="1200" cap="none" spc="0" normalizeH="0" baseline="0" noProof="0" dirty="0">
                <a:ln>
                  <a:noFill/>
                </a:ln>
                <a:solidFill>
                  <a:sysClr val="windowText" lastClr="000000"/>
                </a:solidFill>
                <a:effectLst/>
                <a:uLnTx/>
                <a:uFillTx/>
                <a:latin typeface="Calibri"/>
                <a:ea typeface="+mn-ea"/>
                <a:cs typeface="+mn-cs"/>
              </a:rPr>
              <a:t> from </a:t>
            </a:r>
            <a:r>
              <a:rPr kumimoji="0" lang="en-CA" sz="2400" b="1" i="0" u="none" strike="noStrike" kern="1200" cap="none" spc="0" normalizeH="0" baseline="0" noProof="0" dirty="0">
                <a:ln>
                  <a:noFill/>
                </a:ln>
                <a:solidFill>
                  <a:sysClr val="windowText" lastClr="000000"/>
                </a:solidFill>
                <a:effectLst/>
                <a:uLnTx/>
                <a:uFillTx/>
                <a:latin typeface="Calibri"/>
                <a:ea typeface="+mn-ea"/>
                <a:cs typeface="+mn-cs"/>
              </a:rPr>
              <a:t>98 </a:t>
            </a:r>
            <a:r>
              <a:rPr kumimoji="0" lang="en-CA" sz="2400" b="1"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 </a:t>
            </a:r>
            <a:r>
              <a:rPr kumimoji="0" lang="en-CA" sz="2400" b="1" i="0" u="none" strike="noStrike" kern="1200" cap="none" spc="0" normalizeH="0" baseline="0" noProof="0" dirty="0">
                <a:ln>
                  <a:noFill/>
                </a:ln>
                <a:solidFill>
                  <a:sysClr val="windowText" lastClr="000000"/>
                </a:solidFill>
                <a:effectLst/>
                <a:uLnTx/>
                <a:uFillTx/>
                <a:latin typeface="Calibri"/>
                <a:ea typeface="+mn-ea"/>
                <a:cs typeface="+mn-cs"/>
              </a:rPr>
              <a:t>104 </a:t>
            </a:r>
            <a:r>
              <a:rPr kumimoji="0" lang="en-CA" sz="2400" b="0" i="0" u="none" strike="noStrike" kern="1200" cap="none" spc="0" normalizeH="0" baseline="0" noProof="0" dirty="0">
                <a:ln>
                  <a:noFill/>
                </a:ln>
                <a:solidFill>
                  <a:sysClr val="windowText" lastClr="000000"/>
                </a:solidFill>
                <a:effectLst/>
                <a:uLnTx/>
                <a:uFillTx/>
                <a:latin typeface="Calibri"/>
                <a:ea typeface="+mn-ea"/>
                <a:cs typeface="+mn-cs"/>
              </a:rPr>
              <a:t>(52 heifers, 52 steers) – this increases your live weight production at the end of the production season</a:t>
            </a:r>
          </a:p>
          <a:p>
            <a:pPr marL="969963"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400" b="0" i="0" u="none" strike="noStrike" kern="1200" cap="none" spc="0" normalizeH="0" baseline="0" noProof="0" dirty="0">
                <a:ln>
                  <a:noFill/>
                </a:ln>
                <a:solidFill>
                  <a:sysClr val="windowText" lastClr="000000"/>
                </a:solidFill>
                <a:effectLst/>
                <a:uLnTx/>
                <a:uFillTx/>
                <a:latin typeface="Calibri"/>
                <a:ea typeface="+mn-ea"/>
                <a:cs typeface="+mn-cs"/>
              </a:rPr>
              <a:t>Change land for </a:t>
            </a:r>
            <a:r>
              <a:rPr kumimoji="0" lang="en-CA" sz="2400" b="0" i="0" u="none" strike="noStrike" kern="1200" cap="none" spc="0" normalizeH="0" baseline="0" noProof="0" dirty="0">
                <a:ln>
                  <a:noFill/>
                </a:ln>
                <a:solidFill>
                  <a:srgbClr val="00B0F0"/>
                </a:solidFill>
                <a:effectLst/>
                <a:uLnTx/>
                <a:uFillTx/>
                <a:latin typeface="Calibri"/>
                <a:ea typeface="+mn-ea"/>
                <a:cs typeface="+mn-cs"/>
              </a:rPr>
              <a:t>barley grain </a:t>
            </a:r>
            <a:r>
              <a:rPr kumimoji="0" lang="en-CA" sz="2400" b="0" i="0" u="none" strike="noStrike" kern="1200" cap="none" spc="0" normalizeH="0" baseline="0" noProof="0" dirty="0">
                <a:ln>
                  <a:noFill/>
                </a:ln>
                <a:solidFill>
                  <a:sysClr val="windowText" lastClr="000000"/>
                </a:solidFill>
                <a:effectLst/>
                <a:uLnTx/>
                <a:uFillTx/>
                <a:latin typeface="Calibri"/>
                <a:ea typeface="+mn-ea"/>
                <a:cs typeface="+mn-cs"/>
              </a:rPr>
              <a:t>from </a:t>
            </a:r>
            <a:r>
              <a:rPr kumimoji="0" lang="en-CA" sz="2400" b="1" i="0" u="none" strike="noStrike" kern="1200" cap="none" spc="0" normalizeH="0" baseline="0" noProof="0" dirty="0">
                <a:ln>
                  <a:noFill/>
                </a:ln>
                <a:solidFill>
                  <a:sysClr val="windowText" lastClr="000000"/>
                </a:solidFill>
                <a:effectLst/>
                <a:uLnTx/>
                <a:uFillTx/>
                <a:latin typeface="Calibri"/>
                <a:ea typeface="+mn-ea"/>
                <a:cs typeface="+mn-cs"/>
              </a:rPr>
              <a:t>76 </a:t>
            </a:r>
            <a:r>
              <a:rPr kumimoji="0" lang="en-CA" sz="2400" b="1"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 </a:t>
            </a:r>
            <a:r>
              <a:rPr kumimoji="0" lang="en-CA" sz="2400" b="1" i="0" u="none" strike="noStrike" kern="1200" cap="none" spc="0" normalizeH="0" baseline="0" noProof="0" dirty="0">
                <a:ln>
                  <a:noFill/>
                </a:ln>
                <a:solidFill>
                  <a:sysClr val="windowText" lastClr="000000"/>
                </a:solidFill>
                <a:effectLst/>
                <a:uLnTx/>
                <a:uFillTx/>
                <a:latin typeface="Calibri"/>
                <a:ea typeface="+mn-ea"/>
                <a:cs typeface="+mn-cs"/>
              </a:rPr>
              <a:t>81 </a:t>
            </a:r>
            <a:r>
              <a:rPr kumimoji="0" lang="en-CA" sz="2400" b="0" i="0" u="none" strike="noStrike" kern="1200" cap="none" spc="0" normalizeH="0" baseline="0" noProof="0" dirty="0">
                <a:ln>
                  <a:noFill/>
                </a:ln>
                <a:solidFill>
                  <a:sysClr val="windowText" lastClr="000000"/>
                </a:solidFill>
                <a:effectLst/>
                <a:uLnTx/>
                <a:uFillTx/>
                <a:latin typeface="Calibri"/>
                <a:ea typeface="+mn-ea"/>
                <a:cs typeface="+mn-cs"/>
              </a:rPr>
              <a:t>ha</a:t>
            </a:r>
          </a:p>
          <a:p>
            <a:pPr marL="982663" marR="0" lvl="0" indent="-3556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CA" sz="2400" b="0" i="0" u="none" strike="noStrike" kern="1200" cap="none" spc="0" normalizeH="0" baseline="0" noProof="0" dirty="0">
                <a:ln>
                  <a:noFill/>
                </a:ln>
                <a:solidFill>
                  <a:sysClr val="windowText" lastClr="000000"/>
                </a:solidFill>
                <a:effectLst/>
                <a:uLnTx/>
                <a:uFillTx/>
                <a:latin typeface="Calibri"/>
                <a:ea typeface="+mn-ea"/>
                <a:cs typeface="+mn-cs"/>
              </a:rPr>
              <a:t>Change land for </a:t>
            </a:r>
            <a:r>
              <a:rPr kumimoji="0" lang="en-CA" sz="2400" b="0" i="0" u="none" strike="noStrike" kern="1200" cap="none" spc="0" normalizeH="0" baseline="0" noProof="0" dirty="0">
                <a:ln>
                  <a:noFill/>
                </a:ln>
                <a:solidFill>
                  <a:srgbClr val="00B0F0"/>
                </a:solidFill>
                <a:effectLst/>
                <a:uLnTx/>
                <a:uFillTx/>
                <a:latin typeface="Calibri"/>
                <a:ea typeface="+mn-ea"/>
                <a:cs typeface="+mn-cs"/>
              </a:rPr>
              <a:t>barley silage </a:t>
            </a:r>
            <a:r>
              <a:rPr kumimoji="0" lang="en-CA" sz="2400" b="0" i="0" u="none" strike="noStrike" kern="1200" cap="none" spc="0" normalizeH="0" baseline="0" noProof="0" dirty="0">
                <a:ln>
                  <a:noFill/>
                </a:ln>
                <a:solidFill>
                  <a:sysClr val="windowText" lastClr="000000"/>
                </a:solidFill>
                <a:effectLst/>
                <a:uLnTx/>
                <a:uFillTx/>
                <a:latin typeface="Calibri"/>
                <a:ea typeface="+mn-ea"/>
                <a:cs typeface="+mn-cs"/>
              </a:rPr>
              <a:t>from </a:t>
            </a:r>
            <a:r>
              <a:rPr kumimoji="0" lang="en-CA" sz="2400" b="1" i="0" u="none" strike="noStrike" kern="1200" cap="none" spc="0" normalizeH="0" baseline="0" noProof="0" dirty="0">
                <a:ln>
                  <a:noFill/>
                </a:ln>
                <a:solidFill>
                  <a:sysClr val="windowText" lastClr="000000"/>
                </a:solidFill>
                <a:effectLst/>
                <a:uLnTx/>
                <a:uFillTx/>
                <a:latin typeface="Calibri"/>
                <a:ea typeface="+mn-ea"/>
                <a:cs typeface="+mn-cs"/>
              </a:rPr>
              <a:t>18 </a:t>
            </a:r>
            <a:r>
              <a:rPr kumimoji="0" lang="en-CA" sz="2400" b="1" i="0" u="none" strike="noStrike" kern="120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 2</a:t>
            </a:r>
            <a:r>
              <a:rPr kumimoji="0" lang="en-CA" sz="2400" b="1" i="0" u="none" strike="noStrike" kern="1200" cap="none" spc="0" normalizeH="0" baseline="0" noProof="0" dirty="0">
                <a:ln>
                  <a:noFill/>
                </a:ln>
                <a:solidFill>
                  <a:sysClr val="windowText" lastClr="000000"/>
                </a:solidFill>
                <a:effectLst/>
                <a:uLnTx/>
                <a:uFillTx/>
                <a:latin typeface="Calibri"/>
                <a:ea typeface="+mn-ea"/>
                <a:cs typeface="+mn-cs"/>
              </a:rPr>
              <a:t>0 ha</a:t>
            </a:r>
          </a:p>
        </p:txBody>
      </p:sp>
      <p:cxnSp>
        <p:nvCxnSpPr>
          <p:cNvPr id="11" name="Straight Connector 10"/>
          <p:cNvCxnSpPr/>
          <p:nvPr/>
        </p:nvCxnSpPr>
        <p:spPr>
          <a:xfrm>
            <a:off x="467544" y="980728"/>
            <a:ext cx="8244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119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25000" t="-1000" r="-25000" b="-25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56" r="7586"/>
          <a:stretch/>
        </p:blipFill>
        <p:spPr bwMode="auto">
          <a:xfrm>
            <a:off x="14452" y="764704"/>
            <a:ext cx="9144000" cy="648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158824" y="274638"/>
            <a:ext cx="8733656" cy="706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000" b="1" i="0" u="none" strike="noStrike" kern="1200" cap="none" spc="0" normalizeH="0" baseline="0" noProof="0" dirty="0">
                <a:ln>
                  <a:noFill/>
                </a:ln>
                <a:solidFill>
                  <a:sysClr val="windowText" lastClr="000000"/>
                </a:solidFill>
                <a:effectLst/>
                <a:uLnTx/>
                <a:uFillTx/>
                <a:latin typeface="Calibri"/>
                <a:ea typeface="+mj-ea"/>
                <a:cs typeface="+mj-cs"/>
              </a:rPr>
              <a:t>2. Increase TDN of winter feed in the cow-calf</a:t>
            </a:r>
            <a:r>
              <a:rPr kumimoji="0" lang="en-CA" sz="4000" b="1" i="0" u="none" strike="noStrike" kern="1200" cap="none" spc="0" normalizeH="0" noProof="0" dirty="0">
                <a:ln>
                  <a:noFill/>
                </a:ln>
                <a:solidFill>
                  <a:sysClr val="windowText" lastClr="000000"/>
                </a:solidFill>
                <a:effectLst/>
                <a:uLnTx/>
                <a:uFillTx/>
                <a:latin typeface="Calibri"/>
                <a:ea typeface="+mj-ea"/>
                <a:cs typeface="+mj-cs"/>
              </a:rPr>
              <a:t> diet</a:t>
            </a:r>
            <a:endParaRPr kumimoji="0" lang="en-CA"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cxnSp>
        <p:nvCxnSpPr>
          <p:cNvPr id="11" name="Straight Connector 10"/>
          <p:cNvCxnSpPr/>
          <p:nvPr/>
        </p:nvCxnSpPr>
        <p:spPr>
          <a:xfrm>
            <a:off x="467544" y="1196752"/>
            <a:ext cx="8244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363640" y="1484784"/>
            <a:ext cx="8780360" cy="33843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CA" sz="2400" dirty="0">
                <a:solidFill>
                  <a:prstClr val="black"/>
                </a:solidFill>
              </a:rPr>
              <a:t>Change diet from “</a:t>
            </a:r>
            <a:r>
              <a:rPr lang="en-CA" sz="2400" b="1" dirty="0">
                <a:solidFill>
                  <a:srgbClr val="00B0F0"/>
                </a:solidFill>
              </a:rPr>
              <a:t>medium energy/protein</a:t>
            </a:r>
            <a:r>
              <a:rPr lang="en-CA" sz="2400" dirty="0">
                <a:solidFill>
                  <a:prstClr val="black"/>
                </a:solidFill>
              </a:rPr>
              <a:t>” to “</a:t>
            </a:r>
            <a:r>
              <a:rPr lang="en-CA" sz="2400" b="1" dirty="0">
                <a:solidFill>
                  <a:srgbClr val="00B0F0"/>
                </a:solidFill>
              </a:rPr>
              <a:t>high energy/Protein</a:t>
            </a:r>
            <a:r>
              <a:rPr lang="en-CA" sz="2400" dirty="0">
                <a:solidFill>
                  <a:prstClr val="black"/>
                </a:solidFill>
              </a:rPr>
              <a:t>” for “November - April”.</a:t>
            </a:r>
          </a:p>
          <a:p>
            <a:pPr marL="698500" indent="-342900" algn="l">
              <a:buFont typeface="Wingdings" panose="05000000000000000000" pitchFamily="2" charset="2"/>
              <a:buChar char="Ø"/>
            </a:pPr>
            <a:r>
              <a:rPr lang="en-CA" sz="2400" dirty="0">
                <a:solidFill>
                  <a:prstClr val="black"/>
                </a:solidFill>
              </a:rPr>
              <a:t>This will change: </a:t>
            </a:r>
          </a:p>
          <a:p>
            <a:pPr marL="1325563" indent="-342900" algn="l">
              <a:buFont typeface="Courier New" panose="02070309020205020404" pitchFamily="49" charset="0"/>
              <a:buChar char="o"/>
            </a:pPr>
            <a:r>
              <a:rPr lang="en-CA" sz="2400" dirty="0"/>
              <a:t>TDN </a:t>
            </a:r>
            <a:r>
              <a:rPr lang="en-CA" sz="2400" dirty="0">
                <a:solidFill>
                  <a:prstClr val="black"/>
                </a:solidFill>
              </a:rPr>
              <a:t>(%) from </a:t>
            </a:r>
            <a:r>
              <a:rPr lang="en-CA" sz="2400" b="1" dirty="0">
                <a:solidFill>
                  <a:prstClr val="black"/>
                </a:solidFill>
              </a:rPr>
              <a:t>55 </a:t>
            </a:r>
            <a:r>
              <a:rPr lang="en-CA" sz="2400" b="1" dirty="0">
                <a:solidFill>
                  <a:prstClr val="black"/>
                </a:solidFill>
                <a:sym typeface="Wingdings" panose="05000000000000000000" pitchFamily="2" charset="2"/>
              </a:rPr>
              <a:t> 65 </a:t>
            </a:r>
            <a:r>
              <a:rPr lang="en-CA" sz="2400" dirty="0">
                <a:solidFill>
                  <a:prstClr val="black"/>
                </a:solidFill>
                <a:sym typeface="Wingdings" panose="05000000000000000000" pitchFamily="2" charset="2"/>
              </a:rPr>
              <a:t>and </a:t>
            </a:r>
          </a:p>
          <a:p>
            <a:pPr marL="1325563" indent="-342900" algn="l">
              <a:buFont typeface="Courier New" panose="02070309020205020404" pitchFamily="49" charset="0"/>
              <a:buChar char="o"/>
            </a:pPr>
            <a:r>
              <a:rPr lang="en-CA" sz="2400" dirty="0"/>
              <a:t>CP</a:t>
            </a:r>
            <a:r>
              <a:rPr lang="en-CA" sz="2400" dirty="0">
                <a:solidFill>
                  <a:prstClr val="black"/>
                </a:solidFill>
              </a:rPr>
              <a:t> (kg/kg) from </a:t>
            </a:r>
            <a:r>
              <a:rPr lang="en-CA" sz="2400" b="1" dirty="0">
                <a:solidFill>
                  <a:prstClr val="black"/>
                </a:solidFill>
              </a:rPr>
              <a:t>0.12 </a:t>
            </a:r>
            <a:r>
              <a:rPr lang="en-CA" sz="2400" b="1" dirty="0">
                <a:solidFill>
                  <a:prstClr val="black"/>
                </a:solidFill>
                <a:sym typeface="Wingdings" panose="05000000000000000000" pitchFamily="2" charset="2"/>
              </a:rPr>
              <a:t> 0.18</a:t>
            </a:r>
          </a:p>
          <a:p>
            <a:pPr marL="1325563" indent="-342900" algn="l">
              <a:buFont typeface="Courier New" panose="02070309020205020404" pitchFamily="49" charset="0"/>
              <a:buChar char="o"/>
            </a:pPr>
            <a:r>
              <a:rPr lang="en-CA" sz="2400" dirty="0" err="1">
                <a:sym typeface="Wingdings" panose="05000000000000000000" pitchFamily="2" charset="2"/>
              </a:rPr>
              <a:t>Ym</a:t>
            </a:r>
            <a:r>
              <a:rPr lang="en-CA" sz="2400" dirty="0">
                <a:sym typeface="Wingdings" panose="05000000000000000000" pitchFamily="2" charset="2"/>
              </a:rPr>
              <a:t> </a:t>
            </a:r>
            <a:r>
              <a:rPr lang="en-CA" sz="2400" dirty="0">
                <a:solidFill>
                  <a:prstClr val="black"/>
                </a:solidFill>
                <a:sym typeface="Wingdings" panose="05000000000000000000" pitchFamily="2" charset="2"/>
              </a:rPr>
              <a:t>unadjusted from </a:t>
            </a:r>
            <a:r>
              <a:rPr lang="en-CA" sz="2400" b="1" dirty="0">
                <a:solidFill>
                  <a:prstClr val="black"/>
                </a:solidFill>
                <a:sym typeface="Wingdings" panose="05000000000000000000" pitchFamily="2" charset="2"/>
              </a:rPr>
              <a:t>0.07  0.065</a:t>
            </a:r>
          </a:p>
          <a:p>
            <a:pPr algn="l"/>
            <a:endParaRPr lang="en-CA" sz="2400" dirty="0">
              <a:solidFill>
                <a:prstClr val="black"/>
              </a:solidFill>
            </a:endParaRPr>
          </a:p>
          <a:p>
            <a:pPr algn="l"/>
            <a:r>
              <a:rPr lang="en-CA" sz="2400" dirty="0">
                <a:solidFill>
                  <a:prstClr val="black"/>
                </a:solidFill>
              </a:rPr>
              <a:t>In order to see the changes, turn “</a:t>
            </a:r>
            <a:r>
              <a:rPr lang="en-CA" sz="2400" dirty="0">
                <a:solidFill>
                  <a:srgbClr val="0070C0"/>
                </a:solidFill>
              </a:rPr>
              <a:t>on</a:t>
            </a:r>
            <a:r>
              <a:rPr lang="en-CA" sz="2400" dirty="0">
                <a:solidFill>
                  <a:prstClr val="black"/>
                </a:solidFill>
              </a:rPr>
              <a:t>” the “</a:t>
            </a:r>
            <a:r>
              <a:rPr lang="en-CA" sz="2400" dirty="0">
                <a:solidFill>
                  <a:srgbClr val="0070C0"/>
                </a:solidFill>
              </a:rPr>
              <a:t>details</a:t>
            </a:r>
            <a:r>
              <a:rPr lang="en-CA" sz="2400" dirty="0">
                <a:solidFill>
                  <a:prstClr val="black"/>
                </a:solidFill>
              </a:rPr>
              <a:t>”</a:t>
            </a:r>
          </a:p>
        </p:txBody>
      </p:sp>
    </p:spTree>
    <p:extLst>
      <p:ext uri="{BB962C8B-B14F-4D97-AF65-F5344CB8AC3E}">
        <p14:creationId xmlns:p14="http://schemas.microsoft.com/office/powerpoint/2010/main" val="2111474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25000" t="-1000" r="-25000" b="-25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56" r="7586"/>
          <a:stretch/>
        </p:blipFill>
        <p:spPr bwMode="auto">
          <a:xfrm>
            <a:off x="14452" y="332656"/>
            <a:ext cx="9144000" cy="648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158824" y="202630"/>
            <a:ext cx="8733656" cy="706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000" b="1" i="0" u="none" strike="noStrike" kern="1200" cap="none" spc="0" normalizeH="0" baseline="0" noProof="0" dirty="0">
                <a:ln>
                  <a:noFill/>
                </a:ln>
                <a:solidFill>
                  <a:sysClr val="windowText" lastClr="000000"/>
                </a:solidFill>
                <a:effectLst/>
                <a:uLnTx/>
                <a:uFillTx/>
                <a:latin typeface="Calibri"/>
                <a:ea typeface="+mj-ea"/>
                <a:cs typeface="+mj-cs"/>
              </a:rPr>
              <a:t>3. Add 2% fat into livestock diets</a:t>
            </a:r>
          </a:p>
        </p:txBody>
      </p:sp>
      <p:cxnSp>
        <p:nvCxnSpPr>
          <p:cNvPr id="11" name="Straight Connector 10"/>
          <p:cNvCxnSpPr/>
          <p:nvPr/>
        </p:nvCxnSpPr>
        <p:spPr>
          <a:xfrm>
            <a:off x="467544" y="980728"/>
            <a:ext cx="8244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323528" y="1484784"/>
            <a:ext cx="8568952" cy="25922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r>
              <a:rPr lang="en-CA" sz="2400" dirty="0">
                <a:solidFill>
                  <a:prstClr val="black"/>
                </a:solidFill>
              </a:rPr>
              <a:t>Select “</a:t>
            </a:r>
            <a:r>
              <a:rPr lang="en-CA" sz="2400" dirty="0">
                <a:solidFill>
                  <a:srgbClr val="00B0F0"/>
                </a:solidFill>
              </a:rPr>
              <a:t>2% fat</a:t>
            </a:r>
            <a:r>
              <a:rPr lang="en-CA" sz="2400" dirty="0">
                <a:solidFill>
                  <a:prstClr val="black"/>
                </a:solidFill>
              </a:rPr>
              <a:t>”  under “</a:t>
            </a:r>
            <a:r>
              <a:rPr lang="en-CA" sz="2400" dirty="0">
                <a:solidFill>
                  <a:srgbClr val="00B0F0"/>
                </a:solidFill>
              </a:rPr>
              <a:t>diet additives</a:t>
            </a:r>
            <a:r>
              <a:rPr lang="en-CA" sz="2400" dirty="0">
                <a:solidFill>
                  <a:prstClr val="black"/>
                </a:solidFill>
              </a:rPr>
              <a:t>” for the cow-calf, bull, backgrounding and finishing animals throughout the year</a:t>
            </a:r>
          </a:p>
          <a:p>
            <a:pPr marL="1147763" indent="-342900" algn="l">
              <a:buFont typeface="Wingdings" panose="05000000000000000000" pitchFamily="2" charset="2"/>
              <a:buChar char="Ø"/>
            </a:pPr>
            <a:r>
              <a:rPr lang="en-CA" sz="2400" dirty="0">
                <a:solidFill>
                  <a:prstClr val="black"/>
                </a:solidFill>
              </a:rPr>
              <a:t>This will change:</a:t>
            </a:r>
          </a:p>
          <a:p>
            <a:pPr marL="1689100" indent="-342900" algn="l">
              <a:buFont typeface="Courier New" panose="02070309020205020404" pitchFamily="49" charset="0"/>
              <a:buChar char="o"/>
            </a:pPr>
            <a:r>
              <a:rPr lang="en-CA" sz="2400" dirty="0" err="1"/>
              <a:t>Ym</a:t>
            </a:r>
            <a:r>
              <a:rPr lang="en-CA" sz="2400" dirty="0">
                <a:solidFill>
                  <a:srgbClr val="00B0F0"/>
                </a:solidFill>
              </a:rPr>
              <a:t> </a:t>
            </a:r>
            <a:r>
              <a:rPr lang="en-CA" sz="2400" dirty="0">
                <a:solidFill>
                  <a:prstClr val="black"/>
                </a:solidFill>
              </a:rPr>
              <a:t>Adjusted (%) from </a:t>
            </a:r>
            <a:r>
              <a:rPr lang="en-CA" sz="2400" b="1" dirty="0">
                <a:solidFill>
                  <a:prstClr val="black"/>
                </a:solidFill>
              </a:rPr>
              <a:t>0.0 </a:t>
            </a:r>
            <a:r>
              <a:rPr lang="en-CA" sz="2400" b="1" dirty="0">
                <a:solidFill>
                  <a:prstClr val="black"/>
                </a:solidFill>
                <a:sym typeface="Wingdings" panose="05000000000000000000" pitchFamily="2" charset="2"/>
              </a:rPr>
              <a:t> 10 </a:t>
            </a:r>
            <a:r>
              <a:rPr lang="en-CA" sz="2400" dirty="0">
                <a:solidFill>
                  <a:prstClr val="black"/>
                </a:solidFill>
                <a:sym typeface="Wingdings" panose="05000000000000000000" pitchFamily="2" charset="2"/>
              </a:rPr>
              <a:t>(implying that the methane conversion factor (</a:t>
            </a:r>
            <a:r>
              <a:rPr lang="en-CA" sz="2400" dirty="0" err="1">
                <a:solidFill>
                  <a:prstClr val="black"/>
                </a:solidFill>
                <a:sym typeface="Wingdings" panose="05000000000000000000" pitchFamily="2" charset="2"/>
              </a:rPr>
              <a:t>Ym</a:t>
            </a:r>
            <a:r>
              <a:rPr lang="en-CA" sz="2400" dirty="0">
                <a:solidFill>
                  <a:prstClr val="black"/>
                </a:solidFill>
                <a:sym typeface="Wingdings" panose="05000000000000000000" pitchFamily="2" charset="2"/>
              </a:rPr>
              <a:t>) is reduced by 10%)</a:t>
            </a:r>
          </a:p>
          <a:p>
            <a:pPr marL="1689100" indent="-342900" algn="l">
              <a:buFont typeface="Courier New" panose="02070309020205020404" pitchFamily="49" charset="0"/>
              <a:buChar char="o"/>
            </a:pPr>
            <a:endParaRPr lang="en-CA" sz="2400" dirty="0">
              <a:solidFill>
                <a:prstClr val="black"/>
              </a:solidFill>
              <a:sym typeface="Wingdings" panose="05000000000000000000" pitchFamily="2" charset="2"/>
            </a:endParaRPr>
          </a:p>
          <a:p>
            <a:pPr marL="1346200" indent="-990600" algn="l"/>
            <a:r>
              <a:rPr lang="en-CA" sz="2400" dirty="0">
                <a:solidFill>
                  <a:prstClr val="black"/>
                </a:solidFill>
                <a:sym typeface="Wingdings" panose="05000000000000000000" pitchFamily="2" charset="2"/>
              </a:rPr>
              <a:t>To see the change, turn on the “detail”</a:t>
            </a:r>
          </a:p>
        </p:txBody>
      </p:sp>
    </p:spTree>
    <p:extLst>
      <p:ext uri="{BB962C8B-B14F-4D97-AF65-F5344CB8AC3E}">
        <p14:creationId xmlns:p14="http://schemas.microsoft.com/office/powerpoint/2010/main" val="3986998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l="-25000" t="-1000" r="-25000" b="-25000"/>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656" r="7586"/>
          <a:stretch/>
        </p:blipFill>
        <p:spPr bwMode="auto">
          <a:xfrm>
            <a:off x="-35496" y="908720"/>
            <a:ext cx="9144000" cy="648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302840" y="202630"/>
            <a:ext cx="8733656" cy="7060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4000" b="1" i="0" u="none" strike="noStrike" kern="1200" cap="none" spc="0" normalizeH="0" baseline="0" noProof="0" dirty="0">
                <a:ln>
                  <a:noFill/>
                </a:ln>
                <a:solidFill>
                  <a:sysClr val="windowText" lastClr="000000"/>
                </a:solidFill>
                <a:effectLst/>
                <a:uLnTx/>
                <a:uFillTx/>
                <a:latin typeface="Calibri"/>
                <a:ea typeface="+mj-ea"/>
                <a:cs typeface="+mj-cs"/>
              </a:rPr>
              <a:t>Results</a:t>
            </a:r>
          </a:p>
        </p:txBody>
      </p:sp>
      <p:cxnSp>
        <p:nvCxnSpPr>
          <p:cNvPr id="11" name="Straight Connector 10"/>
          <p:cNvCxnSpPr/>
          <p:nvPr/>
        </p:nvCxnSpPr>
        <p:spPr>
          <a:xfrm>
            <a:off x="467544" y="980728"/>
            <a:ext cx="8244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stretch>
            <a:fillRect/>
          </a:stretch>
        </p:blipFill>
        <p:spPr>
          <a:xfrm>
            <a:off x="271944" y="1176852"/>
            <a:ext cx="4300056" cy="2798450"/>
          </a:xfrm>
          <a:prstGeom prst="rect">
            <a:avLst/>
          </a:prstGeom>
        </p:spPr>
      </p:pic>
      <p:pic>
        <p:nvPicPr>
          <p:cNvPr id="3" name="Picture 2"/>
          <p:cNvPicPr>
            <a:picLocks noChangeAspect="1"/>
          </p:cNvPicPr>
          <p:nvPr/>
        </p:nvPicPr>
        <p:blipFill>
          <a:blip r:embed="rId6"/>
          <a:stretch>
            <a:fillRect/>
          </a:stretch>
        </p:blipFill>
        <p:spPr>
          <a:xfrm>
            <a:off x="4644008" y="1171787"/>
            <a:ext cx="4287713" cy="2798450"/>
          </a:xfrm>
          <a:prstGeom prst="rect">
            <a:avLst/>
          </a:prstGeom>
        </p:spPr>
      </p:pic>
      <p:pic>
        <p:nvPicPr>
          <p:cNvPr id="4" name="Picture 3"/>
          <p:cNvPicPr>
            <a:picLocks noChangeAspect="1"/>
          </p:cNvPicPr>
          <p:nvPr/>
        </p:nvPicPr>
        <p:blipFill>
          <a:blip r:embed="rId7"/>
          <a:stretch>
            <a:fillRect/>
          </a:stretch>
        </p:blipFill>
        <p:spPr>
          <a:xfrm>
            <a:off x="2339752" y="4005621"/>
            <a:ext cx="4304172" cy="2735747"/>
          </a:xfrm>
          <a:prstGeom prst="rect">
            <a:avLst/>
          </a:prstGeom>
        </p:spPr>
      </p:pic>
      <p:grpSp>
        <p:nvGrpSpPr>
          <p:cNvPr id="9" name="Group 8"/>
          <p:cNvGrpSpPr/>
          <p:nvPr/>
        </p:nvGrpSpPr>
        <p:grpSpPr>
          <a:xfrm>
            <a:off x="7572312" y="2060848"/>
            <a:ext cx="791052" cy="755739"/>
            <a:chOff x="7500304" y="4365104"/>
            <a:chExt cx="791052" cy="755739"/>
          </a:xfrm>
        </p:grpSpPr>
        <p:cxnSp>
          <p:nvCxnSpPr>
            <p:cNvPr id="10" name="Straight Arrow Connector 9"/>
            <p:cNvCxnSpPr/>
            <p:nvPr/>
          </p:nvCxnSpPr>
          <p:spPr>
            <a:xfrm>
              <a:off x="7866064" y="4760803"/>
              <a:ext cx="0" cy="360040"/>
            </a:xfrm>
            <a:prstGeom prst="straightConnector1">
              <a:avLst/>
            </a:prstGeom>
            <a:noFill/>
            <a:ln w="57150" cap="flat" cmpd="sng" algn="ctr">
              <a:solidFill>
                <a:srgbClr val="FFFF00"/>
              </a:solidFill>
              <a:prstDash val="solid"/>
              <a:tailEnd type="triangle"/>
            </a:ln>
            <a:effectLst/>
          </p:spPr>
        </p:cxnSp>
        <p:sp>
          <p:nvSpPr>
            <p:cNvPr id="12" name="TextBox 11"/>
            <p:cNvSpPr txBox="1"/>
            <p:nvPr/>
          </p:nvSpPr>
          <p:spPr>
            <a:xfrm>
              <a:off x="7500304" y="4365104"/>
              <a:ext cx="791052" cy="323165"/>
            </a:xfrm>
            <a:prstGeom prst="rect">
              <a:avLst/>
            </a:prstGeom>
            <a:noFill/>
          </p:spPr>
          <p:txBody>
            <a:bodyPr wrap="square" rtlCol="0">
              <a:spAutoFit/>
            </a:bodyPr>
            <a:lstStyle/>
            <a:p>
              <a:pPr marL="0" marR="0" lvl="0" indent="0" defTabSz="914332" eaLnBrk="1" fontAlgn="auto" latinLnBrk="0" hangingPunct="1">
                <a:lnSpc>
                  <a:spcPct val="100000"/>
                </a:lnSpc>
                <a:spcBef>
                  <a:spcPts val="0"/>
                </a:spcBef>
                <a:spcAft>
                  <a:spcPts val="0"/>
                </a:spcAft>
                <a:buClrTx/>
                <a:buSzTx/>
                <a:buFontTx/>
                <a:buNone/>
                <a:tabLst/>
                <a:defRPr/>
              </a:pPr>
              <a:r>
                <a:rPr kumimoji="0" lang="en-CA" sz="1500" b="1" i="0" u="none" strike="noStrike" kern="0" cap="none" spc="0" normalizeH="0" baseline="0" noProof="0" dirty="0">
                  <a:ln>
                    <a:noFill/>
                  </a:ln>
                  <a:solidFill>
                    <a:srgbClr val="FFFF00"/>
                  </a:solidFill>
                  <a:effectLst/>
                  <a:uLnTx/>
                  <a:uFillTx/>
                  <a:latin typeface="Calibri"/>
                </a:rPr>
                <a:t>12.02%</a:t>
              </a:r>
            </a:p>
          </p:txBody>
        </p:sp>
      </p:grpSp>
      <p:grpSp>
        <p:nvGrpSpPr>
          <p:cNvPr id="13" name="Group 12"/>
          <p:cNvGrpSpPr/>
          <p:nvPr/>
        </p:nvGrpSpPr>
        <p:grpSpPr>
          <a:xfrm>
            <a:off x="5312878" y="4797152"/>
            <a:ext cx="791052" cy="743950"/>
            <a:chOff x="7525364" y="4365104"/>
            <a:chExt cx="791052" cy="743950"/>
          </a:xfrm>
        </p:grpSpPr>
        <p:cxnSp>
          <p:nvCxnSpPr>
            <p:cNvPr id="14" name="Straight Arrow Connector 13"/>
            <p:cNvCxnSpPr/>
            <p:nvPr/>
          </p:nvCxnSpPr>
          <p:spPr>
            <a:xfrm>
              <a:off x="7860046" y="4749014"/>
              <a:ext cx="0" cy="360040"/>
            </a:xfrm>
            <a:prstGeom prst="straightConnector1">
              <a:avLst/>
            </a:prstGeom>
            <a:noFill/>
            <a:ln w="57150" cap="flat" cmpd="sng" algn="ctr">
              <a:solidFill>
                <a:srgbClr val="FFFF00"/>
              </a:solidFill>
              <a:prstDash val="solid"/>
              <a:tailEnd type="triangle"/>
            </a:ln>
            <a:effectLst/>
          </p:spPr>
        </p:cxnSp>
        <p:sp>
          <p:nvSpPr>
            <p:cNvPr id="15" name="TextBox 14"/>
            <p:cNvSpPr txBox="1"/>
            <p:nvPr/>
          </p:nvSpPr>
          <p:spPr>
            <a:xfrm>
              <a:off x="7525364" y="4365104"/>
              <a:ext cx="791052" cy="323165"/>
            </a:xfrm>
            <a:prstGeom prst="rect">
              <a:avLst/>
            </a:prstGeom>
            <a:noFill/>
          </p:spPr>
          <p:txBody>
            <a:bodyPr wrap="square" rtlCol="0">
              <a:spAutoFit/>
            </a:bodyPr>
            <a:lstStyle/>
            <a:p>
              <a:pPr marL="0" marR="0" lvl="0" indent="0" defTabSz="914332" eaLnBrk="1" fontAlgn="auto" latinLnBrk="0" hangingPunct="1">
                <a:lnSpc>
                  <a:spcPct val="100000"/>
                </a:lnSpc>
                <a:spcBef>
                  <a:spcPts val="0"/>
                </a:spcBef>
                <a:spcAft>
                  <a:spcPts val="0"/>
                </a:spcAft>
                <a:buClrTx/>
                <a:buSzTx/>
                <a:buFontTx/>
                <a:buNone/>
                <a:tabLst/>
                <a:defRPr/>
              </a:pPr>
              <a:r>
                <a:rPr kumimoji="0" lang="en-CA" sz="1500" b="1" i="0" u="none" strike="noStrike" kern="0" cap="none" spc="0" normalizeH="0" baseline="0" noProof="0" dirty="0">
                  <a:ln>
                    <a:noFill/>
                  </a:ln>
                  <a:solidFill>
                    <a:srgbClr val="FFFF00"/>
                  </a:solidFill>
                  <a:effectLst/>
                  <a:uLnTx/>
                  <a:uFillTx/>
                  <a:latin typeface="Calibri"/>
                </a:rPr>
                <a:t>7.51%</a:t>
              </a:r>
            </a:p>
          </p:txBody>
        </p:sp>
      </p:grpSp>
      <p:grpSp>
        <p:nvGrpSpPr>
          <p:cNvPr id="16" name="Group 15"/>
          <p:cNvGrpSpPr/>
          <p:nvPr/>
        </p:nvGrpSpPr>
        <p:grpSpPr>
          <a:xfrm>
            <a:off x="3270314" y="1921144"/>
            <a:ext cx="720080" cy="715768"/>
            <a:chOff x="7524328" y="4335311"/>
            <a:chExt cx="720080" cy="715768"/>
          </a:xfrm>
        </p:grpSpPr>
        <p:cxnSp>
          <p:nvCxnSpPr>
            <p:cNvPr id="17" name="Straight Arrow Connector 16"/>
            <p:cNvCxnSpPr/>
            <p:nvPr/>
          </p:nvCxnSpPr>
          <p:spPr>
            <a:xfrm>
              <a:off x="7837552" y="4691039"/>
              <a:ext cx="0" cy="360040"/>
            </a:xfrm>
            <a:prstGeom prst="straightConnector1">
              <a:avLst/>
            </a:prstGeom>
            <a:noFill/>
            <a:ln w="57150" cap="flat" cmpd="sng" algn="ctr">
              <a:solidFill>
                <a:srgbClr val="FFFF00"/>
              </a:solidFill>
              <a:prstDash val="solid"/>
              <a:tailEnd type="triangle"/>
            </a:ln>
            <a:effectLst/>
          </p:spPr>
        </p:cxnSp>
        <p:sp>
          <p:nvSpPr>
            <p:cNvPr id="18" name="TextBox 17"/>
            <p:cNvSpPr txBox="1"/>
            <p:nvPr/>
          </p:nvSpPr>
          <p:spPr>
            <a:xfrm>
              <a:off x="7524328" y="4335311"/>
              <a:ext cx="720080" cy="323165"/>
            </a:xfrm>
            <a:prstGeom prst="rect">
              <a:avLst/>
            </a:prstGeom>
            <a:noFill/>
          </p:spPr>
          <p:txBody>
            <a:bodyPr wrap="square" rtlCol="0">
              <a:spAutoFit/>
            </a:bodyPr>
            <a:lstStyle/>
            <a:p>
              <a:pPr marL="0" marR="0" lvl="0" indent="0" defTabSz="914332" eaLnBrk="1" fontAlgn="auto" latinLnBrk="0" hangingPunct="1">
                <a:lnSpc>
                  <a:spcPct val="100000"/>
                </a:lnSpc>
                <a:spcBef>
                  <a:spcPts val="0"/>
                </a:spcBef>
                <a:spcAft>
                  <a:spcPts val="0"/>
                </a:spcAft>
                <a:buClrTx/>
                <a:buSzTx/>
                <a:buFontTx/>
                <a:buNone/>
                <a:tabLst/>
                <a:defRPr/>
              </a:pPr>
              <a:r>
                <a:rPr kumimoji="0" lang="en-CA" sz="1500" b="1" i="0" u="none" strike="noStrike" kern="0" cap="none" spc="0" normalizeH="0" baseline="0" noProof="0" dirty="0">
                  <a:ln>
                    <a:noFill/>
                  </a:ln>
                  <a:solidFill>
                    <a:srgbClr val="FFFF00"/>
                  </a:solidFill>
                  <a:effectLst/>
                  <a:uLnTx/>
                  <a:uFillTx/>
                  <a:latin typeface="Calibri"/>
                </a:rPr>
                <a:t>2.71%</a:t>
              </a:r>
            </a:p>
          </p:txBody>
        </p:sp>
      </p:grpSp>
      <p:sp>
        <p:nvSpPr>
          <p:cNvPr id="19" name="TextBox 18"/>
          <p:cNvSpPr txBox="1"/>
          <p:nvPr/>
        </p:nvSpPr>
        <p:spPr>
          <a:xfrm>
            <a:off x="5724128" y="1206918"/>
            <a:ext cx="2520280" cy="369332"/>
          </a:xfrm>
          <a:prstGeom prst="rect">
            <a:avLst/>
          </a:prstGeom>
          <a:noFill/>
        </p:spPr>
        <p:txBody>
          <a:bodyPr wrap="square" rtlCol="0">
            <a:spAutoFit/>
          </a:bodyPr>
          <a:lstStyle/>
          <a:p>
            <a:pPr marL="0" marR="0" lvl="0" indent="0" algn="ctr" defTabSz="914332" eaLnBrk="1" fontAlgn="auto" latinLnBrk="0" hangingPunct="1">
              <a:lnSpc>
                <a:spcPct val="100000"/>
              </a:lnSpc>
              <a:spcBef>
                <a:spcPts val="0"/>
              </a:spcBef>
              <a:spcAft>
                <a:spcPts val="0"/>
              </a:spcAft>
              <a:buClrTx/>
              <a:buSzTx/>
              <a:buFontTx/>
              <a:buNone/>
              <a:tabLst/>
              <a:defRPr/>
            </a:pPr>
            <a:r>
              <a:rPr lang="en-CA" b="1" kern="0" dirty="0">
                <a:latin typeface="Calibri"/>
              </a:rPr>
              <a:t>2. Increased TDN</a:t>
            </a:r>
            <a:endParaRPr kumimoji="0" lang="en-CA" b="1" i="0" u="none" strike="noStrike" kern="0" cap="none" spc="0" normalizeH="0" baseline="0" noProof="0" dirty="0">
              <a:ln>
                <a:noFill/>
              </a:ln>
              <a:effectLst/>
              <a:uLnTx/>
              <a:uFillTx/>
              <a:latin typeface="Calibri"/>
            </a:endParaRPr>
          </a:p>
        </p:txBody>
      </p:sp>
      <p:sp>
        <p:nvSpPr>
          <p:cNvPr id="20" name="TextBox 19"/>
          <p:cNvSpPr txBox="1"/>
          <p:nvPr/>
        </p:nvSpPr>
        <p:spPr>
          <a:xfrm>
            <a:off x="1187624" y="1208275"/>
            <a:ext cx="3024336" cy="369332"/>
          </a:xfrm>
          <a:prstGeom prst="rect">
            <a:avLst/>
          </a:prstGeom>
          <a:noFill/>
        </p:spPr>
        <p:txBody>
          <a:bodyPr wrap="square" rtlCol="0">
            <a:spAutoFit/>
          </a:bodyPr>
          <a:lstStyle/>
          <a:p>
            <a:pPr marL="0" marR="0" lvl="0" indent="0" algn="ctr" defTabSz="914332" eaLnBrk="1" fontAlgn="auto" latinLnBrk="0" hangingPunct="1">
              <a:lnSpc>
                <a:spcPct val="100000"/>
              </a:lnSpc>
              <a:spcBef>
                <a:spcPts val="0"/>
              </a:spcBef>
              <a:spcAft>
                <a:spcPts val="0"/>
              </a:spcAft>
              <a:buClrTx/>
              <a:buSzTx/>
              <a:buFontTx/>
              <a:buNone/>
              <a:tabLst/>
              <a:defRPr/>
            </a:pPr>
            <a:r>
              <a:rPr lang="en-CA" b="1" kern="0" dirty="0">
                <a:latin typeface="Calibri"/>
              </a:rPr>
              <a:t>1. Increased weaning rate</a:t>
            </a:r>
            <a:endParaRPr kumimoji="0" lang="en-CA" b="1" i="0" u="none" strike="noStrike" kern="0" cap="none" spc="0" normalizeH="0" baseline="0" noProof="0" dirty="0">
              <a:ln>
                <a:noFill/>
              </a:ln>
              <a:effectLst/>
              <a:uLnTx/>
              <a:uFillTx/>
              <a:latin typeface="Calibri"/>
            </a:endParaRPr>
          </a:p>
        </p:txBody>
      </p:sp>
      <p:sp>
        <p:nvSpPr>
          <p:cNvPr id="21" name="TextBox 20"/>
          <p:cNvSpPr txBox="1"/>
          <p:nvPr/>
        </p:nvSpPr>
        <p:spPr>
          <a:xfrm>
            <a:off x="3388243" y="4030982"/>
            <a:ext cx="2520280" cy="369332"/>
          </a:xfrm>
          <a:prstGeom prst="rect">
            <a:avLst/>
          </a:prstGeom>
          <a:noFill/>
        </p:spPr>
        <p:txBody>
          <a:bodyPr wrap="square" rtlCol="0">
            <a:spAutoFit/>
          </a:bodyPr>
          <a:lstStyle/>
          <a:p>
            <a:pPr marL="0" marR="0" lvl="0" indent="0" algn="ctr" defTabSz="914332" eaLnBrk="1" fontAlgn="auto" latinLnBrk="0" hangingPunct="1">
              <a:lnSpc>
                <a:spcPct val="100000"/>
              </a:lnSpc>
              <a:spcBef>
                <a:spcPts val="0"/>
              </a:spcBef>
              <a:spcAft>
                <a:spcPts val="0"/>
              </a:spcAft>
              <a:buClrTx/>
              <a:buSzTx/>
              <a:buFontTx/>
              <a:buNone/>
              <a:tabLst/>
              <a:defRPr/>
            </a:pPr>
            <a:r>
              <a:rPr lang="en-CA" b="1" kern="0" dirty="0">
                <a:latin typeface="Calibri"/>
              </a:rPr>
              <a:t>3. Increased fat</a:t>
            </a:r>
            <a:endParaRPr kumimoji="0" lang="en-CA" b="1" i="0" u="none" strike="noStrike" kern="0" cap="none" spc="0" normalizeH="0" baseline="0" noProof="0" dirty="0">
              <a:ln>
                <a:noFill/>
              </a:ln>
              <a:effectLst/>
              <a:uLnTx/>
              <a:uFillTx/>
              <a:latin typeface="Calibri"/>
            </a:endParaRPr>
          </a:p>
        </p:txBody>
      </p:sp>
    </p:spTree>
    <p:extLst>
      <p:ext uri="{BB962C8B-B14F-4D97-AF65-F5344CB8AC3E}">
        <p14:creationId xmlns:p14="http://schemas.microsoft.com/office/powerpoint/2010/main" val="3889579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sz="half" idx="1"/>
          </p:nvPr>
        </p:nvSpPr>
        <p:spPr/>
        <p:txBody>
          <a:bodyPr/>
          <a:lstStyle/>
          <a:p>
            <a:endParaRPr lang="en-CA" dirty="0"/>
          </a:p>
        </p:txBody>
      </p:sp>
      <p:sp>
        <p:nvSpPr>
          <p:cNvPr id="4" name="Content Placeholder 3"/>
          <p:cNvSpPr>
            <a:spLocks noGrp="1"/>
          </p:cNvSpPr>
          <p:nvPr>
            <p:ph sz="quarter" idx="2"/>
          </p:nvPr>
        </p:nvSpPr>
        <p:spPr/>
        <p:txBody>
          <a:bodyPr/>
          <a:lstStyle/>
          <a:p>
            <a:endParaRPr lang="en-CA"/>
          </a:p>
        </p:txBody>
      </p:sp>
      <p:sp>
        <p:nvSpPr>
          <p:cNvPr id="5" name="Content Placeholder 4"/>
          <p:cNvSpPr>
            <a:spLocks noGrp="1"/>
          </p:cNvSpPr>
          <p:nvPr>
            <p:ph sz="quarter" idx="3"/>
          </p:nvPr>
        </p:nvSpPr>
        <p:spPr/>
        <p:txBody>
          <a:bodyPr/>
          <a:lstStyle/>
          <a:p>
            <a:endParaRPr lang="en-CA"/>
          </a:p>
        </p:txBody>
      </p:sp>
      <p:pic>
        <p:nvPicPr>
          <p:cNvPr id="7" name="Picture 6"/>
          <p:cNvPicPr>
            <a:picLocks noChangeAspect="1"/>
          </p:cNvPicPr>
          <p:nvPr/>
        </p:nvPicPr>
        <p:blipFill>
          <a:blip r:embed="rId2"/>
          <a:stretch>
            <a:fillRect/>
          </a:stretch>
        </p:blipFill>
        <p:spPr>
          <a:xfrm>
            <a:off x="0" y="-1"/>
            <a:ext cx="9144000" cy="6844753"/>
          </a:xfrm>
          <a:prstGeom prst="rect">
            <a:avLst/>
          </a:prstGeom>
        </p:spPr>
      </p:pic>
    </p:spTree>
    <p:extLst>
      <p:ext uri="{BB962C8B-B14F-4D97-AF65-F5344CB8AC3E}">
        <p14:creationId xmlns:p14="http://schemas.microsoft.com/office/powerpoint/2010/main" val="982346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5842" name="Rectangle 7"/>
          <p:cNvSpPr>
            <a:spLocks noGrp="1" noChangeArrowheads="1"/>
          </p:cNvSpPr>
          <p:nvPr>
            <p:ph type="title"/>
          </p:nvPr>
        </p:nvSpPr>
        <p:spPr>
          <a:xfrm>
            <a:off x="251520" y="-171400"/>
            <a:ext cx="8229600" cy="1143000"/>
          </a:xfrm>
        </p:spPr>
        <p:txBody>
          <a:bodyPr/>
          <a:lstStyle/>
          <a:p>
            <a:pPr algn="l" eaLnBrk="1" hangingPunct="1"/>
            <a:r>
              <a:rPr lang="en-US" altLang="en-US" dirty="0">
                <a:solidFill>
                  <a:schemeClr val="hlink"/>
                </a:solidFill>
              </a:rPr>
              <a:t>More information</a:t>
            </a:r>
            <a:endParaRPr lang="en-CA" altLang="en-US" dirty="0">
              <a:solidFill>
                <a:schemeClr val="hlink"/>
              </a:solidFill>
            </a:endParaRPr>
          </a:p>
        </p:txBody>
      </p:sp>
      <p:pic>
        <p:nvPicPr>
          <p:cNvPr id="35843" name="Picture 9" descr="holos_NObyline"/>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tretch>
            <a:fillRect/>
          </a:stretch>
        </p:blipFill>
        <p:spPr>
          <a:xfrm>
            <a:off x="6730745" y="5783740"/>
            <a:ext cx="2007620" cy="885348"/>
          </a:xfrm>
          <a:noFill/>
        </p:spPr>
      </p:pic>
      <p:pic>
        <p:nvPicPr>
          <p:cNvPr id="35844" name="Picture 11" descr="AAFC-trans"/>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228600" y="6400800"/>
            <a:ext cx="3532188" cy="268288"/>
          </a:xfrm>
          <a:noFill/>
        </p:spPr>
      </p:pic>
      <p:grpSp>
        <p:nvGrpSpPr>
          <p:cNvPr id="4" name="Group 3"/>
          <p:cNvGrpSpPr/>
          <p:nvPr/>
        </p:nvGrpSpPr>
        <p:grpSpPr>
          <a:xfrm>
            <a:off x="-1694" y="3501008"/>
            <a:ext cx="4001866" cy="1857112"/>
            <a:chOff x="-7058" y="3933056"/>
            <a:chExt cx="4579058" cy="1857112"/>
          </a:xfrm>
        </p:grpSpPr>
        <p:sp>
          <p:nvSpPr>
            <p:cNvPr id="3" name="Rounded Rectangle 2"/>
            <p:cNvSpPr/>
            <p:nvPr/>
          </p:nvSpPr>
          <p:spPr>
            <a:xfrm>
              <a:off x="-5120" y="3933056"/>
              <a:ext cx="4577120" cy="1857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845" name="Text Box 13"/>
            <p:cNvSpPr txBox="1">
              <a:spLocks noChangeArrowheads="1"/>
            </p:cNvSpPr>
            <p:nvPr/>
          </p:nvSpPr>
          <p:spPr bwMode="auto">
            <a:xfrm>
              <a:off x="-7058" y="4005064"/>
              <a:ext cx="4579058"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fontAlgn="base" hangingPunct="1">
                <a:spcBef>
                  <a:spcPct val="0"/>
                </a:spcBef>
                <a:spcAft>
                  <a:spcPct val="0"/>
                </a:spcAft>
              </a:pPr>
              <a:r>
                <a:rPr lang="en-US" altLang="en-US" sz="2200" b="1" dirty="0">
                  <a:solidFill>
                    <a:srgbClr val="0033CC"/>
                  </a:solidFill>
                </a:rPr>
                <a:t>To download </a:t>
              </a:r>
              <a:r>
                <a:rPr lang="en-US" altLang="en-US" sz="2200" b="1" dirty="0" err="1">
                  <a:solidFill>
                    <a:srgbClr val="0033CC"/>
                  </a:solidFill>
                </a:rPr>
                <a:t>Holos</a:t>
              </a:r>
              <a:r>
                <a:rPr lang="en-US" altLang="en-US" sz="2200" b="1" dirty="0">
                  <a:solidFill>
                    <a:srgbClr val="0033CC"/>
                  </a:solidFill>
                </a:rPr>
                <a:t>: www.agr.gc.ca/holos-ghg </a:t>
              </a:r>
              <a:endParaRPr kumimoji="0" lang="en-US" altLang="en-US" sz="2200" b="1" i="0" u="none" strike="noStrike" kern="1200" cap="none" spc="0" normalizeH="0" baseline="0" noProof="0" dirty="0">
                <a:ln>
                  <a:noFill/>
                </a:ln>
                <a:solidFill>
                  <a:srgbClr val="0033CC"/>
                </a:solidFill>
                <a:effectLst/>
                <a:uLnTx/>
                <a:uFillTx/>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en-US" sz="2200" b="1" dirty="0">
                <a:solidFill>
                  <a:srgbClr val="0033CC"/>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dirty="0">
                  <a:ln>
                    <a:noFill/>
                  </a:ln>
                  <a:solidFill>
                    <a:srgbClr val="0033CC"/>
                  </a:solidFill>
                  <a:effectLst/>
                  <a:uLnTx/>
                  <a:uFillTx/>
                </a:rPr>
                <a:t>Questions - Email: aafc.holos.acc@Canada.ca</a:t>
              </a:r>
              <a:endParaRPr kumimoji="0" lang="en-CA" altLang="en-US" sz="2200" b="1" i="0" u="none" strike="noStrike" kern="1200" cap="none" spc="0" normalizeH="0" baseline="0" noProof="0" dirty="0">
                <a:ln>
                  <a:noFill/>
                </a:ln>
                <a:solidFill>
                  <a:srgbClr val="0033CC"/>
                </a:solidFill>
                <a:effectLst/>
                <a:uLnTx/>
                <a:uFillTx/>
              </a:endParaRPr>
            </a:p>
          </p:txBody>
        </p:sp>
      </p:grpSp>
      <p:sp>
        <p:nvSpPr>
          <p:cNvPr id="35846" name="Text Box 14"/>
          <p:cNvSpPr txBox="1">
            <a:spLocks noChangeArrowheads="1"/>
          </p:cNvSpPr>
          <p:nvPr/>
        </p:nvSpPr>
        <p:spPr bwMode="auto">
          <a:xfrm>
            <a:off x="179512" y="1241465"/>
            <a:ext cx="403244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2000" b="0" i="0" u="none" strike="noStrike" kern="1200" cap="none" spc="0" normalizeH="0" baseline="0" noProof="0" dirty="0">
                <a:ln>
                  <a:noFill/>
                </a:ln>
                <a:solidFill>
                  <a:srgbClr val="000000"/>
                </a:solidFill>
                <a:effectLst/>
                <a:uLnTx/>
                <a:uFillTx/>
              </a:rPr>
              <a:t>Aklilu Alemu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2000" b="0" i="0" u="none" strike="noStrike" kern="1200" cap="none" spc="0" normalizeH="0" baseline="0" noProof="0" dirty="0">
                <a:ln>
                  <a:noFill/>
                </a:ln>
                <a:solidFill>
                  <a:srgbClr val="000000"/>
                </a:solidFill>
                <a:effectLst/>
                <a:uLnTx/>
                <a:uFillTx/>
              </a:rPr>
              <a:t>Agriculture and </a:t>
            </a:r>
            <a:r>
              <a:rPr kumimoji="0" lang="en-CA" altLang="en-US" sz="2000" b="0" i="0" u="none" strike="noStrike" kern="1200" cap="none" spc="0" normalizeH="0" baseline="0" noProof="0" dirty="0" err="1">
                <a:ln>
                  <a:noFill/>
                </a:ln>
                <a:solidFill>
                  <a:srgbClr val="000000"/>
                </a:solidFill>
                <a:effectLst/>
                <a:uLnTx/>
                <a:uFillTx/>
              </a:rPr>
              <a:t>Agri</a:t>
            </a:r>
            <a:r>
              <a:rPr kumimoji="0" lang="en-CA" altLang="en-US" sz="2000" b="0" i="0" u="none" strike="noStrike" kern="1200" cap="none" spc="0" normalizeH="0" baseline="0" noProof="0" dirty="0">
                <a:ln>
                  <a:noFill/>
                </a:ln>
                <a:solidFill>
                  <a:srgbClr val="000000"/>
                </a:solidFill>
                <a:effectLst/>
                <a:uLnTx/>
                <a:uFillTx/>
              </a:rPr>
              <a:t>-Food Canada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2000" b="0" i="0" u="none" strike="noStrike" kern="1200" cap="none" spc="0" normalizeH="0" baseline="0" noProof="0" dirty="0">
                <a:ln>
                  <a:noFill/>
                </a:ln>
                <a:solidFill>
                  <a:srgbClr val="000000"/>
                </a:solidFill>
                <a:effectLst/>
                <a:uLnTx/>
                <a:uFillTx/>
              </a:rPr>
              <a:t>Telephone: 403-317-3446 </a:t>
            </a:r>
            <a:br>
              <a:rPr kumimoji="0" lang="en-CA" altLang="en-US" sz="2000" b="0" i="0" u="none" strike="noStrike" kern="1200" cap="none" spc="0" normalizeH="0" baseline="0" noProof="0" dirty="0">
                <a:ln>
                  <a:noFill/>
                </a:ln>
                <a:solidFill>
                  <a:srgbClr val="000000"/>
                </a:solidFill>
                <a:effectLst/>
                <a:uLnTx/>
                <a:uFillTx/>
              </a:rPr>
            </a:br>
            <a:r>
              <a:rPr lang="en-US" altLang="en-US" sz="2000" dirty="0">
                <a:solidFill>
                  <a:srgbClr val="0033CC"/>
                </a:solidFill>
              </a:rPr>
              <a:t>aklilu.alemu@canada.ca</a:t>
            </a:r>
            <a:endParaRPr kumimoji="0" lang="en-CA" altLang="en-US" sz="2000" b="0" i="0" u="none" strike="noStrike" kern="1200" cap="none" spc="0" normalizeH="0" baseline="0" noProof="0" dirty="0">
              <a:ln>
                <a:noFill/>
              </a:ln>
              <a:solidFill>
                <a:srgbClr val="0033CC"/>
              </a:solidFill>
              <a:effectLst/>
              <a:uLnTx/>
              <a:uFillTx/>
            </a:endParaRPr>
          </a:p>
        </p:txBody>
      </p:sp>
      <p:grpSp>
        <p:nvGrpSpPr>
          <p:cNvPr id="7" name="Group 6"/>
          <p:cNvGrpSpPr/>
          <p:nvPr/>
        </p:nvGrpSpPr>
        <p:grpSpPr>
          <a:xfrm>
            <a:off x="4139952" y="751168"/>
            <a:ext cx="5005742" cy="5005742"/>
            <a:chOff x="4174770" y="751168"/>
            <a:chExt cx="5005742" cy="5005742"/>
          </a:xfrm>
        </p:grpSpPr>
        <p:pic>
          <p:nvPicPr>
            <p:cNvPr id="5" name="Picture 4"/>
            <p:cNvPicPr>
              <a:picLocks noChangeAspect="1"/>
            </p:cNvPicPr>
            <p:nvPr/>
          </p:nvPicPr>
          <p:blipFill rotWithShape="1">
            <a:blip r:embed="rId6"/>
            <a:srcRect l="11663" t="11737" r="63968" b="7033"/>
            <a:stretch/>
          </p:blipFill>
          <p:spPr>
            <a:xfrm>
              <a:off x="4174770" y="751168"/>
              <a:ext cx="5005742" cy="5005742"/>
            </a:xfrm>
            <a:prstGeom prst="rect">
              <a:avLst/>
            </a:prstGeom>
          </p:spPr>
        </p:pic>
        <p:sp>
          <p:nvSpPr>
            <p:cNvPr id="11" name="Notched Right Arrow 10"/>
            <p:cNvSpPr/>
            <p:nvPr/>
          </p:nvSpPr>
          <p:spPr>
            <a:xfrm>
              <a:off x="4860032" y="3861048"/>
              <a:ext cx="444625" cy="215516"/>
            </a:xfrm>
            <a:prstGeom prst="notchedRightArrow">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186310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Purpose of Holos</a:t>
            </a:r>
          </a:p>
        </p:txBody>
      </p:sp>
      <p:sp>
        <p:nvSpPr>
          <p:cNvPr id="3" name="Content Placeholder 2"/>
          <p:cNvSpPr>
            <a:spLocks noGrp="1"/>
          </p:cNvSpPr>
          <p:nvPr>
            <p:ph idx="1"/>
          </p:nvPr>
        </p:nvSpPr>
        <p:spPr>
          <a:xfrm>
            <a:off x="395536" y="1340768"/>
            <a:ext cx="8424936" cy="4824536"/>
          </a:xfrm>
        </p:spPr>
        <p:txBody>
          <a:bodyPr>
            <a:normAutofit/>
          </a:bodyPr>
          <a:lstStyle/>
          <a:p>
            <a:pPr>
              <a:lnSpc>
                <a:spcPct val="90000"/>
              </a:lnSpc>
            </a:pPr>
            <a:r>
              <a:rPr lang="en-US" altLang="en-US" sz="2800" dirty="0"/>
              <a:t>Whole-systems approach</a:t>
            </a:r>
          </a:p>
          <a:p>
            <a:pPr lvl="1">
              <a:lnSpc>
                <a:spcPct val="90000"/>
              </a:lnSpc>
              <a:buFont typeface="Wingdings" panose="05000000000000000000" pitchFamily="2" charset="2"/>
              <a:buChar char="Ø"/>
            </a:pPr>
            <a:r>
              <a:rPr lang="en-US" altLang="en-US" sz="2400" dirty="0"/>
              <a:t>Estimate all GHGs from entire, integrated farm</a:t>
            </a:r>
          </a:p>
          <a:p>
            <a:pPr lvl="1">
              <a:lnSpc>
                <a:spcPct val="90000"/>
              </a:lnSpc>
              <a:buFont typeface="Wingdings" panose="05000000000000000000" pitchFamily="2" charset="2"/>
              <a:buChar char="Ø"/>
            </a:pPr>
            <a:r>
              <a:rPr lang="en-US" altLang="en-US" sz="2400" dirty="0"/>
              <a:t>Ensures effects of changes are transferred through entire system</a:t>
            </a:r>
          </a:p>
          <a:p>
            <a:pPr lvl="1">
              <a:lnSpc>
                <a:spcPct val="90000"/>
              </a:lnSpc>
              <a:buFont typeface="Wingdings" panose="05000000000000000000" pitchFamily="2" charset="2"/>
              <a:buChar char="Ø"/>
            </a:pPr>
            <a:r>
              <a:rPr lang="en-US" altLang="en-US" sz="2400" dirty="0"/>
              <a:t>Emphasizes interactions</a:t>
            </a:r>
          </a:p>
          <a:p>
            <a:pPr>
              <a:lnSpc>
                <a:spcPct val="90000"/>
              </a:lnSpc>
            </a:pPr>
            <a:r>
              <a:rPr lang="en-US" altLang="en-US" sz="2800" dirty="0"/>
              <a:t>Envision hypothetical scenarios and test possible ways of reducing GHG emissions before implementation</a:t>
            </a:r>
          </a:p>
          <a:p>
            <a:pPr>
              <a:lnSpc>
                <a:spcPct val="90000"/>
              </a:lnSpc>
            </a:pPr>
            <a:r>
              <a:rPr lang="en-US" altLang="en-US" sz="2800" dirty="0"/>
              <a:t>Intended to look into the future and ask “What if?”</a:t>
            </a:r>
          </a:p>
          <a:p>
            <a:pPr>
              <a:lnSpc>
                <a:spcPct val="90000"/>
              </a:lnSpc>
            </a:pPr>
            <a:r>
              <a:rPr lang="en-US" altLang="en-US" sz="2800" dirty="0"/>
              <a:t>Learning and communication tool</a:t>
            </a:r>
          </a:p>
          <a:p>
            <a:pPr>
              <a:lnSpc>
                <a:spcPct val="90000"/>
              </a:lnSpc>
            </a:pPr>
            <a:r>
              <a:rPr lang="en-CA" altLang="en-US" sz="2800" dirty="0"/>
              <a:t>Research explorations</a:t>
            </a:r>
          </a:p>
          <a:p>
            <a:endParaRPr lang="en-CA" dirty="0"/>
          </a:p>
        </p:txBody>
      </p:sp>
      <p:grpSp>
        <p:nvGrpSpPr>
          <p:cNvPr id="6" name="Group 5"/>
          <p:cNvGrpSpPr/>
          <p:nvPr/>
        </p:nvGrpSpPr>
        <p:grpSpPr>
          <a:xfrm>
            <a:off x="6804248" y="4869160"/>
            <a:ext cx="2311971" cy="1874150"/>
            <a:chOff x="6377973" y="4005064"/>
            <a:chExt cx="2738246" cy="2738246"/>
          </a:xfrm>
        </p:grpSpPr>
        <p:pic>
          <p:nvPicPr>
            <p:cNvPr id="4" name="Picture 3"/>
            <p:cNvPicPr>
              <a:picLocks noChangeAspect="1"/>
            </p:cNvPicPr>
            <p:nvPr/>
          </p:nvPicPr>
          <p:blipFill rotWithShape="1">
            <a:blip r:embed="rId3"/>
            <a:srcRect l="11663" t="11737" r="63968" b="7033"/>
            <a:stretch/>
          </p:blipFill>
          <p:spPr>
            <a:xfrm>
              <a:off x="6377973" y="4005064"/>
              <a:ext cx="2738246" cy="2738246"/>
            </a:xfrm>
            <a:prstGeom prst="rect">
              <a:avLst/>
            </a:prstGeom>
          </p:spPr>
        </p:pic>
        <p:sp>
          <p:nvSpPr>
            <p:cNvPr id="5" name="Notched Right Arrow 4"/>
            <p:cNvSpPr/>
            <p:nvPr/>
          </p:nvSpPr>
          <p:spPr>
            <a:xfrm>
              <a:off x="6588224" y="5661248"/>
              <a:ext cx="444625" cy="215516"/>
            </a:xfrm>
            <a:prstGeom prst="notchedRightArrow">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Content Placeholder 2">
            <a:extLst>
              <a:ext uri="{FF2B5EF4-FFF2-40B4-BE49-F238E27FC236}">
                <a16:creationId xmlns:a16="http://schemas.microsoft.com/office/drawing/2014/main" id="{F4EB6F84-40E6-442A-B791-C394EDE44959}"/>
              </a:ext>
            </a:extLst>
          </p:cNvPr>
          <p:cNvSpPr txBox="1">
            <a:spLocks/>
          </p:cNvSpPr>
          <p:nvPr/>
        </p:nvSpPr>
        <p:spPr>
          <a:xfrm>
            <a:off x="421573" y="6006719"/>
            <a:ext cx="6074461" cy="1014119"/>
          </a:xfrm>
          <a:prstGeom prst="rect">
            <a:avLst/>
          </a:prstGeom>
        </p:spPr>
        <p:txBody>
          <a:bodyPr vert="horz" lIns="91440" tIns="45720" rIns="91440" bIns="45720" rtlCol="0">
            <a:normAutofit fontScale="32500" lnSpcReduction="20000"/>
          </a:bodyPr>
          <a:lstStyle>
            <a:lvl1pPr marL="269875" indent="-269875" algn="l" defTabSz="914400" rtl="0" eaLnBrk="1" latinLnBrk="0" hangingPunct="1">
              <a:spcBef>
                <a:spcPct val="20000"/>
              </a:spcBef>
              <a:buClr>
                <a:srgbClr val="0099CC"/>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99CC"/>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99CC"/>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i="1"/>
              <a:t>This material is based upon work that is supported by the National Institute of Food and Agriculture, U.S. Department of Agriculture, under award number 2017-38640-26913 through the Western Sustainable Agriculture Research and Education program under subaward number GW18-156. USDA is an equal opportunity employer and service provider.</a:t>
            </a:r>
            <a:r>
              <a:rPr lang="en-US" sz="800" i="1"/>
              <a:t> </a:t>
            </a:r>
            <a:r>
              <a:rPr lang="en-US" i="1"/>
              <a:t>Any opinions, findings, conclusions, or recommendations expressed in this publication are those of the author(s) and do not necessarily reflect the view of the U.S. Department of Agriculture.</a:t>
            </a:r>
            <a:endParaRPr lang="en-US"/>
          </a:p>
          <a:p>
            <a:pPr marL="0" indent="0">
              <a:buFont typeface="Arial" pitchFamily="34" charset="0"/>
              <a:buNone/>
            </a:pPr>
            <a:endParaRPr lang="en-US" dirty="0"/>
          </a:p>
        </p:txBody>
      </p:sp>
    </p:spTree>
    <p:extLst>
      <p:ext uri="{BB962C8B-B14F-4D97-AF65-F5344CB8AC3E}">
        <p14:creationId xmlns:p14="http://schemas.microsoft.com/office/powerpoint/2010/main" val="1112224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3">
                                            <p:txEl>
                                              <p:pRg st="4" end="4"/>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 calcmode="lin" valueType="num">
                                      <p:cBhvr>
                                        <p:cTn id="1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14" dur="500"/>
                                        <p:tgtEl>
                                          <p:spTgt spid="3">
                                            <p:txEl>
                                              <p:pRg st="5" end="5"/>
                                            </p:txEl>
                                          </p:spTgt>
                                        </p:tgtEl>
                                      </p:cBhvr>
                                    </p:animEffect>
                                  </p:childTnLst>
                                </p:cTn>
                              </p:par>
                              <p:par>
                                <p:cTn id="15" presetID="9" presetClass="emph" presetSubtype="0" nodeType="withEffect">
                                  <p:stCondLst>
                                    <p:cond delay="0"/>
                                  </p:stCondLst>
                                  <p:childTnLst>
                                    <p:set>
                                      <p:cBhvr rctx="PPT">
                                        <p:cTn id="16" dur="indefinite"/>
                                        <p:tgtEl>
                                          <p:spTgt spid="3">
                                            <p:txEl>
                                              <p:pRg st="0" end="0"/>
                                            </p:txEl>
                                          </p:spTgt>
                                        </p:tgtEl>
                                        <p:attrNameLst>
                                          <p:attrName>style.opacity</p:attrName>
                                        </p:attrNameLst>
                                      </p:cBhvr>
                                      <p:to>
                                        <p:strVal val="0.5"/>
                                      </p:to>
                                    </p:set>
                                    <p:animEffect filter="image" prLst="opacity: 0.5">
                                      <p:cBhvr rctx="IE">
                                        <p:cTn id="17" dur="indefinite"/>
                                        <p:tgtEl>
                                          <p:spTgt spid="3">
                                            <p:txEl>
                                              <p:pRg st="0" end="0"/>
                                            </p:txEl>
                                          </p:spTgt>
                                        </p:tgtEl>
                                      </p:cBhvr>
                                    </p:animEffect>
                                  </p:childTnLst>
                                </p:cTn>
                              </p:par>
                              <p:par>
                                <p:cTn id="18" presetID="9" presetClass="emph" presetSubtype="0" nodeType="withEffect">
                                  <p:stCondLst>
                                    <p:cond delay="0"/>
                                  </p:stCondLst>
                                  <p:childTnLst>
                                    <p:set>
                                      <p:cBhvr rctx="PPT">
                                        <p:cTn id="19" dur="indefinite"/>
                                        <p:tgtEl>
                                          <p:spTgt spid="3">
                                            <p:txEl>
                                              <p:pRg st="1" end="1"/>
                                            </p:txEl>
                                          </p:spTgt>
                                        </p:tgtEl>
                                        <p:attrNameLst>
                                          <p:attrName>style.opacity</p:attrName>
                                        </p:attrNameLst>
                                      </p:cBhvr>
                                      <p:to>
                                        <p:strVal val="0.5"/>
                                      </p:to>
                                    </p:set>
                                    <p:animEffect filter="image" prLst="opacity: 0.5">
                                      <p:cBhvr rctx="IE">
                                        <p:cTn id="20" dur="indefinite"/>
                                        <p:tgtEl>
                                          <p:spTgt spid="3">
                                            <p:txEl>
                                              <p:pRg st="1" end="1"/>
                                            </p:txEl>
                                          </p:spTgt>
                                        </p:tgtEl>
                                      </p:cBhvr>
                                    </p:animEffect>
                                  </p:childTnLst>
                                </p:cTn>
                              </p:par>
                              <p:par>
                                <p:cTn id="21" presetID="9" presetClass="emph" presetSubtype="0" nodeType="withEffect">
                                  <p:stCondLst>
                                    <p:cond delay="0"/>
                                  </p:stCondLst>
                                  <p:childTnLst>
                                    <p:set>
                                      <p:cBhvr rctx="PPT">
                                        <p:cTn id="22" dur="indefinite"/>
                                        <p:tgtEl>
                                          <p:spTgt spid="3">
                                            <p:txEl>
                                              <p:pRg st="2" end="2"/>
                                            </p:txEl>
                                          </p:spTgt>
                                        </p:tgtEl>
                                        <p:attrNameLst>
                                          <p:attrName>style.opacity</p:attrName>
                                        </p:attrNameLst>
                                      </p:cBhvr>
                                      <p:to>
                                        <p:strVal val="0.5"/>
                                      </p:to>
                                    </p:set>
                                    <p:animEffect filter="image" prLst="opacity: 0.5">
                                      <p:cBhvr rctx="IE">
                                        <p:cTn id="23" dur="indefinite"/>
                                        <p:tgtEl>
                                          <p:spTgt spid="3">
                                            <p:txEl>
                                              <p:pRg st="2" end="2"/>
                                            </p:txEl>
                                          </p:spTgt>
                                        </p:tgtEl>
                                      </p:cBhvr>
                                    </p:animEffect>
                                  </p:childTnLst>
                                </p:cTn>
                              </p:par>
                              <p:par>
                                <p:cTn id="24" presetID="9" presetClass="emph" presetSubtype="0" nodeType="withEffect">
                                  <p:stCondLst>
                                    <p:cond delay="0"/>
                                  </p:stCondLst>
                                  <p:childTnLst>
                                    <p:set>
                                      <p:cBhvr rctx="PPT">
                                        <p:cTn id="25" dur="indefinite"/>
                                        <p:tgtEl>
                                          <p:spTgt spid="3">
                                            <p:txEl>
                                              <p:pRg st="3" end="3"/>
                                            </p:txEl>
                                          </p:spTgt>
                                        </p:tgtEl>
                                        <p:attrNameLst>
                                          <p:attrName>style.opacity</p:attrName>
                                        </p:attrNameLst>
                                      </p:cBhvr>
                                      <p:to>
                                        <p:strVal val="0.5"/>
                                      </p:to>
                                    </p:set>
                                    <p:animEffect filter="image" prLst="opacity: 0.5">
                                      <p:cBhvr rctx="IE">
                                        <p:cTn id="26" dur="indefinite"/>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9" presetClass="emph" presetSubtype="0" nodeType="withEffect">
                                  <p:stCondLst>
                                    <p:cond delay="0"/>
                                  </p:stCondLst>
                                  <p:childTnLst>
                                    <p:set>
                                      <p:cBhvr rctx="PPT">
                                        <p:cTn id="40" dur="indefinite"/>
                                        <p:tgtEl>
                                          <p:spTgt spid="3">
                                            <p:txEl>
                                              <p:pRg st="4" end="4"/>
                                            </p:txEl>
                                          </p:spTgt>
                                        </p:tgtEl>
                                        <p:attrNameLst>
                                          <p:attrName>style.opacity</p:attrName>
                                        </p:attrNameLst>
                                      </p:cBhvr>
                                      <p:to>
                                        <p:strVal val="0.5"/>
                                      </p:to>
                                    </p:set>
                                    <p:animEffect filter="image" prLst="opacity: 0.5">
                                      <p:cBhvr rctx="IE">
                                        <p:cTn id="41" dur="indefinite"/>
                                        <p:tgtEl>
                                          <p:spTgt spid="3">
                                            <p:txEl>
                                              <p:pRg st="4" end="4"/>
                                            </p:txEl>
                                          </p:spTgt>
                                        </p:tgtEl>
                                      </p:cBhvr>
                                    </p:animEffect>
                                  </p:childTnLst>
                                </p:cTn>
                              </p:par>
                              <p:par>
                                <p:cTn id="42" presetID="9" presetClass="emph" presetSubtype="0" nodeType="withEffect">
                                  <p:stCondLst>
                                    <p:cond delay="0"/>
                                  </p:stCondLst>
                                  <p:childTnLst>
                                    <p:set>
                                      <p:cBhvr rctx="PPT">
                                        <p:cTn id="43" dur="indefinite"/>
                                        <p:tgtEl>
                                          <p:spTgt spid="3">
                                            <p:txEl>
                                              <p:pRg st="5" end="5"/>
                                            </p:txEl>
                                          </p:spTgt>
                                        </p:tgtEl>
                                        <p:attrNameLst>
                                          <p:attrName>style.opacity</p:attrName>
                                        </p:attrNameLst>
                                      </p:cBhvr>
                                      <p:to>
                                        <p:strVal val="0.5"/>
                                      </p:to>
                                    </p:set>
                                    <p:animEffect filter="image" prLst="opacity: 0.5">
                                      <p:cBhvr rctx="IE">
                                        <p:cTn id="44" dur="indefinite"/>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Enteric methane</a:t>
            </a:r>
          </a:p>
        </p:txBody>
      </p:sp>
      <p:sp>
        <p:nvSpPr>
          <p:cNvPr id="3" name="Slide Number Placeholder 2"/>
          <p:cNvSpPr>
            <a:spLocks noGrp="1"/>
          </p:cNvSpPr>
          <p:nvPr>
            <p:ph type="sldNum" sz="quarter" idx="12"/>
          </p:nvPr>
        </p:nvSpPr>
        <p:spPr/>
        <p:txBody>
          <a:bodyPr/>
          <a:lstStyle/>
          <a:p>
            <a:fld id="{107AD707-54DF-4786-B86C-17C1F8949531}" type="slidenum">
              <a:rPr lang="en-CA" smtClean="0"/>
              <a:t>4</a:t>
            </a:fld>
            <a:endParaRPr lang="en-CA"/>
          </a:p>
        </p:txBody>
      </p:sp>
      <p:sp>
        <p:nvSpPr>
          <p:cNvPr id="4" name="TextBox 3"/>
          <p:cNvSpPr txBox="1"/>
          <p:nvPr/>
        </p:nvSpPr>
        <p:spPr>
          <a:xfrm>
            <a:off x="395536" y="1935041"/>
            <a:ext cx="3888432" cy="3070069"/>
          </a:xfrm>
          <a:prstGeom prst="rect">
            <a:avLst/>
          </a:prstGeom>
          <a:solidFill>
            <a:schemeClr val="bg1"/>
          </a:solidFill>
        </p:spPr>
        <p:txBody>
          <a:bodyPr wrap="square" lIns="91438" tIns="45719" rIns="91438" bIns="45719" rtlCol="0">
            <a:spAutoFit/>
          </a:bodyPr>
          <a:lstStyle/>
          <a:p>
            <a:pPr>
              <a:lnSpc>
                <a:spcPct val="150000"/>
              </a:lnSpc>
            </a:pPr>
            <a:r>
              <a:rPr lang="en-US" sz="2025" b="1" dirty="0"/>
              <a:t>Dry matter intake:</a:t>
            </a:r>
            <a:endParaRPr lang="en-CA" sz="2025" b="1" dirty="0"/>
          </a:p>
          <a:p>
            <a:pPr marL="742931" lvl="1" indent="-285743">
              <a:lnSpc>
                <a:spcPct val="150000"/>
              </a:lnSpc>
              <a:buFont typeface="Arial" panose="020B0604020202020204" pitchFamily="34" charset="0"/>
              <a:buChar char="•"/>
            </a:pPr>
            <a:r>
              <a:rPr lang="en-CA" sz="1350" b="1" dirty="0"/>
              <a:t>Maintenance (cold &gt; warm)</a:t>
            </a:r>
          </a:p>
          <a:p>
            <a:pPr marL="742931" lvl="1" indent="-285743">
              <a:lnSpc>
                <a:spcPct val="150000"/>
              </a:lnSpc>
              <a:buFont typeface="Arial" panose="020B0604020202020204" pitchFamily="34" charset="0"/>
              <a:buChar char="•"/>
            </a:pPr>
            <a:r>
              <a:rPr lang="en-CA" sz="1350" b="1" dirty="0"/>
              <a:t>Activity</a:t>
            </a:r>
          </a:p>
          <a:p>
            <a:pPr marL="742931" lvl="1" indent="-285743">
              <a:lnSpc>
                <a:spcPct val="150000"/>
              </a:lnSpc>
              <a:buFont typeface="Arial" panose="020B0604020202020204" pitchFamily="34" charset="0"/>
              <a:buChar char="•"/>
            </a:pPr>
            <a:r>
              <a:rPr lang="en-CA" sz="1350" b="1" dirty="0"/>
              <a:t>Growth (average daily gain)</a:t>
            </a:r>
          </a:p>
          <a:p>
            <a:pPr marL="742931" lvl="1" indent="-285743">
              <a:lnSpc>
                <a:spcPct val="150000"/>
              </a:lnSpc>
              <a:buFont typeface="Arial" panose="020B0604020202020204" pitchFamily="34" charset="0"/>
              <a:buChar char="•"/>
            </a:pPr>
            <a:r>
              <a:rPr lang="en-CA" sz="1350" b="1" dirty="0"/>
              <a:t>Pregnancy</a:t>
            </a:r>
          </a:p>
          <a:p>
            <a:pPr marL="742931" lvl="1" indent="-285743">
              <a:lnSpc>
                <a:spcPct val="150000"/>
              </a:lnSpc>
              <a:buFont typeface="Arial" panose="020B0604020202020204" pitchFamily="34" charset="0"/>
              <a:buChar char="•"/>
            </a:pPr>
            <a:r>
              <a:rPr lang="en-CA" sz="1350" b="1" dirty="0"/>
              <a:t>Milk</a:t>
            </a:r>
          </a:p>
          <a:p>
            <a:pPr>
              <a:lnSpc>
                <a:spcPct val="150000"/>
              </a:lnSpc>
            </a:pPr>
            <a:r>
              <a:rPr lang="en-US" sz="1350" b="1" dirty="0"/>
              <a:t>* Energy content (</a:t>
            </a:r>
            <a:r>
              <a:rPr lang="en-CA" sz="1350" dirty="0"/>
              <a:t>18.45 MJ/kg DM)</a:t>
            </a:r>
            <a:r>
              <a:rPr lang="en-US" sz="1350" b="1" dirty="0"/>
              <a:t> =</a:t>
            </a:r>
          </a:p>
          <a:p>
            <a:pPr>
              <a:lnSpc>
                <a:spcPct val="150000"/>
              </a:lnSpc>
            </a:pPr>
            <a:r>
              <a:rPr lang="en-US" sz="2775" b="1" dirty="0"/>
              <a:t>Gross Energy Intake</a:t>
            </a:r>
          </a:p>
        </p:txBody>
      </p:sp>
      <p:pic>
        <p:nvPicPr>
          <p:cNvPr id="1034" name="Picture 10" descr="C:\Users\Ke Gao Long\AppData\Local\Microsoft\Windows\INetCache\IE\J47AXAFA\1024px-New_Forest_calf[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6670" y="1834846"/>
            <a:ext cx="1567334" cy="117550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6330646" y="1760553"/>
            <a:ext cx="2678916" cy="1656184"/>
            <a:chOff x="395536" y="915566"/>
            <a:chExt cx="2678916" cy="1656184"/>
          </a:xfrm>
        </p:grpSpPr>
        <p:pic>
          <p:nvPicPr>
            <p:cNvPr id="1027" name="Picture 3" descr="C:\Users\Ke Gao Long\AppData\Local\Microsoft\Windows\INetCache\IE\J47AXAFA\cows-grazin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915566"/>
              <a:ext cx="2678916" cy="165618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95536" y="915566"/>
              <a:ext cx="2664296" cy="51937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CA" sz="2775"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Ym</a:t>
              </a:r>
              <a:r>
                <a:rPr lang="en-CA" sz="2775"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5.5 – 7.5 %</a:t>
              </a:r>
            </a:p>
          </p:txBody>
        </p:sp>
      </p:grpSp>
      <p:grpSp>
        <p:nvGrpSpPr>
          <p:cNvPr id="11" name="Group 10"/>
          <p:cNvGrpSpPr/>
          <p:nvPr/>
        </p:nvGrpSpPr>
        <p:grpSpPr>
          <a:xfrm>
            <a:off x="6849321" y="3426717"/>
            <a:ext cx="2160242" cy="2143126"/>
            <a:chOff x="395533" y="2570608"/>
            <a:chExt cx="2160242" cy="2143126"/>
          </a:xfrm>
        </p:grpSpPr>
        <p:pic>
          <p:nvPicPr>
            <p:cNvPr id="1026" name="Picture 2" descr="C:\Users\Ke Gao Long\AppData\Local\Microsoft\Windows\INetCache\IE\J47AXAFA\3767466692_b8b5b5397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95533" y="2570608"/>
              <a:ext cx="2160242" cy="214312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95536" y="2571750"/>
              <a:ext cx="2160239" cy="51937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CA" sz="2775"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Ym</a:t>
              </a:r>
              <a:r>
                <a:rPr lang="en-CA" sz="2775"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2 – 4%</a:t>
              </a:r>
            </a:p>
          </p:txBody>
        </p:sp>
      </p:grpSp>
      <p:pic>
        <p:nvPicPr>
          <p:cNvPr id="1036" name="Picture 12" descr="C:\Users\Ke Gao Long\AppData\Local\Microsoft\Windows\INetCache\IE\ZQ5WCZYA\calf[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2535" y="2844168"/>
            <a:ext cx="1669845" cy="1147422"/>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Ke Gao Long\AppData\Local\Microsoft\Windows\INetCache\IE\P2HUEN16\British_White_calf_trio[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2334" y="2831905"/>
            <a:ext cx="1753642" cy="116966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Ke Gao Long\AppData\Local\Microsoft\Windows\INetCache\IE\P2HUEN16\1441435_2ed29f99[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0647" y="3742587"/>
            <a:ext cx="1529897" cy="114742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Ke Gao Long\AppData\Local\Microsoft\Windows\INetCache\IE\J47AXAFA\empty_heifer[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6544" y="4643158"/>
            <a:ext cx="1729051" cy="1156303"/>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C:\Users\Ke Gao Long\AppData\Local\Microsoft\Windows\INetCache\IE\ZQ5WCZYA\800px-Cow_with_calf_dsc06514[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66750" y="4643157"/>
            <a:ext cx="1624986" cy="11638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20036631">
            <a:off x="3996975" y="3844057"/>
            <a:ext cx="2190694" cy="461663"/>
          </a:xfrm>
          <a:prstGeom prst="rect">
            <a:avLst/>
          </a:prstGeom>
          <a:noFill/>
        </p:spPr>
        <p:txBody>
          <a:bodyPr wrap="square" lIns="91438" tIns="45719" rIns="91438" bIns="45719" rtlCol="0">
            <a:spAutoFit/>
          </a:bodyPr>
          <a:lstStyle/>
          <a:p>
            <a:pPr algn="ctr"/>
            <a:r>
              <a:rPr lang="en-US" sz="2400" dirty="0"/>
              <a:t>multiplied by</a:t>
            </a:r>
            <a:endParaRPr lang="en-CA" sz="2400" dirty="0"/>
          </a:p>
        </p:txBody>
      </p:sp>
      <p:sp>
        <p:nvSpPr>
          <p:cNvPr id="27" name="Rectangle 26"/>
          <p:cNvSpPr/>
          <p:nvPr/>
        </p:nvSpPr>
        <p:spPr bwMode="auto">
          <a:xfrm>
            <a:off x="611562" y="1954681"/>
            <a:ext cx="4032448" cy="1368152"/>
          </a:xfrm>
          <a:prstGeom prst="rect">
            <a:avLst/>
          </a:prstGeom>
          <a:solidFill>
            <a:srgbClr val="FFFFCC"/>
          </a:solidFill>
          <a:ln w="9525" cap="flat" cmpd="sng" algn="ctr">
            <a:solidFill>
              <a:schemeClr val="bg1">
                <a:lumMod val="50000"/>
              </a:schemeClr>
            </a:solid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lvl="1"/>
            <a:r>
              <a:rPr lang="en-CA" sz="2400" dirty="0"/>
              <a:t>Tier 2 (DMI  = 10 kg d</a:t>
            </a:r>
            <a:r>
              <a:rPr lang="en-CA" sz="2400" baseline="30000" dirty="0"/>
              <a:t>-1</a:t>
            </a:r>
            <a:r>
              <a:rPr lang="en-CA" sz="2400" dirty="0"/>
              <a:t>) </a:t>
            </a:r>
          </a:p>
          <a:p>
            <a:pPr marL="800080" lvl="1" indent="-342892">
              <a:buFont typeface="Arial" panose="020B0604020202020204" pitchFamily="34" charset="0"/>
              <a:buChar char="•"/>
            </a:pPr>
            <a:r>
              <a:rPr lang="en-CA" sz="2400" dirty="0"/>
              <a:t>	183 to 250 g CH</a:t>
            </a:r>
            <a:r>
              <a:rPr lang="en-CA" sz="2400" baseline="-25000" dirty="0"/>
              <a:t>4</a:t>
            </a:r>
            <a:r>
              <a:rPr lang="en-CA" sz="2400" dirty="0"/>
              <a:t> d</a:t>
            </a:r>
            <a:r>
              <a:rPr lang="en-CA" sz="2400" baseline="30000" dirty="0"/>
              <a:t>-1</a:t>
            </a:r>
            <a:r>
              <a:rPr lang="en-CA" sz="2400" dirty="0"/>
              <a:t> </a:t>
            </a:r>
          </a:p>
          <a:p>
            <a:pPr marL="800080" lvl="1" indent="-342892">
              <a:buFont typeface="Arial" panose="020B0604020202020204" pitchFamily="34" charset="0"/>
              <a:buChar char="•"/>
            </a:pPr>
            <a:r>
              <a:rPr lang="en-CA" sz="2400" dirty="0"/>
              <a:t>    67 to 91 kg CH</a:t>
            </a:r>
            <a:r>
              <a:rPr lang="en-CA" sz="2400" baseline="-25000" dirty="0"/>
              <a:t>4</a:t>
            </a:r>
            <a:r>
              <a:rPr lang="en-CA" sz="2400" dirty="0"/>
              <a:t> yr</a:t>
            </a:r>
            <a:r>
              <a:rPr lang="en-CA" sz="2400" baseline="30000" dirty="0"/>
              <a:t>-1</a:t>
            </a:r>
            <a:endParaRPr lang="en-CA" sz="2400" dirty="0"/>
          </a:p>
        </p:txBody>
      </p:sp>
    </p:spTree>
    <p:extLst>
      <p:ext uri="{BB962C8B-B14F-4D97-AF65-F5344CB8AC3E}">
        <p14:creationId xmlns:p14="http://schemas.microsoft.com/office/powerpoint/2010/main" val="341703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500"/>
                                        <p:tgtEl>
                                          <p:spTgt spid="10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36"/>
                                        </p:tgtEl>
                                        <p:attrNameLst>
                                          <p:attrName>style.visibility</p:attrName>
                                        </p:attrNameLst>
                                      </p:cBhvr>
                                      <p:to>
                                        <p:strVal val="visible"/>
                                      </p:to>
                                    </p:set>
                                    <p:animEffect transition="in" filter="fade">
                                      <p:cBhvr>
                                        <p:cTn id="23" dur="500"/>
                                        <p:tgtEl>
                                          <p:spTgt spid="1036"/>
                                        </p:tgtEl>
                                      </p:cBhvr>
                                    </p:animEffect>
                                  </p:childTnLst>
                                </p:cTn>
                              </p:par>
                              <p:par>
                                <p:cTn id="24" presetID="10" presetClass="entr" presetSubtype="0" fill="hold" nodeType="withEffect">
                                  <p:stCondLst>
                                    <p:cond delay="0"/>
                                  </p:stCondLst>
                                  <p:childTnLst>
                                    <p:set>
                                      <p:cBhvr>
                                        <p:cTn id="25" dur="1" fill="hold">
                                          <p:stCondLst>
                                            <p:cond delay="0"/>
                                          </p:stCondLst>
                                        </p:cTn>
                                        <p:tgtEl>
                                          <p:spTgt spid="1037"/>
                                        </p:tgtEl>
                                        <p:attrNameLst>
                                          <p:attrName>style.visibility</p:attrName>
                                        </p:attrNameLst>
                                      </p:cBhvr>
                                      <p:to>
                                        <p:strVal val="visible"/>
                                      </p:to>
                                    </p:set>
                                    <p:animEffect transition="in" filter="fade">
                                      <p:cBhvr>
                                        <p:cTn id="26" dur="500"/>
                                        <p:tgtEl>
                                          <p:spTgt spid="10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39"/>
                                        </p:tgtEl>
                                        <p:attrNameLst>
                                          <p:attrName>style.visibility</p:attrName>
                                        </p:attrNameLst>
                                      </p:cBhvr>
                                      <p:to>
                                        <p:strVal val="visible"/>
                                      </p:to>
                                    </p:set>
                                    <p:animEffect transition="in" filter="fade">
                                      <p:cBhvr>
                                        <p:cTn id="32" dur="500"/>
                                        <p:tgtEl>
                                          <p:spTgt spid="10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500"/>
                                        <p:tgtEl>
                                          <p:spTgt spid="4">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042"/>
                                        </p:tgtEl>
                                        <p:attrNameLst>
                                          <p:attrName>style.visibility</p:attrName>
                                        </p:attrNameLst>
                                      </p:cBhvr>
                                      <p:to>
                                        <p:strVal val="visible"/>
                                      </p:to>
                                    </p:set>
                                    <p:animEffect transition="in" filter="fade">
                                      <p:cBhvr>
                                        <p:cTn id="38" dur="500"/>
                                        <p:tgtEl>
                                          <p:spTgt spid="104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fade">
                                      <p:cBhvr>
                                        <p:cTn id="41" dur="500"/>
                                        <p:tgtEl>
                                          <p:spTgt spid="4">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043"/>
                                        </p:tgtEl>
                                        <p:attrNameLst>
                                          <p:attrName>style.visibility</p:attrName>
                                        </p:attrNameLst>
                                      </p:cBhvr>
                                      <p:to>
                                        <p:strVal val="visible"/>
                                      </p:to>
                                    </p:set>
                                    <p:animEffect transition="in" filter="fade">
                                      <p:cBhvr>
                                        <p:cTn id="44" dur="500"/>
                                        <p:tgtEl>
                                          <p:spTgt spid="104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500"/>
                                        <p:tgtEl>
                                          <p:spTgt spid="4">
                                            <p:txEl>
                                              <p:pRg st="6" end="6"/>
                                            </p:txEl>
                                          </p:spTgt>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fade">
                                      <p:cBhvr>
                                        <p:cTn id="53" dur="500"/>
                                        <p:tgtEl>
                                          <p:spTgt spid="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34"/>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03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03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03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042"/>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043"/>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4">
                                            <p:txEl>
                                              <p:pRg st="0" end="0"/>
                                            </p:txEl>
                                          </p:spTgt>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4">
                                            <p:txEl>
                                              <p:pRg st="1" end="1"/>
                                            </p:txEl>
                                          </p:spTgt>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4">
                                            <p:txEl>
                                              <p:pRg st="2" end="2"/>
                                            </p:txEl>
                                          </p:spTgt>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4">
                                            <p:txEl>
                                              <p:pRg st="3" end="3"/>
                                            </p:txEl>
                                          </p:spTgt>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4">
                                            <p:txEl>
                                              <p:pRg st="4" end="4"/>
                                            </p:txEl>
                                          </p:spTgt>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4">
                                            <p:txEl>
                                              <p:pRg st="5" end="5"/>
                                            </p:txEl>
                                          </p:spTgt>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
                                            <p:txEl>
                                              <p:pRg st="6" end="6"/>
                                            </p:txEl>
                                          </p:spTgt>
                                        </p:tgtEl>
                                        <p:attrNameLst>
                                          <p:attrName>style.visibility</p:attrName>
                                        </p:attrNameLst>
                                      </p:cBhvr>
                                      <p:to>
                                        <p:strVal val="hidden"/>
                                      </p:to>
                                    </p:set>
                                  </p:childTnLst>
                                </p:cTn>
                              </p:par>
                            </p:childTnLst>
                          </p:cTn>
                        </p:par>
                        <p:par>
                          <p:cTn id="82" fill="hold">
                            <p:stCondLst>
                              <p:cond delay="0"/>
                            </p:stCondLst>
                            <p:childTnLst>
                              <p:par>
                                <p:cTn id="83" presetID="10" presetClass="entr" presetSubtype="0" fill="hold" grpId="0" nodeType="after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500"/>
                                        <p:tgtEl>
                                          <p:spTgt spid="13"/>
                                        </p:tgtEl>
                                      </p:cBhvr>
                                    </p:animEffect>
                                  </p:childTnLst>
                                </p:cTn>
                              </p:par>
                            </p:childTnLst>
                          </p:cTn>
                        </p:par>
                        <p:par>
                          <p:cTn id="86" fill="hold">
                            <p:stCondLst>
                              <p:cond delay="500"/>
                            </p:stCondLst>
                            <p:childTnLst>
                              <p:par>
                                <p:cTn id="87" presetID="10" presetClass="entr" presetSubtype="0" fill="hold" nodeType="after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fade">
                                      <p:cBhvr>
                                        <p:cTn id="89" dur="500"/>
                                        <p:tgtEl>
                                          <p:spTgt spid="10"/>
                                        </p:tgtEl>
                                      </p:cBhvr>
                                    </p:animEffect>
                                  </p:childTnLst>
                                </p:cTn>
                              </p:par>
                              <p:par>
                                <p:cTn id="90" presetID="10" presetClass="entr" presetSubtype="0" fill="hold"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500"/>
                                        <p:tgtEl>
                                          <p:spTgt spid="11"/>
                                        </p:tgtEl>
                                      </p:cBhvr>
                                    </p:animEffect>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4" grpId="1" build="allAtOnce"/>
      <p:bldP spid="13" grpId="0"/>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Users\kroebelr\AppData\Local\Microsoft\Windows\Temporary Internet Files\Content.IE5\D4TILCNT\urea-fertiliz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81" y="1854214"/>
            <a:ext cx="2039119" cy="18216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CA" dirty="0"/>
              <a:t>Nitrous Oxide emissions</a:t>
            </a:r>
          </a:p>
        </p:txBody>
      </p:sp>
      <p:sp>
        <p:nvSpPr>
          <p:cNvPr id="3" name="Content Placeholder 2"/>
          <p:cNvSpPr>
            <a:spLocks noGrp="1"/>
          </p:cNvSpPr>
          <p:nvPr>
            <p:ph idx="1"/>
          </p:nvPr>
        </p:nvSpPr>
        <p:spPr>
          <a:xfrm>
            <a:off x="4427985" y="4869160"/>
            <a:ext cx="4258816" cy="648072"/>
          </a:xfrm>
        </p:spPr>
        <p:txBody>
          <a:bodyPr>
            <a:normAutofit/>
          </a:bodyPr>
          <a:lstStyle/>
          <a:p>
            <a:pPr marL="0" indent="0">
              <a:buNone/>
            </a:pPr>
            <a:r>
              <a:rPr lang="en-CA" dirty="0"/>
              <a:t>* 0.022 * P/PE * -0.0048</a:t>
            </a:r>
          </a:p>
        </p:txBody>
      </p:sp>
      <p:sp>
        <p:nvSpPr>
          <p:cNvPr id="4" name="Slide Number Placeholder 3"/>
          <p:cNvSpPr>
            <a:spLocks noGrp="1"/>
          </p:cNvSpPr>
          <p:nvPr>
            <p:ph type="sldNum" sz="quarter" idx="12"/>
          </p:nvPr>
        </p:nvSpPr>
        <p:spPr/>
        <p:txBody>
          <a:bodyPr/>
          <a:lstStyle/>
          <a:p>
            <a:fld id="{107AD707-54DF-4786-B86C-17C1F8949531}" type="slidenum">
              <a:rPr lang="en-CA" smtClean="0"/>
              <a:t>5</a:t>
            </a:fld>
            <a:endParaRPr lang="en-CA"/>
          </a:p>
        </p:txBody>
      </p:sp>
      <p:cxnSp>
        <p:nvCxnSpPr>
          <p:cNvPr id="6" name="Straight Arrow Connector 5"/>
          <p:cNvCxnSpPr/>
          <p:nvPr/>
        </p:nvCxnSpPr>
        <p:spPr>
          <a:xfrm>
            <a:off x="3707904" y="3789041"/>
            <a:ext cx="0" cy="565702"/>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2081" y="1844824"/>
            <a:ext cx="2039119" cy="300080"/>
          </a:xfrm>
          <a:prstGeom prst="rect">
            <a:avLst/>
          </a:prstGeom>
          <a:noFill/>
        </p:spPr>
        <p:txBody>
          <a:bodyPr wrap="square" lIns="91438" tIns="45719" rIns="91438" bIns="45719" rtlCol="0">
            <a:spAutoFit/>
          </a:bodyPr>
          <a:lstStyle/>
          <a:p>
            <a:pPr algn="ctr"/>
            <a:r>
              <a:rPr lang="en-CA" sz="1350" b="1" dirty="0">
                <a:solidFill>
                  <a:srgbClr val="FFFF00"/>
                </a:solidFill>
              </a:rPr>
              <a:t>Fertilizer N</a:t>
            </a:r>
          </a:p>
        </p:txBody>
      </p:sp>
      <p:sp>
        <p:nvSpPr>
          <p:cNvPr id="8" name="TextBox 7"/>
          <p:cNvSpPr txBox="1"/>
          <p:nvPr/>
        </p:nvSpPr>
        <p:spPr>
          <a:xfrm>
            <a:off x="3184386" y="4624241"/>
            <a:ext cx="1047037" cy="1200327"/>
          </a:xfrm>
          <a:prstGeom prst="rect">
            <a:avLst/>
          </a:prstGeom>
          <a:solidFill>
            <a:srgbClr val="FF0000"/>
          </a:solidFill>
        </p:spPr>
        <p:txBody>
          <a:bodyPr wrap="square" lIns="91438" tIns="45719" rIns="91438" bIns="45719" rtlCol="0">
            <a:spAutoFit/>
          </a:bodyPr>
          <a:lstStyle/>
          <a:p>
            <a:pPr algn="ctr"/>
            <a:r>
              <a:rPr lang="en-CA" sz="2400" b="1" dirty="0">
                <a:effectLst>
                  <a:outerShdw blurRad="38100" dist="38100" dir="2700000" algn="tl">
                    <a:srgbClr val="000000">
                      <a:alpha val="43137"/>
                    </a:srgbClr>
                  </a:outerShdw>
                </a:effectLst>
              </a:rPr>
              <a:t>Total N</a:t>
            </a:r>
            <a:br>
              <a:rPr lang="en-CA" sz="2400" b="1" dirty="0">
                <a:effectLst>
                  <a:outerShdw blurRad="38100" dist="38100" dir="2700000" algn="tl">
                    <a:srgbClr val="000000">
                      <a:alpha val="43137"/>
                    </a:srgbClr>
                  </a:outerShdw>
                </a:effectLst>
              </a:rPr>
            </a:br>
            <a:r>
              <a:rPr lang="en-CA" sz="2400" b="1" dirty="0">
                <a:effectLst>
                  <a:outerShdw blurRad="38100" dist="38100" dir="2700000" algn="tl">
                    <a:srgbClr val="000000">
                      <a:alpha val="43137"/>
                    </a:srgbClr>
                  </a:outerShdw>
                </a:effectLst>
              </a:rPr>
              <a:t>supply </a:t>
            </a:r>
          </a:p>
        </p:txBody>
      </p:sp>
      <p:pic>
        <p:nvPicPr>
          <p:cNvPr id="1026" name="Picture 2" descr="C:\Users\kroebelr\AppData\Local\Microsoft\Windows\Temporary Internet Files\Content.IE5\HOTIX491\4863767803_c9d3fb2812_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6960" y="1854213"/>
            <a:ext cx="2723113" cy="18216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03600" y="1844819"/>
            <a:ext cx="2716473" cy="300080"/>
          </a:xfrm>
          <a:prstGeom prst="rect">
            <a:avLst/>
          </a:prstGeom>
          <a:noFill/>
        </p:spPr>
        <p:txBody>
          <a:bodyPr wrap="square" lIns="91438" tIns="45719" rIns="91438" bIns="45719" rtlCol="0">
            <a:spAutoFit/>
          </a:bodyPr>
          <a:lstStyle/>
          <a:p>
            <a:pPr algn="ctr"/>
            <a:r>
              <a:rPr lang="en-CA" sz="1350" b="1" dirty="0">
                <a:solidFill>
                  <a:srgbClr val="FFFF00"/>
                </a:solidFill>
              </a:rPr>
              <a:t>Crop residue N</a:t>
            </a:r>
          </a:p>
        </p:txBody>
      </p:sp>
      <p:pic>
        <p:nvPicPr>
          <p:cNvPr id="1034" name="Picture 10" descr="C:\Users\kroebelr\AppData\Local\Microsoft\Windows\Temporary Internet Files\Content.IE5\HOTIX491\image_mini[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9583" y="1844820"/>
            <a:ext cx="1373255" cy="18310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434602" y="1844809"/>
            <a:ext cx="1358236" cy="300080"/>
          </a:xfrm>
          <a:prstGeom prst="rect">
            <a:avLst/>
          </a:prstGeom>
          <a:noFill/>
        </p:spPr>
        <p:txBody>
          <a:bodyPr wrap="square" lIns="91438" tIns="45719" rIns="91438" bIns="45719" rtlCol="0">
            <a:spAutoFit/>
          </a:bodyPr>
          <a:lstStyle/>
          <a:p>
            <a:pPr algn="ctr"/>
            <a:r>
              <a:rPr lang="en-CA" sz="1350" b="1" dirty="0">
                <a:solidFill>
                  <a:srgbClr val="FFFF00"/>
                </a:solidFill>
              </a:rPr>
              <a:t>Root N</a:t>
            </a:r>
          </a:p>
        </p:txBody>
      </p:sp>
      <p:cxnSp>
        <p:nvCxnSpPr>
          <p:cNvPr id="20" name="Straight Arrow Connector 19"/>
          <p:cNvCxnSpPr/>
          <p:nvPr/>
        </p:nvCxnSpPr>
        <p:spPr>
          <a:xfrm flipH="1">
            <a:off x="4067944" y="3789041"/>
            <a:ext cx="1944216" cy="565702"/>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403649" y="3789041"/>
            <a:ext cx="1872208" cy="565702"/>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Content Placeholder 2"/>
          <p:cNvSpPr txBox="1">
            <a:spLocks/>
          </p:cNvSpPr>
          <p:nvPr/>
        </p:nvSpPr>
        <p:spPr>
          <a:xfrm>
            <a:off x="6829401" y="1863994"/>
            <a:ext cx="2314600" cy="2760248"/>
          </a:xfrm>
          <a:prstGeom prst="rect">
            <a:avLst/>
          </a:prstGeom>
        </p:spPr>
        <p:txBody>
          <a:bodyPr vert="horz" lIns="91438" tIns="45719" rIns="91438" bIns="45719" rtlCol="0">
            <a:normAutofit fontScale="77500" lnSpcReduction="20000"/>
          </a:bodyPr>
          <a:lstStyle>
            <a:lvl1pPr marL="269875" indent="-269875" algn="l" defTabSz="914400" rtl="0" eaLnBrk="1" latinLnBrk="0" hangingPunct="1">
              <a:spcBef>
                <a:spcPct val="20000"/>
              </a:spcBef>
              <a:buClr>
                <a:srgbClr val="0099CC"/>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0099CC"/>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99CC"/>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400" dirty="0"/>
              <a:t>P = </a:t>
            </a:r>
            <a:r>
              <a:rPr lang="en-CA" sz="2400" dirty="0" err="1"/>
              <a:t>ecodistric</a:t>
            </a:r>
            <a:r>
              <a:rPr lang="en-CA" sz="2400" dirty="0"/>
              <a:t> specific growing season precipitation</a:t>
            </a:r>
          </a:p>
          <a:p>
            <a:r>
              <a:rPr lang="en-CA" sz="2400" dirty="0"/>
              <a:t>PE = </a:t>
            </a:r>
            <a:r>
              <a:rPr lang="en-CA" sz="2400" dirty="0" err="1"/>
              <a:t>ecodistrict</a:t>
            </a:r>
            <a:r>
              <a:rPr lang="en-CA" sz="2400" dirty="0"/>
              <a:t> specific potential evapotranspiration</a:t>
            </a:r>
          </a:p>
          <a:p>
            <a:r>
              <a:rPr lang="en-CA" sz="2400" dirty="0"/>
              <a:t>Average of 1971 – 2000 (climate normal) is used</a:t>
            </a:r>
          </a:p>
          <a:p>
            <a:pPr marL="0" indent="0">
              <a:buNone/>
            </a:pPr>
            <a:endParaRPr lang="en-CA" sz="2400" dirty="0"/>
          </a:p>
        </p:txBody>
      </p:sp>
      <p:sp>
        <p:nvSpPr>
          <p:cNvPr id="16" name="TextBox 15"/>
          <p:cNvSpPr txBox="1"/>
          <p:nvPr/>
        </p:nvSpPr>
        <p:spPr>
          <a:xfrm>
            <a:off x="312081" y="1700809"/>
            <a:ext cx="2027672" cy="507829"/>
          </a:xfrm>
          <a:prstGeom prst="rect">
            <a:avLst/>
          </a:prstGeom>
          <a:noFill/>
        </p:spPr>
        <p:txBody>
          <a:bodyPr wrap="square" lIns="91438" tIns="45719" rIns="91438" bIns="45719" rtlCol="0">
            <a:spAutoFit/>
          </a:bodyPr>
          <a:lstStyle/>
          <a:p>
            <a:pPr algn="ctr"/>
            <a:r>
              <a:rPr lang="en-CA" sz="1350" b="1" dirty="0">
                <a:effectLst>
                  <a:outerShdw blurRad="38100" dist="38100" dir="2700000" algn="tl">
                    <a:srgbClr val="000000">
                      <a:alpha val="43137"/>
                    </a:srgbClr>
                  </a:outerShdw>
                </a:effectLst>
              </a:rPr>
              <a:t>User input </a:t>
            </a:r>
            <a:br>
              <a:rPr lang="en-CA" sz="1350" b="1" dirty="0">
                <a:effectLst>
                  <a:outerShdw blurRad="38100" dist="38100" dir="2700000" algn="tl">
                    <a:srgbClr val="000000">
                      <a:alpha val="43137"/>
                    </a:srgbClr>
                  </a:outerShdw>
                </a:effectLst>
              </a:rPr>
            </a:br>
            <a:r>
              <a:rPr lang="en-CA" sz="1350" b="1" dirty="0">
                <a:effectLst>
                  <a:outerShdw blurRad="38100" dist="38100" dir="2700000" algn="tl">
                    <a:srgbClr val="000000">
                      <a:alpha val="43137"/>
                    </a:srgbClr>
                  </a:outerShdw>
                </a:effectLst>
              </a:rPr>
              <a:t>(N fertilizer)</a:t>
            </a:r>
          </a:p>
        </p:txBody>
      </p:sp>
      <p:sp>
        <p:nvSpPr>
          <p:cNvPr id="31" name="TextBox 30"/>
          <p:cNvSpPr txBox="1"/>
          <p:nvPr/>
        </p:nvSpPr>
        <p:spPr>
          <a:xfrm>
            <a:off x="3984489" y="1700809"/>
            <a:ext cx="2027672" cy="507829"/>
          </a:xfrm>
          <a:prstGeom prst="rect">
            <a:avLst/>
          </a:prstGeom>
          <a:noFill/>
        </p:spPr>
        <p:txBody>
          <a:bodyPr wrap="square" lIns="91438" tIns="45719" rIns="91438" bIns="45719" rtlCol="0">
            <a:spAutoFit/>
          </a:bodyPr>
          <a:lstStyle/>
          <a:p>
            <a:pPr algn="ctr"/>
            <a:r>
              <a:rPr lang="en-CA" sz="1350" b="1" dirty="0">
                <a:effectLst>
                  <a:outerShdw blurRad="38100" dist="38100" dir="2700000" algn="tl">
                    <a:srgbClr val="000000">
                      <a:alpha val="43137"/>
                    </a:srgbClr>
                  </a:outerShdw>
                </a:effectLst>
              </a:rPr>
              <a:t>User input </a:t>
            </a:r>
            <a:br>
              <a:rPr lang="en-CA" sz="1350" b="1" dirty="0">
                <a:effectLst>
                  <a:outerShdw blurRad="38100" dist="38100" dir="2700000" algn="tl">
                    <a:srgbClr val="000000">
                      <a:alpha val="43137"/>
                    </a:srgbClr>
                  </a:outerShdw>
                </a:effectLst>
              </a:rPr>
            </a:br>
            <a:r>
              <a:rPr lang="en-CA" sz="1350" b="1" dirty="0">
                <a:effectLst>
                  <a:outerShdw blurRad="38100" dist="38100" dir="2700000" algn="tl">
                    <a:srgbClr val="000000">
                      <a:alpha val="43137"/>
                    </a:srgbClr>
                  </a:outerShdw>
                </a:effectLst>
              </a:rPr>
              <a:t>(crop yield)</a:t>
            </a:r>
          </a:p>
        </p:txBody>
      </p:sp>
      <p:cxnSp>
        <p:nvCxnSpPr>
          <p:cNvPr id="32" name="Straight Arrow Connector 31"/>
          <p:cNvCxnSpPr/>
          <p:nvPr/>
        </p:nvCxnSpPr>
        <p:spPr>
          <a:xfrm>
            <a:off x="5292080" y="2276873"/>
            <a:ext cx="0" cy="36004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499993" y="2564904"/>
            <a:ext cx="1613727" cy="300080"/>
          </a:xfrm>
          <a:prstGeom prst="rect">
            <a:avLst/>
          </a:prstGeom>
          <a:noFill/>
        </p:spPr>
        <p:txBody>
          <a:bodyPr wrap="square" lIns="91438" tIns="45719" rIns="91438" bIns="45719" rtlCol="0">
            <a:spAutoFit/>
          </a:bodyPr>
          <a:lstStyle/>
          <a:p>
            <a:pPr algn="ctr"/>
            <a:r>
              <a:rPr lang="en-CA" sz="1350" b="1" dirty="0">
                <a:effectLst>
                  <a:outerShdw blurRad="38100" dist="38100" dir="2700000" algn="tl">
                    <a:srgbClr val="000000">
                      <a:alpha val="43137"/>
                    </a:srgbClr>
                  </a:outerShdw>
                </a:effectLst>
              </a:rPr>
              <a:t>Total biomass</a:t>
            </a:r>
          </a:p>
        </p:txBody>
      </p:sp>
      <p:cxnSp>
        <p:nvCxnSpPr>
          <p:cNvPr id="35" name="Straight Arrow Connector 34"/>
          <p:cNvCxnSpPr/>
          <p:nvPr/>
        </p:nvCxnSpPr>
        <p:spPr>
          <a:xfrm flipH="1">
            <a:off x="4139953" y="2884078"/>
            <a:ext cx="1143338" cy="256891"/>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304693" y="2884078"/>
            <a:ext cx="801517" cy="256891"/>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325916" y="2347139"/>
            <a:ext cx="0" cy="721821"/>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80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500"/>
                                        <p:tgtEl>
                                          <p:spTgt spid="10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034"/>
                                        </p:tgtEl>
                                        <p:attrNameLst>
                                          <p:attrName>style.visibility</p:attrName>
                                        </p:attrNameLst>
                                      </p:cBhvr>
                                      <p:to>
                                        <p:strVal val="visible"/>
                                      </p:to>
                                    </p:set>
                                    <p:animEffect transition="in" filter="fade">
                                      <p:cBhvr>
                                        <p:cTn id="29" dur="500"/>
                                        <p:tgtEl>
                                          <p:spTgt spid="10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fade">
                                      <p:cBhvr>
                                        <p:cTn id="45" dur="500"/>
                                        <p:tgtEl>
                                          <p:spTgt spid="3">
                                            <p:txEl>
                                              <p:pRg st="0" end="0"/>
                                            </p:txEl>
                                          </p:spTgt>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9">
                                            <p:txEl>
                                              <p:pRg st="0" end="0"/>
                                            </p:txEl>
                                          </p:spTgt>
                                        </p:tgtEl>
                                        <p:attrNameLst>
                                          <p:attrName>style.visibility</p:attrName>
                                        </p:attrNameLst>
                                      </p:cBhvr>
                                      <p:to>
                                        <p:strVal val="visible"/>
                                      </p:to>
                                    </p:set>
                                    <p:animEffect transition="in" filter="fade">
                                      <p:cBhvr>
                                        <p:cTn id="49" dur="500"/>
                                        <p:tgtEl>
                                          <p:spTgt spid="29">
                                            <p:txEl>
                                              <p:pRg st="0" end="0"/>
                                            </p:txEl>
                                          </p:spTgt>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29">
                                            <p:txEl>
                                              <p:pRg st="1" end="1"/>
                                            </p:txEl>
                                          </p:spTgt>
                                        </p:tgtEl>
                                        <p:attrNameLst>
                                          <p:attrName>style.visibility</p:attrName>
                                        </p:attrNameLst>
                                      </p:cBhvr>
                                      <p:to>
                                        <p:strVal val="visible"/>
                                      </p:to>
                                    </p:set>
                                    <p:animEffect transition="in" filter="fade">
                                      <p:cBhvr>
                                        <p:cTn id="53" dur="500"/>
                                        <p:tgtEl>
                                          <p:spTgt spid="29">
                                            <p:txEl>
                                              <p:pRg st="1" end="1"/>
                                            </p:txEl>
                                          </p:spTgt>
                                        </p:tgtEl>
                                      </p:cBhvr>
                                    </p:animEffect>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29">
                                            <p:txEl>
                                              <p:pRg st="2" end="2"/>
                                            </p:txEl>
                                          </p:spTgt>
                                        </p:tgtEl>
                                        <p:attrNameLst>
                                          <p:attrName>style.visibility</p:attrName>
                                        </p:attrNameLst>
                                      </p:cBhvr>
                                      <p:to>
                                        <p:strVal val="visible"/>
                                      </p:to>
                                    </p:set>
                                    <p:animEffect transition="in" filter="fade">
                                      <p:cBhvr>
                                        <p:cTn id="57" dur="500"/>
                                        <p:tgtEl>
                                          <p:spTgt spid="29">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
                                            <p:txEl>
                                              <p:pRg st="0" end="0"/>
                                            </p:txEl>
                                          </p:spTgt>
                                        </p:tgtEl>
                                      </p:cBhvr>
                                    </p:animEffect>
                                    <p:set>
                                      <p:cBhvr>
                                        <p:cTn id="74" dur="1" fill="hold">
                                          <p:stCondLst>
                                            <p:cond delay="499"/>
                                          </p:stCondLst>
                                        </p:cTn>
                                        <p:tgtEl>
                                          <p:spTgt spid="3">
                                            <p:txEl>
                                              <p:pRg st="0" end="0"/>
                                            </p:txEl>
                                          </p:spTgt>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9">
                                            <p:txEl>
                                              <p:pRg st="0" end="0"/>
                                            </p:txEl>
                                          </p:spTgt>
                                        </p:tgtEl>
                                      </p:cBhvr>
                                    </p:animEffect>
                                    <p:set>
                                      <p:cBhvr>
                                        <p:cTn id="77" dur="1" fill="hold">
                                          <p:stCondLst>
                                            <p:cond delay="499"/>
                                          </p:stCondLst>
                                        </p:cTn>
                                        <p:tgtEl>
                                          <p:spTgt spid="29">
                                            <p:txEl>
                                              <p:pRg st="0" end="0"/>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9">
                                            <p:txEl>
                                              <p:pRg st="1" end="1"/>
                                            </p:txEl>
                                          </p:spTgt>
                                        </p:tgtEl>
                                      </p:cBhvr>
                                    </p:animEffect>
                                    <p:set>
                                      <p:cBhvr>
                                        <p:cTn id="80" dur="1" fill="hold">
                                          <p:stCondLst>
                                            <p:cond delay="499"/>
                                          </p:stCondLst>
                                        </p:cTn>
                                        <p:tgtEl>
                                          <p:spTgt spid="29">
                                            <p:txEl>
                                              <p:pRg st="1" end="1"/>
                                            </p:txEl>
                                          </p:spTgt>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9">
                                            <p:txEl>
                                              <p:pRg st="2" end="2"/>
                                            </p:txEl>
                                          </p:spTgt>
                                        </p:tgtEl>
                                      </p:cBhvr>
                                    </p:animEffect>
                                    <p:set>
                                      <p:cBhvr>
                                        <p:cTn id="83" dur="1" fill="hold">
                                          <p:stCondLst>
                                            <p:cond delay="499"/>
                                          </p:stCondLst>
                                        </p:cTn>
                                        <p:tgtEl>
                                          <p:spTgt spid="29">
                                            <p:txEl>
                                              <p:pRg st="2" end="2"/>
                                            </p:txEl>
                                          </p:spTgt>
                                        </p:tgtEl>
                                        <p:attrNameLst>
                                          <p:attrName>style.visibility</p:attrName>
                                        </p:attrNameLst>
                                      </p:cBhvr>
                                      <p:to>
                                        <p:strVal val="hidden"/>
                                      </p:to>
                                    </p:set>
                                  </p:childTnLst>
                                </p:cTn>
                              </p:par>
                            </p:childTnLst>
                          </p:cTn>
                        </p:par>
                        <p:par>
                          <p:cTn id="84" fill="hold">
                            <p:stCondLst>
                              <p:cond delay="500"/>
                            </p:stCondLst>
                            <p:childTnLst>
                              <p:par>
                                <p:cTn id="85" presetID="42" presetClass="path" presetSubtype="0" accel="50000" decel="50000" fill="hold" nodeType="afterEffect">
                                  <p:stCondLst>
                                    <p:cond delay="0"/>
                                  </p:stCondLst>
                                  <p:childTnLst>
                                    <p:animMotion origin="layout" path="M 0 0 L 0 0.25 E" pathEditMode="relative" ptsTypes="">
                                      <p:cBhvr>
                                        <p:cTn id="86" dur="2000" fill="hold"/>
                                        <p:tgtEl>
                                          <p:spTgt spid="1033"/>
                                        </p:tgtEl>
                                        <p:attrNameLst>
                                          <p:attrName>ppt_x</p:attrName>
                                          <p:attrName>ppt_y</p:attrName>
                                        </p:attrNameLst>
                                      </p:cBhvr>
                                    </p:animMotion>
                                  </p:childTnLst>
                                </p:cTn>
                              </p:par>
                              <p:par>
                                <p:cTn id="87" presetID="42" presetClass="path" presetSubtype="0" accel="50000" decel="50000" fill="hold" grpId="1" nodeType="withEffect">
                                  <p:stCondLst>
                                    <p:cond delay="0"/>
                                  </p:stCondLst>
                                  <p:childTnLst>
                                    <p:animMotion origin="layout" path="M 2.77778E-7 0.04816 L 2.77778E-7 0.29824 " pathEditMode="relative" rAng="0" ptsTypes="AA">
                                      <p:cBhvr>
                                        <p:cTn id="88" dur="2000" fill="hold"/>
                                        <p:tgtEl>
                                          <p:spTgt spid="7"/>
                                        </p:tgtEl>
                                        <p:attrNameLst>
                                          <p:attrName>ppt_x</p:attrName>
                                          <p:attrName>ppt_y</p:attrName>
                                        </p:attrNameLst>
                                      </p:cBhvr>
                                      <p:rCtr x="0" y="12504"/>
                                    </p:animMotion>
                                  </p:childTnLst>
                                </p:cTn>
                              </p:par>
                              <p:par>
                                <p:cTn id="89" presetID="42" presetClass="path" presetSubtype="0" accel="50000" decel="50000" fill="hold" nodeType="withEffect">
                                  <p:stCondLst>
                                    <p:cond delay="0"/>
                                  </p:stCondLst>
                                  <p:childTnLst>
                                    <p:animMotion origin="layout" path="M 0 0 L 0 0.25 E" pathEditMode="relative" ptsTypes="">
                                      <p:cBhvr>
                                        <p:cTn id="90" dur="2000" fill="hold"/>
                                        <p:tgtEl>
                                          <p:spTgt spid="1026"/>
                                        </p:tgtEl>
                                        <p:attrNameLst>
                                          <p:attrName>ppt_x</p:attrName>
                                          <p:attrName>ppt_y</p:attrName>
                                        </p:attrNameLst>
                                      </p:cBhvr>
                                    </p:animMotion>
                                  </p:childTnLst>
                                </p:cTn>
                              </p:par>
                              <p:par>
                                <p:cTn id="91" presetID="42" presetClass="path" presetSubtype="0" accel="50000" decel="50000" fill="hold" grpId="1" nodeType="withEffect">
                                  <p:stCondLst>
                                    <p:cond delay="0"/>
                                  </p:stCondLst>
                                  <p:childTnLst>
                                    <p:animMotion origin="layout" path="M 0 0 L 0 0.25 E" pathEditMode="relative" ptsTypes="">
                                      <p:cBhvr>
                                        <p:cTn id="92" dur="2000" fill="hold"/>
                                        <p:tgtEl>
                                          <p:spTgt spid="17"/>
                                        </p:tgtEl>
                                        <p:attrNameLst>
                                          <p:attrName>ppt_x</p:attrName>
                                          <p:attrName>ppt_y</p:attrName>
                                        </p:attrNameLst>
                                      </p:cBhvr>
                                    </p:animMotion>
                                  </p:childTnLst>
                                </p:cTn>
                              </p:par>
                              <p:par>
                                <p:cTn id="93" presetID="42" presetClass="path" presetSubtype="0" accel="50000" decel="50000" fill="hold" nodeType="withEffect">
                                  <p:stCondLst>
                                    <p:cond delay="0"/>
                                  </p:stCondLst>
                                  <p:childTnLst>
                                    <p:animMotion origin="layout" path="M 0 0 L 0 0.25 E" pathEditMode="relative" ptsTypes="">
                                      <p:cBhvr>
                                        <p:cTn id="94" dur="2000" fill="hold"/>
                                        <p:tgtEl>
                                          <p:spTgt spid="1034"/>
                                        </p:tgtEl>
                                        <p:attrNameLst>
                                          <p:attrName>ppt_x</p:attrName>
                                          <p:attrName>ppt_y</p:attrName>
                                        </p:attrNameLst>
                                      </p:cBhvr>
                                    </p:animMotion>
                                  </p:childTnLst>
                                </p:cTn>
                              </p:par>
                              <p:par>
                                <p:cTn id="95" presetID="42" presetClass="path" presetSubtype="0" accel="50000" decel="50000" fill="hold" grpId="1" nodeType="withEffect">
                                  <p:stCondLst>
                                    <p:cond delay="0"/>
                                  </p:stCondLst>
                                  <p:childTnLst>
                                    <p:animMotion origin="layout" path="M 0 0 L 0 0.25 E" pathEditMode="relative" ptsTypes="">
                                      <p:cBhvr>
                                        <p:cTn id="96" dur="2000" fill="hold"/>
                                        <p:tgtEl>
                                          <p:spTgt spid="19"/>
                                        </p:tgtEl>
                                        <p:attrNameLst>
                                          <p:attrName>ppt_x</p:attrName>
                                          <p:attrName>ppt_y</p:attrName>
                                        </p:attrNameLst>
                                      </p:cBhvr>
                                    </p:animMotion>
                                  </p:childTnLst>
                                </p:cTn>
                              </p:par>
                            </p:childTnLst>
                          </p:cTn>
                        </p:par>
                        <p:par>
                          <p:cTn id="97" fill="hold">
                            <p:stCondLst>
                              <p:cond delay="2500"/>
                            </p:stCondLst>
                            <p:childTnLst>
                              <p:par>
                                <p:cTn id="98" presetID="10" presetClass="entr" presetSubtype="0" fill="hold" grpId="0" nodeType="after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500"/>
                                        <p:tgtEl>
                                          <p:spTgt spid="1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fade">
                                      <p:cBhvr>
                                        <p:cTn id="103" dur="500"/>
                                        <p:tgtEl>
                                          <p:spTgt spid="31"/>
                                        </p:tgtEl>
                                      </p:cBhvr>
                                    </p:animEffect>
                                  </p:childTnLst>
                                </p:cTn>
                              </p:par>
                            </p:childTnLst>
                          </p:cTn>
                        </p:par>
                        <p:par>
                          <p:cTn id="104" fill="hold">
                            <p:stCondLst>
                              <p:cond delay="3000"/>
                            </p:stCondLst>
                            <p:childTnLst>
                              <p:par>
                                <p:cTn id="105" presetID="10" presetClass="entr" presetSubtype="0" fill="hold" nodeType="after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childTnLst>
                                </p:cTn>
                              </p:par>
                              <p:par>
                                <p:cTn id="108" presetID="10" presetClass="entr" presetSubtype="0" fill="hold" nodeType="with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fade">
                                      <p:cBhvr>
                                        <p:cTn id="110" dur="500"/>
                                        <p:tgtEl>
                                          <p:spTgt spid="32"/>
                                        </p:tgtEl>
                                      </p:cBhvr>
                                    </p:animEffect>
                                  </p:childTnLst>
                                </p:cTn>
                              </p:par>
                            </p:childTnLst>
                          </p:cTn>
                        </p:par>
                        <p:par>
                          <p:cTn id="111" fill="hold">
                            <p:stCondLst>
                              <p:cond delay="3500"/>
                            </p:stCondLst>
                            <p:childTnLst>
                              <p:par>
                                <p:cTn id="112" presetID="10" presetClass="entr" presetSubtype="0" fill="hold" grpId="0" nodeType="after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fade">
                                      <p:cBhvr>
                                        <p:cTn id="114" dur="500"/>
                                        <p:tgtEl>
                                          <p:spTgt spid="22"/>
                                        </p:tgtEl>
                                      </p:cBhvr>
                                    </p:animEffect>
                                  </p:childTnLst>
                                </p:cTn>
                              </p:par>
                            </p:childTnLst>
                          </p:cTn>
                        </p:par>
                        <p:par>
                          <p:cTn id="115" fill="hold">
                            <p:stCondLst>
                              <p:cond delay="4000"/>
                            </p:stCondLst>
                            <p:childTnLst>
                              <p:par>
                                <p:cTn id="116" presetID="10" presetClass="entr" presetSubtype="0" fill="hold" nodeType="after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fade">
                                      <p:cBhvr>
                                        <p:cTn id="118" dur="500"/>
                                        <p:tgtEl>
                                          <p:spTgt spid="35"/>
                                        </p:tgtEl>
                                      </p:cBhvr>
                                    </p:animEffect>
                                  </p:childTnLst>
                                </p:cTn>
                              </p:par>
                              <p:par>
                                <p:cTn id="119" presetID="10" presetClass="entr" presetSubtype="0" fill="hold" nodeType="with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fade">
                                      <p:cBhvr>
                                        <p:cTn id="1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7" grpId="0"/>
      <p:bldP spid="7" grpId="1"/>
      <p:bldP spid="8" grpId="0" animBg="1"/>
      <p:bldP spid="8" grpId="1" animBg="1"/>
      <p:bldP spid="17" grpId="0"/>
      <p:bldP spid="17" grpId="1"/>
      <p:bldP spid="19" grpId="0"/>
      <p:bldP spid="19" grpId="1"/>
      <p:bldP spid="29" grpId="0" build="p"/>
      <p:bldP spid="29" grpId="1" build="allAtOnce"/>
      <p:bldP spid="16" grpId="0"/>
      <p:bldP spid="3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7AD707-54DF-4786-B86C-17C1F8949531}" type="slidenum">
              <a:rPr lang="en-CA" smtClean="0"/>
              <a:t>6</a:t>
            </a:fld>
            <a:endParaRPr lang="en-CA"/>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7" y="1768873"/>
            <a:ext cx="2531498" cy="3881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252038"/>
            <a:ext cx="5328592" cy="3481219"/>
          </a:xfrm>
          <a:prstGeom prst="rect">
            <a:avLst/>
          </a:prstGeom>
          <a:noFill/>
        </p:spPr>
      </p:pic>
      <p:sp>
        <p:nvSpPr>
          <p:cNvPr id="7" name="Slide Number Placeholder 3"/>
          <p:cNvSpPr txBox="1">
            <a:spLocks/>
          </p:cNvSpPr>
          <p:nvPr/>
        </p:nvSpPr>
        <p:spPr>
          <a:xfrm>
            <a:off x="6553200" y="8070853"/>
            <a:ext cx="2133600" cy="365125"/>
          </a:xfrm>
          <a:prstGeom prst="rect">
            <a:avLst/>
          </a:prstGeom>
        </p:spPr>
        <p:txBody>
          <a:bodyPr vert="horz" lIns="91438" tIns="45719" rIns="91438" bIns="45719"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7AD707-54DF-4786-B86C-17C1F8949531}" type="slidenum">
              <a:rPr lang="en-CA" sz="900"/>
              <a:pPr/>
              <a:t>6</a:t>
            </a:fld>
            <a:endParaRPr lang="en-CA" sz="900"/>
          </a:p>
        </p:txBody>
      </p:sp>
      <p:sp>
        <p:nvSpPr>
          <p:cNvPr id="8" name="TextBox 7"/>
          <p:cNvSpPr txBox="1"/>
          <p:nvPr/>
        </p:nvSpPr>
        <p:spPr>
          <a:xfrm>
            <a:off x="295673" y="1768872"/>
            <a:ext cx="5644480" cy="403955"/>
          </a:xfrm>
          <a:prstGeom prst="rect">
            <a:avLst/>
          </a:prstGeom>
          <a:noFill/>
        </p:spPr>
        <p:txBody>
          <a:bodyPr wrap="square" lIns="91438" tIns="45719" rIns="91438" bIns="45719" rtlCol="0">
            <a:spAutoFit/>
          </a:bodyPr>
          <a:lstStyle/>
          <a:p>
            <a:r>
              <a:rPr lang="en-CA" sz="2025" b="1" dirty="0"/>
              <a:t>Management based carbon change estimate:</a:t>
            </a:r>
          </a:p>
        </p:txBody>
      </p:sp>
      <p:sp>
        <p:nvSpPr>
          <p:cNvPr id="9" name="Title 1"/>
          <p:cNvSpPr>
            <a:spLocks noGrp="1"/>
          </p:cNvSpPr>
          <p:nvPr>
            <p:ph type="title"/>
          </p:nvPr>
        </p:nvSpPr>
        <p:spPr>
          <a:xfrm>
            <a:off x="323528" y="913923"/>
            <a:ext cx="8229600" cy="706091"/>
          </a:xfrm>
        </p:spPr>
        <p:txBody>
          <a:bodyPr>
            <a:normAutofit fontScale="90000"/>
          </a:bodyPr>
          <a:lstStyle/>
          <a:p>
            <a:r>
              <a:rPr lang="en-CA" dirty="0"/>
              <a:t>Carbon stock change</a:t>
            </a:r>
          </a:p>
        </p:txBody>
      </p:sp>
    </p:spTree>
    <p:extLst>
      <p:ext uri="{BB962C8B-B14F-4D97-AF65-F5344CB8AC3E}">
        <p14:creationId xmlns:p14="http://schemas.microsoft.com/office/powerpoint/2010/main" val="95961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02531" y="890718"/>
            <a:ext cx="8579296" cy="566478"/>
          </a:xfrm>
          <a:prstGeom prst="rect">
            <a:avLst/>
          </a:prstGeom>
        </p:spPr>
        <p:txBody>
          <a:bodyPr vert="horz" lIns="91438" tIns="45719" rIns="91438" bIns="45719"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3975" b="1" dirty="0">
                <a:solidFill>
                  <a:srgbClr val="669900"/>
                </a:solidFill>
              </a:rPr>
              <a:t>About </a:t>
            </a:r>
            <a:r>
              <a:rPr lang="en-CA" sz="3975" b="1" dirty="0" err="1">
                <a:solidFill>
                  <a:srgbClr val="669900"/>
                </a:solidFill>
              </a:rPr>
              <a:t>Holos</a:t>
            </a:r>
            <a:endParaRPr lang="en-CA" sz="3225" b="1" dirty="0">
              <a:solidFill>
                <a:srgbClr val="002060"/>
              </a:solidFill>
              <a:latin typeface="Trebuchet MS" panose="020B0603020202020204" pitchFamily="34" charset="0"/>
            </a:endParaRPr>
          </a:p>
        </p:txBody>
      </p:sp>
      <p:cxnSp>
        <p:nvCxnSpPr>
          <p:cNvPr id="6" name="Straight Connector 5"/>
          <p:cNvCxnSpPr/>
          <p:nvPr/>
        </p:nvCxnSpPr>
        <p:spPr>
          <a:xfrm>
            <a:off x="467544" y="1688715"/>
            <a:ext cx="8244000"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7" name="Group 8"/>
          <p:cNvGrpSpPr>
            <a:grpSpLocks/>
          </p:cNvGrpSpPr>
          <p:nvPr/>
        </p:nvGrpSpPr>
        <p:grpSpPr bwMode="auto">
          <a:xfrm>
            <a:off x="179513" y="1772817"/>
            <a:ext cx="8788278" cy="4091941"/>
            <a:chOff x="200025" y="2816207"/>
            <a:chExt cx="8775700" cy="3773488"/>
          </a:xfrm>
        </p:grpSpPr>
        <p:sp>
          <p:nvSpPr>
            <p:cNvPr id="8" name="Rectangle 7"/>
            <p:cNvSpPr>
              <a:spLocks noChangeArrowheads="1"/>
            </p:cNvSpPr>
            <p:nvPr/>
          </p:nvSpPr>
          <p:spPr bwMode="auto">
            <a:xfrm>
              <a:off x="200025" y="2816207"/>
              <a:ext cx="8775700" cy="3773488"/>
            </a:xfrm>
            <a:prstGeom prst="rect">
              <a:avLst/>
            </a:prstGeom>
            <a:solidFill>
              <a:srgbClr val="FFFFFF"/>
            </a:solidFill>
            <a:ln w="28575">
              <a:solidFill>
                <a:schemeClr val="tx2"/>
              </a:solidFill>
              <a:miter lim="800000"/>
              <a:headEnd/>
              <a:tailEnd/>
            </a:ln>
          </p:spPr>
          <p:txBody>
            <a:bodyPr wrap="none" anchor="ctr"/>
            <a:lstStyle>
              <a:lvl1pPr eaLnBrk="0" hangingPunct="0">
                <a:spcBef>
                  <a:spcPct val="20000"/>
                </a:spcBef>
                <a:buClr>
                  <a:srgbClr val="0099CC"/>
                </a:buClr>
                <a:buFont typeface="Arial" charset="0"/>
                <a:buChar char="•"/>
                <a:defRPr sz="3200">
                  <a:solidFill>
                    <a:schemeClr val="tx1"/>
                  </a:solidFill>
                  <a:latin typeface="Calibri" pitchFamily="34" charset="0"/>
                </a:defRPr>
              </a:lvl1pPr>
              <a:lvl2pPr marL="742950" indent="-285750" eaLnBrk="0" hangingPunct="0">
                <a:spcBef>
                  <a:spcPct val="20000"/>
                </a:spcBef>
                <a:buClr>
                  <a:srgbClr val="0099CC"/>
                </a:buClr>
                <a:buFont typeface="Arial" charset="0"/>
                <a:buChar char="–"/>
                <a:defRPr sz="2800">
                  <a:solidFill>
                    <a:schemeClr val="tx1"/>
                  </a:solidFill>
                  <a:latin typeface="Calibri" pitchFamily="34" charset="0"/>
                </a:defRPr>
              </a:lvl2pPr>
              <a:lvl3pPr marL="1143000" indent="-228600" eaLnBrk="0" hangingPunct="0">
                <a:spcBef>
                  <a:spcPct val="20000"/>
                </a:spcBef>
                <a:buClr>
                  <a:srgbClr val="0099CC"/>
                </a:buClr>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ClrTx/>
                <a:buFontTx/>
                <a:buNone/>
              </a:pPr>
              <a:endParaRPr lang="en-US" altLang="en-US" sz="1800">
                <a:solidFill>
                  <a:srgbClr val="2F2B20"/>
                </a:solidFill>
                <a:latin typeface="Arial" charset="0"/>
              </a:endParaRPr>
            </a:p>
          </p:txBody>
        </p:sp>
        <p:pic>
          <p:nvPicPr>
            <p:cNvPr id="9" name="Picture 7" descr="emissions.jpg"/>
            <p:cNvPicPr>
              <a:picLocks noChangeAspect="1"/>
            </p:cNvPicPr>
            <p:nvPr/>
          </p:nvPicPr>
          <p:blipFill>
            <a:blip r:embed="rId3" cstate="print">
              <a:extLst>
                <a:ext uri="{28A0092B-C50C-407E-A947-70E740481C1C}">
                  <a14:useLocalDpi xmlns:a14="http://schemas.microsoft.com/office/drawing/2010/main" val="0"/>
                </a:ext>
              </a:extLst>
            </a:blip>
            <a:srcRect t="-3340" r="19957"/>
            <a:stretch>
              <a:fillRect/>
            </a:stretch>
          </p:blipFill>
          <p:spPr bwMode="auto">
            <a:xfrm>
              <a:off x="492930" y="2911536"/>
              <a:ext cx="8189891" cy="3582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7" descr="emissions.jpg"/>
          <p:cNvPicPr>
            <a:picLocks noChangeAspect="1"/>
          </p:cNvPicPr>
          <p:nvPr/>
        </p:nvPicPr>
        <p:blipFill>
          <a:blip r:embed="rId4">
            <a:extLst>
              <a:ext uri="{28A0092B-C50C-407E-A947-70E740481C1C}">
                <a14:useLocalDpi xmlns:a14="http://schemas.microsoft.com/office/drawing/2010/main" val="0"/>
              </a:ext>
            </a:extLst>
          </a:blip>
          <a:srcRect l="79228" t="10017" r="2887" b="54237"/>
          <a:stretch>
            <a:fillRect/>
          </a:stretch>
        </p:blipFill>
        <p:spPr bwMode="auto">
          <a:xfrm>
            <a:off x="5436898" y="888034"/>
            <a:ext cx="1871406" cy="1172815"/>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 9"/>
          <p:cNvGrpSpPr>
            <a:grpSpLocks/>
          </p:cNvGrpSpPr>
          <p:nvPr/>
        </p:nvGrpSpPr>
        <p:grpSpPr bwMode="auto">
          <a:xfrm>
            <a:off x="7308304" y="870945"/>
            <a:ext cx="1835696" cy="1526648"/>
            <a:chOff x="6110514" y="246745"/>
            <a:chExt cx="2865211" cy="2583543"/>
          </a:xfrm>
        </p:grpSpPr>
        <p:sp>
          <p:nvSpPr>
            <p:cNvPr id="12" name="Rectangle 11"/>
            <p:cNvSpPr/>
            <p:nvPr/>
          </p:nvSpPr>
          <p:spPr>
            <a:xfrm>
              <a:off x="6110514" y="246745"/>
              <a:ext cx="2865211" cy="2583543"/>
            </a:xfrm>
            <a:prstGeom prst="rect">
              <a:avLst/>
            </a:prstGeom>
            <a:solidFill>
              <a:srgbClr val="FFFFFF"/>
            </a:solidFill>
            <a:ln w="28575">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solidFill>
                  <a:srgbClr val="FFFFFF"/>
                </a:solidFill>
              </a:endParaRPr>
            </a:p>
          </p:txBody>
        </p:sp>
        <p:pic>
          <p:nvPicPr>
            <p:cNvPr id="13" name="Picture 7" descr="emissions.jpg"/>
            <p:cNvPicPr>
              <a:picLocks noChangeAspect="1"/>
            </p:cNvPicPr>
            <p:nvPr/>
          </p:nvPicPr>
          <p:blipFill>
            <a:blip r:embed="rId5" cstate="print">
              <a:extLst>
                <a:ext uri="{28A0092B-C50C-407E-A947-70E740481C1C}">
                  <a14:useLocalDpi xmlns:a14="http://schemas.microsoft.com/office/drawing/2010/main" val="0"/>
                </a:ext>
              </a:extLst>
            </a:blip>
            <a:srcRect l="80124" t="43582" b="5289"/>
            <a:stretch>
              <a:fillRect/>
            </a:stretch>
          </p:blipFill>
          <p:spPr bwMode="auto">
            <a:xfrm>
              <a:off x="6254708" y="415360"/>
              <a:ext cx="257682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grpSp>
        <p:nvGrpSpPr>
          <p:cNvPr id="15" name="Group 14"/>
          <p:cNvGrpSpPr/>
          <p:nvPr/>
        </p:nvGrpSpPr>
        <p:grpSpPr>
          <a:xfrm>
            <a:off x="251521" y="1809553"/>
            <a:ext cx="1584176" cy="812342"/>
            <a:chOff x="6266000" y="5411687"/>
            <a:chExt cx="2573200" cy="1219200"/>
          </a:xfrm>
          <a:effectLst>
            <a:outerShdw blurRad="50800" dist="38100" dir="2700000" algn="tl" rotWithShape="0">
              <a:prstClr val="black">
                <a:alpha val="40000"/>
              </a:prstClr>
            </a:outerShdw>
          </a:effectLst>
        </p:grpSpPr>
        <p:sp>
          <p:nvSpPr>
            <p:cNvPr id="16" name="Rounded Rectangle 15"/>
            <p:cNvSpPr/>
            <p:nvPr/>
          </p:nvSpPr>
          <p:spPr>
            <a:xfrm>
              <a:off x="6266000" y="5411687"/>
              <a:ext cx="2573200"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rgbClr val="FFFFFF"/>
                </a:solidFill>
              </a:endParaRPr>
            </a:p>
          </p:txBody>
        </p:sp>
        <p:pic>
          <p:nvPicPr>
            <p:cNvPr id="17" name="Picture 3" descr="G:\logos_marketing\holos_NObyline_506x22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6106" y="5511700"/>
              <a:ext cx="2312988" cy="10191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3104934"/>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Oval 2"/>
          <p:cNvSpPr>
            <a:spLocks noChangeAspect="1" noChangeArrowheads="1"/>
          </p:cNvSpPr>
          <p:nvPr/>
        </p:nvSpPr>
        <p:spPr bwMode="auto">
          <a:xfrm>
            <a:off x="395537" y="1894785"/>
            <a:ext cx="8136904" cy="3509188"/>
          </a:xfrm>
          <a:prstGeom prst="ellipse">
            <a:avLst/>
          </a:prstGeom>
          <a:ln>
            <a:headEnd/>
            <a:tailEnd/>
          </a:ln>
        </p:spPr>
        <p:style>
          <a:lnRef idx="0">
            <a:schemeClr val="accent3"/>
          </a:lnRef>
          <a:fillRef idx="3">
            <a:schemeClr val="accent3"/>
          </a:fillRef>
          <a:effectRef idx="3">
            <a:schemeClr val="accent3"/>
          </a:effectRef>
          <a:fontRef idx="minor">
            <a:schemeClr val="lt1"/>
          </a:fontRef>
        </p:style>
        <p:txBody>
          <a:bodyPr wrap="none" lIns="0" tIns="45719" rIns="0" bIns="45719" anchor="b" anchorCtr="1"/>
          <a:lstStyle/>
          <a:p>
            <a:pPr algn="r">
              <a:defRPr/>
            </a:pPr>
            <a:endParaRPr lang="en-US" sz="1200"/>
          </a:p>
        </p:txBody>
      </p:sp>
      <p:sp>
        <p:nvSpPr>
          <p:cNvPr id="30802" name="Text Box 6"/>
          <p:cNvSpPr txBox="1">
            <a:spLocks noChangeArrowheads="1"/>
          </p:cNvSpPr>
          <p:nvPr/>
        </p:nvSpPr>
        <p:spPr bwMode="auto">
          <a:xfrm>
            <a:off x="6578781" y="3284985"/>
            <a:ext cx="1367371" cy="461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ctr" eaLnBrk="1" hangingPunct="1"/>
            <a:r>
              <a:rPr lang="en-CA" altLang="en-US" sz="1200" dirty="0"/>
              <a:t>Beef life cycle assessment</a:t>
            </a:r>
          </a:p>
        </p:txBody>
      </p:sp>
      <p:sp>
        <p:nvSpPr>
          <p:cNvPr id="30803" name="Text Box 39"/>
          <p:cNvSpPr txBox="1">
            <a:spLocks noChangeArrowheads="1"/>
          </p:cNvSpPr>
          <p:nvPr/>
        </p:nvSpPr>
        <p:spPr bwMode="auto">
          <a:xfrm rot="20114886">
            <a:off x="5164030" y="4294438"/>
            <a:ext cx="3323982"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eaLnBrk="0" hangingPunct="0">
              <a:defRPr sz="2400" b="1">
                <a:solidFill>
                  <a:schemeClr val="tx1"/>
                </a:solidFill>
                <a:latin typeface="Arial" charset="0"/>
                <a:ea typeface="MS PGothic" pitchFamily="34" charset="-128"/>
              </a:defRPr>
            </a:lvl1pPr>
            <a:lvl2pPr marL="742950" indent="-285750" eaLnBrk="0" hangingPunct="0">
              <a:defRPr sz="2400" b="1">
                <a:solidFill>
                  <a:schemeClr val="tx1"/>
                </a:solidFill>
                <a:latin typeface="Arial" charset="0"/>
                <a:ea typeface="MS PGothic" pitchFamily="34" charset="-128"/>
              </a:defRPr>
            </a:lvl2pPr>
            <a:lvl3pPr marL="1143000" indent="-228600" eaLnBrk="0" hangingPunct="0">
              <a:defRPr sz="2400" b="1">
                <a:solidFill>
                  <a:schemeClr val="tx1"/>
                </a:solidFill>
                <a:latin typeface="Arial" charset="0"/>
                <a:ea typeface="MS PGothic" pitchFamily="34" charset="-128"/>
              </a:defRPr>
            </a:lvl3pPr>
            <a:lvl4pPr marL="1600200" indent="-228600" eaLnBrk="0" hangingPunct="0">
              <a:defRPr sz="2400" b="1">
                <a:solidFill>
                  <a:schemeClr val="tx1"/>
                </a:solidFill>
                <a:latin typeface="Arial" charset="0"/>
                <a:ea typeface="MS PGothic" pitchFamily="34" charset="-128"/>
              </a:defRPr>
            </a:lvl4pPr>
            <a:lvl5pPr marL="2057400" indent="-228600" eaLnBrk="0" hangingPunct="0">
              <a:defRPr sz="2400" b="1">
                <a:solidFill>
                  <a:schemeClr val="tx1"/>
                </a:solidFill>
                <a:latin typeface="Arial" charset="0"/>
                <a:ea typeface="MS PGothic" pitchFamily="34" charset="-128"/>
              </a:defRPr>
            </a:lvl5pPr>
            <a:lvl6pPr marL="2514600" indent="-228600" eaLnBrk="0" fontAlgn="base" hangingPunct="0">
              <a:spcBef>
                <a:spcPct val="0"/>
              </a:spcBef>
              <a:spcAft>
                <a:spcPct val="0"/>
              </a:spcAft>
              <a:defRPr sz="2400" b="1">
                <a:solidFill>
                  <a:schemeClr val="tx1"/>
                </a:solidFill>
                <a:latin typeface="Arial" charset="0"/>
                <a:ea typeface="MS PGothic" pitchFamily="34" charset="-128"/>
              </a:defRPr>
            </a:lvl6pPr>
            <a:lvl7pPr marL="2971800" indent="-228600" eaLnBrk="0" fontAlgn="base" hangingPunct="0">
              <a:spcBef>
                <a:spcPct val="0"/>
              </a:spcBef>
              <a:spcAft>
                <a:spcPct val="0"/>
              </a:spcAft>
              <a:defRPr sz="2400" b="1">
                <a:solidFill>
                  <a:schemeClr val="tx1"/>
                </a:solidFill>
                <a:latin typeface="Arial" charset="0"/>
                <a:ea typeface="MS PGothic" pitchFamily="34" charset="-128"/>
              </a:defRPr>
            </a:lvl7pPr>
            <a:lvl8pPr marL="3429000" indent="-228600" eaLnBrk="0" fontAlgn="base" hangingPunct="0">
              <a:spcBef>
                <a:spcPct val="0"/>
              </a:spcBef>
              <a:spcAft>
                <a:spcPct val="0"/>
              </a:spcAft>
              <a:defRPr sz="2400" b="1">
                <a:solidFill>
                  <a:schemeClr val="tx1"/>
                </a:solidFill>
                <a:latin typeface="Arial" charset="0"/>
                <a:ea typeface="MS PGothic" pitchFamily="34" charset="-128"/>
              </a:defRPr>
            </a:lvl8pPr>
            <a:lvl9pPr marL="3886200" indent="-228600" eaLnBrk="0" fontAlgn="base" hangingPunct="0">
              <a:spcBef>
                <a:spcPct val="0"/>
              </a:spcBef>
              <a:spcAft>
                <a:spcPct val="0"/>
              </a:spcAft>
              <a:defRPr sz="2400" b="1">
                <a:solidFill>
                  <a:schemeClr val="tx1"/>
                </a:solidFill>
                <a:latin typeface="Arial" charset="0"/>
                <a:ea typeface="MS PGothic" pitchFamily="34" charset="-128"/>
              </a:defRPr>
            </a:lvl9pPr>
          </a:lstStyle>
          <a:p>
            <a:pPr algn="ctr" eaLnBrk="1" hangingPunct="1">
              <a:spcBef>
                <a:spcPct val="20000"/>
              </a:spcBef>
              <a:buFont typeface="Wingdings" pitchFamily="2" charset="2"/>
              <a:buNone/>
            </a:pPr>
            <a:r>
              <a:rPr lang="en-CA" altLang="en-US" sz="1800" dirty="0">
                <a:latin typeface="Garamond" pitchFamily="18" charset="0"/>
              </a:rPr>
              <a:t>Life cycle assessment</a:t>
            </a:r>
          </a:p>
        </p:txBody>
      </p:sp>
      <p:sp>
        <p:nvSpPr>
          <p:cNvPr id="101" name="Line 20"/>
          <p:cNvSpPr>
            <a:spLocks noChangeShapeType="1"/>
          </p:cNvSpPr>
          <p:nvPr/>
        </p:nvSpPr>
        <p:spPr bwMode="auto">
          <a:xfrm flipH="1" flipV="1">
            <a:off x="7262466" y="2629579"/>
            <a:ext cx="1" cy="655406"/>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lIns="91438" tIns="45719" rIns="91438" bIns="45719"/>
          <a:lstStyle/>
          <a:p>
            <a:pPr algn="ctr">
              <a:defRPr/>
            </a:pPr>
            <a:endParaRPr lang="en-CA" sz="1350"/>
          </a:p>
        </p:txBody>
      </p:sp>
      <p:sp>
        <p:nvSpPr>
          <p:cNvPr id="102" name="Text Box 21"/>
          <p:cNvSpPr txBox="1">
            <a:spLocks noChangeArrowheads="1"/>
          </p:cNvSpPr>
          <p:nvPr/>
        </p:nvSpPr>
        <p:spPr bwMode="auto">
          <a:xfrm>
            <a:off x="6264285" y="1567750"/>
            <a:ext cx="1996361" cy="819453"/>
          </a:xfrm>
          <a:prstGeom prst="rect">
            <a:avLst/>
          </a:prstGeom>
          <a:ln/>
        </p:spPr>
        <p:style>
          <a:lnRef idx="0">
            <a:schemeClr val="accent2"/>
          </a:lnRef>
          <a:fillRef idx="3">
            <a:schemeClr val="accent2"/>
          </a:fillRef>
          <a:effectRef idx="3">
            <a:schemeClr val="accent2"/>
          </a:effectRef>
          <a:fontRef idx="minor">
            <a:schemeClr val="lt1"/>
          </a:fontRef>
        </p:style>
        <p:txBody>
          <a:bodyPr wrap="square" lIns="91438" tIns="45719" rIns="91438" bIns="45719">
            <a:spAutoFit/>
          </a:bodyPr>
          <a:lstStyle/>
          <a:p>
            <a:pPr algn="ctr">
              <a:spcBef>
                <a:spcPct val="50000"/>
              </a:spcBef>
              <a:defRPr/>
            </a:pPr>
            <a:r>
              <a:rPr lang="en-CA" sz="1350" dirty="0">
                <a:solidFill>
                  <a:schemeClr val="bg1"/>
                </a:solidFill>
              </a:rPr>
              <a:t>CO</a:t>
            </a:r>
            <a:r>
              <a:rPr lang="en-CA" sz="1350" baseline="-25000" dirty="0">
                <a:solidFill>
                  <a:schemeClr val="bg1"/>
                </a:solidFill>
              </a:rPr>
              <a:t>2</a:t>
            </a:r>
            <a:r>
              <a:rPr lang="en-CA" sz="1350" dirty="0">
                <a:solidFill>
                  <a:schemeClr val="bg1"/>
                </a:solidFill>
              </a:rPr>
              <a:t>eq per kg beef produced</a:t>
            </a:r>
          </a:p>
          <a:p>
            <a:pPr algn="ctr">
              <a:spcBef>
                <a:spcPct val="50000"/>
              </a:spcBef>
              <a:defRPr/>
            </a:pPr>
            <a:r>
              <a:rPr lang="en-CA" sz="1350" dirty="0">
                <a:solidFill>
                  <a:schemeClr val="bg1"/>
                </a:solidFill>
              </a:rPr>
              <a:t>Life cycle (8 years)</a:t>
            </a:r>
          </a:p>
        </p:txBody>
      </p:sp>
      <p:grpSp>
        <p:nvGrpSpPr>
          <p:cNvPr id="12" name="Group 11"/>
          <p:cNvGrpSpPr/>
          <p:nvPr/>
        </p:nvGrpSpPr>
        <p:grpSpPr>
          <a:xfrm>
            <a:off x="429706" y="2454685"/>
            <a:ext cx="5413071" cy="2419692"/>
            <a:chOff x="429705" y="1597435"/>
            <a:chExt cx="5413071" cy="2419692"/>
          </a:xfrm>
        </p:grpSpPr>
        <p:sp>
          <p:nvSpPr>
            <p:cNvPr id="104" name="Oval 6"/>
            <p:cNvSpPr>
              <a:spLocks noChangeAspect="1" noChangeArrowheads="1"/>
            </p:cNvSpPr>
            <p:nvPr/>
          </p:nvSpPr>
          <p:spPr bwMode="auto">
            <a:xfrm>
              <a:off x="429705" y="1597435"/>
              <a:ext cx="5413071" cy="2419692"/>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lIns="0" rIns="0" anchor="b">
              <a:normAutofit/>
            </a:bodyPr>
            <a:lstStyle/>
            <a:p>
              <a:pPr algn="r">
                <a:defRPr/>
              </a:pPr>
              <a:endParaRPr lang="en-US" sz="1200"/>
            </a:p>
          </p:txBody>
        </p:sp>
        <p:sp>
          <p:nvSpPr>
            <p:cNvPr id="120" name="Text Box 64"/>
            <p:cNvSpPr txBox="1">
              <a:spLocks noChangeArrowheads="1"/>
            </p:cNvSpPr>
            <p:nvPr/>
          </p:nvSpPr>
          <p:spPr bwMode="auto">
            <a:xfrm>
              <a:off x="1966015" y="1790173"/>
              <a:ext cx="2736794" cy="207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20000"/>
                </a:spcBef>
                <a:buFont typeface="Wingdings" pitchFamily="2" charset="2"/>
                <a:buNone/>
                <a:defRPr/>
              </a:pPr>
              <a:r>
                <a:rPr lang="en-CA" sz="2400" b="1" dirty="0">
                  <a:solidFill>
                    <a:schemeClr val="bg1"/>
                  </a:solidFill>
                  <a:latin typeface="Garamond" pitchFamily="18" charset="0"/>
                </a:rPr>
                <a:t>Whole-farm model / </a:t>
              </a:r>
            </a:p>
            <a:p>
              <a:pPr algn="ctr">
                <a:spcBef>
                  <a:spcPct val="20000"/>
                </a:spcBef>
                <a:buFont typeface="Wingdings" pitchFamily="2" charset="2"/>
                <a:buNone/>
                <a:defRPr/>
              </a:pPr>
              <a:endParaRPr lang="en-CA" sz="2400" b="1" dirty="0">
                <a:solidFill>
                  <a:schemeClr val="bg1"/>
                </a:solidFill>
                <a:latin typeface="Garamond" pitchFamily="18" charset="0"/>
              </a:endParaRPr>
            </a:p>
            <a:p>
              <a:pPr algn="ctr">
                <a:spcBef>
                  <a:spcPct val="20000"/>
                </a:spcBef>
                <a:buFont typeface="Wingdings" pitchFamily="2" charset="2"/>
                <a:buNone/>
                <a:defRPr/>
              </a:pPr>
              <a:endParaRPr lang="en-CA" sz="2025" b="1" dirty="0">
                <a:solidFill>
                  <a:schemeClr val="bg1"/>
                </a:solidFill>
                <a:latin typeface="Garamond" pitchFamily="18" charset="0"/>
              </a:endParaRPr>
            </a:p>
            <a:p>
              <a:pPr algn="ctr">
                <a:spcBef>
                  <a:spcPct val="20000"/>
                </a:spcBef>
                <a:buFont typeface="Wingdings" pitchFamily="2" charset="2"/>
                <a:buNone/>
                <a:defRPr/>
              </a:pPr>
              <a:endParaRPr lang="en-CA" sz="2400" b="1" dirty="0">
                <a:solidFill>
                  <a:schemeClr val="bg1"/>
                </a:solidFill>
                <a:latin typeface="Garamond" pitchFamily="18" charset="0"/>
              </a:endParaRPr>
            </a:p>
            <a:p>
              <a:pPr algn="ctr">
                <a:spcBef>
                  <a:spcPct val="20000"/>
                </a:spcBef>
                <a:buFont typeface="Wingdings" pitchFamily="2" charset="2"/>
                <a:buNone/>
                <a:defRPr/>
              </a:pPr>
              <a:r>
                <a:rPr lang="en-CA" sz="2400" b="1" dirty="0">
                  <a:solidFill>
                    <a:schemeClr val="bg1"/>
                  </a:solidFill>
                  <a:latin typeface="Garamond" pitchFamily="18" charset="0"/>
                </a:rPr>
                <a:t>Systems analysis</a:t>
              </a:r>
            </a:p>
          </p:txBody>
        </p:sp>
      </p:grpSp>
      <p:grpSp>
        <p:nvGrpSpPr>
          <p:cNvPr id="3" name="Group 2"/>
          <p:cNvGrpSpPr/>
          <p:nvPr/>
        </p:nvGrpSpPr>
        <p:grpSpPr>
          <a:xfrm>
            <a:off x="994009" y="3274814"/>
            <a:ext cx="1803529" cy="820127"/>
            <a:chOff x="994008" y="2417563"/>
            <a:chExt cx="1803529" cy="820127"/>
          </a:xfrm>
        </p:grpSpPr>
        <p:sp>
          <p:nvSpPr>
            <p:cNvPr id="113" name="Oval 4"/>
            <p:cNvSpPr>
              <a:spLocks noChangeArrowheads="1"/>
            </p:cNvSpPr>
            <p:nvPr/>
          </p:nvSpPr>
          <p:spPr bwMode="auto">
            <a:xfrm>
              <a:off x="994008" y="2417563"/>
              <a:ext cx="1803529" cy="820127"/>
            </a:xfrm>
            <a:prstGeom prst="ellipse">
              <a:avLst/>
            </a:prstGeom>
            <a:solidFill>
              <a:srgbClr val="E7C403"/>
            </a:solidFill>
            <a:ln>
              <a:headEnd/>
              <a:tailEnd/>
            </a:ln>
          </p:spPr>
          <p:style>
            <a:lnRef idx="0">
              <a:schemeClr val="accent6"/>
            </a:lnRef>
            <a:fillRef idx="3">
              <a:schemeClr val="accent6"/>
            </a:fillRef>
            <a:effectRef idx="3">
              <a:schemeClr val="accent6"/>
            </a:effectRef>
            <a:fontRef idx="minor">
              <a:schemeClr val="lt1"/>
            </a:fontRef>
          </p:style>
          <p:txBody>
            <a:bodyPr wrap="none" anchor="ctr">
              <a:normAutofit/>
            </a:bodyPr>
            <a:lstStyle/>
            <a:p>
              <a:pPr algn="ctr">
                <a:defRPr/>
              </a:pPr>
              <a:endParaRPr lang="en-US" sz="1200"/>
            </a:p>
          </p:txBody>
        </p:sp>
        <p:sp>
          <p:nvSpPr>
            <p:cNvPr id="114" name="Text Box 21"/>
            <p:cNvSpPr txBox="1">
              <a:spLocks noChangeArrowheads="1"/>
            </p:cNvSpPr>
            <p:nvPr/>
          </p:nvSpPr>
          <p:spPr bwMode="auto">
            <a:xfrm>
              <a:off x="1331051" y="2664526"/>
              <a:ext cx="1128498" cy="3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2500" lnSpcReduction="20000"/>
            </a:bodyPr>
            <a:lstStyle/>
            <a:p>
              <a:pPr algn="ctr">
                <a:defRPr/>
              </a:pPr>
              <a:r>
                <a:rPr lang="en-CA" sz="1200" dirty="0"/>
                <a:t>Basic structure (IPCC Tier 2)</a:t>
              </a:r>
            </a:p>
          </p:txBody>
        </p:sp>
      </p:grpSp>
      <p:grpSp>
        <p:nvGrpSpPr>
          <p:cNvPr id="5" name="Group 4"/>
          <p:cNvGrpSpPr/>
          <p:nvPr/>
        </p:nvGrpSpPr>
        <p:grpSpPr>
          <a:xfrm>
            <a:off x="1163051" y="2741324"/>
            <a:ext cx="1465445" cy="629337"/>
            <a:chOff x="1163050" y="1884073"/>
            <a:chExt cx="1465445" cy="629337"/>
          </a:xfrm>
        </p:grpSpPr>
        <p:sp>
          <p:nvSpPr>
            <p:cNvPr id="106" name="Oval 15"/>
            <p:cNvSpPr>
              <a:spLocks noChangeArrowheads="1"/>
            </p:cNvSpPr>
            <p:nvPr/>
          </p:nvSpPr>
          <p:spPr bwMode="auto">
            <a:xfrm>
              <a:off x="1163050" y="1884073"/>
              <a:ext cx="1465445" cy="629337"/>
            </a:xfrm>
            <a:prstGeom prst="ellipse">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normAutofit/>
            </a:bodyPr>
            <a:lstStyle/>
            <a:p>
              <a:pPr algn="ctr">
                <a:defRPr/>
              </a:pPr>
              <a:endParaRPr lang="en-US" sz="1200"/>
            </a:p>
          </p:txBody>
        </p:sp>
        <p:sp>
          <p:nvSpPr>
            <p:cNvPr id="107" name="Text Box 11"/>
            <p:cNvSpPr txBox="1">
              <a:spLocks noChangeArrowheads="1"/>
            </p:cNvSpPr>
            <p:nvPr/>
          </p:nvSpPr>
          <p:spPr bwMode="auto">
            <a:xfrm>
              <a:off x="1332891" y="2009027"/>
              <a:ext cx="1128500" cy="418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algn="ctr">
                <a:defRPr/>
              </a:pPr>
              <a:r>
                <a:rPr lang="en-CA" sz="900" dirty="0"/>
                <a:t>NRC Nutrient Requirements</a:t>
              </a:r>
            </a:p>
          </p:txBody>
        </p:sp>
      </p:grpSp>
      <p:grpSp>
        <p:nvGrpSpPr>
          <p:cNvPr id="6" name="Group 5"/>
          <p:cNvGrpSpPr/>
          <p:nvPr/>
        </p:nvGrpSpPr>
        <p:grpSpPr>
          <a:xfrm>
            <a:off x="1163051" y="3999092"/>
            <a:ext cx="1465445" cy="629337"/>
            <a:chOff x="1163050" y="3141842"/>
            <a:chExt cx="1465445" cy="629337"/>
          </a:xfrm>
        </p:grpSpPr>
        <p:sp>
          <p:nvSpPr>
            <p:cNvPr id="108" name="Oval 19"/>
            <p:cNvSpPr>
              <a:spLocks noChangeArrowheads="1"/>
            </p:cNvSpPr>
            <p:nvPr/>
          </p:nvSpPr>
          <p:spPr bwMode="auto">
            <a:xfrm>
              <a:off x="1163050" y="3141842"/>
              <a:ext cx="1465445" cy="629337"/>
            </a:xfrm>
            <a:prstGeom prst="ellipse">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normAutofit/>
            </a:bodyPr>
            <a:lstStyle/>
            <a:p>
              <a:pPr algn="ctr">
                <a:defRPr/>
              </a:pPr>
              <a:endParaRPr lang="en-US" sz="1200"/>
            </a:p>
          </p:txBody>
        </p:sp>
        <p:sp>
          <p:nvSpPr>
            <p:cNvPr id="109" name="Text Box 18"/>
            <p:cNvSpPr txBox="1">
              <a:spLocks noChangeArrowheads="1"/>
            </p:cNvSpPr>
            <p:nvPr/>
          </p:nvSpPr>
          <p:spPr bwMode="auto">
            <a:xfrm>
              <a:off x="1248345" y="3291830"/>
              <a:ext cx="1297590" cy="424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algn="ctr">
                <a:defRPr/>
              </a:pPr>
              <a:r>
                <a:rPr lang="en-CA" sz="900" dirty="0"/>
                <a:t>Canadian methodology for N</a:t>
              </a:r>
              <a:r>
                <a:rPr lang="en-CA" sz="900" baseline="-25000" dirty="0"/>
                <a:t>2</a:t>
              </a:r>
              <a:r>
                <a:rPr lang="en-CA" sz="900" dirty="0"/>
                <a:t>O estimation</a:t>
              </a:r>
            </a:p>
          </p:txBody>
        </p:sp>
      </p:grpSp>
      <p:grpSp>
        <p:nvGrpSpPr>
          <p:cNvPr id="8" name="Group 7"/>
          <p:cNvGrpSpPr/>
          <p:nvPr/>
        </p:nvGrpSpPr>
        <p:grpSpPr>
          <a:xfrm>
            <a:off x="2572562" y="3342631"/>
            <a:ext cx="1465445" cy="629337"/>
            <a:chOff x="2572561" y="2485380"/>
            <a:chExt cx="1465445" cy="629337"/>
          </a:xfrm>
        </p:grpSpPr>
        <p:sp>
          <p:nvSpPr>
            <p:cNvPr id="110" name="Oval 55"/>
            <p:cNvSpPr>
              <a:spLocks noChangeArrowheads="1"/>
            </p:cNvSpPr>
            <p:nvPr/>
          </p:nvSpPr>
          <p:spPr bwMode="auto">
            <a:xfrm>
              <a:off x="2572561" y="2485380"/>
              <a:ext cx="1465445" cy="629337"/>
            </a:xfrm>
            <a:prstGeom prst="ellipse">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normAutofit/>
            </a:bodyPr>
            <a:lstStyle/>
            <a:p>
              <a:pPr algn="ctr">
                <a:defRPr/>
              </a:pPr>
              <a:endParaRPr lang="en-US" sz="1200"/>
            </a:p>
          </p:txBody>
        </p:sp>
        <p:sp>
          <p:nvSpPr>
            <p:cNvPr id="112" name="Text Box 58"/>
            <p:cNvSpPr txBox="1">
              <a:spLocks noChangeArrowheads="1"/>
            </p:cNvSpPr>
            <p:nvPr/>
          </p:nvSpPr>
          <p:spPr bwMode="auto">
            <a:xfrm>
              <a:off x="2685617" y="2646034"/>
              <a:ext cx="1297590" cy="364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77500" lnSpcReduction="20000"/>
            </a:bodyPr>
            <a:lstStyle/>
            <a:p>
              <a:pPr algn="ctr">
                <a:defRPr/>
              </a:pPr>
              <a:r>
                <a:rPr lang="en-CA" sz="1200" dirty="0"/>
                <a:t>Canadian methodology for soil C estimation</a:t>
              </a:r>
            </a:p>
          </p:txBody>
        </p:sp>
      </p:grpSp>
      <p:sp>
        <p:nvSpPr>
          <p:cNvPr id="118" name="Line 62"/>
          <p:cNvSpPr>
            <a:spLocks noChangeShapeType="1"/>
          </p:cNvSpPr>
          <p:nvPr/>
        </p:nvSpPr>
        <p:spPr bwMode="auto">
          <a:xfrm flipH="1" flipV="1">
            <a:off x="4828661" y="2725587"/>
            <a:ext cx="0" cy="487390"/>
          </a:xfrm>
          <a:prstGeom prst="line">
            <a:avLst/>
          </a:prstGeom>
          <a:ln>
            <a:headEnd/>
            <a:tailEnd type="triangle" w="med" len="med"/>
          </a:ln>
        </p:spPr>
        <p:style>
          <a:lnRef idx="3">
            <a:schemeClr val="accent2"/>
          </a:lnRef>
          <a:fillRef idx="0">
            <a:schemeClr val="accent2"/>
          </a:fillRef>
          <a:effectRef idx="2">
            <a:schemeClr val="accent2"/>
          </a:effectRef>
          <a:fontRef idx="minor">
            <a:schemeClr val="tx1"/>
          </a:fontRef>
        </p:style>
        <p:txBody>
          <a:bodyPr lIns="91438" tIns="45719" rIns="91438" bIns="45719">
            <a:normAutofit fontScale="25000" lnSpcReduction="20000"/>
          </a:bodyPr>
          <a:lstStyle/>
          <a:p>
            <a:pPr>
              <a:defRPr/>
            </a:pPr>
            <a:endParaRPr lang="en-CA" sz="1350"/>
          </a:p>
        </p:txBody>
      </p:sp>
      <p:sp>
        <p:nvSpPr>
          <p:cNvPr id="119" name="Text Box 63"/>
          <p:cNvSpPr txBox="1">
            <a:spLocks noChangeArrowheads="1"/>
          </p:cNvSpPr>
          <p:nvPr/>
        </p:nvSpPr>
        <p:spPr bwMode="auto">
          <a:xfrm>
            <a:off x="4195899" y="2061392"/>
            <a:ext cx="1265525" cy="658583"/>
          </a:xfrm>
          <a:prstGeom prst="rect">
            <a:avLst/>
          </a:prstGeom>
          <a:ln/>
        </p:spPr>
        <p:style>
          <a:lnRef idx="0">
            <a:schemeClr val="accent2"/>
          </a:lnRef>
          <a:fillRef idx="3">
            <a:schemeClr val="accent2"/>
          </a:fillRef>
          <a:effectRef idx="3">
            <a:schemeClr val="accent2"/>
          </a:effectRef>
          <a:fontRef idx="minor">
            <a:schemeClr val="lt1"/>
          </a:fontRef>
        </p:style>
        <p:txBody>
          <a:bodyPr lIns="91438" tIns="45719" rIns="91438" bIns="45719">
            <a:normAutofit/>
          </a:bodyPr>
          <a:lstStyle/>
          <a:p>
            <a:pPr algn="ctr">
              <a:spcBef>
                <a:spcPct val="50000"/>
              </a:spcBef>
              <a:defRPr/>
            </a:pPr>
            <a:r>
              <a:rPr lang="en-CA" sz="1350" dirty="0">
                <a:solidFill>
                  <a:schemeClr val="bg1"/>
                </a:solidFill>
              </a:rPr>
              <a:t>Total CO</a:t>
            </a:r>
            <a:r>
              <a:rPr lang="en-CA" sz="1350" baseline="-25000" dirty="0">
                <a:solidFill>
                  <a:schemeClr val="bg1"/>
                </a:solidFill>
              </a:rPr>
              <a:t>2</a:t>
            </a:r>
            <a:r>
              <a:rPr lang="en-CA" sz="1350" dirty="0">
                <a:solidFill>
                  <a:schemeClr val="bg1"/>
                </a:solidFill>
              </a:rPr>
              <a:t>eq</a:t>
            </a:r>
          </a:p>
        </p:txBody>
      </p:sp>
      <p:sp>
        <p:nvSpPr>
          <p:cNvPr id="30724" name="Title 1"/>
          <p:cNvSpPr>
            <a:spLocks noGrp="1"/>
          </p:cNvSpPr>
          <p:nvPr>
            <p:ph type="title"/>
          </p:nvPr>
        </p:nvSpPr>
        <p:spPr/>
        <p:txBody>
          <a:bodyPr>
            <a:normAutofit fontScale="90000"/>
          </a:bodyPr>
          <a:lstStyle/>
          <a:p>
            <a:pPr eaLnBrk="1" hangingPunct="1"/>
            <a:r>
              <a:rPr lang="en-CA" altLang="en-US" dirty="0"/>
              <a:t>Using Holos in LCA</a:t>
            </a:r>
          </a:p>
        </p:txBody>
      </p:sp>
      <p:sp>
        <p:nvSpPr>
          <p:cNvPr id="58" name="Content Placeholder 1"/>
          <p:cNvSpPr txBox="1">
            <a:spLocks/>
          </p:cNvSpPr>
          <p:nvPr/>
        </p:nvSpPr>
        <p:spPr>
          <a:xfrm>
            <a:off x="35496" y="5445225"/>
            <a:ext cx="9001000" cy="534812"/>
          </a:xfrm>
          <a:prstGeom prst="rect">
            <a:avLst/>
          </a:prstGeom>
        </p:spPr>
        <p:txBody>
          <a:bodyPr lIns="91438" tIns="45719" rIns="91438" bIns="45719" anchor="ctr"/>
          <a:lstStyle>
            <a:lvl1pPr marL="233363" indent="-233363" algn="l" rtl="0" eaLnBrk="0" fontAlgn="base" hangingPunct="0">
              <a:lnSpc>
                <a:spcPct val="90000"/>
              </a:lnSpc>
              <a:spcBef>
                <a:spcPct val="20000"/>
              </a:spcBef>
              <a:spcAft>
                <a:spcPct val="0"/>
              </a:spcAft>
              <a:buClr>
                <a:srgbClr val="006699"/>
              </a:buClr>
              <a:buChar char="•"/>
              <a:defRPr sz="2800">
                <a:solidFill>
                  <a:schemeClr val="tx1"/>
                </a:solidFill>
                <a:latin typeface="+mn-lt"/>
                <a:ea typeface="MS PGothic" pitchFamily="34" charset="-128"/>
                <a:cs typeface="ＭＳ Ｐゴシック"/>
              </a:defRPr>
            </a:lvl1pPr>
            <a:lvl2pPr marL="742950" indent="-285750" algn="l" rtl="0" eaLnBrk="0" fontAlgn="base" hangingPunct="0">
              <a:lnSpc>
                <a:spcPct val="90000"/>
              </a:lnSpc>
              <a:spcBef>
                <a:spcPct val="20000"/>
              </a:spcBef>
              <a:spcAft>
                <a:spcPct val="0"/>
              </a:spcAft>
              <a:buClr>
                <a:srgbClr val="006699"/>
              </a:buClr>
              <a:buFont typeface="Arial" charset="0"/>
              <a:buChar char="–"/>
              <a:defRPr sz="2400">
                <a:solidFill>
                  <a:schemeClr val="tx1"/>
                </a:solidFill>
                <a:latin typeface="+mn-lt"/>
                <a:ea typeface="MS PGothic" pitchFamily="34" charset="-128"/>
                <a:cs typeface="ＭＳ Ｐゴシック"/>
              </a:defRPr>
            </a:lvl2pPr>
            <a:lvl3pPr marL="1089025" indent="-174625" algn="l" rtl="0" eaLnBrk="0" fontAlgn="base" hangingPunct="0">
              <a:lnSpc>
                <a:spcPct val="90000"/>
              </a:lnSpc>
              <a:spcBef>
                <a:spcPct val="20000"/>
              </a:spcBef>
              <a:spcAft>
                <a:spcPct val="0"/>
              </a:spcAft>
              <a:buClr>
                <a:srgbClr val="006699"/>
              </a:buClr>
              <a:buChar char="•"/>
              <a:defRPr>
                <a:solidFill>
                  <a:schemeClr val="tx1"/>
                </a:solidFill>
                <a:latin typeface="+mn-lt"/>
                <a:ea typeface="MS PGothic" pitchFamily="34" charset="-128"/>
                <a:cs typeface="ＭＳ Ｐゴシック"/>
              </a:defRPr>
            </a:lvl3pPr>
            <a:lvl4pPr marL="1600200" indent="-228600" algn="l" rtl="0" eaLnBrk="0" fontAlgn="base" hangingPunct="0">
              <a:lnSpc>
                <a:spcPct val="90000"/>
              </a:lnSpc>
              <a:spcBef>
                <a:spcPct val="20000"/>
              </a:spcBef>
              <a:spcAft>
                <a:spcPct val="0"/>
              </a:spcAft>
              <a:buChar char="–"/>
              <a:defRPr sz="1400">
                <a:solidFill>
                  <a:schemeClr val="tx1"/>
                </a:solidFill>
                <a:latin typeface="+mn-lt"/>
                <a:ea typeface="MS PGothic" pitchFamily="34" charset="-128"/>
                <a:cs typeface="ＭＳ Ｐゴシック"/>
              </a:defRPr>
            </a:lvl4pPr>
            <a:lvl5pPr marL="2057400" indent="-228600" algn="l" rtl="0" eaLnBrk="0" fontAlgn="base" hangingPunct="0">
              <a:lnSpc>
                <a:spcPct val="90000"/>
              </a:lnSpc>
              <a:spcBef>
                <a:spcPct val="20000"/>
              </a:spcBef>
              <a:spcAft>
                <a:spcPct val="0"/>
              </a:spcAft>
              <a:buChar char="»"/>
              <a:defRPr sz="1200">
                <a:solidFill>
                  <a:schemeClr val="tx1"/>
                </a:solidFill>
                <a:latin typeface="+mn-lt"/>
                <a:ea typeface="MS PGothic" pitchFamily="34" charset="-128"/>
                <a:cs typeface="ＭＳ Ｐゴシック"/>
              </a:defRPr>
            </a:lvl5pPr>
            <a:lvl6pPr marL="2514600" indent="-228600" algn="l" rtl="0" fontAlgn="base">
              <a:lnSpc>
                <a:spcPct val="90000"/>
              </a:lnSpc>
              <a:spcBef>
                <a:spcPct val="20000"/>
              </a:spcBef>
              <a:spcAft>
                <a:spcPct val="0"/>
              </a:spcAft>
              <a:buChar char="»"/>
              <a:defRPr sz="1200">
                <a:solidFill>
                  <a:schemeClr val="tx1"/>
                </a:solidFill>
                <a:latin typeface="+mn-lt"/>
                <a:ea typeface="+mn-ea"/>
              </a:defRPr>
            </a:lvl6pPr>
            <a:lvl7pPr marL="2971800" indent="-228600" algn="l" rtl="0" fontAlgn="base">
              <a:lnSpc>
                <a:spcPct val="90000"/>
              </a:lnSpc>
              <a:spcBef>
                <a:spcPct val="20000"/>
              </a:spcBef>
              <a:spcAft>
                <a:spcPct val="0"/>
              </a:spcAft>
              <a:buChar char="»"/>
              <a:defRPr sz="1200">
                <a:solidFill>
                  <a:schemeClr val="tx1"/>
                </a:solidFill>
                <a:latin typeface="+mn-lt"/>
                <a:ea typeface="+mn-ea"/>
              </a:defRPr>
            </a:lvl7pPr>
            <a:lvl8pPr marL="3429000" indent="-228600" algn="l" rtl="0" fontAlgn="base">
              <a:lnSpc>
                <a:spcPct val="90000"/>
              </a:lnSpc>
              <a:spcBef>
                <a:spcPct val="20000"/>
              </a:spcBef>
              <a:spcAft>
                <a:spcPct val="0"/>
              </a:spcAft>
              <a:buChar char="»"/>
              <a:defRPr sz="1200">
                <a:solidFill>
                  <a:schemeClr val="tx1"/>
                </a:solidFill>
                <a:latin typeface="+mn-lt"/>
                <a:ea typeface="+mn-ea"/>
              </a:defRPr>
            </a:lvl8pPr>
            <a:lvl9pPr marL="3886200" indent="-228600" algn="l" rtl="0" fontAlgn="base">
              <a:lnSpc>
                <a:spcPct val="90000"/>
              </a:lnSpc>
              <a:spcBef>
                <a:spcPct val="20000"/>
              </a:spcBef>
              <a:spcAft>
                <a:spcPct val="0"/>
              </a:spcAft>
              <a:buChar char="»"/>
              <a:defRPr sz="1200">
                <a:solidFill>
                  <a:schemeClr val="tx1"/>
                </a:solidFill>
                <a:latin typeface="+mn-lt"/>
                <a:ea typeface="+mn-ea"/>
              </a:defRPr>
            </a:lvl9pPr>
          </a:lstStyle>
          <a:p>
            <a:pPr marL="0" indent="0">
              <a:buNone/>
              <a:defRPr/>
            </a:pPr>
            <a:r>
              <a:rPr lang="en-CA" sz="2100" b="1" kern="0" dirty="0">
                <a:effectLst>
                  <a:outerShdw blurRad="38100" dist="38100" dir="2700000" algn="tl">
                    <a:srgbClr val="000000">
                      <a:alpha val="43137"/>
                    </a:srgbClr>
                  </a:outerShdw>
                </a:effectLst>
              </a:rPr>
              <a:t>Holos is not a stand-alone LCA tool! </a:t>
            </a:r>
          </a:p>
        </p:txBody>
      </p:sp>
      <p:grpSp>
        <p:nvGrpSpPr>
          <p:cNvPr id="62" name="Group 61"/>
          <p:cNvGrpSpPr/>
          <p:nvPr/>
        </p:nvGrpSpPr>
        <p:grpSpPr>
          <a:xfrm>
            <a:off x="4038007" y="3274813"/>
            <a:ext cx="1584176" cy="812342"/>
            <a:chOff x="6266000" y="5411687"/>
            <a:chExt cx="2573200" cy="1219200"/>
          </a:xfrm>
          <a:effectLst>
            <a:outerShdw blurRad="50800" dist="38100" dir="2700000" algn="tl" rotWithShape="0">
              <a:prstClr val="black">
                <a:alpha val="40000"/>
              </a:prstClr>
            </a:outerShdw>
          </a:effectLst>
        </p:grpSpPr>
        <p:sp>
          <p:nvSpPr>
            <p:cNvPr id="63" name="Rounded Rectangle 62"/>
            <p:cNvSpPr/>
            <p:nvPr/>
          </p:nvSpPr>
          <p:spPr>
            <a:xfrm>
              <a:off x="6266000" y="5411687"/>
              <a:ext cx="2573200"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rgbClr val="FFFFFF"/>
                </a:solidFill>
              </a:endParaRPr>
            </a:p>
          </p:txBody>
        </p:sp>
        <p:pic>
          <p:nvPicPr>
            <p:cNvPr id="64" name="Picture 3" descr="G:\logos_marketing\holos_NObyline_506x22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6106" y="5511700"/>
              <a:ext cx="2312988" cy="10191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54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fade">
                                      <p:cBhvr>
                                        <p:cTn id="29" dur="500"/>
                                        <p:tgtEl>
                                          <p:spTgt spid="118"/>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fade">
                                      <p:cBhvr>
                                        <p:cTn id="33" dur="500"/>
                                        <p:tgtEl>
                                          <p:spTgt spid="1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7"/>
                                        </p:tgtEl>
                                        <p:attrNameLst>
                                          <p:attrName>style.visibility</p:attrName>
                                        </p:attrNameLst>
                                      </p:cBhvr>
                                      <p:to>
                                        <p:strVal val="visible"/>
                                      </p:to>
                                    </p:set>
                                    <p:animEffect transition="in" filter="fade">
                                      <p:cBhvr>
                                        <p:cTn id="38" dur="500"/>
                                        <p:tgtEl>
                                          <p:spTgt spid="9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803"/>
                                        </p:tgtEl>
                                        <p:attrNameLst>
                                          <p:attrName>style.visibility</p:attrName>
                                        </p:attrNameLst>
                                      </p:cBhvr>
                                      <p:to>
                                        <p:strVal val="visible"/>
                                      </p:to>
                                    </p:set>
                                    <p:animEffect transition="in" filter="fade">
                                      <p:cBhvr>
                                        <p:cTn id="41" dur="500"/>
                                        <p:tgtEl>
                                          <p:spTgt spid="3080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0802"/>
                                        </p:tgtEl>
                                        <p:attrNameLst>
                                          <p:attrName>style.visibility</p:attrName>
                                        </p:attrNameLst>
                                      </p:cBhvr>
                                      <p:to>
                                        <p:strVal val="visible"/>
                                      </p:to>
                                    </p:set>
                                    <p:animEffect transition="in" filter="fade">
                                      <p:cBhvr>
                                        <p:cTn id="44" dur="500"/>
                                        <p:tgtEl>
                                          <p:spTgt spid="3080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2"/>
                                        </p:tgtEl>
                                        <p:attrNameLst>
                                          <p:attrName>style.visibility</p:attrName>
                                        </p:attrNameLst>
                                      </p:cBhvr>
                                      <p:to>
                                        <p:strVal val="visible"/>
                                      </p:to>
                                    </p:set>
                                    <p:animEffect transition="in" filter="fade">
                                      <p:cBhvr>
                                        <p:cTn id="47" dur="500"/>
                                        <p:tgtEl>
                                          <p:spTgt spid="10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1"/>
                                        </p:tgtEl>
                                        <p:attrNameLst>
                                          <p:attrName>style.visibility</p:attrName>
                                        </p:attrNameLst>
                                      </p:cBhvr>
                                      <p:to>
                                        <p:strVal val="visible"/>
                                      </p:to>
                                    </p:set>
                                    <p:animEffect transition="in" filter="fade">
                                      <p:cBhvr>
                                        <p:cTn id="5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30802" grpId="0" animBg="1"/>
      <p:bldP spid="30803" grpId="0"/>
      <p:bldP spid="101" grpId="0" animBg="1"/>
      <p:bldP spid="102" grpId="0" animBg="1"/>
      <p:bldP spid="118" grpId="0" animBg="1"/>
      <p:bldP spid="1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Box 147"/>
          <p:cNvSpPr txBox="1"/>
          <p:nvPr/>
        </p:nvSpPr>
        <p:spPr>
          <a:xfrm>
            <a:off x="395537" y="2096908"/>
            <a:ext cx="1589065" cy="300080"/>
          </a:xfrm>
          <a:prstGeom prst="rect">
            <a:avLst/>
          </a:prstGeom>
          <a:solidFill>
            <a:schemeClr val="bg1">
              <a:lumMod val="75000"/>
            </a:schemeClr>
          </a:solidFill>
          <a:ln>
            <a:solidFill>
              <a:schemeClr val="tx1"/>
            </a:solidFill>
          </a:ln>
        </p:spPr>
        <p:txBody>
          <a:bodyPr wrap="square" lIns="91438" tIns="45719" rIns="91438" bIns="45719" rtlCol="0">
            <a:spAutoFit/>
          </a:bodyPr>
          <a:lstStyle/>
          <a:p>
            <a:pPr algn="ctr"/>
            <a:r>
              <a:rPr lang="en-CA" sz="1350" b="1" dirty="0"/>
              <a:t>Annual cycle</a:t>
            </a:r>
          </a:p>
        </p:txBody>
      </p:sp>
      <p:sp>
        <p:nvSpPr>
          <p:cNvPr id="150" name="TextBox 149"/>
          <p:cNvSpPr txBox="1"/>
          <p:nvPr/>
        </p:nvSpPr>
        <p:spPr>
          <a:xfrm>
            <a:off x="395536" y="2471084"/>
            <a:ext cx="1230870" cy="276997"/>
          </a:xfrm>
          <a:prstGeom prst="rect">
            <a:avLst/>
          </a:prstGeom>
          <a:solidFill>
            <a:schemeClr val="accent4">
              <a:lumMod val="60000"/>
              <a:lumOff val="40000"/>
            </a:schemeClr>
          </a:solidFill>
          <a:ln>
            <a:solidFill>
              <a:schemeClr val="tx1"/>
            </a:solidFill>
          </a:ln>
        </p:spPr>
        <p:txBody>
          <a:bodyPr wrap="square" lIns="91438" tIns="45719" rIns="91438" bIns="45719" rtlCol="0">
            <a:spAutoFit/>
          </a:bodyPr>
          <a:lstStyle/>
          <a:p>
            <a:pPr algn="ctr"/>
            <a:r>
              <a:rPr lang="en-CA" sz="1200" b="1" dirty="0"/>
              <a:t>Monthly cycle</a:t>
            </a:r>
          </a:p>
        </p:txBody>
      </p:sp>
      <p:sp>
        <p:nvSpPr>
          <p:cNvPr id="152" name="Curved Down Arrow 151"/>
          <p:cNvSpPr/>
          <p:nvPr/>
        </p:nvSpPr>
        <p:spPr>
          <a:xfrm rot="10800000">
            <a:off x="1259632" y="3845971"/>
            <a:ext cx="7668343" cy="2067305"/>
          </a:xfrm>
          <a:prstGeom prst="curved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CA" sz="1350">
              <a:solidFill>
                <a:schemeClr val="tx1"/>
              </a:solidFill>
            </a:endParaRPr>
          </a:p>
        </p:txBody>
      </p:sp>
      <p:grpSp>
        <p:nvGrpSpPr>
          <p:cNvPr id="153" name="Group 152"/>
          <p:cNvGrpSpPr/>
          <p:nvPr/>
        </p:nvGrpSpPr>
        <p:grpSpPr>
          <a:xfrm>
            <a:off x="2830308" y="1893294"/>
            <a:ext cx="2389766" cy="1554716"/>
            <a:chOff x="-540568" y="336848"/>
            <a:chExt cx="1584176" cy="963094"/>
          </a:xfrm>
          <a:solidFill>
            <a:schemeClr val="accent5">
              <a:lumMod val="60000"/>
              <a:lumOff val="40000"/>
            </a:schemeClr>
          </a:solidFill>
        </p:grpSpPr>
        <p:sp>
          <p:nvSpPr>
            <p:cNvPr id="154" name="Curved Down Arrow 153"/>
            <p:cNvSpPr/>
            <p:nvPr/>
          </p:nvSpPr>
          <p:spPr>
            <a:xfrm rot="10800000">
              <a:off x="-540568" y="818395"/>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55" name="Curved Down Arrow 154"/>
            <p:cNvSpPr/>
            <p:nvPr/>
          </p:nvSpPr>
          <p:spPr>
            <a:xfrm>
              <a:off x="-487515" y="336848"/>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grpSp>
        <p:nvGrpSpPr>
          <p:cNvPr id="168" name="Group 167"/>
          <p:cNvGrpSpPr/>
          <p:nvPr/>
        </p:nvGrpSpPr>
        <p:grpSpPr>
          <a:xfrm>
            <a:off x="3228367" y="2220120"/>
            <a:ext cx="377316" cy="298262"/>
            <a:chOff x="-540568" y="336848"/>
            <a:chExt cx="1584176" cy="963094"/>
          </a:xfrm>
          <a:solidFill>
            <a:schemeClr val="accent5">
              <a:lumMod val="60000"/>
              <a:lumOff val="40000"/>
            </a:schemeClr>
          </a:solidFill>
        </p:grpSpPr>
        <p:sp>
          <p:nvSpPr>
            <p:cNvPr id="169" name="Curved Down Arrow 168"/>
            <p:cNvSpPr/>
            <p:nvPr/>
          </p:nvSpPr>
          <p:spPr>
            <a:xfrm rot="10800000">
              <a:off x="-540568" y="818395"/>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70" name="Curved Down Arrow 169"/>
            <p:cNvSpPr/>
            <p:nvPr/>
          </p:nvSpPr>
          <p:spPr>
            <a:xfrm>
              <a:off x="-487515" y="336848"/>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grpSp>
        <p:nvGrpSpPr>
          <p:cNvPr id="171" name="Group 170"/>
          <p:cNvGrpSpPr/>
          <p:nvPr/>
        </p:nvGrpSpPr>
        <p:grpSpPr>
          <a:xfrm>
            <a:off x="3492467" y="2012764"/>
            <a:ext cx="377316" cy="298262"/>
            <a:chOff x="-540568" y="336848"/>
            <a:chExt cx="1584176" cy="963094"/>
          </a:xfrm>
          <a:solidFill>
            <a:schemeClr val="accent5">
              <a:lumMod val="60000"/>
              <a:lumOff val="40000"/>
            </a:schemeClr>
          </a:solidFill>
        </p:grpSpPr>
        <p:sp>
          <p:nvSpPr>
            <p:cNvPr id="172" name="Curved Down Arrow 171"/>
            <p:cNvSpPr/>
            <p:nvPr/>
          </p:nvSpPr>
          <p:spPr>
            <a:xfrm rot="10800000">
              <a:off x="-540568" y="818395"/>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73" name="Curved Down Arrow 172"/>
            <p:cNvSpPr/>
            <p:nvPr/>
          </p:nvSpPr>
          <p:spPr>
            <a:xfrm>
              <a:off x="-487515" y="336848"/>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grpSp>
        <p:nvGrpSpPr>
          <p:cNvPr id="174" name="Group 173"/>
          <p:cNvGrpSpPr/>
          <p:nvPr/>
        </p:nvGrpSpPr>
        <p:grpSpPr>
          <a:xfrm>
            <a:off x="3842234" y="1938199"/>
            <a:ext cx="377316" cy="298262"/>
            <a:chOff x="-540568" y="336848"/>
            <a:chExt cx="1584176" cy="963094"/>
          </a:xfrm>
          <a:solidFill>
            <a:schemeClr val="accent5">
              <a:lumMod val="60000"/>
              <a:lumOff val="40000"/>
            </a:schemeClr>
          </a:solidFill>
        </p:grpSpPr>
        <p:sp>
          <p:nvSpPr>
            <p:cNvPr id="175" name="Curved Down Arrow 174"/>
            <p:cNvSpPr/>
            <p:nvPr/>
          </p:nvSpPr>
          <p:spPr>
            <a:xfrm rot="10800000">
              <a:off x="-540568" y="818395"/>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76" name="Curved Down Arrow 175"/>
            <p:cNvSpPr/>
            <p:nvPr/>
          </p:nvSpPr>
          <p:spPr>
            <a:xfrm>
              <a:off x="-487515" y="336848"/>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grpSp>
        <p:nvGrpSpPr>
          <p:cNvPr id="177" name="Group 176"/>
          <p:cNvGrpSpPr/>
          <p:nvPr/>
        </p:nvGrpSpPr>
        <p:grpSpPr>
          <a:xfrm>
            <a:off x="4166912" y="2008330"/>
            <a:ext cx="377316" cy="298262"/>
            <a:chOff x="-540568" y="336848"/>
            <a:chExt cx="1584176" cy="963094"/>
          </a:xfrm>
          <a:solidFill>
            <a:schemeClr val="accent5">
              <a:lumMod val="60000"/>
              <a:lumOff val="40000"/>
            </a:schemeClr>
          </a:solidFill>
        </p:grpSpPr>
        <p:sp>
          <p:nvSpPr>
            <p:cNvPr id="178" name="Curved Down Arrow 177"/>
            <p:cNvSpPr/>
            <p:nvPr/>
          </p:nvSpPr>
          <p:spPr>
            <a:xfrm rot="10800000">
              <a:off x="-540568" y="818395"/>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79" name="Curved Down Arrow 178"/>
            <p:cNvSpPr/>
            <p:nvPr/>
          </p:nvSpPr>
          <p:spPr>
            <a:xfrm>
              <a:off x="-487515" y="336848"/>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grpSp>
        <p:nvGrpSpPr>
          <p:cNvPr id="180" name="Group 179"/>
          <p:cNvGrpSpPr/>
          <p:nvPr/>
        </p:nvGrpSpPr>
        <p:grpSpPr>
          <a:xfrm>
            <a:off x="4396559" y="2193361"/>
            <a:ext cx="377316" cy="298262"/>
            <a:chOff x="-540568" y="336848"/>
            <a:chExt cx="1584176" cy="963094"/>
          </a:xfrm>
          <a:solidFill>
            <a:schemeClr val="accent5">
              <a:lumMod val="60000"/>
              <a:lumOff val="40000"/>
            </a:schemeClr>
          </a:solidFill>
        </p:grpSpPr>
        <p:sp>
          <p:nvSpPr>
            <p:cNvPr id="181" name="Curved Down Arrow 180"/>
            <p:cNvSpPr/>
            <p:nvPr/>
          </p:nvSpPr>
          <p:spPr>
            <a:xfrm rot="10800000">
              <a:off x="-540568" y="818395"/>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82" name="Curved Down Arrow 181"/>
            <p:cNvSpPr/>
            <p:nvPr/>
          </p:nvSpPr>
          <p:spPr>
            <a:xfrm>
              <a:off x="-487515" y="336848"/>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grpSp>
        <p:nvGrpSpPr>
          <p:cNvPr id="183" name="Group 182"/>
          <p:cNvGrpSpPr/>
          <p:nvPr/>
        </p:nvGrpSpPr>
        <p:grpSpPr>
          <a:xfrm>
            <a:off x="4544228" y="2467948"/>
            <a:ext cx="377316" cy="298262"/>
            <a:chOff x="-540568" y="336848"/>
            <a:chExt cx="1584176" cy="963094"/>
          </a:xfrm>
          <a:solidFill>
            <a:schemeClr val="accent5">
              <a:lumMod val="60000"/>
              <a:lumOff val="40000"/>
            </a:schemeClr>
          </a:solidFill>
        </p:grpSpPr>
        <p:sp>
          <p:nvSpPr>
            <p:cNvPr id="184" name="Curved Down Arrow 183"/>
            <p:cNvSpPr/>
            <p:nvPr/>
          </p:nvSpPr>
          <p:spPr>
            <a:xfrm rot="10800000">
              <a:off x="-540568" y="818395"/>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85" name="Curved Down Arrow 184"/>
            <p:cNvSpPr/>
            <p:nvPr/>
          </p:nvSpPr>
          <p:spPr>
            <a:xfrm>
              <a:off x="-487515" y="336848"/>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grpSp>
        <p:nvGrpSpPr>
          <p:cNvPr id="186" name="Group 185"/>
          <p:cNvGrpSpPr/>
          <p:nvPr/>
        </p:nvGrpSpPr>
        <p:grpSpPr>
          <a:xfrm>
            <a:off x="4518956" y="2772547"/>
            <a:ext cx="377316" cy="298262"/>
            <a:chOff x="-540568" y="336848"/>
            <a:chExt cx="1584176" cy="963094"/>
          </a:xfrm>
          <a:solidFill>
            <a:schemeClr val="accent5">
              <a:lumMod val="60000"/>
              <a:lumOff val="40000"/>
            </a:schemeClr>
          </a:solidFill>
        </p:grpSpPr>
        <p:sp>
          <p:nvSpPr>
            <p:cNvPr id="187" name="Curved Down Arrow 186"/>
            <p:cNvSpPr/>
            <p:nvPr/>
          </p:nvSpPr>
          <p:spPr>
            <a:xfrm rot="10800000">
              <a:off x="-540568" y="818395"/>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88" name="Curved Down Arrow 187"/>
            <p:cNvSpPr/>
            <p:nvPr/>
          </p:nvSpPr>
          <p:spPr>
            <a:xfrm>
              <a:off x="-487515" y="336848"/>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grpSp>
        <p:nvGrpSpPr>
          <p:cNvPr id="189" name="Group 188"/>
          <p:cNvGrpSpPr/>
          <p:nvPr/>
        </p:nvGrpSpPr>
        <p:grpSpPr>
          <a:xfrm>
            <a:off x="4244104" y="2989830"/>
            <a:ext cx="377316" cy="298262"/>
            <a:chOff x="-540568" y="336848"/>
            <a:chExt cx="1584176" cy="963094"/>
          </a:xfrm>
          <a:solidFill>
            <a:schemeClr val="accent5">
              <a:lumMod val="60000"/>
              <a:lumOff val="40000"/>
            </a:schemeClr>
          </a:solidFill>
        </p:grpSpPr>
        <p:sp>
          <p:nvSpPr>
            <p:cNvPr id="190" name="Curved Down Arrow 189"/>
            <p:cNvSpPr/>
            <p:nvPr/>
          </p:nvSpPr>
          <p:spPr>
            <a:xfrm rot="10800000">
              <a:off x="-540568" y="818395"/>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91" name="Curved Down Arrow 190"/>
            <p:cNvSpPr/>
            <p:nvPr/>
          </p:nvSpPr>
          <p:spPr>
            <a:xfrm>
              <a:off x="-487515" y="336848"/>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grpSp>
        <p:nvGrpSpPr>
          <p:cNvPr id="192" name="Group 191"/>
          <p:cNvGrpSpPr/>
          <p:nvPr/>
        </p:nvGrpSpPr>
        <p:grpSpPr>
          <a:xfrm>
            <a:off x="3906652" y="3075712"/>
            <a:ext cx="377316" cy="298262"/>
            <a:chOff x="-540568" y="336848"/>
            <a:chExt cx="1584176" cy="963094"/>
          </a:xfrm>
          <a:solidFill>
            <a:schemeClr val="accent5">
              <a:lumMod val="60000"/>
              <a:lumOff val="40000"/>
            </a:schemeClr>
          </a:solidFill>
        </p:grpSpPr>
        <p:sp>
          <p:nvSpPr>
            <p:cNvPr id="193" name="Curved Down Arrow 192"/>
            <p:cNvSpPr/>
            <p:nvPr/>
          </p:nvSpPr>
          <p:spPr>
            <a:xfrm rot="10800000">
              <a:off x="-540568" y="818395"/>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94" name="Curved Down Arrow 193"/>
            <p:cNvSpPr/>
            <p:nvPr/>
          </p:nvSpPr>
          <p:spPr>
            <a:xfrm>
              <a:off x="-487515" y="336848"/>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grpSp>
        <p:nvGrpSpPr>
          <p:cNvPr id="195" name="Group 194"/>
          <p:cNvGrpSpPr/>
          <p:nvPr/>
        </p:nvGrpSpPr>
        <p:grpSpPr>
          <a:xfrm>
            <a:off x="3536849" y="3019086"/>
            <a:ext cx="377316" cy="298262"/>
            <a:chOff x="-540568" y="336848"/>
            <a:chExt cx="1584176" cy="963094"/>
          </a:xfrm>
          <a:solidFill>
            <a:schemeClr val="accent5">
              <a:lumMod val="60000"/>
              <a:lumOff val="40000"/>
            </a:schemeClr>
          </a:solidFill>
        </p:grpSpPr>
        <p:sp>
          <p:nvSpPr>
            <p:cNvPr id="196" name="Curved Down Arrow 195"/>
            <p:cNvSpPr/>
            <p:nvPr/>
          </p:nvSpPr>
          <p:spPr>
            <a:xfrm rot="10800000">
              <a:off x="-540568" y="818395"/>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97" name="Curved Down Arrow 196"/>
            <p:cNvSpPr/>
            <p:nvPr/>
          </p:nvSpPr>
          <p:spPr>
            <a:xfrm>
              <a:off x="-487515" y="336848"/>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grpSp>
        <p:nvGrpSpPr>
          <p:cNvPr id="198" name="Group 197"/>
          <p:cNvGrpSpPr/>
          <p:nvPr/>
        </p:nvGrpSpPr>
        <p:grpSpPr>
          <a:xfrm>
            <a:off x="3249120" y="2804449"/>
            <a:ext cx="377316" cy="298262"/>
            <a:chOff x="-540568" y="336848"/>
            <a:chExt cx="1584176" cy="963094"/>
          </a:xfrm>
          <a:solidFill>
            <a:schemeClr val="accent5">
              <a:lumMod val="60000"/>
              <a:lumOff val="40000"/>
            </a:schemeClr>
          </a:solidFill>
        </p:grpSpPr>
        <p:sp>
          <p:nvSpPr>
            <p:cNvPr id="199" name="Curved Down Arrow 198"/>
            <p:cNvSpPr/>
            <p:nvPr/>
          </p:nvSpPr>
          <p:spPr>
            <a:xfrm rot="10800000">
              <a:off x="-540568" y="818395"/>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200" name="Curved Down Arrow 199"/>
            <p:cNvSpPr/>
            <p:nvPr/>
          </p:nvSpPr>
          <p:spPr>
            <a:xfrm>
              <a:off x="-487515" y="336848"/>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grpSp>
        <p:nvGrpSpPr>
          <p:cNvPr id="201" name="Group 200"/>
          <p:cNvGrpSpPr/>
          <p:nvPr/>
        </p:nvGrpSpPr>
        <p:grpSpPr>
          <a:xfrm>
            <a:off x="3098043" y="2503591"/>
            <a:ext cx="377316" cy="298262"/>
            <a:chOff x="-540568" y="336848"/>
            <a:chExt cx="1584176" cy="963094"/>
          </a:xfrm>
          <a:solidFill>
            <a:schemeClr val="accent5">
              <a:lumMod val="60000"/>
              <a:lumOff val="40000"/>
            </a:schemeClr>
          </a:solidFill>
        </p:grpSpPr>
        <p:sp>
          <p:nvSpPr>
            <p:cNvPr id="202" name="Curved Down Arrow 201"/>
            <p:cNvSpPr/>
            <p:nvPr/>
          </p:nvSpPr>
          <p:spPr>
            <a:xfrm rot="10800000">
              <a:off x="-540568" y="818395"/>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203" name="Curved Down Arrow 202"/>
            <p:cNvSpPr/>
            <p:nvPr/>
          </p:nvSpPr>
          <p:spPr>
            <a:xfrm>
              <a:off x="-487515" y="336848"/>
              <a:ext cx="1531123" cy="481547"/>
            </a:xfrm>
            <a:prstGeom prst="curvedDownArrow">
              <a:avLst/>
            </a:prstGeom>
            <a:gr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sp>
        <p:nvSpPr>
          <p:cNvPr id="343" name="Title 1"/>
          <p:cNvSpPr txBox="1">
            <a:spLocks/>
          </p:cNvSpPr>
          <p:nvPr/>
        </p:nvSpPr>
        <p:spPr>
          <a:xfrm>
            <a:off x="310788" y="764704"/>
            <a:ext cx="7213541" cy="710840"/>
          </a:xfrm>
          <a:prstGeom prst="rect">
            <a:avLst/>
          </a:prstGeom>
        </p:spPr>
        <p:txBody>
          <a:bodyPr vert="horz" lIns="91438" tIns="45719" rIns="91438" bIns="45719"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3975" b="1" dirty="0">
                <a:solidFill>
                  <a:srgbClr val="669900"/>
                </a:solidFill>
              </a:rPr>
              <a:t>Holos model – time steps</a:t>
            </a:r>
          </a:p>
        </p:txBody>
      </p:sp>
      <p:sp>
        <p:nvSpPr>
          <p:cNvPr id="345" name="TextBox 344"/>
          <p:cNvSpPr txBox="1"/>
          <p:nvPr/>
        </p:nvSpPr>
        <p:spPr>
          <a:xfrm>
            <a:off x="395537" y="1732559"/>
            <a:ext cx="1806934" cy="300080"/>
          </a:xfrm>
          <a:prstGeom prst="rect">
            <a:avLst/>
          </a:prstGeom>
          <a:solidFill>
            <a:schemeClr val="accent5">
              <a:lumMod val="60000"/>
              <a:lumOff val="40000"/>
            </a:schemeClr>
          </a:solidFill>
          <a:ln>
            <a:solidFill>
              <a:schemeClr val="tx1"/>
            </a:solidFill>
          </a:ln>
        </p:spPr>
        <p:txBody>
          <a:bodyPr wrap="square" lIns="91438" tIns="45719" rIns="91438" bIns="45719" rtlCol="0">
            <a:spAutoFit/>
          </a:bodyPr>
          <a:lstStyle/>
          <a:p>
            <a:pPr algn="ctr"/>
            <a:r>
              <a:rPr lang="en-CA" sz="1350" b="1" dirty="0"/>
              <a:t>Production cycle</a:t>
            </a:r>
          </a:p>
        </p:txBody>
      </p:sp>
      <p:sp>
        <p:nvSpPr>
          <p:cNvPr id="346" name="Curved Down Arrow 345"/>
          <p:cNvSpPr/>
          <p:nvPr/>
        </p:nvSpPr>
        <p:spPr>
          <a:xfrm>
            <a:off x="1473258" y="1538792"/>
            <a:ext cx="7779262" cy="2307181"/>
          </a:xfrm>
          <a:prstGeom prst="curved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CA" sz="1350">
              <a:solidFill>
                <a:schemeClr val="tx1"/>
              </a:solidFill>
            </a:endParaRPr>
          </a:p>
        </p:txBody>
      </p:sp>
      <p:pic>
        <p:nvPicPr>
          <p:cNvPr id="347" name="Picture 3" descr="C:\Users\kroebelr\AppData\Local\Microsoft\Windows\Temporary Internet Files\Content.IE5\HOTIX491\Heifer-crop3-large-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7857" y="2428178"/>
            <a:ext cx="824281" cy="581459"/>
          </a:xfrm>
          <a:prstGeom prst="rect">
            <a:avLst/>
          </a:prstGeom>
          <a:noFill/>
          <a:extLst>
            <a:ext uri="{909E8E84-426E-40DD-AFC4-6F175D3DCCD1}">
              <a14:hiddenFill xmlns:a14="http://schemas.microsoft.com/office/drawing/2010/main">
                <a:solidFill>
                  <a:srgbClr val="FFFFFF"/>
                </a:solidFill>
              </a14:hiddenFill>
            </a:ext>
          </a:extLst>
        </p:spPr>
      </p:pic>
      <p:pic>
        <p:nvPicPr>
          <p:cNvPr id="348" name="Picture 4" descr="C:\Users\kroebelr\AppData\Local\Microsoft\Windows\Temporary Internet Files\Content.IE5\VABUUKB2\IMG_277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3470" y="2956498"/>
            <a:ext cx="836318" cy="536691"/>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6" descr="C:\Users\kroebelr\AppData\Local\Microsoft\Windows\Temporary Internet Files\Content.IE5\H17J9R0L\carne_alimentazion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1593" y="1319042"/>
            <a:ext cx="1264544" cy="669798"/>
          </a:xfrm>
          <a:prstGeom prst="rect">
            <a:avLst/>
          </a:prstGeom>
          <a:noFill/>
          <a:extLst>
            <a:ext uri="{909E8E84-426E-40DD-AFC4-6F175D3DCCD1}">
              <a14:hiddenFill xmlns:a14="http://schemas.microsoft.com/office/drawing/2010/main">
                <a:solidFill>
                  <a:srgbClr val="FFFFFF"/>
                </a:solidFill>
              </a14:hiddenFill>
            </a:ext>
          </a:extLst>
        </p:spPr>
      </p:pic>
      <p:pic>
        <p:nvPicPr>
          <p:cNvPr id="350" name="Picture 7" descr="C:\Users\kroebelr\AppData\Local\Microsoft\Windows\Temporary Internet Files\Content.IE5\HOTIX491\1024px-Beef_cattle,_Polyface_Farm[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1662" y="1825102"/>
            <a:ext cx="1020327" cy="57974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314140" y="1754527"/>
            <a:ext cx="1392942" cy="1054890"/>
            <a:chOff x="5220072" y="981101"/>
            <a:chExt cx="2329922" cy="1688005"/>
          </a:xfrm>
        </p:grpSpPr>
        <p:grpSp>
          <p:nvGrpSpPr>
            <p:cNvPr id="156" name="Group 155"/>
            <p:cNvGrpSpPr/>
            <p:nvPr/>
          </p:nvGrpSpPr>
          <p:grpSpPr>
            <a:xfrm>
              <a:off x="5220072" y="1036045"/>
              <a:ext cx="2127567" cy="1554716"/>
              <a:chOff x="-540568" y="336848"/>
              <a:chExt cx="1584176" cy="963094"/>
            </a:xfrm>
            <a:solidFill>
              <a:schemeClr val="accent5">
                <a:lumMod val="60000"/>
                <a:lumOff val="40000"/>
              </a:schemeClr>
            </a:solidFill>
          </p:grpSpPr>
          <p:sp>
            <p:nvSpPr>
              <p:cNvPr id="157" name="Curved Down Arrow 156"/>
              <p:cNvSpPr/>
              <p:nvPr/>
            </p:nvSpPr>
            <p:spPr>
              <a:xfrm rot="10800000">
                <a:off x="-540568" y="818395"/>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58" name="Curved Down Arrow 157"/>
              <p:cNvSpPr/>
              <p:nvPr/>
            </p:nvSpPr>
            <p:spPr>
              <a:xfrm>
                <a:off x="-487515" y="336848"/>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pic>
          <p:nvPicPr>
            <p:cNvPr id="351" name="Picture 8" descr="C:\Users\kroebelr\AppData\Local\Microsoft\Windows\Temporary Internet Files\Content.IE5\VAR5590Q\236732_b142bd2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981101"/>
              <a:ext cx="889762" cy="566010"/>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9" descr="C:\Users\kroebelr\AppData\Local\Microsoft\Windows\Temporary Internet Files\Content.IE5\VABUUKB2\3767466692_b8b5b53973[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6396" y="1713684"/>
              <a:ext cx="785922" cy="9554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6453195" y="2288245"/>
            <a:ext cx="1593091" cy="1023242"/>
            <a:chOff x="6077245" y="2571750"/>
            <a:chExt cx="2680456" cy="1554716"/>
          </a:xfrm>
        </p:grpSpPr>
        <p:grpSp>
          <p:nvGrpSpPr>
            <p:cNvPr id="159" name="Group 158"/>
            <p:cNvGrpSpPr/>
            <p:nvPr/>
          </p:nvGrpSpPr>
          <p:grpSpPr>
            <a:xfrm>
              <a:off x="6156176" y="2571750"/>
              <a:ext cx="2160240" cy="1554716"/>
              <a:chOff x="-540568" y="336848"/>
              <a:chExt cx="1584176" cy="963094"/>
            </a:xfrm>
            <a:solidFill>
              <a:schemeClr val="accent5">
                <a:lumMod val="60000"/>
                <a:lumOff val="40000"/>
              </a:schemeClr>
            </a:solidFill>
          </p:grpSpPr>
          <p:sp>
            <p:nvSpPr>
              <p:cNvPr id="160" name="Curved Down Arrow 159"/>
              <p:cNvSpPr/>
              <p:nvPr/>
            </p:nvSpPr>
            <p:spPr>
              <a:xfrm rot="10800000">
                <a:off x="-540568" y="818395"/>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61" name="Curved Down Arrow 160"/>
              <p:cNvSpPr/>
              <p:nvPr/>
            </p:nvSpPr>
            <p:spPr>
              <a:xfrm>
                <a:off x="-487515" y="336848"/>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pic>
          <p:nvPicPr>
            <p:cNvPr id="352" name="Picture 8" descr="C:\Users\kroebelr\AppData\Local\Microsoft\Windows\Temporary Internet Files\Content.IE5\VAR5590Q\236732_b142bd2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54275" y="2783098"/>
              <a:ext cx="903426" cy="566010"/>
            </a:xfrm>
            <a:prstGeom prst="rect">
              <a:avLst/>
            </a:prstGeom>
            <a:noFill/>
            <a:extLst>
              <a:ext uri="{909E8E84-426E-40DD-AFC4-6F175D3DCCD1}">
                <a14:hiddenFill xmlns:a14="http://schemas.microsoft.com/office/drawing/2010/main">
                  <a:solidFill>
                    <a:srgbClr val="FFFFFF"/>
                  </a:solidFill>
                </a14:hiddenFill>
              </a:ext>
            </a:extLst>
          </p:spPr>
        </p:pic>
        <p:pic>
          <p:nvPicPr>
            <p:cNvPr id="356" name="Picture 9" descr="C:\Users\kroebelr\AppData\Local\Microsoft\Windows\Temporary Internet Files\Content.IE5\VABUUKB2\3767466692_b8b5b53973[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7245" y="2988722"/>
              <a:ext cx="797991" cy="9554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5981026" y="4103537"/>
            <a:ext cx="1472553" cy="1446895"/>
            <a:chOff x="4085200" y="3095584"/>
            <a:chExt cx="2144647" cy="2024238"/>
          </a:xfrm>
        </p:grpSpPr>
        <p:grpSp>
          <p:nvGrpSpPr>
            <p:cNvPr id="162" name="Group 161"/>
            <p:cNvGrpSpPr/>
            <p:nvPr/>
          </p:nvGrpSpPr>
          <p:grpSpPr>
            <a:xfrm>
              <a:off x="4085200" y="3399010"/>
              <a:ext cx="2144647" cy="1554716"/>
              <a:chOff x="-540568" y="336848"/>
              <a:chExt cx="1584176" cy="963094"/>
            </a:xfrm>
            <a:solidFill>
              <a:schemeClr val="accent5">
                <a:lumMod val="60000"/>
                <a:lumOff val="40000"/>
              </a:schemeClr>
            </a:solidFill>
          </p:grpSpPr>
          <p:sp>
            <p:nvSpPr>
              <p:cNvPr id="163" name="Curved Down Arrow 162"/>
              <p:cNvSpPr/>
              <p:nvPr/>
            </p:nvSpPr>
            <p:spPr>
              <a:xfrm rot="10800000">
                <a:off x="-540568" y="818395"/>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64" name="Curved Down Arrow 163"/>
              <p:cNvSpPr/>
              <p:nvPr/>
            </p:nvSpPr>
            <p:spPr>
              <a:xfrm>
                <a:off x="-487515" y="336848"/>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pic>
          <p:nvPicPr>
            <p:cNvPr id="353" name="Picture 8" descr="C:\Users\kroebelr\AppData\Local\Microsoft\Windows\Temporary Internet Files\Content.IE5\VAR5590Q\236732_b142bd21[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68388" y="4553812"/>
              <a:ext cx="896905" cy="566010"/>
            </a:xfrm>
            <a:prstGeom prst="rect">
              <a:avLst/>
            </a:prstGeom>
            <a:noFill/>
            <a:extLst>
              <a:ext uri="{909E8E84-426E-40DD-AFC4-6F175D3DCCD1}">
                <a14:hiddenFill xmlns:a14="http://schemas.microsoft.com/office/drawing/2010/main">
                  <a:solidFill>
                    <a:srgbClr val="FFFFFF"/>
                  </a:solidFill>
                </a14:hiddenFill>
              </a:ext>
            </a:extLst>
          </p:spPr>
        </p:pic>
        <p:pic>
          <p:nvPicPr>
            <p:cNvPr id="357" name="Picture 9" descr="C:\Users\kroebelr\AppData\Local\Microsoft\Windows\Temporary Internet Files\Content.IE5\VABUUKB2\3767466692_b8b5b53973[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00361" y="3095584"/>
              <a:ext cx="792232" cy="9554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2108645" y="3341107"/>
            <a:ext cx="1566163" cy="1313609"/>
            <a:chOff x="2207053" y="2666362"/>
            <a:chExt cx="2076915" cy="1731332"/>
          </a:xfrm>
        </p:grpSpPr>
        <p:grpSp>
          <p:nvGrpSpPr>
            <p:cNvPr id="165" name="Group 164"/>
            <p:cNvGrpSpPr/>
            <p:nvPr/>
          </p:nvGrpSpPr>
          <p:grpSpPr>
            <a:xfrm>
              <a:off x="2207053" y="2666362"/>
              <a:ext cx="2076915" cy="1554716"/>
              <a:chOff x="-540568" y="336848"/>
              <a:chExt cx="1584176" cy="963094"/>
            </a:xfrm>
            <a:solidFill>
              <a:schemeClr val="accent5">
                <a:lumMod val="60000"/>
                <a:lumOff val="40000"/>
              </a:schemeClr>
            </a:solidFill>
          </p:grpSpPr>
          <p:sp>
            <p:nvSpPr>
              <p:cNvPr id="166" name="Curved Down Arrow 165"/>
              <p:cNvSpPr/>
              <p:nvPr/>
            </p:nvSpPr>
            <p:spPr>
              <a:xfrm rot="10800000">
                <a:off x="-540568" y="818395"/>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67" name="Curved Down Arrow 166"/>
              <p:cNvSpPr/>
              <p:nvPr/>
            </p:nvSpPr>
            <p:spPr>
              <a:xfrm>
                <a:off x="-487515" y="336848"/>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pic>
          <p:nvPicPr>
            <p:cNvPr id="354" name="Picture 8" descr="C:\Users\kroebelr\AppData\Local\Microsoft\Windows\Temporary Internet Files\Content.IE5\VAR5590Q\236732_b142bd21[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54246" y="3831684"/>
              <a:ext cx="868579" cy="566010"/>
            </a:xfrm>
            <a:prstGeom prst="rect">
              <a:avLst/>
            </a:prstGeom>
            <a:noFill/>
            <a:extLst>
              <a:ext uri="{909E8E84-426E-40DD-AFC4-6F175D3DCCD1}">
                <a14:hiddenFill xmlns:a14="http://schemas.microsoft.com/office/drawing/2010/main">
                  <a:solidFill>
                    <a:srgbClr val="FFFFFF"/>
                  </a:solidFill>
                </a14:hiddenFill>
              </a:ext>
            </a:extLst>
          </p:spPr>
        </p:pic>
        <p:pic>
          <p:nvPicPr>
            <p:cNvPr id="358" name="Picture 9" descr="C:\Users\kroebelr\AppData\Local\Microsoft\Windows\Temporary Internet Files\Content.IE5\VABUUKB2\3767466692_b8b5b53973[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34768" y="2669106"/>
              <a:ext cx="772146" cy="9615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0" name="Group 109"/>
          <p:cNvGrpSpPr/>
          <p:nvPr/>
        </p:nvGrpSpPr>
        <p:grpSpPr>
          <a:xfrm>
            <a:off x="6888856" y="3321957"/>
            <a:ext cx="1723964" cy="1017018"/>
            <a:chOff x="6077245" y="2571750"/>
            <a:chExt cx="2680456" cy="1554716"/>
          </a:xfrm>
        </p:grpSpPr>
        <p:grpSp>
          <p:nvGrpSpPr>
            <p:cNvPr id="111" name="Group 110"/>
            <p:cNvGrpSpPr/>
            <p:nvPr/>
          </p:nvGrpSpPr>
          <p:grpSpPr>
            <a:xfrm>
              <a:off x="6156176" y="2571750"/>
              <a:ext cx="2160240" cy="1554716"/>
              <a:chOff x="-540568" y="336848"/>
              <a:chExt cx="1584176" cy="963094"/>
            </a:xfrm>
            <a:solidFill>
              <a:schemeClr val="accent5">
                <a:lumMod val="60000"/>
                <a:lumOff val="40000"/>
              </a:schemeClr>
            </a:solidFill>
          </p:grpSpPr>
          <p:sp>
            <p:nvSpPr>
              <p:cNvPr id="114" name="Curved Down Arrow 113"/>
              <p:cNvSpPr/>
              <p:nvPr/>
            </p:nvSpPr>
            <p:spPr>
              <a:xfrm rot="10800000">
                <a:off x="-540568" y="818395"/>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15" name="Curved Down Arrow 114"/>
              <p:cNvSpPr/>
              <p:nvPr/>
            </p:nvSpPr>
            <p:spPr>
              <a:xfrm>
                <a:off x="-487515" y="336848"/>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pic>
          <p:nvPicPr>
            <p:cNvPr id="112" name="Picture 8" descr="C:\Users\kroebelr\AppData\Local\Microsoft\Windows\Temporary Internet Files\Content.IE5\VAR5590Q\236732_b142bd21[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54275" y="2783098"/>
              <a:ext cx="903426" cy="56601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9" descr="C:\Users\kroebelr\AppData\Local\Microsoft\Windows\Temporary Internet Files\Content.IE5\VABUUKB2\3767466692_b8b5b53973[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77245" y="2988722"/>
              <a:ext cx="797991" cy="9554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7" name="Group 116"/>
          <p:cNvGrpSpPr/>
          <p:nvPr/>
        </p:nvGrpSpPr>
        <p:grpSpPr>
          <a:xfrm>
            <a:off x="4479049" y="4414520"/>
            <a:ext cx="1472929" cy="1409760"/>
            <a:chOff x="4085200" y="3095584"/>
            <a:chExt cx="2144647" cy="2024238"/>
          </a:xfrm>
        </p:grpSpPr>
        <p:grpSp>
          <p:nvGrpSpPr>
            <p:cNvPr id="118" name="Group 117"/>
            <p:cNvGrpSpPr/>
            <p:nvPr/>
          </p:nvGrpSpPr>
          <p:grpSpPr>
            <a:xfrm>
              <a:off x="4085200" y="3399010"/>
              <a:ext cx="2144647" cy="1554716"/>
              <a:chOff x="-540568" y="336848"/>
              <a:chExt cx="1584176" cy="963094"/>
            </a:xfrm>
            <a:solidFill>
              <a:schemeClr val="accent5">
                <a:lumMod val="60000"/>
                <a:lumOff val="40000"/>
              </a:schemeClr>
            </a:solidFill>
          </p:grpSpPr>
          <p:sp>
            <p:nvSpPr>
              <p:cNvPr id="121" name="Curved Down Arrow 120"/>
              <p:cNvSpPr/>
              <p:nvPr/>
            </p:nvSpPr>
            <p:spPr>
              <a:xfrm rot="10800000">
                <a:off x="-540568" y="818395"/>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22" name="Curved Down Arrow 121"/>
              <p:cNvSpPr/>
              <p:nvPr/>
            </p:nvSpPr>
            <p:spPr>
              <a:xfrm>
                <a:off x="-487515" y="336848"/>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pic>
          <p:nvPicPr>
            <p:cNvPr id="119" name="Picture 8" descr="C:\Users\kroebelr\AppData\Local\Microsoft\Windows\Temporary Internet Files\Content.IE5\VAR5590Q\236732_b142bd21[1].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68388" y="4553812"/>
              <a:ext cx="896905" cy="56601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9" descr="C:\Users\kroebelr\AppData\Local\Microsoft\Windows\Temporary Internet Files\Content.IE5\VABUUKB2\3767466692_b8b5b53973[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00361" y="3095584"/>
              <a:ext cx="792232" cy="9554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Group 123"/>
          <p:cNvGrpSpPr/>
          <p:nvPr/>
        </p:nvGrpSpPr>
        <p:grpSpPr>
          <a:xfrm>
            <a:off x="3074066" y="4302143"/>
            <a:ext cx="1566163" cy="1313609"/>
            <a:chOff x="2207053" y="2666362"/>
            <a:chExt cx="2076915" cy="1731332"/>
          </a:xfrm>
        </p:grpSpPr>
        <p:grpSp>
          <p:nvGrpSpPr>
            <p:cNvPr id="125" name="Group 124"/>
            <p:cNvGrpSpPr/>
            <p:nvPr/>
          </p:nvGrpSpPr>
          <p:grpSpPr>
            <a:xfrm>
              <a:off x="2207053" y="2666362"/>
              <a:ext cx="2076915" cy="1554716"/>
              <a:chOff x="-540568" y="336848"/>
              <a:chExt cx="1584176" cy="963094"/>
            </a:xfrm>
            <a:solidFill>
              <a:schemeClr val="accent5">
                <a:lumMod val="60000"/>
                <a:lumOff val="40000"/>
              </a:schemeClr>
            </a:solidFill>
          </p:grpSpPr>
          <p:sp>
            <p:nvSpPr>
              <p:cNvPr id="128" name="Curved Down Arrow 127"/>
              <p:cNvSpPr/>
              <p:nvPr/>
            </p:nvSpPr>
            <p:spPr>
              <a:xfrm rot="10800000">
                <a:off x="-540568" y="818395"/>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sp>
            <p:nvSpPr>
              <p:cNvPr id="129" name="Curved Down Arrow 128"/>
              <p:cNvSpPr/>
              <p:nvPr/>
            </p:nvSpPr>
            <p:spPr>
              <a:xfrm>
                <a:off x="-487515" y="336848"/>
                <a:ext cx="1531123" cy="481547"/>
              </a:xfrm>
              <a:prstGeom prst="curvedDown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solidFill>
                    <a:schemeClr val="tx1"/>
                  </a:solidFill>
                </a:endParaRPr>
              </a:p>
            </p:txBody>
          </p:sp>
        </p:grpSp>
        <p:pic>
          <p:nvPicPr>
            <p:cNvPr id="126" name="Picture 8" descr="C:\Users\kroebelr\AppData\Local\Microsoft\Windows\Temporary Internet Files\Content.IE5\VAR5590Q\236732_b142bd21[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54246" y="3831684"/>
              <a:ext cx="868579" cy="56601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9" descr="C:\Users\kroebelr\AppData\Local\Microsoft\Windows\Temporary Internet Files\Content.IE5\VABUUKB2\3767466692_b8b5b53973[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34768" y="2669106"/>
              <a:ext cx="772146" cy="96156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2707857" y="1268760"/>
            <a:ext cx="3157648" cy="22244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t"/>
          <a:lstStyle/>
          <a:p>
            <a:r>
              <a:rPr lang="en-CA" sz="2775" b="1" dirty="0">
                <a:solidFill>
                  <a:schemeClr val="tx1"/>
                </a:solidFill>
                <a:effectLst>
                  <a:outerShdw blurRad="38100" dist="38100" dir="2700000" algn="tl">
                    <a:srgbClr val="000000">
                      <a:alpha val="43137"/>
                    </a:srgbClr>
                  </a:outerShdw>
                </a:effectLst>
              </a:rPr>
              <a:t>Holos</a:t>
            </a:r>
          </a:p>
        </p:txBody>
      </p:sp>
    </p:spTree>
    <p:extLst>
      <p:ext uri="{BB962C8B-B14F-4D97-AF65-F5344CB8AC3E}">
        <p14:creationId xmlns:p14="http://schemas.microsoft.com/office/powerpoint/2010/main" val="212040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cTn>
                              </p:par>
                              <p:par>
                                <p:cTn id="8" presetID="10"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500"/>
                                        <p:tgtEl>
                                          <p:spTgt spid="15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fade">
                                      <p:cBhvr>
                                        <p:cTn id="14" dur="500"/>
                                        <p:tgtEl>
                                          <p:spTgt spid="150"/>
                                        </p:tgtEl>
                                      </p:cBhvr>
                                    </p:animEffect>
                                  </p:childTnLst>
                                </p:cTn>
                              </p:par>
                              <p:par>
                                <p:cTn id="15" presetID="10" presetClass="entr" presetSubtype="0" fill="hold" nodeType="withEffect">
                                  <p:stCondLst>
                                    <p:cond delay="0"/>
                                  </p:stCondLst>
                                  <p:childTnLst>
                                    <p:set>
                                      <p:cBhvr>
                                        <p:cTn id="16" dur="1" fill="hold">
                                          <p:stCondLst>
                                            <p:cond delay="0"/>
                                          </p:stCondLst>
                                        </p:cTn>
                                        <p:tgtEl>
                                          <p:spTgt spid="174"/>
                                        </p:tgtEl>
                                        <p:attrNameLst>
                                          <p:attrName>style.visibility</p:attrName>
                                        </p:attrNameLst>
                                      </p:cBhvr>
                                      <p:to>
                                        <p:strVal val="visible"/>
                                      </p:to>
                                    </p:set>
                                    <p:animEffect transition="in" filter="fade">
                                      <p:cBhvr>
                                        <p:cTn id="17" dur="500"/>
                                        <p:tgtEl>
                                          <p:spTgt spid="174"/>
                                        </p:tgtEl>
                                      </p:cBhvr>
                                    </p:animEffect>
                                  </p:childTnLst>
                                </p:cTn>
                              </p:par>
                              <p:par>
                                <p:cTn id="18" presetID="10" presetClass="entr" presetSubtype="0" fill="hold" nodeType="withEffect">
                                  <p:stCondLst>
                                    <p:cond delay="0"/>
                                  </p:stCondLst>
                                  <p:childTnLst>
                                    <p:set>
                                      <p:cBhvr>
                                        <p:cTn id="19" dur="1" fill="hold">
                                          <p:stCondLst>
                                            <p:cond delay="0"/>
                                          </p:stCondLst>
                                        </p:cTn>
                                        <p:tgtEl>
                                          <p:spTgt spid="171"/>
                                        </p:tgtEl>
                                        <p:attrNameLst>
                                          <p:attrName>style.visibility</p:attrName>
                                        </p:attrNameLst>
                                      </p:cBhvr>
                                      <p:to>
                                        <p:strVal val="visible"/>
                                      </p:to>
                                    </p:set>
                                    <p:animEffect transition="in" filter="fade">
                                      <p:cBhvr>
                                        <p:cTn id="20" dur="500"/>
                                        <p:tgtEl>
                                          <p:spTgt spid="171"/>
                                        </p:tgtEl>
                                      </p:cBhvr>
                                    </p:animEffect>
                                  </p:childTnLst>
                                </p:cTn>
                              </p:par>
                              <p:par>
                                <p:cTn id="21" presetID="10" presetClass="entr" presetSubtype="0" fill="hold" nodeType="withEffect">
                                  <p:stCondLst>
                                    <p:cond delay="0"/>
                                  </p:stCondLst>
                                  <p:childTnLst>
                                    <p:set>
                                      <p:cBhvr>
                                        <p:cTn id="22" dur="1" fill="hold">
                                          <p:stCondLst>
                                            <p:cond delay="0"/>
                                          </p:stCondLst>
                                        </p:cTn>
                                        <p:tgtEl>
                                          <p:spTgt spid="168"/>
                                        </p:tgtEl>
                                        <p:attrNameLst>
                                          <p:attrName>style.visibility</p:attrName>
                                        </p:attrNameLst>
                                      </p:cBhvr>
                                      <p:to>
                                        <p:strVal val="visible"/>
                                      </p:to>
                                    </p:set>
                                    <p:animEffect transition="in" filter="fade">
                                      <p:cBhvr>
                                        <p:cTn id="23" dur="500"/>
                                        <p:tgtEl>
                                          <p:spTgt spid="168"/>
                                        </p:tgtEl>
                                      </p:cBhvr>
                                    </p:animEffect>
                                  </p:childTnLst>
                                </p:cTn>
                              </p:par>
                              <p:par>
                                <p:cTn id="24" presetID="10" presetClass="entr" presetSubtype="0" fill="hold" nodeType="withEffect">
                                  <p:stCondLst>
                                    <p:cond delay="0"/>
                                  </p:stCondLst>
                                  <p:childTnLst>
                                    <p:set>
                                      <p:cBhvr>
                                        <p:cTn id="25" dur="1" fill="hold">
                                          <p:stCondLst>
                                            <p:cond delay="0"/>
                                          </p:stCondLst>
                                        </p:cTn>
                                        <p:tgtEl>
                                          <p:spTgt spid="201"/>
                                        </p:tgtEl>
                                        <p:attrNameLst>
                                          <p:attrName>style.visibility</p:attrName>
                                        </p:attrNameLst>
                                      </p:cBhvr>
                                      <p:to>
                                        <p:strVal val="visible"/>
                                      </p:to>
                                    </p:set>
                                    <p:animEffect transition="in" filter="fade">
                                      <p:cBhvr>
                                        <p:cTn id="26" dur="500"/>
                                        <p:tgtEl>
                                          <p:spTgt spid="201"/>
                                        </p:tgtEl>
                                      </p:cBhvr>
                                    </p:animEffect>
                                  </p:childTnLst>
                                </p:cTn>
                              </p:par>
                              <p:par>
                                <p:cTn id="27" presetID="10" presetClass="entr" presetSubtype="0" fill="hold" nodeType="withEffect">
                                  <p:stCondLst>
                                    <p:cond delay="0"/>
                                  </p:stCondLst>
                                  <p:childTnLst>
                                    <p:set>
                                      <p:cBhvr>
                                        <p:cTn id="28" dur="1" fill="hold">
                                          <p:stCondLst>
                                            <p:cond delay="0"/>
                                          </p:stCondLst>
                                        </p:cTn>
                                        <p:tgtEl>
                                          <p:spTgt spid="198"/>
                                        </p:tgtEl>
                                        <p:attrNameLst>
                                          <p:attrName>style.visibility</p:attrName>
                                        </p:attrNameLst>
                                      </p:cBhvr>
                                      <p:to>
                                        <p:strVal val="visible"/>
                                      </p:to>
                                    </p:set>
                                    <p:animEffect transition="in" filter="fade">
                                      <p:cBhvr>
                                        <p:cTn id="29" dur="500"/>
                                        <p:tgtEl>
                                          <p:spTgt spid="198"/>
                                        </p:tgtEl>
                                      </p:cBhvr>
                                    </p:animEffect>
                                  </p:childTnLst>
                                </p:cTn>
                              </p:par>
                              <p:par>
                                <p:cTn id="30" presetID="10" presetClass="entr" presetSubtype="0" fill="hold" nodeType="withEffect">
                                  <p:stCondLst>
                                    <p:cond delay="0"/>
                                  </p:stCondLst>
                                  <p:childTnLst>
                                    <p:set>
                                      <p:cBhvr>
                                        <p:cTn id="31" dur="1" fill="hold">
                                          <p:stCondLst>
                                            <p:cond delay="0"/>
                                          </p:stCondLst>
                                        </p:cTn>
                                        <p:tgtEl>
                                          <p:spTgt spid="195"/>
                                        </p:tgtEl>
                                        <p:attrNameLst>
                                          <p:attrName>style.visibility</p:attrName>
                                        </p:attrNameLst>
                                      </p:cBhvr>
                                      <p:to>
                                        <p:strVal val="visible"/>
                                      </p:to>
                                    </p:set>
                                    <p:animEffect transition="in" filter="fade">
                                      <p:cBhvr>
                                        <p:cTn id="32" dur="500"/>
                                        <p:tgtEl>
                                          <p:spTgt spid="195"/>
                                        </p:tgtEl>
                                      </p:cBhvr>
                                    </p:animEffect>
                                  </p:childTnLst>
                                </p:cTn>
                              </p:par>
                              <p:par>
                                <p:cTn id="33" presetID="10" presetClass="entr" presetSubtype="0" fill="hold" nodeType="withEffect">
                                  <p:stCondLst>
                                    <p:cond delay="0"/>
                                  </p:stCondLst>
                                  <p:childTnLst>
                                    <p:set>
                                      <p:cBhvr>
                                        <p:cTn id="34" dur="1" fill="hold">
                                          <p:stCondLst>
                                            <p:cond delay="0"/>
                                          </p:stCondLst>
                                        </p:cTn>
                                        <p:tgtEl>
                                          <p:spTgt spid="192"/>
                                        </p:tgtEl>
                                        <p:attrNameLst>
                                          <p:attrName>style.visibility</p:attrName>
                                        </p:attrNameLst>
                                      </p:cBhvr>
                                      <p:to>
                                        <p:strVal val="visible"/>
                                      </p:to>
                                    </p:set>
                                    <p:animEffect transition="in" filter="fade">
                                      <p:cBhvr>
                                        <p:cTn id="35" dur="500"/>
                                        <p:tgtEl>
                                          <p:spTgt spid="192"/>
                                        </p:tgtEl>
                                      </p:cBhvr>
                                    </p:animEffect>
                                  </p:childTnLst>
                                </p:cTn>
                              </p:par>
                              <p:par>
                                <p:cTn id="36" presetID="10" presetClass="entr" presetSubtype="0" fill="hold" nodeType="withEffect">
                                  <p:stCondLst>
                                    <p:cond delay="0"/>
                                  </p:stCondLst>
                                  <p:childTnLst>
                                    <p:set>
                                      <p:cBhvr>
                                        <p:cTn id="37" dur="1" fill="hold">
                                          <p:stCondLst>
                                            <p:cond delay="0"/>
                                          </p:stCondLst>
                                        </p:cTn>
                                        <p:tgtEl>
                                          <p:spTgt spid="189"/>
                                        </p:tgtEl>
                                        <p:attrNameLst>
                                          <p:attrName>style.visibility</p:attrName>
                                        </p:attrNameLst>
                                      </p:cBhvr>
                                      <p:to>
                                        <p:strVal val="visible"/>
                                      </p:to>
                                    </p:set>
                                    <p:animEffect transition="in" filter="fade">
                                      <p:cBhvr>
                                        <p:cTn id="38" dur="500"/>
                                        <p:tgtEl>
                                          <p:spTgt spid="189"/>
                                        </p:tgtEl>
                                      </p:cBhvr>
                                    </p:animEffect>
                                  </p:childTnLst>
                                </p:cTn>
                              </p:par>
                              <p:par>
                                <p:cTn id="39" presetID="10" presetClass="entr" presetSubtype="0" fill="hold" nodeType="withEffect">
                                  <p:stCondLst>
                                    <p:cond delay="0"/>
                                  </p:stCondLst>
                                  <p:childTnLst>
                                    <p:set>
                                      <p:cBhvr>
                                        <p:cTn id="40" dur="1" fill="hold">
                                          <p:stCondLst>
                                            <p:cond delay="0"/>
                                          </p:stCondLst>
                                        </p:cTn>
                                        <p:tgtEl>
                                          <p:spTgt spid="186"/>
                                        </p:tgtEl>
                                        <p:attrNameLst>
                                          <p:attrName>style.visibility</p:attrName>
                                        </p:attrNameLst>
                                      </p:cBhvr>
                                      <p:to>
                                        <p:strVal val="visible"/>
                                      </p:to>
                                    </p:set>
                                    <p:animEffect transition="in" filter="fade">
                                      <p:cBhvr>
                                        <p:cTn id="41" dur="500"/>
                                        <p:tgtEl>
                                          <p:spTgt spid="186"/>
                                        </p:tgtEl>
                                      </p:cBhvr>
                                    </p:animEffect>
                                  </p:childTnLst>
                                </p:cTn>
                              </p:par>
                              <p:par>
                                <p:cTn id="42" presetID="10" presetClass="entr" presetSubtype="0" fill="hold" nodeType="withEffect">
                                  <p:stCondLst>
                                    <p:cond delay="0"/>
                                  </p:stCondLst>
                                  <p:childTnLst>
                                    <p:set>
                                      <p:cBhvr>
                                        <p:cTn id="43" dur="1" fill="hold">
                                          <p:stCondLst>
                                            <p:cond delay="0"/>
                                          </p:stCondLst>
                                        </p:cTn>
                                        <p:tgtEl>
                                          <p:spTgt spid="177"/>
                                        </p:tgtEl>
                                        <p:attrNameLst>
                                          <p:attrName>style.visibility</p:attrName>
                                        </p:attrNameLst>
                                      </p:cBhvr>
                                      <p:to>
                                        <p:strVal val="visible"/>
                                      </p:to>
                                    </p:set>
                                    <p:animEffect transition="in" filter="fade">
                                      <p:cBhvr>
                                        <p:cTn id="44" dur="500"/>
                                        <p:tgtEl>
                                          <p:spTgt spid="177"/>
                                        </p:tgtEl>
                                      </p:cBhvr>
                                    </p:animEffect>
                                  </p:childTnLst>
                                </p:cTn>
                              </p:par>
                              <p:par>
                                <p:cTn id="45" presetID="10" presetClass="entr" presetSubtype="0" fill="hold" nodeType="withEffect">
                                  <p:stCondLst>
                                    <p:cond delay="0"/>
                                  </p:stCondLst>
                                  <p:childTnLst>
                                    <p:set>
                                      <p:cBhvr>
                                        <p:cTn id="46" dur="1" fill="hold">
                                          <p:stCondLst>
                                            <p:cond delay="0"/>
                                          </p:stCondLst>
                                        </p:cTn>
                                        <p:tgtEl>
                                          <p:spTgt spid="180"/>
                                        </p:tgtEl>
                                        <p:attrNameLst>
                                          <p:attrName>style.visibility</p:attrName>
                                        </p:attrNameLst>
                                      </p:cBhvr>
                                      <p:to>
                                        <p:strVal val="visible"/>
                                      </p:to>
                                    </p:set>
                                    <p:animEffect transition="in" filter="fade">
                                      <p:cBhvr>
                                        <p:cTn id="47" dur="500"/>
                                        <p:tgtEl>
                                          <p:spTgt spid="180"/>
                                        </p:tgtEl>
                                      </p:cBhvr>
                                    </p:animEffect>
                                  </p:childTnLst>
                                </p:cTn>
                              </p:par>
                              <p:par>
                                <p:cTn id="48" presetID="10" presetClass="entr" presetSubtype="0" fill="hold" nodeType="withEffect">
                                  <p:stCondLst>
                                    <p:cond delay="0"/>
                                  </p:stCondLst>
                                  <p:childTnLst>
                                    <p:set>
                                      <p:cBhvr>
                                        <p:cTn id="49" dur="1" fill="hold">
                                          <p:stCondLst>
                                            <p:cond delay="0"/>
                                          </p:stCondLst>
                                        </p:cTn>
                                        <p:tgtEl>
                                          <p:spTgt spid="183"/>
                                        </p:tgtEl>
                                        <p:attrNameLst>
                                          <p:attrName>style.visibility</p:attrName>
                                        </p:attrNameLst>
                                      </p:cBhvr>
                                      <p:to>
                                        <p:strVal val="visible"/>
                                      </p:to>
                                    </p:set>
                                    <p:animEffect transition="in" filter="fade">
                                      <p:cBhvr>
                                        <p:cTn id="50" dur="500"/>
                                        <p:tgtEl>
                                          <p:spTgt spid="18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48"/>
                                        </p:tgtEl>
                                        <p:attrNameLst>
                                          <p:attrName>style.visibility</p:attrName>
                                        </p:attrNameLst>
                                      </p:cBhvr>
                                      <p:to>
                                        <p:strVal val="visible"/>
                                      </p:to>
                                    </p:set>
                                    <p:animEffect transition="in" filter="fade">
                                      <p:cBhvr>
                                        <p:cTn id="55" dur="500"/>
                                        <p:tgtEl>
                                          <p:spTgt spid="348"/>
                                        </p:tgtEl>
                                      </p:cBhvr>
                                    </p:animEffect>
                                  </p:childTnLst>
                                </p:cTn>
                              </p:par>
                              <p:par>
                                <p:cTn id="56" presetID="10" presetClass="entr" presetSubtype="0" fill="hold" nodeType="withEffect">
                                  <p:stCondLst>
                                    <p:cond delay="0"/>
                                  </p:stCondLst>
                                  <p:childTnLst>
                                    <p:set>
                                      <p:cBhvr>
                                        <p:cTn id="57" dur="1" fill="hold">
                                          <p:stCondLst>
                                            <p:cond delay="0"/>
                                          </p:stCondLst>
                                        </p:cTn>
                                        <p:tgtEl>
                                          <p:spTgt spid="347"/>
                                        </p:tgtEl>
                                        <p:attrNameLst>
                                          <p:attrName>style.visibility</p:attrName>
                                        </p:attrNameLst>
                                      </p:cBhvr>
                                      <p:to>
                                        <p:strVal val="visible"/>
                                      </p:to>
                                    </p:set>
                                    <p:animEffect transition="in" filter="fade">
                                      <p:cBhvr>
                                        <p:cTn id="58" dur="500"/>
                                        <p:tgtEl>
                                          <p:spTgt spid="347"/>
                                        </p:tgtEl>
                                      </p:cBhvr>
                                    </p:animEffect>
                                  </p:childTnLst>
                                </p:cTn>
                              </p:par>
                              <p:par>
                                <p:cTn id="59" presetID="10" presetClass="entr" presetSubtype="0" fill="hold" nodeType="withEffect">
                                  <p:stCondLst>
                                    <p:cond delay="0"/>
                                  </p:stCondLst>
                                  <p:childTnLst>
                                    <p:set>
                                      <p:cBhvr>
                                        <p:cTn id="60" dur="1" fill="hold">
                                          <p:stCondLst>
                                            <p:cond delay="0"/>
                                          </p:stCondLst>
                                        </p:cTn>
                                        <p:tgtEl>
                                          <p:spTgt spid="350"/>
                                        </p:tgtEl>
                                        <p:attrNameLst>
                                          <p:attrName>style.visibility</p:attrName>
                                        </p:attrNameLst>
                                      </p:cBhvr>
                                      <p:to>
                                        <p:strVal val="visible"/>
                                      </p:to>
                                    </p:set>
                                    <p:animEffect transition="in" filter="fade">
                                      <p:cBhvr>
                                        <p:cTn id="61" dur="500"/>
                                        <p:tgtEl>
                                          <p:spTgt spid="350"/>
                                        </p:tgtEl>
                                      </p:cBhvr>
                                    </p:animEffect>
                                  </p:childTnLst>
                                </p:cTn>
                              </p:par>
                              <p:par>
                                <p:cTn id="62" presetID="10" presetClass="entr" presetSubtype="0" fill="hold" nodeType="withEffect">
                                  <p:stCondLst>
                                    <p:cond delay="0"/>
                                  </p:stCondLst>
                                  <p:childTnLst>
                                    <p:set>
                                      <p:cBhvr>
                                        <p:cTn id="63" dur="1" fill="hold">
                                          <p:stCondLst>
                                            <p:cond delay="0"/>
                                          </p:stCondLst>
                                        </p:cTn>
                                        <p:tgtEl>
                                          <p:spTgt spid="349"/>
                                        </p:tgtEl>
                                        <p:attrNameLst>
                                          <p:attrName>style.visibility</p:attrName>
                                        </p:attrNameLst>
                                      </p:cBhvr>
                                      <p:to>
                                        <p:strVal val="visible"/>
                                      </p:to>
                                    </p:set>
                                    <p:animEffect transition="in" filter="fade">
                                      <p:cBhvr>
                                        <p:cTn id="64" dur="500"/>
                                        <p:tgtEl>
                                          <p:spTgt spid="349"/>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45"/>
                                        </p:tgtEl>
                                        <p:attrNameLst>
                                          <p:attrName>style.visibility</p:attrName>
                                        </p:attrNameLst>
                                      </p:cBhvr>
                                      <p:to>
                                        <p:strVal val="visible"/>
                                      </p:to>
                                    </p:set>
                                    <p:animEffect transition="in" filter="fade">
                                      <p:cBhvr>
                                        <p:cTn id="73" dur="500"/>
                                        <p:tgtEl>
                                          <p:spTgt spid="345"/>
                                        </p:tgtEl>
                                      </p:cBhvr>
                                    </p:animEffect>
                                  </p:childTnLst>
                                </p:cTn>
                              </p:par>
                              <p:par>
                                <p:cTn id="74" presetID="10" presetClass="entr" presetSubtype="0" fill="hold" nodeType="with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fade">
                                      <p:cBhvr>
                                        <p:cTn id="76" dur="500"/>
                                        <p:tgtEl>
                                          <p:spTgt spid="2"/>
                                        </p:tgtEl>
                                      </p:cBhvr>
                                    </p:animEffect>
                                  </p:childTnLst>
                                </p:cTn>
                              </p:par>
                            </p:childTnLst>
                          </p:cTn>
                        </p:par>
                        <p:par>
                          <p:cTn id="77" fill="hold">
                            <p:stCondLst>
                              <p:cond delay="500"/>
                            </p:stCondLst>
                            <p:childTnLst>
                              <p:par>
                                <p:cTn id="78" presetID="10" presetClass="entr" presetSubtype="0" fill="hold" nodeType="after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500"/>
                                        <p:tgtEl>
                                          <p:spTgt spid="3"/>
                                        </p:tgtEl>
                                      </p:cBhvr>
                                    </p:animEffect>
                                  </p:childTnLst>
                                </p:cTn>
                              </p:par>
                            </p:childTnLst>
                          </p:cTn>
                        </p:par>
                        <p:par>
                          <p:cTn id="81" fill="hold">
                            <p:stCondLst>
                              <p:cond delay="1000"/>
                            </p:stCondLst>
                            <p:childTnLst>
                              <p:par>
                                <p:cTn id="82" presetID="10" presetClass="entr" presetSubtype="0" fill="hold" nodeType="afterEffect">
                                  <p:stCondLst>
                                    <p:cond delay="0"/>
                                  </p:stCondLst>
                                  <p:childTnLst>
                                    <p:set>
                                      <p:cBhvr>
                                        <p:cTn id="83" dur="1" fill="hold">
                                          <p:stCondLst>
                                            <p:cond delay="0"/>
                                          </p:stCondLst>
                                        </p:cTn>
                                        <p:tgtEl>
                                          <p:spTgt spid="110"/>
                                        </p:tgtEl>
                                        <p:attrNameLst>
                                          <p:attrName>style.visibility</p:attrName>
                                        </p:attrNameLst>
                                      </p:cBhvr>
                                      <p:to>
                                        <p:strVal val="visible"/>
                                      </p:to>
                                    </p:set>
                                    <p:animEffect transition="in" filter="fade">
                                      <p:cBhvr>
                                        <p:cTn id="84" dur="500"/>
                                        <p:tgtEl>
                                          <p:spTgt spid="110"/>
                                        </p:tgtEl>
                                      </p:cBhvr>
                                    </p:animEffect>
                                  </p:childTnLst>
                                </p:cTn>
                              </p:par>
                            </p:childTnLst>
                          </p:cTn>
                        </p:par>
                        <p:par>
                          <p:cTn id="85" fill="hold">
                            <p:stCondLst>
                              <p:cond delay="1500"/>
                            </p:stCondLst>
                            <p:childTnLst>
                              <p:par>
                                <p:cTn id="86" presetID="10" presetClass="entr" presetSubtype="0" fill="hold" nodeType="after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500"/>
                                        <p:tgtEl>
                                          <p:spTgt spid="4"/>
                                        </p:tgtEl>
                                      </p:cBhvr>
                                    </p:animEffect>
                                  </p:childTnLst>
                                </p:cTn>
                              </p:par>
                            </p:childTnLst>
                          </p:cTn>
                        </p:par>
                        <p:par>
                          <p:cTn id="89" fill="hold">
                            <p:stCondLst>
                              <p:cond delay="2000"/>
                            </p:stCondLst>
                            <p:childTnLst>
                              <p:par>
                                <p:cTn id="90" presetID="10" presetClass="entr" presetSubtype="0" fill="hold" nodeType="afterEffect">
                                  <p:stCondLst>
                                    <p:cond delay="0"/>
                                  </p:stCondLst>
                                  <p:childTnLst>
                                    <p:set>
                                      <p:cBhvr>
                                        <p:cTn id="91" dur="1" fill="hold">
                                          <p:stCondLst>
                                            <p:cond delay="0"/>
                                          </p:stCondLst>
                                        </p:cTn>
                                        <p:tgtEl>
                                          <p:spTgt spid="117"/>
                                        </p:tgtEl>
                                        <p:attrNameLst>
                                          <p:attrName>style.visibility</p:attrName>
                                        </p:attrNameLst>
                                      </p:cBhvr>
                                      <p:to>
                                        <p:strVal val="visible"/>
                                      </p:to>
                                    </p:set>
                                    <p:animEffect transition="in" filter="fade">
                                      <p:cBhvr>
                                        <p:cTn id="92" dur="500"/>
                                        <p:tgtEl>
                                          <p:spTgt spid="117"/>
                                        </p:tgtEl>
                                      </p:cBhvr>
                                    </p:animEffect>
                                  </p:childTnLst>
                                </p:cTn>
                              </p:par>
                            </p:childTnLst>
                          </p:cTn>
                        </p:par>
                        <p:par>
                          <p:cTn id="93" fill="hold">
                            <p:stCondLst>
                              <p:cond delay="2500"/>
                            </p:stCondLst>
                            <p:childTnLst>
                              <p:par>
                                <p:cTn id="94" presetID="10" presetClass="entr" presetSubtype="0" fill="hold" nodeType="afterEffect">
                                  <p:stCondLst>
                                    <p:cond delay="0"/>
                                  </p:stCondLst>
                                  <p:childTnLst>
                                    <p:set>
                                      <p:cBhvr>
                                        <p:cTn id="95" dur="1" fill="hold">
                                          <p:stCondLst>
                                            <p:cond delay="0"/>
                                          </p:stCondLst>
                                        </p:cTn>
                                        <p:tgtEl>
                                          <p:spTgt spid="124"/>
                                        </p:tgtEl>
                                        <p:attrNameLst>
                                          <p:attrName>style.visibility</p:attrName>
                                        </p:attrNameLst>
                                      </p:cBhvr>
                                      <p:to>
                                        <p:strVal val="visible"/>
                                      </p:to>
                                    </p:set>
                                    <p:animEffect transition="in" filter="fade">
                                      <p:cBhvr>
                                        <p:cTn id="96" dur="500"/>
                                        <p:tgtEl>
                                          <p:spTgt spid="124"/>
                                        </p:tgtEl>
                                      </p:cBhvr>
                                    </p:animEffect>
                                  </p:childTnLst>
                                </p:cTn>
                              </p:par>
                            </p:childTnLst>
                          </p:cTn>
                        </p:par>
                        <p:par>
                          <p:cTn id="97" fill="hold">
                            <p:stCondLst>
                              <p:cond delay="3000"/>
                            </p:stCondLst>
                            <p:childTnLst>
                              <p:par>
                                <p:cTn id="98" presetID="10" presetClass="entr" presetSubtype="0" fill="hold" nodeType="after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fade">
                                      <p:cBhvr>
                                        <p:cTn id="10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50" grpId="0" animBg="1"/>
      <p:bldP spid="34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Custom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29094</TotalTime>
  <Words>4198</Words>
  <Application>Microsoft Office PowerPoint</Application>
  <PresentationFormat>On-screen Show (4:3)</PresentationFormat>
  <Paragraphs>407</Paragraphs>
  <Slides>38</Slides>
  <Notes>27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38</vt:i4>
      </vt:variant>
    </vt:vector>
  </HeadingPairs>
  <TitlesOfParts>
    <vt:vector size="51" baseType="lpstr">
      <vt:lpstr>Arial</vt:lpstr>
      <vt:lpstr>Arial Narrow</vt:lpstr>
      <vt:lpstr>Arial Unicode MS</vt:lpstr>
      <vt:lpstr>Calibri</vt:lpstr>
      <vt:lpstr>Courier New</vt:lpstr>
      <vt:lpstr>Garamond</vt:lpstr>
      <vt:lpstr>PT Sans</vt:lpstr>
      <vt:lpstr>Trebuchet MS</vt:lpstr>
      <vt:lpstr>Wingdings</vt:lpstr>
      <vt:lpstr>Office Theme</vt:lpstr>
      <vt:lpstr>1_Office Theme</vt:lpstr>
      <vt:lpstr>2_Office Theme</vt:lpstr>
      <vt:lpstr>4_Office Theme</vt:lpstr>
      <vt:lpstr>PowerPoint Presentation</vt:lpstr>
      <vt:lpstr>PowerPoint Presentation</vt:lpstr>
      <vt:lpstr>PowerPoint Presentation</vt:lpstr>
      <vt:lpstr>Enteric methane</vt:lpstr>
      <vt:lpstr>Nitrous Oxide emissions</vt:lpstr>
      <vt:lpstr>Carbon stock change</vt:lpstr>
      <vt:lpstr>PowerPoint Presentation</vt:lpstr>
      <vt:lpstr>Using Holos in LCA</vt:lpstr>
      <vt:lpstr>PowerPoint Presentation</vt:lpstr>
      <vt:lpstr>PowerPoint Presentation</vt:lpstr>
      <vt:lpstr>For whom?</vt:lpstr>
      <vt:lpstr>Holos interface</vt:lpstr>
      <vt:lpstr>Farm operations/components in Holos</vt:lpstr>
      <vt:lpstr>PowerPoint Presentation</vt:lpstr>
      <vt:lpstr>PowerPoint Presentation</vt:lpstr>
      <vt:lpstr>PowerPoint Presentation</vt:lpstr>
      <vt:lpstr>PowerPoint Presentation</vt:lpstr>
      <vt:lpstr>PowerPoint Presentation</vt:lpstr>
      <vt:lpstr>Holos - whole-farm model</vt:lpstr>
      <vt:lpstr>Starting the model</vt:lpstr>
      <vt:lpstr>Starting the model</vt:lpstr>
      <vt:lpstr>Farm location</vt:lpstr>
      <vt:lpstr>Cow-calf (365 and 184 days, respectively)</vt:lpstr>
      <vt:lpstr>Bulls (365 days)</vt:lpstr>
      <vt:lpstr>Backgrounding Group 1 (110 days)</vt:lpstr>
      <vt:lpstr>Finishing Group 1 (170 days)</vt:lpstr>
      <vt:lpstr>Annual crop (Barley grain and silage) </vt:lpstr>
      <vt:lpstr>Last steps</vt:lpstr>
      <vt:lpstr>Results</vt:lpstr>
      <vt:lpstr>Holos - whole-farm model</vt:lpstr>
      <vt:lpstr>Holos - whole-farm model</vt:lpstr>
      <vt:lpstr>PowerPoint Presentation</vt:lpstr>
      <vt:lpstr>PowerPoint Presentation</vt:lpstr>
      <vt:lpstr>PowerPoint Presentation</vt:lpstr>
      <vt:lpstr>PowerPoint Presentation</vt:lpstr>
      <vt:lpstr>PowerPoint Presentation</vt:lpstr>
      <vt:lpstr>More information</vt:lpstr>
      <vt:lpstr>Purpose of Holos</vt:lpstr>
    </vt:vector>
  </TitlesOfParts>
  <Company>AAFC-AAC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Holos Presentation Template v1</dc:title>
  <dc:creator>Torgunrud, Sheila</dc:creator>
  <cp:lastModifiedBy>Katie Slebodnik</cp:lastModifiedBy>
  <cp:revision>203</cp:revision>
  <cp:lastPrinted>2019-01-28T22:26:12Z</cp:lastPrinted>
  <dcterms:created xsi:type="dcterms:W3CDTF">2012-05-29T20:54:09Z</dcterms:created>
  <dcterms:modified xsi:type="dcterms:W3CDTF">2019-02-26T23:37:04Z</dcterms:modified>
</cp:coreProperties>
</file>