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1pPr>
    <a:lvl2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2pPr>
    <a:lvl3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3pPr>
    <a:lvl4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4pPr>
    <a:lvl5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5pPr>
    <a:lvl6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6pPr>
    <a:lvl7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7pPr>
    <a:lvl8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8pPr>
    <a:lvl9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104900" y="1473200"/>
            <a:ext cx="10795000" cy="3556000"/>
          </a:xfrm>
          <a:prstGeom prst="rect">
            <a:avLst/>
          </a:prstGeom>
        </p:spPr>
        <p:txBody>
          <a:bodyPr anchor="b"/>
          <a:lstStyle/>
          <a:p>
            <a:pPr/>
            <a:r>
              <a:t>Title Text</a:t>
            </a:r>
          </a:p>
        </p:txBody>
      </p:sp>
      <p:sp>
        <p:nvSpPr>
          <p:cNvPr id="12" name="Body Level One…"/>
          <p:cNvSpPr txBox="1"/>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75056"/>
          </a:xfrm>
          <a:prstGeom prst="rect">
            <a:avLst/>
          </a:prstGeom>
        </p:spPr>
        <p:txBody>
          <a:bodyPr anchor="t">
            <a:spAutoFit/>
          </a:bodyPr>
          <a:lstStyle>
            <a:lvl1pPr marL="0" indent="0" algn="ctr">
              <a:spcBef>
                <a:spcPts val="0"/>
              </a:spcBef>
              <a:buClrTx/>
              <a:buSzTx/>
              <a:buNone/>
              <a:defRPr sz="3000"/>
            </a:lvl1pPr>
          </a:lstStyle>
          <a:p>
            <a:pPr/>
            <a:r>
              <a:t>–Johnny Appleseed</a:t>
            </a:r>
          </a:p>
        </p:txBody>
      </p:sp>
      <p:sp>
        <p:nvSpPr>
          <p:cNvPr id="94" name="“Type a quote here.”"/>
          <p:cNvSpPr txBox="1"/>
          <p:nvPr>
            <p:ph type="body" sz="quarter" idx="14"/>
          </p:nvPr>
        </p:nvSpPr>
        <p:spPr>
          <a:xfrm>
            <a:off x="1270000" y="4222750"/>
            <a:ext cx="10464800" cy="774700"/>
          </a:xfrm>
          <a:prstGeom prst="rect">
            <a:avLst/>
          </a:prstGeom>
        </p:spPr>
        <p:txBody>
          <a:bodyPr>
            <a:spAutoFit/>
          </a:bodyPr>
          <a:lstStyle>
            <a:lvl1pPr marL="0" indent="0" algn="ctr">
              <a:spcBef>
                <a:spcPts val="2400"/>
              </a:spcBef>
              <a:buClrTx/>
              <a:buSzTx/>
              <a:buNone/>
              <a:defRPr sz="42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a:ln w="25400"/>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2857500" y="698500"/>
            <a:ext cx="7302500" cy="539750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104900" y="6248400"/>
            <a:ext cx="10795000" cy="1397000"/>
          </a:xfrm>
          <a:prstGeom prst="rect">
            <a:avLst/>
          </a:prstGeom>
        </p:spPr>
        <p:txBody>
          <a:bodyPr/>
          <a:lstStyle/>
          <a:p>
            <a:pPr/>
            <a:r>
              <a:t>Title Text</a:t>
            </a:r>
          </a:p>
        </p:txBody>
      </p:sp>
      <p:sp>
        <p:nvSpPr>
          <p:cNvPr id="22" name="Body Level One…"/>
          <p:cNvSpPr txBox="1"/>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104900" y="3098800"/>
            <a:ext cx="10795000" cy="3556000"/>
          </a:xfrm>
          <a:prstGeom prst="rect">
            <a:avLst/>
          </a:prstGeom>
        </p:spPr>
        <p:txBody>
          <a:bodyPr/>
          <a:lstStyle>
            <a:lvl1pPr>
              <a:defRPr sz="6000"/>
            </a:lvl1p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3070" y="1432209"/>
            <a:ext cx="5461001" cy="6985001"/>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635000" y="1473200"/>
            <a:ext cx="5715000" cy="33147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7581900" y="3022600"/>
            <a:ext cx="4318000" cy="5715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7835900" y="4974535"/>
            <a:ext cx="4508500" cy="4140201"/>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a:off x="7835900" y="626165"/>
            <a:ext cx="4508500" cy="4152901"/>
          </a:xfrm>
          <a:prstGeom prst="rect">
            <a:avLst/>
          </a:prstGeom>
          <a:ln w="9525">
            <a:round/>
          </a:ln>
        </p:spPr>
        <p:txBody>
          <a:bodyPr lIns="91439" tIns="45719" rIns="91439" bIns="45719" anchor="t">
            <a:noAutofit/>
          </a:bodyPr>
          <a:lstStyle/>
          <a:p>
            <a:pPr/>
          </a:p>
        </p:txBody>
      </p:sp>
      <p:sp>
        <p:nvSpPr>
          <p:cNvPr id="85" name="Image"/>
          <p:cNvSpPr/>
          <p:nvPr>
            <p:ph type="pic" idx="15"/>
          </p:nvPr>
        </p:nvSpPr>
        <p:spPr>
          <a:xfrm>
            <a:off x="609600" y="631776"/>
            <a:ext cx="7035800" cy="8496301"/>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11798" y="9327743"/>
            <a:ext cx="368504" cy="425858"/>
          </a:xfrm>
          <a:prstGeom prst="rect">
            <a:avLst/>
          </a:prstGeom>
          <a:ln w="12700">
            <a:miter lim="400000"/>
          </a:ln>
        </p:spPr>
        <p:txBody>
          <a:bodyPr wrap="none" lIns="50800" tIns="50800" rIns="50800" bIns="50800" anchor="b">
            <a:spAutoFit/>
          </a:bodyPr>
          <a:lstStyle>
            <a:lvl1pPr>
              <a:defRPr b="1" sz="18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1pPr>
      <a:lvl2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2pPr>
      <a:lvl3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3pPr>
      <a:lvl4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4pPr>
      <a:lvl5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5pPr>
      <a:lvl6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6pPr>
      <a:lvl7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7pPr>
      <a:lvl8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8pPr>
      <a:lvl9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ln>
            <a:noFill/>
          </a:ln>
          <a:solidFill>
            <a:srgbClr val="85604A"/>
          </a:solidFill>
          <a:uFillTx/>
          <a:latin typeface="+mn-lt"/>
          <a:ea typeface="+mn-ea"/>
          <a:cs typeface="+mn-cs"/>
          <a:sym typeface="Didot"/>
        </a:defRPr>
      </a:lvl9pPr>
    </p:titleStyle>
    <p:bodyStyle>
      <a:lvl1pPr marL="381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1pPr>
      <a:lvl2pPr marL="762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2pPr>
      <a:lvl3pPr marL="1143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3pPr>
      <a:lvl4pPr marL="1524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4pPr>
      <a:lvl5pPr marL="1905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5pPr>
      <a:lvl6pPr marL="2286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6pPr>
      <a:lvl7pPr marL="2667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7pPr>
      <a:lvl8pPr marL="3048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8pPr>
      <a:lvl9pPr marL="3429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9pPr>
    </p:bodyStyle>
    <p:otherStyle>
      <a:lvl1pPr marL="0" marR="0" indent="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1pPr>
      <a:lvl2pPr marL="0" marR="0" indent="2286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2pPr>
      <a:lvl3pPr marL="0" marR="0" indent="4572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3pPr>
      <a:lvl4pPr marL="0" marR="0" indent="6858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4pPr>
      <a:lvl5pPr marL="0" marR="0" indent="9144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5pPr>
      <a:lvl6pPr marL="0" marR="0" indent="11430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6pPr>
      <a:lvl7pPr marL="0" marR="0" indent="13716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7pPr>
      <a:lvl8pPr marL="0" marR="0" indent="16002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8pPr>
      <a:lvl9pPr marL="0" marR="0" indent="1828800" algn="ctr" defTabSz="584200" latinLnBrk="0">
        <a:lnSpc>
          <a:spcPct val="100000"/>
        </a:lnSpc>
        <a:spcBef>
          <a:spcPts val="0"/>
        </a:spcBef>
        <a:spcAft>
          <a:spcPts val="0"/>
        </a:spcAft>
        <a:buClr>
          <a:srgbClr val="9A7865"/>
        </a:buClr>
        <a:buSzTx/>
        <a:buFontTx/>
        <a:buNone/>
        <a:tabLst/>
        <a:defRPr b="1" baseline="0" cap="none" i="0" spc="0" strike="noStrike" sz="1800" u="none">
          <a:ln>
            <a:noFill/>
          </a:ln>
          <a:solidFill>
            <a:schemeClr val="tx1"/>
          </a:solidFill>
          <a:uFillTx/>
          <a:latin typeface="+mn-lt"/>
          <a:ea typeface="+mn-ea"/>
          <a:cs typeface="+mn-cs"/>
          <a:sym typeface="Dido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his material is based upon work supported by the National Institute of Food and Agriculture, U.S. Department of Agriculture, through the Northeast Sustainable Agriculture Research and Education program under subaward number ONE21-400."/>
          <p:cNvSpPr txBox="1"/>
          <p:nvPr>
            <p:ph type="ctrTitle"/>
          </p:nvPr>
        </p:nvSpPr>
        <p:spPr>
          <a:xfrm>
            <a:off x="1104900" y="962375"/>
            <a:ext cx="10795000" cy="2858106"/>
          </a:xfrm>
          <a:prstGeom prst="rect">
            <a:avLst/>
          </a:prstGeom>
        </p:spPr>
        <p:txBody>
          <a:bodyPr/>
          <a:lstStyle>
            <a:lvl1pPr algn="l" defTabSz="457200">
              <a:defRPr sz="1500">
                <a:solidFill>
                  <a:srgbClr val="2C2C2C"/>
                </a:solidFill>
                <a:latin typeface="Zapfino"/>
                <a:ea typeface="Zapfino"/>
                <a:cs typeface="Zapfino"/>
                <a:sym typeface="Zapfino"/>
              </a:defRPr>
            </a:lvl1pPr>
          </a:lstStyle>
          <a:p>
            <a:pPr/>
            <a:r>
              <a:t>This material is based upon work supported by the National Institute of Food and Agriculture, U.S. Department of Agriculture, through the Northeast Sustainable Agriculture Research and Education program under subaward number ONE21-400.</a:t>
            </a:r>
          </a:p>
        </p:txBody>
      </p:sp>
      <p:pic>
        <p:nvPicPr>
          <p:cNvPr id="120" name="SARE_Northeast_CMYK.gif" descr="SARE_Northeast_CMYK.gif"/>
          <p:cNvPicPr>
            <a:picLocks noChangeAspect="0"/>
          </p:cNvPicPr>
          <p:nvPr/>
        </p:nvPicPr>
        <p:blipFill>
          <a:blip r:embed="rId2">
            <a:extLst/>
          </a:blip>
          <a:stretch>
            <a:fillRect/>
          </a:stretch>
        </p:blipFill>
        <p:spPr>
          <a:xfrm>
            <a:off x="3435656" y="3161012"/>
            <a:ext cx="6133488" cy="5542874"/>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60" name="Table"/>
          <p:cNvGraphicFramePr/>
          <p:nvPr/>
        </p:nvGraphicFramePr>
        <p:xfrm>
          <a:off x="538729" y="1285370"/>
          <a:ext cx="11940042" cy="7027237"/>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140474"/>
                <a:gridCol w="898749"/>
                <a:gridCol w="3874810"/>
                <a:gridCol w="1635344"/>
                <a:gridCol w="2326912"/>
                <a:gridCol w="2051050"/>
              </a:tblGrid>
              <a:tr h="892299">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Variety</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Harvest Time</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Disease</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Approximate Price per lb pellet wholesale</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Approximate Pellet Yield</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Profit Per Acre Pelleted Hops</a:t>
                      </a:r>
                    </a:p>
                  </a:txBody>
                  <a:tcPr marL="50800" marR="50800" marT="50800" marB="50800" anchor="ctr" anchorCtr="0" horzOverflow="overflow">
                    <a:lnB w="12700">
                      <a:solidFill>
                        <a:srgbClr val="B8A992"/>
                      </a:solidFill>
                      <a:miter lim="400000"/>
                    </a:lnB>
                  </a:tcPr>
                </a:tc>
              </a:tr>
              <a:tr h="798349">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Cascade
</a:t>
                      </a:r>
                    </a:p>
                  </a:txBody>
                  <a:tcPr marL="50800" marR="50800" marT="50800" marB="50800" anchor="ctr" anchorCtr="0" horzOverflow="overflow">
                    <a:lnR w="12700">
                      <a:solidFill>
                        <a:srgbClr val="B8A992"/>
                      </a:solidFill>
                      <a:miter lim="400000"/>
                    </a:lnR>
                    <a:lnT w="12700">
                      <a:solidFill>
                        <a:srgbClr val="B8A992"/>
                      </a:solidFill>
                      <a:miter lim="400000"/>
                    </a:lnT>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Mid-late fall</a:t>
                      </a:r>
                    </a:p>
                  </a:txBody>
                  <a:tcPr marL="50800" marR="50800" marT="50800" marB="50800" anchor="ctr" anchorCtr="0" horzOverflow="overflow">
                    <a:lnL w="12700">
                      <a:solidFill>
                        <a:srgbClr val="B8A992"/>
                      </a:solidFill>
                      <a:miter lim="400000"/>
                    </a:lnL>
                    <a:lnT w="12700">
                      <a:solidFill>
                        <a:srgbClr val="B8A992"/>
                      </a:solidFill>
                      <a:miter lim="400000"/>
                    </a:lnT>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resistant in the crown, moderately susceptible in shoots and cone flowers, verticillium wilt: moderately resistant</a:t>
                      </a:r>
                    </a:p>
                  </a:txBody>
                  <a:tcPr marL="50800" marR="50800" marT="50800" marB="50800" anchor="ctr" anchorCtr="0" horzOverflow="overflow">
                    <a:lnT w="12700">
                      <a:solidFill>
                        <a:srgbClr val="B8A992"/>
                      </a:solidFill>
                      <a:miter lim="400000"/>
                    </a:lnT>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$9 lb/pellet</a:t>
                      </a:r>
                    </a:p>
                  </a:txBody>
                  <a:tcPr marL="50800" marR="50800" marT="50800" marB="50800" anchor="ctr" anchorCtr="0" horzOverflow="overflow">
                    <a:lnT w="12700">
                      <a:solidFill>
                        <a:srgbClr val="B8A992"/>
                      </a:solidFill>
                      <a:miter lim="400000"/>
                    </a:lnT>
                  </a:tcPr>
                </a:tc>
                <a:tc>
                  <a:txBody>
                    <a:bodyPr/>
                    <a:lstStyle/>
                    <a:p>
                      <a:pPr algn="l" defTabSz="914400">
                        <a:tabLst>
                          <a:tab pos="914400" algn="l"/>
                        </a:tabLst>
                        <a:defRPr sz="1200">
                          <a:latin typeface="Helvetica"/>
                          <a:ea typeface="Helvetica"/>
                          <a:cs typeface="Helvetica"/>
                          <a:sym typeface="Helvetica"/>
                        </a:defRPr>
                      </a:pPr>
                      <a:r>
                        <a:t>1st year: </a:t>
                      </a:r>
                      <a:r>
                        <a:rPr b="1"/>
                        <a:t>450-550</a:t>
                      </a:r>
                      <a:r>
                        <a:t> lbs/acre.    2nd year: </a:t>
                      </a:r>
                      <a:r>
                        <a:rPr b="1"/>
                        <a:t>900-1,100</a:t>
                      </a:r>
                      <a:r>
                        <a:t> lbs/acre. 3rd year: </a:t>
                      </a:r>
                      <a:r>
                        <a:rPr b="1"/>
                        <a:t>1,350-1,650</a:t>
                      </a:r>
                      <a:r>
                        <a:t> lbs/acre  4th year: </a:t>
                      </a:r>
                      <a:r>
                        <a:rPr b="1"/>
                        <a:t>1800-2200</a:t>
                      </a:r>
                      <a:r>
                        <a:t> lbs/acre</a:t>
                      </a:r>
                    </a:p>
                  </a:txBody>
                  <a:tcPr marL="50800" marR="50800" marT="50800" marB="50800" anchor="ctr" anchorCtr="0" horzOverflow="overflow">
                    <a:lnT w="12700">
                      <a:solidFill>
                        <a:srgbClr val="B8A992"/>
                      </a:solidFill>
                      <a:miter lim="400000"/>
                    </a:lnT>
                  </a:tcPr>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$4,050-$4,950.   2nd year: $8,100-$9,900. 3rd year: $12,150-$14,850. 4th year: $16,200-$19,800</a:t>
                      </a:r>
                    </a:p>
                  </a:txBody>
                  <a:tcPr marL="50800" marR="50800" marT="50800" marB="50800" anchor="ctr" anchorCtr="0" horzOverflow="overflow">
                    <a:lnT w="12700">
                      <a:solidFill>
                        <a:srgbClr val="B8A992"/>
                      </a:solidFill>
                      <a:miter lim="400000"/>
                    </a:lnT>
                  </a:tcPr>
                </a:tc>
              </a:tr>
              <a:tr h="888641">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Centennial</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Early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moderately resistant, verticillium wilt: probably tolerant, viruses: slight latent infection with Hop Mosaic, Hop Latent, and American Hop Latent viruses, symptomless</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$10 lb/pellet</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307-425</a:t>
                      </a:r>
                      <a:r>
                        <a:t> lbs/acre     2nd year: </a:t>
                      </a:r>
                      <a:r>
                        <a:rPr b="1"/>
                        <a:t>615-850</a:t>
                      </a:r>
                      <a:r>
                        <a:t> lbs/acre     3rd year: </a:t>
                      </a:r>
                      <a:r>
                        <a:rPr b="1"/>
                        <a:t>922-1,275</a:t>
                      </a:r>
                      <a:r>
                        <a:t> lbs/acre </a:t>
                      </a:r>
                    </a:p>
                    <a:p>
                      <a:pPr algn="l" defTabSz="914400">
                        <a:tabLst>
                          <a:tab pos="914400" algn="l"/>
                        </a:tabLst>
                        <a:defRPr sz="1200">
                          <a:latin typeface="Helvetica"/>
                          <a:ea typeface="Helvetica"/>
                          <a:cs typeface="Helvetica"/>
                          <a:sym typeface="Helvetica"/>
                        </a:defRPr>
                      </a:pPr>
                      <a:r>
                        <a:t>4th year: </a:t>
                      </a:r>
                      <a:r>
                        <a:rPr b="1"/>
                        <a:t>1,230-1,700</a:t>
                      </a:r>
                      <a:r>
                        <a:t> 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$3,070-$4,250.  2nd year: $6,150-$8,500. 3rd year: $9,220-$12,750. 4th year: $12,300-$17,000</a:t>
                      </a:r>
                    </a:p>
                  </a:txBody>
                  <a:tcPr marL="50800" marR="50800" marT="50800" marB="50800" anchor="ctr" anchorCtr="0" horzOverflow="overflow"/>
                </a:tc>
              </a:tr>
              <a:tr h="809878">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Nugget
</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mid to late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resistant, verticillium wilt resistant, free of all major hops viruses</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424100"/>
                          </a:solidFill>
                          <a:latin typeface="Helvetica"/>
                          <a:ea typeface="Helvetica"/>
                          <a:cs typeface="Helvetica"/>
                          <a:sym typeface="Helvetica"/>
                        </a:rPr>
                        <a:t>$9 lb/pellet </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380-475</a:t>
                      </a:r>
                      <a:r>
                        <a:t> lbs/acre.    2nd year: </a:t>
                      </a:r>
                      <a:r>
                        <a:rPr b="1"/>
                        <a:t>760-950</a:t>
                      </a:r>
                      <a:r>
                        <a:t> lbs/acre.    3rd year: </a:t>
                      </a:r>
                      <a:r>
                        <a:rPr b="1"/>
                        <a:t>1,140-1,425</a:t>
                      </a:r>
                      <a:r>
                        <a:t> lbs/acre. 4th year: </a:t>
                      </a:r>
                      <a:r>
                        <a:rPr b="1"/>
                        <a:t>1520-1900</a:t>
                      </a:r>
                      <a:r>
                        <a:t> 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$3,420-$4,275.  2nd year: $6,840-$8,550. 3rd year: $10,260-$12,825. 4th year: $13,680-$17,100</a:t>
                      </a:r>
                    </a:p>
                  </a:txBody>
                  <a:tcPr marL="50800" marR="50800" marT="50800" marB="50800" anchor="ctr" anchorCtr="0" horzOverflow="overflow"/>
                </a:tc>
              </a:tr>
              <a:tr h="880604">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Willamette
</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mid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resistant, verticillium wilt: tolerant to moderately susceptible, viruses: free of Prunus, apple and hop mosaic virus</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424100"/>
                          </a:solidFill>
                          <a:latin typeface="Helvetica"/>
                          <a:ea typeface="Helvetica"/>
                          <a:cs typeface="Helvetica"/>
                          <a:sym typeface="Helvetica"/>
                        </a:rPr>
                        <a:t>$10 lb/pellet </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425-550</a:t>
                      </a:r>
                      <a:r>
                        <a:t> lbs/acre.    2nd year: </a:t>
                      </a:r>
                      <a:r>
                        <a:rPr b="1"/>
                        <a:t>850-1,100</a:t>
                      </a:r>
                      <a:r>
                        <a:t> lbs/acre. 3rd year: </a:t>
                      </a:r>
                      <a:r>
                        <a:rPr b="1"/>
                        <a:t>1,275-1,700</a:t>
                      </a:r>
                      <a:r>
                        <a:t> lbs/acre. 4th year: </a:t>
                      </a:r>
                      <a:r>
                        <a:rPr b="1"/>
                        <a:t>1700-2200</a:t>
                      </a:r>
                      <a:r>
                        <a:t> 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$4,250-$5,500.  2nd year: $8,500-$11,000. 3rd year: $12,750-$17,000. 4th year: $17,000-$22,000</a:t>
                      </a:r>
                    </a:p>
                  </a:txBody>
                  <a:tcPr marL="50800" marR="50800" marT="50800" marB="50800" anchor="ctr" anchorCtr="0" horzOverflow="overflow"/>
                </a:tc>
              </a:tr>
              <a:tr h="851781">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Columbus</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Late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susceptible, similar to Galena or Clusters, verticillium wilt: resistant, powdery mildew: susceptible</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$6 lb/pellet </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445-557</a:t>
                      </a:r>
                      <a:r>
                        <a:t> lbs/acre.   2nd year:  </a:t>
                      </a:r>
                      <a:r>
                        <a:rPr b="1"/>
                        <a:t>890-1,115</a:t>
                      </a:r>
                      <a:r>
                        <a:t> lbs/acre. 3rd year:  </a:t>
                      </a:r>
                      <a:r>
                        <a:rPr b="1"/>
                        <a:t>1,335-1,672</a:t>
                      </a:r>
                      <a:r>
                        <a:t> lbs/acre. 4th year: </a:t>
                      </a:r>
                      <a:r>
                        <a:rPr b="1"/>
                        <a:t>1780-2230</a:t>
                      </a:r>
                      <a:r>
                        <a:t> 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$2,670-$3,342.                2nd year: $5,340-$6,690. 3rd year: $8,010-$10,032. 4th year: $10,680-$13,380</a:t>
                      </a:r>
                    </a:p>
                  </a:txBody>
                  <a:tcPr marL="50800" marR="50800" marT="50800" marB="50800" anchor="ctr" anchorCtr="0" horzOverflow="overflow"/>
                </a:tc>
              </a:tr>
              <a:tr h="891246">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Zeus</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late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resistant, verticillium wilt: resistant</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424100"/>
                          </a:solidFill>
                          <a:latin typeface="Helvetica"/>
                          <a:ea typeface="Helvetica"/>
                          <a:cs typeface="Helvetica"/>
                          <a:sym typeface="Helvetica"/>
                        </a:rPr>
                        <a:t>$20 lb/pellet </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600-750</a:t>
                      </a:r>
                      <a:r>
                        <a:t> lbs/acre.    2nd year: </a:t>
                      </a:r>
                      <a:r>
                        <a:rPr b="1"/>
                        <a:t>1,200-1,500</a:t>
                      </a:r>
                      <a:r>
                        <a:t> lbs/acre. 3rd year: </a:t>
                      </a:r>
                      <a:r>
                        <a:rPr b="1"/>
                        <a:t>1,800-2,250</a:t>
                      </a:r>
                      <a:r>
                        <a:t> lbs/acre. 4th year: </a:t>
                      </a:r>
                      <a:r>
                        <a:rPr b="1"/>
                        <a:t>2400-3000</a:t>
                      </a:r>
                      <a:r>
                        <a:t> 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$12,000-$15,000. 2nd year: $24,000-$30,000. 3rd year: $36,000-$45,000. 4th year: $48,000-$60,000</a:t>
                      </a:r>
                    </a:p>
                  </a:txBody>
                  <a:tcPr marL="50800" marR="50800" marT="50800" marB="50800" anchor="ctr" anchorCtr="0" horzOverflow="overflow"/>
                </a:tc>
              </a:tr>
              <a:tr h="856548">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Cluster (early)
</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Early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susceptible, verticillium wilt: resistant; virus free (start to exhibit some after 10-15 yrs on commercial scale</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424100"/>
                          </a:solidFill>
                          <a:latin typeface="Helvetica"/>
                          <a:ea typeface="Helvetica"/>
                          <a:cs typeface="Helvetica"/>
                          <a:sym typeface="Helvetica"/>
                        </a:rPr>
                        <a:t>$12 lb/pellet </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450-525</a:t>
                      </a:r>
                      <a:r>
                        <a:t> lbs/acre.   2nd year: </a:t>
                      </a:r>
                      <a:r>
                        <a:rPr b="1"/>
                        <a:t>900-1,050</a:t>
                      </a:r>
                      <a:r>
                        <a:t> lbs/acre. 3rd year: </a:t>
                      </a:r>
                      <a:r>
                        <a:rPr b="1"/>
                        <a:t>1,350-1,575</a:t>
                      </a:r>
                      <a:r>
                        <a:t> lbs/acre. 4th year: </a:t>
                      </a:r>
                      <a:r>
                        <a:rPr b="1"/>
                        <a:t>1800-2100 </a:t>
                      </a:r>
                      <a:r>
                        <a:t>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$5,400-$6,300.   2nd year: $10,800-$12,600. 3rd year: $16,200-$18,900. 4th year: $21,600-$25,200</a:t>
                      </a:r>
                    </a:p>
                  </a:txBody>
                  <a:tcPr marL="50800" marR="50800" marT="50800" marB="50800" anchor="ctr" anchorCtr="0" horzOverflow="overflow"/>
                </a:tc>
              </a:tr>
              <a:tr h="924226">
                <a:tc>
                  <a:txBody>
                    <a:bodyPr/>
                    <a:lstStyle/>
                    <a:p>
                      <a:pPr defTabSz="914400">
                        <a:buClrTx/>
                        <a:tabLst>
                          <a:tab pos="914400" algn="l"/>
                        </a:tabLst>
                        <a:defRPr>
                          <a:solidFill>
                            <a:srgbClr val="000000"/>
                          </a:solidFill>
                        </a:defRPr>
                      </a:pPr>
                      <a:r>
                        <a:rPr sz="1200">
                          <a:solidFill>
                            <a:srgbClr val="353528"/>
                          </a:solidFill>
                          <a:latin typeface="Helvetica"/>
                          <a:ea typeface="Helvetica"/>
                          <a:cs typeface="Helvetica"/>
                          <a:sym typeface="Helvetica"/>
                        </a:rPr>
                        <a:t>Chinook</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mid-late fall</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1200">
                          <a:solidFill>
                            <a:srgbClr val="59411C"/>
                          </a:solidFill>
                          <a:latin typeface="Helvetica"/>
                          <a:ea typeface="Helvetica"/>
                          <a:cs typeface="Helvetica"/>
                          <a:sym typeface="Helvetica"/>
                        </a:rPr>
                        <a:t>downy mildew: moderately resistant, verticillium wilt: resistant, viruses: suspetible to hop mosaic virus</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1200">
                          <a:solidFill>
                            <a:srgbClr val="424100"/>
                          </a:solidFill>
                          <a:latin typeface="Helvetica"/>
                          <a:ea typeface="Helvetica"/>
                          <a:cs typeface="Helvetica"/>
                          <a:sym typeface="Helvetica"/>
                        </a:rPr>
                        <a:t>$9 lb/pellet </a:t>
                      </a:r>
                    </a:p>
                  </a:txBody>
                  <a:tcPr marL="50800" marR="50800" marT="50800" marB="50800" anchor="ctr" anchorCtr="0" horzOverflow="overflow"/>
                </a:tc>
                <a:tc>
                  <a:txBody>
                    <a:bodyPr/>
                    <a:lstStyle/>
                    <a:p>
                      <a:pPr algn="l" defTabSz="914400">
                        <a:tabLst>
                          <a:tab pos="914400" algn="l"/>
                        </a:tabLst>
                        <a:defRPr sz="1200">
                          <a:latin typeface="Helvetica"/>
                          <a:ea typeface="Helvetica"/>
                          <a:cs typeface="Helvetica"/>
                          <a:sym typeface="Helvetica"/>
                        </a:defRPr>
                      </a:pPr>
                      <a:r>
                        <a:t>1st year: </a:t>
                      </a:r>
                      <a:r>
                        <a:rPr b="1"/>
                        <a:t>450-600</a:t>
                      </a:r>
                      <a:r>
                        <a:t> lbs/acre     2nd year: </a:t>
                      </a:r>
                      <a:r>
                        <a:rPr b="1"/>
                        <a:t>900-1,200</a:t>
                      </a:r>
                      <a:r>
                        <a:t> lbs/acre. 3rd year: </a:t>
                      </a:r>
                      <a:r>
                        <a:rPr b="1"/>
                        <a:t>1,350-1,800</a:t>
                      </a:r>
                      <a:r>
                        <a:t> lbs/acre  4th year: </a:t>
                      </a:r>
                      <a:r>
                        <a:rPr b="1"/>
                        <a:t>1800-2400</a:t>
                      </a:r>
                      <a:r>
                        <a:t> lbs/acre</a:t>
                      </a:r>
                    </a:p>
                  </a:txBody>
                  <a:tcPr marL="50800" marR="50800" marT="50800" marB="50800" anchor="ctr" anchorCtr="0" horzOverflow="overflow"/>
                </a:tc>
                <a:tc>
                  <a:txBody>
                    <a:bodyPr/>
                    <a:lstStyle/>
                    <a:p>
                      <a:pPr algn="l" defTabSz="914400">
                        <a:buClrTx/>
                        <a:tabLst>
                          <a:tab pos="914400" algn="l"/>
                        </a:tabLst>
                        <a:defRPr>
                          <a:solidFill>
                            <a:srgbClr val="000000"/>
                          </a:solidFill>
                        </a:defRPr>
                      </a:pPr>
                      <a:r>
                        <a:rPr sz="1200">
                          <a:solidFill>
                            <a:srgbClr val="59411C"/>
                          </a:solidFill>
                          <a:latin typeface="Helvetica"/>
                          <a:ea typeface="Helvetica"/>
                          <a:cs typeface="Helvetica"/>
                          <a:sym typeface="Helvetica"/>
                        </a:rPr>
                        <a:t>1st year: $4,050-$5,400.  2nd year: $8,100-$10,800. 3rd year: $12,150-$16,200. 4th year: $16,200-$21,600</a:t>
                      </a:r>
                    </a:p>
                  </a:txBody>
                  <a:tcPr marL="50800" marR="50800" marT="50800" marB="50800" anchor="ctr" anchorCtr="0" horzOverflow="overflow"/>
                </a:tc>
              </a:tr>
            </a:tbl>
          </a:graphicData>
        </a:graphic>
      </p:graphicFrame>
      <p:sp>
        <p:nvSpPr>
          <p:cNvPr id="161" name="Test Varieties"/>
          <p:cNvSpPr txBox="1"/>
          <p:nvPr/>
        </p:nvSpPr>
        <p:spPr>
          <a:xfrm>
            <a:off x="4957571" y="502162"/>
            <a:ext cx="3089657" cy="7371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Test Varieties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Hops Trellising"/>
          <p:cNvSpPr txBox="1"/>
          <p:nvPr>
            <p:ph type="ctrTitle"/>
          </p:nvPr>
        </p:nvSpPr>
        <p:spPr>
          <a:prstGeom prst="rect">
            <a:avLst/>
          </a:prstGeom>
        </p:spPr>
        <p:txBody>
          <a:bodyPr/>
          <a:lstStyle/>
          <a:p>
            <a:pPr/>
          </a:p>
          <a:p>
            <a:pPr/>
            <a:r>
              <a:t>Hops Trellising</a:t>
            </a:r>
          </a:p>
        </p:txBody>
      </p:sp>
      <p:sp>
        <p:nvSpPr>
          <p:cNvPr id="123" name="Straight Line…"/>
          <p:cNvSpPr txBox="1"/>
          <p:nvPr>
            <p:ph type="subTitle" sz="quarter" idx="1"/>
          </p:nvPr>
        </p:nvSpPr>
        <p:spPr>
          <a:prstGeom prst="rect">
            <a:avLst/>
          </a:prstGeom>
        </p:spPr>
        <p:txBody>
          <a:bodyPr/>
          <a:lstStyle/>
          <a:p>
            <a:pPr defTabSz="373887">
              <a:defRPr sz="1664"/>
            </a:pPr>
            <a:r>
              <a:t>Straight Line</a:t>
            </a:r>
          </a:p>
          <a:p>
            <a:pPr defTabSz="373887">
              <a:defRPr sz="1664"/>
            </a:pPr>
            <a:r>
              <a:t>In row V-style</a:t>
            </a:r>
          </a:p>
          <a:p>
            <a:pPr defTabSz="373887">
              <a:defRPr sz="1664"/>
            </a:pPr>
            <a:r>
              <a:t>V-style</a:t>
            </a:r>
          </a:p>
        </p:txBody>
      </p:sp>
      <p:pic>
        <p:nvPicPr>
          <p:cNvPr id="124" name="Single hop with trellis in background.jpeg" descr="Single hop with trellis in background.jpeg"/>
          <p:cNvPicPr>
            <a:picLocks noChangeAspect="0"/>
          </p:cNvPicPr>
          <p:nvPr/>
        </p:nvPicPr>
        <p:blipFill>
          <a:blip r:embed="rId2">
            <a:extLst/>
          </a:blip>
          <a:stretch>
            <a:fillRect/>
          </a:stretch>
        </p:blipFill>
        <p:spPr>
          <a:xfrm>
            <a:off x="4991100" y="1181100"/>
            <a:ext cx="3022600" cy="2235200"/>
          </a:xfrm>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traight Line Trellis System"/>
          <p:cNvSpPr txBox="1"/>
          <p:nvPr>
            <p:ph type="title"/>
          </p:nvPr>
        </p:nvSpPr>
        <p:spPr>
          <a:xfrm>
            <a:off x="635000" y="1223912"/>
            <a:ext cx="11734800" cy="1402756"/>
          </a:xfrm>
          <a:prstGeom prst="rect">
            <a:avLst/>
          </a:prstGeom>
        </p:spPr>
        <p:txBody>
          <a:bodyPr/>
          <a:lstStyle/>
          <a:p>
            <a:pPr/>
            <a:r>
              <a:t>Straight Line Trellis System</a:t>
            </a:r>
          </a:p>
        </p:txBody>
      </p:sp>
      <p:sp>
        <p:nvSpPr>
          <p:cNvPr id="127" name="-Straight Line Trellis: 3-4 bines grow up one line in a straight row…"/>
          <p:cNvSpPr txBox="1"/>
          <p:nvPr>
            <p:ph type="body" sz="half" idx="1"/>
          </p:nvPr>
        </p:nvSpPr>
        <p:spPr>
          <a:xfrm>
            <a:off x="635000" y="2648892"/>
            <a:ext cx="5372597" cy="5898208"/>
          </a:xfrm>
          <a:prstGeom prst="rect">
            <a:avLst/>
          </a:prstGeom>
        </p:spPr>
        <p:txBody>
          <a:bodyPr/>
          <a:lstStyle/>
          <a:p>
            <a:pPr algn="l" defTabSz="432308">
              <a:defRPr sz="1924"/>
            </a:pPr>
            <a:r>
              <a:t>-Straight Line Trellis: 3-4 bines grow up one line in a straight row</a:t>
            </a:r>
          </a:p>
          <a:p>
            <a:pPr algn="l" defTabSz="432308">
              <a:defRPr sz="1924"/>
            </a:pPr>
            <a:r>
              <a:t>-Pro: more airflow, easy harvest, easy visual inspection</a:t>
            </a:r>
          </a:p>
          <a:p>
            <a:pPr algn="l" defTabSz="432308">
              <a:defRPr sz="1924"/>
            </a:pPr>
            <a:r>
              <a:t>-Cons: less yield, more weeds, more watering, higher potential for pests (mites)</a:t>
            </a:r>
          </a:p>
        </p:txBody>
      </p:sp>
      <p:pic>
        <p:nvPicPr>
          <p:cNvPr id="128" name="straight trellis 2.jpeg" descr="straight trellis 2.jpeg"/>
          <p:cNvPicPr>
            <a:picLocks noChangeAspect="0"/>
          </p:cNvPicPr>
          <p:nvPr/>
        </p:nvPicPr>
        <p:blipFill>
          <a:blip r:embed="rId2">
            <a:extLst/>
          </a:blip>
          <a:stretch>
            <a:fillRect/>
          </a:stretch>
        </p:blipFill>
        <p:spPr>
          <a:xfrm>
            <a:off x="6092740" y="2797995"/>
            <a:ext cx="6407320" cy="4157610"/>
          </a:xfrm>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Example of 1:4 acre hop yard layout.pdf" descr="Example of 1:4 acre hop yard layout.pdf"/>
          <p:cNvPicPr>
            <a:picLocks noChangeAspect="0"/>
          </p:cNvPicPr>
          <p:nvPr>
            <p:ph type="pic" idx="13"/>
          </p:nvPr>
        </p:nvPicPr>
        <p:blipFill>
          <a:blip r:embed="rId2">
            <a:extLst/>
          </a:blip>
          <a:stretch>
            <a:fillRect/>
          </a:stretch>
        </p:blipFill>
        <p:spPr>
          <a:xfrm rot="5423445">
            <a:off x="8329879" y="4978400"/>
            <a:ext cx="3520542" cy="4114800"/>
          </a:xfrm>
          <a:prstGeom prst="rect">
            <a:avLst/>
          </a:prstGeom>
        </p:spPr>
      </p:pic>
      <p:pic>
        <p:nvPicPr>
          <p:cNvPr id="131" name="Straight line Trellis layout.png" descr="Straight line Trellis layout.png"/>
          <p:cNvPicPr>
            <a:picLocks noChangeAspect="0"/>
          </p:cNvPicPr>
          <p:nvPr>
            <p:ph type="pic" idx="14"/>
          </p:nvPr>
        </p:nvPicPr>
        <p:blipFill>
          <a:blip r:embed="rId3">
            <a:extLst/>
          </a:blip>
          <a:stretch>
            <a:fillRect/>
          </a:stretch>
        </p:blipFill>
        <p:spPr>
          <a:xfrm>
            <a:off x="7848600" y="651565"/>
            <a:ext cx="4483100" cy="4102101"/>
          </a:xfrm>
          <a:prstGeom prst="rect">
            <a:avLst/>
          </a:prstGeom>
        </p:spPr>
      </p:pic>
      <p:sp>
        <p:nvSpPr>
          <p:cNvPr id="132" name="Examples of Straight Line…"/>
          <p:cNvSpPr txBox="1"/>
          <p:nvPr/>
        </p:nvSpPr>
        <p:spPr>
          <a:xfrm>
            <a:off x="928623" y="1136396"/>
            <a:ext cx="6397753" cy="20325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Examples of Straight Line </a:t>
            </a:r>
          </a:p>
          <a:p>
            <a:pPr/>
            <a:r>
              <a:t>Trellising System Layout</a:t>
            </a:r>
          </a:p>
        </p:txBody>
      </p:sp>
      <p:sp>
        <p:nvSpPr>
          <p:cNvPr id="133" name="Common Parameters…"/>
          <p:cNvSpPr txBox="1"/>
          <p:nvPr/>
        </p:nvSpPr>
        <p:spPr>
          <a:xfrm>
            <a:off x="2038959" y="2552446"/>
            <a:ext cx="4177082" cy="1133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3200"/>
            </a:pPr>
            <a:r>
              <a:t>Common Parameters </a:t>
            </a:r>
          </a:p>
          <a:p>
            <a:pPr>
              <a:defRPr sz="3200"/>
            </a:pPr>
            <a:r>
              <a:t>for 1/4 acre hop yard</a:t>
            </a:r>
          </a:p>
        </p:txBody>
      </p:sp>
      <p:sp>
        <p:nvSpPr>
          <p:cNvPr id="134" name="-Pole spacing every 35’ (varies per varietal needs)…"/>
          <p:cNvSpPr txBox="1"/>
          <p:nvPr/>
        </p:nvSpPr>
        <p:spPr>
          <a:xfrm>
            <a:off x="973628" y="3556000"/>
            <a:ext cx="6777942" cy="552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800">
                <a:latin typeface="Zapfino"/>
                <a:ea typeface="Zapfino"/>
                <a:cs typeface="Zapfino"/>
                <a:sym typeface="Zapfino"/>
              </a:defRPr>
            </a:pPr>
            <a:r>
              <a:t>-Pole spacing every 35’ (varies per varietal needs)</a:t>
            </a:r>
          </a:p>
          <a:p>
            <a:pPr algn="l">
              <a:defRPr sz="1800">
                <a:latin typeface="Zapfino"/>
                <a:ea typeface="Zapfino"/>
                <a:cs typeface="Zapfino"/>
                <a:sym typeface="Zapfino"/>
              </a:defRPr>
            </a:pPr>
            <a:r>
              <a:t>-Plant spacing every 3’6” (varies per varietal needs for side arm growth)</a:t>
            </a:r>
          </a:p>
          <a:p>
            <a:pPr algn="l">
              <a:defRPr sz="1800">
                <a:latin typeface="Zapfino"/>
                <a:ea typeface="Zapfino"/>
                <a:cs typeface="Zapfino"/>
                <a:sym typeface="Zapfino"/>
              </a:defRPr>
            </a:pPr>
            <a:r>
              <a:t>-Row width 10’-12’</a:t>
            </a:r>
          </a:p>
          <a:p>
            <a:pPr algn="l">
              <a:defRPr sz="1800">
                <a:latin typeface="Zapfino"/>
                <a:ea typeface="Zapfino"/>
                <a:cs typeface="Zapfino"/>
                <a:sym typeface="Zapfino"/>
              </a:defRPr>
            </a:pPr>
            <a:r>
              <a:t>-1/2 acre or less </a:t>
            </a:r>
          </a:p>
          <a:p>
            <a:pPr algn="l">
              <a:defRPr sz="1800">
                <a:latin typeface="Zapfino"/>
                <a:ea typeface="Zapfino"/>
                <a:cs typeface="Zapfino"/>
                <a:sym typeface="Zapfino"/>
              </a:defRPr>
            </a:pPr>
            <a:r>
              <a:t>-typically hobby or showcase yards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In Row V-Style Trellis System"/>
          <p:cNvSpPr txBox="1"/>
          <p:nvPr>
            <p:ph type="title"/>
          </p:nvPr>
        </p:nvSpPr>
        <p:spPr>
          <a:xfrm>
            <a:off x="635000" y="322212"/>
            <a:ext cx="11734800" cy="1402756"/>
          </a:xfrm>
          <a:prstGeom prst="rect">
            <a:avLst/>
          </a:prstGeom>
        </p:spPr>
        <p:txBody>
          <a:bodyPr/>
          <a:lstStyle/>
          <a:p>
            <a:pPr/>
            <a:r>
              <a:t>In Row V-Style Trellis System</a:t>
            </a:r>
          </a:p>
        </p:txBody>
      </p:sp>
      <p:sp>
        <p:nvSpPr>
          <p:cNvPr id="137" name="-In Row V-Style Trellis: Two strings per plant for 3-4 bines per string totaling 6-8 vines per plant, grows in a straight row…"/>
          <p:cNvSpPr txBox="1"/>
          <p:nvPr>
            <p:ph type="body" sz="half" idx="1"/>
          </p:nvPr>
        </p:nvSpPr>
        <p:spPr>
          <a:xfrm>
            <a:off x="1422400" y="2445692"/>
            <a:ext cx="5372597" cy="5898208"/>
          </a:xfrm>
          <a:prstGeom prst="rect">
            <a:avLst/>
          </a:prstGeom>
        </p:spPr>
        <p:txBody>
          <a:bodyPr/>
          <a:lstStyle/>
          <a:p>
            <a:pPr algn="l" defTabSz="379729">
              <a:defRPr sz="1690"/>
            </a:pPr>
            <a:r>
              <a:t>-In Row V-Style Trellis: Two strings per plant for 3-4 bines per string totaling 6-8 vines per plant, grows in a straight row</a:t>
            </a:r>
          </a:p>
          <a:p>
            <a:pPr algn="l" defTabSz="379729">
              <a:defRPr sz="1690"/>
            </a:pPr>
            <a:r>
              <a:t>-Pro: higher yield with less plants</a:t>
            </a:r>
          </a:p>
          <a:p>
            <a:pPr algn="l" defTabSz="379729">
              <a:defRPr sz="1690"/>
            </a:pPr>
            <a:r>
              <a:t>-Cons: harder harvesting, more weeds, more watering, higher potential for pests (mites)</a:t>
            </a:r>
          </a:p>
        </p:txBody>
      </p:sp>
      <p:pic>
        <p:nvPicPr>
          <p:cNvPr id="138" name="In Line V-Style.png" descr="In Line V-Style.png"/>
          <p:cNvPicPr>
            <a:picLocks noChangeAspect="0"/>
          </p:cNvPicPr>
          <p:nvPr/>
        </p:nvPicPr>
        <p:blipFill>
          <a:blip r:embed="rId2">
            <a:extLst/>
          </a:blip>
          <a:stretch>
            <a:fillRect/>
          </a:stretch>
        </p:blipFill>
        <p:spPr>
          <a:xfrm>
            <a:off x="7513587" y="1946721"/>
            <a:ext cx="3950996" cy="6732462"/>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Example of 1:4 acre hop yard layout.pdf" descr="Example of 1:4 acre hop yard layout.pdf"/>
          <p:cNvPicPr>
            <a:picLocks noChangeAspect="0"/>
          </p:cNvPicPr>
          <p:nvPr>
            <p:ph type="pic" idx="13"/>
          </p:nvPr>
        </p:nvPicPr>
        <p:blipFill>
          <a:blip r:embed="rId2">
            <a:extLst/>
          </a:blip>
          <a:stretch>
            <a:fillRect/>
          </a:stretch>
        </p:blipFill>
        <p:spPr>
          <a:xfrm rot="5423445">
            <a:off x="8329879" y="4978400"/>
            <a:ext cx="3520542" cy="4114800"/>
          </a:xfrm>
          <a:prstGeom prst="rect">
            <a:avLst/>
          </a:prstGeom>
        </p:spPr>
      </p:pic>
      <p:pic>
        <p:nvPicPr>
          <p:cNvPr id="141" name="Straight line Trellis layout.png" descr="Straight line Trellis layout.png"/>
          <p:cNvPicPr>
            <a:picLocks noChangeAspect="0"/>
          </p:cNvPicPr>
          <p:nvPr>
            <p:ph type="pic" idx="14"/>
          </p:nvPr>
        </p:nvPicPr>
        <p:blipFill>
          <a:blip r:embed="rId3">
            <a:extLst/>
          </a:blip>
          <a:stretch>
            <a:fillRect/>
          </a:stretch>
        </p:blipFill>
        <p:spPr>
          <a:xfrm>
            <a:off x="7848600" y="651565"/>
            <a:ext cx="4483100" cy="4102101"/>
          </a:xfrm>
          <a:prstGeom prst="rect">
            <a:avLst/>
          </a:prstGeom>
        </p:spPr>
      </p:pic>
      <p:sp>
        <p:nvSpPr>
          <p:cNvPr id="142" name="Examples of In Row V-Style…"/>
          <p:cNvSpPr txBox="1"/>
          <p:nvPr/>
        </p:nvSpPr>
        <p:spPr>
          <a:xfrm>
            <a:off x="753109" y="602996"/>
            <a:ext cx="6748781" cy="20325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Examples of In Row V-Style </a:t>
            </a:r>
          </a:p>
          <a:p>
            <a:pPr/>
            <a:r>
              <a:t>Trellising System Layout</a:t>
            </a:r>
          </a:p>
        </p:txBody>
      </p:sp>
      <p:sp>
        <p:nvSpPr>
          <p:cNvPr id="143" name="Common Parameters…"/>
          <p:cNvSpPr txBox="1"/>
          <p:nvPr/>
        </p:nvSpPr>
        <p:spPr>
          <a:xfrm>
            <a:off x="2038959" y="2082546"/>
            <a:ext cx="4177082" cy="1133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3200"/>
            </a:pPr>
            <a:r>
              <a:t>Common Parameters </a:t>
            </a:r>
          </a:p>
          <a:p>
            <a:pPr>
              <a:defRPr sz="3200"/>
            </a:pPr>
            <a:r>
              <a:t>for 1/4 acre hop yard</a:t>
            </a:r>
          </a:p>
        </p:txBody>
      </p:sp>
      <p:sp>
        <p:nvSpPr>
          <p:cNvPr id="144" name="-Pole spacing every 35’ (varies per varietal needs)…"/>
          <p:cNvSpPr txBox="1"/>
          <p:nvPr/>
        </p:nvSpPr>
        <p:spPr>
          <a:xfrm>
            <a:off x="935528" y="3378200"/>
            <a:ext cx="6777942" cy="552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800">
                <a:latin typeface="Zapfino"/>
                <a:ea typeface="Zapfino"/>
                <a:cs typeface="Zapfino"/>
                <a:sym typeface="Zapfino"/>
              </a:defRPr>
            </a:pPr>
            <a:r>
              <a:t>-Pole spacing every 35’ (varies per varietal needs)</a:t>
            </a:r>
          </a:p>
          <a:p>
            <a:pPr algn="l">
              <a:defRPr sz="1800">
                <a:latin typeface="Zapfino"/>
                <a:ea typeface="Zapfino"/>
                <a:cs typeface="Zapfino"/>
                <a:sym typeface="Zapfino"/>
              </a:defRPr>
            </a:pPr>
            <a:r>
              <a:t>-Plant spacing every 6’-7’ (varies per varietal needs for side arm growth)</a:t>
            </a:r>
          </a:p>
          <a:p>
            <a:pPr algn="l">
              <a:defRPr sz="1800">
                <a:latin typeface="Zapfino"/>
                <a:ea typeface="Zapfino"/>
                <a:cs typeface="Zapfino"/>
                <a:sym typeface="Zapfino"/>
              </a:defRPr>
            </a:pPr>
            <a:r>
              <a:t>-Row width 10’-12’</a:t>
            </a:r>
          </a:p>
          <a:p>
            <a:pPr algn="l">
              <a:defRPr sz="1800">
                <a:latin typeface="Zapfino"/>
                <a:ea typeface="Zapfino"/>
                <a:cs typeface="Zapfino"/>
                <a:sym typeface="Zapfino"/>
              </a:defRPr>
            </a:pPr>
            <a:r>
              <a:t>-1/2 acre or less </a:t>
            </a:r>
          </a:p>
          <a:p>
            <a:pPr algn="l">
              <a:defRPr sz="1800">
                <a:latin typeface="Zapfino"/>
                <a:ea typeface="Zapfino"/>
                <a:cs typeface="Zapfino"/>
                <a:sym typeface="Zapfino"/>
              </a:defRPr>
            </a:pPr>
            <a:r>
              <a:t>-typically hobby or showcase yards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V-Style Trellis System"/>
          <p:cNvSpPr txBox="1"/>
          <p:nvPr>
            <p:ph type="title"/>
          </p:nvPr>
        </p:nvSpPr>
        <p:spPr>
          <a:xfrm>
            <a:off x="635000" y="322212"/>
            <a:ext cx="11734800" cy="1402756"/>
          </a:xfrm>
          <a:prstGeom prst="rect">
            <a:avLst/>
          </a:prstGeom>
        </p:spPr>
        <p:txBody>
          <a:bodyPr/>
          <a:lstStyle/>
          <a:p>
            <a:pPr/>
            <a:r>
              <a:t>V-Style Trellis System</a:t>
            </a:r>
          </a:p>
        </p:txBody>
      </p:sp>
      <p:sp>
        <p:nvSpPr>
          <p:cNvPr id="147" name="-V-Style Trellis: Two strings per plant for 3-4 bines per string totaling 6-8 vines per plant, grows in rows at angle toward the middle of the alleys…"/>
          <p:cNvSpPr txBox="1"/>
          <p:nvPr>
            <p:ph type="body" sz="half" idx="1"/>
          </p:nvPr>
        </p:nvSpPr>
        <p:spPr>
          <a:xfrm>
            <a:off x="1422400" y="2445692"/>
            <a:ext cx="5372597" cy="6335813"/>
          </a:xfrm>
          <a:prstGeom prst="rect">
            <a:avLst/>
          </a:prstGeom>
        </p:spPr>
        <p:txBody>
          <a:bodyPr/>
          <a:lstStyle/>
          <a:p>
            <a:pPr algn="l" defTabSz="403097">
              <a:defRPr sz="1794"/>
            </a:pPr>
            <a:r>
              <a:t>-V-Style Trellis: Two strings per plant for 3-4 bines per string totaling 6-8 vines per plant, grows in rows at angle toward the middle of the alleys</a:t>
            </a:r>
          </a:p>
          <a:p>
            <a:pPr algn="l" defTabSz="403097">
              <a:defRPr sz="1794"/>
            </a:pPr>
            <a:r>
              <a:t>-Pro: higher yield, if done correctly less weeds, pest and disease</a:t>
            </a:r>
          </a:p>
          <a:p>
            <a:pPr algn="l" defTabSz="403097">
              <a:defRPr sz="1794"/>
            </a:pPr>
            <a:r>
              <a:t>-Cons:If not done correctly or managed can have greater disease pressure</a:t>
            </a:r>
          </a:p>
        </p:txBody>
      </p:sp>
      <p:pic>
        <p:nvPicPr>
          <p:cNvPr id="148" name="V style trellising.jpeg" descr="V style trellising.jpeg"/>
          <p:cNvPicPr>
            <a:picLocks noChangeAspect="0"/>
          </p:cNvPicPr>
          <p:nvPr/>
        </p:nvPicPr>
        <p:blipFill>
          <a:blip r:embed="rId2">
            <a:extLst/>
          </a:blip>
          <a:stretch>
            <a:fillRect/>
          </a:stretch>
        </p:blipFill>
        <p:spPr>
          <a:xfrm>
            <a:off x="6984851" y="3222525"/>
            <a:ext cx="5254726" cy="3898735"/>
          </a:xfrm>
          <a:prstGeom prst="rect">
            <a:avLst/>
          </a:prstGeom>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V style straight grid.png" descr="V style straight grid.png"/>
          <p:cNvPicPr>
            <a:picLocks noChangeAspect="0"/>
          </p:cNvPicPr>
          <p:nvPr>
            <p:ph type="pic" idx="13"/>
          </p:nvPr>
        </p:nvPicPr>
        <p:blipFill>
          <a:blip r:embed="rId2">
            <a:extLst/>
          </a:blip>
          <a:stretch>
            <a:fillRect/>
          </a:stretch>
        </p:blipFill>
        <p:spPr>
          <a:xfrm rot="5423445">
            <a:off x="8696269" y="2213476"/>
            <a:ext cx="2800462" cy="4840132"/>
          </a:xfrm>
          <a:prstGeom prst="rect">
            <a:avLst/>
          </a:prstGeom>
        </p:spPr>
      </p:pic>
      <p:pic>
        <p:nvPicPr>
          <p:cNvPr id="151" name="v style staggered grip.png" descr="v style staggered grip.png"/>
          <p:cNvPicPr>
            <a:picLocks noChangeAspect="0"/>
          </p:cNvPicPr>
          <p:nvPr>
            <p:ph type="pic" idx="14"/>
          </p:nvPr>
        </p:nvPicPr>
        <p:blipFill>
          <a:blip r:embed="rId3">
            <a:extLst/>
          </a:blip>
          <a:stretch>
            <a:fillRect/>
          </a:stretch>
        </p:blipFill>
        <p:spPr>
          <a:xfrm>
            <a:off x="7658441" y="483819"/>
            <a:ext cx="4876118" cy="2719447"/>
          </a:xfrm>
          <a:prstGeom prst="rect">
            <a:avLst/>
          </a:prstGeom>
        </p:spPr>
      </p:pic>
      <p:sp>
        <p:nvSpPr>
          <p:cNvPr id="152" name="Examples of V-Style…"/>
          <p:cNvSpPr txBox="1"/>
          <p:nvPr/>
        </p:nvSpPr>
        <p:spPr>
          <a:xfrm>
            <a:off x="1173225" y="729996"/>
            <a:ext cx="5908549" cy="20325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Examples of V-Style </a:t>
            </a:r>
          </a:p>
          <a:p>
            <a:pPr/>
            <a:r>
              <a:t>Trellising System Layout</a:t>
            </a:r>
          </a:p>
        </p:txBody>
      </p:sp>
      <p:sp>
        <p:nvSpPr>
          <p:cNvPr id="153" name="Common Parameters…"/>
          <p:cNvSpPr txBox="1"/>
          <p:nvPr/>
        </p:nvSpPr>
        <p:spPr>
          <a:xfrm>
            <a:off x="2038959" y="2450846"/>
            <a:ext cx="4177082" cy="1133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3200"/>
            </a:pPr>
            <a:r>
              <a:t>Common Parameters </a:t>
            </a:r>
          </a:p>
          <a:p>
            <a:pPr>
              <a:defRPr sz="3200"/>
            </a:pPr>
            <a:r>
              <a:t>for 1/4 acre hop yard</a:t>
            </a:r>
          </a:p>
        </p:txBody>
      </p:sp>
      <p:sp>
        <p:nvSpPr>
          <p:cNvPr id="154" name="-Pole spacing (grid), different layouts available…"/>
          <p:cNvSpPr txBox="1"/>
          <p:nvPr/>
        </p:nvSpPr>
        <p:spPr>
          <a:xfrm>
            <a:off x="738529" y="4178300"/>
            <a:ext cx="6777942" cy="474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800">
                <a:latin typeface="Zapfino"/>
                <a:ea typeface="Zapfino"/>
                <a:cs typeface="Zapfino"/>
                <a:sym typeface="Zapfino"/>
              </a:defRPr>
            </a:pPr>
            <a:r>
              <a:t>-Pole spacing (grid), different layouts available</a:t>
            </a:r>
          </a:p>
          <a:p>
            <a:pPr algn="l">
              <a:defRPr sz="1800">
                <a:latin typeface="Zapfino"/>
                <a:ea typeface="Zapfino"/>
                <a:cs typeface="Zapfino"/>
                <a:sym typeface="Zapfino"/>
              </a:defRPr>
            </a:pPr>
            <a:r>
              <a:t>-Plant spacing every 3’6” (varies per varietal needs for side arm growth)</a:t>
            </a:r>
          </a:p>
          <a:p>
            <a:pPr algn="l">
              <a:defRPr sz="1800">
                <a:latin typeface="Zapfino"/>
                <a:ea typeface="Zapfino"/>
                <a:cs typeface="Zapfino"/>
                <a:sym typeface="Zapfino"/>
              </a:defRPr>
            </a:pPr>
            <a:r>
              <a:t>-Row width 12’-15’</a:t>
            </a:r>
          </a:p>
          <a:p>
            <a:pPr algn="l">
              <a:defRPr sz="1800">
                <a:latin typeface="Zapfino"/>
                <a:ea typeface="Zapfino"/>
                <a:cs typeface="Zapfino"/>
                <a:sym typeface="Zapfino"/>
              </a:defRPr>
            </a:pPr>
            <a:r>
              <a:t>-1/2 acre or more</a:t>
            </a:r>
          </a:p>
          <a:p>
            <a:pPr algn="l">
              <a:defRPr sz="1800">
                <a:latin typeface="Zapfino"/>
                <a:ea typeface="Zapfino"/>
                <a:cs typeface="Zapfino"/>
                <a:sym typeface="Zapfino"/>
              </a:defRPr>
            </a:pPr>
            <a:r>
              <a:t>-typically serious/commercial scale</a:t>
            </a:r>
          </a:p>
        </p:txBody>
      </p:sp>
      <p:pic>
        <p:nvPicPr>
          <p:cNvPr id="155" name="V Style Straight Grid Skipped Row.png" descr="V Style Straight Grid Skipped Row.png"/>
          <p:cNvPicPr>
            <a:picLocks noChangeAspect="0"/>
          </p:cNvPicPr>
          <p:nvPr/>
        </p:nvPicPr>
        <p:blipFill>
          <a:blip r:embed="rId4">
            <a:extLst/>
          </a:blip>
          <a:stretch>
            <a:fillRect/>
          </a:stretch>
        </p:blipFill>
        <p:spPr>
          <a:xfrm>
            <a:off x="7559022" y="6170170"/>
            <a:ext cx="4952146" cy="2719447"/>
          </a:xfrm>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Differences At A Glance"/>
          <p:cNvSpPr txBox="1"/>
          <p:nvPr/>
        </p:nvSpPr>
        <p:spPr>
          <a:xfrm>
            <a:off x="3675125" y="914146"/>
            <a:ext cx="5654549" cy="7371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Differences At A Glance</a:t>
            </a:r>
          </a:p>
        </p:txBody>
      </p:sp>
      <p:graphicFrame>
        <p:nvGraphicFramePr>
          <p:cNvPr id="158" name="Table"/>
          <p:cNvGraphicFramePr/>
          <p:nvPr/>
        </p:nvGraphicFramePr>
        <p:xfrm>
          <a:off x="889396" y="2120900"/>
          <a:ext cx="11238708" cy="644396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806501"/>
                <a:gridCol w="2806501"/>
                <a:gridCol w="2806501"/>
                <a:gridCol w="2806501"/>
              </a:tblGrid>
              <a:tr h="803907">
                <a:tc>
                  <a:txBody>
                    <a:bodyPr/>
                    <a:lstStyle/>
                    <a:p>
                      <a:pPr defTabSz="914400">
                        <a:buClrTx/>
                        <a:tabLst>
                          <a:tab pos="914400" algn="l"/>
                        </a:tabLst>
                        <a:defRPr sz="3000"/>
                      </a:pP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2000">
                          <a:solidFill>
                            <a:srgbClr val="353528"/>
                          </a:solidFill>
                        </a:rPr>
                        <a:t>Straight Line Design</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2000">
                          <a:solidFill>
                            <a:srgbClr val="353528"/>
                          </a:solidFill>
                        </a:rPr>
                        <a:t>Straight In Line V Design</a:t>
                      </a:r>
                    </a:p>
                  </a:txBody>
                  <a:tcPr marL="50800" marR="50800" marT="50800" marB="50800" anchor="ctr" anchorCtr="0" horzOverflow="overflow">
                    <a:lnB w="12700">
                      <a:solidFill>
                        <a:srgbClr val="B8A992"/>
                      </a:solidFill>
                      <a:miter lim="400000"/>
                    </a:lnB>
                  </a:tcPr>
                </a:tc>
                <a:tc>
                  <a:txBody>
                    <a:bodyPr/>
                    <a:lstStyle/>
                    <a:p>
                      <a:pPr defTabSz="914400">
                        <a:buClrTx/>
                        <a:tabLst>
                          <a:tab pos="914400" algn="l"/>
                        </a:tabLst>
                        <a:defRPr>
                          <a:solidFill>
                            <a:srgbClr val="000000"/>
                          </a:solidFill>
                        </a:defRPr>
                      </a:pPr>
                      <a:r>
                        <a:rPr sz="2000">
                          <a:solidFill>
                            <a:srgbClr val="353528"/>
                          </a:solidFill>
                        </a:rPr>
                        <a:t>V Design</a:t>
                      </a:r>
                    </a:p>
                  </a:txBody>
                  <a:tcPr marL="50800" marR="50800" marT="50800" marB="50800" anchor="ctr" anchorCtr="0" horzOverflow="overflow">
                    <a:lnB w="12700">
                      <a:solidFill>
                        <a:srgbClr val="B8A992"/>
                      </a:solidFill>
                      <a:miter lim="400000"/>
                    </a:lnB>
                  </a:tcPr>
                </a:tc>
              </a:tr>
              <a:tr h="803907">
                <a:tc>
                  <a:txBody>
                    <a:bodyPr/>
                    <a:lstStyle/>
                    <a:p>
                      <a:pPr defTabSz="914400">
                        <a:buClrTx/>
                        <a:tabLst>
                          <a:tab pos="914400" algn="l"/>
                        </a:tabLst>
                        <a:defRPr>
                          <a:solidFill>
                            <a:srgbClr val="000000"/>
                          </a:solidFill>
                        </a:defRPr>
                      </a:pPr>
                      <a:r>
                        <a:rPr sz="2000">
                          <a:solidFill>
                            <a:srgbClr val="353528"/>
                          </a:solidFill>
                        </a:rPr>
                        <a:t># of Poles</a:t>
                      </a:r>
                    </a:p>
                  </a:txBody>
                  <a:tcPr marL="50800" marR="50800" marT="50800" marB="50800" anchor="ctr" anchorCtr="0" horzOverflow="overflow">
                    <a:lnR w="12700">
                      <a:solidFill>
                        <a:srgbClr val="B8A992"/>
                      </a:solidFill>
                      <a:miter lim="400000"/>
                    </a:lnR>
                    <a:lnT w="12700">
                      <a:solidFill>
                        <a:srgbClr val="B8A992"/>
                      </a:solidFill>
                      <a:miter lim="400000"/>
                    </a:lnT>
                  </a:tcPr>
                </a:tc>
                <a:tc>
                  <a:txBody>
                    <a:bodyPr/>
                    <a:lstStyle/>
                    <a:p>
                      <a:pPr defTabSz="914400">
                        <a:buClrTx/>
                        <a:tabLst>
                          <a:tab pos="914400" algn="l"/>
                        </a:tabLst>
                        <a:defRPr>
                          <a:solidFill>
                            <a:srgbClr val="000000"/>
                          </a:solidFill>
                        </a:defRPr>
                      </a:pPr>
                      <a:r>
                        <a:rPr sz="2000">
                          <a:solidFill>
                            <a:srgbClr val="59411C"/>
                          </a:solidFill>
                        </a:rPr>
                        <a:t>110</a:t>
                      </a:r>
                    </a:p>
                  </a:txBody>
                  <a:tcPr marL="50800" marR="50800" marT="50800" marB="50800" anchor="ctr" anchorCtr="0" horzOverflow="overflow">
                    <a:lnL w="12700">
                      <a:solidFill>
                        <a:srgbClr val="B8A992"/>
                      </a:solidFill>
                      <a:miter lim="400000"/>
                    </a:lnL>
                    <a:lnT w="12700">
                      <a:solidFill>
                        <a:srgbClr val="B8A992"/>
                      </a:solidFill>
                      <a:miter lim="400000"/>
                    </a:lnT>
                  </a:tcPr>
                </a:tc>
                <a:tc>
                  <a:txBody>
                    <a:bodyPr/>
                    <a:lstStyle/>
                    <a:p>
                      <a:pPr defTabSz="914400">
                        <a:buClrTx/>
                        <a:tabLst>
                          <a:tab pos="914400" algn="l"/>
                        </a:tabLst>
                        <a:defRPr>
                          <a:solidFill>
                            <a:srgbClr val="000000"/>
                          </a:solidFill>
                        </a:defRPr>
                      </a:pPr>
                      <a:r>
                        <a:rPr sz="2000">
                          <a:solidFill>
                            <a:srgbClr val="59411C"/>
                          </a:solidFill>
                        </a:rPr>
                        <a:t>110</a:t>
                      </a:r>
                    </a:p>
                  </a:txBody>
                  <a:tcPr marL="50800" marR="50800" marT="50800" marB="50800" anchor="ctr" anchorCtr="0" horzOverflow="overflow">
                    <a:lnT w="12700">
                      <a:solidFill>
                        <a:srgbClr val="B8A992"/>
                      </a:solidFill>
                      <a:miter lim="400000"/>
                    </a:lnT>
                  </a:tcPr>
                </a:tc>
                <a:tc>
                  <a:txBody>
                    <a:bodyPr/>
                    <a:lstStyle/>
                    <a:p>
                      <a:pPr defTabSz="914400">
                        <a:buClrTx/>
                        <a:tabLst>
                          <a:tab pos="914400" algn="l"/>
                        </a:tabLst>
                        <a:defRPr>
                          <a:solidFill>
                            <a:srgbClr val="000000"/>
                          </a:solidFill>
                        </a:defRPr>
                      </a:pPr>
                      <a:r>
                        <a:rPr sz="2000">
                          <a:solidFill>
                            <a:srgbClr val="59411C"/>
                          </a:solidFill>
                        </a:rPr>
                        <a:t>60/82/110</a:t>
                      </a:r>
                    </a:p>
                  </a:txBody>
                  <a:tcPr marL="50800" marR="50800" marT="50800" marB="50800" anchor="ctr" anchorCtr="0" horzOverflow="overflow">
                    <a:lnT w="12700">
                      <a:solidFill>
                        <a:srgbClr val="B8A992"/>
                      </a:solidFill>
                      <a:miter lim="400000"/>
                    </a:lnT>
                  </a:tcPr>
                </a:tc>
              </a:tr>
              <a:tr h="803907">
                <a:tc>
                  <a:txBody>
                    <a:bodyPr/>
                    <a:lstStyle/>
                    <a:p>
                      <a:pPr defTabSz="914400">
                        <a:buClrTx/>
                        <a:tabLst>
                          <a:tab pos="914400" algn="l"/>
                        </a:tabLst>
                        <a:defRPr>
                          <a:solidFill>
                            <a:srgbClr val="000000"/>
                          </a:solidFill>
                        </a:defRPr>
                      </a:pPr>
                      <a:r>
                        <a:rPr sz="2000">
                          <a:solidFill>
                            <a:srgbClr val="353528"/>
                          </a:solidFill>
                        </a:rPr>
                        <a:t># of Plants</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2000">
                          <a:solidFill>
                            <a:srgbClr val="59411C"/>
                          </a:solidFill>
                        </a:rPr>
                        <a:t>819</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2000">
                          <a:solidFill>
                            <a:srgbClr val="59411C"/>
                          </a:solidFill>
                        </a:rPr>
                        <a:t>572</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2000">
                          <a:solidFill>
                            <a:srgbClr val="59411C"/>
                          </a:solidFill>
                        </a:rPr>
                        <a:t>907/892/693</a:t>
                      </a:r>
                    </a:p>
                  </a:txBody>
                  <a:tcPr marL="50800" marR="50800" marT="50800" marB="50800" anchor="ctr" anchorCtr="0" horzOverflow="overflow"/>
                </a:tc>
              </a:tr>
              <a:tr h="803907">
                <a:tc>
                  <a:txBody>
                    <a:bodyPr/>
                    <a:lstStyle/>
                    <a:p>
                      <a:pPr defTabSz="914400">
                        <a:buClrTx/>
                        <a:tabLst>
                          <a:tab pos="914400" algn="l"/>
                        </a:tabLst>
                        <a:defRPr>
                          <a:solidFill>
                            <a:srgbClr val="000000"/>
                          </a:solidFill>
                        </a:defRPr>
                      </a:pPr>
                      <a:r>
                        <a:rPr sz="2000">
                          <a:solidFill>
                            <a:srgbClr val="353528"/>
                          </a:solidFill>
                        </a:rPr>
                        <a:t># of Strings per Plant</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2000">
                          <a:solidFill>
                            <a:srgbClr val="59411C"/>
                          </a:solidFill>
                        </a:rPr>
                        <a:t>1</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2000">
                          <a:solidFill>
                            <a:srgbClr val="59411C"/>
                          </a:solidFill>
                        </a:rPr>
                        <a:t>2</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2000">
                          <a:solidFill>
                            <a:srgbClr val="59411C"/>
                          </a:solidFill>
                        </a:rPr>
                        <a:t>2</a:t>
                      </a:r>
                    </a:p>
                  </a:txBody>
                  <a:tcPr marL="50800" marR="50800" marT="50800" marB="50800" anchor="ctr" anchorCtr="0" horzOverflow="overflow"/>
                </a:tc>
              </a:tr>
              <a:tr h="517012">
                <a:tc>
                  <a:txBody>
                    <a:bodyPr/>
                    <a:lstStyle/>
                    <a:p>
                      <a:pPr defTabSz="914400">
                        <a:buClrTx/>
                        <a:tabLst>
                          <a:tab pos="914400" algn="l"/>
                        </a:tabLst>
                        <a:defRPr>
                          <a:solidFill>
                            <a:srgbClr val="000000"/>
                          </a:solidFill>
                        </a:defRPr>
                      </a:pPr>
                      <a:r>
                        <a:rPr sz="2000">
                          <a:solidFill>
                            <a:srgbClr val="353528"/>
                          </a:solidFill>
                        </a:rPr>
                        <a:t>Bines per String</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2000">
                          <a:solidFill>
                            <a:srgbClr val="59411C"/>
                          </a:solidFill>
                        </a:rPr>
                        <a:t>3-4</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2000">
                          <a:solidFill>
                            <a:srgbClr val="59411C"/>
                          </a:solidFill>
                        </a:rPr>
                        <a:t>3-4 x 2</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2000">
                          <a:solidFill>
                            <a:srgbClr val="59411C"/>
                          </a:solidFill>
                        </a:rPr>
                        <a:t>3-4 x 2</a:t>
                      </a:r>
                    </a:p>
                  </a:txBody>
                  <a:tcPr marL="50800" marR="50800" marT="50800" marB="50800" anchor="ctr" anchorCtr="0" horzOverflow="overflow"/>
                </a:tc>
              </a:tr>
              <a:tr h="1223774">
                <a:tc>
                  <a:txBody>
                    <a:bodyPr/>
                    <a:lstStyle/>
                    <a:p>
                      <a:pPr defTabSz="914400">
                        <a:buClrTx/>
                        <a:tabLst>
                          <a:tab pos="914400" algn="l"/>
                        </a:tabLst>
                        <a:defRPr>
                          <a:solidFill>
                            <a:srgbClr val="000000"/>
                          </a:solidFill>
                        </a:defRPr>
                      </a:pPr>
                      <a:r>
                        <a:rPr sz="2000">
                          <a:solidFill>
                            <a:srgbClr val="353528"/>
                          </a:solidFill>
                        </a:rPr>
                        <a:t>Yield</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2000">
                          <a:solidFill>
                            <a:srgbClr val="59411C"/>
                          </a:solidFill>
                        </a:rPr>
                        <a:t>0.5-0.75 lbs per plant
410-615 lbs dry per acre</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2000">
                          <a:solidFill>
                            <a:srgbClr val="59411C"/>
                          </a:solidFill>
                        </a:rPr>
                        <a:t>1-1.5 lbs per plant
572-858 lbs dry per acre
</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2000">
                          <a:solidFill>
                            <a:srgbClr val="59411C"/>
                          </a:solidFill>
                        </a:rPr>
                        <a:t>1-1.5 lbs per plant
693-1,360 lbs dry per acre</a:t>
                      </a:r>
                    </a:p>
                  </a:txBody>
                  <a:tcPr marL="50800" marR="50800" marT="50800" marB="50800" anchor="ctr" anchorCtr="0" horzOverflow="overflow"/>
                </a:tc>
              </a:tr>
              <a:tr h="670935">
                <a:tc>
                  <a:txBody>
                    <a:bodyPr/>
                    <a:lstStyle/>
                    <a:p>
                      <a:pPr defTabSz="914400">
                        <a:buClrTx/>
                        <a:tabLst>
                          <a:tab pos="914400" algn="l"/>
                        </a:tabLst>
                        <a:defRPr>
                          <a:solidFill>
                            <a:srgbClr val="000000"/>
                          </a:solidFill>
                        </a:defRPr>
                      </a:pPr>
                      <a:r>
                        <a:rPr sz="2000">
                          <a:solidFill>
                            <a:srgbClr val="353528"/>
                          </a:solidFill>
                        </a:rPr>
                        <a:t>Recommended</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2000">
                          <a:solidFill>
                            <a:srgbClr val="59411C"/>
                          </a:solidFill>
                        </a:rPr>
                        <a:t>1/2 acre or less</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2000">
                          <a:solidFill>
                            <a:srgbClr val="59411C"/>
                          </a:solidFill>
                        </a:rPr>
                        <a:t>1/2 acre or less</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2000">
                          <a:solidFill>
                            <a:srgbClr val="59411C"/>
                          </a:solidFill>
                        </a:rPr>
                        <a:t>1/2 acre or more</a:t>
                      </a:r>
                    </a:p>
                  </a:txBody>
                  <a:tcPr marL="50800" marR="50800" marT="50800" marB="50800" anchor="ctr" anchorCtr="0" horzOverflow="overflow"/>
                </a:tc>
              </a:tr>
              <a:tr h="803907">
                <a:tc>
                  <a:txBody>
                    <a:bodyPr/>
                    <a:lstStyle/>
                    <a:p>
                      <a:pPr defTabSz="914400">
                        <a:buClrTx/>
                        <a:tabLst>
                          <a:tab pos="914400" algn="l"/>
                        </a:tabLst>
                        <a:defRPr>
                          <a:solidFill>
                            <a:srgbClr val="000000"/>
                          </a:solidFill>
                        </a:defRPr>
                      </a:pPr>
                      <a:r>
                        <a:rPr sz="2000">
                          <a:solidFill>
                            <a:srgbClr val="353528"/>
                          </a:solidFill>
                        </a:rPr>
                        <a:t>Level</a:t>
                      </a:r>
                    </a:p>
                  </a:txBody>
                  <a:tcPr marL="50800" marR="50800" marT="50800" marB="50800" anchor="ctr" anchorCtr="0" horzOverflow="overflow">
                    <a:lnR w="12700">
                      <a:solidFill>
                        <a:srgbClr val="B8A992"/>
                      </a:solidFill>
                      <a:miter lim="400000"/>
                    </a:lnR>
                  </a:tcPr>
                </a:tc>
                <a:tc>
                  <a:txBody>
                    <a:bodyPr/>
                    <a:lstStyle/>
                    <a:p>
                      <a:pPr defTabSz="914400">
                        <a:buClrTx/>
                        <a:tabLst>
                          <a:tab pos="914400" algn="l"/>
                        </a:tabLst>
                        <a:defRPr>
                          <a:solidFill>
                            <a:srgbClr val="000000"/>
                          </a:solidFill>
                        </a:defRPr>
                      </a:pPr>
                      <a:r>
                        <a:rPr sz="2000">
                          <a:solidFill>
                            <a:srgbClr val="59411C"/>
                          </a:solidFill>
                        </a:rPr>
                        <a:t>Hobby/Showcase</a:t>
                      </a:r>
                    </a:p>
                  </a:txBody>
                  <a:tcPr marL="50800" marR="50800" marT="50800" marB="50800" anchor="ctr" anchorCtr="0" horzOverflow="overflow">
                    <a:lnL w="12700">
                      <a:solidFill>
                        <a:srgbClr val="B8A992"/>
                      </a:solidFill>
                      <a:miter lim="400000"/>
                    </a:lnL>
                  </a:tcPr>
                </a:tc>
                <a:tc>
                  <a:txBody>
                    <a:bodyPr/>
                    <a:lstStyle/>
                    <a:p>
                      <a:pPr defTabSz="914400">
                        <a:buClrTx/>
                        <a:tabLst>
                          <a:tab pos="914400" algn="l"/>
                        </a:tabLst>
                        <a:defRPr>
                          <a:solidFill>
                            <a:srgbClr val="000000"/>
                          </a:solidFill>
                        </a:defRPr>
                      </a:pPr>
                      <a:r>
                        <a:rPr sz="2000">
                          <a:solidFill>
                            <a:srgbClr val="59411C"/>
                          </a:solidFill>
                        </a:rPr>
                        <a:t>Hobby/Showcase</a:t>
                      </a:r>
                    </a:p>
                  </a:txBody>
                  <a:tcPr marL="50800" marR="50800" marT="50800" marB="50800" anchor="ctr" anchorCtr="0" horzOverflow="overflow"/>
                </a:tc>
                <a:tc>
                  <a:txBody>
                    <a:bodyPr/>
                    <a:lstStyle/>
                    <a:p>
                      <a:pPr defTabSz="914400">
                        <a:buClrTx/>
                        <a:tabLst>
                          <a:tab pos="914400" algn="l"/>
                        </a:tabLst>
                        <a:defRPr>
                          <a:solidFill>
                            <a:srgbClr val="000000"/>
                          </a:solidFill>
                        </a:defRPr>
                      </a:pPr>
                      <a:r>
                        <a:rPr sz="2000">
                          <a:solidFill>
                            <a:srgbClr val="59411C"/>
                          </a:solidFill>
                        </a:rPr>
                        <a:t>Serious Grower</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