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82" r:id="rId5"/>
    <p:sldId id="283" r:id="rId6"/>
    <p:sldId id="261" r:id="rId7"/>
    <p:sldId id="262" r:id="rId8"/>
    <p:sldId id="264" r:id="rId9"/>
    <p:sldId id="258" r:id="rId10"/>
    <p:sldId id="263" r:id="rId11"/>
    <p:sldId id="270" r:id="rId12"/>
    <p:sldId id="268" r:id="rId13"/>
    <p:sldId id="271" r:id="rId14"/>
    <p:sldId id="272" r:id="rId15"/>
    <p:sldId id="273" r:id="rId16"/>
    <p:sldId id="275" r:id="rId17"/>
    <p:sldId id="278" r:id="rId18"/>
    <p:sldId id="294" r:id="rId19"/>
    <p:sldId id="276" r:id="rId20"/>
    <p:sldId id="277" r:id="rId21"/>
    <p:sldId id="281" r:id="rId22"/>
    <p:sldId id="285" r:id="rId23"/>
    <p:sldId id="286" r:id="rId24"/>
    <p:sldId id="296" r:id="rId25"/>
    <p:sldId id="288" r:id="rId26"/>
    <p:sldId id="298" r:id="rId27"/>
    <p:sldId id="299" r:id="rId28"/>
    <p:sldId id="287" r:id="rId29"/>
    <p:sldId id="300" r:id="rId30"/>
    <p:sldId id="301" r:id="rId31"/>
    <p:sldId id="289" r:id="rId32"/>
    <p:sldId id="284" r:id="rId33"/>
    <p:sldId id="280" r:id="rId34"/>
    <p:sldId id="291" r:id="rId35"/>
    <p:sldId id="292" r:id="rId36"/>
    <p:sldId id="293" r:id="rId37"/>
    <p:sldId id="290" r:id="rId38"/>
    <p:sldId id="295" r:id="rId39"/>
    <p:sldId id="3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>
        <p:scale>
          <a:sx n="80" d="100"/>
          <a:sy n="80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6164-35B5-46C1-A561-12ECCF292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A6AF2-124D-4930-A873-EF68E964C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FA7A3-D99D-4123-BC68-B9CFF685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4D7C-8D4C-43E8-915B-44BC655B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813B-044B-4949-BF3C-48DFD12D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4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E766-A6B2-4271-BDEA-0AF1F926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7EBE0-BC8E-4662-876D-C3C222B24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C8B8-0054-4910-9D8B-25623957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DBAB6-6741-410A-912F-8B3E4F1A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A7915-ED02-480E-B4A5-123BFF95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1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BD799F-6435-4EB7-A71F-F9BB395A4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70C38-2673-495B-A70D-E33359134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E1258-6AAA-49D1-8AB0-45FC6CD0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D9F5D-53A7-4BEA-B360-78A9174E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D9CF-0D9C-486B-9EDA-62048C31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B1A0-092F-4C6A-B375-B6AC7DA6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F5587-09A3-48F2-B606-6FE6A5493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2C7D-3438-4B7F-A51B-8ABB1851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A57AE-881E-4376-8DD0-E19FD677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A820-9D2B-4C13-A11E-94C7AAE8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C91F-013B-4AAD-8D3B-D968C28D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94C48-4866-48FF-BDBD-DC593CC38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1EB84-FDB5-44AD-81C3-0A186BFA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DE8E3-05D3-4F49-A37C-2409FBB0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FC489-881F-4560-90EF-3F0B2B0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97DE-C8C7-43AC-9FC1-8CD42CC7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0422E-7CD1-4854-8D31-9DA0CCDB6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F239-B5CA-4FC8-9915-755214B4E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B21D1-C006-4802-8F01-459FE1135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FB182-8FF0-4B89-BDAE-850C3FDB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01491-A189-4619-ABE9-EB72347E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ACCC-A013-4739-8FEB-D0CCC215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E9D16-D1A9-493A-9898-EFE5DE05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8DF61-4A24-40A0-9EA2-3872688EE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C2887-115E-4B05-8203-02ABE6966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DF6D0-4062-4BC9-BD40-4B926FDB7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5AE5E-B812-4E79-A88F-30532008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F0311-D363-44A6-BB5E-7AA3FF4C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A0428-0AEB-48AD-A604-E8181C2B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98AA-83F0-4262-A59E-2846808F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9B79D-ED81-4D4F-8D89-A60C2849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00EDF-1538-47E8-81E3-BF578D3E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703B2-837E-4C0C-85E2-49C7FBCD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6AFFB-D1D5-4288-BBBA-29BA5CC1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F666A-70D4-43DB-8FA2-C7E53138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5BBBC-891D-46EA-A9EB-FA9E8F45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4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3FF9-4F5D-4689-86D8-D406BF96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906B-8FBC-4508-9921-AF5850EB5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11FEF-AFED-4935-AE00-2E91FA0F0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14BA5-9DE3-4C91-9BCC-77D8DDA5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CCBC-25F6-4EFF-9D38-C1A837A2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CE956-7AD6-4788-9A95-4A4E430F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7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D89A-522E-40EF-8D7B-78C89242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50728-F435-426D-8D15-812ACCEA0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2A9DC-4D0A-43D3-8243-DEB453FFC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6A482-09E8-4E8D-8028-A6724BC1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CB9D3-A5F2-4AF9-B880-D03BC4F1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5347-27DA-4EB6-AC9A-362B65B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7ABC2-26AB-4557-9F3F-7DE151FF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B124C-DC40-47D2-BBA7-A5C3A7E44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B1762-AEF1-49A4-AF66-D66EFCBE6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9E769-7D5D-4845-BDE8-32D2BF444B3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66CB-3DE6-498D-B0E5-EF13C6F12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489C6-110B-4A9B-A75F-149BC8CE6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CE5B7-706F-43A0-AEFA-43942D1FD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0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4.jp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35.jp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hdphoto" Target="../media/hdphoto2.wdp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5.jp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24.jp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Relationship Id="rId9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24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4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55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35.jp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.wdp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55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68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2.wdp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24.jp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2.wdp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86.jp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3.png"/><Relationship Id="rId9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emf"/><Relationship Id="rId5" Type="http://schemas.openxmlformats.org/officeDocument/2006/relationships/hyperlink" Target="mailto:Sebe@psu.edu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17" Type="http://schemas.microsoft.com/office/2007/relationships/hdphoto" Target="../media/hdphoto9.wdp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1.wdp"/><Relationship Id="rId3" Type="http://schemas.microsoft.com/office/2007/relationships/hdphoto" Target="../media/hdphoto2.wdp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5" Type="http://schemas.microsoft.com/office/2007/relationships/hdphoto" Target="../media/hdphoto3.wdp"/><Relationship Id="rId1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WMF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Jalapeño Response to Inoculation by the Novel Bacterial Endophyte 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diazotrophicus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Yields Interesting but Economically Unimportant Results.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BE4E99-BC94-47DD-B66C-D7D7B74DB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57" y="2246413"/>
            <a:ext cx="5772743" cy="31557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028073-3838-4099-AB1F-97F5CF0CC800}"/>
              </a:ext>
            </a:extLst>
          </p:cNvPr>
          <p:cNvSpPr txBox="1"/>
          <p:nvPr/>
        </p:nvSpPr>
        <p:spPr>
          <a:xfrm>
            <a:off x="5999744" y="5402179"/>
            <a:ext cx="5669280" cy="915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/>
              <a:t>Ryan L. Sebring     April 9,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C3858-4157-48AA-AE89-16DFE566D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6" y="2251851"/>
            <a:ext cx="5420641" cy="40654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01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Hypothesis /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B9B61-9D97-4B94-8CA9-7CC156590069}"/>
              </a:ext>
            </a:extLst>
          </p:cNvPr>
          <p:cNvSpPr txBox="1"/>
          <p:nvPr/>
        </p:nvSpPr>
        <p:spPr>
          <a:xfrm>
            <a:off x="649706" y="1177839"/>
            <a:ext cx="1100889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Assess Impacts of 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G. </a:t>
            </a:r>
            <a:r>
              <a:rPr lang="en-US" sz="2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diaz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Inoculation of Jalapeño on Fruit Quality, Quantity, Maturity, and Plant Vigor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FEBEA-A473-4DE6-A599-1EDA4F1F310E}"/>
              </a:ext>
            </a:extLst>
          </p:cNvPr>
          <p:cNvGrpSpPr/>
          <p:nvPr/>
        </p:nvGrpSpPr>
        <p:grpSpPr>
          <a:xfrm>
            <a:off x="5215874" y="2294478"/>
            <a:ext cx="6442726" cy="3335008"/>
            <a:chOff x="5215874" y="2608494"/>
            <a:chExt cx="6442726" cy="33350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000505-1E27-49E6-9CFC-5A4780E3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874" y="2608495"/>
              <a:ext cx="3200400" cy="1751571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4B3C42-8306-4EF8-9634-57A8619CD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608494"/>
              <a:ext cx="3200400" cy="1751571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6F469E-ABBA-4380-9998-55D35D3C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874" y="4390476"/>
              <a:ext cx="3200400" cy="1553026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7660C6-C95B-4984-BD0E-58A1B68A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281886" y="3566788"/>
              <a:ext cx="1553028" cy="320040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49A10DD-EF2D-47F1-8500-E1D4541C8981}"/>
              </a:ext>
            </a:extLst>
          </p:cNvPr>
          <p:cNvSpPr txBox="1"/>
          <p:nvPr/>
        </p:nvSpPr>
        <p:spPr>
          <a:xfrm>
            <a:off x="649706" y="2372521"/>
            <a:ext cx="4427620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H: With N-fixation and PGP traits, 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Gd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inoculation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will alter fruit produced and plant biomass accumulation.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814D9-6C14-4F35-8A72-159A5FB3036E}"/>
              </a:ext>
            </a:extLst>
          </p:cNvPr>
          <p:cNvSpPr txBox="1"/>
          <p:nvPr/>
        </p:nvSpPr>
        <p:spPr>
          <a:xfrm>
            <a:off x="649706" y="4469894"/>
            <a:ext cx="4427620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Total counts, weights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Average weights / fruit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Damage/Coloration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N-stress response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EF70CC-ADE5-420C-B88F-B40AB0D821D8}"/>
              </a:ext>
            </a:extLst>
          </p:cNvPr>
          <p:cNvSpPr txBox="1"/>
          <p:nvPr/>
        </p:nvSpPr>
        <p:spPr>
          <a:xfrm>
            <a:off x="5787374" y="5810790"/>
            <a:ext cx="52577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Null = No differences Observed</a:t>
            </a:r>
          </a:p>
        </p:txBody>
      </p:sp>
    </p:spTree>
    <p:extLst>
      <p:ext uri="{BB962C8B-B14F-4D97-AF65-F5344CB8AC3E}">
        <p14:creationId xmlns:p14="http://schemas.microsoft.com/office/powerpoint/2010/main" val="1094918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Which is the Better Result??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DFFFE3-28F4-4F3C-B590-A9408BB2E971}"/>
              </a:ext>
            </a:extLst>
          </p:cNvPr>
          <p:cNvGrpSpPr/>
          <p:nvPr/>
        </p:nvGrpSpPr>
        <p:grpSpPr>
          <a:xfrm>
            <a:off x="463417" y="1155029"/>
            <a:ext cx="11265167" cy="4114800"/>
            <a:chOff x="649706" y="1167061"/>
            <a:chExt cx="11265167" cy="4114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811683-8869-4854-899B-5844EC2E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06" y="1167061"/>
              <a:ext cx="5486399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2E79E-93C3-48DC-BDC4-028B86E23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" t="14509" r="10918" b="4543"/>
            <a:stretch/>
          </p:blipFill>
          <p:spPr>
            <a:xfrm>
              <a:off x="6154153" y="1167061"/>
              <a:ext cx="5760720" cy="4114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06AB7D-42AA-421F-A987-DEB2B246B8DE}"/>
              </a:ext>
            </a:extLst>
          </p:cNvPr>
          <p:cNvSpPr txBox="1"/>
          <p:nvPr/>
        </p:nvSpPr>
        <p:spPr>
          <a:xfrm>
            <a:off x="463416" y="5287472"/>
            <a:ext cx="548639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50% Fancy Green, 50% Damaged Red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100g Green, 300g 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E8A1B-03A8-4EF0-8194-E6B60C190067}"/>
              </a:ext>
            </a:extLst>
          </p:cNvPr>
          <p:cNvSpPr txBox="1"/>
          <p:nvPr/>
        </p:nvSpPr>
        <p:spPr>
          <a:xfrm>
            <a:off x="3345982" y="6136112"/>
            <a:ext cx="524376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Same number of Fruit, n = 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93A99-FC7A-4BE5-B8C6-E5EBA991BE50}"/>
              </a:ext>
            </a:extLst>
          </p:cNvPr>
          <p:cNvSpPr txBox="1"/>
          <p:nvPr/>
        </p:nvSpPr>
        <p:spPr>
          <a:xfrm>
            <a:off x="5967864" y="5287472"/>
            <a:ext cx="576072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100% Damaged Green, No Red Fruit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200g Green</a:t>
            </a:r>
          </a:p>
        </p:txBody>
      </p:sp>
    </p:spTree>
    <p:extLst>
      <p:ext uri="{BB962C8B-B14F-4D97-AF65-F5344CB8AC3E}">
        <p14:creationId xmlns:p14="http://schemas.microsoft.com/office/powerpoint/2010/main" val="369162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Experimental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AA177-D98B-4CBB-B0E8-0A9118A2732D}"/>
              </a:ext>
            </a:extLst>
          </p:cNvPr>
          <p:cNvSpPr txBox="1"/>
          <p:nvPr/>
        </p:nvSpPr>
        <p:spPr>
          <a:xfrm>
            <a:off x="564866" y="1177839"/>
            <a:ext cx="6689557" cy="55399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2 Inoculation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‘INOC’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– Seed treatment 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G.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diaz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was applied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‘VIRGIN’ –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Seed treatment was sterile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6 Nitrogen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Deficient –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48, 83, 119 ppm 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Sufficient/Optimal –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150, 190 ppm 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Supra-optimal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– 226 ppm N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4 Replication in RCBD</a:t>
            </a: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-----------------------------------------------------------</a:t>
            </a: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48 Experimental Units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USDA-ARS GH 1C,1D; ASI GH A112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89228-A929-41C8-8E13-5C00DA629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1335" y="1811863"/>
            <a:ext cx="5519822" cy="42517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84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Cultivation Conditions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A8E105-7713-4B33-93D5-AC805D9B20C5}"/>
              </a:ext>
            </a:extLst>
          </p:cNvPr>
          <p:cNvGrpSpPr/>
          <p:nvPr/>
        </p:nvGrpSpPr>
        <p:grpSpPr>
          <a:xfrm>
            <a:off x="591553" y="1118937"/>
            <a:ext cx="11008895" cy="5447645"/>
            <a:chOff x="649705" y="1118937"/>
            <a:chExt cx="11008895" cy="54476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DA8993-3646-48A7-B392-CB6BAC7B4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9250" y="1797893"/>
              <a:ext cx="5431643" cy="4073733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8F92FD-E640-43CE-9F7C-F0577AE6D233}"/>
                </a:ext>
              </a:extLst>
            </p:cNvPr>
            <p:cNvSpPr txBox="1"/>
            <p:nvPr/>
          </p:nvSpPr>
          <p:spPr>
            <a:xfrm>
              <a:off x="4852738" y="1118937"/>
              <a:ext cx="6805862" cy="54476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Hydroponic Cultivation - DWC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Single plant per 19L bucket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Aerated 24/7      10L/min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Aerial support to prevent </a:t>
              </a:r>
              <a:r>
                <a:rPr lang="en-US" sz="24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fallover</a:t>
              </a:r>
              <a:endParaRPr lang="en-US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Bacterial Application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Agronomic mirrored seed soak, 10 mins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9.0 x 10</a:t>
              </a:r>
              <a:r>
                <a:rPr lang="en-US" sz="24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Colony Forming Units /ml</a:t>
              </a:r>
              <a:endParaRPr lang="en-US" sz="24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Environmental Conditions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Watered to 15-18L at all times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16/8 Day/Night cycle, 55-70 mw/m</a:t>
              </a:r>
              <a:r>
                <a:rPr lang="en-US" sz="24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21</a:t>
              </a:r>
              <a:r>
                <a:rPr lang="en-US" sz="24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 – 29</a:t>
              </a:r>
              <a:r>
                <a:rPr lang="en-US" sz="24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 with evaporative cooling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Biologic IPM for mites, aphids, thrips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Sonication 2x/week once flowers formed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8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Harvesting and Assessment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363A8E-66C0-46CF-9C23-949C552BA585}"/>
              </a:ext>
            </a:extLst>
          </p:cNvPr>
          <p:cNvGrpSpPr/>
          <p:nvPr/>
        </p:nvGrpSpPr>
        <p:grpSpPr>
          <a:xfrm>
            <a:off x="597001" y="1212179"/>
            <a:ext cx="10997999" cy="5486400"/>
            <a:chOff x="591550" y="1212179"/>
            <a:chExt cx="10997999" cy="5486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7154E1-51B7-4369-8B24-068468A1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949" y="3955379"/>
              <a:ext cx="3657600" cy="27432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A138B95-E7D2-445E-BA8E-08B7E06CA88F}"/>
                </a:ext>
              </a:extLst>
            </p:cNvPr>
            <p:cNvGrpSpPr/>
            <p:nvPr/>
          </p:nvGrpSpPr>
          <p:grpSpPr>
            <a:xfrm>
              <a:off x="591550" y="1212179"/>
              <a:ext cx="10987199" cy="5486400"/>
              <a:chOff x="591550" y="1152021"/>
              <a:chExt cx="10987199" cy="54864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B5E2973-5E3D-4F60-9FCF-F343BE17E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1149" y="1152021"/>
                <a:ext cx="3657600" cy="27432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BB513C3-BBFC-4265-BB08-F07DC8A0AE50}"/>
                  </a:ext>
                </a:extLst>
              </p:cNvPr>
              <p:cNvGrpSpPr/>
              <p:nvPr/>
            </p:nvGrpSpPr>
            <p:grpSpPr>
              <a:xfrm>
                <a:off x="591550" y="1152021"/>
                <a:ext cx="7329600" cy="5486400"/>
                <a:chOff x="591550" y="1152021"/>
                <a:chExt cx="7329600" cy="548640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0025B6DA-BA5C-4570-969C-F66985D17704}"/>
                    </a:ext>
                  </a:extLst>
                </p:cNvPr>
                <p:cNvGrpSpPr/>
                <p:nvPr/>
              </p:nvGrpSpPr>
              <p:grpSpPr>
                <a:xfrm>
                  <a:off x="591553" y="1152021"/>
                  <a:ext cx="7315195" cy="1828800"/>
                  <a:chOff x="591553" y="1152021"/>
                  <a:chExt cx="7315195" cy="1828800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7287766B-40F9-4BAB-A856-B049CD7163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29951" y="1152021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04630DF4-3509-4247-B031-C651A784C9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68348" y="1152021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7624253B-3E51-4BAB-80F0-9E25AA9CF0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553" y="1152021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3E5645D-2F4B-4E6A-B404-C27064A134A5}"/>
                    </a:ext>
                  </a:extLst>
                </p:cNvPr>
                <p:cNvGrpSpPr/>
                <p:nvPr/>
              </p:nvGrpSpPr>
              <p:grpSpPr>
                <a:xfrm>
                  <a:off x="591550" y="2980448"/>
                  <a:ext cx="7311599" cy="1828800"/>
                  <a:chOff x="591550" y="2980448"/>
                  <a:chExt cx="7311599" cy="1828800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5F89FFC5-7E9F-45D4-96EA-3EE610D4FE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550" y="2980448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612B8BE8-258A-427D-8A12-EC2D851C4D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29951" y="2980448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D805B6A8-623B-43D4-A08D-0B155AEADF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64749" y="2980448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FEA7F28-40CB-461B-97AF-FDB96DCCD3BF}"/>
                    </a:ext>
                  </a:extLst>
                </p:cNvPr>
                <p:cNvGrpSpPr/>
                <p:nvPr/>
              </p:nvGrpSpPr>
              <p:grpSpPr>
                <a:xfrm>
                  <a:off x="591552" y="4809621"/>
                  <a:ext cx="7329598" cy="1828800"/>
                  <a:chOff x="591552" y="4809621"/>
                  <a:chExt cx="7329598" cy="1828800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1453486D-4744-492F-ACBA-CBBDC86BE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552" y="4809621"/>
                    <a:ext cx="2438399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CBD04145-619C-496B-98AB-6927A53860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33550" y="4809621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C9AD0D2D-9543-4427-9B07-4188D1694F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82750" y="4809621"/>
                    <a:ext cx="2438400" cy="1828800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7988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Results – Total Pepper Number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8013032" y="1142681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FERT p &lt; 0.0001 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INOC p &lt; 0.0006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INTX p &lt; 0.0044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F00EB-9237-4BEF-8271-EF443CA782A3}"/>
              </a:ext>
            </a:extLst>
          </p:cNvPr>
          <p:cNvSpPr txBox="1"/>
          <p:nvPr/>
        </p:nvSpPr>
        <p:spPr>
          <a:xfrm>
            <a:off x="8013032" y="2470384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8 = 83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9.5 fruit +/- 3.6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0.0975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8013032" y="3798087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12 = 119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22.5 fruit +/- 4.5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0.0001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DE257-D1F4-47C1-871E-7BBA6FD72D91}"/>
              </a:ext>
            </a:extLst>
          </p:cNvPr>
          <p:cNvSpPr txBox="1"/>
          <p:nvPr/>
        </p:nvSpPr>
        <p:spPr>
          <a:xfrm>
            <a:off x="3404937" y="2085663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21099-26FC-4170-9A2A-248E0446B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3" y="1142681"/>
            <a:ext cx="7326217" cy="51590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187E912-923A-4B21-B024-8734EB5B122A}"/>
              </a:ext>
            </a:extLst>
          </p:cNvPr>
          <p:cNvSpPr txBox="1"/>
          <p:nvPr/>
        </p:nvSpPr>
        <p:spPr>
          <a:xfrm>
            <a:off x="3452568" y="2213037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B51AAE-0C07-4F80-9ACA-A0CB6FE82076}"/>
              </a:ext>
            </a:extLst>
          </p:cNvPr>
          <p:cNvSpPr txBox="1"/>
          <p:nvPr/>
        </p:nvSpPr>
        <p:spPr>
          <a:xfrm>
            <a:off x="2642937" y="353647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C4D97D8-1CDD-4FFD-8847-8B8DFED01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02" y="5027696"/>
            <a:ext cx="2440405" cy="1830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619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Green Pepper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8013032" y="1142681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FERT p &lt; 0.0001 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INOC p &lt; 0.0215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INTX p &lt; 0.0039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8013032" y="2505136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12 = 119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19.8 fruit +/- 2.3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0.0001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6323C-9D5B-4B9A-A8EE-B1695B60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2" y="1118415"/>
            <a:ext cx="7337939" cy="5174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558E09-379F-46A0-9DF5-BD597454F6CF}"/>
              </a:ext>
            </a:extLst>
          </p:cNvPr>
          <p:cNvSpPr txBox="1"/>
          <p:nvPr/>
        </p:nvSpPr>
        <p:spPr>
          <a:xfrm>
            <a:off x="3404937" y="2085663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20FBC-AC63-4DBA-BE13-DF7A0B2FA6A4}"/>
              </a:ext>
            </a:extLst>
          </p:cNvPr>
          <p:cNvGrpSpPr/>
          <p:nvPr/>
        </p:nvGrpSpPr>
        <p:grpSpPr>
          <a:xfrm>
            <a:off x="8262085" y="3867591"/>
            <a:ext cx="2834640" cy="2622693"/>
            <a:chOff x="8259553" y="3705466"/>
            <a:chExt cx="2834640" cy="26226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6C8354-B664-4014-8160-EA074441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53" y="3705466"/>
              <a:ext cx="2834640" cy="13913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27C98-22C4-4699-8C55-D3A2BFB9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53" y="5102479"/>
              <a:ext cx="2834640" cy="12256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5607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Red Pepper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8013032" y="1142681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FERT p &lt; 0.0001 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INOC p &lt; 0.0184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INTX p &lt; 0.0071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F00EB-9237-4BEF-8271-EF443CA782A3}"/>
              </a:ext>
            </a:extLst>
          </p:cNvPr>
          <p:cNvSpPr txBox="1"/>
          <p:nvPr/>
        </p:nvSpPr>
        <p:spPr>
          <a:xfrm>
            <a:off x="8013032" y="2470384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8 = 83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5.3 fruit +/- 1.6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0.0634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8013032" y="3798087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20 = 190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11.5 fruit +/- 2.6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0.002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58E09-379F-46A0-9DF5-BD597454F6CF}"/>
              </a:ext>
            </a:extLst>
          </p:cNvPr>
          <p:cNvSpPr txBox="1"/>
          <p:nvPr/>
        </p:nvSpPr>
        <p:spPr>
          <a:xfrm>
            <a:off x="3404937" y="2085663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FDD53B-0FCA-4E91-8A12-65D0B732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3" y="1121463"/>
            <a:ext cx="7309132" cy="5146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CAE97C-6FD8-4D46-80FD-DDA222B073FD}"/>
              </a:ext>
            </a:extLst>
          </p:cNvPr>
          <p:cNvSpPr txBox="1"/>
          <p:nvPr/>
        </p:nvSpPr>
        <p:spPr>
          <a:xfrm>
            <a:off x="5652811" y="1741111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20D700-6E10-4B6F-BE18-700AD37A9CDA}"/>
              </a:ext>
            </a:extLst>
          </p:cNvPr>
          <p:cNvSpPr txBox="1"/>
          <p:nvPr/>
        </p:nvSpPr>
        <p:spPr>
          <a:xfrm>
            <a:off x="2579067" y="353647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3A5C2A-A15A-4851-9C6A-0680561304F4}"/>
              </a:ext>
            </a:extLst>
          </p:cNvPr>
          <p:cNvGrpSpPr/>
          <p:nvPr/>
        </p:nvGrpSpPr>
        <p:grpSpPr>
          <a:xfrm>
            <a:off x="8145384" y="5084309"/>
            <a:ext cx="3064308" cy="1732210"/>
            <a:chOff x="8013032" y="5084309"/>
            <a:chExt cx="3064308" cy="17322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D9BC51-0BB1-478C-8961-EA805718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032" y="5350249"/>
              <a:ext cx="2193196" cy="120033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BBE894-6E68-4C21-8BB7-4A83E0E79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228" y="5084309"/>
              <a:ext cx="871112" cy="17322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5153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Production by Color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69691" y="5375751"/>
            <a:ext cx="598524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Evidence for a ‘Sweet Spot’ for Green Fruit Production?  One for Red as well?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Potentially, let’s look further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DE257-D1F4-47C1-871E-7BBA6FD72D91}"/>
              </a:ext>
            </a:extLst>
          </p:cNvPr>
          <p:cNvSpPr txBox="1"/>
          <p:nvPr/>
        </p:nvSpPr>
        <p:spPr>
          <a:xfrm>
            <a:off x="3404937" y="2085663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21099-26FC-4170-9A2A-248E0446B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" y="1091203"/>
            <a:ext cx="5985240" cy="42147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187E912-923A-4B21-B024-8734EB5B122A}"/>
              </a:ext>
            </a:extLst>
          </p:cNvPr>
          <p:cNvSpPr txBox="1"/>
          <p:nvPr/>
        </p:nvSpPr>
        <p:spPr>
          <a:xfrm>
            <a:off x="2316594" y="1929696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B51AAE-0C07-4F80-9ACA-A0CB6FE82076}"/>
              </a:ext>
            </a:extLst>
          </p:cNvPr>
          <p:cNvSpPr txBox="1"/>
          <p:nvPr/>
        </p:nvSpPr>
        <p:spPr>
          <a:xfrm>
            <a:off x="1564029" y="269913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897E5-103D-499C-98D9-136A67301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080" y="1075467"/>
            <a:ext cx="4055695" cy="2859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101B06-80DE-4B5B-BF05-3F794CB18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080" y="3945882"/>
            <a:ext cx="4061054" cy="2859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E385A-D2EE-47EB-B6E0-29F1C8BC0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3875" y="1824049"/>
            <a:ext cx="2530893" cy="1242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A971E-4695-4DE6-8D35-304A93FEA1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3312" y="4549373"/>
            <a:ext cx="2451431" cy="13416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DA25B0-20E4-4DDB-96D4-8CE4631FE888}"/>
              </a:ext>
            </a:extLst>
          </p:cNvPr>
          <p:cNvSpPr txBox="1"/>
          <p:nvPr/>
        </p:nvSpPr>
        <p:spPr>
          <a:xfrm>
            <a:off x="7657557" y="1456011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369A84-6FE9-4925-97CA-28C4273EE95B}"/>
              </a:ext>
            </a:extLst>
          </p:cNvPr>
          <p:cNvSpPr/>
          <p:nvPr/>
        </p:nvSpPr>
        <p:spPr>
          <a:xfrm>
            <a:off x="2147844" y="1684421"/>
            <a:ext cx="1092040" cy="32846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19FAA4-D70E-4285-9DCB-FFF699B7BDF7}"/>
              </a:ext>
            </a:extLst>
          </p:cNvPr>
          <p:cNvSpPr txBox="1"/>
          <p:nvPr/>
        </p:nvSpPr>
        <p:spPr>
          <a:xfrm>
            <a:off x="8937435" y="4151475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233D42-9C34-431D-8983-FEF19C8D91C7}"/>
              </a:ext>
            </a:extLst>
          </p:cNvPr>
          <p:cNvSpPr txBox="1"/>
          <p:nvPr/>
        </p:nvSpPr>
        <p:spPr>
          <a:xfrm>
            <a:off x="7221200" y="5140379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920528-EBD4-4B4B-8530-EE8FD2BCB2C9}"/>
              </a:ext>
            </a:extLst>
          </p:cNvPr>
          <p:cNvSpPr/>
          <p:nvPr/>
        </p:nvSpPr>
        <p:spPr>
          <a:xfrm>
            <a:off x="7667617" y="1339705"/>
            <a:ext cx="745717" cy="2506636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466321-599A-4358-AF8E-5B4DA420C145}"/>
              </a:ext>
            </a:extLst>
          </p:cNvPr>
          <p:cNvSpPr/>
          <p:nvPr/>
        </p:nvSpPr>
        <p:spPr>
          <a:xfrm>
            <a:off x="1299412" y="1708487"/>
            <a:ext cx="921714" cy="3284621"/>
          </a:xfrm>
          <a:prstGeom prst="ellipse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006F42-E92C-4D37-8563-7F558119813F}"/>
              </a:ext>
            </a:extLst>
          </p:cNvPr>
          <p:cNvSpPr/>
          <p:nvPr/>
        </p:nvSpPr>
        <p:spPr>
          <a:xfrm>
            <a:off x="4050812" y="1704479"/>
            <a:ext cx="921714" cy="3284621"/>
          </a:xfrm>
          <a:prstGeom prst="ellipse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8A6CEA-F7E7-4A92-AE3C-992574D48923}"/>
              </a:ext>
            </a:extLst>
          </p:cNvPr>
          <p:cNvSpPr/>
          <p:nvPr/>
        </p:nvSpPr>
        <p:spPr>
          <a:xfrm>
            <a:off x="8865242" y="4211635"/>
            <a:ext cx="833715" cy="2411751"/>
          </a:xfrm>
          <a:prstGeom prst="ellipse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05261E-3743-485B-B23F-591B56352D56}"/>
              </a:ext>
            </a:extLst>
          </p:cNvPr>
          <p:cNvSpPr/>
          <p:nvPr/>
        </p:nvSpPr>
        <p:spPr>
          <a:xfrm>
            <a:off x="6977627" y="4199442"/>
            <a:ext cx="833715" cy="2411751"/>
          </a:xfrm>
          <a:prstGeom prst="ellipse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US Fancy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Pepper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8013032" y="1142681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FERT p &lt; 0.0365 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INOC p &lt; 0.2535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INTX p &lt; 0.0001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F00EB-9237-4BEF-8271-EF443CA782A3}"/>
              </a:ext>
            </a:extLst>
          </p:cNvPr>
          <p:cNvSpPr txBox="1"/>
          <p:nvPr/>
        </p:nvSpPr>
        <p:spPr>
          <a:xfrm>
            <a:off x="8013032" y="2470384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8 = 83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3.8 fruit +/- 0.5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0.0429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8013032" y="3798087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24 = 226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-8.0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fruit +/- 0.6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0.0002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17C25-4E08-4EAF-9C79-990E1DA5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9" y="1118415"/>
            <a:ext cx="7542698" cy="5318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D4905-1875-4CFE-981E-B2D535DDBEFF}"/>
              </a:ext>
            </a:extLst>
          </p:cNvPr>
          <p:cNvSpPr txBox="1"/>
          <p:nvPr/>
        </p:nvSpPr>
        <p:spPr>
          <a:xfrm>
            <a:off x="2091464" y="3285992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EA2B1-FE5D-4FAC-8D26-F544C66F87AB}"/>
              </a:ext>
            </a:extLst>
          </p:cNvPr>
          <p:cNvSpPr txBox="1"/>
          <p:nvPr/>
        </p:nvSpPr>
        <p:spPr>
          <a:xfrm>
            <a:off x="6771442" y="1573569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819DBB-B2D6-4EBC-96EB-FA680B46A9C8}"/>
              </a:ext>
            </a:extLst>
          </p:cNvPr>
          <p:cNvGrpSpPr/>
          <p:nvPr/>
        </p:nvGrpSpPr>
        <p:grpSpPr>
          <a:xfrm>
            <a:off x="8165624" y="5361988"/>
            <a:ext cx="3481175" cy="900808"/>
            <a:chOff x="8165624" y="5361988"/>
            <a:chExt cx="3481175" cy="900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930E44-9910-4B20-B794-5D7442B6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879" y="5361988"/>
              <a:ext cx="1645920" cy="9008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537078-AAB6-4801-8F24-E0CD830AE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624" y="5361989"/>
              <a:ext cx="1835255" cy="9008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AEE78B-6692-46A1-8F5E-5D2B89A5E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11" y="2840773"/>
            <a:ext cx="839670" cy="459549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88720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Todays Presenter – Ryan Lawrence Sebring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7EAE4-D6B0-4338-B5F1-6EC8F894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6" y="1047749"/>
            <a:ext cx="3664884" cy="5502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DC9A8-E08C-44A9-97C8-F56F4E3B5FA5}"/>
              </a:ext>
            </a:extLst>
          </p:cNvPr>
          <p:cNvSpPr txBox="1"/>
          <p:nvPr/>
        </p:nvSpPr>
        <p:spPr>
          <a:xfrm>
            <a:off x="4314590" y="1105648"/>
            <a:ext cx="7364760" cy="29155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Ph.D. Candidate, Penn State 2021</a:t>
            </a:r>
          </a:p>
          <a:p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Agronomic impacts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 G.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diaz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yield, biomass, product 	quality, nutrition and disease in myriad crops.</a:t>
            </a:r>
            <a:endParaRPr lang="en-US" sz="2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.S. Agronomy, Penn State 2017</a:t>
            </a: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</a:t>
            </a:r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oculation of Forage and Amenity Turfgrass by the novel 	bacterial endophyte, G. </a:t>
            </a:r>
            <a:r>
              <a:rPr lang="en-US" sz="20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diazotrophicus</a:t>
            </a:r>
            <a:endParaRPr lang="en-US" sz="2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B.Sc. Dev. Biology &amp; Genetics, PSU 2013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BF675-EB0D-4C1F-9D43-6D0FBE92CF95}"/>
              </a:ext>
            </a:extLst>
          </p:cNvPr>
          <p:cNvGrpSpPr/>
          <p:nvPr/>
        </p:nvGrpSpPr>
        <p:grpSpPr>
          <a:xfrm>
            <a:off x="4314590" y="4071289"/>
            <a:ext cx="7364760" cy="2450807"/>
            <a:chOff x="4314590" y="4121341"/>
            <a:chExt cx="7364760" cy="24508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C434A0-B7E6-4D7E-B752-070CF67BB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590" y="4121343"/>
              <a:ext cx="1665105" cy="24292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B02173-3555-4227-B52A-9225EE075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695" y="4121343"/>
              <a:ext cx="1873208" cy="24292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16E2BF-89D5-4156-90EC-B6C1B549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903" y="4121343"/>
              <a:ext cx="1399381" cy="242378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08210A-BDEC-41A4-80D6-D92A70FE6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854" r="2769"/>
            <a:stretch/>
          </p:blipFill>
          <p:spPr>
            <a:xfrm>
              <a:off x="10054137" y="4121342"/>
              <a:ext cx="1625213" cy="243114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F3565C-BD17-4FD0-A300-D134E749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2284" y="4121341"/>
              <a:ext cx="1019169" cy="24508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965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No. 1 (Corked)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Pepper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8013032" y="1142681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FERT p &lt; 0.0001 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INOC p &lt; 0.2001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INTX p &lt; 0.0004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F00EB-9237-4BEF-8271-EF443CA782A3}"/>
              </a:ext>
            </a:extLst>
          </p:cNvPr>
          <p:cNvSpPr txBox="1"/>
          <p:nvPr/>
        </p:nvSpPr>
        <p:spPr>
          <a:xfrm>
            <a:off x="8013032" y="2470384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16 = 154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-9.5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fruit +/- 3.3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0.0607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8013032" y="3798087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20 = 190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14.5 fruit +/- 3.4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0.0023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19B0F-E73D-4A38-A65B-7030A325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12" y="1118414"/>
            <a:ext cx="7559761" cy="53305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CAB55D-22A0-439A-8A3C-C7F20FA8D6B7}"/>
              </a:ext>
            </a:extLst>
          </p:cNvPr>
          <p:cNvSpPr txBox="1"/>
          <p:nvPr/>
        </p:nvSpPr>
        <p:spPr>
          <a:xfrm>
            <a:off x="8013032" y="5117888"/>
            <a:ext cx="33327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 24 = 226 ppm N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INOC  12.5 fruit +/- 4.0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 &lt; 0.0298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AB287-36B1-4D5F-9E59-DBE65061CC15}"/>
              </a:ext>
            </a:extLst>
          </p:cNvPr>
          <p:cNvSpPr txBox="1"/>
          <p:nvPr/>
        </p:nvSpPr>
        <p:spPr>
          <a:xfrm>
            <a:off x="5616716" y="2021976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31D25-9F41-4C3B-BA54-35E3C76A06E7}"/>
              </a:ext>
            </a:extLst>
          </p:cNvPr>
          <p:cNvSpPr txBox="1"/>
          <p:nvPr/>
        </p:nvSpPr>
        <p:spPr>
          <a:xfrm>
            <a:off x="6988316" y="1573569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A7875-037F-4253-8556-32C880864A7B}"/>
              </a:ext>
            </a:extLst>
          </p:cNvPr>
          <p:cNvSpPr txBox="1"/>
          <p:nvPr/>
        </p:nvSpPr>
        <p:spPr>
          <a:xfrm>
            <a:off x="4552246" y="2719228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B9BB4-21F5-4818-BC5D-C498BE442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63" y="1709103"/>
            <a:ext cx="1760621" cy="761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3A29E-D8DB-4E76-8F97-696D155AE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896" y="1708297"/>
            <a:ext cx="889977" cy="1769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610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Production by Grade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5BC73-0232-4F4C-898C-AF52AA68C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" y="1118415"/>
            <a:ext cx="6058194" cy="42717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2542AD-BC77-43C0-9F36-1651C4B2E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959" y="1118415"/>
            <a:ext cx="6058194" cy="42717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49BC28-E6BC-479A-9538-9D61AE2DC004}"/>
              </a:ext>
            </a:extLst>
          </p:cNvPr>
          <p:cNvSpPr txBox="1"/>
          <p:nvPr/>
        </p:nvSpPr>
        <p:spPr>
          <a:xfrm>
            <a:off x="10248917" y="1759844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36DEBD-999C-4A71-94CB-EB2E75AEC718}"/>
              </a:ext>
            </a:extLst>
          </p:cNvPr>
          <p:cNvSpPr txBox="1"/>
          <p:nvPr/>
        </p:nvSpPr>
        <p:spPr>
          <a:xfrm>
            <a:off x="11367851" y="146785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869AC-3BEB-446A-AE5D-6B10249898AF}"/>
              </a:ext>
            </a:extLst>
          </p:cNvPr>
          <p:cNvSpPr txBox="1"/>
          <p:nvPr/>
        </p:nvSpPr>
        <p:spPr>
          <a:xfrm>
            <a:off x="9478280" y="226767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</a:t>
            </a:r>
            <a:endParaRPr lang="en-US" sz="32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ADBCA9-C02E-4276-B8BC-A0F676F4C058}"/>
              </a:ext>
            </a:extLst>
          </p:cNvPr>
          <p:cNvSpPr txBox="1"/>
          <p:nvPr/>
        </p:nvSpPr>
        <p:spPr>
          <a:xfrm>
            <a:off x="5160633" y="1467853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F5E8F5-7D8E-4BBA-AC51-D98C57C36D56}"/>
              </a:ext>
            </a:extLst>
          </p:cNvPr>
          <p:cNvSpPr txBox="1"/>
          <p:nvPr/>
        </p:nvSpPr>
        <p:spPr>
          <a:xfrm>
            <a:off x="34765" y="5390147"/>
            <a:ext cx="244958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US Grade A Fancy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C210B1-974C-4A42-AA9C-F8EBEBB81B21}"/>
              </a:ext>
            </a:extLst>
          </p:cNvPr>
          <p:cNvSpPr txBox="1"/>
          <p:nvPr/>
        </p:nvSpPr>
        <p:spPr>
          <a:xfrm>
            <a:off x="9576396" y="5390147"/>
            <a:ext cx="257475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US No. 1 Damaged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449AB-781A-4E65-A198-CB19808AEFBF}"/>
              </a:ext>
            </a:extLst>
          </p:cNvPr>
          <p:cNvSpPr txBox="1"/>
          <p:nvPr/>
        </p:nvSpPr>
        <p:spPr>
          <a:xfrm>
            <a:off x="1369570" y="2790895"/>
            <a:ext cx="745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D1EE3F-16E9-4CAE-86B0-F94D891B864C}"/>
              </a:ext>
            </a:extLst>
          </p:cNvPr>
          <p:cNvSpPr/>
          <p:nvPr/>
        </p:nvSpPr>
        <p:spPr>
          <a:xfrm>
            <a:off x="9986211" y="1299411"/>
            <a:ext cx="2164942" cy="398762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0CF6EB-DB6E-4069-85A5-C1B346ADFAAF}"/>
              </a:ext>
            </a:extLst>
          </p:cNvPr>
          <p:cNvSpPr/>
          <p:nvPr/>
        </p:nvSpPr>
        <p:spPr>
          <a:xfrm>
            <a:off x="3994241" y="1299411"/>
            <a:ext cx="2164942" cy="398762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5E0D9-C667-4966-8BFB-F2CF8F637F06}"/>
              </a:ext>
            </a:extLst>
          </p:cNvPr>
          <p:cNvSpPr txBox="1"/>
          <p:nvPr/>
        </p:nvSpPr>
        <p:spPr>
          <a:xfrm>
            <a:off x="2670956" y="5390147"/>
            <a:ext cx="680732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At lower Nitrogen levels, INOC plants produced a higher proportion of US Fancy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At higher Nitrogen, more peppers were damaged</a:t>
            </a:r>
          </a:p>
        </p:txBody>
      </p:sp>
    </p:spTree>
    <p:extLst>
      <p:ext uri="{BB962C8B-B14F-4D97-AF65-F5344CB8AC3E}">
        <p14:creationId xmlns:p14="http://schemas.microsoft.com/office/powerpoint/2010/main" val="637824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Fruit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Biomass, Fresh and Dry (g)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98B1-5E01-4C5B-B59C-FCC4F43BC63F}"/>
              </a:ext>
            </a:extLst>
          </p:cNvPr>
          <p:cNvSpPr txBox="1"/>
          <p:nvPr/>
        </p:nvSpPr>
        <p:spPr>
          <a:xfrm>
            <a:off x="433136" y="5350250"/>
            <a:ext cx="347712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Only Fertilizer Significant.</a:t>
            </a:r>
          </a:p>
          <a:p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Additional Biomass.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5D356-204B-4C3B-BA22-45CFA2455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68" y="5241115"/>
            <a:ext cx="2201779" cy="15158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80197-29BE-4F6F-AE89-6A8FDF822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67" y="1134356"/>
            <a:ext cx="5668133" cy="39877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18155-38C9-49A5-BB47-9BDF255E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34356"/>
            <a:ext cx="5668133" cy="39877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72ED08-3E98-4C56-AFB1-2B578D360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26" l="6389" r="90463">
                        <a14:foregroundMark x1="90463" y1="48741" x2="90463" y2="48741"/>
                        <a14:foregroundMark x1="87315" y1="40593" x2="87315" y2="40593"/>
                        <a14:foregroundMark x1="86759" y1="38815" x2="86759" y2="38815"/>
                        <a14:foregroundMark x1="9537" y1="50370" x2="9537" y2="50370"/>
                        <a14:foregroundMark x1="6389" y1="51111" x2="6389" y2="5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05" y="5026319"/>
            <a:ext cx="2930689" cy="1831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68BAA-8C57-4DB5-8D14-2602D26FC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36" y="5241115"/>
            <a:ext cx="1813761" cy="14419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5654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Green Fresh Weight (g)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20FBC-AC63-4DBA-BE13-DF7A0B2FA6A4}"/>
              </a:ext>
            </a:extLst>
          </p:cNvPr>
          <p:cNvGrpSpPr/>
          <p:nvPr/>
        </p:nvGrpSpPr>
        <p:grpSpPr>
          <a:xfrm>
            <a:off x="8622531" y="3429000"/>
            <a:ext cx="2834640" cy="2622693"/>
            <a:chOff x="8259553" y="3705466"/>
            <a:chExt cx="2834640" cy="26226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6C8354-B664-4014-8160-EA074441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53" y="3705466"/>
              <a:ext cx="2834640" cy="13913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27C98-22C4-4699-8C55-D3A2BFB9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53" y="5102479"/>
              <a:ext cx="2834640" cy="12256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DD9196-958A-4147-BF64-1FAB64A9E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40" y="1121463"/>
            <a:ext cx="8047845" cy="5661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87B12-0A14-4613-AA80-64C7D3B044F7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</p:spTree>
    <p:extLst>
      <p:ext uri="{BB962C8B-B14F-4D97-AF65-F5344CB8AC3E}">
        <p14:creationId xmlns:p14="http://schemas.microsoft.com/office/powerpoint/2010/main" val="187698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Green Count and Average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20FBC-AC63-4DBA-BE13-DF7A0B2FA6A4}"/>
              </a:ext>
            </a:extLst>
          </p:cNvPr>
          <p:cNvGrpSpPr/>
          <p:nvPr/>
        </p:nvGrpSpPr>
        <p:grpSpPr>
          <a:xfrm>
            <a:off x="6545179" y="5459554"/>
            <a:ext cx="5055268" cy="1133861"/>
            <a:chOff x="5496401" y="5592846"/>
            <a:chExt cx="5055268" cy="1133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6C8354-B664-4014-8160-EA074441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401" y="5592846"/>
              <a:ext cx="2310064" cy="113386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27C98-22C4-4699-8C55-D3A2BFB9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447" y="5592846"/>
              <a:ext cx="2523222" cy="109102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087B12-0A14-4613-AA80-64C7D3B044F7}"/>
              </a:ext>
            </a:extLst>
          </p:cNvPr>
          <p:cNvSpPr txBox="1"/>
          <p:nvPr/>
        </p:nvSpPr>
        <p:spPr>
          <a:xfrm>
            <a:off x="553851" y="5589567"/>
            <a:ext cx="576934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Net Positive Impact on Green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Surpassed adjacent Fertilization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Lowest average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wt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of all the Fert levels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D7B844-FD18-4149-81E8-2AFD074DB9EE}"/>
              </a:ext>
            </a:extLst>
          </p:cNvPr>
          <p:cNvGrpSpPr/>
          <p:nvPr/>
        </p:nvGrpSpPr>
        <p:grpSpPr>
          <a:xfrm>
            <a:off x="71842" y="1118415"/>
            <a:ext cx="12048316" cy="4243158"/>
            <a:chOff x="182479" y="1118415"/>
            <a:chExt cx="12048316" cy="42431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6966302-196B-4A5F-8E6B-AE4879BE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9569" y="1118415"/>
              <a:ext cx="6031226" cy="4243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3C09D4-ABFD-46AB-A393-D5A9B577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479" y="1118415"/>
              <a:ext cx="6017669" cy="424315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3C4F64-9472-4C6B-BC73-4220CF07CE03}"/>
              </a:ext>
            </a:extLst>
          </p:cNvPr>
          <p:cNvSpPr txBox="1"/>
          <p:nvPr/>
        </p:nvSpPr>
        <p:spPr>
          <a:xfrm>
            <a:off x="2351674" y="1869094"/>
            <a:ext cx="81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**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02EF16-3337-455B-8C6C-68FC2E612068}"/>
              </a:ext>
            </a:extLst>
          </p:cNvPr>
          <p:cNvSpPr/>
          <p:nvPr/>
        </p:nvSpPr>
        <p:spPr>
          <a:xfrm>
            <a:off x="2147844" y="1684421"/>
            <a:ext cx="1092040" cy="32846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F3EFBF-E083-4B7D-94BB-1C3754D9E57A}"/>
              </a:ext>
            </a:extLst>
          </p:cNvPr>
          <p:cNvSpPr/>
          <p:nvPr/>
        </p:nvSpPr>
        <p:spPr>
          <a:xfrm>
            <a:off x="8309223" y="1684421"/>
            <a:ext cx="1092040" cy="32846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10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Red Fresh Weight (g)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47DD3-CBDD-4D5B-8FDD-010A5C45FF0A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641787-BE0D-4386-BE07-7D1AF3435EFF}"/>
              </a:ext>
            </a:extLst>
          </p:cNvPr>
          <p:cNvGrpSpPr/>
          <p:nvPr/>
        </p:nvGrpSpPr>
        <p:grpSpPr>
          <a:xfrm>
            <a:off x="8697828" y="3368607"/>
            <a:ext cx="2697481" cy="2822052"/>
            <a:chOff x="8203163" y="3634547"/>
            <a:chExt cx="2697481" cy="28220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87241A-12C4-4B5C-8AB4-79A3446AF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163" y="3634547"/>
              <a:ext cx="2694176" cy="14745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62A044-1121-48B7-953E-DDDE3B71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73635" y="4429591"/>
              <a:ext cx="1356537" cy="26974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081FEBE-344F-4E27-B72E-68C05E1D8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40" y="1121463"/>
            <a:ext cx="8063486" cy="567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D4F828-51A5-4A3D-8760-A03158E86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337" y="1061370"/>
            <a:ext cx="6030740" cy="4242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Red Count and Average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47DD3-CBDD-4D5B-8FDD-010A5C45FF0A}"/>
              </a:ext>
            </a:extLst>
          </p:cNvPr>
          <p:cNvSpPr txBox="1"/>
          <p:nvPr/>
        </p:nvSpPr>
        <p:spPr>
          <a:xfrm>
            <a:off x="340908" y="5424835"/>
            <a:ext cx="645693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Net Positive Impact on Red Production?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Not significant, but -5.0 grams/pepper (-31%)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Also, we should remember…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641787-BE0D-4386-BE07-7D1AF3435EFF}"/>
              </a:ext>
            </a:extLst>
          </p:cNvPr>
          <p:cNvGrpSpPr/>
          <p:nvPr/>
        </p:nvGrpSpPr>
        <p:grpSpPr>
          <a:xfrm>
            <a:off x="7271034" y="5412803"/>
            <a:ext cx="4580058" cy="1200331"/>
            <a:chOff x="6776369" y="5678743"/>
            <a:chExt cx="4580058" cy="12003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87241A-12C4-4B5C-8AB4-79A3446AF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369" y="5678744"/>
              <a:ext cx="2193196" cy="120033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62A044-1121-48B7-953E-DDDE3B71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562831" y="5085477"/>
              <a:ext cx="1200330" cy="238686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13F97-1859-4144-80A7-1CFEC61B8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4" y="1061370"/>
            <a:ext cx="6027413" cy="42428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57F9ED3-F959-47F4-B2E7-AC740E434B54}"/>
              </a:ext>
            </a:extLst>
          </p:cNvPr>
          <p:cNvSpPr/>
          <p:nvPr/>
        </p:nvSpPr>
        <p:spPr>
          <a:xfrm>
            <a:off x="4000708" y="14437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36E123-848C-48BC-9FC8-7EF070FB3473}"/>
              </a:ext>
            </a:extLst>
          </p:cNvPr>
          <p:cNvSpPr/>
          <p:nvPr/>
        </p:nvSpPr>
        <p:spPr>
          <a:xfrm>
            <a:off x="10111641" y="14437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5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The peppers produced were lower grade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47DD3-CBDD-4D5B-8FDD-010A5C45FF0A}"/>
              </a:ext>
            </a:extLst>
          </p:cNvPr>
          <p:cNvSpPr txBox="1"/>
          <p:nvPr/>
        </p:nvSpPr>
        <p:spPr>
          <a:xfrm>
            <a:off x="340908" y="5412803"/>
            <a:ext cx="589144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Net Positive Impact on Red Production?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difference in weight per pepper, but…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641787-BE0D-4386-BE07-7D1AF3435EFF}"/>
              </a:ext>
            </a:extLst>
          </p:cNvPr>
          <p:cNvGrpSpPr/>
          <p:nvPr/>
        </p:nvGrpSpPr>
        <p:grpSpPr>
          <a:xfrm>
            <a:off x="7271034" y="5412803"/>
            <a:ext cx="4580058" cy="1200331"/>
            <a:chOff x="6776369" y="5678743"/>
            <a:chExt cx="4580058" cy="12003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87241A-12C4-4B5C-8AB4-79A3446AF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369" y="5678744"/>
              <a:ext cx="2193196" cy="120033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62A044-1121-48B7-953E-DDDE3B71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562831" y="5085477"/>
              <a:ext cx="1200330" cy="238686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F6D19C-4DC5-4D27-AA13-E52F78C2BB64}"/>
              </a:ext>
            </a:extLst>
          </p:cNvPr>
          <p:cNvGrpSpPr/>
          <p:nvPr/>
        </p:nvGrpSpPr>
        <p:grpSpPr>
          <a:xfrm>
            <a:off x="66924" y="1061370"/>
            <a:ext cx="12058153" cy="4242816"/>
            <a:chOff x="-457706" y="1136311"/>
            <a:chExt cx="12058153" cy="42428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81FEBE-344F-4E27-B72E-68C05E1D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9707" y="1136311"/>
              <a:ext cx="6030740" cy="42428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E13F97-1859-4144-80A7-1CFEC61B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57706" y="1136311"/>
              <a:ext cx="6027413" cy="4242816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57F9ED3-F959-47F4-B2E7-AC740E434B54}"/>
              </a:ext>
            </a:extLst>
          </p:cNvPr>
          <p:cNvSpPr/>
          <p:nvPr/>
        </p:nvSpPr>
        <p:spPr>
          <a:xfrm>
            <a:off x="4000708" y="14437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36E123-848C-48BC-9FC8-7EF070FB3473}"/>
              </a:ext>
            </a:extLst>
          </p:cNvPr>
          <p:cNvSpPr/>
          <p:nvPr/>
        </p:nvSpPr>
        <p:spPr>
          <a:xfrm>
            <a:off x="10111641" y="14437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3687A-6447-415E-A80F-FF628E29D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200" y="1486958"/>
            <a:ext cx="7596274" cy="537104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1F1C5DF-D377-4562-8018-1EE2111A7040}"/>
              </a:ext>
            </a:extLst>
          </p:cNvPr>
          <p:cNvSpPr/>
          <p:nvPr/>
        </p:nvSpPr>
        <p:spPr>
          <a:xfrm>
            <a:off x="7161132" y="2227584"/>
            <a:ext cx="1551465" cy="4175960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 Grade A Fancy Fresh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9BC51-0BB1-478C-8961-EA8057185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40" y="4784764"/>
            <a:ext cx="2868021" cy="15696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9F00C-9B17-4896-9321-7C472FF6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69" y="1121463"/>
            <a:ext cx="7965796" cy="5604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342EAA-AE72-428B-AA11-3E0A62BC4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39" y="3366272"/>
            <a:ext cx="2868021" cy="1407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781E2D-E020-48B1-9D5F-EEC1644B1FE8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</p:spTree>
    <p:extLst>
      <p:ext uri="{BB962C8B-B14F-4D97-AF65-F5344CB8AC3E}">
        <p14:creationId xmlns:p14="http://schemas.microsoft.com/office/powerpoint/2010/main" val="4016451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Fancy Count and Average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D79E5D-9DB3-4D42-A508-2430CC54CD1F}"/>
              </a:ext>
            </a:extLst>
          </p:cNvPr>
          <p:cNvGrpSpPr/>
          <p:nvPr/>
        </p:nvGrpSpPr>
        <p:grpSpPr>
          <a:xfrm>
            <a:off x="7056517" y="5421911"/>
            <a:ext cx="4834693" cy="1252728"/>
            <a:chOff x="7097120" y="5413764"/>
            <a:chExt cx="4834693" cy="1252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D9BC51-0BB1-478C-8961-EA805718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5813" y="5415370"/>
              <a:ext cx="2286000" cy="12511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342EAA-AE72-428B-AA11-3E0A62BC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120" y="5413764"/>
              <a:ext cx="2552240" cy="125272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81E2D-E020-48B1-9D5F-EEC1644B1FE8}"/>
              </a:ext>
            </a:extLst>
          </p:cNvPr>
          <p:cNvSpPr txBox="1"/>
          <p:nvPr/>
        </p:nvSpPr>
        <p:spPr>
          <a:xfrm>
            <a:off x="300790" y="5421911"/>
            <a:ext cx="650908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This variety demonstrated a very strong propensity to produce Corked fruit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Numerous 0 value measures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45CE08-0054-467D-9433-B3C9C82F8D63}"/>
              </a:ext>
            </a:extLst>
          </p:cNvPr>
          <p:cNvGrpSpPr/>
          <p:nvPr/>
        </p:nvGrpSpPr>
        <p:grpSpPr>
          <a:xfrm>
            <a:off x="84128" y="1121463"/>
            <a:ext cx="12042612" cy="4242816"/>
            <a:chOff x="84128" y="1121463"/>
            <a:chExt cx="12042612" cy="42428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7C7B54-1343-4AF8-AC56-32C8CB02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121463"/>
              <a:ext cx="6030740" cy="4242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7A1AC6-E7B0-48D3-9D9C-8755D0AD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28" y="1121463"/>
              <a:ext cx="6011872" cy="424281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92DA345-75DC-42B3-8513-275A5D6C3DAF}"/>
              </a:ext>
            </a:extLst>
          </p:cNvPr>
          <p:cNvSpPr/>
          <p:nvPr/>
        </p:nvSpPr>
        <p:spPr>
          <a:xfrm>
            <a:off x="1245477" y="16723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FFD5FA-58FC-4902-8CC7-55576450A3D9}"/>
              </a:ext>
            </a:extLst>
          </p:cNvPr>
          <p:cNvSpPr/>
          <p:nvPr/>
        </p:nvSpPr>
        <p:spPr>
          <a:xfrm>
            <a:off x="7381093" y="1672389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A108AB-4293-4EB3-A2B3-B7CF881D30FA}"/>
              </a:ext>
            </a:extLst>
          </p:cNvPr>
          <p:cNvSpPr/>
          <p:nvPr/>
        </p:nvSpPr>
        <p:spPr>
          <a:xfrm>
            <a:off x="4979896" y="1493721"/>
            <a:ext cx="1092040" cy="351322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36BC94-5CFC-4722-9616-649EF9F5241C}"/>
              </a:ext>
            </a:extLst>
          </p:cNvPr>
          <p:cNvSpPr/>
          <p:nvPr/>
        </p:nvSpPr>
        <p:spPr>
          <a:xfrm>
            <a:off x="10973972" y="1493721"/>
            <a:ext cx="1092040" cy="351322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0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Novel Techniques in Sustainable Agriculture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D54B14-5AEA-4BFF-9623-BE33B3CFC171}"/>
              </a:ext>
            </a:extLst>
          </p:cNvPr>
          <p:cNvGrpSpPr/>
          <p:nvPr/>
        </p:nvGrpSpPr>
        <p:grpSpPr>
          <a:xfrm>
            <a:off x="3626101" y="837038"/>
            <a:ext cx="1962461" cy="3358003"/>
            <a:chOff x="456599" y="1903419"/>
            <a:chExt cx="1962461" cy="33580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3BE3DD-ED4D-45FE-8250-340376BE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88" y="1903419"/>
              <a:ext cx="1937083" cy="29056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CDB5F5-75C2-45B1-A5EC-671807FBCE9A}"/>
                </a:ext>
              </a:extLst>
            </p:cNvPr>
            <p:cNvSpPr txBox="1"/>
            <p:nvPr/>
          </p:nvSpPr>
          <p:spPr>
            <a:xfrm>
              <a:off x="456599" y="4861312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Larger Produce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9338E5-1E2D-4D63-A85D-153867F8AAE7}"/>
              </a:ext>
            </a:extLst>
          </p:cNvPr>
          <p:cNvGrpSpPr/>
          <p:nvPr/>
        </p:nvGrpSpPr>
        <p:grpSpPr>
          <a:xfrm>
            <a:off x="630684" y="1475131"/>
            <a:ext cx="2189299" cy="2081817"/>
            <a:chOff x="630684" y="1397629"/>
            <a:chExt cx="2189299" cy="20818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B662CA-EF9B-4CE3-B652-D0B0B383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097" y="1397629"/>
              <a:ext cx="1066473" cy="15997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CA510B-F918-4493-B207-577A06B4F529}"/>
                </a:ext>
              </a:extLst>
            </p:cNvPr>
            <p:cNvSpPr txBox="1"/>
            <p:nvPr/>
          </p:nvSpPr>
          <p:spPr>
            <a:xfrm>
              <a:off x="630684" y="3079336"/>
              <a:ext cx="2189299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Traditional Method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3AD9C5-FA4E-40AC-B7CE-09D89D0C0DA7}"/>
              </a:ext>
            </a:extLst>
          </p:cNvPr>
          <p:cNvGrpSpPr/>
          <p:nvPr/>
        </p:nvGrpSpPr>
        <p:grpSpPr>
          <a:xfrm>
            <a:off x="6337020" y="4195041"/>
            <a:ext cx="2431582" cy="2531644"/>
            <a:chOff x="3360050" y="4203819"/>
            <a:chExt cx="2431582" cy="25316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6BACF-4654-4CBC-893E-7751651C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78" b="89669" l="9722" r="89815">
                          <a14:foregroundMark x1="40278" y1="8678" x2="40278" y2="8678"/>
                          <a14:foregroundMark x1="42130" y1="47107" x2="42130" y2="47107"/>
                          <a14:foregroundMark x1="44444" y1="48347" x2="44444" y2="483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298" y="4203819"/>
              <a:ext cx="2081087" cy="233158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9AB567-2969-48C4-9FC2-A956F4B387F4}"/>
                </a:ext>
              </a:extLst>
            </p:cNvPr>
            <p:cNvSpPr txBox="1"/>
            <p:nvPr/>
          </p:nvSpPr>
          <p:spPr>
            <a:xfrm>
              <a:off x="3360050" y="6335353"/>
              <a:ext cx="2431582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Intrinsic/Other  Value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5E5BE8-DAE3-4431-9E26-787E30EBD0C3}"/>
              </a:ext>
            </a:extLst>
          </p:cNvPr>
          <p:cNvGrpSpPr/>
          <p:nvPr/>
        </p:nvGrpSpPr>
        <p:grpSpPr>
          <a:xfrm>
            <a:off x="3092043" y="4214669"/>
            <a:ext cx="2757069" cy="2512016"/>
            <a:chOff x="5833561" y="4251397"/>
            <a:chExt cx="2757069" cy="25120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502C31-649B-4763-AA24-1B750181B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06" b="90183" l="8621" r="95567">
                          <a14:foregroundMark x1="20443" y1="7534" x2="20443" y2="7534"/>
                          <a14:foregroundMark x1="92118" y1="30365" x2="92118" y2="30365"/>
                          <a14:foregroundMark x1="95567" y1="34247" x2="95567" y2="34247"/>
                          <a14:foregroundMark x1="31773" y1="65525" x2="31773" y2="65525"/>
                          <a14:foregroundMark x1="33498" y1="61187" x2="33498" y2="61187"/>
                          <a14:foregroundMark x1="32020" y1="61187" x2="32020" y2="61187"/>
                          <a14:foregroundMark x1="32020" y1="61187" x2="32020" y2="61187"/>
                          <a14:foregroundMark x1="25862" y1="51142" x2="25616" y2="63014"/>
                          <a14:foregroundMark x1="25616" y1="63014" x2="29310" y2="74201"/>
                          <a14:foregroundMark x1="29310" y1="74201" x2="38670" y2="65525"/>
                          <a14:foregroundMark x1="38670" y1="65525" x2="43596" y2="54338"/>
                          <a14:foregroundMark x1="43596" y1="54338" x2="26108" y2="50000"/>
                          <a14:foregroundMark x1="38670" y1="53196" x2="25616" y2="50457"/>
                          <a14:foregroundMark x1="25616" y1="50457" x2="25123" y2="63014"/>
                          <a14:foregroundMark x1="25123" y1="63014" x2="29803" y2="74201"/>
                          <a14:foregroundMark x1="29803" y1="74201" x2="39409" y2="66210"/>
                          <a14:foregroundMark x1="39409" y1="66210" x2="41133" y2="54110"/>
                          <a14:foregroundMark x1="41133" y1="54110" x2="39901" y2="51142"/>
                          <a14:foregroundMark x1="36207" y1="62329" x2="36207" y2="62329"/>
                          <a14:foregroundMark x1="27586" y1="59132" x2="27586" y2="59132"/>
                          <a14:foregroundMark x1="8621" y1="59132" x2="8621" y2="59132"/>
                          <a14:foregroundMark x1="30788" y1="65525" x2="30788" y2="65525"/>
                          <a14:foregroundMark x1="28571" y1="62100" x2="28571" y2="62100"/>
                          <a14:foregroundMark x1="27094" y1="53425" x2="27094" y2="53425"/>
                          <a14:foregroundMark x1="16749" y1="24658" x2="16749" y2="24658"/>
                          <a14:foregroundMark x1="34483" y1="20091" x2="34483" y2="20091"/>
                          <a14:foregroundMark x1="23892" y1="90183" x2="23892" y2="90183"/>
                          <a14:foregroundMark x1="25862" y1="25571" x2="25862" y2="25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575" y="4251397"/>
              <a:ext cx="2073040" cy="223643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418852-9D8A-4C56-8E31-78DDB1DD43EA}"/>
                </a:ext>
              </a:extLst>
            </p:cNvPr>
            <p:cNvSpPr txBox="1"/>
            <p:nvPr/>
          </p:nvSpPr>
          <p:spPr>
            <a:xfrm>
              <a:off x="5833561" y="6363303"/>
              <a:ext cx="2757069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Environmentally Friendly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DF5A9B-E6E4-486F-8EBF-DF8C1A488126}"/>
              </a:ext>
            </a:extLst>
          </p:cNvPr>
          <p:cNvGrpSpPr/>
          <p:nvPr/>
        </p:nvGrpSpPr>
        <p:grpSpPr>
          <a:xfrm>
            <a:off x="6394680" y="1081604"/>
            <a:ext cx="2055711" cy="2868871"/>
            <a:chOff x="6116457" y="1411407"/>
            <a:chExt cx="2055711" cy="28688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146402-0E59-484A-AE39-DBB7ED45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42" b="97987" l="2926" r="96809">
                          <a14:foregroundMark x1="23670" y1="36465" x2="23670" y2="36465"/>
                          <a14:foregroundMark x1="25532" y1="21924" x2="25532" y2="21924"/>
                          <a14:foregroundMark x1="25532" y1="20805" x2="25532" y2="20805"/>
                          <a14:foregroundMark x1="25532" y1="20358" x2="25532" y2="20358"/>
                          <a14:foregroundMark x1="23936" y1="20358" x2="23936" y2="20358"/>
                          <a14:foregroundMark x1="23936" y1="20358" x2="23936" y2="20358"/>
                          <a14:foregroundMark x1="23936" y1="20358" x2="23936" y2="20358"/>
                          <a14:foregroundMark x1="60106" y1="78076" x2="60106" y2="78076"/>
                          <a14:foregroundMark x1="58511" y1="94631" x2="58511" y2="94631"/>
                          <a14:foregroundMark x1="64628" y1="96868" x2="64628" y2="96868"/>
                          <a14:foregroundMark x1="77926" y1="47427" x2="77926" y2="47427"/>
                          <a14:foregroundMark x1="58777" y1="29306" x2="58777" y2="29306"/>
                          <a14:foregroundMark x1="60638" y1="28188" x2="60638" y2="28188"/>
                          <a14:foregroundMark x1="60904" y1="30201" x2="60904" y2="30201"/>
                          <a14:foregroundMark x1="93085" y1="28859" x2="93085" y2="28859"/>
                          <a14:foregroundMark x1="93085" y1="28859" x2="93085" y2="28859"/>
                          <a14:foregroundMark x1="93085" y1="27964" x2="93085" y2="27964"/>
                          <a14:foregroundMark x1="93085" y1="27964" x2="93085" y2="27964"/>
                          <a14:foregroundMark x1="97606" y1="28635" x2="97606" y2="28635"/>
                          <a14:foregroundMark x1="97606" y1="28635" x2="97606" y2="28635"/>
                          <a14:foregroundMark x1="78989" y1="43400" x2="78989" y2="43400"/>
                          <a14:foregroundMark x1="78723" y1="30872" x2="78723" y2="30872"/>
                          <a14:foregroundMark x1="75266" y1="31096" x2="75266" y2="31096"/>
                          <a14:foregroundMark x1="72872" y1="23937" x2="72872" y2="23937"/>
                          <a14:foregroundMark x1="73404" y1="15213" x2="66489" y2="25056"/>
                          <a14:foregroundMark x1="66489" y1="25056" x2="77926" y2="31320"/>
                          <a14:foregroundMark x1="77926" y1="31320" x2="85372" y2="21029"/>
                          <a14:foregroundMark x1="85372" y1="21029" x2="74202" y2="14765"/>
                          <a14:foregroundMark x1="74202" y1="14765" x2="72872" y2="15884"/>
                          <a14:foregroundMark x1="82713" y1="24832" x2="82713" y2="24832"/>
                          <a14:foregroundMark x1="81117" y1="21253" x2="81117" y2="21253"/>
                          <a14:foregroundMark x1="80319" y1="23937" x2="80319" y2="23937"/>
                          <a14:foregroundMark x1="78457" y1="20582" x2="78457" y2="20582"/>
                          <a14:foregroundMark x1="78723" y1="19016" x2="78723" y2="19016"/>
                          <a14:foregroundMark x1="80053" y1="22819" x2="80053" y2="22819"/>
                          <a14:foregroundMark x1="59574" y1="76510" x2="59574" y2="75391"/>
                          <a14:foregroundMark x1="57181" y1="66890" x2="57181" y2="66890"/>
                          <a14:foregroundMark x1="52128" y1="58389" x2="52128" y2="58389"/>
                          <a14:foregroundMark x1="53457" y1="56152" x2="53457" y2="56152"/>
                          <a14:foregroundMark x1="57713" y1="57942" x2="57713" y2="57942"/>
                          <a14:foregroundMark x1="59309" y1="56823" x2="59309" y2="56823"/>
                          <a14:foregroundMark x1="50798" y1="55928" x2="50798" y2="55928"/>
                          <a14:foregroundMark x1="50798" y1="56600" x2="50798" y2="56600"/>
                          <a14:foregroundMark x1="50798" y1="56600" x2="50798" y2="56600"/>
                          <a14:foregroundMark x1="50000" y1="57942" x2="50000" y2="57942"/>
                          <a14:foregroundMark x1="3723" y1="30201" x2="3723" y2="30201"/>
                          <a14:foregroundMark x1="5319" y1="27069" x2="5319" y2="27069"/>
                          <a14:foregroundMark x1="40426" y1="28859" x2="40426" y2="28859"/>
                          <a14:foregroundMark x1="40160" y1="29978" x2="40160" y2="29978"/>
                          <a14:foregroundMark x1="19415" y1="61969" x2="19415" y2="61969"/>
                          <a14:foregroundMark x1="31649" y1="61074" x2="31649" y2="61074"/>
                          <a14:foregroundMark x1="32979" y1="61074" x2="32979" y2="61074"/>
                          <a14:foregroundMark x1="34309" y1="33110" x2="34309" y2="33110"/>
                          <a14:foregroundMark x1="53723" y1="98434" x2="53723" y2="98434"/>
                          <a14:foregroundMark x1="42021" y1="70246" x2="42021" y2="70246"/>
                          <a14:foregroundMark x1="73404" y1="61969" x2="73404" y2="61969"/>
                          <a14:foregroundMark x1="62500" y1="82998" x2="62500" y2="82998"/>
                          <a14:foregroundMark x1="65691" y1="76510" x2="65691" y2="76510"/>
                          <a14:foregroundMark x1="54255" y1="45861" x2="54255" y2="45861"/>
                          <a14:foregroundMark x1="53457" y1="45190" x2="53457" y2="45190"/>
                          <a14:foregroundMark x1="53191" y1="43848" x2="53191" y2="43848"/>
                          <a14:foregroundMark x1="74202" y1="5369" x2="74202" y2="5369"/>
                          <a14:foregroundMark x1="22872" y1="1342" x2="22872" y2="1342"/>
                          <a14:foregroundMark x1="7447" y1="31991" x2="7447" y2="31991"/>
                          <a14:foregroundMark x1="19149" y1="21700" x2="19149" y2="21700"/>
                          <a14:foregroundMark x1="3457" y1="31320" x2="3457" y2="31320"/>
                          <a14:foregroundMark x1="18883" y1="30201" x2="18883" y2="30201"/>
                          <a14:foregroundMark x1="22872" y1="30201" x2="22872" y2="30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457" y="1411407"/>
              <a:ext cx="2055711" cy="244389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ACAEF5-156D-45B0-A46B-1B31DA9C6705}"/>
                </a:ext>
              </a:extLst>
            </p:cNvPr>
            <p:cNvSpPr txBox="1"/>
            <p:nvPr/>
          </p:nvSpPr>
          <p:spPr>
            <a:xfrm>
              <a:off x="6163082" y="3880168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Greater Counts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21BC5E-803A-4D27-86EB-18EB2FEC168A}"/>
              </a:ext>
            </a:extLst>
          </p:cNvPr>
          <p:cNvGrpSpPr/>
          <p:nvPr/>
        </p:nvGrpSpPr>
        <p:grpSpPr>
          <a:xfrm>
            <a:off x="343311" y="4111736"/>
            <a:ext cx="2260824" cy="2614949"/>
            <a:chOff x="3404402" y="1372293"/>
            <a:chExt cx="2260824" cy="2614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1633E0-1C93-44AA-80E3-E899818B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00" b="98400" l="1750" r="97712">
                          <a14:foregroundMark x1="6460" y1="46000" x2="6460" y2="46000"/>
                          <a14:foregroundMark x1="1884" y1="49300" x2="1884" y2="49300"/>
                          <a14:foregroundMark x1="92598" y1="55300" x2="92598" y2="55300"/>
                          <a14:foregroundMark x1="97712" y1="55400" x2="97712" y2="55400"/>
                          <a14:foregroundMark x1="51682" y1="94200" x2="51682" y2="94200"/>
                          <a14:foregroundMark x1="63257" y1="98400" x2="63257" y2="98400"/>
                          <a14:foregroundMark x1="68237" y1="6300" x2="68237" y2="6300"/>
                          <a14:foregroundMark x1="63122" y1="2500" x2="63122" y2="2500"/>
                          <a14:foregroundMark x1="45895" y1="52300" x2="45895" y2="52300"/>
                          <a14:foregroundMark x1="31359" y1="50500" x2="31359" y2="50500"/>
                          <a14:foregroundMark x1="47510" y1="49800" x2="47510" y2="49800"/>
                          <a14:foregroundMark x1="48721" y1="47000" x2="48721" y2="47000"/>
                          <a14:foregroundMark x1="46837" y1="48600" x2="46837" y2="48600"/>
                          <a14:foregroundMark x1="46837" y1="48600" x2="46837" y2="48600"/>
                          <a14:foregroundMark x1="39704" y1="47000" x2="44011" y2="54100"/>
                          <a14:foregroundMark x1="44011" y1="54100" x2="52355" y2="57200"/>
                          <a14:foregroundMark x1="52355" y1="57200" x2="59354" y2="52200"/>
                          <a14:foregroundMark x1="59354" y1="52200" x2="54374" y2="46100"/>
                          <a14:foregroundMark x1="54374" y1="46100" x2="44684" y2="45400"/>
                          <a14:foregroundMark x1="44684" y1="45400" x2="39166" y2="47200"/>
                          <a14:foregroundMark x1="39031" y1="55300" x2="29341" y2="55600"/>
                          <a14:foregroundMark x1="29341" y1="55600" x2="25707" y2="62500"/>
                          <a14:foregroundMark x1="25707" y1="62500" x2="30821" y2="68900"/>
                          <a14:foregroundMark x1="30821" y1="68900" x2="40377" y2="70200"/>
                          <a14:foregroundMark x1="40377" y1="70200" x2="49529" y2="68600"/>
                          <a14:foregroundMark x1="49529" y1="68600" x2="56931" y2="63300"/>
                          <a14:foregroundMark x1="56931" y1="63300" x2="58143" y2="56100"/>
                          <a14:foregroundMark x1="58143" y1="56100" x2="52490" y2="53300"/>
                          <a14:foregroundMark x1="31359" y1="41400" x2="26245" y2="47800"/>
                          <a14:foregroundMark x1="26245" y1="47800" x2="28129" y2="54800"/>
                          <a14:foregroundMark x1="28129" y1="54800" x2="37550" y2="55700"/>
                          <a14:foregroundMark x1="37550" y1="55700" x2="40915" y2="48600"/>
                          <a14:foregroundMark x1="40915" y1="48600" x2="37416" y2="41600"/>
                          <a14:foregroundMark x1="37416" y1="41600" x2="31359" y2="41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001" y="1372293"/>
              <a:ext cx="1595626" cy="21475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DC7E4-9B96-42DC-B1F0-16EC520C9B52}"/>
                </a:ext>
              </a:extLst>
            </p:cNvPr>
            <p:cNvSpPr txBox="1"/>
            <p:nvPr/>
          </p:nvSpPr>
          <p:spPr>
            <a:xfrm>
              <a:off x="3404402" y="3587132"/>
              <a:ext cx="2260824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Increased Nutrition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62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Halving production might be a tough sell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D79E5D-9DB3-4D42-A508-2430CC54CD1F}"/>
              </a:ext>
            </a:extLst>
          </p:cNvPr>
          <p:cNvGrpSpPr/>
          <p:nvPr/>
        </p:nvGrpSpPr>
        <p:grpSpPr>
          <a:xfrm>
            <a:off x="7056517" y="5421911"/>
            <a:ext cx="4834693" cy="1252728"/>
            <a:chOff x="7097120" y="5413764"/>
            <a:chExt cx="4834693" cy="1252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D9BC51-0BB1-478C-8961-EA805718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5813" y="5415370"/>
              <a:ext cx="2286000" cy="12511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342EAA-AE72-428B-AA11-3E0A62BC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120" y="5413764"/>
              <a:ext cx="2552240" cy="125272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81E2D-E020-48B1-9D5F-EEC1644B1FE8}"/>
              </a:ext>
            </a:extLst>
          </p:cNvPr>
          <p:cNvSpPr txBox="1"/>
          <p:nvPr/>
        </p:nvSpPr>
        <p:spPr>
          <a:xfrm>
            <a:off x="300790" y="5421911"/>
            <a:ext cx="650908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This variety demonstrated a very strong propensity to produce Corked fruit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Numerous 0 value measures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45CE08-0054-467D-9433-B3C9C82F8D63}"/>
              </a:ext>
            </a:extLst>
          </p:cNvPr>
          <p:cNvGrpSpPr/>
          <p:nvPr/>
        </p:nvGrpSpPr>
        <p:grpSpPr>
          <a:xfrm>
            <a:off x="84128" y="1121463"/>
            <a:ext cx="12042612" cy="4242816"/>
            <a:chOff x="84128" y="1121463"/>
            <a:chExt cx="12042612" cy="42428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7C7B54-1343-4AF8-AC56-32C8CB02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121463"/>
              <a:ext cx="6030740" cy="4242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7A1AC6-E7B0-48D3-9D9C-8755D0AD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28" y="1121463"/>
              <a:ext cx="6011872" cy="424281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DFAB33-E090-4CD3-851C-679237E80BEC}"/>
              </a:ext>
            </a:extLst>
          </p:cNvPr>
          <p:cNvGrpSpPr/>
          <p:nvPr/>
        </p:nvGrpSpPr>
        <p:grpSpPr>
          <a:xfrm>
            <a:off x="1998188" y="1141893"/>
            <a:ext cx="8195624" cy="5775120"/>
            <a:chOff x="1998188" y="847120"/>
            <a:chExt cx="8195624" cy="57751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BD99C0-A20B-47EA-97D0-8556F223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8188" y="847120"/>
              <a:ext cx="8195624" cy="577512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92840FA-1E9B-4162-9B26-2F545CEE7821}"/>
                </a:ext>
              </a:extLst>
            </p:cNvPr>
            <p:cNvSpPr/>
            <p:nvPr/>
          </p:nvSpPr>
          <p:spPr>
            <a:xfrm>
              <a:off x="4704348" y="1686226"/>
              <a:ext cx="5209674" cy="1586363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FD0D4FD-E26D-4013-B93A-325568621A50}"/>
              </a:ext>
            </a:extLst>
          </p:cNvPr>
          <p:cNvSpPr/>
          <p:nvPr/>
        </p:nvSpPr>
        <p:spPr>
          <a:xfrm>
            <a:off x="2819521" y="4025844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21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No. 1 (Corked)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Fresh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6ADB4-08F8-4DBA-814B-F5B3E804A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9" y="1102980"/>
            <a:ext cx="8044438" cy="5659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AB1EDB-7B81-474C-B926-BB89D52DF045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0ED580-C7B5-439A-AC26-772DC6476B8C}"/>
              </a:ext>
            </a:extLst>
          </p:cNvPr>
          <p:cNvGrpSpPr/>
          <p:nvPr/>
        </p:nvGrpSpPr>
        <p:grpSpPr>
          <a:xfrm>
            <a:off x="8568112" y="3327914"/>
            <a:ext cx="3203609" cy="3000697"/>
            <a:chOff x="8652333" y="3664798"/>
            <a:chExt cx="3203609" cy="30006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4EB102-9D57-4BDA-BF72-4F2D9D02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33" y="3664798"/>
              <a:ext cx="3203609" cy="138522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4236E3-2BDD-4F8C-AF21-1927EEEA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447808" y="4260570"/>
              <a:ext cx="1609450" cy="32004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8298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Corked Count and Average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Wt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BC0FB-258E-4241-B958-4797072BA501}"/>
              </a:ext>
            </a:extLst>
          </p:cNvPr>
          <p:cNvGrpSpPr/>
          <p:nvPr/>
        </p:nvGrpSpPr>
        <p:grpSpPr>
          <a:xfrm>
            <a:off x="80319" y="1140522"/>
            <a:ext cx="12031362" cy="4242816"/>
            <a:chOff x="95378" y="1140522"/>
            <a:chExt cx="12031362" cy="42428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48F815-E83C-4705-9469-E9FE8B6C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78" y="1140522"/>
              <a:ext cx="6000622" cy="424281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9B3C07-88E6-4B1F-82DB-FE86D962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140522"/>
              <a:ext cx="6030740" cy="42428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8C72FD-5242-4738-B0D3-F11D81B8CE6A}"/>
              </a:ext>
            </a:extLst>
          </p:cNvPr>
          <p:cNvSpPr txBox="1"/>
          <p:nvPr/>
        </p:nvSpPr>
        <p:spPr>
          <a:xfrm>
            <a:off x="190554" y="5508553"/>
            <a:ext cx="578015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Increased production of corked peppers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Beneficial if that is your market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Exports?  Processors?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79342-A0E3-40E2-9BDB-01A605C1CDB1}"/>
              </a:ext>
            </a:extLst>
          </p:cNvPr>
          <p:cNvSpPr txBox="1"/>
          <p:nvPr/>
        </p:nvSpPr>
        <p:spPr>
          <a:xfrm>
            <a:off x="6206235" y="5508552"/>
            <a:ext cx="578015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AMS lowest pricing, no differentiation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USA Demand is highest for Fancy – Heavy imports, which are low cost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2961E3-D18B-46BF-88AE-D76603BDF2B9}"/>
              </a:ext>
            </a:extLst>
          </p:cNvPr>
          <p:cNvSpPr/>
          <p:nvPr/>
        </p:nvSpPr>
        <p:spPr>
          <a:xfrm>
            <a:off x="3934081" y="1299411"/>
            <a:ext cx="2164942" cy="398762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8A1F8C-DBA6-4ACF-AF82-1DE6E5C3FE53}"/>
              </a:ext>
            </a:extLst>
          </p:cNvPr>
          <p:cNvSpPr/>
          <p:nvPr/>
        </p:nvSpPr>
        <p:spPr>
          <a:xfrm>
            <a:off x="9994863" y="1299411"/>
            <a:ext cx="2164942" cy="398762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2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Costs are readily apparent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51D5C-62BF-4954-9A11-0FDD78B2FEF7}"/>
              </a:ext>
            </a:extLst>
          </p:cNvPr>
          <p:cNvSpPr txBox="1"/>
          <p:nvPr/>
        </p:nvSpPr>
        <p:spPr>
          <a:xfrm>
            <a:off x="72887" y="5470437"/>
            <a:ext cx="5137483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39% Decrease in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Full transparency is important to not misrepresent ‘Improvements’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5043B2-C351-4E22-B2FF-0B6B45D69073}"/>
              </a:ext>
            </a:extLst>
          </p:cNvPr>
          <p:cNvGrpSpPr/>
          <p:nvPr/>
        </p:nvGrpSpPr>
        <p:grpSpPr>
          <a:xfrm>
            <a:off x="72887" y="1121464"/>
            <a:ext cx="12046226" cy="4242816"/>
            <a:chOff x="170049" y="1121464"/>
            <a:chExt cx="12046226" cy="42428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00A8FB-A6A8-45F1-A2BB-73E1372D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049" y="1121464"/>
              <a:ext cx="6021091" cy="42428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305CC4-AB9D-40DF-98DD-83C7044F0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1140" y="1121464"/>
              <a:ext cx="6025135" cy="424281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FFC259-E8FF-4855-90A9-F80AC47A5DFC}"/>
              </a:ext>
            </a:extLst>
          </p:cNvPr>
          <p:cNvGrpSpPr/>
          <p:nvPr/>
        </p:nvGrpSpPr>
        <p:grpSpPr>
          <a:xfrm>
            <a:off x="7926369" y="5578511"/>
            <a:ext cx="1792112" cy="1065258"/>
            <a:chOff x="4443818" y="5554697"/>
            <a:chExt cx="1792112" cy="10652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34382A-5C53-4E40-822C-13AB5485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2" b="97987" l="2926" r="96809">
                          <a14:foregroundMark x1="23670" y1="36465" x2="23670" y2="36465"/>
                          <a14:foregroundMark x1="25532" y1="21924" x2="25532" y2="21924"/>
                          <a14:foregroundMark x1="25532" y1="20805" x2="25532" y2="20805"/>
                          <a14:foregroundMark x1="25532" y1="20358" x2="25532" y2="20358"/>
                          <a14:foregroundMark x1="23936" y1="20358" x2="23936" y2="20358"/>
                          <a14:foregroundMark x1="23936" y1="20358" x2="23936" y2="20358"/>
                          <a14:foregroundMark x1="23936" y1="20358" x2="23936" y2="20358"/>
                          <a14:foregroundMark x1="60106" y1="78076" x2="60106" y2="78076"/>
                          <a14:foregroundMark x1="58511" y1="94631" x2="58511" y2="94631"/>
                          <a14:foregroundMark x1="64628" y1="96868" x2="64628" y2="96868"/>
                          <a14:foregroundMark x1="77926" y1="47427" x2="77926" y2="47427"/>
                          <a14:foregroundMark x1="58777" y1="29306" x2="58777" y2="29306"/>
                          <a14:foregroundMark x1="60638" y1="28188" x2="60638" y2="28188"/>
                          <a14:foregroundMark x1="60904" y1="30201" x2="60904" y2="30201"/>
                          <a14:foregroundMark x1="93085" y1="28859" x2="93085" y2="28859"/>
                          <a14:foregroundMark x1="93085" y1="28859" x2="93085" y2="28859"/>
                          <a14:foregroundMark x1="93085" y1="27964" x2="93085" y2="27964"/>
                          <a14:foregroundMark x1="93085" y1="27964" x2="93085" y2="27964"/>
                          <a14:foregroundMark x1="97606" y1="28635" x2="97606" y2="28635"/>
                          <a14:foregroundMark x1="97606" y1="28635" x2="97606" y2="28635"/>
                          <a14:foregroundMark x1="78989" y1="43400" x2="78989" y2="43400"/>
                          <a14:foregroundMark x1="78723" y1="30872" x2="78723" y2="30872"/>
                          <a14:foregroundMark x1="75266" y1="31096" x2="75266" y2="31096"/>
                          <a14:foregroundMark x1="72872" y1="23937" x2="72872" y2="23937"/>
                          <a14:foregroundMark x1="73404" y1="15213" x2="66489" y2="25056"/>
                          <a14:foregroundMark x1="66489" y1="25056" x2="77926" y2="31320"/>
                          <a14:foregroundMark x1="77926" y1="31320" x2="85372" y2="21029"/>
                          <a14:foregroundMark x1="85372" y1="21029" x2="74202" y2="14765"/>
                          <a14:foregroundMark x1="74202" y1="14765" x2="72872" y2="15884"/>
                          <a14:foregroundMark x1="82713" y1="24832" x2="82713" y2="24832"/>
                          <a14:foregroundMark x1="81117" y1="21253" x2="81117" y2="21253"/>
                          <a14:foregroundMark x1="80319" y1="23937" x2="80319" y2="23937"/>
                          <a14:foregroundMark x1="78457" y1="20582" x2="78457" y2="20582"/>
                          <a14:foregroundMark x1="78723" y1="19016" x2="78723" y2="19016"/>
                          <a14:foregroundMark x1="80053" y1="22819" x2="80053" y2="22819"/>
                          <a14:foregroundMark x1="59574" y1="76510" x2="59574" y2="75391"/>
                          <a14:foregroundMark x1="57181" y1="66890" x2="57181" y2="66890"/>
                          <a14:foregroundMark x1="52128" y1="58389" x2="52128" y2="58389"/>
                          <a14:foregroundMark x1="53457" y1="56152" x2="53457" y2="56152"/>
                          <a14:foregroundMark x1="57713" y1="57942" x2="57713" y2="57942"/>
                          <a14:foregroundMark x1="59309" y1="56823" x2="59309" y2="56823"/>
                          <a14:foregroundMark x1="50798" y1="55928" x2="50798" y2="55928"/>
                          <a14:foregroundMark x1="50798" y1="56600" x2="50798" y2="56600"/>
                          <a14:foregroundMark x1="50798" y1="56600" x2="50798" y2="56600"/>
                          <a14:foregroundMark x1="50000" y1="57942" x2="50000" y2="57942"/>
                          <a14:foregroundMark x1="3723" y1="30201" x2="3723" y2="30201"/>
                          <a14:foregroundMark x1="5319" y1="27069" x2="5319" y2="27069"/>
                          <a14:foregroundMark x1="40426" y1="28859" x2="40426" y2="28859"/>
                          <a14:foregroundMark x1="40160" y1="29978" x2="40160" y2="29978"/>
                          <a14:foregroundMark x1="19415" y1="61969" x2="19415" y2="61969"/>
                          <a14:foregroundMark x1="31649" y1="61074" x2="31649" y2="61074"/>
                          <a14:foregroundMark x1="32979" y1="61074" x2="32979" y2="61074"/>
                          <a14:foregroundMark x1="34309" y1="33110" x2="34309" y2="33110"/>
                          <a14:foregroundMark x1="53723" y1="98434" x2="53723" y2="98434"/>
                          <a14:foregroundMark x1="42021" y1="70246" x2="42021" y2="70246"/>
                          <a14:foregroundMark x1="73404" y1="61969" x2="73404" y2="61969"/>
                          <a14:foregroundMark x1="62500" y1="82998" x2="62500" y2="82998"/>
                          <a14:foregroundMark x1="65691" y1="76510" x2="65691" y2="76510"/>
                          <a14:foregroundMark x1="54255" y1="45861" x2="54255" y2="45861"/>
                          <a14:foregroundMark x1="53457" y1="45190" x2="53457" y2="45190"/>
                          <a14:foregroundMark x1="53191" y1="43848" x2="53191" y2="43848"/>
                          <a14:foregroundMark x1="74202" y1="5369" x2="74202" y2="5369"/>
                          <a14:foregroundMark x1="22872" y1="1342" x2="22872" y2="1342"/>
                          <a14:foregroundMark x1="7447" y1="31991" x2="7447" y2="31991"/>
                          <a14:foregroundMark x1="19149" y1="21700" x2="19149" y2="21700"/>
                          <a14:foregroundMark x1="3457" y1="31320" x2="3457" y2="31320"/>
                          <a14:foregroundMark x1="18883" y1="30201" x2="18883" y2="30201"/>
                          <a14:foregroundMark x1="22872" y1="30201" x2="22872" y2="30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874" y="5554697"/>
              <a:ext cx="896056" cy="10652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6961EC-7101-4448-8257-43529571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2" b="97987" l="2926" r="96809">
                          <a14:foregroundMark x1="23670" y1="36465" x2="23670" y2="36465"/>
                          <a14:foregroundMark x1="25532" y1="21924" x2="25532" y2="21924"/>
                          <a14:foregroundMark x1="25532" y1="20805" x2="25532" y2="20805"/>
                          <a14:foregroundMark x1="25532" y1="20358" x2="25532" y2="20358"/>
                          <a14:foregroundMark x1="23936" y1="20358" x2="23936" y2="20358"/>
                          <a14:foregroundMark x1="23936" y1="20358" x2="23936" y2="20358"/>
                          <a14:foregroundMark x1="23936" y1="20358" x2="23936" y2="20358"/>
                          <a14:foregroundMark x1="60106" y1="78076" x2="60106" y2="78076"/>
                          <a14:foregroundMark x1="58511" y1="94631" x2="58511" y2="94631"/>
                          <a14:foregroundMark x1="64628" y1="96868" x2="64628" y2="96868"/>
                          <a14:foregroundMark x1="77926" y1="47427" x2="77926" y2="47427"/>
                          <a14:foregroundMark x1="58777" y1="29306" x2="58777" y2="29306"/>
                          <a14:foregroundMark x1="60638" y1="28188" x2="60638" y2="28188"/>
                          <a14:foregroundMark x1="60904" y1="30201" x2="60904" y2="30201"/>
                          <a14:foregroundMark x1="93085" y1="28859" x2="93085" y2="28859"/>
                          <a14:foregroundMark x1="93085" y1="28859" x2="93085" y2="28859"/>
                          <a14:foregroundMark x1="93085" y1="27964" x2="93085" y2="27964"/>
                          <a14:foregroundMark x1="93085" y1="27964" x2="93085" y2="27964"/>
                          <a14:foregroundMark x1="97606" y1="28635" x2="97606" y2="28635"/>
                          <a14:foregroundMark x1="97606" y1="28635" x2="97606" y2="28635"/>
                          <a14:foregroundMark x1="78989" y1="43400" x2="78989" y2="43400"/>
                          <a14:foregroundMark x1="78723" y1="30872" x2="78723" y2="30872"/>
                          <a14:foregroundMark x1="75266" y1="31096" x2="75266" y2="31096"/>
                          <a14:foregroundMark x1="72872" y1="23937" x2="72872" y2="23937"/>
                          <a14:foregroundMark x1="73404" y1="15213" x2="66489" y2="25056"/>
                          <a14:foregroundMark x1="66489" y1="25056" x2="77926" y2="31320"/>
                          <a14:foregroundMark x1="77926" y1="31320" x2="85372" y2="21029"/>
                          <a14:foregroundMark x1="85372" y1="21029" x2="74202" y2="14765"/>
                          <a14:foregroundMark x1="74202" y1="14765" x2="72872" y2="15884"/>
                          <a14:foregroundMark x1="82713" y1="24832" x2="82713" y2="24832"/>
                          <a14:foregroundMark x1="81117" y1="21253" x2="81117" y2="21253"/>
                          <a14:foregroundMark x1="80319" y1="23937" x2="80319" y2="23937"/>
                          <a14:foregroundMark x1="78457" y1="20582" x2="78457" y2="20582"/>
                          <a14:foregroundMark x1="78723" y1="19016" x2="78723" y2="19016"/>
                          <a14:foregroundMark x1="80053" y1="22819" x2="80053" y2="22819"/>
                          <a14:foregroundMark x1="59574" y1="76510" x2="59574" y2="75391"/>
                          <a14:foregroundMark x1="57181" y1="66890" x2="57181" y2="66890"/>
                          <a14:foregroundMark x1="52128" y1="58389" x2="52128" y2="58389"/>
                          <a14:foregroundMark x1="53457" y1="56152" x2="53457" y2="56152"/>
                          <a14:foregroundMark x1="57713" y1="57942" x2="57713" y2="57942"/>
                          <a14:foregroundMark x1="59309" y1="56823" x2="59309" y2="56823"/>
                          <a14:foregroundMark x1="50798" y1="55928" x2="50798" y2="55928"/>
                          <a14:foregroundMark x1="50798" y1="56600" x2="50798" y2="56600"/>
                          <a14:foregroundMark x1="50798" y1="56600" x2="50798" y2="56600"/>
                          <a14:foregroundMark x1="50000" y1="57942" x2="50000" y2="57942"/>
                          <a14:foregroundMark x1="3723" y1="30201" x2="3723" y2="30201"/>
                          <a14:foregroundMark x1="5319" y1="27069" x2="5319" y2="27069"/>
                          <a14:foregroundMark x1="40426" y1="28859" x2="40426" y2="28859"/>
                          <a14:foregroundMark x1="40160" y1="29978" x2="40160" y2="29978"/>
                          <a14:foregroundMark x1="19415" y1="61969" x2="19415" y2="61969"/>
                          <a14:foregroundMark x1="31649" y1="61074" x2="31649" y2="61074"/>
                          <a14:foregroundMark x1="32979" y1="61074" x2="32979" y2="61074"/>
                          <a14:foregroundMark x1="34309" y1="33110" x2="34309" y2="33110"/>
                          <a14:foregroundMark x1="53723" y1="98434" x2="53723" y2="98434"/>
                          <a14:foregroundMark x1="42021" y1="70246" x2="42021" y2="70246"/>
                          <a14:foregroundMark x1="73404" y1="61969" x2="73404" y2="61969"/>
                          <a14:foregroundMark x1="62500" y1="82998" x2="62500" y2="82998"/>
                          <a14:foregroundMark x1="65691" y1="76510" x2="65691" y2="76510"/>
                          <a14:foregroundMark x1="54255" y1="45861" x2="54255" y2="45861"/>
                          <a14:foregroundMark x1="53457" y1="45190" x2="53457" y2="45190"/>
                          <a14:foregroundMark x1="53191" y1="43848" x2="53191" y2="43848"/>
                          <a14:foregroundMark x1="74202" y1="5369" x2="74202" y2="5369"/>
                          <a14:foregroundMark x1="22872" y1="1342" x2="22872" y2="1342"/>
                          <a14:foregroundMark x1="7447" y1="31991" x2="7447" y2="31991"/>
                          <a14:foregroundMark x1="19149" y1="21700" x2="19149" y2="21700"/>
                          <a14:foregroundMark x1="3457" y1="31320" x2="3457" y2="31320"/>
                          <a14:foregroundMark x1="18883" y1="30201" x2="18883" y2="30201"/>
                          <a14:foregroundMark x1="22872" y1="30201" x2="22872" y2="30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818" y="5554697"/>
              <a:ext cx="896056" cy="106525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33CCE3-9C96-4DB1-9D95-0531609BD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2" b="97987" l="2926" r="96809">
                        <a14:foregroundMark x1="23670" y1="36465" x2="23670" y2="36465"/>
                        <a14:foregroundMark x1="25532" y1="21924" x2="25532" y2="21924"/>
                        <a14:foregroundMark x1="25532" y1="20805" x2="25532" y2="20805"/>
                        <a14:foregroundMark x1="25532" y1="20358" x2="25532" y2="20358"/>
                        <a14:foregroundMark x1="23936" y1="20358" x2="23936" y2="20358"/>
                        <a14:foregroundMark x1="23936" y1="20358" x2="23936" y2="20358"/>
                        <a14:foregroundMark x1="23936" y1="20358" x2="23936" y2="20358"/>
                        <a14:foregroundMark x1="60106" y1="78076" x2="60106" y2="78076"/>
                        <a14:foregroundMark x1="58511" y1="94631" x2="58511" y2="94631"/>
                        <a14:foregroundMark x1="64628" y1="96868" x2="64628" y2="96868"/>
                        <a14:foregroundMark x1="77926" y1="47427" x2="77926" y2="47427"/>
                        <a14:foregroundMark x1="58777" y1="29306" x2="58777" y2="29306"/>
                        <a14:foregroundMark x1="60638" y1="28188" x2="60638" y2="28188"/>
                        <a14:foregroundMark x1="60904" y1="30201" x2="60904" y2="30201"/>
                        <a14:foregroundMark x1="93085" y1="28859" x2="93085" y2="28859"/>
                        <a14:foregroundMark x1="93085" y1="28859" x2="93085" y2="28859"/>
                        <a14:foregroundMark x1="93085" y1="27964" x2="93085" y2="27964"/>
                        <a14:foregroundMark x1="93085" y1="27964" x2="93085" y2="27964"/>
                        <a14:foregroundMark x1="97606" y1="28635" x2="97606" y2="28635"/>
                        <a14:foregroundMark x1="97606" y1="28635" x2="97606" y2="28635"/>
                        <a14:foregroundMark x1="78989" y1="43400" x2="78989" y2="43400"/>
                        <a14:foregroundMark x1="78723" y1="30872" x2="78723" y2="30872"/>
                        <a14:foregroundMark x1="75266" y1="31096" x2="75266" y2="31096"/>
                        <a14:foregroundMark x1="72872" y1="23937" x2="72872" y2="23937"/>
                        <a14:foregroundMark x1="73404" y1="15213" x2="66489" y2="25056"/>
                        <a14:foregroundMark x1="66489" y1="25056" x2="77926" y2="31320"/>
                        <a14:foregroundMark x1="77926" y1="31320" x2="85372" y2="21029"/>
                        <a14:foregroundMark x1="85372" y1="21029" x2="74202" y2="14765"/>
                        <a14:foregroundMark x1="74202" y1="14765" x2="72872" y2="15884"/>
                        <a14:foregroundMark x1="82713" y1="24832" x2="82713" y2="24832"/>
                        <a14:foregroundMark x1="81117" y1="21253" x2="81117" y2="21253"/>
                        <a14:foregroundMark x1="80319" y1="23937" x2="80319" y2="23937"/>
                        <a14:foregroundMark x1="78457" y1="20582" x2="78457" y2="20582"/>
                        <a14:foregroundMark x1="78723" y1="19016" x2="78723" y2="19016"/>
                        <a14:foregroundMark x1="80053" y1="22819" x2="80053" y2="22819"/>
                        <a14:foregroundMark x1="59574" y1="76510" x2="59574" y2="75391"/>
                        <a14:foregroundMark x1="57181" y1="66890" x2="57181" y2="66890"/>
                        <a14:foregroundMark x1="52128" y1="58389" x2="52128" y2="58389"/>
                        <a14:foregroundMark x1="53457" y1="56152" x2="53457" y2="56152"/>
                        <a14:foregroundMark x1="57713" y1="57942" x2="57713" y2="57942"/>
                        <a14:foregroundMark x1="59309" y1="56823" x2="59309" y2="56823"/>
                        <a14:foregroundMark x1="50798" y1="55928" x2="50798" y2="55928"/>
                        <a14:foregroundMark x1="50798" y1="56600" x2="50798" y2="56600"/>
                        <a14:foregroundMark x1="50798" y1="56600" x2="50798" y2="56600"/>
                        <a14:foregroundMark x1="50000" y1="57942" x2="50000" y2="57942"/>
                        <a14:foregroundMark x1="3723" y1="30201" x2="3723" y2="30201"/>
                        <a14:foregroundMark x1="5319" y1="27069" x2="5319" y2="27069"/>
                        <a14:foregroundMark x1="40426" y1="28859" x2="40426" y2="28859"/>
                        <a14:foregroundMark x1="40160" y1="29978" x2="40160" y2="29978"/>
                        <a14:foregroundMark x1="19415" y1="61969" x2="19415" y2="61969"/>
                        <a14:foregroundMark x1="31649" y1="61074" x2="31649" y2="61074"/>
                        <a14:foregroundMark x1="32979" y1="61074" x2="32979" y2="61074"/>
                        <a14:foregroundMark x1="34309" y1="33110" x2="34309" y2="33110"/>
                        <a14:foregroundMark x1="53723" y1="98434" x2="53723" y2="98434"/>
                        <a14:foregroundMark x1="42021" y1="70246" x2="42021" y2="70246"/>
                        <a14:foregroundMark x1="73404" y1="61969" x2="73404" y2="61969"/>
                        <a14:foregroundMark x1="62500" y1="82998" x2="62500" y2="82998"/>
                        <a14:foregroundMark x1="65691" y1="76510" x2="65691" y2="76510"/>
                        <a14:foregroundMark x1="54255" y1="45861" x2="54255" y2="45861"/>
                        <a14:foregroundMark x1="53457" y1="45190" x2="53457" y2="45190"/>
                        <a14:foregroundMark x1="53191" y1="43848" x2="53191" y2="43848"/>
                        <a14:foregroundMark x1="74202" y1="5369" x2="74202" y2="5369"/>
                        <a14:foregroundMark x1="22872" y1="1342" x2="22872" y2="1342"/>
                        <a14:foregroundMark x1="7447" y1="31991" x2="7447" y2="31991"/>
                        <a14:foregroundMark x1="19149" y1="21700" x2="19149" y2="21700"/>
                        <a14:foregroundMark x1="3457" y1="31320" x2="3457" y2="31320"/>
                        <a14:foregroundMark x1="18883" y1="30201" x2="18883" y2="30201"/>
                        <a14:foregroundMark x1="22872" y1="30201" x2="22872" y2="30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80" y="4888801"/>
            <a:ext cx="1656418" cy="1969199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652F897D-564C-4C96-AA68-712D657953E1}"/>
              </a:ext>
            </a:extLst>
          </p:cNvPr>
          <p:cNvSpPr/>
          <p:nvPr/>
        </p:nvSpPr>
        <p:spPr>
          <a:xfrm>
            <a:off x="7097879" y="5736536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12D4DF7-78CC-4F98-9BBD-504FA5299219}"/>
              </a:ext>
            </a:extLst>
          </p:cNvPr>
          <p:cNvSpPr/>
          <p:nvPr/>
        </p:nvSpPr>
        <p:spPr>
          <a:xfrm>
            <a:off x="2143107" y="1588168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8BAD10-0A8D-451A-BA9C-9E1391694F13}"/>
              </a:ext>
            </a:extLst>
          </p:cNvPr>
          <p:cNvSpPr/>
          <p:nvPr/>
        </p:nvSpPr>
        <p:spPr>
          <a:xfrm>
            <a:off x="8254421" y="1588168"/>
            <a:ext cx="1092040" cy="3513221"/>
          </a:xfrm>
          <a:prstGeom prst="ellipse">
            <a:avLst/>
          </a:prstGeom>
          <a:solidFill>
            <a:schemeClr val="accent6">
              <a:lumMod val="75000"/>
              <a:alpha val="2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6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Results – Root Biomass Dry Matter (g)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9657E-AB17-47BA-A0DB-C9E11BF5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4" y="1162738"/>
            <a:ext cx="7938836" cy="5585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EC8A4-21A1-40C0-BC89-2E9266812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-5873" r="10842" b="6674"/>
          <a:stretch/>
        </p:blipFill>
        <p:spPr>
          <a:xfrm rot="5400000">
            <a:off x="8405780" y="3492451"/>
            <a:ext cx="3547558" cy="2963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F13E35-4658-40E7-A327-D1F0AED710AC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</p:spTree>
    <p:extLst>
      <p:ext uri="{BB962C8B-B14F-4D97-AF65-F5344CB8AC3E}">
        <p14:creationId xmlns:p14="http://schemas.microsoft.com/office/powerpoint/2010/main" val="3372548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Results – Shoot Biomass Dry Matter (g)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C42C-AAED-478F-84D3-4C0E909FA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3" y="1121464"/>
            <a:ext cx="7999999" cy="562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DC7D1-E3E6-4231-ABE4-ACEAFCBC473B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4CC59-7109-4BDF-BF6E-2A908EC2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0099" y="3475621"/>
            <a:ext cx="3741823" cy="28063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942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Results – Total Plant Biomass Dry Matter (g)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945BF-3EF5-4486-BCC1-F596EE54A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3" y="1121464"/>
            <a:ext cx="7897389" cy="5556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9F79E0-2ADC-4D1A-AF6A-2F7DBD13C25B}"/>
              </a:ext>
            </a:extLst>
          </p:cNvPr>
          <p:cNvSpPr txBox="1"/>
          <p:nvPr/>
        </p:nvSpPr>
        <p:spPr>
          <a:xfrm>
            <a:off x="8697828" y="1182476"/>
            <a:ext cx="268404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Fertilizer Significant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No effect from Inoculation Status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531614-D9C9-45DA-9746-9AE97A656EE0}"/>
              </a:ext>
            </a:extLst>
          </p:cNvPr>
          <p:cNvGrpSpPr/>
          <p:nvPr/>
        </p:nvGrpSpPr>
        <p:grpSpPr>
          <a:xfrm>
            <a:off x="8690974" y="2915024"/>
            <a:ext cx="3556997" cy="3784170"/>
            <a:chOff x="8835358" y="2915024"/>
            <a:chExt cx="3556997" cy="37841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013D54-C304-40EB-B4BB-C5A85E74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2558" y1="46263" x2="42558" y2="46263"/>
                          <a14:backgroundMark x1="42558" y1="34343" x2="42558" y2="34343"/>
                          <a14:backgroundMark x1="42442" y1="29091" x2="42442" y2="29091"/>
                          <a14:backgroundMark x1="41279" y1="19394" x2="41279" y2="19394"/>
                          <a14:backgroundMark x1="23953" y1="35152" x2="23953" y2="35152"/>
                          <a14:backgroundMark x1="24651" y1="44040" x2="24651" y2="44040"/>
                          <a14:backgroundMark x1="21512" y1="32727" x2="21512" y2="32727"/>
                          <a14:backgroundMark x1="19651" y1="61010" x2="19651" y2="61010"/>
                          <a14:backgroundMark x1="20930" y1="50707" x2="20930" y2="50707"/>
                          <a14:backgroundMark x1="29884" y1="64646" x2="29884" y2="64646"/>
                          <a14:backgroundMark x1="32093" y1="59798" x2="32093" y2="59798"/>
                          <a14:backgroundMark x1="33023" y1="66263" x2="33023" y2="66263"/>
                          <a14:backgroundMark x1="29884" y1="40000" x2="29884" y2="40000"/>
                          <a14:backgroundMark x1="24302" y1="38182" x2="24302" y2="38182"/>
                          <a14:backgroundMark x1="29535" y1="69697" x2="29535" y2="69697"/>
                          <a14:backgroundMark x1="60581" y1="33333" x2="60581" y2="33333"/>
                          <a14:backgroundMark x1="59186" y1="28889" x2="59186" y2="28889"/>
                          <a14:backgroundMark x1="44651" y1="21010" x2="44651" y2="21010"/>
                          <a14:backgroundMark x1="45000" y1="18586" x2="45000" y2="18586"/>
                          <a14:backgroundMark x1="46047" y1="19596" x2="46047" y2="19596"/>
                          <a14:backgroundMark x1="46279" y1="36970" x2="46279" y2="36970"/>
                          <a14:backgroundMark x1="48488" y1="46869" x2="48488" y2="46869"/>
                          <a14:backgroundMark x1="47674" y1="43838" x2="47674" y2="43838"/>
                          <a14:backgroundMark x1="49186" y1="50707" x2="49186" y2="50707"/>
                          <a14:backgroundMark x1="50000" y1="61010" x2="50000" y2="61010"/>
                          <a14:backgroundMark x1="37907" y1="53333" x2="37907" y2="53333"/>
                          <a14:backgroundMark x1="39302" y1="51313" x2="39302" y2="51313"/>
                          <a14:backgroundMark x1="39767" y1="48889" x2="39767" y2="48889"/>
                          <a14:backgroundMark x1="38488" y1="47475" x2="38488" y2="47475"/>
                          <a14:backgroundMark x1="38140" y1="42424" x2="38140" y2="42424"/>
                          <a14:backgroundMark x1="38721" y1="40808" x2="38721" y2="40808"/>
                          <a14:backgroundMark x1="38837" y1="45455" x2="38837" y2="45455"/>
                          <a14:backgroundMark x1="38605" y1="34747" x2="38605" y2="34747"/>
                          <a14:backgroundMark x1="39419" y1="30707" x2="39419" y2="30707"/>
                          <a14:backgroundMark x1="36047" y1="31919" x2="36047" y2="31919"/>
                          <a14:backgroundMark x1="29884" y1="31717" x2="29884" y2="31717"/>
                          <a14:backgroundMark x1="28488" y1="32121" x2="28488" y2="32121"/>
                          <a14:backgroundMark x1="32326" y1="29091" x2="32326" y2="29091"/>
                          <a14:backgroundMark x1="43605" y1="42828" x2="43605" y2="42828"/>
                          <a14:backgroundMark x1="41395" y1="44040" x2="41395" y2="44040"/>
                          <a14:backgroundMark x1="36977" y1="55960" x2="36977" y2="55960"/>
                          <a14:backgroundMark x1="39186" y1="58586" x2="39186" y2="58586"/>
                          <a14:backgroundMark x1="34767" y1="48687" x2="34767" y2="48687"/>
                          <a14:backgroundMark x1="29651" y1="37172" x2="29651" y2="37172"/>
                          <a14:backgroundMark x1="27326" y1="44646" x2="27326" y2="44646"/>
                          <a14:backgroundMark x1="23023" y1="48485" x2="23023" y2="48485"/>
                          <a14:backgroundMark x1="38721" y1="38788" x2="38721" y2="38788"/>
                          <a14:backgroundMark x1="36047" y1="34343" x2="36047" y2="34343"/>
                          <a14:backgroundMark x1="54302" y1="27071" x2="54302" y2="27071"/>
                          <a14:backgroundMark x1="61977" y1="25859" x2="61977" y2="25859"/>
                          <a14:backgroundMark x1="36047" y1="44848" x2="36047" y2="44848"/>
                          <a14:backgroundMark x1="36395" y1="39596" x2="36395" y2="39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358" y="4651853"/>
              <a:ext cx="3556997" cy="20473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70F1AC-48E1-4D08-ADCC-20BB0F08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90000" l="6583" r="95167">
                          <a14:foregroundMark x1="8167" y1="21583" x2="8167" y2="21583"/>
                          <a14:foregroundMark x1="43250" y1="8750" x2="43250" y2="8750"/>
                          <a14:foregroundMark x1="75667" y1="8250" x2="75667" y2="8250"/>
                          <a14:foregroundMark x1="91500" y1="49333" x2="91500" y2="49333"/>
                          <a14:foregroundMark x1="92000" y1="41583" x2="92000" y2="41583"/>
                          <a14:foregroundMark x1="93250" y1="50333" x2="93250" y2="50333"/>
                          <a14:foregroundMark x1="94417" y1="41583" x2="94417" y2="41583"/>
                          <a14:foregroundMark x1="95167" y1="53333" x2="95167" y2="53333"/>
                          <a14:foregroundMark x1="41667" y1="7333" x2="41667" y2="7333"/>
                          <a14:foregroundMark x1="7583" y1="46333" x2="7583" y2="46333"/>
                          <a14:foregroundMark x1="7250" y1="21083" x2="7250" y2="21083"/>
                          <a14:foregroundMark x1="6583" y1="47583" x2="6583" y2="47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1731" y="2915024"/>
              <a:ext cx="24384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436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52007-CF00-4B16-AA63-019ADE9C6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67" y="1100889"/>
            <a:ext cx="6697580" cy="50231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8A2FA-DFDB-4C85-BB79-127C129987C8}"/>
              </a:ext>
            </a:extLst>
          </p:cNvPr>
          <p:cNvSpPr txBox="1"/>
          <p:nvPr/>
        </p:nvSpPr>
        <p:spPr>
          <a:xfrm>
            <a:off x="6629401" y="6124074"/>
            <a:ext cx="377791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Average ½ Plant per Bucket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4AFDE-BA77-44C5-A11D-EC5C6B76EB83}"/>
              </a:ext>
            </a:extLst>
          </p:cNvPr>
          <p:cNvSpPr txBox="1"/>
          <p:nvPr/>
        </p:nvSpPr>
        <p:spPr>
          <a:xfrm>
            <a:off x="591553" y="1100889"/>
            <a:ext cx="4186989" cy="5632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Significant differences are exhibited, in fruit production only, often interacting with N fertilization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Reporting selectively Bigger/Better/More! results would give a false sense of only positive synergism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G. </a:t>
            </a:r>
            <a:r>
              <a:rPr lang="en-US" sz="2400" b="1" i="1" dirty="0" err="1">
                <a:solidFill>
                  <a:schemeClr val="tx1"/>
                </a:solidFill>
                <a:latin typeface="Calibri" panose="020F0502020204030204" pitchFamily="34" charset="0"/>
              </a:rPr>
              <a:t>diaz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may have use in Jalapeno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Targeted markets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Nutrient profiling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metabolites</a:t>
            </a:r>
          </a:p>
        </p:txBody>
      </p:sp>
    </p:spTree>
    <p:extLst>
      <p:ext uri="{BB962C8B-B14F-4D97-AF65-F5344CB8AC3E}">
        <p14:creationId xmlns:p14="http://schemas.microsoft.com/office/powerpoint/2010/main" val="352466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Thank you for your Time!!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E0436-F77E-4A93-B074-03ACF567C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3" y="1174502"/>
            <a:ext cx="3870860" cy="2651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49CCF-D33D-4190-9AF5-15C306FC9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13" y="1116479"/>
            <a:ext cx="3045292" cy="27003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9A9A7-E0F8-436A-9C83-C22C5E047EAA}"/>
              </a:ext>
            </a:extLst>
          </p:cNvPr>
          <p:cNvGrpSpPr/>
          <p:nvPr/>
        </p:nvGrpSpPr>
        <p:grpSpPr>
          <a:xfrm>
            <a:off x="837625" y="3884064"/>
            <a:ext cx="10877702" cy="2751258"/>
            <a:chOff x="639852" y="3884064"/>
            <a:chExt cx="10877702" cy="27512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5340FE-5DC9-4A20-B7E8-419B6D2C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794" y="3892122"/>
              <a:ext cx="2194560" cy="2743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B7706A-2254-49A8-BD31-BB3D2B00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823" y="3884064"/>
              <a:ext cx="1826971" cy="2743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A4E02F-F306-4E5F-8646-4A92E78F6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52" y="3884064"/>
              <a:ext cx="1826971" cy="2743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33AA75-E7F1-46B1-93E0-5A6F1073C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 r="10761"/>
            <a:stretch/>
          </p:blipFill>
          <p:spPr>
            <a:xfrm>
              <a:off x="2466823" y="3892122"/>
              <a:ext cx="2286000" cy="2743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A85E19-8930-411C-817F-E31BAB642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4" r="-13524"/>
            <a:stretch/>
          </p:blipFill>
          <p:spPr>
            <a:xfrm>
              <a:off x="8774354" y="3884064"/>
              <a:ext cx="2743200" cy="27432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C1C44F6-163A-4CB9-8054-29C2DA962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19" y="1147174"/>
            <a:ext cx="2638928" cy="26389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5DAC8-27AC-4123-900D-FAB2AAFF5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1" b="95531" l="6061" r="89697">
                        <a14:foregroundMark x1="44242" y1="8939" x2="44242" y2="8939"/>
                        <a14:foregroundMark x1="26667" y1="6704" x2="26667" y2="6704"/>
                        <a14:foregroundMark x1="36970" y1="7263" x2="36970" y2="7263"/>
                        <a14:foregroundMark x1="16970" y1="10615" x2="16970" y2="10615"/>
                        <a14:foregroundMark x1="8485" y1="7263" x2="8485" y2="7263"/>
                        <a14:foregroundMark x1="10909" y1="48603" x2="10909" y2="48603"/>
                        <a14:foregroundMark x1="9091" y1="36872" x2="9091" y2="36872"/>
                        <a14:foregroundMark x1="7879" y1="56425" x2="7879" y2="56425"/>
                        <a14:foregroundMark x1="69697" y1="70950" x2="69091" y2="70391"/>
                        <a14:foregroundMark x1="61212" y1="90503" x2="61212" y2="90503"/>
                        <a14:foregroundMark x1="64242" y1="96089" x2="64242" y2="96089"/>
                        <a14:foregroundMark x1="49697" y1="5028" x2="49697" y2="5028"/>
                        <a14:foregroundMark x1="26061" y1="3911" x2="26061" y2="3911"/>
                        <a14:foregroundMark x1="6061" y1="43017" x2="6061" y2="43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58" y="1471989"/>
            <a:ext cx="1795029" cy="19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55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591553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Thank you for your Time!!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49335-294F-4F66-AE5A-A8F9875F9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0" y="1126990"/>
            <a:ext cx="2789320" cy="4188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6F7856-87C9-49E2-9E62-7CDF23C6DE8B}"/>
              </a:ext>
            </a:extLst>
          </p:cNvPr>
          <p:cNvSpPr txBox="1"/>
          <p:nvPr/>
        </p:nvSpPr>
        <p:spPr>
          <a:xfrm>
            <a:off x="170448" y="5315158"/>
            <a:ext cx="332372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Ryan Sebring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hlinkClick r:id="rId5"/>
              </a:rPr>
              <a:t>Sebe@psu.edu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Rlsebring@hotmail.com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90022A-C8A6-4F9C-A3AB-E1662B96D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157" y="1126989"/>
            <a:ext cx="7384622" cy="55352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106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Novel Techniques in Sustainable Agriculture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D54B14-5AEA-4BFF-9623-BE33B3CFC171}"/>
              </a:ext>
            </a:extLst>
          </p:cNvPr>
          <p:cNvGrpSpPr/>
          <p:nvPr/>
        </p:nvGrpSpPr>
        <p:grpSpPr>
          <a:xfrm>
            <a:off x="3626101" y="837038"/>
            <a:ext cx="1962461" cy="3358003"/>
            <a:chOff x="456599" y="1903419"/>
            <a:chExt cx="1962461" cy="33580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3BE3DD-ED4D-45FE-8250-340376BE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88" y="1903419"/>
              <a:ext cx="1937083" cy="29056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CDB5F5-75C2-45B1-A5EC-671807FBCE9A}"/>
                </a:ext>
              </a:extLst>
            </p:cNvPr>
            <p:cNvSpPr txBox="1"/>
            <p:nvPr/>
          </p:nvSpPr>
          <p:spPr>
            <a:xfrm>
              <a:off x="456599" y="4861312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Larger Produce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9338E5-1E2D-4D63-A85D-153867F8AAE7}"/>
              </a:ext>
            </a:extLst>
          </p:cNvPr>
          <p:cNvGrpSpPr/>
          <p:nvPr/>
        </p:nvGrpSpPr>
        <p:grpSpPr>
          <a:xfrm>
            <a:off x="630684" y="1475131"/>
            <a:ext cx="2189299" cy="2081817"/>
            <a:chOff x="630684" y="1397629"/>
            <a:chExt cx="2189299" cy="20818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B662CA-EF9B-4CE3-B652-D0B0B383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097" y="1397629"/>
              <a:ext cx="1066473" cy="15997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CA510B-F918-4493-B207-577A06B4F529}"/>
                </a:ext>
              </a:extLst>
            </p:cNvPr>
            <p:cNvSpPr txBox="1"/>
            <p:nvPr/>
          </p:nvSpPr>
          <p:spPr>
            <a:xfrm>
              <a:off x="630684" y="3079336"/>
              <a:ext cx="2189299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Traditional Method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3AD9C5-FA4E-40AC-B7CE-09D89D0C0DA7}"/>
              </a:ext>
            </a:extLst>
          </p:cNvPr>
          <p:cNvGrpSpPr/>
          <p:nvPr/>
        </p:nvGrpSpPr>
        <p:grpSpPr>
          <a:xfrm>
            <a:off x="6337020" y="4195041"/>
            <a:ext cx="2431582" cy="2531644"/>
            <a:chOff x="3360050" y="4203819"/>
            <a:chExt cx="2431582" cy="25316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6BACF-4654-4CBC-893E-7751651C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78" b="89669" l="9722" r="89815">
                          <a14:foregroundMark x1="40278" y1="8678" x2="40278" y2="8678"/>
                          <a14:foregroundMark x1="42130" y1="47107" x2="42130" y2="47107"/>
                          <a14:foregroundMark x1="44444" y1="48347" x2="44444" y2="483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298" y="4203819"/>
              <a:ext cx="2081087" cy="233158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9AB567-2969-48C4-9FC2-A956F4B387F4}"/>
                </a:ext>
              </a:extLst>
            </p:cNvPr>
            <p:cNvSpPr txBox="1"/>
            <p:nvPr/>
          </p:nvSpPr>
          <p:spPr>
            <a:xfrm>
              <a:off x="3360050" y="6335353"/>
              <a:ext cx="2431582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Intrinsic/Other  Value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5E5BE8-DAE3-4431-9E26-787E30EBD0C3}"/>
              </a:ext>
            </a:extLst>
          </p:cNvPr>
          <p:cNvGrpSpPr/>
          <p:nvPr/>
        </p:nvGrpSpPr>
        <p:grpSpPr>
          <a:xfrm>
            <a:off x="3092043" y="4214669"/>
            <a:ext cx="2757069" cy="2512016"/>
            <a:chOff x="5833561" y="4251397"/>
            <a:chExt cx="2757069" cy="25120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502C31-649B-4763-AA24-1B750181B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06" b="90183" l="8621" r="95567">
                          <a14:foregroundMark x1="20443" y1="7534" x2="20443" y2="7534"/>
                          <a14:foregroundMark x1="92118" y1="30365" x2="92118" y2="30365"/>
                          <a14:foregroundMark x1="95567" y1="34247" x2="95567" y2="34247"/>
                          <a14:foregroundMark x1="31773" y1="65525" x2="31773" y2="65525"/>
                          <a14:foregroundMark x1="33498" y1="61187" x2="33498" y2="61187"/>
                          <a14:foregroundMark x1="32020" y1="61187" x2="32020" y2="61187"/>
                          <a14:foregroundMark x1="32020" y1="61187" x2="32020" y2="61187"/>
                          <a14:foregroundMark x1="25862" y1="51142" x2="25616" y2="63014"/>
                          <a14:foregroundMark x1="25616" y1="63014" x2="29310" y2="74201"/>
                          <a14:foregroundMark x1="29310" y1="74201" x2="38670" y2="65525"/>
                          <a14:foregroundMark x1="38670" y1="65525" x2="43596" y2="54338"/>
                          <a14:foregroundMark x1="43596" y1="54338" x2="26108" y2="50000"/>
                          <a14:foregroundMark x1="38670" y1="53196" x2="25616" y2="50457"/>
                          <a14:foregroundMark x1="25616" y1="50457" x2="25123" y2="63014"/>
                          <a14:foregroundMark x1="25123" y1="63014" x2="29803" y2="74201"/>
                          <a14:foregroundMark x1="29803" y1="74201" x2="39409" y2="66210"/>
                          <a14:foregroundMark x1="39409" y1="66210" x2="41133" y2="54110"/>
                          <a14:foregroundMark x1="41133" y1="54110" x2="39901" y2="51142"/>
                          <a14:foregroundMark x1="36207" y1="62329" x2="36207" y2="62329"/>
                          <a14:foregroundMark x1="27586" y1="59132" x2="27586" y2="59132"/>
                          <a14:foregroundMark x1="8621" y1="59132" x2="8621" y2="59132"/>
                          <a14:foregroundMark x1="30788" y1="65525" x2="30788" y2="65525"/>
                          <a14:foregroundMark x1="28571" y1="62100" x2="28571" y2="62100"/>
                          <a14:foregroundMark x1="27094" y1="53425" x2="27094" y2="53425"/>
                          <a14:foregroundMark x1="16749" y1="24658" x2="16749" y2="24658"/>
                          <a14:foregroundMark x1="34483" y1="20091" x2="34483" y2="20091"/>
                          <a14:foregroundMark x1="23892" y1="90183" x2="23892" y2="90183"/>
                          <a14:foregroundMark x1="25862" y1="25571" x2="25862" y2="25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575" y="4251397"/>
              <a:ext cx="2073040" cy="223643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418852-9D8A-4C56-8E31-78DDB1DD43EA}"/>
                </a:ext>
              </a:extLst>
            </p:cNvPr>
            <p:cNvSpPr txBox="1"/>
            <p:nvPr/>
          </p:nvSpPr>
          <p:spPr>
            <a:xfrm>
              <a:off x="5833561" y="6363303"/>
              <a:ext cx="2757069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Environmentally Friendly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DF5A9B-E6E4-486F-8EBF-DF8C1A488126}"/>
              </a:ext>
            </a:extLst>
          </p:cNvPr>
          <p:cNvGrpSpPr/>
          <p:nvPr/>
        </p:nvGrpSpPr>
        <p:grpSpPr>
          <a:xfrm>
            <a:off x="6394680" y="1081604"/>
            <a:ext cx="2055711" cy="2868871"/>
            <a:chOff x="6116457" y="1411407"/>
            <a:chExt cx="2055711" cy="28688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146402-0E59-484A-AE39-DBB7ED45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42" b="97987" l="2926" r="96809">
                          <a14:foregroundMark x1="23670" y1="36465" x2="23670" y2="36465"/>
                          <a14:foregroundMark x1="25532" y1="21924" x2="25532" y2="21924"/>
                          <a14:foregroundMark x1="25532" y1="20805" x2="25532" y2="20805"/>
                          <a14:foregroundMark x1="25532" y1="20358" x2="25532" y2="20358"/>
                          <a14:foregroundMark x1="23936" y1="20358" x2="23936" y2="20358"/>
                          <a14:foregroundMark x1="23936" y1="20358" x2="23936" y2="20358"/>
                          <a14:foregroundMark x1="23936" y1="20358" x2="23936" y2="20358"/>
                          <a14:foregroundMark x1="60106" y1="78076" x2="60106" y2="78076"/>
                          <a14:foregroundMark x1="58511" y1="94631" x2="58511" y2="94631"/>
                          <a14:foregroundMark x1="64628" y1="96868" x2="64628" y2="96868"/>
                          <a14:foregroundMark x1="77926" y1="47427" x2="77926" y2="47427"/>
                          <a14:foregroundMark x1="58777" y1="29306" x2="58777" y2="29306"/>
                          <a14:foregroundMark x1="60638" y1="28188" x2="60638" y2="28188"/>
                          <a14:foregroundMark x1="60904" y1="30201" x2="60904" y2="30201"/>
                          <a14:foregroundMark x1="93085" y1="28859" x2="93085" y2="28859"/>
                          <a14:foregroundMark x1="93085" y1="28859" x2="93085" y2="28859"/>
                          <a14:foregroundMark x1="93085" y1="27964" x2="93085" y2="27964"/>
                          <a14:foregroundMark x1="93085" y1="27964" x2="93085" y2="27964"/>
                          <a14:foregroundMark x1="97606" y1="28635" x2="97606" y2="28635"/>
                          <a14:foregroundMark x1="97606" y1="28635" x2="97606" y2="28635"/>
                          <a14:foregroundMark x1="78989" y1="43400" x2="78989" y2="43400"/>
                          <a14:foregroundMark x1="78723" y1="30872" x2="78723" y2="30872"/>
                          <a14:foregroundMark x1="75266" y1="31096" x2="75266" y2="31096"/>
                          <a14:foregroundMark x1="72872" y1="23937" x2="72872" y2="23937"/>
                          <a14:foregroundMark x1="73404" y1="15213" x2="66489" y2="25056"/>
                          <a14:foregroundMark x1="66489" y1="25056" x2="77926" y2="31320"/>
                          <a14:foregroundMark x1="77926" y1="31320" x2="85372" y2="21029"/>
                          <a14:foregroundMark x1="85372" y1="21029" x2="74202" y2="14765"/>
                          <a14:foregroundMark x1="74202" y1="14765" x2="72872" y2="15884"/>
                          <a14:foregroundMark x1="82713" y1="24832" x2="82713" y2="24832"/>
                          <a14:foregroundMark x1="81117" y1="21253" x2="81117" y2="21253"/>
                          <a14:foregroundMark x1="80319" y1="23937" x2="80319" y2="23937"/>
                          <a14:foregroundMark x1="78457" y1="20582" x2="78457" y2="20582"/>
                          <a14:foregroundMark x1="78723" y1="19016" x2="78723" y2="19016"/>
                          <a14:foregroundMark x1="80053" y1="22819" x2="80053" y2="22819"/>
                          <a14:foregroundMark x1="59574" y1="76510" x2="59574" y2="75391"/>
                          <a14:foregroundMark x1="57181" y1="66890" x2="57181" y2="66890"/>
                          <a14:foregroundMark x1="52128" y1="58389" x2="52128" y2="58389"/>
                          <a14:foregroundMark x1="53457" y1="56152" x2="53457" y2="56152"/>
                          <a14:foregroundMark x1="57713" y1="57942" x2="57713" y2="57942"/>
                          <a14:foregroundMark x1="59309" y1="56823" x2="59309" y2="56823"/>
                          <a14:foregroundMark x1="50798" y1="55928" x2="50798" y2="55928"/>
                          <a14:foregroundMark x1="50798" y1="56600" x2="50798" y2="56600"/>
                          <a14:foregroundMark x1="50798" y1="56600" x2="50798" y2="56600"/>
                          <a14:foregroundMark x1="50000" y1="57942" x2="50000" y2="57942"/>
                          <a14:foregroundMark x1="3723" y1="30201" x2="3723" y2="30201"/>
                          <a14:foregroundMark x1="5319" y1="27069" x2="5319" y2="27069"/>
                          <a14:foregroundMark x1="40426" y1="28859" x2="40426" y2="28859"/>
                          <a14:foregroundMark x1="40160" y1="29978" x2="40160" y2="29978"/>
                          <a14:foregroundMark x1="19415" y1="61969" x2="19415" y2="61969"/>
                          <a14:foregroundMark x1="31649" y1="61074" x2="31649" y2="61074"/>
                          <a14:foregroundMark x1="32979" y1="61074" x2="32979" y2="61074"/>
                          <a14:foregroundMark x1="34309" y1="33110" x2="34309" y2="33110"/>
                          <a14:foregroundMark x1="53723" y1="98434" x2="53723" y2="98434"/>
                          <a14:foregroundMark x1="42021" y1="70246" x2="42021" y2="70246"/>
                          <a14:foregroundMark x1="73404" y1="61969" x2="73404" y2="61969"/>
                          <a14:foregroundMark x1="62500" y1="82998" x2="62500" y2="82998"/>
                          <a14:foregroundMark x1="65691" y1="76510" x2="65691" y2="76510"/>
                          <a14:foregroundMark x1="54255" y1="45861" x2="54255" y2="45861"/>
                          <a14:foregroundMark x1="53457" y1="45190" x2="53457" y2="45190"/>
                          <a14:foregroundMark x1="53191" y1="43848" x2="53191" y2="43848"/>
                          <a14:foregroundMark x1="74202" y1="5369" x2="74202" y2="5369"/>
                          <a14:foregroundMark x1="22872" y1="1342" x2="22872" y2="1342"/>
                          <a14:foregroundMark x1="7447" y1="31991" x2="7447" y2="31991"/>
                          <a14:foregroundMark x1="19149" y1="21700" x2="19149" y2="21700"/>
                          <a14:foregroundMark x1="3457" y1="31320" x2="3457" y2="31320"/>
                          <a14:foregroundMark x1="18883" y1="30201" x2="18883" y2="30201"/>
                          <a14:foregroundMark x1="22872" y1="30201" x2="22872" y2="30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457" y="1411407"/>
              <a:ext cx="2055711" cy="244389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ACAEF5-156D-45B0-A46B-1B31DA9C6705}"/>
                </a:ext>
              </a:extLst>
            </p:cNvPr>
            <p:cNvSpPr txBox="1"/>
            <p:nvPr/>
          </p:nvSpPr>
          <p:spPr>
            <a:xfrm>
              <a:off x="6163082" y="3880168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Greater Counts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21BC5E-803A-4D27-86EB-18EB2FEC168A}"/>
              </a:ext>
            </a:extLst>
          </p:cNvPr>
          <p:cNvGrpSpPr/>
          <p:nvPr/>
        </p:nvGrpSpPr>
        <p:grpSpPr>
          <a:xfrm>
            <a:off x="343311" y="4111736"/>
            <a:ext cx="2260824" cy="2614949"/>
            <a:chOff x="3404402" y="1372293"/>
            <a:chExt cx="2260824" cy="2614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1633E0-1C93-44AA-80E3-E899818B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00" b="98400" l="1750" r="97712">
                          <a14:foregroundMark x1="6460" y1="46000" x2="6460" y2="46000"/>
                          <a14:foregroundMark x1="1884" y1="49300" x2="1884" y2="49300"/>
                          <a14:foregroundMark x1="92598" y1="55300" x2="92598" y2="55300"/>
                          <a14:foregroundMark x1="97712" y1="55400" x2="97712" y2="55400"/>
                          <a14:foregroundMark x1="51682" y1="94200" x2="51682" y2="94200"/>
                          <a14:foregroundMark x1="63257" y1="98400" x2="63257" y2="98400"/>
                          <a14:foregroundMark x1="68237" y1="6300" x2="68237" y2="6300"/>
                          <a14:foregroundMark x1="63122" y1="2500" x2="63122" y2="2500"/>
                          <a14:foregroundMark x1="45895" y1="52300" x2="45895" y2="52300"/>
                          <a14:foregroundMark x1="31359" y1="50500" x2="31359" y2="50500"/>
                          <a14:foregroundMark x1="47510" y1="49800" x2="47510" y2="49800"/>
                          <a14:foregroundMark x1="48721" y1="47000" x2="48721" y2="47000"/>
                          <a14:foregroundMark x1="46837" y1="48600" x2="46837" y2="48600"/>
                          <a14:foregroundMark x1="46837" y1="48600" x2="46837" y2="48600"/>
                          <a14:foregroundMark x1="39704" y1="47000" x2="44011" y2="54100"/>
                          <a14:foregroundMark x1="44011" y1="54100" x2="52355" y2="57200"/>
                          <a14:foregroundMark x1="52355" y1="57200" x2="59354" y2="52200"/>
                          <a14:foregroundMark x1="59354" y1="52200" x2="54374" y2="46100"/>
                          <a14:foregroundMark x1="54374" y1="46100" x2="44684" y2="45400"/>
                          <a14:foregroundMark x1="44684" y1="45400" x2="39166" y2="47200"/>
                          <a14:foregroundMark x1="39031" y1="55300" x2="29341" y2="55600"/>
                          <a14:foregroundMark x1="29341" y1="55600" x2="25707" y2="62500"/>
                          <a14:foregroundMark x1="25707" y1="62500" x2="30821" y2="68900"/>
                          <a14:foregroundMark x1="30821" y1="68900" x2="40377" y2="70200"/>
                          <a14:foregroundMark x1="40377" y1="70200" x2="49529" y2="68600"/>
                          <a14:foregroundMark x1="49529" y1="68600" x2="56931" y2="63300"/>
                          <a14:foregroundMark x1="56931" y1="63300" x2="58143" y2="56100"/>
                          <a14:foregroundMark x1="58143" y1="56100" x2="52490" y2="53300"/>
                          <a14:foregroundMark x1="31359" y1="41400" x2="26245" y2="47800"/>
                          <a14:foregroundMark x1="26245" y1="47800" x2="28129" y2="54800"/>
                          <a14:foregroundMark x1="28129" y1="54800" x2="37550" y2="55700"/>
                          <a14:foregroundMark x1="37550" y1="55700" x2="40915" y2="48600"/>
                          <a14:foregroundMark x1="40915" y1="48600" x2="37416" y2="41600"/>
                          <a14:foregroundMark x1="37416" y1="41600" x2="31359" y2="41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001" y="1372293"/>
              <a:ext cx="1595626" cy="21475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DC7E4-9B96-42DC-B1F0-16EC520C9B52}"/>
                </a:ext>
              </a:extLst>
            </p:cNvPr>
            <p:cNvSpPr txBox="1"/>
            <p:nvPr/>
          </p:nvSpPr>
          <p:spPr>
            <a:xfrm>
              <a:off x="3404402" y="3587132"/>
              <a:ext cx="2260824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Increased Nutrition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33953A-3960-450D-98E2-AFEF7E5DD61F}"/>
              </a:ext>
            </a:extLst>
          </p:cNvPr>
          <p:cNvGrpSpPr/>
          <p:nvPr/>
        </p:nvGrpSpPr>
        <p:grpSpPr>
          <a:xfrm>
            <a:off x="9256510" y="3986132"/>
            <a:ext cx="2363543" cy="2740553"/>
            <a:chOff x="8701550" y="1397629"/>
            <a:chExt cx="2363543" cy="27405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C77B6C-7FD4-44D4-AF98-85729783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784" b="95270" l="9888" r="89888">
                          <a14:foregroundMark x1="42697" y1="92117" x2="42697" y2="92117"/>
                          <a14:foregroundMark x1="38202" y1="95495" x2="38202" y2="95495"/>
                          <a14:foregroundMark x1="18876" y1="36036" x2="18876" y2="36036"/>
                          <a14:foregroundMark x1="21124" y1="8784" x2="21124" y2="8784"/>
                          <a14:foregroundMark x1="81798" y1="11036" x2="81798" y2="11036"/>
                          <a14:foregroundMark x1="55730" y1="9009" x2="55730" y2="9009"/>
                          <a14:foregroundMark x1="85843" y1="32658" x2="85843" y2="32658"/>
                          <a14:foregroundMark x1="88764" y1="51126" x2="88764" y2="51126"/>
                          <a14:foregroundMark x1="74831" y1="50676" x2="74831" y2="50676"/>
                          <a14:foregroundMark x1="40449" y1="40315" x2="40449" y2="40315"/>
                          <a14:foregroundMark x1="40674" y1="27252" x2="34382" y2="36712"/>
                          <a14:foregroundMark x1="34382" y1="36712" x2="41798" y2="46171"/>
                          <a14:foregroundMark x1="41798" y1="46171" x2="53258" y2="50450"/>
                          <a14:foregroundMark x1="53258" y1="50450" x2="60225" y2="40991"/>
                          <a14:foregroundMark x1="60225" y1="40991" x2="55955" y2="29279"/>
                          <a14:foregroundMark x1="55955" y1="29279" x2="44045" y2="26126"/>
                          <a14:foregroundMark x1="44045" y1="26126" x2="39775" y2="27703"/>
                          <a14:foregroundMark x1="40225" y1="30180" x2="35730" y2="40991"/>
                          <a14:foregroundMark x1="35730" y1="40991" x2="44719" y2="48423"/>
                          <a14:foregroundMark x1="44719" y1="48423" x2="55281" y2="44595"/>
                          <a14:foregroundMark x1="55281" y1="44595" x2="51685" y2="33559"/>
                          <a14:foregroundMark x1="51685" y1="33559" x2="41348" y2="38739"/>
                          <a14:foregroundMark x1="41348" y1="38739" x2="52584" y2="35811"/>
                          <a14:foregroundMark x1="52584" y1="35811" x2="42921" y2="30180"/>
                          <a14:foregroundMark x1="42921" y1="30180" x2="39326" y2="29505"/>
                          <a14:foregroundMark x1="26742" y1="43694" x2="26742" y2="43694"/>
                          <a14:foregroundMark x1="47865" y1="42793" x2="47865" y2="42793"/>
                          <a14:foregroundMark x1="70787" y1="70946" x2="70787" y2="70946"/>
                          <a14:foregroundMark x1="24944" y1="70721" x2="24944" y2="70721"/>
                          <a14:foregroundMark x1="35955" y1="89640" x2="35955" y2="896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550" y="1397629"/>
              <a:ext cx="2363543" cy="235823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6BB427-FB01-47CF-9CD2-2F4523366A7C}"/>
                </a:ext>
              </a:extLst>
            </p:cNvPr>
            <p:cNvSpPr txBox="1"/>
            <p:nvPr/>
          </p:nvSpPr>
          <p:spPr>
            <a:xfrm>
              <a:off x="8902091" y="3738072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Other Defects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5F9C2D-B6A5-429C-B0A8-C08BFDDF0EBC}"/>
              </a:ext>
            </a:extLst>
          </p:cNvPr>
          <p:cNvGrpSpPr/>
          <p:nvPr/>
        </p:nvGrpSpPr>
        <p:grpSpPr>
          <a:xfrm>
            <a:off x="9256510" y="1342317"/>
            <a:ext cx="2163002" cy="2347445"/>
            <a:chOff x="9000267" y="4415968"/>
            <a:chExt cx="2163002" cy="2347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152091-62E6-45AC-88F5-7490A7342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911" b="95531" l="6061" r="89697">
                          <a14:foregroundMark x1="44242" y1="8939" x2="44242" y2="8939"/>
                          <a14:foregroundMark x1="26667" y1="6704" x2="26667" y2="6704"/>
                          <a14:foregroundMark x1="36970" y1="7263" x2="36970" y2="7263"/>
                          <a14:foregroundMark x1="16970" y1="10615" x2="16970" y2="10615"/>
                          <a14:foregroundMark x1="8485" y1="7263" x2="8485" y2="7263"/>
                          <a14:foregroundMark x1="10909" y1="48603" x2="10909" y2="48603"/>
                          <a14:foregroundMark x1="9091" y1="36872" x2="9091" y2="36872"/>
                          <a14:foregroundMark x1="7879" y1="56425" x2="7879" y2="56425"/>
                          <a14:foregroundMark x1="69697" y1="70950" x2="69091" y2="70391"/>
                          <a14:foregroundMark x1="61212" y1="90503" x2="61212" y2="90503"/>
                          <a14:foregroundMark x1="64242" y1="96089" x2="64242" y2="96089"/>
                          <a14:foregroundMark x1="49697" y1="5028" x2="49697" y2="5028"/>
                          <a14:foregroundMark x1="26061" y1="3911" x2="26061" y2="3911"/>
                          <a14:foregroundMark x1="6061" y1="43017" x2="6061" y2="43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254" y="4415968"/>
              <a:ext cx="1795029" cy="194733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083217-3ECC-4D1A-B496-8217C0065C67}"/>
                </a:ext>
              </a:extLst>
            </p:cNvPr>
            <p:cNvSpPr txBox="1"/>
            <p:nvPr/>
          </p:nvSpPr>
          <p:spPr>
            <a:xfrm>
              <a:off x="9000267" y="6363303"/>
              <a:ext cx="2163002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Opportunity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14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Deleterious Effects of ‘Improvement’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D54B14-5AEA-4BFF-9623-BE33B3CFC171}"/>
              </a:ext>
            </a:extLst>
          </p:cNvPr>
          <p:cNvGrpSpPr/>
          <p:nvPr/>
        </p:nvGrpSpPr>
        <p:grpSpPr>
          <a:xfrm>
            <a:off x="721307" y="3494474"/>
            <a:ext cx="1962461" cy="3358003"/>
            <a:chOff x="456599" y="1903419"/>
            <a:chExt cx="1962461" cy="33580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3BE3DD-ED4D-45FE-8250-340376BE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88" y="1903419"/>
              <a:ext cx="1937083" cy="29056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CDB5F5-75C2-45B1-A5EC-671807FBCE9A}"/>
                </a:ext>
              </a:extLst>
            </p:cNvPr>
            <p:cNvSpPr txBox="1"/>
            <p:nvPr/>
          </p:nvSpPr>
          <p:spPr>
            <a:xfrm>
              <a:off x="456599" y="4861312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Larger Produce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9338E5-1E2D-4D63-A85D-153867F8AAE7}"/>
              </a:ext>
            </a:extLst>
          </p:cNvPr>
          <p:cNvGrpSpPr/>
          <p:nvPr/>
        </p:nvGrpSpPr>
        <p:grpSpPr>
          <a:xfrm>
            <a:off x="654748" y="1378875"/>
            <a:ext cx="2189299" cy="2081817"/>
            <a:chOff x="630684" y="1397629"/>
            <a:chExt cx="2189299" cy="20818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B662CA-EF9B-4CE3-B652-D0B0B383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5" b="98077" l="5907" r="93819">
                          <a14:foregroundMark x1="5907" y1="65476" x2="5907" y2="65476"/>
                          <a14:foregroundMark x1="55082" y1="93315" x2="55082" y2="93315"/>
                          <a14:foregroundMark x1="93819" y1="69139" x2="93819" y2="69139"/>
                          <a14:foregroundMark x1="74038" y1="8059" x2="73764" y2="8791"/>
                          <a14:foregroundMark x1="73489" y1="3846" x2="73489" y2="3846"/>
                          <a14:foregroundMark x1="61951" y1="98077" x2="61951" y2="98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097" y="1397629"/>
              <a:ext cx="1066473" cy="15997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CA510B-F918-4493-B207-577A06B4F529}"/>
                </a:ext>
              </a:extLst>
            </p:cNvPr>
            <p:cNvSpPr txBox="1"/>
            <p:nvPr/>
          </p:nvSpPr>
          <p:spPr>
            <a:xfrm>
              <a:off x="630684" y="3079336"/>
              <a:ext cx="2189299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Traditional Method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DF5A9B-E6E4-486F-8EBF-DF8C1A488126}"/>
              </a:ext>
            </a:extLst>
          </p:cNvPr>
          <p:cNvGrpSpPr/>
          <p:nvPr/>
        </p:nvGrpSpPr>
        <p:grpSpPr>
          <a:xfrm>
            <a:off x="6394680" y="3982954"/>
            <a:ext cx="2055711" cy="2868871"/>
            <a:chOff x="6116457" y="1411407"/>
            <a:chExt cx="2055711" cy="28688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146402-0E59-484A-AE39-DBB7ED45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2" b="97987" l="2926" r="96809">
                          <a14:foregroundMark x1="23670" y1="36465" x2="23670" y2="36465"/>
                          <a14:foregroundMark x1="25532" y1="21924" x2="25532" y2="21924"/>
                          <a14:foregroundMark x1="25532" y1="20805" x2="25532" y2="20805"/>
                          <a14:foregroundMark x1="25532" y1="20358" x2="25532" y2="20358"/>
                          <a14:foregroundMark x1="23936" y1="20358" x2="23936" y2="20358"/>
                          <a14:foregroundMark x1="23936" y1="20358" x2="23936" y2="20358"/>
                          <a14:foregroundMark x1="23936" y1="20358" x2="23936" y2="20358"/>
                          <a14:foregroundMark x1="60106" y1="78076" x2="60106" y2="78076"/>
                          <a14:foregroundMark x1="58511" y1="94631" x2="58511" y2="94631"/>
                          <a14:foregroundMark x1="64628" y1="96868" x2="64628" y2="96868"/>
                          <a14:foregroundMark x1="77926" y1="47427" x2="77926" y2="47427"/>
                          <a14:foregroundMark x1="58777" y1="29306" x2="58777" y2="29306"/>
                          <a14:foregroundMark x1="60638" y1="28188" x2="60638" y2="28188"/>
                          <a14:foregroundMark x1="60904" y1="30201" x2="60904" y2="30201"/>
                          <a14:foregroundMark x1="93085" y1="28859" x2="93085" y2="28859"/>
                          <a14:foregroundMark x1="93085" y1="28859" x2="93085" y2="28859"/>
                          <a14:foregroundMark x1="93085" y1="27964" x2="93085" y2="27964"/>
                          <a14:foregroundMark x1="93085" y1="27964" x2="93085" y2="27964"/>
                          <a14:foregroundMark x1="97606" y1="28635" x2="97606" y2="28635"/>
                          <a14:foregroundMark x1="97606" y1="28635" x2="97606" y2="28635"/>
                          <a14:foregroundMark x1="78989" y1="43400" x2="78989" y2="43400"/>
                          <a14:foregroundMark x1="78723" y1="30872" x2="78723" y2="30872"/>
                          <a14:foregroundMark x1="75266" y1="31096" x2="75266" y2="31096"/>
                          <a14:foregroundMark x1="72872" y1="23937" x2="72872" y2="23937"/>
                          <a14:foregroundMark x1="73404" y1="15213" x2="66489" y2="25056"/>
                          <a14:foregroundMark x1="66489" y1="25056" x2="77926" y2="31320"/>
                          <a14:foregroundMark x1="77926" y1="31320" x2="85372" y2="21029"/>
                          <a14:foregroundMark x1="85372" y1="21029" x2="74202" y2="14765"/>
                          <a14:foregroundMark x1="74202" y1="14765" x2="72872" y2="15884"/>
                          <a14:foregroundMark x1="82713" y1="24832" x2="82713" y2="24832"/>
                          <a14:foregroundMark x1="81117" y1="21253" x2="81117" y2="21253"/>
                          <a14:foregroundMark x1="80319" y1="23937" x2="80319" y2="23937"/>
                          <a14:foregroundMark x1="78457" y1="20582" x2="78457" y2="20582"/>
                          <a14:foregroundMark x1="78723" y1="19016" x2="78723" y2="19016"/>
                          <a14:foregroundMark x1="80053" y1="22819" x2="80053" y2="22819"/>
                          <a14:foregroundMark x1="59574" y1="76510" x2="59574" y2="75391"/>
                          <a14:foregroundMark x1="57181" y1="66890" x2="57181" y2="66890"/>
                          <a14:foregroundMark x1="52128" y1="58389" x2="52128" y2="58389"/>
                          <a14:foregroundMark x1="53457" y1="56152" x2="53457" y2="56152"/>
                          <a14:foregroundMark x1="57713" y1="57942" x2="57713" y2="57942"/>
                          <a14:foregroundMark x1="59309" y1="56823" x2="59309" y2="56823"/>
                          <a14:foregroundMark x1="50798" y1="55928" x2="50798" y2="55928"/>
                          <a14:foregroundMark x1="50798" y1="56600" x2="50798" y2="56600"/>
                          <a14:foregroundMark x1="50798" y1="56600" x2="50798" y2="56600"/>
                          <a14:foregroundMark x1="50000" y1="57942" x2="50000" y2="57942"/>
                          <a14:foregroundMark x1="3723" y1="30201" x2="3723" y2="30201"/>
                          <a14:foregroundMark x1="5319" y1="27069" x2="5319" y2="27069"/>
                          <a14:foregroundMark x1="40426" y1="28859" x2="40426" y2="28859"/>
                          <a14:foregroundMark x1="40160" y1="29978" x2="40160" y2="29978"/>
                          <a14:foregroundMark x1="19415" y1="61969" x2="19415" y2="61969"/>
                          <a14:foregroundMark x1="31649" y1="61074" x2="31649" y2="61074"/>
                          <a14:foregroundMark x1="32979" y1="61074" x2="32979" y2="61074"/>
                          <a14:foregroundMark x1="34309" y1="33110" x2="34309" y2="33110"/>
                          <a14:foregroundMark x1="53723" y1="98434" x2="53723" y2="98434"/>
                          <a14:foregroundMark x1="42021" y1="70246" x2="42021" y2="70246"/>
                          <a14:foregroundMark x1="73404" y1="61969" x2="73404" y2="61969"/>
                          <a14:foregroundMark x1="62500" y1="82998" x2="62500" y2="82998"/>
                          <a14:foregroundMark x1="65691" y1="76510" x2="65691" y2="76510"/>
                          <a14:foregroundMark x1="54255" y1="45861" x2="54255" y2="45861"/>
                          <a14:foregroundMark x1="53457" y1="45190" x2="53457" y2="45190"/>
                          <a14:foregroundMark x1="53191" y1="43848" x2="53191" y2="43848"/>
                          <a14:foregroundMark x1="74202" y1="5369" x2="74202" y2="5369"/>
                          <a14:foregroundMark x1="22872" y1="1342" x2="22872" y2="1342"/>
                          <a14:foregroundMark x1="7447" y1="31991" x2="7447" y2="31991"/>
                          <a14:foregroundMark x1="19149" y1="21700" x2="19149" y2="21700"/>
                          <a14:foregroundMark x1="3457" y1="31320" x2="3457" y2="31320"/>
                          <a14:foregroundMark x1="18883" y1="30201" x2="18883" y2="30201"/>
                          <a14:foregroundMark x1="22872" y1="30201" x2="22872" y2="30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457" y="1411407"/>
              <a:ext cx="2055711" cy="244389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ACAEF5-156D-45B0-A46B-1B31DA9C6705}"/>
                </a:ext>
              </a:extLst>
            </p:cNvPr>
            <p:cNvSpPr txBox="1"/>
            <p:nvPr/>
          </p:nvSpPr>
          <p:spPr>
            <a:xfrm>
              <a:off x="6163082" y="3880168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Greater Counts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21BC5E-803A-4D27-86EB-18EB2FEC168A}"/>
              </a:ext>
            </a:extLst>
          </p:cNvPr>
          <p:cNvGrpSpPr/>
          <p:nvPr/>
        </p:nvGrpSpPr>
        <p:grpSpPr>
          <a:xfrm>
            <a:off x="3398045" y="1015307"/>
            <a:ext cx="2260824" cy="2614949"/>
            <a:chOff x="3404402" y="1372293"/>
            <a:chExt cx="2260824" cy="2614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1633E0-1C93-44AA-80E3-E899818B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00" b="98400" l="1750" r="97712">
                          <a14:foregroundMark x1="6460" y1="46000" x2="6460" y2="46000"/>
                          <a14:foregroundMark x1="1884" y1="49300" x2="1884" y2="49300"/>
                          <a14:foregroundMark x1="92598" y1="55300" x2="92598" y2="55300"/>
                          <a14:foregroundMark x1="97712" y1="55400" x2="97712" y2="55400"/>
                          <a14:foregroundMark x1="51682" y1="94200" x2="51682" y2="94200"/>
                          <a14:foregroundMark x1="63257" y1="98400" x2="63257" y2="98400"/>
                          <a14:foregroundMark x1="68237" y1="6300" x2="68237" y2="6300"/>
                          <a14:foregroundMark x1="63122" y1="2500" x2="63122" y2="2500"/>
                          <a14:foregroundMark x1="45895" y1="52300" x2="45895" y2="52300"/>
                          <a14:foregroundMark x1="31359" y1="50500" x2="31359" y2="50500"/>
                          <a14:foregroundMark x1="47510" y1="49800" x2="47510" y2="49800"/>
                          <a14:foregroundMark x1="48721" y1="47000" x2="48721" y2="47000"/>
                          <a14:foregroundMark x1="46837" y1="48600" x2="46837" y2="48600"/>
                          <a14:foregroundMark x1="46837" y1="48600" x2="46837" y2="48600"/>
                          <a14:foregroundMark x1="39704" y1="47000" x2="44011" y2="54100"/>
                          <a14:foregroundMark x1="44011" y1="54100" x2="52355" y2="57200"/>
                          <a14:foregroundMark x1="52355" y1="57200" x2="59354" y2="52200"/>
                          <a14:foregroundMark x1="59354" y1="52200" x2="54374" y2="46100"/>
                          <a14:foregroundMark x1="54374" y1="46100" x2="44684" y2="45400"/>
                          <a14:foregroundMark x1="44684" y1="45400" x2="39166" y2="47200"/>
                          <a14:foregroundMark x1="39031" y1="55300" x2="29341" y2="55600"/>
                          <a14:foregroundMark x1="29341" y1="55600" x2="25707" y2="62500"/>
                          <a14:foregroundMark x1="25707" y1="62500" x2="30821" y2="68900"/>
                          <a14:foregroundMark x1="30821" y1="68900" x2="40377" y2="70200"/>
                          <a14:foregroundMark x1="40377" y1="70200" x2="49529" y2="68600"/>
                          <a14:foregroundMark x1="49529" y1="68600" x2="56931" y2="63300"/>
                          <a14:foregroundMark x1="56931" y1="63300" x2="58143" y2="56100"/>
                          <a14:foregroundMark x1="58143" y1="56100" x2="52490" y2="53300"/>
                          <a14:foregroundMark x1="31359" y1="41400" x2="26245" y2="47800"/>
                          <a14:foregroundMark x1="26245" y1="47800" x2="28129" y2="54800"/>
                          <a14:foregroundMark x1="28129" y1="54800" x2="37550" y2="55700"/>
                          <a14:foregroundMark x1="37550" y1="55700" x2="40915" y2="48600"/>
                          <a14:foregroundMark x1="40915" y1="48600" x2="37416" y2="41600"/>
                          <a14:foregroundMark x1="37416" y1="41600" x2="31359" y2="41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001" y="1372293"/>
              <a:ext cx="1595626" cy="21475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BDC7E4-9B96-42DC-B1F0-16EC520C9B52}"/>
                </a:ext>
              </a:extLst>
            </p:cNvPr>
            <p:cNvSpPr txBox="1"/>
            <p:nvPr/>
          </p:nvSpPr>
          <p:spPr>
            <a:xfrm>
              <a:off x="3404402" y="3587132"/>
              <a:ext cx="2260824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Increased Nutrition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C6AFD1D-0235-495C-AE7C-1C681DE8174E}"/>
              </a:ext>
            </a:extLst>
          </p:cNvPr>
          <p:cNvSpPr txBox="1"/>
          <p:nvPr/>
        </p:nvSpPr>
        <p:spPr>
          <a:xfrm>
            <a:off x="9129592" y="6457890"/>
            <a:ext cx="196246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Decreased Size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379487-CFBF-4D5B-9FA4-B7A454F3AC93}"/>
              </a:ext>
            </a:extLst>
          </p:cNvPr>
          <p:cNvGrpSpPr/>
          <p:nvPr/>
        </p:nvGrpSpPr>
        <p:grpSpPr>
          <a:xfrm>
            <a:off x="9247251" y="4160380"/>
            <a:ext cx="1792112" cy="2158393"/>
            <a:chOff x="9247251" y="4160380"/>
            <a:chExt cx="1792112" cy="21583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E22455-3E80-45BC-A960-E3573E09FBD8}"/>
                </a:ext>
              </a:extLst>
            </p:cNvPr>
            <p:cNvGrpSpPr/>
            <p:nvPr/>
          </p:nvGrpSpPr>
          <p:grpSpPr>
            <a:xfrm>
              <a:off x="9247251" y="4160380"/>
              <a:ext cx="1789226" cy="1065258"/>
              <a:chOff x="9250137" y="4160380"/>
              <a:chExt cx="1789226" cy="106525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661EA92-1818-4664-8660-280D846A9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42" b="97987" l="2926" r="96809">
                            <a14:foregroundMark x1="23670" y1="36465" x2="23670" y2="36465"/>
                            <a14:foregroundMark x1="25532" y1="21924" x2="25532" y2="21924"/>
                            <a14:foregroundMark x1="25532" y1="20805" x2="25532" y2="20805"/>
                            <a14:foregroundMark x1="25532" y1="20358" x2="25532" y2="20358"/>
                            <a14:foregroundMark x1="23936" y1="20358" x2="23936" y2="20358"/>
                            <a14:foregroundMark x1="23936" y1="20358" x2="23936" y2="20358"/>
                            <a14:foregroundMark x1="23936" y1="20358" x2="23936" y2="20358"/>
                            <a14:foregroundMark x1="60106" y1="78076" x2="60106" y2="78076"/>
                            <a14:foregroundMark x1="58511" y1="94631" x2="58511" y2="94631"/>
                            <a14:foregroundMark x1="64628" y1="96868" x2="64628" y2="96868"/>
                            <a14:foregroundMark x1="77926" y1="47427" x2="77926" y2="47427"/>
                            <a14:foregroundMark x1="58777" y1="29306" x2="58777" y2="29306"/>
                            <a14:foregroundMark x1="60638" y1="28188" x2="60638" y2="28188"/>
                            <a14:foregroundMark x1="60904" y1="30201" x2="60904" y2="30201"/>
                            <a14:foregroundMark x1="93085" y1="28859" x2="93085" y2="28859"/>
                            <a14:foregroundMark x1="93085" y1="28859" x2="93085" y2="28859"/>
                            <a14:foregroundMark x1="93085" y1="27964" x2="93085" y2="27964"/>
                            <a14:foregroundMark x1="93085" y1="27964" x2="93085" y2="27964"/>
                            <a14:foregroundMark x1="97606" y1="28635" x2="97606" y2="28635"/>
                            <a14:foregroundMark x1="97606" y1="28635" x2="97606" y2="28635"/>
                            <a14:foregroundMark x1="78989" y1="43400" x2="78989" y2="43400"/>
                            <a14:foregroundMark x1="78723" y1="30872" x2="78723" y2="30872"/>
                            <a14:foregroundMark x1="75266" y1="31096" x2="75266" y2="31096"/>
                            <a14:foregroundMark x1="72872" y1="23937" x2="72872" y2="23937"/>
                            <a14:foregroundMark x1="73404" y1="15213" x2="66489" y2="25056"/>
                            <a14:foregroundMark x1="66489" y1="25056" x2="77926" y2="31320"/>
                            <a14:foregroundMark x1="77926" y1="31320" x2="85372" y2="21029"/>
                            <a14:foregroundMark x1="85372" y1="21029" x2="74202" y2="14765"/>
                            <a14:foregroundMark x1="74202" y1="14765" x2="72872" y2="15884"/>
                            <a14:foregroundMark x1="82713" y1="24832" x2="82713" y2="24832"/>
                            <a14:foregroundMark x1="81117" y1="21253" x2="81117" y2="21253"/>
                            <a14:foregroundMark x1="80319" y1="23937" x2="80319" y2="23937"/>
                            <a14:foregroundMark x1="78457" y1="20582" x2="78457" y2="20582"/>
                            <a14:foregroundMark x1="78723" y1="19016" x2="78723" y2="19016"/>
                            <a14:foregroundMark x1="80053" y1="22819" x2="80053" y2="22819"/>
                            <a14:foregroundMark x1="59574" y1="76510" x2="59574" y2="75391"/>
                            <a14:foregroundMark x1="57181" y1="66890" x2="57181" y2="66890"/>
                            <a14:foregroundMark x1="52128" y1="58389" x2="52128" y2="58389"/>
                            <a14:foregroundMark x1="53457" y1="56152" x2="53457" y2="56152"/>
                            <a14:foregroundMark x1="57713" y1="57942" x2="57713" y2="57942"/>
                            <a14:foregroundMark x1="59309" y1="56823" x2="59309" y2="56823"/>
                            <a14:foregroundMark x1="50798" y1="55928" x2="50798" y2="55928"/>
                            <a14:foregroundMark x1="50798" y1="56600" x2="50798" y2="56600"/>
                            <a14:foregroundMark x1="50798" y1="56600" x2="50798" y2="56600"/>
                            <a14:foregroundMark x1="50000" y1="57942" x2="50000" y2="57942"/>
                            <a14:foregroundMark x1="3723" y1="30201" x2="3723" y2="30201"/>
                            <a14:foregroundMark x1="5319" y1="27069" x2="5319" y2="27069"/>
                            <a14:foregroundMark x1="40426" y1="28859" x2="40426" y2="28859"/>
                            <a14:foregroundMark x1="40160" y1="29978" x2="40160" y2="29978"/>
                            <a14:foregroundMark x1="19415" y1="61969" x2="19415" y2="61969"/>
                            <a14:foregroundMark x1="31649" y1="61074" x2="31649" y2="61074"/>
                            <a14:foregroundMark x1="32979" y1="61074" x2="32979" y2="61074"/>
                            <a14:foregroundMark x1="34309" y1="33110" x2="34309" y2="33110"/>
                            <a14:foregroundMark x1="53723" y1="98434" x2="53723" y2="98434"/>
                            <a14:foregroundMark x1="42021" y1="70246" x2="42021" y2="70246"/>
                            <a14:foregroundMark x1="73404" y1="61969" x2="73404" y2="61969"/>
                            <a14:foregroundMark x1="62500" y1="82998" x2="62500" y2="82998"/>
                            <a14:foregroundMark x1="65691" y1="76510" x2="65691" y2="76510"/>
                            <a14:foregroundMark x1="54255" y1="45861" x2="54255" y2="45861"/>
                            <a14:foregroundMark x1="53457" y1="45190" x2="53457" y2="45190"/>
                            <a14:foregroundMark x1="53191" y1="43848" x2="53191" y2="43848"/>
                            <a14:foregroundMark x1="74202" y1="5369" x2="74202" y2="5369"/>
                            <a14:foregroundMark x1="22872" y1="1342" x2="22872" y2="1342"/>
                            <a14:foregroundMark x1="7447" y1="31991" x2="7447" y2="31991"/>
                            <a14:foregroundMark x1="19149" y1="21700" x2="19149" y2="21700"/>
                            <a14:foregroundMark x1="3457" y1="31320" x2="3457" y2="31320"/>
                            <a14:foregroundMark x1="18883" y1="30201" x2="18883" y2="30201"/>
                            <a14:foregroundMark x1="22872" y1="30201" x2="22872" y2="302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0137" y="4160380"/>
                <a:ext cx="896056" cy="106525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EF1D708-17AF-4E88-8805-246A46DEA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42" b="97987" l="2926" r="96809">
                            <a14:foregroundMark x1="23670" y1="36465" x2="23670" y2="36465"/>
                            <a14:foregroundMark x1="25532" y1="21924" x2="25532" y2="21924"/>
                            <a14:foregroundMark x1="25532" y1="20805" x2="25532" y2="20805"/>
                            <a14:foregroundMark x1="25532" y1="20358" x2="25532" y2="20358"/>
                            <a14:foregroundMark x1="23936" y1="20358" x2="23936" y2="20358"/>
                            <a14:foregroundMark x1="23936" y1="20358" x2="23936" y2="20358"/>
                            <a14:foregroundMark x1="23936" y1="20358" x2="23936" y2="20358"/>
                            <a14:foregroundMark x1="60106" y1="78076" x2="60106" y2="78076"/>
                            <a14:foregroundMark x1="58511" y1="94631" x2="58511" y2="94631"/>
                            <a14:foregroundMark x1="64628" y1="96868" x2="64628" y2="96868"/>
                            <a14:foregroundMark x1="77926" y1="47427" x2="77926" y2="47427"/>
                            <a14:foregroundMark x1="58777" y1="29306" x2="58777" y2="29306"/>
                            <a14:foregroundMark x1="60638" y1="28188" x2="60638" y2="28188"/>
                            <a14:foregroundMark x1="60904" y1="30201" x2="60904" y2="30201"/>
                            <a14:foregroundMark x1="93085" y1="28859" x2="93085" y2="28859"/>
                            <a14:foregroundMark x1="93085" y1="28859" x2="93085" y2="28859"/>
                            <a14:foregroundMark x1="93085" y1="27964" x2="93085" y2="27964"/>
                            <a14:foregroundMark x1="93085" y1="27964" x2="93085" y2="27964"/>
                            <a14:foregroundMark x1="97606" y1="28635" x2="97606" y2="28635"/>
                            <a14:foregroundMark x1="97606" y1="28635" x2="97606" y2="28635"/>
                            <a14:foregroundMark x1="78989" y1="43400" x2="78989" y2="43400"/>
                            <a14:foregroundMark x1="78723" y1="30872" x2="78723" y2="30872"/>
                            <a14:foregroundMark x1="75266" y1="31096" x2="75266" y2="31096"/>
                            <a14:foregroundMark x1="72872" y1="23937" x2="72872" y2="23937"/>
                            <a14:foregroundMark x1="73404" y1="15213" x2="66489" y2="25056"/>
                            <a14:foregroundMark x1="66489" y1="25056" x2="77926" y2="31320"/>
                            <a14:foregroundMark x1="77926" y1="31320" x2="85372" y2="21029"/>
                            <a14:foregroundMark x1="85372" y1="21029" x2="74202" y2="14765"/>
                            <a14:foregroundMark x1="74202" y1="14765" x2="72872" y2="15884"/>
                            <a14:foregroundMark x1="82713" y1="24832" x2="82713" y2="24832"/>
                            <a14:foregroundMark x1="81117" y1="21253" x2="81117" y2="21253"/>
                            <a14:foregroundMark x1="80319" y1="23937" x2="80319" y2="23937"/>
                            <a14:foregroundMark x1="78457" y1="20582" x2="78457" y2="20582"/>
                            <a14:foregroundMark x1="78723" y1="19016" x2="78723" y2="19016"/>
                            <a14:foregroundMark x1="80053" y1="22819" x2="80053" y2="22819"/>
                            <a14:foregroundMark x1="59574" y1="76510" x2="59574" y2="75391"/>
                            <a14:foregroundMark x1="57181" y1="66890" x2="57181" y2="66890"/>
                            <a14:foregroundMark x1="52128" y1="58389" x2="52128" y2="58389"/>
                            <a14:foregroundMark x1="53457" y1="56152" x2="53457" y2="56152"/>
                            <a14:foregroundMark x1="57713" y1="57942" x2="57713" y2="57942"/>
                            <a14:foregroundMark x1="59309" y1="56823" x2="59309" y2="56823"/>
                            <a14:foregroundMark x1="50798" y1="55928" x2="50798" y2="55928"/>
                            <a14:foregroundMark x1="50798" y1="56600" x2="50798" y2="56600"/>
                            <a14:foregroundMark x1="50798" y1="56600" x2="50798" y2="56600"/>
                            <a14:foregroundMark x1="50000" y1="57942" x2="50000" y2="57942"/>
                            <a14:foregroundMark x1="3723" y1="30201" x2="3723" y2="30201"/>
                            <a14:foregroundMark x1="5319" y1="27069" x2="5319" y2="27069"/>
                            <a14:foregroundMark x1="40426" y1="28859" x2="40426" y2="28859"/>
                            <a14:foregroundMark x1="40160" y1="29978" x2="40160" y2="29978"/>
                            <a14:foregroundMark x1="19415" y1="61969" x2="19415" y2="61969"/>
                            <a14:foregroundMark x1="31649" y1="61074" x2="31649" y2="61074"/>
                            <a14:foregroundMark x1="32979" y1="61074" x2="32979" y2="61074"/>
                            <a14:foregroundMark x1="34309" y1="33110" x2="34309" y2="33110"/>
                            <a14:foregroundMark x1="53723" y1="98434" x2="53723" y2="98434"/>
                            <a14:foregroundMark x1="42021" y1="70246" x2="42021" y2="70246"/>
                            <a14:foregroundMark x1="73404" y1="61969" x2="73404" y2="61969"/>
                            <a14:foregroundMark x1="62500" y1="82998" x2="62500" y2="82998"/>
                            <a14:foregroundMark x1="65691" y1="76510" x2="65691" y2="76510"/>
                            <a14:foregroundMark x1="54255" y1="45861" x2="54255" y2="45861"/>
                            <a14:foregroundMark x1="53457" y1="45190" x2="53457" y2="45190"/>
                            <a14:foregroundMark x1="53191" y1="43848" x2="53191" y2="43848"/>
                            <a14:foregroundMark x1="74202" y1="5369" x2="74202" y2="5369"/>
                            <a14:foregroundMark x1="22872" y1="1342" x2="22872" y2="1342"/>
                            <a14:foregroundMark x1="7447" y1="31991" x2="7447" y2="31991"/>
                            <a14:foregroundMark x1="19149" y1="21700" x2="19149" y2="21700"/>
                            <a14:foregroundMark x1="3457" y1="31320" x2="3457" y2="31320"/>
                            <a14:foregroundMark x1="18883" y1="30201" x2="18883" y2="30201"/>
                            <a14:foregroundMark x1="22872" y1="30201" x2="22872" y2="302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3307" y="4160380"/>
                <a:ext cx="896056" cy="106525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03DA9F-8351-4F8F-A933-E45CA2954A14}"/>
                </a:ext>
              </a:extLst>
            </p:cNvPr>
            <p:cNvGrpSpPr/>
            <p:nvPr/>
          </p:nvGrpSpPr>
          <p:grpSpPr>
            <a:xfrm>
              <a:off x="9247251" y="5253515"/>
              <a:ext cx="1792112" cy="1065258"/>
              <a:chOff x="9247251" y="5253515"/>
              <a:chExt cx="1792112" cy="106525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86BF95A-29EB-40C4-BBFA-2B819CECB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42" b="97987" l="2926" r="96809">
                            <a14:foregroundMark x1="23670" y1="36465" x2="23670" y2="36465"/>
                            <a14:foregroundMark x1="25532" y1="21924" x2="25532" y2="21924"/>
                            <a14:foregroundMark x1="25532" y1="20805" x2="25532" y2="20805"/>
                            <a14:foregroundMark x1="25532" y1="20358" x2="25532" y2="20358"/>
                            <a14:foregroundMark x1="23936" y1="20358" x2="23936" y2="20358"/>
                            <a14:foregroundMark x1="23936" y1="20358" x2="23936" y2="20358"/>
                            <a14:foregroundMark x1="23936" y1="20358" x2="23936" y2="20358"/>
                            <a14:foregroundMark x1="60106" y1="78076" x2="60106" y2="78076"/>
                            <a14:foregroundMark x1="58511" y1="94631" x2="58511" y2="94631"/>
                            <a14:foregroundMark x1="64628" y1="96868" x2="64628" y2="96868"/>
                            <a14:foregroundMark x1="77926" y1="47427" x2="77926" y2="47427"/>
                            <a14:foregroundMark x1="58777" y1="29306" x2="58777" y2="29306"/>
                            <a14:foregroundMark x1="60638" y1="28188" x2="60638" y2="28188"/>
                            <a14:foregroundMark x1="60904" y1="30201" x2="60904" y2="30201"/>
                            <a14:foregroundMark x1="93085" y1="28859" x2="93085" y2="28859"/>
                            <a14:foregroundMark x1="93085" y1="28859" x2="93085" y2="28859"/>
                            <a14:foregroundMark x1="93085" y1="27964" x2="93085" y2="27964"/>
                            <a14:foregroundMark x1="93085" y1="27964" x2="93085" y2="27964"/>
                            <a14:foregroundMark x1="97606" y1="28635" x2="97606" y2="28635"/>
                            <a14:foregroundMark x1="97606" y1="28635" x2="97606" y2="28635"/>
                            <a14:foregroundMark x1="78989" y1="43400" x2="78989" y2="43400"/>
                            <a14:foregroundMark x1="78723" y1="30872" x2="78723" y2="30872"/>
                            <a14:foregroundMark x1="75266" y1="31096" x2="75266" y2="31096"/>
                            <a14:foregroundMark x1="72872" y1="23937" x2="72872" y2="23937"/>
                            <a14:foregroundMark x1="73404" y1="15213" x2="66489" y2="25056"/>
                            <a14:foregroundMark x1="66489" y1="25056" x2="77926" y2="31320"/>
                            <a14:foregroundMark x1="77926" y1="31320" x2="85372" y2="21029"/>
                            <a14:foregroundMark x1="85372" y1="21029" x2="74202" y2="14765"/>
                            <a14:foregroundMark x1="74202" y1="14765" x2="72872" y2="15884"/>
                            <a14:foregroundMark x1="82713" y1="24832" x2="82713" y2="24832"/>
                            <a14:foregroundMark x1="81117" y1="21253" x2="81117" y2="21253"/>
                            <a14:foregroundMark x1="80319" y1="23937" x2="80319" y2="23937"/>
                            <a14:foregroundMark x1="78457" y1="20582" x2="78457" y2="20582"/>
                            <a14:foregroundMark x1="78723" y1="19016" x2="78723" y2="19016"/>
                            <a14:foregroundMark x1="80053" y1="22819" x2="80053" y2="22819"/>
                            <a14:foregroundMark x1="59574" y1="76510" x2="59574" y2="75391"/>
                            <a14:foregroundMark x1="57181" y1="66890" x2="57181" y2="66890"/>
                            <a14:foregroundMark x1="52128" y1="58389" x2="52128" y2="58389"/>
                            <a14:foregroundMark x1="53457" y1="56152" x2="53457" y2="56152"/>
                            <a14:foregroundMark x1="57713" y1="57942" x2="57713" y2="57942"/>
                            <a14:foregroundMark x1="59309" y1="56823" x2="59309" y2="56823"/>
                            <a14:foregroundMark x1="50798" y1="55928" x2="50798" y2="55928"/>
                            <a14:foregroundMark x1="50798" y1="56600" x2="50798" y2="56600"/>
                            <a14:foregroundMark x1="50798" y1="56600" x2="50798" y2="56600"/>
                            <a14:foregroundMark x1="50000" y1="57942" x2="50000" y2="57942"/>
                            <a14:foregroundMark x1="3723" y1="30201" x2="3723" y2="30201"/>
                            <a14:foregroundMark x1="5319" y1="27069" x2="5319" y2="27069"/>
                            <a14:foregroundMark x1="40426" y1="28859" x2="40426" y2="28859"/>
                            <a14:foregroundMark x1="40160" y1="29978" x2="40160" y2="29978"/>
                            <a14:foregroundMark x1="19415" y1="61969" x2="19415" y2="61969"/>
                            <a14:foregroundMark x1="31649" y1="61074" x2="31649" y2="61074"/>
                            <a14:foregroundMark x1="32979" y1="61074" x2="32979" y2="61074"/>
                            <a14:foregroundMark x1="34309" y1="33110" x2="34309" y2="33110"/>
                            <a14:foregroundMark x1="53723" y1="98434" x2="53723" y2="98434"/>
                            <a14:foregroundMark x1="42021" y1="70246" x2="42021" y2="70246"/>
                            <a14:foregroundMark x1="73404" y1="61969" x2="73404" y2="61969"/>
                            <a14:foregroundMark x1="62500" y1="82998" x2="62500" y2="82998"/>
                            <a14:foregroundMark x1="65691" y1="76510" x2="65691" y2="76510"/>
                            <a14:foregroundMark x1="54255" y1="45861" x2="54255" y2="45861"/>
                            <a14:foregroundMark x1="53457" y1="45190" x2="53457" y2="45190"/>
                            <a14:foregroundMark x1="53191" y1="43848" x2="53191" y2="43848"/>
                            <a14:foregroundMark x1="74202" y1="5369" x2="74202" y2="5369"/>
                            <a14:foregroundMark x1="22872" y1="1342" x2="22872" y2="1342"/>
                            <a14:foregroundMark x1="7447" y1="31991" x2="7447" y2="31991"/>
                            <a14:foregroundMark x1="19149" y1="21700" x2="19149" y2="21700"/>
                            <a14:foregroundMark x1="3457" y1="31320" x2="3457" y2="31320"/>
                            <a14:foregroundMark x1="18883" y1="30201" x2="18883" y2="30201"/>
                            <a14:foregroundMark x1="22872" y1="30201" x2="22872" y2="302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3307" y="5253515"/>
                <a:ext cx="896056" cy="106525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63768F5-1993-4183-BB1F-CBDEEE6C7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42" b="97987" l="2926" r="96809">
                            <a14:foregroundMark x1="23670" y1="36465" x2="23670" y2="36465"/>
                            <a14:foregroundMark x1="25532" y1="21924" x2="25532" y2="21924"/>
                            <a14:foregroundMark x1="25532" y1="20805" x2="25532" y2="20805"/>
                            <a14:foregroundMark x1="25532" y1="20358" x2="25532" y2="20358"/>
                            <a14:foregroundMark x1="23936" y1="20358" x2="23936" y2="20358"/>
                            <a14:foregroundMark x1="23936" y1="20358" x2="23936" y2="20358"/>
                            <a14:foregroundMark x1="23936" y1="20358" x2="23936" y2="20358"/>
                            <a14:foregroundMark x1="60106" y1="78076" x2="60106" y2="78076"/>
                            <a14:foregroundMark x1="58511" y1="94631" x2="58511" y2="94631"/>
                            <a14:foregroundMark x1="64628" y1="96868" x2="64628" y2="96868"/>
                            <a14:foregroundMark x1="77926" y1="47427" x2="77926" y2="47427"/>
                            <a14:foregroundMark x1="58777" y1="29306" x2="58777" y2="29306"/>
                            <a14:foregroundMark x1="60638" y1="28188" x2="60638" y2="28188"/>
                            <a14:foregroundMark x1="60904" y1="30201" x2="60904" y2="30201"/>
                            <a14:foregroundMark x1="93085" y1="28859" x2="93085" y2="28859"/>
                            <a14:foregroundMark x1="93085" y1="28859" x2="93085" y2="28859"/>
                            <a14:foregroundMark x1="93085" y1="27964" x2="93085" y2="27964"/>
                            <a14:foregroundMark x1="93085" y1="27964" x2="93085" y2="27964"/>
                            <a14:foregroundMark x1="97606" y1="28635" x2="97606" y2="28635"/>
                            <a14:foregroundMark x1="97606" y1="28635" x2="97606" y2="28635"/>
                            <a14:foregroundMark x1="78989" y1="43400" x2="78989" y2="43400"/>
                            <a14:foregroundMark x1="78723" y1="30872" x2="78723" y2="30872"/>
                            <a14:foregroundMark x1="75266" y1="31096" x2="75266" y2="31096"/>
                            <a14:foregroundMark x1="72872" y1="23937" x2="72872" y2="23937"/>
                            <a14:foregroundMark x1="73404" y1="15213" x2="66489" y2="25056"/>
                            <a14:foregroundMark x1="66489" y1="25056" x2="77926" y2="31320"/>
                            <a14:foregroundMark x1="77926" y1="31320" x2="85372" y2="21029"/>
                            <a14:foregroundMark x1="85372" y1="21029" x2="74202" y2="14765"/>
                            <a14:foregroundMark x1="74202" y1="14765" x2="72872" y2="15884"/>
                            <a14:foregroundMark x1="82713" y1="24832" x2="82713" y2="24832"/>
                            <a14:foregroundMark x1="81117" y1="21253" x2="81117" y2="21253"/>
                            <a14:foregroundMark x1="80319" y1="23937" x2="80319" y2="23937"/>
                            <a14:foregroundMark x1="78457" y1="20582" x2="78457" y2="20582"/>
                            <a14:foregroundMark x1="78723" y1="19016" x2="78723" y2="19016"/>
                            <a14:foregroundMark x1="80053" y1="22819" x2="80053" y2="22819"/>
                            <a14:foregroundMark x1="59574" y1="76510" x2="59574" y2="75391"/>
                            <a14:foregroundMark x1="57181" y1="66890" x2="57181" y2="66890"/>
                            <a14:foregroundMark x1="52128" y1="58389" x2="52128" y2="58389"/>
                            <a14:foregroundMark x1="53457" y1="56152" x2="53457" y2="56152"/>
                            <a14:foregroundMark x1="57713" y1="57942" x2="57713" y2="57942"/>
                            <a14:foregroundMark x1="59309" y1="56823" x2="59309" y2="56823"/>
                            <a14:foregroundMark x1="50798" y1="55928" x2="50798" y2="55928"/>
                            <a14:foregroundMark x1="50798" y1="56600" x2="50798" y2="56600"/>
                            <a14:foregroundMark x1="50798" y1="56600" x2="50798" y2="56600"/>
                            <a14:foregroundMark x1="50000" y1="57942" x2="50000" y2="57942"/>
                            <a14:foregroundMark x1="3723" y1="30201" x2="3723" y2="30201"/>
                            <a14:foregroundMark x1="5319" y1="27069" x2="5319" y2="27069"/>
                            <a14:foregroundMark x1="40426" y1="28859" x2="40426" y2="28859"/>
                            <a14:foregroundMark x1="40160" y1="29978" x2="40160" y2="29978"/>
                            <a14:foregroundMark x1="19415" y1="61969" x2="19415" y2="61969"/>
                            <a14:foregroundMark x1="31649" y1="61074" x2="31649" y2="61074"/>
                            <a14:foregroundMark x1="32979" y1="61074" x2="32979" y2="61074"/>
                            <a14:foregroundMark x1="34309" y1="33110" x2="34309" y2="33110"/>
                            <a14:foregroundMark x1="53723" y1="98434" x2="53723" y2="98434"/>
                            <a14:foregroundMark x1="42021" y1="70246" x2="42021" y2="70246"/>
                            <a14:foregroundMark x1="73404" y1="61969" x2="73404" y2="61969"/>
                            <a14:foregroundMark x1="62500" y1="82998" x2="62500" y2="82998"/>
                            <a14:foregroundMark x1="65691" y1="76510" x2="65691" y2="76510"/>
                            <a14:foregroundMark x1="54255" y1="45861" x2="54255" y2="45861"/>
                            <a14:foregroundMark x1="53457" y1="45190" x2="53457" y2="45190"/>
                            <a14:foregroundMark x1="53191" y1="43848" x2="53191" y2="43848"/>
                            <a14:foregroundMark x1="74202" y1="5369" x2="74202" y2="5369"/>
                            <a14:foregroundMark x1="22872" y1="1342" x2="22872" y2="1342"/>
                            <a14:foregroundMark x1="7447" y1="31991" x2="7447" y2="31991"/>
                            <a14:foregroundMark x1="19149" y1="21700" x2="19149" y2="21700"/>
                            <a14:foregroundMark x1="3457" y1="31320" x2="3457" y2="31320"/>
                            <a14:foregroundMark x1="18883" y1="30201" x2="18883" y2="30201"/>
                            <a14:foregroundMark x1="22872" y1="30201" x2="22872" y2="302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7251" y="5253515"/>
                <a:ext cx="896056" cy="1065258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07D9A6-D21E-47DF-BAD4-323A2A07C374}"/>
              </a:ext>
            </a:extLst>
          </p:cNvPr>
          <p:cNvGrpSpPr/>
          <p:nvPr/>
        </p:nvGrpSpPr>
        <p:grpSpPr>
          <a:xfrm>
            <a:off x="2104874" y="3637115"/>
            <a:ext cx="4793688" cy="3223762"/>
            <a:chOff x="2104874" y="3649147"/>
            <a:chExt cx="4793688" cy="3223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348A14-36E3-41CD-8570-ABEBA478C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31" b="94325" l="10000" r="90000">
                          <a14:foregroundMark x1="56667" y1="94325" x2="56667" y2="94325"/>
                          <a14:foregroundMark x1="50000" y1="11742" x2="50000" y2="11742"/>
                          <a14:foregroundMark x1="43778" y1="14090" x2="43778" y2="14090"/>
                          <a14:foregroundMark x1="44556" y1="14090" x2="44556" y2="14090"/>
                          <a14:foregroundMark x1="59222" y1="3131" x2="59222" y2="3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874" y="3649147"/>
              <a:ext cx="4793688" cy="27217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E443BF-5E88-4493-BF22-6FD81DB11727}"/>
                </a:ext>
              </a:extLst>
            </p:cNvPr>
            <p:cNvSpPr txBox="1"/>
            <p:nvPr/>
          </p:nvSpPr>
          <p:spPr>
            <a:xfrm>
              <a:off x="3520488" y="6472799"/>
              <a:ext cx="196246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Misshapen Fruit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0B5E5B-C6BB-4EC4-A882-00B141CA8ADC}"/>
              </a:ext>
            </a:extLst>
          </p:cNvPr>
          <p:cNvGrpSpPr/>
          <p:nvPr/>
        </p:nvGrpSpPr>
        <p:grpSpPr>
          <a:xfrm>
            <a:off x="6236931" y="1015291"/>
            <a:ext cx="2702531" cy="2633856"/>
            <a:chOff x="6236931" y="1015291"/>
            <a:chExt cx="2702531" cy="2633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23125B-E871-4FBA-93B9-D92CBC44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5615" l="4069" r="94968">
                          <a14:foregroundMark x1="4069" y1="45769" x2="4069" y2="45769"/>
                          <a14:foregroundMark x1="21842" y1="95231" x2="21842" y2="95231"/>
                          <a14:foregroundMark x1="52248" y1="95538" x2="52248" y2="95538"/>
                          <a14:foregroundMark x1="77623" y1="95846" x2="77623" y2="95846"/>
                          <a14:foregroundMark x1="94968" y1="82769" x2="94968" y2="82769"/>
                          <a14:foregroundMark x1="67880" y1="6308" x2="67880" y2="6308"/>
                          <a14:foregroundMark x1="64133" y1="2000" x2="64133" y2="2000"/>
                          <a14:foregroundMark x1="55675" y1="50308" x2="55675" y2="50308"/>
                          <a14:foregroundMark x1="67452" y1="49692" x2="67452" y2="49692"/>
                          <a14:foregroundMark x1="65739" y1="50308" x2="65739" y2="50308"/>
                          <a14:foregroundMark x1="66595" y1="50615" x2="66595" y2="50615"/>
                          <a14:foregroundMark x1="68308" y1="50308" x2="68308" y2="50308"/>
                          <a14:foregroundMark x1="51392" y1="51538" x2="51392" y2="51538"/>
                          <a14:foregroundMark x1="54818" y1="50000" x2="54818" y2="50000"/>
                          <a14:foregroundMark x1="58565" y1="48769" x2="58565" y2="48769"/>
                          <a14:foregroundMark x1="51392" y1="59692" x2="51392" y2="59692"/>
                          <a14:foregroundMark x1="50964" y1="58769" x2="50964" y2="58769"/>
                          <a14:foregroundMark x1="50535" y1="58769" x2="50535" y2="58769"/>
                          <a14:foregroundMark x1="53533" y1="58769" x2="53533" y2="5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279" y="1015291"/>
              <a:ext cx="1595626" cy="222089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F60BE2-4233-41D7-A62A-B9DE93CAF44B}"/>
                </a:ext>
              </a:extLst>
            </p:cNvPr>
            <p:cNvSpPr txBox="1"/>
            <p:nvPr/>
          </p:nvSpPr>
          <p:spPr>
            <a:xfrm>
              <a:off x="6236931" y="3249037"/>
              <a:ext cx="270253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Unwanted Compounds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3AD22C-383E-4DA0-8556-24D8A6A003FE}"/>
              </a:ext>
            </a:extLst>
          </p:cNvPr>
          <p:cNvGrpSpPr/>
          <p:nvPr/>
        </p:nvGrpSpPr>
        <p:grpSpPr>
          <a:xfrm>
            <a:off x="9129591" y="1144615"/>
            <a:ext cx="2143997" cy="2484440"/>
            <a:chOff x="9129591" y="1144615"/>
            <a:chExt cx="2143997" cy="248444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DED5A6-4088-4AC7-8022-FBF6A7758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66" b="96438" l="8969" r="89238">
                          <a14:foregroundMark x1="69058" y1="6027" x2="69058" y2="6027"/>
                          <a14:foregroundMark x1="60090" y1="2466" x2="60090" y2="2466"/>
                          <a14:foregroundMark x1="32287" y1="44384" x2="32287" y2="44384"/>
                          <a14:foregroundMark x1="36771" y1="43014" x2="36771" y2="43014"/>
                          <a14:foregroundMark x1="59193" y1="46575" x2="59193" y2="46575"/>
                          <a14:foregroundMark x1="56951" y1="46301" x2="56951" y2="46301"/>
                          <a14:foregroundMark x1="53812" y1="44384" x2="53812" y2="44384"/>
                          <a14:foregroundMark x1="44843" y1="60548" x2="44843" y2="60548"/>
                          <a14:foregroundMark x1="45740" y1="63288" x2="45740" y2="63288"/>
                          <a14:foregroundMark x1="47982" y1="64932" x2="47085" y2="66575"/>
                          <a14:foregroundMark x1="45740" y1="68767" x2="45740" y2="68767"/>
                          <a14:foregroundMark x1="84305" y1="92603" x2="84305" y2="92603"/>
                          <a14:foregroundMark x1="86996" y1="96438" x2="86996" y2="96438"/>
                          <a14:foregroundMark x1="26906" y1="45753" x2="26906" y2="45753"/>
                        </a14:backgroundRemoval>
                      </a14:imgEffect>
                      <a14:imgEffect>
                        <a14:sharpenSoften amount="-100000"/>
                      </a14:imgEffect>
                      <a14:imgEffect>
                        <a14:saturation sat="72000"/>
                      </a14:imgEffect>
                      <a14:imgEffect>
                        <a14:brightnessContrast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0881" y="1144615"/>
              <a:ext cx="1241416" cy="2031915"/>
            </a:xfrm>
            <a:prstGeom prst="rect">
              <a:avLst/>
            </a:prstGeom>
            <a:effectLst>
              <a:outerShdw dist="50800" dir="5400000" algn="ctr" rotWithShape="0">
                <a:srgbClr val="000000">
                  <a:alpha val="48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945129-E30B-412F-BCC3-95569C575589}"/>
                </a:ext>
              </a:extLst>
            </p:cNvPr>
            <p:cNvSpPr txBox="1"/>
            <p:nvPr/>
          </p:nvSpPr>
          <p:spPr>
            <a:xfrm>
              <a:off x="9129591" y="3228945"/>
              <a:ext cx="2143997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Reduced Appeal</a:t>
              </a:r>
            </a:p>
          </p:txBody>
        </p:sp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7DE5A61E-9CB4-4F9B-8ACD-59FB5619DFEA}"/>
              </a:ext>
            </a:extLst>
          </p:cNvPr>
          <p:cNvSpPr/>
          <p:nvPr/>
        </p:nvSpPr>
        <p:spPr>
          <a:xfrm>
            <a:off x="5658869" y="2033337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3C751526-A0DD-4DA0-BEAC-11C58CE912E2}"/>
              </a:ext>
            </a:extLst>
          </p:cNvPr>
          <p:cNvSpPr/>
          <p:nvPr/>
        </p:nvSpPr>
        <p:spPr>
          <a:xfrm>
            <a:off x="8588560" y="2055683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ECE80069-6382-496A-B745-87C42BDAEC9C}"/>
              </a:ext>
            </a:extLst>
          </p:cNvPr>
          <p:cNvSpPr/>
          <p:nvPr/>
        </p:nvSpPr>
        <p:spPr>
          <a:xfrm>
            <a:off x="2844047" y="4916420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F64700CB-CA59-4AB7-A253-CDBD26412ED0}"/>
              </a:ext>
            </a:extLst>
          </p:cNvPr>
          <p:cNvSpPr/>
          <p:nvPr/>
        </p:nvSpPr>
        <p:spPr>
          <a:xfrm>
            <a:off x="8464873" y="4930864"/>
            <a:ext cx="735811" cy="58954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Pepper - 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Capsicum annuum 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var. ‘Early Jalapeño’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236F0-FD63-404B-AC5B-CB0702F44470}"/>
              </a:ext>
            </a:extLst>
          </p:cNvPr>
          <p:cNvGrpSpPr/>
          <p:nvPr/>
        </p:nvGrpSpPr>
        <p:grpSpPr>
          <a:xfrm>
            <a:off x="564866" y="1177839"/>
            <a:ext cx="11062268" cy="4729666"/>
            <a:chOff x="649706" y="1177839"/>
            <a:chExt cx="11062268" cy="47296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5F5D8B-A7AC-44FE-B997-BAFDCA811DAB}"/>
                </a:ext>
              </a:extLst>
            </p:cNvPr>
            <p:cNvSpPr txBox="1"/>
            <p:nvPr/>
          </p:nvSpPr>
          <p:spPr>
            <a:xfrm>
              <a:off x="649706" y="1177839"/>
              <a:ext cx="6689557" cy="470898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Economically Valuable $16.50/bushel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Bell pepper $14   Eggplant $10.20   Beans $8.40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USDA-AMS 2020 Commodity Rated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4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Nutritious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Vitamins A, C, B6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High in Fiber, Low in Calories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4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en-US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Delicious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Capsaicin and dh-</a:t>
              </a:r>
              <a:r>
                <a:rPr lang="en-US" sz="2400" b="1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Capsaicinoids</a:t>
              </a:r>
              <a:endParaRPr lang="en-US" sz="24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Add piquancy, that fiery ‘bite’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Purported health benefits</a:t>
              </a:r>
              <a:endParaRPr lang="en-US" sz="28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4BFC9D-4B8D-4360-9300-758515B30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63" y="1177839"/>
              <a:ext cx="4372711" cy="472966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5B71BA-F4E8-4C7C-90F0-3CDCFC12E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78" y="2607379"/>
            <a:ext cx="1745834" cy="2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2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Pepper - 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Capsicum annuum 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var. ‘Early Jalapeño’</a:t>
            </a:r>
            <a:endParaRPr lang="en-US" sz="4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49A58-57D5-486E-87B7-BABA13CB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6" y="1162222"/>
            <a:ext cx="5487835" cy="43629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9DAD7-3E10-49D1-B223-692B94CB26D0}"/>
              </a:ext>
            </a:extLst>
          </p:cNvPr>
          <p:cNvSpPr txBox="1"/>
          <p:nvPr/>
        </p:nvSpPr>
        <p:spPr>
          <a:xfrm>
            <a:off x="6137541" y="1157379"/>
            <a:ext cx="55044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USDA-Agricultural Marketing Service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0D853-BCB3-4962-BA39-DEFD1543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82" y="1680599"/>
            <a:ext cx="5492119" cy="1471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026767-6AD5-41A0-A8CF-D187A488F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82" y="3152274"/>
            <a:ext cx="5487835" cy="2372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79DC18-8EFF-47F9-A6EE-F50803F18902}"/>
              </a:ext>
            </a:extLst>
          </p:cNvPr>
          <p:cNvSpPr txBox="1"/>
          <p:nvPr/>
        </p:nvSpPr>
        <p:spPr>
          <a:xfrm>
            <a:off x="640714" y="5525180"/>
            <a:ext cx="1099990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U.S. Fancy - Retail              U.S.  No. 1 - Canning            U.S. No 2 - Processing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54734-D2FA-4C12-8D4A-AB13D4795208}"/>
              </a:ext>
            </a:extLst>
          </p:cNvPr>
          <p:cNvSpPr/>
          <p:nvPr/>
        </p:nvSpPr>
        <p:spPr>
          <a:xfrm>
            <a:off x="1799188" y="5934670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867CA-797C-4EE8-97CC-750402468A41}"/>
              </a:ext>
            </a:extLst>
          </p:cNvPr>
          <p:cNvSpPr/>
          <p:nvPr/>
        </p:nvSpPr>
        <p:spPr>
          <a:xfrm>
            <a:off x="748432" y="40401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B144-6E6A-4ABC-84CD-F4BDD2433FE9}"/>
              </a:ext>
            </a:extLst>
          </p:cNvPr>
          <p:cNvSpPr/>
          <p:nvPr/>
        </p:nvSpPr>
        <p:spPr>
          <a:xfrm>
            <a:off x="5809703" y="593467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897FCF-D702-475A-BD60-B0071B86A7BC}"/>
              </a:ext>
            </a:extLst>
          </p:cNvPr>
          <p:cNvSpPr/>
          <p:nvPr/>
        </p:nvSpPr>
        <p:spPr>
          <a:xfrm>
            <a:off x="3828750" y="101765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07A712-3AA7-4DD2-A2AD-C20029F928CB}"/>
              </a:ext>
            </a:extLst>
          </p:cNvPr>
          <p:cNvSpPr/>
          <p:nvPr/>
        </p:nvSpPr>
        <p:spPr>
          <a:xfrm>
            <a:off x="9512281" y="593467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53288-FDE1-4D8D-AD52-387ABA7EB4DF}"/>
              </a:ext>
            </a:extLst>
          </p:cNvPr>
          <p:cNvSpPr/>
          <p:nvPr/>
        </p:nvSpPr>
        <p:spPr>
          <a:xfrm>
            <a:off x="10363670" y="320308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CEA0B-A84F-4BA3-8341-963E0769B09C}"/>
              </a:ext>
            </a:extLst>
          </p:cNvPr>
          <p:cNvSpPr/>
          <p:nvPr/>
        </p:nvSpPr>
        <p:spPr>
          <a:xfrm>
            <a:off x="5290611" y="425391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3817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Bacterium -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Gluconacetobacter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diazotrophicus</a:t>
            </a:r>
            <a:endParaRPr lang="en-US" sz="4000" b="1" i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721E2-7164-43D7-B161-D4D7EA3916A2}"/>
              </a:ext>
            </a:extLst>
          </p:cNvPr>
          <p:cNvSpPr txBox="1"/>
          <p:nvPr/>
        </p:nvSpPr>
        <p:spPr>
          <a:xfrm>
            <a:off x="6318252" y="4403558"/>
            <a:ext cx="5340345" cy="2031325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Franklin Gothic Medium" pitchFamily="34" charset="0"/>
              </a:rPr>
              <a:t>Nitrogen Fixation (</a:t>
            </a:r>
            <a:r>
              <a:rPr lang="en-US" dirty="0" err="1">
                <a:latin typeface="Franklin Gothic Medium" pitchFamily="34" charset="0"/>
              </a:rPr>
              <a:t>Boddey</a:t>
            </a:r>
            <a:r>
              <a:rPr lang="en-US" dirty="0">
                <a:latin typeface="Franklin Gothic Medium" pitchFamily="34" charset="0"/>
              </a:rPr>
              <a:t> et. al. 2001) </a:t>
            </a:r>
          </a:p>
          <a:p>
            <a:r>
              <a:rPr lang="en-US" dirty="0">
                <a:latin typeface="Franklin Gothic Medium" pitchFamily="34" charset="0"/>
              </a:rPr>
              <a:t>Plant Hormones (</a:t>
            </a:r>
            <a:r>
              <a:rPr lang="es-ES" dirty="0">
                <a:latin typeface="Franklin Gothic Medium" pitchFamily="34" charset="0"/>
              </a:rPr>
              <a:t>Fuentes-</a:t>
            </a:r>
            <a:r>
              <a:rPr lang="es-ES" dirty="0" err="1">
                <a:latin typeface="Franklin Gothic Medium" pitchFamily="34" charset="0"/>
              </a:rPr>
              <a:t>Ramirez</a:t>
            </a:r>
            <a:r>
              <a:rPr lang="es-ES" dirty="0">
                <a:latin typeface="Franklin Gothic Medium" pitchFamily="34" charset="0"/>
              </a:rPr>
              <a:t>, et. al.  1993)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Franklin Gothic Medium" pitchFamily="34" charset="0"/>
              </a:rPr>
              <a:t>Indole-3-Acetic </a:t>
            </a:r>
            <a:r>
              <a:rPr lang="es-ES" dirty="0" err="1">
                <a:latin typeface="Franklin Gothic Medium" pitchFamily="34" charset="0"/>
              </a:rPr>
              <a:t>Acid</a:t>
            </a:r>
            <a:r>
              <a:rPr lang="es-ES" dirty="0">
                <a:latin typeface="Franklin Gothic Medium" pitchFamily="34" charset="0"/>
              </a:rPr>
              <a:t> – </a:t>
            </a:r>
            <a:r>
              <a:rPr lang="es-ES" dirty="0" err="1">
                <a:latin typeface="Franklin Gothic Medium" pitchFamily="34" charset="0"/>
              </a:rPr>
              <a:t>Fruit</a:t>
            </a:r>
            <a:r>
              <a:rPr lang="es-ES" dirty="0">
                <a:latin typeface="Franklin Gothic Medium" pitchFamily="34" charset="0"/>
              </a:rPr>
              <a:t> </a:t>
            </a:r>
            <a:r>
              <a:rPr lang="es-ES" dirty="0" err="1">
                <a:latin typeface="Franklin Gothic Medium" pitchFamily="34" charset="0"/>
              </a:rPr>
              <a:t>development</a:t>
            </a:r>
            <a:r>
              <a:rPr lang="es-ES" dirty="0">
                <a:latin typeface="Franklin Gothic Medium" pitchFamily="34" charset="0"/>
              </a:rPr>
              <a:t>/</a:t>
            </a:r>
            <a:r>
              <a:rPr lang="es-ES" dirty="0" err="1">
                <a:latin typeface="Franklin Gothic Medium" pitchFamily="34" charset="0"/>
              </a:rPr>
              <a:t>ripening</a:t>
            </a:r>
            <a:endParaRPr lang="es-ES" dirty="0">
              <a:latin typeface="Franklin Gothic Medium" pitchFamily="34" charset="0"/>
            </a:endParaRPr>
          </a:p>
          <a:p>
            <a:pPr lvl="1"/>
            <a:r>
              <a:rPr lang="es-ES" dirty="0">
                <a:latin typeface="Franklin Gothic Medium" pitchFamily="34" charset="0"/>
              </a:rPr>
              <a:t>(</a:t>
            </a:r>
            <a:r>
              <a:rPr lang="es-ES" dirty="0" err="1">
                <a:latin typeface="Franklin Gothic Medium" pitchFamily="34" charset="0"/>
              </a:rPr>
              <a:t>Waseem</a:t>
            </a:r>
            <a:r>
              <a:rPr lang="es-ES" dirty="0">
                <a:latin typeface="Franklin Gothic Medium" pitchFamily="34" charset="0"/>
              </a:rPr>
              <a:t> et. al.,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Franklin Gothic Medium" pitchFamily="34" charset="0"/>
              </a:rPr>
              <a:t>Gibberellin</a:t>
            </a:r>
            <a:r>
              <a:rPr lang="es-ES" dirty="0">
                <a:latin typeface="Franklin Gothic Medium" pitchFamily="34" charset="0"/>
              </a:rPr>
              <a:t> A1, A3 – </a:t>
            </a:r>
            <a:r>
              <a:rPr lang="es-ES" dirty="0" err="1">
                <a:latin typeface="Franklin Gothic Medium" pitchFamily="34" charset="0"/>
              </a:rPr>
              <a:t>Increase</a:t>
            </a:r>
            <a:r>
              <a:rPr lang="es-ES" dirty="0">
                <a:latin typeface="Franklin Gothic Medium" pitchFamily="34" charset="0"/>
              </a:rPr>
              <a:t> </a:t>
            </a:r>
            <a:r>
              <a:rPr lang="es-ES" dirty="0" err="1">
                <a:latin typeface="Franklin Gothic Medium" pitchFamily="34" charset="0"/>
              </a:rPr>
              <a:t>fruit</a:t>
            </a:r>
            <a:r>
              <a:rPr lang="es-ES" dirty="0">
                <a:latin typeface="Franklin Gothic Medium" pitchFamily="34" charset="0"/>
              </a:rPr>
              <a:t> </a:t>
            </a:r>
            <a:r>
              <a:rPr lang="es-ES" dirty="0" err="1">
                <a:latin typeface="Franklin Gothic Medium" pitchFamily="34" charset="0"/>
              </a:rPr>
              <a:t>number</a:t>
            </a:r>
            <a:r>
              <a:rPr lang="es-ES" dirty="0">
                <a:latin typeface="Franklin Gothic Medium" pitchFamily="34" charset="0"/>
              </a:rPr>
              <a:t> and </a:t>
            </a:r>
            <a:r>
              <a:rPr lang="es-ES" dirty="0" err="1">
                <a:latin typeface="Franklin Gothic Medium" pitchFamily="34" charset="0"/>
              </a:rPr>
              <a:t>size</a:t>
            </a:r>
            <a:r>
              <a:rPr lang="es-ES" dirty="0">
                <a:latin typeface="Franklin Gothic Medium" pitchFamily="34" charset="0"/>
              </a:rPr>
              <a:t>, </a:t>
            </a:r>
            <a:r>
              <a:rPr lang="es-ES" dirty="0" err="1">
                <a:latin typeface="Franklin Gothic Medium" pitchFamily="34" charset="0"/>
              </a:rPr>
              <a:t>especially</a:t>
            </a:r>
            <a:r>
              <a:rPr lang="es-ES" dirty="0">
                <a:latin typeface="Franklin Gothic Medium" pitchFamily="34" charset="0"/>
              </a:rPr>
              <a:t> </a:t>
            </a:r>
            <a:r>
              <a:rPr lang="es-ES" dirty="0" err="1">
                <a:latin typeface="Franklin Gothic Medium" pitchFamily="34" charset="0"/>
              </a:rPr>
              <a:t>under</a:t>
            </a:r>
            <a:r>
              <a:rPr lang="es-ES" dirty="0">
                <a:latin typeface="Franklin Gothic Medium" pitchFamily="34" charset="0"/>
              </a:rPr>
              <a:t> N stress </a:t>
            </a:r>
          </a:p>
          <a:p>
            <a:pPr lvl="1"/>
            <a:r>
              <a:rPr lang="es-ES" dirty="0">
                <a:latin typeface="Franklin Gothic Medium" pitchFamily="34" charset="0"/>
              </a:rPr>
              <a:t>(Pichardo-González et. al., 2018)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DB4A7E-A204-47E2-97DD-CE7DF0DB1B74}"/>
              </a:ext>
            </a:extLst>
          </p:cNvPr>
          <p:cNvGrpSpPr/>
          <p:nvPr/>
        </p:nvGrpSpPr>
        <p:grpSpPr>
          <a:xfrm>
            <a:off x="649705" y="1126261"/>
            <a:ext cx="11008893" cy="3277297"/>
            <a:chOff x="282276" y="1126261"/>
            <a:chExt cx="11607201" cy="3361849"/>
          </a:xfrm>
        </p:grpSpPr>
        <p:pic>
          <p:nvPicPr>
            <p:cNvPr id="6" name="Picture 3" descr="C:\Users\Sebe\Desktop\a61abdc6c35be5914de1afb25bb2aa3e1a75f667.gif">
              <a:extLst>
                <a:ext uri="{FF2B5EF4-FFF2-40B4-BE49-F238E27FC236}">
                  <a16:creationId xmlns:a16="http://schemas.microsoft.com/office/drawing/2014/main" id="{CA2AD3B0-80EA-43B5-94D4-A716E768C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8897" y="1126261"/>
              <a:ext cx="5630580" cy="336184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73C31F-28CD-485B-BD40-A1215EDD0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76" y="1126261"/>
              <a:ext cx="5976621" cy="336184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F830EB-2100-4357-853C-94FAE18BD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4403558"/>
            <a:ext cx="3192768" cy="2147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E830D1-C615-4D65-B4FC-BF752100A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65" y="4519254"/>
            <a:ext cx="2275995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A35DC-E7FB-4C79-B969-748829D47319}"/>
              </a:ext>
            </a:extLst>
          </p:cNvPr>
          <p:cNvSpPr txBox="1"/>
          <p:nvPr/>
        </p:nvSpPr>
        <p:spPr>
          <a:xfrm>
            <a:off x="649706" y="307421"/>
            <a:ext cx="110088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Nitrogen's Role in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Syngerism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19A3CD-9090-417D-A9E4-2C94F4202F42}"/>
              </a:ext>
            </a:extLst>
          </p:cNvPr>
          <p:cNvGrpSpPr/>
          <p:nvPr/>
        </p:nvGrpSpPr>
        <p:grpSpPr>
          <a:xfrm>
            <a:off x="649705" y="1233558"/>
            <a:ext cx="11024959" cy="3411779"/>
            <a:chOff x="649705" y="1233558"/>
            <a:chExt cx="11024959" cy="34117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61B087-95B6-4679-AE89-472C06A7C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8"/>
            <a:stretch/>
          </p:blipFill>
          <p:spPr>
            <a:xfrm>
              <a:off x="649705" y="1233558"/>
              <a:ext cx="5197641" cy="34117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21DA88-1A42-4FC6-9D93-83B1933D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346" y="1233559"/>
              <a:ext cx="5827318" cy="34117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E41D228-A613-4782-BF5D-49878DDC6EA3}"/>
              </a:ext>
            </a:extLst>
          </p:cNvPr>
          <p:cNvSpPr/>
          <p:nvPr/>
        </p:nvSpPr>
        <p:spPr>
          <a:xfrm>
            <a:off x="8434137" y="1684421"/>
            <a:ext cx="2851484" cy="84221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E9C342-B3C4-4DDB-8390-2834C5123675}"/>
              </a:ext>
            </a:extLst>
          </p:cNvPr>
          <p:cNvSpPr/>
          <p:nvPr/>
        </p:nvSpPr>
        <p:spPr>
          <a:xfrm>
            <a:off x="3958390" y="1552074"/>
            <a:ext cx="1768642" cy="1732547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81AB3-6527-49FC-92D6-DCC5ADF58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86" y="4447202"/>
            <a:ext cx="1441678" cy="2164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4F9743-1AEC-4CD5-879E-AD0DF759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63" y="4740984"/>
            <a:ext cx="4344006" cy="170521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65DA33-C113-4560-8A85-F1739B8DC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08" b="89865" l="10000" r="90000">
                        <a14:foregroundMark x1="58452" y1="81757" x2="58452" y2="81757"/>
                        <a14:foregroundMark x1="41905" y1="8108" x2="41905" y2="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90" y="4570427"/>
            <a:ext cx="3041984" cy="21438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E10E21-1077-4ABC-8030-040D05F3B126}"/>
              </a:ext>
            </a:extLst>
          </p:cNvPr>
          <p:cNvSpPr txBox="1"/>
          <p:nvPr/>
        </p:nvSpPr>
        <p:spPr>
          <a:xfrm>
            <a:off x="649705" y="4808760"/>
            <a:ext cx="340493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Fixation is partially feedback inhibited by high N levels, but plant responses remain</a:t>
            </a:r>
          </a:p>
        </p:txBody>
      </p:sp>
    </p:spTree>
    <p:extLst>
      <p:ext uri="{BB962C8B-B14F-4D97-AF65-F5344CB8AC3E}">
        <p14:creationId xmlns:p14="http://schemas.microsoft.com/office/powerpoint/2010/main" val="4194626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1316</Words>
  <Application>Microsoft Office PowerPoint</Application>
  <PresentationFormat>Widescreen</PresentationFormat>
  <Paragraphs>266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ryansebring@gmail.com</dc:creator>
  <cp:lastModifiedBy>ryansebring@gmail.com</cp:lastModifiedBy>
  <cp:revision>112</cp:revision>
  <dcterms:created xsi:type="dcterms:W3CDTF">2021-04-07T07:12:11Z</dcterms:created>
  <dcterms:modified xsi:type="dcterms:W3CDTF">2021-04-09T15:23:24Z</dcterms:modified>
</cp:coreProperties>
</file>