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5226" autoAdjust="0"/>
  </p:normalViewPr>
  <p:slideViewPr>
    <p:cSldViewPr snapToGrid="0">
      <p:cViewPr varScale="1">
        <p:scale>
          <a:sx n="79" d="100"/>
          <a:sy n="79" d="100"/>
        </p:scale>
        <p:origin x="14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E9BA2-3A9D-48DE-8C7A-AA0FB6122AC1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CAC9-49D8-4131-8F87-2D550D5A6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6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4923" y="687475"/>
            <a:ext cx="10653003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923" y="2228003"/>
            <a:ext cx="10653003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2436" y="59561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DCE9BA2-3A9D-48DE-8C7A-AA0FB6122AC1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74924" y="5951811"/>
            <a:ext cx="6494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00635" y="5956137"/>
            <a:ext cx="1027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A15CAC9-49D8-4131-8F87-2D550D5A615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7456" y="441325"/>
            <a:ext cx="3626545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68001" y="441325"/>
            <a:ext cx="36144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88801" y="441325"/>
            <a:ext cx="36144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41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2438385" rtl="0" eaLnBrk="1" latinLnBrk="0" hangingPunct="1">
        <a:spcBef>
          <a:spcPct val="0"/>
        </a:spcBef>
        <a:buNone/>
        <a:defRPr sz="14933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631990" indent="-1631990" algn="l" defTabSz="2438385" rtl="0" eaLnBrk="1" latinLnBrk="0" hangingPunct="1">
        <a:spcBef>
          <a:spcPct val="20000"/>
        </a:spcBef>
        <a:spcAft>
          <a:spcPts val="32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600" kern="1200">
          <a:solidFill>
            <a:schemeClr val="tx2"/>
          </a:solidFill>
          <a:latin typeface="+mn-lt"/>
          <a:ea typeface="+mn-ea"/>
          <a:cs typeface="+mn-cs"/>
        </a:defRPr>
      </a:lvl1pPr>
      <a:lvl2pPr marL="3359979" indent="-1631990" algn="l" defTabSz="2438385" rtl="0" eaLnBrk="1" latinLnBrk="0" hangingPunct="1">
        <a:spcBef>
          <a:spcPct val="20000"/>
        </a:spcBef>
        <a:spcAft>
          <a:spcPts val="32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8533" kern="1200">
          <a:solidFill>
            <a:schemeClr val="tx2"/>
          </a:solidFill>
          <a:latin typeface="+mn-lt"/>
          <a:ea typeface="+mn-ea"/>
          <a:cs typeface="+mn-cs"/>
        </a:defRPr>
      </a:lvl2pPr>
      <a:lvl3pPr marL="4799970" indent="-1439991" algn="l" defTabSz="2438385" rtl="0" eaLnBrk="1" latinLnBrk="0" hangingPunct="1">
        <a:spcBef>
          <a:spcPct val="20000"/>
        </a:spcBef>
        <a:spcAft>
          <a:spcPts val="32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7467" kern="1200">
          <a:solidFill>
            <a:schemeClr val="tx2"/>
          </a:solidFill>
          <a:latin typeface="+mn-lt"/>
          <a:ea typeface="+mn-ea"/>
          <a:cs typeface="+mn-cs"/>
        </a:defRPr>
      </a:lvl3pPr>
      <a:lvl4pPr marL="6623959" indent="-1247992" algn="l" defTabSz="2438385" rtl="0" eaLnBrk="1" latinLnBrk="0" hangingPunct="1">
        <a:spcBef>
          <a:spcPct val="20000"/>
        </a:spcBef>
        <a:spcAft>
          <a:spcPts val="32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400" kern="1200">
          <a:solidFill>
            <a:schemeClr val="tx2"/>
          </a:solidFill>
          <a:latin typeface="+mn-lt"/>
          <a:ea typeface="+mn-ea"/>
          <a:cs typeface="+mn-cs"/>
        </a:defRPr>
      </a:lvl4pPr>
      <a:lvl5pPr marL="8543947" indent="-1247992" algn="l" defTabSz="2438385" rtl="0" eaLnBrk="1" latinLnBrk="0" hangingPunct="1">
        <a:spcBef>
          <a:spcPct val="20000"/>
        </a:spcBef>
        <a:spcAft>
          <a:spcPts val="32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400" kern="1200">
          <a:solidFill>
            <a:schemeClr val="tx2"/>
          </a:solidFill>
          <a:latin typeface="+mn-lt"/>
          <a:ea typeface="+mn-ea"/>
          <a:cs typeface="+mn-cs"/>
        </a:defRPr>
      </a:lvl5pPr>
      <a:lvl6pPr marL="10133270" indent="-1219192" algn="l" defTabSz="2438385" rtl="0" eaLnBrk="1" latinLnBrk="0" hangingPunct="1">
        <a:spcBef>
          <a:spcPct val="20000"/>
        </a:spcBef>
        <a:spcAft>
          <a:spcPts val="32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400" kern="1200">
          <a:solidFill>
            <a:schemeClr val="tx2"/>
          </a:solidFill>
          <a:latin typeface="+mn-lt"/>
          <a:ea typeface="+mn-ea"/>
          <a:cs typeface="+mn-cs"/>
        </a:defRPr>
      </a:lvl6pPr>
      <a:lvl7pPr marL="11733260" indent="-1219192" algn="l" defTabSz="2438385" rtl="0" eaLnBrk="1" latinLnBrk="0" hangingPunct="1">
        <a:spcBef>
          <a:spcPct val="20000"/>
        </a:spcBef>
        <a:spcAft>
          <a:spcPts val="32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400" kern="1200">
          <a:solidFill>
            <a:schemeClr val="tx2"/>
          </a:solidFill>
          <a:latin typeface="+mn-lt"/>
          <a:ea typeface="+mn-ea"/>
          <a:cs typeface="+mn-cs"/>
        </a:defRPr>
      </a:lvl7pPr>
      <a:lvl8pPr marL="13333250" indent="-1219192" algn="l" defTabSz="2438385" rtl="0" eaLnBrk="1" latinLnBrk="0" hangingPunct="1">
        <a:spcBef>
          <a:spcPct val="20000"/>
        </a:spcBef>
        <a:spcAft>
          <a:spcPts val="32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400" kern="1200">
          <a:solidFill>
            <a:schemeClr val="tx2"/>
          </a:solidFill>
          <a:latin typeface="+mn-lt"/>
          <a:ea typeface="+mn-ea"/>
          <a:cs typeface="+mn-cs"/>
        </a:defRPr>
      </a:lvl8pPr>
      <a:lvl9pPr marL="14933240" indent="-1219192" algn="l" defTabSz="2438385" rtl="0" eaLnBrk="1" latinLnBrk="0" hangingPunct="1">
        <a:spcBef>
          <a:spcPct val="20000"/>
        </a:spcBef>
        <a:spcAft>
          <a:spcPts val="32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385" rtl="0" eaLnBrk="1" latinLnBrk="0" hangingPunct="1">
        <a:defRPr sz="9600" kern="1200">
          <a:solidFill>
            <a:schemeClr val="tx1"/>
          </a:solidFill>
          <a:latin typeface="+mn-lt"/>
          <a:ea typeface="+mn-ea"/>
          <a:cs typeface="+mn-cs"/>
        </a:defRPr>
      </a:lvl1pPr>
      <a:lvl2pPr marL="2438385" algn="l" defTabSz="2438385" rtl="0" eaLnBrk="1" latinLnBrk="0" hangingPunct="1"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876770" algn="l" defTabSz="2438385" rtl="0" eaLnBrk="1" latinLnBrk="0" hangingPunct="1"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154" algn="l" defTabSz="2438385" rtl="0" eaLnBrk="1" latinLnBrk="0" hangingPunct="1"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753539" algn="l" defTabSz="2438385" rtl="0" eaLnBrk="1" latinLnBrk="0" hangingPunct="1"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191924" algn="l" defTabSz="2438385" rtl="0" eaLnBrk="1" latinLnBrk="0" hangingPunct="1"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630309" algn="l" defTabSz="2438385" rtl="0" eaLnBrk="1" latinLnBrk="0" hangingPunct="1"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7068693" algn="l" defTabSz="2438385" rtl="0" eaLnBrk="1" latinLnBrk="0" hangingPunct="1"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9507078" algn="l" defTabSz="2438385" rtl="0" eaLnBrk="1" latinLnBrk="0" hangingPunct="1"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851A7EA0-81F1-4931-8CA3-93E7ED031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2" y="2539336"/>
            <a:ext cx="4619851" cy="430610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556B1467-4705-4491-91AB-DCA5F50890D2}"/>
              </a:ext>
            </a:extLst>
          </p:cNvPr>
          <p:cNvSpPr/>
          <p:nvPr/>
        </p:nvSpPr>
        <p:spPr>
          <a:xfrm>
            <a:off x="5259440" y="4514314"/>
            <a:ext cx="3006831" cy="1706289"/>
          </a:xfrm>
          <a:prstGeom prst="rect">
            <a:avLst/>
          </a:prstGeom>
          <a:solidFill>
            <a:schemeClr val="accent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6" name="Picture 55" descr="A picture containing text, watch, device&#10;&#10;Description automatically generated">
            <a:extLst>
              <a:ext uri="{FF2B5EF4-FFF2-40B4-BE49-F238E27FC236}">
                <a16:creationId xmlns:a16="http://schemas.microsoft.com/office/drawing/2014/main" id="{357A231A-D37F-40CD-995E-39D81DFF8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1" y="752487"/>
            <a:ext cx="4148358" cy="31112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1BA664-B905-4E00-B7A4-D0E86FCC6EB9}"/>
              </a:ext>
            </a:extLst>
          </p:cNvPr>
          <p:cNvSpPr txBox="1"/>
          <p:nvPr/>
        </p:nvSpPr>
        <p:spPr>
          <a:xfrm>
            <a:off x="59252" y="12555"/>
            <a:ext cx="123795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21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8425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3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85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606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5274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9448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93699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“</a:t>
            </a:r>
            <a:r>
              <a:rPr lang="en-US" sz="1700" dirty="0"/>
              <a:t>The Impact of Feeding Frequency on the Food Consumption of Juvenile Tautog (</a:t>
            </a:r>
            <a:r>
              <a:rPr lang="en-US" sz="1700" i="1" dirty="0"/>
              <a:t>Tautoga onitis</a:t>
            </a:r>
            <a:r>
              <a:rPr lang="en-US" sz="1700" dirty="0"/>
              <a:t>) in Recirculating Aquaculture Systems</a:t>
            </a:r>
            <a:r>
              <a:rPr lang="en-US" sz="1700" b="1" dirty="0"/>
              <a:t>”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A3884AD-9AF5-4BB2-8F4C-C709F419B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15" y="699977"/>
            <a:ext cx="576858" cy="576858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CD89A0-5520-4BBE-B881-F4872AF93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87" y="623506"/>
            <a:ext cx="576858" cy="667941"/>
          </a:xfrm>
          <a:prstGeom prst="rect">
            <a:avLst/>
          </a:prstGeom>
        </p:spPr>
      </p:pic>
      <p:pic>
        <p:nvPicPr>
          <p:cNvPr id="15" name="Picture 14" descr="A black sign with white text&#10;&#10;Description automatically generated">
            <a:extLst>
              <a:ext uri="{FF2B5EF4-FFF2-40B4-BE49-F238E27FC236}">
                <a16:creationId xmlns:a16="http://schemas.microsoft.com/office/drawing/2014/main" id="{602F339F-8E41-4A6D-9FC5-5496638584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72" y="677545"/>
            <a:ext cx="730286" cy="617934"/>
          </a:xfrm>
          <a:prstGeom prst="rect">
            <a:avLst/>
          </a:prstGeom>
        </p:spPr>
      </p:pic>
      <p:pic>
        <p:nvPicPr>
          <p:cNvPr id="17" name="Picture 16" descr="A close up of a fish&#10;&#10;Description automatically generated">
            <a:extLst>
              <a:ext uri="{FF2B5EF4-FFF2-40B4-BE49-F238E27FC236}">
                <a16:creationId xmlns:a16="http://schemas.microsoft.com/office/drawing/2014/main" id="{3C5E9F7B-A1E5-495B-9177-38B868A7B1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16" y="628806"/>
            <a:ext cx="1369466" cy="7239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27E2D2-A68D-42D2-B059-E58B55B3CC04}"/>
              </a:ext>
            </a:extLst>
          </p:cNvPr>
          <p:cNvSpPr txBox="1"/>
          <p:nvPr/>
        </p:nvSpPr>
        <p:spPr>
          <a:xfrm>
            <a:off x="0" y="542174"/>
            <a:ext cx="705116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21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8425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3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85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606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5274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9448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93699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 Michael Coute</a:t>
            </a:r>
            <a:r>
              <a:rPr lang="en-US" sz="1050" baseline="30000" dirty="0"/>
              <a:t>1</a:t>
            </a:r>
            <a:r>
              <a:rPr lang="en-US" sz="1050" dirty="0"/>
              <a:t>,  </a:t>
            </a:r>
            <a:r>
              <a:rPr lang="en-US" sz="1050" dirty="0" err="1"/>
              <a:t>Pingguo</a:t>
            </a:r>
            <a:r>
              <a:rPr lang="en-US" sz="1050" dirty="0"/>
              <a:t> He</a:t>
            </a:r>
            <a:r>
              <a:rPr lang="en-US" sz="1050" baseline="30000" dirty="0"/>
              <a:t>1</a:t>
            </a:r>
            <a:r>
              <a:rPr lang="en-US" sz="1050" dirty="0"/>
              <a:t>, Chris Rillahan</a:t>
            </a:r>
            <a:r>
              <a:rPr lang="en-US" sz="1050" baseline="30000" dirty="0"/>
              <a:t>1 </a:t>
            </a:r>
            <a:r>
              <a:rPr lang="en-US" sz="1050" dirty="0"/>
              <a:t>, Dan Ward</a:t>
            </a:r>
            <a:r>
              <a:rPr lang="en-US" sz="1050" baseline="30000" dirty="0"/>
              <a:t>2</a:t>
            </a:r>
            <a:r>
              <a:rPr lang="en-US" sz="1050" dirty="0"/>
              <a:t>, </a:t>
            </a:r>
            <a:r>
              <a:rPr lang="en-US" sz="1050" baseline="30000" dirty="0"/>
              <a:t>1</a:t>
            </a:r>
            <a:r>
              <a:rPr lang="en-US" sz="1050" dirty="0"/>
              <a:t> University of Massachusetts Dartmouth, </a:t>
            </a:r>
            <a:r>
              <a:rPr lang="en-US" sz="1050" baseline="30000" dirty="0"/>
              <a:t>2</a:t>
            </a:r>
            <a:r>
              <a:rPr lang="en-US" sz="1050" dirty="0"/>
              <a:t> Ward Aquafarms</a:t>
            </a:r>
          </a:p>
          <a:p>
            <a:endParaRPr lang="en-US" sz="1050" dirty="0"/>
          </a:p>
          <a:p>
            <a:endParaRPr lang="en-US" sz="1050" dirty="0"/>
          </a:p>
        </p:txBody>
      </p:sp>
      <p:pic>
        <p:nvPicPr>
          <p:cNvPr id="29" name="Picture 2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42C802B-9617-48DF-96D3-26FB54449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56" y="657183"/>
            <a:ext cx="927792" cy="664745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5F3249E-F7B6-4A9C-A8D4-2D4A5C460CDA}"/>
              </a:ext>
            </a:extLst>
          </p:cNvPr>
          <p:cNvSpPr/>
          <p:nvPr/>
        </p:nvSpPr>
        <p:spPr>
          <a:xfrm>
            <a:off x="6218643" y="2308121"/>
            <a:ext cx="1004488" cy="29593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21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8425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3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85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606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5274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9448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93699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4E59B9-0B34-40CA-A2FB-323289215D05}"/>
              </a:ext>
            </a:extLst>
          </p:cNvPr>
          <p:cNvSpPr txBox="1"/>
          <p:nvPr/>
        </p:nvSpPr>
        <p:spPr>
          <a:xfrm>
            <a:off x="6244132" y="2298484"/>
            <a:ext cx="10791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21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8425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3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85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606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5274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9448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93699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Methods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59E92AE-F881-4E2C-868A-8513BC12026A}"/>
              </a:ext>
            </a:extLst>
          </p:cNvPr>
          <p:cNvSpPr/>
          <p:nvPr/>
        </p:nvSpPr>
        <p:spPr>
          <a:xfrm>
            <a:off x="10323012" y="1592798"/>
            <a:ext cx="1597559" cy="242128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21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8425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3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85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606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5274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9448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93699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" dirty="0"/>
              <a:t>R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499C31C-7A45-4E93-9F58-73AFA32899DA}"/>
              </a:ext>
            </a:extLst>
          </p:cNvPr>
          <p:cNvSpPr/>
          <p:nvPr/>
        </p:nvSpPr>
        <p:spPr>
          <a:xfrm>
            <a:off x="8516029" y="4151573"/>
            <a:ext cx="1597559" cy="28259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21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8425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3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85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606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5274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9448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93699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08C858-6C50-4D56-96D4-2A51EBAD4692}"/>
              </a:ext>
            </a:extLst>
          </p:cNvPr>
          <p:cNvSpPr/>
          <p:nvPr/>
        </p:nvSpPr>
        <p:spPr>
          <a:xfrm>
            <a:off x="5340611" y="2681694"/>
            <a:ext cx="2849333" cy="20243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Trial Begins: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1CD3B2-D50D-4306-949F-6EEFCADFB15D}"/>
              </a:ext>
            </a:extLst>
          </p:cNvPr>
          <p:cNvSpPr/>
          <p:nvPr/>
        </p:nvSpPr>
        <p:spPr>
          <a:xfrm>
            <a:off x="5222225" y="2950479"/>
            <a:ext cx="3044046" cy="14331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cs typeface="Arial" panose="020B0604020202020204" pitchFamily="34" charset="0"/>
              </a:rPr>
              <a:t>Fish weighed measured &amp; placed into individual 9L tanks (30 tanks)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cs typeface="Arial" panose="020B0604020202020204" pitchFamily="34" charset="0"/>
              </a:rPr>
              <a:t>Random treatment assignment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cs typeface="Arial" panose="020B0604020202020204" pitchFamily="34" charset="0"/>
              </a:rPr>
              <a:t>Automatic feeders loaded &amp; begin feeding at 0900</a:t>
            </a: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F73C9882-4151-4751-970F-3211BA5EA94C}"/>
              </a:ext>
            </a:extLst>
          </p:cNvPr>
          <p:cNvSpPr/>
          <p:nvPr/>
        </p:nvSpPr>
        <p:spPr>
          <a:xfrm>
            <a:off x="6560365" y="4300508"/>
            <a:ext cx="280893" cy="2581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A6651B6-A818-4D46-8D2E-3729002EE50C}"/>
              </a:ext>
            </a:extLst>
          </p:cNvPr>
          <p:cNvSpPr/>
          <p:nvPr/>
        </p:nvSpPr>
        <p:spPr>
          <a:xfrm>
            <a:off x="5308706" y="6307392"/>
            <a:ext cx="2880558" cy="491994"/>
          </a:xfrm>
          <a:prstGeom prst="roundRect">
            <a:avLst>
              <a:gd name="adj" fmla="val 2388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Process repeated for 12 consecutive days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4B9AED5-434C-4FEC-AE8F-8F59E9864244}"/>
              </a:ext>
            </a:extLst>
          </p:cNvPr>
          <p:cNvSpPr txBox="1"/>
          <p:nvPr/>
        </p:nvSpPr>
        <p:spPr>
          <a:xfrm>
            <a:off x="8684796" y="4139164"/>
            <a:ext cx="15975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Treatments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469AFBB-BB46-4B4F-B41A-CA6192D790A4}"/>
              </a:ext>
            </a:extLst>
          </p:cNvPr>
          <p:cNvSpPr/>
          <p:nvPr/>
        </p:nvSpPr>
        <p:spPr>
          <a:xfrm>
            <a:off x="8471363" y="4490496"/>
            <a:ext cx="1708463" cy="22187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6D12610-6F5E-429B-B44E-FCA6308991D1}"/>
              </a:ext>
            </a:extLst>
          </p:cNvPr>
          <p:cNvSpPr txBox="1"/>
          <p:nvPr/>
        </p:nvSpPr>
        <p:spPr>
          <a:xfrm>
            <a:off x="8809663" y="4778209"/>
            <a:ext cx="1367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0900 &amp; 2100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0900, 1500, 2100, 0600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8x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0900, 1200, 1500, 1800, 2100, 2400, 0300, 0600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1AED9DE-86A4-4ADF-86F3-9DD5A34F4491}"/>
              </a:ext>
            </a:extLst>
          </p:cNvPr>
          <p:cNvSpPr txBox="1"/>
          <p:nvPr/>
        </p:nvSpPr>
        <p:spPr>
          <a:xfrm>
            <a:off x="8494836" y="4544959"/>
            <a:ext cx="1704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Feeding Frequencies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5C0E428-F11F-4CA5-BA8D-847F5D95C5D0}"/>
              </a:ext>
            </a:extLst>
          </p:cNvPr>
          <p:cNvSpPr txBox="1"/>
          <p:nvPr/>
        </p:nvSpPr>
        <p:spPr>
          <a:xfrm>
            <a:off x="10696734" y="1540559"/>
            <a:ext cx="12484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Results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8B71AFA-11EE-4385-A700-897B6CC6B2C8}"/>
              </a:ext>
            </a:extLst>
          </p:cNvPr>
          <p:cNvSpPr/>
          <p:nvPr/>
        </p:nvSpPr>
        <p:spPr>
          <a:xfrm>
            <a:off x="10176514" y="1875445"/>
            <a:ext cx="1944091" cy="128808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AC00467-88DA-4B00-982C-58AE0171888C}"/>
              </a:ext>
            </a:extLst>
          </p:cNvPr>
          <p:cNvSpPr txBox="1"/>
          <p:nvPr/>
        </p:nvSpPr>
        <p:spPr>
          <a:xfrm>
            <a:off x="10165983" y="1875102"/>
            <a:ext cx="2015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Average Consumption</a:t>
            </a:r>
            <a:r>
              <a:rPr lang="en-US" sz="1200" b="1" dirty="0"/>
              <a:t>: </a:t>
            </a:r>
          </a:p>
          <a:p>
            <a:r>
              <a:rPr lang="en-US" sz="1200" b="1" dirty="0"/>
              <a:t>2x &amp; 4x groups were significantly higher than the 8x  group, but not different from each other</a:t>
            </a:r>
          </a:p>
          <a:p>
            <a:r>
              <a:rPr lang="en-US" sz="1200" b="1" dirty="0"/>
              <a:t>(Tukey HSD: P&lt;0.05) 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3E7E00DF-2C3C-4625-A155-8FB17A52FF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43677" y="785122"/>
            <a:ext cx="1954280" cy="1465710"/>
          </a:xfrm>
          <a:prstGeom prst="rect">
            <a:avLst/>
          </a:prstGeom>
        </p:spPr>
      </p:pic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257BA085-F63F-4A6E-BF9D-584E401B88A6}"/>
              </a:ext>
            </a:extLst>
          </p:cNvPr>
          <p:cNvSpPr/>
          <p:nvPr/>
        </p:nvSpPr>
        <p:spPr>
          <a:xfrm>
            <a:off x="8666734" y="3370315"/>
            <a:ext cx="1264081" cy="70788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 descr="A picture containing indoor, plate, different, several&#10;&#10;Description automatically generated">
            <a:extLst>
              <a:ext uri="{FF2B5EF4-FFF2-40B4-BE49-F238E27FC236}">
                <a16:creationId xmlns:a16="http://schemas.microsoft.com/office/drawing/2014/main" id="{92955BAB-14C0-4C50-8B0E-CFE560036A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643" y="5393163"/>
            <a:ext cx="1874962" cy="1406222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85A85351-115D-4DAC-90B9-944A86D377C5}"/>
              </a:ext>
            </a:extLst>
          </p:cNvPr>
          <p:cNvSpPr txBox="1"/>
          <p:nvPr/>
        </p:nvSpPr>
        <p:spPr>
          <a:xfrm>
            <a:off x="8904856" y="3544990"/>
            <a:ext cx="20154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     Equal </a:t>
            </a:r>
          </a:p>
          <a:p>
            <a:r>
              <a:rPr lang="en-US" sz="1000" dirty="0">
                <a:solidFill>
                  <a:schemeClr val="bg1"/>
                </a:solidFill>
              </a:rPr>
              <a:t> amounts of</a:t>
            </a:r>
          </a:p>
          <a:p>
            <a:r>
              <a:rPr lang="en-US" sz="1000" dirty="0">
                <a:solidFill>
                  <a:schemeClr val="bg1"/>
                </a:solidFill>
              </a:rPr>
              <a:t>food for each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5FC4C0B-6BE1-417C-9CAD-42C233B99B4B}"/>
              </a:ext>
            </a:extLst>
          </p:cNvPr>
          <p:cNvSpPr/>
          <p:nvPr/>
        </p:nvSpPr>
        <p:spPr>
          <a:xfrm>
            <a:off x="10307252" y="3232386"/>
            <a:ext cx="1637910" cy="24066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21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8425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3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85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606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5274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9448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93699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dirty="0"/>
              <a:t>Conclusion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5FC207-EFF9-4400-B71B-55142419CD42}"/>
              </a:ext>
            </a:extLst>
          </p:cNvPr>
          <p:cNvSpPr/>
          <p:nvPr/>
        </p:nvSpPr>
        <p:spPr>
          <a:xfrm>
            <a:off x="10245642" y="3520203"/>
            <a:ext cx="1861028" cy="184703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62FDB-A02C-47BE-AB50-6B07D1EF101D}"/>
              </a:ext>
            </a:extLst>
          </p:cNvPr>
          <p:cNvSpPr txBox="1"/>
          <p:nvPr/>
        </p:nvSpPr>
        <p:spPr>
          <a:xfrm>
            <a:off x="5401206" y="4558676"/>
            <a:ext cx="27205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cs typeface="Arial" panose="020B0604020202020204" pitchFamily="34" charset="0"/>
              </a:rPr>
              <a:t>Uneaten feed collected with siphon and 50</a:t>
            </a:r>
            <a:r>
              <a:rPr lang="el-GR" sz="1400" b="1" dirty="0">
                <a:cs typeface="Arial" panose="020B0604020202020204" pitchFamily="34" charset="0"/>
              </a:rPr>
              <a:t>μ</a:t>
            </a:r>
            <a:r>
              <a:rPr lang="en-US" sz="1400" b="1" dirty="0">
                <a:cs typeface="Arial" panose="020B0604020202020204" pitchFamily="34" charset="0"/>
              </a:rPr>
              <a:t>m sieve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cs typeface="Arial" panose="020B0604020202020204" pitchFamily="34" charset="0"/>
              </a:rPr>
              <a:t>Drying oven loaded with samples (60ºC)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cs typeface="Arial" panose="020B0604020202020204" pitchFamily="34" charset="0"/>
              </a:rPr>
              <a:t>Samples weighed after 24 hours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988F8-2356-48D9-BB34-18061B403793}"/>
              </a:ext>
            </a:extLst>
          </p:cNvPr>
          <p:cNvSpPr txBox="1"/>
          <p:nvPr/>
        </p:nvSpPr>
        <p:spPr>
          <a:xfrm>
            <a:off x="10322251" y="3619158"/>
            <a:ext cx="17029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Less frequent feedings results in higher consumption and less feed waste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Reducing feed </a:t>
            </a:r>
            <a:r>
              <a:rPr lang="en-US" sz="1200" b="1"/>
              <a:t>waste improves </a:t>
            </a:r>
            <a:r>
              <a:rPr lang="en-US" sz="1200" b="1" dirty="0"/>
              <a:t>water quality and </a:t>
            </a:r>
            <a:r>
              <a:rPr lang="en-US" sz="1200" b="1"/>
              <a:t>business economics</a:t>
            </a:r>
            <a:endParaRPr lang="en-US" sz="1200" b="1" dirty="0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72437383-DE2F-4343-9B4C-D0A4B5111C58}"/>
              </a:ext>
            </a:extLst>
          </p:cNvPr>
          <p:cNvSpPr/>
          <p:nvPr/>
        </p:nvSpPr>
        <p:spPr>
          <a:xfrm>
            <a:off x="6560365" y="6118385"/>
            <a:ext cx="280893" cy="2926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C9682-1FDB-48CA-9425-E4447F27E3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9" t="5161" r="3334" b="32092"/>
          <a:stretch/>
        </p:blipFill>
        <p:spPr>
          <a:xfrm>
            <a:off x="3378687" y="3365564"/>
            <a:ext cx="1612135" cy="1572017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3299E5AD-D808-46A7-9E8C-AE2E0357050A}"/>
              </a:ext>
            </a:extLst>
          </p:cNvPr>
          <p:cNvSpPr/>
          <p:nvPr/>
        </p:nvSpPr>
        <p:spPr>
          <a:xfrm rot="276809">
            <a:off x="494686" y="779457"/>
            <a:ext cx="4488453" cy="1917300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E8EAE9-0DE2-4F5C-81BF-1838E6292713}"/>
              </a:ext>
            </a:extLst>
          </p:cNvPr>
          <p:cNvSpPr/>
          <p:nvPr/>
        </p:nvSpPr>
        <p:spPr>
          <a:xfrm>
            <a:off x="1811394" y="902396"/>
            <a:ext cx="1825247" cy="25720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21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8425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3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85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606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5274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9448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93699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2091A4-D6DD-4809-850B-1B4A751625DF}"/>
              </a:ext>
            </a:extLst>
          </p:cNvPr>
          <p:cNvSpPr txBox="1"/>
          <p:nvPr/>
        </p:nvSpPr>
        <p:spPr>
          <a:xfrm>
            <a:off x="955120" y="1153331"/>
            <a:ext cx="37559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Tautog are opportunistic grazers: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</a:t>
            </a:r>
            <a:r>
              <a:rPr lang="en-US" sz="1400" baseline="-25000" dirty="0"/>
              <a:t>0</a:t>
            </a:r>
            <a:r>
              <a:rPr lang="en-US" sz="1400" dirty="0"/>
              <a:t>: if tautog are fed food more frequently, the  fish will consume more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</a:t>
            </a:r>
            <a:r>
              <a:rPr lang="en-US" sz="1400" baseline="-25000" dirty="0"/>
              <a:t>A</a:t>
            </a:r>
            <a:r>
              <a:rPr lang="en-US" sz="1400" dirty="0"/>
              <a:t>: There will be no difference in consumption between treatment groups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8431A8-917B-402A-9097-258475C18D90}"/>
              </a:ext>
            </a:extLst>
          </p:cNvPr>
          <p:cNvSpPr txBox="1"/>
          <p:nvPr/>
        </p:nvSpPr>
        <p:spPr>
          <a:xfrm>
            <a:off x="1863831" y="860562"/>
            <a:ext cx="18981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21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8425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3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850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6062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5274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94487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93699" algn="l" defTabSz="99212" rtl="0" eaLnBrk="1" latinLnBrk="0" hangingPunct="1">
              <a:defRPr sz="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/>
              <a:t>Project Background</a:t>
            </a:r>
            <a:r>
              <a:rPr lang="en-US" sz="1125" b="1" dirty="0"/>
              <a:t> </a:t>
            </a:r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350277401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8741</TotalTime>
  <Words>230</Words>
  <Application>Microsoft Office PowerPoint</Application>
  <PresentationFormat>Widescreen</PresentationFormat>
  <Paragraphs>35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Corbel</vt:lpstr>
      <vt:lpstr>Gill Sans MT</vt:lpstr>
      <vt:lpstr>Wingdings 2</vt:lpstr>
      <vt:lpstr>Dividend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T Coute</dc:creator>
  <cp:lastModifiedBy>Michael T Coute</cp:lastModifiedBy>
  <cp:revision>34</cp:revision>
  <dcterms:created xsi:type="dcterms:W3CDTF">2021-03-08T19:27:57Z</dcterms:created>
  <dcterms:modified xsi:type="dcterms:W3CDTF">2021-03-21T20:38:36Z</dcterms:modified>
</cp:coreProperties>
</file>