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415" r:id="rId2"/>
    <p:sldId id="482" r:id="rId3"/>
    <p:sldId id="435" r:id="rId4"/>
    <p:sldId id="437" r:id="rId5"/>
    <p:sldId id="799" r:id="rId6"/>
    <p:sldId id="800" r:id="rId7"/>
    <p:sldId id="524" r:id="rId8"/>
    <p:sldId id="798" r:id="rId9"/>
    <p:sldId id="414" r:id="rId10"/>
    <p:sldId id="483" r:id="rId11"/>
    <p:sldId id="796" r:id="rId12"/>
    <p:sldId id="487" r:id="rId13"/>
    <p:sldId id="446" r:id="rId14"/>
    <p:sldId id="438" r:id="rId15"/>
    <p:sldId id="440" r:id="rId16"/>
    <p:sldId id="441" r:id="rId17"/>
    <p:sldId id="442" r:id="rId18"/>
    <p:sldId id="444" r:id="rId19"/>
    <p:sldId id="1319" r:id="rId20"/>
    <p:sldId id="1320" r:id="rId21"/>
    <p:sldId id="1321" r:id="rId22"/>
    <p:sldId id="1322" r:id="rId23"/>
    <p:sldId id="1323" r:id="rId24"/>
    <p:sldId id="1324" r:id="rId25"/>
    <p:sldId id="1325" r:id="rId26"/>
    <p:sldId id="1326" r:id="rId27"/>
    <p:sldId id="425" r:id="rId28"/>
    <p:sldId id="256"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64A85D-46CD-4CFB-BD0E-6073DF608A0B}">
          <p14:sldIdLst>
            <p14:sldId id="415"/>
            <p14:sldId id="482"/>
            <p14:sldId id="435"/>
            <p14:sldId id="437"/>
            <p14:sldId id="799"/>
            <p14:sldId id="800"/>
            <p14:sldId id="524"/>
            <p14:sldId id="798"/>
            <p14:sldId id="414"/>
            <p14:sldId id="483"/>
            <p14:sldId id="796"/>
            <p14:sldId id="487"/>
            <p14:sldId id="446"/>
            <p14:sldId id="438"/>
            <p14:sldId id="440"/>
            <p14:sldId id="441"/>
            <p14:sldId id="442"/>
            <p14:sldId id="444"/>
            <p14:sldId id="1319"/>
            <p14:sldId id="1320"/>
            <p14:sldId id="1321"/>
            <p14:sldId id="1322"/>
            <p14:sldId id="1323"/>
            <p14:sldId id="1324"/>
            <p14:sldId id="1325"/>
            <p14:sldId id="1326"/>
            <p14:sldId id="425"/>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D32"/>
    <a:srgbClr val="457F74"/>
    <a:srgbClr val="FFFFFF"/>
    <a:srgbClr val="B5C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1" autoAdjust="0"/>
    <p:restoredTop sz="80776" autoAdjust="0"/>
  </p:normalViewPr>
  <p:slideViewPr>
    <p:cSldViewPr snapToGrid="0">
      <p:cViewPr varScale="1">
        <p:scale>
          <a:sx n="81" d="100"/>
          <a:sy n="81" d="100"/>
        </p:scale>
        <p:origin x="600" y="176"/>
      </p:cViewPr>
      <p:guideLst/>
    </p:cSldViewPr>
  </p:slideViewPr>
  <p:outlineViewPr>
    <p:cViewPr>
      <p:scale>
        <a:sx n="33" d="100"/>
        <a:sy n="33" d="100"/>
      </p:scale>
      <p:origin x="0" y="-4578"/>
    </p:cViewPr>
  </p:outlin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0094BB2-44AE-4E6B-9CE8-2DBA8AEF6E2C}" type="datetimeFigureOut">
              <a:rPr lang="en-US" smtClean="0"/>
              <a:t>11/16/20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6354E86-30B0-48B2-AAD0-AA667905F963}" type="slidenum">
              <a:rPr lang="en-US" smtClean="0"/>
              <a:t>‹#›</a:t>
            </a:fld>
            <a:endParaRPr lang="en-US"/>
          </a:p>
        </p:txBody>
      </p:sp>
    </p:spTree>
    <p:extLst>
      <p:ext uri="{BB962C8B-B14F-4D97-AF65-F5344CB8AC3E}">
        <p14:creationId xmlns:p14="http://schemas.microsoft.com/office/powerpoint/2010/main" val="416683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a:t>
            </a:fld>
            <a:endParaRPr lang="en-US" dirty="0"/>
          </a:p>
        </p:txBody>
      </p:sp>
    </p:spTree>
    <p:extLst>
      <p:ext uri="{BB962C8B-B14F-4D97-AF65-F5344CB8AC3E}">
        <p14:creationId xmlns:p14="http://schemas.microsoft.com/office/powerpoint/2010/main" val="1474349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10</a:t>
            </a:fld>
            <a:endParaRPr lang="en-US"/>
          </a:p>
        </p:txBody>
      </p:sp>
    </p:spTree>
    <p:extLst>
      <p:ext uri="{BB962C8B-B14F-4D97-AF65-F5344CB8AC3E}">
        <p14:creationId xmlns:p14="http://schemas.microsoft.com/office/powerpoint/2010/main" val="192544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11</a:t>
            </a:fld>
            <a:endParaRPr lang="en-US"/>
          </a:p>
        </p:txBody>
      </p:sp>
    </p:spTree>
    <p:extLst>
      <p:ext uri="{BB962C8B-B14F-4D97-AF65-F5344CB8AC3E}">
        <p14:creationId xmlns:p14="http://schemas.microsoft.com/office/powerpoint/2010/main" val="3810855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Products bearing the OMRI Listed® seal have been reviewed and determined to be allowed for organic use in accordance with U.S. NOP organic standards. </a:t>
            </a:r>
          </a:p>
          <a:p>
            <a:endParaRPr lang="en-US" dirty="0"/>
          </a:p>
          <a:p>
            <a:r>
              <a:rPr lang="en-US" dirty="0"/>
              <a:t>ALWAYS CHECK WITH YOUR CERTIFIER BEFORE APPLYING ANYTHING TO YOUR GROUND OR CROP.  </a:t>
            </a:r>
          </a:p>
          <a:p>
            <a:endParaRPr lang="en-US" dirty="0"/>
          </a:p>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12</a:t>
            </a:fld>
            <a:endParaRPr lang="en-US"/>
          </a:p>
        </p:txBody>
      </p:sp>
    </p:spTree>
    <p:extLst>
      <p:ext uri="{BB962C8B-B14F-4D97-AF65-F5344CB8AC3E}">
        <p14:creationId xmlns:p14="http://schemas.microsoft.com/office/powerpoint/2010/main" val="278251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13</a:t>
            </a:fld>
            <a:endParaRPr lang="en-US"/>
          </a:p>
        </p:txBody>
      </p:sp>
    </p:spTree>
    <p:extLst>
      <p:ext uri="{BB962C8B-B14F-4D97-AF65-F5344CB8AC3E}">
        <p14:creationId xmlns:p14="http://schemas.microsoft.com/office/powerpoint/2010/main" val="158645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solidFill>
                  <a:srgbClr val="064D32"/>
                </a:solidFill>
                <a:latin typeface="Franklin Gothic Book" panose="020B0503020102020204" pitchFamily="34" charset="0"/>
              </a:rPr>
              <a:t>Priority for inspection based on eligibility date and/or harvest</a:t>
            </a:r>
          </a:p>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14</a:t>
            </a:fld>
            <a:endParaRPr lang="en-US"/>
          </a:p>
        </p:txBody>
      </p:sp>
    </p:spTree>
    <p:extLst>
      <p:ext uri="{BB962C8B-B14F-4D97-AF65-F5344CB8AC3E}">
        <p14:creationId xmlns:p14="http://schemas.microsoft.com/office/powerpoint/2010/main" val="380055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15</a:t>
            </a:fld>
            <a:endParaRPr lang="en-US"/>
          </a:p>
        </p:txBody>
      </p:sp>
    </p:spTree>
    <p:extLst>
      <p:ext uri="{BB962C8B-B14F-4D97-AF65-F5344CB8AC3E}">
        <p14:creationId xmlns:p14="http://schemas.microsoft.com/office/powerpoint/2010/main" val="89979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Notified by inspector 1-3 months in advance to set date/time for inspection</a:t>
            </a:r>
          </a:p>
          <a:p>
            <a:r>
              <a:rPr lang="en-US" dirty="0"/>
              <a:t>Inspectors are either employees of the certifying agent or contract employees</a:t>
            </a:r>
          </a:p>
          <a:p>
            <a:r>
              <a:rPr lang="en-US" dirty="0"/>
              <a:t>May try to group travel to save $$$ and time</a:t>
            </a:r>
          </a:p>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16</a:t>
            </a:fld>
            <a:endParaRPr lang="en-US"/>
          </a:p>
        </p:txBody>
      </p:sp>
    </p:spTree>
    <p:extLst>
      <p:ext uri="{BB962C8B-B14F-4D97-AF65-F5344CB8AC3E}">
        <p14:creationId xmlns:p14="http://schemas.microsoft.com/office/powerpoint/2010/main" val="220331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17</a:t>
            </a:fld>
            <a:endParaRPr lang="en-US"/>
          </a:p>
        </p:txBody>
      </p:sp>
    </p:spTree>
    <p:extLst>
      <p:ext uri="{BB962C8B-B14F-4D97-AF65-F5344CB8AC3E}">
        <p14:creationId xmlns:p14="http://schemas.microsoft.com/office/powerpoint/2010/main" val="1358995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18</a:t>
            </a:fld>
            <a:endParaRPr lang="en-US"/>
          </a:p>
        </p:txBody>
      </p:sp>
    </p:spTree>
    <p:extLst>
      <p:ext uri="{BB962C8B-B14F-4D97-AF65-F5344CB8AC3E}">
        <p14:creationId xmlns:p14="http://schemas.microsoft.com/office/powerpoint/2010/main" val="3295469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19</a:t>
            </a:fld>
            <a:endParaRPr lang="en-US"/>
          </a:p>
        </p:txBody>
      </p:sp>
    </p:spTree>
    <p:extLst>
      <p:ext uri="{BB962C8B-B14F-4D97-AF65-F5344CB8AC3E}">
        <p14:creationId xmlns:p14="http://schemas.microsoft.com/office/powerpoint/2010/main" val="213440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Wild crop</a:t>
            </a:r>
          </a:p>
        </p:txBody>
      </p:sp>
      <p:sp>
        <p:nvSpPr>
          <p:cNvPr id="4" name="Slide Number Placeholder 3"/>
          <p:cNvSpPr>
            <a:spLocks noGrp="1"/>
          </p:cNvSpPr>
          <p:nvPr>
            <p:ph type="sldNum" sz="quarter" idx="5"/>
          </p:nvPr>
        </p:nvSpPr>
        <p:spPr/>
        <p:txBody>
          <a:bodyPr/>
          <a:lstStyle/>
          <a:p>
            <a:fld id="{26354E86-30B0-48B2-AAD0-AA667905F963}" type="slidenum">
              <a:rPr lang="en-US" smtClean="0"/>
              <a:t>2</a:t>
            </a:fld>
            <a:endParaRPr lang="en-US"/>
          </a:p>
        </p:txBody>
      </p:sp>
    </p:spTree>
    <p:extLst>
      <p:ext uri="{BB962C8B-B14F-4D97-AF65-F5344CB8AC3E}">
        <p14:creationId xmlns:p14="http://schemas.microsoft.com/office/powerpoint/2010/main" val="158626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20</a:t>
            </a:fld>
            <a:endParaRPr lang="en-US"/>
          </a:p>
        </p:txBody>
      </p:sp>
    </p:spTree>
    <p:extLst>
      <p:ext uri="{BB962C8B-B14F-4D97-AF65-F5344CB8AC3E}">
        <p14:creationId xmlns:p14="http://schemas.microsoft.com/office/powerpoint/2010/main" val="2390966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21</a:t>
            </a:fld>
            <a:endParaRPr lang="en-US"/>
          </a:p>
        </p:txBody>
      </p:sp>
    </p:spTree>
    <p:extLst>
      <p:ext uri="{BB962C8B-B14F-4D97-AF65-F5344CB8AC3E}">
        <p14:creationId xmlns:p14="http://schemas.microsoft.com/office/powerpoint/2010/main" val="403761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22</a:t>
            </a:fld>
            <a:endParaRPr lang="en-US"/>
          </a:p>
        </p:txBody>
      </p:sp>
    </p:spTree>
    <p:extLst>
      <p:ext uri="{BB962C8B-B14F-4D97-AF65-F5344CB8AC3E}">
        <p14:creationId xmlns:p14="http://schemas.microsoft.com/office/powerpoint/2010/main" val="99507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23</a:t>
            </a:fld>
            <a:endParaRPr lang="en-US"/>
          </a:p>
        </p:txBody>
      </p:sp>
    </p:spTree>
    <p:extLst>
      <p:ext uri="{BB962C8B-B14F-4D97-AF65-F5344CB8AC3E}">
        <p14:creationId xmlns:p14="http://schemas.microsoft.com/office/powerpoint/2010/main" val="3372715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24</a:t>
            </a:fld>
            <a:endParaRPr lang="en-US"/>
          </a:p>
        </p:txBody>
      </p:sp>
    </p:spTree>
    <p:extLst>
      <p:ext uri="{BB962C8B-B14F-4D97-AF65-F5344CB8AC3E}">
        <p14:creationId xmlns:p14="http://schemas.microsoft.com/office/powerpoint/2010/main" val="33337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25</a:t>
            </a:fld>
            <a:endParaRPr lang="en-US"/>
          </a:p>
        </p:txBody>
      </p:sp>
    </p:spTree>
    <p:extLst>
      <p:ext uri="{BB962C8B-B14F-4D97-AF65-F5344CB8AC3E}">
        <p14:creationId xmlns:p14="http://schemas.microsoft.com/office/powerpoint/2010/main" val="2454177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26</a:t>
            </a:fld>
            <a:endParaRPr lang="en-US"/>
          </a:p>
        </p:txBody>
      </p:sp>
    </p:spTree>
    <p:extLst>
      <p:ext uri="{BB962C8B-B14F-4D97-AF65-F5344CB8AC3E}">
        <p14:creationId xmlns:p14="http://schemas.microsoft.com/office/powerpoint/2010/main" val="3952229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27</a:t>
            </a:fld>
            <a:endParaRPr lang="en-US"/>
          </a:p>
        </p:txBody>
      </p:sp>
    </p:spTree>
    <p:extLst>
      <p:ext uri="{BB962C8B-B14F-4D97-AF65-F5344CB8AC3E}">
        <p14:creationId xmlns:p14="http://schemas.microsoft.com/office/powerpoint/2010/main" val="2777429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41079-93FB-41C1-82AF-2FD3FE769200}" type="slidenum">
              <a:rPr lang="en-US" smtClean="0"/>
              <a:t>28</a:t>
            </a:fld>
            <a:endParaRPr lang="en-US"/>
          </a:p>
        </p:txBody>
      </p:sp>
    </p:spTree>
    <p:extLst>
      <p:ext uri="{BB962C8B-B14F-4D97-AF65-F5344CB8AC3E}">
        <p14:creationId xmlns:p14="http://schemas.microsoft.com/office/powerpoint/2010/main" val="235905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3</a:t>
            </a:fld>
            <a:endParaRPr lang="en-US"/>
          </a:p>
        </p:txBody>
      </p:sp>
    </p:spTree>
    <p:extLst>
      <p:ext uri="{BB962C8B-B14F-4D97-AF65-F5344CB8AC3E}">
        <p14:creationId xmlns:p14="http://schemas.microsoft.com/office/powerpoint/2010/main" val="393186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4</a:t>
            </a:fld>
            <a:endParaRPr lang="en-US"/>
          </a:p>
        </p:txBody>
      </p:sp>
    </p:spTree>
    <p:extLst>
      <p:ext uri="{BB962C8B-B14F-4D97-AF65-F5344CB8AC3E}">
        <p14:creationId xmlns:p14="http://schemas.microsoft.com/office/powerpoint/2010/main" val="315436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Each certifier has their own forms and processes…reach out to the certifier you intend to use to make sure your application, documentation and record-keeping is in-line with their systems.</a:t>
            </a:r>
          </a:p>
          <a:p>
            <a:pPr marL="173422" indent="-173422">
              <a:buFont typeface="Arial" panose="020B0604020202020204" pitchFamily="34" charset="0"/>
              <a:buChar char="•"/>
            </a:pPr>
            <a:r>
              <a:rPr lang="en-US" dirty="0"/>
              <a:t>When thinking about your timeline for certification, remember to set aside ample time to plan, organize and verify your OSP. The certification process typically takes about 8-12 weeks once your application has been received.</a:t>
            </a:r>
          </a:p>
          <a:p>
            <a:pPr marL="173422" indent="-173422">
              <a:buFont typeface="Arial" panose="020B0604020202020204" pitchFamily="34" charset="0"/>
              <a:buChar char="•"/>
            </a:pPr>
            <a:r>
              <a:rPr lang="en-US" dirty="0"/>
              <a:t>TSPs in some areas of the state…</a:t>
            </a:r>
          </a:p>
        </p:txBody>
      </p:sp>
      <p:sp>
        <p:nvSpPr>
          <p:cNvPr id="4" name="Slide Number Placeholder 3"/>
          <p:cNvSpPr>
            <a:spLocks noGrp="1"/>
          </p:cNvSpPr>
          <p:nvPr>
            <p:ph type="sldNum" sz="quarter" idx="5"/>
          </p:nvPr>
        </p:nvSpPr>
        <p:spPr/>
        <p:txBody>
          <a:bodyPr/>
          <a:lstStyle/>
          <a:p>
            <a:fld id="{26354E86-30B0-48B2-AAD0-AA667905F963}" type="slidenum">
              <a:rPr lang="en-US" smtClean="0"/>
              <a:t>5</a:t>
            </a:fld>
            <a:endParaRPr lang="en-US"/>
          </a:p>
        </p:txBody>
      </p:sp>
    </p:spTree>
    <p:extLst>
      <p:ext uri="{BB962C8B-B14F-4D97-AF65-F5344CB8AC3E}">
        <p14:creationId xmlns:p14="http://schemas.microsoft.com/office/powerpoint/2010/main" val="188011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certifier has their own forms and processes…reach out to the certifier you intend to use to make sure your documentation and record-keeping is in-line with their systems.</a:t>
            </a:r>
          </a:p>
          <a:p>
            <a:r>
              <a:rPr lang="en-US" dirty="0"/>
              <a:t>Transitioning to organic takes a lot of preparation and planning, including time and resources…consider different approaches to transitioning your land</a:t>
            </a:r>
          </a:p>
          <a:p>
            <a:pPr marL="173422" indent="-173422">
              <a:buFont typeface="Arial" panose="020B0604020202020204" pitchFamily="34" charset="0"/>
              <a:buChar char="•"/>
            </a:pPr>
            <a:r>
              <a:rPr lang="en-US" dirty="0"/>
              <a:t>Full Transition – all land into organic at once</a:t>
            </a:r>
          </a:p>
          <a:p>
            <a:pPr marL="173422" indent="-173422">
              <a:buFont typeface="Arial" panose="020B0604020202020204" pitchFamily="34" charset="0"/>
              <a:buChar char="•"/>
            </a:pPr>
            <a:r>
              <a:rPr lang="en-US" dirty="0"/>
              <a:t>Gradual Transition – one field, set # of acres, with the end goal of certifying all land eventually</a:t>
            </a:r>
          </a:p>
          <a:p>
            <a:pPr marL="173422" indent="-173422">
              <a:buFont typeface="Arial" panose="020B0604020202020204" pitchFamily="34" charset="0"/>
              <a:buChar char="•"/>
            </a:pPr>
            <a:r>
              <a:rPr lang="en-US" dirty="0"/>
              <a:t>Split Transition – manage both conventional and organic land</a:t>
            </a:r>
          </a:p>
          <a:p>
            <a:endParaRPr lang="en-US" dirty="0"/>
          </a:p>
        </p:txBody>
      </p:sp>
      <p:sp>
        <p:nvSpPr>
          <p:cNvPr id="4" name="Slide Number Placeholder 3"/>
          <p:cNvSpPr>
            <a:spLocks noGrp="1"/>
          </p:cNvSpPr>
          <p:nvPr>
            <p:ph type="sldNum" sz="quarter" idx="5"/>
          </p:nvPr>
        </p:nvSpPr>
        <p:spPr/>
        <p:txBody>
          <a:bodyPr/>
          <a:lstStyle/>
          <a:p>
            <a:fld id="{26354E86-30B0-48B2-AAD0-AA667905F963}" type="slidenum">
              <a:rPr lang="en-US" smtClean="0"/>
              <a:t>6</a:t>
            </a:fld>
            <a:endParaRPr lang="en-US"/>
          </a:p>
        </p:txBody>
      </p:sp>
    </p:spTree>
    <p:extLst>
      <p:ext uri="{BB962C8B-B14F-4D97-AF65-F5344CB8AC3E}">
        <p14:creationId xmlns:p14="http://schemas.microsoft.com/office/powerpoint/2010/main" val="287537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a:p>
            <a:endParaRPr lang="en-US" altLang="en-US">
              <a:latin typeface="Times" panose="02020603050405020304" pitchFamily="18"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D5FD5DF-E7BB-4388-A68A-32E168DC846E}"/>
              </a:ext>
            </a:extLst>
          </p:cNvPr>
          <p:cNvSpPr>
            <a:spLocks noGrp="1"/>
          </p:cNvSpPr>
          <p:nvPr>
            <p:ph type="sldNum" sz="quarter" idx="5"/>
          </p:nvPr>
        </p:nvSpPr>
        <p:spPr/>
        <p:txBody>
          <a:bodyPr/>
          <a:lstStyle/>
          <a:p>
            <a:pPr>
              <a:defRPr/>
            </a:pPr>
            <a:fld id="{B4A8A787-B5DC-4DB8-B0BE-AD710E36C690}" type="slidenum">
              <a:rPr lang="en-US" altLang="en-US" smtClean="0"/>
              <a:pPr>
                <a:defRPr/>
              </a:pPr>
              <a:t>7</a:t>
            </a:fld>
            <a:endParaRPr lang="en-US" altLang="en-US"/>
          </a:p>
        </p:txBody>
      </p:sp>
      <p:sp>
        <p:nvSpPr>
          <p:cNvPr id="4" name="Date Placeholder 3">
            <a:extLst>
              <a:ext uri="{FF2B5EF4-FFF2-40B4-BE49-F238E27FC236}">
                <a16:creationId xmlns:a16="http://schemas.microsoft.com/office/drawing/2014/main" id="{98D9A5DB-5A1B-4D8E-AB16-53CEBB3C9DCF}"/>
              </a:ext>
            </a:extLst>
          </p:cNvPr>
          <p:cNvSpPr>
            <a:spLocks noGrp="1"/>
          </p:cNvSpPr>
          <p:nvPr>
            <p:ph type="dt" idx="1"/>
          </p:nvPr>
        </p:nvSpPr>
        <p:spPr/>
        <p:txBody>
          <a:bodyPr/>
          <a:lstStyle/>
          <a:p>
            <a:pPr>
              <a:defRPr/>
            </a:pPr>
            <a:r>
              <a:rPr lang="en-US"/>
              <a:t>October 2019 </a:t>
            </a:r>
          </a:p>
        </p:txBody>
      </p:sp>
    </p:spTree>
    <p:extLst>
      <p:ext uri="{BB962C8B-B14F-4D97-AF65-F5344CB8AC3E}">
        <p14:creationId xmlns:p14="http://schemas.microsoft.com/office/powerpoint/2010/main" val="233773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ＭＳ Ｐゴシック" panose="020B0600070205080204" pitchFamily="34" charset="-128"/>
            </a:endParaRPr>
          </a:p>
          <a:p>
            <a:endParaRPr lang="en-US" altLang="en-US">
              <a:latin typeface="Times" panose="02020603050405020304" pitchFamily="18"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B604BA54-DD02-4215-87AA-62888B5FB49F}"/>
              </a:ext>
            </a:extLst>
          </p:cNvPr>
          <p:cNvSpPr>
            <a:spLocks noGrp="1"/>
          </p:cNvSpPr>
          <p:nvPr>
            <p:ph type="sldNum" sz="quarter" idx="5"/>
          </p:nvPr>
        </p:nvSpPr>
        <p:spPr/>
        <p:txBody>
          <a:bodyPr/>
          <a:lstStyle/>
          <a:p>
            <a:pPr>
              <a:defRPr/>
            </a:pPr>
            <a:fld id="{B4A8A787-B5DC-4DB8-B0BE-AD710E36C690}" type="slidenum">
              <a:rPr lang="en-US" altLang="en-US" smtClean="0"/>
              <a:pPr>
                <a:defRPr/>
              </a:pPr>
              <a:t>8</a:t>
            </a:fld>
            <a:endParaRPr lang="en-US" altLang="en-US"/>
          </a:p>
        </p:txBody>
      </p:sp>
      <p:sp>
        <p:nvSpPr>
          <p:cNvPr id="4" name="Date Placeholder 3">
            <a:extLst>
              <a:ext uri="{FF2B5EF4-FFF2-40B4-BE49-F238E27FC236}">
                <a16:creationId xmlns:a16="http://schemas.microsoft.com/office/drawing/2014/main" id="{38DB1C37-0093-43EC-9038-04DCFEAFBC07}"/>
              </a:ext>
            </a:extLst>
          </p:cNvPr>
          <p:cNvSpPr>
            <a:spLocks noGrp="1"/>
          </p:cNvSpPr>
          <p:nvPr>
            <p:ph type="dt" idx="1"/>
          </p:nvPr>
        </p:nvSpPr>
        <p:spPr/>
        <p:txBody>
          <a:bodyPr/>
          <a:lstStyle/>
          <a:p>
            <a:pPr>
              <a:defRPr/>
            </a:pPr>
            <a:r>
              <a:rPr lang="en-US"/>
              <a:t>October 2019 </a:t>
            </a:r>
          </a:p>
        </p:txBody>
      </p:sp>
    </p:spTree>
    <p:extLst>
      <p:ext uri="{BB962C8B-B14F-4D97-AF65-F5344CB8AC3E}">
        <p14:creationId xmlns:p14="http://schemas.microsoft.com/office/powerpoint/2010/main" val="278047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54E86-30B0-48B2-AAD0-AA667905F963}" type="slidenum">
              <a:rPr lang="en-US" smtClean="0"/>
              <a:t>9</a:t>
            </a:fld>
            <a:endParaRPr lang="en-US"/>
          </a:p>
        </p:txBody>
      </p:sp>
    </p:spTree>
    <p:extLst>
      <p:ext uri="{BB962C8B-B14F-4D97-AF65-F5344CB8AC3E}">
        <p14:creationId xmlns:p14="http://schemas.microsoft.com/office/powerpoint/2010/main" val="1852098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631049-E3C7-4032-837E-CE9FCED189A7}"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20706991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9B186B-F97B-41C7-99A6-5CBB3A9E52CA}"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6537407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9E303-DBFD-4F9C-B392-A97779896B3F}"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10217047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4E57A-63AF-44CA-AA25-D0578B7CEB42}"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6673490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5A0C7-DEEF-41E7-9DD1-F158EF9C061A}" type="datetime1">
              <a:rPr lang="en-US" smtClean="0"/>
              <a:t>11/16/20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1654963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F655A2-C255-4FA0-B0F6-6CEFFE1B1833}"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34101408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EB0F1-1E33-454F-9E54-57EC60845CCC}" type="datetime1">
              <a:rPr lang="en-US" smtClean="0"/>
              <a:t>11/16/20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21560766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B80C21-A3DC-4627-B2BE-05035C2693BA}" type="datetime1">
              <a:rPr lang="en-US" smtClean="0"/>
              <a:t>11/16/20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32579339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4A2C4-8029-4061-A8A1-29BFB123E1B8}" type="datetime1">
              <a:rPr lang="en-US" smtClean="0"/>
              <a:t>11/16/20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818584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38AD2D-720A-497D-B81E-78375842EF21}"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35002841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5EAA1F-4FFF-4FE3-A2EC-FB2F1DB640ED}" type="datetime1">
              <a:rPr lang="en-US" smtClean="0"/>
              <a:t>11/16/20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B26C2-4669-4828-AF05-516642018A12}" type="slidenum">
              <a:rPr lang="en-US" smtClean="0"/>
              <a:t>‹#›</a:t>
            </a:fld>
            <a:endParaRPr lang="en-US"/>
          </a:p>
        </p:txBody>
      </p:sp>
    </p:spTree>
    <p:extLst>
      <p:ext uri="{BB962C8B-B14F-4D97-AF65-F5344CB8AC3E}">
        <p14:creationId xmlns:p14="http://schemas.microsoft.com/office/powerpoint/2010/main" val="15904019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18EAB-A8BE-4BCB-9836-84E1BDBC4A17}" type="datetime1">
              <a:rPr lang="en-US" smtClean="0"/>
              <a:t>11/16/20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B26C2-4669-4828-AF05-516642018A12}" type="slidenum">
              <a:rPr lang="en-US" smtClean="0"/>
              <a:t>‹#›</a:t>
            </a:fld>
            <a:endParaRPr lang="en-US"/>
          </a:p>
        </p:txBody>
      </p:sp>
    </p:spTree>
    <p:extLst>
      <p:ext uri="{BB962C8B-B14F-4D97-AF65-F5344CB8AC3E}">
        <p14:creationId xmlns:p14="http://schemas.microsoft.com/office/powerpoint/2010/main" val="9142842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6C1D75-4527-4BBC-935D-4235E0E8BB5A}"/>
              </a:ext>
            </a:extLst>
          </p:cNvPr>
          <p:cNvSpPr>
            <a:spLocks noGrp="1"/>
          </p:cNvSpPr>
          <p:nvPr>
            <p:ph type="title"/>
          </p:nvPr>
        </p:nvSpPr>
        <p:spPr>
          <a:xfrm>
            <a:off x="0" y="3428457"/>
            <a:ext cx="12192000" cy="891803"/>
          </a:xfrm>
          <a:solidFill>
            <a:srgbClr val="FFFFFF">
              <a:alpha val="69804"/>
            </a:srgbClr>
          </a:solidFill>
          <a:ln>
            <a:noFill/>
          </a:ln>
        </p:spPr>
        <p:txBody>
          <a:bodyPr>
            <a:noAutofit/>
          </a:bodyPr>
          <a:lstStyle/>
          <a:p>
            <a:pPr algn="ctr"/>
            <a:r>
              <a:rPr lang="en-US" sz="6000" b="1" dirty="0">
                <a:solidFill>
                  <a:srgbClr val="064D32"/>
                </a:solidFill>
                <a:latin typeface="Franklin Gothic Book" panose="020B0503020102020204" pitchFamily="34" charset="0"/>
              </a:rPr>
              <a:t>Organic Certification</a:t>
            </a:r>
          </a:p>
        </p:txBody>
      </p:sp>
      <p:sp>
        <p:nvSpPr>
          <p:cNvPr id="12" name="Rectangle 11">
            <a:extLst>
              <a:ext uri="{FF2B5EF4-FFF2-40B4-BE49-F238E27FC236}">
                <a16:creationId xmlns:a16="http://schemas.microsoft.com/office/drawing/2014/main" id="{946794F2-3733-4FDA-AD43-322CE455A9AF}"/>
              </a:ext>
            </a:extLst>
          </p:cNvPr>
          <p:cNvSpPr/>
          <p:nvPr/>
        </p:nvSpPr>
        <p:spPr>
          <a:xfrm flipV="1">
            <a:off x="-160020" y="5082678"/>
            <a:ext cx="12352020" cy="80527"/>
          </a:xfrm>
          <a:prstGeom prst="rect">
            <a:avLst/>
          </a:prstGeom>
          <a:solidFill>
            <a:srgbClr val="B5C426"/>
          </a:solidFill>
          <a:ln>
            <a:solidFill>
              <a:srgbClr val="B5C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9010C8B5-F72F-43D2-B35B-96669F99584D}"/>
              </a:ext>
            </a:extLst>
          </p:cNvPr>
          <p:cNvSpPr>
            <a:spLocks noGrp="1"/>
          </p:cNvSpPr>
          <p:nvPr>
            <p:ph idx="1"/>
          </p:nvPr>
        </p:nvSpPr>
        <p:spPr>
          <a:xfrm>
            <a:off x="2659554" y="5504223"/>
            <a:ext cx="6712869" cy="1101672"/>
          </a:xfrm>
          <a:solidFill>
            <a:srgbClr val="FFFFFF">
              <a:alpha val="69804"/>
            </a:srgbClr>
          </a:solidFill>
          <a:ln>
            <a:noFill/>
          </a:ln>
        </p:spPr>
        <p:txBody>
          <a:bodyPr>
            <a:normAutofit/>
          </a:bodyPr>
          <a:lstStyle/>
          <a:p>
            <a:pPr marL="0" indent="0" algn="ctr">
              <a:buNone/>
            </a:pPr>
            <a:r>
              <a:rPr lang="en-US" b="1" dirty="0">
                <a:solidFill>
                  <a:srgbClr val="064D32"/>
                </a:solidFill>
                <a:latin typeface="Franklin Gothic Book" panose="020B0503020102020204" pitchFamily="34" charset="0"/>
              </a:rPr>
              <a:t>Rosalyn Lehman, executive director</a:t>
            </a:r>
            <a:endParaRPr lang="en-US" b="1" i="1" dirty="0">
              <a:solidFill>
                <a:srgbClr val="064D32"/>
              </a:solidFill>
              <a:latin typeface="Franklin Gothic Book" panose="020B0503020102020204" pitchFamily="34" charset="0"/>
            </a:endParaRPr>
          </a:p>
          <a:p>
            <a:pPr marL="0" indent="0" algn="ctr">
              <a:buNone/>
            </a:pPr>
            <a:r>
              <a:rPr lang="en-US" i="1" dirty="0">
                <a:solidFill>
                  <a:srgbClr val="064D32"/>
                </a:solidFill>
                <a:latin typeface="Franklin Gothic Book" panose="020B0503020102020204" pitchFamily="34" charset="0"/>
              </a:rPr>
              <a:t>Iowa Organic Association</a:t>
            </a:r>
          </a:p>
        </p:txBody>
      </p:sp>
      <p:pic>
        <p:nvPicPr>
          <p:cNvPr id="4" name="Picture 4">
            <a:extLst>
              <a:ext uri="{FF2B5EF4-FFF2-40B4-BE49-F238E27FC236}">
                <a16:creationId xmlns:a16="http://schemas.microsoft.com/office/drawing/2014/main" id="{654CFB6A-F691-42C6-A974-1154AC07B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215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67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Livestock Organic Systems Plan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457201" y="1551148"/>
            <a:ext cx="6136104" cy="5299263"/>
          </a:xfrm>
        </p:spPr>
        <p:txBody>
          <a:bodyPr>
            <a:normAutofit/>
          </a:bodyPr>
          <a:lstStyle/>
          <a:p>
            <a:r>
              <a:rPr lang="en-US" dirty="0">
                <a:solidFill>
                  <a:srgbClr val="457F74"/>
                </a:solidFill>
                <a:latin typeface="Franklin Gothic Book" panose="020B0503020102020204" pitchFamily="34" charset="0"/>
              </a:rPr>
              <a:t>Types and number of livestock</a:t>
            </a:r>
          </a:p>
          <a:p>
            <a:r>
              <a:rPr lang="en-US" dirty="0">
                <a:solidFill>
                  <a:srgbClr val="457F74"/>
                </a:solidFill>
                <a:latin typeface="Franklin Gothic Book" panose="020B0503020102020204" pitchFamily="34" charset="0"/>
              </a:rPr>
              <a:t>Feed</a:t>
            </a:r>
          </a:p>
          <a:p>
            <a:pPr lvl="1"/>
            <a:r>
              <a:rPr lang="en-US" dirty="0">
                <a:solidFill>
                  <a:srgbClr val="457F74"/>
                </a:solidFill>
                <a:latin typeface="Franklin Gothic Book" panose="020B0503020102020204" pitchFamily="34" charset="0"/>
              </a:rPr>
              <a:t>Storage</a:t>
            </a:r>
          </a:p>
          <a:p>
            <a:pPr lvl="1"/>
            <a:r>
              <a:rPr lang="en-US" dirty="0">
                <a:solidFill>
                  <a:srgbClr val="457F74"/>
                </a:solidFill>
                <a:latin typeface="Franklin Gothic Book" panose="020B0503020102020204" pitchFamily="34" charset="0"/>
              </a:rPr>
              <a:t>Outdoor access</a:t>
            </a:r>
          </a:p>
          <a:p>
            <a:pPr lvl="1"/>
            <a:r>
              <a:rPr lang="en-US" dirty="0">
                <a:solidFill>
                  <a:srgbClr val="457F74"/>
                </a:solidFill>
                <a:latin typeface="Franklin Gothic Book" panose="020B0503020102020204" pitchFamily="34" charset="0"/>
              </a:rPr>
              <a:t>Water</a:t>
            </a:r>
          </a:p>
          <a:p>
            <a:pPr lvl="1"/>
            <a:r>
              <a:rPr lang="en-US" dirty="0">
                <a:solidFill>
                  <a:srgbClr val="457F74"/>
                </a:solidFill>
                <a:latin typeface="Franklin Gothic Book" panose="020B0503020102020204" pitchFamily="34" charset="0"/>
              </a:rPr>
              <a:t>Grazing (ruminants only)</a:t>
            </a:r>
          </a:p>
          <a:p>
            <a:r>
              <a:rPr lang="en-US" dirty="0">
                <a:solidFill>
                  <a:srgbClr val="457F74"/>
                </a:solidFill>
                <a:latin typeface="Franklin Gothic Book" panose="020B0503020102020204" pitchFamily="34" charset="0"/>
              </a:rPr>
              <a:t>Healthcare practices</a:t>
            </a:r>
          </a:p>
          <a:p>
            <a:r>
              <a:rPr lang="en-US" dirty="0">
                <a:solidFill>
                  <a:srgbClr val="457F74"/>
                </a:solidFill>
                <a:latin typeface="Franklin Gothic Book" panose="020B0503020102020204" pitchFamily="34" charset="0"/>
              </a:rPr>
              <a:t>Living conditions</a:t>
            </a:r>
          </a:p>
          <a:p>
            <a:pPr lvl="1"/>
            <a:r>
              <a:rPr lang="en-US" dirty="0">
                <a:solidFill>
                  <a:srgbClr val="457F74"/>
                </a:solidFill>
                <a:latin typeface="Franklin Gothic Book" panose="020B0503020102020204" pitchFamily="34" charset="0"/>
              </a:rPr>
              <a:t>Manure management</a:t>
            </a:r>
          </a:p>
          <a:p>
            <a:pPr lvl="1"/>
            <a:r>
              <a:rPr lang="en-US" dirty="0">
                <a:solidFill>
                  <a:srgbClr val="457F74"/>
                </a:solidFill>
                <a:latin typeface="Franklin Gothic Book" panose="020B0503020102020204" pitchFamily="34" charset="0"/>
              </a:rPr>
              <a:t>Pest Control</a:t>
            </a:r>
          </a:p>
          <a:p>
            <a:pPr lvl="1"/>
            <a:r>
              <a:rPr lang="en-US" dirty="0">
                <a:solidFill>
                  <a:srgbClr val="457F74"/>
                </a:solidFill>
                <a:latin typeface="Franklin Gothic Book" panose="020B0503020102020204" pitchFamily="34" charset="0"/>
              </a:rPr>
              <a:t>Equipment</a:t>
            </a:r>
          </a:p>
          <a:p>
            <a:endParaRPr lang="en-US" dirty="0">
              <a:solidFill>
                <a:srgbClr val="064D32"/>
              </a:solidFill>
              <a:latin typeface="Franklin Gothic Book" panose="020B0503020102020204" pitchFamily="34" charset="0"/>
            </a:endParaRPr>
          </a:p>
          <a:p>
            <a:pPr marL="0" indent="0">
              <a:buNone/>
            </a:pPr>
            <a:endParaRPr lang="en-US" dirty="0">
              <a:solidFill>
                <a:srgbClr val="064D32"/>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FEE08D-C5A6-461F-8E42-4FC6ED7EE872}"/>
              </a:ext>
            </a:extLst>
          </p:cNvPr>
          <p:cNvPicPr>
            <a:picLocks noChangeAspect="1"/>
          </p:cNvPicPr>
          <p:nvPr/>
        </p:nvPicPr>
        <p:blipFill>
          <a:blip r:embed="rId3"/>
          <a:stretch>
            <a:fillRect/>
          </a:stretch>
        </p:blipFill>
        <p:spPr>
          <a:xfrm>
            <a:off x="6367918" y="1333152"/>
            <a:ext cx="5595482" cy="5219380"/>
          </a:xfrm>
          <a:prstGeom prst="rect">
            <a:avLst/>
          </a:prstGeom>
        </p:spPr>
      </p:pic>
    </p:spTree>
    <p:extLst>
      <p:ext uri="{BB962C8B-B14F-4D97-AF65-F5344CB8AC3E}">
        <p14:creationId xmlns:p14="http://schemas.microsoft.com/office/powerpoint/2010/main" val="2354347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Transition Rules &amp; Regulations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657691" y="1825625"/>
            <a:ext cx="10434852" cy="4351338"/>
          </a:xfrm>
        </p:spPr>
        <p:txBody>
          <a:bodyPr>
            <a:normAutofit fontScale="92500"/>
          </a:bodyPr>
          <a:lstStyle/>
          <a:p>
            <a:r>
              <a:rPr lang="en-US" dirty="0">
                <a:solidFill>
                  <a:srgbClr val="457F74"/>
                </a:solidFill>
                <a:latin typeface="Franklin Gothic Book" panose="020B0503020102020204" pitchFamily="34" charset="0"/>
              </a:rPr>
              <a:t>Harvested crops are intended to be sold, labeled, or represented as “organic,” must </a:t>
            </a:r>
            <a:r>
              <a:rPr lang="en-US" b="1" dirty="0">
                <a:solidFill>
                  <a:srgbClr val="064D32"/>
                </a:solidFill>
                <a:latin typeface="Franklin Gothic Book" panose="020B0503020102020204" pitchFamily="34" charset="0"/>
              </a:rPr>
              <a:t>have had no prohibited substances…applied to it for a period of </a:t>
            </a:r>
            <a:r>
              <a:rPr lang="en-US" b="1" u="sng" dirty="0">
                <a:solidFill>
                  <a:srgbClr val="064D32"/>
                </a:solidFill>
                <a:latin typeface="Franklin Gothic Book" panose="020B0503020102020204" pitchFamily="34" charset="0"/>
              </a:rPr>
              <a:t>36 months </a:t>
            </a:r>
            <a:r>
              <a:rPr lang="en-US" b="1" dirty="0">
                <a:solidFill>
                  <a:srgbClr val="064D32"/>
                </a:solidFill>
                <a:latin typeface="Franklin Gothic Book" panose="020B0503020102020204" pitchFamily="34" charset="0"/>
              </a:rPr>
              <a:t>immediately preceding </a:t>
            </a:r>
            <a:r>
              <a:rPr lang="en-US" b="1" u="sng" dirty="0">
                <a:solidFill>
                  <a:srgbClr val="064D32"/>
                </a:solidFill>
                <a:latin typeface="Franklin Gothic Book" panose="020B0503020102020204" pitchFamily="34" charset="0"/>
              </a:rPr>
              <a:t>harvest</a:t>
            </a:r>
            <a:r>
              <a:rPr lang="en-US" b="1" dirty="0">
                <a:solidFill>
                  <a:srgbClr val="064D32"/>
                </a:solidFill>
                <a:latin typeface="Franklin Gothic Book" panose="020B0503020102020204" pitchFamily="34" charset="0"/>
              </a:rPr>
              <a:t> of the crop.</a:t>
            </a:r>
          </a:p>
          <a:p>
            <a:pPr lvl="1"/>
            <a:r>
              <a:rPr lang="en-US" dirty="0">
                <a:solidFill>
                  <a:srgbClr val="457F74"/>
                </a:solidFill>
                <a:latin typeface="Franklin Gothic Book" panose="020B0503020102020204" pitchFamily="34" charset="0"/>
              </a:rPr>
              <a:t>Example:  Synthetic seed planted May 1, 2016, certification eligibility date May 2, 2019. </a:t>
            </a:r>
          </a:p>
          <a:p>
            <a:pPr lvl="1"/>
            <a:r>
              <a:rPr lang="en-US" dirty="0">
                <a:solidFill>
                  <a:srgbClr val="457F74"/>
                </a:solidFill>
                <a:latin typeface="Franklin Gothic Book" panose="020B0503020102020204" pitchFamily="34" charset="0"/>
              </a:rPr>
              <a:t>Livestock = 12 month transition period</a:t>
            </a:r>
          </a:p>
          <a:p>
            <a:r>
              <a:rPr lang="en-US" dirty="0">
                <a:solidFill>
                  <a:srgbClr val="457F74"/>
                </a:solidFill>
                <a:latin typeface="Franklin Gothic Book" panose="020B0503020102020204" pitchFamily="34" charset="0"/>
              </a:rPr>
              <a:t>Only use allowable materials found on the USDA National List of Allowed and Prohibited Substances.</a:t>
            </a:r>
          </a:p>
          <a:p>
            <a:r>
              <a:rPr lang="en-US" b="1" dirty="0">
                <a:solidFill>
                  <a:srgbClr val="064D32"/>
                </a:solidFill>
                <a:latin typeface="Franklin Gothic Book" panose="020B0503020102020204" pitchFamily="34" charset="0"/>
              </a:rPr>
              <a:t>ALWAYS confirm all materials with your certifier BEFORE use </a:t>
            </a:r>
            <a:r>
              <a:rPr lang="en-US" dirty="0">
                <a:solidFill>
                  <a:srgbClr val="457F74"/>
                </a:solidFill>
                <a:latin typeface="Franklin Gothic Book" panose="020B0503020102020204" pitchFamily="34" charset="0"/>
              </a:rPr>
              <a:t>to be sure the material is allowable for your organic production.  </a:t>
            </a:r>
          </a:p>
          <a:p>
            <a:pPr lvl="1"/>
            <a:r>
              <a:rPr lang="en-US" dirty="0">
                <a:solidFill>
                  <a:srgbClr val="457F74"/>
                </a:solidFill>
              </a:rPr>
              <a:t>The approval of any input for organic use is at the discretion of the certifier. </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6253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Rules &amp; Regulations</a:t>
            </a:r>
            <a:br>
              <a:rPr lang="en-US" b="1" dirty="0">
                <a:solidFill>
                  <a:srgbClr val="064D32"/>
                </a:solidFill>
                <a:latin typeface="Franklin Gothic Book" panose="020B0503020102020204" pitchFamily="34" charset="0"/>
              </a:rPr>
            </a:br>
            <a:r>
              <a:rPr lang="en-US" b="1" dirty="0">
                <a:solidFill>
                  <a:srgbClr val="064D32"/>
                </a:solidFill>
                <a:latin typeface="Franklin Gothic Book" panose="020B0503020102020204" pitchFamily="34" charset="0"/>
              </a:rPr>
              <a:t>Organic Materials Review Board (OMRI)</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437E5E93-88E5-471F-A3DF-0FBC14DFDBDD}"/>
              </a:ext>
            </a:extLst>
          </p:cNvPr>
          <p:cNvSpPr>
            <a:spLocks noGrp="1"/>
          </p:cNvSpPr>
          <p:nvPr>
            <p:ph idx="1"/>
          </p:nvPr>
        </p:nvSpPr>
        <p:spPr>
          <a:xfrm>
            <a:off x="457200" y="1713330"/>
            <a:ext cx="5318567" cy="5024786"/>
          </a:xfrm>
        </p:spPr>
        <p:txBody>
          <a:bodyPr>
            <a:normAutofit/>
          </a:bodyPr>
          <a:lstStyle/>
          <a:p>
            <a:r>
              <a:rPr lang="en-US" dirty="0">
                <a:solidFill>
                  <a:srgbClr val="457F74"/>
                </a:solidFill>
                <a:latin typeface="Franklin Gothic Book" panose="020B0503020102020204" pitchFamily="34" charset="0"/>
              </a:rPr>
              <a:t>Independent, non-profit organization</a:t>
            </a:r>
          </a:p>
          <a:p>
            <a:r>
              <a:rPr lang="en-US" dirty="0">
                <a:solidFill>
                  <a:srgbClr val="457F74"/>
                </a:solidFill>
                <a:latin typeface="Franklin Gothic Book" panose="020B0503020102020204" pitchFamily="34" charset="0"/>
              </a:rPr>
              <a:t>Reviews substances for use in organic production</a:t>
            </a:r>
          </a:p>
          <a:p>
            <a:r>
              <a:rPr lang="en-US" dirty="0">
                <a:solidFill>
                  <a:srgbClr val="457F74"/>
                </a:solidFill>
                <a:latin typeface="Franklin Gothic Book" panose="020B0503020102020204" pitchFamily="34" charset="0"/>
              </a:rPr>
              <a:t>Maintains database</a:t>
            </a:r>
          </a:p>
          <a:p>
            <a:pPr lvl="1"/>
            <a:r>
              <a:rPr lang="en-US" dirty="0">
                <a:solidFill>
                  <a:srgbClr val="457F74"/>
                </a:solidFill>
                <a:latin typeface="Franklin Gothic Book" panose="020B0503020102020204" pitchFamily="34" charset="0"/>
              </a:rPr>
              <a:t>“Allowed”, “Restricted”, or “Prohibited”</a:t>
            </a:r>
          </a:p>
          <a:p>
            <a:pPr lvl="1"/>
            <a:r>
              <a:rPr lang="en-US" dirty="0">
                <a:solidFill>
                  <a:srgbClr val="457F74"/>
                </a:solidFill>
                <a:latin typeface="Franklin Gothic Book" panose="020B0503020102020204" pitchFamily="34" charset="0"/>
              </a:rPr>
              <a:t>Adheres to National List of Allowed Synthetic and Prohibited Non-synthetic substances</a:t>
            </a:r>
          </a:p>
        </p:txBody>
      </p:sp>
      <p:pic>
        <p:nvPicPr>
          <p:cNvPr id="3" name="Picture 2">
            <a:extLst>
              <a:ext uri="{FF2B5EF4-FFF2-40B4-BE49-F238E27FC236}">
                <a16:creationId xmlns:a16="http://schemas.microsoft.com/office/drawing/2014/main" id="{1373A18D-29AB-477D-B41A-C6F4D45D3640}"/>
              </a:ext>
            </a:extLst>
          </p:cNvPr>
          <p:cNvPicPr>
            <a:picLocks noChangeAspect="1"/>
          </p:cNvPicPr>
          <p:nvPr/>
        </p:nvPicPr>
        <p:blipFill>
          <a:blip r:embed="rId3"/>
          <a:stretch>
            <a:fillRect/>
          </a:stretch>
        </p:blipFill>
        <p:spPr>
          <a:xfrm>
            <a:off x="5879939" y="1713330"/>
            <a:ext cx="9259747" cy="4622393"/>
          </a:xfrm>
          <a:prstGeom prst="rect">
            <a:avLst/>
          </a:prstGeom>
        </p:spPr>
      </p:pic>
    </p:spTree>
    <p:extLst>
      <p:ext uri="{BB962C8B-B14F-4D97-AF65-F5344CB8AC3E}">
        <p14:creationId xmlns:p14="http://schemas.microsoft.com/office/powerpoint/2010/main" val="19709527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Recordkeeping</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457200" y="1648930"/>
            <a:ext cx="6014014" cy="4933990"/>
          </a:xfrm>
        </p:spPr>
        <p:txBody>
          <a:bodyPr>
            <a:normAutofit fontScale="92500" lnSpcReduction="20000"/>
          </a:bodyPr>
          <a:lstStyle/>
          <a:p>
            <a:r>
              <a:rPr lang="en-US" dirty="0">
                <a:solidFill>
                  <a:srgbClr val="457F74"/>
                </a:solidFill>
                <a:latin typeface="Franklin Gothic Book" panose="020B0503020102020204" pitchFamily="34" charset="0"/>
              </a:rPr>
              <a:t>Records demonstrate compliance with NOP Standards</a:t>
            </a:r>
          </a:p>
          <a:p>
            <a:r>
              <a:rPr lang="en-US" dirty="0">
                <a:solidFill>
                  <a:srgbClr val="457F74"/>
                </a:solidFill>
                <a:latin typeface="Franklin Gothic Book" panose="020B0503020102020204" pitchFamily="34" charset="0"/>
              </a:rPr>
              <a:t>Be readily understood, auditable, and sufficient to demonstrate compliance</a:t>
            </a:r>
          </a:p>
          <a:p>
            <a:r>
              <a:rPr lang="en-US" dirty="0">
                <a:solidFill>
                  <a:srgbClr val="457F74"/>
                </a:solidFill>
                <a:latin typeface="Franklin Gothic Book" panose="020B0503020102020204" pitchFamily="34" charset="0"/>
              </a:rPr>
              <a:t>Kept on file for at least 5 years</a:t>
            </a:r>
          </a:p>
          <a:p>
            <a:r>
              <a:rPr lang="en-US" dirty="0">
                <a:solidFill>
                  <a:srgbClr val="457F74"/>
                </a:solidFill>
                <a:latin typeface="Franklin Gothic Book" panose="020B0503020102020204" pitchFamily="34" charset="0"/>
              </a:rPr>
              <a:t>Tailored to the operation:</a:t>
            </a:r>
          </a:p>
          <a:p>
            <a:pPr lvl="1"/>
            <a:r>
              <a:rPr lang="en-US" dirty="0">
                <a:solidFill>
                  <a:srgbClr val="457F74"/>
                </a:solidFill>
                <a:latin typeface="Franklin Gothic Book" panose="020B0503020102020204" pitchFamily="34" charset="0"/>
              </a:rPr>
              <a:t>Production</a:t>
            </a:r>
          </a:p>
          <a:p>
            <a:pPr lvl="2"/>
            <a:r>
              <a:rPr lang="en-US" dirty="0">
                <a:solidFill>
                  <a:srgbClr val="457F74"/>
                </a:solidFill>
                <a:latin typeface="Franklin Gothic Book" panose="020B0503020102020204" pitchFamily="34" charset="0"/>
              </a:rPr>
              <a:t>Field Map</a:t>
            </a:r>
          </a:p>
          <a:p>
            <a:pPr lvl="2"/>
            <a:r>
              <a:rPr lang="en-US" dirty="0">
                <a:solidFill>
                  <a:srgbClr val="457F74"/>
                </a:solidFill>
                <a:latin typeface="Franklin Gothic Book" panose="020B0503020102020204" pitchFamily="34" charset="0"/>
              </a:rPr>
              <a:t>Field Activity Log</a:t>
            </a:r>
          </a:p>
          <a:p>
            <a:pPr lvl="2"/>
            <a:r>
              <a:rPr lang="en-US" dirty="0">
                <a:solidFill>
                  <a:srgbClr val="457F74"/>
                </a:solidFill>
                <a:latin typeface="Franklin Gothic Book" panose="020B0503020102020204" pitchFamily="34" charset="0"/>
              </a:rPr>
              <a:t>Inputs (Seeds, fertilizer, pest management)</a:t>
            </a:r>
          </a:p>
          <a:p>
            <a:pPr lvl="1"/>
            <a:r>
              <a:rPr lang="en-US" dirty="0">
                <a:solidFill>
                  <a:srgbClr val="457F74"/>
                </a:solidFill>
                <a:latin typeface="Franklin Gothic Book" panose="020B0503020102020204" pitchFamily="34" charset="0"/>
              </a:rPr>
              <a:t>Harvest/Sale</a:t>
            </a:r>
          </a:p>
          <a:p>
            <a:pPr lvl="2"/>
            <a:r>
              <a:rPr lang="en-US" dirty="0">
                <a:solidFill>
                  <a:srgbClr val="457F74"/>
                </a:solidFill>
                <a:latin typeface="Franklin Gothic Book" panose="020B0503020102020204" pitchFamily="34" charset="0"/>
              </a:rPr>
              <a:t>Bin log</a:t>
            </a:r>
          </a:p>
          <a:p>
            <a:pPr lvl="2"/>
            <a:r>
              <a:rPr lang="en-US" dirty="0">
                <a:solidFill>
                  <a:srgbClr val="457F74"/>
                </a:solidFill>
                <a:latin typeface="Franklin Gothic Book" panose="020B0503020102020204" pitchFamily="34" charset="0"/>
              </a:rPr>
              <a:t>Bill of lading / Clean truck doc.</a:t>
            </a:r>
          </a:p>
          <a:p>
            <a:pPr lvl="2"/>
            <a:r>
              <a:rPr lang="en-US" dirty="0">
                <a:solidFill>
                  <a:srgbClr val="457F74"/>
                </a:solidFill>
                <a:latin typeface="Franklin Gothic Book" panose="020B0503020102020204" pitchFamily="34" charset="0"/>
              </a:rPr>
              <a:t>Scale ticket / Invoice</a:t>
            </a:r>
          </a:p>
          <a:p>
            <a:pPr lvl="1"/>
            <a:r>
              <a:rPr lang="en-US" dirty="0">
                <a:solidFill>
                  <a:srgbClr val="457F74"/>
                </a:solidFill>
                <a:latin typeface="Franklin Gothic Book" panose="020B0503020102020204" pitchFamily="34" charset="0"/>
              </a:rPr>
              <a:t>Handling (may not apply – unless processing on farm and marketing)</a:t>
            </a:r>
          </a:p>
          <a:p>
            <a:endParaRPr lang="en-US" dirty="0">
              <a:solidFill>
                <a:srgbClr val="064D32"/>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941C99-9B60-4982-8430-F047957106C4}"/>
              </a:ext>
            </a:extLst>
          </p:cNvPr>
          <p:cNvPicPr>
            <a:picLocks noChangeAspect="1"/>
          </p:cNvPicPr>
          <p:nvPr/>
        </p:nvPicPr>
        <p:blipFill>
          <a:blip r:embed="rId3"/>
          <a:stretch>
            <a:fillRect/>
          </a:stretch>
        </p:blipFill>
        <p:spPr>
          <a:xfrm>
            <a:off x="7108246" y="1525145"/>
            <a:ext cx="4943475" cy="5057775"/>
          </a:xfrm>
          <a:prstGeom prst="rect">
            <a:avLst/>
          </a:prstGeom>
        </p:spPr>
      </p:pic>
    </p:spTree>
    <p:extLst>
      <p:ext uri="{BB962C8B-B14F-4D97-AF65-F5344CB8AC3E}">
        <p14:creationId xmlns:p14="http://schemas.microsoft.com/office/powerpoint/2010/main" val="27823682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Application and Fees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457201" y="1825624"/>
            <a:ext cx="5269832" cy="5032375"/>
          </a:xfrm>
        </p:spPr>
        <p:txBody>
          <a:bodyPr>
            <a:normAutofit/>
          </a:bodyPr>
          <a:lstStyle/>
          <a:p>
            <a:r>
              <a:rPr lang="en-US" dirty="0">
                <a:solidFill>
                  <a:srgbClr val="457F74"/>
                </a:solidFill>
                <a:latin typeface="Franklin Gothic Book" panose="020B0503020102020204" pitchFamily="34" charset="0"/>
              </a:rPr>
              <a:t>Submit application 4-5 months in advance of expected harvest</a:t>
            </a:r>
          </a:p>
          <a:p>
            <a:r>
              <a:rPr lang="en-US" dirty="0">
                <a:solidFill>
                  <a:srgbClr val="457F74"/>
                </a:solidFill>
                <a:latin typeface="Franklin Gothic Book" panose="020B0503020102020204" pitchFamily="34" charset="0"/>
              </a:rPr>
              <a:t>Fees vary by certifier, IDALS example:</a:t>
            </a:r>
          </a:p>
          <a:p>
            <a:pPr lvl="1"/>
            <a:r>
              <a:rPr lang="en-US" dirty="0">
                <a:solidFill>
                  <a:srgbClr val="457F74"/>
                </a:solidFill>
                <a:latin typeface="Franklin Gothic Book" panose="020B0503020102020204" pitchFamily="34" charset="0"/>
              </a:rPr>
              <a:t>Base price</a:t>
            </a:r>
            <a:r>
              <a:rPr lang="en-US" dirty="0">
                <a:solidFill>
                  <a:srgbClr val="457F74"/>
                </a:solidFill>
                <a:latin typeface="Avenir Heavy"/>
              </a:rPr>
              <a:t>: $125</a:t>
            </a:r>
          </a:p>
          <a:p>
            <a:pPr lvl="1"/>
            <a:r>
              <a:rPr lang="en-US" dirty="0">
                <a:solidFill>
                  <a:srgbClr val="457F74"/>
                </a:solidFill>
                <a:latin typeface="Avenir Heavy"/>
              </a:rPr>
              <a:t>Inspection: $300 (crop)</a:t>
            </a:r>
          </a:p>
          <a:p>
            <a:pPr lvl="2"/>
            <a:r>
              <a:rPr lang="en-US" dirty="0">
                <a:solidFill>
                  <a:srgbClr val="457F74"/>
                </a:solidFill>
                <a:latin typeface="Franklin Gothic Book" panose="020B0503020102020204" pitchFamily="34" charset="0"/>
              </a:rPr>
              <a:t>Travel costs</a:t>
            </a:r>
          </a:p>
          <a:p>
            <a:pPr lvl="2"/>
            <a:r>
              <a:rPr lang="en-US" dirty="0">
                <a:solidFill>
                  <a:srgbClr val="457F74"/>
                </a:solidFill>
                <a:latin typeface="Franklin Gothic Book" panose="020B0503020102020204" pitchFamily="34" charset="0"/>
              </a:rPr>
              <a:t>Hourly rate</a:t>
            </a:r>
            <a:endParaRPr lang="en-US" dirty="0">
              <a:solidFill>
                <a:srgbClr val="457F74"/>
              </a:solidFill>
              <a:latin typeface="Avenir Heavy"/>
            </a:endParaRPr>
          </a:p>
          <a:p>
            <a:pPr lvl="1"/>
            <a:r>
              <a:rPr lang="en-US" dirty="0">
                <a:solidFill>
                  <a:srgbClr val="457F74"/>
                </a:solidFill>
                <a:latin typeface="Avenir Heavy"/>
              </a:rPr>
              <a:t>Certification fee: $125+ (varies, ex: $6/ac corn; $27/ac vegetables)</a:t>
            </a:r>
            <a:endParaRPr lang="en-US" dirty="0">
              <a:solidFill>
                <a:srgbClr val="457F74"/>
              </a:solidFill>
              <a:latin typeface="Franklin Gothic Book" panose="020B0503020102020204" pitchFamily="34" charset="0"/>
            </a:endParaRPr>
          </a:p>
          <a:p>
            <a:pPr lvl="2"/>
            <a:r>
              <a:rPr lang="en-US" dirty="0">
                <a:solidFill>
                  <a:srgbClr val="457F74"/>
                </a:solidFill>
                <a:latin typeface="Franklin Gothic Book" panose="020B0503020102020204" pitchFamily="34" charset="0"/>
              </a:rPr>
              <a:t>Varies by crop and/or acres</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031E433-9CE4-44E0-B386-12BDFCEE6933}"/>
              </a:ext>
            </a:extLst>
          </p:cNvPr>
          <p:cNvPicPr>
            <a:picLocks noChangeAspect="1"/>
          </p:cNvPicPr>
          <p:nvPr/>
        </p:nvPicPr>
        <p:blipFill>
          <a:blip r:embed="rId3"/>
          <a:stretch>
            <a:fillRect/>
          </a:stretch>
        </p:blipFill>
        <p:spPr>
          <a:xfrm>
            <a:off x="5906135" y="1918221"/>
            <a:ext cx="6091989" cy="4343062"/>
          </a:xfrm>
          <a:prstGeom prst="rect">
            <a:avLst/>
          </a:prstGeom>
        </p:spPr>
      </p:pic>
    </p:spTree>
    <p:extLst>
      <p:ext uri="{BB962C8B-B14F-4D97-AF65-F5344CB8AC3E}">
        <p14:creationId xmlns:p14="http://schemas.microsoft.com/office/powerpoint/2010/main" val="41089567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Initial Review</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566056" y="1905459"/>
            <a:ext cx="5699531" cy="4351338"/>
          </a:xfrm>
        </p:spPr>
        <p:txBody>
          <a:bodyPr/>
          <a:lstStyle/>
          <a:p>
            <a:r>
              <a:rPr lang="en-US" dirty="0">
                <a:solidFill>
                  <a:srgbClr val="457F74"/>
                </a:solidFill>
                <a:latin typeface="Franklin Gothic Book" panose="020B0503020102020204" pitchFamily="34" charset="0"/>
              </a:rPr>
              <a:t>Certifier reviews application, OSP, and all additional forms to evaluate compliance.</a:t>
            </a:r>
          </a:p>
          <a:p>
            <a:r>
              <a:rPr lang="en-US" dirty="0">
                <a:solidFill>
                  <a:srgbClr val="457F74"/>
                </a:solidFill>
                <a:latin typeface="Franklin Gothic Book" panose="020B0503020102020204" pitchFamily="34" charset="0"/>
              </a:rPr>
              <a:t>Sends a letter in response:</a:t>
            </a:r>
          </a:p>
          <a:p>
            <a:pPr marL="914400" lvl="1" indent="-457200">
              <a:buFont typeface="+mj-lt"/>
              <a:buAutoNum type="arabicPeriod"/>
            </a:pPr>
            <a:r>
              <a:rPr lang="en-US" dirty="0">
                <a:solidFill>
                  <a:srgbClr val="457F74"/>
                </a:solidFill>
                <a:latin typeface="Franklin Gothic Book" panose="020B0503020102020204" pitchFamily="34" charset="0"/>
              </a:rPr>
              <a:t>Your operation is eligible for organic certification</a:t>
            </a:r>
          </a:p>
          <a:p>
            <a:pPr marL="914400" lvl="1" indent="-457200">
              <a:buFont typeface="+mj-lt"/>
              <a:buAutoNum type="arabicPeriod"/>
            </a:pPr>
            <a:r>
              <a:rPr lang="en-US" dirty="0">
                <a:solidFill>
                  <a:srgbClr val="457F74"/>
                </a:solidFill>
                <a:latin typeface="Franklin Gothic Book" panose="020B0503020102020204" pitchFamily="34" charset="0"/>
              </a:rPr>
              <a:t>More information is needed</a:t>
            </a:r>
          </a:p>
          <a:p>
            <a:pPr marL="914400" lvl="1" indent="-457200">
              <a:buFont typeface="+mj-lt"/>
              <a:buAutoNum type="arabicPeriod"/>
            </a:pPr>
            <a:r>
              <a:rPr lang="en-US" dirty="0">
                <a:solidFill>
                  <a:srgbClr val="457F74"/>
                </a:solidFill>
                <a:latin typeface="Franklin Gothic Book" panose="020B0503020102020204" pitchFamily="34" charset="0"/>
              </a:rPr>
              <a:t>May indicate possible issues of concern</a:t>
            </a:r>
          </a:p>
          <a:p>
            <a:r>
              <a:rPr lang="en-US" dirty="0">
                <a:solidFill>
                  <a:srgbClr val="457F74"/>
                </a:solidFill>
                <a:latin typeface="Franklin Gothic Book" panose="020B0503020102020204" pitchFamily="34" charset="0"/>
              </a:rPr>
              <a:t>File is sent to organic inspector</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B33D165-1160-41CF-AE2F-F691A9EE6FD5}"/>
              </a:ext>
            </a:extLst>
          </p:cNvPr>
          <p:cNvPicPr>
            <a:picLocks noChangeAspect="1"/>
          </p:cNvPicPr>
          <p:nvPr/>
        </p:nvPicPr>
        <p:blipFill>
          <a:blip r:embed="rId3"/>
          <a:stretch>
            <a:fillRect/>
          </a:stretch>
        </p:blipFill>
        <p:spPr>
          <a:xfrm>
            <a:off x="6352673" y="1360780"/>
            <a:ext cx="5613591" cy="4896017"/>
          </a:xfrm>
          <a:prstGeom prst="rect">
            <a:avLst/>
          </a:prstGeom>
        </p:spPr>
      </p:pic>
    </p:spTree>
    <p:extLst>
      <p:ext uri="{BB962C8B-B14F-4D97-AF65-F5344CB8AC3E}">
        <p14:creationId xmlns:p14="http://schemas.microsoft.com/office/powerpoint/2010/main" val="4056197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Process: Inspection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457200" y="1581868"/>
            <a:ext cx="7246716" cy="5013692"/>
          </a:xfrm>
        </p:spPr>
        <p:txBody>
          <a:bodyPr>
            <a:normAutofit fontScale="92500" lnSpcReduction="10000"/>
          </a:bodyPr>
          <a:lstStyle/>
          <a:p>
            <a:r>
              <a:rPr lang="en-US" dirty="0">
                <a:solidFill>
                  <a:srgbClr val="457F74"/>
                </a:solidFill>
                <a:latin typeface="Franklin Gothic Book" panose="020B0503020102020204" pitchFamily="34" charset="0"/>
              </a:rPr>
              <a:t>Review letter from certifying agent</a:t>
            </a:r>
          </a:p>
          <a:p>
            <a:r>
              <a:rPr lang="en-US" dirty="0">
                <a:solidFill>
                  <a:srgbClr val="457F74"/>
                </a:solidFill>
                <a:latin typeface="Franklin Gothic Book" panose="020B0503020102020204" pitchFamily="34" charset="0"/>
              </a:rPr>
              <a:t>Expect 3-5 hours for inspection</a:t>
            </a:r>
          </a:p>
          <a:p>
            <a:pPr lvl="1"/>
            <a:r>
              <a:rPr lang="en-US" dirty="0">
                <a:solidFill>
                  <a:srgbClr val="457F74"/>
                </a:solidFill>
                <a:latin typeface="Franklin Gothic Book" panose="020B0503020102020204" pitchFamily="34" charset="0"/>
              </a:rPr>
              <a:t>Don’t be in a rush</a:t>
            </a:r>
          </a:p>
          <a:p>
            <a:pPr lvl="1"/>
            <a:r>
              <a:rPr lang="en-US" dirty="0">
                <a:solidFill>
                  <a:srgbClr val="457F74"/>
                </a:solidFill>
                <a:latin typeface="Franklin Gothic Book" panose="020B0503020102020204" pitchFamily="34" charset="0"/>
              </a:rPr>
              <a:t>More time for 1</a:t>
            </a:r>
            <a:r>
              <a:rPr lang="en-US" baseline="30000" dirty="0">
                <a:solidFill>
                  <a:srgbClr val="457F74"/>
                </a:solidFill>
                <a:latin typeface="Franklin Gothic Book" panose="020B0503020102020204" pitchFamily="34" charset="0"/>
              </a:rPr>
              <a:t>st</a:t>
            </a:r>
            <a:r>
              <a:rPr lang="en-US" dirty="0">
                <a:solidFill>
                  <a:srgbClr val="457F74"/>
                </a:solidFill>
                <a:latin typeface="Franklin Gothic Book" panose="020B0503020102020204" pitchFamily="34" charset="0"/>
              </a:rPr>
              <a:t> time inspection</a:t>
            </a:r>
          </a:p>
          <a:p>
            <a:pPr lvl="1"/>
            <a:r>
              <a:rPr lang="en-US" dirty="0">
                <a:solidFill>
                  <a:srgbClr val="457F74"/>
                </a:solidFill>
                <a:latin typeface="Franklin Gothic Book" panose="020B0503020102020204" pitchFamily="34" charset="0"/>
              </a:rPr>
              <a:t>Add additional time for livestock</a:t>
            </a:r>
          </a:p>
          <a:p>
            <a:r>
              <a:rPr lang="en-US" dirty="0">
                <a:solidFill>
                  <a:srgbClr val="457F74"/>
                </a:solidFill>
                <a:latin typeface="Franklin Gothic Book" panose="020B0503020102020204" pitchFamily="34" charset="0"/>
              </a:rPr>
              <a:t>Have records organized and ready</a:t>
            </a:r>
          </a:p>
          <a:p>
            <a:r>
              <a:rPr lang="en-US" dirty="0">
                <a:solidFill>
                  <a:srgbClr val="457F74"/>
                </a:solidFill>
                <a:latin typeface="Franklin Gothic Book" panose="020B0503020102020204" pitchFamily="34" charset="0"/>
              </a:rPr>
              <a:t>When did you last use that input?</a:t>
            </a:r>
          </a:p>
          <a:p>
            <a:pPr lvl="1"/>
            <a:r>
              <a:rPr lang="en-US" dirty="0">
                <a:solidFill>
                  <a:srgbClr val="457F74"/>
                </a:solidFill>
                <a:latin typeface="Franklin Gothic Book" panose="020B0503020102020204" pitchFamily="34" charset="0"/>
              </a:rPr>
              <a:t>Safely dispose of unneeded materials</a:t>
            </a:r>
          </a:p>
          <a:p>
            <a:r>
              <a:rPr lang="en-US" dirty="0">
                <a:solidFill>
                  <a:srgbClr val="457F74"/>
                </a:solidFill>
                <a:latin typeface="Franklin Gothic Book" panose="020B0503020102020204" pitchFamily="34" charset="0"/>
              </a:rPr>
              <a:t>Inspections are confidential</a:t>
            </a:r>
          </a:p>
          <a:p>
            <a:r>
              <a:rPr lang="en-US" b="1" dirty="0">
                <a:solidFill>
                  <a:srgbClr val="064D32"/>
                </a:solidFill>
                <a:latin typeface="Franklin Gothic Book" panose="020B0503020102020204" pitchFamily="34" charset="0"/>
              </a:rPr>
              <a:t>The role of the inspector is to verify the OSP is accurate and indicate possible violations</a:t>
            </a:r>
          </a:p>
          <a:p>
            <a:pPr lvl="1"/>
            <a:r>
              <a:rPr lang="en-US" b="1" dirty="0">
                <a:solidFill>
                  <a:srgbClr val="064D32"/>
                </a:solidFill>
                <a:latin typeface="Franklin Gothic Book" panose="020B0503020102020204" pitchFamily="34" charset="0"/>
              </a:rPr>
              <a:t>Do NOT make any decisions regarding certification</a:t>
            </a:r>
          </a:p>
          <a:p>
            <a:pPr lvl="1"/>
            <a:r>
              <a:rPr lang="en-US" b="1" dirty="0">
                <a:solidFill>
                  <a:srgbClr val="064D32"/>
                </a:solidFill>
                <a:latin typeface="Franklin Gothic Book" panose="020B0503020102020204" pitchFamily="34" charset="0"/>
              </a:rPr>
              <a:t>CANNOT provide consultations</a:t>
            </a:r>
          </a:p>
          <a:p>
            <a:endParaRPr lang="en-US" dirty="0">
              <a:solidFill>
                <a:srgbClr val="064D32"/>
              </a:solidFill>
              <a:latin typeface="Franklin Gothic Book" panose="020B0503020102020204" pitchFamily="34" charset="0"/>
            </a:endParaRPr>
          </a:p>
          <a:p>
            <a:endParaRPr lang="en-US" dirty="0">
              <a:solidFill>
                <a:srgbClr val="064D32"/>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ermont original">
            <a:extLst>
              <a:ext uri="{FF2B5EF4-FFF2-40B4-BE49-F238E27FC236}">
                <a16:creationId xmlns:a16="http://schemas.microsoft.com/office/drawing/2014/main" id="{CF9997BF-6844-4B44-8484-368B0766D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799" y="1574157"/>
            <a:ext cx="4123103" cy="50136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24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Process: Exit Interview and Report</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838200" y="1564368"/>
            <a:ext cx="10515600" cy="4899266"/>
          </a:xfrm>
        </p:spPr>
        <p:txBody>
          <a:bodyPr>
            <a:normAutofit lnSpcReduction="10000"/>
          </a:bodyPr>
          <a:lstStyle/>
          <a:p>
            <a:pPr marL="0" indent="0">
              <a:buNone/>
            </a:pPr>
            <a:r>
              <a:rPr lang="en-US" dirty="0">
                <a:solidFill>
                  <a:srgbClr val="064D32"/>
                </a:solidFill>
                <a:latin typeface="Franklin Gothic Book" panose="020B0503020102020204" pitchFamily="34" charset="0"/>
              </a:rPr>
              <a:t>Exit Interview: </a:t>
            </a:r>
          </a:p>
          <a:p>
            <a:r>
              <a:rPr lang="en-US" dirty="0">
                <a:solidFill>
                  <a:srgbClr val="457F74"/>
                </a:solidFill>
                <a:latin typeface="Franklin Gothic Book" panose="020B0503020102020204" pitchFamily="34" charset="0"/>
              </a:rPr>
              <a:t>A closing meeting at the farm </a:t>
            </a:r>
          </a:p>
          <a:p>
            <a:r>
              <a:rPr lang="en-US" dirty="0">
                <a:solidFill>
                  <a:srgbClr val="457F74"/>
                </a:solidFill>
                <a:latin typeface="Franklin Gothic Book" panose="020B0503020102020204" pitchFamily="34" charset="0"/>
              </a:rPr>
              <a:t>Review areas of concern (no surprises later)</a:t>
            </a:r>
          </a:p>
          <a:p>
            <a:r>
              <a:rPr lang="en-US" dirty="0">
                <a:solidFill>
                  <a:srgbClr val="457F74"/>
                </a:solidFill>
                <a:latin typeface="Franklin Gothic Book" panose="020B0503020102020204" pitchFamily="34" charset="0"/>
              </a:rPr>
              <a:t>Requests additional documents</a:t>
            </a:r>
          </a:p>
          <a:p>
            <a:r>
              <a:rPr lang="en-US" dirty="0">
                <a:solidFill>
                  <a:srgbClr val="457F74"/>
                </a:solidFill>
                <a:latin typeface="Franklin Gothic Book" panose="020B0503020102020204" pitchFamily="34" charset="0"/>
              </a:rPr>
              <a:t>Confirms accuracy of observations</a:t>
            </a:r>
          </a:p>
          <a:p>
            <a:pPr marL="0" indent="0">
              <a:buNone/>
            </a:pPr>
            <a:endParaRPr lang="en-US" dirty="0">
              <a:solidFill>
                <a:srgbClr val="064D32"/>
              </a:solidFill>
              <a:latin typeface="Franklin Gothic Book" panose="020B0503020102020204" pitchFamily="34" charset="0"/>
            </a:endParaRPr>
          </a:p>
          <a:p>
            <a:pPr marL="0" indent="0">
              <a:buNone/>
            </a:pPr>
            <a:r>
              <a:rPr lang="en-US" dirty="0">
                <a:solidFill>
                  <a:srgbClr val="064D32"/>
                </a:solidFill>
                <a:latin typeface="Franklin Gothic Book" panose="020B0503020102020204" pitchFamily="34" charset="0"/>
              </a:rPr>
              <a:t>Inspection Report:</a:t>
            </a:r>
          </a:p>
          <a:p>
            <a:r>
              <a:rPr lang="en-US" dirty="0">
                <a:solidFill>
                  <a:srgbClr val="457F74"/>
                </a:solidFill>
                <a:latin typeface="Franklin Gothic Book" panose="020B0503020102020204" pitchFamily="34" charset="0"/>
              </a:rPr>
              <a:t>Completed after the inspection (off-farm)</a:t>
            </a:r>
          </a:p>
          <a:p>
            <a:r>
              <a:rPr lang="en-US" dirty="0">
                <a:solidFill>
                  <a:srgbClr val="457F74"/>
                </a:solidFill>
                <a:latin typeface="Franklin Gothic Book" panose="020B0503020102020204" pitchFamily="34" charset="0"/>
              </a:rPr>
              <a:t>Details all on-farm observations for certifying agency</a:t>
            </a:r>
          </a:p>
          <a:p>
            <a:r>
              <a:rPr lang="en-US" dirty="0">
                <a:solidFill>
                  <a:srgbClr val="457F74"/>
                </a:solidFill>
                <a:latin typeface="Franklin Gothic Book" panose="020B0503020102020204" pitchFamily="34" charset="0"/>
              </a:rPr>
              <a:t>Includes forms and photos from the farm</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251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734800" cy="1325563"/>
          </a:xfrm>
        </p:spPr>
        <p:txBody>
          <a:bodyPr/>
          <a:lstStyle/>
          <a:p>
            <a:r>
              <a:rPr lang="en-US" b="1" dirty="0">
                <a:solidFill>
                  <a:srgbClr val="064D32"/>
                </a:solidFill>
                <a:latin typeface="Franklin Gothic Book" panose="020B0503020102020204" pitchFamily="34" charset="0"/>
              </a:rPr>
              <a:t>Certification Process: Final Review and Decision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705854" y="1333152"/>
            <a:ext cx="7058526" cy="5308280"/>
          </a:xfrm>
        </p:spPr>
        <p:txBody>
          <a:bodyPr>
            <a:normAutofit/>
          </a:bodyPr>
          <a:lstStyle/>
          <a:p>
            <a:r>
              <a:rPr lang="en-US" dirty="0">
                <a:solidFill>
                  <a:srgbClr val="457F74"/>
                </a:solidFill>
                <a:latin typeface="Franklin Gothic Book" panose="020B0503020102020204" pitchFamily="34" charset="0"/>
              </a:rPr>
              <a:t>Certification specialist reviews all documents</a:t>
            </a:r>
          </a:p>
          <a:p>
            <a:pPr lvl="1"/>
            <a:r>
              <a:rPr lang="en-US" dirty="0">
                <a:solidFill>
                  <a:srgbClr val="457F74"/>
                </a:solidFill>
                <a:latin typeface="Franklin Gothic Book" panose="020B0503020102020204" pitchFamily="34" charset="0"/>
              </a:rPr>
              <a:t>May request more information from farmer</a:t>
            </a:r>
          </a:p>
          <a:p>
            <a:r>
              <a:rPr lang="en-US" dirty="0">
                <a:solidFill>
                  <a:srgbClr val="457F74"/>
                </a:solidFill>
                <a:latin typeface="Franklin Gothic Book" panose="020B0503020102020204" pitchFamily="34" charset="0"/>
              </a:rPr>
              <a:t>May issue a major or minor non-compliance</a:t>
            </a:r>
          </a:p>
          <a:p>
            <a:pPr lvl="1"/>
            <a:r>
              <a:rPr lang="en-US" dirty="0">
                <a:solidFill>
                  <a:srgbClr val="457F74"/>
                </a:solidFill>
                <a:latin typeface="Franklin Gothic Book" panose="020B0503020102020204" pitchFamily="34" charset="0"/>
              </a:rPr>
              <a:t>May need resolution prior to issuing certificate</a:t>
            </a:r>
          </a:p>
          <a:p>
            <a:pPr lvl="1"/>
            <a:r>
              <a:rPr lang="en-US" dirty="0">
                <a:solidFill>
                  <a:srgbClr val="457F74"/>
                </a:solidFill>
                <a:latin typeface="Franklin Gothic Book" panose="020B0503020102020204" pitchFamily="34" charset="0"/>
              </a:rPr>
              <a:t>Possible residue testing</a:t>
            </a:r>
          </a:p>
          <a:p>
            <a:pPr lvl="1"/>
            <a:r>
              <a:rPr lang="en-US" dirty="0">
                <a:solidFill>
                  <a:srgbClr val="457F74"/>
                </a:solidFill>
                <a:latin typeface="Franklin Gothic Book" panose="020B0503020102020204" pitchFamily="34" charset="0"/>
              </a:rPr>
              <a:t>Unannounced inspections</a:t>
            </a:r>
          </a:p>
          <a:p>
            <a:r>
              <a:rPr lang="en-US" dirty="0">
                <a:solidFill>
                  <a:srgbClr val="457F74"/>
                </a:solidFill>
                <a:latin typeface="Franklin Gothic Book" panose="020B0503020102020204" pitchFamily="34" charset="0"/>
              </a:rPr>
              <a:t>Decision</a:t>
            </a:r>
          </a:p>
          <a:p>
            <a:pPr lvl="1"/>
            <a:r>
              <a:rPr lang="en-US" dirty="0">
                <a:solidFill>
                  <a:srgbClr val="457F74"/>
                </a:solidFill>
                <a:latin typeface="Franklin Gothic Book" panose="020B0503020102020204" pitchFamily="34" charset="0"/>
              </a:rPr>
              <a:t>Certification Letter</a:t>
            </a:r>
          </a:p>
          <a:p>
            <a:pPr lvl="1"/>
            <a:r>
              <a:rPr lang="en-US" dirty="0">
                <a:solidFill>
                  <a:srgbClr val="457F74"/>
                </a:solidFill>
                <a:latin typeface="Franklin Gothic Book" panose="020B0503020102020204" pitchFamily="34" charset="0"/>
              </a:rPr>
              <a:t>Organic Certificate</a:t>
            </a:r>
          </a:p>
          <a:p>
            <a:r>
              <a:rPr lang="en-US" dirty="0">
                <a:solidFill>
                  <a:srgbClr val="457F74"/>
                </a:solidFill>
                <a:latin typeface="Franklin Gothic Book" panose="020B0503020102020204" pitchFamily="34" charset="0"/>
              </a:rPr>
              <a:t>Annual OSP updates and inspection to maintain certification</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sample organic certificate&quot;">
            <a:extLst>
              <a:ext uri="{FF2B5EF4-FFF2-40B4-BE49-F238E27FC236}">
                <a16:creationId xmlns:a16="http://schemas.microsoft.com/office/drawing/2014/main" id="{4497AABE-9076-4FFF-A47E-42D3197D5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659" y="1407312"/>
            <a:ext cx="4207062" cy="544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892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6C1D75-4527-4BBC-935D-4235E0E8BB5A}"/>
              </a:ext>
            </a:extLst>
          </p:cNvPr>
          <p:cNvSpPr>
            <a:spLocks noGrp="1"/>
          </p:cNvSpPr>
          <p:nvPr>
            <p:ph type="title"/>
          </p:nvPr>
        </p:nvSpPr>
        <p:spPr>
          <a:xfrm>
            <a:off x="0" y="3428457"/>
            <a:ext cx="12192000" cy="891803"/>
          </a:xfrm>
          <a:solidFill>
            <a:srgbClr val="FFFFFF">
              <a:alpha val="69804"/>
            </a:srgbClr>
          </a:solidFill>
          <a:ln>
            <a:noFill/>
          </a:ln>
        </p:spPr>
        <p:txBody>
          <a:bodyPr>
            <a:noAutofit/>
          </a:bodyPr>
          <a:lstStyle/>
          <a:p>
            <a:pPr algn="ctr"/>
            <a:r>
              <a:rPr lang="en-US" sz="6000" b="1" dirty="0">
                <a:solidFill>
                  <a:srgbClr val="064D32"/>
                </a:solidFill>
                <a:latin typeface="Franklin Gothic Book" panose="020B0503020102020204" pitchFamily="34" charset="0"/>
              </a:rPr>
              <a:t>Barriers to Certification</a:t>
            </a:r>
          </a:p>
        </p:txBody>
      </p:sp>
      <p:sp>
        <p:nvSpPr>
          <p:cNvPr id="12" name="Rectangle 11">
            <a:extLst>
              <a:ext uri="{FF2B5EF4-FFF2-40B4-BE49-F238E27FC236}">
                <a16:creationId xmlns:a16="http://schemas.microsoft.com/office/drawing/2014/main" id="{946794F2-3733-4FDA-AD43-322CE455A9AF}"/>
              </a:ext>
            </a:extLst>
          </p:cNvPr>
          <p:cNvSpPr/>
          <p:nvPr/>
        </p:nvSpPr>
        <p:spPr>
          <a:xfrm flipV="1">
            <a:off x="-160020" y="5082678"/>
            <a:ext cx="12352020" cy="80527"/>
          </a:xfrm>
          <a:prstGeom prst="rect">
            <a:avLst/>
          </a:prstGeom>
          <a:solidFill>
            <a:srgbClr val="B5C426"/>
          </a:solidFill>
          <a:ln>
            <a:solidFill>
              <a:srgbClr val="B5C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656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Types of Organic Operations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0" y="5627875"/>
            <a:ext cx="12192000" cy="549087"/>
          </a:xfrm>
        </p:spPr>
        <p:txBody>
          <a:bodyPr>
            <a:normAutofit/>
          </a:bodyPr>
          <a:lstStyle/>
          <a:p>
            <a:pPr marL="0" indent="0" algn="ctr">
              <a:buNone/>
            </a:pPr>
            <a:r>
              <a:rPr lang="en-US" dirty="0">
                <a:solidFill>
                  <a:srgbClr val="064D32"/>
                </a:solidFill>
                <a:latin typeface="Franklin Gothic Book" panose="020B0503020102020204" pitchFamily="34" charset="0"/>
              </a:rPr>
              <a:t>Crops				Handling			Livestock</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F366664E-DF2F-413C-BD50-1C13724780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34" r="21493"/>
          <a:stretch/>
        </p:blipFill>
        <p:spPr bwMode="auto">
          <a:xfrm>
            <a:off x="544009" y="1782501"/>
            <a:ext cx="3356659" cy="3674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2" name="Picture 4" descr="rodale cows">
            <a:extLst>
              <a:ext uri="{FF2B5EF4-FFF2-40B4-BE49-F238E27FC236}">
                <a16:creationId xmlns:a16="http://schemas.microsoft.com/office/drawing/2014/main" id="{7CE7F886-E88C-4E18-9FFA-6F94FAD11B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03" t="18604" r="49168"/>
          <a:stretch/>
        </p:blipFill>
        <p:spPr bwMode="auto">
          <a:xfrm>
            <a:off x="8291331" y="1782501"/>
            <a:ext cx="3284258" cy="3674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6" name="Picture 8" descr="Simply Organic, Baking Essentials, Organic Spice Kit, Variety Pack, 4 Spices">
            <a:extLst>
              <a:ext uri="{FF2B5EF4-FFF2-40B4-BE49-F238E27FC236}">
                <a16:creationId xmlns:a16="http://schemas.microsoft.com/office/drawing/2014/main" id="{89AC2428-BA70-49FB-ADDA-6C8782E25F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11" t="23215" r="4768" b="31418"/>
          <a:stretch/>
        </p:blipFill>
        <p:spPr bwMode="auto">
          <a:xfrm>
            <a:off x="3990027" y="2694582"/>
            <a:ext cx="4211945" cy="2129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6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Barriers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876300" y="2097768"/>
            <a:ext cx="4691743" cy="3040289"/>
          </a:xfrm>
        </p:spPr>
        <p:txBody>
          <a:bodyPr>
            <a:normAutofit/>
          </a:bodyPr>
          <a:lstStyle/>
          <a:p>
            <a:pPr eaLnBrk="0" fontAlgn="base" hangingPunct="0">
              <a:spcBef>
                <a:spcPct val="0"/>
              </a:spcBef>
              <a:spcAft>
                <a:spcPct val="0"/>
              </a:spcAft>
              <a:defRPr/>
            </a:pPr>
            <a:r>
              <a:rPr lang="en-US" altLang="en-US" dirty="0">
                <a:solidFill>
                  <a:srgbClr val="457F74"/>
                </a:solidFill>
                <a:latin typeface="Franklin Gothic Book" panose="020B0503020102020204" pitchFamily="34" charset="0"/>
                <a:ea typeface="ＭＳ Ｐゴシック" panose="020B0600070205080204" pitchFamily="34" charset="-128"/>
              </a:rPr>
              <a:t>Cost </a:t>
            </a:r>
          </a:p>
          <a:p>
            <a:pPr eaLnBrk="0" fontAlgn="base" hangingPunct="0">
              <a:spcBef>
                <a:spcPct val="0"/>
              </a:spcBef>
              <a:spcAft>
                <a:spcPct val="0"/>
              </a:spcAft>
              <a:defRPr/>
            </a:pPr>
            <a:r>
              <a:rPr lang="en-US" altLang="en-US" dirty="0">
                <a:solidFill>
                  <a:srgbClr val="457F74"/>
                </a:solidFill>
                <a:latin typeface="Franklin Gothic Book" panose="020B0503020102020204" pitchFamily="34" charset="0"/>
                <a:ea typeface="ＭＳ Ｐゴシック" panose="020B0600070205080204" pitchFamily="34" charset="-128"/>
              </a:rPr>
              <a:t>Paper work </a:t>
            </a:r>
          </a:p>
          <a:p>
            <a:pPr eaLnBrk="0" fontAlgn="base" hangingPunct="0">
              <a:spcBef>
                <a:spcPct val="0"/>
              </a:spcBef>
              <a:spcAft>
                <a:spcPct val="0"/>
              </a:spcAft>
              <a:defRPr/>
            </a:pPr>
            <a:r>
              <a:rPr lang="en-US" altLang="en-US" dirty="0">
                <a:solidFill>
                  <a:srgbClr val="457F74"/>
                </a:solidFill>
                <a:latin typeface="Franklin Gothic Book" panose="020B0503020102020204" pitchFamily="34" charset="0"/>
              </a:rPr>
              <a:t>Support, resources?</a:t>
            </a:r>
            <a:endParaRPr lang="en-US" altLang="en-US" dirty="0">
              <a:solidFill>
                <a:srgbClr val="457F74"/>
              </a:solidFill>
              <a:latin typeface="Franklin Gothic Book" panose="020B0503020102020204" pitchFamily="34" charset="0"/>
              <a:ea typeface="ＭＳ Ｐゴシック" panose="020B0600070205080204" pitchFamily="34" charset="-128"/>
            </a:endParaRPr>
          </a:p>
          <a:p>
            <a:pPr eaLnBrk="0" fontAlgn="base" hangingPunct="0">
              <a:spcBef>
                <a:spcPct val="0"/>
              </a:spcBef>
              <a:spcAft>
                <a:spcPct val="0"/>
              </a:spcAft>
              <a:defRPr/>
            </a:pPr>
            <a:r>
              <a:rPr lang="en-US" altLang="en-US" dirty="0">
                <a:solidFill>
                  <a:srgbClr val="457F74"/>
                </a:solidFill>
                <a:latin typeface="Franklin Gothic Book" panose="020B0503020102020204" pitchFamily="34" charset="0"/>
                <a:ea typeface="ＭＳ Ｐゴシック" panose="020B0600070205080204" pitchFamily="34" charset="-128"/>
              </a:rPr>
              <a:t>Local market, know farmer</a:t>
            </a:r>
          </a:p>
          <a:p>
            <a:pPr marL="0" indent="0" eaLnBrk="0" fontAlgn="base" hangingPunct="0">
              <a:spcBef>
                <a:spcPct val="0"/>
              </a:spcBef>
              <a:spcAft>
                <a:spcPct val="0"/>
              </a:spcAft>
              <a:buNone/>
              <a:defRPr/>
            </a:pPr>
            <a:endParaRPr lang="en-US" altLang="en-US" dirty="0">
              <a:solidFill>
                <a:srgbClr val="457F74"/>
              </a:solidFill>
              <a:latin typeface="Franklin Gothic Book" panose="020B0503020102020204" pitchFamily="34" charset="0"/>
            </a:endParaRPr>
          </a:p>
          <a:p>
            <a:pPr eaLnBrk="0" fontAlgn="base" hangingPunct="0">
              <a:spcBef>
                <a:spcPct val="0"/>
              </a:spcBef>
              <a:spcAft>
                <a:spcPct val="0"/>
              </a:spcAft>
              <a:defRPr/>
            </a:pPr>
            <a:r>
              <a:rPr lang="en-US" altLang="en-US" i="1" dirty="0">
                <a:solidFill>
                  <a:srgbClr val="457F74"/>
                </a:solidFill>
                <a:latin typeface="Franklin Gothic Book" panose="020B0503020102020204" pitchFamily="34" charset="0"/>
              </a:rPr>
              <a:t>More</a:t>
            </a:r>
            <a:r>
              <a:rPr lang="en-US" altLang="en-US" i="1" dirty="0">
                <a:solidFill>
                  <a:srgbClr val="457F74"/>
                </a:solidFill>
                <a:latin typeface="Franklin Gothic Book" panose="020B0503020102020204" pitchFamily="34" charset="0"/>
                <a:ea typeface="ＭＳ Ｐゴシック" panose="020B0600070205080204" pitchFamily="34" charset="-128"/>
              </a:rPr>
              <a:t> on production barriers/challenges later </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co-warrior-princess-lUShu7PHIGA-unsplash.jpg">
            <a:extLst>
              <a:ext uri="{FF2B5EF4-FFF2-40B4-BE49-F238E27FC236}">
                <a16:creationId xmlns:a16="http://schemas.microsoft.com/office/drawing/2014/main" id="{BF03F453-AEAB-4414-AA96-731204E8B4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185" t="14603" r="11852" b="9683"/>
          <a:stretch/>
        </p:blipFill>
        <p:spPr>
          <a:xfrm>
            <a:off x="6379029" y="1550171"/>
            <a:ext cx="4170026" cy="4899266"/>
          </a:xfrm>
          <a:prstGeom prst="rect">
            <a:avLst/>
          </a:prstGeom>
        </p:spPr>
      </p:pic>
    </p:spTree>
    <p:extLst>
      <p:ext uri="{BB962C8B-B14F-4D97-AF65-F5344CB8AC3E}">
        <p14:creationId xmlns:p14="http://schemas.microsoft.com/office/powerpoint/2010/main" val="12953908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Transition</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E508C0-2AD8-4856-819F-0A5826CF10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85490" y="1600200"/>
            <a:ext cx="8573421" cy="3889668"/>
          </a:xfrm>
          <a:prstGeom prst="rect">
            <a:avLst/>
          </a:prstGeom>
        </p:spPr>
      </p:pic>
      <p:sp>
        <p:nvSpPr>
          <p:cNvPr id="9" name="Oval 8">
            <a:extLst>
              <a:ext uri="{FF2B5EF4-FFF2-40B4-BE49-F238E27FC236}">
                <a16:creationId xmlns:a16="http://schemas.microsoft.com/office/drawing/2014/main" id="{EA55CE00-F152-4763-9C81-00ED3FCB50B3}"/>
              </a:ext>
            </a:extLst>
          </p:cNvPr>
          <p:cNvSpPr/>
          <p:nvPr/>
        </p:nvSpPr>
        <p:spPr>
          <a:xfrm>
            <a:off x="1752600" y="4273685"/>
            <a:ext cx="2971800" cy="12226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958567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Imports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876300" y="2097768"/>
            <a:ext cx="5753100" cy="3615644"/>
          </a:xfrm>
        </p:spPr>
        <p:txBody>
          <a:bodyPr>
            <a:normAutofit fontScale="62500" lnSpcReduction="20000"/>
          </a:bodyPr>
          <a:lstStyle/>
          <a:p>
            <a:pPr lvl="0">
              <a:spcBef>
                <a:spcPct val="0"/>
              </a:spcBef>
              <a:defRPr/>
            </a:pPr>
            <a:r>
              <a:rPr lang="en-US" sz="3800" dirty="0">
                <a:solidFill>
                  <a:srgbClr val="457F74"/>
                </a:solidFill>
                <a:latin typeface="Franklin Gothic Book" panose="020B0503020102020204" pitchFamily="34" charset="0"/>
              </a:rPr>
              <a:t>2008-2016 organic livestock industry tripled, but only 20% increase in US organic grain acres</a:t>
            </a:r>
          </a:p>
          <a:p>
            <a:pPr lvl="0">
              <a:spcBef>
                <a:spcPct val="0"/>
              </a:spcBef>
              <a:defRPr/>
            </a:pPr>
            <a:endParaRPr lang="en-US" sz="3800" dirty="0">
              <a:solidFill>
                <a:srgbClr val="457F74"/>
              </a:solidFill>
              <a:latin typeface="Franklin Gothic Book" panose="020B0503020102020204" pitchFamily="34" charset="0"/>
            </a:endParaRPr>
          </a:p>
          <a:p>
            <a:pPr lvl="0">
              <a:spcBef>
                <a:spcPct val="0"/>
              </a:spcBef>
              <a:defRPr/>
            </a:pPr>
            <a:r>
              <a:rPr lang="en-US" sz="3800" dirty="0">
                <a:solidFill>
                  <a:srgbClr val="457F74"/>
                </a:solidFill>
                <a:latin typeface="Franklin Gothic Book" panose="020B0503020102020204" pitchFamily="34" charset="0"/>
              </a:rPr>
              <a:t>Imports increase to meet demand ($42m in 2011-$401m in 2016) </a:t>
            </a:r>
          </a:p>
          <a:p>
            <a:pPr lvl="0">
              <a:spcBef>
                <a:spcPct val="0"/>
              </a:spcBef>
              <a:defRPr/>
            </a:pPr>
            <a:endParaRPr lang="en-US" sz="3800" dirty="0">
              <a:solidFill>
                <a:srgbClr val="457F74"/>
              </a:solidFill>
              <a:latin typeface="Franklin Gothic Book" panose="020B0503020102020204" pitchFamily="34" charset="0"/>
            </a:endParaRPr>
          </a:p>
          <a:p>
            <a:pPr lvl="0">
              <a:spcBef>
                <a:spcPct val="0"/>
              </a:spcBef>
              <a:defRPr/>
            </a:pPr>
            <a:r>
              <a:rPr lang="en-US" sz="3800" dirty="0">
                <a:solidFill>
                  <a:srgbClr val="457F74"/>
                </a:solidFill>
                <a:latin typeface="Franklin Gothic Book" panose="020B0503020102020204" pitchFamily="34" charset="0"/>
              </a:rPr>
              <a:t>Organic grain premiums decreased (~25%) </a:t>
            </a:r>
          </a:p>
          <a:p>
            <a:r>
              <a:rPr lang="en-US" sz="3800" dirty="0">
                <a:solidFill>
                  <a:srgbClr val="457F74"/>
                </a:solidFill>
                <a:latin typeface="Franklin Gothic Book" panose="020B0503020102020204" pitchFamily="34" charset="0"/>
              </a:rPr>
              <a:t>Turkey previously top supplier, big drop as leading supplier lost organic certification </a:t>
            </a:r>
            <a:br>
              <a:rPr lang="en-US" sz="3200" dirty="0">
                <a:latin typeface="Avenir Heavy"/>
              </a:rPr>
            </a:br>
            <a:endParaRPr lang="en-US" altLang="en-US" sz="3200" dirty="0">
              <a:solidFill>
                <a:prstClr val="black"/>
              </a:solidFill>
              <a:latin typeface="Avenir Heavy"/>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1C8F61-010E-4A7D-833A-C16AACCBC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556" y="1522412"/>
            <a:ext cx="3143250" cy="4191000"/>
          </a:xfrm>
          <a:prstGeom prst="rect">
            <a:avLst/>
          </a:prstGeom>
        </p:spPr>
      </p:pic>
    </p:spTree>
    <p:extLst>
      <p:ext uri="{BB962C8B-B14F-4D97-AF65-F5344CB8AC3E}">
        <p14:creationId xmlns:p14="http://schemas.microsoft.com/office/powerpoint/2010/main" val="8171937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Fraud</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0EA7BBE-3AFA-4D97-8B4B-CFEE3B7A4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201201">
            <a:off x="330233" y="1094115"/>
            <a:ext cx="5497286" cy="3605584"/>
          </a:xfrm>
          <a:prstGeom prst="rect">
            <a:avLst/>
          </a:prstGeom>
        </p:spPr>
      </p:pic>
      <p:pic>
        <p:nvPicPr>
          <p:cNvPr id="9" name="Picture 8">
            <a:extLst>
              <a:ext uri="{FF2B5EF4-FFF2-40B4-BE49-F238E27FC236}">
                <a16:creationId xmlns:a16="http://schemas.microsoft.com/office/drawing/2014/main" id="{424A3023-B6E3-4C41-99E0-F34AFF19A7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7040" y="1667994"/>
            <a:ext cx="4502159" cy="3959882"/>
          </a:xfrm>
          <a:prstGeom prst="rect">
            <a:avLst/>
          </a:prstGeom>
        </p:spPr>
      </p:pic>
      <p:pic>
        <p:nvPicPr>
          <p:cNvPr id="10" name="Picture 9">
            <a:extLst>
              <a:ext uri="{FF2B5EF4-FFF2-40B4-BE49-F238E27FC236}">
                <a16:creationId xmlns:a16="http://schemas.microsoft.com/office/drawing/2014/main" id="{2DA76359-FAD0-4560-9D17-01F5AB89D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46820">
            <a:off x="7400742" y="4003601"/>
            <a:ext cx="4572000" cy="2372810"/>
          </a:xfrm>
          <a:prstGeom prst="rect">
            <a:avLst/>
          </a:prstGeom>
        </p:spPr>
      </p:pic>
    </p:spTree>
    <p:extLst>
      <p:ext uri="{BB962C8B-B14F-4D97-AF65-F5344CB8AC3E}">
        <p14:creationId xmlns:p14="http://schemas.microsoft.com/office/powerpoint/2010/main" val="30129023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Erosion of Federal Standards</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876300" y="2217138"/>
            <a:ext cx="5753100" cy="3615644"/>
          </a:xfrm>
        </p:spPr>
        <p:txBody>
          <a:bodyPr>
            <a:normAutofit/>
          </a:bodyPr>
          <a:lstStyle/>
          <a:p>
            <a:pPr lvl="0">
              <a:spcBef>
                <a:spcPct val="0"/>
              </a:spcBef>
              <a:defRPr/>
            </a:pPr>
            <a:r>
              <a:rPr lang="en-US" sz="3200" dirty="0">
                <a:solidFill>
                  <a:srgbClr val="457F74"/>
                </a:solidFill>
                <a:latin typeface="Franklin Gothic Book" panose="020B0503020102020204" pitchFamily="34" charset="0"/>
              </a:rPr>
              <a:t>Hydroponics</a:t>
            </a:r>
          </a:p>
          <a:p>
            <a:pPr lvl="0">
              <a:spcBef>
                <a:spcPct val="0"/>
              </a:spcBef>
              <a:defRPr/>
            </a:pPr>
            <a:r>
              <a:rPr lang="en-US" sz="3200" dirty="0">
                <a:solidFill>
                  <a:srgbClr val="457F74"/>
                </a:solidFill>
                <a:latin typeface="Franklin Gothic Book" panose="020B0503020102020204" pitchFamily="34" charset="0"/>
              </a:rPr>
              <a:t>Dairy herds – outdoor access</a:t>
            </a:r>
          </a:p>
          <a:p>
            <a:pPr lvl="0">
              <a:spcBef>
                <a:spcPct val="0"/>
              </a:spcBef>
              <a:defRPr/>
            </a:pPr>
            <a:r>
              <a:rPr lang="en-US" sz="3200" dirty="0">
                <a:solidFill>
                  <a:srgbClr val="457F74"/>
                </a:solidFill>
                <a:latin typeface="Franklin Gothic Book" panose="020B0503020102020204" pitchFamily="34" charset="0"/>
              </a:rPr>
              <a:t>Organic integrity – fraud</a:t>
            </a:r>
          </a:p>
          <a:p>
            <a:pPr lvl="0">
              <a:spcBef>
                <a:spcPct val="0"/>
              </a:spcBef>
              <a:defRPr/>
            </a:pPr>
            <a:r>
              <a:rPr lang="en-US" sz="3200" dirty="0">
                <a:solidFill>
                  <a:srgbClr val="457F74"/>
                </a:solidFill>
                <a:latin typeface="Franklin Gothic Book" panose="020B0503020102020204" pitchFamily="34" charset="0"/>
              </a:rPr>
              <a:t>Allowable substances</a:t>
            </a:r>
            <a:br>
              <a:rPr lang="en-US" sz="3200" dirty="0">
                <a:latin typeface="Avenir Heavy"/>
              </a:rPr>
            </a:br>
            <a:endParaRPr lang="en-US" altLang="en-US" sz="3200" dirty="0">
              <a:solidFill>
                <a:prstClr val="black"/>
              </a:solidFill>
              <a:latin typeface="Avenir Heavy"/>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E98193-3B3F-4608-9B29-DA52964C44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3442" y="1606484"/>
            <a:ext cx="4452258" cy="4836952"/>
          </a:xfrm>
          <a:prstGeom prst="rect">
            <a:avLst/>
          </a:prstGeom>
        </p:spPr>
      </p:pic>
    </p:spTree>
    <p:extLst>
      <p:ext uri="{BB962C8B-B14F-4D97-AF65-F5344CB8AC3E}">
        <p14:creationId xmlns:p14="http://schemas.microsoft.com/office/powerpoint/2010/main" val="12481484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The National Organic Standards Board</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F8CEED-8D8B-4EC0-A8AA-CE81A35E6B9B}"/>
              </a:ext>
            </a:extLst>
          </p:cNvPr>
          <p:cNvPicPr>
            <a:picLocks noChangeAspect="1"/>
          </p:cNvPicPr>
          <p:nvPr/>
        </p:nvPicPr>
        <p:blipFill>
          <a:blip r:embed="rId3"/>
          <a:stretch>
            <a:fillRect/>
          </a:stretch>
        </p:blipFill>
        <p:spPr>
          <a:xfrm>
            <a:off x="2270584" y="1333152"/>
            <a:ext cx="7650831" cy="5525122"/>
          </a:xfrm>
          <a:prstGeom prst="rect">
            <a:avLst/>
          </a:prstGeom>
        </p:spPr>
      </p:pic>
    </p:spTree>
    <p:extLst>
      <p:ext uri="{BB962C8B-B14F-4D97-AF65-F5344CB8AC3E}">
        <p14:creationId xmlns:p14="http://schemas.microsoft.com/office/powerpoint/2010/main" val="17700156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Crop Insurance</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582386" y="1856850"/>
            <a:ext cx="4893128" cy="4162950"/>
          </a:xfrm>
        </p:spPr>
        <p:txBody>
          <a:bodyPr>
            <a:noAutofit/>
          </a:bodyPr>
          <a:lstStyle/>
          <a:p>
            <a:pPr marL="0" indent="0">
              <a:spcBef>
                <a:spcPct val="0"/>
              </a:spcBef>
              <a:buNone/>
              <a:defRPr/>
            </a:pPr>
            <a:r>
              <a:rPr lang="en-US" dirty="0">
                <a:solidFill>
                  <a:srgbClr val="457F74"/>
                </a:solidFill>
                <a:latin typeface="Franklin Gothic Book" panose="020B0503020102020204" pitchFamily="34" charset="0"/>
              </a:rPr>
              <a:t>Availability?  </a:t>
            </a:r>
          </a:p>
          <a:p>
            <a:r>
              <a:rPr lang="en-US" dirty="0">
                <a:solidFill>
                  <a:srgbClr val="457F74"/>
                </a:solidFill>
                <a:latin typeface="Franklin Gothic Book" panose="020B0503020102020204" pitchFamily="34" charset="0"/>
              </a:rPr>
              <a:t>~80 crops have an organic price election, but not all available in every county. </a:t>
            </a:r>
          </a:p>
          <a:p>
            <a:r>
              <a:rPr lang="en-US" dirty="0">
                <a:solidFill>
                  <a:srgbClr val="457F74"/>
                </a:solidFill>
                <a:latin typeface="Franklin Gothic Book" panose="020B0503020102020204" pitchFamily="34" charset="0"/>
              </a:rPr>
              <a:t>Multi-Peril Crop Insurance includes yield and sometimes revenue-based coverage. </a:t>
            </a:r>
          </a:p>
          <a:p>
            <a:r>
              <a:rPr lang="en-US" dirty="0">
                <a:solidFill>
                  <a:srgbClr val="457F74"/>
                </a:solidFill>
                <a:latin typeface="Franklin Gothic Book" panose="020B0503020102020204" pitchFamily="34" charset="0"/>
              </a:rPr>
              <a:t>Whole-Farm Revenue Protection available </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4E6124-38A3-43AB-AB3F-C77BA546F0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1215" y="1333152"/>
            <a:ext cx="6602185" cy="5203648"/>
          </a:xfrm>
          <a:prstGeom prst="rect">
            <a:avLst/>
          </a:prstGeom>
        </p:spPr>
      </p:pic>
    </p:spTree>
    <p:extLst>
      <p:ext uri="{BB962C8B-B14F-4D97-AF65-F5344CB8AC3E}">
        <p14:creationId xmlns:p14="http://schemas.microsoft.com/office/powerpoint/2010/main" val="3175876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Organic Farming and Certification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370390" y="1505289"/>
            <a:ext cx="11493661" cy="5299403"/>
          </a:xfrm>
        </p:spPr>
        <p:txBody>
          <a:bodyPr numCol="2">
            <a:noAutofit/>
          </a:bodyPr>
          <a:lstStyle/>
          <a:p>
            <a:pPr marL="0" indent="0">
              <a:buNone/>
            </a:pPr>
            <a:r>
              <a:rPr lang="en-US" sz="2600" b="1" dirty="0">
                <a:solidFill>
                  <a:srgbClr val="064D32"/>
                </a:solidFill>
                <a:latin typeface="Franklin Gothic Book" panose="020B0503020102020204" pitchFamily="34" charset="0"/>
              </a:rPr>
              <a:t>Challenges</a:t>
            </a:r>
          </a:p>
          <a:p>
            <a:r>
              <a:rPr lang="en-US" sz="2600" dirty="0">
                <a:solidFill>
                  <a:srgbClr val="064D32"/>
                </a:solidFill>
                <a:latin typeface="Franklin Gothic Book" panose="020B0503020102020204" pitchFamily="34" charset="0"/>
              </a:rPr>
              <a:t>Changes in management / mindset</a:t>
            </a:r>
          </a:p>
          <a:p>
            <a:r>
              <a:rPr lang="en-US" sz="2600" dirty="0">
                <a:solidFill>
                  <a:srgbClr val="064D32"/>
                </a:solidFill>
                <a:latin typeface="Franklin Gothic Book" panose="020B0503020102020204" pitchFamily="34" charset="0"/>
              </a:rPr>
              <a:t>Cost of certification</a:t>
            </a:r>
          </a:p>
          <a:p>
            <a:r>
              <a:rPr lang="en-US" sz="2600" dirty="0">
                <a:solidFill>
                  <a:srgbClr val="064D32"/>
                </a:solidFill>
                <a:latin typeface="Franklin Gothic Book" panose="020B0503020102020204" pitchFamily="34" charset="0"/>
              </a:rPr>
              <a:t>Paperwork / records</a:t>
            </a:r>
          </a:p>
          <a:p>
            <a:r>
              <a:rPr lang="en-US" sz="2600" dirty="0">
                <a:solidFill>
                  <a:srgbClr val="064D32"/>
                </a:solidFill>
                <a:latin typeface="Franklin Gothic Book" panose="020B0503020102020204" pitchFamily="34" charset="0"/>
              </a:rPr>
              <a:t>Yield gap during transition ($)</a:t>
            </a:r>
          </a:p>
          <a:p>
            <a:r>
              <a:rPr lang="en-US" sz="2600" dirty="0">
                <a:solidFill>
                  <a:srgbClr val="064D32"/>
                </a:solidFill>
                <a:latin typeface="Franklin Gothic Book" panose="020B0503020102020204" pitchFamily="34" charset="0"/>
              </a:rPr>
              <a:t>Risks</a:t>
            </a:r>
          </a:p>
          <a:p>
            <a:pPr lvl="1"/>
            <a:r>
              <a:rPr lang="en-US" sz="2600" dirty="0">
                <a:solidFill>
                  <a:srgbClr val="064D32"/>
                </a:solidFill>
                <a:latin typeface="Franklin Gothic Book" panose="020B0503020102020204" pitchFamily="34" charset="0"/>
              </a:rPr>
              <a:t>Loans</a:t>
            </a:r>
          </a:p>
          <a:p>
            <a:pPr lvl="1"/>
            <a:r>
              <a:rPr lang="en-US" sz="2600" dirty="0">
                <a:solidFill>
                  <a:srgbClr val="064D32"/>
                </a:solidFill>
                <a:latin typeface="Franklin Gothic Book" panose="020B0503020102020204" pitchFamily="34" charset="0"/>
              </a:rPr>
              <a:t>Crop insurance</a:t>
            </a:r>
          </a:p>
          <a:p>
            <a:r>
              <a:rPr lang="en-US" sz="2600" dirty="0">
                <a:solidFill>
                  <a:srgbClr val="064D32"/>
                </a:solidFill>
                <a:latin typeface="Franklin Gothic Book" panose="020B0503020102020204" pitchFamily="34" charset="0"/>
              </a:rPr>
              <a:t>Erosion of federal standards?</a:t>
            </a:r>
          </a:p>
          <a:p>
            <a:pPr marL="0" indent="0">
              <a:buNone/>
            </a:pPr>
            <a:endParaRPr lang="en-US" sz="2600" dirty="0">
              <a:solidFill>
                <a:srgbClr val="064D32"/>
              </a:solidFill>
              <a:latin typeface="Franklin Gothic Book" panose="020B0503020102020204" pitchFamily="34" charset="0"/>
            </a:endParaRPr>
          </a:p>
          <a:p>
            <a:pPr marL="0" indent="0">
              <a:buNone/>
            </a:pPr>
            <a:endParaRPr lang="en-US" sz="2600" dirty="0">
              <a:solidFill>
                <a:srgbClr val="064D32"/>
              </a:solidFill>
              <a:latin typeface="Franklin Gothic Book" panose="020B0503020102020204" pitchFamily="34" charset="0"/>
            </a:endParaRPr>
          </a:p>
          <a:p>
            <a:pPr marL="0" indent="0">
              <a:buNone/>
            </a:pPr>
            <a:r>
              <a:rPr lang="en-US" sz="2600" b="1" dirty="0">
                <a:solidFill>
                  <a:srgbClr val="064D32"/>
                </a:solidFill>
                <a:latin typeface="Franklin Gothic Book" panose="020B0503020102020204" pitchFamily="34" charset="0"/>
              </a:rPr>
              <a:t>Benefits</a:t>
            </a:r>
          </a:p>
          <a:p>
            <a:r>
              <a:rPr lang="en-US" sz="2600" dirty="0">
                <a:solidFill>
                  <a:srgbClr val="064D32"/>
                </a:solidFill>
                <a:latin typeface="Franklin Gothic Book" panose="020B0503020102020204" pitchFamily="34" charset="0"/>
              </a:rPr>
              <a:t>Universal and regulated standard</a:t>
            </a:r>
          </a:p>
          <a:p>
            <a:r>
              <a:rPr lang="en-US" sz="2600" dirty="0">
                <a:solidFill>
                  <a:srgbClr val="064D32"/>
                </a:solidFill>
                <a:latin typeface="Franklin Gothic Book" panose="020B0503020102020204" pitchFamily="34" charset="0"/>
              </a:rPr>
              <a:t>Communication with consumers</a:t>
            </a:r>
          </a:p>
          <a:p>
            <a:r>
              <a:rPr lang="en-US" sz="2600" dirty="0">
                <a:solidFill>
                  <a:srgbClr val="064D32"/>
                </a:solidFill>
                <a:latin typeface="Franklin Gothic Book" panose="020B0503020102020204" pitchFamily="34" charset="0"/>
              </a:rPr>
              <a:t>Your farm counts (census/surveys)</a:t>
            </a:r>
          </a:p>
          <a:p>
            <a:r>
              <a:rPr lang="en-US" sz="2600" dirty="0">
                <a:solidFill>
                  <a:srgbClr val="064D32"/>
                </a:solidFill>
                <a:latin typeface="Franklin Gothic Book" panose="020B0503020102020204" pitchFamily="34" charset="0"/>
              </a:rPr>
              <a:t>Records for decision-making</a:t>
            </a:r>
          </a:p>
          <a:p>
            <a:r>
              <a:rPr lang="en-US" sz="2600" dirty="0">
                <a:solidFill>
                  <a:srgbClr val="064D32"/>
                </a:solidFill>
                <a:latin typeface="Franklin Gothic Book" panose="020B0503020102020204" pitchFamily="34" charset="0"/>
              </a:rPr>
              <a:t>Lower input costs</a:t>
            </a:r>
          </a:p>
          <a:p>
            <a:r>
              <a:rPr lang="en-US" sz="2600" dirty="0">
                <a:solidFill>
                  <a:srgbClr val="064D32"/>
                </a:solidFill>
                <a:latin typeface="Franklin Gothic Book" panose="020B0503020102020204" pitchFamily="34" charset="0"/>
              </a:rPr>
              <a:t>Conservation of natural resources</a:t>
            </a:r>
          </a:p>
          <a:p>
            <a:r>
              <a:rPr lang="en-US" sz="2600" dirty="0">
                <a:solidFill>
                  <a:srgbClr val="064D32"/>
                </a:solidFill>
                <a:latin typeface="Franklin Gothic Book" panose="020B0503020102020204" pitchFamily="34" charset="0"/>
              </a:rPr>
              <a:t>Boost farm profitability</a:t>
            </a:r>
          </a:p>
          <a:p>
            <a:endParaRPr lang="en-US" sz="2600" dirty="0">
              <a:solidFill>
                <a:srgbClr val="064D32"/>
              </a:solidFill>
              <a:latin typeface="Franklin Gothic Book" panose="020B0503020102020204" pitchFamily="34" charset="0"/>
            </a:endParaRPr>
          </a:p>
          <a:p>
            <a:endParaRPr lang="en-US" sz="2600" dirty="0">
              <a:solidFill>
                <a:srgbClr val="064D32"/>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829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95950-BBB7-4567-8D14-0CABFE90DBCA}"/>
              </a:ext>
            </a:extLst>
          </p:cNvPr>
          <p:cNvPicPr>
            <a:picLocks noChangeAspect="1"/>
          </p:cNvPicPr>
          <p:nvPr/>
        </p:nvPicPr>
        <p:blipFill>
          <a:blip r:embed="rId3"/>
          <a:stretch>
            <a:fillRect/>
          </a:stretch>
        </p:blipFill>
        <p:spPr>
          <a:xfrm>
            <a:off x="563272" y="238780"/>
            <a:ext cx="11367471" cy="6380440"/>
          </a:xfrm>
          <a:prstGeom prst="rect">
            <a:avLst/>
          </a:prstGeom>
        </p:spPr>
      </p:pic>
      <p:sp>
        <p:nvSpPr>
          <p:cNvPr id="3" name="TextBox 2">
            <a:extLst>
              <a:ext uri="{FF2B5EF4-FFF2-40B4-BE49-F238E27FC236}">
                <a16:creationId xmlns:a16="http://schemas.microsoft.com/office/drawing/2014/main" id="{CF3EBD46-DAE0-4C46-B8DD-427A8993AFE0}"/>
              </a:ext>
            </a:extLst>
          </p:cNvPr>
          <p:cNvSpPr txBox="1"/>
          <p:nvPr/>
        </p:nvSpPr>
        <p:spPr>
          <a:xfrm>
            <a:off x="2188029" y="5327030"/>
            <a:ext cx="7206344" cy="1661993"/>
          </a:xfrm>
          <a:prstGeom prst="rect">
            <a:avLst/>
          </a:prstGeom>
          <a:noFill/>
        </p:spPr>
        <p:txBody>
          <a:bodyPr wrap="square" rtlCol="0">
            <a:spAutoFit/>
          </a:bodyPr>
          <a:lstStyle/>
          <a:p>
            <a:pPr algn="ctr"/>
            <a:r>
              <a:rPr lang="en-US" sz="2800" b="1" dirty="0">
                <a:latin typeface="Franklin Gothic Book" panose="020B0503020102020204" pitchFamily="34" charset="0"/>
              </a:rPr>
              <a:t>Rosalyn Lehman, executive director</a:t>
            </a:r>
          </a:p>
          <a:p>
            <a:pPr algn="ctr"/>
            <a:r>
              <a:rPr lang="en-US" sz="2800" dirty="0">
                <a:latin typeface="Franklin Gothic Book" panose="020B0503020102020204" pitchFamily="34" charset="0"/>
              </a:rPr>
              <a:t>515-608-8622  |  roz@iowaorganic.org</a:t>
            </a:r>
          </a:p>
          <a:p>
            <a:pPr algn="ctr"/>
            <a:r>
              <a:rPr lang="en-US" sz="2800" dirty="0">
                <a:latin typeface="Franklin Gothic Book" panose="020B0503020102020204" pitchFamily="34" charset="0"/>
              </a:rPr>
              <a:t>www.iowaorganic.org</a:t>
            </a:r>
          </a:p>
          <a:p>
            <a:endParaRPr lang="en-US" dirty="0"/>
          </a:p>
        </p:txBody>
      </p:sp>
    </p:spTree>
    <p:extLst>
      <p:ext uri="{BB962C8B-B14F-4D97-AF65-F5344CB8AC3E}">
        <p14:creationId xmlns:p14="http://schemas.microsoft.com/office/powerpoint/2010/main" val="2315421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Who is involved in Organic Certification?</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8B330-466A-4864-AA98-215FE0CB9EE7}"/>
              </a:ext>
            </a:extLst>
          </p:cNvPr>
          <p:cNvSpPr txBox="1"/>
          <p:nvPr/>
        </p:nvSpPr>
        <p:spPr>
          <a:xfrm>
            <a:off x="1435261" y="1944380"/>
            <a:ext cx="2997844" cy="553998"/>
          </a:xfrm>
          <a:prstGeom prst="rect">
            <a:avLst/>
          </a:prstGeom>
          <a:noFill/>
          <a:ln>
            <a:solidFill>
              <a:srgbClr val="064D32"/>
            </a:solidFill>
          </a:ln>
        </p:spPr>
        <p:txBody>
          <a:bodyPr wrap="square" rtlCol="0">
            <a:spAutoFit/>
          </a:bodyPr>
          <a:lstStyle/>
          <a:p>
            <a:pPr algn="ctr"/>
            <a:r>
              <a:rPr lang="en-US" sz="3000" dirty="0"/>
              <a:t>Farmer/Handler</a:t>
            </a:r>
          </a:p>
        </p:txBody>
      </p:sp>
      <p:sp>
        <p:nvSpPr>
          <p:cNvPr id="8" name="TextBox 7">
            <a:extLst>
              <a:ext uri="{FF2B5EF4-FFF2-40B4-BE49-F238E27FC236}">
                <a16:creationId xmlns:a16="http://schemas.microsoft.com/office/drawing/2014/main" id="{F0673A20-5FCE-4DC3-8808-DB9E9D2BA3A9}"/>
              </a:ext>
            </a:extLst>
          </p:cNvPr>
          <p:cNvSpPr txBox="1"/>
          <p:nvPr/>
        </p:nvSpPr>
        <p:spPr>
          <a:xfrm>
            <a:off x="8983884" y="5972148"/>
            <a:ext cx="2997844" cy="553998"/>
          </a:xfrm>
          <a:prstGeom prst="rect">
            <a:avLst/>
          </a:prstGeom>
          <a:noFill/>
          <a:ln>
            <a:solidFill>
              <a:srgbClr val="064D32"/>
            </a:solidFill>
          </a:ln>
        </p:spPr>
        <p:txBody>
          <a:bodyPr wrap="square" rtlCol="0">
            <a:spAutoFit/>
          </a:bodyPr>
          <a:lstStyle/>
          <a:p>
            <a:pPr algn="ctr"/>
            <a:r>
              <a:rPr lang="en-US" sz="3000" dirty="0"/>
              <a:t>Consumer</a:t>
            </a:r>
          </a:p>
        </p:txBody>
      </p:sp>
      <p:sp>
        <p:nvSpPr>
          <p:cNvPr id="9" name="TextBox 8">
            <a:extLst>
              <a:ext uri="{FF2B5EF4-FFF2-40B4-BE49-F238E27FC236}">
                <a16:creationId xmlns:a16="http://schemas.microsoft.com/office/drawing/2014/main" id="{8824DA83-A1B0-44DE-B410-C76A1C3A2A7B}"/>
              </a:ext>
            </a:extLst>
          </p:cNvPr>
          <p:cNvSpPr txBox="1"/>
          <p:nvPr/>
        </p:nvSpPr>
        <p:spPr>
          <a:xfrm>
            <a:off x="7295908" y="1944380"/>
            <a:ext cx="2997844" cy="553998"/>
          </a:xfrm>
          <a:prstGeom prst="rect">
            <a:avLst/>
          </a:prstGeom>
          <a:noFill/>
          <a:ln>
            <a:solidFill>
              <a:srgbClr val="064D32"/>
            </a:solidFill>
          </a:ln>
        </p:spPr>
        <p:txBody>
          <a:bodyPr wrap="square" rtlCol="0">
            <a:spAutoFit/>
          </a:bodyPr>
          <a:lstStyle/>
          <a:p>
            <a:pPr algn="ctr"/>
            <a:r>
              <a:rPr lang="en-US" sz="3000" dirty="0"/>
              <a:t>Inspector</a:t>
            </a:r>
          </a:p>
        </p:txBody>
      </p:sp>
      <p:sp>
        <p:nvSpPr>
          <p:cNvPr id="10" name="TextBox 9">
            <a:extLst>
              <a:ext uri="{FF2B5EF4-FFF2-40B4-BE49-F238E27FC236}">
                <a16:creationId xmlns:a16="http://schemas.microsoft.com/office/drawing/2014/main" id="{DDF82B86-444D-4496-9E06-5D65BE91AB18}"/>
              </a:ext>
            </a:extLst>
          </p:cNvPr>
          <p:cNvSpPr txBox="1"/>
          <p:nvPr/>
        </p:nvSpPr>
        <p:spPr>
          <a:xfrm>
            <a:off x="4298064" y="4503486"/>
            <a:ext cx="2997844" cy="1938992"/>
          </a:xfrm>
          <a:prstGeom prst="rect">
            <a:avLst/>
          </a:prstGeom>
          <a:noFill/>
          <a:ln>
            <a:solidFill>
              <a:srgbClr val="064D32"/>
            </a:solidFill>
          </a:ln>
        </p:spPr>
        <p:txBody>
          <a:bodyPr wrap="square" rtlCol="0">
            <a:spAutoFit/>
          </a:bodyPr>
          <a:lstStyle/>
          <a:p>
            <a:pPr algn="ctr"/>
            <a:r>
              <a:rPr lang="en-US" sz="3000" dirty="0"/>
              <a:t>Accredited Certifying Agency</a:t>
            </a:r>
          </a:p>
          <a:p>
            <a:pPr algn="ctr"/>
            <a:r>
              <a:rPr lang="en-US" sz="3000" dirty="0"/>
              <a:t>(47 in US and 31 abroad)</a:t>
            </a:r>
          </a:p>
        </p:txBody>
      </p:sp>
      <p:sp>
        <p:nvSpPr>
          <p:cNvPr id="11" name="TextBox 10">
            <a:extLst>
              <a:ext uri="{FF2B5EF4-FFF2-40B4-BE49-F238E27FC236}">
                <a16:creationId xmlns:a16="http://schemas.microsoft.com/office/drawing/2014/main" id="{3FDFCB2C-C6A7-4D17-BD1B-5AFAD26E1C67}"/>
              </a:ext>
            </a:extLst>
          </p:cNvPr>
          <p:cNvSpPr txBox="1"/>
          <p:nvPr/>
        </p:nvSpPr>
        <p:spPr>
          <a:xfrm>
            <a:off x="368461" y="5627876"/>
            <a:ext cx="2997844" cy="1015663"/>
          </a:xfrm>
          <a:prstGeom prst="rect">
            <a:avLst/>
          </a:prstGeom>
          <a:noFill/>
          <a:ln>
            <a:solidFill>
              <a:srgbClr val="064D32"/>
            </a:solidFill>
          </a:ln>
        </p:spPr>
        <p:txBody>
          <a:bodyPr wrap="square" rtlCol="0">
            <a:spAutoFit/>
          </a:bodyPr>
          <a:lstStyle/>
          <a:p>
            <a:pPr algn="ctr"/>
            <a:r>
              <a:rPr lang="en-US" sz="3000" dirty="0"/>
              <a:t>USDA National Organic Program</a:t>
            </a:r>
          </a:p>
        </p:txBody>
      </p:sp>
      <p:cxnSp>
        <p:nvCxnSpPr>
          <p:cNvPr id="12" name="Straight Arrow Connector 11">
            <a:extLst>
              <a:ext uri="{FF2B5EF4-FFF2-40B4-BE49-F238E27FC236}">
                <a16:creationId xmlns:a16="http://schemas.microsoft.com/office/drawing/2014/main" id="{5EAA94C7-91FD-4C92-BF23-4F25CDFAE734}"/>
              </a:ext>
            </a:extLst>
          </p:cNvPr>
          <p:cNvCxnSpPr>
            <a:cxnSpLocks/>
            <a:stCxn id="11" idx="3"/>
          </p:cNvCxnSpPr>
          <p:nvPr/>
        </p:nvCxnSpPr>
        <p:spPr>
          <a:xfrm>
            <a:off x="3366305" y="6135708"/>
            <a:ext cx="93175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83C36C-58FC-4396-93DE-966AD413F564}"/>
              </a:ext>
            </a:extLst>
          </p:cNvPr>
          <p:cNvCxnSpPr>
            <a:cxnSpLocks/>
          </p:cNvCxnSpPr>
          <p:nvPr/>
        </p:nvCxnSpPr>
        <p:spPr>
          <a:xfrm>
            <a:off x="4433105" y="2480614"/>
            <a:ext cx="706054" cy="5172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0093096-73A9-4116-AD0A-0859F4914A92}"/>
              </a:ext>
            </a:extLst>
          </p:cNvPr>
          <p:cNvCxnSpPr>
            <a:cxnSpLocks/>
          </p:cNvCxnSpPr>
          <p:nvPr/>
        </p:nvCxnSpPr>
        <p:spPr>
          <a:xfrm>
            <a:off x="5347504" y="3109606"/>
            <a:ext cx="4294207" cy="28052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 descr="Image result for usda organic seal">
            <a:extLst>
              <a:ext uri="{FF2B5EF4-FFF2-40B4-BE49-F238E27FC236}">
                <a16:creationId xmlns:a16="http://schemas.microsoft.com/office/drawing/2014/main" id="{92687F72-7598-4B2A-B3A6-5FE7A11C1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613" y="2727032"/>
            <a:ext cx="1632804" cy="1632804"/>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or: Curved 29">
            <a:extLst>
              <a:ext uri="{FF2B5EF4-FFF2-40B4-BE49-F238E27FC236}">
                <a16:creationId xmlns:a16="http://schemas.microsoft.com/office/drawing/2014/main" id="{5ABED190-15C6-4009-BBE6-D2A38AB39049}"/>
              </a:ext>
            </a:extLst>
          </p:cNvPr>
          <p:cNvCxnSpPr>
            <a:cxnSpLocks/>
            <a:stCxn id="10" idx="3"/>
          </p:cNvCxnSpPr>
          <p:nvPr/>
        </p:nvCxnSpPr>
        <p:spPr>
          <a:xfrm flipV="1">
            <a:off x="7295908" y="2642030"/>
            <a:ext cx="1498922" cy="2830952"/>
          </a:xfrm>
          <a:prstGeom prst="curved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6729005-016F-40B4-84C4-2CF438DCA01A}"/>
              </a:ext>
            </a:extLst>
          </p:cNvPr>
          <p:cNvCxnSpPr>
            <a:cxnSpLocks/>
            <a:stCxn id="9" idx="1"/>
            <a:endCxn id="6" idx="3"/>
          </p:cNvCxnSpPr>
          <p:nvPr/>
        </p:nvCxnSpPr>
        <p:spPr>
          <a:xfrm rot="10800000">
            <a:off x="4433106" y="2221379"/>
            <a:ext cx="2862803" cy="12700"/>
          </a:xfrm>
          <a:prstGeom prst="curved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17F112BE-40AF-43D7-AF79-D083F89169C8}"/>
              </a:ext>
            </a:extLst>
          </p:cNvPr>
          <p:cNvCxnSpPr>
            <a:cxnSpLocks/>
            <a:stCxn id="10" idx="1"/>
            <a:endCxn id="6" idx="2"/>
          </p:cNvCxnSpPr>
          <p:nvPr/>
        </p:nvCxnSpPr>
        <p:spPr>
          <a:xfrm rot="10800000">
            <a:off x="2934184" y="2498378"/>
            <a:ext cx="1363881" cy="2974604"/>
          </a:xfrm>
          <a:prstGeom prst="curved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886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Select a Certifier</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560017" y="1825625"/>
            <a:ext cx="5824741" cy="4351338"/>
          </a:xfrm>
        </p:spPr>
        <p:txBody>
          <a:bodyPr/>
          <a:lstStyle/>
          <a:p>
            <a:r>
              <a:rPr lang="en-US" dirty="0">
                <a:solidFill>
                  <a:srgbClr val="064D32"/>
                </a:solidFill>
                <a:latin typeface="Franklin Gothic Book" panose="020B0503020102020204" pitchFamily="34" charset="0"/>
              </a:rPr>
              <a:t>Currently 19 options in Iowa</a:t>
            </a:r>
          </a:p>
          <a:p>
            <a:r>
              <a:rPr lang="en-US" dirty="0">
                <a:solidFill>
                  <a:srgbClr val="064D32"/>
                </a:solidFill>
                <a:latin typeface="Franklin Gothic Book" panose="020B0503020102020204" pitchFamily="34" charset="0"/>
              </a:rPr>
              <a:t>Considerations:</a:t>
            </a:r>
          </a:p>
          <a:p>
            <a:pPr lvl="1"/>
            <a:r>
              <a:rPr lang="en-US" dirty="0">
                <a:solidFill>
                  <a:srgbClr val="064D32"/>
                </a:solidFill>
                <a:latin typeface="Franklin Gothic Book" panose="020B0503020102020204" pitchFamily="34" charset="0"/>
              </a:rPr>
              <a:t>Fee structure</a:t>
            </a:r>
          </a:p>
          <a:p>
            <a:pPr lvl="1"/>
            <a:r>
              <a:rPr lang="en-US" dirty="0">
                <a:solidFill>
                  <a:srgbClr val="064D32"/>
                </a:solidFill>
                <a:latin typeface="Franklin Gothic Book" panose="020B0503020102020204" pitchFamily="34" charset="0"/>
              </a:rPr>
              <a:t>Areas of expertise</a:t>
            </a:r>
          </a:p>
          <a:p>
            <a:pPr lvl="1"/>
            <a:r>
              <a:rPr lang="en-US" dirty="0">
                <a:solidFill>
                  <a:srgbClr val="064D32"/>
                </a:solidFill>
                <a:latin typeface="Franklin Gothic Book" panose="020B0503020102020204" pitchFamily="34" charset="0"/>
              </a:rPr>
              <a:t>Responsiveness</a:t>
            </a:r>
          </a:p>
          <a:p>
            <a:pPr lvl="1"/>
            <a:r>
              <a:rPr lang="en-US" dirty="0">
                <a:solidFill>
                  <a:srgbClr val="064D32"/>
                </a:solidFill>
                <a:latin typeface="Franklin Gothic Book" panose="020B0503020102020204" pitchFamily="34" charset="0"/>
              </a:rPr>
              <a:t>Other services offered</a:t>
            </a:r>
          </a:p>
          <a:p>
            <a:pPr lvl="1"/>
            <a:r>
              <a:rPr lang="en-US" dirty="0">
                <a:solidFill>
                  <a:srgbClr val="064D32"/>
                </a:solidFill>
                <a:latin typeface="Franklin Gothic Book" panose="020B0503020102020204" pitchFamily="34" charset="0"/>
              </a:rPr>
              <a:t>Structure: state, </a:t>
            </a:r>
          </a:p>
          <a:p>
            <a:pPr marL="457200" lvl="1" indent="0">
              <a:buNone/>
            </a:pPr>
            <a:r>
              <a:rPr lang="en-US" dirty="0">
                <a:solidFill>
                  <a:srgbClr val="064D32"/>
                </a:solidFill>
                <a:latin typeface="Franklin Gothic Book" panose="020B0503020102020204" pitchFamily="34" charset="0"/>
              </a:rPr>
              <a:t>	for-profit, non-profit</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Image result for MOSA logo&quot;">
            <a:extLst>
              <a:ext uri="{FF2B5EF4-FFF2-40B4-BE49-F238E27FC236}">
                <a16:creationId xmlns:a16="http://schemas.microsoft.com/office/drawing/2014/main" id="{DEFDF175-E401-4C91-9274-41CB1376D5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777" y="5014112"/>
            <a:ext cx="2217455" cy="13609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OCIA logo&quot;">
            <a:extLst>
              <a:ext uri="{FF2B5EF4-FFF2-40B4-BE49-F238E27FC236}">
                <a16:creationId xmlns:a16="http://schemas.microsoft.com/office/drawing/2014/main" id="{FF5A697C-44E4-4755-89F1-D4C114FAE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029" y="3170436"/>
            <a:ext cx="1714500" cy="174355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ature's international certification services">
            <a:extLst>
              <a:ext uri="{FF2B5EF4-FFF2-40B4-BE49-F238E27FC236}">
                <a16:creationId xmlns:a16="http://schemas.microsoft.com/office/drawing/2014/main" id="{E3EA5DFA-8D8B-4B99-B99B-515B0F5E7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4232" y="4788205"/>
            <a:ext cx="1981501" cy="113364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OEFFA logo">
            <a:extLst>
              <a:ext uri="{FF2B5EF4-FFF2-40B4-BE49-F238E27FC236}">
                <a16:creationId xmlns:a16="http://schemas.microsoft.com/office/drawing/2014/main" id="{9BE4C452-B7C9-46F5-BCD9-721A629A1D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5720" y="1378259"/>
            <a:ext cx="1647939" cy="16479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oregon tilth logo">
            <a:extLst>
              <a:ext uri="{FF2B5EF4-FFF2-40B4-BE49-F238E27FC236}">
                <a16:creationId xmlns:a16="http://schemas.microsoft.com/office/drawing/2014/main" id="{3ED3FF84-9CAC-4B07-8AC8-B58F6BE6A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7992" y="1432048"/>
            <a:ext cx="1450055" cy="187481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minnesota crop improvement association">
            <a:extLst>
              <a:ext uri="{FF2B5EF4-FFF2-40B4-BE49-F238E27FC236}">
                <a16:creationId xmlns:a16="http://schemas.microsoft.com/office/drawing/2014/main" id="{DC44A8A7-612A-40CD-A2A3-A9EC3F0042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7378" y="1412633"/>
            <a:ext cx="2508644" cy="121160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QAI organic logo">
            <a:extLst>
              <a:ext uri="{FF2B5EF4-FFF2-40B4-BE49-F238E27FC236}">
                <a16:creationId xmlns:a16="http://schemas.microsoft.com/office/drawing/2014/main" id="{35F8903E-74FA-4F49-AE51-F50645DB0B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3988" y="2842095"/>
            <a:ext cx="1825886" cy="1647939"/>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a:extLst>
              <a:ext uri="{FF2B5EF4-FFF2-40B4-BE49-F238E27FC236}">
                <a16:creationId xmlns:a16="http://schemas.microsoft.com/office/drawing/2014/main" id="{E1ABD1E0-F71F-4F82-8791-FE9544CFA26D}"/>
              </a:ext>
            </a:extLst>
          </p:cNvPr>
          <p:cNvSpPr txBox="1">
            <a:spLocks/>
          </p:cNvSpPr>
          <p:nvPr/>
        </p:nvSpPr>
        <p:spPr>
          <a:xfrm>
            <a:off x="4185743" y="6440610"/>
            <a:ext cx="7184571" cy="375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i="1" dirty="0">
                <a:solidFill>
                  <a:srgbClr val="064D32"/>
                </a:solidFill>
                <a:latin typeface="Franklin Gothic Book" panose="020B0503020102020204" pitchFamily="34" charset="0"/>
              </a:rPr>
              <a:t>Note: This is not an endorsement by IOA; nor is this list exhaustive</a:t>
            </a:r>
          </a:p>
        </p:txBody>
      </p:sp>
      <p:pic>
        <p:nvPicPr>
          <p:cNvPr id="5" name="Picture 4" descr="A close up of a logo&#10;&#10;Description generated with high confidence">
            <a:extLst>
              <a:ext uri="{FF2B5EF4-FFF2-40B4-BE49-F238E27FC236}">
                <a16:creationId xmlns:a16="http://schemas.microsoft.com/office/drawing/2014/main" id="{18BE4A5F-FF8F-4D0F-A500-72D7C2159A0E}"/>
              </a:ext>
            </a:extLst>
          </p:cNvPr>
          <p:cNvPicPr>
            <a:picLocks noChangeAspect="1"/>
          </p:cNvPicPr>
          <p:nvPr/>
        </p:nvPicPr>
        <p:blipFill rotWithShape="1">
          <a:blip r:embed="rId10">
            <a:extLst>
              <a:ext uri="{28A0092B-C50C-407E-A947-70E740481C1C}">
                <a14:useLocalDpi xmlns:a14="http://schemas.microsoft.com/office/drawing/2010/main" val="0"/>
              </a:ext>
            </a:extLst>
          </a:blip>
          <a:srcRect l="11404" r="10439"/>
          <a:stretch/>
        </p:blipFill>
        <p:spPr>
          <a:xfrm>
            <a:off x="5203371" y="3518671"/>
            <a:ext cx="2307772" cy="1552575"/>
          </a:xfrm>
          <a:prstGeom prst="rect">
            <a:avLst/>
          </a:prstGeom>
        </p:spPr>
      </p:pic>
    </p:spTree>
    <p:extLst>
      <p:ext uri="{BB962C8B-B14F-4D97-AF65-F5344CB8AC3E}">
        <p14:creationId xmlns:p14="http://schemas.microsoft.com/office/powerpoint/2010/main" val="35072568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Organic Systems Plan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560016" y="1825625"/>
            <a:ext cx="10869983" cy="4351338"/>
          </a:xfrm>
        </p:spPr>
        <p:txBody>
          <a:bodyPr/>
          <a:lstStyle/>
          <a:p>
            <a:r>
              <a:rPr lang="en-US" dirty="0">
                <a:solidFill>
                  <a:srgbClr val="457F74"/>
                </a:solidFill>
              </a:rPr>
              <a:t>The Organic System Plan, or OSP, is the foundation for your application for organic certification. It is the primary document that demonstrates compliance with the applicable organic standards on all aspects of their operation.</a:t>
            </a:r>
          </a:p>
          <a:p>
            <a:pPr marL="0" indent="0">
              <a:buNone/>
            </a:pPr>
            <a:endParaRPr lang="en-US" dirty="0">
              <a:solidFill>
                <a:srgbClr val="457F74"/>
              </a:solidFill>
            </a:endParaRPr>
          </a:p>
          <a:p>
            <a:r>
              <a:rPr lang="en-US" dirty="0">
                <a:solidFill>
                  <a:srgbClr val="457F74"/>
                </a:solidFill>
              </a:rPr>
              <a:t>Your OSP will be your action plan --- it will spell out exactly what you do, how you plan to do it, everything you anticipate using, and how your records will verify your practices. </a:t>
            </a:r>
            <a:endParaRPr lang="en-US" dirty="0">
              <a:solidFill>
                <a:srgbClr val="457F74"/>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5927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Organic Systems Plan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560016" y="1825625"/>
            <a:ext cx="10869983" cy="4351338"/>
          </a:xfrm>
        </p:spPr>
        <p:txBody>
          <a:bodyPr>
            <a:normAutofit fontScale="92500" lnSpcReduction="10000"/>
          </a:bodyPr>
          <a:lstStyle/>
          <a:p>
            <a:pPr>
              <a:spcBef>
                <a:spcPts val="0"/>
              </a:spcBef>
              <a:defRPr/>
            </a:pPr>
            <a:r>
              <a:rPr lang="en-US" b="1" dirty="0">
                <a:solidFill>
                  <a:srgbClr val="064D32"/>
                </a:solidFill>
                <a:latin typeface="Avenir Heavy"/>
              </a:rPr>
              <a:t>Farm Map </a:t>
            </a:r>
            <a:r>
              <a:rPr lang="en-US" dirty="0">
                <a:solidFill>
                  <a:srgbClr val="457F74"/>
                </a:solidFill>
                <a:latin typeface="Avenir Heavy"/>
              </a:rPr>
              <a:t>– must include the name or code of the parcel to be certified, the location, description and size of any buffer areas, neighboring land uses, processing areas, location of buildings and the presence or use of treated lumber on the farm. </a:t>
            </a:r>
          </a:p>
          <a:p>
            <a:pPr>
              <a:spcBef>
                <a:spcPts val="0"/>
              </a:spcBef>
              <a:defRPr/>
            </a:pPr>
            <a:r>
              <a:rPr lang="en-US" b="1" dirty="0">
                <a:solidFill>
                  <a:srgbClr val="064D32"/>
                </a:solidFill>
                <a:latin typeface="Avenir Heavy"/>
              </a:rPr>
              <a:t>History of Land Use and Materials Application </a:t>
            </a:r>
            <a:r>
              <a:rPr lang="en-US" dirty="0">
                <a:solidFill>
                  <a:srgbClr val="457F74"/>
                </a:solidFill>
                <a:latin typeface="Avenir Heavy"/>
              </a:rPr>
              <a:t>– records of all land use practices and materials applied over the last 3 years.  This includes a signed statement or affidavit that no prohibited materials were applied or used. </a:t>
            </a:r>
          </a:p>
          <a:p>
            <a:pPr>
              <a:spcBef>
                <a:spcPts val="0"/>
              </a:spcBef>
              <a:defRPr/>
            </a:pPr>
            <a:r>
              <a:rPr lang="en-US" b="1" dirty="0">
                <a:solidFill>
                  <a:srgbClr val="064D32"/>
                </a:solidFill>
                <a:latin typeface="Avenir Heavy"/>
              </a:rPr>
              <a:t>Planned Materials</a:t>
            </a:r>
            <a:r>
              <a:rPr lang="en-US" dirty="0">
                <a:solidFill>
                  <a:srgbClr val="064D32"/>
                </a:solidFill>
                <a:latin typeface="Avenir Heavy"/>
              </a:rPr>
              <a:t> </a:t>
            </a:r>
            <a:r>
              <a:rPr lang="en-US" dirty="0">
                <a:solidFill>
                  <a:srgbClr val="457F74"/>
                </a:solidFill>
                <a:latin typeface="Avenir Heavy"/>
              </a:rPr>
              <a:t>– a list of all materials including seeds, fertilizers, pest, weed and disease control materials applied to crops during the upcoming year. </a:t>
            </a:r>
          </a:p>
          <a:p>
            <a:pPr>
              <a:spcBef>
                <a:spcPts val="0"/>
              </a:spcBef>
              <a:defRPr/>
            </a:pPr>
            <a:r>
              <a:rPr lang="en-US" b="1" dirty="0">
                <a:solidFill>
                  <a:srgbClr val="064D32"/>
                </a:solidFill>
                <a:latin typeface="Avenir Heavy"/>
              </a:rPr>
              <a:t>Planned Crops</a:t>
            </a:r>
            <a:r>
              <a:rPr lang="en-US" dirty="0">
                <a:solidFill>
                  <a:srgbClr val="457F74"/>
                </a:solidFill>
                <a:latin typeface="Avenir Heavy"/>
              </a:rPr>
              <a:t> – a list of your crops to be produced, include the location and acreage for each crop.  You can change your OSP throughout the year, just make sure to notify your certifier. </a:t>
            </a: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1040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descr="https://docs.google.com/?attid=0.1&amp;pid=gmail&amp;thid=126c02ec5edd3221&amp;url=https%3A%2F%2Fmail.google.com%2Fmail%2Fu%2F0%2F%3Fui%3D2%26ik%3D99934959bb%26view%3Datt%26th%3D126c02ec5edd3221%26attid%3D0.1%26disp%3Dsafe%26realattid%3Df_g5kehnjv0%26zw&amp;docid=4557317ce8e4c8e3f451aec32efa580d%7C8de1ce36066ad61cc228095ffd916ba7&amp;a=bi&amp;pagenumber=1&amp;w=600"/>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Futura" pitchFamily="-107" charset="0"/>
            </a:endParaRPr>
          </a:p>
        </p:txBody>
      </p:sp>
      <p:pic>
        <p:nvPicPr>
          <p:cNvPr id="1026" name="Picture 2" descr="letterheadB&amp;W1">
            <a:extLst>
              <a:ext uri="{FF2B5EF4-FFF2-40B4-BE49-F238E27FC236}">
                <a16:creationId xmlns:a16="http://schemas.microsoft.com/office/drawing/2014/main" id="{C0409719-DAE0-41C6-9239-EB9953AC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79224"/>
          <a:stretch>
            <a:fillRect/>
          </a:stretch>
        </p:blipFill>
        <p:spPr bwMode="auto">
          <a:xfrm>
            <a:off x="1679575" y="508000"/>
            <a:ext cx="1231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3D612D3-B00D-4072-9EB6-818E639B7EFA}"/>
              </a:ext>
            </a:extLst>
          </p:cNvPr>
          <p:cNvPicPr>
            <a:picLocks noChangeAspect="1"/>
          </p:cNvPicPr>
          <p:nvPr/>
        </p:nvPicPr>
        <p:blipFill>
          <a:blip r:embed="rId4"/>
          <a:stretch>
            <a:fillRect/>
          </a:stretch>
        </p:blipFill>
        <p:spPr>
          <a:xfrm>
            <a:off x="2331873" y="1752601"/>
            <a:ext cx="7528255" cy="5014993"/>
          </a:xfrm>
          <a:prstGeom prst="rect">
            <a:avLst/>
          </a:prstGeom>
        </p:spPr>
      </p:pic>
      <p:sp>
        <p:nvSpPr>
          <p:cNvPr id="9" name="Title 1">
            <a:extLst>
              <a:ext uri="{FF2B5EF4-FFF2-40B4-BE49-F238E27FC236}">
                <a16:creationId xmlns:a16="http://schemas.microsoft.com/office/drawing/2014/main" id="{5F5872BC-A905-45E4-967A-25C391066890}"/>
              </a:ext>
            </a:extLst>
          </p:cNvPr>
          <p:cNvSpPr txBox="1">
            <a:spLocks/>
          </p:cNvSpPr>
          <p:nvPr/>
        </p:nvSpPr>
        <p:spPr bwMode="auto">
          <a:xfrm>
            <a:off x="2209799"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a:lstStyle>
          <a:p>
            <a:pPr>
              <a:defRPr/>
            </a:pPr>
            <a:r>
              <a:rPr lang="en-US" sz="5400" b="1" kern="0" dirty="0">
                <a:solidFill>
                  <a:schemeClr val="tx1"/>
                </a:solidFill>
                <a:latin typeface="Avenir Heavy"/>
              </a:rPr>
              <a:t>Organic System Plan</a:t>
            </a:r>
          </a:p>
        </p:txBody>
      </p:sp>
    </p:spTree>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descr="https://docs.google.com/?attid=0.1&amp;pid=gmail&amp;thid=126c02ec5edd3221&amp;url=https%3A%2F%2Fmail.google.com%2Fmail%2Fu%2F0%2F%3Fui%3D2%26ik%3D99934959bb%26view%3Datt%26th%3D126c02ec5edd3221%26attid%3D0.1%26disp%3Dsafe%26realattid%3Df_g5kehnjv0%26zw&amp;docid=4557317ce8e4c8e3f451aec32efa580d%7C8de1ce36066ad61cc228095ffd916ba7&amp;a=bi&amp;pagenumber=1&amp;w=600"/>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latin typeface="Futura" pitchFamily="-107" charset="0"/>
            </a:endParaRPr>
          </a:p>
        </p:txBody>
      </p:sp>
      <p:pic>
        <p:nvPicPr>
          <p:cNvPr id="1026" name="Picture 2" descr="letterheadB&amp;W1">
            <a:extLst>
              <a:ext uri="{FF2B5EF4-FFF2-40B4-BE49-F238E27FC236}">
                <a16:creationId xmlns:a16="http://schemas.microsoft.com/office/drawing/2014/main" id="{C0409719-DAE0-41C6-9239-EB9953AC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79224"/>
          <a:stretch>
            <a:fillRect/>
          </a:stretch>
        </p:blipFill>
        <p:spPr bwMode="auto">
          <a:xfrm>
            <a:off x="1679575" y="508000"/>
            <a:ext cx="1231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5F5872BC-A905-45E4-967A-25C391066890}"/>
              </a:ext>
            </a:extLst>
          </p:cNvPr>
          <p:cNvSpPr txBox="1">
            <a:spLocks/>
          </p:cNvSpPr>
          <p:nvPr/>
        </p:nvSpPr>
        <p:spPr bwMode="auto">
          <a:xfrm>
            <a:off x="2209799" y="3810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07"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a:lstStyle>
          <a:p>
            <a:pPr>
              <a:defRPr/>
            </a:pPr>
            <a:r>
              <a:rPr lang="en-US" sz="5400" b="1" kern="0" dirty="0">
                <a:solidFill>
                  <a:schemeClr val="tx1"/>
                </a:solidFill>
                <a:latin typeface="Avenir Heavy"/>
              </a:rPr>
              <a:t>Organic System Plan</a:t>
            </a:r>
          </a:p>
        </p:txBody>
      </p:sp>
      <p:pic>
        <p:nvPicPr>
          <p:cNvPr id="3" name="Picture 2">
            <a:extLst>
              <a:ext uri="{FF2B5EF4-FFF2-40B4-BE49-F238E27FC236}">
                <a16:creationId xmlns:a16="http://schemas.microsoft.com/office/drawing/2014/main" id="{34AC7195-C993-4766-B68E-0D18BB729558}"/>
              </a:ext>
            </a:extLst>
          </p:cNvPr>
          <p:cNvPicPr>
            <a:picLocks noChangeAspect="1"/>
          </p:cNvPicPr>
          <p:nvPr/>
        </p:nvPicPr>
        <p:blipFill>
          <a:blip r:embed="rId4"/>
          <a:stretch>
            <a:fillRect/>
          </a:stretch>
        </p:blipFill>
        <p:spPr>
          <a:xfrm>
            <a:off x="2819400" y="1454130"/>
            <a:ext cx="6553200" cy="5403870"/>
          </a:xfrm>
          <a:prstGeom prst="rect">
            <a:avLst/>
          </a:prstGeom>
        </p:spPr>
      </p:pic>
    </p:spTree>
    <p:extLst>
      <p:ext uri="{BB962C8B-B14F-4D97-AF65-F5344CB8AC3E}">
        <p14:creationId xmlns:p14="http://schemas.microsoft.com/office/powerpoint/2010/main" val="31441575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73FE-3D49-4341-A6C9-5A313FBA1D25}"/>
              </a:ext>
            </a:extLst>
          </p:cNvPr>
          <p:cNvSpPr>
            <a:spLocks noGrp="1"/>
          </p:cNvSpPr>
          <p:nvPr>
            <p:ph type="title"/>
          </p:nvPr>
        </p:nvSpPr>
        <p:spPr>
          <a:xfrm>
            <a:off x="457200" y="7589"/>
            <a:ext cx="11277600" cy="1325563"/>
          </a:xfrm>
        </p:spPr>
        <p:txBody>
          <a:bodyPr/>
          <a:lstStyle/>
          <a:p>
            <a:r>
              <a:rPr lang="en-US" b="1" dirty="0">
                <a:solidFill>
                  <a:srgbClr val="064D32"/>
                </a:solidFill>
                <a:latin typeface="Franklin Gothic Book" panose="020B0503020102020204" pitchFamily="34" charset="0"/>
              </a:rPr>
              <a:t>Certification: Crops Organic Systems Plan</a:t>
            </a:r>
          </a:p>
        </p:txBody>
      </p:sp>
      <p:sp>
        <p:nvSpPr>
          <p:cNvPr id="3" name="Content Placeholder 2">
            <a:extLst>
              <a:ext uri="{FF2B5EF4-FFF2-40B4-BE49-F238E27FC236}">
                <a16:creationId xmlns:a16="http://schemas.microsoft.com/office/drawing/2014/main" id="{CE4E1B21-4009-4A8C-9F25-F53C9ABD8C66}"/>
              </a:ext>
            </a:extLst>
          </p:cNvPr>
          <p:cNvSpPr>
            <a:spLocks noGrp="1"/>
          </p:cNvSpPr>
          <p:nvPr>
            <p:ph idx="1"/>
          </p:nvPr>
        </p:nvSpPr>
        <p:spPr>
          <a:xfrm>
            <a:off x="457199" y="1681778"/>
            <a:ext cx="6270171" cy="4838766"/>
          </a:xfrm>
        </p:spPr>
        <p:txBody>
          <a:bodyPr>
            <a:normAutofit/>
          </a:bodyPr>
          <a:lstStyle/>
          <a:p>
            <a:r>
              <a:rPr lang="en-US" sz="2600" dirty="0">
                <a:solidFill>
                  <a:srgbClr val="457F74"/>
                </a:solidFill>
                <a:latin typeface="Franklin Gothic Book" panose="020B0503020102020204" pitchFamily="34" charset="0"/>
              </a:rPr>
              <a:t>Crops and acres</a:t>
            </a:r>
          </a:p>
          <a:p>
            <a:r>
              <a:rPr lang="en-US" sz="2600" dirty="0">
                <a:solidFill>
                  <a:srgbClr val="457F74"/>
                </a:solidFill>
                <a:latin typeface="Franklin Gothic Book" panose="020B0503020102020204" pitchFamily="34" charset="0"/>
              </a:rPr>
              <a:t>Land and water</a:t>
            </a:r>
          </a:p>
          <a:p>
            <a:r>
              <a:rPr lang="en-US" sz="2600" dirty="0">
                <a:solidFill>
                  <a:srgbClr val="457F74"/>
                </a:solidFill>
                <a:latin typeface="Franklin Gothic Book" panose="020B0503020102020204" pitchFamily="34" charset="0"/>
              </a:rPr>
              <a:t>Soil fertility, crop nutrients, and rotations</a:t>
            </a:r>
          </a:p>
          <a:p>
            <a:r>
              <a:rPr lang="en-US" sz="2600" dirty="0">
                <a:solidFill>
                  <a:srgbClr val="457F74"/>
                </a:solidFill>
                <a:latin typeface="Franklin Gothic Book" panose="020B0503020102020204" pitchFamily="34" charset="0"/>
              </a:rPr>
              <a:t>Seeds and planting stock</a:t>
            </a:r>
          </a:p>
          <a:p>
            <a:r>
              <a:rPr lang="en-US" sz="2600" dirty="0">
                <a:solidFill>
                  <a:srgbClr val="457F74"/>
                </a:solidFill>
                <a:latin typeface="Franklin Gothic Book" panose="020B0503020102020204" pitchFamily="34" charset="0"/>
              </a:rPr>
              <a:t>Pest/Insect/Weed/Disease management</a:t>
            </a:r>
          </a:p>
          <a:p>
            <a:r>
              <a:rPr lang="en-US" sz="2600" dirty="0">
                <a:solidFill>
                  <a:srgbClr val="457F74"/>
                </a:solidFill>
                <a:latin typeface="Franklin Gothic Book" panose="020B0503020102020204" pitchFamily="34" charset="0"/>
              </a:rPr>
              <a:t>Greenhouse/High tunnel production</a:t>
            </a:r>
          </a:p>
          <a:p>
            <a:r>
              <a:rPr lang="en-US" sz="2600" dirty="0">
                <a:solidFill>
                  <a:srgbClr val="457F74"/>
                </a:solidFill>
                <a:latin typeface="Franklin Gothic Book" panose="020B0503020102020204" pitchFamily="34" charset="0"/>
              </a:rPr>
              <a:t>Split, parallel, and buffer production</a:t>
            </a:r>
          </a:p>
          <a:p>
            <a:r>
              <a:rPr lang="en-US" sz="2600" dirty="0">
                <a:solidFill>
                  <a:srgbClr val="457F74"/>
                </a:solidFill>
                <a:latin typeface="Franklin Gothic Book" panose="020B0503020102020204" pitchFamily="34" charset="0"/>
              </a:rPr>
              <a:t>Harvest, post-harvest, storage, and marketing</a:t>
            </a:r>
          </a:p>
          <a:p>
            <a:endParaRPr lang="en-US" dirty="0">
              <a:solidFill>
                <a:srgbClr val="064D32"/>
              </a:solidFill>
              <a:latin typeface="Franklin Gothic Book" panose="020B0503020102020204" pitchFamily="34" charset="0"/>
            </a:endParaRPr>
          </a:p>
        </p:txBody>
      </p:sp>
      <p:sp>
        <p:nvSpPr>
          <p:cNvPr id="17" name="Rectangle 16">
            <a:extLst>
              <a:ext uri="{FF2B5EF4-FFF2-40B4-BE49-F238E27FC236}">
                <a16:creationId xmlns:a16="http://schemas.microsoft.com/office/drawing/2014/main" id="{383EF499-D125-4D95-BE76-A87D2C790C4F}"/>
              </a:ext>
            </a:extLst>
          </p:cNvPr>
          <p:cNvSpPr/>
          <p:nvPr/>
        </p:nvSpPr>
        <p:spPr>
          <a:xfrm flipV="1">
            <a:off x="0" y="1230124"/>
            <a:ext cx="12192000" cy="45719"/>
          </a:xfrm>
          <a:prstGeom prst="rect">
            <a:avLst/>
          </a:prstGeom>
          <a:solidFill>
            <a:srgbClr val="457F74"/>
          </a:solidFill>
          <a:ln>
            <a:solidFill>
              <a:srgbClr val="457F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BC9E1C-D239-454B-9ECD-A27C769153EA}"/>
              </a:ext>
            </a:extLst>
          </p:cNvPr>
          <p:cNvPicPr>
            <a:picLocks noChangeAspect="1"/>
          </p:cNvPicPr>
          <p:nvPr/>
        </p:nvPicPr>
        <p:blipFill rotWithShape="1">
          <a:blip r:embed="rId3"/>
          <a:srcRect l="8301"/>
          <a:stretch/>
        </p:blipFill>
        <p:spPr>
          <a:xfrm>
            <a:off x="6585857" y="1351662"/>
            <a:ext cx="5411780" cy="5299263"/>
          </a:xfrm>
          <a:prstGeom prst="rect">
            <a:avLst/>
          </a:prstGeom>
        </p:spPr>
      </p:pic>
    </p:spTree>
    <p:extLst>
      <p:ext uri="{BB962C8B-B14F-4D97-AF65-F5344CB8AC3E}">
        <p14:creationId xmlns:p14="http://schemas.microsoft.com/office/powerpoint/2010/main" val="20233727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3416</TotalTime>
  <Words>1474</Words>
  <Application>Microsoft Macintosh PowerPoint</Application>
  <PresentationFormat>Widescreen</PresentationFormat>
  <Paragraphs>229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Avenir Heavy</vt:lpstr>
      <vt:lpstr>Calibri</vt:lpstr>
      <vt:lpstr>Calibri Light</vt:lpstr>
      <vt:lpstr>Franklin Gothic Book</vt:lpstr>
      <vt:lpstr>Futura</vt:lpstr>
      <vt:lpstr>Times</vt:lpstr>
      <vt:lpstr>Office Theme</vt:lpstr>
      <vt:lpstr>Organic Certification</vt:lpstr>
      <vt:lpstr>Types of Organic Operations</vt:lpstr>
      <vt:lpstr>Who is involved in Organic Certification?</vt:lpstr>
      <vt:lpstr>Certification: Select a Certifier</vt:lpstr>
      <vt:lpstr>Certification: Organic Systems Plan</vt:lpstr>
      <vt:lpstr>Certification: Organic Systems Plan</vt:lpstr>
      <vt:lpstr>PowerPoint Presentation</vt:lpstr>
      <vt:lpstr>PowerPoint Presentation</vt:lpstr>
      <vt:lpstr>Certification: Crops Organic Systems Plan</vt:lpstr>
      <vt:lpstr>Certification: Livestock Organic Systems Plan</vt:lpstr>
      <vt:lpstr>Certification: Transition Rules &amp; Regulations</vt:lpstr>
      <vt:lpstr>Certification: Rules &amp; Regulations Organic Materials Review Board (OMRI)</vt:lpstr>
      <vt:lpstr>Certification: Recordkeeping</vt:lpstr>
      <vt:lpstr>Certification: Application and Fees</vt:lpstr>
      <vt:lpstr>Certification: Initial Review</vt:lpstr>
      <vt:lpstr>Certification Process: Inspection</vt:lpstr>
      <vt:lpstr>Certification Process: Exit Interview and Report</vt:lpstr>
      <vt:lpstr>Certification Process: Final Review and Decision</vt:lpstr>
      <vt:lpstr>Barriers to Certification</vt:lpstr>
      <vt:lpstr>Barriers</vt:lpstr>
      <vt:lpstr>Transition</vt:lpstr>
      <vt:lpstr>Imports</vt:lpstr>
      <vt:lpstr>Fraud</vt:lpstr>
      <vt:lpstr>Erosion of Federal Standards</vt:lpstr>
      <vt:lpstr>The National Organic Standards Board</vt:lpstr>
      <vt:lpstr>Crop Insurance</vt:lpstr>
      <vt:lpstr>Organic Farming and Certification</vt:lpstr>
      <vt:lpstr>PowerPoint Presentation</vt:lpstr>
    </vt:vector>
  </TitlesOfParts>
  <Company>Iowa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 Kristine M [HORT]</dc:creator>
  <cp:lastModifiedBy>Olga Reding</cp:lastModifiedBy>
  <cp:revision>235</cp:revision>
  <cp:lastPrinted>2020-02-18T00:16:40Z</cp:lastPrinted>
  <dcterms:created xsi:type="dcterms:W3CDTF">2019-04-08T17:33:48Z</dcterms:created>
  <dcterms:modified xsi:type="dcterms:W3CDTF">2020-11-16T14:31:39Z</dcterms:modified>
</cp:coreProperties>
</file>